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9.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0.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1.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2.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3.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4.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5.xml" ContentType="application/vnd.openxmlformats-officedocument.theme+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733" r:id="rId3"/>
    <p:sldMasterId id="2147483746" r:id="rId4"/>
    <p:sldMasterId id="2147483759" r:id="rId5"/>
    <p:sldMasterId id="2147483772" r:id="rId6"/>
    <p:sldMasterId id="2147483785" r:id="rId7"/>
    <p:sldMasterId id="2147483811" r:id="rId8"/>
    <p:sldMasterId id="2147483825" r:id="rId9"/>
    <p:sldMasterId id="2147483838" r:id="rId10"/>
    <p:sldMasterId id="2147483851" r:id="rId11"/>
    <p:sldMasterId id="2147483864" r:id="rId12"/>
    <p:sldMasterId id="2147483877" r:id="rId13"/>
    <p:sldMasterId id="2147483890" r:id="rId14"/>
    <p:sldMasterId id="2147483903" r:id="rId15"/>
    <p:sldMasterId id="2147483916" r:id="rId16"/>
  </p:sldMasterIdLst>
  <p:notesMasterIdLst>
    <p:notesMasterId r:id="rId142"/>
  </p:notesMasterIdLst>
  <p:handoutMasterIdLst>
    <p:handoutMasterId r:id="rId143"/>
  </p:handoutMasterIdLst>
  <p:sldIdLst>
    <p:sldId id="256" r:id="rId17"/>
    <p:sldId id="380" r:id="rId18"/>
    <p:sldId id="404" r:id="rId19"/>
    <p:sldId id="405" r:id="rId20"/>
    <p:sldId id="458" r:id="rId21"/>
    <p:sldId id="382" r:id="rId22"/>
    <p:sldId id="406" r:id="rId23"/>
    <p:sldId id="409" r:id="rId24"/>
    <p:sldId id="407" r:id="rId25"/>
    <p:sldId id="498" r:id="rId26"/>
    <p:sldId id="483" r:id="rId27"/>
    <p:sldId id="484" r:id="rId28"/>
    <p:sldId id="551" r:id="rId29"/>
    <p:sldId id="485" r:id="rId30"/>
    <p:sldId id="497" r:id="rId31"/>
    <p:sldId id="487" r:id="rId32"/>
    <p:sldId id="488" r:id="rId33"/>
    <p:sldId id="489" r:id="rId34"/>
    <p:sldId id="490" r:id="rId35"/>
    <p:sldId id="491" r:id="rId36"/>
    <p:sldId id="492" r:id="rId37"/>
    <p:sldId id="493" r:id="rId38"/>
    <p:sldId id="494" r:id="rId39"/>
    <p:sldId id="495" r:id="rId40"/>
    <p:sldId id="496" r:id="rId41"/>
    <p:sldId id="500" r:id="rId42"/>
    <p:sldId id="384" r:id="rId43"/>
    <p:sldId id="383" r:id="rId44"/>
    <p:sldId id="501" r:id="rId45"/>
    <p:sldId id="403" r:id="rId46"/>
    <p:sldId id="410" r:id="rId47"/>
    <p:sldId id="411" r:id="rId48"/>
    <p:sldId id="385" r:id="rId49"/>
    <p:sldId id="502" r:id="rId50"/>
    <p:sldId id="412" r:id="rId51"/>
    <p:sldId id="505" r:id="rId52"/>
    <p:sldId id="561" r:id="rId53"/>
    <p:sldId id="562" r:id="rId54"/>
    <p:sldId id="413" r:id="rId55"/>
    <p:sldId id="508" r:id="rId56"/>
    <p:sldId id="566" r:id="rId57"/>
    <p:sldId id="509" r:id="rId58"/>
    <p:sldId id="568" r:id="rId59"/>
    <p:sldId id="513" r:id="rId60"/>
    <p:sldId id="414" r:id="rId61"/>
    <p:sldId id="428" r:id="rId62"/>
    <p:sldId id="429" r:id="rId63"/>
    <p:sldId id="569" r:id="rId64"/>
    <p:sldId id="552" r:id="rId65"/>
    <p:sldId id="515" r:id="rId66"/>
    <p:sldId id="427" r:id="rId67"/>
    <p:sldId id="460" r:id="rId68"/>
    <p:sldId id="459" r:id="rId69"/>
    <p:sldId id="567" r:id="rId70"/>
    <p:sldId id="521" r:id="rId71"/>
    <p:sldId id="522" r:id="rId72"/>
    <p:sldId id="523" r:id="rId73"/>
    <p:sldId id="524" r:id="rId74"/>
    <p:sldId id="525" r:id="rId75"/>
    <p:sldId id="564" r:id="rId76"/>
    <p:sldId id="565" r:id="rId77"/>
    <p:sldId id="435" r:id="rId78"/>
    <p:sldId id="436" r:id="rId79"/>
    <p:sldId id="437" r:id="rId80"/>
    <p:sldId id="438" r:id="rId81"/>
    <p:sldId id="439" r:id="rId82"/>
    <p:sldId id="528" r:id="rId83"/>
    <p:sldId id="554" r:id="rId84"/>
    <p:sldId id="553" r:id="rId85"/>
    <p:sldId id="530" r:id="rId86"/>
    <p:sldId id="531" r:id="rId87"/>
    <p:sldId id="529" r:id="rId88"/>
    <p:sldId id="477" r:id="rId89"/>
    <p:sldId id="469" r:id="rId90"/>
    <p:sldId id="470" r:id="rId91"/>
    <p:sldId id="471" r:id="rId92"/>
    <p:sldId id="442" r:id="rId93"/>
    <p:sldId id="476" r:id="rId94"/>
    <p:sldId id="391" r:id="rId95"/>
    <p:sldId id="532" r:id="rId96"/>
    <p:sldId id="444" r:id="rId97"/>
    <p:sldId id="445" r:id="rId98"/>
    <p:sldId id="446" r:id="rId99"/>
    <p:sldId id="448" r:id="rId100"/>
    <p:sldId id="449" r:id="rId101"/>
    <p:sldId id="467" r:id="rId102"/>
    <p:sldId id="468" r:id="rId103"/>
    <p:sldId id="450" r:id="rId104"/>
    <p:sldId id="394" r:id="rId105"/>
    <p:sldId id="451" r:id="rId106"/>
    <p:sldId id="534" r:id="rId107"/>
    <p:sldId id="533" r:id="rId108"/>
    <p:sldId id="464" r:id="rId109"/>
    <p:sldId id="535" r:id="rId110"/>
    <p:sldId id="536" r:id="rId111"/>
    <p:sldId id="472" r:id="rId112"/>
    <p:sldId id="473" r:id="rId113"/>
    <p:sldId id="474" r:id="rId114"/>
    <p:sldId id="478" r:id="rId115"/>
    <p:sldId id="555" r:id="rId116"/>
    <p:sldId id="537" r:id="rId117"/>
    <p:sldId id="395" r:id="rId118"/>
    <p:sldId id="396" r:id="rId119"/>
    <p:sldId id="538" r:id="rId120"/>
    <p:sldId id="539" r:id="rId121"/>
    <p:sldId id="540" r:id="rId122"/>
    <p:sldId id="398" r:id="rId123"/>
    <p:sldId id="452" r:id="rId124"/>
    <p:sldId id="541" r:id="rId125"/>
    <p:sldId id="545" r:id="rId126"/>
    <p:sldId id="544" r:id="rId127"/>
    <p:sldId id="546" r:id="rId128"/>
    <p:sldId id="547" r:id="rId129"/>
    <p:sldId id="548" r:id="rId130"/>
    <p:sldId id="557" r:id="rId131"/>
    <p:sldId id="482" r:id="rId132"/>
    <p:sldId id="556" r:id="rId133"/>
    <p:sldId id="480" r:id="rId134"/>
    <p:sldId id="481" r:id="rId135"/>
    <p:sldId id="549" r:id="rId136"/>
    <p:sldId id="550" r:id="rId137"/>
    <p:sldId id="558" r:id="rId138"/>
    <p:sldId id="559" r:id="rId139"/>
    <p:sldId id="560" r:id="rId140"/>
    <p:sldId id="401" r:id="rId141"/>
  </p:sldIdLst>
  <p:sldSz cx="9144000" cy="6858000" type="screen4x3"/>
  <p:notesSz cx="6858000" cy="9144000"/>
  <p:kinsoku lang="zh-CN" invalStChars="!),.:;?]}、。—ˇ¨〃々～‖…’”〕〉》」』〗】∶！＂＇），．：；？］｀｜｝·" invalEndChars="([{‘“〔〈《「『〖【（［｛．·"/>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2680CA"/>
    <a:srgbClr val="1D2AD3"/>
    <a:srgbClr val="00FF00"/>
    <a:srgbClr val="1D01EB"/>
    <a:srgbClr val="008000"/>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8" autoAdjust="0"/>
    <p:restoredTop sz="94676" autoAdjust="0"/>
  </p:normalViewPr>
  <p:slideViewPr>
    <p:cSldViewPr>
      <p:cViewPr varScale="1">
        <p:scale>
          <a:sx n="72" d="100"/>
          <a:sy n="72" d="100"/>
        </p:scale>
        <p:origin x="1308"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5414"/>
    </p:cViewPr>
  </p:sorterViewPr>
  <p:notesViewPr>
    <p:cSldViewPr>
      <p:cViewPr varScale="1">
        <p:scale>
          <a:sx n="57" d="100"/>
          <a:sy n="57"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117" Type="http://schemas.openxmlformats.org/officeDocument/2006/relationships/slide" Target="slides/slide101.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12" Type="http://schemas.openxmlformats.org/officeDocument/2006/relationships/slide" Target="slides/slide96.xml"/><Relationship Id="rId133" Type="http://schemas.openxmlformats.org/officeDocument/2006/relationships/slide" Target="slides/slide117.xml"/><Relationship Id="rId138" Type="http://schemas.openxmlformats.org/officeDocument/2006/relationships/slide" Target="slides/slide122.xml"/><Relationship Id="rId16" Type="http://schemas.openxmlformats.org/officeDocument/2006/relationships/slideMaster" Target="slideMasters/slideMaster16.xml"/><Relationship Id="rId107" Type="http://schemas.openxmlformats.org/officeDocument/2006/relationships/slide" Target="slides/slide91.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102" Type="http://schemas.openxmlformats.org/officeDocument/2006/relationships/slide" Target="slides/slide86.xml"/><Relationship Id="rId123" Type="http://schemas.openxmlformats.org/officeDocument/2006/relationships/slide" Target="slides/slide107.xml"/><Relationship Id="rId128" Type="http://schemas.openxmlformats.org/officeDocument/2006/relationships/slide" Target="slides/slide112.xml"/><Relationship Id="rId144"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slide" Target="slides/slide79.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113" Type="http://schemas.openxmlformats.org/officeDocument/2006/relationships/slide" Target="slides/slide97.xml"/><Relationship Id="rId118" Type="http://schemas.openxmlformats.org/officeDocument/2006/relationships/slide" Target="slides/slide102.xml"/><Relationship Id="rId134" Type="http://schemas.openxmlformats.org/officeDocument/2006/relationships/slide" Target="slides/slide118.xml"/><Relationship Id="rId139" Type="http://schemas.openxmlformats.org/officeDocument/2006/relationships/slide" Target="slides/slide123.xml"/><Relationship Id="rId80" Type="http://schemas.openxmlformats.org/officeDocument/2006/relationships/slide" Target="slides/slide64.xml"/><Relationship Id="rId85"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103" Type="http://schemas.openxmlformats.org/officeDocument/2006/relationships/slide" Target="slides/slide87.xml"/><Relationship Id="rId108" Type="http://schemas.openxmlformats.org/officeDocument/2006/relationships/slide" Target="slides/slide92.xml"/><Relationship Id="rId116" Type="http://schemas.openxmlformats.org/officeDocument/2006/relationships/slide" Target="slides/slide100.xml"/><Relationship Id="rId124" Type="http://schemas.openxmlformats.org/officeDocument/2006/relationships/slide" Target="slides/slide108.xml"/><Relationship Id="rId129" Type="http://schemas.openxmlformats.org/officeDocument/2006/relationships/slide" Target="slides/slide113.xml"/><Relationship Id="rId137" Type="http://schemas.openxmlformats.org/officeDocument/2006/relationships/slide" Target="slides/slide12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slide" Target="slides/slide80.xml"/><Relationship Id="rId111" Type="http://schemas.openxmlformats.org/officeDocument/2006/relationships/slide" Target="slides/slide95.xml"/><Relationship Id="rId132" Type="http://schemas.openxmlformats.org/officeDocument/2006/relationships/slide" Target="slides/slide116.xml"/><Relationship Id="rId140" Type="http://schemas.openxmlformats.org/officeDocument/2006/relationships/slide" Target="slides/slide124.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6" Type="http://schemas.openxmlformats.org/officeDocument/2006/relationships/slide" Target="slides/slide90.xml"/><Relationship Id="rId114" Type="http://schemas.openxmlformats.org/officeDocument/2006/relationships/slide" Target="slides/slide98.xml"/><Relationship Id="rId119" Type="http://schemas.openxmlformats.org/officeDocument/2006/relationships/slide" Target="slides/slide103.xml"/><Relationship Id="rId127" Type="http://schemas.openxmlformats.org/officeDocument/2006/relationships/slide" Target="slides/slide11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122" Type="http://schemas.openxmlformats.org/officeDocument/2006/relationships/slide" Target="slides/slide106.xml"/><Relationship Id="rId130" Type="http://schemas.openxmlformats.org/officeDocument/2006/relationships/slide" Target="slides/slide114.xml"/><Relationship Id="rId135" Type="http://schemas.openxmlformats.org/officeDocument/2006/relationships/slide" Target="slides/slide119.xml"/><Relationship Id="rId14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109" Type="http://schemas.openxmlformats.org/officeDocument/2006/relationships/slide" Target="slides/slide9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04" Type="http://schemas.openxmlformats.org/officeDocument/2006/relationships/slide" Target="slides/slide88.xml"/><Relationship Id="rId120" Type="http://schemas.openxmlformats.org/officeDocument/2006/relationships/slide" Target="slides/slide104.xml"/><Relationship Id="rId125" Type="http://schemas.openxmlformats.org/officeDocument/2006/relationships/slide" Target="slides/slide109.xml"/><Relationship Id="rId141" Type="http://schemas.openxmlformats.org/officeDocument/2006/relationships/slide" Target="slides/slide125.xml"/><Relationship Id="rId14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110" Type="http://schemas.openxmlformats.org/officeDocument/2006/relationships/slide" Target="slides/slide94.xml"/><Relationship Id="rId115" Type="http://schemas.openxmlformats.org/officeDocument/2006/relationships/slide" Target="slides/slide99.xml"/><Relationship Id="rId131" Type="http://schemas.openxmlformats.org/officeDocument/2006/relationships/slide" Target="slides/slide115.xml"/><Relationship Id="rId136" Type="http://schemas.openxmlformats.org/officeDocument/2006/relationships/slide" Target="slides/slide120.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26" Type="http://schemas.openxmlformats.org/officeDocument/2006/relationships/slide" Target="slides/slide110.xml"/><Relationship Id="rId14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121" Type="http://schemas.openxmlformats.org/officeDocument/2006/relationships/slide" Target="slides/slide105.xml"/><Relationship Id="rId14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74.xml"/><Relationship Id="rId13" Type="http://schemas.openxmlformats.org/officeDocument/2006/relationships/slide" Target="slides/slide97.xml"/><Relationship Id="rId3" Type="http://schemas.openxmlformats.org/officeDocument/2006/relationships/slide" Target="slides/slide50.xml"/><Relationship Id="rId7" Type="http://schemas.openxmlformats.org/officeDocument/2006/relationships/slide" Target="slides/slide54.xml"/><Relationship Id="rId12" Type="http://schemas.openxmlformats.org/officeDocument/2006/relationships/slide" Target="slides/slide87.xml"/><Relationship Id="rId2" Type="http://schemas.openxmlformats.org/officeDocument/2006/relationships/slide" Target="slides/slide49.xml"/><Relationship Id="rId1" Type="http://schemas.openxmlformats.org/officeDocument/2006/relationships/slide" Target="slides/slide46.xml"/><Relationship Id="rId6" Type="http://schemas.openxmlformats.org/officeDocument/2006/relationships/slide" Target="slides/slide53.xml"/><Relationship Id="rId11" Type="http://schemas.openxmlformats.org/officeDocument/2006/relationships/slide" Target="slides/slide86.xml"/><Relationship Id="rId5" Type="http://schemas.openxmlformats.org/officeDocument/2006/relationships/slide" Target="slides/slide52.xml"/><Relationship Id="rId15" Type="http://schemas.openxmlformats.org/officeDocument/2006/relationships/slide" Target="slides/slide99.xml"/><Relationship Id="rId10" Type="http://schemas.openxmlformats.org/officeDocument/2006/relationships/slide" Target="slides/slide78.xml"/><Relationship Id="rId4" Type="http://schemas.openxmlformats.org/officeDocument/2006/relationships/slide" Target="slides/slide51.xml"/><Relationship Id="rId9" Type="http://schemas.openxmlformats.org/officeDocument/2006/relationships/slide" Target="slides/slide76.xml"/><Relationship Id="rId14" Type="http://schemas.openxmlformats.org/officeDocument/2006/relationships/slide" Target="slides/slide9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149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387"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8377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2402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3481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0D8E926-01EF-43D2-B0E9-9D163BAA9D4D}"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3482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endParaRPr lang="en-AU" altLang="en-US" dirty="0">
              <a:solidFill>
                <a:srgbClr val="000000"/>
              </a:solidFill>
              <a:latin typeface="Times New Roman" panose="02020603050405020304" pitchFamily="18" charset="0"/>
            </a:endParaRPr>
          </a:p>
        </p:txBody>
      </p:sp>
      <p:sp>
        <p:nvSpPr>
          <p:cNvPr id="3482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001FBB-20A1-4E6E-BBAE-59337CC4AC64}" type="slidenum">
              <a:rPr lang="en-AU" altLang="en-US" smtClean="0">
                <a:solidFill>
                  <a:srgbClr val="000000"/>
                </a:solidFill>
                <a:latin typeface="Times New Roman" panose="02020603050405020304" pitchFamily="18" charset="0"/>
              </a:rPr>
              <a:pPr/>
              <a:t>19</a:t>
            </a:fld>
            <a:endParaRPr lang="en-AU" altLang="en-US">
              <a:solidFill>
                <a:srgbClr val="000000"/>
              </a:solidFill>
              <a:latin typeface="Times New Roman" panose="02020603050405020304" pitchFamily="18" charset="0"/>
            </a:endParaRPr>
          </a:p>
        </p:txBody>
      </p:sp>
      <p:sp>
        <p:nvSpPr>
          <p:cNvPr id="34822" name="Rectangle 2"/>
          <p:cNvSpPr>
            <a:spLocks noGrp="1" noRot="1" noChangeAspect="1" noChangeArrowheads="1" noTextEdit="1"/>
          </p:cNvSpPr>
          <p:nvPr>
            <p:ph type="sldImg"/>
          </p:nvPr>
        </p:nvSpPr>
        <p:spPr>
          <a:xfrm>
            <a:off x="1150938" y="692150"/>
            <a:ext cx="4556125" cy="3416300"/>
          </a:xfrm>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2873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3686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4C969FD-8521-499A-94AE-7AEEEB7DEC03}"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3686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6 — Storage and Other I/O Topics</a:t>
            </a:r>
            <a:endParaRPr lang="en-AU" altLang="en-US" dirty="0">
              <a:solidFill>
                <a:srgbClr val="000000"/>
              </a:solidFill>
              <a:latin typeface="Times New Roman" panose="02020603050405020304" pitchFamily="18" charset="0"/>
            </a:endParaRPr>
          </a:p>
        </p:txBody>
      </p:sp>
      <p:sp>
        <p:nvSpPr>
          <p:cNvPr id="3686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7C36E93-DD44-41E7-B27E-54EA47DACD4F}" type="slidenum">
              <a:rPr lang="en-AU" altLang="en-US" smtClean="0">
                <a:solidFill>
                  <a:srgbClr val="000000"/>
                </a:solidFill>
                <a:latin typeface="Times New Roman" panose="02020603050405020304" pitchFamily="18" charset="0"/>
              </a:rPr>
              <a:pPr/>
              <a:t>20</a:t>
            </a:fld>
            <a:endParaRPr lang="en-AU" altLang="en-US">
              <a:solidFill>
                <a:srgbClr val="000000"/>
              </a:solidFill>
              <a:latin typeface="Times New Roman" panose="02020603050405020304" pitchFamily="18" charset="0"/>
            </a:endParaRPr>
          </a:p>
        </p:txBody>
      </p:sp>
      <p:sp>
        <p:nvSpPr>
          <p:cNvPr id="36870" name="Rectangle 2"/>
          <p:cNvSpPr>
            <a:spLocks noGrp="1" noRot="1" noChangeAspect="1" noChangeArrowheads="1" noTextEdit="1"/>
          </p:cNvSpPr>
          <p:nvPr>
            <p:ph type="sldImg"/>
          </p:nvPr>
        </p:nvSpPr>
        <p:spPr>
          <a:xfrm>
            <a:off x="1150938" y="692150"/>
            <a:ext cx="4556125" cy="3416300"/>
          </a:xfrm>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2974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3891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4B193A8-2368-4384-884F-371A2CB07DD9}"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3891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6 — Storage and Other I/O Topics</a:t>
            </a:r>
            <a:endParaRPr lang="en-AU" altLang="en-US" dirty="0">
              <a:solidFill>
                <a:srgbClr val="000000"/>
              </a:solidFill>
              <a:latin typeface="Times New Roman" panose="02020603050405020304" pitchFamily="18" charset="0"/>
            </a:endParaRPr>
          </a:p>
        </p:txBody>
      </p:sp>
      <p:sp>
        <p:nvSpPr>
          <p:cNvPr id="3891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122CDA-BFB6-4BF3-B712-E4F0D6822AFD}" type="slidenum">
              <a:rPr lang="en-AU" altLang="en-US" smtClean="0">
                <a:solidFill>
                  <a:srgbClr val="000000"/>
                </a:solidFill>
                <a:latin typeface="Times New Roman" panose="02020603050405020304" pitchFamily="18" charset="0"/>
              </a:rPr>
              <a:pPr/>
              <a:t>21</a:t>
            </a:fld>
            <a:endParaRPr lang="en-AU" altLang="en-US">
              <a:solidFill>
                <a:srgbClr val="000000"/>
              </a:solidFill>
              <a:latin typeface="Times New Roman" panose="02020603050405020304" pitchFamily="18" charset="0"/>
            </a:endParaRPr>
          </a:p>
        </p:txBody>
      </p:sp>
      <p:sp>
        <p:nvSpPr>
          <p:cNvPr id="38918" name="Rectangle 2"/>
          <p:cNvSpPr>
            <a:spLocks noGrp="1" noRot="1" noChangeAspect="1" noChangeArrowheads="1" noTextEdit="1"/>
          </p:cNvSpPr>
          <p:nvPr>
            <p:ph type="sldImg"/>
          </p:nvPr>
        </p:nvSpPr>
        <p:spPr>
          <a:xfrm>
            <a:off x="1150938" y="692150"/>
            <a:ext cx="4556125" cy="341630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07097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4096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5F1E58-0BDD-43CB-A7CB-2DF6B125B2B1}"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4096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6 — Storage and Other I/O Topics</a:t>
            </a:r>
            <a:endParaRPr lang="en-AU" altLang="en-US" dirty="0">
              <a:solidFill>
                <a:srgbClr val="000000"/>
              </a:solidFill>
              <a:latin typeface="Times New Roman" panose="02020603050405020304" pitchFamily="18" charset="0"/>
            </a:endParaRPr>
          </a:p>
        </p:txBody>
      </p:sp>
      <p:sp>
        <p:nvSpPr>
          <p:cNvPr id="4096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6BFFF5-5D7E-48D6-B482-8B9E39CABE92}" type="slidenum">
              <a:rPr lang="en-AU" altLang="en-US" smtClean="0">
                <a:solidFill>
                  <a:srgbClr val="000000"/>
                </a:solidFill>
                <a:latin typeface="Times New Roman" panose="02020603050405020304" pitchFamily="18" charset="0"/>
              </a:rPr>
              <a:pPr/>
              <a:t>22</a:t>
            </a:fld>
            <a:endParaRPr lang="en-AU" altLang="en-US">
              <a:solidFill>
                <a:srgbClr val="000000"/>
              </a:solidFill>
              <a:latin typeface="Times New Roman" panose="02020603050405020304" pitchFamily="18" charset="0"/>
            </a:endParaRPr>
          </a:p>
        </p:txBody>
      </p:sp>
      <p:sp>
        <p:nvSpPr>
          <p:cNvPr id="40966" name="Rectangle 2"/>
          <p:cNvSpPr>
            <a:spLocks noGrp="1" noRot="1" noChangeAspect="1" noChangeArrowheads="1" noTextEdit="1"/>
          </p:cNvSpPr>
          <p:nvPr>
            <p:ph type="sldImg"/>
          </p:nvPr>
        </p:nvSpPr>
        <p:spPr>
          <a:xfrm>
            <a:off x="1150938" y="692150"/>
            <a:ext cx="4556125" cy="3416300"/>
          </a:xfrm>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1522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4301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E2CB03-E517-452E-A1AF-46551DDA01FA}"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4301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6 — Storage and Other I/O Topics</a:t>
            </a:r>
            <a:endParaRPr lang="en-AU" altLang="en-US" dirty="0">
              <a:solidFill>
                <a:srgbClr val="000000"/>
              </a:solidFill>
              <a:latin typeface="Times New Roman" panose="02020603050405020304" pitchFamily="18" charset="0"/>
            </a:endParaRPr>
          </a:p>
        </p:txBody>
      </p:sp>
      <p:sp>
        <p:nvSpPr>
          <p:cNvPr id="4301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F6B26B-945A-4FF4-859C-1DC79707D63F}" type="slidenum">
              <a:rPr lang="en-AU" altLang="en-US" smtClean="0">
                <a:solidFill>
                  <a:srgbClr val="000000"/>
                </a:solidFill>
                <a:latin typeface="Times New Roman" panose="02020603050405020304" pitchFamily="18" charset="0"/>
              </a:rPr>
              <a:pPr/>
              <a:t>23</a:t>
            </a:fld>
            <a:endParaRPr lang="en-AU" altLang="en-US">
              <a:solidFill>
                <a:srgbClr val="000000"/>
              </a:solidFill>
              <a:latin typeface="Times New Roman" panose="02020603050405020304" pitchFamily="18" charset="0"/>
            </a:endParaRPr>
          </a:p>
        </p:txBody>
      </p:sp>
      <p:sp>
        <p:nvSpPr>
          <p:cNvPr id="43014" name="Rectangle 2"/>
          <p:cNvSpPr>
            <a:spLocks noGrp="1" noRot="1" noChangeAspect="1" noChangeArrowheads="1" noTextEdit="1"/>
          </p:cNvSpPr>
          <p:nvPr>
            <p:ph type="sldImg"/>
          </p:nvPr>
        </p:nvSpPr>
        <p:spPr>
          <a:xfrm>
            <a:off x="1150938" y="692150"/>
            <a:ext cx="4556125" cy="3416300"/>
          </a:xfrm>
          <a:ln/>
        </p:spPr>
      </p:sp>
      <p:sp>
        <p:nvSpPr>
          <p:cNvPr id="43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31403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450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159346-CDD1-4EC0-9C46-F9F525BA11B1}"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450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6 — Storage and Other I/O Topics</a:t>
            </a:r>
            <a:endParaRPr lang="en-AU" altLang="en-US" dirty="0">
              <a:solidFill>
                <a:srgbClr val="000000"/>
              </a:solidFill>
              <a:latin typeface="Times New Roman" panose="02020603050405020304" pitchFamily="18" charset="0"/>
            </a:endParaRPr>
          </a:p>
        </p:txBody>
      </p:sp>
      <p:sp>
        <p:nvSpPr>
          <p:cNvPr id="450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78CC45-CDFB-49FE-ABEC-F900C1DCBD61}" type="slidenum">
              <a:rPr lang="en-AU" altLang="en-US" smtClean="0">
                <a:solidFill>
                  <a:srgbClr val="000000"/>
                </a:solidFill>
                <a:latin typeface="Times New Roman" panose="02020603050405020304" pitchFamily="18" charset="0"/>
              </a:rPr>
              <a:pPr/>
              <a:t>24</a:t>
            </a:fld>
            <a:endParaRPr lang="en-AU" altLang="en-US">
              <a:solidFill>
                <a:srgbClr val="000000"/>
              </a:solidFill>
              <a:latin typeface="Times New Roman" panose="02020603050405020304" pitchFamily="18" charset="0"/>
            </a:endParaRPr>
          </a:p>
        </p:txBody>
      </p:sp>
      <p:sp>
        <p:nvSpPr>
          <p:cNvPr id="45062" name="Rectangle 2"/>
          <p:cNvSpPr>
            <a:spLocks noGrp="1" noRot="1" noChangeAspect="1" noChangeArrowheads="1" noTextEdit="1"/>
          </p:cNvSpPr>
          <p:nvPr>
            <p:ph type="sldImg"/>
          </p:nvPr>
        </p:nvSpPr>
        <p:spPr>
          <a:xfrm>
            <a:off x="1150938" y="692150"/>
            <a:ext cx="4556125" cy="3416300"/>
          </a:xfrm>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83569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4710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63CB52-C5EF-45A3-8E5C-14FC6A8D2463}"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4710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6 — Storage and Other I/O Topics</a:t>
            </a:r>
            <a:endParaRPr lang="en-AU" altLang="en-US" dirty="0">
              <a:solidFill>
                <a:srgbClr val="000000"/>
              </a:solidFill>
              <a:latin typeface="Times New Roman" panose="02020603050405020304" pitchFamily="18" charset="0"/>
            </a:endParaRPr>
          </a:p>
        </p:txBody>
      </p:sp>
      <p:sp>
        <p:nvSpPr>
          <p:cNvPr id="4710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EE6F8E-8191-4738-8ED1-8F6E3F414806}" type="slidenum">
              <a:rPr lang="en-AU" altLang="en-US" smtClean="0">
                <a:solidFill>
                  <a:srgbClr val="000000"/>
                </a:solidFill>
                <a:latin typeface="Times New Roman" panose="02020603050405020304" pitchFamily="18" charset="0"/>
              </a:rPr>
              <a:pPr/>
              <a:t>25</a:t>
            </a:fld>
            <a:endParaRPr lang="en-AU" altLang="en-US">
              <a:solidFill>
                <a:srgbClr val="000000"/>
              </a:solidFill>
              <a:latin typeface="Times New Roman" panose="02020603050405020304" pitchFamily="18" charset="0"/>
            </a:endParaRPr>
          </a:p>
        </p:txBody>
      </p:sp>
      <p:sp>
        <p:nvSpPr>
          <p:cNvPr id="47110" name="Rectangle 2"/>
          <p:cNvSpPr>
            <a:spLocks noGrp="1" noRot="1" noChangeAspect="1" noChangeArrowheads="1" noTextEdit="1"/>
          </p:cNvSpPr>
          <p:nvPr>
            <p:ph type="sldImg"/>
          </p:nvPr>
        </p:nvSpPr>
        <p:spPr>
          <a:xfrm>
            <a:off x="1150938" y="692150"/>
            <a:ext cx="4556125" cy="3416300"/>
          </a:xfrm>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0197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4915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445AAB-E8EC-46AC-9254-B421909BC9E4}"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4915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endParaRPr lang="en-AU" altLang="en-US" dirty="0">
              <a:solidFill>
                <a:srgbClr val="000000"/>
              </a:solidFill>
              <a:latin typeface="Times New Roman" panose="02020603050405020304" pitchFamily="18" charset="0"/>
            </a:endParaRPr>
          </a:p>
        </p:txBody>
      </p:sp>
      <p:sp>
        <p:nvSpPr>
          <p:cNvPr id="4915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B6BF55-40C4-483B-B450-9E0AF0C0B9AB}" type="slidenum">
              <a:rPr lang="en-AU" altLang="en-US" smtClean="0">
                <a:solidFill>
                  <a:srgbClr val="000000"/>
                </a:solidFill>
                <a:latin typeface="Times New Roman" panose="02020603050405020304" pitchFamily="18" charset="0"/>
              </a:rPr>
              <a:pPr/>
              <a:t>26</a:t>
            </a:fld>
            <a:endParaRPr lang="en-AU" altLang="en-US">
              <a:solidFill>
                <a:srgbClr val="000000"/>
              </a:solidFill>
              <a:latin typeface="Times New Roman" panose="02020603050405020304" pitchFamily="18" charset="0"/>
            </a:endParaRPr>
          </a:p>
        </p:txBody>
      </p:sp>
      <p:sp>
        <p:nvSpPr>
          <p:cNvPr id="49158" name="Rectangle 2"/>
          <p:cNvSpPr>
            <a:spLocks noGrp="1" noRot="1" noChangeAspect="1" noChangeArrowheads="1" noTextEdit="1"/>
          </p:cNvSpPr>
          <p:nvPr>
            <p:ph type="sldImg"/>
          </p:nvPr>
        </p:nvSpPr>
        <p:spPr>
          <a:xfrm>
            <a:off x="1150938" y="692150"/>
            <a:ext cx="4556125" cy="3416300"/>
          </a:xfrm>
          <a:ln/>
        </p:spPr>
      </p:sp>
      <p:sp>
        <p:nvSpPr>
          <p:cNvPr id="49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8985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72947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9198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204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68520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5325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64B084-A203-490C-8354-562093DC949E}"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5325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endParaRPr lang="en-AU" altLang="en-US" dirty="0">
              <a:solidFill>
                <a:srgbClr val="000000"/>
              </a:solidFill>
              <a:latin typeface="Times New Roman" panose="02020603050405020304" pitchFamily="18" charset="0"/>
            </a:endParaRPr>
          </a:p>
        </p:txBody>
      </p:sp>
      <p:sp>
        <p:nvSpPr>
          <p:cNvPr id="5325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360703-7DD5-418F-823D-2BD4967159B7}" type="slidenum">
              <a:rPr lang="en-AU" altLang="en-US" smtClean="0">
                <a:solidFill>
                  <a:srgbClr val="000000"/>
                </a:solidFill>
                <a:latin typeface="Times New Roman" panose="02020603050405020304" pitchFamily="18" charset="0"/>
              </a:rPr>
              <a:pPr/>
              <a:t>29</a:t>
            </a:fld>
            <a:endParaRPr lang="en-AU" altLang="en-US">
              <a:solidFill>
                <a:srgbClr val="000000"/>
              </a:solidFill>
              <a:latin typeface="Times New Roman" panose="02020603050405020304" pitchFamily="18" charset="0"/>
            </a:endParaRPr>
          </a:p>
        </p:txBody>
      </p:sp>
      <p:sp>
        <p:nvSpPr>
          <p:cNvPr id="53254" name="Rectangle 2"/>
          <p:cNvSpPr>
            <a:spLocks noGrp="1" noRot="1" noChangeAspect="1" noChangeArrowheads="1" noTextEdit="1"/>
          </p:cNvSpPr>
          <p:nvPr>
            <p:ph type="sldImg"/>
          </p:nvPr>
        </p:nvSpPr>
        <p:spPr>
          <a:xfrm>
            <a:off x="1150938" y="692150"/>
            <a:ext cx="4556125" cy="3416300"/>
          </a:xfrm>
          <a:ln/>
        </p:spPr>
      </p:sp>
      <p:sp>
        <p:nvSpPr>
          <p:cNvPr id="53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77347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471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86848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716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1EC279-78AC-4B25-9FD7-31D83D635278}"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716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endParaRPr lang="en-AU" altLang="en-US" dirty="0">
              <a:solidFill>
                <a:srgbClr val="000000"/>
              </a:solidFill>
              <a:latin typeface="Times New Roman" panose="02020603050405020304" pitchFamily="18" charset="0"/>
            </a:endParaRPr>
          </a:p>
        </p:txBody>
      </p:sp>
      <p:sp>
        <p:nvSpPr>
          <p:cNvPr id="716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DBE1CD-3F28-4647-A1A9-E96CC549F34B}" type="slidenum">
              <a:rPr lang="en-AU" altLang="en-US" smtClean="0">
                <a:solidFill>
                  <a:srgbClr val="000000"/>
                </a:solidFill>
                <a:latin typeface="Times New Roman" panose="02020603050405020304" pitchFamily="18" charset="0"/>
              </a:rPr>
              <a:pPr/>
              <a:t>40</a:t>
            </a:fld>
            <a:endParaRPr lang="en-AU" altLang="en-US">
              <a:solidFill>
                <a:srgbClr val="000000"/>
              </a:solidFill>
              <a:latin typeface="Times New Roman" panose="02020603050405020304" pitchFamily="18" charset="0"/>
            </a:endParaRPr>
          </a:p>
        </p:txBody>
      </p:sp>
      <p:sp>
        <p:nvSpPr>
          <p:cNvPr id="71686" name="Rectangle 2"/>
          <p:cNvSpPr>
            <a:spLocks noGrp="1" noRot="1" noChangeAspect="1" noChangeArrowheads="1" noTextEdit="1"/>
          </p:cNvSpPr>
          <p:nvPr>
            <p:ph type="sldImg"/>
          </p:nvPr>
        </p:nvSpPr>
        <p:spPr>
          <a:xfrm>
            <a:off x="1150938" y="692150"/>
            <a:ext cx="4556125" cy="3416300"/>
          </a:xfrm>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64471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491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22507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25165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951728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552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36475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552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67376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98863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8601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2F2697-7DD8-4217-976F-1FAA6CF230E5}"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8602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8602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130E66-2F38-4FE8-A3C3-9FC2FF96AFFD}" type="slidenum">
              <a:rPr lang="en-AU" altLang="en-US" smtClean="0">
                <a:solidFill>
                  <a:srgbClr val="000000"/>
                </a:solidFill>
                <a:latin typeface="Times New Roman" panose="02020603050405020304" pitchFamily="18" charset="0"/>
              </a:rPr>
              <a:pPr/>
              <a:t>55</a:t>
            </a:fld>
            <a:endParaRPr lang="en-AU" altLang="en-US">
              <a:solidFill>
                <a:srgbClr val="000000"/>
              </a:solidFill>
              <a:latin typeface="Times New Roman" panose="02020603050405020304" pitchFamily="18" charset="0"/>
            </a:endParaRPr>
          </a:p>
        </p:txBody>
      </p:sp>
      <p:sp>
        <p:nvSpPr>
          <p:cNvPr id="86022" name="Rectangle 2"/>
          <p:cNvSpPr>
            <a:spLocks noGrp="1" noRot="1" noChangeAspect="1" noChangeArrowheads="1" noTextEdit="1"/>
          </p:cNvSpPr>
          <p:nvPr>
            <p:ph type="sldImg"/>
          </p:nvPr>
        </p:nvSpPr>
        <p:spPr>
          <a:xfrm>
            <a:off x="1150938" y="692150"/>
            <a:ext cx="4556125" cy="3416300"/>
          </a:xfrm>
          <a:ln/>
        </p:spPr>
      </p:sp>
      <p:sp>
        <p:nvSpPr>
          <p:cNvPr id="86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4823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225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090668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8806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C03D85-77CA-49F1-B021-3F71B22D8607}"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8806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8806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11D104-0ED7-4780-85D3-C41BE9185D02}" type="slidenum">
              <a:rPr lang="en-AU" altLang="en-US" smtClean="0">
                <a:solidFill>
                  <a:srgbClr val="000000"/>
                </a:solidFill>
                <a:latin typeface="Times New Roman" panose="02020603050405020304" pitchFamily="18" charset="0"/>
              </a:rPr>
              <a:pPr/>
              <a:t>56</a:t>
            </a:fld>
            <a:endParaRPr lang="en-AU" altLang="en-US">
              <a:solidFill>
                <a:srgbClr val="000000"/>
              </a:solidFill>
              <a:latin typeface="Times New Roman" panose="02020603050405020304" pitchFamily="18" charset="0"/>
            </a:endParaRPr>
          </a:p>
        </p:txBody>
      </p:sp>
      <p:sp>
        <p:nvSpPr>
          <p:cNvPr id="88070" name="Rectangle 2"/>
          <p:cNvSpPr>
            <a:spLocks noGrp="1" noRot="1" noChangeAspect="1" noChangeArrowheads="1" noTextEdit="1"/>
          </p:cNvSpPr>
          <p:nvPr>
            <p:ph type="sldImg"/>
          </p:nvPr>
        </p:nvSpPr>
        <p:spPr>
          <a:xfrm>
            <a:off x="1150938" y="692150"/>
            <a:ext cx="4556125" cy="3416300"/>
          </a:xfrm>
          <a:ln/>
        </p:spPr>
      </p:sp>
      <p:sp>
        <p:nvSpPr>
          <p:cNvPr id="880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34133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9011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EC8BFD9-BF51-404A-85BE-A00DD92127DB}"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9011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9011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F9D58A-47DB-4794-9366-1436CC24E3E4}" type="slidenum">
              <a:rPr lang="en-AU" altLang="en-US" smtClean="0">
                <a:solidFill>
                  <a:srgbClr val="000000"/>
                </a:solidFill>
                <a:latin typeface="Times New Roman" panose="02020603050405020304" pitchFamily="18" charset="0"/>
              </a:rPr>
              <a:pPr/>
              <a:t>57</a:t>
            </a:fld>
            <a:endParaRPr lang="en-AU" altLang="en-US">
              <a:solidFill>
                <a:srgbClr val="000000"/>
              </a:solidFill>
              <a:latin typeface="Times New Roman" panose="02020603050405020304" pitchFamily="18" charset="0"/>
            </a:endParaRPr>
          </a:p>
        </p:txBody>
      </p:sp>
      <p:sp>
        <p:nvSpPr>
          <p:cNvPr id="90118" name="Rectangle 2"/>
          <p:cNvSpPr>
            <a:spLocks noGrp="1" noRot="1" noChangeAspect="1" noChangeArrowheads="1" noTextEdit="1"/>
          </p:cNvSpPr>
          <p:nvPr>
            <p:ph type="sldImg"/>
          </p:nvPr>
        </p:nvSpPr>
        <p:spPr>
          <a:xfrm>
            <a:off x="1150938" y="692150"/>
            <a:ext cx="4556125" cy="3416300"/>
          </a:xfrm>
          <a:ln/>
        </p:spPr>
      </p:sp>
      <p:sp>
        <p:nvSpPr>
          <p:cNvPr id="901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92191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9216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467A98-7390-4AC1-BBB5-CE2022D2EC49}"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9216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9216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E1CF6C-E499-4B3A-A457-8A2E9F348D35}" type="slidenum">
              <a:rPr lang="en-AU" altLang="en-US" smtClean="0">
                <a:solidFill>
                  <a:srgbClr val="000000"/>
                </a:solidFill>
                <a:latin typeface="Times New Roman" panose="02020603050405020304" pitchFamily="18" charset="0"/>
              </a:rPr>
              <a:pPr/>
              <a:t>58</a:t>
            </a:fld>
            <a:endParaRPr lang="en-AU" altLang="en-US">
              <a:solidFill>
                <a:srgbClr val="000000"/>
              </a:solidFill>
              <a:latin typeface="Times New Roman" panose="02020603050405020304" pitchFamily="18" charset="0"/>
            </a:endParaRPr>
          </a:p>
        </p:txBody>
      </p:sp>
      <p:sp>
        <p:nvSpPr>
          <p:cNvPr id="92166" name="Rectangle 2"/>
          <p:cNvSpPr>
            <a:spLocks noGrp="1" noRot="1" noChangeAspect="1" noChangeArrowheads="1" noTextEdit="1"/>
          </p:cNvSpPr>
          <p:nvPr>
            <p:ph type="sldImg"/>
          </p:nvPr>
        </p:nvSpPr>
        <p:spPr>
          <a:xfrm>
            <a:off x="1150938" y="692150"/>
            <a:ext cx="4556125" cy="3416300"/>
          </a:xfrm>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56686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9421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47F328E-AA53-4B88-8A42-34B43C603F20}"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9421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9421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1BBAF74-0FD8-47B1-80E9-B78ED961F8CC}" type="slidenum">
              <a:rPr lang="en-AU" altLang="en-US" smtClean="0">
                <a:solidFill>
                  <a:srgbClr val="000000"/>
                </a:solidFill>
                <a:latin typeface="Times New Roman" panose="02020603050405020304" pitchFamily="18" charset="0"/>
              </a:rPr>
              <a:pPr/>
              <a:t>59</a:t>
            </a:fld>
            <a:endParaRPr lang="en-AU" altLang="en-US">
              <a:solidFill>
                <a:srgbClr val="000000"/>
              </a:solidFill>
              <a:latin typeface="Times New Roman" panose="02020603050405020304" pitchFamily="18" charset="0"/>
            </a:endParaRPr>
          </a:p>
        </p:txBody>
      </p:sp>
      <p:sp>
        <p:nvSpPr>
          <p:cNvPr id="94214" name="Rectangle 2"/>
          <p:cNvSpPr>
            <a:spLocks noGrp="1" noRot="1" noChangeAspect="1" noChangeArrowheads="1" noTextEdit="1"/>
          </p:cNvSpPr>
          <p:nvPr>
            <p:ph type="sldImg"/>
          </p:nvPr>
        </p:nvSpPr>
        <p:spPr>
          <a:xfrm>
            <a:off x="1150938" y="692150"/>
            <a:ext cx="4556125" cy="3416300"/>
          </a:xfrm>
          <a:ln/>
        </p:spPr>
      </p:sp>
      <p:sp>
        <p:nvSpPr>
          <p:cNvPr id="94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79733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962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6F6862-B46D-4111-A7A5-933299BE6796}"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962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962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861B55-DF59-44C6-BD6F-F85F15A50AE5}" type="slidenum">
              <a:rPr lang="en-AU" altLang="en-US" smtClean="0">
                <a:solidFill>
                  <a:srgbClr val="000000"/>
                </a:solidFill>
                <a:latin typeface="Times New Roman" panose="02020603050405020304" pitchFamily="18" charset="0"/>
              </a:rPr>
              <a:pPr/>
              <a:t>60</a:t>
            </a:fld>
            <a:endParaRPr lang="en-AU" altLang="en-US">
              <a:solidFill>
                <a:srgbClr val="000000"/>
              </a:solidFill>
              <a:latin typeface="Times New Roman" panose="02020603050405020304" pitchFamily="18" charset="0"/>
            </a:endParaRPr>
          </a:p>
        </p:txBody>
      </p:sp>
      <p:sp>
        <p:nvSpPr>
          <p:cNvPr id="96262" name="Rectangle 2"/>
          <p:cNvSpPr>
            <a:spLocks noGrp="1" noRot="1" noChangeAspect="1" noChangeArrowheads="1" noTextEdit="1"/>
          </p:cNvSpPr>
          <p:nvPr>
            <p:ph type="sldImg"/>
          </p:nvPr>
        </p:nvSpPr>
        <p:spPr>
          <a:xfrm>
            <a:off x="1150938" y="692150"/>
            <a:ext cx="4556125" cy="3416300"/>
          </a:xfrm>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5599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cap="flat"/>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0561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cap="flat"/>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110158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cap="flat"/>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63416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cap="flat"/>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661551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5432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28675" name="Rectangle 3"/>
          <p:cNvSpPr>
            <a:spLocks noGrp="1" noRot="1" noChangeAspect="1" noChangeArrowheads="1" noTextEdit="1"/>
          </p:cNvSpPr>
          <p:nvPr>
            <p:ph type="sldImg"/>
          </p:nvPr>
        </p:nvSpPr>
        <p:spPr>
          <a:xfrm>
            <a:off x="1066800" y="812800"/>
            <a:ext cx="4572000" cy="3429000"/>
          </a:xfrm>
          <a:ln cap="flat"/>
        </p:spPr>
      </p:sp>
    </p:spTree>
    <p:extLst>
      <p:ext uri="{BB962C8B-B14F-4D97-AF65-F5344CB8AC3E}">
        <p14:creationId xmlns:p14="http://schemas.microsoft.com/office/powerpoint/2010/main" val="612590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064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6DE0F8-68BB-41B6-8A8D-EBF1A066EE3E}"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065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065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F762C2-4415-4E1C-926F-3D3106931BDD}" type="slidenum">
              <a:rPr lang="en-AU" altLang="en-US" smtClean="0">
                <a:solidFill>
                  <a:srgbClr val="000000"/>
                </a:solidFill>
                <a:latin typeface="Times New Roman" panose="02020603050405020304" pitchFamily="18" charset="0"/>
              </a:rPr>
              <a:pPr/>
              <a:t>67</a:t>
            </a:fld>
            <a:endParaRPr lang="en-AU" altLang="en-US">
              <a:solidFill>
                <a:srgbClr val="000000"/>
              </a:solidFill>
              <a:latin typeface="Times New Roman" panose="02020603050405020304" pitchFamily="18" charset="0"/>
            </a:endParaRPr>
          </a:p>
        </p:txBody>
      </p:sp>
      <p:sp>
        <p:nvSpPr>
          <p:cNvPr id="106502" name="Rectangle 2"/>
          <p:cNvSpPr>
            <a:spLocks noGrp="1" noRot="1" noChangeAspect="1" noChangeArrowheads="1" noTextEdit="1"/>
          </p:cNvSpPr>
          <p:nvPr>
            <p:ph type="sldImg"/>
          </p:nvPr>
        </p:nvSpPr>
        <p:spPr>
          <a:xfrm>
            <a:off x="1150938" y="692150"/>
            <a:ext cx="4556125" cy="3416300"/>
          </a:xfrm>
          <a:ln/>
        </p:spPr>
      </p:sp>
      <p:sp>
        <p:nvSpPr>
          <p:cNvPr id="106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51675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228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740FA21F-BCC8-4DBF-B457-2EFFB4B442F4}" type="datetime3">
              <a:rPr lang="en-AU" altLang="en-US" sz="1300" smtClean="0">
                <a:latin typeface="Times New Roman" panose="02020603050405020304" pitchFamily="18" charset="0"/>
              </a:rPr>
              <a:t>23 May, 2023</a:t>
            </a:fld>
            <a:endParaRPr lang="en-AU" altLang="en-US" sz="1300">
              <a:latin typeface="Times New Roman" panose="02020603050405020304" pitchFamily="18" charset="0"/>
            </a:endParaRPr>
          </a:p>
        </p:txBody>
      </p:sp>
      <p:sp>
        <p:nvSpPr>
          <p:cNvPr id="1228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228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0B4D2D65-8824-4451-849E-35F9356E7D21}" type="slidenum">
              <a:rPr lang="en-AU" altLang="en-US" sz="1300" smtClean="0">
                <a:latin typeface="Times New Roman" panose="02020603050405020304" pitchFamily="18" charset="0"/>
              </a:rPr>
              <a:pPr/>
              <a:t>68</a:t>
            </a:fld>
            <a:endParaRPr lang="en-AU" altLang="en-US" sz="1300">
              <a:latin typeface="Times New Roman" panose="02020603050405020304" pitchFamily="18" charset="0"/>
            </a:endParaRPr>
          </a:p>
        </p:txBody>
      </p:sp>
      <p:sp>
        <p:nvSpPr>
          <p:cNvPr id="122886" name="Rectangle 2"/>
          <p:cNvSpPr>
            <a:spLocks noGrp="1" noRot="1" noChangeAspect="1" noChangeArrowheads="1" noTextEdit="1"/>
          </p:cNvSpPr>
          <p:nvPr>
            <p:ph type="sldImg"/>
          </p:nvPr>
        </p:nvSpPr>
        <p:spPr>
          <a:xfrm>
            <a:off x="1150938" y="692150"/>
            <a:ext cx="4556125" cy="34163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56339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064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6DE0F8-68BB-41B6-8A8D-EBF1A066EE3E}"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065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065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F762C2-4415-4E1C-926F-3D3106931BDD}" type="slidenum">
              <a:rPr lang="en-AU" altLang="en-US" smtClean="0">
                <a:solidFill>
                  <a:srgbClr val="000000"/>
                </a:solidFill>
                <a:latin typeface="Times New Roman" panose="02020603050405020304" pitchFamily="18" charset="0"/>
              </a:rPr>
              <a:pPr/>
              <a:t>69</a:t>
            </a:fld>
            <a:endParaRPr lang="en-AU" altLang="en-US">
              <a:solidFill>
                <a:srgbClr val="000000"/>
              </a:solidFill>
              <a:latin typeface="Times New Roman" panose="02020603050405020304" pitchFamily="18" charset="0"/>
            </a:endParaRPr>
          </a:p>
        </p:txBody>
      </p:sp>
      <p:sp>
        <p:nvSpPr>
          <p:cNvPr id="106502" name="Rectangle 2"/>
          <p:cNvSpPr>
            <a:spLocks noGrp="1" noRot="1" noChangeAspect="1" noChangeArrowheads="1" noTextEdit="1"/>
          </p:cNvSpPr>
          <p:nvPr>
            <p:ph type="sldImg"/>
          </p:nvPr>
        </p:nvSpPr>
        <p:spPr>
          <a:xfrm>
            <a:off x="1150938" y="692150"/>
            <a:ext cx="4556125" cy="3416300"/>
          </a:xfrm>
          <a:ln/>
        </p:spPr>
      </p:sp>
      <p:sp>
        <p:nvSpPr>
          <p:cNvPr id="106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56567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cap="flat"/>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94695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0854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3CEF53-A784-4E80-9CE3-14C7CBF8EC86}"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0854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0854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BCF90A-7E6E-4A8C-8205-B9FE5A0E44EB}" type="slidenum">
              <a:rPr lang="en-AU" altLang="en-US" smtClean="0">
                <a:solidFill>
                  <a:srgbClr val="000000"/>
                </a:solidFill>
                <a:latin typeface="Times New Roman" panose="02020603050405020304" pitchFamily="18" charset="0"/>
              </a:rPr>
              <a:pPr/>
              <a:t>72</a:t>
            </a:fld>
            <a:endParaRPr lang="en-AU" altLang="en-US">
              <a:solidFill>
                <a:srgbClr val="000000"/>
              </a:solidFill>
              <a:latin typeface="Times New Roman" panose="02020603050405020304" pitchFamily="18" charset="0"/>
            </a:endParaRPr>
          </a:p>
        </p:txBody>
      </p:sp>
      <p:sp>
        <p:nvSpPr>
          <p:cNvPr id="108550" name="Rectangle 2"/>
          <p:cNvSpPr>
            <a:spLocks noGrp="1" noRot="1" noChangeAspect="1" noChangeArrowheads="1" noTextEdit="1"/>
          </p:cNvSpPr>
          <p:nvPr>
            <p:ph type="sldImg"/>
          </p:nvPr>
        </p:nvSpPr>
        <p:spPr>
          <a:xfrm>
            <a:off x="1150938" y="692150"/>
            <a:ext cx="4556125" cy="3416300"/>
          </a:xfrm>
          <a:ln/>
        </p:spPr>
      </p:sp>
      <p:sp>
        <p:nvSpPr>
          <p:cNvPr id="108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60494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95235" name="Rectangle 3"/>
          <p:cNvSpPr>
            <a:spLocks noGrp="1" noRot="1" noChangeAspect="1" noChangeArrowheads="1" noTextEdit="1"/>
          </p:cNvSpPr>
          <p:nvPr>
            <p:ph type="sldImg"/>
          </p:nvPr>
        </p:nvSpPr>
        <p:spPr>
          <a:xfrm>
            <a:off x="1066800" y="812800"/>
            <a:ext cx="4572000" cy="3429000"/>
          </a:xfrm>
          <a:ln cap="flat"/>
        </p:spPr>
      </p:sp>
    </p:spTree>
    <p:extLst>
      <p:ext uri="{BB962C8B-B14F-4D97-AF65-F5344CB8AC3E}">
        <p14:creationId xmlns:p14="http://schemas.microsoft.com/office/powerpoint/2010/main" val="28345965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28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94E8D8-FBE3-4FD3-9BB5-4B43B7A20889}" type="datetime3">
              <a:rPr lang="en-AU" altLang="en-US" smtClean="0">
                <a:latin typeface="Times New Roman" panose="02020603050405020304" pitchFamily="18" charset="0"/>
              </a:rPr>
              <a:pPr/>
              <a:t>23 May, 2023</a:t>
            </a:fld>
            <a:endParaRPr lang="en-AU" altLang="en-US">
              <a:latin typeface="Times New Roman" panose="02020603050405020304" pitchFamily="18" charset="0"/>
            </a:endParaRPr>
          </a:p>
        </p:txBody>
      </p:sp>
      <p:sp>
        <p:nvSpPr>
          <p:cNvPr id="1228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228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226343E-2D9B-4023-A000-4192425C3E25}" type="slidenum">
              <a:rPr lang="en-AU" altLang="en-US" smtClean="0">
                <a:latin typeface="Times New Roman" panose="02020603050405020304" pitchFamily="18" charset="0"/>
              </a:rPr>
              <a:pPr/>
              <a:t>80</a:t>
            </a:fld>
            <a:endParaRPr lang="en-AU" altLang="en-US">
              <a:latin typeface="Times New Roman" panose="02020603050405020304" pitchFamily="18" charset="0"/>
            </a:endParaRPr>
          </a:p>
        </p:txBody>
      </p:sp>
      <p:sp>
        <p:nvSpPr>
          <p:cNvPr id="122886" name="Rectangle 2"/>
          <p:cNvSpPr>
            <a:spLocks noGrp="1" noRot="1" noChangeAspect="1" noChangeArrowheads="1" noTextEdit="1"/>
          </p:cNvSpPr>
          <p:nvPr>
            <p:ph type="sldImg"/>
          </p:nvPr>
        </p:nvSpPr>
        <p:spPr>
          <a:xfrm>
            <a:off x="1150938" y="692150"/>
            <a:ext cx="4556125" cy="34163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0137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cap="flat"/>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40391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50938" y="692150"/>
            <a:ext cx="4556125" cy="3416300"/>
          </a:xfrm>
          <a:ln cap="flat"/>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371542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cap="flat"/>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60346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307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888039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cap="flat"/>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772870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cap="flat"/>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3462966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077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167B33-C844-41F6-8454-81D7A6E041A7}" type="datetime3">
              <a:rPr lang="en-AU" altLang="en-US" smtClean="0">
                <a:latin typeface="Times New Roman" panose="02020603050405020304" pitchFamily="18" charset="0"/>
              </a:rPr>
              <a:pPr/>
              <a:t>23 May, 2023</a:t>
            </a:fld>
            <a:endParaRPr lang="en-AU" altLang="en-US">
              <a:latin typeface="Times New Roman" panose="02020603050405020304" pitchFamily="18" charset="0"/>
            </a:endParaRPr>
          </a:p>
        </p:txBody>
      </p:sp>
      <p:sp>
        <p:nvSpPr>
          <p:cNvPr id="16077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6077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EB30FF-20DF-47BE-9DF0-AFDF4DB2F0F3}" type="slidenum">
              <a:rPr lang="en-AU" altLang="en-US" smtClean="0">
                <a:latin typeface="Times New Roman" panose="02020603050405020304" pitchFamily="18" charset="0"/>
              </a:rPr>
              <a:pPr/>
              <a:t>101</a:t>
            </a:fld>
            <a:endParaRPr lang="en-AU" altLang="en-US">
              <a:latin typeface="Times New Roman" panose="02020603050405020304" pitchFamily="18" charset="0"/>
            </a:endParaRPr>
          </a:p>
        </p:txBody>
      </p:sp>
      <p:sp>
        <p:nvSpPr>
          <p:cNvPr id="160774" name="Rectangle 2"/>
          <p:cNvSpPr>
            <a:spLocks noGrp="1" noRot="1" noChangeAspect="1" noChangeArrowheads="1" noTextEdit="1"/>
          </p:cNvSpPr>
          <p:nvPr>
            <p:ph type="sldImg"/>
          </p:nvPr>
        </p:nvSpPr>
        <p:spPr>
          <a:xfrm>
            <a:off x="1150938" y="692150"/>
            <a:ext cx="4556125" cy="3416300"/>
          </a:xfrm>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22474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50938" y="692150"/>
            <a:ext cx="4556125" cy="3416300"/>
          </a:xfrm>
          <a:ln cap="flat"/>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080389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cap="flat"/>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0782100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6486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517A56-F84A-45CC-8DA6-41937CADFB85}"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6486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6486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D50B29-A21C-4AA1-B426-1D90B41996AD}" type="slidenum">
              <a:rPr lang="en-AU" altLang="en-US" smtClean="0">
                <a:solidFill>
                  <a:srgbClr val="000000"/>
                </a:solidFill>
                <a:latin typeface="Times New Roman" panose="02020603050405020304" pitchFamily="18" charset="0"/>
              </a:rPr>
              <a:pPr/>
              <a:t>104</a:t>
            </a:fld>
            <a:endParaRPr lang="en-AU" altLang="en-US">
              <a:solidFill>
                <a:srgbClr val="000000"/>
              </a:solidFill>
              <a:latin typeface="Times New Roman" panose="02020603050405020304" pitchFamily="18" charset="0"/>
            </a:endParaRPr>
          </a:p>
        </p:txBody>
      </p:sp>
      <p:sp>
        <p:nvSpPr>
          <p:cNvPr id="164870" name="Rectangle 2"/>
          <p:cNvSpPr>
            <a:spLocks noGrp="1" noRot="1" noChangeAspect="1" noChangeArrowheads="1" noTextEdit="1"/>
          </p:cNvSpPr>
          <p:nvPr>
            <p:ph type="sldImg"/>
          </p:nvPr>
        </p:nvSpPr>
        <p:spPr>
          <a:xfrm>
            <a:off x="1150938" y="692150"/>
            <a:ext cx="4556125" cy="3416300"/>
          </a:xfrm>
          <a:ln/>
        </p:spPr>
      </p:sp>
      <p:sp>
        <p:nvSpPr>
          <p:cNvPr id="164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15885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6691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9CDAE74-6731-4725-A0CD-894E489F1E84}"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6691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6691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CB5170-0EE1-4E3A-8E3C-5DF9C7538B9F}" type="slidenum">
              <a:rPr lang="en-AU" altLang="en-US" smtClean="0">
                <a:solidFill>
                  <a:srgbClr val="000000"/>
                </a:solidFill>
                <a:latin typeface="Times New Roman" panose="02020603050405020304" pitchFamily="18" charset="0"/>
              </a:rPr>
              <a:pPr/>
              <a:t>105</a:t>
            </a:fld>
            <a:endParaRPr lang="en-AU" altLang="en-US">
              <a:solidFill>
                <a:srgbClr val="000000"/>
              </a:solidFill>
              <a:latin typeface="Times New Roman" panose="02020603050405020304" pitchFamily="18" charset="0"/>
            </a:endParaRPr>
          </a:p>
        </p:txBody>
      </p:sp>
      <p:sp>
        <p:nvSpPr>
          <p:cNvPr id="166918" name="Rectangle 2"/>
          <p:cNvSpPr>
            <a:spLocks noGrp="1" noRot="1" noChangeAspect="1" noChangeArrowheads="1" noTextEdit="1"/>
          </p:cNvSpPr>
          <p:nvPr>
            <p:ph type="sldImg"/>
          </p:nvPr>
        </p:nvSpPr>
        <p:spPr>
          <a:xfrm>
            <a:off x="1150938" y="692150"/>
            <a:ext cx="4556125" cy="3416300"/>
          </a:xfrm>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21602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7101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2E3C5D-B67A-4DE3-8110-9607BA951880}"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7101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7101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525EEC-8CE5-4ECD-85C4-84F2F587F7B4}" type="slidenum">
              <a:rPr lang="en-AU" altLang="en-US" smtClean="0">
                <a:solidFill>
                  <a:srgbClr val="000000"/>
                </a:solidFill>
                <a:latin typeface="Times New Roman" panose="02020603050405020304" pitchFamily="18" charset="0"/>
              </a:rPr>
              <a:pPr/>
              <a:t>106</a:t>
            </a:fld>
            <a:endParaRPr lang="en-AU" altLang="en-US">
              <a:solidFill>
                <a:srgbClr val="000000"/>
              </a:solidFill>
              <a:latin typeface="Times New Roman" panose="02020603050405020304" pitchFamily="18" charset="0"/>
            </a:endParaRPr>
          </a:p>
        </p:txBody>
      </p:sp>
      <p:sp>
        <p:nvSpPr>
          <p:cNvPr id="171014" name="Rectangle 2"/>
          <p:cNvSpPr>
            <a:spLocks noGrp="1" noRot="1" noChangeAspect="1" noChangeArrowheads="1" noTextEdit="1"/>
          </p:cNvSpPr>
          <p:nvPr>
            <p:ph type="sldImg"/>
          </p:nvPr>
        </p:nvSpPr>
        <p:spPr>
          <a:xfrm>
            <a:off x="1150938" y="692150"/>
            <a:ext cx="4556125" cy="3416300"/>
          </a:xfrm>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117430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cap="flat"/>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082187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730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5A5E9FE-1F00-450D-A04B-53C9A395CFB4}"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730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730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681915-AEC8-4844-BA90-BA3934E01190}" type="slidenum">
              <a:rPr lang="en-AU" altLang="en-US" smtClean="0">
                <a:solidFill>
                  <a:srgbClr val="000000"/>
                </a:solidFill>
                <a:latin typeface="Times New Roman" panose="02020603050405020304" pitchFamily="18" charset="0"/>
              </a:rPr>
              <a:pPr/>
              <a:t>109</a:t>
            </a:fld>
            <a:endParaRPr lang="en-AU" altLang="en-US">
              <a:solidFill>
                <a:srgbClr val="000000"/>
              </a:solidFill>
              <a:latin typeface="Times New Roman" panose="02020603050405020304" pitchFamily="18" charset="0"/>
            </a:endParaRPr>
          </a:p>
        </p:txBody>
      </p:sp>
      <p:sp>
        <p:nvSpPr>
          <p:cNvPr id="173062" name="Rectangle 2"/>
          <p:cNvSpPr>
            <a:spLocks noGrp="1" noRot="1" noChangeAspect="1" noChangeArrowheads="1" noTextEdit="1"/>
          </p:cNvSpPr>
          <p:nvPr>
            <p:ph type="sldImg"/>
          </p:nvPr>
        </p:nvSpPr>
        <p:spPr>
          <a:xfrm>
            <a:off x="1150938" y="692150"/>
            <a:ext cx="4556125" cy="3416300"/>
          </a:xfrm>
          <a:ln/>
        </p:spPr>
      </p:sp>
      <p:sp>
        <p:nvSpPr>
          <p:cNvPr id="173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290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337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826425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7510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3FB291-86B5-41E0-815F-96D141FE0B7A}"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7510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7510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E6E503-F536-434D-A487-5FDC7A171CC0}" type="slidenum">
              <a:rPr lang="en-AU" altLang="en-US" smtClean="0">
                <a:solidFill>
                  <a:srgbClr val="000000"/>
                </a:solidFill>
                <a:latin typeface="Times New Roman" panose="02020603050405020304" pitchFamily="18" charset="0"/>
              </a:rPr>
              <a:pPr/>
              <a:t>110</a:t>
            </a:fld>
            <a:endParaRPr lang="en-AU" altLang="en-US">
              <a:solidFill>
                <a:srgbClr val="000000"/>
              </a:solidFill>
              <a:latin typeface="Times New Roman" panose="02020603050405020304" pitchFamily="18" charset="0"/>
            </a:endParaRPr>
          </a:p>
        </p:txBody>
      </p:sp>
      <p:sp>
        <p:nvSpPr>
          <p:cNvPr id="175110" name="Rectangle 2"/>
          <p:cNvSpPr>
            <a:spLocks noGrp="1" noRot="1" noChangeAspect="1" noChangeArrowheads="1" noTextEdit="1"/>
          </p:cNvSpPr>
          <p:nvPr>
            <p:ph type="sldImg"/>
          </p:nvPr>
        </p:nvSpPr>
        <p:spPr>
          <a:xfrm>
            <a:off x="1150938" y="692150"/>
            <a:ext cx="4556125" cy="3416300"/>
          </a:xfrm>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272504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cap="flat"/>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6627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7920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395B742-BC7A-4868-A03E-BB1276B6BDE2}"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7920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7920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B193EA4-2F7A-4CB0-8CCF-5B0C4106D75D}" type="slidenum">
              <a:rPr lang="en-AU" altLang="en-US" smtClean="0">
                <a:solidFill>
                  <a:srgbClr val="000000"/>
                </a:solidFill>
                <a:latin typeface="Times New Roman" panose="02020603050405020304" pitchFamily="18" charset="0"/>
              </a:rPr>
              <a:pPr/>
              <a:t>112</a:t>
            </a:fld>
            <a:endParaRPr lang="en-AU" altLang="en-US">
              <a:solidFill>
                <a:srgbClr val="000000"/>
              </a:solidFill>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xfrm>
            <a:off x="1150938" y="692150"/>
            <a:ext cx="4556125" cy="3416300"/>
          </a:xfrm>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826277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8125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DCF234-6391-49C3-B482-58B56A9F275F}"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8125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8125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CE829C-9274-43F7-B5E2-BE3AF31BD2B8}" type="slidenum">
              <a:rPr lang="en-AU" altLang="en-US" smtClean="0">
                <a:solidFill>
                  <a:srgbClr val="000000"/>
                </a:solidFill>
                <a:latin typeface="Times New Roman" panose="02020603050405020304" pitchFamily="18" charset="0"/>
              </a:rPr>
              <a:pPr/>
              <a:t>113</a:t>
            </a:fld>
            <a:endParaRPr lang="en-AU" altLang="en-US">
              <a:solidFill>
                <a:srgbClr val="000000"/>
              </a:solidFill>
              <a:latin typeface="Times New Roman" panose="02020603050405020304" pitchFamily="18" charset="0"/>
            </a:endParaRPr>
          </a:p>
        </p:txBody>
      </p:sp>
      <p:sp>
        <p:nvSpPr>
          <p:cNvPr id="181254" name="Rectangle 2"/>
          <p:cNvSpPr>
            <a:spLocks noGrp="1" noRot="1" noChangeAspect="1" noChangeArrowheads="1" noTextEdit="1"/>
          </p:cNvSpPr>
          <p:nvPr>
            <p:ph type="sldImg"/>
          </p:nvPr>
        </p:nvSpPr>
        <p:spPr>
          <a:xfrm>
            <a:off x="1150938" y="692150"/>
            <a:ext cx="4556125" cy="3416300"/>
          </a:xfrm>
          <a:ln/>
        </p:spPr>
      </p:sp>
      <p:sp>
        <p:nvSpPr>
          <p:cNvPr id="181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364310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832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508F3FF-6187-4287-B2D1-FF57408F1AA5}"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833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833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B11965-39C8-4A63-AA7F-0BF5B505499D}" type="slidenum">
              <a:rPr lang="en-AU" altLang="en-US" smtClean="0">
                <a:solidFill>
                  <a:srgbClr val="000000"/>
                </a:solidFill>
                <a:latin typeface="Times New Roman" panose="02020603050405020304" pitchFamily="18" charset="0"/>
              </a:rPr>
              <a:pPr/>
              <a:t>114</a:t>
            </a:fld>
            <a:endParaRPr lang="en-AU" altLang="en-US">
              <a:solidFill>
                <a:srgbClr val="000000"/>
              </a:solidFill>
              <a:latin typeface="Times New Roman" panose="02020603050405020304" pitchFamily="18" charset="0"/>
            </a:endParaRPr>
          </a:p>
        </p:txBody>
      </p:sp>
      <p:sp>
        <p:nvSpPr>
          <p:cNvPr id="183302" name="Rectangle 2"/>
          <p:cNvSpPr>
            <a:spLocks noGrp="1" noRot="1" noChangeAspect="1" noChangeArrowheads="1" noTextEdit="1"/>
          </p:cNvSpPr>
          <p:nvPr>
            <p:ph type="sldImg"/>
          </p:nvPr>
        </p:nvSpPr>
        <p:spPr>
          <a:xfrm>
            <a:off x="1150938" y="692150"/>
            <a:ext cx="4556125" cy="3416300"/>
          </a:xfrm>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47544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p>
        </p:txBody>
      </p:sp>
      <p:sp>
        <p:nvSpPr>
          <p:cNvPr id="1832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508F3FF-6187-4287-B2D1-FF57408F1AA5}" type="datetime3">
              <a:rPr lang="en-AU" altLang="en-US" smtClean="0">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1833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p>
        </p:txBody>
      </p:sp>
      <p:sp>
        <p:nvSpPr>
          <p:cNvPr id="1833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B11965-39C8-4A63-AA7F-0BF5B505499D}" type="slidenum">
              <a:rPr lang="en-AU" altLang="en-US" smtClean="0">
                <a:solidFill>
                  <a:srgbClr val="000000"/>
                </a:solidFill>
                <a:latin typeface="Times New Roman" panose="02020603050405020304" pitchFamily="18" charset="0"/>
              </a:rPr>
              <a:pPr/>
              <a:t>115</a:t>
            </a:fld>
            <a:endParaRPr lang="en-AU" altLang="en-US">
              <a:solidFill>
                <a:srgbClr val="000000"/>
              </a:solidFill>
              <a:latin typeface="Times New Roman" panose="02020603050405020304" pitchFamily="18" charset="0"/>
            </a:endParaRPr>
          </a:p>
        </p:txBody>
      </p:sp>
      <p:sp>
        <p:nvSpPr>
          <p:cNvPr id="183302" name="Rectangle 2"/>
          <p:cNvSpPr>
            <a:spLocks noGrp="1" noRot="1" noChangeAspect="1" noChangeArrowheads="1" noTextEdit="1"/>
          </p:cNvSpPr>
          <p:nvPr>
            <p:ph type="sldImg"/>
          </p:nvPr>
        </p:nvSpPr>
        <p:spPr>
          <a:xfrm>
            <a:off x="1150938" y="692150"/>
            <a:ext cx="4556125" cy="3416300"/>
          </a:xfrm>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049296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50938" y="692150"/>
            <a:ext cx="4556125" cy="3416300"/>
          </a:xfrm>
          <a:ln cap="flat"/>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5860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AU" altLang="en-US">
                <a:solidFill>
                  <a:srgbClr val="000000"/>
                </a:solidFill>
              </a:rPr>
              <a:t>Morgan Kaufmann Publishers</a:t>
            </a:r>
            <a:endParaRPr lang="en-AU" altLang="en-US" dirty="0">
              <a:solidFill>
                <a:srgbClr val="000000"/>
              </a:solidFill>
            </a:endParaRPr>
          </a:p>
        </p:txBody>
      </p:sp>
      <p:sp>
        <p:nvSpPr>
          <p:cNvPr id="36867" name="Rectangle 3"/>
          <p:cNvSpPr>
            <a:spLocks noGrp="1" noChangeArrowheads="1"/>
          </p:cNvSpPr>
          <p:nvPr>
            <p:ph type="dt" sz="quarter" idx="4294967295"/>
          </p:nvPr>
        </p:nvSpPr>
        <p:spPr bwMode="auto">
          <a:xfrm>
            <a:off x="4022725"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9E6DBB-0BA5-4377-8722-53A8756FC15D}" type="datetime3">
              <a:rPr lang="en-AU" altLang="en-US">
                <a:solidFill>
                  <a:srgbClr val="000000"/>
                </a:solidFill>
              </a:rPr>
              <a:pPr/>
              <a:t>23 May, 2023</a:t>
            </a:fld>
            <a:endParaRPr lang="en-AU" altLang="en-US">
              <a:solidFill>
                <a:srgbClr val="000000"/>
              </a:solidFill>
            </a:endParaRPr>
          </a:p>
        </p:txBody>
      </p:sp>
      <p:sp>
        <p:nvSpPr>
          <p:cNvPr id="36868" name="Rectangle 6"/>
          <p:cNvSpPr>
            <a:spLocks noGrp="1" noChangeArrowheads="1"/>
          </p:cNvSpPr>
          <p:nvPr>
            <p:ph type="ftr" sz="quarter" idx="4294967295"/>
          </p:nvPr>
        </p:nvSpPr>
        <p:spPr bwMode="auto">
          <a:xfrm>
            <a:off x="0"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AU" altLang="en-US">
                <a:solidFill>
                  <a:srgbClr val="000000"/>
                </a:solidFill>
              </a:rPr>
              <a:t>Chapter 5 — Large and Fast: Exploiting Memory Hierarchy</a:t>
            </a:r>
            <a:endParaRPr lang="en-AU" altLang="en-US" dirty="0">
              <a:solidFill>
                <a:srgbClr val="000000"/>
              </a:solidFill>
            </a:endParaRPr>
          </a:p>
        </p:txBody>
      </p:sp>
      <p:sp>
        <p:nvSpPr>
          <p:cNvPr id="36869"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sz="2400">
                <a:solidFill>
                  <a:schemeClr val="tx1"/>
                </a:solidFill>
                <a:latin typeface="Times New Roman" panose="02020603050405020304" pitchFamily="18" charset="0"/>
                <a:ea typeface="宋体" panose="02010600030101010101" pitchFamily="2" charset="-122"/>
              </a:defRPr>
            </a:lvl1pPr>
            <a:lvl2pPr marL="742950" indent="-285750" defTabSz="966788">
              <a:defRPr kumimoji="1" sz="2400">
                <a:solidFill>
                  <a:schemeClr val="tx1"/>
                </a:solidFill>
                <a:latin typeface="Times New Roman" panose="02020603050405020304" pitchFamily="18" charset="0"/>
                <a:ea typeface="宋体" panose="02010600030101010101" pitchFamily="2" charset="-122"/>
              </a:defRPr>
            </a:lvl2pPr>
            <a:lvl3pPr marL="1143000" indent="-228600" defTabSz="966788">
              <a:defRPr kumimoji="1" sz="2400">
                <a:solidFill>
                  <a:schemeClr val="tx1"/>
                </a:solidFill>
                <a:latin typeface="Times New Roman" panose="02020603050405020304" pitchFamily="18" charset="0"/>
                <a:ea typeface="宋体" panose="02010600030101010101" pitchFamily="2" charset="-122"/>
              </a:defRPr>
            </a:lvl3pPr>
            <a:lvl4pPr marL="1600200" indent="-228600" defTabSz="966788">
              <a:defRPr kumimoji="1" sz="2400">
                <a:solidFill>
                  <a:schemeClr val="tx1"/>
                </a:solidFill>
                <a:latin typeface="Times New Roman" panose="02020603050405020304" pitchFamily="18" charset="0"/>
                <a:ea typeface="宋体" panose="02010600030101010101" pitchFamily="2" charset="-122"/>
              </a:defRPr>
            </a:lvl4pPr>
            <a:lvl5pPr marL="2057400" indent="-228600" defTabSz="966788">
              <a:defRPr kumimoji="1" sz="2400">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75765A-FD53-4313-BEA8-D4F9E49DCFE9}" type="slidenum">
              <a:rPr lang="en-AU" altLang="en-US">
                <a:solidFill>
                  <a:srgbClr val="000000"/>
                </a:solidFill>
              </a:rPr>
              <a:pPr/>
              <a:t>11</a:t>
            </a:fld>
            <a:endParaRPr lang="en-AU" altLang="en-US">
              <a:solidFill>
                <a:srgbClr val="000000"/>
              </a:solidFill>
            </a:endParaRPr>
          </a:p>
        </p:txBody>
      </p:sp>
      <p:sp>
        <p:nvSpPr>
          <p:cNvPr id="36870" name="Rectangle 2"/>
          <p:cNvSpPr>
            <a:spLocks noGrp="1" noRot="1" noChangeAspect="1" noChangeArrowheads="1" noTextEdit="1"/>
          </p:cNvSpPr>
          <p:nvPr>
            <p:ph type="sldImg"/>
          </p:nvPr>
        </p:nvSpPr>
        <p:spPr>
          <a:xfrm>
            <a:off x="1150938" y="692150"/>
            <a:ext cx="4556125" cy="3416300"/>
          </a:xfrm>
          <a:ln/>
        </p:spPr>
      </p:sp>
      <p:sp>
        <p:nvSpPr>
          <p:cNvPr id="368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393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2969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736CCE3-1DD7-4C00-A4D6-C9BBA78A18D9}"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2970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endParaRPr lang="en-AU" altLang="en-US" dirty="0">
              <a:solidFill>
                <a:srgbClr val="000000"/>
              </a:solidFill>
              <a:latin typeface="Times New Roman" panose="02020603050405020304" pitchFamily="18" charset="0"/>
            </a:endParaRPr>
          </a:p>
        </p:txBody>
      </p:sp>
      <p:sp>
        <p:nvSpPr>
          <p:cNvPr id="2970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964B32-2CD6-462F-A63F-D04F5210B823}" type="slidenum">
              <a:rPr lang="en-AU" altLang="en-US" smtClean="0">
                <a:solidFill>
                  <a:srgbClr val="000000"/>
                </a:solidFill>
                <a:latin typeface="Times New Roman" panose="02020603050405020304" pitchFamily="18" charset="0"/>
              </a:rPr>
              <a:pPr/>
              <a:t>16</a:t>
            </a:fld>
            <a:endParaRPr lang="en-AU" altLang="en-US">
              <a:solidFill>
                <a:srgbClr val="000000"/>
              </a:solidFill>
              <a:latin typeface="Times New Roman" panose="02020603050405020304" pitchFamily="18" charset="0"/>
            </a:endParaRPr>
          </a:p>
        </p:txBody>
      </p:sp>
      <p:sp>
        <p:nvSpPr>
          <p:cNvPr id="29702" name="Rectangle 2"/>
          <p:cNvSpPr>
            <a:spLocks noGrp="1" noRot="1" noChangeAspect="1" noChangeArrowheads="1" noTextEdit="1"/>
          </p:cNvSpPr>
          <p:nvPr>
            <p:ph type="sldImg"/>
          </p:nvPr>
        </p:nvSpPr>
        <p:spPr>
          <a:xfrm>
            <a:off x="1150938" y="692150"/>
            <a:ext cx="4556125" cy="341630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8902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Morgan Kaufmann Publishers</a:t>
            </a:r>
            <a:endParaRPr lang="en-AU" altLang="en-US" dirty="0">
              <a:solidFill>
                <a:srgbClr val="000000"/>
              </a:solidFill>
              <a:latin typeface="Times New Roman" panose="02020603050405020304" pitchFamily="18" charset="0"/>
            </a:endParaRPr>
          </a:p>
        </p:txBody>
      </p:sp>
      <p:sp>
        <p:nvSpPr>
          <p:cNvPr id="3174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7E68986-A888-4D68-AB85-9E026BA25269}" type="datetime3">
              <a:rPr lang="en-AU" altLang="en-US">
                <a:solidFill>
                  <a:srgbClr val="000000"/>
                </a:solidFill>
                <a:latin typeface="Times New Roman" panose="02020603050405020304" pitchFamily="18" charset="0"/>
              </a:rPr>
              <a:pPr/>
              <a:t>23 May, 2023</a:t>
            </a:fld>
            <a:endParaRPr lang="en-AU" altLang="en-US">
              <a:solidFill>
                <a:srgbClr val="000000"/>
              </a:solidFill>
              <a:latin typeface="Times New Roman" panose="02020603050405020304" pitchFamily="18" charset="0"/>
            </a:endParaRPr>
          </a:p>
        </p:txBody>
      </p:sp>
      <p:sp>
        <p:nvSpPr>
          <p:cNvPr id="3174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solidFill>
                  <a:srgbClr val="000000"/>
                </a:solidFill>
                <a:latin typeface="Times New Roman" panose="02020603050405020304" pitchFamily="18" charset="0"/>
              </a:rPr>
              <a:t>Chapter 5 — Large and Fast: Exploiting Memory Hierarchy</a:t>
            </a:r>
            <a:endParaRPr lang="en-AU" altLang="en-US" dirty="0">
              <a:solidFill>
                <a:srgbClr val="000000"/>
              </a:solidFill>
              <a:latin typeface="Times New Roman" panose="02020603050405020304" pitchFamily="18" charset="0"/>
            </a:endParaRPr>
          </a:p>
        </p:txBody>
      </p:sp>
      <p:sp>
        <p:nvSpPr>
          <p:cNvPr id="3174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FDF6923-80CB-4EB7-BE93-DFB52BA21E98}" type="slidenum">
              <a:rPr lang="en-AU" altLang="en-US" smtClean="0">
                <a:solidFill>
                  <a:srgbClr val="000000"/>
                </a:solidFill>
                <a:latin typeface="Times New Roman" panose="02020603050405020304" pitchFamily="18" charset="0"/>
              </a:rPr>
              <a:pPr/>
              <a:t>17</a:t>
            </a:fld>
            <a:endParaRPr lang="en-AU" altLang="en-US">
              <a:solidFill>
                <a:srgbClr val="000000"/>
              </a:solidFill>
              <a:latin typeface="Times New Roman" panose="02020603050405020304" pitchFamily="18" charset="0"/>
            </a:endParaRPr>
          </a:p>
        </p:txBody>
      </p:sp>
      <p:sp>
        <p:nvSpPr>
          <p:cNvPr id="31750" name="Rectangle 2"/>
          <p:cNvSpPr>
            <a:spLocks noGrp="1" noRot="1" noChangeAspect="1" noChangeArrowheads="1" noTextEdit="1"/>
          </p:cNvSpPr>
          <p:nvPr>
            <p:ph type="sldImg"/>
          </p:nvPr>
        </p:nvSpPr>
        <p:spPr>
          <a:xfrm>
            <a:off x="1150938" y="692150"/>
            <a:ext cx="4556125" cy="3416300"/>
          </a:xfrm>
          <a:ln/>
        </p:spPr>
      </p:sp>
      <p:sp>
        <p:nvSpPr>
          <p:cNvPr id="31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31804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6.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8644762"/>
      </p:ext>
    </p:extLst>
  </p:cSld>
  <p:clrMapOvr>
    <a:masterClrMapping/>
  </p:clrMapOvr>
  <p:transition spd="med">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1666255"/>
      </p:ext>
    </p:extLst>
  </p:cSld>
  <p:clrMapOvr>
    <a:masterClrMapping/>
  </p:clrMapOvr>
  <p:transition spd="med">
    <p:random/>
    <p:sndAc>
      <p:stSnd>
        <p:snd r:embed="rId1" name="camera.wav"/>
      </p:stSnd>
    </p:sndAc>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9329294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7828475"/>
      </p:ext>
    </p:extLst>
  </p:cSld>
  <p:clrMapOvr>
    <a:masterClrMapping/>
  </p:clrMapOvr>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0557279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479956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400863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2530888715"/>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346952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188404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1492350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78062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2095500" cy="5105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2400"/>
            <a:ext cx="61341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48933"/>
      </p:ext>
    </p:extLst>
  </p:cSld>
  <p:clrMapOvr>
    <a:masterClrMapping/>
  </p:clrMapOvr>
  <p:transition spd="med">
    <p:random/>
    <p:sndAc>
      <p:stSnd>
        <p:snd r:embed="rId1" name="camera.wav"/>
      </p:stSnd>
    </p:sndAc>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2161662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3238795361"/>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6988410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937841462"/>
      </p:ext>
    </p:extLst>
  </p:cSld>
  <p:clrMapOvr>
    <a:masterClrMapping/>
  </p:clrMapOvr>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70371916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645016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518457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1340330777"/>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6709072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2882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400"/>
            <a:ext cx="76200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430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495800" y="1143000"/>
            <a:ext cx="4114800" cy="4114800"/>
          </a:xfrm>
        </p:spPr>
        <p:txBody>
          <a:bodyPr/>
          <a:lstStyle/>
          <a:p>
            <a:pPr lvl="0"/>
            <a:endParaRPr lang="zh-CN" altLang="en-US" noProof="0"/>
          </a:p>
        </p:txBody>
      </p:sp>
    </p:spTree>
    <p:extLst>
      <p:ext uri="{BB962C8B-B14F-4D97-AF65-F5344CB8AC3E}">
        <p14:creationId xmlns:p14="http://schemas.microsoft.com/office/powerpoint/2010/main" val="3364266709"/>
      </p:ext>
    </p:extLst>
  </p:cSld>
  <p:clrMapOvr>
    <a:masterClrMapping/>
  </p:clrMapOvr>
  <p:transition spd="med">
    <p:random/>
    <p:sndAc>
      <p:stSnd>
        <p:snd r:embed="rId1" name="camera.wav"/>
      </p:stSnd>
    </p:sndAc>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9544886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907288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4287310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1262417897"/>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4850490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40324043"/>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4006743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19522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4796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9264848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a:xfrm>
            <a:off x="6897688" y="6470650"/>
            <a:ext cx="2057400" cy="365125"/>
          </a:xfrm>
          <a:prstGeom prst="rect">
            <a:avLst/>
          </a:prstGeom>
        </p:spPr>
        <p:txBody>
          <a:bodyPr/>
          <a:lstStyle>
            <a:lvl1pPr>
              <a:defRPr>
                <a:solidFill>
                  <a:schemeClr val="tx1"/>
                </a:solidFill>
              </a:defRPr>
            </a:lvl1pPr>
          </a:lstStyle>
          <a:p>
            <a:pPr>
              <a:defRPr/>
            </a:pPr>
            <a:fld id="{786EBF2D-D04C-4DEF-904D-B713AFEED5F7}" type="slidenum">
              <a:rPr lang="zh-CN" altLang="en-US"/>
              <a:pPr>
                <a:defRPr/>
              </a:pPr>
              <a:t>‹#›</a:t>
            </a:fld>
            <a:endParaRPr lang="zh-CN" altLang="en-US"/>
          </a:p>
        </p:txBody>
      </p:sp>
    </p:spTree>
    <p:extLst>
      <p:ext uri="{BB962C8B-B14F-4D97-AF65-F5344CB8AC3E}">
        <p14:creationId xmlns:p14="http://schemas.microsoft.com/office/powerpoint/2010/main" val="3315762936"/>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85070672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32195377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86852105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159938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774750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3120945322"/>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2006418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C843CC10-E3B6-436F-8711-4C2FDF3A66A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35859095"/>
      </p:ext>
    </p:extLst>
  </p:cSld>
  <p:clrMapOvr>
    <a:masterClrMapping/>
  </p:clrMapOvr>
  <p:hf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9340217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76648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dirty="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dirty="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079441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4404648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093F077C-7301-4B58-A22A-EC3A232E5BC6}" type="slidenum">
              <a:rPr lang="zh-CN" altLang="en-US"/>
              <a:pPr>
                <a:defRPr/>
              </a:pPr>
              <a:t>‹#›</a:t>
            </a:fld>
            <a:endParaRPr lang="zh-CN" altLang="en-US"/>
          </a:p>
        </p:txBody>
      </p:sp>
    </p:spTree>
    <p:extLst>
      <p:ext uri="{BB962C8B-B14F-4D97-AF65-F5344CB8AC3E}">
        <p14:creationId xmlns:p14="http://schemas.microsoft.com/office/powerpoint/2010/main" val="636725215"/>
      </p:ext>
    </p:extLst>
  </p:cSld>
  <p:clrMapOvr>
    <a:masterClrMapping/>
  </p:clrMapOvr>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7433278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8372181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8605293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6608101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6144821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EE30A1B5-49FB-4133-AB98-08A92C382F2A}" type="slidenum">
              <a:rPr lang="zh-CN" altLang="en-US"/>
              <a:pPr>
                <a:defRPr/>
              </a:pPr>
              <a:t>‹#›</a:t>
            </a:fld>
            <a:endParaRPr lang="zh-CN" altLang="en-US"/>
          </a:p>
        </p:txBody>
      </p:sp>
    </p:spTree>
    <p:extLst>
      <p:ext uri="{BB962C8B-B14F-4D97-AF65-F5344CB8AC3E}">
        <p14:creationId xmlns:p14="http://schemas.microsoft.com/office/powerpoint/2010/main" val="3058029202"/>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37097884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20108907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标题 4"/>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0"/>
          </p:nvPr>
        </p:nvSpPr>
        <p:spPr/>
        <p:txBody>
          <a:bodyPr/>
          <a:lstStyle>
            <a:lvl1pPr>
              <a:defRPr kumimoji="1">
                <a:solidFill>
                  <a:srgbClr val="000000"/>
                </a:solidFill>
                <a:latin typeface="Times New Roman" panose="02020603050405020304" pitchFamily="18" charset="0"/>
              </a:defRPr>
            </a:lvl1pPr>
          </a:lstStyle>
          <a:p>
            <a:pPr>
              <a:defRPr/>
            </a:pPr>
            <a:fld id="{3E873C9D-D783-4A17-84E5-FD394007888B}" type="slidenum">
              <a:rPr lang="zh-CN" altLang="en-US"/>
              <a:pPr>
                <a:defRPr/>
              </a:pPr>
              <a:t>‹#›</a:t>
            </a:fld>
            <a:endParaRPr lang="zh-CN" altLang="en-US"/>
          </a:p>
        </p:txBody>
      </p:sp>
    </p:spTree>
    <p:extLst>
      <p:ext uri="{BB962C8B-B14F-4D97-AF65-F5344CB8AC3E}">
        <p14:creationId xmlns:p14="http://schemas.microsoft.com/office/powerpoint/2010/main" val="3215517676"/>
      </p:ext>
    </p:extLst>
  </p:cSld>
  <p:clrMapOvr>
    <a:masterClrMapping/>
  </p:clrMapOvr>
  <p:hf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1233824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63783754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77482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46E31B89-A477-46C1-8BFE-5234B7215F9F}" type="slidenum">
              <a:rPr lang="zh-CN" altLang="en-US"/>
              <a:pPr>
                <a:defRPr/>
              </a:pPr>
              <a:t>‹#›</a:t>
            </a:fld>
            <a:endParaRPr lang="zh-CN" altLang="en-US"/>
          </a:p>
        </p:txBody>
      </p:sp>
    </p:spTree>
    <p:extLst>
      <p:ext uri="{BB962C8B-B14F-4D97-AF65-F5344CB8AC3E}">
        <p14:creationId xmlns:p14="http://schemas.microsoft.com/office/powerpoint/2010/main" val="523854499"/>
      </p:ext>
    </p:extLst>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31422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5574892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7351728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44088859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9627977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7E5BAD13-0487-4859-ABB0-055FDCFB3129}" type="slidenum">
              <a:rPr lang="zh-CN" altLang="en-US"/>
              <a:pPr>
                <a:defRPr/>
              </a:pPr>
              <a:t>‹#›</a:t>
            </a:fld>
            <a:endParaRPr lang="zh-CN" altLang="en-US"/>
          </a:p>
        </p:txBody>
      </p:sp>
    </p:spTree>
    <p:extLst>
      <p:ext uri="{BB962C8B-B14F-4D97-AF65-F5344CB8AC3E}">
        <p14:creationId xmlns:p14="http://schemas.microsoft.com/office/powerpoint/2010/main" val="128458244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415314340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8507091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64313086"/>
      </p:ext>
    </p:extLst>
  </p:cSld>
  <p:clrMapOvr>
    <a:masterClrMapping/>
  </p:clrMapOvr>
  <p:hf hdr="0" dt="0"/>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31187948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93795267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2812477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46E31B89-A477-46C1-8BFE-5234B7215F9F}" type="slidenum">
              <a:rPr lang="zh-CN" altLang="en-US"/>
              <a:pPr>
                <a:defRPr/>
              </a:pPr>
              <a:t>‹#›</a:t>
            </a:fld>
            <a:endParaRPr lang="zh-CN" altLang="en-US"/>
          </a:p>
        </p:txBody>
      </p:sp>
    </p:spTree>
    <p:extLst>
      <p:ext uri="{BB962C8B-B14F-4D97-AF65-F5344CB8AC3E}">
        <p14:creationId xmlns:p14="http://schemas.microsoft.com/office/powerpoint/2010/main" val="1519872137"/>
      </p:ext>
    </p:extLst>
  </p:cSld>
  <p:clrMapOvr>
    <a:masterClrMapping/>
  </p:clrMapOvr>
  <p:hf sldNum="0"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3239758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74070388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0137169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46027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83909928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85700209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7E5BAD13-0487-4859-ABB0-055FDCFB3129}" type="slidenum">
              <a:rPr lang="zh-CN" altLang="en-US"/>
              <a:pPr>
                <a:defRPr/>
              </a:pPr>
              <a:t>‹#›</a:t>
            </a:fld>
            <a:endParaRPr lang="zh-CN" altLang="en-US"/>
          </a:p>
        </p:txBody>
      </p:sp>
    </p:spTree>
    <p:extLst>
      <p:ext uri="{BB962C8B-B14F-4D97-AF65-F5344CB8AC3E}">
        <p14:creationId xmlns:p14="http://schemas.microsoft.com/office/powerpoint/2010/main" val="2640532446"/>
      </p:ext>
    </p:extLst>
  </p:cSld>
  <p:clrMapOvr>
    <a:masterClrMapping/>
  </p:clrMapOvr>
  <p:hf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404960288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3503888"/>
      </p:ext>
    </p:extLst>
  </p:cSld>
  <p:clrMapOvr>
    <a:masterClrMapping/>
  </p:clrMapOvr>
  <p:hf hdr="0" dt="0"/>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3237782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5578197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9430302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46E31B89-A477-46C1-8BFE-5234B7215F9F}" type="slidenum">
              <a:rPr lang="zh-CN" altLang="en-US"/>
              <a:pPr>
                <a:defRPr/>
              </a:pPr>
              <a:t>‹#›</a:t>
            </a:fld>
            <a:endParaRPr lang="zh-CN" altLang="en-US"/>
          </a:p>
        </p:txBody>
      </p:sp>
    </p:spTree>
    <p:extLst>
      <p:ext uri="{BB962C8B-B14F-4D97-AF65-F5344CB8AC3E}">
        <p14:creationId xmlns:p14="http://schemas.microsoft.com/office/powerpoint/2010/main" val="3234171446"/>
      </p:ext>
    </p:extLst>
  </p:cSld>
  <p:clrMapOvr>
    <a:masterClrMapping/>
  </p:clrMapOvr>
  <p:hf sldNum="0" hdr="0" ftr="0" dt="0"/>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6345886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927401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105131197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1358122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88351092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56643066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7E5BAD13-0487-4859-ABB0-055FDCFB3129}" type="slidenum">
              <a:rPr lang="zh-CN" altLang="en-US"/>
              <a:pPr>
                <a:defRPr/>
              </a:pPr>
              <a:t>‹#›</a:t>
            </a:fld>
            <a:endParaRPr lang="zh-CN" altLang="en-US"/>
          </a:p>
        </p:txBody>
      </p:sp>
    </p:spTree>
    <p:extLst>
      <p:ext uri="{BB962C8B-B14F-4D97-AF65-F5344CB8AC3E}">
        <p14:creationId xmlns:p14="http://schemas.microsoft.com/office/powerpoint/2010/main" val="3621557036"/>
      </p:ext>
    </p:extLst>
  </p:cSld>
  <p:clrMapOvr>
    <a:masterClrMapping/>
  </p:clrMapOvr>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38" y="0"/>
            <a:ext cx="910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38" y="188913"/>
            <a:ext cx="12255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58888" y="581025"/>
            <a:ext cx="1368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1B32C6F0-5022-4BAB-A94F-563E07B8D604}" type="datetimeFigureOut">
              <a:rPr lang="zh-CN" altLang="en-US"/>
              <a:pPr>
                <a:defRPr/>
              </a:pPr>
              <a:t>2023/5/23</a:t>
            </a:fld>
            <a:endParaRPr lang="zh-CN" altLang="en-US"/>
          </a:p>
        </p:txBody>
      </p:sp>
      <p:sp>
        <p:nvSpPr>
          <p:cNvPr id="9"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E7D61494-E445-4A3A-9959-BEDB6B9E47B8}" type="slidenum">
              <a:rPr lang="zh-CN" altLang="en-US"/>
              <a:pPr>
                <a:defRPr/>
              </a:pPr>
              <a:t>‹#›</a:t>
            </a:fld>
            <a:endParaRPr lang="zh-CN" altLang="en-US"/>
          </a:p>
        </p:txBody>
      </p:sp>
    </p:spTree>
    <p:extLst>
      <p:ext uri="{BB962C8B-B14F-4D97-AF65-F5344CB8AC3E}">
        <p14:creationId xmlns:p14="http://schemas.microsoft.com/office/powerpoint/2010/main" val="236466075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0582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p:nvPr userDrawn="1"/>
        </p:nvSpPr>
        <p:spPr>
          <a:xfrm>
            <a:off x="1476375" y="6207125"/>
            <a:ext cx="4824413" cy="461963"/>
          </a:xfrm>
          <a:prstGeom prst="rect">
            <a:avLst/>
          </a:prstGeom>
          <a:noFill/>
        </p:spPr>
        <p:txBody>
          <a:bodyPr>
            <a:spAutoFit/>
          </a:bodyPr>
          <a:lstStyle/>
          <a:p>
            <a:pPr eaLnBrk="1" fontAlgn="auto" hangingPunct="1">
              <a:spcBef>
                <a:spcPts val="0"/>
              </a:spcBef>
              <a:spcAft>
                <a:spcPts val="0"/>
              </a:spcAft>
              <a:defRPr/>
            </a:pPr>
            <a:r>
              <a:rPr kumimoji="0" lang="zh-CN" altLang="en-US" b="1" dirty="0">
                <a:solidFill>
                  <a:srgbClr val="4F81BD">
                    <a:lumMod val="75000"/>
                  </a:srgbClr>
                </a:solidFill>
                <a:effectLst>
                  <a:outerShdw blurRad="38100" dist="38100" dir="2700000" algn="tl">
                    <a:srgbClr val="000000">
                      <a:alpha val="43137"/>
                    </a:srgbClr>
                  </a:outerShdw>
                </a:effectLst>
                <a:latin typeface="华文隶书"/>
                <a:ea typeface="华文隶书"/>
                <a:cs typeface="华文隶书"/>
              </a:rPr>
              <a:t>系统结构与系统软件实验室</a:t>
            </a:r>
          </a:p>
        </p:txBody>
      </p:sp>
      <p:sp>
        <p:nvSpPr>
          <p:cNvPr id="2" name="标题 1"/>
          <p:cNvSpPr>
            <a:spLocks noGrp="1"/>
          </p:cNvSpPr>
          <p:nvPr>
            <p:ph type="title"/>
          </p:nvPr>
        </p:nvSpPr>
        <p:spPr>
          <a:xfrm>
            <a:off x="230832" y="116632"/>
            <a:ext cx="7005464" cy="954360"/>
          </a:xfrm>
        </p:spPr>
        <p:txBody>
          <a:bodyPr>
            <a:normAutofit/>
          </a:bodyPr>
          <a:lstStyle>
            <a:lvl1pPr algn="l">
              <a:defRPr sz="4000" b="1">
                <a:solidFill>
                  <a:srgbClr val="3E3EFC"/>
                </a:solidFill>
                <a:effectLst/>
                <a:latin typeface="黑体"/>
                <a:ea typeface="黑体"/>
                <a:cs typeface="黑体"/>
              </a:defRPr>
            </a:lvl1pPr>
          </a:lstStyle>
          <a:p>
            <a:r>
              <a:rPr lang="zh-CN" altLang="en-US" dirty="0"/>
              <a:t>单击此处编辑母版标题样式</a:t>
            </a:r>
          </a:p>
        </p:txBody>
      </p:sp>
      <p:sp>
        <p:nvSpPr>
          <p:cNvPr id="3" name="内容占位符 2"/>
          <p:cNvSpPr>
            <a:spLocks noGrp="1"/>
          </p:cNvSpPr>
          <p:nvPr>
            <p:ph idx="1"/>
          </p:nvPr>
        </p:nvSpPr>
        <p:spPr>
          <a:xfrm>
            <a:off x="467544" y="1268760"/>
            <a:ext cx="8229600" cy="4896544"/>
          </a:xfrm>
        </p:spPr>
        <p:txBody>
          <a:bodyPr/>
          <a:lstStyle>
            <a:lvl1pPr marL="342900" indent="-342900">
              <a:buClr>
                <a:srgbClr val="FF1515"/>
              </a:buClr>
              <a:buSzPct val="80000"/>
              <a:buFont typeface="黑体" panose="02010609060101010101" pitchFamily="49" charset="-122"/>
              <a:buChar char="◎"/>
              <a:defRPr b="1">
                <a:solidFill>
                  <a:srgbClr val="242790"/>
                </a:solidFill>
                <a:latin typeface="黑体" pitchFamily="49" charset="-122"/>
                <a:ea typeface="黑体" pitchFamily="49" charset="-122"/>
              </a:defRPr>
            </a:lvl1pPr>
            <a:lvl2pPr marL="742950" indent="-285750">
              <a:buClr>
                <a:srgbClr val="002060"/>
              </a:buClr>
              <a:buSzPct val="100000"/>
              <a:buFont typeface="Times New Roman" panose="02020603050405020304" pitchFamily="18" charset="0"/>
              <a:buChar char="₠"/>
              <a:defRPr b="0">
                <a:solidFill>
                  <a:schemeClr val="tx1"/>
                </a:solidFill>
                <a:latin typeface="+mn-ea"/>
                <a:ea typeface="+mn-ea"/>
              </a:defRPr>
            </a:lvl2pPr>
            <a:lvl3pPr marL="1143000" indent="-228600">
              <a:buClr>
                <a:srgbClr val="DE0000"/>
              </a:buClr>
              <a:buSzPct val="80000"/>
              <a:buFont typeface="黑体" panose="02010609060101010101" pitchFamily="49" charset="-122"/>
              <a:buChar char="☉"/>
              <a:defRPr>
                <a:latin typeface="+mn-ea"/>
                <a:ea typeface="+mn-ea"/>
              </a:defRPr>
            </a:lvl3pPr>
            <a:lvl4pPr marL="1600200" indent="-228600">
              <a:buClr>
                <a:srgbClr val="002060"/>
              </a:buClr>
              <a:buSzPct val="60000"/>
              <a:buFont typeface="黑体" panose="02010609060101010101" pitchFamily="49" charset="-122"/>
              <a:buChar char="◆"/>
              <a:defRPr>
                <a:latin typeface="+mn-ea"/>
                <a:ea typeface="+mn-ea"/>
              </a:defRPr>
            </a:lvl4pPr>
            <a:lvl5pPr marL="2057400" indent="-228600">
              <a:buClr>
                <a:srgbClr val="FF0000"/>
              </a:buClr>
              <a:buFont typeface="Arial" panose="020B0604020202020204" pitchFamily="34" charset="0"/>
              <a:buChar cha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A0995AEB-34AF-4E5E-A92A-DD02DF933CD3}" type="datetimeFigureOut">
              <a:rPr lang="zh-CN" altLang="en-US"/>
              <a:pPr>
                <a:defRPr/>
              </a:pPr>
              <a:t>2023/5/23</a:t>
            </a:fld>
            <a:endParaRPr lang="zh-CN" altLang="en-US"/>
          </a:p>
        </p:txBody>
      </p:sp>
      <p:sp>
        <p:nvSpPr>
          <p:cNvPr id="7"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94FA0CC6-C56B-4483-A9E6-69EC89F734AE}" type="slidenum">
              <a:rPr lang="zh-CN" altLang="en-US"/>
              <a:pPr>
                <a:defRPr/>
              </a:pPr>
              <a:t>‹#›</a:t>
            </a:fld>
            <a:endParaRPr lang="zh-CN" altLang="en-US"/>
          </a:p>
        </p:txBody>
      </p:sp>
    </p:spTree>
    <p:extLst>
      <p:ext uri="{BB962C8B-B14F-4D97-AF65-F5344CB8AC3E}">
        <p14:creationId xmlns:p14="http://schemas.microsoft.com/office/powerpoint/2010/main" val="371511428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869560" cy="954360"/>
          </a:xfrm>
        </p:spPr>
        <p:txBody>
          <a:bodyPr>
            <a:normAutofit/>
          </a:bodyPr>
          <a:lstStyle>
            <a:lvl1pPr algn="l">
              <a:defRPr lang="zh-CN" altLang="en-US" sz="4000" b="1" kern="1200" baseline="0" dirty="0">
                <a:solidFill>
                  <a:srgbClr val="3E3EFC"/>
                </a:solidFill>
                <a:effectLst/>
                <a:latin typeface="Times New Roman" panose="02020603050405020304" pitchFamily="18" charset="0"/>
                <a:ea typeface="黑体"/>
                <a:cs typeface="黑体"/>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968552"/>
          </a:xfrm>
        </p:spPr>
        <p:txBody>
          <a:bodyPr/>
          <a:lstStyle>
            <a:lvl1pPr marL="342900" indent="-342900">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defRPr lang="zh-CN" altLang="en-US" sz="2000" kern="1200" baseline="0" dirty="0">
                <a:solidFill>
                  <a:schemeClr val="tx1"/>
                </a:solidFill>
                <a:latin typeface="Times New Roman" panose="02020603050405020304" pitchFamily="18"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dirty="0"/>
          </a:p>
        </p:txBody>
      </p:sp>
      <p:sp>
        <p:nvSpPr>
          <p:cNvPr id="8"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53283A64-FCA6-45D6-873A-6AB3C39E03D7}" type="slidenum">
              <a:rPr lang="zh-CN" altLang="en-US"/>
              <a:pPr>
                <a:defRPr/>
              </a:pPr>
              <a:t>‹#›</a:t>
            </a:fld>
            <a:endParaRPr lang="zh-CN" altLang="en-US"/>
          </a:p>
        </p:txBody>
      </p:sp>
    </p:spTree>
    <p:extLst>
      <p:ext uri="{BB962C8B-B14F-4D97-AF65-F5344CB8AC3E}">
        <p14:creationId xmlns:p14="http://schemas.microsoft.com/office/powerpoint/2010/main" val="391111661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337E689B-176A-439A-9078-5924F27A6ADC}" type="datetimeFigureOut">
              <a:rPr lang="zh-CN" altLang="en-US"/>
              <a:pPr>
                <a:defRPr/>
              </a:pPr>
              <a:t>2023/5/23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B01DAD21-5781-42C3-9EB4-1996252A8152}" type="slidenum">
              <a:rPr lang="zh-CN" altLang="en-US"/>
              <a:pPr>
                <a:defRPr/>
              </a:pPr>
              <a:t>‹#›</a:t>
            </a:fld>
            <a:endParaRPr lang="zh-CN" altLang="en-US"/>
          </a:p>
        </p:txBody>
      </p:sp>
    </p:spTree>
    <p:extLst>
      <p:ext uri="{BB962C8B-B14F-4D97-AF65-F5344CB8AC3E}">
        <p14:creationId xmlns:p14="http://schemas.microsoft.com/office/powerpoint/2010/main" val="202870217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B808617B-4DBE-479B-BE63-1282F15084E4}" type="datetimeFigureOut">
              <a:rPr lang="zh-CN" altLang="en-US"/>
              <a:pPr>
                <a:defRPr/>
              </a:pPr>
              <a:t>2023/5/23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21E4504D-6A50-4662-A7FA-24A68E9D89B3}" type="slidenum">
              <a:rPr lang="zh-CN" altLang="en-US"/>
              <a:pPr>
                <a:defRPr/>
              </a:pPr>
              <a:t>‹#›</a:t>
            </a:fld>
            <a:endParaRPr lang="zh-CN" altLang="en-US"/>
          </a:p>
        </p:txBody>
      </p:sp>
    </p:spTree>
    <p:extLst>
      <p:ext uri="{BB962C8B-B14F-4D97-AF65-F5344CB8AC3E}">
        <p14:creationId xmlns:p14="http://schemas.microsoft.com/office/powerpoint/2010/main" val="261900533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461A22D5-F73D-4643-B1D1-2EEF1521A504}" type="datetimeFigureOut">
              <a:rPr lang="zh-CN" altLang="en-US"/>
              <a:pPr>
                <a:defRPr/>
              </a:pPr>
              <a:t>2023/5/23</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kumimoji="1" b="1">
                <a:latin typeface="Arial" panose="020B0604020202020204" pitchFamily="34" charset="0"/>
              </a:defRPr>
            </a:lvl1pPr>
          </a:lstStyle>
          <a:p>
            <a:pPr>
              <a:defRPr/>
            </a:pPr>
            <a:fld id="{A9593B6B-570D-4E26-892C-11E2A0BD41E2}" type="slidenum">
              <a:rPr lang="zh-CN" altLang="en-US"/>
              <a:pPr>
                <a:defRPr/>
              </a:pPr>
              <a:t>‹#›</a:t>
            </a:fld>
            <a:endParaRPr lang="zh-CN" altLang="en-US"/>
          </a:p>
        </p:txBody>
      </p:sp>
    </p:spTree>
    <p:extLst>
      <p:ext uri="{BB962C8B-B14F-4D97-AF65-F5344CB8AC3E}">
        <p14:creationId xmlns:p14="http://schemas.microsoft.com/office/powerpoint/2010/main" val="931366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
        <p:nvSpPr>
          <p:cNvPr id="4" name="灯片编号占位符 3"/>
          <p:cNvSpPr>
            <a:spLocks noGrp="1"/>
          </p:cNvSpPr>
          <p:nvPr>
            <p:ph type="sldNum" sz="quarter" idx="11"/>
          </p:nvPr>
        </p:nvSpPr>
        <p:spPr/>
        <p:txBody>
          <a:bodyPr/>
          <a:lstStyle>
            <a:lvl1pPr>
              <a:defRPr kumimoji="1">
                <a:latin typeface="Times New Roman" panose="02020603050405020304" pitchFamily="18" charset="0"/>
              </a:defRPr>
            </a:lvl1pPr>
          </a:lstStyle>
          <a:p>
            <a:pPr>
              <a:defRPr/>
            </a:pPr>
            <a:fld id="{E6EAD374-FA9A-4AA1-A30C-4762309208C1}" type="slidenum">
              <a:rPr lang="zh-CN" altLang="en-US"/>
              <a:pPr>
                <a:defRPr/>
              </a:pPr>
              <a:t>‹#›</a:t>
            </a:fld>
            <a:endParaRPr lang="zh-CN" altLang="en-US"/>
          </a:p>
        </p:txBody>
      </p:sp>
    </p:spTree>
    <p:extLst>
      <p:ext uri="{BB962C8B-B14F-4D97-AF65-F5344CB8AC3E}">
        <p14:creationId xmlns:p14="http://schemas.microsoft.com/office/powerpoint/2010/main" val="1375039928"/>
      </p:ext>
    </p:extLst>
  </p:cSld>
  <p:clrMapOvr>
    <a:masterClrMapping/>
  </p:clrMapOvr>
  <p:hf sldNum="0"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CAD1319B-C568-4021-8CF3-4F79FEA73645}" type="datetimeFigureOut">
              <a:rPr lang="zh-CN" altLang="en-US"/>
              <a:pPr>
                <a:defRPr/>
              </a:pPr>
              <a:t>2023/5/23</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kumimoji="1" b="1">
                <a:latin typeface="Arial" panose="020B0604020202020204" pitchFamily="34" charset="0"/>
              </a:defRPr>
            </a:lvl1pPr>
          </a:lstStyle>
          <a:p>
            <a:pPr>
              <a:defRPr/>
            </a:pPr>
            <a:fld id="{1DFEA4AA-E744-44EB-9164-07E5ABEC343E}" type="slidenum">
              <a:rPr lang="zh-CN" altLang="en-US"/>
              <a:pPr>
                <a:defRPr/>
              </a:pPr>
              <a:t>‹#›</a:t>
            </a:fld>
            <a:endParaRPr lang="zh-CN" altLang="en-US"/>
          </a:p>
        </p:txBody>
      </p:sp>
    </p:spTree>
    <p:extLst>
      <p:ext uri="{BB962C8B-B14F-4D97-AF65-F5344CB8AC3E}">
        <p14:creationId xmlns:p14="http://schemas.microsoft.com/office/powerpoint/2010/main" val="6435555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23F8FB8F-D15A-4634-B765-31980B2A0833}" type="datetimeFigureOut">
              <a:rPr lang="zh-CN" altLang="en-US"/>
              <a:pPr>
                <a:defRPr/>
              </a:pPr>
              <a:t>2023/5/23</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kumimoji="1" b="1">
                <a:latin typeface="Arial" panose="020B0604020202020204" pitchFamily="34" charset="0"/>
              </a:defRPr>
            </a:lvl1pPr>
          </a:lstStyle>
          <a:p>
            <a:pPr>
              <a:defRPr/>
            </a:pPr>
            <a:fld id="{F1DEDE02-5891-4180-B498-A8D3D40DFB1B}" type="slidenum">
              <a:rPr lang="zh-CN" altLang="en-US"/>
              <a:pPr>
                <a:defRPr/>
              </a:pPr>
              <a:t>‹#›</a:t>
            </a:fld>
            <a:endParaRPr lang="zh-CN" altLang="en-US"/>
          </a:p>
        </p:txBody>
      </p:sp>
    </p:spTree>
    <p:extLst>
      <p:ext uri="{BB962C8B-B14F-4D97-AF65-F5344CB8AC3E}">
        <p14:creationId xmlns:p14="http://schemas.microsoft.com/office/powerpoint/2010/main" val="331623383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D7779EE3-68D4-41F9-94AF-E1F55D687910}" type="datetimeFigureOut">
              <a:rPr lang="zh-CN" altLang="en-US"/>
              <a:pPr>
                <a:defRPr/>
              </a:pPr>
              <a:t>2023/5/23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2F3B9F6B-EA5B-4EC7-8F8B-21D43DB63A6E}" type="slidenum">
              <a:rPr lang="zh-CN" altLang="en-US"/>
              <a:pPr>
                <a:defRPr/>
              </a:pPr>
              <a:t>‹#›</a:t>
            </a:fld>
            <a:endParaRPr lang="zh-CN" altLang="en-US"/>
          </a:p>
        </p:txBody>
      </p:sp>
    </p:spTree>
    <p:extLst>
      <p:ext uri="{BB962C8B-B14F-4D97-AF65-F5344CB8AC3E}">
        <p14:creationId xmlns:p14="http://schemas.microsoft.com/office/powerpoint/2010/main" val="354765986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A54616FC-2642-4D7B-AB7C-3F766F460EA0}" type="datetimeFigureOut">
              <a:rPr lang="zh-CN" altLang="en-US"/>
              <a:pPr>
                <a:defRPr/>
              </a:pPr>
              <a:t>2023/5/23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kumimoji="1" b="1">
                <a:latin typeface="Arial" panose="020B0604020202020204" pitchFamily="34" charset="0"/>
              </a:defRPr>
            </a:lvl1pPr>
          </a:lstStyle>
          <a:p>
            <a:pPr>
              <a:defRPr/>
            </a:pPr>
            <a:fld id="{6E1F858B-8C0E-4FAA-806F-FE34DBEABE53}" type="slidenum">
              <a:rPr lang="zh-CN" altLang="en-US"/>
              <a:pPr>
                <a:defRPr/>
              </a:pPr>
              <a:t>‹#›</a:t>
            </a:fld>
            <a:endParaRPr lang="zh-CN" altLang="en-US"/>
          </a:p>
        </p:txBody>
      </p:sp>
    </p:spTree>
    <p:extLst>
      <p:ext uri="{BB962C8B-B14F-4D97-AF65-F5344CB8AC3E}">
        <p14:creationId xmlns:p14="http://schemas.microsoft.com/office/powerpoint/2010/main" val="295164366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55E2661A-8BAD-4600-B166-2DB8DB06358D}" type="datetimeFigureOut">
              <a:rPr lang="zh-CN" altLang="en-US"/>
              <a:pPr>
                <a:defRPr/>
              </a:pPr>
              <a:t>2023/5/23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9A0103B3-107A-4398-AFB7-E8EC82CEC676}" type="slidenum">
              <a:rPr lang="zh-CN" altLang="en-US"/>
              <a:pPr>
                <a:defRPr/>
              </a:pPr>
              <a:t>‹#›</a:t>
            </a:fld>
            <a:endParaRPr lang="zh-CN" altLang="en-US"/>
          </a:p>
        </p:txBody>
      </p:sp>
    </p:spTree>
    <p:extLst>
      <p:ext uri="{BB962C8B-B14F-4D97-AF65-F5344CB8AC3E}">
        <p14:creationId xmlns:p14="http://schemas.microsoft.com/office/powerpoint/2010/main" val="18314379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fld id="{FF2B750A-D112-466B-829B-00BA1409AB50}" type="datetimeFigureOut">
              <a:rPr lang="zh-CN" altLang="en-US"/>
              <a:pPr>
                <a:defRPr/>
              </a:pPr>
              <a:t>2023/5/23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kumimoji="1" b="1">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atin typeface="Arial" panose="020B0604020202020204" pitchFamily="34" charset="0"/>
              </a:defRPr>
            </a:lvl1pPr>
          </a:lstStyle>
          <a:p>
            <a:pPr>
              <a:defRPr/>
            </a:pPr>
            <a:fld id="{B91889F6-52FE-475F-895F-C4FFC372D25C}" type="slidenum">
              <a:rPr lang="zh-CN" altLang="en-US"/>
              <a:pPr>
                <a:defRPr/>
              </a:pPr>
              <a:t>‹#›</a:t>
            </a:fld>
            <a:endParaRPr lang="zh-CN" altLang="en-US"/>
          </a:p>
        </p:txBody>
      </p:sp>
    </p:spTree>
    <p:extLst>
      <p:ext uri="{BB962C8B-B14F-4D97-AF65-F5344CB8AC3E}">
        <p14:creationId xmlns:p14="http://schemas.microsoft.com/office/powerpoint/2010/main" val="38654417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382000" cy="457200"/>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5105400"/>
          </a:xfrm>
        </p:spPr>
        <p:txBody>
          <a:bodyPr rtlCol="0">
            <a:normAutofit/>
          </a:bodyPr>
          <a:lstStyle/>
          <a:p>
            <a:pPr lvl="0"/>
            <a:endParaRPr lang="zh-CN" altLang="en-US" noProof="0"/>
          </a:p>
        </p:txBody>
      </p:sp>
      <p:sp>
        <p:nvSpPr>
          <p:cNvPr id="4" name="Rectangle 4"/>
          <p:cNvSpPr>
            <a:spLocks noGrp="1" noChangeArrowheads="1"/>
          </p:cNvSpPr>
          <p:nvPr>
            <p:ph type="dt" sz="half" idx="10"/>
          </p:nvPr>
        </p:nvSpPr>
        <p:spPr/>
        <p:txBody>
          <a:bodyPr/>
          <a:lstStyle>
            <a:lvl1pPr fontAlgn="base">
              <a:spcBef>
                <a:spcPct val="0"/>
              </a:spcBef>
              <a:spcAft>
                <a:spcPct val="0"/>
              </a:spcAft>
              <a:defRPr kumimoji="1" b="1">
                <a:solidFill>
                  <a:prstClr val="black">
                    <a:tint val="75000"/>
                  </a:prstClr>
                </a:solidFill>
                <a:latin typeface="Arial" pitchFamily="34" charset="0"/>
                <a:ea typeface="宋体" pitchFamily="2" charset="-122"/>
              </a:defRPr>
            </a:lvl1pPr>
          </a:lstStyle>
          <a:p>
            <a:pPr>
              <a:defRPr/>
            </a:pPr>
            <a:fld id="{7DA76DF5-FF90-40D6-9068-31AC7F82F254}" type="datetime3">
              <a:rPr lang="zh-CN" altLang="en-US"/>
              <a:pPr>
                <a:defRPr/>
              </a:pPr>
              <a:t>2023年5月23日星期二</a:t>
            </a:fld>
            <a:endParaRPr lang="en-US" altLang="zh-CN"/>
          </a:p>
        </p:txBody>
      </p:sp>
      <p:sp>
        <p:nvSpPr>
          <p:cNvPr id="5" name="Rectangle 5"/>
          <p:cNvSpPr>
            <a:spLocks noGrp="1" noChangeArrowheads="1"/>
          </p:cNvSpPr>
          <p:nvPr>
            <p:ph type="ftr" sz="quarter" idx="11"/>
          </p:nvPr>
        </p:nvSpPr>
        <p:spPr/>
        <p:txBody>
          <a:bodyPr/>
          <a:lstStyle>
            <a:lvl1pPr fontAlgn="base">
              <a:spcBef>
                <a:spcPct val="0"/>
              </a:spcBef>
              <a:spcAft>
                <a:spcPct val="0"/>
              </a:spcAft>
              <a:defRPr kumimoji="1" b="1">
                <a:solidFill>
                  <a:prstClr val="black">
                    <a:tint val="75000"/>
                  </a:prstClr>
                </a:solidFill>
                <a:latin typeface="Arial" pitchFamily="34"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b="1">
                <a:latin typeface="Arial" panose="020B0604020202020204" pitchFamily="34" charset="0"/>
              </a:defRPr>
            </a:lvl1pPr>
          </a:lstStyle>
          <a:p>
            <a:pPr>
              <a:defRPr/>
            </a:pPr>
            <a:fld id="{56559046-493D-41E8-B2BB-7A39EF4DEE61}" type="slidenum">
              <a:rPr lang="zh-CN" altLang="en-US"/>
              <a:pPr>
                <a:defRPr/>
              </a:pPr>
              <a:t>‹#›</a:t>
            </a:fld>
            <a:endParaRPr lang="en-US" altLang="zh-CN"/>
          </a:p>
        </p:txBody>
      </p:sp>
    </p:spTree>
    <p:extLst>
      <p:ext uri="{BB962C8B-B14F-4D97-AF65-F5344CB8AC3E}">
        <p14:creationId xmlns:p14="http://schemas.microsoft.com/office/powerpoint/2010/main" val="260727678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A75C9654-7EFC-48F0-A0C3-788C94B14B6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33392702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tx1"/>
                </a:solidFill>
                <a:latin typeface="+mj-lt"/>
              </a:defRPr>
            </a:lvl1pPr>
          </a:lstStyle>
          <a:p>
            <a:r>
              <a:rPr lang="en-US" altLang="zh-CN" dirty="0"/>
              <a:t>Title-</a:t>
            </a:r>
            <a:r>
              <a:rPr lang="en-US" altLang="zh-CN" dirty="0" err="1"/>
              <a:t>lkj</a:t>
            </a:r>
            <a:endParaRPr lang="zh-CN" altLang="en-US" dirty="0"/>
          </a:p>
        </p:txBody>
      </p:sp>
      <p:sp>
        <p:nvSpPr>
          <p:cNvPr id="3" name="内容占位符 2"/>
          <p:cNvSpPr>
            <a:spLocks noGrp="1"/>
          </p:cNvSpPr>
          <p:nvPr>
            <p:ph idx="1" hasCustomPrompt="1"/>
          </p:nvPr>
        </p:nvSpPr>
        <p:spPr/>
        <p:txBody>
          <a:bodyPr/>
          <a:lstStyle>
            <a:lvl1pPr marL="342900" indent="-342900">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742950" indent="-285750">
              <a:buSzPct val="80000"/>
              <a:buFont typeface="Wingdings" panose="05000000000000000000" pitchFamily="2" charset="2"/>
              <a:buChar char="n"/>
              <a:defRPr sz="2200">
                <a:latin typeface="Arial" panose="020B0604020202020204" pitchFamily="34" charset="0"/>
                <a:cs typeface="Arial" panose="020B0604020202020204" pitchFamily="34" charset="0"/>
              </a:defRPr>
            </a:lvl2pPr>
            <a:lvl3pPr marL="1143000" indent="-228600">
              <a:buSzPct val="80000"/>
              <a:buFont typeface="Wingdings" panose="05000000000000000000" pitchFamily="2" charset="2"/>
              <a:buChar char="u"/>
              <a:defRPr sz="2000">
                <a:latin typeface="Arial" panose="020B0604020202020204" pitchFamily="34" charset="0"/>
                <a:cs typeface="Arial" panose="020B0604020202020204" pitchFamily="34" charset="0"/>
              </a:defRPr>
            </a:lvl3pPr>
            <a:lvl4pPr marL="1600200" indent="-228600">
              <a:buSzPct val="80000"/>
              <a:buFont typeface="Wingdings" panose="05000000000000000000" pitchFamily="2" charset="2"/>
              <a:buChar char="ü"/>
              <a:defRPr>
                <a:latin typeface="Arial" panose="020B0604020202020204" pitchFamily="34" charset="0"/>
                <a:cs typeface="Arial" panose="020B0604020202020204" pitchFamily="34" charset="0"/>
              </a:defRPr>
            </a:lvl4pPr>
          </a:lstStyle>
          <a:p>
            <a:pPr lvl="0"/>
            <a:r>
              <a:rPr lang="en-US" altLang="zh-CN" dirty="0" err="1"/>
              <a:t>aaaa</a:t>
            </a:r>
            <a:endParaRPr lang="zh-CN" altLang="en-US" dirty="0"/>
          </a:p>
          <a:p>
            <a:pPr lvl="1"/>
            <a:r>
              <a:rPr lang="en-US" altLang="zh-CN" dirty="0" err="1"/>
              <a:t>bbbb</a:t>
            </a:r>
            <a:endParaRPr lang="zh-CN" altLang="en-US" dirty="0"/>
          </a:p>
          <a:p>
            <a:pPr lvl="2"/>
            <a:r>
              <a:rPr lang="en-US" altLang="zh-CN" dirty="0" err="1"/>
              <a:t>cccc</a:t>
            </a:r>
            <a:endParaRPr lang="zh-CN" altLang="en-US" dirty="0"/>
          </a:p>
          <a:p>
            <a:pPr lvl="3"/>
            <a:r>
              <a:rPr lang="en-US" altLang="zh-CN" dirty="0" err="1"/>
              <a:t>dddd</a:t>
            </a:r>
            <a:endParaRPr lang="zh-CN" altLang="en-US" dirty="0"/>
          </a:p>
          <a:p>
            <a:pPr lvl="4"/>
            <a:r>
              <a:rPr lang="zh-CN" altLang="en-US" dirty="0"/>
              <a:t>第五级</a:t>
            </a:r>
          </a:p>
        </p:txBody>
      </p:sp>
    </p:spTree>
    <p:extLst>
      <p:ext uri="{BB962C8B-B14F-4D97-AF65-F5344CB8AC3E}">
        <p14:creationId xmlns:p14="http://schemas.microsoft.com/office/powerpoint/2010/main" val="1542299712"/>
      </p:ext>
    </p:extLst>
  </p:cSld>
  <p:clrMapOvr>
    <a:masterClrMapping/>
  </p:clrMapOvr>
  <p:transition spd="med">
    <p:random/>
    <p:sndAc>
      <p:stSnd>
        <p:snd r:embed="rId1" name="camera.wav"/>
      </p:st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2947451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2080977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3156690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363426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kumimoji="0" sz="1800">
                <a:solidFill>
                  <a:srgbClr val="000000"/>
                </a:solidFill>
                <a:latin typeface="Arial" panose="020B0604020202020204" pitchFamily="34" charset="0"/>
                <a:ea typeface="+mn-ea"/>
              </a:defRPr>
            </a:lvl1pPr>
          </a:lstStyle>
          <a:p>
            <a:pPr>
              <a:defRPr/>
            </a:pPr>
            <a:endParaRPr lang="en-AU" altLang="en-US"/>
          </a:p>
        </p:txBody>
      </p:sp>
    </p:spTree>
    <p:extLst>
      <p:ext uri="{BB962C8B-B14F-4D97-AF65-F5344CB8AC3E}">
        <p14:creationId xmlns:p14="http://schemas.microsoft.com/office/powerpoint/2010/main" val="1626524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kumimoji="1">
                <a:latin typeface="Times New Roman" panose="02020603050405020304" pitchFamily="18" charset="0"/>
              </a:defRPr>
            </a:lvl1pPr>
          </a:lstStyle>
          <a:p>
            <a:pPr>
              <a:defRPr/>
            </a:pPr>
            <a:fld id="{B5A340DC-FDF3-4375-B020-E6350D1FD6F7}" type="slidenum">
              <a:rPr lang="zh-CN" altLang="en-US"/>
              <a:pPr>
                <a:defRPr/>
              </a:pPr>
              <a:t>‹#›</a:t>
            </a:fld>
            <a:endParaRPr lang="zh-CN" altLang="en-US"/>
          </a:p>
        </p:txBody>
      </p:sp>
    </p:spTree>
    <p:extLst>
      <p:ext uri="{BB962C8B-B14F-4D97-AF65-F5344CB8AC3E}">
        <p14:creationId xmlns:p14="http://schemas.microsoft.com/office/powerpoint/2010/main" val="16116981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dirty="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dirty="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795755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标题 4"/>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5870670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63800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2573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068515556"/>
      </p:ext>
    </p:extLst>
  </p:cSld>
  <p:clrMapOvr>
    <a:masterClrMapping/>
  </p:clrMapOvr>
  <p:transition spd="med">
    <p:random/>
    <p:sndAc>
      <p:stSnd>
        <p:snd r:embed="rId1" name="camera.wav"/>
      </p:st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101934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243285996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681882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30113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130644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18187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4205017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68805631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dirty="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dirty="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77317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标题 4"/>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3996679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430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1430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436549"/>
      </p:ext>
    </p:extLst>
  </p:cSld>
  <p:clrMapOvr>
    <a:masterClrMapping/>
  </p:clrMapOvr>
  <p:transition spd="med">
    <p:random/>
    <p:sndAc>
      <p:stSnd>
        <p:snd r:embed="rId1" name="camera.wav"/>
      </p:stSnd>
    </p:sndAc>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1320466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254672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97505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1149262877"/>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339621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65491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012923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7812397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31140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39903915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5730820"/>
      </p:ext>
    </p:extLst>
  </p:cSld>
  <p:clrMapOvr>
    <a:masterClrMapping/>
  </p:clrMapOvr>
  <p:transition spd="med">
    <p:random/>
    <p:sndAc>
      <p:stSnd>
        <p:snd r:embed="rId1" name="camera.wav"/>
      </p:stSnd>
    </p:sndAc>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dirty="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dirty="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482358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标题 4"/>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609850415"/>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645224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440024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71700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1154124291"/>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4346885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6417967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4095882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15609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60817454"/>
      </p:ext>
    </p:extLst>
  </p:cSld>
  <p:clrMapOvr>
    <a:masterClrMapping/>
  </p:clrMapOvr>
  <p:transition spd="med">
    <p:random/>
    <p:sndAc>
      <p:stSnd>
        <p:snd r:embed="rId1" name="camera.wav"/>
      </p:stSnd>
    </p:sndAc>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987242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3614010525"/>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dirty="0">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dirty="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6630061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标题 4"/>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0"/>
          </p:nvPr>
        </p:nvSpPr>
        <p:spPr/>
        <p:txBody>
          <a:bodyPr/>
          <a:lstStyle>
            <a:lvl1pPr>
              <a:defRPr smtClean="0">
                <a:solidFill>
                  <a:schemeClr val="tx1"/>
                </a:solidFill>
              </a:defRPr>
            </a:lvl1pPr>
          </a:lstStyle>
          <a:p>
            <a:pPr>
              <a:defRPr/>
            </a:pPr>
            <a:fld id="{028DD851-8D09-4250-A9E6-2B4C398E1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18168854"/>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196582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33755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0985975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smtClean="0"/>
            </a:lvl1pPr>
          </a:lstStyle>
          <a:p>
            <a:pPr>
              <a:defRPr/>
            </a:pPr>
            <a:fld id="{8396EE75-361B-4678-B0EE-F11058DF63F3}" type="slidenum">
              <a:rPr lang="zh-CN" altLang="en-US"/>
              <a:pPr>
                <a:defRPr/>
              </a:pPr>
              <a:t>‹#›</a:t>
            </a:fld>
            <a:endParaRPr lang="zh-CN" altLang="en-US"/>
          </a:p>
        </p:txBody>
      </p:sp>
    </p:spTree>
    <p:extLst>
      <p:ext uri="{BB962C8B-B14F-4D97-AF65-F5344CB8AC3E}">
        <p14:creationId xmlns:p14="http://schemas.microsoft.com/office/powerpoint/2010/main" val="1558950862"/>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135782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2160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359407"/>
      </p:ext>
    </p:extLst>
  </p:cSld>
  <p:clrMapOvr>
    <a:masterClrMapping/>
  </p:clrMapOvr>
  <p:transition spd="med">
    <p:random/>
    <p:sndAc>
      <p:stSnd>
        <p:snd r:embed="rId1" name="camera.wav"/>
      </p:stSnd>
    </p:sndAc>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5327937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5108518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563618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2F0D1D8F-ED74-4B1A-9F77-5912A30C4022}" type="slidenum">
              <a:rPr lang="zh-CN" altLang="en-US"/>
              <a:pPr>
                <a:defRPr/>
              </a:pPr>
              <a:t>‹#›</a:t>
            </a:fld>
            <a:endParaRPr lang="zh-CN" altLang="en-US"/>
          </a:p>
        </p:txBody>
      </p:sp>
    </p:spTree>
    <p:extLst>
      <p:ext uri="{BB962C8B-B14F-4D97-AF65-F5344CB8AC3E}">
        <p14:creationId xmlns:p14="http://schemas.microsoft.com/office/powerpoint/2010/main" val="1810648969"/>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tx1"/>
                </a:solidFill>
                <a:latin typeface="+mj-lt"/>
              </a:defRPr>
            </a:lvl1pPr>
          </a:lstStyle>
          <a:p>
            <a:r>
              <a:rPr lang="en-US" altLang="zh-CN" dirty="0"/>
              <a:t>Title-</a:t>
            </a:r>
            <a:r>
              <a:rPr lang="en-US" altLang="zh-CN" dirty="0" err="1"/>
              <a:t>lkj</a:t>
            </a:r>
            <a:endParaRPr lang="zh-CN" altLang="en-US" dirty="0"/>
          </a:p>
        </p:txBody>
      </p:sp>
      <p:sp>
        <p:nvSpPr>
          <p:cNvPr id="3" name="内容占位符 2"/>
          <p:cNvSpPr>
            <a:spLocks noGrp="1"/>
          </p:cNvSpPr>
          <p:nvPr>
            <p:ph idx="1" hasCustomPrompt="1"/>
          </p:nvPr>
        </p:nvSpPr>
        <p:spPr/>
        <p:txBody>
          <a:bodyPr/>
          <a:lstStyle>
            <a:lvl1pPr marL="342900" indent="-342900">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742950" indent="-285750">
              <a:buSzPct val="80000"/>
              <a:buFont typeface="Wingdings" panose="05000000000000000000" pitchFamily="2" charset="2"/>
              <a:buChar char="n"/>
              <a:defRPr sz="2200">
                <a:latin typeface="Arial" panose="020B0604020202020204" pitchFamily="34" charset="0"/>
                <a:cs typeface="Arial" panose="020B0604020202020204" pitchFamily="34" charset="0"/>
              </a:defRPr>
            </a:lvl2pPr>
            <a:lvl3pPr marL="1143000" indent="-228600">
              <a:buSzPct val="80000"/>
              <a:buFont typeface="Wingdings" panose="05000000000000000000" pitchFamily="2" charset="2"/>
              <a:buChar char="u"/>
              <a:defRPr sz="2000">
                <a:latin typeface="Arial" panose="020B0604020202020204" pitchFamily="34" charset="0"/>
                <a:cs typeface="Arial" panose="020B0604020202020204" pitchFamily="34" charset="0"/>
              </a:defRPr>
            </a:lvl3pPr>
            <a:lvl4pPr marL="1600200" indent="-228600">
              <a:buSzPct val="80000"/>
              <a:buFont typeface="Wingdings" panose="05000000000000000000" pitchFamily="2" charset="2"/>
              <a:buChar char="ü"/>
              <a:defRPr>
                <a:latin typeface="Arial" panose="020B0604020202020204" pitchFamily="34" charset="0"/>
                <a:cs typeface="Arial" panose="020B0604020202020204" pitchFamily="34" charset="0"/>
              </a:defRPr>
            </a:lvl4pPr>
          </a:lstStyle>
          <a:p>
            <a:pPr lvl="0"/>
            <a:r>
              <a:rPr lang="en-US" altLang="zh-CN" dirty="0" err="1"/>
              <a:t>aaaa</a:t>
            </a:r>
            <a:endParaRPr lang="zh-CN" altLang="en-US" dirty="0"/>
          </a:p>
          <a:p>
            <a:pPr lvl="1"/>
            <a:r>
              <a:rPr lang="en-US" altLang="zh-CN" dirty="0" err="1"/>
              <a:t>bbbb</a:t>
            </a:r>
            <a:endParaRPr lang="zh-CN" altLang="en-US" dirty="0"/>
          </a:p>
          <a:p>
            <a:pPr lvl="2"/>
            <a:r>
              <a:rPr lang="en-US" altLang="zh-CN" dirty="0" err="1"/>
              <a:t>cccc</a:t>
            </a:r>
            <a:endParaRPr lang="zh-CN" altLang="en-US" dirty="0"/>
          </a:p>
          <a:p>
            <a:pPr lvl="3"/>
            <a:r>
              <a:rPr lang="en-US" altLang="zh-CN" dirty="0" err="1"/>
              <a:t>dddd</a:t>
            </a:r>
            <a:endParaRPr lang="zh-CN" altLang="en-US" dirty="0"/>
          </a:p>
          <a:p>
            <a:pPr lvl="4"/>
            <a:r>
              <a:rPr lang="zh-CN" altLang="en-US" dirty="0"/>
              <a:t>第五级</a:t>
            </a:r>
          </a:p>
        </p:txBody>
      </p:sp>
    </p:spTree>
    <p:extLst>
      <p:ext uri="{BB962C8B-B14F-4D97-AF65-F5344CB8AC3E}">
        <p14:creationId xmlns:p14="http://schemas.microsoft.com/office/powerpoint/2010/main" val="3485756621"/>
      </p:ext>
    </p:extLst>
  </p:cSld>
  <p:clrMapOvr>
    <a:masterClrMapping/>
  </p:clrMapOvr>
  <p:transition spd="med">
    <p:random/>
    <p:sndAc>
      <p:stSnd>
        <p:snd r:embed="rId1" name="camera.wav"/>
      </p:stSnd>
    </p:sndAc>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26486727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786EBF2D-D04C-4DEF-904D-B713AFEED5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72299137"/>
      </p:ext>
    </p:extLst>
  </p:cSld>
  <p:clrMapOvr>
    <a:masterClrMapping/>
  </p:clrMapOvr>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440196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9614067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05203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99135124"/>
      </p:ext>
    </p:extLst>
  </p:cSld>
  <p:clrMapOvr>
    <a:masterClrMapping/>
  </p:clrMapOvr>
  <p:transition spd="med">
    <p:random/>
    <p:sndAc>
      <p:stSnd>
        <p:snd r:embed="rId1" name="camera.wav"/>
      </p:stSnd>
    </p:sndAc>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DAF496A9-BFC8-46A2-A4B6-ADBDA9017960}" type="slidenum">
              <a:rPr lang="zh-CN" altLang="en-US"/>
              <a:pPr>
                <a:defRPr/>
              </a:pPr>
              <a:t>‹#›</a:t>
            </a:fld>
            <a:endParaRPr lang="zh-CN" altLang="en-US"/>
          </a:p>
        </p:txBody>
      </p:sp>
    </p:spTree>
    <p:extLst>
      <p:ext uri="{BB962C8B-B14F-4D97-AF65-F5344CB8AC3E}">
        <p14:creationId xmlns:p14="http://schemas.microsoft.com/office/powerpoint/2010/main" val="3518945715"/>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5100290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0858072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7881313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4761027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360892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18737D16-5B3D-4A97-A656-145A2C36B951}" type="slidenum">
              <a:rPr lang="zh-CN" altLang="en-US"/>
              <a:pPr>
                <a:defRPr/>
              </a:pPr>
              <a:t>‹#›</a:t>
            </a:fld>
            <a:endParaRPr lang="zh-CN" altLang="en-US"/>
          </a:p>
        </p:txBody>
      </p:sp>
    </p:spTree>
    <p:extLst>
      <p:ext uri="{BB962C8B-B14F-4D97-AF65-F5344CB8AC3E}">
        <p14:creationId xmlns:p14="http://schemas.microsoft.com/office/powerpoint/2010/main" val="2706746649"/>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tx1"/>
                </a:solidFill>
                <a:latin typeface="+mj-lt"/>
              </a:defRPr>
            </a:lvl1pPr>
          </a:lstStyle>
          <a:p>
            <a:r>
              <a:rPr lang="en-US" altLang="zh-CN" dirty="0"/>
              <a:t>Title-</a:t>
            </a:r>
            <a:r>
              <a:rPr lang="en-US" altLang="zh-CN" dirty="0" err="1"/>
              <a:t>lkj</a:t>
            </a:r>
            <a:endParaRPr lang="zh-CN" altLang="en-US" dirty="0"/>
          </a:p>
        </p:txBody>
      </p:sp>
      <p:sp>
        <p:nvSpPr>
          <p:cNvPr id="3" name="内容占位符 2"/>
          <p:cNvSpPr>
            <a:spLocks noGrp="1"/>
          </p:cNvSpPr>
          <p:nvPr>
            <p:ph idx="1" hasCustomPrompt="1"/>
          </p:nvPr>
        </p:nvSpPr>
        <p:spPr/>
        <p:txBody>
          <a:bodyPr/>
          <a:lstStyle>
            <a:lvl1pPr marL="342900" indent="-342900">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742950" indent="-285750">
              <a:buSzPct val="80000"/>
              <a:buFont typeface="Wingdings" panose="05000000000000000000" pitchFamily="2" charset="2"/>
              <a:buChar char="n"/>
              <a:defRPr sz="2200">
                <a:latin typeface="Arial" panose="020B0604020202020204" pitchFamily="34" charset="0"/>
                <a:cs typeface="Arial" panose="020B0604020202020204" pitchFamily="34" charset="0"/>
              </a:defRPr>
            </a:lvl2pPr>
            <a:lvl3pPr marL="1143000" indent="-228600">
              <a:buSzPct val="80000"/>
              <a:buFont typeface="Wingdings" panose="05000000000000000000" pitchFamily="2" charset="2"/>
              <a:buChar char="u"/>
              <a:defRPr sz="2000">
                <a:latin typeface="Arial" panose="020B0604020202020204" pitchFamily="34" charset="0"/>
                <a:cs typeface="Arial" panose="020B0604020202020204" pitchFamily="34" charset="0"/>
              </a:defRPr>
            </a:lvl3pPr>
            <a:lvl4pPr marL="1600200" indent="-228600">
              <a:buSzPct val="80000"/>
              <a:buFont typeface="Wingdings" panose="05000000000000000000" pitchFamily="2" charset="2"/>
              <a:buChar char="ü"/>
              <a:defRPr>
                <a:latin typeface="Arial" panose="020B0604020202020204" pitchFamily="34" charset="0"/>
                <a:cs typeface="Arial" panose="020B0604020202020204" pitchFamily="34" charset="0"/>
              </a:defRPr>
            </a:lvl4pPr>
          </a:lstStyle>
          <a:p>
            <a:pPr lvl="0"/>
            <a:r>
              <a:rPr lang="en-US" altLang="zh-CN" dirty="0" err="1"/>
              <a:t>aaaa</a:t>
            </a:r>
            <a:endParaRPr lang="zh-CN" altLang="en-US" dirty="0"/>
          </a:p>
          <a:p>
            <a:pPr lvl="1"/>
            <a:r>
              <a:rPr lang="en-US" altLang="zh-CN" dirty="0" err="1"/>
              <a:t>bbbb</a:t>
            </a:r>
            <a:endParaRPr lang="zh-CN" altLang="en-US" dirty="0"/>
          </a:p>
          <a:p>
            <a:pPr lvl="2"/>
            <a:r>
              <a:rPr lang="en-US" altLang="zh-CN" dirty="0" err="1"/>
              <a:t>cccc</a:t>
            </a:r>
            <a:endParaRPr lang="zh-CN" altLang="en-US" dirty="0"/>
          </a:p>
          <a:p>
            <a:pPr lvl="3"/>
            <a:r>
              <a:rPr lang="en-US" altLang="zh-CN" dirty="0" err="1"/>
              <a:t>dddd</a:t>
            </a:r>
            <a:endParaRPr lang="zh-CN" altLang="en-US" dirty="0"/>
          </a:p>
          <a:p>
            <a:pPr lvl="4"/>
            <a:r>
              <a:rPr lang="zh-CN" altLang="en-US" dirty="0"/>
              <a:t>第五级</a:t>
            </a:r>
          </a:p>
        </p:txBody>
      </p:sp>
    </p:spTree>
    <p:extLst>
      <p:ext uri="{BB962C8B-B14F-4D97-AF65-F5344CB8AC3E}">
        <p14:creationId xmlns:p14="http://schemas.microsoft.com/office/powerpoint/2010/main" val="198567618"/>
      </p:ext>
    </p:extLst>
  </p:cSld>
  <p:clrMapOvr>
    <a:masterClrMapping/>
  </p:clrMapOvr>
  <p:transition spd="med">
    <p:random/>
    <p:sndAc>
      <p:stSnd>
        <p:snd r:embed="rId1" name="camera.wav"/>
      </p:stSnd>
    </p:sndAc>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zh-CN" sz="1800">
              <a:solidFill>
                <a:srgbClr val="000000"/>
              </a:solidFill>
            </a:endParaRPr>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kumimoji="0" lang="en-US" altLang="en-US" sz="1800">
              <a:solidFill>
                <a:srgbClr val="000000"/>
              </a:solidFill>
              <a:ea typeface="+mn-ea"/>
            </a:endParaRPr>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5"/>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zh-CN" sz="3000" b="1">
                  <a:solidFill>
                    <a:srgbClr val="FFFFFF"/>
                  </a:solidFill>
                  <a:latin typeface="Corbel" panose="020B0503020204020204" pitchFamily="34" charset="0"/>
                </a:rPr>
                <a:t>COMPUTER ORGANIZATION AND DESIGN</a:t>
              </a:r>
              <a:endParaRPr kumimoji="0" lang="en-US" altLang="zh-CN" sz="3000" b="1">
                <a:solidFill>
                  <a:srgbClr val="FFFFFF"/>
                </a:solidFill>
                <a:latin typeface="Corbel" panose="020B0503020204020204"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kumimoji="0" lang="en-GB" altLang="en-US" sz="2000">
                  <a:solidFill>
                    <a:srgbClr val="FFFFFF"/>
                  </a:solidFill>
                  <a:ea typeface="+mn-ea"/>
                </a:rPr>
                <a:t>The Hardware/Software Interface</a:t>
              </a:r>
              <a:endParaRPr kumimoji="0" lang="en-US" altLang="en-US" sz="2000">
                <a:solidFill>
                  <a:srgbClr val="FFFFFF"/>
                </a:solidFill>
                <a:ea typeface="+mn-ea"/>
              </a:endParaRPr>
            </a:p>
          </p:txBody>
        </p:sp>
      </p:grpSp>
      <p:grpSp>
        <p:nvGrpSpPr>
          <p:cNvPr id="14" name="Group 17"/>
          <p:cNvGrpSpPr>
            <a:grpSpLocks/>
          </p:cNvGrpSpPr>
          <p:nvPr userDrawn="1"/>
        </p:nvGrpSpPr>
        <p:grpSpPr bwMode="auto">
          <a:xfrm>
            <a:off x="7999413" y="93663"/>
            <a:ext cx="936625" cy="935037"/>
            <a:chOff x="7999413" y="93663"/>
            <a:chExt cx="936625" cy="935037"/>
          </a:xfrm>
        </p:grpSpPr>
        <p:sp>
          <p:nvSpPr>
            <p:cNvPr id="15" name="32-Point Star 18"/>
            <p:cNvSpPr>
              <a:spLocks noChangeArrowheads="1"/>
            </p:cNvSpPr>
            <p:nvPr userDrawn="1"/>
          </p:nvSpPr>
          <p:spPr bwMode="auto">
            <a:xfrm>
              <a:off x="7999413" y="93663"/>
              <a:ext cx="936625"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kumimoji="0" lang="en-US" altLang="zh-CN" sz="1600">
                <a:solidFill>
                  <a:srgbClr val="000000"/>
                </a:solidFill>
              </a:endParaRPr>
            </a:p>
          </p:txBody>
        </p:sp>
        <p:sp>
          <p:nvSpPr>
            <p:cNvPr id="16" name="TextBox 19"/>
            <p:cNvSpPr txBox="1">
              <a:spLocks noChangeArrowheads="1"/>
            </p:cNvSpPr>
            <p:nvPr userDrawn="1"/>
          </p:nvSpPr>
          <p:spPr bwMode="auto">
            <a:xfrm>
              <a:off x="8012113" y="293688"/>
              <a:ext cx="917575" cy="614362"/>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latin typeface="Arial Black" panose="020B0A04020102020204" pitchFamily="34" charset="0"/>
                </a:rPr>
                <a:t>RISC-V</a:t>
              </a:r>
            </a:p>
            <a:p>
              <a:pPr algn="ctr">
                <a:defRPr/>
              </a:pPr>
              <a:endParaRPr kumimoji="0" lang="en-US" altLang="zh-CN" sz="2000">
                <a:solidFill>
                  <a:srgbClr val="FFFFFF"/>
                </a:solidFill>
                <a:latin typeface="Arial Black" panose="020B0A04020102020204" pitchFamily="34" charset="0"/>
              </a:endParaRPr>
            </a:p>
          </p:txBody>
        </p:sp>
        <p:sp>
          <p:nvSpPr>
            <p:cNvPr id="17" name="TextBox 20"/>
            <p:cNvSpPr txBox="1">
              <a:spLocks noChangeArrowheads="1"/>
            </p:cNvSpPr>
            <p:nvPr userDrawn="1"/>
          </p:nvSpPr>
          <p:spPr bwMode="auto">
            <a:xfrm>
              <a:off x="8107363" y="493713"/>
              <a:ext cx="733425" cy="307975"/>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kumimoji="0" lang="en-GB" altLang="zh-CN" sz="1400">
                  <a:solidFill>
                    <a:srgbClr val="FFFFFF"/>
                  </a:solidFill>
                </a:rPr>
                <a:t>Edition</a:t>
              </a:r>
              <a:endParaRPr kumimoji="0" lang="en-US" altLang="zh-CN" sz="1400">
                <a:solidFill>
                  <a:srgbClr val="FFFFFF"/>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7106303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SzPct val="80000"/>
              <a:buFont typeface="Wingdings" panose="05000000000000000000" pitchFamily="2" charset="2"/>
              <a:buChar char="l"/>
              <a:defRPr sz="2400"/>
            </a:lvl1pPr>
            <a:lvl2pPr>
              <a:buClr>
                <a:schemeClr val="tx1"/>
              </a:buClr>
              <a:buSzPct val="80000"/>
              <a:defRPr sz="2200"/>
            </a:lvl2pPr>
            <a:lvl3pPr marL="1143000" indent="-228600">
              <a:buClr>
                <a:schemeClr val="tx1"/>
              </a:buClr>
              <a:buSzPct val="80000"/>
              <a:buFont typeface="Wingdings" panose="05000000000000000000" pitchFamily="2" charset="2"/>
              <a:buChar char="u"/>
              <a:defRPr sz="2000"/>
            </a:lvl3pPr>
            <a:lvl4pPr marL="1600200" indent="-228600">
              <a:buClr>
                <a:schemeClr val="tx1"/>
              </a:buClr>
              <a:buSzPct val="80000"/>
              <a:buFont typeface="Wingdings" panose="05000000000000000000" pitchFamily="2" charset="2"/>
              <a:buChar char="ü"/>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标题 4"/>
          <p:cNvSpPr>
            <a:spLocks noGrp="1"/>
          </p:cNvSpPr>
          <p:nvPr>
            <p:ph type="title"/>
          </p:nvPr>
        </p:nvSpPr>
        <p:spPr>
          <a:xfrm>
            <a:off x="684213" y="384830"/>
            <a:ext cx="8259762" cy="523220"/>
          </a:xfrm>
        </p:spPr>
        <p:txBody>
          <a:bodyPr/>
          <a:lstStyle>
            <a:lvl1pPr>
              <a:defRPr sz="2800"/>
            </a:lvl1pPr>
          </a:lstStyle>
          <a:p>
            <a:r>
              <a:rPr lang="zh-CN" altLang="en-US" dirty="0"/>
              <a:t>单击此处编辑母版标题样式</a:t>
            </a:r>
          </a:p>
        </p:txBody>
      </p:sp>
      <p:sp>
        <p:nvSpPr>
          <p:cNvPr id="4" name="灯片编号占位符 5"/>
          <p:cNvSpPr>
            <a:spLocks noGrp="1"/>
          </p:cNvSpPr>
          <p:nvPr>
            <p:ph type="sldNum" sz="quarter" idx="10"/>
          </p:nvPr>
        </p:nvSpPr>
        <p:spPr/>
        <p:txBody>
          <a:bodyPr/>
          <a:lstStyle>
            <a:lvl1pPr>
              <a:defRPr>
                <a:solidFill>
                  <a:schemeClr val="tx1"/>
                </a:solidFill>
              </a:defRPr>
            </a:lvl1pPr>
          </a:lstStyle>
          <a:p>
            <a:pPr>
              <a:defRPr/>
            </a:pPr>
            <a:fld id="{786EBF2D-D04C-4DEF-904D-B713AFEED5F7}"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75765570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36642059"/>
      </p:ext>
    </p:extLst>
  </p:cSld>
  <p:clrMapOvr>
    <a:masterClrMapping/>
  </p:clrMapOvr>
  <p:transition spd="med">
    <p:random/>
    <p:sndAc>
      <p:stSnd>
        <p:snd r:embed="rId1" name="camera.wav"/>
      </p:stSnd>
    </p:sndAc>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40261645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816742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1852068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
        <p:nvSpPr>
          <p:cNvPr id="4" name="灯片编号占位符 3"/>
          <p:cNvSpPr>
            <a:spLocks noGrp="1"/>
          </p:cNvSpPr>
          <p:nvPr>
            <p:ph type="sldNum" sz="quarter" idx="11"/>
          </p:nvPr>
        </p:nvSpPr>
        <p:spPr/>
        <p:txBody>
          <a:bodyPr/>
          <a:lstStyle>
            <a:lvl1pPr>
              <a:defRPr/>
            </a:lvl1pPr>
          </a:lstStyle>
          <a:p>
            <a:pPr>
              <a:defRPr/>
            </a:pPr>
            <a:fld id="{DAF496A9-BFC8-46A2-A4B6-ADBDA9017960}" type="slidenum">
              <a:rPr lang="zh-CN" altLang="en-US"/>
              <a:pPr>
                <a:defRPr/>
              </a:pPr>
              <a:t>‹#›</a:t>
            </a:fld>
            <a:endParaRPr lang="zh-CN" altLang="en-US"/>
          </a:p>
        </p:txBody>
      </p:sp>
    </p:spTree>
    <p:extLst>
      <p:ext uri="{BB962C8B-B14F-4D97-AF65-F5344CB8AC3E}">
        <p14:creationId xmlns:p14="http://schemas.microsoft.com/office/powerpoint/2010/main" val="3026090188"/>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71628233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0144903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2790621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36599722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xfrm>
            <a:off x="1692275" y="6381750"/>
            <a:ext cx="7272338" cy="358775"/>
          </a:xfrm>
          <a:prstGeom prst="rect">
            <a:avLst/>
          </a:prstGeom>
        </p:spPr>
        <p:txBody>
          <a:bodyPr/>
          <a:lstStyle>
            <a:lvl1pPr>
              <a:defRPr/>
            </a:lvl1pPr>
          </a:lstStyle>
          <a:p>
            <a:pPr>
              <a:defRPr/>
            </a:pPr>
            <a:endParaRPr kumimoji="0" lang="en-AU" altLang="en-US" sz="180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114752990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灯片编号占位符 3"/>
          <p:cNvSpPr>
            <a:spLocks noGrp="1"/>
          </p:cNvSpPr>
          <p:nvPr>
            <p:ph type="sldNum" sz="quarter" idx="10"/>
          </p:nvPr>
        </p:nvSpPr>
        <p:spPr/>
        <p:txBody>
          <a:bodyPr/>
          <a:lstStyle>
            <a:lvl1pPr>
              <a:defRPr/>
            </a:lvl1pPr>
          </a:lstStyle>
          <a:p>
            <a:pPr>
              <a:defRPr/>
            </a:pPr>
            <a:fld id="{18737D16-5B3D-4A97-A656-145A2C36B951}" type="slidenum">
              <a:rPr lang="zh-CN" altLang="en-US"/>
              <a:pPr>
                <a:defRPr/>
              </a:pPr>
              <a:t>‹#›</a:t>
            </a:fld>
            <a:endParaRPr lang="zh-CN" altLang="en-US"/>
          </a:p>
        </p:txBody>
      </p:sp>
    </p:spTree>
    <p:extLst>
      <p:ext uri="{BB962C8B-B14F-4D97-AF65-F5344CB8AC3E}">
        <p14:creationId xmlns:p14="http://schemas.microsoft.com/office/powerpoint/2010/main" val="8586761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0.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theme" Target="../theme/theme1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theme" Target="../theme/theme12.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theme" Target="../theme/theme13.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theme" Target="../theme/theme14.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theme" Target="../theme/theme15.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1.xml"/><Relationship Id="rId13" Type="http://schemas.openxmlformats.org/officeDocument/2006/relationships/slideLayout" Target="../slideLayouts/slideLayout196.xml"/><Relationship Id="rId3" Type="http://schemas.openxmlformats.org/officeDocument/2006/relationships/slideLayout" Target="../slideLayouts/slideLayout186.xml"/><Relationship Id="rId7" Type="http://schemas.openxmlformats.org/officeDocument/2006/relationships/slideLayout" Target="../slideLayouts/slideLayout190.xml"/><Relationship Id="rId12" Type="http://schemas.openxmlformats.org/officeDocument/2006/relationships/slideLayout" Target="../slideLayouts/slideLayout195.xml"/><Relationship Id="rId2" Type="http://schemas.openxmlformats.org/officeDocument/2006/relationships/slideLayout" Target="../slideLayouts/slideLayout185.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5" Type="http://schemas.openxmlformats.org/officeDocument/2006/relationships/slideLayout" Target="../slideLayouts/slideLayout188.xml"/><Relationship Id="rId15" Type="http://schemas.openxmlformats.org/officeDocument/2006/relationships/theme" Target="../theme/theme16.xml"/><Relationship Id="rId10" Type="http://schemas.openxmlformats.org/officeDocument/2006/relationships/slideLayout" Target="../slideLayouts/slideLayout193.xml"/><Relationship Id="rId4" Type="http://schemas.openxmlformats.org/officeDocument/2006/relationships/slideLayout" Target="../slideLayouts/slideLayout187.xml"/><Relationship Id="rId9" Type="http://schemas.openxmlformats.org/officeDocument/2006/relationships/slideLayout" Target="../slideLayouts/slideLayout192.xml"/><Relationship Id="rId14" Type="http://schemas.openxmlformats.org/officeDocument/2006/relationships/slideLayout" Target="../slideLayouts/slideLayout19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theme" Target="../theme/theme8.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heme" Target="../theme/theme9.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zh-CN" dirty="0"/>
              <a:t>Title-</a:t>
            </a:r>
            <a:r>
              <a:rPr lang="en-US" altLang="zh-CN" dirty="0" err="1"/>
              <a:t>lkj</a:t>
            </a:r>
            <a:endParaRPr lang="zh-CN" altLang="en-US" dirty="0"/>
          </a:p>
        </p:txBody>
      </p:sp>
      <p:sp>
        <p:nvSpPr>
          <p:cNvPr id="1027" name="AutoShape 3"/>
          <p:cNvSpPr>
            <a:spLocks noGrp="1" noChangeArrowheads="1"/>
          </p:cNvSpPr>
          <p:nvPr>
            <p:ph type="body" idx="1"/>
          </p:nvPr>
        </p:nvSpPr>
        <p:spPr bwMode="auto">
          <a:xfrm>
            <a:off x="228600" y="1143000"/>
            <a:ext cx="8382000" cy="4114800"/>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ChangeArrowheads="1"/>
          </p:cNvSpPr>
          <p:nvPr/>
        </p:nvSpPr>
        <p:spPr bwMode="auto">
          <a:xfrm>
            <a:off x="8520113" y="6310313"/>
            <a:ext cx="536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fld id="{8D5E174D-B630-4CC1-8015-6EBF8DEA579B}"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824" r:id="rId13"/>
  </p:sldLayoutIdLst>
  <p:transition spd="med">
    <p:random/>
    <p:sndAc>
      <p:stSnd>
        <p:snd r:embed="rId15" name="camera.wav"/>
      </p:stSnd>
    </p:sndAc>
  </p:transition>
  <p:txStyles>
    <p:titleStyle>
      <a:lvl1pPr algn="l" rtl="0" eaLnBrk="0" fontAlgn="base" hangingPunct="0">
        <a:spcBef>
          <a:spcPct val="0"/>
        </a:spcBef>
        <a:spcAft>
          <a:spcPct val="0"/>
        </a:spcAft>
        <a:defRPr kumimoji="1" sz="2800" b="1">
          <a:solidFill>
            <a:schemeClr val="tx1"/>
          </a:solidFill>
          <a:latin typeface="+mn-lt"/>
          <a:ea typeface="+mj-ea"/>
          <a:cs typeface="+mj-cs"/>
        </a:defRPr>
      </a:lvl1pPr>
      <a:lvl2pPr algn="l" rtl="0" eaLnBrk="0" fontAlgn="base" hangingPunct="0">
        <a:spcBef>
          <a:spcPct val="0"/>
        </a:spcBef>
        <a:spcAft>
          <a:spcPct val="0"/>
        </a:spcAft>
        <a:defRPr kumimoji="1" sz="2800" b="1">
          <a:solidFill>
            <a:srgbClr val="FF0000"/>
          </a:solidFill>
          <a:latin typeface="Arial" charset="0"/>
          <a:ea typeface="楷体_GB2312" pitchFamily="49" charset="-122"/>
        </a:defRPr>
      </a:lvl2pPr>
      <a:lvl3pPr algn="l" rtl="0" eaLnBrk="0" fontAlgn="base" hangingPunct="0">
        <a:spcBef>
          <a:spcPct val="0"/>
        </a:spcBef>
        <a:spcAft>
          <a:spcPct val="0"/>
        </a:spcAft>
        <a:defRPr kumimoji="1" sz="2800" b="1">
          <a:solidFill>
            <a:srgbClr val="FF0000"/>
          </a:solidFill>
          <a:latin typeface="Arial" charset="0"/>
          <a:ea typeface="楷体_GB2312" pitchFamily="49" charset="-122"/>
        </a:defRPr>
      </a:lvl3pPr>
      <a:lvl4pPr algn="l" rtl="0" eaLnBrk="0" fontAlgn="base" hangingPunct="0">
        <a:spcBef>
          <a:spcPct val="0"/>
        </a:spcBef>
        <a:spcAft>
          <a:spcPct val="0"/>
        </a:spcAft>
        <a:defRPr kumimoji="1" sz="2800" b="1">
          <a:solidFill>
            <a:srgbClr val="FF0000"/>
          </a:solidFill>
          <a:latin typeface="Arial" charset="0"/>
          <a:ea typeface="楷体_GB2312" pitchFamily="49" charset="-122"/>
        </a:defRPr>
      </a:lvl4pPr>
      <a:lvl5pPr algn="l" rtl="0" eaLnBrk="0" fontAlgn="base" hangingPunct="0">
        <a:spcBef>
          <a:spcPct val="0"/>
        </a:spcBef>
        <a:spcAft>
          <a:spcPct val="0"/>
        </a:spcAft>
        <a:defRPr kumimoji="1" sz="2800" b="1">
          <a:solidFill>
            <a:srgbClr val="FF0000"/>
          </a:solidFill>
          <a:latin typeface="Arial" charset="0"/>
          <a:ea typeface="楷体_GB2312" pitchFamily="49" charset="-122"/>
        </a:defRPr>
      </a:lvl5pPr>
      <a:lvl6pPr marL="457200" algn="l" rtl="0" eaLnBrk="0" fontAlgn="base" hangingPunct="0">
        <a:spcBef>
          <a:spcPct val="0"/>
        </a:spcBef>
        <a:spcAft>
          <a:spcPct val="0"/>
        </a:spcAft>
        <a:defRPr kumimoji="1" sz="2800" b="1">
          <a:solidFill>
            <a:srgbClr val="FF0000"/>
          </a:solidFill>
          <a:latin typeface="Arial" charset="0"/>
          <a:ea typeface="楷体_GB2312" pitchFamily="49" charset="-122"/>
        </a:defRPr>
      </a:lvl6pPr>
      <a:lvl7pPr marL="914400" algn="l" rtl="0" eaLnBrk="0" fontAlgn="base" hangingPunct="0">
        <a:spcBef>
          <a:spcPct val="0"/>
        </a:spcBef>
        <a:spcAft>
          <a:spcPct val="0"/>
        </a:spcAft>
        <a:defRPr kumimoji="1" sz="2800" b="1">
          <a:solidFill>
            <a:srgbClr val="FF0000"/>
          </a:solidFill>
          <a:latin typeface="Arial" charset="0"/>
          <a:ea typeface="楷体_GB2312" pitchFamily="49" charset="-122"/>
        </a:defRPr>
      </a:lvl7pPr>
      <a:lvl8pPr marL="1371600" algn="l" rtl="0" eaLnBrk="0" fontAlgn="base" hangingPunct="0">
        <a:spcBef>
          <a:spcPct val="0"/>
        </a:spcBef>
        <a:spcAft>
          <a:spcPct val="0"/>
        </a:spcAft>
        <a:defRPr kumimoji="1" sz="2800" b="1">
          <a:solidFill>
            <a:srgbClr val="FF0000"/>
          </a:solidFill>
          <a:latin typeface="Arial" charset="0"/>
          <a:ea typeface="楷体_GB2312" pitchFamily="49" charset="-122"/>
        </a:defRPr>
      </a:lvl8pPr>
      <a:lvl9pPr marL="1828800" algn="l" rtl="0" eaLnBrk="0" fontAlgn="base" hangingPunct="0">
        <a:spcBef>
          <a:spcPct val="0"/>
        </a:spcBef>
        <a:spcAft>
          <a:spcPct val="0"/>
        </a:spcAft>
        <a:defRPr kumimoji="1" sz="2800" b="1">
          <a:solidFill>
            <a:srgbClr val="FF0000"/>
          </a:solidFill>
          <a:latin typeface="Arial" charset="0"/>
          <a:ea typeface="楷体_GB2312" pitchFamily="49" charset="-122"/>
        </a:defRPr>
      </a:lvl9pPr>
    </p:titleStyle>
    <p:bodyStyle>
      <a:lvl1pPr marL="342900" indent="-342900" algn="l" rtl="0" eaLnBrk="0" fontAlgn="base" hangingPunct="0">
        <a:spcBef>
          <a:spcPct val="20000"/>
        </a:spcBef>
        <a:spcAft>
          <a:spcPct val="0"/>
        </a:spcAft>
        <a:buSzPct val="80000"/>
        <a:buFont typeface="Wingdings" panose="05000000000000000000" pitchFamily="2" charset="2"/>
        <a:buChar char="l"/>
        <a:defRPr kumimoji="1" sz="2400" b="1">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SzPct val="80000"/>
        <a:buFont typeface="Wingdings" panose="05000000000000000000" pitchFamily="2" charset="2"/>
        <a:buChar char="n"/>
        <a:defRPr kumimoji="1" sz="2200">
          <a:solidFill>
            <a:schemeClr val="tx1"/>
          </a:solidFill>
          <a:latin typeface="Arial" panose="020B0604020202020204" pitchFamily="34" charset="0"/>
          <a:ea typeface="幼圆" pitchFamily="49" charset="-122"/>
          <a:cs typeface="Arial" panose="020B0604020202020204" pitchFamily="34" charset="0"/>
        </a:defRPr>
      </a:lvl2pPr>
      <a:lvl3pPr marL="1143000" indent="-228600" algn="l" rtl="0" eaLnBrk="0" fontAlgn="base" hangingPunct="0">
        <a:spcBef>
          <a:spcPct val="20000"/>
        </a:spcBef>
        <a:spcAft>
          <a:spcPct val="0"/>
        </a:spcAft>
        <a:buSzPct val="80000"/>
        <a:buFont typeface="Wingdings" panose="05000000000000000000" pitchFamily="2" charset="2"/>
        <a:buChar char="u"/>
        <a:defRPr kumimoji="1" sz="20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SzPct val="80000"/>
        <a:buFont typeface="Wingdings" panose="05000000000000000000" pitchFamily="2" charset="2"/>
        <a:buChar char="ü"/>
        <a:defRPr kumimoji="1"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5pPr>
      <a:lvl6pPr marL="25146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6pPr>
      <a:lvl7pPr marL="29718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7pPr>
      <a:lvl8pPr marL="34290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8pPr>
      <a:lvl9pPr marL="3886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96169681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85581775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26247431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4DC50FB-8AF9-4AA5-B9E5-94A4EE037770}"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578210229"/>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4DC50FB-8AF9-4AA5-B9E5-94A4EE037770}"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96368981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4DC50FB-8AF9-4AA5-B9E5-94A4EE037770}"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0443096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b="0">
                <a:solidFill>
                  <a:prstClr val="black">
                    <a:tint val="75000"/>
                  </a:prstClr>
                </a:solidFill>
                <a:latin typeface="Calibri"/>
                <a:ea typeface="宋体"/>
              </a:defRPr>
            </a:lvl1pPr>
          </a:lstStyle>
          <a:p>
            <a:pPr>
              <a:defRPr/>
            </a:pPr>
            <a:fld id="{C1BA6585-A919-4A66-BC79-1A9457D0DF13}" type="datetimeFigureOut">
              <a:rPr lang="zh-CN" altLang="en-US"/>
              <a:pPr>
                <a:defRPr/>
              </a:pPr>
              <a:t>2023/5/23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b="0">
                <a:solidFill>
                  <a:prstClr val="black">
                    <a:tint val="75000"/>
                  </a:prstClr>
                </a:solidFill>
                <a:latin typeface="Calibri"/>
                <a:ea typeface="宋体"/>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b="0">
                <a:solidFill>
                  <a:srgbClr val="898989"/>
                </a:solidFill>
                <a:latin typeface="Calibri" panose="020F0502020204030204" pitchFamily="34" charset="0"/>
              </a:defRPr>
            </a:lvl1pPr>
          </a:lstStyle>
          <a:p>
            <a:pPr>
              <a:defRPr/>
            </a:pPr>
            <a:fld id="{0C51D442-2D54-4562-BEE1-39C606D0BEBB}" type="slidenum">
              <a:rPr lang="zh-CN" altLang="en-US"/>
              <a:pPr>
                <a:defRPr/>
              </a:pPr>
              <a:t>‹#›</a:t>
            </a:fld>
            <a:endParaRPr lang="zh-CN" altLang="en-US"/>
          </a:p>
        </p:txBody>
      </p:sp>
    </p:spTree>
    <p:extLst>
      <p:ext uri="{BB962C8B-B14F-4D97-AF65-F5344CB8AC3E}">
        <p14:creationId xmlns:p14="http://schemas.microsoft.com/office/powerpoint/2010/main" val="306962683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3075"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Arial" panose="020B0604020202020204" pitchFamily="34" charset="0"/>
                <a:ea typeface="宋体" panose="02010600030101010101" pitchFamily="2" charset="-122"/>
              </a:defRPr>
            </a:lvl1pPr>
          </a:lstStyle>
          <a:p>
            <a:pPr>
              <a:defRPr/>
            </a:pPr>
            <a:fld id="{E9F8D0DC-E54A-43B6-B72C-A086D3CEA7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72532771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9682603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14143133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宋体" panose="02010600030101010101" pitchFamily="2" charset="-122"/>
              </a:defRPr>
            </a:lvl1pPr>
          </a:lstStyle>
          <a:p>
            <a:pPr>
              <a:defRPr/>
            </a:pPr>
            <a:fld id="{0E0EA248-3C42-49A3-8429-26E0C2BFF65F}"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87212644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932" r:id="rId13"/>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AEF0F7B-A6EF-420D-B34D-82A20D0F8738}"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15376008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931" r:id="rId13"/>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DAEF0F7B-A6EF-420D-B34D-82A20D0F8738}"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29277557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7"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 name="灯片编号占位符 3"/>
          <p:cNvSpPr>
            <a:spLocks noGrp="1"/>
          </p:cNvSpPr>
          <p:nvPr>
            <p:ph type="sldNum" sz="quarter" idx="4"/>
          </p:nvPr>
        </p:nvSpPr>
        <p:spPr>
          <a:xfrm>
            <a:off x="6897688" y="64706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AFB3AEAD-3348-48C3-8368-5D3FBB4E7341}" type="slidenum">
              <a:rPr kumimoji="0" lang="zh-CN" altLang="en-US">
                <a:latin typeface="Arial" panose="020B0604020202020204" pitchFamily="34" charset="0"/>
              </a:rPr>
              <a:pPr>
                <a:defRPr/>
              </a:pPr>
              <a:t>‹#›</a:t>
            </a:fld>
            <a:endParaRPr kumimoji="0" lang="zh-CN" altLang="en-US">
              <a:latin typeface="Arial" panose="020B0604020202020204" pitchFamily="34" charset="0"/>
            </a:endParaRPr>
          </a:p>
        </p:txBody>
      </p:sp>
    </p:spTree>
    <p:extLst>
      <p:ext uri="{BB962C8B-B14F-4D97-AF65-F5344CB8AC3E}">
        <p14:creationId xmlns:p14="http://schemas.microsoft.com/office/powerpoint/2010/main" val="78976804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Lst>
  <p:hf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3.xml"/></Relationships>
</file>

<file path=ppt/slides/_rels/slide10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129.xml"/></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9.xml"/></Relationships>
</file>

<file path=ppt/slides/_rels/slide1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1.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73.xml"/></Relationships>
</file>

<file path=ppt/slides/_rels/slide1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9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9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97.xml"/></Relationships>
</file>

<file path=ppt/slides/_rels/slide12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66.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7.wmf"/><Relationship Id="rId5" Type="http://schemas.openxmlformats.org/officeDocument/2006/relationships/oleObject" Target="../embeddings/oleObject4.bin"/><Relationship Id="rId4" Type="http://schemas.openxmlformats.org/officeDocument/2006/relationships/image" Target="../media/image5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1.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3.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8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6.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8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9.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9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9.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5.png"/><Relationship Id="rId4" Type="http://schemas.openxmlformats.org/officeDocument/2006/relationships/oleObject" Target="../embeddings/oleObject3.bin"/></Relationships>
</file>

<file path=ppt/slides/_rels/slide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600200"/>
            <a:ext cx="7772400" cy="3629025"/>
          </a:xfrm>
        </p:spPr>
        <p:txBody>
          <a:bodyPr/>
          <a:lstStyle/>
          <a:p>
            <a:pPr algn="ctr"/>
            <a:r>
              <a:rPr lang="en-US" altLang="zh-CN" sz="3600">
                <a:solidFill>
                  <a:srgbClr val="1D01EB"/>
                </a:solidFill>
              </a:rPr>
              <a:t>Chapter 5</a:t>
            </a:r>
            <a:br>
              <a:rPr lang="en-US" altLang="zh-CN" sz="2400" dirty="0"/>
            </a:br>
            <a:br>
              <a:rPr lang="en-US" altLang="zh-CN" sz="2400"/>
            </a:br>
            <a:r>
              <a:rPr lang="en-US" altLang="zh-CN" sz="2400"/>
              <a:t> </a:t>
            </a:r>
            <a:r>
              <a:rPr lang="en-US" altLang="zh-CN" sz="4000">
                <a:latin typeface="Comic Sans MS" panose="030F0702030302020204" pitchFamily="66" charset="0"/>
                <a:ea typeface="华文楷体" panose="02010600040101010101" pitchFamily="2" charset="-122"/>
              </a:rPr>
              <a:t>Large and Fast: </a:t>
            </a:r>
            <a:br>
              <a:rPr lang="en-US" altLang="zh-CN" sz="4000">
                <a:latin typeface="Comic Sans MS" panose="030F0702030302020204" pitchFamily="66" charset="0"/>
                <a:ea typeface="华文楷体" panose="02010600040101010101" pitchFamily="2" charset="-122"/>
              </a:rPr>
            </a:br>
            <a:r>
              <a:rPr lang="en-US" altLang="zh-CN" sz="4000">
                <a:latin typeface="Comic Sans MS" panose="030F0702030302020204" pitchFamily="66" charset="0"/>
                <a:ea typeface="华文楷体" panose="02010600040101010101" pitchFamily="2" charset="-122"/>
              </a:rPr>
              <a:t>Exploiting Memory Hierarchy</a:t>
            </a:r>
            <a:r>
              <a:rPr lang="en-US" altLang="zh-CN" sz="4000">
                <a:latin typeface="华文楷体" panose="02010600040101010101" pitchFamily="2" charset="-122"/>
                <a:ea typeface="华文楷体" panose="02010600040101010101" pitchFamily="2" charset="-122"/>
              </a:rPr>
              <a:t> </a:t>
            </a:r>
            <a:br>
              <a:rPr lang="en-US" altLang="zh-CN" sz="4000" dirty="0">
                <a:latin typeface="华文楷体" panose="02010600040101010101" pitchFamily="2" charset="-122"/>
                <a:ea typeface="华文楷体" panose="02010600040101010101" pitchFamily="2" charset="-122"/>
              </a:rPr>
            </a:br>
            <a:br>
              <a:rPr lang="en-US" altLang="zh-CN" sz="4000" dirty="0">
                <a:latin typeface="华文楷体" panose="02010600040101010101" pitchFamily="2" charset="-122"/>
                <a:ea typeface="华文楷体" panose="02010600040101010101" pitchFamily="2" charset="-122"/>
              </a:rPr>
            </a:br>
            <a:endParaRPr lang="en-US" altLang="zh-CN" sz="3600" dirty="0">
              <a:solidFill>
                <a:srgbClr val="1D01EB"/>
              </a:solidFill>
              <a:latin typeface="Century Gothic" panose="020B0502020202020204" pitchFamily="34" charset="0"/>
              <a:ea typeface="方正舒体" panose="02010601030101010101" pitchFamily="2" charset="-122"/>
            </a:endParaRPr>
          </a:p>
        </p:txBody>
      </p:sp>
    </p:spTree>
  </p:cSld>
  <p:clrMapOvr>
    <a:masterClrMapping/>
  </p:clrMapOvr>
  <p:transition spd="med">
    <p:random/>
    <p:sndAc>
      <p:stSnd>
        <p:snd r:embed="rId3"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0648"/>
            <a:ext cx="8136904" cy="4598182"/>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a:latin typeface="+mn-lt"/>
              </a:rPr>
              <a:t>Disk is normally the bottom of the hierarchy </a:t>
            </a:r>
          </a:p>
          <a:p>
            <a:pPr marL="342900" indent="-342900">
              <a:buFont typeface="Wingdings" panose="05000000000000000000" pitchFamily="2" charset="2"/>
              <a:buChar char="l"/>
            </a:pPr>
            <a:r>
              <a:rPr lang="en-US" altLang="zh-CN" dirty="0">
                <a:latin typeface="+mn-lt"/>
              </a:rPr>
              <a:t>Some systems use tape or file server in LAN as the next level below disk.</a:t>
            </a:r>
          </a:p>
          <a:p>
            <a:pPr marL="342900" indent="-342900">
              <a:buFont typeface="Wingdings" panose="05000000000000000000" pitchFamily="2" charset="2"/>
              <a:buChar char="l"/>
            </a:pPr>
            <a:r>
              <a:rPr lang="en-US" altLang="zh-CN" dirty="0">
                <a:solidFill>
                  <a:srgbClr val="FF0000"/>
                </a:solidFill>
                <a:latin typeface="+mn-lt"/>
              </a:rPr>
              <a:t>Design goal:</a:t>
            </a:r>
          </a:p>
          <a:p>
            <a:pPr marL="742950" lvl="1" indent="-285750" eaLnBrk="1" hangingPunct="1">
              <a:spcBef>
                <a:spcPct val="20000"/>
              </a:spcBef>
              <a:buClr>
                <a:schemeClr val="tx1"/>
              </a:buClr>
              <a:buSzPct val="80000"/>
              <a:buFont typeface="Wingdings" panose="05000000000000000000" pitchFamily="2" charset="2"/>
              <a:buChar char="n"/>
            </a:pPr>
            <a:r>
              <a:rPr lang="en-US" altLang="zh-CN" sz="2000" dirty="0">
                <a:latin typeface="+mn-lt"/>
              </a:rPr>
              <a:t>the processor has an access time of level 1 of the hierarchy </a:t>
            </a:r>
          </a:p>
          <a:p>
            <a:pPr marL="742950" lvl="1" indent="-285750" eaLnBrk="1" hangingPunct="1">
              <a:spcBef>
                <a:spcPct val="20000"/>
              </a:spcBef>
              <a:buClr>
                <a:schemeClr val="tx1"/>
              </a:buClr>
              <a:buSzPct val="80000"/>
              <a:buFont typeface="Wingdings" panose="05000000000000000000" pitchFamily="2" charset="2"/>
              <a:buChar char="n"/>
            </a:pPr>
            <a:r>
              <a:rPr lang="en-US" altLang="zh-CN" sz="2000" dirty="0">
                <a:latin typeface="+mn-lt"/>
              </a:rPr>
              <a:t>the processor has a memory as large as level n. </a:t>
            </a:r>
          </a:p>
          <a:p>
            <a:pPr marL="342900" indent="-342900">
              <a:buClr>
                <a:schemeClr val="tx1"/>
              </a:buClr>
              <a:buFont typeface="Wingdings" panose="05000000000000000000" pitchFamily="2" charset="2"/>
              <a:buChar char="l"/>
            </a:pPr>
            <a:r>
              <a:rPr lang="en-US" altLang="zh-CN" dirty="0">
                <a:latin typeface="+mn-lt"/>
              </a:rPr>
              <a:t>Exploited Memory Hierarchy</a:t>
            </a:r>
          </a:p>
          <a:p>
            <a:pPr marL="742950" lvl="1" indent="-285750" eaLnBrk="1" hangingPunct="1">
              <a:spcBef>
                <a:spcPct val="20000"/>
              </a:spcBef>
              <a:buClr>
                <a:schemeClr val="tx1"/>
              </a:buClr>
              <a:buSzPct val="80000"/>
              <a:buFont typeface="Wingdings" panose="05000000000000000000" pitchFamily="2" charset="2"/>
              <a:buChar char="n"/>
            </a:pPr>
            <a:r>
              <a:rPr lang="en-US" altLang="zh-CN" sz="2000" dirty="0">
                <a:latin typeface="+mn-lt"/>
              </a:rPr>
              <a:t>Cache: SRAM and DRAM (main memory)</a:t>
            </a:r>
          </a:p>
          <a:p>
            <a:pPr marL="1257300" lvl="2" indent="-342900" eaLnBrk="1" hangingPunct="1">
              <a:buClr>
                <a:schemeClr val="tx1"/>
              </a:buClr>
              <a:buSzPct val="50000"/>
              <a:buFont typeface="Wingdings" panose="05000000000000000000" pitchFamily="2" charset="2"/>
              <a:buChar char="u"/>
            </a:pPr>
            <a:r>
              <a:rPr lang="en-US" altLang="zh-CN" kern="0" dirty="0"/>
              <a:t>The solution focuses on speed</a:t>
            </a:r>
          </a:p>
          <a:p>
            <a:pPr marL="742950" lvl="1" indent="-285750" eaLnBrk="1" hangingPunct="1">
              <a:spcBef>
                <a:spcPct val="20000"/>
              </a:spcBef>
              <a:buClr>
                <a:schemeClr val="tx1"/>
              </a:buClr>
              <a:buSzPct val="80000"/>
              <a:buFont typeface="Wingdings" panose="05000000000000000000" pitchFamily="2" charset="2"/>
              <a:buChar char="n"/>
            </a:pPr>
            <a:r>
              <a:rPr lang="en-US" altLang="zh-CN" sz="2000" dirty="0">
                <a:latin typeface="+mn-lt"/>
              </a:rPr>
              <a:t>Virtual Memory: DRAM and DISK</a:t>
            </a:r>
          </a:p>
          <a:p>
            <a:pPr marL="1257300" lvl="2" indent="-342900" eaLnBrk="1" hangingPunct="1">
              <a:buClr>
                <a:schemeClr val="tx1"/>
              </a:buClr>
              <a:buSzPct val="50000"/>
              <a:buFont typeface="Wingdings" panose="05000000000000000000" pitchFamily="2" charset="2"/>
              <a:buChar char="u"/>
            </a:pPr>
            <a:r>
              <a:rPr lang="en-US" altLang="zh-CN" kern="0" dirty="0"/>
              <a:t>The solution focuses on size</a:t>
            </a:r>
          </a:p>
          <a:p>
            <a:pPr marL="742950" lvl="1" indent="-285750" eaLnBrk="1" hangingPunct="1">
              <a:spcBef>
                <a:spcPct val="20000"/>
              </a:spcBef>
              <a:buClr>
                <a:schemeClr val="tx1"/>
              </a:buClr>
              <a:buSzPct val="80000"/>
              <a:buFont typeface="Wingdings" panose="05000000000000000000" pitchFamily="2" charset="2"/>
              <a:buChar char="n"/>
            </a:pPr>
            <a:endParaRPr lang="zh-CN" altLang="en-US" sz="2000" dirty="0">
              <a:latin typeface="+mn-lt"/>
            </a:endParaRPr>
          </a:p>
        </p:txBody>
      </p:sp>
    </p:spTree>
    <p:extLst>
      <p:ext uri="{BB962C8B-B14F-4D97-AF65-F5344CB8AC3E}">
        <p14:creationId xmlns:p14="http://schemas.microsoft.com/office/powerpoint/2010/main" val="1224920986"/>
      </p:ext>
    </p:extLst>
  </p:cSld>
  <p:clrMapOvr>
    <a:masterClrMapping/>
  </p:clrMapOvr>
  <p:transition spd="med">
    <p:random/>
    <p:sndAc>
      <p:stSnd>
        <p:snd r:embed="rId2" name="camera.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65918" y="386544"/>
            <a:ext cx="8591550" cy="4122576"/>
          </a:xfrm>
          <a:noFill/>
        </p:spPr>
        <p:txBody>
          <a:bodyPr/>
          <a:lstStyle/>
          <a:p>
            <a:pPr>
              <a:lnSpc>
                <a:spcPct val="90000"/>
              </a:lnSpc>
            </a:pPr>
            <a:r>
              <a:rPr lang="en-US" altLang="zh-CN" sz="2400" dirty="0"/>
              <a:t>5.4.5 Decreasing Software Optimization via Blocking</a:t>
            </a:r>
            <a:br>
              <a:rPr lang="en-US" altLang="zh-CN" sz="2400" dirty="0"/>
            </a:br>
            <a:r>
              <a:rPr lang="en-US" altLang="zh-CN" sz="2400" dirty="0"/>
              <a:t>  </a:t>
            </a:r>
            <a:r>
              <a:rPr lang="zh-CN" altLang="en-US" sz="1800" dirty="0">
                <a:solidFill>
                  <a:srgbClr val="FF0000"/>
                </a:solidFill>
              </a:rPr>
              <a:t>因课时限制，本小节上课不讲，自学</a:t>
            </a:r>
            <a:br>
              <a:rPr lang="en-US" altLang="zh-CN" sz="1800" dirty="0">
                <a:solidFill>
                  <a:srgbClr val="FF0000"/>
                </a:solidFill>
              </a:rPr>
            </a:br>
            <a:br>
              <a:rPr lang="en-US" altLang="zh-CN" sz="1800" dirty="0">
                <a:solidFill>
                  <a:srgbClr val="FF0000"/>
                </a:solidFill>
              </a:rPr>
            </a:br>
            <a:r>
              <a:rPr lang="en-US" altLang="zh-CN" sz="2400" dirty="0"/>
              <a:t>5.5 Dependable Memory Hierarchy</a:t>
            </a:r>
            <a:br>
              <a:rPr lang="en-US" altLang="zh-CN" sz="2400" dirty="0"/>
            </a:br>
            <a:r>
              <a:rPr lang="en-US" altLang="zh-CN" sz="2000" dirty="0"/>
              <a:t>     </a:t>
            </a:r>
            <a:r>
              <a:rPr lang="zh-CN" altLang="en-US" sz="2000" dirty="0"/>
              <a:t>在下一章</a:t>
            </a:r>
            <a:r>
              <a:rPr lang="en-US" altLang="zh-CN" sz="2000" dirty="0"/>
              <a:t>【Chapter 8 Storage, Networks and Other Peripherals】</a:t>
            </a:r>
            <a:r>
              <a:rPr lang="zh-CN" altLang="en-US" sz="2000" dirty="0"/>
              <a:t>（来源于第三版教材）讲</a:t>
            </a:r>
            <a:br>
              <a:rPr lang="en-US" altLang="zh-CN" sz="2000" dirty="0"/>
            </a:br>
            <a:br>
              <a:rPr lang="en-US" altLang="zh-CN" sz="2000" dirty="0"/>
            </a:br>
            <a:r>
              <a:rPr lang="en-US" altLang="zh-CN" sz="2400" dirty="0"/>
              <a:t>5.6 Virtual Machines</a:t>
            </a:r>
            <a:br>
              <a:rPr lang="en-US" altLang="zh-CN" sz="2400" dirty="0"/>
            </a:br>
            <a:r>
              <a:rPr lang="en-US" altLang="zh-CN" sz="1800" dirty="0">
                <a:solidFill>
                  <a:srgbClr val="FF0000"/>
                </a:solidFill>
              </a:rPr>
              <a:t>    </a:t>
            </a:r>
            <a:r>
              <a:rPr lang="zh-CN" altLang="en-US" sz="1800" dirty="0">
                <a:solidFill>
                  <a:srgbClr val="FF0000"/>
                </a:solidFill>
              </a:rPr>
              <a:t>因课时限制，本小节上课不讲，自学</a:t>
            </a:r>
            <a:br>
              <a:rPr lang="en-US" altLang="zh-CN" sz="2400" dirty="0"/>
            </a:br>
            <a:br>
              <a:rPr lang="en-US" altLang="zh-CN" sz="2400" dirty="0"/>
            </a:br>
            <a:endParaRPr lang="en-US" altLang="zh-CN" sz="2400" dirty="0"/>
          </a:p>
        </p:txBody>
      </p:sp>
    </p:spTree>
    <p:extLst>
      <p:ext uri="{BB962C8B-B14F-4D97-AF65-F5344CB8AC3E}">
        <p14:creationId xmlns:p14="http://schemas.microsoft.com/office/powerpoint/2010/main" val="3517716951"/>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5"/>
          <p:cNvSpPr>
            <a:spLocks noGrp="1" noChangeArrowheads="1"/>
          </p:cNvSpPr>
          <p:nvPr>
            <p:ph type="title"/>
          </p:nvPr>
        </p:nvSpPr>
        <p:spPr>
          <a:xfrm>
            <a:off x="229742" y="260648"/>
            <a:ext cx="8725346" cy="523875"/>
          </a:xfrm>
        </p:spPr>
        <p:txBody>
          <a:bodyPr/>
          <a:lstStyle/>
          <a:p>
            <a:pPr eaLnBrk="1" hangingPunct="1"/>
            <a:r>
              <a:rPr lang="en-US" altLang="en-US" dirty="0"/>
              <a:t>5.7 Virtual Memory</a:t>
            </a:r>
            <a:endParaRPr lang="en-AU" altLang="en-US" dirty="0"/>
          </a:p>
        </p:txBody>
      </p:sp>
      <p:sp>
        <p:nvSpPr>
          <p:cNvPr id="159747" name="Rectangle 6"/>
          <p:cNvSpPr>
            <a:spLocks noGrp="1" noChangeArrowheads="1"/>
          </p:cNvSpPr>
          <p:nvPr>
            <p:ph type="body" idx="1"/>
          </p:nvPr>
        </p:nvSpPr>
        <p:spPr>
          <a:xfrm>
            <a:off x="0" y="1114425"/>
            <a:ext cx="8382000" cy="5166320"/>
          </a:xfrm>
        </p:spPr>
        <p:txBody>
          <a:bodyPr/>
          <a:lstStyle/>
          <a:p>
            <a:pPr eaLnBrk="1" hangingPunct="1">
              <a:lnSpc>
                <a:spcPct val="80000"/>
              </a:lnSpc>
            </a:pPr>
            <a:r>
              <a:rPr lang="en-US" altLang="en-US" dirty="0"/>
              <a:t>Use main memory as a “cache” for secondary (disk) storage</a:t>
            </a:r>
          </a:p>
          <a:p>
            <a:pPr lvl="1" eaLnBrk="1" hangingPunct="1">
              <a:lnSpc>
                <a:spcPct val="80000"/>
              </a:lnSpc>
            </a:pPr>
            <a:r>
              <a:rPr lang="en-US" altLang="en-US" dirty="0"/>
              <a:t>Managed jointly by CPU hardware and the operating system (OS)</a:t>
            </a:r>
          </a:p>
          <a:p>
            <a:pPr eaLnBrk="1" hangingPunct="1">
              <a:lnSpc>
                <a:spcPct val="80000"/>
              </a:lnSpc>
            </a:pPr>
            <a:r>
              <a:rPr lang="en-US" altLang="en-US" dirty="0"/>
              <a:t>Programs share main memory</a:t>
            </a:r>
          </a:p>
          <a:p>
            <a:pPr lvl="1" eaLnBrk="1" hangingPunct="1">
              <a:lnSpc>
                <a:spcPct val="80000"/>
              </a:lnSpc>
            </a:pPr>
            <a:r>
              <a:rPr lang="en-US" altLang="en-US" dirty="0"/>
              <a:t>Each gets a private virtual address space holding its frequently used code and data</a:t>
            </a:r>
          </a:p>
          <a:p>
            <a:pPr lvl="1" eaLnBrk="1" hangingPunct="1">
              <a:lnSpc>
                <a:spcPct val="80000"/>
              </a:lnSpc>
            </a:pPr>
            <a:r>
              <a:rPr lang="en-US" altLang="en-US" dirty="0"/>
              <a:t>Protected from other programs</a:t>
            </a:r>
          </a:p>
          <a:p>
            <a:pPr eaLnBrk="1" hangingPunct="1">
              <a:lnSpc>
                <a:spcPct val="80000"/>
              </a:lnSpc>
            </a:pPr>
            <a:r>
              <a:rPr lang="en-US" altLang="en-US" dirty="0"/>
              <a:t>CPU and OS translate virtual addresses to physical addresses</a:t>
            </a:r>
          </a:p>
          <a:p>
            <a:pPr lvl="1" eaLnBrk="1" hangingPunct="1">
              <a:lnSpc>
                <a:spcPct val="80000"/>
              </a:lnSpc>
            </a:pPr>
            <a:r>
              <a:rPr lang="en-US" altLang="en-US" dirty="0"/>
              <a:t>VM </a:t>
            </a:r>
            <a:r>
              <a:rPr lang="zh-CN" altLang="en-US" dirty="0"/>
              <a:t>（</a:t>
            </a:r>
            <a:r>
              <a:rPr lang="en-US" altLang="en-US" dirty="0"/>
              <a:t>Virtual Memory</a:t>
            </a:r>
            <a:r>
              <a:rPr lang="zh-CN" altLang="en-US" dirty="0"/>
              <a:t>）</a:t>
            </a:r>
            <a:r>
              <a:rPr lang="en-US" altLang="en-US" dirty="0"/>
              <a:t>“block” is called a page</a:t>
            </a:r>
          </a:p>
          <a:p>
            <a:pPr lvl="1" eaLnBrk="1" hangingPunct="1"/>
            <a:r>
              <a:rPr lang="zh-CN" altLang="en-US" sz="2000" dirty="0">
                <a:solidFill>
                  <a:srgbClr val="0000FF"/>
                </a:solidFill>
              </a:rPr>
              <a:t>如果虚拟地址的长度（位数）足够长，磁盘划出的用于虚拟内存的磁盘空间大小（字节数）为</a:t>
            </a:r>
            <a:r>
              <a:rPr lang="en-US" altLang="zh-CN" sz="2000" dirty="0">
                <a:solidFill>
                  <a:srgbClr val="0000FF"/>
                </a:solidFill>
              </a:rPr>
              <a:t>B</a:t>
            </a:r>
            <a:r>
              <a:rPr lang="zh-CN" altLang="en-US" sz="2000" dirty="0">
                <a:solidFill>
                  <a:srgbClr val="0000FF"/>
                </a:solidFill>
              </a:rPr>
              <a:t>，物理内存大小（字节数）为</a:t>
            </a:r>
            <a:r>
              <a:rPr lang="en-US" altLang="zh-CN" sz="2000" dirty="0">
                <a:solidFill>
                  <a:srgbClr val="0000FF"/>
                </a:solidFill>
              </a:rPr>
              <a:t>A</a:t>
            </a:r>
            <a:r>
              <a:rPr lang="zh-CN" altLang="en-US" sz="2000" dirty="0">
                <a:solidFill>
                  <a:srgbClr val="0000FF"/>
                </a:solidFill>
              </a:rPr>
              <a:t>，则用户可用的虚拟内存大小为</a:t>
            </a:r>
            <a:r>
              <a:rPr lang="en-US" altLang="zh-CN" sz="2000" dirty="0">
                <a:solidFill>
                  <a:srgbClr val="0000FF"/>
                </a:solidFill>
              </a:rPr>
              <a:t>A+B</a:t>
            </a:r>
            <a:endParaRPr lang="en-US" altLang="en-US" sz="2000" dirty="0">
              <a:solidFill>
                <a:srgbClr val="0000FF"/>
              </a:solidFill>
            </a:endParaRPr>
          </a:p>
        </p:txBody>
      </p:sp>
      <p:sp>
        <p:nvSpPr>
          <p:cNvPr id="159748" name="Text Box 4"/>
          <p:cNvSpPr txBox="1">
            <a:spLocks noChangeArrowheads="1"/>
          </p:cNvSpPr>
          <p:nvPr/>
        </p:nvSpPr>
        <p:spPr bwMode="auto">
          <a:xfrm rot="5400000">
            <a:off x="7838281" y="929481"/>
            <a:ext cx="224472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§5.7 Virtual Memory</a:t>
            </a:r>
          </a:p>
        </p:txBody>
      </p:sp>
      <p:sp>
        <p:nvSpPr>
          <p:cNvPr id="159749"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0F3A120-6163-4EA6-874F-342C1BDFDB77}" type="slidenum">
              <a:rPr lang="zh-CN" altLang="en-US" sz="1200" smtClean="0"/>
              <a:pPr>
                <a:spcBef>
                  <a:spcPct val="0"/>
                </a:spcBef>
                <a:buClrTx/>
                <a:buSzTx/>
                <a:buFontTx/>
                <a:buNone/>
              </a:pPr>
              <a:t>101</a:t>
            </a:fld>
            <a:endParaRPr lang="zh-CN" altLang="en-US" sz="1200"/>
          </a:p>
        </p:txBody>
      </p:sp>
    </p:spTree>
    <p:extLst>
      <p:ext uri="{BB962C8B-B14F-4D97-AF65-F5344CB8AC3E}">
        <p14:creationId xmlns:p14="http://schemas.microsoft.com/office/powerpoint/2010/main" val="8165484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p:spPr>
        <p:txBody>
          <a:bodyPr/>
          <a:lstStyle/>
          <a:p>
            <a:r>
              <a:rPr lang="en-US" altLang="zh-CN" dirty="0"/>
              <a:t>5.7 Virtual Memory</a:t>
            </a:r>
          </a:p>
        </p:txBody>
      </p:sp>
      <p:sp>
        <p:nvSpPr>
          <p:cNvPr id="116739" name="AutoShape 3"/>
          <p:cNvSpPr>
            <a:spLocks noGrp="1" noChangeArrowheads="1"/>
          </p:cNvSpPr>
          <p:nvPr>
            <p:ph type="body" idx="1"/>
          </p:nvPr>
        </p:nvSpPr>
        <p:spPr>
          <a:noFill/>
        </p:spPr>
        <p:txBody>
          <a:bodyPr/>
          <a:lstStyle/>
          <a:p>
            <a:r>
              <a:rPr lang="en-US" altLang="zh-CN" sz="1800"/>
              <a:t>Main memory can act as a cache for the secondary storage (</a:t>
            </a:r>
            <a:r>
              <a:rPr lang="en-US" altLang="zh-CN" sz="1800" dirty="0"/>
              <a:t>disk)</a:t>
            </a:r>
            <a:br>
              <a:rPr lang="en-US" altLang="zh-CN" sz="1800" dirty="0"/>
            </a:br>
            <a:br>
              <a:rPr lang="en-US" altLang="zh-CN" sz="1800"/>
            </a:br>
            <a:r>
              <a:rPr lang="en-US" altLang="zh-CN" sz="1800"/>
              <a:t> </a:t>
            </a:r>
            <a:r>
              <a:rPr lang="en-US" altLang="zh-CN" sz="1800" dirty="0"/>
              <a:t>	</a:t>
            </a:r>
            <a:br>
              <a:rPr lang="en-US" altLang="zh-CN" sz="1800" dirty="0"/>
            </a:br>
            <a:br>
              <a:rPr lang="en-US" altLang="zh-CN" sz="1800" dirty="0"/>
            </a:br>
            <a:br>
              <a:rPr lang="en-US" altLang="zh-CN" sz="1800" dirty="0"/>
            </a:br>
            <a:br>
              <a:rPr lang="en-US" altLang="zh-CN" sz="1800" dirty="0"/>
            </a:br>
            <a:br>
              <a:rPr lang="en-US" altLang="zh-CN" sz="1800" dirty="0"/>
            </a:br>
            <a:br>
              <a:rPr lang="en-US" altLang="zh-CN" sz="1800" dirty="0"/>
            </a:br>
            <a:br>
              <a:rPr lang="en-US" altLang="zh-CN" sz="1800" dirty="0"/>
            </a:br>
            <a:br>
              <a:rPr lang="en-US" altLang="zh-CN" sz="1800" dirty="0"/>
            </a:br>
            <a:br>
              <a:rPr lang="en-US" altLang="zh-CN" sz="1800" dirty="0"/>
            </a:br>
            <a:br>
              <a:rPr lang="en-US" altLang="zh-CN" sz="1800" dirty="0"/>
            </a:br>
            <a:endParaRPr lang="en-US" altLang="zh-CN" sz="1800" dirty="0"/>
          </a:p>
          <a:p>
            <a:r>
              <a:rPr lang="en-US" altLang="zh-CN" sz="1800" dirty="0"/>
              <a:t>Advantages:</a:t>
            </a:r>
          </a:p>
          <a:p>
            <a:pPr lvl="1"/>
            <a:r>
              <a:rPr lang="en-US" altLang="zh-CN" sz="1800"/>
              <a:t>illusion of having more physical memory</a:t>
            </a:r>
            <a:endParaRPr lang="en-US" altLang="zh-CN" sz="1800" dirty="0"/>
          </a:p>
          <a:p>
            <a:pPr lvl="1"/>
            <a:r>
              <a:rPr lang="en-US" altLang="zh-CN" sz="1800"/>
              <a:t>program relocation </a:t>
            </a:r>
            <a:endParaRPr lang="en-US" altLang="zh-CN" sz="1800" dirty="0"/>
          </a:p>
          <a:p>
            <a:pPr lvl="1"/>
            <a:r>
              <a:rPr lang="en-US" altLang="zh-CN" sz="1800" dirty="0"/>
              <a:t>protection</a:t>
            </a:r>
          </a:p>
        </p:txBody>
      </p:sp>
      <p:pic>
        <p:nvPicPr>
          <p:cNvPr id="1167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1884363"/>
            <a:ext cx="527685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6"/>
          <p:cNvSpPr>
            <a:spLocks noChangeArrowheads="1"/>
          </p:cNvSpPr>
          <p:nvPr/>
        </p:nvSpPr>
        <p:spPr bwMode="auto">
          <a:xfrm>
            <a:off x="2012950" y="1606550"/>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000">
                <a:latin typeface="Times New Roman" panose="02020603050405020304" pitchFamily="18" charset="0"/>
              </a:rPr>
              <a:t>Virtual addr</a:t>
            </a:r>
            <a:r>
              <a:rPr lang="en-US" altLang="zh-CN" sz="2000" dirty="0">
                <a:latin typeface="Times New Roman" panose="02020603050405020304" pitchFamily="18" charset="0"/>
              </a:rPr>
              <a:t>.</a:t>
            </a:r>
          </a:p>
        </p:txBody>
      </p:sp>
      <p:sp>
        <p:nvSpPr>
          <p:cNvPr id="116742" name="Rectangle 7"/>
          <p:cNvSpPr>
            <a:spLocks noChangeArrowheads="1"/>
          </p:cNvSpPr>
          <p:nvPr/>
        </p:nvSpPr>
        <p:spPr bwMode="auto">
          <a:xfrm>
            <a:off x="5148263" y="1557338"/>
            <a:ext cx="266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en-US" sz="2000">
                <a:latin typeface="Times New Roman" panose="02020603050405020304" pitchFamily="18" charset="0"/>
              </a:rPr>
              <a:t>Physical</a:t>
            </a:r>
            <a:r>
              <a:rPr lang="en-US" altLang="zh-CN" sz="2000">
                <a:latin typeface="Times New Roman" panose="02020603050405020304" pitchFamily="18" charset="0"/>
              </a:rPr>
              <a:t> addr</a:t>
            </a:r>
            <a:r>
              <a:rPr lang="en-US" altLang="zh-CN" sz="2000" dirty="0">
                <a:latin typeface="Times New Roman" panose="02020603050405020304" pitchFamily="18" charset="0"/>
              </a:rPr>
              <a:t>.</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p:spPr>
        <p:txBody>
          <a:bodyPr/>
          <a:lstStyle/>
          <a:p>
            <a:r>
              <a:rPr lang="en-US" altLang="zh-CN"/>
              <a:t>Pages:  virtual memory blocks</a:t>
            </a:r>
            <a:endParaRPr lang="en-US" altLang="zh-CN" dirty="0"/>
          </a:p>
        </p:txBody>
      </p:sp>
      <p:sp>
        <p:nvSpPr>
          <p:cNvPr id="118787" name="AutoShape 3"/>
          <p:cNvSpPr>
            <a:spLocks noGrp="1" noChangeArrowheads="1"/>
          </p:cNvSpPr>
          <p:nvPr>
            <p:ph type="body" idx="1"/>
          </p:nvPr>
        </p:nvSpPr>
        <p:spPr>
          <a:xfrm>
            <a:off x="179512" y="764704"/>
            <a:ext cx="8382000" cy="4114800"/>
          </a:xfrm>
          <a:noFill/>
        </p:spPr>
        <p:txBody>
          <a:bodyPr/>
          <a:lstStyle/>
          <a:p>
            <a:r>
              <a:rPr lang="en-US" altLang="zh-CN" sz="1800" dirty="0"/>
              <a:t>Page faults:  the data is not in memory, retrieve it from disk</a:t>
            </a:r>
          </a:p>
          <a:p>
            <a:pPr lvl="1"/>
            <a:r>
              <a:rPr lang="en-US" altLang="zh-CN" sz="1800" dirty="0"/>
              <a:t>huge miss penalty, thus pages should be fairly large (e.g., 4KB)</a:t>
            </a:r>
          </a:p>
          <a:p>
            <a:pPr lvl="1"/>
            <a:r>
              <a:rPr lang="en-US" altLang="zh-CN" sz="1800" dirty="0"/>
              <a:t>reducing page faults is important (LRU is worth the price)</a:t>
            </a:r>
          </a:p>
          <a:p>
            <a:pPr lvl="1"/>
            <a:r>
              <a:rPr lang="en-US" altLang="zh-CN" sz="1800" dirty="0"/>
              <a:t>can handle the faults in software instead of hardware</a:t>
            </a:r>
          </a:p>
          <a:p>
            <a:pPr lvl="1"/>
            <a:r>
              <a:rPr lang="en-US" altLang="zh-CN" sz="1800" dirty="0"/>
              <a:t>using write-through is too expensive so we use </a:t>
            </a:r>
            <a:r>
              <a:rPr lang="en-US" altLang="zh-CN" sz="1800" b="1" dirty="0"/>
              <a:t>write back</a:t>
            </a:r>
            <a:br>
              <a:rPr lang="en-US" altLang="zh-CN" sz="1800" dirty="0"/>
            </a:br>
            <a:br>
              <a:rPr lang="en-US" altLang="zh-CN" sz="1800" dirty="0"/>
            </a:br>
            <a:endParaRPr lang="en-US" altLang="zh-CN" sz="1800"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36912"/>
            <a:ext cx="6768752" cy="392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4"/>
          <p:cNvSpPr>
            <a:spLocks noGrp="1" noChangeArrowheads="1"/>
          </p:cNvSpPr>
          <p:nvPr>
            <p:ph type="title"/>
          </p:nvPr>
        </p:nvSpPr>
        <p:spPr>
          <a:xfrm>
            <a:off x="684213" y="384175"/>
            <a:ext cx="8259762" cy="523875"/>
          </a:xfrm>
        </p:spPr>
        <p:txBody>
          <a:bodyPr/>
          <a:lstStyle/>
          <a:p>
            <a:pPr eaLnBrk="1" hangingPunct="1"/>
            <a:r>
              <a:rPr lang="en-US" altLang="en-US"/>
              <a:t>Page Fault Penalty</a:t>
            </a:r>
            <a:endParaRPr lang="en-AU" altLang="en-US"/>
          </a:p>
        </p:txBody>
      </p:sp>
      <p:sp>
        <p:nvSpPr>
          <p:cNvPr id="163843" name="Rectangle 5"/>
          <p:cNvSpPr>
            <a:spLocks noGrp="1" noChangeArrowheads="1"/>
          </p:cNvSpPr>
          <p:nvPr>
            <p:ph type="body" idx="1"/>
          </p:nvPr>
        </p:nvSpPr>
        <p:spPr/>
        <p:txBody>
          <a:bodyPr/>
          <a:lstStyle/>
          <a:p>
            <a:pPr eaLnBrk="1" hangingPunct="1"/>
            <a:r>
              <a:rPr lang="en-US" altLang="en-US" dirty="0"/>
              <a:t>On page fault, the page must be fetched from disk</a:t>
            </a:r>
          </a:p>
          <a:p>
            <a:pPr lvl="1" eaLnBrk="1" hangingPunct="1"/>
            <a:r>
              <a:rPr lang="en-US" altLang="en-US" dirty="0"/>
              <a:t>Takes millions of clock cycles</a:t>
            </a:r>
          </a:p>
          <a:p>
            <a:pPr lvl="1" eaLnBrk="1" hangingPunct="1"/>
            <a:r>
              <a:rPr lang="en-US" altLang="en-US" dirty="0"/>
              <a:t>Handled by OS </a:t>
            </a:r>
            <a:r>
              <a:rPr lang="en-US" altLang="zh-CN" dirty="0"/>
              <a:t>exception processing program</a:t>
            </a:r>
            <a:endParaRPr lang="en-US" altLang="en-US" dirty="0"/>
          </a:p>
          <a:p>
            <a:pPr eaLnBrk="1" hangingPunct="1"/>
            <a:r>
              <a:rPr lang="en-US" altLang="en-US" dirty="0"/>
              <a:t>Try to minimize page fault rate</a:t>
            </a:r>
          </a:p>
          <a:p>
            <a:pPr lvl="1" eaLnBrk="1" hangingPunct="1"/>
            <a:r>
              <a:rPr lang="en-US" altLang="en-US" dirty="0"/>
              <a:t>Fully associative placement</a:t>
            </a:r>
          </a:p>
          <a:p>
            <a:pPr lvl="1" eaLnBrk="1" hangingPunct="1"/>
            <a:r>
              <a:rPr lang="en-US" altLang="en-US" dirty="0"/>
              <a:t>Smart replacement algorithms</a:t>
            </a:r>
          </a:p>
        </p:txBody>
      </p:sp>
      <p:sp>
        <p:nvSpPr>
          <p:cNvPr id="16384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25F8A45-18ED-4CF4-8313-E1A6C4CF0B1C}" type="slidenum">
              <a:rPr lang="zh-CN" altLang="en-US" sz="1200" smtClean="0">
                <a:solidFill>
                  <a:srgbClr val="000000"/>
                </a:solidFill>
              </a:rPr>
              <a:pPr>
                <a:spcBef>
                  <a:spcPct val="0"/>
                </a:spcBef>
                <a:buClrTx/>
                <a:buSzTx/>
                <a:buFontTx/>
                <a:buNone/>
              </a:pPr>
              <a:t>104</a:t>
            </a:fld>
            <a:endParaRPr lang="zh-CN" altLang="en-US" sz="1200">
              <a:solidFill>
                <a:srgbClr val="000000"/>
              </a:solidFill>
            </a:endParaRPr>
          </a:p>
        </p:txBody>
      </p:sp>
    </p:spTree>
    <p:extLst>
      <p:ext uri="{BB962C8B-B14F-4D97-AF65-F5344CB8AC3E}">
        <p14:creationId xmlns:p14="http://schemas.microsoft.com/office/powerpoint/2010/main" val="2151046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8"/>
          <p:cNvSpPr>
            <a:spLocks noGrp="1" noChangeArrowheads="1"/>
          </p:cNvSpPr>
          <p:nvPr>
            <p:ph type="title"/>
          </p:nvPr>
        </p:nvSpPr>
        <p:spPr>
          <a:xfrm>
            <a:off x="684213" y="19373"/>
            <a:ext cx="8259762" cy="523875"/>
          </a:xfrm>
        </p:spPr>
        <p:txBody>
          <a:bodyPr/>
          <a:lstStyle/>
          <a:p>
            <a:pPr eaLnBrk="1" hangingPunct="1"/>
            <a:r>
              <a:rPr lang="en-US" altLang="en-US" dirty="0"/>
              <a:t>Page Tables</a:t>
            </a:r>
            <a:endParaRPr lang="en-AU" altLang="en-US" dirty="0"/>
          </a:p>
        </p:txBody>
      </p:sp>
      <p:sp>
        <p:nvSpPr>
          <p:cNvPr id="165891" name="Rectangle 9"/>
          <p:cNvSpPr>
            <a:spLocks noGrp="1" noChangeArrowheads="1"/>
          </p:cNvSpPr>
          <p:nvPr>
            <p:ph type="body" idx="1"/>
          </p:nvPr>
        </p:nvSpPr>
        <p:spPr>
          <a:xfrm>
            <a:off x="684213" y="543248"/>
            <a:ext cx="8270875" cy="5111750"/>
          </a:xfrm>
        </p:spPr>
        <p:txBody>
          <a:bodyPr/>
          <a:lstStyle/>
          <a:p>
            <a:pPr eaLnBrk="1" hangingPunct="1">
              <a:lnSpc>
                <a:spcPct val="90000"/>
              </a:lnSpc>
            </a:pPr>
            <a:r>
              <a:rPr lang="en-US" altLang="en-US" sz="2200" dirty="0"/>
              <a:t>Stores placement information</a:t>
            </a:r>
          </a:p>
          <a:p>
            <a:pPr lvl="1" eaLnBrk="1" hangingPunct="1">
              <a:lnSpc>
                <a:spcPct val="90000"/>
              </a:lnSpc>
            </a:pPr>
            <a:r>
              <a:rPr lang="en-US" altLang="en-US" sz="2000" dirty="0"/>
              <a:t>Array of page table entries, indexed by virtual page number</a:t>
            </a:r>
          </a:p>
          <a:p>
            <a:pPr lvl="1" eaLnBrk="1" hangingPunct="1">
              <a:lnSpc>
                <a:spcPct val="90000"/>
              </a:lnSpc>
            </a:pPr>
            <a:r>
              <a:rPr lang="en-US" altLang="en-US" sz="2000" dirty="0"/>
              <a:t>Page table register in CPU points to page table start address in physical memory</a:t>
            </a:r>
          </a:p>
          <a:p>
            <a:pPr eaLnBrk="1" hangingPunct="1">
              <a:lnSpc>
                <a:spcPct val="90000"/>
              </a:lnSpc>
            </a:pPr>
            <a:r>
              <a:rPr lang="en-US" altLang="en-US" sz="2200" dirty="0"/>
              <a:t>If page is present in memory</a:t>
            </a:r>
          </a:p>
          <a:p>
            <a:pPr lvl="1" eaLnBrk="1" hangingPunct="1">
              <a:lnSpc>
                <a:spcPct val="90000"/>
              </a:lnSpc>
            </a:pPr>
            <a:r>
              <a:rPr lang="en-US" altLang="en-US" sz="2000" dirty="0"/>
              <a:t>PTE (Page Table Entry) stores the physical page number</a:t>
            </a:r>
          </a:p>
          <a:p>
            <a:pPr lvl="1" eaLnBrk="1" hangingPunct="1">
              <a:lnSpc>
                <a:spcPct val="90000"/>
              </a:lnSpc>
            </a:pPr>
            <a:r>
              <a:rPr lang="en-US" altLang="en-US" sz="2000" dirty="0"/>
              <a:t>Plus other status bits (referenced, dirty, …)</a:t>
            </a:r>
          </a:p>
          <a:p>
            <a:pPr lvl="2" eaLnBrk="1" hangingPunct="1">
              <a:lnSpc>
                <a:spcPct val="90000"/>
              </a:lnSpc>
            </a:pPr>
            <a:r>
              <a:rPr lang="en-US" altLang="en-US" u="sng" dirty="0">
                <a:solidFill>
                  <a:srgbClr val="0000FF"/>
                </a:solidFill>
              </a:rPr>
              <a:t>Reference bit </a:t>
            </a:r>
            <a:r>
              <a:rPr lang="en-US" altLang="en-US" dirty="0"/>
              <a:t>(aka use bit) in PTE </a:t>
            </a:r>
            <a:r>
              <a:rPr lang="en-US" altLang="zh-CN" dirty="0"/>
              <a:t>is</a:t>
            </a:r>
            <a:r>
              <a:rPr lang="en-US" altLang="en-US" dirty="0"/>
              <a:t> set to 1 on each access to corresponding page, periodically cleared to 0 by OS</a:t>
            </a:r>
          </a:p>
          <a:p>
            <a:pPr lvl="2" eaLnBrk="1" hangingPunct="1">
              <a:lnSpc>
                <a:spcPct val="90000"/>
              </a:lnSpc>
            </a:pPr>
            <a:r>
              <a:rPr lang="en-US" altLang="en-US" u="sng" dirty="0">
                <a:solidFill>
                  <a:srgbClr val="0000FF"/>
                </a:solidFill>
              </a:rPr>
              <a:t>Dirty bit </a:t>
            </a:r>
            <a:r>
              <a:rPr lang="en-US" altLang="en-US" dirty="0"/>
              <a:t>in PTE is initialized to 0, set to 1 when any byte of the page is written</a:t>
            </a:r>
          </a:p>
          <a:p>
            <a:pPr lvl="2"/>
            <a:r>
              <a:rPr lang="en-US" altLang="zh-CN" u="sng" dirty="0">
                <a:solidFill>
                  <a:srgbClr val="0000FF"/>
                </a:solidFill>
              </a:rPr>
              <a:t>Valid bit </a:t>
            </a:r>
          </a:p>
          <a:p>
            <a:pPr lvl="3">
              <a:buFont typeface="Wingdings" panose="05000000000000000000" pitchFamily="2" charset="2"/>
              <a:buChar char="Ø"/>
            </a:pPr>
            <a:r>
              <a:rPr lang="en-US" altLang="zh-CN" dirty="0"/>
              <a:t>0: the page is present in disk, and a page fault occurs.</a:t>
            </a:r>
          </a:p>
          <a:p>
            <a:pPr lvl="3">
              <a:buFont typeface="Wingdings" panose="05000000000000000000" pitchFamily="2" charset="2"/>
              <a:buChar char="Ø"/>
            </a:pPr>
            <a:r>
              <a:rPr lang="en-US" altLang="zh-CN" dirty="0"/>
              <a:t>1: the page is  present in main memory</a:t>
            </a:r>
          </a:p>
          <a:p>
            <a:pPr lvl="1" eaLnBrk="1" hangingPunct="1">
              <a:lnSpc>
                <a:spcPct val="90000"/>
              </a:lnSpc>
            </a:pPr>
            <a:r>
              <a:rPr lang="en-US" altLang="en-US" dirty="0">
                <a:solidFill>
                  <a:srgbClr val="0000FF"/>
                </a:solidFill>
              </a:rPr>
              <a:t>Plus other page protection bits (writable, non-kernel process readable, …)</a:t>
            </a:r>
          </a:p>
          <a:p>
            <a:pPr eaLnBrk="1" hangingPunct="1">
              <a:lnSpc>
                <a:spcPct val="90000"/>
              </a:lnSpc>
            </a:pPr>
            <a:r>
              <a:rPr lang="en-US" altLang="en-US" sz="2200" dirty="0"/>
              <a:t>If page is not present in memory</a:t>
            </a:r>
          </a:p>
          <a:p>
            <a:pPr lvl="1" eaLnBrk="1" hangingPunct="1">
              <a:lnSpc>
                <a:spcPct val="90000"/>
              </a:lnSpc>
            </a:pPr>
            <a:r>
              <a:rPr lang="en-US" altLang="en-US" sz="2000" dirty="0"/>
              <a:t>PTE can refer to location in swap space on disk</a:t>
            </a:r>
          </a:p>
        </p:txBody>
      </p:sp>
      <p:sp>
        <p:nvSpPr>
          <p:cNvPr id="16589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962C488-3D68-44E1-8D46-D2E3DED9D89E}" type="slidenum">
              <a:rPr lang="zh-CN" altLang="en-US" sz="1200" smtClean="0">
                <a:solidFill>
                  <a:srgbClr val="000000"/>
                </a:solidFill>
              </a:rPr>
              <a:pPr>
                <a:spcBef>
                  <a:spcPct val="0"/>
                </a:spcBef>
                <a:buClrTx/>
                <a:buSzTx/>
                <a:buFontTx/>
                <a:buNone/>
              </a:pPr>
              <a:t>105</a:t>
            </a:fld>
            <a:endParaRPr lang="zh-CN" altLang="en-US" sz="1200" dirty="0">
              <a:solidFill>
                <a:srgbClr val="000000"/>
              </a:solidFill>
            </a:endParaRPr>
          </a:p>
        </p:txBody>
      </p:sp>
    </p:spTree>
    <p:extLst>
      <p:ext uri="{BB962C8B-B14F-4D97-AF65-F5344CB8AC3E}">
        <p14:creationId xmlns:p14="http://schemas.microsoft.com/office/powerpoint/2010/main" val="2899759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4213" y="261719"/>
            <a:ext cx="8259762" cy="646331"/>
          </a:xfrm>
        </p:spPr>
        <p:txBody>
          <a:bodyPr/>
          <a:lstStyle/>
          <a:p>
            <a:pPr eaLnBrk="1" hangingPunct="1"/>
            <a:r>
              <a:rPr lang="en-US" altLang="en-US" sz="3600" dirty="0"/>
              <a:t>Mapping Pages to Storage</a:t>
            </a:r>
            <a:endParaRPr lang="en-AU" altLang="en-US" sz="3600" dirty="0"/>
          </a:p>
        </p:txBody>
      </p:sp>
      <p:pic>
        <p:nvPicPr>
          <p:cNvPr id="169987" name="Picture 4" descr="f05-2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52736"/>
            <a:ext cx="7200155" cy="552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79512" y="5200466"/>
            <a:ext cx="4104456" cy="1631216"/>
          </a:xfrm>
          <a:prstGeom prst="rect">
            <a:avLst/>
          </a:prstGeom>
          <a:noFill/>
        </p:spPr>
        <p:txBody>
          <a:bodyPr wrap="square" rtlCol="0">
            <a:spAutoFit/>
          </a:bodyPr>
          <a:lstStyle/>
          <a:p>
            <a:r>
              <a:rPr lang="en-US" altLang="zh-CN" sz="2000" b="1" u="sng" dirty="0">
                <a:solidFill>
                  <a:srgbClr val="0000FF"/>
                </a:solidFill>
              </a:rPr>
              <a:t>valid bit </a:t>
            </a:r>
          </a:p>
          <a:p>
            <a:pPr marL="342900" indent="-342900">
              <a:buFont typeface="Wingdings" panose="05000000000000000000" pitchFamily="2" charset="2"/>
              <a:buChar char="l"/>
            </a:pPr>
            <a:r>
              <a:rPr lang="en-US" altLang="zh-CN" sz="2000" dirty="0"/>
              <a:t>0: the page is present in disk, and a page fault occurs.</a:t>
            </a:r>
          </a:p>
          <a:p>
            <a:pPr marL="342900" indent="-342900">
              <a:buFont typeface="Wingdings" panose="05000000000000000000" pitchFamily="2" charset="2"/>
              <a:buChar char="l"/>
            </a:pPr>
            <a:r>
              <a:rPr lang="en-US" altLang="zh-CN" sz="2000" dirty="0"/>
              <a:t>1: the page is  present in main memory</a:t>
            </a:r>
            <a:endParaRPr lang="zh-CN" altLang="en-US" sz="2000" dirty="0"/>
          </a:p>
        </p:txBody>
      </p:sp>
    </p:spTree>
    <p:extLst>
      <p:ext uri="{BB962C8B-B14F-4D97-AF65-F5344CB8AC3E}">
        <p14:creationId xmlns:p14="http://schemas.microsoft.com/office/powerpoint/2010/main" val="40026047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noFill/>
        </p:spPr>
        <p:txBody>
          <a:bodyPr/>
          <a:lstStyle/>
          <a:p>
            <a:r>
              <a:rPr lang="en-US" altLang="zh-CN" sz="2400" dirty="0"/>
              <a:t>5.7.1  Placing a page and finding it again ----Page Tables</a:t>
            </a:r>
          </a:p>
        </p:txBody>
      </p:sp>
      <p:sp>
        <p:nvSpPr>
          <p:cNvPr id="122883" name="AutoShape 3"/>
          <p:cNvSpPr>
            <a:spLocks noGrp="1" noChangeArrowheads="1"/>
          </p:cNvSpPr>
          <p:nvPr>
            <p:ph type="body" idx="1"/>
          </p:nvPr>
        </p:nvSpPr>
        <p:spPr>
          <a:noFill/>
        </p:spPr>
        <p:txBody>
          <a:bodyPr/>
          <a:lstStyle/>
          <a:p>
            <a:pPr>
              <a:buFontTx/>
              <a:buNone/>
            </a:pPr>
            <a:r>
              <a:rPr lang="en-US" altLang="zh-CN" sz="1800"/>
              <a:t> </a:t>
            </a:r>
            <a:endParaRPr lang="en-US" altLang="zh-CN" sz="1800" dirty="0"/>
          </a:p>
        </p:txBody>
      </p:sp>
      <p:sp>
        <p:nvSpPr>
          <p:cNvPr id="122885" name="Rectangle 5"/>
          <p:cNvSpPr>
            <a:spLocks noChangeArrowheads="1"/>
          </p:cNvSpPr>
          <p:nvPr/>
        </p:nvSpPr>
        <p:spPr bwMode="auto">
          <a:xfrm>
            <a:off x="539552" y="764704"/>
            <a:ext cx="7853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dirty="0">
                <a:latin typeface="Times New Roman" panose="02020603050405020304" pitchFamily="18" charset="0"/>
              </a:rPr>
              <a:t>Virtual memory systems use fully associative mapping method</a:t>
            </a: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8136904" cy="544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sz="2400" dirty="0"/>
              <a:t>5.7.2 Page faults</a:t>
            </a:r>
          </a:p>
        </p:txBody>
      </p:sp>
      <p:sp>
        <p:nvSpPr>
          <p:cNvPr id="124931" name="AutoShape 3"/>
          <p:cNvSpPr>
            <a:spLocks noGrp="1" noChangeArrowheads="1"/>
          </p:cNvSpPr>
          <p:nvPr>
            <p:ph type="body" idx="1"/>
          </p:nvPr>
        </p:nvSpPr>
        <p:spPr>
          <a:xfrm>
            <a:off x="228600" y="981075"/>
            <a:ext cx="8382000" cy="990600"/>
          </a:xfrm>
        </p:spPr>
        <p:txBody>
          <a:bodyPr/>
          <a:lstStyle/>
          <a:p>
            <a:r>
              <a:rPr lang="en-US" altLang="zh-CN" sz="1800"/>
              <a:t>When the OS  creates a process, it usually creates the space on disk for all the pages of a process</a:t>
            </a:r>
            <a:r>
              <a:rPr lang="en-US" altLang="zh-CN" sz="1800" dirty="0"/>
              <a:t>.</a:t>
            </a:r>
          </a:p>
          <a:p>
            <a:endParaRPr lang="en-US" altLang="zh-CN" sz="1800" dirty="0"/>
          </a:p>
        </p:txBody>
      </p:sp>
      <p:pic>
        <p:nvPicPr>
          <p:cNvPr id="124932" name="Picture 4" descr="F07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773238"/>
            <a:ext cx="5040313"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AutoShape 5"/>
          <p:cNvSpPr>
            <a:spLocks noChangeArrowheads="1"/>
          </p:cNvSpPr>
          <p:nvPr/>
        </p:nvSpPr>
        <p:spPr bwMode="auto">
          <a:xfrm>
            <a:off x="-177061" y="1579221"/>
            <a:ext cx="4278188" cy="4951412"/>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90488" tIns="44450" rIns="90488" bIns="44450"/>
          <a:lstStyle>
            <a:lvl1pPr marL="342900" indent="-342900">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r>
              <a:rPr lang="en-US" altLang="zh-CN" sz="1800" dirty="0"/>
              <a:t>When a page fault occurs, the OS will be given control through exception mechanism.</a:t>
            </a:r>
          </a:p>
          <a:p>
            <a:endParaRPr lang="en-US" altLang="zh-CN" sz="1800" dirty="0"/>
          </a:p>
          <a:p>
            <a:r>
              <a:rPr lang="en-US" altLang="zh-CN" sz="1800" dirty="0"/>
              <a:t>The OS will find the page in the disk by the page table.</a:t>
            </a:r>
          </a:p>
          <a:p>
            <a:endParaRPr lang="en-US" altLang="zh-CN" sz="1800" dirty="0"/>
          </a:p>
          <a:p>
            <a:r>
              <a:rPr lang="en-US" altLang="zh-CN" sz="1800" dirty="0"/>
              <a:t>Next, the OS will bring the requested page into main memory. If all the pages in main memory are in use, the OS will use LRU strategy to choose a page to replace</a:t>
            </a:r>
          </a:p>
          <a:p>
            <a:r>
              <a:rPr lang="en-US" altLang="zh-CN" sz="1800" dirty="0"/>
              <a:t>It is possible that part of the page table is moved into data cache (</a:t>
            </a:r>
            <a:r>
              <a:rPr lang="zh-CN" altLang="en-US" sz="1800" dirty="0"/>
              <a:t>依据：书</a:t>
            </a:r>
            <a:r>
              <a:rPr lang="en-US" altLang="zh-CN" sz="1800" dirty="0"/>
              <a:t>P435</a:t>
            </a:r>
            <a:r>
              <a:rPr lang="zh-CN" altLang="en-US" sz="1800" dirty="0"/>
              <a:t>第</a:t>
            </a:r>
            <a:r>
              <a:rPr lang="en-US" altLang="zh-CN" sz="1800" dirty="0"/>
              <a:t>8</a:t>
            </a:r>
            <a:r>
              <a:rPr lang="zh-CN" altLang="en-US" sz="1800" dirty="0"/>
              <a:t>行）</a:t>
            </a:r>
            <a:endParaRPr lang="en-US" altLang="zh-CN" sz="1800" dirty="0"/>
          </a:p>
        </p:txBody>
      </p:sp>
      <p:sp>
        <p:nvSpPr>
          <p:cNvPr id="124934" name="Rectangle 6"/>
          <p:cNvSpPr>
            <a:spLocks noChangeArrowheads="1"/>
          </p:cNvSpPr>
          <p:nvPr/>
        </p:nvSpPr>
        <p:spPr bwMode="auto">
          <a:xfrm>
            <a:off x="3563938" y="16287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200">
                <a:latin typeface="Times New Roman" panose="02020603050405020304" pitchFamily="18" charset="0"/>
              </a:rPr>
              <a:t>Virtual page</a:t>
            </a:r>
            <a:endParaRPr lang="en-US" altLang="zh-CN" sz="1200" dirty="0">
              <a:latin typeface="Times New Roman" panose="02020603050405020304" pitchFamily="18" charset="0"/>
            </a:endParaRPr>
          </a:p>
        </p:txBody>
      </p:sp>
    </p:spTree>
  </p:cSld>
  <p:clrMapOvr>
    <a:masterClrMapping/>
  </p:clrMapOvr>
  <p:transition spd="med">
    <p:random/>
    <p:sndAc>
      <p:stSnd>
        <p:snd r:embed="rId2" name="camera.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4"/>
          <p:cNvSpPr>
            <a:spLocks noGrp="1" noChangeArrowheads="1"/>
          </p:cNvSpPr>
          <p:nvPr>
            <p:ph type="title"/>
          </p:nvPr>
        </p:nvSpPr>
        <p:spPr>
          <a:xfrm>
            <a:off x="684213" y="384175"/>
            <a:ext cx="8259762" cy="523875"/>
          </a:xfrm>
        </p:spPr>
        <p:txBody>
          <a:bodyPr/>
          <a:lstStyle/>
          <a:p>
            <a:pPr eaLnBrk="1" hangingPunct="1"/>
            <a:r>
              <a:rPr lang="en-US" altLang="en-US" dirty="0"/>
              <a:t>Replacement and Writes</a:t>
            </a:r>
            <a:endParaRPr lang="en-AU" altLang="en-US" dirty="0"/>
          </a:p>
        </p:txBody>
      </p:sp>
      <p:sp>
        <p:nvSpPr>
          <p:cNvPr id="172035" name="Rectangle 5"/>
          <p:cNvSpPr>
            <a:spLocks noGrp="1" noChangeArrowheads="1"/>
          </p:cNvSpPr>
          <p:nvPr>
            <p:ph type="body" idx="1"/>
          </p:nvPr>
        </p:nvSpPr>
        <p:spPr/>
        <p:txBody>
          <a:bodyPr/>
          <a:lstStyle/>
          <a:p>
            <a:pPr eaLnBrk="1" hangingPunct="1">
              <a:lnSpc>
                <a:spcPct val="80000"/>
              </a:lnSpc>
            </a:pPr>
            <a:r>
              <a:rPr lang="en-US" altLang="en-US" dirty="0"/>
              <a:t>To reduce page fault rate, prefer least-recently used (LRU) replacement</a:t>
            </a:r>
          </a:p>
          <a:p>
            <a:pPr lvl="1" eaLnBrk="1" hangingPunct="1">
              <a:lnSpc>
                <a:spcPct val="80000"/>
              </a:lnSpc>
            </a:pPr>
            <a:r>
              <a:rPr lang="en-US" altLang="en-US" u="sng" dirty="0">
                <a:solidFill>
                  <a:srgbClr val="0000FF"/>
                </a:solidFill>
              </a:rPr>
              <a:t>Reference bit </a:t>
            </a:r>
            <a:r>
              <a:rPr lang="en-US" altLang="en-US" dirty="0"/>
              <a:t>(aka use bit) in PTE </a:t>
            </a:r>
            <a:r>
              <a:rPr lang="en-US" altLang="zh-CN" dirty="0"/>
              <a:t>is</a:t>
            </a:r>
            <a:r>
              <a:rPr lang="en-US" altLang="en-US" dirty="0"/>
              <a:t> set to 1 on access to page</a:t>
            </a:r>
          </a:p>
          <a:p>
            <a:pPr lvl="1" eaLnBrk="1" hangingPunct="1">
              <a:lnSpc>
                <a:spcPct val="80000"/>
              </a:lnSpc>
            </a:pPr>
            <a:r>
              <a:rPr lang="en-US" altLang="en-US" dirty="0"/>
              <a:t>Reference bit is periodically cleared to 0 by OS</a:t>
            </a:r>
          </a:p>
          <a:p>
            <a:pPr lvl="1" eaLnBrk="1" hangingPunct="1">
              <a:lnSpc>
                <a:spcPct val="80000"/>
              </a:lnSpc>
            </a:pPr>
            <a:r>
              <a:rPr lang="en-US" altLang="en-US" dirty="0"/>
              <a:t>A page with reference bit = 0 has not been used recently</a:t>
            </a:r>
          </a:p>
          <a:p>
            <a:pPr lvl="1" eaLnBrk="1" hangingPunct="1">
              <a:lnSpc>
                <a:spcPct val="80000"/>
              </a:lnSpc>
            </a:pPr>
            <a:endParaRPr lang="en-US" altLang="en-US" dirty="0"/>
          </a:p>
          <a:p>
            <a:pPr lvl="1" eaLnBrk="1" hangingPunct="1">
              <a:lnSpc>
                <a:spcPct val="80000"/>
              </a:lnSpc>
            </a:pPr>
            <a:endParaRPr lang="en-US" altLang="en-US" dirty="0"/>
          </a:p>
          <a:p>
            <a:pPr eaLnBrk="1" hangingPunct="1">
              <a:lnSpc>
                <a:spcPct val="80000"/>
              </a:lnSpc>
            </a:pPr>
            <a:r>
              <a:rPr lang="en-US" altLang="en-US" dirty="0"/>
              <a:t>Disk writes take millions of cycles</a:t>
            </a:r>
          </a:p>
          <a:p>
            <a:pPr lvl="1" eaLnBrk="1" hangingPunct="1">
              <a:lnSpc>
                <a:spcPct val="80000"/>
              </a:lnSpc>
            </a:pPr>
            <a:r>
              <a:rPr lang="en-US" altLang="en-US" dirty="0"/>
              <a:t>Write through is impractical</a:t>
            </a:r>
          </a:p>
          <a:p>
            <a:pPr lvl="1" eaLnBrk="1" hangingPunct="1">
              <a:lnSpc>
                <a:spcPct val="80000"/>
              </a:lnSpc>
            </a:pPr>
            <a:r>
              <a:rPr lang="en-US" altLang="en-US" dirty="0"/>
              <a:t>Use write-back</a:t>
            </a:r>
          </a:p>
          <a:p>
            <a:pPr lvl="1" eaLnBrk="1" hangingPunct="1">
              <a:lnSpc>
                <a:spcPct val="80000"/>
              </a:lnSpc>
            </a:pPr>
            <a:r>
              <a:rPr lang="en-US" altLang="en-US" u="sng" dirty="0">
                <a:solidFill>
                  <a:srgbClr val="0000FF"/>
                </a:solidFill>
              </a:rPr>
              <a:t>Dirty bit </a:t>
            </a:r>
            <a:r>
              <a:rPr lang="en-US" altLang="en-US" dirty="0"/>
              <a:t>in PTE is set to 1 when page is written</a:t>
            </a:r>
            <a:endParaRPr lang="en-AU" altLang="en-US" dirty="0"/>
          </a:p>
        </p:txBody>
      </p:sp>
      <p:sp>
        <p:nvSpPr>
          <p:cNvPr id="17203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43A2DA2-A8EC-4CC7-A40B-3CF155578E47}" type="slidenum">
              <a:rPr lang="zh-CN" altLang="en-US" sz="1200" smtClean="0">
                <a:solidFill>
                  <a:srgbClr val="000000"/>
                </a:solidFill>
              </a:rPr>
              <a:pPr>
                <a:spcBef>
                  <a:spcPct val="0"/>
                </a:spcBef>
                <a:buClrTx/>
                <a:buSzTx/>
                <a:buFontTx/>
                <a:buNone/>
              </a:pPr>
              <a:t>109</a:t>
            </a:fld>
            <a:endParaRPr lang="zh-CN" altLang="en-US" sz="1200">
              <a:solidFill>
                <a:srgbClr val="000000"/>
              </a:solidFill>
            </a:endParaRPr>
          </a:p>
        </p:txBody>
      </p:sp>
      <p:sp>
        <p:nvSpPr>
          <p:cNvPr id="6" name="Rectangle 2"/>
          <p:cNvSpPr txBox="1">
            <a:spLocks noChangeArrowheads="1"/>
          </p:cNvSpPr>
          <p:nvPr/>
        </p:nvSpPr>
        <p:spPr bwMode="auto">
          <a:xfrm>
            <a:off x="251520" y="2996952"/>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r>
              <a:rPr kumimoji="0" lang="en-US" altLang="zh-CN" sz="2400" kern="0"/>
              <a:t>5.7.4 What about writes?</a:t>
            </a:r>
            <a:endParaRPr kumimoji="0" lang="en-US" altLang="zh-CN" sz="2400" kern="0" dirty="0"/>
          </a:p>
        </p:txBody>
      </p:sp>
    </p:spTree>
    <p:extLst>
      <p:ext uri="{BB962C8B-B14F-4D97-AF65-F5344CB8AC3E}">
        <p14:creationId xmlns:p14="http://schemas.microsoft.com/office/powerpoint/2010/main" val="357027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r>
              <a:rPr lang="en-US" altLang="en-US"/>
              <a:t>5.2 Memory Technology</a:t>
            </a:r>
            <a:endParaRPr lang="en-AU" altLang="en-US" dirty="0"/>
          </a:p>
        </p:txBody>
      </p:sp>
      <p:sp>
        <p:nvSpPr>
          <p:cNvPr id="23555" name="Rectangle 6"/>
          <p:cNvSpPr>
            <a:spLocks noGrp="1" noChangeArrowheads="1"/>
          </p:cNvSpPr>
          <p:nvPr>
            <p:ph type="body" idx="1"/>
          </p:nvPr>
        </p:nvSpPr>
        <p:spPr>
          <a:xfrm>
            <a:off x="684213" y="1108075"/>
            <a:ext cx="8270875" cy="5111750"/>
          </a:xfrm>
        </p:spPr>
        <p:txBody>
          <a:bodyPr/>
          <a:lstStyle/>
          <a:p>
            <a:pPr eaLnBrk="1" hangingPunct="1">
              <a:defRPr/>
            </a:pPr>
            <a:r>
              <a:rPr lang="en-US" altLang="en-US" sz="2400" dirty="0"/>
              <a:t>Static RAM (SRAM)</a:t>
            </a:r>
          </a:p>
          <a:p>
            <a:pPr lvl="1" eaLnBrk="1" hangingPunct="1">
              <a:defRPr/>
            </a:pPr>
            <a:r>
              <a:rPr lang="en-US" altLang="en-US" sz="2000" dirty="0"/>
              <a:t>0.5ns – 2.5ns, $2000 – $5000 per GB</a:t>
            </a:r>
          </a:p>
          <a:p>
            <a:pPr eaLnBrk="1" hangingPunct="1">
              <a:defRPr/>
            </a:pPr>
            <a:r>
              <a:rPr lang="en-US" altLang="en-US" sz="2400" dirty="0"/>
              <a:t>Dynamic RAM (DRAM)</a:t>
            </a:r>
          </a:p>
          <a:p>
            <a:pPr lvl="1" eaLnBrk="1" hangingPunct="1">
              <a:defRPr/>
            </a:pPr>
            <a:r>
              <a:rPr lang="en-US" altLang="en-US" sz="2000" dirty="0"/>
              <a:t>50ns – 70ns, $20 – $75 per GB</a:t>
            </a:r>
          </a:p>
          <a:p>
            <a:pPr eaLnBrk="1" hangingPunct="1">
              <a:defRPr/>
            </a:pPr>
            <a:r>
              <a:rPr lang="en-US" altLang="en-US" sz="2400" dirty="0"/>
              <a:t>Magnetic disk</a:t>
            </a:r>
          </a:p>
          <a:p>
            <a:pPr lvl="1" eaLnBrk="1" hangingPunct="1">
              <a:defRPr/>
            </a:pPr>
            <a:r>
              <a:rPr lang="en-US" altLang="en-US" sz="2000" dirty="0"/>
              <a:t>5ms – 20ms, $0.20 – $2 per GB</a:t>
            </a:r>
          </a:p>
          <a:p>
            <a:pPr lvl="1" eaLnBrk="1" hangingPunct="1">
              <a:defRPr/>
            </a:pPr>
            <a:endParaRPr lang="en-US" altLang="en-US" sz="2000" dirty="0"/>
          </a:p>
          <a:p>
            <a:pPr marL="457200" lvl="1" indent="0" eaLnBrk="1" hangingPunct="1">
              <a:buFont typeface="Wingdings" panose="05000000000000000000" pitchFamily="2" charset="2"/>
              <a:buNone/>
              <a:defRPr/>
            </a:pPr>
            <a:endParaRPr lang="en-US" altLang="en-US" sz="2000" dirty="0"/>
          </a:p>
          <a:p>
            <a:pPr marL="0" indent="0">
              <a:buNone/>
            </a:pPr>
            <a:r>
              <a:rPr lang="en-US" altLang="zh-CN" sz="2400" dirty="0"/>
              <a:t>1 second=10^3 millisecond=10^6 us(micro second) </a:t>
            </a:r>
          </a:p>
          <a:p>
            <a:pPr marL="0" indent="0">
              <a:buNone/>
            </a:pPr>
            <a:r>
              <a:rPr lang="en-US" altLang="zh-CN" sz="2400" dirty="0"/>
              <a:t>	        =10^9 ns(nanosecond)</a:t>
            </a:r>
          </a:p>
          <a:p>
            <a:pPr eaLnBrk="1" hangingPunct="1">
              <a:buClr>
                <a:schemeClr val="tx1"/>
              </a:buClr>
              <a:buSzPct val="80000"/>
              <a:buFont typeface="Wingdings" panose="05000000000000000000" pitchFamily="2" charset="2"/>
              <a:buChar char="l"/>
              <a:defRPr/>
            </a:pPr>
            <a:r>
              <a:rPr lang="en-US" altLang="en-US" sz="2400" dirty="0"/>
              <a:t>Ideal memory </a:t>
            </a:r>
            <a:r>
              <a:rPr lang="en-US" altLang="zh-CN" sz="2400" dirty="0"/>
              <a:t>Hierarchy </a:t>
            </a:r>
            <a:endParaRPr lang="en-US" altLang="en-US" sz="2400" dirty="0"/>
          </a:p>
          <a:p>
            <a:pPr lvl="1" eaLnBrk="1" hangingPunct="1">
              <a:buClr>
                <a:schemeClr val="tx1"/>
              </a:buClr>
              <a:buSzPct val="80000"/>
              <a:defRPr/>
            </a:pPr>
            <a:r>
              <a:rPr lang="en-US" altLang="en-US" sz="2200" dirty="0"/>
              <a:t>Access time of SRAM</a:t>
            </a:r>
          </a:p>
          <a:p>
            <a:pPr lvl="1" eaLnBrk="1" hangingPunct="1">
              <a:buClr>
                <a:schemeClr val="tx1"/>
              </a:buClr>
              <a:buSzPct val="80000"/>
              <a:defRPr/>
            </a:pPr>
            <a:r>
              <a:rPr lang="en-US" altLang="en-US" sz="2200" dirty="0"/>
              <a:t>Capacity and cost/GB of disk</a:t>
            </a:r>
          </a:p>
        </p:txBody>
      </p:sp>
      <p:sp>
        <p:nvSpPr>
          <p:cNvPr id="23556" name="Text Box 4"/>
          <p:cNvSpPr txBox="1">
            <a:spLocks noChangeArrowheads="1"/>
          </p:cNvSpPr>
          <p:nvPr/>
        </p:nvSpPr>
        <p:spPr bwMode="auto">
          <a:xfrm rot="5400000">
            <a:off x="7491412" y="1281113"/>
            <a:ext cx="29384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defRPr/>
            </a:pPr>
            <a:r>
              <a:rPr kumimoji="0" lang="en-US" altLang="en-US" sz="1800">
                <a:solidFill>
                  <a:srgbClr val="ECEAAC"/>
                </a:solidFill>
                <a:ea typeface="+mn-ea"/>
              </a:rPr>
              <a:t>§5.2 Memory Technologies</a:t>
            </a:r>
            <a:endParaRPr kumimoji="0" lang="en-US" altLang="en-US" sz="1800" dirty="0">
              <a:solidFill>
                <a:srgbClr val="ECEAAC"/>
              </a:solidFill>
              <a:ea typeface="+mn-ea"/>
            </a:endParaRPr>
          </a:p>
        </p:txBody>
      </p:sp>
      <p:sp>
        <p:nvSpPr>
          <p:cNvPr id="35845"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A7D411E-5CB3-48D3-BB6D-F9C1DCB435D6}" type="slidenum">
              <a:rPr lang="zh-CN" altLang="en-US" sz="1200" smtClean="0">
                <a:solidFill>
                  <a:srgbClr val="000000"/>
                </a:solidFill>
              </a:rPr>
              <a:pPr>
                <a:spcBef>
                  <a:spcPct val="0"/>
                </a:spcBef>
                <a:buClrTx/>
                <a:buSzTx/>
                <a:buFontTx/>
                <a:buNone/>
              </a:pPr>
              <a:t>11</a:t>
            </a:fld>
            <a:endParaRPr lang="zh-CN" altLang="en-US" sz="1200">
              <a:solidFill>
                <a:srgbClr val="000000"/>
              </a:solidFill>
            </a:endParaRPr>
          </a:p>
        </p:txBody>
      </p:sp>
      <p:pic>
        <p:nvPicPr>
          <p:cNvPr id="3584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108075"/>
            <a:ext cx="883602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4"/>
          <p:cNvSpPr>
            <a:spLocks noGrp="1" noChangeArrowheads="1"/>
          </p:cNvSpPr>
          <p:nvPr>
            <p:ph type="title"/>
          </p:nvPr>
        </p:nvSpPr>
        <p:spPr>
          <a:xfrm>
            <a:off x="251520" y="188640"/>
            <a:ext cx="8259762" cy="954107"/>
          </a:xfrm>
        </p:spPr>
        <p:txBody>
          <a:bodyPr/>
          <a:lstStyle/>
          <a:p>
            <a:pPr eaLnBrk="1" hangingPunct="1"/>
            <a:r>
              <a:rPr kumimoji="1" lang="en-US" altLang="zh-CN" dirty="0">
                <a:solidFill>
                  <a:srgbClr val="000000"/>
                </a:solidFill>
              </a:rPr>
              <a:t>5.7.5 Making Address Translation Fast----TLB</a:t>
            </a:r>
            <a:br>
              <a:rPr kumimoji="1" lang="en-US" altLang="zh-CN" dirty="0">
                <a:solidFill>
                  <a:srgbClr val="000000"/>
                </a:solidFill>
              </a:rPr>
            </a:br>
            <a:endParaRPr lang="en-AU" altLang="en-US" dirty="0"/>
          </a:p>
        </p:txBody>
      </p:sp>
      <p:sp>
        <p:nvSpPr>
          <p:cNvPr id="174083" name="Rectangle 5"/>
          <p:cNvSpPr>
            <a:spLocks noGrp="1" noChangeArrowheads="1"/>
          </p:cNvSpPr>
          <p:nvPr>
            <p:ph type="body" idx="1"/>
          </p:nvPr>
        </p:nvSpPr>
        <p:spPr>
          <a:xfrm>
            <a:off x="251520" y="836712"/>
            <a:ext cx="8270875" cy="5111750"/>
          </a:xfrm>
        </p:spPr>
        <p:txBody>
          <a:bodyPr/>
          <a:lstStyle/>
          <a:p>
            <a:pPr eaLnBrk="1" hangingPunct="1"/>
            <a:r>
              <a:rPr lang="en-US" altLang="en-US" dirty="0"/>
              <a:t>Fast Translation Using a TLB</a:t>
            </a:r>
          </a:p>
          <a:p>
            <a:r>
              <a:rPr lang="en-US" altLang="en-US" dirty="0"/>
              <a:t>TLB (T</a:t>
            </a:r>
            <a:r>
              <a:rPr lang="en-US" altLang="zh-CN" dirty="0"/>
              <a:t>ranslation-Lookaside Buffer)</a:t>
            </a:r>
            <a:r>
              <a:rPr lang="zh-CN" altLang="en-US" dirty="0"/>
              <a:t>：</a:t>
            </a:r>
            <a:r>
              <a:rPr lang="en-US" altLang="zh-CN" dirty="0"/>
              <a:t>A cache for address translations, more accurate to call it a </a:t>
            </a:r>
            <a:r>
              <a:rPr lang="en-US" altLang="zh-CN" u="sng" dirty="0"/>
              <a:t>translation cache</a:t>
            </a:r>
            <a:r>
              <a:rPr lang="en-US" altLang="zh-CN" dirty="0"/>
              <a:t>, </a:t>
            </a:r>
            <a:r>
              <a:rPr lang="zh-CN" altLang="en-US" sz="2000" dirty="0"/>
              <a:t>中文常称为</a:t>
            </a:r>
            <a:r>
              <a:rPr lang="en-US" altLang="zh-CN" sz="2000" dirty="0"/>
              <a:t>【</a:t>
            </a:r>
            <a:r>
              <a:rPr lang="zh-CN" altLang="en-US" sz="2000" dirty="0"/>
              <a:t>快表</a:t>
            </a:r>
            <a:r>
              <a:rPr lang="en-US" altLang="zh-CN" sz="2000" dirty="0"/>
              <a:t>】</a:t>
            </a:r>
            <a:endParaRPr lang="en-US" altLang="en-US" sz="2000" dirty="0"/>
          </a:p>
          <a:p>
            <a:pPr eaLnBrk="1" hangingPunct="1"/>
            <a:r>
              <a:rPr lang="en-US" altLang="en-US" dirty="0"/>
              <a:t>Address translation require</a:t>
            </a:r>
            <a:r>
              <a:rPr lang="en-US" altLang="zh-CN" dirty="0"/>
              <a:t>s</a:t>
            </a:r>
            <a:r>
              <a:rPr lang="en-US" altLang="en-US" dirty="0"/>
              <a:t> extra memory references</a:t>
            </a:r>
          </a:p>
          <a:p>
            <a:pPr lvl="1" eaLnBrk="1" hangingPunct="1"/>
            <a:r>
              <a:rPr lang="en-US" altLang="en-US" dirty="0"/>
              <a:t>One to access the page tab</a:t>
            </a:r>
            <a:r>
              <a:rPr lang="en-US" altLang="zh-CN" dirty="0"/>
              <a:t>le in memory</a:t>
            </a:r>
            <a:endParaRPr lang="en-US" altLang="en-US" dirty="0"/>
          </a:p>
          <a:p>
            <a:pPr lvl="1" eaLnBrk="1" hangingPunct="1"/>
            <a:r>
              <a:rPr lang="en-US" altLang="en-US" dirty="0"/>
              <a:t>Then the actual memory access</a:t>
            </a:r>
          </a:p>
          <a:p>
            <a:pPr eaLnBrk="1" hangingPunct="1"/>
            <a:r>
              <a:rPr lang="en-US" altLang="en-US" dirty="0"/>
              <a:t>But access to page tables has good locality</a:t>
            </a:r>
          </a:p>
          <a:p>
            <a:pPr lvl="1" eaLnBrk="1" hangingPunct="1"/>
            <a:r>
              <a:rPr lang="en-US" altLang="en-US" dirty="0"/>
              <a:t>So use a fast cache of PTEs within the CPU</a:t>
            </a:r>
          </a:p>
          <a:p>
            <a:pPr lvl="1" eaLnBrk="1" hangingPunct="1"/>
            <a:r>
              <a:rPr lang="en-US" altLang="en-US" dirty="0"/>
              <a:t>Called Translation Look-aside Buffer (TLB), </a:t>
            </a:r>
            <a:r>
              <a:rPr lang="en-US" altLang="en-US" dirty="0">
                <a:solidFill>
                  <a:srgbClr val="0000FF"/>
                </a:solidFill>
              </a:rPr>
              <a:t>it make translation faster.</a:t>
            </a:r>
          </a:p>
          <a:p>
            <a:pPr lvl="1" eaLnBrk="1" hangingPunct="1"/>
            <a:r>
              <a:rPr lang="en-US" altLang="en-US" dirty="0"/>
              <a:t>Typical: 16–512 </a:t>
            </a:r>
            <a:r>
              <a:rPr lang="en-US" altLang="zh-CN" dirty="0"/>
              <a:t>entries</a:t>
            </a:r>
            <a:r>
              <a:rPr lang="en-US" altLang="en-US" dirty="0"/>
              <a:t>, 0.5–1 cycle for hit, 10–100 cycles for miss, 0.01%–1% miss rate, 4–8 bytes each TLB entry</a:t>
            </a:r>
          </a:p>
          <a:p>
            <a:pPr lvl="1" eaLnBrk="1" hangingPunct="1"/>
            <a:r>
              <a:rPr lang="en-US" altLang="en-US" dirty="0"/>
              <a:t>cache block size: size of 1-2 TLB entry</a:t>
            </a:r>
          </a:p>
          <a:p>
            <a:pPr lvl="1" eaLnBrk="1" hangingPunct="1"/>
            <a:r>
              <a:rPr lang="en-US" altLang="en-US" dirty="0"/>
              <a:t>TLB Misses could be handled by hardware or software</a:t>
            </a:r>
          </a:p>
        </p:txBody>
      </p:sp>
      <p:sp>
        <p:nvSpPr>
          <p:cNvPr id="17408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8A5BC86-3E6C-4B63-B218-F4811E81267A}" type="slidenum">
              <a:rPr lang="zh-CN" altLang="en-US" sz="1200" smtClean="0">
                <a:solidFill>
                  <a:srgbClr val="000000"/>
                </a:solidFill>
              </a:rPr>
              <a:pPr>
                <a:spcBef>
                  <a:spcPct val="0"/>
                </a:spcBef>
                <a:buClrTx/>
                <a:buSzTx/>
                <a:buFontTx/>
                <a:buNone/>
              </a:pPr>
              <a:t>110</a:t>
            </a:fld>
            <a:endParaRPr lang="zh-CN" altLang="en-US" sz="1200">
              <a:solidFill>
                <a:srgbClr val="000000"/>
              </a:solidFill>
            </a:endParaRPr>
          </a:p>
        </p:txBody>
      </p:sp>
      <p:sp>
        <p:nvSpPr>
          <p:cNvPr id="2" name="文本框 1"/>
          <p:cNvSpPr txBox="1"/>
          <p:nvPr/>
        </p:nvSpPr>
        <p:spPr>
          <a:xfrm>
            <a:off x="6588224" y="742637"/>
            <a:ext cx="3312368" cy="400110"/>
          </a:xfrm>
          <a:prstGeom prst="rect">
            <a:avLst/>
          </a:prstGeom>
          <a:noFill/>
        </p:spPr>
        <p:txBody>
          <a:bodyPr wrap="square" rtlCol="0">
            <a:spAutoFit/>
          </a:bodyPr>
          <a:lstStyle/>
          <a:p>
            <a:r>
              <a:rPr lang="en-US" altLang="zh-CN" sz="2000" dirty="0">
                <a:solidFill>
                  <a:srgbClr val="0000FF"/>
                </a:solidFill>
              </a:rPr>
              <a:t>Lookaside:</a:t>
            </a:r>
            <a:r>
              <a:rPr lang="zh-CN" altLang="en-US" sz="2000" dirty="0">
                <a:solidFill>
                  <a:srgbClr val="0000FF"/>
                </a:solidFill>
              </a:rPr>
              <a:t>后备，旁视</a:t>
            </a:r>
          </a:p>
        </p:txBody>
      </p:sp>
    </p:spTree>
    <p:extLst>
      <p:ext uri="{BB962C8B-B14F-4D97-AF65-F5344CB8AC3E}">
        <p14:creationId xmlns:p14="http://schemas.microsoft.com/office/powerpoint/2010/main" val="24829552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a:lstStyle/>
          <a:p>
            <a:r>
              <a:rPr lang="en-US" altLang="zh-CN" sz="2600" dirty="0"/>
              <a:t>5.7.5 Making Address Translation Fast----TLB</a:t>
            </a:r>
          </a:p>
        </p:txBody>
      </p:sp>
      <p:sp>
        <p:nvSpPr>
          <p:cNvPr id="2" name="矩形 1"/>
          <p:cNvSpPr/>
          <p:nvPr/>
        </p:nvSpPr>
        <p:spPr bwMode="auto">
          <a:xfrm>
            <a:off x="3347864" y="1196752"/>
            <a:ext cx="432048" cy="14401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pic>
        <p:nvPicPr>
          <p:cNvPr id="4" name="图片 3"/>
          <p:cNvPicPr>
            <a:picLocks noChangeAspect="1"/>
          </p:cNvPicPr>
          <p:nvPr/>
        </p:nvPicPr>
        <p:blipFill>
          <a:blip r:embed="rId3"/>
          <a:stretch>
            <a:fillRect/>
          </a:stretch>
        </p:blipFill>
        <p:spPr>
          <a:xfrm>
            <a:off x="216915" y="762000"/>
            <a:ext cx="9144000" cy="5838825"/>
          </a:xfrm>
          <a:prstGeom prst="rect">
            <a:avLst/>
          </a:prstGeom>
        </p:spPr>
      </p:pic>
      <p:sp>
        <p:nvSpPr>
          <p:cNvPr id="5" name="文本框 4"/>
          <p:cNvSpPr txBox="1"/>
          <p:nvPr/>
        </p:nvSpPr>
        <p:spPr>
          <a:xfrm>
            <a:off x="6012160" y="762000"/>
            <a:ext cx="2808312" cy="707886"/>
          </a:xfrm>
          <a:prstGeom prst="rect">
            <a:avLst/>
          </a:prstGeom>
          <a:noFill/>
        </p:spPr>
        <p:txBody>
          <a:bodyPr wrap="square" rtlCol="0">
            <a:spAutoFit/>
          </a:bodyPr>
          <a:lstStyle/>
          <a:p>
            <a:r>
              <a:rPr lang="en-US" altLang="zh-CN" sz="2000" dirty="0">
                <a:solidFill>
                  <a:srgbClr val="0000FF"/>
                </a:solidFill>
              </a:rPr>
              <a:t>Virtual page number in TLB acts as tag in cache</a:t>
            </a:r>
            <a:endParaRPr lang="zh-CN" altLang="en-US" sz="2000" dirty="0">
              <a:solidFill>
                <a:srgbClr val="0000FF"/>
              </a:solidFill>
            </a:endParaRPr>
          </a:p>
        </p:txBody>
      </p:sp>
      <p:sp>
        <p:nvSpPr>
          <p:cNvPr id="6" name="文本框 5"/>
          <p:cNvSpPr txBox="1"/>
          <p:nvPr/>
        </p:nvSpPr>
        <p:spPr>
          <a:xfrm>
            <a:off x="4283968" y="6211669"/>
            <a:ext cx="3888432" cy="646331"/>
          </a:xfrm>
          <a:prstGeom prst="rect">
            <a:avLst/>
          </a:prstGeom>
          <a:noFill/>
        </p:spPr>
        <p:txBody>
          <a:bodyPr wrap="square" rtlCol="0">
            <a:spAutoFit/>
          </a:bodyPr>
          <a:lstStyle/>
          <a:p>
            <a:r>
              <a:rPr lang="en-US" altLang="zh-CN" sz="1800" dirty="0"/>
              <a:t>TLB</a:t>
            </a:r>
            <a:r>
              <a:rPr lang="zh-CN" altLang="en-US" sz="1800" dirty="0"/>
              <a:t>一般都是</a:t>
            </a:r>
            <a:r>
              <a:rPr lang="en-US" altLang="zh-CN" sz="1800" dirty="0"/>
              <a:t>fully-associative cache</a:t>
            </a:r>
            <a:r>
              <a:rPr lang="zh-CN" altLang="en-US" sz="1800" dirty="0"/>
              <a:t>，极少数采用</a:t>
            </a:r>
            <a:r>
              <a:rPr lang="en-US" altLang="zh-CN" sz="1800" dirty="0"/>
              <a:t>set-associative cache</a:t>
            </a:r>
            <a:endParaRPr lang="zh-CN" altLang="en-US" sz="1800" dirty="0"/>
          </a:p>
        </p:txBody>
      </p:sp>
    </p:spTree>
    <p:extLst>
      <p:ext uri="{BB962C8B-B14F-4D97-AF65-F5344CB8AC3E}">
        <p14:creationId xmlns:p14="http://schemas.microsoft.com/office/powerpoint/2010/main" val="2534274548"/>
      </p:ext>
    </p:ext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4"/>
          <p:cNvSpPr>
            <a:spLocks noGrp="1" noChangeArrowheads="1"/>
          </p:cNvSpPr>
          <p:nvPr>
            <p:ph type="title"/>
          </p:nvPr>
        </p:nvSpPr>
        <p:spPr>
          <a:xfrm>
            <a:off x="251520" y="446385"/>
            <a:ext cx="8692455" cy="461665"/>
          </a:xfrm>
        </p:spPr>
        <p:txBody>
          <a:bodyPr/>
          <a:lstStyle/>
          <a:p>
            <a:pPr eaLnBrk="1" hangingPunct="1"/>
            <a:r>
              <a:rPr lang="en-US" altLang="en-US" sz="2400" dirty="0"/>
              <a:t>TLB Misses (</a:t>
            </a:r>
            <a:r>
              <a:rPr lang="en-US" altLang="zh-CN" sz="2400" b="0" dirty="0"/>
              <a:t>virtual page number </a:t>
            </a:r>
            <a:r>
              <a:rPr lang="en-US" altLang="en-US" sz="2400" dirty="0"/>
              <a:t>Not found </a:t>
            </a:r>
            <a:r>
              <a:rPr lang="en-US" altLang="zh-CN" sz="2400" b="0" dirty="0"/>
              <a:t>in TLB</a:t>
            </a:r>
            <a:r>
              <a:rPr lang="en-US" altLang="en-US" sz="2400" dirty="0"/>
              <a:t>)</a:t>
            </a:r>
            <a:endParaRPr lang="en-AU" altLang="en-US" sz="2400" dirty="0"/>
          </a:p>
        </p:txBody>
      </p:sp>
      <p:sp>
        <p:nvSpPr>
          <p:cNvPr id="178179" name="Rectangle 5"/>
          <p:cNvSpPr>
            <a:spLocks noGrp="1" noChangeArrowheads="1"/>
          </p:cNvSpPr>
          <p:nvPr>
            <p:ph type="body" idx="1"/>
          </p:nvPr>
        </p:nvSpPr>
        <p:spPr/>
        <p:txBody>
          <a:bodyPr/>
          <a:lstStyle/>
          <a:p>
            <a:pPr eaLnBrk="1" hangingPunct="1">
              <a:lnSpc>
                <a:spcPct val="90000"/>
              </a:lnSpc>
            </a:pPr>
            <a:r>
              <a:rPr lang="en-US" altLang="en-US" dirty="0"/>
              <a:t>When TLB Misses, 2 cases</a:t>
            </a:r>
          </a:p>
          <a:p>
            <a:pPr lvl="1" eaLnBrk="1" hangingPunct="1">
              <a:lnSpc>
                <a:spcPct val="90000"/>
              </a:lnSpc>
            </a:pPr>
            <a:r>
              <a:rPr lang="en-US" altLang="en-US" dirty="0"/>
              <a:t>If page is in memory</a:t>
            </a:r>
          </a:p>
          <a:p>
            <a:pPr lvl="2" eaLnBrk="1" hangingPunct="1">
              <a:lnSpc>
                <a:spcPct val="90000"/>
              </a:lnSpc>
            </a:pPr>
            <a:r>
              <a:rPr lang="en-US" altLang="en-US" sz="2200" dirty="0"/>
              <a:t>Load the PTE from memory and retry</a:t>
            </a:r>
          </a:p>
          <a:p>
            <a:pPr lvl="2" eaLnBrk="1" hangingPunct="1">
              <a:lnSpc>
                <a:spcPct val="90000"/>
              </a:lnSpc>
            </a:pPr>
            <a:r>
              <a:rPr lang="en-US" altLang="en-US" sz="2200" dirty="0"/>
              <a:t>Could be handled in hardware</a:t>
            </a:r>
          </a:p>
          <a:p>
            <a:pPr lvl="2" eaLnBrk="1" hangingPunct="1">
              <a:lnSpc>
                <a:spcPct val="90000"/>
              </a:lnSpc>
            </a:pPr>
            <a:r>
              <a:rPr lang="en-US" altLang="en-US" sz="2200" dirty="0"/>
              <a:t>Or in software</a:t>
            </a:r>
          </a:p>
          <a:p>
            <a:pPr lvl="3" eaLnBrk="1" hangingPunct="1">
              <a:lnSpc>
                <a:spcPct val="90000"/>
              </a:lnSpc>
              <a:buFont typeface="Wingdings" panose="05000000000000000000" pitchFamily="2" charset="2"/>
              <a:buChar char="Ø"/>
            </a:pPr>
            <a:r>
              <a:rPr lang="en-US" altLang="en-US" sz="2200" dirty="0"/>
              <a:t>Raise a special exception </a:t>
            </a:r>
          </a:p>
          <a:p>
            <a:pPr lvl="1" eaLnBrk="1" hangingPunct="1">
              <a:lnSpc>
                <a:spcPct val="90000"/>
              </a:lnSpc>
            </a:pPr>
            <a:r>
              <a:rPr lang="en-US" altLang="en-US" dirty="0"/>
              <a:t>If page is not in memory (page fault)</a:t>
            </a:r>
          </a:p>
          <a:p>
            <a:pPr lvl="2" eaLnBrk="1" hangingPunct="1">
              <a:lnSpc>
                <a:spcPct val="90000"/>
              </a:lnSpc>
            </a:pPr>
            <a:r>
              <a:rPr lang="en-US" altLang="en-US" sz="2400" dirty="0"/>
              <a:t>page fault  exception happens, </a:t>
            </a:r>
            <a:r>
              <a:rPr lang="en-US" altLang="en-US" sz="2200" dirty="0"/>
              <a:t>OS handles fetching the page and updating the page table</a:t>
            </a:r>
          </a:p>
          <a:p>
            <a:pPr lvl="2" eaLnBrk="1" hangingPunct="1">
              <a:lnSpc>
                <a:spcPct val="90000"/>
              </a:lnSpc>
            </a:pPr>
            <a:r>
              <a:rPr lang="en-US" altLang="en-US" sz="2200" dirty="0"/>
              <a:t>Then restart the faulting instruction (e.g. LD,SD,LW,SW…)</a:t>
            </a:r>
            <a:endParaRPr lang="en-AU" altLang="en-US" sz="2200" dirty="0"/>
          </a:p>
        </p:txBody>
      </p:sp>
      <p:sp>
        <p:nvSpPr>
          <p:cNvPr id="17818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417DC62-2B05-4B7F-9310-0EA3D59BF8B0}" type="slidenum">
              <a:rPr lang="zh-CN" altLang="en-US" sz="1200" smtClean="0">
                <a:solidFill>
                  <a:srgbClr val="000000"/>
                </a:solidFill>
              </a:rPr>
              <a:pPr>
                <a:spcBef>
                  <a:spcPct val="0"/>
                </a:spcBef>
                <a:buClrTx/>
                <a:buSzTx/>
                <a:buFontTx/>
                <a:buNone/>
              </a:pPr>
              <a:t>112</a:t>
            </a:fld>
            <a:endParaRPr lang="zh-CN" altLang="en-US" sz="1200">
              <a:solidFill>
                <a:srgbClr val="000000"/>
              </a:solidFill>
            </a:endParaRPr>
          </a:p>
        </p:txBody>
      </p:sp>
    </p:spTree>
    <p:extLst>
      <p:ext uri="{BB962C8B-B14F-4D97-AF65-F5344CB8AC3E}">
        <p14:creationId xmlns:p14="http://schemas.microsoft.com/office/powerpoint/2010/main" val="20153422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4213" y="446385"/>
            <a:ext cx="8259762" cy="461665"/>
          </a:xfrm>
        </p:spPr>
        <p:txBody>
          <a:bodyPr/>
          <a:lstStyle/>
          <a:p>
            <a:pPr eaLnBrk="1" hangingPunct="1"/>
            <a:r>
              <a:rPr lang="en-AU" altLang="en-US" sz="2400" dirty="0"/>
              <a:t>TLB Miss Handler</a:t>
            </a:r>
          </a:p>
        </p:txBody>
      </p:sp>
      <p:sp>
        <p:nvSpPr>
          <p:cNvPr id="180227" name="Rectangle 3"/>
          <p:cNvSpPr>
            <a:spLocks noGrp="1" noChangeArrowheads="1"/>
          </p:cNvSpPr>
          <p:nvPr>
            <p:ph type="body" idx="1"/>
          </p:nvPr>
        </p:nvSpPr>
        <p:spPr>
          <a:xfrm>
            <a:off x="395536" y="908050"/>
            <a:ext cx="8270875" cy="5903862"/>
          </a:xfrm>
        </p:spPr>
        <p:txBody>
          <a:bodyPr/>
          <a:lstStyle/>
          <a:p>
            <a:pPr eaLnBrk="1" hangingPunct="1"/>
            <a:r>
              <a:rPr lang="en-AU" altLang="en-US" dirty="0"/>
              <a:t>TLB miss indicates</a:t>
            </a:r>
          </a:p>
          <a:p>
            <a:pPr lvl="1" eaLnBrk="1" hangingPunct="1"/>
            <a:r>
              <a:rPr lang="en-AU" altLang="en-US" dirty="0"/>
              <a:t>Page present in memory, but PTE not in TLB</a:t>
            </a:r>
          </a:p>
          <a:p>
            <a:pPr lvl="1" eaLnBrk="1" hangingPunct="1"/>
            <a:r>
              <a:rPr lang="en-AU" altLang="en-US" dirty="0"/>
              <a:t>Or page not present in memory</a:t>
            </a:r>
          </a:p>
          <a:p>
            <a:pPr eaLnBrk="1" hangingPunct="1"/>
            <a:r>
              <a:rPr lang="en-AU" altLang="en-US" dirty="0"/>
              <a:t>TLB Miss Handler in </a:t>
            </a:r>
            <a:r>
              <a:rPr lang="en-US" altLang="zh-CN" dirty="0" err="1"/>
              <a:t>Intrinsity</a:t>
            </a:r>
            <a:r>
              <a:rPr lang="en-US" altLang="zh-CN" dirty="0"/>
              <a:t> </a:t>
            </a:r>
            <a:r>
              <a:rPr lang="en-US" altLang="zh-CN" dirty="0" err="1"/>
              <a:t>FastMATH</a:t>
            </a:r>
            <a:r>
              <a:rPr lang="en-US" altLang="zh-CN" dirty="0"/>
              <a:t> </a:t>
            </a:r>
            <a:r>
              <a:rPr lang="en-AU" altLang="en-US" dirty="0"/>
              <a:t>do:</a:t>
            </a:r>
          </a:p>
          <a:p>
            <a:pPr marL="914400" lvl="1" indent="-457200">
              <a:buFont typeface="+mj-ea"/>
              <a:buAutoNum type="circleNumDbPlain"/>
            </a:pPr>
            <a:r>
              <a:rPr lang="en-US" altLang="zh-CN" dirty="0"/>
              <a:t>Hardware saves the virtual page number of the reference into a special register</a:t>
            </a:r>
            <a:endParaRPr lang="en-AU" altLang="en-US" dirty="0"/>
          </a:p>
          <a:p>
            <a:pPr marL="914400" lvl="1" indent="-457200">
              <a:buFont typeface="+mj-ea"/>
              <a:buAutoNum type="circleNumDbPlain"/>
            </a:pPr>
            <a:r>
              <a:rPr lang="en-AU" altLang="en-US" dirty="0"/>
              <a:t>Generates an exception </a:t>
            </a:r>
            <a:r>
              <a:rPr lang="en-US" altLang="zh-CN" dirty="0"/>
              <a:t>which handles the miss in software.</a:t>
            </a:r>
            <a:endParaRPr lang="en-AU" altLang="en-US" dirty="0"/>
          </a:p>
          <a:p>
            <a:pPr marL="914400" lvl="1" indent="-457200" eaLnBrk="1" hangingPunct="1">
              <a:buFont typeface="+mj-ea"/>
              <a:buAutoNum type="circleNumDbPlain"/>
            </a:pPr>
            <a:r>
              <a:rPr lang="en-AU" altLang="en-US" dirty="0"/>
              <a:t>Exception handler (</a:t>
            </a:r>
            <a:r>
              <a:rPr lang="en-US" altLang="zh-CN" dirty="0"/>
              <a:t>software</a:t>
            </a:r>
            <a:r>
              <a:rPr lang="en-AU" altLang="en-US" dirty="0"/>
              <a:t>) do:</a:t>
            </a:r>
          </a:p>
          <a:p>
            <a:pPr marL="1314450" lvl="2" indent="-457200" eaLnBrk="1" hangingPunct="1"/>
            <a:r>
              <a:rPr lang="en-AU" altLang="en-US" dirty="0"/>
              <a:t>Use virtual page number to find entry in page table</a:t>
            </a:r>
          </a:p>
          <a:p>
            <a:pPr marL="1314450" lvl="2" indent="-457200" eaLnBrk="1" hangingPunct="1"/>
            <a:r>
              <a:rPr lang="en-US" altLang="zh-CN" dirty="0"/>
              <a:t>If the PTE have a valid physical address: </a:t>
            </a:r>
            <a:r>
              <a:rPr lang="en-AU" altLang="en-US" dirty="0"/>
              <a:t>Copies PTE (page table entry) in memory to TLB, restarts the instruction, get </a:t>
            </a:r>
            <a:r>
              <a:rPr lang="en-US" altLang="zh-CN" dirty="0"/>
              <a:t>physical address in TLB.</a:t>
            </a:r>
            <a:endParaRPr lang="en-AU" altLang="en-US" dirty="0"/>
          </a:p>
          <a:p>
            <a:pPr marL="1314450" lvl="2" indent="-457200" eaLnBrk="1" hangingPunct="1"/>
            <a:r>
              <a:rPr lang="en-US" altLang="zh-CN" dirty="0"/>
              <a:t>If the PTE does not have a valid physical address,</a:t>
            </a:r>
            <a:r>
              <a:rPr lang="en-AU" altLang="en-US" dirty="0"/>
              <a:t> page fault will occur</a:t>
            </a:r>
          </a:p>
        </p:txBody>
      </p:sp>
      <p:sp>
        <p:nvSpPr>
          <p:cNvPr id="18022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48F53E2-9CB9-4A2E-88C6-6D34359FDA00}" type="slidenum">
              <a:rPr lang="zh-CN" altLang="en-US" sz="1200" smtClean="0">
                <a:solidFill>
                  <a:srgbClr val="000000"/>
                </a:solidFill>
              </a:rPr>
              <a:pPr>
                <a:spcBef>
                  <a:spcPct val="0"/>
                </a:spcBef>
                <a:buClrTx/>
                <a:buSzTx/>
                <a:buFontTx/>
                <a:buNone/>
              </a:pPr>
              <a:t>113</a:t>
            </a:fld>
            <a:endParaRPr lang="zh-CN" altLang="en-US" sz="1200">
              <a:solidFill>
                <a:srgbClr val="000000"/>
              </a:solidFill>
            </a:endParaRPr>
          </a:p>
        </p:txBody>
      </p:sp>
    </p:spTree>
    <p:extLst>
      <p:ext uri="{BB962C8B-B14F-4D97-AF65-F5344CB8AC3E}">
        <p14:creationId xmlns:p14="http://schemas.microsoft.com/office/powerpoint/2010/main" val="11830825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4213" y="446385"/>
            <a:ext cx="8259762" cy="461665"/>
          </a:xfrm>
        </p:spPr>
        <p:txBody>
          <a:bodyPr/>
          <a:lstStyle/>
          <a:p>
            <a:pPr eaLnBrk="1" hangingPunct="1"/>
            <a:r>
              <a:rPr lang="en-AU" altLang="en-US" sz="2400" dirty="0"/>
              <a:t>Page Fault Exception Handler</a:t>
            </a:r>
          </a:p>
        </p:txBody>
      </p:sp>
      <p:sp>
        <p:nvSpPr>
          <p:cNvPr id="182275" name="Rectangle 3"/>
          <p:cNvSpPr>
            <a:spLocks noGrp="1" noChangeArrowheads="1"/>
          </p:cNvSpPr>
          <p:nvPr>
            <p:ph type="body" idx="1"/>
          </p:nvPr>
        </p:nvSpPr>
        <p:spPr/>
        <p:txBody>
          <a:bodyPr/>
          <a:lstStyle/>
          <a:p>
            <a:pPr eaLnBrk="1" hangingPunct="1"/>
            <a:r>
              <a:rPr lang="en-AU" altLang="en-US" dirty="0"/>
              <a:t>Use faulting virtual address to find PTE</a:t>
            </a:r>
          </a:p>
          <a:p>
            <a:pPr eaLnBrk="1" hangingPunct="1"/>
            <a:r>
              <a:rPr lang="en-AU" altLang="en-US" dirty="0"/>
              <a:t>Locate page on disk</a:t>
            </a:r>
          </a:p>
          <a:p>
            <a:pPr eaLnBrk="1" hangingPunct="1"/>
            <a:r>
              <a:rPr lang="en-AU" altLang="en-US" dirty="0"/>
              <a:t>Choose page to replace</a:t>
            </a:r>
          </a:p>
          <a:p>
            <a:pPr lvl="1" eaLnBrk="1" hangingPunct="1"/>
            <a:r>
              <a:rPr lang="en-AU" altLang="en-US" dirty="0"/>
              <a:t>If dirty, write to disk first</a:t>
            </a:r>
          </a:p>
          <a:p>
            <a:pPr eaLnBrk="1" hangingPunct="1"/>
            <a:r>
              <a:rPr lang="en-AU" altLang="en-US" dirty="0"/>
              <a:t>Read page into memory and update page table</a:t>
            </a:r>
          </a:p>
          <a:p>
            <a:pPr eaLnBrk="1" hangingPunct="1"/>
            <a:r>
              <a:rPr lang="en-AU" altLang="en-US" dirty="0"/>
              <a:t>Copy updated PTE into TLB (</a:t>
            </a:r>
            <a:r>
              <a:rPr lang="zh-CN" altLang="en-US" dirty="0"/>
              <a:t>补充）</a:t>
            </a:r>
            <a:endParaRPr lang="en-AU" altLang="en-US" dirty="0"/>
          </a:p>
          <a:p>
            <a:pPr eaLnBrk="1" hangingPunct="1"/>
            <a:r>
              <a:rPr lang="en-US" altLang="zh-CN" dirty="0"/>
              <a:t>Re-execute </a:t>
            </a:r>
            <a:r>
              <a:rPr lang="en-AU" altLang="en-US" dirty="0"/>
              <a:t>faulting instruction (e.g. LW, </a:t>
            </a:r>
            <a:r>
              <a:rPr lang="en-US" altLang="zh-CN" dirty="0"/>
              <a:t>LD, SD……</a:t>
            </a:r>
            <a:r>
              <a:rPr lang="en-AU" altLang="en-US" dirty="0"/>
              <a:t>)</a:t>
            </a:r>
          </a:p>
        </p:txBody>
      </p:sp>
      <p:sp>
        <p:nvSpPr>
          <p:cNvPr id="1822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5074E53-6277-48C9-9674-EA6D926BBDF6}" type="slidenum">
              <a:rPr lang="zh-CN" altLang="en-US" sz="1200" smtClean="0">
                <a:solidFill>
                  <a:srgbClr val="000000"/>
                </a:solidFill>
              </a:rPr>
              <a:pPr>
                <a:spcBef>
                  <a:spcPct val="0"/>
                </a:spcBef>
                <a:buClrTx/>
                <a:buSzTx/>
                <a:buFontTx/>
                <a:buNone/>
              </a:pPr>
              <a:t>114</a:t>
            </a:fld>
            <a:endParaRPr lang="zh-CN" altLang="en-US" sz="1200">
              <a:solidFill>
                <a:srgbClr val="000000"/>
              </a:solidFill>
            </a:endParaRPr>
          </a:p>
        </p:txBody>
      </p:sp>
      <p:sp>
        <p:nvSpPr>
          <p:cNvPr id="2" name="文本框 1"/>
          <p:cNvSpPr txBox="1"/>
          <p:nvPr/>
        </p:nvSpPr>
        <p:spPr>
          <a:xfrm>
            <a:off x="6198196" y="150813"/>
            <a:ext cx="3456384" cy="400110"/>
          </a:xfrm>
          <a:prstGeom prst="rect">
            <a:avLst/>
          </a:prstGeom>
          <a:noFill/>
        </p:spPr>
        <p:txBody>
          <a:bodyPr wrap="square" rtlCol="0">
            <a:spAutoFit/>
          </a:bodyPr>
          <a:lstStyle/>
          <a:p>
            <a:r>
              <a:rPr kumimoji="0" lang="zh-CN" altLang="en-US" sz="2000" b="1" dirty="0">
                <a:solidFill>
                  <a:srgbClr val="FF0000"/>
                </a:solidFill>
                <a:latin typeface="Arial" panose="020B0604020202020204" pitchFamily="34" charset="0"/>
                <a:ea typeface="+mn-ea"/>
              </a:rPr>
              <a:t>本页</a:t>
            </a:r>
            <a:r>
              <a:rPr kumimoji="0" lang="en-US" altLang="zh-CN" sz="2000" b="1" dirty="0">
                <a:solidFill>
                  <a:srgbClr val="FF0000"/>
                </a:solidFill>
                <a:latin typeface="Arial" panose="020B0604020202020204" pitchFamily="34" charset="0"/>
                <a:ea typeface="+mn-ea"/>
              </a:rPr>
              <a:t>PPT</a:t>
            </a:r>
            <a:r>
              <a:rPr kumimoji="0" lang="zh-CN" altLang="en-US" sz="2000" b="1" dirty="0">
                <a:solidFill>
                  <a:srgbClr val="FF0000"/>
                </a:solidFill>
                <a:latin typeface="Arial" panose="020B0604020202020204" pitchFamily="34" charset="0"/>
                <a:ea typeface="+mn-ea"/>
              </a:rPr>
              <a:t>书上好像没有</a:t>
            </a:r>
          </a:p>
        </p:txBody>
      </p:sp>
    </p:spTree>
    <p:extLst>
      <p:ext uri="{BB962C8B-B14F-4D97-AF65-F5344CB8AC3E}">
        <p14:creationId xmlns:p14="http://schemas.microsoft.com/office/powerpoint/2010/main" val="39674057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205874" y="152203"/>
            <a:ext cx="8259762" cy="1384995"/>
          </a:xfrm>
        </p:spPr>
        <p:txBody>
          <a:bodyPr/>
          <a:lstStyle/>
          <a:p>
            <a:pPr eaLnBrk="1" hangingPunct="1"/>
            <a:r>
              <a:rPr lang="en-AU" altLang="en-US" dirty="0"/>
              <a:t>5.7.6 The </a:t>
            </a:r>
            <a:r>
              <a:rPr lang="en-AU" altLang="en-US" dirty="0" err="1"/>
              <a:t>Intrinsity</a:t>
            </a:r>
            <a:r>
              <a:rPr lang="en-AU" altLang="en-US" dirty="0"/>
              <a:t> </a:t>
            </a:r>
            <a:r>
              <a:rPr lang="en-AU" altLang="en-US" dirty="0" err="1"/>
              <a:t>FastMATH</a:t>
            </a:r>
            <a:r>
              <a:rPr lang="en-AU" altLang="en-US" dirty="0"/>
              <a:t> TLB</a:t>
            </a:r>
            <a:br>
              <a:rPr lang="en-AU" altLang="en-US" dirty="0"/>
            </a:br>
            <a:br>
              <a:rPr lang="en-AU" altLang="en-US" dirty="0"/>
            </a:br>
            <a:r>
              <a:rPr lang="en-AU" altLang="en-US" dirty="0"/>
              <a:t>   </a:t>
            </a:r>
            <a:r>
              <a:rPr lang="en-AU" altLang="en-US" sz="2400" dirty="0"/>
              <a:t>An real example: the </a:t>
            </a:r>
            <a:r>
              <a:rPr lang="en-AU" altLang="en-US" sz="2400" dirty="0" err="1"/>
              <a:t>Intrinsity</a:t>
            </a:r>
            <a:r>
              <a:rPr lang="en-AU" altLang="en-US" sz="2400" dirty="0"/>
              <a:t> </a:t>
            </a:r>
            <a:r>
              <a:rPr lang="en-AU" altLang="en-US" sz="2400" dirty="0" err="1"/>
              <a:t>FastMATH</a:t>
            </a:r>
            <a:endParaRPr lang="en-AU" altLang="en-US" sz="2400" dirty="0"/>
          </a:p>
        </p:txBody>
      </p:sp>
      <p:sp>
        <p:nvSpPr>
          <p:cNvPr id="182275" name="Rectangle 3"/>
          <p:cNvSpPr>
            <a:spLocks noGrp="1" noChangeArrowheads="1"/>
          </p:cNvSpPr>
          <p:nvPr>
            <p:ph type="body" idx="1"/>
          </p:nvPr>
        </p:nvSpPr>
        <p:spPr>
          <a:xfrm>
            <a:off x="392777" y="1537198"/>
            <a:ext cx="8749214" cy="5761310"/>
          </a:xfrm>
        </p:spPr>
        <p:txBody>
          <a:bodyPr/>
          <a:lstStyle/>
          <a:p>
            <a:pPr eaLnBrk="1" hangingPunct="1"/>
            <a:r>
              <a:rPr lang="en-US" altLang="en-US" sz="2200" dirty="0"/>
              <a:t>both virtual page number and physical page number are 20 bits</a:t>
            </a:r>
          </a:p>
          <a:p>
            <a:pPr eaLnBrk="1" hangingPunct="1"/>
            <a:r>
              <a:rPr lang="en-US" altLang="en-US" sz="2200" dirty="0"/>
              <a:t>The TLB contains 16 entries, mixed with instruction PTE and data PTE</a:t>
            </a:r>
          </a:p>
          <a:p>
            <a:pPr eaLnBrk="1" hangingPunct="1"/>
            <a:r>
              <a:rPr lang="en-US" altLang="en-US" sz="2200" dirty="0"/>
              <a:t>Each TLB entry is 64 bits wide</a:t>
            </a:r>
          </a:p>
          <a:p>
            <a:pPr lvl="1" eaLnBrk="1" hangingPunct="1"/>
            <a:r>
              <a:rPr lang="en-US" altLang="en-US" dirty="0"/>
              <a:t>a 20-bit tag (i.e. virtual page number) </a:t>
            </a:r>
          </a:p>
          <a:p>
            <a:pPr lvl="1" eaLnBrk="1" hangingPunct="1"/>
            <a:r>
              <a:rPr lang="en-US" altLang="en-US" dirty="0"/>
              <a:t>a 20-bit physical page number </a:t>
            </a:r>
          </a:p>
          <a:p>
            <a:pPr lvl="1" eaLnBrk="1" hangingPunct="1"/>
            <a:r>
              <a:rPr lang="en-US" altLang="en-US" dirty="0"/>
              <a:t>a valid bit, a dirty bit…... </a:t>
            </a:r>
          </a:p>
          <a:p>
            <a:pPr eaLnBrk="1" hangingPunct="1"/>
            <a:r>
              <a:rPr lang="en-US" altLang="zh-CN" sz="2200" dirty="0">
                <a:solidFill>
                  <a:srgbClr val="0000FF"/>
                </a:solidFill>
              </a:rPr>
              <a:t>Its cache is direct mapped cache</a:t>
            </a:r>
            <a:endParaRPr lang="en-US" altLang="en-US" sz="2200" dirty="0">
              <a:solidFill>
                <a:srgbClr val="0000FF"/>
              </a:solidFill>
            </a:endParaRPr>
          </a:p>
          <a:p>
            <a:pPr eaLnBrk="1" hangingPunct="1"/>
            <a:r>
              <a:rPr lang="en-US" altLang="en-US" sz="2200" dirty="0"/>
              <a:t>Like most MIPS systems, it uses software to handle TLB misses. A TLB miss exception takes about 13 clock cycles, assuming</a:t>
            </a:r>
          </a:p>
          <a:p>
            <a:pPr lvl="1" eaLnBrk="1" hangingPunct="1"/>
            <a:r>
              <a:rPr lang="en-US" altLang="en-US" dirty="0"/>
              <a:t>the exception code is in instruction cache</a:t>
            </a:r>
          </a:p>
          <a:p>
            <a:pPr lvl="1" eaLnBrk="1" hangingPunct="1"/>
            <a:r>
              <a:rPr lang="en-US" altLang="en-US" dirty="0"/>
              <a:t>the page table entry (PTE) is in data cache.</a:t>
            </a:r>
            <a:endParaRPr lang="en-AU" altLang="en-US" dirty="0"/>
          </a:p>
        </p:txBody>
      </p:sp>
      <p:sp>
        <p:nvSpPr>
          <p:cNvPr id="1822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5074E53-6277-48C9-9674-EA6D926BBDF6}" type="slidenum">
              <a:rPr lang="zh-CN" altLang="en-US" sz="1200" smtClean="0">
                <a:solidFill>
                  <a:srgbClr val="000000"/>
                </a:solidFill>
              </a:rPr>
              <a:pPr>
                <a:spcBef>
                  <a:spcPct val="0"/>
                </a:spcBef>
                <a:buClrTx/>
                <a:buSzTx/>
                <a:buFontTx/>
                <a:buNone/>
              </a:pPr>
              <a:t>115</a:t>
            </a:fld>
            <a:endParaRPr lang="zh-CN" altLang="en-US" sz="1200">
              <a:solidFill>
                <a:srgbClr val="000000"/>
              </a:solidFill>
            </a:endParaRPr>
          </a:p>
        </p:txBody>
      </p:sp>
    </p:spTree>
    <p:extLst>
      <p:ext uri="{BB962C8B-B14F-4D97-AF65-F5344CB8AC3E}">
        <p14:creationId xmlns:p14="http://schemas.microsoft.com/office/powerpoint/2010/main" val="31569452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51520" y="188640"/>
            <a:ext cx="8712968" cy="6515665"/>
          </a:xfrm>
          <a:prstGeom prst="rect">
            <a:avLst/>
          </a:prstGeom>
        </p:spPr>
      </p:pic>
      <p:sp>
        <p:nvSpPr>
          <p:cNvPr id="3" name="文本框 2"/>
          <p:cNvSpPr txBox="1"/>
          <p:nvPr/>
        </p:nvSpPr>
        <p:spPr>
          <a:xfrm>
            <a:off x="251520" y="6021288"/>
            <a:ext cx="4104456" cy="707886"/>
          </a:xfrm>
          <a:prstGeom prst="rect">
            <a:avLst/>
          </a:prstGeom>
          <a:noFill/>
        </p:spPr>
        <p:txBody>
          <a:bodyPr wrap="square" rtlCol="0">
            <a:spAutoFit/>
          </a:bodyPr>
          <a:lstStyle/>
          <a:p>
            <a:r>
              <a:rPr lang="en-US" altLang="zh-CN" sz="2000" b="1" dirty="0">
                <a:solidFill>
                  <a:srgbClr val="FF0000"/>
                </a:solidFill>
              </a:rPr>
              <a:t>Used in </a:t>
            </a:r>
            <a:r>
              <a:rPr lang="en-US" altLang="zh-CN" sz="2000" b="1" dirty="0" err="1">
                <a:solidFill>
                  <a:srgbClr val="FF0000"/>
                </a:solidFill>
              </a:rPr>
              <a:t>Intrinsity</a:t>
            </a:r>
            <a:r>
              <a:rPr lang="en-US" altLang="zh-CN" sz="2000" b="1" dirty="0">
                <a:solidFill>
                  <a:srgbClr val="FF0000"/>
                </a:solidFill>
              </a:rPr>
              <a:t> </a:t>
            </a:r>
            <a:r>
              <a:rPr lang="en-US" altLang="zh-CN" sz="2000" b="1" dirty="0" err="1">
                <a:solidFill>
                  <a:srgbClr val="FF0000"/>
                </a:solidFill>
              </a:rPr>
              <a:t>FastMATH</a:t>
            </a:r>
            <a:r>
              <a:rPr lang="en-US" altLang="zh-CN" sz="2000" b="1" dirty="0">
                <a:solidFill>
                  <a:srgbClr val="FF0000"/>
                </a:solidFill>
              </a:rPr>
              <a:t> Memory Hierarchy</a:t>
            </a:r>
            <a:endParaRPr lang="zh-CN" altLang="en-US" sz="2000" b="1" dirty="0">
              <a:solidFill>
                <a:srgbClr val="FF0000"/>
              </a:solidFill>
            </a:endParaRPr>
          </a:p>
        </p:txBody>
      </p:sp>
    </p:spTree>
  </p:cSld>
  <p:clrMapOvr>
    <a:masterClrMapping/>
  </p:clrMapOvr>
  <p:transition spd="med">
    <p:random/>
    <p:sndAc>
      <p:stSnd>
        <p:snd r:embed="rId2" name="camera.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707"/>
            <a:ext cx="7632848" cy="681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Rectangle 2"/>
          <p:cNvSpPr>
            <a:spLocks noGrp="1" noChangeArrowheads="1"/>
          </p:cNvSpPr>
          <p:nvPr>
            <p:ph type="title"/>
          </p:nvPr>
        </p:nvSpPr>
        <p:spPr>
          <a:xfrm>
            <a:off x="4284663" y="188913"/>
            <a:ext cx="4967287" cy="1584325"/>
          </a:xfrm>
          <a:noFill/>
        </p:spPr>
        <p:txBody>
          <a:bodyPr/>
          <a:lstStyle/>
          <a:p>
            <a:r>
              <a:rPr lang="en-US" altLang="zh-CN" sz="2400" dirty="0"/>
              <a:t>TLBs and caches scheme in </a:t>
            </a:r>
            <a:r>
              <a:rPr lang="en-US" altLang="zh-CN" sz="2400" dirty="0" err="1"/>
              <a:t>Intrinsity</a:t>
            </a:r>
            <a:r>
              <a:rPr lang="en-US" altLang="zh-CN" sz="2400" dirty="0"/>
              <a:t> </a:t>
            </a:r>
            <a:r>
              <a:rPr lang="en-US" altLang="zh-CN" sz="2400" dirty="0" err="1"/>
              <a:t>FastMATH</a:t>
            </a:r>
            <a:r>
              <a:rPr lang="en-US" altLang="zh-CN" sz="2400" dirty="0"/>
              <a:t> CPU adopting write-through with write allocate for cache</a:t>
            </a:r>
            <a:br>
              <a:rPr lang="en-US" altLang="zh-CN" dirty="0"/>
            </a:br>
            <a:endParaRPr lang="en-US" altLang="zh-CN" dirty="0"/>
          </a:p>
        </p:txBody>
      </p:sp>
      <p:sp>
        <p:nvSpPr>
          <p:cNvPr id="2" name="文本框 1"/>
          <p:cNvSpPr txBox="1"/>
          <p:nvPr/>
        </p:nvSpPr>
        <p:spPr>
          <a:xfrm>
            <a:off x="7164288" y="2276872"/>
            <a:ext cx="1728192" cy="523220"/>
          </a:xfrm>
          <a:prstGeom prst="rect">
            <a:avLst/>
          </a:prstGeom>
          <a:noFill/>
        </p:spPr>
        <p:txBody>
          <a:bodyPr wrap="square" rtlCol="0">
            <a:spAutoFit/>
          </a:bodyPr>
          <a:lstStyle/>
          <a:p>
            <a:r>
              <a:rPr lang="zh-CN" altLang="en-US" sz="2800" b="1" dirty="0">
                <a:solidFill>
                  <a:srgbClr val="FF0000"/>
                </a:solidFill>
              </a:rPr>
              <a:t>全图</a:t>
            </a:r>
          </a:p>
        </p:txBody>
      </p:sp>
      <p:sp>
        <p:nvSpPr>
          <p:cNvPr id="3" name="矩形 2"/>
          <p:cNvSpPr/>
          <p:nvPr/>
        </p:nvSpPr>
        <p:spPr>
          <a:xfrm>
            <a:off x="251520" y="5903932"/>
            <a:ext cx="5400600" cy="923330"/>
          </a:xfrm>
          <a:prstGeom prst="rect">
            <a:avLst/>
          </a:prstGeom>
        </p:spPr>
        <p:txBody>
          <a:bodyPr wrap="square">
            <a:spAutoFit/>
          </a:bodyPr>
          <a:lstStyle/>
          <a:p>
            <a:r>
              <a:rPr lang="zh-CN" altLang="en-US" sz="1800" b="1" dirty="0">
                <a:latin typeface="Courier New" panose="02070309020205020404" pitchFamily="49" charset="0"/>
                <a:cs typeface="Courier New" panose="02070309020205020404" pitchFamily="49" charset="0"/>
              </a:rPr>
              <a:t>FIGURE 5.32 Processing a read or a write-through in the Intrinsity FastMATH TLB and cache</a:t>
            </a:r>
          </a:p>
        </p:txBody>
      </p:sp>
    </p:spTree>
    <p:extLst>
      <p:ext uri="{BB962C8B-B14F-4D97-AF65-F5344CB8AC3E}">
        <p14:creationId xmlns:p14="http://schemas.microsoft.com/office/powerpoint/2010/main" val="2251271128"/>
      </p:ext>
    </p:extLst>
  </p:cSld>
  <p:clrMapOvr>
    <a:masterClrMapping/>
  </p:clrMapOvr>
  <p:transition spd="med">
    <p:random/>
    <p:sndAc>
      <p:stSnd>
        <p:snd r:embed="rId2" name="camera.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284663" y="188913"/>
            <a:ext cx="3671887" cy="609600"/>
          </a:xfrm>
          <a:noFill/>
        </p:spPr>
        <p:txBody>
          <a:bodyPr/>
          <a:lstStyle/>
          <a:p>
            <a:r>
              <a:rPr lang="en-US" altLang="zh-CN"/>
              <a:t>TLBs and caches</a:t>
            </a:r>
            <a:endParaRPr lang="en-US" altLang="zh-CN" dirty="0"/>
          </a:p>
        </p:txBody>
      </p:sp>
      <p:pic>
        <p:nvPicPr>
          <p:cNvPr id="13107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8913"/>
            <a:ext cx="7488238" cy="654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164288" y="2276872"/>
            <a:ext cx="1728192" cy="954107"/>
          </a:xfrm>
          <a:prstGeom prst="rect">
            <a:avLst/>
          </a:prstGeom>
          <a:noFill/>
        </p:spPr>
        <p:txBody>
          <a:bodyPr wrap="square" rtlCol="0">
            <a:spAutoFit/>
          </a:bodyPr>
          <a:lstStyle/>
          <a:p>
            <a:r>
              <a:rPr lang="zh-CN" altLang="en-US" sz="2800" b="1" dirty="0">
                <a:solidFill>
                  <a:srgbClr val="FF0000"/>
                </a:solidFill>
              </a:rPr>
              <a:t>放大后的局部图</a:t>
            </a:r>
          </a:p>
        </p:txBody>
      </p:sp>
    </p:spTree>
  </p:cSld>
  <p:clrMapOvr>
    <a:masterClrMapping/>
  </p:clrMapOvr>
  <p:transition spd="med">
    <p:random/>
    <p:sndAc>
      <p:stSnd>
        <p:snd r:embed="rId2" name="camera.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284663" y="188913"/>
            <a:ext cx="3671887" cy="609600"/>
          </a:xfrm>
          <a:noFill/>
        </p:spPr>
        <p:txBody>
          <a:bodyPr/>
          <a:lstStyle/>
          <a:p>
            <a:r>
              <a:rPr lang="en-US" altLang="zh-CN"/>
              <a:t>TLBs and caches</a:t>
            </a:r>
            <a:endParaRPr lang="en-US" altLang="zh-CN" dirty="0"/>
          </a:p>
        </p:txBody>
      </p:sp>
      <p:pic>
        <p:nvPicPr>
          <p:cNvPr id="13209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8897937"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948264" y="1556792"/>
            <a:ext cx="1728192" cy="954107"/>
          </a:xfrm>
          <a:prstGeom prst="rect">
            <a:avLst/>
          </a:prstGeom>
          <a:noFill/>
        </p:spPr>
        <p:txBody>
          <a:bodyPr wrap="square" rtlCol="0">
            <a:spAutoFit/>
          </a:bodyPr>
          <a:lstStyle/>
          <a:p>
            <a:r>
              <a:rPr lang="zh-CN" altLang="en-US" sz="2800" b="1" dirty="0">
                <a:solidFill>
                  <a:srgbClr val="FF0000"/>
                </a:solidFill>
              </a:rPr>
              <a:t>放大后的局部图</a:t>
            </a:r>
          </a:p>
        </p:txBody>
      </p:sp>
    </p:spTree>
  </p:cSld>
  <p:clrMapOvr>
    <a:masterClrMapping/>
  </p:clrMapOvr>
  <p:transition spd="med">
    <p:random/>
    <p:sndAc>
      <p:stSnd>
        <p:snd r:embed="rId2"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3368675"/>
            <a:ext cx="65405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le 1"/>
          <p:cNvSpPr>
            <a:spLocks noGrp="1"/>
          </p:cNvSpPr>
          <p:nvPr>
            <p:ph type="title"/>
          </p:nvPr>
        </p:nvSpPr>
        <p:spPr>
          <a:xfrm>
            <a:off x="415925" y="115888"/>
            <a:ext cx="8259763" cy="647700"/>
          </a:xfrm>
        </p:spPr>
        <p:txBody>
          <a:bodyPr/>
          <a:lstStyle/>
          <a:p>
            <a:r>
              <a:rPr lang="en-US" altLang="en-US" sz="3600"/>
              <a:t>DRAM Technology</a:t>
            </a:r>
            <a:endParaRPr lang="en-US" altLang="en-US" sz="3600" dirty="0"/>
          </a:p>
        </p:txBody>
      </p:sp>
      <p:sp>
        <p:nvSpPr>
          <p:cNvPr id="37892" name="Content Placeholder 2"/>
          <p:cNvSpPr>
            <a:spLocks noGrp="1"/>
          </p:cNvSpPr>
          <p:nvPr>
            <p:ph idx="1"/>
          </p:nvPr>
        </p:nvSpPr>
        <p:spPr>
          <a:xfrm>
            <a:off x="179388" y="763588"/>
            <a:ext cx="8675687" cy="5111750"/>
          </a:xfrm>
        </p:spPr>
        <p:txBody>
          <a:bodyPr/>
          <a:lstStyle/>
          <a:p>
            <a:pPr eaLnBrk="1" hangingPunct="1">
              <a:buClr>
                <a:schemeClr val="tx1"/>
              </a:buClr>
              <a:buSzPct val="80000"/>
              <a:buFont typeface="Wingdings" panose="05000000000000000000" pitchFamily="2" charset="2"/>
              <a:buChar char="l"/>
            </a:pPr>
            <a:r>
              <a:rPr lang="en-US" altLang="en-US" sz="2400" dirty="0"/>
              <a:t>Data stored as a charge in a capacitor</a:t>
            </a:r>
          </a:p>
          <a:p>
            <a:pPr lvl="1" eaLnBrk="1" hangingPunct="1">
              <a:buClr>
                <a:schemeClr val="tx1"/>
              </a:buClr>
              <a:buSzPct val="80000"/>
            </a:pPr>
            <a:r>
              <a:rPr lang="en-US" altLang="en-US" sz="2200" dirty="0"/>
              <a:t>Single transistor used to access the charge, The charge can be kept for several milliseconds.</a:t>
            </a:r>
          </a:p>
          <a:p>
            <a:pPr lvl="1" eaLnBrk="1" hangingPunct="1">
              <a:buClr>
                <a:schemeClr val="tx1"/>
              </a:buClr>
              <a:buSzPct val="80000"/>
            </a:pPr>
            <a:r>
              <a:rPr lang="en-US" altLang="en-US" sz="2200" dirty="0"/>
              <a:t>Must periodically be refreshed</a:t>
            </a:r>
          </a:p>
          <a:p>
            <a:pPr lvl="2" eaLnBrk="1" hangingPunct="1">
              <a:buClr>
                <a:schemeClr val="tx1"/>
              </a:buClr>
              <a:buSzPct val="80000"/>
              <a:buFont typeface="Wingdings" panose="05000000000000000000" pitchFamily="2" charset="2"/>
              <a:buChar char="u"/>
            </a:pPr>
            <a:r>
              <a:rPr lang="en-US" altLang="en-US" sz="2000" dirty="0"/>
              <a:t>This consumes 1% to 2% of the active cycles of the DRAM</a:t>
            </a:r>
          </a:p>
          <a:p>
            <a:pPr lvl="2" eaLnBrk="1" hangingPunct="1">
              <a:buClr>
                <a:schemeClr val="tx1"/>
              </a:buClr>
              <a:buSzPct val="80000"/>
              <a:buFont typeface="Wingdings" panose="05000000000000000000" pitchFamily="2" charset="2"/>
              <a:buChar char="u"/>
            </a:pPr>
            <a:r>
              <a:rPr lang="en-US" altLang="en-US" sz="2000" dirty="0"/>
              <a:t>Performed on a DRAM “row”: refreshing an entire row (which shares a word line) with a read cycle followed immediately by a write cycle.</a:t>
            </a:r>
          </a:p>
          <a:p>
            <a:pPr lvl="2"/>
            <a:endParaRPr lang="en-US" altLang="en-US" dirty="0"/>
          </a:p>
        </p:txBody>
      </p:sp>
      <p:sp>
        <p:nvSpPr>
          <p:cNvPr id="37893"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37020A7-3836-4775-86E0-DBC6346568CF}" type="slidenum">
              <a:rPr lang="zh-CN" altLang="en-US" sz="1200" smtClean="0">
                <a:solidFill>
                  <a:srgbClr val="000000"/>
                </a:solidFill>
              </a:rPr>
              <a:pPr>
                <a:spcBef>
                  <a:spcPct val="0"/>
                </a:spcBef>
                <a:buClrTx/>
                <a:buSzTx/>
                <a:buFontTx/>
                <a:buNone/>
              </a:pPr>
              <a:t>12</a:t>
            </a:fld>
            <a:endParaRPr lang="zh-CN" altLang="en-US" sz="1200">
              <a:solidFill>
                <a:srgbClr val="00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9575" y="908720"/>
            <a:ext cx="8270875" cy="5111750"/>
          </a:xfrm>
        </p:spPr>
        <p:txBody>
          <a:bodyPr/>
          <a:lstStyle/>
          <a:p>
            <a:r>
              <a:rPr lang="en-US" altLang="zh-CN" dirty="0"/>
              <a:t>Our virtual memory and cache systems work together as a hierarchy: </a:t>
            </a:r>
          </a:p>
          <a:p>
            <a:pPr lvl="1"/>
            <a:r>
              <a:rPr lang="en-US" altLang="zh-CN" dirty="0"/>
              <a:t>data cannot be in the cache unless it is present in main memory. </a:t>
            </a:r>
          </a:p>
          <a:p>
            <a:r>
              <a:rPr lang="en-US" altLang="zh-CN" dirty="0"/>
              <a:t>When OS migrate every page from main memory to secondary memory</a:t>
            </a:r>
            <a:r>
              <a:rPr lang="zh-CN" altLang="en-US" dirty="0"/>
              <a:t>（</a:t>
            </a:r>
            <a:r>
              <a:rPr lang="en-US" altLang="zh-CN" dirty="0"/>
              <a:t>disk</a:t>
            </a:r>
            <a:r>
              <a:rPr lang="zh-CN" altLang="en-US" dirty="0"/>
              <a:t>）</a:t>
            </a:r>
            <a:endParaRPr lang="en-US" altLang="zh-CN" dirty="0"/>
          </a:p>
          <a:p>
            <a:pPr lvl="1"/>
            <a:r>
              <a:rPr lang="en-US" altLang="zh-CN" dirty="0"/>
              <a:t>It flushes all contents of this page from cache.</a:t>
            </a:r>
          </a:p>
          <a:p>
            <a:pPr lvl="1"/>
            <a:r>
              <a:rPr lang="en-US" altLang="zh-CN" dirty="0"/>
              <a:t>It modifies the page table entry and clears TLB entry of this page to indicate the page migrated to disk.</a:t>
            </a:r>
          </a:p>
          <a:p>
            <a:endParaRPr lang="zh-CN" altLang="en-US" dirty="0"/>
          </a:p>
        </p:txBody>
      </p:sp>
      <p:sp>
        <p:nvSpPr>
          <p:cNvPr id="4" name="灯片编号占位符 3"/>
          <p:cNvSpPr>
            <a:spLocks noGrp="1"/>
          </p:cNvSpPr>
          <p:nvPr>
            <p:ph type="sldNum" sz="quarter" idx="10"/>
          </p:nvPr>
        </p:nvSpPr>
        <p:spPr/>
        <p:txBody>
          <a:bodyPr/>
          <a:lstStyle/>
          <a:p>
            <a:pPr>
              <a:defRPr/>
            </a:pPr>
            <a:fld id="{A75C9654-7EFC-48F0-A0C3-788C94B14B65}" type="slidenum">
              <a:rPr lang="zh-CN" altLang="en-US" smtClean="0">
                <a:solidFill>
                  <a:srgbClr val="000000"/>
                </a:solidFill>
              </a:rPr>
              <a:pPr>
                <a:defRPr/>
              </a:pPr>
              <a:t>120</a:t>
            </a:fld>
            <a:endParaRPr lang="zh-CN" altLang="en-US">
              <a:solidFill>
                <a:srgbClr val="000000"/>
              </a:solidFill>
            </a:endParaRPr>
          </a:p>
        </p:txBody>
      </p:sp>
      <p:sp>
        <p:nvSpPr>
          <p:cNvPr id="3" name="矩形 2"/>
          <p:cNvSpPr/>
          <p:nvPr/>
        </p:nvSpPr>
        <p:spPr>
          <a:xfrm>
            <a:off x="98104" y="381553"/>
            <a:ext cx="8856984" cy="492443"/>
          </a:xfrm>
          <a:prstGeom prst="rect">
            <a:avLst/>
          </a:prstGeom>
        </p:spPr>
        <p:txBody>
          <a:bodyPr wrap="square">
            <a:spAutoFit/>
          </a:bodyPr>
          <a:lstStyle/>
          <a:p>
            <a:pPr eaLnBrk="1" hangingPunct="1"/>
            <a:r>
              <a:rPr lang="zh-CN" altLang="en-US" sz="2600" b="1" dirty="0">
                <a:solidFill>
                  <a:schemeClr val="tx2"/>
                </a:solidFill>
                <a:latin typeface="+mj-lt"/>
                <a:ea typeface="+mj-ea"/>
                <a:cs typeface="+mj-cs"/>
              </a:rPr>
              <a:t>5.7.7 Integrating Virtual Memory, TLBs, and Caches</a:t>
            </a:r>
          </a:p>
        </p:txBody>
      </p:sp>
    </p:spTree>
    <p:extLst>
      <p:ext uri="{BB962C8B-B14F-4D97-AF65-F5344CB8AC3E}">
        <p14:creationId xmlns:p14="http://schemas.microsoft.com/office/powerpoint/2010/main" val="35483942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36E92-0D16-421F-B96E-FFAB3684C9F3}"/>
              </a:ext>
            </a:extLst>
          </p:cNvPr>
          <p:cNvSpPr>
            <a:spLocks noGrp="1"/>
          </p:cNvSpPr>
          <p:nvPr>
            <p:ph type="title"/>
          </p:nvPr>
        </p:nvSpPr>
        <p:spPr>
          <a:xfrm>
            <a:off x="230832" y="116632"/>
            <a:ext cx="7869560" cy="720080"/>
          </a:xfrm>
        </p:spPr>
        <p:txBody>
          <a:bodyPr>
            <a:normAutofit/>
          </a:bodyPr>
          <a:lstStyle/>
          <a:p>
            <a:r>
              <a:rPr lang="en-US" altLang="zh-CN" sz="2800" dirty="0">
                <a:solidFill>
                  <a:schemeClr val="tx2"/>
                </a:solidFill>
                <a:latin typeface="+mj-lt"/>
                <a:ea typeface="+mj-ea"/>
                <a:cs typeface="+mj-cs"/>
              </a:rPr>
              <a:t>Possible combinations of Event</a:t>
            </a:r>
            <a:endParaRPr lang="zh-CN" altLang="en-US" sz="2800" dirty="0">
              <a:solidFill>
                <a:schemeClr val="tx2"/>
              </a:solidFill>
              <a:latin typeface="+mj-lt"/>
              <a:ea typeface="+mj-ea"/>
              <a:cs typeface="+mj-cs"/>
            </a:endParaRPr>
          </a:p>
        </p:txBody>
      </p:sp>
      <p:sp>
        <p:nvSpPr>
          <p:cNvPr id="3" name="内容占位符 2">
            <a:extLst>
              <a:ext uri="{FF2B5EF4-FFF2-40B4-BE49-F238E27FC236}">
                <a16:creationId xmlns:a16="http://schemas.microsoft.com/office/drawing/2014/main" id="{4A575FB8-CFF0-4E03-9F87-182448D614EC}"/>
              </a:ext>
            </a:extLst>
          </p:cNvPr>
          <p:cNvSpPr>
            <a:spLocks noGrp="1"/>
          </p:cNvSpPr>
          <p:nvPr>
            <p:ph idx="1"/>
          </p:nvPr>
        </p:nvSpPr>
        <p:spPr>
          <a:xfrm>
            <a:off x="254858" y="764704"/>
            <a:ext cx="8889142" cy="1224136"/>
          </a:xfrm>
        </p:spPr>
        <p:txBody>
          <a:bodyPr/>
          <a:lstStyle/>
          <a:p>
            <a:pPr>
              <a:buClr>
                <a:schemeClr val="tx1"/>
              </a:buClr>
              <a:buFont typeface="Wingdings" panose="05000000000000000000" pitchFamily="2" charset="2"/>
              <a:buChar char="l"/>
            </a:pPr>
            <a:r>
              <a:rPr lang="en-US" altLang="zh-CN" sz="2200" b="0" dirty="0">
                <a:solidFill>
                  <a:schemeClr val="tx1"/>
                </a:solidFill>
                <a:latin typeface="Arial" panose="020B0604020202020204" pitchFamily="34" charset="0"/>
                <a:ea typeface="+mn-ea"/>
                <a:cs typeface="Arial" panose="020B0604020202020204" pitchFamily="34" charset="0"/>
              </a:rPr>
              <a:t>Three different types of misses: TLB miss, page Fault,  cache miss</a:t>
            </a:r>
          </a:p>
          <a:p>
            <a:pPr>
              <a:buClr>
                <a:schemeClr val="tx1"/>
              </a:buClr>
              <a:buFont typeface="Wingdings" panose="05000000000000000000" pitchFamily="2" charset="2"/>
              <a:buChar char="l"/>
            </a:pPr>
            <a:r>
              <a:rPr lang="en-US" altLang="zh-CN" sz="2200" b="0" dirty="0">
                <a:solidFill>
                  <a:schemeClr val="tx1"/>
                </a:solidFill>
                <a:latin typeface="Arial" panose="020B0604020202020204" pitchFamily="34" charset="0"/>
                <a:ea typeface="+mn-ea"/>
                <a:cs typeface="Arial" panose="020B0604020202020204" pitchFamily="34" charset="0"/>
              </a:rPr>
              <a:t>Page table Miss: =[page fault], page is in disk; </a:t>
            </a:r>
          </a:p>
          <a:p>
            <a:pPr>
              <a:buClr>
                <a:schemeClr val="tx1"/>
              </a:buClr>
              <a:buFont typeface="Wingdings" panose="05000000000000000000" pitchFamily="2" charset="2"/>
              <a:buChar char="l"/>
            </a:pPr>
            <a:r>
              <a:rPr lang="en-US" altLang="zh-CN" sz="2200" b="0" dirty="0">
                <a:solidFill>
                  <a:schemeClr val="tx1"/>
                </a:solidFill>
                <a:latin typeface="Arial" panose="020B0604020202020204" pitchFamily="34" charset="0"/>
                <a:ea typeface="+mn-ea"/>
                <a:cs typeface="Arial" panose="020B0604020202020204" pitchFamily="34" charset="0"/>
              </a:rPr>
              <a:t>Page table Hit: page is in memory</a:t>
            </a:r>
            <a:endParaRPr lang="zh-CN" altLang="en-US" sz="2200" b="0" dirty="0">
              <a:solidFill>
                <a:schemeClr val="tx1"/>
              </a:solidFill>
              <a:latin typeface="Arial" panose="020B0604020202020204" pitchFamily="34" charset="0"/>
              <a:ea typeface="+mn-ea"/>
              <a:cs typeface="Arial" panose="020B0604020202020204" pitchFamily="34" charset="0"/>
            </a:endParaRPr>
          </a:p>
        </p:txBody>
      </p:sp>
      <p:pic>
        <p:nvPicPr>
          <p:cNvPr id="5" name="图片 4"/>
          <p:cNvPicPr>
            <a:picLocks noChangeAspect="1"/>
          </p:cNvPicPr>
          <p:nvPr/>
        </p:nvPicPr>
        <p:blipFill>
          <a:blip r:embed="rId2"/>
          <a:stretch>
            <a:fillRect/>
          </a:stretch>
        </p:blipFill>
        <p:spPr>
          <a:xfrm>
            <a:off x="179512" y="2132856"/>
            <a:ext cx="8972688" cy="4392488"/>
          </a:xfrm>
          <a:prstGeom prst="rect">
            <a:avLst/>
          </a:prstGeom>
        </p:spPr>
      </p:pic>
      <p:sp>
        <p:nvSpPr>
          <p:cNvPr id="4" name="矩形 3"/>
          <p:cNvSpPr/>
          <p:nvPr/>
        </p:nvSpPr>
        <p:spPr>
          <a:xfrm>
            <a:off x="2339752" y="2996952"/>
            <a:ext cx="576064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6237312"/>
            <a:ext cx="158417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2339752" y="3284984"/>
            <a:ext cx="1800200" cy="2952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35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0547" y="708902"/>
            <a:ext cx="8570897" cy="5812755"/>
          </a:xfrm>
        </p:spPr>
        <p:txBody>
          <a:bodyPr/>
          <a:lstStyle/>
          <a:p>
            <a:r>
              <a:rPr lang="en-US" altLang="zh-CN" dirty="0">
                <a:latin typeface="Arial" panose="020B0604020202020204" pitchFamily="34" charset="0"/>
                <a:cs typeface="Arial" panose="020B0604020202020204" pitchFamily="34" charset="0"/>
              </a:rPr>
              <a:t>The most important function of virtual memory</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to allow sharing of a memory area by multiple processes</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providing memory protection among these processes, (including OS process)</a:t>
            </a:r>
          </a:p>
          <a:p>
            <a:r>
              <a:rPr lang="en-US" altLang="zh-CN" dirty="0">
                <a:latin typeface="Arial" panose="020B0604020202020204" pitchFamily="34" charset="0"/>
                <a:cs typeface="Arial" panose="020B0604020202020204" pitchFamily="34" charset="0"/>
              </a:rPr>
              <a:t>to implement protection in the virtual memory, the hardware must provide 3 functions: </a:t>
            </a:r>
          </a:p>
          <a:p>
            <a:pPr marL="914400" lvl="1" indent="-457200">
              <a:buSzPct val="100000"/>
              <a:buFont typeface="+mj-lt"/>
              <a:buAutoNum type="arabicPeriod"/>
            </a:pPr>
            <a:r>
              <a:rPr lang="en-US" altLang="zh-CN" dirty="0">
                <a:latin typeface="Arial" panose="020B0604020202020204" pitchFamily="34" charset="0"/>
                <a:cs typeface="Arial" panose="020B0604020202020204" pitchFamily="34" charset="0"/>
              </a:rPr>
              <a:t>Support at least two modes</a:t>
            </a:r>
          </a:p>
          <a:p>
            <a:pPr lvl="2"/>
            <a:r>
              <a:rPr lang="en-US" altLang="zh-CN" dirty="0">
                <a:latin typeface="Arial" panose="020B0604020202020204" pitchFamily="34" charset="0"/>
                <a:cs typeface="Arial" panose="020B0604020202020204" pitchFamily="34" charset="0"/>
              </a:rPr>
              <a:t>user process mode</a:t>
            </a:r>
          </a:p>
          <a:p>
            <a:pPr lvl="2"/>
            <a:r>
              <a:rPr lang="en-US" altLang="zh-CN" dirty="0">
                <a:latin typeface="Arial" panose="020B0604020202020204" pitchFamily="34" charset="0"/>
                <a:cs typeface="Arial" panose="020B0604020202020204" pitchFamily="34" charset="0"/>
              </a:rPr>
              <a:t>supervisor process mode</a:t>
            </a:r>
          </a:p>
          <a:p>
            <a:pPr lvl="3">
              <a:buFont typeface="Wingdings" panose="05000000000000000000" pitchFamily="2" charset="2"/>
              <a:buChar char="Ø"/>
            </a:pPr>
            <a:r>
              <a:rPr lang="en-US" altLang="zh-CN" dirty="0">
                <a:latin typeface="Arial" panose="020B0604020202020204" pitchFamily="34" charset="0"/>
                <a:cs typeface="Arial" panose="020B0604020202020204" pitchFamily="34" charset="0"/>
              </a:rPr>
              <a:t>operating system process = supervisor process = kernel process = executive process.</a:t>
            </a:r>
          </a:p>
          <a:p>
            <a:pPr marL="914400" lvl="1" indent="-457200">
              <a:buSzPct val="100000"/>
              <a:buFont typeface="+mj-lt"/>
              <a:buAutoNum type="arabicPeriod"/>
            </a:pPr>
            <a:r>
              <a:rPr lang="en-US" altLang="zh-CN" dirty="0">
                <a:latin typeface="Arial" panose="020B0604020202020204" pitchFamily="34" charset="0"/>
                <a:cs typeface="Arial" panose="020B0604020202020204" pitchFamily="34" charset="0"/>
              </a:rPr>
              <a:t>Provide information of the process state: user/supervisor mode bit, the page table pointer, the TLB. </a:t>
            </a:r>
          </a:p>
          <a:p>
            <a:pPr lvl="2"/>
            <a:r>
              <a:rPr lang="en-US" altLang="zh-CN" dirty="0">
                <a:latin typeface="Arial" panose="020B0604020202020204" pitchFamily="34" charset="0"/>
                <a:cs typeface="Arial" panose="020B0604020202020204" pitchFamily="34" charset="0"/>
              </a:rPr>
              <a:t>a user process can read but not write these information. </a:t>
            </a:r>
          </a:p>
          <a:p>
            <a:pPr lvl="2"/>
            <a:r>
              <a:rPr lang="en-US" altLang="zh-CN" dirty="0">
                <a:latin typeface="Arial" panose="020B0604020202020204" pitchFamily="34" charset="0"/>
                <a:cs typeface="Arial" panose="020B0604020202020204" pitchFamily="34" charset="0"/>
              </a:rPr>
              <a:t>OS uses special instructions (only available in supervisor mode) to write these information</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A75C9654-7EFC-48F0-A0C3-788C94B14B65}" type="slidenum">
              <a:rPr lang="zh-CN" altLang="en-US" smtClean="0">
                <a:solidFill>
                  <a:srgbClr val="000000"/>
                </a:solidFill>
              </a:rPr>
              <a:pPr>
                <a:defRPr/>
              </a:pPr>
              <a:t>122</a:t>
            </a:fld>
            <a:endParaRPr lang="zh-CN" altLang="en-US">
              <a:solidFill>
                <a:srgbClr val="000000"/>
              </a:solidFill>
            </a:endParaRPr>
          </a:p>
        </p:txBody>
      </p:sp>
      <p:sp>
        <p:nvSpPr>
          <p:cNvPr id="3" name="矩形 2"/>
          <p:cNvSpPr/>
          <p:nvPr/>
        </p:nvSpPr>
        <p:spPr>
          <a:xfrm>
            <a:off x="107504" y="188640"/>
            <a:ext cx="8856984" cy="492443"/>
          </a:xfrm>
          <a:prstGeom prst="rect">
            <a:avLst/>
          </a:prstGeom>
        </p:spPr>
        <p:txBody>
          <a:bodyPr wrap="square">
            <a:spAutoFit/>
          </a:bodyPr>
          <a:lstStyle/>
          <a:p>
            <a:pPr eaLnBrk="1" hangingPunct="1"/>
            <a:r>
              <a:rPr lang="en-US" altLang="zh-CN" sz="2600" b="1" dirty="0">
                <a:solidFill>
                  <a:schemeClr val="tx2"/>
                </a:solidFill>
                <a:latin typeface="+mj-lt"/>
                <a:ea typeface="+mj-ea"/>
                <a:cs typeface="+mj-cs"/>
              </a:rPr>
              <a:t>5.7.8 Implementing Protection with Virtual Memory</a:t>
            </a:r>
            <a:endParaRPr lang="zh-CN" altLang="en-US" sz="2600" b="1" dirty="0">
              <a:solidFill>
                <a:schemeClr val="tx2"/>
              </a:solidFill>
              <a:latin typeface="+mj-lt"/>
              <a:ea typeface="+mj-ea"/>
              <a:cs typeface="+mj-cs"/>
            </a:endParaRPr>
          </a:p>
        </p:txBody>
      </p:sp>
    </p:spTree>
    <p:extLst>
      <p:ext uri="{BB962C8B-B14F-4D97-AF65-F5344CB8AC3E}">
        <p14:creationId xmlns:p14="http://schemas.microsoft.com/office/powerpoint/2010/main" val="3128970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348" y="116632"/>
            <a:ext cx="8847140" cy="5812755"/>
          </a:xfrm>
        </p:spPr>
        <p:txBody>
          <a:bodyPr/>
          <a:lstStyle/>
          <a:p>
            <a:pPr marL="914400" lvl="1" indent="-457200">
              <a:buSzPct val="100000"/>
              <a:buFont typeface="+mj-lt"/>
              <a:buAutoNum type="arabicPeriod" startAt="3"/>
            </a:pPr>
            <a:r>
              <a:rPr lang="en-US" altLang="zh-CN" dirty="0">
                <a:latin typeface="Arial" panose="020B0604020202020204" pitchFamily="34" charset="0"/>
                <a:cs typeface="Arial" panose="020B0604020202020204" pitchFamily="34" charset="0"/>
              </a:rPr>
              <a:t>the processor can go from user mode to supervisor mode, and vice versa. </a:t>
            </a:r>
          </a:p>
          <a:p>
            <a:pPr marL="1200150" lvl="2" indent="-342900">
              <a:buSzPct val="100000"/>
            </a:pPr>
            <a:r>
              <a:rPr lang="en-US" altLang="zh-CN" dirty="0">
                <a:latin typeface="Arial" panose="020B0604020202020204" pitchFamily="34" charset="0"/>
                <a:cs typeface="Arial" panose="020B0604020202020204" pitchFamily="34" charset="0"/>
              </a:rPr>
              <a:t>The first direction is finished by a system call exception (instruction </a:t>
            </a:r>
            <a:r>
              <a:rPr lang="en-US" altLang="zh-CN" u="sng" dirty="0">
                <a:solidFill>
                  <a:srgbClr val="0000FF"/>
                </a:solidFill>
                <a:latin typeface="Arial" panose="020B0604020202020204" pitchFamily="34" charset="0"/>
                <a:cs typeface="Arial" panose="020B0604020202020204" pitchFamily="34" charset="0"/>
              </a:rPr>
              <a:t>ECALL</a:t>
            </a:r>
            <a:r>
              <a:rPr lang="en-US" altLang="zh-CN" dirty="0">
                <a:latin typeface="Arial" panose="020B0604020202020204" pitchFamily="34" charset="0"/>
                <a:cs typeface="Arial" panose="020B0604020202020204" pitchFamily="34" charset="0"/>
              </a:rPr>
              <a:t> in RISC-V) </a:t>
            </a:r>
          </a:p>
          <a:p>
            <a:pPr marL="1657350" lvl="3" indent="-342900">
              <a:buSzPct val="100000"/>
              <a:buFont typeface="Wingdings" panose="05000000000000000000" pitchFamily="2" charset="2"/>
              <a:buChar char="Ø"/>
            </a:pPr>
            <a:r>
              <a:rPr lang="en-US" altLang="zh-CN" dirty="0">
                <a:latin typeface="Arial" panose="020B0604020202020204" pitchFamily="34" charset="0"/>
                <a:cs typeface="Arial" panose="020B0604020202020204" pitchFamily="34" charset="0"/>
              </a:rPr>
              <a:t>It transfers control to a dedicated location in supervisor code space. </a:t>
            </a:r>
          </a:p>
          <a:p>
            <a:pPr marL="1200150" lvl="2" indent="-342900">
              <a:buSzPct val="100000"/>
            </a:pPr>
            <a:r>
              <a:rPr lang="en-US" altLang="zh-CN" dirty="0">
                <a:latin typeface="Arial" panose="020B0604020202020204" pitchFamily="34" charset="0"/>
                <a:cs typeface="Arial" panose="020B0604020202020204" pitchFamily="34" charset="0"/>
              </a:rPr>
              <a:t>Like other exception, PC is saved in the SEPC (supervisor exception program counter), and the processor enters </a:t>
            </a:r>
            <a:r>
              <a:rPr lang="en-US" altLang="zh-CN" u="sng" dirty="0">
                <a:latin typeface="Arial" panose="020B0604020202020204" pitchFamily="34" charset="0"/>
                <a:cs typeface="Arial" panose="020B0604020202020204" pitchFamily="34" charset="0"/>
              </a:rPr>
              <a:t>supervisor mode</a:t>
            </a:r>
            <a:r>
              <a:rPr lang="en-US" altLang="zh-CN" dirty="0">
                <a:latin typeface="Arial" panose="020B0604020202020204" pitchFamily="34" charset="0"/>
                <a:cs typeface="Arial" panose="020B0604020202020204" pitchFamily="34" charset="0"/>
              </a:rPr>
              <a:t>. </a:t>
            </a:r>
          </a:p>
          <a:p>
            <a:pPr marL="1200150" lvl="2" indent="-342900">
              <a:buSzPct val="100000"/>
            </a:pPr>
            <a:r>
              <a:rPr lang="en-US" altLang="zh-CN" dirty="0">
                <a:latin typeface="Arial" panose="020B0604020202020204" pitchFamily="34" charset="0"/>
                <a:cs typeface="Arial" panose="020B0604020202020204" pitchFamily="34" charset="0"/>
              </a:rPr>
              <a:t>To return to user mode from the exception, use the supervisor exception return (instruction </a:t>
            </a:r>
            <a:r>
              <a:rPr lang="en-US" altLang="zh-CN" u="sng" dirty="0">
                <a:solidFill>
                  <a:srgbClr val="0000FF"/>
                </a:solidFill>
                <a:latin typeface="Arial" panose="020B0604020202020204" pitchFamily="34" charset="0"/>
                <a:cs typeface="Arial" panose="020B0604020202020204" pitchFamily="34" charset="0"/>
              </a:rPr>
              <a:t>SRET</a:t>
            </a:r>
            <a:r>
              <a:rPr lang="en-US" altLang="zh-CN" dirty="0">
                <a:latin typeface="Arial" panose="020B0604020202020204" pitchFamily="34" charset="0"/>
                <a:cs typeface="Arial" panose="020B0604020202020204" pitchFamily="34" charset="0"/>
              </a:rPr>
              <a:t>)</a:t>
            </a:r>
          </a:p>
          <a:p>
            <a:pPr marL="400050">
              <a:buSzPct val="100000"/>
            </a:pPr>
            <a:r>
              <a:rPr lang="zh-CN" altLang="en-US" sz="2000" dirty="0">
                <a:latin typeface="Arial" panose="020B0604020202020204" pitchFamily="34" charset="0"/>
                <a:cs typeface="Arial" panose="020B0604020202020204" pitchFamily="34" charset="0"/>
              </a:rPr>
              <a:t>补充知识（非本书内容，</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操作系统</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课）</a:t>
            </a:r>
            <a:endParaRPr lang="en-US" altLang="zh-CN" sz="2000" dirty="0">
              <a:latin typeface="Arial" panose="020B0604020202020204" pitchFamily="34" charset="0"/>
              <a:cs typeface="Arial" panose="020B0604020202020204" pitchFamily="34" charset="0"/>
            </a:endParaRPr>
          </a:p>
          <a:p>
            <a:pPr lvl="1">
              <a:buSzPct val="100000"/>
              <a:buFont typeface="Wingdings" panose="05000000000000000000" pitchFamily="2" charset="2"/>
              <a:buChar char="n"/>
            </a:pPr>
            <a:r>
              <a:rPr lang="zh-CN" altLang="en-US" sz="2000" dirty="0"/>
              <a:t>每一个进程都拥有一个自己的页表，每一个进程的</a:t>
            </a:r>
            <a:r>
              <a:rPr lang="en-US" altLang="zh-CN" sz="2000" dirty="0"/>
              <a:t>PCB</a:t>
            </a:r>
            <a:r>
              <a:rPr lang="zh-CN" altLang="en-US" sz="2000" dirty="0"/>
              <a:t>（</a:t>
            </a:r>
            <a:r>
              <a:rPr lang="en-US" altLang="zh-CN" sz="2000" dirty="0"/>
              <a:t>Process Control Block,</a:t>
            </a:r>
            <a:r>
              <a:rPr lang="zh-CN" altLang="en-US" sz="2000" dirty="0"/>
              <a:t>进程控制块）中有指针指向本进程的页表。</a:t>
            </a:r>
            <a:endParaRPr lang="en-US" altLang="zh-CN" sz="2000" dirty="0"/>
          </a:p>
          <a:p>
            <a:pPr lvl="1">
              <a:buSzPct val="100000"/>
              <a:buFont typeface="Wingdings" panose="05000000000000000000" pitchFamily="2" charset="2"/>
              <a:buChar char="n"/>
            </a:pPr>
            <a:r>
              <a:rPr lang="zh-CN" altLang="en-US" sz="2000" dirty="0">
                <a:latin typeface="Arial" panose="020B0604020202020204" pitchFamily="34" charset="0"/>
                <a:cs typeface="Arial" panose="020B0604020202020204" pitchFamily="34" charset="0"/>
              </a:rPr>
              <a:t>当进程切换时，比如现在是进程</a:t>
            </a:r>
            <a:r>
              <a:rPr lang="en-US" altLang="zh-CN" sz="2000" dirty="0">
                <a:latin typeface="Arial" panose="020B0604020202020204" pitchFamily="34" charset="0"/>
                <a:cs typeface="Arial" panose="020B0604020202020204" pitchFamily="34" charset="0"/>
              </a:rPr>
              <a:t>1</a:t>
            </a:r>
            <a:r>
              <a:rPr lang="zh-CN" altLang="en-US" sz="2000" dirty="0">
                <a:latin typeface="Arial" panose="020B0604020202020204" pitchFamily="34" charset="0"/>
                <a:cs typeface="Arial" panose="020B0604020202020204" pitchFamily="34" charset="0"/>
              </a:rPr>
              <a:t>运行，</a:t>
            </a:r>
            <a:r>
              <a:rPr lang="en-US" altLang="zh-CN" sz="2000" dirty="0">
                <a:latin typeface="Arial" panose="020B0604020202020204" pitchFamily="34" charset="0"/>
                <a:cs typeface="Arial" panose="020B0604020202020204" pitchFamily="34" charset="0"/>
              </a:rPr>
              <a:t>TLB</a:t>
            </a:r>
            <a:r>
              <a:rPr lang="zh-CN" altLang="en-US" sz="2000" dirty="0">
                <a:latin typeface="Arial" panose="020B0604020202020204" pitchFamily="34" charset="0"/>
                <a:cs typeface="Arial" panose="020B0604020202020204" pitchFamily="34" charset="0"/>
              </a:rPr>
              <a:t>中放的是进程</a:t>
            </a:r>
            <a:r>
              <a:rPr lang="en-US" altLang="zh-CN" sz="2000" dirty="0">
                <a:latin typeface="Arial" panose="020B0604020202020204" pitchFamily="34" charset="0"/>
                <a:cs typeface="Arial" panose="020B0604020202020204" pitchFamily="34" charset="0"/>
              </a:rPr>
              <a:t>1</a:t>
            </a:r>
            <a:r>
              <a:rPr lang="zh-CN" altLang="en-US" sz="2000" dirty="0">
                <a:latin typeface="Arial" panose="020B0604020202020204" pitchFamily="34" charset="0"/>
                <a:cs typeface="Arial" panose="020B0604020202020204" pitchFamily="34" charset="0"/>
              </a:rPr>
              <a:t>的相关数据的地址，突然切换到进程</a:t>
            </a:r>
            <a:r>
              <a:rPr lang="en-US" altLang="zh-CN" sz="2000" dirty="0">
                <a:latin typeface="Arial" panose="020B0604020202020204" pitchFamily="34" charset="0"/>
                <a:cs typeface="Arial" panose="020B0604020202020204" pitchFamily="34" charset="0"/>
              </a:rPr>
              <a:t>2</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TLB</a:t>
            </a:r>
            <a:r>
              <a:rPr lang="zh-CN" altLang="en-US" sz="2000" dirty="0">
                <a:latin typeface="Arial" panose="020B0604020202020204" pitchFamily="34" charset="0"/>
                <a:cs typeface="Arial" panose="020B0604020202020204" pitchFamily="34" charset="0"/>
              </a:rPr>
              <a:t>中原有的数据不是进程</a:t>
            </a:r>
            <a:r>
              <a:rPr lang="en-US" altLang="zh-CN" sz="2000" dirty="0">
                <a:latin typeface="Arial" panose="020B0604020202020204" pitchFamily="34" charset="0"/>
                <a:cs typeface="Arial" panose="020B0604020202020204" pitchFamily="34" charset="0"/>
              </a:rPr>
              <a:t>2</a:t>
            </a:r>
            <a:r>
              <a:rPr lang="zh-CN" altLang="en-US" sz="2000" dirty="0">
                <a:latin typeface="Arial" panose="020B0604020202020204" pitchFamily="34" charset="0"/>
                <a:cs typeface="Arial" panose="020B0604020202020204" pitchFamily="34" charset="0"/>
              </a:rPr>
              <a:t>相关的，此时</a:t>
            </a:r>
            <a:r>
              <a:rPr lang="en-US" altLang="zh-CN" sz="2000" dirty="0">
                <a:latin typeface="Arial" panose="020B0604020202020204" pitchFamily="34" charset="0"/>
                <a:cs typeface="Arial" panose="020B0604020202020204" pitchFamily="34" charset="0"/>
              </a:rPr>
              <a:t>TLB</a:t>
            </a:r>
            <a:r>
              <a:rPr lang="zh-CN" altLang="en-US" sz="2000" dirty="0">
                <a:latin typeface="Arial" panose="020B0604020202020204" pitchFamily="34" charset="0"/>
                <a:cs typeface="Arial" panose="020B0604020202020204" pitchFamily="34" charset="0"/>
              </a:rPr>
              <a:t>刷新数据有两种办法</a:t>
            </a:r>
            <a:r>
              <a:rPr lang="en-US" altLang="zh-CN" sz="2000" dirty="0">
                <a:latin typeface="Arial" panose="020B0604020202020204" pitchFamily="34" charset="0"/>
                <a:cs typeface="Arial" panose="020B0604020202020204" pitchFamily="34" charset="0"/>
              </a:rPr>
              <a:t>:</a:t>
            </a:r>
          </a:p>
          <a:p>
            <a:pPr lvl="2">
              <a:buSzPct val="100000"/>
              <a:buFont typeface="Wingdings" panose="05000000000000000000" pitchFamily="2" charset="2"/>
              <a:buChar char="n"/>
            </a:pPr>
            <a:r>
              <a:rPr lang="zh-CN" altLang="en-US" sz="1800" dirty="0">
                <a:latin typeface="Arial" panose="020B0604020202020204" pitchFamily="34" charset="0"/>
                <a:cs typeface="Arial" panose="020B0604020202020204" pitchFamily="34" charset="0"/>
              </a:rPr>
              <a:t>全部刷新：很简单，但花销大，很多不必刷新的数据也刷新，增加了花销</a:t>
            </a:r>
          </a:p>
          <a:p>
            <a:pPr lvl="2">
              <a:buSzPct val="100000"/>
              <a:buFont typeface="Wingdings" panose="05000000000000000000" pitchFamily="2" charset="2"/>
              <a:buChar char="n"/>
            </a:pPr>
            <a:r>
              <a:rPr lang="zh-CN" altLang="en-US" sz="1800" dirty="0">
                <a:latin typeface="Arial" panose="020B0604020202020204" pitchFamily="34" charset="0"/>
                <a:cs typeface="Arial" panose="020B0604020202020204" pitchFamily="34" charset="0"/>
              </a:rPr>
              <a:t>部分刷新：根据标志位，刷新需要刷新的数据，不需要刷新的被保留。</a:t>
            </a:r>
            <a:endParaRPr lang="en-US" altLang="zh-CN" sz="18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A75C9654-7EFC-48F0-A0C3-788C94B14B65}" type="slidenum">
              <a:rPr lang="zh-CN" altLang="en-US" smtClean="0">
                <a:solidFill>
                  <a:srgbClr val="000000"/>
                </a:solidFill>
              </a:rPr>
              <a:pPr>
                <a:defRPr/>
              </a:pPr>
              <a:t>123</a:t>
            </a:fld>
            <a:endParaRPr lang="zh-CN" altLang="en-US">
              <a:solidFill>
                <a:srgbClr val="000000"/>
              </a:solidFill>
            </a:endParaRPr>
          </a:p>
        </p:txBody>
      </p:sp>
    </p:spTree>
    <p:extLst>
      <p:ext uri="{BB962C8B-B14F-4D97-AF65-F5344CB8AC3E}">
        <p14:creationId xmlns:p14="http://schemas.microsoft.com/office/powerpoint/2010/main" val="32709818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0547" y="708902"/>
            <a:ext cx="8570897" cy="5812755"/>
          </a:xfrm>
        </p:spPr>
        <p:txBody>
          <a:bodyPr/>
          <a:lstStyle/>
          <a:p>
            <a:r>
              <a:rPr lang="en-US" altLang="zh-CN" dirty="0">
                <a:latin typeface="Arial" panose="020B0604020202020204" pitchFamily="34" charset="0"/>
                <a:cs typeface="Arial" panose="020B0604020202020204" pitchFamily="34" charset="0"/>
              </a:rPr>
              <a:t>storing the page tables in OS address space, the OS can change the page tables </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a user process can not change page tables </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process A can not change any page table mapping. </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process A can not map its virtual page to physical page of process B</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protecting data of  process B from reading or writing by process A; </a:t>
            </a:r>
          </a:p>
          <a:p>
            <a:r>
              <a:rPr lang="en-US" altLang="zh-CN" dirty="0">
                <a:latin typeface="Arial" panose="020B0604020202020204" pitchFamily="34" charset="0"/>
                <a:cs typeface="Arial" panose="020B0604020202020204" pitchFamily="34" charset="0"/>
              </a:rPr>
              <a:t>To allow another process P1 to read a page owned by process P2, </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P2 asks OS to create a page table entry mapping virtual page of P1 to P2’s physical page that P2 wants to share. </a:t>
            </a:r>
          </a:p>
          <a:p>
            <a:pPr lvl="1">
              <a:buFont typeface="Wingdings" panose="05000000000000000000" pitchFamily="2" charset="2"/>
              <a:buChar char="n"/>
            </a:pPr>
            <a:r>
              <a:rPr lang="en-US" altLang="zh-CN" dirty="0">
                <a:latin typeface="Arial" panose="020B0604020202020204" pitchFamily="34" charset="0"/>
                <a:cs typeface="Arial" panose="020B0604020202020204" pitchFamily="34" charset="0"/>
              </a:rPr>
              <a:t>The OS use the write protection bit to prevent P1 from writing the data.</a:t>
            </a:r>
          </a:p>
        </p:txBody>
      </p:sp>
      <p:sp>
        <p:nvSpPr>
          <p:cNvPr id="4" name="灯片编号占位符 3"/>
          <p:cNvSpPr>
            <a:spLocks noGrp="1"/>
          </p:cNvSpPr>
          <p:nvPr>
            <p:ph type="sldNum" sz="quarter" idx="10"/>
          </p:nvPr>
        </p:nvSpPr>
        <p:spPr/>
        <p:txBody>
          <a:bodyPr/>
          <a:lstStyle/>
          <a:p>
            <a:pPr>
              <a:defRPr/>
            </a:pPr>
            <a:fld id="{A75C9654-7EFC-48F0-A0C3-788C94B14B65}" type="slidenum">
              <a:rPr lang="zh-CN" altLang="en-US" smtClean="0">
                <a:solidFill>
                  <a:srgbClr val="000000"/>
                </a:solidFill>
              </a:rPr>
              <a:pPr>
                <a:defRPr/>
              </a:pPr>
              <a:t>124</a:t>
            </a:fld>
            <a:endParaRPr lang="zh-CN" altLang="en-US">
              <a:solidFill>
                <a:srgbClr val="000000"/>
              </a:solidFill>
            </a:endParaRPr>
          </a:p>
        </p:txBody>
      </p:sp>
      <p:sp>
        <p:nvSpPr>
          <p:cNvPr id="3" name="矩形 2"/>
          <p:cNvSpPr/>
          <p:nvPr/>
        </p:nvSpPr>
        <p:spPr>
          <a:xfrm>
            <a:off x="107504" y="188640"/>
            <a:ext cx="8856984" cy="492443"/>
          </a:xfrm>
          <a:prstGeom prst="rect">
            <a:avLst/>
          </a:prstGeom>
        </p:spPr>
        <p:txBody>
          <a:bodyPr wrap="square">
            <a:spAutoFit/>
          </a:bodyPr>
          <a:lstStyle/>
          <a:p>
            <a:pPr eaLnBrk="1" hangingPunct="1"/>
            <a:r>
              <a:rPr lang="en-US" altLang="zh-CN" sz="2600" b="1" dirty="0">
                <a:solidFill>
                  <a:schemeClr val="tx2"/>
                </a:solidFill>
                <a:latin typeface="+mj-lt"/>
                <a:ea typeface="+mj-ea"/>
                <a:cs typeface="+mj-cs"/>
              </a:rPr>
              <a:t>5.7.8 Implementing Protection with Virtual Memory</a:t>
            </a:r>
            <a:endParaRPr lang="zh-CN" altLang="en-US" sz="2600" b="1" dirty="0">
              <a:solidFill>
                <a:schemeClr val="tx2"/>
              </a:solidFill>
              <a:latin typeface="+mj-lt"/>
              <a:ea typeface="+mj-ea"/>
              <a:cs typeface="+mj-cs"/>
            </a:endParaRPr>
          </a:p>
        </p:txBody>
      </p:sp>
    </p:spTree>
    <p:extLst>
      <p:ext uri="{BB962C8B-B14F-4D97-AF65-F5344CB8AC3E}">
        <p14:creationId xmlns:p14="http://schemas.microsoft.com/office/powerpoint/2010/main" val="16602983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zh-CN"/>
              <a:t>Modern Systems</a:t>
            </a:r>
            <a:endParaRPr lang="en-US" altLang="zh-CN" dirty="0"/>
          </a:p>
        </p:txBody>
      </p:sp>
      <p:sp>
        <p:nvSpPr>
          <p:cNvPr id="133123" name="AutoShape 3"/>
          <p:cNvSpPr>
            <a:spLocks noGrp="1" noChangeArrowheads="1"/>
          </p:cNvSpPr>
          <p:nvPr>
            <p:ph type="body" idx="1"/>
          </p:nvPr>
        </p:nvSpPr>
        <p:spPr>
          <a:xfrm>
            <a:off x="0" y="685800"/>
            <a:ext cx="8382000" cy="1447056"/>
          </a:xfrm>
          <a:noFill/>
        </p:spPr>
        <p:txBody>
          <a:bodyPr/>
          <a:lstStyle/>
          <a:p>
            <a:r>
              <a:rPr lang="en-US" altLang="zh-CN" sz="1800" dirty="0"/>
              <a:t>Very complicated memory systems:</a:t>
            </a:r>
            <a:br>
              <a:rPr lang="en-US" altLang="zh-CN" sz="1800" dirty="0"/>
            </a:br>
            <a:endParaRPr lang="en-US" altLang="zh-CN" sz="1800" dirty="0"/>
          </a:p>
        </p:txBody>
      </p:sp>
      <p:pic>
        <p:nvPicPr>
          <p:cNvPr id="133124"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3149600"/>
            <a:ext cx="2730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5" name="Object 5">
            <a:hlinkClick r:id="" action="ppaction://ole?verb=0"/>
          </p:cNvPr>
          <p:cNvGraphicFramePr>
            <a:graphicFrameLocks/>
          </p:cNvGraphicFramePr>
          <p:nvPr/>
        </p:nvGraphicFramePr>
        <p:xfrm>
          <a:off x="1025525" y="1143000"/>
          <a:ext cx="7105650" cy="1974850"/>
        </p:xfrm>
        <a:graphic>
          <a:graphicData uri="http://schemas.openxmlformats.org/presentationml/2006/ole">
            <mc:AlternateContent xmlns:mc="http://schemas.openxmlformats.org/markup-compatibility/2006">
              <mc:Choice xmlns:v="urn:schemas-microsoft-com:vml" Requires="v">
                <p:oleObj spid="_x0000_s133289" name="Worksheet" r:id="rId5" imgW="7105650" imgH="1974850" progId="Excel.Sheet.8">
                  <p:embed/>
                </p:oleObj>
              </mc:Choice>
              <mc:Fallback>
                <p:oleObj name="Worksheet" r:id="rId5" imgW="7105650" imgH="1974850" progId="Excel.Sheet.8">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25" y="1143000"/>
                        <a:ext cx="710565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6" name="Object 6">
            <a:hlinkClick r:id="" action="ppaction://ole?verb=0"/>
          </p:cNvPr>
          <p:cNvGraphicFramePr>
            <a:graphicFrameLocks/>
          </p:cNvGraphicFramePr>
          <p:nvPr/>
        </p:nvGraphicFramePr>
        <p:xfrm>
          <a:off x="1262063" y="5400675"/>
          <a:ext cx="6632575" cy="1389063"/>
        </p:xfrm>
        <a:graphic>
          <a:graphicData uri="http://schemas.openxmlformats.org/presentationml/2006/ole">
            <mc:AlternateContent xmlns:mc="http://schemas.openxmlformats.org/markup-compatibility/2006">
              <mc:Choice xmlns:v="urn:schemas-microsoft-com:vml" Requires="v">
                <p:oleObj spid="_x0000_s133290" name="Worksheet" r:id="rId7" imgW="6632575" imgH="1389063" progId="Excel.Sheet.8">
                  <p:embed/>
                </p:oleObj>
              </mc:Choice>
              <mc:Fallback>
                <p:oleObj name="Worksheet" r:id="rId7" imgW="6632575" imgH="1389063" progId="Excel.Sheet.8">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2063" y="5400675"/>
                        <a:ext cx="66325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endParaRPr kumimoji="0" lang="en-AU" altLang="en-US" sz="1800">
              <a:solidFill>
                <a:srgbClr val="000000"/>
              </a:solidFill>
              <a:latin typeface="Arial" panose="020B0604020202020204" pitchFamily="34" charset="0"/>
              <a:ea typeface="+mn-ea"/>
            </a:endParaRPr>
          </a:p>
        </p:txBody>
      </p:sp>
      <p:sp>
        <p:nvSpPr>
          <p:cNvPr id="3" name="文本框 2"/>
          <p:cNvSpPr txBox="1"/>
          <p:nvPr/>
        </p:nvSpPr>
        <p:spPr>
          <a:xfrm>
            <a:off x="323528" y="1340768"/>
            <a:ext cx="8424936"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刷新与行地址有关。刷新时一行行进行的，必须在刷新周期内，由专用的刷新电路来完成对基本单元电路的逐行刷新，才能保证</a:t>
            </a:r>
            <a:r>
              <a:rPr lang="en-US" altLang="zh-CN" dirty="0"/>
              <a:t>DRAM</a:t>
            </a:r>
            <a:r>
              <a:rPr lang="zh-CN" altLang="en-US" dirty="0"/>
              <a:t>内的信息不丢失。通常有三种方式刷新：集中刷新、分散刷新和异步刷新。</a:t>
            </a:r>
            <a:endParaRPr lang="en-US" altLang="zh-CN" dirty="0"/>
          </a:p>
          <a:p>
            <a:pPr marL="342900" indent="-342900">
              <a:buFont typeface="Arial" panose="020B0604020202020204" pitchFamily="34" charset="0"/>
              <a:buChar char="•"/>
            </a:pPr>
            <a:r>
              <a:rPr lang="en-US" altLang="zh-CN" dirty="0"/>
              <a:t>DRAM </a:t>
            </a:r>
            <a:r>
              <a:rPr lang="zh-CN" altLang="en-US" dirty="0"/>
              <a:t>制造商的一些资料中显示，内存至少要每</a:t>
            </a:r>
            <a:r>
              <a:rPr lang="en-US" altLang="zh-CN" dirty="0"/>
              <a:t>64ms</a:t>
            </a:r>
            <a:r>
              <a:rPr lang="zh-CN" altLang="en-US" dirty="0"/>
              <a:t>刷新一次，这也就意味着内存有</a:t>
            </a:r>
            <a:r>
              <a:rPr lang="en-US" altLang="zh-CN" dirty="0"/>
              <a:t>1</a:t>
            </a:r>
            <a:r>
              <a:rPr lang="zh-CN" altLang="en-US" dirty="0"/>
              <a:t>％的时间要用来刷新。</a:t>
            </a:r>
            <a:endParaRPr lang="en-US" altLang="zh-CN" dirty="0"/>
          </a:p>
          <a:p>
            <a:pPr marL="342900" indent="-342900">
              <a:buFont typeface="Arial" panose="020B0604020202020204" pitchFamily="34" charset="0"/>
              <a:buChar char="•"/>
            </a:pPr>
            <a:r>
              <a:rPr lang="zh-CN" altLang="en-US" dirty="0"/>
              <a:t>内存的刷新关键 在于当对内存单元进行读取操作时保持内存的内容不变，所以</a:t>
            </a:r>
            <a:r>
              <a:rPr lang="en-US" altLang="zh-CN" dirty="0"/>
              <a:t>DRAM</a:t>
            </a:r>
            <a:r>
              <a:rPr lang="zh-CN" altLang="en-US" dirty="0"/>
              <a:t>单元每次读取操作之后都要进行刷新：执行一次回写操作，因为读取操作也会破坏内存中的电 荷，也就是说对于内存中存储的数据是具有破坏性的。</a:t>
            </a:r>
            <a:endParaRPr lang="en-US" altLang="zh-CN" dirty="0"/>
          </a:p>
        </p:txBody>
      </p:sp>
    </p:spTree>
    <p:extLst>
      <p:ext uri="{BB962C8B-B14F-4D97-AF65-F5344CB8AC3E}">
        <p14:creationId xmlns:p14="http://schemas.microsoft.com/office/powerpoint/2010/main" val="18287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260648"/>
            <a:ext cx="8559800" cy="5111750"/>
          </a:xfrm>
        </p:spPr>
        <p:txBody>
          <a:bodyPr/>
          <a:lstStyle/>
          <a:p>
            <a:pPr eaLnBrk="1" hangingPunct="1">
              <a:buClr>
                <a:schemeClr val="tx1"/>
              </a:buClr>
              <a:buSzPct val="80000"/>
              <a:buFont typeface="Wingdings" panose="05000000000000000000" pitchFamily="2" charset="2"/>
              <a:buChar char="l"/>
            </a:pPr>
            <a:r>
              <a:rPr lang="zh-CN" altLang="en-US" sz="2000" dirty="0"/>
              <a:t>下图</a:t>
            </a:r>
            <a:r>
              <a:rPr lang="en-US" altLang="zh-CN" sz="2000" dirty="0"/>
              <a:t>1</a:t>
            </a:r>
            <a:r>
              <a:rPr lang="zh-CN" altLang="en-US" sz="2000" dirty="0"/>
              <a:t>条</a:t>
            </a:r>
            <a:r>
              <a:rPr lang="en-US" altLang="zh-CN" sz="2000" dirty="0"/>
              <a:t>DRAM</a:t>
            </a:r>
            <a:r>
              <a:rPr lang="zh-CN" altLang="en-US" sz="2000" dirty="0"/>
              <a:t>内存条有</a:t>
            </a:r>
            <a:r>
              <a:rPr lang="en-US" altLang="zh-CN" sz="2000" dirty="0"/>
              <a:t>8</a:t>
            </a:r>
            <a:r>
              <a:rPr lang="zh-CN" altLang="en-US" sz="2000" dirty="0"/>
              <a:t>片</a:t>
            </a:r>
            <a:r>
              <a:rPr lang="en-US" altLang="zh-CN" sz="2000" dirty="0"/>
              <a:t>chip</a:t>
            </a:r>
            <a:r>
              <a:rPr lang="zh-CN" altLang="en-US" sz="2000" dirty="0"/>
              <a:t>（市场上也有</a:t>
            </a:r>
            <a:r>
              <a:rPr lang="en-US" altLang="zh-CN" sz="2000" dirty="0"/>
              <a:t>9</a:t>
            </a:r>
            <a:r>
              <a:rPr lang="zh-CN" altLang="en-US" sz="2000" dirty="0"/>
              <a:t>片或</a:t>
            </a:r>
            <a:r>
              <a:rPr lang="en-US" altLang="zh-CN" sz="2000" dirty="0"/>
              <a:t>4</a:t>
            </a:r>
            <a:r>
              <a:rPr lang="zh-CN" altLang="en-US" sz="2000" dirty="0"/>
              <a:t>片的）</a:t>
            </a:r>
            <a:r>
              <a:rPr lang="zh-CN" altLang="en-US" sz="2400" dirty="0"/>
              <a:t>。</a:t>
            </a:r>
            <a:endParaRPr lang="en-US" altLang="zh-CN" sz="2400" dirty="0"/>
          </a:p>
          <a:p>
            <a:pPr eaLnBrk="1" hangingPunct="1">
              <a:buClr>
                <a:schemeClr val="tx1"/>
              </a:buClr>
              <a:buSzPct val="80000"/>
              <a:buFont typeface="Wingdings" panose="05000000000000000000" pitchFamily="2" charset="2"/>
              <a:buChar char="l"/>
            </a:pPr>
            <a:r>
              <a:rPr lang="zh-CN" altLang="en-US" sz="2000" dirty="0"/>
              <a:t>例子：</a:t>
            </a:r>
            <a:r>
              <a:rPr lang="en-US" altLang="zh-CN" sz="2000" dirty="0"/>
              <a:t>1</a:t>
            </a:r>
            <a:r>
              <a:rPr lang="zh-CN" altLang="en-US" sz="2000" dirty="0"/>
              <a:t>个</a:t>
            </a:r>
            <a:r>
              <a:rPr lang="en-US" altLang="zh-CN" sz="2000" dirty="0"/>
              <a:t>chip</a:t>
            </a:r>
            <a:r>
              <a:rPr lang="zh-CN" altLang="en-US" sz="2000" dirty="0"/>
              <a:t>内有</a:t>
            </a:r>
            <a:r>
              <a:rPr lang="en-US" altLang="zh-CN" sz="2000" dirty="0"/>
              <a:t>4</a:t>
            </a:r>
            <a:r>
              <a:rPr lang="zh-CN" altLang="en-US" sz="2000" dirty="0"/>
              <a:t>个</a:t>
            </a:r>
            <a:r>
              <a:rPr lang="en-US" altLang="zh-CN" sz="2000" dirty="0"/>
              <a:t>bank</a:t>
            </a:r>
            <a:r>
              <a:rPr lang="zh-CN" altLang="en-US" sz="2000" dirty="0"/>
              <a:t>，每个</a:t>
            </a:r>
            <a:r>
              <a:rPr lang="en-US" altLang="zh-CN" sz="2000" dirty="0"/>
              <a:t>bank</a:t>
            </a:r>
            <a:r>
              <a:rPr lang="zh-CN" altLang="en-US" sz="2000" dirty="0"/>
              <a:t>内有</a:t>
            </a:r>
            <a:r>
              <a:rPr lang="en-US" altLang="zh-CN" sz="2000" dirty="0"/>
              <a:t>8</a:t>
            </a:r>
            <a:r>
              <a:rPr lang="zh-CN" altLang="en-US" sz="2000" dirty="0"/>
              <a:t>个</a:t>
            </a:r>
            <a:r>
              <a:rPr lang="en-US" altLang="zh-CN" sz="2000" dirty="0"/>
              <a:t>array</a:t>
            </a:r>
            <a:r>
              <a:rPr lang="zh-CN" altLang="en-US" sz="2000" dirty="0"/>
              <a:t>（</a:t>
            </a:r>
            <a:r>
              <a:rPr lang="en-US" altLang="zh-CN" sz="2000" dirty="0"/>
              <a:t>8</a:t>
            </a:r>
            <a:r>
              <a:rPr lang="zh-CN" altLang="en-US" sz="2000" dirty="0"/>
              <a:t>个</a:t>
            </a:r>
            <a:r>
              <a:rPr lang="en-US" altLang="zh-CN" sz="2000" dirty="0"/>
              <a:t>array</a:t>
            </a:r>
            <a:r>
              <a:rPr lang="zh-CN" altLang="en-US" sz="2000" dirty="0"/>
              <a:t>决定了位宽是</a:t>
            </a:r>
            <a:r>
              <a:rPr lang="en-US" altLang="zh-CN" sz="2000" dirty="0"/>
              <a:t>8bit</a:t>
            </a:r>
            <a:r>
              <a:rPr lang="zh-CN" altLang="en-US" sz="2000" dirty="0"/>
              <a:t>），一个特定地址的数据只在其中</a:t>
            </a:r>
            <a:r>
              <a:rPr lang="en-US" altLang="zh-CN" sz="2000" dirty="0"/>
              <a:t>1</a:t>
            </a:r>
            <a:r>
              <a:rPr lang="zh-CN" altLang="en-US" sz="2000" dirty="0"/>
              <a:t>个</a:t>
            </a:r>
            <a:r>
              <a:rPr lang="en-US" altLang="zh-CN" sz="2000" dirty="0"/>
              <a:t>bank</a:t>
            </a:r>
            <a:r>
              <a:rPr lang="zh-CN" altLang="en-US" sz="2000" dirty="0"/>
              <a:t>中，</a:t>
            </a:r>
            <a:r>
              <a:rPr lang="en-US" altLang="zh-CN" sz="2000" dirty="0"/>
              <a:t>1</a:t>
            </a:r>
            <a:r>
              <a:rPr lang="zh-CN" altLang="en-US" sz="2000" dirty="0"/>
              <a:t>个</a:t>
            </a:r>
            <a:r>
              <a:rPr lang="en-US" altLang="zh-CN" sz="2000" dirty="0"/>
              <a:t>bank</a:t>
            </a:r>
            <a:r>
              <a:rPr lang="zh-CN" altLang="en-US" sz="2000" dirty="0"/>
              <a:t>的容量是</a:t>
            </a:r>
            <a:r>
              <a:rPr lang="en-US" altLang="zh-CN" sz="2000" dirty="0"/>
              <a:t>64K*8bit</a:t>
            </a:r>
            <a:r>
              <a:rPr lang="zh-CN" altLang="en-US" sz="2000" dirty="0"/>
              <a:t>（</a:t>
            </a:r>
            <a:r>
              <a:rPr lang="en-US" altLang="zh-CN" sz="2000" dirty="0"/>
              <a:t>256 row * 256 column * 8bit</a:t>
            </a:r>
            <a:r>
              <a:rPr lang="zh-CN" altLang="en-US" sz="2000" dirty="0"/>
              <a:t>），则这个</a:t>
            </a:r>
            <a:r>
              <a:rPr lang="en-US" altLang="zh-CN" sz="2000" dirty="0"/>
              <a:t>chip</a:t>
            </a:r>
            <a:r>
              <a:rPr lang="zh-CN" altLang="en-US" sz="2000" dirty="0"/>
              <a:t>有</a:t>
            </a:r>
            <a:r>
              <a:rPr lang="en-US" altLang="zh-CN" sz="2000" dirty="0"/>
              <a:t>256k*8bit</a:t>
            </a:r>
            <a:r>
              <a:rPr lang="zh-CN" altLang="en-US" sz="2000" dirty="0"/>
              <a:t>，位宽</a:t>
            </a:r>
            <a:r>
              <a:rPr lang="en-US" altLang="zh-CN" sz="2000" dirty="0"/>
              <a:t>8bit</a:t>
            </a:r>
            <a:r>
              <a:rPr lang="zh-CN" altLang="en-US" sz="2000" dirty="0"/>
              <a:t>。</a:t>
            </a:r>
            <a:endParaRPr lang="en-US" altLang="zh-CN" sz="2000" dirty="0"/>
          </a:p>
          <a:p>
            <a:pPr lvl="1" eaLnBrk="1" hangingPunct="1">
              <a:buClr>
                <a:schemeClr val="tx1"/>
              </a:buClr>
              <a:buSzPct val="80000"/>
            </a:pPr>
            <a:r>
              <a:rPr kumimoji="1" lang="en-US" altLang="zh-CN" sz="1800" kern="1200" dirty="0">
                <a:ea typeface="宋体" panose="02010600030101010101" pitchFamily="2" charset="-122"/>
                <a:cs typeface="+mn-cs"/>
              </a:rPr>
              <a:t>Chip</a:t>
            </a:r>
            <a:r>
              <a:rPr kumimoji="1" lang="zh-CN" altLang="en-US" sz="1800" kern="1200" dirty="0">
                <a:ea typeface="宋体" panose="02010600030101010101" pitchFamily="2" charset="-122"/>
                <a:cs typeface="+mn-cs"/>
              </a:rPr>
              <a:t>的位宽由</a:t>
            </a:r>
            <a:r>
              <a:rPr kumimoji="1" lang="en-US" altLang="zh-CN" sz="1800" kern="1200" dirty="0">
                <a:ea typeface="宋体" panose="02010600030101010101" pitchFamily="2" charset="-122"/>
                <a:cs typeface="+mn-cs"/>
              </a:rPr>
              <a:t>array</a:t>
            </a:r>
            <a:r>
              <a:rPr kumimoji="1" lang="zh-CN" altLang="en-US" sz="1800" kern="1200" dirty="0">
                <a:ea typeface="宋体" panose="02010600030101010101" pitchFamily="2" charset="-122"/>
                <a:cs typeface="+mn-cs"/>
              </a:rPr>
              <a:t>数量决定，无关</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数量，增加</a:t>
            </a:r>
            <a:r>
              <a:rPr kumimoji="1" lang="en-US" altLang="zh-CN" sz="1800" kern="1200" dirty="0">
                <a:ea typeface="宋体" panose="02010600030101010101" pitchFamily="2" charset="-122"/>
                <a:cs typeface="+mn-cs"/>
              </a:rPr>
              <a:t>chip</a:t>
            </a:r>
            <a:r>
              <a:rPr kumimoji="1" lang="zh-CN" altLang="en-US" sz="1800" kern="1200" dirty="0">
                <a:ea typeface="宋体" panose="02010600030101010101" pitchFamily="2" charset="-122"/>
                <a:cs typeface="+mn-cs"/>
              </a:rPr>
              <a:t>内的</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数只会增加容量，不增加位宽。</a:t>
            </a:r>
            <a:endParaRPr kumimoji="1" lang="en-US" altLang="zh-CN" sz="1800" kern="1200" dirty="0">
              <a:ea typeface="宋体" panose="02010600030101010101" pitchFamily="2" charset="-122"/>
              <a:cs typeface="+mn-cs"/>
            </a:endParaRPr>
          </a:p>
          <a:p>
            <a:pPr lvl="1" eaLnBrk="1" hangingPunct="1">
              <a:buClr>
                <a:schemeClr val="tx1"/>
              </a:buClr>
              <a:buSzPct val="80000"/>
            </a:pPr>
            <a:r>
              <a:rPr kumimoji="1" lang="zh-CN" altLang="en-US" sz="1800" kern="1200" dirty="0">
                <a:ea typeface="宋体" panose="02010600030101010101" pitchFamily="2" charset="-122"/>
                <a:cs typeface="+mn-cs"/>
              </a:rPr>
              <a:t>输入地址时，地址译码电路会选择其中的一个</a:t>
            </a:r>
            <a:r>
              <a:rPr kumimoji="1" lang="en-US" altLang="zh-CN" sz="1800" kern="1200" dirty="0">
                <a:ea typeface="宋体" panose="02010600030101010101" pitchFamily="2" charset="-122"/>
                <a:cs typeface="+mn-cs"/>
              </a:rPr>
              <a:t>bank</a:t>
            </a:r>
          </a:p>
          <a:p>
            <a:pPr lvl="1" eaLnBrk="1" hangingPunct="1">
              <a:buClr>
                <a:schemeClr val="tx1"/>
              </a:buClr>
              <a:buSzPct val="80000"/>
            </a:pPr>
            <a:r>
              <a:rPr kumimoji="1" lang="zh-CN" altLang="en-US" sz="1800" kern="1200" dirty="0">
                <a:ea typeface="宋体" panose="02010600030101010101" pitchFamily="2" charset="-122"/>
                <a:cs typeface="+mn-cs"/>
              </a:rPr>
              <a:t>读数据的</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内地址是</a:t>
            </a:r>
            <a:r>
              <a:rPr kumimoji="1" lang="en-US" altLang="zh-CN" sz="1800" kern="1200" dirty="0">
                <a:ea typeface="宋体" panose="02010600030101010101" pitchFamily="2" charset="-122"/>
                <a:cs typeface="+mn-cs"/>
              </a:rPr>
              <a:t>0xA1B4</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clk1</a:t>
            </a:r>
            <a:r>
              <a:rPr kumimoji="1" lang="zh-CN" altLang="en-US" sz="1800" kern="1200" dirty="0">
                <a:ea typeface="宋体" panose="02010600030101010101" pitchFamily="2" charset="-122"/>
                <a:cs typeface="+mn-cs"/>
              </a:rPr>
              <a:t>输入</a:t>
            </a:r>
            <a:r>
              <a:rPr kumimoji="1" lang="en-US" altLang="zh-CN" sz="1800" kern="1200" dirty="0">
                <a:ea typeface="宋体" panose="02010600030101010101" pitchFamily="2" charset="-122"/>
                <a:cs typeface="+mn-cs"/>
              </a:rPr>
              <a:t>row-</a:t>
            </a:r>
            <a:r>
              <a:rPr kumimoji="1" lang="en-US" altLang="zh-CN" sz="1800" kern="1200" dirty="0" err="1">
                <a:ea typeface="宋体" panose="02010600030101010101" pitchFamily="2" charset="-122"/>
                <a:cs typeface="+mn-cs"/>
              </a:rPr>
              <a:t>addr</a:t>
            </a:r>
            <a:r>
              <a:rPr kumimoji="1" lang="en-US" altLang="zh-CN" sz="1800" kern="1200" dirty="0">
                <a:ea typeface="宋体" panose="02010600030101010101" pitchFamily="2" charset="-122"/>
                <a:cs typeface="+mn-cs"/>
              </a:rPr>
              <a:t>=0xA1,</a:t>
            </a:r>
            <a:r>
              <a:rPr kumimoji="1" lang="zh-CN" altLang="en-US" sz="1800" kern="1200" dirty="0">
                <a:ea typeface="宋体" panose="02010600030101010101" pitchFamily="2" charset="-122"/>
                <a:cs typeface="+mn-cs"/>
              </a:rPr>
              <a:t>每个</a:t>
            </a:r>
            <a:r>
              <a:rPr kumimoji="1" lang="en-US" altLang="zh-CN" sz="1800" kern="1200" dirty="0">
                <a:ea typeface="宋体" panose="02010600030101010101" pitchFamily="2" charset="-122"/>
                <a:cs typeface="+mn-cs"/>
              </a:rPr>
              <a:t>array</a:t>
            </a:r>
            <a:r>
              <a:rPr kumimoji="1" lang="zh-CN" altLang="en-US" sz="1800" kern="1200" dirty="0">
                <a:ea typeface="宋体" panose="02010600030101010101" pitchFamily="2" charset="-122"/>
                <a:cs typeface="+mn-cs"/>
              </a:rPr>
              <a:t>读出</a:t>
            </a:r>
            <a:r>
              <a:rPr kumimoji="1" lang="en-US" altLang="zh-CN" sz="1800" kern="1200" dirty="0">
                <a:ea typeface="宋体" panose="02010600030101010101" pitchFamily="2" charset="-122"/>
                <a:cs typeface="+mn-cs"/>
              </a:rPr>
              <a:t>1</a:t>
            </a:r>
            <a:r>
              <a:rPr kumimoji="1" lang="zh-CN" altLang="en-US" sz="1800" kern="1200" dirty="0">
                <a:ea typeface="宋体" panose="02010600030101010101" pitchFamily="2" charset="-122"/>
                <a:cs typeface="+mn-cs"/>
              </a:rPr>
              <a:t>个</a:t>
            </a:r>
            <a:r>
              <a:rPr kumimoji="1" lang="en-US" altLang="zh-CN" sz="1800" kern="1200" dirty="0">
                <a:ea typeface="宋体" panose="02010600030101010101" pitchFamily="2" charset="-122"/>
                <a:cs typeface="+mn-cs"/>
              </a:rPr>
              <a:t>row</a:t>
            </a:r>
            <a:r>
              <a:rPr kumimoji="1" lang="zh-CN" altLang="en-US" sz="1800" kern="1200" dirty="0">
                <a:ea typeface="宋体" panose="02010600030101010101" pitchFamily="2" charset="-122"/>
                <a:cs typeface="+mn-cs"/>
              </a:rPr>
              <a:t>的</a:t>
            </a:r>
            <a:r>
              <a:rPr kumimoji="1" lang="en-US" altLang="zh-CN" sz="1800" kern="1200" dirty="0">
                <a:ea typeface="宋体" panose="02010600030101010101" pitchFamily="2" charset="-122"/>
                <a:cs typeface="+mn-cs"/>
              </a:rPr>
              <a:t>256</a:t>
            </a:r>
            <a:r>
              <a:rPr kumimoji="1" lang="zh-CN" altLang="en-US" sz="1800" kern="1200" dirty="0">
                <a:ea typeface="宋体" panose="02010600030101010101" pitchFamily="2" charset="-122"/>
                <a:cs typeface="+mn-cs"/>
              </a:rPr>
              <a:t>位存到</a:t>
            </a:r>
            <a:r>
              <a:rPr kumimoji="1" lang="en-US" altLang="zh-CN" sz="1800" kern="1200" dirty="0">
                <a:ea typeface="宋体" panose="02010600030101010101" pitchFamily="2" charset="-122"/>
                <a:cs typeface="+mn-cs"/>
              </a:rPr>
              <a:t>row buffer</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256 bits latches</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8</a:t>
            </a:r>
            <a:r>
              <a:rPr kumimoji="1" lang="zh-CN" altLang="en-US" sz="1800" kern="1200" dirty="0">
                <a:ea typeface="宋体" panose="02010600030101010101" pitchFamily="2" charset="-122"/>
                <a:cs typeface="+mn-cs"/>
              </a:rPr>
              <a:t>个</a:t>
            </a:r>
            <a:r>
              <a:rPr kumimoji="1" lang="en-US" altLang="zh-CN" sz="1800" kern="1200" dirty="0">
                <a:ea typeface="宋体" panose="02010600030101010101" pitchFamily="2" charset="-122"/>
                <a:cs typeface="+mn-cs"/>
              </a:rPr>
              <a:t>array</a:t>
            </a:r>
            <a:r>
              <a:rPr kumimoji="1" lang="zh-CN" altLang="en-US" sz="1800" kern="1200" dirty="0">
                <a:ea typeface="宋体" panose="02010600030101010101" pitchFamily="2" charset="-122"/>
                <a:cs typeface="+mn-cs"/>
              </a:rPr>
              <a:t>同时读出同</a:t>
            </a:r>
            <a:r>
              <a:rPr kumimoji="1" lang="en-US" altLang="zh-CN" sz="1800" kern="1200" dirty="0">
                <a:ea typeface="宋体" panose="02010600030101010101" pitchFamily="2" charset="-122"/>
                <a:cs typeface="+mn-cs"/>
              </a:rPr>
              <a:t>1</a:t>
            </a:r>
            <a:r>
              <a:rPr kumimoji="1" lang="zh-CN" altLang="en-US" sz="1800" kern="1200" dirty="0">
                <a:ea typeface="宋体" panose="02010600030101010101" pitchFamily="2" charset="-122"/>
                <a:cs typeface="+mn-cs"/>
              </a:rPr>
              <a:t>个</a:t>
            </a:r>
            <a:r>
              <a:rPr kumimoji="1" lang="en-US" altLang="zh-CN" sz="1800" kern="1200" dirty="0">
                <a:ea typeface="宋体" panose="02010600030101010101" pitchFamily="2" charset="-122"/>
                <a:cs typeface="+mn-cs"/>
              </a:rPr>
              <a:t>row</a:t>
            </a:r>
            <a:r>
              <a:rPr kumimoji="1" lang="zh-CN" altLang="en-US" sz="1800" kern="1200" dirty="0">
                <a:ea typeface="宋体" panose="02010600030101010101" pitchFamily="2" charset="-122"/>
                <a:cs typeface="+mn-cs"/>
              </a:rPr>
              <a:t>的</a:t>
            </a:r>
            <a:r>
              <a:rPr kumimoji="1" lang="en-US" altLang="zh-CN" sz="1800" kern="1200" dirty="0">
                <a:ea typeface="宋体" panose="02010600030101010101" pitchFamily="2" charset="-122"/>
                <a:cs typeface="+mn-cs"/>
              </a:rPr>
              <a:t>256*8</a:t>
            </a:r>
            <a:r>
              <a:rPr kumimoji="1" lang="zh-CN" altLang="en-US" sz="1800" kern="1200" dirty="0">
                <a:ea typeface="宋体" panose="02010600030101010101" pitchFamily="2" charset="-122"/>
                <a:cs typeface="+mn-cs"/>
              </a:rPr>
              <a:t>位存到</a:t>
            </a:r>
            <a:r>
              <a:rPr kumimoji="1" lang="en-US" altLang="zh-CN" sz="1800" kern="1200" dirty="0">
                <a:ea typeface="宋体" panose="02010600030101010101" pitchFamily="2" charset="-122"/>
                <a:cs typeface="+mn-cs"/>
              </a:rPr>
              <a:t>row buffer</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 </a:t>
            </a:r>
            <a:r>
              <a:rPr kumimoji="1" lang="zh-CN" altLang="en-US" sz="1800" kern="1200" dirty="0">
                <a:ea typeface="宋体" panose="02010600030101010101" pitchFamily="2" charset="-122"/>
                <a:cs typeface="+mn-cs"/>
              </a:rPr>
              <a:t>接着</a:t>
            </a:r>
            <a:r>
              <a:rPr kumimoji="1" lang="en-US" altLang="zh-CN" sz="1800" kern="1200" dirty="0">
                <a:ea typeface="宋体" panose="02010600030101010101" pitchFamily="2" charset="-122"/>
                <a:cs typeface="+mn-cs"/>
              </a:rPr>
              <a:t>clk2</a:t>
            </a:r>
            <a:r>
              <a:rPr kumimoji="1" lang="zh-CN" altLang="en-US" sz="1800" kern="1200" dirty="0">
                <a:ea typeface="宋体" panose="02010600030101010101" pitchFamily="2" charset="-122"/>
                <a:cs typeface="+mn-cs"/>
              </a:rPr>
              <a:t>输入</a:t>
            </a:r>
            <a:r>
              <a:rPr kumimoji="1" lang="en-US" altLang="zh-CN" sz="1800" kern="1200" dirty="0">
                <a:ea typeface="宋体" panose="02010600030101010101" pitchFamily="2" charset="-122"/>
                <a:cs typeface="+mn-cs"/>
              </a:rPr>
              <a:t>col-</a:t>
            </a:r>
            <a:r>
              <a:rPr kumimoji="1" lang="en-US" altLang="zh-CN" sz="1800" kern="1200" dirty="0" err="1">
                <a:ea typeface="宋体" panose="02010600030101010101" pitchFamily="2" charset="-122"/>
                <a:cs typeface="+mn-cs"/>
              </a:rPr>
              <a:t>addr</a:t>
            </a:r>
            <a:r>
              <a:rPr kumimoji="1" lang="en-US" altLang="zh-CN" sz="1800" kern="1200" dirty="0">
                <a:ea typeface="宋体" panose="02010600030101010101" pitchFamily="2" charset="-122"/>
                <a:cs typeface="+mn-cs"/>
              </a:rPr>
              <a:t>=0xB4, </a:t>
            </a:r>
            <a:r>
              <a:rPr kumimoji="1" lang="zh-CN" altLang="en-US" sz="1800" kern="1200" dirty="0">
                <a:ea typeface="宋体" panose="02010600030101010101" pitchFamily="2" charset="-122"/>
                <a:cs typeface="+mn-cs"/>
              </a:rPr>
              <a:t>会读出</a:t>
            </a:r>
            <a:r>
              <a:rPr kumimoji="1" lang="en-US" altLang="zh-CN" sz="1800" kern="1200" dirty="0">
                <a:ea typeface="宋体" panose="02010600030101010101" pitchFamily="2" charset="-122"/>
                <a:cs typeface="+mn-cs"/>
              </a:rPr>
              <a:t>row buffer </a:t>
            </a:r>
            <a:r>
              <a:rPr kumimoji="1" lang="zh-CN" altLang="en-US" sz="1800" kern="1200" dirty="0">
                <a:ea typeface="宋体" panose="02010600030101010101" pitchFamily="2" charset="-122"/>
                <a:cs typeface="+mn-cs"/>
              </a:rPr>
              <a:t>内</a:t>
            </a:r>
            <a:r>
              <a:rPr kumimoji="1" lang="en-US" altLang="zh-CN" sz="1800" kern="1200" dirty="0">
                <a:ea typeface="宋体" panose="02010600030101010101" pitchFamily="2" charset="-122"/>
                <a:cs typeface="+mn-cs"/>
              </a:rPr>
              <a:t>column-</a:t>
            </a:r>
            <a:r>
              <a:rPr kumimoji="1" lang="en-US" altLang="zh-CN" sz="1800" kern="1200" dirty="0" err="1">
                <a:ea typeface="宋体" panose="02010600030101010101" pitchFamily="2" charset="-122"/>
                <a:cs typeface="+mn-cs"/>
              </a:rPr>
              <a:t>addr</a:t>
            </a:r>
            <a:r>
              <a:rPr kumimoji="1" lang="zh-CN" altLang="en-US" sz="1800" kern="1200" dirty="0">
                <a:ea typeface="宋体" panose="02010600030101010101" pitchFamily="2" charset="-122"/>
                <a:cs typeface="+mn-cs"/>
              </a:rPr>
              <a:t>是</a:t>
            </a:r>
            <a:r>
              <a:rPr kumimoji="1" lang="en-US" altLang="zh-CN" sz="1800" kern="1200" dirty="0">
                <a:ea typeface="宋体" panose="02010600030101010101" pitchFamily="2" charset="-122"/>
                <a:cs typeface="+mn-cs"/>
              </a:rPr>
              <a:t>0xB4</a:t>
            </a:r>
            <a:r>
              <a:rPr kumimoji="1" lang="zh-CN" altLang="en-US" sz="1800" kern="1200" dirty="0">
                <a:ea typeface="宋体" panose="02010600030101010101" pitchFamily="2" charset="-122"/>
                <a:cs typeface="+mn-cs"/>
              </a:rPr>
              <a:t>处的</a:t>
            </a:r>
            <a:r>
              <a:rPr kumimoji="1" lang="en-US" altLang="zh-CN" sz="1800" kern="1200" dirty="0">
                <a:ea typeface="宋体" panose="02010600030101010101" pitchFamily="2" charset="-122"/>
                <a:cs typeface="+mn-cs"/>
              </a:rPr>
              <a:t>8bit</a:t>
            </a:r>
            <a:r>
              <a:rPr kumimoji="1" lang="zh-CN" altLang="en-US" sz="1800" kern="1200" dirty="0">
                <a:ea typeface="宋体" panose="02010600030101010101" pitchFamily="2" charset="-122"/>
                <a:cs typeface="+mn-cs"/>
              </a:rPr>
              <a:t>（对应</a:t>
            </a:r>
            <a:r>
              <a:rPr kumimoji="1" lang="en-US" altLang="zh-CN" sz="1800" kern="1200" dirty="0">
                <a:ea typeface="宋体" panose="02010600030101010101" pitchFamily="2" charset="-122"/>
                <a:cs typeface="+mn-cs"/>
              </a:rPr>
              <a:t>bank</a:t>
            </a:r>
            <a:r>
              <a:rPr kumimoji="1" lang="zh-CN" altLang="en-US" sz="1800" kern="1200" dirty="0">
                <a:ea typeface="宋体" panose="02010600030101010101" pitchFamily="2" charset="-122"/>
                <a:cs typeface="+mn-cs"/>
              </a:rPr>
              <a:t>内地址</a:t>
            </a:r>
            <a:r>
              <a:rPr kumimoji="1" lang="en-US" altLang="zh-CN" sz="1800" kern="1200" dirty="0">
                <a:ea typeface="宋体" panose="02010600030101010101" pitchFamily="2" charset="-122"/>
                <a:cs typeface="+mn-cs"/>
              </a:rPr>
              <a:t>0xA1B4 </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row-</a:t>
            </a:r>
            <a:r>
              <a:rPr kumimoji="1" lang="en-US" altLang="zh-CN" sz="1800" kern="1200" dirty="0" err="1">
                <a:ea typeface="宋体" panose="02010600030101010101" pitchFamily="2" charset="-122"/>
                <a:cs typeface="+mn-cs"/>
              </a:rPr>
              <a:t>addr</a:t>
            </a:r>
            <a:r>
              <a:rPr kumimoji="1" lang="zh-CN" altLang="en-US" sz="1800" kern="1200" dirty="0">
                <a:ea typeface="宋体" panose="02010600030101010101" pitchFamily="2" charset="-122"/>
                <a:cs typeface="+mn-cs"/>
              </a:rPr>
              <a:t>不变  ，</a:t>
            </a:r>
            <a:r>
              <a:rPr kumimoji="1" lang="en-US" altLang="zh-CN" sz="1800" kern="1200" dirty="0">
                <a:ea typeface="宋体" panose="02010600030101010101" pitchFamily="2" charset="-122"/>
                <a:cs typeface="+mn-cs"/>
              </a:rPr>
              <a:t>clk3</a:t>
            </a:r>
            <a:r>
              <a:rPr kumimoji="1" lang="zh-CN" altLang="en-US" sz="1800" kern="1200" dirty="0">
                <a:ea typeface="宋体" panose="02010600030101010101" pitchFamily="2" charset="-122"/>
                <a:cs typeface="+mn-cs"/>
              </a:rPr>
              <a:t>和</a:t>
            </a:r>
            <a:r>
              <a:rPr kumimoji="1" lang="en-US" altLang="zh-CN" sz="1800" kern="1200" dirty="0">
                <a:ea typeface="宋体" panose="02010600030101010101" pitchFamily="2" charset="-122"/>
                <a:cs typeface="+mn-cs"/>
              </a:rPr>
              <a:t>clk4</a:t>
            </a:r>
            <a:r>
              <a:rPr kumimoji="1" lang="zh-CN" altLang="en-US" sz="1800" kern="1200" dirty="0">
                <a:ea typeface="宋体" panose="02010600030101010101" pitchFamily="2" charset="-122"/>
                <a:cs typeface="+mn-cs"/>
              </a:rPr>
              <a:t>输入</a:t>
            </a:r>
            <a:r>
              <a:rPr kumimoji="1" lang="en-US" altLang="zh-CN" sz="1800" kern="1200" dirty="0">
                <a:ea typeface="宋体" panose="02010600030101010101" pitchFamily="2" charset="-122"/>
                <a:cs typeface="+mn-cs"/>
              </a:rPr>
              <a:t>col-</a:t>
            </a:r>
            <a:r>
              <a:rPr kumimoji="1" lang="en-US" altLang="zh-CN" sz="1800" kern="1200" dirty="0" err="1">
                <a:ea typeface="宋体" panose="02010600030101010101" pitchFamily="2" charset="-122"/>
                <a:cs typeface="+mn-cs"/>
              </a:rPr>
              <a:t>addr</a:t>
            </a:r>
            <a:r>
              <a:rPr kumimoji="1" lang="en-US" altLang="zh-CN" sz="1800" kern="1200" dirty="0">
                <a:ea typeface="宋体" panose="02010600030101010101" pitchFamily="2" charset="-122"/>
                <a:cs typeface="+mn-cs"/>
              </a:rPr>
              <a:t>=0xB5,0xB6, </a:t>
            </a:r>
            <a:r>
              <a:rPr kumimoji="1" lang="zh-CN" altLang="en-US" sz="1800" kern="1200" dirty="0">
                <a:ea typeface="宋体" panose="02010600030101010101" pitchFamily="2" charset="-122"/>
                <a:cs typeface="+mn-cs"/>
              </a:rPr>
              <a:t>依次读出</a:t>
            </a:r>
            <a:r>
              <a:rPr kumimoji="1" lang="en-US" altLang="zh-CN" sz="1800" kern="1200" dirty="0">
                <a:ea typeface="宋体" panose="02010600030101010101" pitchFamily="2" charset="-122"/>
                <a:cs typeface="+mn-cs"/>
              </a:rPr>
              <a:t>0xA1B5</a:t>
            </a:r>
            <a:r>
              <a:rPr kumimoji="1" lang="zh-CN" altLang="en-US" sz="1800" kern="1200" dirty="0">
                <a:ea typeface="宋体" panose="02010600030101010101" pitchFamily="2" charset="-122"/>
                <a:cs typeface="+mn-cs"/>
              </a:rPr>
              <a:t>处的</a:t>
            </a:r>
            <a:r>
              <a:rPr kumimoji="1" lang="en-US" altLang="zh-CN" sz="1800" kern="1200" dirty="0">
                <a:ea typeface="宋体" panose="02010600030101010101" pitchFamily="2" charset="-122"/>
                <a:cs typeface="+mn-cs"/>
              </a:rPr>
              <a:t>8bit</a:t>
            </a:r>
            <a:r>
              <a:rPr kumimoji="1" lang="zh-CN" altLang="en-US" sz="1800" kern="1200" dirty="0">
                <a:ea typeface="宋体" panose="02010600030101010101" pitchFamily="2" charset="-122"/>
                <a:cs typeface="+mn-cs"/>
              </a:rPr>
              <a:t>，</a:t>
            </a:r>
            <a:r>
              <a:rPr kumimoji="1" lang="en-US" altLang="zh-CN" sz="1800" kern="1200" dirty="0">
                <a:ea typeface="宋体" panose="02010600030101010101" pitchFamily="2" charset="-122"/>
                <a:cs typeface="+mn-cs"/>
              </a:rPr>
              <a:t> 0xA1B6</a:t>
            </a:r>
            <a:r>
              <a:rPr kumimoji="1" lang="zh-CN" altLang="en-US" sz="1800" kern="1200" dirty="0">
                <a:ea typeface="宋体" panose="02010600030101010101" pitchFamily="2" charset="-122"/>
                <a:cs typeface="+mn-cs"/>
              </a:rPr>
              <a:t>处的</a:t>
            </a:r>
            <a:r>
              <a:rPr kumimoji="1" lang="en-US" altLang="zh-CN" sz="1800" kern="1200" dirty="0">
                <a:ea typeface="宋体" panose="02010600030101010101" pitchFamily="2" charset="-122"/>
                <a:cs typeface="+mn-cs"/>
              </a:rPr>
              <a:t>8bit</a:t>
            </a:r>
            <a:r>
              <a:rPr kumimoji="1" lang="zh-CN" altLang="en-US" sz="1800" kern="1200" dirty="0">
                <a:ea typeface="宋体" panose="02010600030101010101" pitchFamily="2" charset="-122"/>
                <a:cs typeface="+mn-cs"/>
              </a:rPr>
              <a:t>。</a:t>
            </a:r>
            <a:endParaRPr kumimoji="1" lang="en-US" altLang="zh-CN" sz="1800" kern="1200" dirty="0">
              <a:ea typeface="宋体" panose="02010600030101010101" pitchFamily="2" charset="-122"/>
              <a:cs typeface="+mn-cs"/>
            </a:endParaRPr>
          </a:p>
          <a:p>
            <a:pPr lvl="1" eaLnBrk="1" hangingPunct="1">
              <a:buClr>
                <a:schemeClr val="tx1"/>
              </a:buClr>
              <a:buSzPct val="80000"/>
            </a:pPr>
            <a:r>
              <a:rPr kumimoji="1" lang="en-US" altLang="zh-CN" sz="1800" kern="1200" dirty="0">
                <a:ea typeface="宋体" panose="02010600030101010101" pitchFamily="2" charset="-122"/>
                <a:cs typeface="+mn-cs"/>
              </a:rPr>
              <a:t>When the row is in the buffer, it can be transferred by successive column addresses at whatever the width of the DRAM is (typically 4, 8, or 16 bits in DDR3). </a:t>
            </a:r>
            <a:r>
              <a:rPr kumimoji="1" lang="en-US" altLang="zh-CN" sz="1800" kern="1200" dirty="0">
                <a:ea typeface="宋体" panose="02010600030101010101" pitchFamily="2" charset="-122"/>
                <a:cs typeface="+mn-cs"/>
                <a:sym typeface="Wingdings" panose="05000000000000000000" pitchFamily="2" charset="2"/>
              </a:rPr>
              <a:t> </a:t>
            </a:r>
            <a:r>
              <a:rPr kumimoji="1" lang="zh-CN" altLang="en-US" sz="1800" kern="1200" dirty="0">
                <a:ea typeface="宋体" panose="02010600030101010101" pitchFamily="2" charset="-122"/>
                <a:cs typeface="+mn-cs"/>
                <a:sym typeface="Wingdings" panose="05000000000000000000" pitchFamily="2" charset="2"/>
              </a:rPr>
              <a:t>在上例中，</a:t>
            </a:r>
            <a:r>
              <a:rPr kumimoji="1" lang="en-US" altLang="zh-CN" sz="1800" kern="1200" dirty="0">
                <a:ea typeface="宋体" panose="02010600030101010101" pitchFamily="2" charset="-122"/>
                <a:cs typeface="+mn-cs"/>
                <a:sym typeface="Wingdings" panose="05000000000000000000" pitchFamily="2" charset="2"/>
              </a:rPr>
              <a:t>When the row is in the buffer, it can be transferred by successive column addresses at 8bit. </a:t>
            </a:r>
            <a:endParaRPr kumimoji="1" lang="en-US" altLang="zh-CN" sz="1800" kern="1200" dirty="0">
              <a:ea typeface="宋体" panose="02010600030101010101" pitchFamily="2" charset="-122"/>
              <a:cs typeface="+mn-cs"/>
            </a:endParaRPr>
          </a:p>
          <a:p>
            <a:pPr>
              <a:buFont typeface="Wingdings" panose="05000000000000000000" pitchFamily="2" charset="2"/>
              <a:buNone/>
            </a:pPr>
            <a:endParaRPr lang="zh-CN" altLang="en-US" dirty="0">
              <a:ea typeface="宋体" panose="02010600030101010101" pitchFamily="2" charset="-122"/>
            </a:endParaRPr>
          </a:p>
        </p:txBody>
      </p:sp>
      <p:sp>
        <p:nvSpPr>
          <p:cNvPr id="2662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35E55D-4C91-43E7-B6CD-2C5B52D5D2C6}" type="slidenum">
              <a:rPr lang="zh-CN" altLang="en-US">
                <a:solidFill>
                  <a:srgbClr val="000000"/>
                </a:solidFill>
              </a:rPr>
              <a:pPr/>
              <a:t>14</a:t>
            </a:fld>
            <a:endParaRPr lang="zh-CN" altLang="en-US" dirty="0">
              <a:solidFill>
                <a:srgbClr val="000000"/>
              </a:solidFill>
            </a:endParaRPr>
          </a:p>
        </p:txBody>
      </p:sp>
      <p:sp>
        <p:nvSpPr>
          <p:cNvPr id="26629" name="文本框 5"/>
          <p:cNvSpPr txBox="1">
            <a:spLocks noChangeArrowheads="1"/>
          </p:cNvSpPr>
          <p:nvPr/>
        </p:nvSpPr>
        <p:spPr bwMode="auto">
          <a:xfrm>
            <a:off x="611560" y="5805264"/>
            <a:ext cx="5327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0" lang="en-US" altLang="zh-CN" sz="1800" dirty="0">
                <a:solidFill>
                  <a:srgbClr val="000000"/>
                </a:solidFill>
              </a:rPr>
              <a:t>ftp: \</a:t>
            </a:r>
            <a:r>
              <a:rPr kumimoji="0" lang="zh-CN" altLang="en-US" sz="1800" dirty="0">
                <a:solidFill>
                  <a:srgbClr val="000000"/>
                </a:solidFill>
              </a:rPr>
              <a:t>课</a:t>
            </a:r>
            <a:r>
              <a:rPr kumimoji="0" lang="en-US" altLang="zh-CN" sz="1800" dirty="0">
                <a:solidFill>
                  <a:srgbClr val="000000"/>
                </a:solidFill>
              </a:rPr>
              <a:t>-</a:t>
            </a:r>
            <a:r>
              <a:rPr kumimoji="0" lang="zh-CN" altLang="en-US" sz="1800" dirty="0">
                <a:solidFill>
                  <a:srgbClr val="000000"/>
                </a:solidFill>
              </a:rPr>
              <a:t>计算机组成</a:t>
            </a:r>
            <a:r>
              <a:rPr kumimoji="0" lang="en-US" altLang="zh-CN" sz="1800" dirty="0">
                <a:solidFill>
                  <a:srgbClr val="000000"/>
                </a:solidFill>
              </a:rPr>
              <a:t>\</a:t>
            </a:r>
            <a:r>
              <a:rPr kumimoji="0" lang="zh-CN" altLang="en-US" sz="1800" dirty="0">
                <a:solidFill>
                  <a:srgbClr val="000000"/>
                </a:solidFill>
              </a:rPr>
              <a:t>电子书及补充读物</a:t>
            </a:r>
            <a:r>
              <a:rPr kumimoji="0" lang="en-US" altLang="zh-CN" sz="1800" dirty="0">
                <a:solidFill>
                  <a:srgbClr val="000000"/>
                </a:solidFill>
              </a:rPr>
              <a:t>\DRAM \DRAM</a:t>
            </a:r>
            <a:r>
              <a:rPr kumimoji="0" lang="zh-CN" altLang="en-US" sz="1800" dirty="0">
                <a:solidFill>
                  <a:srgbClr val="000000"/>
                </a:solidFill>
              </a:rPr>
              <a:t>的结构原理剖析</a:t>
            </a:r>
            <a:r>
              <a:rPr kumimoji="0" lang="en-US" altLang="zh-CN" sz="1800" dirty="0">
                <a:solidFill>
                  <a:srgbClr val="000000"/>
                </a:solidFill>
              </a:rPr>
              <a:t>-CSDN</a:t>
            </a:r>
            <a:r>
              <a:rPr kumimoji="0" lang="zh-CN" altLang="en-US" sz="1800" dirty="0">
                <a:solidFill>
                  <a:srgbClr val="000000"/>
                </a:solidFill>
              </a:rPr>
              <a:t>博客</a:t>
            </a:r>
            <a:r>
              <a:rPr kumimoji="0" lang="en-US" altLang="zh-CN" sz="1800" dirty="0">
                <a:solidFill>
                  <a:srgbClr val="000000"/>
                </a:solidFill>
              </a:rPr>
              <a:t>-210525.docx </a:t>
            </a:r>
            <a:r>
              <a:rPr kumimoji="0" lang="zh-CN" altLang="en-US" sz="1800" dirty="0">
                <a:solidFill>
                  <a:srgbClr val="000000"/>
                </a:solidFill>
              </a:rPr>
              <a:t>很有用</a:t>
            </a:r>
            <a:endParaRPr kumimoji="0" lang="en-US" altLang="zh-CN" sz="1800" dirty="0">
              <a:solidFill>
                <a:srgbClr val="000000"/>
              </a:solidFill>
            </a:endParaRPr>
          </a:p>
        </p:txBody>
      </p:sp>
      <p:pic>
        <p:nvPicPr>
          <p:cNvPr id="3" name="图片 2"/>
          <p:cNvPicPr>
            <a:picLocks noChangeAspect="1"/>
          </p:cNvPicPr>
          <p:nvPr/>
        </p:nvPicPr>
        <p:blipFill>
          <a:blip r:embed="rId2"/>
          <a:stretch>
            <a:fillRect/>
          </a:stretch>
        </p:blipFill>
        <p:spPr>
          <a:xfrm>
            <a:off x="5676970" y="5445224"/>
            <a:ext cx="3158256" cy="936104"/>
          </a:xfrm>
          <a:prstGeom prst="rect">
            <a:avLst/>
          </a:prstGeom>
        </p:spPr>
      </p:pic>
    </p:spTree>
    <p:extLst>
      <p:ext uri="{BB962C8B-B14F-4D97-AF65-F5344CB8AC3E}">
        <p14:creationId xmlns:p14="http://schemas.microsoft.com/office/powerpoint/2010/main" val="330375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6C57555-27A4-4CBB-9078-B76CC90D4643}" type="slidenum">
              <a:rPr lang="zh-CN" altLang="en-US" sz="1200"/>
              <a:pPr>
                <a:spcBef>
                  <a:spcPct val="0"/>
                </a:spcBef>
                <a:buClrTx/>
                <a:buSzTx/>
                <a:buFontTx/>
                <a:buNone/>
              </a:pPr>
              <a:t>15</a:t>
            </a:fld>
            <a:endParaRPr lang="zh-CN" altLang="en-US" sz="1200"/>
          </a:p>
        </p:txBody>
      </p:sp>
      <p:sp>
        <p:nvSpPr>
          <p:cNvPr id="5" name="文本框 4"/>
          <p:cNvSpPr txBox="1"/>
          <p:nvPr/>
        </p:nvSpPr>
        <p:spPr>
          <a:xfrm>
            <a:off x="411292" y="602174"/>
            <a:ext cx="8280400" cy="4339650"/>
          </a:xfrm>
          <a:prstGeom prst="rect">
            <a:avLst/>
          </a:prstGeom>
          <a:no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Wingdings" panose="05000000000000000000" pitchFamily="2" charset="2"/>
              <a:buChar char="l"/>
            </a:pPr>
            <a:r>
              <a:rPr lang="en-US" altLang="zh-CN" sz="2000" dirty="0">
                <a:ea typeface="宋体" panose="02010600030101010101" pitchFamily="2" charset="-122"/>
              </a:rPr>
              <a:t>Modern DRAMs are organized in banks, typically four for DDR3.</a:t>
            </a:r>
          </a:p>
          <a:p>
            <a:pPr marL="342900" indent="-342900">
              <a:buFont typeface="Wingdings" panose="05000000000000000000" pitchFamily="2" charset="2"/>
              <a:buChar char="l"/>
            </a:pPr>
            <a:r>
              <a:rPr lang="en-US" altLang="zh-CN" sz="2000" dirty="0">
                <a:ea typeface="宋体" panose="02010600030101010101" pitchFamily="2" charset="-122"/>
              </a:rPr>
              <a:t>Sending a PRE (</a:t>
            </a:r>
            <a:r>
              <a:rPr lang="en-US" altLang="zh-CN" sz="2000" dirty="0" err="1">
                <a:ea typeface="宋体" panose="02010600030101010101" pitchFamily="2" charset="-122"/>
              </a:rPr>
              <a:t>precharge</a:t>
            </a:r>
            <a:r>
              <a:rPr lang="en-US" altLang="zh-CN" sz="2000" dirty="0">
                <a:ea typeface="宋体" panose="02010600030101010101" pitchFamily="2" charset="-122"/>
              </a:rPr>
              <a:t>) command opens or closes a bank.</a:t>
            </a:r>
          </a:p>
          <a:p>
            <a:pPr lvl="1" eaLnBrk="1" hangingPunct="1">
              <a:spcBef>
                <a:spcPct val="20000"/>
              </a:spcBef>
              <a:buClr>
                <a:schemeClr val="tx1"/>
              </a:buClr>
              <a:buSzPct val="80000"/>
              <a:buFont typeface="Wingdings" panose="05000000000000000000" pitchFamily="2" charset="2"/>
              <a:buChar char="n"/>
            </a:pPr>
            <a:r>
              <a:rPr lang="en-US" altLang="zh-CN" sz="2000" dirty="0">
                <a:latin typeface="+mn-lt"/>
              </a:rPr>
              <a:t>Memory </a:t>
            </a:r>
            <a:r>
              <a:rPr lang="en-US" altLang="zh-CN" sz="2000" dirty="0" err="1">
                <a:latin typeface="+mn-lt"/>
              </a:rPr>
              <a:t>addr</a:t>
            </a:r>
            <a:r>
              <a:rPr lang="en-US" altLang="zh-CN" sz="2000" dirty="0">
                <a:latin typeface="+mn-lt"/>
              </a:rPr>
              <a:t>: [bank-</a:t>
            </a:r>
            <a:r>
              <a:rPr lang="en-US" altLang="zh-CN" sz="2000" dirty="0" err="1">
                <a:latin typeface="+mn-lt"/>
              </a:rPr>
              <a:t>addr</a:t>
            </a:r>
            <a:r>
              <a:rPr lang="en-US" altLang="zh-CN" sz="2000" dirty="0">
                <a:latin typeface="+mn-lt"/>
              </a:rPr>
              <a:t> ] [row-</a:t>
            </a:r>
            <a:r>
              <a:rPr lang="en-US" altLang="zh-CN" sz="2000" dirty="0" err="1">
                <a:latin typeface="+mn-lt"/>
              </a:rPr>
              <a:t>addr</a:t>
            </a:r>
            <a:r>
              <a:rPr lang="en-US" altLang="zh-CN" sz="2000" dirty="0">
                <a:latin typeface="+mn-lt"/>
              </a:rPr>
              <a:t>] [column-</a:t>
            </a:r>
            <a:r>
              <a:rPr lang="en-US" altLang="zh-CN" sz="2000" dirty="0" err="1">
                <a:latin typeface="+mn-lt"/>
              </a:rPr>
              <a:t>addr</a:t>
            </a:r>
            <a:r>
              <a:rPr lang="en-US" altLang="zh-CN" sz="2000" dirty="0">
                <a:latin typeface="+mn-lt"/>
              </a:rPr>
              <a:t>], </a:t>
            </a:r>
          </a:p>
          <a:p>
            <a:pPr lvl="2" eaLnBrk="1" hangingPunct="1">
              <a:spcBef>
                <a:spcPct val="20000"/>
              </a:spcBef>
              <a:buClr>
                <a:schemeClr val="tx1"/>
              </a:buClr>
              <a:buSzPct val="80000"/>
              <a:buFont typeface="Wingdings" panose="05000000000000000000" pitchFamily="2" charset="2"/>
              <a:buChar char="u"/>
            </a:pPr>
            <a:r>
              <a:rPr lang="en-US" altLang="zh-CN" sz="2000" dirty="0">
                <a:latin typeface="+mn-lt"/>
              </a:rPr>
              <a:t>E.g. : 24-bit address  [2-bit] [11-bit] [11-bit]</a:t>
            </a:r>
          </a:p>
          <a:p>
            <a:pPr lvl="1" eaLnBrk="1" hangingPunct="1">
              <a:spcBef>
                <a:spcPct val="20000"/>
              </a:spcBef>
              <a:buClr>
                <a:schemeClr val="tx1"/>
              </a:buClr>
              <a:buSzPct val="80000"/>
              <a:buFont typeface="Wingdings" panose="05000000000000000000" pitchFamily="2" charset="2"/>
              <a:buChar char="n"/>
            </a:pPr>
            <a:r>
              <a:rPr lang="en-US" altLang="zh-CN" sz="2000" dirty="0">
                <a:latin typeface="+mn-lt"/>
              </a:rPr>
              <a:t>Each bank consists of a series of rows. </a:t>
            </a:r>
            <a:r>
              <a:rPr lang="zh-CN" altLang="en-US" sz="2000" dirty="0">
                <a:solidFill>
                  <a:srgbClr val="0000FF"/>
                </a:solidFill>
                <a:latin typeface="+mn-lt"/>
              </a:rPr>
              <a:t>这里的</a:t>
            </a:r>
            <a:r>
              <a:rPr lang="en-US" altLang="zh-CN" sz="2000" dirty="0">
                <a:solidFill>
                  <a:srgbClr val="0000FF"/>
                </a:solidFill>
                <a:latin typeface="+mn-lt"/>
              </a:rPr>
              <a:t>row</a:t>
            </a:r>
            <a:r>
              <a:rPr lang="zh-CN" altLang="en-US" sz="2000" dirty="0">
                <a:solidFill>
                  <a:srgbClr val="0000FF"/>
                </a:solidFill>
                <a:latin typeface="+mn-lt"/>
              </a:rPr>
              <a:t>不同于上个</a:t>
            </a:r>
            <a:r>
              <a:rPr lang="en-US" altLang="zh-CN" sz="2000" dirty="0">
                <a:solidFill>
                  <a:srgbClr val="0000FF"/>
                </a:solidFill>
                <a:latin typeface="+mn-lt"/>
              </a:rPr>
              <a:t>PPT</a:t>
            </a:r>
            <a:r>
              <a:rPr lang="zh-CN" altLang="en-US" sz="2000" dirty="0">
                <a:solidFill>
                  <a:srgbClr val="0000FF"/>
                </a:solidFill>
                <a:latin typeface="+mn-lt"/>
              </a:rPr>
              <a:t>页的</a:t>
            </a:r>
            <a:r>
              <a:rPr lang="en-US" altLang="zh-CN" sz="2000" dirty="0">
                <a:solidFill>
                  <a:srgbClr val="0000FF"/>
                </a:solidFill>
                <a:latin typeface="+mn-lt"/>
              </a:rPr>
              <a:t>array</a:t>
            </a:r>
            <a:r>
              <a:rPr lang="zh-CN" altLang="en-US" sz="2000" dirty="0">
                <a:solidFill>
                  <a:srgbClr val="0000FF"/>
                </a:solidFill>
                <a:latin typeface="+mn-lt"/>
              </a:rPr>
              <a:t>。</a:t>
            </a:r>
            <a:endParaRPr lang="en-US" altLang="zh-CN" sz="2000" i="1" dirty="0">
              <a:solidFill>
                <a:srgbClr val="0000FF"/>
              </a:solidFill>
              <a:latin typeface="+mn-lt"/>
            </a:endParaRPr>
          </a:p>
          <a:p>
            <a:pPr marL="342900" indent="-342900">
              <a:buFont typeface="Wingdings" panose="05000000000000000000" pitchFamily="2" charset="2"/>
              <a:buChar char="l"/>
            </a:pPr>
            <a:r>
              <a:rPr lang="en-US" altLang="zh-CN" sz="2000" dirty="0"/>
              <a:t> A row address is sent with an Act (activate), which causes the row to transfer to a buffer.</a:t>
            </a:r>
          </a:p>
          <a:p>
            <a:pPr marL="342900" indent="-342900">
              <a:buFont typeface="Wingdings" panose="05000000000000000000" pitchFamily="2" charset="2"/>
              <a:buChar char="l"/>
            </a:pPr>
            <a:r>
              <a:rPr lang="en-US" altLang="zh-CN" sz="2000" dirty="0"/>
              <a:t> When the row is in the buffer, it can be transferred by successive column addresses at whatever the width of the DRAM is (typically 4, 8, or 16 bits in DDR3) or by specifying a block transfer and the starting address. </a:t>
            </a:r>
          </a:p>
          <a:p>
            <a:endParaRPr lang="zh-CN" altLang="en-US" dirty="0">
              <a:ea typeface="宋体" panose="02010600030101010101" pitchFamily="2" charset="-122"/>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382" y="4278313"/>
            <a:ext cx="6264275"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419354" y="6323485"/>
            <a:ext cx="6264276" cy="646331"/>
          </a:xfrm>
          <a:prstGeom prst="rect">
            <a:avLst/>
          </a:prstGeom>
          <a:noFill/>
        </p:spPr>
        <p:txBody>
          <a:bodyPr wrap="square" rtlCol="0">
            <a:spAutoFit/>
          </a:bodyPr>
          <a:lstStyle/>
          <a:p>
            <a:pPr algn="ctr"/>
            <a:r>
              <a:rPr lang="en-US" altLang="zh-CN" sz="1600" dirty="0">
                <a:ea typeface="宋体" panose="02010600030101010101" pitchFamily="2" charset="-122"/>
              </a:rPr>
              <a:t>FIGURE 5.4 Internal organization of a DRAM.</a:t>
            </a:r>
            <a:r>
              <a:rPr lang="en-US" altLang="zh-CN" dirty="0">
                <a:ea typeface="宋体" panose="02010600030101010101" pitchFamily="2" charset="-122"/>
              </a:rPr>
              <a:t> </a:t>
            </a:r>
          </a:p>
          <a:p>
            <a:pPr algn="ctr"/>
            <a:endParaRPr lang="zh-CN" altLang="en-US" dirty="0"/>
          </a:p>
        </p:txBody>
      </p:sp>
      <p:sp>
        <p:nvSpPr>
          <p:cNvPr id="3" name="文本框 2"/>
          <p:cNvSpPr txBox="1"/>
          <p:nvPr/>
        </p:nvSpPr>
        <p:spPr>
          <a:xfrm>
            <a:off x="683568" y="44624"/>
            <a:ext cx="6624736" cy="523220"/>
          </a:xfrm>
          <a:prstGeom prst="rect">
            <a:avLst/>
          </a:prstGeom>
          <a:noFill/>
        </p:spPr>
        <p:txBody>
          <a:bodyPr wrap="square" rtlCol="0">
            <a:spAutoFit/>
          </a:bodyPr>
          <a:lstStyle/>
          <a:p>
            <a:r>
              <a:rPr lang="en-US" altLang="zh-CN" sz="2800" b="1">
                <a:ea typeface="宋体" panose="02010600030101010101" pitchFamily="2" charset="-122"/>
              </a:rPr>
              <a:t>Internal organization of a DRAM</a:t>
            </a:r>
            <a:endParaRPr lang="en-US" altLang="zh-CN" sz="2800" b="1" dirty="0">
              <a:ea typeface="宋体" panose="02010600030101010101" pitchFamily="2" charset="-122"/>
            </a:endParaRPr>
          </a:p>
        </p:txBody>
      </p:sp>
    </p:spTree>
    <p:extLst>
      <p:ext uri="{BB962C8B-B14F-4D97-AF65-F5344CB8AC3E}">
        <p14:creationId xmlns:p14="http://schemas.microsoft.com/office/powerpoint/2010/main" val="280176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altLang="en-US"/>
              <a:t>Advanced DRAM Organization</a:t>
            </a:r>
            <a:endParaRPr lang="en-AU" altLang="en-US" dirty="0"/>
          </a:p>
        </p:txBody>
      </p:sp>
      <p:sp>
        <p:nvSpPr>
          <p:cNvPr id="28675" name="Rectangle 5"/>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US" altLang="en-US" sz="2400"/>
              <a:t>Bits in a DRAM are organized as a rectangular array</a:t>
            </a:r>
            <a:endParaRPr lang="en-US" altLang="en-US" sz="2400" dirty="0"/>
          </a:p>
          <a:p>
            <a:pPr lvl="1" eaLnBrk="1" hangingPunct="1">
              <a:buClr>
                <a:schemeClr val="tx1"/>
              </a:buClr>
              <a:buSzPct val="80000"/>
            </a:pPr>
            <a:r>
              <a:rPr lang="en-US" altLang="en-US" sz="2200"/>
              <a:t>DRAM accesses an entire row</a:t>
            </a:r>
            <a:endParaRPr lang="en-US" altLang="en-US" sz="2200" dirty="0"/>
          </a:p>
          <a:p>
            <a:pPr lvl="1" eaLnBrk="1" hangingPunct="1">
              <a:buClr>
                <a:schemeClr val="tx1"/>
              </a:buClr>
              <a:buSzPct val="80000"/>
            </a:pPr>
            <a:r>
              <a:rPr lang="en-US" altLang="en-US" sz="2200"/>
              <a:t>Burst mode: supply successive words from a row with reduced latency</a:t>
            </a:r>
            <a:endParaRPr lang="en-US" altLang="en-US" sz="2200" dirty="0"/>
          </a:p>
          <a:p>
            <a:pPr eaLnBrk="1" hangingPunct="1">
              <a:buClr>
                <a:schemeClr val="tx1"/>
              </a:buClr>
              <a:buSzPct val="80000"/>
              <a:buFont typeface="Wingdings" panose="05000000000000000000" pitchFamily="2" charset="2"/>
              <a:buChar char="l"/>
            </a:pPr>
            <a:r>
              <a:rPr lang="en-US" altLang="en-US" sz="2400"/>
              <a:t>Double data rate (DDR) DRAM</a:t>
            </a:r>
            <a:endParaRPr lang="en-US" altLang="en-US" sz="2400" dirty="0"/>
          </a:p>
          <a:p>
            <a:pPr lvl="1" eaLnBrk="1" hangingPunct="1">
              <a:buClr>
                <a:schemeClr val="tx1"/>
              </a:buClr>
              <a:buSzPct val="80000"/>
            </a:pPr>
            <a:r>
              <a:rPr lang="en-US" altLang="en-US" sz="2200"/>
              <a:t>Transfer on rising and falling clock edges</a:t>
            </a:r>
            <a:endParaRPr lang="en-US" altLang="en-US" sz="2200" dirty="0"/>
          </a:p>
          <a:p>
            <a:pPr lvl="1" eaLnBrk="1" hangingPunct="1">
              <a:buClr>
                <a:schemeClr val="tx1"/>
              </a:buClr>
              <a:buSzPct val="80000"/>
            </a:pPr>
            <a:r>
              <a:rPr lang="en-US" altLang="en-US" sz="2200"/>
              <a:t>Example of Burst mode</a:t>
            </a:r>
            <a:endParaRPr lang="en-US" altLang="en-US" sz="2200" dirty="0"/>
          </a:p>
        </p:txBody>
      </p:sp>
      <p:sp>
        <p:nvSpPr>
          <p:cNvPr id="286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53A612E-C7F9-4310-90F8-0C0BCA227081}" type="slidenum">
              <a:rPr lang="zh-CN" altLang="en-US" sz="1200">
                <a:solidFill>
                  <a:srgbClr val="000000"/>
                </a:solidFill>
              </a:rPr>
              <a:pPr>
                <a:spcBef>
                  <a:spcPct val="0"/>
                </a:spcBef>
                <a:buClrTx/>
                <a:buSzTx/>
                <a:buFontTx/>
                <a:buNone/>
              </a:pPr>
              <a:t>16</a:t>
            </a:fld>
            <a:endParaRPr lang="zh-CN" altLang="en-US" sz="1200">
              <a:solidFill>
                <a:srgbClr val="000000"/>
              </a:solidFill>
            </a:endParaRPr>
          </a:p>
        </p:txBody>
      </p:sp>
    </p:spTree>
    <p:extLst>
      <p:ext uri="{BB962C8B-B14F-4D97-AF65-F5344CB8AC3E}">
        <p14:creationId xmlns:p14="http://schemas.microsoft.com/office/powerpoint/2010/main" val="75648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DRAM Generations</a:t>
            </a:r>
            <a:endParaRPr lang="en-AU" altLang="en-US" dirty="0"/>
          </a:p>
        </p:txBody>
      </p:sp>
      <p:graphicFrame>
        <p:nvGraphicFramePr>
          <p:cNvPr id="30723" name="Object 3"/>
          <p:cNvGraphicFramePr>
            <a:graphicFrameLocks noChangeAspect="1"/>
          </p:cNvGraphicFramePr>
          <p:nvPr/>
        </p:nvGraphicFramePr>
        <p:xfrm>
          <a:off x="3779838" y="1487488"/>
          <a:ext cx="5253037" cy="4414837"/>
        </p:xfrm>
        <a:graphic>
          <a:graphicData uri="http://schemas.openxmlformats.org/presentationml/2006/ole">
            <mc:AlternateContent xmlns:mc="http://schemas.openxmlformats.org/markup-compatibility/2006">
              <mc:Choice xmlns:v="urn:schemas-microsoft-com:vml" Requires="v">
                <p:oleObj spid="_x0000_s161875" name="Chart" r:id="rId4" imgW="5372046" imgH="4419528" progId="MSGraph.Chart.8">
                  <p:embed followColorScheme="full"/>
                </p:oleObj>
              </mc:Choice>
              <mc:Fallback>
                <p:oleObj name="Chart" r:id="rId4" imgW="5372046" imgH="4419528" progId="MSGraph.Chart.8">
                  <p:embed followColorScheme="full"/>
                  <p:pic>
                    <p:nvPicPr>
                      <p:cNvPr id="0" name=""/>
                      <p:cNvPicPr>
                        <a:picLocks noChangeAspect="1" noChangeArrowheads="1"/>
                      </p:cNvPicPr>
                      <p:nvPr/>
                    </p:nvPicPr>
                    <p:blipFill>
                      <a:blip r:embed="rId5"/>
                      <a:srcRect/>
                      <a:stretch>
                        <a:fillRect/>
                      </a:stretch>
                    </p:blipFill>
                    <p:spPr bwMode="auto">
                      <a:xfrm>
                        <a:off x="3779838" y="1487488"/>
                        <a:ext cx="5253037"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802" name="Group 58"/>
          <p:cNvGraphicFramePr>
            <a:graphicFrameLocks noGrp="1"/>
          </p:cNvGraphicFramePr>
          <p:nvPr/>
        </p:nvGraphicFramePr>
        <p:xfrm>
          <a:off x="682625" y="1700213"/>
          <a:ext cx="2952750" cy="4064004"/>
        </p:xfrm>
        <a:graphic>
          <a:graphicData uri="http://schemas.openxmlformats.org/drawingml/2006/table">
            <a:tbl>
              <a:tblPr/>
              <a:tblGrid>
                <a:gridCol w="790575">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Year</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Capacity</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$/GB</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1980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64Kbit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$1500000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1983</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256Kbit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$500000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1985</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$200000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1989</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4Mbit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$50000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1992</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16Mbit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$15000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1996</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64Mbit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$10000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1998</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128Mbit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$4000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256Mbit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$1000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2004</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512Mbit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$250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2007</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1Gbit</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endParaRPr kumimoji="0" lang="en-AU"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0774" name="灯片编号占位符 1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C3E3B8A-2AC7-4AB5-ADBA-076F72A60D18}" type="slidenum">
              <a:rPr lang="zh-CN" altLang="en-US" sz="1200">
                <a:solidFill>
                  <a:srgbClr val="898989"/>
                </a:solidFill>
              </a:rPr>
              <a:pPr>
                <a:spcBef>
                  <a:spcPct val="0"/>
                </a:spcBef>
                <a:buClrTx/>
                <a:buSzTx/>
                <a:buFontTx/>
                <a:buNone/>
              </a:pPr>
              <a:t>17</a:t>
            </a:fld>
            <a:endParaRPr lang="zh-CN" altLang="en-US" sz="1200">
              <a:solidFill>
                <a:srgbClr val="898989"/>
              </a:solidFill>
            </a:endParaRPr>
          </a:p>
        </p:txBody>
      </p:sp>
      <p:pic>
        <p:nvPicPr>
          <p:cNvPr id="30775"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850" y="915988"/>
            <a:ext cx="8726488" cy="555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95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DRAM Performance Factors</a:t>
            </a:r>
            <a:endParaRPr lang="en-US" altLang="en-US" dirty="0"/>
          </a:p>
        </p:txBody>
      </p:sp>
      <p:sp>
        <p:nvSpPr>
          <p:cNvPr id="32771" name="Content Placeholder 2"/>
          <p:cNvSpPr>
            <a:spLocks noGrp="1"/>
          </p:cNvSpPr>
          <p:nvPr>
            <p:ph idx="1"/>
          </p:nvPr>
        </p:nvSpPr>
        <p:spPr/>
        <p:txBody>
          <a:bodyPr/>
          <a:lstStyle/>
          <a:p>
            <a:pPr eaLnBrk="1" hangingPunct="1">
              <a:buClr>
                <a:schemeClr val="tx1"/>
              </a:buClr>
              <a:buSzPct val="80000"/>
              <a:buFont typeface="Wingdings" panose="05000000000000000000" pitchFamily="2" charset="2"/>
              <a:buChar char="l"/>
            </a:pPr>
            <a:r>
              <a:rPr lang="en-US" altLang="en-US" sz="2400" dirty="0"/>
              <a:t>Row buffer</a:t>
            </a:r>
          </a:p>
          <a:p>
            <a:pPr lvl="1" eaLnBrk="1" hangingPunct="1">
              <a:buClr>
                <a:schemeClr val="tx1"/>
              </a:buClr>
              <a:buSzPct val="80000"/>
            </a:pPr>
            <a:r>
              <a:rPr lang="en-US" altLang="en-US" sz="2200" dirty="0"/>
              <a:t>Allows several words to be read and refreshed in parallel</a:t>
            </a:r>
          </a:p>
          <a:p>
            <a:pPr eaLnBrk="1" hangingPunct="1">
              <a:buClr>
                <a:schemeClr val="tx1"/>
              </a:buClr>
              <a:buSzPct val="80000"/>
              <a:buFont typeface="Wingdings" panose="05000000000000000000" pitchFamily="2" charset="2"/>
              <a:buChar char="l"/>
            </a:pPr>
            <a:r>
              <a:rPr lang="en-US" altLang="en-US" sz="2400" dirty="0"/>
              <a:t>Synchronous DRAM (</a:t>
            </a:r>
            <a:r>
              <a:rPr lang="en-US" altLang="zh-CN" sz="2400" dirty="0"/>
              <a:t>SDRAM</a:t>
            </a:r>
            <a:r>
              <a:rPr lang="en-US" altLang="en-US" sz="2400" dirty="0"/>
              <a:t>)</a:t>
            </a:r>
          </a:p>
          <a:p>
            <a:pPr lvl="1" eaLnBrk="1" hangingPunct="1">
              <a:buClr>
                <a:schemeClr val="tx1"/>
              </a:buClr>
              <a:buSzPct val="80000"/>
            </a:pPr>
            <a:r>
              <a:rPr lang="en-US" altLang="zh-CN" sz="2200" dirty="0">
                <a:solidFill>
                  <a:srgbClr val="0000FF"/>
                </a:solidFill>
              </a:rPr>
              <a:t>DRAMs added clocks</a:t>
            </a:r>
            <a:endParaRPr lang="en-US" altLang="en-US" sz="2200" dirty="0">
              <a:solidFill>
                <a:srgbClr val="0000FF"/>
              </a:solidFill>
            </a:endParaRPr>
          </a:p>
          <a:p>
            <a:pPr lvl="1" eaLnBrk="1" hangingPunct="1">
              <a:buClr>
                <a:schemeClr val="tx1"/>
              </a:buClr>
              <a:buSzPct val="80000"/>
            </a:pPr>
            <a:r>
              <a:rPr lang="en-US" altLang="en-US" sz="2200" dirty="0"/>
              <a:t>Allows for consecutive accesses in bursts without needing to send each address</a:t>
            </a:r>
          </a:p>
          <a:p>
            <a:pPr lvl="1" eaLnBrk="1" hangingPunct="1">
              <a:buClr>
                <a:schemeClr val="tx1"/>
              </a:buClr>
              <a:buSzPct val="80000"/>
            </a:pPr>
            <a:r>
              <a:rPr lang="en-US" altLang="en-US" sz="2200" dirty="0"/>
              <a:t>Improves bandwidth</a:t>
            </a:r>
          </a:p>
          <a:p>
            <a:pPr eaLnBrk="1" hangingPunct="1">
              <a:buClr>
                <a:schemeClr val="tx1"/>
              </a:buClr>
              <a:buSzPct val="80000"/>
              <a:buFont typeface="Wingdings" panose="05000000000000000000" pitchFamily="2" charset="2"/>
              <a:buChar char="l"/>
            </a:pPr>
            <a:r>
              <a:rPr lang="en-US" altLang="en-US" sz="2400" strike="sngStrike" dirty="0"/>
              <a:t>DRAM banking</a:t>
            </a:r>
            <a:r>
              <a:rPr lang="zh-CN" altLang="en-US" sz="2400" strike="sngStrike" dirty="0"/>
              <a:t>（不讲）</a:t>
            </a:r>
            <a:endParaRPr lang="en-US" altLang="en-US" sz="2400" strike="sngStrike" dirty="0"/>
          </a:p>
          <a:p>
            <a:pPr lvl="1" eaLnBrk="1" hangingPunct="1">
              <a:buClr>
                <a:schemeClr val="tx1"/>
              </a:buClr>
              <a:buSzPct val="80000"/>
            </a:pPr>
            <a:r>
              <a:rPr lang="en-US" altLang="en-US" sz="2200" strike="sngStrike" dirty="0"/>
              <a:t>Allows simultaneous access to multiple DRAMs</a:t>
            </a:r>
          </a:p>
          <a:p>
            <a:pPr lvl="1" eaLnBrk="1" hangingPunct="1">
              <a:buClr>
                <a:schemeClr val="tx1"/>
              </a:buClr>
              <a:buSzPct val="80000"/>
            </a:pPr>
            <a:r>
              <a:rPr lang="en-US" altLang="en-US" sz="2200" strike="sngStrike" dirty="0"/>
              <a:t>Improves bandwidth</a:t>
            </a:r>
          </a:p>
        </p:txBody>
      </p:sp>
      <p:sp>
        <p:nvSpPr>
          <p:cNvPr id="3277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90329D7-1684-4DAC-8F97-C7AB4F0BB292}" type="slidenum">
              <a:rPr lang="zh-CN" altLang="en-US" sz="1200">
                <a:solidFill>
                  <a:srgbClr val="000000"/>
                </a:solidFill>
              </a:rPr>
              <a:pPr>
                <a:spcBef>
                  <a:spcPct val="0"/>
                </a:spcBef>
                <a:buClrTx/>
                <a:buSzTx/>
                <a:buFontTx/>
                <a:buNone/>
              </a:pPr>
              <a:t>18</a:t>
            </a:fld>
            <a:endParaRPr lang="zh-CN" altLang="en-US" sz="1200">
              <a:solidFill>
                <a:srgbClr val="000000"/>
              </a:solidFill>
            </a:endParaRPr>
          </a:p>
        </p:txBody>
      </p:sp>
    </p:spTree>
    <p:extLst>
      <p:ext uri="{BB962C8B-B14F-4D97-AF65-F5344CB8AC3E}">
        <p14:creationId xmlns:p14="http://schemas.microsoft.com/office/powerpoint/2010/main" val="32189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descr="f05-1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1196975"/>
            <a:ext cx="6484938"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Grp="1" noChangeArrowheads="1"/>
          </p:cNvSpPr>
          <p:nvPr>
            <p:ph type="title"/>
          </p:nvPr>
        </p:nvSpPr>
        <p:spPr>
          <a:xfrm>
            <a:off x="684213" y="206375"/>
            <a:ext cx="8259762" cy="701675"/>
          </a:xfrm>
        </p:spPr>
        <p:txBody>
          <a:bodyPr/>
          <a:lstStyle/>
          <a:p>
            <a:pPr eaLnBrk="1" hangingPunct="1"/>
            <a:r>
              <a:rPr lang="en-US" altLang="en-US" sz="4000"/>
              <a:t>Increasing Memory Bandwidth</a:t>
            </a:r>
            <a:endParaRPr lang="en-AU" altLang="en-US" sz="4000" dirty="0"/>
          </a:p>
        </p:txBody>
      </p:sp>
      <p:sp>
        <p:nvSpPr>
          <p:cNvPr id="33796" name="Rectangle 4"/>
          <p:cNvSpPr>
            <a:spLocks noChangeArrowheads="1"/>
          </p:cNvSpPr>
          <p:nvPr/>
        </p:nvSpPr>
        <p:spPr bwMode="auto">
          <a:xfrm>
            <a:off x="2195513" y="4076700"/>
            <a:ext cx="67595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buClr>
                <a:srgbClr val="ECEAAC"/>
              </a:buClr>
            </a:pPr>
            <a:r>
              <a:rPr kumimoji="0" lang="en-US" altLang="en-US" sz="2400">
                <a:solidFill>
                  <a:srgbClr val="000000"/>
                </a:solidFill>
                <a:ea typeface="+mn-ea"/>
              </a:rPr>
              <a:t>4-word wide memory</a:t>
            </a:r>
            <a:endParaRPr kumimoji="0" lang="en-US" altLang="en-US" sz="2400" dirty="0">
              <a:solidFill>
                <a:srgbClr val="000000"/>
              </a:solidFill>
              <a:ea typeface="+mn-ea"/>
            </a:endParaRPr>
          </a:p>
          <a:p>
            <a:pPr lvl="1" eaLnBrk="1" hangingPunct="1">
              <a:lnSpc>
                <a:spcPct val="90000"/>
              </a:lnSpc>
              <a:buClr>
                <a:srgbClr val="91AFBF"/>
              </a:buClr>
            </a:pPr>
            <a:r>
              <a:rPr kumimoji="0" lang="en-US" altLang="en-US" sz="2000">
                <a:solidFill>
                  <a:srgbClr val="000000"/>
                </a:solidFill>
                <a:ea typeface="+mn-ea"/>
              </a:rPr>
              <a:t>Miss penalty = 1 + 15 + 1 = 17 bus cycles</a:t>
            </a:r>
            <a:endParaRPr kumimoji="0" lang="en-US" altLang="en-US" sz="2000" dirty="0">
              <a:solidFill>
                <a:srgbClr val="000000"/>
              </a:solidFill>
              <a:ea typeface="+mn-ea"/>
            </a:endParaRPr>
          </a:p>
          <a:p>
            <a:pPr lvl="1" eaLnBrk="1" hangingPunct="1">
              <a:lnSpc>
                <a:spcPct val="90000"/>
              </a:lnSpc>
              <a:buClr>
                <a:srgbClr val="91AFBF"/>
              </a:buClr>
            </a:pPr>
            <a:r>
              <a:rPr kumimoji="0" lang="en-US" altLang="en-US" sz="2000">
                <a:solidFill>
                  <a:srgbClr val="000000"/>
                </a:solidFill>
                <a:ea typeface="+mn-ea"/>
              </a:rPr>
              <a:t>Bandwidth = 16 bytes / 17 cycles = 0.94 B/cycle</a:t>
            </a:r>
            <a:endParaRPr kumimoji="0" lang="en-US" altLang="en-US" sz="2000" dirty="0">
              <a:solidFill>
                <a:srgbClr val="000000"/>
              </a:solidFill>
              <a:ea typeface="+mn-ea"/>
            </a:endParaRPr>
          </a:p>
          <a:p>
            <a:pPr eaLnBrk="1" hangingPunct="1">
              <a:lnSpc>
                <a:spcPct val="90000"/>
              </a:lnSpc>
              <a:buClr>
                <a:srgbClr val="ECEAAC"/>
              </a:buClr>
            </a:pPr>
            <a:r>
              <a:rPr kumimoji="0" lang="en-US" altLang="en-US" sz="2400">
                <a:solidFill>
                  <a:srgbClr val="000000"/>
                </a:solidFill>
                <a:ea typeface="+mn-ea"/>
              </a:rPr>
              <a:t>4-bank interleaved memory</a:t>
            </a:r>
            <a:endParaRPr kumimoji="0" lang="en-US" altLang="en-US" sz="2400" dirty="0">
              <a:solidFill>
                <a:srgbClr val="000000"/>
              </a:solidFill>
              <a:ea typeface="+mn-ea"/>
            </a:endParaRPr>
          </a:p>
          <a:p>
            <a:pPr lvl="1" eaLnBrk="1" hangingPunct="1">
              <a:lnSpc>
                <a:spcPct val="90000"/>
              </a:lnSpc>
              <a:buClr>
                <a:srgbClr val="91AFBF"/>
              </a:buClr>
            </a:pPr>
            <a:r>
              <a:rPr kumimoji="0" lang="en-US" altLang="en-US" sz="2000">
                <a:solidFill>
                  <a:srgbClr val="000000"/>
                </a:solidFill>
                <a:ea typeface="+mn-ea"/>
              </a:rPr>
              <a:t>Miss penalty = 1 + 15 + 4×1 = 20 bus cycles</a:t>
            </a:r>
            <a:endParaRPr kumimoji="0" lang="en-US" altLang="en-US" sz="2000" dirty="0">
              <a:solidFill>
                <a:srgbClr val="000000"/>
              </a:solidFill>
              <a:ea typeface="+mn-ea"/>
            </a:endParaRPr>
          </a:p>
          <a:p>
            <a:pPr lvl="1" eaLnBrk="1" hangingPunct="1">
              <a:lnSpc>
                <a:spcPct val="90000"/>
              </a:lnSpc>
              <a:buClr>
                <a:srgbClr val="91AFBF"/>
              </a:buClr>
            </a:pPr>
            <a:r>
              <a:rPr kumimoji="0" lang="en-US" altLang="en-US" sz="2000">
                <a:solidFill>
                  <a:srgbClr val="000000"/>
                </a:solidFill>
                <a:ea typeface="+mn-ea"/>
              </a:rPr>
              <a:t>Bandwidth = 16 bytes / 20 cycles = 0.8 B/cycle</a:t>
            </a:r>
            <a:endParaRPr kumimoji="0" lang="en-AU" altLang="en-US" sz="2000" dirty="0">
              <a:solidFill>
                <a:srgbClr val="000000"/>
              </a:solidFill>
              <a:ea typeface="+mn-ea"/>
            </a:endParaRPr>
          </a:p>
        </p:txBody>
      </p:sp>
      <p:sp>
        <p:nvSpPr>
          <p:cNvPr id="33797" name="灯片编号占位符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E111533-D275-4DBC-B488-3CB7D162FB41}" type="slidenum">
              <a:rPr lang="zh-CN" altLang="en-US" sz="1200">
                <a:solidFill>
                  <a:srgbClr val="898989"/>
                </a:solidFill>
              </a:rPr>
              <a:pPr>
                <a:spcBef>
                  <a:spcPct val="0"/>
                </a:spcBef>
                <a:buClrTx/>
                <a:buSzTx/>
                <a:buFontTx/>
                <a:buNone/>
              </a:pPr>
              <a:t>19</a:t>
            </a:fld>
            <a:endParaRPr lang="zh-CN" altLang="en-US" sz="1200">
              <a:solidFill>
                <a:srgbClr val="898989"/>
              </a:solidFill>
            </a:endParaRPr>
          </a:p>
        </p:txBody>
      </p:sp>
      <p:sp>
        <p:nvSpPr>
          <p:cNvPr id="33798" name="文本框 1"/>
          <p:cNvSpPr txBox="1">
            <a:spLocks noChangeArrowheads="1"/>
          </p:cNvSpPr>
          <p:nvPr/>
        </p:nvSpPr>
        <p:spPr bwMode="auto">
          <a:xfrm>
            <a:off x="6897688" y="981075"/>
            <a:ext cx="2046287" cy="46166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dirty="0">
                <a:solidFill>
                  <a:srgbClr val="000000"/>
                </a:solidFill>
              </a:rPr>
              <a:t>书上无，不讲</a:t>
            </a:r>
          </a:p>
        </p:txBody>
      </p:sp>
    </p:spTree>
    <p:extLst>
      <p:ext uri="{BB962C8B-B14F-4D97-AF65-F5344CB8AC3E}">
        <p14:creationId xmlns:p14="http://schemas.microsoft.com/office/powerpoint/2010/main" val="60890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5425" y="312738"/>
            <a:ext cx="179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19459" name="AutoShape 3"/>
          <p:cNvSpPr>
            <a:spLocks noGrp="1" noChangeArrowheads="1"/>
          </p:cNvSpPr>
          <p:nvPr>
            <p:ph type="body" idx="1"/>
          </p:nvPr>
        </p:nvSpPr>
        <p:spPr>
          <a:xfrm>
            <a:off x="0" y="764704"/>
            <a:ext cx="8664575" cy="4114800"/>
          </a:xfrm>
          <a:noFill/>
        </p:spPr>
        <p:txBody>
          <a:bodyPr/>
          <a:lstStyle/>
          <a:p>
            <a:pPr eaLnBrk="1" hangingPunct="1">
              <a:buClr>
                <a:schemeClr val="tx1"/>
              </a:buClr>
              <a:buSzPct val="80000"/>
              <a:buFont typeface="Wingdings" panose="05000000000000000000" pitchFamily="2" charset="2"/>
              <a:buChar char="l"/>
            </a:pPr>
            <a:r>
              <a:rPr lang="en-US" altLang="zh-CN" sz="2400" dirty="0"/>
              <a:t>SRAM:</a:t>
            </a:r>
          </a:p>
          <a:p>
            <a:pPr lvl="1" eaLnBrk="1" hangingPunct="1">
              <a:buClr>
                <a:schemeClr val="tx1"/>
              </a:buClr>
              <a:buSzPct val="80000"/>
              <a:buFont typeface="Wingdings" panose="05000000000000000000" pitchFamily="2" charset="2"/>
              <a:buChar char="n"/>
            </a:pPr>
            <a:r>
              <a:rPr lang="en-US" altLang="zh-CN" sz="2200">
                <a:latin typeface="+mn-lt"/>
              </a:rPr>
              <a:t>value is stored  on a pair of inverting gates</a:t>
            </a:r>
            <a:endParaRPr lang="en-US" altLang="zh-CN" sz="2200" dirty="0">
              <a:latin typeface="+mn-lt"/>
            </a:endParaRPr>
          </a:p>
          <a:p>
            <a:pPr lvl="1" eaLnBrk="1" hangingPunct="1">
              <a:buClr>
                <a:schemeClr val="tx1"/>
              </a:buClr>
              <a:buSzPct val="80000"/>
              <a:buFont typeface="Wingdings" panose="05000000000000000000" pitchFamily="2" charset="2"/>
              <a:buChar char="n"/>
            </a:pPr>
            <a:r>
              <a:rPr lang="en-US" altLang="zh-CN" sz="2200">
                <a:latin typeface="+mn-lt"/>
              </a:rPr>
              <a:t>very fast but takes up more space than DRAM </a:t>
            </a:r>
            <a:endParaRPr lang="en-US" altLang="zh-CN" sz="2200" dirty="0">
              <a:latin typeface="+mn-lt"/>
            </a:endParaRPr>
          </a:p>
          <a:p>
            <a:pPr lvl="1">
              <a:buFontTx/>
              <a:buNone/>
            </a:pPr>
            <a:r>
              <a:rPr lang="en-US" altLang="zh-CN" sz="1800" dirty="0"/>
              <a:t>			</a:t>
            </a:r>
            <a:r>
              <a:rPr lang="en-US" altLang="zh-CN" sz="2200" dirty="0">
                <a:latin typeface="+mn-lt"/>
              </a:rPr>
              <a:t>	</a:t>
            </a:r>
            <a:r>
              <a:rPr lang="en-US" altLang="zh-CN" sz="2200">
                <a:latin typeface="+mn-lt"/>
              </a:rPr>
              <a:t>(4 to 6 transistors</a:t>
            </a:r>
            <a:r>
              <a:rPr lang="en-US" altLang="zh-CN" sz="2200" dirty="0">
                <a:latin typeface="+mn-lt"/>
              </a:rPr>
              <a:t>)</a:t>
            </a:r>
            <a:br>
              <a:rPr lang="en-US" altLang="zh-CN" sz="1800" dirty="0"/>
            </a:br>
            <a:endParaRPr lang="en-US" altLang="zh-CN" sz="1800" dirty="0"/>
          </a:p>
          <a:p>
            <a:pPr lvl="1"/>
            <a:endParaRPr lang="en-US" altLang="zh-CN" sz="1800" dirty="0"/>
          </a:p>
          <a:p>
            <a:pPr lvl="1"/>
            <a:endParaRPr lang="en-US" altLang="zh-CN" sz="1800" dirty="0"/>
          </a:p>
        </p:txBody>
      </p:sp>
      <p:sp>
        <p:nvSpPr>
          <p:cNvPr id="19460" name="Rectangle 4"/>
          <p:cNvSpPr>
            <a:spLocks noGrp="1" noChangeArrowheads="1"/>
          </p:cNvSpPr>
          <p:nvPr>
            <p:ph type="title"/>
          </p:nvPr>
        </p:nvSpPr>
        <p:spPr>
          <a:noFill/>
        </p:spPr>
        <p:txBody>
          <a:bodyPr/>
          <a:lstStyle/>
          <a:p>
            <a:r>
              <a:rPr lang="en-US" altLang="zh-CN"/>
              <a:t>5.1 Introduction</a:t>
            </a:r>
            <a:endParaRPr lang="en-US" altLang="zh-CN" dirty="0"/>
          </a:p>
        </p:txBody>
      </p:sp>
      <p:pic>
        <p:nvPicPr>
          <p:cNvPr id="194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636912"/>
            <a:ext cx="4824413"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9463" name="Text Box 1"/>
          <p:cNvSpPr txBox="1">
            <a:spLocks noChangeArrowheads="1"/>
          </p:cNvSpPr>
          <p:nvPr/>
        </p:nvSpPr>
        <p:spPr bwMode="auto">
          <a:xfrm>
            <a:off x="6443663" y="188913"/>
            <a:ext cx="2449512" cy="466725"/>
          </a:xfrm>
          <a:prstGeom prst="rect">
            <a:avLst/>
          </a:prstGeom>
          <a:noFill/>
          <a:ln w="9525">
            <a:solidFill>
              <a:srgbClr val="1D01EB"/>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solidFill>
                  <a:srgbClr val="FF3300"/>
                </a:solidFill>
                <a:latin typeface="Times New Roman" panose="02020603050405020304" pitchFamily="18" charset="0"/>
              </a:rPr>
              <a:t>附录也无此内容</a:t>
            </a:r>
          </a:p>
        </p:txBody>
      </p:sp>
    </p:spTree>
  </p:cSld>
  <p:clrMapOvr>
    <a:masterClrMapping/>
  </p:clrMapOvr>
  <p:transition spd="slow"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altLang="en-US" dirty="0"/>
              <a:t>Flash Storage</a:t>
            </a:r>
          </a:p>
        </p:txBody>
      </p:sp>
      <p:sp>
        <p:nvSpPr>
          <p:cNvPr id="35843" name="Rectangle 3"/>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AU" altLang="en-US" sz="2800" dirty="0" err="1"/>
              <a:t>Nonvolatile</a:t>
            </a:r>
            <a:r>
              <a:rPr lang="en-AU" altLang="en-US" sz="2800" dirty="0"/>
              <a:t> semiconductor storage</a:t>
            </a:r>
          </a:p>
          <a:p>
            <a:pPr lvl="1" eaLnBrk="1" hangingPunct="1"/>
            <a:r>
              <a:rPr lang="en-AU" altLang="en-US" sz="2400" dirty="0"/>
              <a:t>100</a:t>
            </a:r>
            <a:r>
              <a:rPr lang="en-US" altLang="en-US" sz="2400" dirty="0">
                <a:cs typeface="Arial" panose="020B0604020202020204" pitchFamily="34" charset="0"/>
              </a:rPr>
              <a:t>× </a:t>
            </a:r>
            <a:r>
              <a:rPr lang="en-AU" altLang="en-US" sz="2400" dirty="0">
                <a:cs typeface="Arial" panose="020B0604020202020204" pitchFamily="34" charset="0"/>
              </a:rPr>
              <a:t>– 1000</a:t>
            </a:r>
            <a:r>
              <a:rPr lang="en-US" altLang="en-US" sz="2400" dirty="0">
                <a:cs typeface="Arial" panose="020B0604020202020204" pitchFamily="34" charset="0"/>
              </a:rPr>
              <a:t>× faster than disk</a:t>
            </a:r>
          </a:p>
          <a:p>
            <a:pPr lvl="1" eaLnBrk="1" hangingPunct="1"/>
            <a:r>
              <a:rPr lang="en-AU" altLang="en-US" sz="2400" dirty="0">
                <a:cs typeface="Arial" panose="020B0604020202020204" pitchFamily="34" charset="0"/>
              </a:rPr>
              <a:t>Smaller, lower power, more robust</a:t>
            </a:r>
          </a:p>
          <a:p>
            <a:pPr lvl="1" eaLnBrk="1" hangingPunct="1"/>
            <a:r>
              <a:rPr lang="en-AU" altLang="en-US" sz="2400" dirty="0">
                <a:cs typeface="Arial" panose="020B0604020202020204" pitchFamily="34" charset="0"/>
              </a:rPr>
              <a:t>But more $/GB (between disk and DRAM)</a:t>
            </a:r>
          </a:p>
        </p:txBody>
      </p:sp>
      <p:pic>
        <p:nvPicPr>
          <p:cNvPr id="35844" name="Picture 5" descr="flash-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500438"/>
            <a:ext cx="35909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6" descr="flash-memory-explo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860800"/>
            <a:ext cx="24368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B4A31282-C929-42A7-8827-0650AA5D762B}" type="slidenum">
              <a:rPr lang="zh-CN" altLang="en-US" sz="1200">
                <a:solidFill>
                  <a:srgbClr val="000000"/>
                </a:solidFill>
              </a:rPr>
              <a:pPr>
                <a:spcBef>
                  <a:spcPct val="0"/>
                </a:spcBef>
                <a:buClrTx/>
                <a:buSzTx/>
                <a:buFontTx/>
                <a:buNone/>
              </a:pPr>
              <a:t>20</a:t>
            </a:fld>
            <a:endParaRPr lang="zh-CN" altLang="en-US" sz="1200">
              <a:solidFill>
                <a:srgbClr val="000000"/>
              </a:solidFill>
            </a:endParaRPr>
          </a:p>
        </p:txBody>
      </p:sp>
    </p:spTree>
    <p:extLst>
      <p:ext uri="{BB962C8B-B14F-4D97-AF65-F5344CB8AC3E}">
        <p14:creationId xmlns:p14="http://schemas.microsoft.com/office/powerpoint/2010/main" val="1092562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AU" altLang="en-US"/>
              <a:t>Flash Types</a:t>
            </a:r>
            <a:endParaRPr lang="en-AU" altLang="en-US" dirty="0"/>
          </a:p>
        </p:txBody>
      </p:sp>
      <p:sp>
        <p:nvSpPr>
          <p:cNvPr id="37891" name="Rectangle 3"/>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AU" altLang="en-US" sz="2400" dirty="0"/>
              <a:t>NOR flash: bit cell like a NOR gate</a:t>
            </a:r>
          </a:p>
          <a:p>
            <a:pPr eaLnBrk="1" hangingPunct="1">
              <a:buClr>
                <a:schemeClr val="tx1"/>
              </a:buClr>
              <a:buSzPct val="80000"/>
              <a:buFont typeface="Wingdings" panose="05000000000000000000" pitchFamily="2" charset="2"/>
              <a:buChar char="l"/>
            </a:pPr>
            <a:r>
              <a:rPr lang="en-AU" altLang="en-US" sz="2400" dirty="0"/>
              <a:t>NAND flash: bit cell like a NAND gate</a:t>
            </a:r>
          </a:p>
          <a:p>
            <a:pPr eaLnBrk="1" hangingPunct="1">
              <a:buClr>
                <a:schemeClr val="tx1"/>
              </a:buClr>
              <a:buSzPct val="80000"/>
              <a:buFont typeface="Wingdings" panose="05000000000000000000" pitchFamily="2" charset="2"/>
              <a:buChar char="l"/>
            </a:pPr>
            <a:r>
              <a:rPr lang="en-AU" altLang="en-US" sz="2400" dirty="0"/>
              <a:t>Flash bits wears out after 1000’s of </a:t>
            </a:r>
            <a:r>
              <a:rPr lang="en-US" altLang="zh-CN" sz="2400" dirty="0"/>
              <a:t>write</a:t>
            </a:r>
            <a:r>
              <a:rPr lang="en-AU" altLang="en-US" sz="2400" dirty="0"/>
              <a:t>s</a:t>
            </a:r>
          </a:p>
          <a:p>
            <a:pPr lvl="1" eaLnBrk="1" hangingPunct="1"/>
            <a:r>
              <a:rPr lang="en-AU" altLang="en-US" sz="2400" dirty="0"/>
              <a:t>Wear levelling(</a:t>
            </a:r>
            <a:r>
              <a:rPr lang="zh-CN" altLang="en-US" sz="2000" dirty="0"/>
              <a:t>磨损均衡化</a:t>
            </a:r>
            <a:r>
              <a:rPr lang="en-AU" altLang="en-US" sz="2400" dirty="0"/>
              <a:t>): remap data to less used blocks</a:t>
            </a:r>
          </a:p>
        </p:txBody>
      </p:sp>
      <p:sp>
        <p:nvSpPr>
          <p:cNvPr id="3789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45E7558-CC5F-4A31-9EF6-06CF5FE7E869}" type="slidenum">
              <a:rPr lang="zh-CN" altLang="en-US" sz="1200">
                <a:solidFill>
                  <a:srgbClr val="000000"/>
                </a:solidFill>
              </a:rPr>
              <a:pPr>
                <a:spcBef>
                  <a:spcPct val="0"/>
                </a:spcBef>
                <a:buClrTx/>
                <a:buSzTx/>
                <a:buFontTx/>
                <a:buNone/>
              </a:pPr>
              <a:t>21</a:t>
            </a:fld>
            <a:endParaRPr lang="zh-CN" altLang="en-US" sz="1200">
              <a:solidFill>
                <a:srgbClr val="000000"/>
              </a:solidFill>
            </a:endParaRPr>
          </a:p>
        </p:txBody>
      </p:sp>
    </p:spTree>
    <p:extLst>
      <p:ext uri="{BB962C8B-B14F-4D97-AF65-F5344CB8AC3E}">
        <p14:creationId xmlns:p14="http://schemas.microsoft.com/office/powerpoint/2010/main" val="154626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9" descr="wdfDesktop_Caviar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7"/>
          <p:cNvSpPr>
            <a:spLocks noGrp="1" noChangeArrowheads="1"/>
          </p:cNvSpPr>
          <p:nvPr>
            <p:ph type="title"/>
          </p:nvPr>
        </p:nvSpPr>
        <p:spPr/>
        <p:txBody>
          <a:bodyPr/>
          <a:lstStyle/>
          <a:p>
            <a:pPr eaLnBrk="1" hangingPunct="1"/>
            <a:r>
              <a:rPr lang="en-US" altLang="en-US"/>
              <a:t>Disk Storage</a:t>
            </a:r>
            <a:endParaRPr lang="en-AU" altLang="en-US" dirty="0"/>
          </a:p>
        </p:txBody>
      </p:sp>
      <p:sp>
        <p:nvSpPr>
          <p:cNvPr id="39940" name="Rectangle 8"/>
          <p:cNvSpPr>
            <a:spLocks noGrp="1" noChangeArrowheads="1"/>
          </p:cNvSpPr>
          <p:nvPr>
            <p:ph type="body" idx="1"/>
          </p:nvPr>
        </p:nvSpPr>
        <p:spPr>
          <a:xfrm>
            <a:off x="684213" y="1125538"/>
            <a:ext cx="8270875" cy="790575"/>
          </a:xfrm>
        </p:spPr>
        <p:txBody>
          <a:bodyPr/>
          <a:lstStyle/>
          <a:p>
            <a:pPr eaLnBrk="1" hangingPunct="1">
              <a:buClr>
                <a:schemeClr val="tx1"/>
              </a:buClr>
              <a:buSzPct val="80000"/>
              <a:buFont typeface="Wingdings" panose="05000000000000000000" pitchFamily="2" charset="2"/>
              <a:buChar char="l"/>
            </a:pPr>
            <a:r>
              <a:rPr lang="en-US" altLang="en-US" sz="2400"/>
              <a:t>Nonvolatile, rotating magnetic storage</a:t>
            </a:r>
            <a:endParaRPr lang="en-AU" altLang="en-US" sz="2400" dirty="0"/>
          </a:p>
        </p:txBody>
      </p:sp>
      <p:pic>
        <p:nvPicPr>
          <p:cNvPr id="39941" name="Picture 12" descr="disk-geomet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38" y="3141663"/>
            <a:ext cx="44164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11BF1B0-8E3C-40D9-9DFA-DB46BD6BB6FC}" type="slidenum">
              <a:rPr lang="zh-CN" altLang="en-US" sz="1200">
                <a:solidFill>
                  <a:srgbClr val="000000"/>
                </a:solidFill>
              </a:rPr>
              <a:pPr>
                <a:spcBef>
                  <a:spcPct val="0"/>
                </a:spcBef>
                <a:buClrTx/>
                <a:buSzTx/>
                <a:buFontTx/>
                <a:buNone/>
              </a:pPr>
              <a:t>22</a:t>
            </a:fld>
            <a:endParaRPr lang="zh-CN" altLang="en-US" sz="1200">
              <a:solidFill>
                <a:srgbClr val="000000"/>
              </a:solidFill>
            </a:endParaRPr>
          </a:p>
        </p:txBody>
      </p:sp>
    </p:spTree>
    <p:extLst>
      <p:ext uri="{BB962C8B-B14F-4D97-AF65-F5344CB8AC3E}">
        <p14:creationId xmlns:p14="http://schemas.microsoft.com/office/powerpoint/2010/main" val="116128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a:t>Disk Sectors and Access</a:t>
            </a:r>
            <a:endParaRPr lang="en-AU" altLang="en-US" dirty="0"/>
          </a:p>
        </p:txBody>
      </p:sp>
      <p:sp>
        <p:nvSpPr>
          <p:cNvPr id="41987" name="Rectangle 5"/>
          <p:cNvSpPr>
            <a:spLocks noGrp="1" noChangeArrowheads="1"/>
          </p:cNvSpPr>
          <p:nvPr>
            <p:ph type="body" idx="1"/>
          </p:nvPr>
        </p:nvSpPr>
        <p:spPr/>
        <p:txBody>
          <a:bodyPr/>
          <a:lstStyle/>
          <a:p>
            <a:pPr eaLnBrk="1" hangingPunct="1">
              <a:lnSpc>
                <a:spcPct val="90000"/>
              </a:lnSpc>
              <a:buClr>
                <a:schemeClr val="tx1"/>
              </a:buClr>
              <a:buSzPct val="80000"/>
              <a:buFont typeface="Wingdings" panose="05000000000000000000" pitchFamily="2" charset="2"/>
              <a:buChar char="l"/>
            </a:pPr>
            <a:r>
              <a:rPr lang="en-US" altLang="en-US" sz="2400" dirty="0"/>
              <a:t>Each sector records</a:t>
            </a:r>
          </a:p>
          <a:p>
            <a:pPr lvl="1" eaLnBrk="1" hangingPunct="1">
              <a:lnSpc>
                <a:spcPct val="90000"/>
              </a:lnSpc>
              <a:buClr>
                <a:schemeClr val="accent4"/>
              </a:buClr>
              <a:buSzPct val="80000"/>
              <a:defRPr/>
            </a:pPr>
            <a:r>
              <a:rPr lang="en-US" altLang="en-US" sz="2000" dirty="0"/>
              <a:t>Sector ID</a:t>
            </a:r>
          </a:p>
          <a:p>
            <a:pPr lvl="1" eaLnBrk="1" hangingPunct="1">
              <a:lnSpc>
                <a:spcPct val="90000"/>
              </a:lnSpc>
              <a:buClr>
                <a:schemeClr val="accent4"/>
              </a:buClr>
              <a:buSzPct val="80000"/>
              <a:defRPr/>
            </a:pPr>
            <a:r>
              <a:rPr lang="en-US" altLang="en-US" sz="2000" dirty="0"/>
              <a:t>Data (512/1024/2048/4096 bytes, 4096 bytes proposed)</a:t>
            </a:r>
          </a:p>
          <a:p>
            <a:pPr lvl="1" eaLnBrk="1" hangingPunct="1">
              <a:lnSpc>
                <a:spcPct val="90000"/>
              </a:lnSpc>
              <a:buClr>
                <a:schemeClr val="accent4"/>
              </a:buClr>
              <a:buSzPct val="80000"/>
              <a:defRPr/>
            </a:pPr>
            <a:r>
              <a:rPr lang="en-US" altLang="en-US" sz="2000" dirty="0"/>
              <a:t>Error correcting code (ECC) </a:t>
            </a:r>
            <a:r>
              <a:rPr lang="en-US" altLang="zh-CN" sz="2000" dirty="0"/>
              <a:t>or </a:t>
            </a:r>
            <a:r>
              <a:rPr lang="en-US" altLang="en-US" sz="2000" dirty="0"/>
              <a:t>Error </a:t>
            </a:r>
            <a:r>
              <a:rPr lang="en-US" altLang="zh-CN" sz="2000" dirty="0"/>
              <a:t>check</a:t>
            </a:r>
            <a:r>
              <a:rPr lang="en-US" altLang="en-US" sz="2000" dirty="0"/>
              <a:t>ing code </a:t>
            </a:r>
          </a:p>
          <a:p>
            <a:pPr lvl="1" eaLnBrk="1" hangingPunct="1">
              <a:lnSpc>
                <a:spcPct val="90000"/>
              </a:lnSpc>
              <a:buClr>
                <a:schemeClr val="accent4"/>
              </a:buClr>
              <a:buSzPct val="80000"/>
              <a:defRPr/>
            </a:pPr>
            <a:r>
              <a:rPr lang="en-US" altLang="en-US" sz="2000" dirty="0"/>
              <a:t>Synchronization fields and gaps</a:t>
            </a:r>
          </a:p>
          <a:p>
            <a:pPr eaLnBrk="1" hangingPunct="1">
              <a:lnSpc>
                <a:spcPct val="90000"/>
              </a:lnSpc>
              <a:buClr>
                <a:schemeClr val="tx1"/>
              </a:buClr>
              <a:buSzPct val="80000"/>
              <a:buFont typeface="Wingdings" panose="05000000000000000000" pitchFamily="2" charset="2"/>
              <a:buChar char="l"/>
            </a:pPr>
            <a:r>
              <a:rPr lang="en-US" altLang="en-US" sz="2400" dirty="0"/>
              <a:t>Access to a sector involves</a:t>
            </a:r>
          </a:p>
          <a:p>
            <a:pPr lvl="1" eaLnBrk="1" hangingPunct="1">
              <a:lnSpc>
                <a:spcPct val="90000"/>
              </a:lnSpc>
              <a:buClr>
                <a:schemeClr val="accent4"/>
              </a:buClr>
              <a:buSzPct val="80000"/>
              <a:defRPr/>
            </a:pPr>
            <a:r>
              <a:rPr lang="en-US" altLang="en-US" sz="2000" dirty="0"/>
              <a:t>Queuing delay if other accesses are pending</a:t>
            </a:r>
          </a:p>
          <a:p>
            <a:pPr lvl="1" eaLnBrk="1" hangingPunct="1">
              <a:lnSpc>
                <a:spcPct val="90000"/>
              </a:lnSpc>
              <a:buClr>
                <a:schemeClr val="accent4"/>
              </a:buClr>
              <a:buSzPct val="80000"/>
              <a:defRPr/>
            </a:pPr>
            <a:r>
              <a:rPr lang="en-US" altLang="en-US" sz="2000" dirty="0"/>
              <a:t>Seek: move the heads</a:t>
            </a:r>
          </a:p>
          <a:p>
            <a:pPr lvl="1" eaLnBrk="1" hangingPunct="1">
              <a:lnSpc>
                <a:spcPct val="90000"/>
              </a:lnSpc>
              <a:buClr>
                <a:schemeClr val="accent4"/>
              </a:buClr>
              <a:buSzPct val="80000"/>
              <a:defRPr/>
            </a:pPr>
            <a:r>
              <a:rPr lang="en-US" altLang="en-US" sz="2000" dirty="0"/>
              <a:t>Rotational latency</a:t>
            </a:r>
          </a:p>
          <a:p>
            <a:pPr lvl="1" eaLnBrk="1" hangingPunct="1">
              <a:lnSpc>
                <a:spcPct val="90000"/>
              </a:lnSpc>
              <a:buClr>
                <a:schemeClr val="accent4"/>
              </a:buClr>
              <a:buSzPct val="80000"/>
              <a:defRPr/>
            </a:pPr>
            <a:r>
              <a:rPr lang="en-US" altLang="en-US" sz="2000" dirty="0"/>
              <a:t>Data transfer</a:t>
            </a:r>
          </a:p>
          <a:p>
            <a:pPr lvl="1" eaLnBrk="1" hangingPunct="1">
              <a:lnSpc>
                <a:spcPct val="90000"/>
              </a:lnSpc>
              <a:buClr>
                <a:schemeClr val="accent4"/>
              </a:buClr>
              <a:buSzPct val="80000"/>
              <a:defRPr/>
            </a:pPr>
            <a:r>
              <a:rPr lang="en-US" altLang="en-US" sz="2000" dirty="0"/>
              <a:t>Controller overhead</a:t>
            </a:r>
            <a:endParaRPr lang="en-AU" altLang="en-US" sz="2000" dirty="0"/>
          </a:p>
        </p:txBody>
      </p:sp>
      <p:sp>
        <p:nvSpPr>
          <p:cNvPr id="4198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5614184-E715-45F8-B9D0-1FDE521F9644}" type="slidenum">
              <a:rPr lang="zh-CN" altLang="en-US" sz="1200">
                <a:solidFill>
                  <a:srgbClr val="000000"/>
                </a:solidFill>
              </a:rPr>
              <a:pPr>
                <a:spcBef>
                  <a:spcPct val="0"/>
                </a:spcBef>
                <a:buClrTx/>
                <a:buSzTx/>
                <a:buFontTx/>
                <a:buNone/>
              </a:pPr>
              <a:t>23</a:t>
            </a:fld>
            <a:endParaRPr lang="zh-CN" altLang="en-US" sz="1200">
              <a:solidFill>
                <a:srgbClr val="000000"/>
              </a:solidFill>
            </a:endParaRPr>
          </a:p>
        </p:txBody>
      </p:sp>
    </p:spTree>
    <p:extLst>
      <p:ext uri="{BB962C8B-B14F-4D97-AF65-F5344CB8AC3E}">
        <p14:creationId xmlns:p14="http://schemas.microsoft.com/office/powerpoint/2010/main" val="216829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a:t>Disk Access Example</a:t>
            </a:r>
            <a:endParaRPr lang="en-AU" altLang="en-US" dirty="0"/>
          </a:p>
        </p:txBody>
      </p:sp>
      <p:sp>
        <p:nvSpPr>
          <p:cNvPr id="44035" name="Rectangle 5"/>
          <p:cNvSpPr>
            <a:spLocks noGrp="1" noChangeArrowheads="1"/>
          </p:cNvSpPr>
          <p:nvPr>
            <p:ph type="body" idx="1"/>
          </p:nvPr>
        </p:nvSpPr>
        <p:spPr/>
        <p:txBody>
          <a:bodyPr/>
          <a:lstStyle/>
          <a:p>
            <a:pPr eaLnBrk="1" hangingPunct="1">
              <a:lnSpc>
                <a:spcPct val="80000"/>
              </a:lnSpc>
              <a:buClr>
                <a:schemeClr val="tx1"/>
              </a:buClr>
              <a:buSzPct val="80000"/>
              <a:buFont typeface="Wingdings" panose="05000000000000000000" pitchFamily="2" charset="2"/>
              <a:buChar char="l"/>
            </a:pPr>
            <a:r>
              <a:rPr lang="en-US" altLang="en-US" sz="2400" dirty="0"/>
              <a:t>Given</a:t>
            </a:r>
          </a:p>
          <a:p>
            <a:pPr lvl="1" eaLnBrk="1" hangingPunct="1">
              <a:lnSpc>
                <a:spcPct val="80000"/>
              </a:lnSpc>
              <a:buClr>
                <a:schemeClr val="tx1"/>
              </a:buClr>
              <a:buSzPct val="80000"/>
            </a:pPr>
            <a:r>
              <a:rPr lang="en-US" altLang="en-US" sz="2200" dirty="0"/>
              <a:t>512B sector, 15,000 rpm(round per minute), 4ms average seek time, 100MB/s transfer rate, 0.2ms controller overhead, idle disk(no </a:t>
            </a:r>
            <a:r>
              <a:rPr lang="en-US" altLang="en-US" sz="2400" dirty="0"/>
              <a:t>queuing delay </a:t>
            </a:r>
            <a:r>
              <a:rPr lang="en-US" altLang="en-US" sz="2200" dirty="0"/>
              <a:t>)</a:t>
            </a:r>
          </a:p>
          <a:p>
            <a:pPr eaLnBrk="1" hangingPunct="1">
              <a:lnSpc>
                <a:spcPct val="80000"/>
              </a:lnSpc>
              <a:buClr>
                <a:schemeClr val="tx1"/>
              </a:buClr>
              <a:buSzPct val="80000"/>
              <a:buFont typeface="Wingdings" panose="05000000000000000000" pitchFamily="2" charset="2"/>
              <a:buChar char="l"/>
            </a:pPr>
            <a:r>
              <a:rPr lang="en-US" altLang="en-US" sz="2400" dirty="0"/>
              <a:t>Average read time</a:t>
            </a:r>
          </a:p>
          <a:p>
            <a:pPr lvl="1" eaLnBrk="1" hangingPunct="1">
              <a:lnSpc>
                <a:spcPct val="80000"/>
              </a:lnSpc>
              <a:buClr>
                <a:schemeClr val="tx1"/>
              </a:buClr>
              <a:buSzPct val="80000"/>
              <a:defRPr/>
            </a:pPr>
            <a:r>
              <a:rPr lang="en-US" altLang="en-US" sz="2200" dirty="0"/>
              <a:t>4ms seek time</a:t>
            </a:r>
          </a:p>
          <a:p>
            <a:pPr marL="457200" lvl="1" indent="0" eaLnBrk="1" hangingPunct="1">
              <a:lnSpc>
                <a:spcPct val="80000"/>
              </a:lnSpc>
              <a:buNone/>
            </a:pPr>
            <a:r>
              <a:rPr lang="en-US" altLang="en-US" dirty="0"/>
              <a:t>+ ½ / (15,000/60) = 2ms rotational latency</a:t>
            </a:r>
            <a:br>
              <a:rPr lang="en-US" altLang="en-US" dirty="0"/>
            </a:br>
            <a:r>
              <a:rPr lang="en-US" altLang="en-US" dirty="0"/>
              <a:t>+ 512 / 100MB/s = 0.005ms transfer time</a:t>
            </a:r>
            <a:br>
              <a:rPr lang="en-US" altLang="en-US" dirty="0"/>
            </a:br>
            <a:r>
              <a:rPr lang="en-US" altLang="en-US" dirty="0"/>
              <a:t>+ 0.2ms controller delay</a:t>
            </a:r>
            <a:br>
              <a:rPr lang="en-US" altLang="en-US" dirty="0"/>
            </a:br>
            <a:r>
              <a:rPr lang="en-US" altLang="en-US" dirty="0"/>
              <a:t>= 6.2ms</a:t>
            </a:r>
          </a:p>
          <a:p>
            <a:pPr eaLnBrk="1" hangingPunct="1">
              <a:lnSpc>
                <a:spcPct val="80000"/>
              </a:lnSpc>
              <a:buClr>
                <a:schemeClr val="tx1"/>
              </a:buClr>
              <a:buSzPct val="80000"/>
              <a:buFont typeface="Wingdings" panose="05000000000000000000" pitchFamily="2" charset="2"/>
              <a:buChar char="l"/>
            </a:pPr>
            <a:r>
              <a:rPr lang="en-US" altLang="en-US" sz="2400" dirty="0"/>
              <a:t>If actual average seek time is 1ms</a:t>
            </a:r>
          </a:p>
          <a:p>
            <a:pPr lvl="1" eaLnBrk="1" hangingPunct="1">
              <a:lnSpc>
                <a:spcPct val="80000"/>
              </a:lnSpc>
              <a:buClr>
                <a:schemeClr val="tx1"/>
              </a:buClr>
              <a:buSzPct val="80000"/>
              <a:defRPr/>
            </a:pPr>
            <a:r>
              <a:rPr lang="en-US" altLang="en-US" sz="2200" dirty="0"/>
              <a:t>Average read time = 3.2ms</a:t>
            </a:r>
          </a:p>
        </p:txBody>
      </p:sp>
      <p:sp>
        <p:nvSpPr>
          <p:cNvPr id="4403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745095C-5DC9-48B8-A620-D1D74822FBEE}" type="slidenum">
              <a:rPr lang="zh-CN" altLang="en-US" sz="1200">
                <a:solidFill>
                  <a:srgbClr val="000000"/>
                </a:solidFill>
              </a:rPr>
              <a:pPr>
                <a:spcBef>
                  <a:spcPct val="0"/>
                </a:spcBef>
                <a:buClrTx/>
                <a:buSzTx/>
                <a:buFontTx/>
                <a:buNone/>
              </a:pPr>
              <a:t>24</a:t>
            </a:fld>
            <a:endParaRPr lang="zh-CN" altLang="en-US" sz="1200">
              <a:solidFill>
                <a:srgbClr val="000000"/>
              </a:solidFill>
            </a:endParaRPr>
          </a:p>
        </p:txBody>
      </p:sp>
      <p:sp>
        <p:nvSpPr>
          <p:cNvPr id="2" name="文本框 1"/>
          <p:cNvSpPr txBox="1"/>
          <p:nvPr/>
        </p:nvSpPr>
        <p:spPr>
          <a:xfrm>
            <a:off x="6897688" y="332656"/>
            <a:ext cx="2138808" cy="461665"/>
          </a:xfrm>
          <a:prstGeom prst="rect">
            <a:avLst/>
          </a:prstGeom>
          <a:noFill/>
          <a:ln>
            <a:solidFill>
              <a:srgbClr val="FF0000"/>
            </a:solidFill>
          </a:ln>
        </p:spPr>
        <p:txBody>
          <a:bodyPr wrap="square" rtlCol="0">
            <a:spAutoFit/>
          </a:bodyPr>
          <a:lstStyle/>
          <a:p>
            <a:r>
              <a:rPr lang="zh-CN" altLang="en-US" b="1" dirty="0">
                <a:solidFill>
                  <a:srgbClr val="FF0000"/>
                </a:solidFill>
              </a:rPr>
              <a:t>书上无，不讲</a:t>
            </a:r>
          </a:p>
        </p:txBody>
      </p:sp>
    </p:spTree>
    <p:extLst>
      <p:ext uri="{BB962C8B-B14F-4D97-AF65-F5344CB8AC3E}">
        <p14:creationId xmlns:p14="http://schemas.microsoft.com/office/powerpoint/2010/main" val="1744922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altLang="en-US"/>
              <a:t>Disk Performance Issues</a:t>
            </a:r>
            <a:endParaRPr lang="en-AU" altLang="en-US" dirty="0"/>
          </a:p>
        </p:txBody>
      </p:sp>
      <p:sp>
        <p:nvSpPr>
          <p:cNvPr id="46083" name="Rectangle 5"/>
          <p:cNvSpPr>
            <a:spLocks noGrp="1" noChangeArrowheads="1"/>
          </p:cNvSpPr>
          <p:nvPr>
            <p:ph type="body" idx="1"/>
          </p:nvPr>
        </p:nvSpPr>
        <p:spPr/>
        <p:txBody>
          <a:bodyPr/>
          <a:lstStyle/>
          <a:p>
            <a:pPr eaLnBrk="1" hangingPunct="1">
              <a:buClr>
                <a:schemeClr val="tx1"/>
              </a:buClr>
              <a:buSzPct val="80000"/>
              <a:buFont typeface="Wingdings" panose="05000000000000000000" pitchFamily="2" charset="2"/>
              <a:buChar char="l"/>
            </a:pPr>
            <a:r>
              <a:rPr lang="en-US" altLang="en-US" sz="2400" dirty="0"/>
              <a:t>Manufacturers quote </a:t>
            </a:r>
            <a:r>
              <a:rPr lang="zh-CN" altLang="en-US" sz="2400" dirty="0"/>
              <a:t>（</a:t>
            </a:r>
            <a:r>
              <a:rPr lang="zh-CN" altLang="en-US" sz="2000" dirty="0"/>
              <a:t>报告</a:t>
            </a:r>
            <a:r>
              <a:rPr lang="zh-CN" altLang="en-US" sz="2400" dirty="0"/>
              <a:t>）</a:t>
            </a:r>
            <a:r>
              <a:rPr lang="en-US" altLang="en-US" sz="2400" dirty="0"/>
              <a:t> average seek time</a:t>
            </a:r>
          </a:p>
          <a:p>
            <a:pPr lvl="1" eaLnBrk="1" hangingPunct="1">
              <a:buClr>
                <a:schemeClr val="accent4"/>
              </a:buClr>
              <a:buSzPct val="80000"/>
              <a:defRPr/>
            </a:pPr>
            <a:r>
              <a:rPr lang="en-US" altLang="en-US" sz="2000" dirty="0"/>
              <a:t>Based on all possible seeks</a:t>
            </a:r>
          </a:p>
          <a:p>
            <a:pPr lvl="1" eaLnBrk="1" hangingPunct="1">
              <a:buClr>
                <a:schemeClr val="accent4"/>
              </a:buClr>
              <a:buSzPct val="80000"/>
              <a:defRPr/>
            </a:pPr>
            <a:r>
              <a:rPr lang="en-US" altLang="en-US" sz="2000" dirty="0"/>
              <a:t>Locality and OS scheduling lead to smaller actual average seek times</a:t>
            </a:r>
          </a:p>
          <a:p>
            <a:pPr eaLnBrk="1" hangingPunct="1">
              <a:buClr>
                <a:schemeClr val="tx1"/>
              </a:buClr>
              <a:buSzPct val="80000"/>
              <a:buFont typeface="Wingdings" panose="05000000000000000000" pitchFamily="2" charset="2"/>
              <a:buChar char="l"/>
            </a:pPr>
            <a:r>
              <a:rPr lang="en-US" altLang="en-US" sz="2400" dirty="0"/>
              <a:t>Disk drives include caches</a:t>
            </a:r>
          </a:p>
          <a:p>
            <a:pPr lvl="1" eaLnBrk="1" hangingPunct="1">
              <a:buClr>
                <a:schemeClr val="accent4"/>
              </a:buClr>
              <a:buSzPct val="80000"/>
              <a:defRPr/>
            </a:pPr>
            <a:r>
              <a:rPr lang="en-US" altLang="en-US" sz="2000" dirty="0" err="1"/>
              <a:t>Prefetch</a:t>
            </a:r>
            <a:r>
              <a:rPr lang="en-US" altLang="en-US" sz="2000" dirty="0"/>
              <a:t> sectors in anticipation of access</a:t>
            </a:r>
          </a:p>
          <a:p>
            <a:pPr lvl="1" eaLnBrk="1" hangingPunct="1">
              <a:buClr>
                <a:schemeClr val="accent4"/>
              </a:buClr>
              <a:buSzPct val="80000"/>
              <a:defRPr/>
            </a:pPr>
            <a:r>
              <a:rPr lang="en-US" altLang="en-US" sz="2000" dirty="0"/>
              <a:t>Avoid seek and rotational delay</a:t>
            </a:r>
            <a:endParaRPr lang="en-AU" altLang="en-US" sz="2000" dirty="0"/>
          </a:p>
        </p:txBody>
      </p:sp>
      <p:sp>
        <p:nvSpPr>
          <p:cNvPr id="4608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40DED8C-A204-4644-8C7A-447B3E1E363D}" type="slidenum">
              <a:rPr lang="zh-CN" altLang="en-US" sz="1200">
                <a:solidFill>
                  <a:srgbClr val="000000"/>
                </a:solidFill>
              </a:rPr>
              <a:pPr>
                <a:spcBef>
                  <a:spcPct val="0"/>
                </a:spcBef>
                <a:buClrTx/>
                <a:buSzTx/>
                <a:buFontTx/>
                <a:buNone/>
              </a:pPr>
              <a:t>25</a:t>
            </a:fld>
            <a:endParaRPr lang="zh-CN" altLang="en-US" sz="1200">
              <a:solidFill>
                <a:srgbClr val="000000"/>
              </a:solidFill>
            </a:endParaRPr>
          </a:p>
        </p:txBody>
      </p:sp>
    </p:spTree>
    <p:extLst>
      <p:ext uri="{BB962C8B-B14F-4D97-AF65-F5344CB8AC3E}">
        <p14:creationId xmlns:p14="http://schemas.microsoft.com/office/powerpoint/2010/main" val="2886981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 descr="f05-0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905326"/>
            <a:ext cx="4443338" cy="332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7"/>
          <p:cNvSpPr>
            <a:spLocks noGrp="1" noChangeArrowheads="1"/>
          </p:cNvSpPr>
          <p:nvPr>
            <p:ph type="title"/>
          </p:nvPr>
        </p:nvSpPr>
        <p:spPr>
          <a:xfrm>
            <a:off x="611560" y="260648"/>
            <a:ext cx="4032448" cy="523220"/>
          </a:xfrm>
        </p:spPr>
        <p:txBody>
          <a:bodyPr/>
          <a:lstStyle/>
          <a:p>
            <a:pPr eaLnBrk="1" hangingPunct="1"/>
            <a:r>
              <a:rPr lang="en-US" altLang="en-US" sz="2800"/>
              <a:t>5.3 Cache Memory</a:t>
            </a:r>
            <a:endParaRPr lang="en-AU" altLang="en-US" sz="2800" dirty="0"/>
          </a:p>
        </p:txBody>
      </p:sp>
      <p:sp>
        <p:nvSpPr>
          <p:cNvPr id="48132" name="Rectangle 8"/>
          <p:cNvSpPr>
            <a:spLocks noGrp="1" noChangeArrowheads="1"/>
          </p:cNvSpPr>
          <p:nvPr>
            <p:ph type="body" idx="1"/>
          </p:nvPr>
        </p:nvSpPr>
        <p:spPr>
          <a:xfrm>
            <a:off x="673100" y="913449"/>
            <a:ext cx="8270875" cy="1723464"/>
          </a:xfrm>
        </p:spPr>
        <p:txBody>
          <a:bodyPr/>
          <a:lstStyle/>
          <a:p>
            <a:pPr eaLnBrk="1" hangingPunct="1">
              <a:buClr>
                <a:schemeClr val="accent4"/>
              </a:buClr>
              <a:buSzPct val="80000"/>
              <a:buFont typeface="Wingdings" panose="05000000000000000000" pitchFamily="2" charset="2"/>
              <a:buChar char="l"/>
              <a:defRPr/>
            </a:pPr>
            <a:r>
              <a:rPr lang="en-US" altLang="en-US" sz="2400" dirty="0"/>
              <a:t>Cache</a:t>
            </a:r>
          </a:p>
          <a:p>
            <a:pPr lvl="1" eaLnBrk="1" hangingPunct="1">
              <a:buClr>
                <a:schemeClr val="accent4"/>
              </a:buClr>
              <a:buSzPct val="80000"/>
              <a:defRPr/>
            </a:pPr>
            <a:r>
              <a:rPr lang="en-US" altLang="en-US" sz="2000"/>
              <a:t>Also known as “Cache Memory”, initially all entries are empty</a:t>
            </a:r>
            <a:r>
              <a:rPr lang="en-US" altLang="en-US" sz="2000" dirty="0"/>
              <a:t>.</a:t>
            </a:r>
          </a:p>
          <a:p>
            <a:pPr lvl="1" eaLnBrk="1" hangingPunct="1">
              <a:buClr>
                <a:schemeClr val="accent4"/>
              </a:buClr>
              <a:buSzPct val="80000"/>
              <a:defRPr/>
            </a:pPr>
            <a:r>
              <a:rPr lang="en-US" altLang="en-US" sz="2000"/>
              <a:t>The level of the memory hierarchy closest to the CPU</a:t>
            </a:r>
            <a:endParaRPr lang="en-US" altLang="en-US" sz="2000" dirty="0"/>
          </a:p>
          <a:p>
            <a:pPr eaLnBrk="1" hangingPunct="1">
              <a:buClr>
                <a:schemeClr val="accent4"/>
              </a:buClr>
              <a:buSzPct val="80000"/>
              <a:buFont typeface="Wingdings" panose="05000000000000000000" pitchFamily="2" charset="2"/>
              <a:buChar char="l"/>
              <a:defRPr/>
            </a:pPr>
            <a:r>
              <a:rPr lang="en-US" altLang="en-US" sz="2400"/>
              <a:t>Given accesses X</a:t>
            </a:r>
            <a:r>
              <a:rPr lang="en-US" altLang="en-US" sz="2400" baseline="-25000"/>
              <a:t>1</a:t>
            </a:r>
            <a:r>
              <a:rPr lang="en-US" altLang="en-US" sz="2400"/>
              <a:t>, …, X</a:t>
            </a:r>
            <a:r>
              <a:rPr lang="en-US" altLang="en-US" sz="2400" baseline="-25000"/>
              <a:t>n–1</a:t>
            </a:r>
            <a:r>
              <a:rPr lang="en-US" altLang="en-US" sz="2400"/>
              <a:t>, </a:t>
            </a:r>
            <a:r>
              <a:rPr lang="en-US" altLang="en-US" sz="2400">
                <a:solidFill>
                  <a:srgbClr val="FF0000"/>
                </a:solidFill>
              </a:rPr>
              <a:t>X</a:t>
            </a:r>
            <a:r>
              <a:rPr lang="en-US" altLang="en-US" sz="2400" baseline="-25000">
                <a:solidFill>
                  <a:srgbClr val="FF0000"/>
                </a:solidFill>
              </a:rPr>
              <a:t>n</a:t>
            </a:r>
            <a:endParaRPr lang="en-AU" altLang="en-US" sz="2400" baseline="-25000" dirty="0">
              <a:solidFill>
                <a:srgbClr val="FF0000"/>
              </a:solidFill>
            </a:endParaRPr>
          </a:p>
        </p:txBody>
      </p:sp>
      <p:sp>
        <p:nvSpPr>
          <p:cNvPr id="48133" name="Text Box 4"/>
          <p:cNvSpPr txBox="1">
            <a:spLocks noChangeArrowheads="1"/>
          </p:cNvSpPr>
          <p:nvPr/>
        </p:nvSpPr>
        <p:spPr bwMode="auto">
          <a:xfrm rot="5400000">
            <a:off x="7492206" y="1280319"/>
            <a:ext cx="293687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kumimoji="0" lang="en-US" altLang="en-US" sz="1800">
                <a:solidFill>
                  <a:srgbClr val="ECEAAC"/>
                </a:solidFill>
                <a:ea typeface="+mn-ea"/>
              </a:rPr>
              <a:t>§5.3 The Basics of Caches</a:t>
            </a:r>
            <a:endParaRPr kumimoji="0" lang="en-US" altLang="en-US" sz="1800" dirty="0">
              <a:solidFill>
                <a:srgbClr val="ECEAAC"/>
              </a:solidFill>
              <a:ea typeface="+mn-ea"/>
            </a:endParaRPr>
          </a:p>
        </p:txBody>
      </p:sp>
      <p:sp>
        <p:nvSpPr>
          <p:cNvPr id="48135"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FD1B99B-F221-465F-93AD-0EA11361E529}" type="slidenum">
              <a:rPr lang="zh-CN" altLang="en-US" sz="1200">
                <a:solidFill>
                  <a:srgbClr val="000000"/>
                </a:solidFill>
              </a:rPr>
              <a:pPr>
                <a:spcBef>
                  <a:spcPct val="0"/>
                </a:spcBef>
                <a:buClrTx/>
                <a:buSzTx/>
                <a:buFontTx/>
                <a:buNone/>
              </a:pPr>
              <a:t>26</a:t>
            </a:fld>
            <a:endParaRPr lang="zh-CN" altLang="en-US" sz="1200">
              <a:solidFill>
                <a:srgbClr val="000000"/>
              </a:solidFill>
            </a:endParaRPr>
          </a:p>
        </p:txBody>
      </p:sp>
      <p:sp>
        <p:nvSpPr>
          <p:cNvPr id="2" name="文本框 1"/>
          <p:cNvSpPr txBox="1"/>
          <p:nvPr/>
        </p:nvSpPr>
        <p:spPr>
          <a:xfrm>
            <a:off x="395535" y="6309320"/>
            <a:ext cx="8380163" cy="338554"/>
          </a:xfrm>
          <a:prstGeom prst="rect">
            <a:avLst/>
          </a:prstGeom>
          <a:noFill/>
        </p:spPr>
        <p:txBody>
          <a:bodyPr wrap="square" rtlCol="0">
            <a:spAutoFit/>
          </a:bodyPr>
          <a:lstStyle/>
          <a:p>
            <a:r>
              <a:rPr kumimoji="0" lang="en-US" altLang="zh-CN" sz="1600">
                <a:solidFill>
                  <a:srgbClr val="000000"/>
                </a:solidFill>
                <a:latin typeface="Arial" panose="020B0604020202020204" pitchFamily="34" charset="0"/>
                <a:ea typeface="+mn-ea"/>
              </a:rPr>
              <a:t>Figure 5.7 The cache: word X</a:t>
            </a:r>
            <a:r>
              <a:rPr kumimoji="0" lang="en-US" altLang="zh-CN" sz="1600" i="1">
                <a:solidFill>
                  <a:srgbClr val="000000"/>
                </a:solidFill>
                <a:latin typeface="Arial" panose="020B0604020202020204" pitchFamily="34" charset="0"/>
                <a:ea typeface="+mn-ea"/>
              </a:rPr>
              <a:t>n</a:t>
            </a:r>
            <a:r>
              <a:rPr kumimoji="0" lang="en-US" altLang="zh-CN" sz="1600">
                <a:solidFill>
                  <a:srgbClr val="000000"/>
                </a:solidFill>
                <a:latin typeface="Arial" panose="020B0604020202020204" pitchFamily="34" charset="0"/>
                <a:ea typeface="+mn-ea"/>
              </a:rPr>
              <a:t> is not initially in the cache</a:t>
            </a:r>
            <a:r>
              <a:rPr kumimoji="0" lang="en-US" altLang="zh-CN" sz="1600" dirty="0">
                <a:solidFill>
                  <a:srgbClr val="000000"/>
                </a:solidFill>
                <a:latin typeface="Arial" panose="020B0604020202020204" pitchFamily="34" charset="0"/>
                <a:ea typeface="+mn-ea"/>
              </a:rPr>
              <a:t>.</a:t>
            </a:r>
            <a:endParaRPr kumimoji="0" lang="zh-CN" altLang="en-US" sz="1600" dirty="0">
              <a:solidFill>
                <a:srgbClr val="000000"/>
              </a:solidFill>
              <a:latin typeface="Arial" panose="020B0604020202020204" pitchFamily="34" charset="0"/>
              <a:ea typeface="+mn-ea"/>
            </a:endParaRPr>
          </a:p>
        </p:txBody>
      </p:sp>
      <p:sp>
        <p:nvSpPr>
          <p:cNvPr id="10" name="Rectangle 6"/>
          <p:cNvSpPr>
            <a:spLocks noChangeArrowheads="1"/>
          </p:cNvSpPr>
          <p:nvPr/>
        </p:nvSpPr>
        <p:spPr bwMode="auto">
          <a:xfrm>
            <a:off x="5148263" y="3789363"/>
            <a:ext cx="3811587" cy="151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90000"/>
              </a:lnSpc>
            </a:pPr>
            <a:r>
              <a:rPr lang="en-US" altLang="zh-CN" sz="2000"/>
              <a:t>Two issues</a:t>
            </a:r>
            <a:r>
              <a:rPr lang="en-US" altLang="zh-CN" sz="2000" dirty="0"/>
              <a:t>:</a:t>
            </a:r>
          </a:p>
          <a:p>
            <a:pPr lvl="1">
              <a:lnSpc>
                <a:spcPct val="90000"/>
              </a:lnSpc>
            </a:pPr>
            <a:r>
              <a:rPr lang="en-US" altLang="zh-CN" sz="2000"/>
              <a:t>How do we know if a data item is in the cache</a:t>
            </a:r>
            <a:r>
              <a:rPr lang="en-US" altLang="zh-CN" sz="2000" dirty="0"/>
              <a:t>?</a:t>
            </a:r>
          </a:p>
          <a:p>
            <a:pPr lvl="1">
              <a:lnSpc>
                <a:spcPct val="90000"/>
              </a:lnSpc>
            </a:pPr>
            <a:r>
              <a:rPr lang="en-US" altLang="zh-CN" sz="2000"/>
              <a:t>If it is, how do we find it</a:t>
            </a:r>
            <a:r>
              <a:rPr lang="en-US" altLang="zh-CN" sz="2000" dirty="0"/>
              <a:t>?</a:t>
            </a:r>
          </a:p>
        </p:txBody>
      </p:sp>
      <p:sp>
        <p:nvSpPr>
          <p:cNvPr id="3" name="文本框 2"/>
          <p:cNvSpPr txBox="1"/>
          <p:nvPr/>
        </p:nvSpPr>
        <p:spPr>
          <a:xfrm>
            <a:off x="5148263" y="260648"/>
            <a:ext cx="3312169" cy="461665"/>
          </a:xfrm>
          <a:prstGeom prst="rect">
            <a:avLst/>
          </a:prstGeom>
          <a:noFill/>
          <a:ln>
            <a:solidFill>
              <a:srgbClr val="FF0000"/>
            </a:solidFill>
          </a:ln>
        </p:spPr>
        <p:txBody>
          <a:bodyPr wrap="square" rtlCol="0">
            <a:spAutoFit/>
          </a:bodyPr>
          <a:lstStyle/>
          <a:p>
            <a:r>
              <a:rPr lang="en-US" altLang="zh-CN" dirty="0">
                <a:solidFill>
                  <a:srgbClr val="FF0000"/>
                </a:solidFill>
              </a:rPr>
              <a:t>P80</a:t>
            </a:r>
            <a:r>
              <a:rPr lang="zh-CN" altLang="en-US" dirty="0">
                <a:solidFill>
                  <a:srgbClr val="FF0000"/>
                </a:solidFill>
              </a:rPr>
              <a:t>有三种</a:t>
            </a:r>
            <a:r>
              <a:rPr lang="en-US" altLang="zh-CN" dirty="0">
                <a:solidFill>
                  <a:srgbClr val="FF0000"/>
                </a:solidFill>
              </a:rPr>
              <a:t>cache</a:t>
            </a:r>
            <a:r>
              <a:rPr lang="zh-CN" altLang="en-US" dirty="0">
                <a:solidFill>
                  <a:srgbClr val="FF0000"/>
                </a:solidFill>
              </a:rPr>
              <a:t>的介绍</a:t>
            </a:r>
          </a:p>
        </p:txBody>
      </p:sp>
    </p:spTree>
    <p:extLst>
      <p:ext uri="{BB962C8B-B14F-4D97-AF65-F5344CB8AC3E}">
        <p14:creationId xmlns:p14="http://schemas.microsoft.com/office/powerpoint/2010/main" val="1878608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0963" name="AutoShape 3"/>
          <p:cNvSpPr>
            <a:spLocks noGrp="1" noChangeArrowheads="1"/>
          </p:cNvSpPr>
          <p:nvPr>
            <p:ph type="body" idx="1"/>
          </p:nvPr>
        </p:nvSpPr>
        <p:spPr>
          <a:xfrm>
            <a:off x="250825" y="836613"/>
            <a:ext cx="8382000" cy="576262"/>
          </a:xfrm>
          <a:noFill/>
        </p:spPr>
        <p:txBody>
          <a:bodyPr/>
          <a:lstStyle/>
          <a:p>
            <a:pPr eaLnBrk="1" hangingPunct="1">
              <a:buClr>
                <a:schemeClr val="tx1"/>
              </a:buClr>
              <a:buSzPct val="80000"/>
              <a:buFont typeface="Wingdings" panose="05000000000000000000" pitchFamily="2" charset="2"/>
              <a:buChar char="l"/>
            </a:pPr>
            <a:r>
              <a:rPr lang="en-US" altLang="zh-CN" sz="2400"/>
              <a:t>Where can a block be placed in the upper level (</a:t>
            </a:r>
            <a:r>
              <a:rPr lang="en-US" altLang="zh-CN" sz="2400" dirty="0"/>
              <a:t>cache)?</a:t>
            </a:r>
          </a:p>
        </p:txBody>
      </p:sp>
      <p:sp>
        <p:nvSpPr>
          <p:cNvPr id="40964" name="Rectangle 4"/>
          <p:cNvSpPr>
            <a:spLocks noGrp="1" noChangeArrowheads="1"/>
          </p:cNvSpPr>
          <p:nvPr>
            <p:ph type="title"/>
          </p:nvPr>
        </p:nvSpPr>
        <p:spPr>
          <a:xfrm>
            <a:off x="228600" y="152400"/>
            <a:ext cx="8915400" cy="609600"/>
          </a:xfrm>
          <a:noFill/>
        </p:spPr>
        <p:txBody>
          <a:bodyPr/>
          <a:lstStyle/>
          <a:p>
            <a:r>
              <a:rPr lang="en-US" altLang="zh-CN"/>
              <a:t>Direct Mapped Cache</a:t>
            </a:r>
            <a:endParaRPr lang="en-US" altLang="zh-CN" dirty="0"/>
          </a:p>
        </p:txBody>
      </p:sp>
      <p:pic>
        <p:nvPicPr>
          <p:cNvPr id="4096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341438"/>
            <a:ext cx="712946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7"/>
          <p:cNvSpPr>
            <a:spLocks noChangeArrowheads="1"/>
          </p:cNvSpPr>
          <p:nvPr/>
        </p:nvSpPr>
        <p:spPr bwMode="auto">
          <a:xfrm>
            <a:off x="323850" y="5021263"/>
            <a:ext cx="8640763"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buClr>
                <a:schemeClr val="tx1"/>
              </a:buClr>
              <a:buSzPct val="80000"/>
              <a:buFont typeface="Wingdings" panose="05000000000000000000" pitchFamily="2" charset="2"/>
              <a:buChar char="l"/>
            </a:pPr>
            <a:r>
              <a:rPr lang="en-US" altLang="zh-CN" sz="2400">
                <a:latin typeface="+mn-lt"/>
                <a:ea typeface="+mn-ea"/>
              </a:rPr>
              <a:t>Algorithm: Index is the cache block address, it is</a:t>
            </a:r>
            <a:endParaRPr lang="en-US" altLang="zh-CN" sz="2400" dirty="0">
              <a:latin typeface="+mn-lt"/>
              <a:ea typeface="+mn-ea"/>
            </a:endParaRPr>
          </a:p>
          <a:p>
            <a:pPr lvl="1">
              <a:lnSpc>
                <a:spcPct val="80000"/>
              </a:lnSpc>
              <a:buFontTx/>
              <a:buNone/>
            </a:pPr>
            <a:r>
              <a:rPr lang="en-US" altLang="zh-CN" sz="2000" b="1">
                <a:solidFill>
                  <a:srgbClr val="FF0000"/>
                </a:solidFill>
                <a:latin typeface="Times New Roman" panose="02020603050405020304" pitchFamily="18" charset="0"/>
                <a:ea typeface="宋体" panose="02010600030101010101" pitchFamily="2" charset="-122"/>
              </a:rPr>
              <a:t>(memory block address)   modulo (the number of blocks in the cache</a:t>
            </a:r>
            <a:r>
              <a:rPr lang="en-US" altLang="zh-CN" sz="2000" b="1" dirty="0">
                <a:solidFill>
                  <a:srgbClr val="FF0000"/>
                </a:solidFill>
                <a:latin typeface="Times New Roman" panose="02020603050405020304" pitchFamily="18" charset="0"/>
                <a:ea typeface="宋体" panose="02010600030101010101" pitchFamily="2" charset="-122"/>
              </a:rPr>
              <a:t>)</a:t>
            </a:r>
          </a:p>
          <a:p>
            <a:pPr marL="342900" indent="-342900" eaLnBrk="1" hangingPunct="1">
              <a:buClr>
                <a:schemeClr val="tx1"/>
              </a:buClr>
              <a:buSzPct val="80000"/>
              <a:buFont typeface="Wingdings" panose="05000000000000000000" pitchFamily="2" charset="2"/>
              <a:buChar char="l"/>
            </a:pPr>
            <a:r>
              <a:rPr lang="en-US" altLang="zh-CN" sz="2400">
                <a:latin typeface="+mn-lt"/>
                <a:ea typeface="+mn-ea"/>
              </a:rPr>
              <a:t>The cache has 2</a:t>
            </a:r>
            <a:r>
              <a:rPr lang="en-US" altLang="zh-CN" sz="2400" baseline="30000">
                <a:latin typeface="+mn-lt"/>
                <a:ea typeface="+mn-ea"/>
              </a:rPr>
              <a:t>n</a:t>
            </a:r>
            <a:r>
              <a:rPr lang="en-US" altLang="zh-CN" sz="2400">
                <a:latin typeface="+mn-lt"/>
                <a:ea typeface="+mn-ea"/>
              </a:rPr>
              <a:t> blocks, index is equal to the lowest n bits of memory block address. Here n=3. </a:t>
            </a:r>
            <a:endParaRPr lang="en-US" altLang="zh-CN" sz="2400" dirty="0">
              <a:latin typeface="+mn-lt"/>
              <a:ea typeface="+mn-ea"/>
            </a:endParaRPr>
          </a:p>
        </p:txBody>
      </p:sp>
      <p:sp>
        <p:nvSpPr>
          <p:cNvPr id="40967" name="Text Box 8"/>
          <p:cNvSpPr txBox="1">
            <a:spLocks noChangeArrowheads="1"/>
          </p:cNvSpPr>
          <p:nvPr/>
        </p:nvSpPr>
        <p:spPr bwMode="auto">
          <a:xfrm>
            <a:off x="6012160" y="1556792"/>
            <a:ext cx="32403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50000"/>
              </a:spcBef>
              <a:buSzTx/>
              <a:buFont typeface="Arial" panose="020B0604020202020204" pitchFamily="34" charset="0"/>
              <a:buChar char="•"/>
            </a:pPr>
            <a:r>
              <a:rPr lang="en-US" altLang="zh-CN" sz="2400" b="0">
                <a:latin typeface="Times New Roman" panose="02020603050405020304" pitchFamily="18" charset="0"/>
              </a:rPr>
              <a:t>8 Block of cache</a:t>
            </a:r>
            <a:endParaRPr lang="en-US" altLang="zh-CN" sz="2400" b="0" dirty="0">
              <a:latin typeface="Times New Roman" panose="02020603050405020304" pitchFamily="18" charset="0"/>
            </a:endParaRPr>
          </a:p>
          <a:p>
            <a:pPr marL="342900" indent="-342900">
              <a:spcBef>
                <a:spcPct val="50000"/>
              </a:spcBef>
              <a:buSzTx/>
              <a:buFont typeface="Arial" panose="020B0604020202020204" pitchFamily="34" charset="0"/>
              <a:buChar char="•"/>
            </a:pPr>
            <a:r>
              <a:rPr lang="en-US" altLang="zh-CN" sz="2400" b="0">
                <a:latin typeface="Times New Roman" panose="02020603050405020304" pitchFamily="18" charset="0"/>
              </a:rPr>
              <a:t>5 bit memory block address </a:t>
            </a:r>
            <a:endParaRPr lang="en-US" altLang="zh-CN" sz="2400" b="0" dirty="0">
              <a:latin typeface="Times New Roman" panose="02020603050405020304" pitchFamily="18" charset="0"/>
            </a:endParaRPr>
          </a:p>
        </p:txBody>
      </p:sp>
      <p:sp>
        <p:nvSpPr>
          <p:cNvPr id="40968" name="Text Box 9"/>
          <p:cNvSpPr txBox="1">
            <a:spLocks noChangeArrowheads="1"/>
          </p:cNvSpPr>
          <p:nvPr/>
        </p:nvSpPr>
        <p:spPr bwMode="auto">
          <a:xfrm>
            <a:off x="2195513" y="16287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solidFill>
                  <a:srgbClr val="FF6600"/>
                </a:solidFill>
                <a:latin typeface="Times New Roman" panose="02020603050405020304" pitchFamily="18" charset="0"/>
              </a:rPr>
              <a:t>index</a:t>
            </a:r>
          </a:p>
        </p:txBody>
      </p:sp>
      <p:sp>
        <p:nvSpPr>
          <p:cNvPr id="40969" name="Line 10"/>
          <p:cNvSpPr>
            <a:spLocks noChangeShapeType="1"/>
          </p:cNvSpPr>
          <p:nvPr/>
        </p:nvSpPr>
        <p:spPr bwMode="auto">
          <a:xfrm flipV="1">
            <a:off x="2916238" y="1700213"/>
            <a:ext cx="719137" cy="144462"/>
          </a:xfrm>
          <a:prstGeom prst="line">
            <a:avLst/>
          </a:prstGeom>
          <a:noFill/>
          <a:ln w="952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slow"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5425" y="312738"/>
            <a:ext cx="10271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38915" name="AutoShape 3"/>
          <p:cNvSpPr>
            <a:spLocks noGrp="1" noChangeArrowheads="1"/>
          </p:cNvSpPr>
          <p:nvPr>
            <p:ph type="body" idx="1"/>
          </p:nvPr>
        </p:nvSpPr>
        <p:spPr>
          <a:xfrm>
            <a:off x="228600" y="620713"/>
            <a:ext cx="8088313" cy="6237287"/>
          </a:xfrm>
          <a:noFill/>
        </p:spPr>
        <p:txBody>
          <a:bodyPr/>
          <a:lstStyle/>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a:lnSpc>
                <a:spcPct val="90000"/>
              </a:lnSpc>
            </a:pPr>
            <a:endParaRPr lang="en-US" altLang="zh-CN" sz="1600" dirty="0"/>
          </a:p>
          <a:p>
            <a:pPr lvl="1">
              <a:lnSpc>
                <a:spcPct val="90000"/>
              </a:lnSpc>
            </a:pPr>
            <a:endParaRPr lang="en-US" altLang="zh-CN" sz="2000" dirty="0"/>
          </a:p>
        </p:txBody>
      </p:sp>
      <p:sp>
        <p:nvSpPr>
          <p:cNvPr id="38916" name="Rectangle 6"/>
          <p:cNvSpPr>
            <a:spLocks noGrp="1" noChangeArrowheads="1"/>
          </p:cNvSpPr>
          <p:nvPr>
            <p:ph type="title"/>
          </p:nvPr>
        </p:nvSpPr>
        <p:spPr>
          <a:noFill/>
        </p:spPr>
        <p:txBody>
          <a:bodyPr/>
          <a:lstStyle/>
          <a:p>
            <a:r>
              <a:rPr lang="en-US" altLang="zh-CN">
                <a:solidFill>
                  <a:schemeClr val="tx1"/>
                </a:solidFill>
              </a:rPr>
              <a:t>The basics of Cache</a:t>
            </a:r>
            <a:endParaRPr lang="en-US" altLang="zh-CN" dirty="0">
              <a:solidFill>
                <a:schemeClr val="tx1"/>
              </a:solidFill>
            </a:endParaRPr>
          </a:p>
        </p:txBody>
      </p:sp>
      <p:sp>
        <p:nvSpPr>
          <p:cNvPr id="38918" name="Rectangle 8"/>
          <p:cNvSpPr>
            <a:spLocks noChangeArrowheads="1"/>
          </p:cNvSpPr>
          <p:nvPr/>
        </p:nvSpPr>
        <p:spPr bwMode="auto">
          <a:xfrm>
            <a:off x="251520" y="1052737"/>
            <a:ext cx="835292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0"/>
              </a:spcBef>
              <a:buSzTx/>
              <a:buFont typeface="Wingdings" panose="05000000000000000000" pitchFamily="2" charset="2"/>
              <a:buChar char="l"/>
            </a:pPr>
            <a:r>
              <a:rPr kumimoji="0" lang="en-US" altLang="zh-CN" sz="2400" b="0">
                <a:solidFill>
                  <a:srgbClr val="000000"/>
                </a:solidFill>
                <a:latin typeface="Times New Roman" panose="02020603050405020304" pitchFamily="18" charset="0"/>
              </a:rPr>
              <a:t> For each item of data at the memory, there is exactly one location in the cache where it might be</a:t>
            </a:r>
            <a:r>
              <a:rPr kumimoji="0" lang="en-US" altLang="zh-CN" sz="2400" b="0" dirty="0">
                <a:solidFill>
                  <a:srgbClr val="000000"/>
                </a:solidFill>
                <a:latin typeface="Times New Roman" panose="02020603050405020304" pitchFamily="18" charset="0"/>
              </a:rPr>
              <a:t>.</a:t>
            </a:r>
          </a:p>
          <a:p>
            <a:pPr marL="1085850" lvl="1" indent="-342900">
              <a:spcBef>
                <a:spcPct val="0"/>
              </a:spcBef>
              <a:buSzTx/>
              <a:buFont typeface="Wingdings" panose="05000000000000000000" pitchFamily="2" charset="2"/>
              <a:buChar char="n"/>
            </a:pPr>
            <a:r>
              <a:rPr kumimoji="0" lang="en-US" altLang="zh-CN" sz="2000" b="0">
                <a:solidFill>
                  <a:srgbClr val="000000"/>
                </a:solidFill>
                <a:latin typeface="Times New Roman" panose="02020603050405020304" pitchFamily="18" charset="0"/>
              </a:rPr>
              <a:t>e.g., lots of items at the lower level(memory) share locations in the upper level(cache</a:t>
            </a:r>
            <a:r>
              <a:rPr kumimoji="0" lang="en-US" altLang="zh-CN" sz="2000" b="0" dirty="0">
                <a:solidFill>
                  <a:srgbClr val="000000"/>
                </a:solidFill>
                <a:latin typeface="Times New Roman" panose="02020603050405020304" pitchFamily="18" charset="0"/>
              </a:rPr>
              <a:t>)</a:t>
            </a:r>
          </a:p>
        </p:txBody>
      </p:sp>
      <p:pic>
        <p:nvPicPr>
          <p:cNvPr id="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492896"/>
            <a:ext cx="712946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1331640" y="145221"/>
            <a:ext cx="4691801" cy="523220"/>
          </a:xfrm>
        </p:spPr>
        <p:txBody>
          <a:bodyPr/>
          <a:lstStyle/>
          <a:p>
            <a:pPr eaLnBrk="1" hangingPunct="1"/>
            <a:r>
              <a:rPr lang="en-US" altLang="en-US" sz="2800" dirty="0"/>
              <a:t>5.3.1 Accessing a Cache</a:t>
            </a:r>
            <a:endParaRPr lang="en-AU" altLang="en-US" sz="2400" dirty="0"/>
          </a:p>
        </p:txBody>
      </p:sp>
      <p:sp>
        <p:nvSpPr>
          <p:cNvPr id="52227" name="Rectangle 5"/>
          <p:cNvSpPr>
            <a:spLocks noGrp="1" noChangeArrowheads="1"/>
          </p:cNvSpPr>
          <p:nvPr>
            <p:ph type="body" idx="1"/>
          </p:nvPr>
        </p:nvSpPr>
        <p:spPr>
          <a:xfrm>
            <a:off x="395536" y="1099002"/>
            <a:ext cx="8261206" cy="2982074"/>
          </a:xfrm>
        </p:spPr>
        <p:txBody>
          <a:bodyPr/>
          <a:lstStyle/>
          <a:p>
            <a:pPr eaLnBrk="1" hangingPunct="1">
              <a:buClr>
                <a:schemeClr val="tx1"/>
              </a:buClr>
              <a:buSzPct val="80000"/>
              <a:buFont typeface="Wingdings" panose="05000000000000000000" pitchFamily="2" charset="2"/>
              <a:buChar char="l"/>
            </a:pPr>
            <a:r>
              <a:rPr lang="en-US" altLang="en-US" sz="2400" dirty="0">
                <a:solidFill>
                  <a:srgbClr val="0000FF"/>
                </a:solidFill>
              </a:rPr>
              <a:t>How do we know which particular memory block is stored in a cache location?</a:t>
            </a:r>
          </a:p>
          <a:p>
            <a:pPr lvl="1" eaLnBrk="1" hangingPunct="1">
              <a:buClr>
                <a:schemeClr val="tx1"/>
              </a:buClr>
              <a:buSzPct val="80000"/>
            </a:pPr>
            <a:r>
              <a:rPr lang="en-US" altLang="en-US" sz="2200" dirty="0">
                <a:solidFill>
                  <a:srgbClr val="0000FF"/>
                </a:solidFill>
              </a:rPr>
              <a:t>Store memory block address as well as the data</a:t>
            </a:r>
          </a:p>
          <a:p>
            <a:pPr lvl="1" eaLnBrk="1" hangingPunct="1">
              <a:buClr>
                <a:schemeClr val="tx1"/>
              </a:buClr>
              <a:buSzPct val="80000"/>
            </a:pPr>
            <a:r>
              <a:rPr lang="en-US" altLang="en-US" sz="2200" dirty="0">
                <a:solidFill>
                  <a:srgbClr val="0000FF"/>
                </a:solidFill>
              </a:rPr>
              <a:t>Actually, only need the high-order bits (</a:t>
            </a:r>
            <a:r>
              <a:rPr lang="en-US" altLang="en-US" sz="2200" dirty="0">
                <a:solidFill>
                  <a:srgbClr val="FF0000"/>
                </a:solidFill>
              </a:rPr>
              <a:t>tag</a:t>
            </a:r>
            <a:r>
              <a:rPr lang="en-US" altLang="en-US" sz="2200" dirty="0">
                <a:solidFill>
                  <a:srgbClr val="0000FF"/>
                </a:solidFill>
              </a:rPr>
              <a:t>)</a:t>
            </a:r>
          </a:p>
          <a:p>
            <a:pPr lvl="2" eaLnBrk="1" hangingPunct="1">
              <a:buClr>
                <a:schemeClr val="tx1"/>
              </a:buClr>
              <a:buSzPct val="80000"/>
              <a:buFont typeface="Wingdings" panose="05000000000000000000" pitchFamily="2" charset="2"/>
              <a:buChar char="u"/>
            </a:pPr>
            <a:r>
              <a:rPr lang="en-US" altLang="en-US" sz="2200" dirty="0">
                <a:solidFill>
                  <a:srgbClr val="0000FF"/>
                </a:solidFill>
              </a:rPr>
              <a:t>memory block address = { tag, index} </a:t>
            </a:r>
          </a:p>
          <a:p>
            <a:pPr lvl="2" eaLnBrk="1" hangingPunct="1">
              <a:buClr>
                <a:schemeClr val="tx1"/>
              </a:buClr>
              <a:buSzPct val="80000"/>
              <a:buFont typeface="Wingdings" panose="05000000000000000000" pitchFamily="2" charset="2"/>
              <a:buChar char="u"/>
            </a:pPr>
            <a:r>
              <a:rPr lang="en-US" altLang="en-US" sz="2200" dirty="0">
                <a:solidFill>
                  <a:srgbClr val="0000FF"/>
                </a:solidFill>
              </a:rPr>
              <a:t>e.g. memory block address =10011,tag=10,index=011</a:t>
            </a:r>
          </a:p>
        </p:txBody>
      </p:sp>
      <p:sp>
        <p:nvSpPr>
          <p:cNvPr id="5222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B1EF5924-362F-4837-8D12-D26BE2BCBDE4}" type="slidenum">
              <a:rPr lang="zh-CN" altLang="en-US" sz="1200">
                <a:solidFill>
                  <a:srgbClr val="000000"/>
                </a:solidFill>
              </a:rPr>
              <a:pPr>
                <a:spcBef>
                  <a:spcPct val="0"/>
                </a:spcBef>
                <a:buClrTx/>
                <a:buSzTx/>
                <a:buFontTx/>
                <a:buNone/>
              </a:pPr>
              <a:t>29</a:t>
            </a:fld>
            <a:endParaRPr lang="zh-CN" altLang="en-US" sz="1200">
              <a:solidFill>
                <a:srgbClr val="000000"/>
              </a:solidFill>
            </a:endParaRPr>
          </a:p>
        </p:txBody>
      </p:sp>
      <p:graphicFrame>
        <p:nvGraphicFramePr>
          <p:cNvPr id="5" name="Group 280"/>
          <p:cNvGraphicFramePr>
            <a:graphicFrameLocks noGrp="1"/>
          </p:cNvGraphicFramePr>
          <p:nvPr>
            <p:extLst>
              <p:ext uri="{D42A27DB-BD31-4B8C-83A1-F6EECF244321}">
                <p14:modId xmlns:p14="http://schemas.microsoft.com/office/powerpoint/2010/main" val="3489958140"/>
              </p:ext>
            </p:extLst>
          </p:nvPr>
        </p:nvGraphicFramePr>
        <p:xfrm>
          <a:off x="4139952" y="3573016"/>
          <a:ext cx="4637916" cy="3108480"/>
        </p:xfrm>
        <a:graphic>
          <a:graphicData uri="http://schemas.openxmlformats.org/drawingml/2006/table">
            <a:tbl>
              <a:tblPr/>
              <a:tblGrid>
                <a:gridCol w="663603">
                  <a:extLst>
                    <a:ext uri="{9D8B030D-6E8A-4147-A177-3AD203B41FA5}">
                      <a16:colId xmlns:a16="http://schemas.microsoft.com/office/drawing/2014/main" val="20000"/>
                    </a:ext>
                  </a:extLst>
                </a:gridCol>
                <a:gridCol w="401814">
                  <a:extLst>
                    <a:ext uri="{9D8B030D-6E8A-4147-A177-3AD203B41FA5}">
                      <a16:colId xmlns:a16="http://schemas.microsoft.com/office/drawing/2014/main" val="20001"/>
                    </a:ext>
                  </a:extLst>
                </a:gridCol>
                <a:gridCol w="1786249">
                  <a:extLst>
                    <a:ext uri="{9D8B030D-6E8A-4147-A177-3AD203B41FA5}">
                      <a16:colId xmlns:a16="http://schemas.microsoft.com/office/drawing/2014/main" val="20002"/>
                    </a:ext>
                  </a:extLst>
                </a:gridCol>
                <a:gridCol w="1786250">
                  <a:extLst>
                    <a:ext uri="{9D8B030D-6E8A-4147-A177-3AD203B41FA5}">
                      <a16:colId xmlns:a16="http://schemas.microsoft.com/office/drawing/2014/main" val="20003"/>
                    </a:ext>
                  </a:extLst>
                </a:gridCol>
              </a:tblGrid>
              <a:tr h="27034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dirty="0">
                          <a:ln>
                            <a:noFill/>
                          </a:ln>
                          <a:solidFill>
                            <a:schemeClr val="tx1"/>
                          </a:solidFill>
                          <a:effectLst/>
                          <a:latin typeface="Arial" charset="0"/>
                          <a:ea typeface="宋体" pitchFamily="2" charset="-122"/>
                        </a:rPr>
                        <a:t>Index</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V</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Tag</a:t>
                      </a: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Data</a:t>
                      </a: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 </a:t>
                      </a:r>
                      <a:endParaRPr kumimoji="1" lang="en-US"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528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285">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a. The initial state of the cache after power-on</a:t>
                      </a:r>
                      <a:endParaRPr kumimoji="1" lang="en-US"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4" name="文本框 3"/>
          <p:cNvSpPr txBox="1"/>
          <p:nvPr/>
        </p:nvSpPr>
        <p:spPr>
          <a:xfrm>
            <a:off x="107504" y="3785514"/>
            <a:ext cx="4050704" cy="1982081"/>
          </a:xfrm>
          <a:prstGeom prst="rect">
            <a:avLst/>
          </a:prstGeom>
          <a:noFill/>
        </p:spPr>
        <p:txBody>
          <a:bodyPr wrap="square" rtlCol="0">
            <a:spAutoFit/>
          </a:bodyPr>
          <a:lstStyle/>
          <a:p>
            <a:pPr marL="342900" indent="-342900" eaLnBrk="1" hangingPunct="1">
              <a:spcBef>
                <a:spcPct val="20000"/>
              </a:spcBef>
              <a:buClr>
                <a:schemeClr val="tx1"/>
              </a:buClr>
              <a:buSzPct val="80000"/>
              <a:buFont typeface="Wingdings" panose="05000000000000000000" pitchFamily="2" charset="2"/>
              <a:buChar char="l"/>
            </a:pPr>
            <a:r>
              <a:rPr lang="en-US" altLang="en-US" dirty="0">
                <a:solidFill>
                  <a:srgbClr val="0000FF"/>
                </a:solidFill>
                <a:latin typeface="+mn-lt"/>
                <a:ea typeface="+mn-ea"/>
              </a:rPr>
              <a:t>What if there is no data in a location?</a:t>
            </a:r>
          </a:p>
          <a:p>
            <a:pPr marL="742950" lvl="1" indent="-285750" eaLnBrk="1" hangingPunct="1">
              <a:spcBef>
                <a:spcPct val="20000"/>
              </a:spcBef>
              <a:buClr>
                <a:schemeClr val="tx1"/>
              </a:buClr>
              <a:buSzPct val="80000"/>
              <a:buFont typeface="Wingdings" panose="05000000000000000000" pitchFamily="2" charset="2"/>
              <a:buChar char="n"/>
            </a:pPr>
            <a:r>
              <a:rPr lang="en-US" altLang="en-US" sz="2200" dirty="0">
                <a:solidFill>
                  <a:srgbClr val="0000FF"/>
                </a:solidFill>
                <a:latin typeface="+mn-lt"/>
              </a:rPr>
              <a:t>V (Valid bit): 1 = present, 0 = not present</a:t>
            </a:r>
          </a:p>
          <a:p>
            <a:pPr marL="742950" lvl="1" indent="-285750" eaLnBrk="1" hangingPunct="1">
              <a:spcBef>
                <a:spcPct val="20000"/>
              </a:spcBef>
              <a:buClr>
                <a:schemeClr val="tx1"/>
              </a:buClr>
              <a:buSzPct val="80000"/>
              <a:buFont typeface="Wingdings" panose="05000000000000000000" pitchFamily="2" charset="2"/>
              <a:buChar char="n"/>
            </a:pPr>
            <a:r>
              <a:rPr lang="en-US" altLang="en-US" sz="2200" dirty="0">
                <a:solidFill>
                  <a:srgbClr val="0000FF"/>
                </a:solidFill>
                <a:latin typeface="+mn-lt"/>
              </a:rPr>
              <a:t>Initially all of V are 0</a:t>
            </a:r>
            <a:endParaRPr lang="en-AU" altLang="en-US" sz="2200" dirty="0">
              <a:solidFill>
                <a:srgbClr val="0000FF"/>
              </a:solidFill>
              <a:latin typeface="+mn-lt"/>
            </a:endParaRPr>
          </a:p>
        </p:txBody>
      </p:sp>
      <p:sp>
        <p:nvSpPr>
          <p:cNvPr id="3" name="文本框 2"/>
          <p:cNvSpPr txBox="1"/>
          <p:nvPr/>
        </p:nvSpPr>
        <p:spPr>
          <a:xfrm>
            <a:off x="107504" y="668441"/>
            <a:ext cx="5915937" cy="523220"/>
          </a:xfrm>
          <a:prstGeom prst="rect">
            <a:avLst/>
          </a:prstGeom>
          <a:noFill/>
        </p:spPr>
        <p:txBody>
          <a:bodyPr wrap="square" rtlCol="0">
            <a:spAutoFit/>
          </a:bodyPr>
          <a:lstStyle/>
          <a:p>
            <a:r>
              <a:rPr lang="en-US" altLang="en-US" sz="2800" b="1" dirty="0">
                <a:solidFill>
                  <a:srgbClr val="0000FF"/>
                </a:solidFill>
              </a:rPr>
              <a:t>Tags and Valid Bits</a:t>
            </a:r>
            <a:endParaRPr lang="zh-CN" altLang="en-US" sz="2800" b="1" dirty="0">
              <a:solidFill>
                <a:srgbClr val="0000FF"/>
              </a:solidFill>
            </a:endParaRPr>
          </a:p>
        </p:txBody>
      </p:sp>
    </p:spTree>
    <p:extLst>
      <p:ext uri="{BB962C8B-B14F-4D97-AF65-F5344CB8AC3E}">
        <p14:creationId xmlns:p14="http://schemas.microsoft.com/office/powerpoint/2010/main" val="416155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8"/>
          <p:cNvGrpSpPr>
            <a:grpSpLocks/>
          </p:cNvGrpSpPr>
          <p:nvPr/>
        </p:nvGrpSpPr>
        <p:grpSpPr bwMode="auto">
          <a:xfrm>
            <a:off x="6156325" y="3484563"/>
            <a:ext cx="2879725" cy="2328862"/>
            <a:chOff x="1536" y="1680"/>
            <a:chExt cx="2736" cy="1975"/>
          </a:xfrm>
        </p:grpSpPr>
        <p:sp>
          <p:nvSpPr>
            <p:cNvPr id="21510" name="Line 9"/>
            <p:cNvSpPr>
              <a:spLocks noChangeShapeType="1"/>
            </p:cNvSpPr>
            <p:nvPr/>
          </p:nvSpPr>
          <p:spPr bwMode="auto">
            <a:xfrm>
              <a:off x="1536" y="1883"/>
              <a:ext cx="2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1" name="Line 10"/>
            <p:cNvSpPr>
              <a:spLocks noChangeShapeType="1"/>
            </p:cNvSpPr>
            <p:nvPr/>
          </p:nvSpPr>
          <p:spPr bwMode="auto">
            <a:xfrm>
              <a:off x="3128" y="1680"/>
              <a:ext cx="0" cy="14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2" name="Line 11"/>
            <p:cNvSpPr>
              <a:spLocks noChangeShapeType="1"/>
            </p:cNvSpPr>
            <p:nvPr/>
          </p:nvSpPr>
          <p:spPr bwMode="auto">
            <a:xfrm>
              <a:off x="2519" y="215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3" name="Line 12"/>
            <p:cNvSpPr>
              <a:spLocks noChangeShapeType="1"/>
            </p:cNvSpPr>
            <p:nvPr/>
          </p:nvSpPr>
          <p:spPr bwMode="auto">
            <a:xfrm>
              <a:off x="2586" y="2120"/>
              <a:ext cx="1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4" name="Line 13"/>
            <p:cNvSpPr>
              <a:spLocks noChangeShapeType="1"/>
            </p:cNvSpPr>
            <p:nvPr/>
          </p:nvSpPr>
          <p:spPr bwMode="auto">
            <a:xfrm flipV="1">
              <a:off x="2671" y="1883"/>
              <a:ext cx="0" cy="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5" name="Line 14"/>
            <p:cNvSpPr>
              <a:spLocks noChangeShapeType="1"/>
            </p:cNvSpPr>
            <p:nvPr/>
          </p:nvSpPr>
          <p:spPr bwMode="auto">
            <a:xfrm>
              <a:off x="2552" y="2154"/>
              <a:ext cx="0"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516" name="Line 15"/>
            <p:cNvSpPr>
              <a:spLocks noChangeShapeType="1"/>
            </p:cNvSpPr>
            <p:nvPr/>
          </p:nvSpPr>
          <p:spPr bwMode="auto">
            <a:xfrm>
              <a:off x="2790" y="2154"/>
              <a:ext cx="0"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517" name="Line 16"/>
            <p:cNvSpPr>
              <a:spLocks noChangeShapeType="1"/>
            </p:cNvSpPr>
            <p:nvPr/>
          </p:nvSpPr>
          <p:spPr bwMode="auto">
            <a:xfrm>
              <a:off x="2790" y="2256"/>
              <a:ext cx="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8" name="Line 17"/>
            <p:cNvSpPr>
              <a:spLocks noChangeShapeType="1"/>
            </p:cNvSpPr>
            <p:nvPr/>
          </p:nvSpPr>
          <p:spPr bwMode="auto">
            <a:xfrm flipH="1">
              <a:off x="2248" y="2256"/>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9" name="Line 18"/>
            <p:cNvSpPr>
              <a:spLocks noChangeShapeType="1"/>
            </p:cNvSpPr>
            <p:nvPr/>
          </p:nvSpPr>
          <p:spPr bwMode="auto">
            <a:xfrm>
              <a:off x="2248" y="2256"/>
              <a:ext cx="0"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0" name="Line 19"/>
            <p:cNvSpPr>
              <a:spLocks noChangeShapeType="1"/>
            </p:cNvSpPr>
            <p:nvPr/>
          </p:nvSpPr>
          <p:spPr bwMode="auto">
            <a:xfrm>
              <a:off x="2112" y="2391"/>
              <a:ext cx="2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1" name="Line 20"/>
            <p:cNvSpPr>
              <a:spLocks noChangeShapeType="1"/>
            </p:cNvSpPr>
            <p:nvPr/>
          </p:nvSpPr>
          <p:spPr bwMode="auto">
            <a:xfrm>
              <a:off x="2112" y="2425"/>
              <a:ext cx="2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2" name="Line 21"/>
            <p:cNvSpPr>
              <a:spLocks noChangeShapeType="1"/>
            </p:cNvSpPr>
            <p:nvPr/>
          </p:nvSpPr>
          <p:spPr bwMode="auto">
            <a:xfrm>
              <a:off x="2248" y="2425"/>
              <a:ext cx="0"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3" name="Line 22"/>
            <p:cNvSpPr>
              <a:spLocks noChangeShapeType="1"/>
            </p:cNvSpPr>
            <p:nvPr/>
          </p:nvSpPr>
          <p:spPr bwMode="auto">
            <a:xfrm>
              <a:off x="2146" y="2560"/>
              <a:ext cx="2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4" name="Line 23"/>
            <p:cNvSpPr>
              <a:spLocks noChangeShapeType="1"/>
            </p:cNvSpPr>
            <p:nvPr/>
          </p:nvSpPr>
          <p:spPr bwMode="auto">
            <a:xfrm>
              <a:off x="2180" y="2594"/>
              <a:ext cx="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5" name="Line 24"/>
            <p:cNvSpPr>
              <a:spLocks noChangeShapeType="1"/>
            </p:cNvSpPr>
            <p:nvPr/>
          </p:nvSpPr>
          <p:spPr bwMode="auto">
            <a:xfrm>
              <a:off x="2214" y="2628"/>
              <a:ext cx="6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6" name="Line 25"/>
            <p:cNvSpPr>
              <a:spLocks noChangeShapeType="1"/>
            </p:cNvSpPr>
            <p:nvPr/>
          </p:nvSpPr>
          <p:spPr bwMode="auto">
            <a:xfrm>
              <a:off x="2231" y="2662"/>
              <a:ext cx="3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7" name="Text Box 26"/>
            <p:cNvSpPr txBox="1">
              <a:spLocks noChangeArrowheads="1"/>
            </p:cNvSpPr>
            <p:nvPr/>
          </p:nvSpPr>
          <p:spPr bwMode="auto">
            <a:xfrm>
              <a:off x="3456" y="1680"/>
              <a:ext cx="81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Word Line</a:t>
              </a:r>
              <a:endParaRPr kumimoji="0" lang="en-US" altLang="zh-CN" sz="1400" dirty="0">
                <a:solidFill>
                  <a:schemeClr val="accent1"/>
                </a:solidFill>
                <a:latin typeface="Comic Sans MS" panose="030F0702030302020204" pitchFamily="66" charset="0"/>
              </a:endParaRPr>
            </a:p>
          </p:txBody>
        </p:sp>
        <p:sp>
          <p:nvSpPr>
            <p:cNvPr id="21528" name="Text Box 27"/>
            <p:cNvSpPr txBox="1">
              <a:spLocks noChangeArrowheads="1"/>
            </p:cNvSpPr>
            <p:nvPr/>
          </p:nvSpPr>
          <p:spPr bwMode="auto">
            <a:xfrm>
              <a:off x="3025" y="2591"/>
              <a:ext cx="8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Bit Line</a:t>
              </a:r>
              <a:endParaRPr kumimoji="0" lang="en-US" altLang="zh-CN" sz="1400" dirty="0">
                <a:solidFill>
                  <a:schemeClr val="accent1"/>
                </a:solidFill>
                <a:latin typeface="Comic Sans MS" panose="030F0702030302020204" pitchFamily="66" charset="0"/>
              </a:endParaRPr>
            </a:p>
          </p:txBody>
        </p:sp>
        <p:sp>
          <p:nvSpPr>
            <p:cNvPr id="21529" name="Text Box 28"/>
            <p:cNvSpPr txBox="1">
              <a:spLocks noChangeArrowheads="1"/>
            </p:cNvSpPr>
            <p:nvPr/>
          </p:nvSpPr>
          <p:spPr bwMode="auto">
            <a:xfrm>
              <a:off x="1824" y="2303"/>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C</a:t>
              </a:r>
            </a:p>
          </p:txBody>
        </p:sp>
        <p:sp>
          <p:nvSpPr>
            <p:cNvPr id="21530" name="AutoShape 29"/>
            <p:cNvSpPr>
              <a:spLocks noChangeArrowheads="1"/>
            </p:cNvSpPr>
            <p:nvPr/>
          </p:nvSpPr>
          <p:spPr bwMode="auto">
            <a:xfrm flipV="1">
              <a:off x="2880" y="3168"/>
              <a:ext cx="480" cy="3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1531" name="Line 30"/>
            <p:cNvSpPr>
              <a:spLocks noChangeShapeType="1"/>
            </p:cNvSpPr>
            <p:nvPr/>
          </p:nvSpPr>
          <p:spPr bwMode="auto">
            <a:xfrm>
              <a:off x="3120" y="35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32" name="Text Box 31"/>
            <p:cNvSpPr txBox="1">
              <a:spLocks noChangeArrowheads="1"/>
            </p:cNvSpPr>
            <p:nvPr/>
          </p:nvSpPr>
          <p:spPr bwMode="auto">
            <a:xfrm>
              <a:off x="3218" y="3216"/>
              <a:ext cx="81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400">
                  <a:solidFill>
                    <a:schemeClr val="accent1"/>
                  </a:solidFill>
                  <a:latin typeface="Comic Sans MS" panose="030F0702030302020204" pitchFamily="66" charset="0"/>
                </a:rPr>
                <a:t>Sense Amp</a:t>
              </a:r>
              <a:endParaRPr kumimoji="0" lang="en-US" altLang="zh-CN" sz="1400" dirty="0">
                <a:solidFill>
                  <a:schemeClr val="accent1"/>
                </a:solidFill>
                <a:latin typeface="Comic Sans MS" panose="030F0702030302020204" pitchFamily="66" charset="0"/>
              </a:endParaRPr>
            </a:p>
          </p:txBody>
        </p:sp>
        <p:sp>
          <p:nvSpPr>
            <p:cNvPr id="21533" name="Text Box 32"/>
            <p:cNvSpPr txBox="1">
              <a:spLocks noChangeArrowheads="1"/>
            </p:cNvSpPr>
            <p:nvPr/>
          </p:nvSpPr>
          <p:spPr bwMode="auto">
            <a:xfrm>
              <a:off x="2590" y="2447"/>
              <a:ext cx="288"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kumimoji="0" lang="en-US" altLang="zh-CN" sz="1800">
                  <a:latin typeface="Comic Sans MS" panose="030F0702030302020204" pitchFamily="66" charset="0"/>
                </a:rPr>
                <a:t>.</a:t>
              </a:r>
              <a:br>
                <a:rPr kumimoji="0" lang="en-US" altLang="zh-CN" sz="1800">
                  <a:latin typeface="Comic Sans MS" panose="030F0702030302020204" pitchFamily="66" charset="0"/>
                </a:rPr>
              </a:br>
              <a:r>
                <a:rPr kumimoji="0" lang="en-US" altLang="zh-CN" sz="1800">
                  <a:latin typeface="Comic Sans MS" panose="030F0702030302020204" pitchFamily="66" charset="0"/>
                </a:rPr>
                <a:t>.</a:t>
              </a:r>
              <a:br>
                <a:rPr kumimoji="0" lang="en-US" altLang="zh-CN" sz="1800">
                  <a:latin typeface="Comic Sans MS" panose="030F0702030302020204" pitchFamily="66" charset="0"/>
                </a:rPr>
              </a:br>
              <a:r>
                <a:rPr kumimoji="0" lang="en-US" altLang="zh-CN" sz="1800">
                  <a:latin typeface="Comic Sans MS" panose="030F0702030302020204" pitchFamily="66" charset="0"/>
                </a:rPr>
                <a:t>.</a:t>
              </a:r>
            </a:p>
          </p:txBody>
        </p:sp>
      </p:grpSp>
      <p:sp>
        <p:nvSpPr>
          <p:cNvPr id="21507" name="Rectangle 2"/>
          <p:cNvSpPr>
            <a:spLocks noChangeArrowheads="1"/>
          </p:cNvSpPr>
          <p:nvPr/>
        </p:nvSpPr>
        <p:spPr bwMode="auto">
          <a:xfrm>
            <a:off x="225425" y="312738"/>
            <a:ext cx="179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1508" name="AutoShape 3"/>
          <p:cNvSpPr>
            <a:spLocks noGrp="1" noChangeArrowheads="1"/>
          </p:cNvSpPr>
          <p:nvPr>
            <p:ph type="body" idx="1"/>
          </p:nvPr>
        </p:nvSpPr>
        <p:spPr>
          <a:xfrm>
            <a:off x="215516" y="459200"/>
            <a:ext cx="8664575" cy="5022850"/>
          </a:xfrm>
          <a:noFill/>
        </p:spPr>
        <p:txBody>
          <a:bodyPr/>
          <a:lstStyle/>
          <a:p>
            <a:pPr eaLnBrk="1" hangingPunct="1">
              <a:buClr>
                <a:schemeClr val="tx1"/>
              </a:buClr>
              <a:buSzPct val="80000"/>
              <a:buFont typeface="Wingdings" panose="05000000000000000000" pitchFamily="2" charset="2"/>
              <a:buChar char="l"/>
            </a:pPr>
            <a:r>
              <a:rPr lang="en-US" altLang="zh-CN" sz="2400" dirty="0"/>
              <a:t>DRAM:</a:t>
            </a:r>
          </a:p>
          <a:p>
            <a:pPr lvl="1" eaLnBrk="1" hangingPunct="1">
              <a:buClr>
                <a:schemeClr val="tx1"/>
              </a:buClr>
              <a:buSzPct val="80000"/>
              <a:buFont typeface="Wingdings" panose="05000000000000000000" pitchFamily="2" charset="2"/>
              <a:buChar char="n"/>
            </a:pPr>
            <a:r>
              <a:rPr lang="en-US" altLang="zh-CN" sz="2200" dirty="0">
                <a:latin typeface="+mn-lt"/>
              </a:rPr>
              <a:t>value is stored as a charge on capacitor (must be refreshed)</a:t>
            </a:r>
          </a:p>
          <a:p>
            <a:pPr lvl="1" eaLnBrk="1" hangingPunct="1">
              <a:buClr>
                <a:schemeClr val="tx1"/>
              </a:buClr>
              <a:buSzPct val="80000"/>
              <a:buFont typeface="Wingdings" panose="05000000000000000000" pitchFamily="2" charset="2"/>
              <a:buChar char="n"/>
            </a:pPr>
            <a:r>
              <a:rPr lang="en-US" altLang="zh-CN" sz="2200" dirty="0">
                <a:latin typeface="+mn-lt"/>
              </a:rPr>
              <a:t>very small but slower than SRAM (factor</a:t>
            </a:r>
            <a:r>
              <a:rPr lang="zh-CN" altLang="en-US" sz="2200" dirty="0">
                <a:latin typeface="+mn-lt"/>
              </a:rPr>
              <a:t>（</a:t>
            </a:r>
            <a:r>
              <a:rPr lang="zh-CN" altLang="en-US" sz="2000" dirty="0">
                <a:latin typeface="+mn-lt"/>
              </a:rPr>
              <a:t>倍数</a:t>
            </a:r>
            <a:r>
              <a:rPr lang="zh-CN" altLang="en-US" sz="2200" dirty="0">
                <a:latin typeface="+mn-lt"/>
              </a:rPr>
              <a:t>）</a:t>
            </a:r>
            <a:r>
              <a:rPr lang="en-US" altLang="zh-CN" sz="2200" dirty="0">
                <a:latin typeface="+mn-lt"/>
              </a:rPr>
              <a:t> of 5 to 10)</a:t>
            </a:r>
          </a:p>
          <a:p>
            <a:pPr eaLnBrk="1" hangingPunct="1">
              <a:buClr>
                <a:schemeClr val="tx1"/>
              </a:buClr>
              <a:buSzPct val="80000"/>
              <a:buFont typeface="Wingdings" panose="05000000000000000000" pitchFamily="2" charset="2"/>
              <a:buChar char="l"/>
            </a:pPr>
            <a:r>
              <a:rPr lang="en-US" altLang="zh-CN" sz="2400" dirty="0"/>
              <a:t>Write</a:t>
            </a:r>
          </a:p>
          <a:p>
            <a:pPr lvl="1" eaLnBrk="1" hangingPunct="1">
              <a:buClr>
                <a:schemeClr val="tx1"/>
              </a:buClr>
            </a:pPr>
            <a:r>
              <a:rPr lang="en-US" altLang="zh-CN" dirty="0"/>
              <a:t>set </a:t>
            </a:r>
            <a:r>
              <a:rPr lang="en-US" altLang="zh-CN" dirty="0" err="1"/>
              <a:t>wordline</a:t>
            </a:r>
            <a:r>
              <a:rPr lang="en-US" altLang="zh-CN" dirty="0"/>
              <a:t> HIGH </a:t>
            </a:r>
            <a:r>
              <a:rPr lang="en-US" altLang="zh-CN" sz="2200" dirty="0">
                <a:latin typeface="+mn-lt"/>
              </a:rPr>
              <a:t>and </a:t>
            </a:r>
            <a:r>
              <a:rPr lang="en-US" altLang="zh-CN" dirty="0"/>
              <a:t>Charge </a:t>
            </a:r>
            <a:r>
              <a:rPr lang="en-US" altLang="zh-CN" dirty="0" err="1"/>
              <a:t>bitline</a:t>
            </a:r>
            <a:r>
              <a:rPr lang="en-US" altLang="zh-CN" dirty="0"/>
              <a:t> HIGH or LOW </a:t>
            </a:r>
            <a:endParaRPr lang="en-US" altLang="zh-CN" sz="2200" dirty="0">
              <a:latin typeface="+mn-lt"/>
            </a:endParaRPr>
          </a:p>
          <a:p>
            <a:pPr eaLnBrk="1" hangingPunct="1">
              <a:buClr>
                <a:schemeClr val="tx1"/>
              </a:buClr>
              <a:buSzPct val="80000"/>
              <a:buFont typeface="Wingdings" panose="05000000000000000000" pitchFamily="2" charset="2"/>
              <a:buChar char="l"/>
            </a:pPr>
            <a:r>
              <a:rPr lang="en-US" altLang="zh-CN" sz="2400" dirty="0"/>
              <a:t>Read</a:t>
            </a:r>
          </a:p>
          <a:p>
            <a:pPr lvl="1" eaLnBrk="1" hangingPunct="1">
              <a:buClr>
                <a:schemeClr val="tx1"/>
              </a:buClr>
              <a:buSzPct val="80000"/>
              <a:buFont typeface="Wingdings" panose="05000000000000000000" pitchFamily="2" charset="2"/>
              <a:buChar char="n"/>
            </a:pPr>
            <a:r>
              <a:rPr lang="en-US" altLang="zh-CN" sz="2000" dirty="0">
                <a:latin typeface="+mn-lt"/>
              </a:rPr>
              <a:t>Bit line is </a:t>
            </a:r>
            <a:r>
              <a:rPr lang="en-US" altLang="zh-CN" sz="2000" dirty="0" err="1">
                <a:latin typeface="+mn-lt"/>
              </a:rPr>
              <a:t>precharged</a:t>
            </a:r>
            <a:r>
              <a:rPr lang="en-US" altLang="zh-CN" sz="2000" dirty="0">
                <a:latin typeface="+mn-lt"/>
              </a:rPr>
              <a:t> to a voltage </a:t>
            </a:r>
            <a:r>
              <a:rPr lang="en-US" altLang="zh-CN" sz="2000" dirty="0">
                <a:solidFill>
                  <a:srgbClr val="FF0000"/>
                </a:solidFill>
                <a:latin typeface="+mn-lt"/>
              </a:rPr>
              <a:t>halfway </a:t>
            </a:r>
            <a:br>
              <a:rPr lang="en-US" altLang="zh-CN" sz="2000" dirty="0">
                <a:solidFill>
                  <a:srgbClr val="FF0000"/>
                </a:solidFill>
                <a:latin typeface="+mn-lt"/>
              </a:rPr>
            </a:br>
            <a:r>
              <a:rPr lang="en-US" altLang="zh-CN" sz="2000" dirty="0">
                <a:solidFill>
                  <a:srgbClr val="FF0000"/>
                </a:solidFill>
                <a:latin typeface="+mn-lt"/>
              </a:rPr>
              <a:t>between HIGH and LOW</a:t>
            </a:r>
            <a:r>
              <a:rPr lang="en-US" altLang="zh-CN" sz="2000" dirty="0">
                <a:latin typeface="+mn-lt"/>
              </a:rPr>
              <a:t>, and then the </a:t>
            </a:r>
            <a:br>
              <a:rPr lang="en-US" altLang="zh-CN" sz="2000" dirty="0">
                <a:latin typeface="+mn-lt"/>
              </a:rPr>
            </a:br>
            <a:r>
              <a:rPr lang="en-US" altLang="zh-CN" sz="2000" dirty="0">
                <a:latin typeface="+mn-lt"/>
              </a:rPr>
              <a:t>word line is set HIGH(</a:t>
            </a:r>
            <a:r>
              <a:rPr lang="zh-CN" altLang="en-US" sz="2000" dirty="0">
                <a:latin typeface="+mn-lt"/>
              </a:rPr>
              <a:t>晶体管基集为高时，</a:t>
            </a:r>
            <a:endParaRPr lang="en-US" altLang="zh-CN" sz="2000" dirty="0">
              <a:latin typeface="+mn-lt"/>
            </a:endParaRPr>
          </a:p>
          <a:p>
            <a:pPr lvl="1" eaLnBrk="1" hangingPunct="1">
              <a:buClr>
                <a:schemeClr val="tx1"/>
              </a:buClr>
              <a:buSzPct val="80000"/>
              <a:buFont typeface="Wingdings" panose="05000000000000000000" pitchFamily="2" charset="2"/>
              <a:buChar char="n"/>
            </a:pPr>
            <a:r>
              <a:rPr lang="en-US" altLang="zh-CN" sz="2000" dirty="0">
                <a:latin typeface="+mn-lt"/>
              </a:rPr>
              <a:t>   </a:t>
            </a:r>
            <a:r>
              <a:rPr lang="zh-CN" altLang="en-US" sz="2000" dirty="0">
                <a:latin typeface="+mn-lt"/>
              </a:rPr>
              <a:t>集电极与发射极导通</a:t>
            </a:r>
            <a:r>
              <a:rPr lang="en-US" altLang="zh-CN" sz="2000" dirty="0">
                <a:latin typeface="+mn-lt"/>
              </a:rPr>
              <a:t>). </a:t>
            </a:r>
          </a:p>
          <a:p>
            <a:pPr lvl="1" eaLnBrk="1" hangingPunct="1">
              <a:buClr>
                <a:schemeClr val="tx1"/>
              </a:buClr>
              <a:buSzPct val="80000"/>
              <a:buFont typeface="Wingdings" panose="05000000000000000000" pitchFamily="2" charset="2"/>
              <a:buChar char="n"/>
            </a:pPr>
            <a:r>
              <a:rPr lang="en-US" altLang="zh-CN" sz="2000" dirty="0">
                <a:latin typeface="+mn-lt"/>
              </a:rPr>
              <a:t>Depending on the charge in the capacitor, the </a:t>
            </a:r>
            <a:br>
              <a:rPr lang="en-US" altLang="zh-CN" sz="2000" dirty="0">
                <a:latin typeface="+mn-lt"/>
              </a:rPr>
            </a:br>
            <a:r>
              <a:rPr lang="en-US" altLang="zh-CN" sz="2000" dirty="0" err="1">
                <a:latin typeface="+mn-lt"/>
              </a:rPr>
              <a:t>precharged</a:t>
            </a:r>
            <a:r>
              <a:rPr lang="en-US" altLang="zh-CN" sz="2000" dirty="0">
                <a:latin typeface="+mn-lt"/>
              </a:rPr>
              <a:t> </a:t>
            </a:r>
            <a:r>
              <a:rPr lang="en-US" altLang="zh-CN" sz="2000" dirty="0" err="1">
                <a:latin typeface="+mn-lt"/>
              </a:rPr>
              <a:t>bitline</a:t>
            </a:r>
            <a:r>
              <a:rPr lang="en-US" altLang="zh-CN" sz="2000" dirty="0">
                <a:latin typeface="+mn-lt"/>
              </a:rPr>
              <a:t> is pulled slightly higher</a:t>
            </a:r>
            <a:br>
              <a:rPr lang="en-US" altLang="zh-CN" sz="2000" dirty="0">
                <a:latin typeface="+mn-lt"/>
              </a:rPr>
            </a:br>
            <a:r>
              <a:rPr lang="en-US" altLang="zh-CN" sz="2000" dirty="0">
                <a:latin typeface="+mn-lt"/>
              </a:rPr>
              <a:t>or </a:t>
            </a:r>
            <a:r>
              <a:rPr lang="en-US" altLang="zh-CN" sz="2000">
                <a:latin typeface="+mn-lt"/>
              </a:rPr>
              <a:t>lower. </a:t>
            </a:r>
            <a:endParaRPr lang="en-US" altLang="zh-CN" sz="2000" dirty="0">
              <a:latin typeface="+mn-lt"/>
            </a:endParaRPr>
          </a:p>
          <a:p>
            <a:pPr lvl="1" eaLnBrk="1" hangingPunct="1">
              <a:buClr>
                <a:schemeClr val="tx1"/>
              </a:buClr>
              <a:buSzPct val="80000"/>
              <a:buFont typeface="Wingdings" panose="05000000000000000000" pitchFamily="2" charset="2"/>
              <a:buChar char="n"/>
            </a:pPr>
            <a:r>
              <a:rPr lang="en-US" altLang="zh-CN" sz="2000" dirty="0">
                <a:latin typeface="+mn-lt"/>
              </a:rPr>
              <a:t>Sense Amplifier Detects change</a:t>
            </a:r>
          </a:p>
          <a:p>
            <a:pPr lvl="1" eaLnBrk="1" hangingPunct="1">
              <a:buClr>
                <a:schemeClr val="tx1"/>
              </a:buClr>
              <a:buSzPct val="80000"/>
              <a:buFont typeface="Wingdings" panose="05000000000000000000" pitchFamily="2" charset="2"/>
              <a:buChar char="n"/>
            </a:pPr>
            <a:r>
              <a:rPr lang="en-US" altLang="zh-CN" sz="2000" dirty="0">
                <a:latin typeface="+mn-lt"/>
              </a:rPr>
              <a:t>RISCV</a:t>
            </a:r>
            <a:r>
              <a:rPr lang="zh-CN" altLang="en-US" sz="2000" dirty="0">
                <a:latin typeface="+mn-lt"/>
              </a:rPr>
              <a:t>教材附录 第</a:t>
            </a:r>
            <a:r>
              <a:rPr lang="en-US" altLang="zh-CN" sz="2000" dirty="0">
                <a:latin typeface="+mn-lt"/>
              </a:rPr>
              <a:t>A-63</a:t>
            </a:r>
            <a:r>
              <a:rPr lang="zh-CN" altLang="en-US" sz="2000" dirty="0">
                <a:latin typeface="+mn-lt"/>
              </a:rPr>
              <a:t>页有介绍</a:t>
            </a:r>
            <a:endParaRPr lang="en-US" altLang="zh-CN" sz="2000" dirty="0">
              <a:latin typeface="+mn-lt"/>
            </a:endParaRPr>
          </a:p>
          <a:p>
            <a:pPr>
              <a:buFontTx/>
              <a:buNone/>
            </a:pPr>
            <a:endParaRPr lang="en-US" altLang="zh-CN" sz="1800" dirty="0"/>
          </a:p>
        </p:txBody>
      </p:sp>
      <p:sp>
        <p:nvSpPr>
          <p:cNvPr id="21509" name="Rectangle 4"/>
          <p:cNvSpPr>
            <a:spLocks noGrp="1" noChangeArrowheads="1"/>
          </p:cNvSpPr>
          <p:nvPr>
            <p:ph type="title"/>
          </p:nvPr>
        </p:nvSpPr>
        <p:spPr>
          <a:noFill/>
        </p:spPr>
        <p:txBody>
          <a:bodyPr/>
          <a:lstStyle/>
          <a:p>
            <a:r>
              <a:rPr lang="en-US" altLang="zh-CN" err="1"/>
              <a:t>Memories</a:t>
            </a:r>
            <a:r>
              <a:rPr lang="en-US" altLang="zh-CN"/>
              <a:t>:  Review</a:t>
            </a:r>
            <a:endParaRPr lang="en-US" altLang="zh-CN" dirty="0"/>
          </a:p>
        </p:txBody>
      </p:sp>
    </p:spTree>
  </p:cSld>
  <p:clrMapOvr>
    <a:masterClrMapping/>
  </p:clrMapOvr>
  <p:transition spd="slow"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1520" y="0"/>
            <a:ext cx="8015288" cy="609600"/>
          </a:xfrm>
        </p:spPr>
        <p:txBody>
          <a:bodyPr/>
          <a:lstStyle/>
          <a:p>
            <a:r>
              <a:rPr lang="en-US" altLang="zh-CN" sz="3200"/>
              <a:t>Accessing a cache---how do we find it? </a:t>
            </a:r>
            <a:endParaRPr lang="en-US" altLang="zh-CN" sz="3200" dirty="0"/>
          </a:p>
        </p:txBody>
      </p:sp>
      <p:sp>
        <p:nvSpPr>
          <p:cNvPr id="43011" name="AutoShape 3"/>
          <p:cNvSpPr>
            <a:spLocks noGrp="1" noChangeArrowheads="1"/>
          </p:cNvSpPr>
          <p:nvPr>
            <p:ph type="body" idx="1"/>
          </p:nvPr>
        </p:nvSpPr>
        <p:spPr>
          <a:xfrm>
            <a:off x="251520" y="476672"/>
            <a:ext cx="8382000" cy="2519363"/>
          </a:xfrm>
        </p:spPr>
        <p:txBody>
          <a:bodyPr/>
          <a:lstStyle/>
          <a:p>
            <a:pPr eaLnBrk="1" hangingPunct="1">
              <a:buClr>
                <a:schemeClr val="tx1"/>
              </a:buClr>
              <a:buSzPct val="80000"/>
              <a:buFont typeface="Wingdings" panose="05000000000000000000" pitchFamily="2" charset="2"/>
              <a:buChar char="l"/>
            </a:pPr>
            <a:r>
              <a:rPr lang="en-US" altLang="zh-CN" sz="1800" dirty="0"/>
              <a:t>32-bit or 64-bit memory address </a:t>
            </a:r>
          </a:p>
          <a:p>
            <a:pPr eaLnBrk="1" hangingPunct="1">
              <a:buClr>
                <a:schemeClr val="tx1"/>
              </a:buClr>
              <a:buSzPct val="80000"/>
              <a:buFont typeface="Wingdings" panose="05000000000000000000" pitchFamily="2" charset="2"/>
              <a:buChar char="l"/>
            </a:pPr>
            <a:r>
              <a:rPr lang="en-US" altLang="zh-CN" sz="1800" dirty="0"/>
              <a:t>Index=(memory block address)   modulo (the number of blocks in the cache)</a:t>
            </a:r>
          </a:p>
          <a:p>
            <a:pPr eaLnBrk="1" hangingPunct="1">
              <a:buClr>
                <a:schemeClr val="tx1"/>
              </a:buClr>
              <a:buSzPct val="80000"/>
              <a:buFont typeface="Wingdings" panose="05000000000000000000" pitchFamily="2" charset="2"/>
              <a:buChar char="l"/>
            </a:pPr>
            <a:r>
              <a:rPr lang="en-US" altLang="zh-CN" sz="1800" dirty="0"/>
              <a:t>e.g.      011 = 10011 % 1000 </a:t>
            </a:r>
            <a:r>
              <a:rPr lang="zh-CN" altLang="en-US" sz="1800" dirty="0"/>
              <a:t>（</a:t>
            </a:r>
            <a:r>
              <a:rPr lang="en-US" altLang="zh-CN" sz="1800" dirty="0"/>
              <a:t>binary</a:t>
            </a:r>
            <a:r>
              <a:rPr lang="zh-CN" altLang="en-US" sz="1800" dirty="0"/>
              <a:t>）</a:t>
            </a:r>
            <a:r>
              <a:rPr lang="en-US" altLang="zh-CN" sz="1800" dirty="0"/>
              <a:t>    ,   or  3=19 % 8 </a:t>
            </a:r>
          </a:p>
          <a:p>
            <a:endParaRPr lang="en-US" altLang="zh-CN" sz="1800" dirty="0"/>
          </a:p>
        </p:txBody>
      </p:sp>
      <p:sp>
        <p:nvSpPr>
          <p:cNvPr id="43012" name="Rectangle 4"/>
          <p:cNvSpPr>
            <a:spLocks noChangeArrowheads="1"/>
          </p:cNvSpPr>
          <p:nvPr/>
        </p:nvSpPr>
        <p:spPr bwMode="auto">
          <a:xfrm>
            <a:off x="1116013" y="1952323"/>
            <a:ext cx="6624637"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3013" name="Line 5"/>
          <p:cNvSpPr>
            <a:spLocks noChangeShapeType="1"/>
          </p:cNvSpPr>
          <p:nvPr/>
        </p:nvSpPr>
        <p:spPr bwMode="auto">
          <a:xfrm>
            <a:off x="6227763" y="1952323"/>
            <a:ext cx="0" cy="504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4" name="Rectangle 6"/>
          <p:cNvSpPr>
            <a:spLocks noChangeArrowheads="1"/>
          </p:cNvSpPr>
          <p:nvPr/>
        </p:nvSpPr>
        <p:spPr bwMode="auto">
          <a:xfrm>
            <a:off x="6372225" y="2023761"/>
            <a:ext cx="12239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Byte offset</a:t>
            </a:r>
            <a:endParaRPr lang="en-US" altLang="zh-CN" sz="2400" b="0" dirty="0">
              <a:latin typeface="Times New Roman" panose="02020603050405020304" pitchFamily="18" charset="0"/>
            </a:endParaRPr>
          </a:p>
        </p:txBody>
      </p:sp>
      <p:sp>
        <p:nvSpPr>
          <p:cNvPr id="43015" name="Line 8"/>
          <p:cNvSpPr>
            <a:spLocks noChangeShapeType="1"/>
          </p:cNvSpPr>
          <p:nvPr/>
        </p:nvSpPr>
        <p:spPr bwMode="auto">
          <a:xfrm>
            <a:off x="4356100" y="1952323"/>
            <a:ext cx="0" cy="5048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6" name="Rectangle 9"/>
          <p:cNvSpPr>
            <a:spLocks noChangeArrowheads="1"/>
          </p:cNvSpPr>
          <p:nvPr/>
        </p:nvSpPr>
        <p:spPr bwMode="auto">
          <a:xfrm>
            <a:off x="4716463" y="2023761"/>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a:solidFill>
                  <a:srgbClr val="FF6600"/>
                </a:solidFill>
                <a:latin typeface="Times New Roman" panose="02020603050405020304" pitchFamily="18" charset="0"/>
              </a:rPr>
              <a:t>Index</a:t>
            </a:r>
          </a:p>
        </p:txBody>
      </p:sp>
      <p:sp>
        <p:nvSpPr>
          <p:cNvPr id="43017" name="Rectangle 10"/>
          <p:cNvSpPr>
            <a:spLocks noChangeArrowheads="1"/>
          </p:cNvSpPr>
          <p:nvPr/>
        </p:nvSpPr>
        <p:spPr bwMode="auto">
          <a:xfrm>
            <a:off x="1979613" y="2023761"/>
            <a:ext cx="1223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dirty="0">
                <a:latin typeface="Times New Roman" panose="02020603050405020304" pitchFamily="18" charset="0"/>
              </a:rPr>
              <a:t>TAG</a:t>
            </a:r>
          </a:p>
        </p:txBody>
      </p:sp>
      <p:sp>
        <p:nvSpPr>
          <p:cNvPr id="43018" name="AutoShape 11"/>
          <p:cNvSpPr>
            <a:spLocks/>
          </p:cNvSpPr>
          <p:nvPr/>
        </p:nvSpPr>
        <p:spPr bwMode="auto">
          <a:xfrm rot="5400000">
            <a:off x="3509963" y="206073"/>
            <a:ext cx="395287" cy="5040313"/>
          </a:xfrm>
          <a:prstGeom prst="rightBrace">
            <a:avLst>
              <a:gd name="adj1" fmla="val 10625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3019" name="Rectangle 12"/>
          <p:cNvSpPr>
            <a:spLocks noChangeArrowheads="1"/>
          </p:cNvSpPr>
          <p:nvPr/>
        </p:nvSpPr>
        <p:spPr bwMode="auto">
          <a:xfrm>
            <a:off x="2484438" y="2960386"/>
            <a:ext cx="6191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400" b="0">
                <a:latin typeface="Times New Roman" panose="02020603050405020304" pitchFamily="18" charset="0"/>
              </a:rPr>
              <a:t>Block address	   </a:t>
            </a:r>
            <a:r>
              <a:rPr lang="en-US" altLang="zh-CN" sz="2400" b="0">
                <a:solidFill>
                  <a:srgbClr val="FF6600"/>
                </a:solidFill>
                <a:latin typeface="Times New Roman" panose="02020603050405020304" pitchFamily="18" charset="0"/>
              </a:rPr>
              <a:t>MOD </a:t>
            </a:r>
            <a:r>
              <a:rPr lang="en-US" altLang="zh-CN" sz="2400" b="0">
                <a:latin typeface="Times New Roman" panose="02020603050405020304" pitchFamily="18" charset="0"/>
              </a:rPr>
              <a:t>Numbers of Cache Block</a:t>
            </a:r>
            <a:endParaRPr lang="en-US" altLang="zh-CN" sz="2400" b="0" dirty="0">
              <a:latin typeface="Times New Roman" panose="02020603050405020304" pitchFamily="18" charset="0"/>
            </a:endParaRPr>
          </a:p>
        </p:txBody>
      </p:sp>
      <p:graphicFrame>
        <p:nvGraphicFramePr>
          <p:cNvPr id="334104" name="Group 280"/>
          <p:cNvGraphicFramePr>
            <a:graphicFrameLocks noGrp="1"/>
          </p:cNvGraphicFramePr>
          <p:nvPr>
            <p:extLst>
              <p:ext uri="{D42A27DB-BD31-4B8C-83A1-F6EECF244321}">
                <p14:modId xmlns:p14="http://schemas.microsoft.com/office/powerpoint/2010/main" val="276756471"/>
              </p:ext>
            </p:extLst>
          </p:nvPr>
        </p:nvGraphicFramePr>
        <p:xfrm>
          <a:off x="1619250" y="3465211"/>
          <a:ext cx="6046788" cy="3132141"/>
        </p:xfrm>
        <a:graphic>
          <a:graphicData uri="http://schemas.openxmlformats.org/drawingml/2006/table">
            <a:tbl>
              <a:tblPr/>
              <a:tblGrid>
                <a:gridCol w="865188">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2328862">
                  <a:extLst>
                    <a:ext uri="{9D8B030D-6E8A-4147-A177-3AD203B41FA5}">
                      <a16:colId xmlns:a16="http://schemas.microsoft.com/office/drawing/2014/main" val="20002"/>
                    </a:ext>
                  </a:extLst>
                </a:gridCol>
                <a:gridCol w="2328863">
                  <a:extLst>
                    <a:ext uri="{9D8B030D-6E8A-4147-A177-3AD203B41FA5}">
                      <a16:colId xmlns:a16="http://schemas.microsoft.com/office/drawing/2014/main" val="20003"/>
                    </a:ext>
                  </a:extLst>
                </a:gridCol>
              </a:tblGrid>
              <a:tr h="36571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dirty="0">
                          <a:ln>
                            <a:noFill/>
                          </a:ln>
                          <a:solidFill>
                            <a:schemeClr val="tx1"/>
                          </a:solidFill>
                          <a:effectLst/>
                          <a:latin typeface="Arial" charset="0"/>
                          <a:ea typeface="宋体" pitchFamily="2" charset="-122"/>
                        </a:rPr>
                        <a:t>Index</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V</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Tag</a:t>
                      </a: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Data</a:t>
                      </a: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32841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 </a:t>
                      </a:r>
                      <a:endParaRPr kumimoji="1" lang="en-US"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011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100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101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110</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52">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111</a:t>
                      </a:r>
                    </a:p>
                  </a:txBody>
                  <a:tcPr marT="45696" marB="45696"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N</a:t>
                      </a:r>
                    </a:p>
                  </a:txBody>
                  <a:tcPr marT="45696" marB="456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400" b="1" i="0" u="none" strike="noStrike" cap="none" normalizeH="0" baseline="0">
                        <a:ln>
                          <a:noFill/>
                        </a:ln>
                        <a:solidFill>
                          <a:schemeClr val="tx1"/>
                        </a:solidFill>
                        <a:effectLst/>
                        <a:latin typeface="Arial" charset="0"/>
                        <a:ea typeface="宋体" pitchFamily="2" charset="-122"/>
                      </a:endParaRPr>
                    </a:p>
                  </a:txBody>
                  <a:tcPr marT="45696" marB="45696"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752">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400" b="1" i="0" u="none" strike="noStrike" cap="none" normalizeH="0" baseline="0">
                          <a:ln>
                            <a:noFill/>
                          </a:ln>
                          <a:solidFill>
                            <a:schemeClr val="tx1"/>
                          </a:solidFill>
                          <a:effectLst/>
                          <a:latin typeface="Arial" charset="0"/>
                          <a:ea typeface="宋体" pitchFamily="2" charset="-122"/>
                        </a:rPr>
                        <a:t>a. The initial state of the cache after power-on</a:t>
                      </a:r>
                      <a:endParaRPr kumimoji="1" lang="en-US" altLang="zh-CN" sz="1400" b="1" i="0" u="none" strike="noStrike" cap="none" normalizeH="0" baseline="0" dirty="0">
                        <a:ln>
                          <a:noFill/>
                        </a:ln>
                        <a:solidFill>
                          <a:schemeClr val="tx1"/>
                        </a:solidFill>
                        <a:effectLst/>
                        <a:latin typeface="Arial" charset="0"/>
                        <a:ea typeface="宋体" pitchFamily="2" charset="-122"/>
                      </a:endParaRPr>
                    </a:p>
                  </a:txBody>
                  <a:tcPr marT="45696" marB="45696"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43072" name="Text Box 281"/>
          <p:cNvSpPr txBox="1">
            <a:spLocks noChangeArrowheads="1"/>
          </p:cNvSpPr>
          <p:nvPr/>
        </p:nvSpPr>
        <p:spPr bwMode="auto">
          <a:xfrm>
            <a:off x="-252536" y="3104600"/>
            <a:ext cx="17642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50000"/>
              </a:spcBef>
              <a:buSzTx/>
              <a:buFontTx/>
              <a:buNone/>
            </a:pPr>
            <a:r>
              <a:rPr lang="en-US" altLang="zh-CN" sz="2000" dirty="0">
                <a:latin typeface="Comic Sans MS" panose="030F0702030302020204" pitchFamily="66" charset="0"/>
              </a:rPr>
              <a:t>V:valid bit</a:t>
            </a:r>
          </a:p>
          <a:p>
            <a:pPr algn="r">
              <a:spcBef>
                <a:spcPct val="50000"/>
              </a:spcBef>
              <a:buSzTx/>
              <a:buFontTx/>
              <a:buNone/>
            </a:pPr>
            <a:endParaRPr lang="en-US" altLang="zh-CN" sz="2400" dirty="0">
              <a:latin typeface="Comic Sans MS" panose="030F0702030302020204" pitchFamily="66" charset="0"/>
            </a:endParaRPr>
          </a:p>
        </p:txBody>
      </p:sp>
      <p:sp>
        <p:nvSpPr>
          <p:cNvPr id="43073" name="AutoShape 283"/>
          <p:cNvSpPr>
            <a:spLocks/>
          </p:cNvSpPr>
          <p:nvPr/>
        </p:nvSpPr>
        <p:spPr bwMode="auto">
          <a:xfrm rot="5400000">
            <a:off x="5238750" y="1720548"/>
            <a:ext cx="142875" cy="1692275"/>
          </a:xfrm>
          <a:prstGeom prst="rightBrace">
            <a:avLst>
              <a:gd name="adj1" fmla="val 9870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3074" name="Line 284"/>
          <p:cNvSpPr>
            <a:spLocks noChangeShapeType="1"/>
          </p:cNvSpPr>
          <p:nvPr/>
        </p:nvSpPr>
        <p:spPr bwMode="auto">
          <a:xfrm flipV="1">
            <a:off x="5292725" y="2600023"/>
            <a:ext cx="0" cy="287338"/>
          </a:xfrm>
          <a:prstGeom prst="line">
            <a:avLst/>
          </a:prstGeom>
          <a:noFill/>
          <a:ln w="9525">
            <a:solidFill>
              <a:srgbClr val="FF3300"/>
            </a:solidFill>
            <a:prstDash val="dash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p:nvPr/>
        </p:nvSpPr>
        <p:spPr>
          <a:xfrm>
            <a:off x="629593" y="6322874"/>
            <a:ext cx="2304256" cy="400110"/>
          </a:xfrm>
          <a:prstGeom prst="rect">
            <a:avLst/>
          </a:prstGeom>
          <a:noFill/>
        </p:spPr>
        <p:txBody>
          <a:bodyPr wrap="square" rtlCol="0">
            <a:spAutoFit/>
          </a:bodyPr>
          <a:lstStyle/>
          <a:p>
            <a:r>
              <a:rPr lang="en-US" altLang="zh-CN" sz="2000" b="1">
                <a:solidFill>
                  <a:srgbClr val="0000FF"/>
                </a:solidFill>
              </a:rPr>
              <a:t>FIGURE 5.9</a:t>
            </a:r>
            <a:endParaRPr lang="zh-CN" altLang="en-US" sz="2000" b="1" dirty="0">
              <a:solidFill>
                <a:srgbClr val="0000FF"/>
              </a:solidFill>
            </a:endParaRPr>
          </a:p>
        </p:txBody>
      </p:sp>
    </p:spTree>
  </p:cSld>
  <p:clrMapOvr>
    <a:masterClrMapping/>
  </p:clrMapOvr>
  <p:transition spd="med">
    <p:random/>
    <p:sndAc>
      <p:stSnd>
        <p:snd r:embed="rId2" name="camera.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1520" y="25192"/>
            <a:ext cx="7620000" cy="609600"/>
          </a:xfrm>
        </p:spPr>
        <p:txBody>
          <a:bodyPr/>
          <a:lstStyle/>
          <a:p>
            <a:r>
              <a:rPr lang="en-US" altLang="zh-CN"/>
              <a:t>Access sequence:</a:t>
            </a:r>
            <a:r>
              <a:rPr lang="en-US" altLang="zh-CN">
                <a:solidFill>
                  <a:schemeClr val="tx1"/>
                </a:solidFill>
              </a:rPr>
              <a:t> figure b,c,d,e,  f,g,h,i</a:t>
            </a:r>
            <a:endParaRPr lang="en-US" altLang="zh-CN" dirty="0">
              <a:solidFill>
                <a:schemeClr val="tx1"/>
              </a:solidFill>
            </a:endParaRPr>
          </a:p>
        </p:txBody>
      </p:sp>
      <p:sp>
        <p:nvSpPr>
          <p:cNvPr id="44035" name="AutoShape 3"/>
          <p:cNvSpPr>
            <a:spLocks noGrp="1" noChangeArrowheads="1"/>
          </p:cNvSpPr>
          <p:nvPr>
            <p:ph type="body" idx="1"/>
          </p:nvPr>
        </p:nvSpPr>
        <p:spPr>
          <a:xfrm>
            <a:off x="0" y="476672"/>
            <a:ext cx="9144000" cy="863600"/>
          </a:xfrm>
        </p:spPr>
        <p:txBody>
          <a:bodyPr/>
          <a:lstStyle/>
          <a:p>
            <a:pPr eaLnBrk="1" hangingPunct="1">
              <a:buClr>
                <a:schemeClr val="tx1"/>
              </a:buClr>
              <a:buSzPct val="80000"/>
              <a:buFont typeface="Wingdings" panose="05000000000000000000" pitchFamily="2" charset="2"/>
              <a:buChar char="l"/>
            </a:pPr>
            <a:r>
              <a:rPr lang="en-US" altLang="zh-CN" sz="2000" dirty="0"/>
              <a:t>Access sequence of Mem Block address (red address indicates hit)</a:t>
            </a:r>
            <a:r>
              <a:rPr lang="zh-CN" altLang="en-US" sz="2000" dirty="0"/>
              <a:t>：</a:t>
            </a:r>
            <a:endParaRPr lang="en-US" altLang="zh-CN" sz="2000" dirty="0"/>
          </a:p>
          <a:p>
            <a:pPr marL="0" indent="0">
              <a:buNone/>
            </a:pPr>
            <a:r>
              <a:rPr lang="en-US" altLang="zh-CN" sz="2000" dirty="0"/>
              <a:t>      </a:t>
            </a:r>
            <a:r>
              <a:rPr lang="en-US" altLang="zh-CN" sz="2000" b="1" dirty="0"/>
              <a:t>10110,11010,</a:t>
            </a:r>
            <a:r>
              <a:rPr lang="en-US" altLang="zh-CN" sz="2000" b="1" dirty="0">
                <a:solidFill>
                  <a:srgbClr val="FF3300"/>
                </a:solidFill>
              </a:rPr>
              <a:t>10110</a:t>
            </a:r>
            <a:r>
              <a:rPr lang="en-US" altLang="zh-CN" sz="2000" b="1" dirty="0"/>
              <a:t>,</a:t>
            </a:r>
            <a:r>
              <a:rPr lang="en-US" altLang="zh-CN" sz="2000" b="1" dirty="0">
                <a:solidFill>
                  <a:srgbClr val="FF3300"/>
                </a:solidFill>
              </a:rPr>
              <a:t>11010</a:t>
            </a:r>
            <a:r>
              <a:rPr lang="en-US" altLang="zh-CN" sz="2000" b="1" dirty="0"/>
              <a:t>,   10000,00011,</a:t>
            </a:r>
            <a:r>
              <a:rPr lang="en-US" altLang="zh-CN" sz="2000" b="1" dirty="0">
                <a:solidFill>
                  <a:srgbClr val="FF0000"/>
                </a:solidFill>
              </a:rPr>
              <a:t>10000</a:t>
            </a:r>
            <a:r>
              <a:rPr lang="en-US" altLang="zh-CN" sz="2000" b="1" dirty="0"/>
              <a:t>,10010</a:t>
            </a:r>
          </a:p>
        </p:txBody>
      </p:sp>
      <p:graphicFrame>
        <p:nvGraphicFramePr>
          <p:cNvPr id="344342" name="Group 278"/>
          <p:cNvGraphicFramePr>
            <a:graphicFrameLocks noGrp="1"/>
          </p:cNvGraphicFramePr>
          <p:nvPr/>
        </p:nvGraphicFramePr>
        <p:xfrm>
          <a:off x="322263" y="1268413"/>
          <a:ext cx="4105275" cy="2744791"/>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 </a:t>
                      </a:r>
                      <a:endParaRPr kumimoji="1" lang="en-US" altLang="zh-CN" sz="1200" b="1" i="0" u="none" strike="noStrike" cap="none" normalizeH="0" baseline="0" dirty="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195"/>
                      </a:srgbClr>
                    </a:solidFill>
                  </a:tcPr>
                </a:tc>
                <a:extLst>
                  <a:ext uri="{0D108BD9-81ED-4DB2-BD59-A6C34878D82A}">
                    <a16:rowId xmlns:a16="http://schemas.microsoft.com/office/drawing/2014/main" val="10007"/>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b. After handling a miss of address(10110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graphicFrame>
        <p:nvGraphicFramePr>
          <p:cNvPr id="344345" name="Group 281"/>
          <p:cNvGraphicFramePr>
            <a:graphicFrameLocks noGrp="1"/>
          </p:cNvGraphicFramePr>
          <p:nvPr/>
        </p:nvGraphicFramePr>
        <p:xfrm>
          <a:off x="4570413" y="1268413"/>
          <a:ext cx="4105275" cy="2743200"/>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19367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1746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 </a:t>
                      </a:r>
                      <a:endParaRPr kumimoji="1" lang="en-US" altLang="zh-CN" sz="120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Memory(11010)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3"/>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Memory(10110)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0338">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c. After handling a miss of address(11010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graphicFrame>
        <p:nvGraphicFramePr>
          <p:cNvPr id="344344" name="Group 280"/>
          <p:cNvGraphicFramePr>
            <a:graphicFrameLocks noGrp="1"/>
          </p:cNvGraphicFramePr>
          <p:nvPr/>
        </p:nvGraphicFramePr>
        <p:xfrm>
          <a:off x="322263" y="4005263"/>
          <a:ext cx="4105275" cy="2744791"/>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 </a:t>
                      </a:r>
                      <a:endParaRPr kumimoji="1" lang="en-US" altLang="zh-CN" sz="1200" b="1" i="0" u="none" strike="noStrike" cap="none" normalizeH="0" baseline="0" dirty="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7"/>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d. After handling a </a:t>
                      </a:r>
                      <a:r>
                        <a:rPr kumimoji="1" lang="en-US" altLang="zh-CN" sz="1200" b="1" i="0" u="none" strike="noStrike" cap="none" normalizeH="0" baseline="0">
                          <a:ln>
                            <a:noFill/>
                          </a:ln>
                          <a:solidFill>
                            <a:srgbClr val="FF3300"/>
                          </a:solidFill>
                          <a:effectLst/>
                          <a:latin typeface="Arial" charset="0"/>
                          <a:ea typeface="宋体" pitchFamily="2" charset="-122"/>
                        </a:rPr>
                        <a:t>hit</a:t>
                      </a:r>
                      <a:r>
                        <a:rPr kumimoji="1" lang="en-US" altLang="zh-CN" sz="1200" b="1" i="0" u="none" strike="noStrike" cap="none" normalizeH="0" baseline="0">
                          <a:ln>
                            <a:noFill/>
                          </a:ln>
                          <a:solidFill>
                            <a:schemeClr val="tx1"/>
                          </a:solidFill>
                          <a:effectLst/>
                          <a:latin typeface="Arial" charset="0"/>
                          <a:ea typeface="宋体" pitchFamily="2" charset="-122"/>
                        </a:rPr>
                        <a:t> of address(10110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graphicFrame>
        <p:nvGraphicFramePr>
          <p:cNvPr id="344349" name="Group 285"/>
          <p:cNvGraphicFramePr>
            <a:graphicFrameLocks noGrp="1"/>
          </p:cNvGraphicFramePr>
          <p:nvPr/>
        </p:nvGraphicFramePr>
        <p:xfrm>
          <a:off x="4570413" y="4005263"/>
          <a:ext cx="4105275" cy="2759079"/>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 </a:t>
                      </a:r>
                      <a:endParaRPr kumimoji="1" lang="en-US" altLang="zh-CN" sz="1200" b="1" i="0" u="none" strike="noStrike" cap="none" normalizeH="0" baseline="0" dirty="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3"/>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41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e. After handling a </a:t>
                      </a:r>
                      <a:r>
                        <a:rPr kumimoji="1" lang="en-US" altLang="zh-CN" sz="1200" b="1" i="0" u="none" strike="noStrike" cap="none" normalizeH="0" baseline="0">
                          <a:ln>
                            <a:noFill/>
                          </a:ln>
                          <a:solidFill>
                            <a:srgbClr val="FF3300"/>
                          </a:solidFill>
                          <a:effectLst/>
                          <a:latin typeface="Arial" charset="0"/>
                          <a:ea typeface="宋体" pitchFamily="2" charset="-122"/>
                        </a:rPr>
                        <a:t>hit</a:t>
                      </a:r>
                      <a:r>
                        <a:rPr kumimoji="1" lang="en-US" altLang="zh-CN" sz="1200" b="1" i="0" u="none" strike="noStrike" cap="none" normalizeH="0" baseline="0">
                          <a:ln>
                            <a:noFill/>
                          </a:ln>
                          <a:solidFill>
                            <a:schemeClr val="tx1"/>
                          </a:solidFill>
                          <a:effectLst/>
                          <a:latin typeface="Arial" charset="0"/>
                          <a:ea typeface="宋体" pitchFamily="2" charset="-122"/>
                        </a:rPr>
                        <a:t> of address(11010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solidFill>
                      <a:srgbClr val="FEF5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8" name="文本框 7"/>
          <p:cNvSpPr txBox="1"/>
          <p:nvPr/>
        </p:nvSpPr>
        <p:spPr>
          <a:xfrm>
            <a:off x="0" y="6478140"/>
            <a:ext cx="2304256" cy="369332"/>
          </a:xfrm>
          <a:prstGeom prst="rect">
            <a:avLst/>
          </a:prstGeom>
          <a:noFill/>
        </p:spPr>
        <p:txBody>
          <a:bodyPr wrap="square" rtlCol="0">
            <a:spAutoFit/>
          </a:bodyPr>
          <a:lstStyle/>
          <a:p>
            <a:r>
              <a:rPr lang="en-US" altLang="zh-CN" sz="1800" b="1" dirty="0">
                <a:solidFill>
                  <a:srgbClr val="0000FF"/>
                </a:solidFill>
              </a:rPr>
              <a:t>FIGURE 5.9</a:t>
            </a:r>
            <a:endParaRPr lang="zh-CN" altLang="en-US" sz="1800" b="1" dirty="0">
              <a:solidFill>
                <a:srgbClr val="0000FF"/>
              </a:solidFill>
            </a:endParaRPr>
          </a:p>
        </p:txBody>
      </p:sp>
    </p:spTree>
  </p:cSld>
  <p:clrMapOvr>
    <a:masterClrMapping/>
  </p:clrMapOvr>
  <p:transition spd="med">
    <p:random/>
    <p:sndAc>
      <p:stSnd>
        <p:snd r:embed="rId2" name="camera.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t>Access sequence</a:t>
            </a:r>
            <a:endParaRPr lang="en-US" altLang="zh-CN" dirty="0"/>
          </a:p>
        </p:txBody>
      </p:sp>
      <p:sp>
        <p:nvSpPr>
          <p:cNvPr id="45059" name="AutoShape 3"/>
          <p:cNvSpPr>
            <a:spLocks noGrp="1" noChangeArrowheads="1"/>
          </p:cNvSpPr>
          <p:nvPr>
            <p:ph type="body" idx="1"/>
          </p:nvPr>
        </p:nvSpPr>
        <p:spPr>
          <a:xfrm>
            <a:off x="179512" y="692696"/>
            <a:ext cx="8382000" cy="863600"/>
          </a:xfrm>
        </p:spPr>
        <p:txBody>
          <a:bodyPr/>
          <a:lstStyle/>
          <a:p>
            <a:pPr marL="0" indent="0">
              <a:buNone/>
            </a:pPr>
            <a:r>
              <a:rPr lang="en-US" altLang="zh-CN" sz="1800"/>
              <a:t>  10110,11010,</a:t>
            </a:r>
            <a:r>
              <a:rPr lang="en-US" altLang="zh-CN" sz="1800">
                <a:solidFill>
                  <a:srgbClr val="FF3300"/>
                </a:solidFill>
              </a:rPr>
              <a:t>10110</a:t>
            </a:r>
            <a:r>
              <a:rPr lang="en-US" altLang="zh-CN" sz="1800"/>
              <a:t>,</a:t>
            </a:r>
            <a:r>
              <a:rPr lang="en-US" altLang="zh-CN" sz="1800">
                <a:solidFill>
                  <a:srgbClr val="FF3300"/>
                </a:solidFill>
              </a:rPr>
              <a:t>11010</a:t>
            </a:r>
            <a:r>
              <a:rPr lang="en-US" altLang="zh-CN" sz="1800"/>
              <a:t>,      10000,00011,</a:t>
            </a:r>
            <a:r>
              <a:rPr lang="en-US" altLang="zh-CN" sz="1800">
                <a:solidFill>
                  <a:srgbClr val="FF3300"/>
                </a:solidFill>
              </a:rPr>
              <a:t>10000</a:t>
            </a:r>
            <a:r>
              <a:rPr lang="en-US" altLang="zh-CN" sz="1800"/>
              <a:t>,10010</a:t>
            </a:r>
            <a:endParaRPr lang="en-US" altLang="zh-CN" sz="1800" dirty="0"/>
          </a:p>
        </p:txBody>
      </p:sp>
      <p:graphicFrame>
        <p:nvGraphicFramePr>
          <p:cNvPr id="345360" name="Group 272"/>
          <p:cNvGraphicFramePr>
            <a:graphicFrameLocks noGrp="1"/>
          </p:cNvGraphicFramePr>
          <p:nvPr/>
        </p:nvGraphicFramePr>
        <p:xfrm>
          <a:off x="322263" y="1268413"/>
          <a:ext cx="4105275" cy="2744791"/>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Memory(10000)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1"/>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f. After handling a miss of address(10000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graphicFrame>
        <p:nvGraphicFramePr>
          <p:cNvPr id="345361" name="Group 273"/>
          <p:cNvGraphicFramePr>
            <a:graphicFrameLocks noGrp="1"/>
          </p:cNvGraphicFramePr>
          <p:nvPr/>
        </p:nvGraphicFramePr>
        <p:xfrm>
          <a:off x="4570413" y="1268413"/>
          <a:ext cx="4105275" cy="2743200"/>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19367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1746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Memory(10000)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Memory(11010)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Memory(00011)</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4"/>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19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0338">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g. After handling a miss of address(00011</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graphicFrame>
        <p:nvGraphicFramePr>
          <p:cNvPr id="345363" name="Group 275"/>
          <p:cNvGraphicFramePr>
            <a:graphicFrameLocks noGrp="1"/>
          </p:cNvGraphicFramePr>
          <p:nvPr/>
        </p:nvGraphicFramePr>
        <p:xfrm>
          <a:off x="322263" y="4005263"/>
          <a:ext cx="4105275" cy="2744791"/>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Memory(10000)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1"/>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Memory(11010)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127">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Memory(00011)</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h. After handling a </a:t>
                      </a:r>
                      <a:r>
                        <a:rPr kumimoji="1" lang="en-US" altLang="zh-CN" sz="1200" b="1" i="0" u="none" strike="noStrike" cap="none" normalizeH="0" baseline="0">
                          <a:ln>
                            <a:noFill/>
                          </a:ln>
                          <a:solidFill>
                            <a:srgbClr val="FF3300"/>
                          </a:solidFill>
                          <a:effectLst/>
                          <a:latin typeface="Arial" charset="0"/>
                          <a:ea typeface="宋体" pitchFamily="2" charset="-122"/>
                        </a:rPr>
                        <a:t>hit</a:t>
                      </a:r>
                      <a:r>
                        <a:rPr kumimoji="1" lang="en-US" altLang="zh-CN" sz="1200" b="1" i="0" u="none" strike="noStrike" cap="none" normalizeH="0" baseline="0">
                          <a:ln>
                            <a:noFill/>
                          </a:ln>
                          <a:solidFill>
                            <a:schemeClr val="tx1"/>
                          </a:solidFill>
                          <a:effectLst/>
                          <a:latin typeface="Arial" charset="0"/>
                          <a:ea typeface="宋体" pitchFamily="2" charset="-122"/>
                        </a:rPr>
                        <a:t> of address(10000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graphicFrame>
        <p:nvGraphicFramePr>
          <p:cNvPr id="345365" name="Group 277"/>
          <p:cNvGraphicFramePr>
            <a:graphicFrameLocks noGrp="1"/>
          </p:cNvGraphicFramePr>
          <p:nvPr/>
        </p:nvGraphicFramePr>
        <p:xfrm>
          <a:off x="4570413" y="4005263"/>
          <a:ext cx="4105275" cy="2759079"/>
        </p:xfrm>
        <a:graphic>
          <a:graphicData uri="http://schemas.openxmlformats.org/drawingml/2006/table">
            <a:tbl>
              <a:tblPr/>
              <a:tblGrid>
                <a:gridCol w="587375">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tx1"/>
                          </a:solidFill>
                          <a:effectLst/>
                          <a:latin typeface="Arial" charset="0"/>
                          <a:ea typeface="宋体" pitchFamily="2" charset="-122"/>
                        </a:rPr>
                        <a:t>Index</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V</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Tag</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Data</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36FE"/>
                    </a:solidFill>
                  </a:tcPr>
                </a:tc>
                <a:extLst>
                  <a:ext uri="{0D108BD9-81ED-4DB2-BD59-A6C34878D82A}">
                    <a16:rowId xmlns:a16="http://schemas.microsoft.com/office/drawing/2014/main" val="10000"/>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Memory(10000)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dirty="0">
                          <a:ln>
                            <a:noFill/>
                          </a:ln>
                          <a:solidFill>
                            <a:schemeClr val="bg1"/>
                          </a:solidFill>
                          <a:effectLst/>
                          <a:latin typeface="Arial" charset="0"/>
                          <a:ea typeface="宋体" pitchFamily="2" charset="-122"/>
                        </a:rPr>
                        <a:t>(11</a:t>
                      </a:r>
                      <a:r>
                        <a:rPr kumimoji="1" lang="en-US" altLang="zh-CN" sz="1200" b="1" i="0" u="none" strike="noStrike" cap="none" normalizeH="0" baseline="0">
                          <a:ln>
                            <a:noFill/>
                          </a:ln>
                          <a:solidFill>
                            <a:schemeClr val="bg1"/>
                          </a:solidFill>
                          <a:effectLst/>
                          <a:latin typeface="Arial" charset="0"/>
                          <a:ea typeface="宋体" pitchFamily="2" charset="-122"/>
                        </a:rPr>
                        <a:t>)→ (</a:t>
                      </a:r>
                      <a:r>
                        <a:rPr kumimoji="1" lang="en-US" altLang="zh-CN" sz="1200" b="1" i="0" u="none" strike="noStrike" cap="none" normalizeH="0" baseline="0" dirty="0">
                          <a:ln>
                            <a:noFill/>
                          </a:ln>
                          <a:solidFill>
                            <a:schemeClr val="bg1"/>
                          </a:solidFill>
                          <a:effectLst/>
                          <a:latin typeface="Arial" charset="0"/>
                          <a:ea typeface="宋体" pitchFamily="2" charset="-122"/>
                        </a:rPr>
                        <a:t>10)</a:t>
                      </a:r>
                      <a:r>
                        <a:rPr kumimoji="1" lang="en-US" altLang="zh-CN" sz="1200" b="1" i="0" u="none" strike="noStrike" cap="none" normalizeH="0" baseline="-25000" dirty="0">
                          <a:ln>
                            <a:noFill/>
                          </a:ln>
                          <a:solidFill>
                            <a:schemeClr val="bg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bg1"/>
                          </a:solidFill>
                          <a:effectLst/>
                          <a:latin typeface="Arial" charset="0"/>
                          <a:ea typeface="宋体" pitchFamily="2" charset="-122"/>
                        </a:rPr>
                        <a:t>Memory(10010)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3"/>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(00)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Memory(00011)</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41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110</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Y</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(10)</a:t>
                      </a:r>
                      <a:r>
                        <a:rPr kumimoji="1" lang="en-US" altLang="zh-CN" sz="1200" b="1" i="0" u="none" strike="noStrike" cap="none" normalizeH="0" baseline="-25000">
                          <a:ln>
                            <a:noFill/>
                          </a:ln>
                          <a:solidFill>
                            <a:schemeClr val="tx1"/>
                          </a:solidFill>
                          <a:effectLst/>
                          <a:latin typeface="Arial" charset="0"/>
                          <a:ea typeface="宋体" pitchFamily="2" charset="-122"/>
                        </a:rPr>
                        <a:t>2</a:t>
                      </a: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Memory(10110)</a:t>
                      </a: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111</a:t>
                      </a:r>
                    </a:p>
                  </a:txBody>
                  <a:tcPr marT="45708" marB="45708"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N</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200" b="1" i="0" u="none" strike="noStrike" cap="none" normalizeH="0" baseline="0">
                        <a:ln>
                          <a:noFill/>
                        </a:ln>
                        <a:solidFill>
                          <a:schemeClr val="tx1"/>
                        </a:solidFill>
                        <a:effectLst/>
                        <a:latin typeface="Arial" charset="0"/>
                        <a:ea typeface="宋体" pitchFamily="2" charset="-122"/>
                      </a:endParaRPr>
                    </a:p>
                  </a:txBody>
                  <a:tcPr marT="45708" marB="45708"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6">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1" lang="en-US" altLang="zh-CN" sz="1200" b="1" i="0" u="none" strike="noStrike" cap="none" normalizeH="0" baseline="0">
                          <a:ln>
                            <a:noFill/>
                          </a:ln>
                          <a:solidFill>
                            <a:schemeClr val="tx1"/>
                          </a:solidFill>
                          <a:effectLst/>
                          <a:latin typeface="Arial" charset="0"/>
                          <a:ea typeface="宋体" pitchFamily="2" charset="-122"/>
                        </a:rPr>
                        <a:t>i. After handling a miss of address(10010</a:t>
                      </a:r>
                      <a:r>
                        <a:rPr kumimoji="1" lang="en-US" altLang="zh-CN" sz="1200" b="1" i="0" u="none" strike="noStrike" cap="none" normalizeH="0" baseline="0" dirty="0">
                          <a:ln>
                            <a:noFill/>
                          </a:ln>
                          <a:solidFill>
                            <a:schemeClr val="tx1"/>
                          </a:solidFill>
                          <a:effectLst/>
                          <a:latin typeface="Arial" charset="0"/>
                          <a:ea typeface="宋体" pitchFamily="2" charset="-122"/>
                        </a:rPr>
                        <a:t>)</a:t>
                      </a:r>
                    </a:p>
                  </a:txBody>
                  <a:tcPr marT="45708" marB="45708" horzOverflow="overflow">
                    <a:lnL>
                      <a:noFill/>
                    </a:lnL>
                    <a:lnR>
                      <a:noFill/>
                    </a:lnR>
                    <a:lnT>
                      <a:noFill/>
                    </a:lnT>
                    <a:lnB>
                      <a:noFill/>
                    </a:lnB>
                    <a:lnTlToBr>
                      <a:noFill/>
                    </a:lnTlToBr>
                    <a:lnBlToTr>
                      <a:noFill/>
                    </a:lnBlToTr>
                    <a:solidFill>
                      <a:srgbClr val="FEF5E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
        <p:nvSpPr>
          <p:cNvPr id="45268" name="Oval 278"/>
          <p:cNvSpPr>
            <a:spLocks noChangeArrowheads="1"/>
          </p:cNvSpPr>
          <p:nvPr/>
        </p:nvSpPr>
        <p:spPr bwMode="auto">
          <a:xfrm>
            <a:off x="4932363" y="4652963"/>
            <a:ext cx="2232025" cy="720725"/>
          </a:xfrm>
          <a:prstGeom prst="ellipse">
            <a:avLst/>
          </a:prstGeom>
          <a:noFill/>
          <a:ln w="952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9" name="文本框 8"/>
          <p:cNvSpPr txBox="1"/>
          <p:nvPr/>
        </p:nvSpPr>
        <p:spPr>
          <a:xfrm>
            <a:off x="0" y="6478140"/>
            <a:ext cx="2304256" cy="369332"/>
          </a:xfrm>
          <a:prstGeom prst="rect">
            <a:avLst/>
          </a:prstGeom>
          <a:noFill/>
        </p:spPr>
        <p:txBody>
          <a:bodyPr wrap="square" rtlCol="0">
            <a:spAutoFit/>
          </a:bodyPr>
          <a:lstStyle/>
          <a:p>
            <a:r>
              <a:rPr lang="en-US" altLang="zh-CN" sz="1800" b="1" dirty="0">
                <a:solidFill>
                  <a:srgbClr val="0000FF"/>
                </a:solidFill>
              </a:rPr>
              <a:t>FIGURE 5.9</a:t>
            </a:r>
            <a:endParaRPr lang="zh-CN" altLang="en-US" sz="1800" b="1" dirty="0">
              <a:solidFill>
                <a:srgbClr val="0000FF"/>
              </a:solidFill>
            </a:endParaRPr>
          </a:p>
        </p:txBody>
      </p:sp>
    </p:spTree>
  </p:cSld>
  <p:clrMapOvr>
    <a:masterClrMapping/>
  </p:clrMapOvr>
  <p:transition spd="med">
    <p:random/>
    <p:sndAc>
      <p:stSnd>
        <p:snd r:embed="rId2"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6083" name="AutoShape 3"/>
          <p:cNvSpPr>
            <a:spLocks noGrp="1" noChangeArrowheads="1"/>
          </p:cNvSpPr>
          <p:nvPr>
            <p:ph type="body" idx="1"/>
          </p:nvPr>
        </p:nvSpPr>
        <p:spPr>
          <a:xfrm>
            <a:off x="179512" y="764704"/>
            <a:ext cx="8382000" cy="557808"/>
          </a:xfrm>
          <a:noFill/>
        </p:spPr>
        <p:txBody>
          <a:bodyPr/>
          <a:lstStyle/>
          <a:p>
            <a:pPr>
              <a:buSzPct val="80000"/>
              <a:buFont typeface="Wingdings" panose="05000000000000000000" pitchFamily="2" charset="2"/>
              <a:buChar char="l"/>
            </a:pPr>
            <a:r>
              <a:rPr lang="en-US" altLang="zh-CN" sz="1800"/>
              <a:t>1 block includes only 1 word (4 byte) here</a:t>
            </a:r>
            <a:endParaRPr lang="en-US" altLang="zh-CN" sz="1800" dirty="0"/>
          </a:p>
          <a:p>
            <a:pPr>
              <a:buSzPct val="80000"/>
              <a:buFont typeface="Wingdings" panose="05000000000000000000" pitchFamily="2" charset="2"/>
              <a:buChar char="l"/>
            </a:pPr>
            <a:r>
              <a:rPr lang="en-US" altLang="zh-CN" sz="1800" i="1">
                <a:solidFill>
                  <a:srgbClr val="00B0F0"/>
                </a:solidFill>
                <a:latin typeface="Times New Roman" panose="02020603050405020304" pitchFamily="18" charset="0"/>
              </a:rPr>
              <a:t>What kind of locality are we taking advantage of</a:t>
            </a:r>
            <a:r>
              <a:rPr lang="en-US" altLang="zh-CN" sz="1800" i="1" dirty="0">
                <a:solidFill>
                  <a:srgbClr val="00B0F0"/>
                </a:solidFill>
                <a:latin typeface="Times New Roman" panose="02020603050405020304" pitchFamily="18" charset="0"/>
              </a:rPr>
              <a:t>?</a:t>
            </a:r>
          </a:p>
        </p:txBody>
      </p:sp>
      <p:sp>
        <p:nvSpPr>
          <p:cNvPr id="46084" name="Rectangle 4"/>
          <p:cNvSpPr>
            <a:spLocks noGrp="1" noChangeArrowheads="1"/>
          </p:cNvSpPr>
          <p:nvPr>
            <p:ph type="title"/>
          </p:nvPr>
        </p:nvSpPr>
        <p:spPr>
          <a:xfrm>
            <a:off x="228600" y="152400"/>
            <a:ext cx="6287616" cy="609600"/>
          </a:xfrm>
          <a:noFill/>
        </p:spPr>
        <p:txBody>
          <a:bodyPr/>
          <a:lstStyle/>
          <a:p>
            <a:r>
              <a:rPr lang="en-US" altLang="zh-CN" sz="2400"/>
              <a:t>Direct Mapped Cache construction </a:t>
            </a:r>
            <a:endParaRPr lang="en-US" altLang="zh-CN" sz="2400" dirty="0"/>
          </a:p>
        </p:txBody>
      </p:sp>
      <p:pic>
        <p:nvPicPr>
          <p:cNvPr id="4608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484784"/>
            <a:ext cx="792003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6"/>
          <p:cNvSpPr>
            <a:spLocks noChangeArrowheads="1"/>
          </p:cNvSpPr>
          <p:nvPr/>
        </p:nvSpPr>
        <p:spPr bwMode="auto">
          <a:xfrm rot="10800000">
            <a:off x="6837363" y="5995988"/>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i="1" dirty="0">
                <a:solidFill>
                  <a:srgbClr val="00B0F0"/>
                </a:solidFill>
                <a:latin typeface="Times New Roman" panose="02020603050405020304" pitchFamily="18" charset="0"/>
              </a:rPr>
              <a:t>temporal</a:t>
            </a:r>
          </a:p>
        </p:txBody>
      </p:sp>
      <p:sp>
        <p:nvSpPr>
          <p:cNvPr id="46087" name="文本框 1"/>
          <p:cNvSpPr txBox="1">
            <a:spLocks noChangeArrowheads="1"/>
          </p:cNvSpPr>
          <p:nvPr/>
        </p:nvSpPr>
        <p:spPr bwMode="auto">
          <a:xfrm>
            <a:off x="5868144" y="1988840"/>
            <a:ext cx="360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1400" b="0" dirty="0">
                <a:latin typeface="Times New Roman" panose="02020603050405020304" pitchFamily="18" charset="0"/>
              </a:rPr>
              <a:t>2</a:t>
            </a:r>
            <a:endParaRPr lang="zh-CN" altLang="en-US" sz="1400" b="0" dirty="0">
              <a:latin typeface="Times New Roman" panose="02020603050405020304" pitchFamily="18" charset="0"/>
            </a:endParaRPr>
          </a:p>
        </p:txBody>
      </p:sp>
      <p:sp>
        <p:nvSpPr>
          <p:cNvPr id="8" name="Rectangle 6"/>
          <p:cNvSpPr>
            <a:spLocks noChangeArrowheads="1"/>
          </p:cNvSpPr>
          <p:nvPr/>
        </p:nvSpPr>
        <p:spPr bwMode="auto">
          <a:xfrm>
            <a:off x="5332413" y="260648"/>
            <a:ext cx="3811587" cy="151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
                <a:srgbClr val="ECEAAC"/>
              </a:buClr>
              <a:buSzPct val="6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Answer for</a:t>
            </a:r>
            <a:r>
              <a:rPr kumimoji="0" lang="en-US" altLang="zh-CN" sz="2000" b="0" i="0" u="none" strike="noStrike" kern="0" cap="none" spc="0" normalizeH="0" noProof="0" dirty="0">
                <a:ln>
                  <a:noFill/>
                </a:ln>
                <a:solidFill>
                  <a:srgbClr val="FF3300"/>
                </a:solidFill>
                <a:effectLst/>
                <a:uLnTx/>
                <a:uFillTx/>
                <a:latin typeface="Arial" panose="020B0604020202020204" pitchFamily="34" charset="0"/>
              </a:rPr>
              <a:t> t</a:t>
            </a: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wo issues:</a:t>
            </a:r>
          </a:p>
          <a:p>
            <a:pPr marL="742950" marR="0" lvl="1" indent="-285750" defTabSz="914400" eaLnBrk="1" fontAlgn="auto" latinLnBrk="0" hangingPunct="1">
              <a:lnSpc>
                <a:spcPct val="90000"/>
              </a:lnSpc>
              <a:spcBef>
                <a:spcPct val="20000"/>
              </a:spcBef>
              <a:spcAft>
                <a:spcPts val="0"/>
              </a:spcAft>
              <a:buClr>
                <a:srgbClr val="91AFBF"/>
              </a:buClr>
              <a:buSzPct val="55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How do we know if a data item is in the cache?</a:t>
            </a:r>
          </a:p>
          <a:p>
            <a:pPr marL="742950" marR="0" lvl="1" indent="-285750" defTabSz="914400" eaLnBrk="1" fontAlgn="auto" latinLnBrk="0" hangingPunct="1">
              <a:lnSpc>
                <a:spcPct val="90000"/>
              </a:lnSpc>
              <a:spcBef>
                <a:spcPct val="20000"/>
              </a:spcBef>
              <a:spcAft>
                <a:spcPts val="0"/>
              </a:spcAft>
              <a:buClr>
                <a:srgbClr val="91AFBF"/>
              </a:buClr>
              <a:buSzPct val="55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If it is, how do we find it?</a:t>
            </a:r>
          </a:p>
        </p:txBody>
      </p:sp>
      <p:sp>
        <p:nvSpPr>
          <p:cNvPr id="2" name="文本框 1"/>
          <p:cNvSpPr txBox="1"/>
          <p:nvPr/>
        </p:nvSpPr>
        <p:spPr>
          <a:xfrm>
            <a:off x="251520" y="1628800"/>
            <a:ext cx="2880320" cy="400110"/>
          </a:xfrm>
          <a:prstGeom prst="rect">
            <a:avLst/>
          </a:prstGeom>
          <a:noFill/>
        </p:spPr>
        <p:txBody>
          <a:bodyPr wrap="square" rtlCol="0">
            <a:spAutoFit/>
          </a:bodyPr>
          <a:lstStyle/>
          <a:p>
            <a:r>
              <a:rPr lang="en-US" altLang="zh-CN" sz="2000">
                <a:solidFill>
                  <a:srgbClr val="FF0000"/>
                </a:solidFill>
              </a:rPr>
              <a:t>32-bit</a:t>
            </a:r>
            <a:r>
              <a:rPr lang="en-US" altLang="zh-CN" sz="2000"/>
              <a:t> memory address</a:t>
            </a:r>
            <a:endParaRPr lang="zh-CN" altLang="en-US" sz="2000" dirty="0"/>
          </a:p>
        </p:txBody>
      </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a:t>Direct Mapped Cache construction </a:t>
            </a:r>
            <a:endParaRPr lang="zh-CN" altLang="en-US" sz="2400" dirty="0"/>
          </a:p>
        </p:txBody>
      </p:sp>
      <p:pic>
        <p:nvPicPr>
          <p:cNvPr id="3" name="图片 2"/>
          <p:cNvPicPr>
            <a:picLocks noChangeAspect="1"/>
          </p:cNvPicPr>
          <p:nvPr/>
        </p:nvPicPr>
        <p:blipFill>
          <a:blip r:embed="rId3"/>
          <a:stretch>
            <a:fillRect/>
          </a:stretch>
        </p:blipFill>
        <p:spPr>
          <a:xfrm>
            <a:off x="179512" y="1124744"/>
            <a:ext cx="8352928" cy="5425910"/>
          </a:xfrm>
          <a:prstGeom prst="rect">
            <a:avLst/>
          </a:prstGeom>
        </p:spPr>
      </p:pic>
      <p:sp>
        <p:nvSpPr>
          <p:cNvPr id="4" name="AutoShape 3"/>
          <p:cNvSpPr txBox="1">
            <a:spLocks noChangeArrowheads="1"/>
          </p:cNvSpPr>
          <p:nvPr/>
        </p:nvSpPr>
        <p:spPr>
          <a:xfrm>
            <a:off x="539552" y="692696"/>
            <a:ext cx="8382000" cy="485800"/>
          </a:xfrm>
          <a:prstGeom prst="roundRect">
            <a:avLst>
              <a:gd name="adj" fmla="val 12486"/>
            </a:avLst>
          </a:prstGeom>
          <a:noFill/>
        </p:spPr>
        <p:txBody>
          <a:bodyPr/>
          <a:lstStyle>
            <a:lvl1pPr marL="342900" indent="-342900" algn="l" rtl="0" eaLnBrk="0" fontAlgn="base" hangingPunct="0">
              <a:spcBef>
                <a:spcPct val="20000"/>
              </a:spcBef>
              <a:spcAft>
                <a:spcPct val="0"/>
              </a:spcAft>
              <a:buSzPct val="100000"/>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kumimoji="1" sz="2800">
                <a:solidFill>
                  <a:schemeClr val="tx1"/>
                </a:solidFill>
                <a:latin typeface="幼圆" pitchFamily="49" charset="-122"/>
                <a:ea typeface="幼圆" pitchFamily="49" charset="-122"/>
              </a:defRPr>
            </a:lvl2pPr>
            <a:lvl3pPr marL="1143000" indent="-228600" algn="l" rtl="0" eaLnBrk="0" fontAlgn="base" hangingPunct="0">
              <a:spcBef>
                <a:spcPct val="20000"/>
              </a:spcBef>
              <a:spcAft>
                <a:spcPct val="0"/>
              </a:spcAft>
              <a:buSzPct val="100000"/>
              <a:buChar char="•"/>
              <a:defRPr kumimoji="1" sz="2400">
                <a:solidFill>
                  <a:schemeClr val="tx1"/>
                </a:solidFill>
                <a:latin typeface="Times New Roman" pitchFamily="18" charset="0"/>
                <a:ea typeface="+mn-ea"/>
              </a:defRPr>
            </a:lvl3pPr>
            <a:lvl4pPr marL="1600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5pPr>
            <a:lvl6pPr marL="25146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6pPr>
            <a:lvl7pPr marL="29718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7pPr>
            <a:lvl8pPr marL="34290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8pPr>
            <a:lvl9pPr marL="3886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9pPr>
          </a:lstStyle>
          <a:p>
            <a:pPr eaLnBrk="1" hangingPunct="1">
              <a:buClr>
                <a:schemeClr val="tx1"/>
              </a:buClr>
              <a:buSzPct val="80000"/>
              <a:buFont typeface="Wingdings" panose="05000000000000000000" pitchFamily="2" charset="2"/>
              <a:buChar char="l"/>
            </a:pPr>
            <a:r>
              <a:rPr lang="en-US" altLang="zh-CN" sz="2000"/>
              <a:t>1 block includes only 1 word (4 byte</a:t>
            </a:r>
            <a:r>
              <a:rPr lang="en-US" altLang="zh-CN" sz="2000" dirty="0"/>
              <a:t>)</a:t>
            </a:r>
          </a:p>
          <a:p>
            <a:endParaRPr lang="en-US" altLang="zh-CN" sz="1800" i="1" kern="0" dirty="0">
              <a:solidFill>
                <a:srgbClr val="00B0F0"/>
              </a:solidFill>
              <a:latin typeface="Times New Roman" panose="02020603050405020304" pitchFamily="18" charset="0"/>
            </a:endParaRPr>
          </a:p>
        </p:txBody>
      </p:sp>
      <p:sp>
        <p:nvSpPr>
          <p:cNvPr id="5" name="文本框 4"/>
          <p:cNvSpPr txBox="1"/>
          <p:nvPr/>
        </p:nvSpPr>
        <p:spPr>
          <a:xfrm>
            <a:off x="251520" y="1412776"/>
            <a:ext cx="2880320" cy="400110"/>
          </a:xfrm>
          <a:prstGeom prst="rect">
            <a:avLst/>
          </a:prstGeom>
          <a:noFill/>
        </p:spPr>
        <p:txBody>
          <a:bodyPr wrap="square" rtlCol="0">
            <a:spAutoFit/>
          </a:bodyPr>
          <a:lstStyle/>
          <a:p>
            <a:r>
              <a:rPr lang="en-US" altLang="zh-CN" sz="2000">
                <a:solidFill>
                  <a:srgbClr val="FF0000"/>
                </a:solidFill>
              </a:rPr>
              <a:t>64-bit</a:t>
            </a:r>
            <a:r>
              <a:rPr lang="en-US" altLang="zh-CN" sz="2000"/>
              <a:t> memory address</a:t>
            </a:r>
            <a:endParaRPr lang="zh-CN" altLang="en-US" sz="2000" dirty="0"/>
          </a:p>
        </p:txBody>
      </p:sp>
      <p:sp>
        <p:nvSpPr>
          <p:cNvPr id="6" name="Rectangle 6"/>
          <p:cNvSpPr>
            <a:spLocks noChangeArrowheads="1"/>
          </p:cNvSpPr>
          <p:nvPr/>
        </p:nvSpPr>
        <p:spPr bwMode="auto">
          <a:xfrm>
            <a:off x="5332413" y="260648"/>
            <a:ext cx="3811587" cy="151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
                <a:srgbClr val="ECEAAC"/>
              </a:buClr>
              <a:buSzPct val="6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Answer for</a:t>
            </a:r>
            <a:r>
              <a:rPr kumimoji="0" lang="en-US" altLang="zh-CN" sz="2000" b="0" i="0" u="none" strike="noStrike" kern="0" cap="none" spc="0" normalizeH="0" noProof="0" dirty="0">
                <a:ln>
                  <a:noFill/>
                </a:ln>
                <a:solidFill>
                  <a:srgbClr val="FF3300"/>
                </a:solidFill>
                <a:effectLst/>
                <a:uLnTx/>
                <a:uFillTx/>
                <a:latin typeface="Arial" panose="020B0604020202020204" pitchFamily="34" charset="0"/>
              </a:rPr>
              <a:t> t</a:t>
            </a: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wo issues:</a:t>
            </a:r>
          </a:p>
          <a:p>
            <a:pPr marL="742950" marR="0" lvl="1" indent="-285750" defTabSz="914400" eaLnBrk="1" fontAlgn="auto" latinLnBrk="0" hangingPunct="1">
              <a:lnSpc>
                <a:spcPct val="90000"/>
              </a:lnSpc>
              <a:spcBef>
                <a:spcPct val="20000"/>
              </a:spcBef>
              <a:spcAft>
                <a:spcPts val="0"/>
              </a:spcAft>
              <a:buClr>
                <a:srgbClr val="91AFBF"/>
              </a:buClr>
              <a:buSzPct val="55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How do we know if a data item is in the cache?</a:t>
            </a:r>
          </a:p>
          <a:p>
            <a:pPr marL="742950" marR="0" lvl="1" indent="-285750" defTabSz="914400" eaLnBrk="1" fontAlgn="auto" latinLnBrk="0" hangingPunct="1">
              <a:lnSpc>
                <a:spcPct val="90000"/>
              </a:lnSpc>
              <a:spcBef>
                <a:spcPct val="20000"/>
              </a:spcBef>
              <a:spcAft>
                <a:spcPts val="0"/>
              </a:spcAft>
              <a:buClr>
                <a:srgbClr val="91AFBF"/>
              </a:buClr>
              <a:buSzPct val="55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FF3300"/>
                </a:solidFill>
                <a:effectLst/>
                <a:uLnTx/>
                <a:uFillTx/>
                <a:latin typeface="Arial" panose="020B0604020202020204" pitchFamily="34" charset="0"/>
              </a:rPr>
              <a:t>If it is, how do we find it?</a:t>
            </a:r>
          </a:p>
        </p:txBody>
      </p:sp>
    </p:spTree>
    <p:extLst>
      <p:ext uri="{BB962C8B-B14F-4D97-AF65-F5344CB8AC3E}">
        <p14:creationId xmlns:p14="http://schemas.microsoft.com/office/powerpoint/2010/main" val="1608585470"/>
      </p:ext>
    </p:extLst>
  </p:cSld>
  <p:clrMapOvr>
    <a:masterClrMapping/>
  </p:clrMapOvr>
  <p:transition spd="med">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solidFill>
                  <a:schemeClr val="tx1"/>
                </a:solidFill>
              </a:rPr>
              <a:t>How many total number of bits needed for a cache in direct-mapped cache</a:t>
            </a:r>
            <a:r>
              <a:rPr lang="en-US" altLang="zh-CN" dirty="0">
                <a:solidFill>
                  <a:schemeClr val="tx1"/>
                </a:solidFill>
              </a:rPr>
              <a:t>?</a:t>
            </a:r>
            <a:endParaRPr lang="zh-CN" altLang="zh-CN" dirty="0">
              <a:solidFill>
                <a:schemeClr val="tx1"/>
              </a:solidFill>
            </a:endParaRPr>
          </a:p>
        </p:txBody>
      </p:sp>
      <p:sp>
        <p:nvSpPr>
          <p:cNvPr id="50179" name="AutoShape 3"/>
          <p:cNvSpPr>
            <a:spLocks noGrp="1" noChangeArrowheads="1"/>
          </p:cNvSpPr>
          <p:nvPr>
            <p:ph type="body" idx="1"/>
          </p:nvPr>
        </p:nvSpPr>
        <p:spPr>
          <a:xfrm>
            <a:off x="228600" y="981075"/>
            <a:ext cx="8664575" cy="3672061"/>
          </a:xfrm>
        </p:spPr>
        <p:txBody>
          <a:bodyPr/>
          <a:lstStyle/>
          <a:p>
            <a:pPr>
              <a:buSzPct val="80000"/>
              <a:buFont typeface="Wingdings" panose="05000000000000000000" pitchFamily="2" charset="2"/>
              <a:buChar char="l"/>
            </a:pPr>
            <a:r>
              <a:rPr lang="en-US" altLang="zh-CN" sz="2000" dirty="0">
                <a:solidFill>
                  <a:srgbClr val="FF0000"/>
                </a:solidFill>
              </a:rPr>
              <a:t>64-bit </a:t>
            </a:r>
            <a:r>
              <a:rPr lang="en-US" altLang="zh-CN" sz="2000" dirty="0"/>
              <a:t>address, n bits index, The block size is 2</a:t>
            </a:r>
            <a:r>
              <a:rPr lang="en-US" altLang="zh-CN" sz="2000" i="1" baseline="30000" dirty="0"/>
              <a:t>m</a:t>
            </a:r>
            <a:r>
              <a:rPr lang="en-US" altLang="zh-CN" sz="2000" i="1" dirty="0"/>
              <a:t> </a:t>
            </a:r>
            <a:r>
              <a:rPr lang="en-US" altLang="zh-CN" sz="2000" dirty="0"/>
              <a:t>words (2</a:t>
            </a:r>
            <a:r>
              <a:rPr lang="en-US" altLang="zh-CN" sz="2000" i="1" baseline="30000" dirty="0"/>
              <a:t>m</a:t>
            </a:r>
            <a:r>
              <a:rPr lang="en-US" altLang="zh-CN" sz="2000" baseline="30000" dirty="0"/>
              <a:t>+2</a:t>
            </a:r>
            <a:r>
              <a:rPr lang="en-US" altLang="zh-CN" sz="2000" dirty="0"/>
              <a:t> bytes)</a:t>
            </a:r>
            <a:endParaRPr lang="zh-CN" altLang="zh-CN" sz="2000" dirty="0"/>
          </a:p>
          <a:p>
            <a:pPr>
              <a:buSzPct val="80000"/>
              <a:buFont typeface="Wingdings" panose="05000000000000000000" pitchFamily="2" charset="2"/>
              <a:buChar char="l"/>
            </a:pPr>
            <a:r>
              <a:rPr lang="en-US" altLang="zh-CN" sz="2000" dirty="0"/>
              <a:t>The cache size is 2</a:t>
            </a:r>
            <a:r>
              <a:rPr lang="en-US" altLang="zh-CN" sz="2000" i="1" baseline="30000" dirty="0"/>
              <a:t>n</a:t>
            </a:r>
            <a:r>
              <a:rPr lang="en-US" altLang="zh-CN" sz="2000" i="1" dirty="0"/>
              <a:t> </a:t>
            </a:r>
            <a:r>
              <a:rPr lang="en-US" altLang="zh-CN" sz="2000" dirty="0"/>
              <a:t>blocks</a:t>
            </a:r>
            <a:endParaRPr lang="zh-CN" altLang="zh-CN" sz="2000" dirty="0"/>
          </a:p>
          <a:p>
            <a:pPr>
              <a:buSzPct val="80000"/>
              <a:buFont typeface="Wingdings" panose="05000000000000000000" pitchFamily="2" charset="2"/>
              <a:buChar char="l"/>
            </a:pPr>
            <a:r>
              <a:rPr lang="en-US" altLang="zh-CN" sz="2000" dirty="0"/>
              <a:t>The data size in a block: 2</a:t>
            </a:r>
            <a:r>
              <a:rPr lang="en-US" altLang="zh-CN" sz="2000" i="1" baseline="30000" dirty="0"/>
              <a:t>m</a:t>
            </a:r>
            <a:r>
              <a:rPr lang="en-US" altLang="zh-CN" sz="2000" i="1" dirty="0"/>
              <a:t> </a:t>
            </a:r>
            <a:r>
              <a:rPr lang="en-US" altLang="zh-CN" sz="2000" dirty="0"/>
              <a:t>words, 2</a:t>
            </a:r>
            <a:r>
              <a:rPr lang="en-US" altLang="zh-CN" sz="2000" i="1" baseline="30000" dirty="0"/>
              <a:t>m+2</a:t>
            </a:r>
            <a:r>
              <a:rPr lang="en-US" altLang="zh-CN" sz="2000" i="1" dirty="0"/>
              <a:t> </a:t>
            </a:r>
            <a:r>
              <a:rPr lang="en-US" altLang="zh-CN" sz="2000" dirty="0"/>
              <a:t>bytes, 2</a:t>
            </a:r>
            <a:r>
              <a:rPr lang="en-US" altLang="zh-CN" sz="2000" i="1" baseline="30000" dirty="0"/>
              <a:t>m+5</a:t>
            </a:r>
            <a:r>
              <a:rPr lang="en-US" altLang="zh-CN" sz="2000" i="1" dirty="0"/>
              <a:t> bit</a:t>
            </a:r>
            <a:r>
              <a:rPr lang="en-US" altLang="zh-CN" sz="2000" dirty="0"/>
              <a:t>s</a:t>
            </a:r>
            <a:endParaRPr lang="zh-CN" altLang="zh-CN" sz="2000" dirty="0"/>
          </a:p>
          <a:p>
            <a:pPr lvl="1" eaLnBrk="1" hangingPunct="1">
              <a:buClr>
                <a:schemeClr val="tx1"/>
              </a:buClr>
            </a:pPr>
            <a:r>
              <a:rPr lang="en-US" altLang="zh-CN" dirty="0">
                <a:solidFill>
                  <a:srgbClr val="0000FF"/>
                </a:solidFill>
              </a:rPr>
              <a:t>Address structure: </a:t>
            </a:r>
            <a:r>
              <a:rPr lang="en-US" altLang="zh-CN" sz="2200" dirty="0">
                <a:solidFill>
                  <a:srgbClr val="0000FF"/>
                </a:solidFill>
                <a:latin typeface="+mn-lt"/>
              </a:rPr>
              <a:t>m bits are used for the word within the block, and 2 bits are used for the byte part of the address</a:t>
            </a:r>
            <a:endParaRPr lang="zh-CN" altLang="zh-CN" sz="2200" dirty="0">
              <a:solidFill>
                <a:srgbClr val="0000FF"/>
              </a:solidFill>
              <a:latin typeface="+mn-lt"/>
            </a:endParaRPr>
          </a:p>
          <a:p>
            <a:pPr>
              <a:buSzPct val="80000"/>
              <a:buFont typeface="Wingdings" panose="05000000000000000000" pitchFamily="2" charset="2"/>
              <a:buChar char="l"/>
            </a:pPr>
            <a:r>
              <a:rPr lang="en-US" altLang="zh-CN" sz="2000" dirty="0"/>
              <a:t>The size of the tag field is </a:t>
            </a:r>
            <a:r>
              <a:rPr lang="en-US" altLang="zh-CN" sz="2000" dirty="0">
                <a:solidFill>
                  <a:srgbClr val="FF0000"/>
                </a:solidFill>
              </a:rPr>
              <a:t>64</a:t>
            </a:r>
            <a:r>
              <a:rPr lang="en-US" altLang="zh-CN" sz="2000" dirty="0"/>
              <a:t> − (</a:t>
            </a:r>
            <a:r>
              <a:rPr lang="en-US" altLang="zh-CN" sz="2000" i="1" dirty="0"/>
              <a:t>n </a:t>
            </a:r>
            <a:r>
              <a:rPr lang="en-US" altLang="zh-CN" sz="2000" dirty="0"/>
              <a:t>+ </a:t>
            </a:r>
            <a:r>
              <a:rPr lang="en-US" altLang="zh-CN" sz="2000" i="1" dirty="0"/>
              <a:t>m </a:t>
            </a:r>
            <a:r>
              <a:rPr lang="en-US" altLang="zh-CN" sz="2000" dirty="0"/>
              <a:t>+ 2).</a:t>
            </a:r>
            <a:endParaRPr lang="zh-CN" altLang="zh-CN" sz="2000" dirty="0"/>
          </a:p>
          <a:p>
            <a:pPr>
              <a:buSzPct val="80000"/>
              <a:buFont typeface="Wingdings" panose="05000000000000000000" pitchFamily="2" charset="2"/>
              <a:buChar char="l"/>
            </a:pPr>
            <a:r>
              <a:rPr lang="en-US" altLang="zh-CN" sz="2000" dirty="0"/>
              <a:t>The total bits in a direct-mapped cache is</a:t>
            </a:r>
            <a:endParaRPr lang="zh-CN" altLang="zh-CN" sz="2000" dirty="0"/>
          </a:p>
          <a:p>
            <a:pPr marL="457200" lvl="1" indent="0">
              <a:buNone/>
            </a:pPr>
            <a:r>
              <a:rPr lang="en-US" altLang="zh-CN" sz="2000" dirty="0">
                <a:latin typeface="+mn-lt"/>
              </a:rPr>
              <a:t>2</a:t>
            </a:r>
            <a:r>
              <a:rPr lang="en-US" altLang="zh-CN" sz="2000" i="1" baseline="30000" dirty="0">
                <a:latin typeface="+mn-lt"/>
              </a:rPr>
              <a:t>n</a:t>
            </a:r>
            <a:r>
              <a:rPr lang="en-US" altLang="zh-CN" sz="2000" i="1" dirty="0">
                <a:latin typeface="+mn-lt"/>
              </a:rPr>
              <a:t> </a:t>
            </a:r>
            <a:r>
              <a:rPr lang="en-US" altLang="zh-CN" sz="2000" dirty="0">
                <a:latin typeface="+mn-lt"/>
              </a:rPr>
              <a:t>×(block size + tag size + valid field size) </a:t>
            </a:r>
          </a:p>
          <a:p>
            <a:pPr marL="457200" lvl="1" indent="0">
              <a:buNone/>
            </a:pPr>
            <a:r>
              <a:rPr lang="en-US" altLang="zh-CN" sz="2000" dirty="0">
                <a:latin typeface="+mn-lt"/>
              </a:rPr>
              <a:t>= 2</a:t>
            </a:r>
            <a:r>
              <a:rPr lang="en-US" altLang="zh-CN" sz="2000" i="1" baseline="30000" dirty="0">
                <a:latin typeface="+mn-lt"/>
              </a:rPr>
              <a:t>n</a:t>
            </a:r>
            <a:r>
              <a:rPr lang="en-US" altLang="zh-CN" sz="2000" i="1" dirty="0">
                <a:latin typeface="+mn-lt"/>
              </a:rPr>
              <a:t> </a:t>
            </a:r>
            <a:r>
              <a:rPr lang="en-US" altLang="zh-CN" sz="2000" dirty="0">
                <a:latin typeface="+mn-lt"/>
              </a:rPr>
              <a:t>×[2</a:t>
            </a:r>
            <a:r>
              <a:rPr lang="en-US" altLang="zh-CN" sz="2000" i="1" baseline="30000" dirty="0">
                <a:latin typeface="+mn-lt"/>
              </a:rPr>
              <a:t>m+5</a:t>
            </a:r>
            <a:r>
              <a:rPr lang="en-US" altLang="zh-CN" sz="2000" dirty="0">
                <a:latin typeface="+mn-lt"/>
              </a:rPr>
              <a:t> + </a:t>
            </a:r>
            <a:r>
              <a:rPr lang="en-US" altLang="zh-CN" sz="2000" u="sng" dirty="0">
                <a:solidFill>
                  <a:srgbClr val="FF0000"/>
                </a:solidFill>
                <a:latin typeface="+mn-lt"/>
              </a:rPr>
              <a:t>64</a:t>
            </a:r>
            <a:r>
              <a:rPr lang="en-US" altLang="zh-CN" sz="2000" u="sng" dirty="0">
                <a:latin typeface="+mn-lt"/>
              </a:rPr>
              <a:t> − (</a:t>
            </a:r>
            <a:r>
              <a:rPr lang="en-US" altLang="zh-CN" sz="2000" i="1" u="sng" dirty="0">
                <a:latin typeface="+mn-lt"/>
              </a:rPr>
              <a:t>n </a:t>
            </a:r>
            <a:r>
              <a:rPr lang="en-US" altLang="zh-CN" sz="2000" u="sng" dirty="0">
                <a:latin typeface="+mn-lt"/>
              </a:rPr>
              <a:t>+ </a:t>
            </a:r>
            <a:r>
              <a:rPr lang="en-US" altLang="zh-CN" sz="2000" i="1" u="sng" dirty="0">
                <a:latin typeface="+mn-lt"/>
              </a:rPr>
              <a:t>m </a:t>
            </a:r>
            <a:r>
              <a:rPr lang="en-US" altLang="zh-CN" sz="2000" u="sng" dirty="0">
                <a:latin typeface="+mn-lt"/>
              </a:rPr>
              <a:t>+ 2) </a:t>
            </a:r>
            <a:r>
              <a:rPr lang="en-US" altLang="zh-CN" sz="2000" dirty="0">
                <a:latin typeface="+mn-lt"/>
              </a:rPr>
              <a:t>+ 1] =</a:t>
            </a:r>
            <a:r>
              <a:rPr lang="en-US" altLang="zh-CN" sz="2000" dirty="0"/>
              <a:t> </a:t>
            </a:r>
            <a:r>
              <a:rPr lang="en-US" altLang="zh-CN" sz="2000" dirty="0">
                <a:latin typeface="+mn-lt"/>
              </a:rPr>
              <a:t>2</a:t>
            </a:r>
            <a:r>
              <a:rPr lang="en-US" altLang="zh-CN" sz="2000" i="1" baseline="30000" dirty="0">
                <a:latin typeface="+mn-lt"/>
              </a:rPr>
              <a:t>n</a:t>
            </a:r>
            <a:r>
              <a:rPr lang="en-US" altLang="zh-CN" sz="2000" i="1" dirty="0">
                <a:latin typeface="+mn-lt"/>
              </a:rPr>
              <a:t> </a:t>
            </a:r>
            <a:r>
              <a:rPr lang="en-US" altLang="zh-CN" sz="2000" dirty="0">
                <a:latin typeface="+mn-lt"/>
              </a:rPr>
              <a:t>×[2</a:t>
            </a:r>
            <a:r>
              <a:rPr lang="en-US" altLang="zh-CN" sz="2000" i="1" baseline="30000" dirty="0">
                <a:latin typeface="+mn-lt"/>
              </a:rPr>
              <a:t>m+5</a:t>
            </a:r>
            <a:r>
              <a:rPr lang="en-US" altLang="zh-CN" sz="2000" dirty="0">
                <a:latin typeface="+mn-lt"/>
              </a:rPr>
              <a:t> + </a:t>
            </a:r>
            <a:r>
              <a:rPr lang="en-US" altLang="zh-CN" sz="2000" dirty="0">
                <a:solidFill>
                  <a:srgbClr val="FF0000"/>
                </a:solidFill>
                <a:latin typeface="+mn-lt"/>
              </a:rPr>
              <a:t>63</a:t>
            </a:r>
            <a:r>
              <a:rPr lang="en-US" altLang="zh-CN" sz="2000" dirty="0">
                <a:latin typeface="+mn-lt"/>
              </a:rPr>
              <a:t> − </a:t>
            </a:r>
            <a:r>
              <a:rPr lang="en-US" altLang="zh-CN" sz="2000" i="1" dirty="0">
                <a:latin typeface="+mn-lt"/>
              </a:rPr>
              <a:t>n </a:t>
            </a:r>
            <a:r>
              <a:rPr lang="en-US" altLang="zh-CN" sz="2000" dirty="0"/>
              <a:t>−</a:t>
            </a:r>
            <a:r>
              <a:rPr lang="en-US" altLang="zh-CN" sz="2000" dirty="0">
                <a:latin typeface="+mn-lt"/>
              </a:rPr>
              <a:t> </a:t>
            </a:r>
            <a:r>
              <a:rPr lang="en-US" altLang="zh-CN" sz="2000" i="1" dirty="0">
                <a:latin typeface="+mn-lt"/>
              </a:rPr>
              <a:t>m</a:t>
            </a:r>
            <a:r>
              <a:rPr lang="en-US" altLang="zh-CN" sz="2000" dirty="0">
                <a:latin typeface="+mn-lt"/>
              </a:rPr>
              <a:t>)] </a:t>
            </a:r>
          </a:p>
          <a:p>
            <a:endParaRPr lang="zh-CN" altLang="zh-CN" sz="2000" dirty="0"/>
          </a:p>
          <a:p>
            <a:pPr>
              <a:lnSpc>
                <a:spcPct val="90000"/>
              </a:lnSpc>
            </a:pPr>
            <a:endParaRPr lang="en-US" altLang="zh-CN" sz="2000" dirty="0"/>
          </a:p>
        </p:txBody>
      </p:sp>
      <p:pic>
        <p:nvPicPr>
          <p:cNvPr id="3" name="图片 2"/>
          <p:cNvPicPr>
            <a:picLocks noChangeAspect="1"/>
          </p:cNvPicPr>
          <p:nvPr/>
        </p:nvPicPr>
        <p:blipFill>
          <a:blip r:embed="rId3"/>
          <a:stretch>
            <a:fillRect/>
          </a:stretch>
        </p:blipFill>
        <p:spPr>
          <a:xfrm>
            <a:off x="2555776" y="5013176"/>
            <a:ext cx="5876925" cy="990600"/>
          </a:xfrm>
          <a:prstGeom prst="rect">
            <a:avLst/>
          </a:prstGeom>
        </p:spPr>
      </p:pic>
      <p:sp>
        <p:nvSpPr>
          <p:cNvPr id="10" name="文本框 9"/>
          <p:cNvSpPr txBox="1"/>
          <p:nvPr/>
        </p:nvSpPr>
        <p:spPr>
          <a:xfrm>
            <a:off x="323528" y="5229200"/>
            <a:ext cx="2232248" cy="461665"/>
          </a:xfrm>
          <a:prstGeom prst="rect">
            <a:avLst/>
          </a:prstGeom>
          <a:noFill/>
        </p:spPr>
        <p:txBody>
          <a:bodyPr wrap="square" rtlCol="0">
            <a:spAutoFit/>
          </a:bodyPr>
          <a:lstStyle/>
          <a:p>
            <a:r>
              <a:rPr lang="en-US" altLang="zh-CN"/>
              <a:t>64-bits address</a:t>
            </a:r>
            <a:r>
              <a:rPr lang="en-US" altLang="zh-CN" dirty="0"/>
              <a:t>:</a:t>
            </a:r>
            <a:endParaRPr lang="zh-CN" altLang="en-US" dirty="0"/>
          </a:p>
        </p:txBody>
      </p:sp>
    </p:spTree>
  </p:cSld>
  <p:clrMapOvr>
    <a:masterClrMapping/>
  </p:clrMapOvr>
  <p:transition spd="med">
    <p:random/>
    <p:sndAc>
      <p:stSnd>
        <p:snd r:embed="rId2" name="camera.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solidFill>
                  <a:schemeClr val="tx1"/>
                </a:solidFill>
              </a:rPr>
              <a:t>How many total number of bits needed for a cache in direct-mapped cache</a:t>
            </a:r>
            <a:r>
              <a:rPr lang="en-US" altLang="zh-CN" dirty="0">
                <a:solidFill>
                  <a:schemeClr val="tx1"/>
                </a:solidFill>
              </a:rPr>
              <a:t>?</a:t>
            </a:r>
            <a:endParaRPr lang="zh-CN" altLang="zh-CN" dirty="0">
              <a:solidFill>
                <a:schemeClr val="tx1"/>
              </a:solidFill>
            </a:endParaRPr>
          </a:p>
        </p:txBody>
      </p:sp>
      <p:sp>
        <p:nvSpPr>
          <p:cNvPr id="50179" name="AutoShape 3"/>
          <p:cNvSpPr>
            <a:spLocks noGrp="1" noChangeArrowheads="1"/>
          </p:cNvSpPr>
          <p:nvPr>
            <p:ph type="body" idx="1"/>
          </p:nvPr>
        </p:nvSpPr>
        <p:spPr>
          <a:xfrm>
            <a:off x="228600" y="981075"/>
            <a:ext cx="8664575" cy="3672061"/>
          </a:xfrm>
        </p:spPr>
        <p:txBody>
          <a:bodyPr/>
          <a:lstStyle/>
          <a:p>
            <a:pPr>
              <a:buSzPct val="80000"/>
              <a:buFont typeface="Wingdings" panose="05000000000000000000" pitchFamily="2" charset="2"/>
              <a:buChar char="l"/>
            </a:pPr>
            <a:r>
              <a:rPr lang="en-US" altLang="zh-CN" sz="2000" dirty="0">
                <a:solidFill>
                  <a:srgbClr val="FF0000"/>
                </a:solidFill>
              </a:rPr>
              <a:t>32-bit</a:t>
            </a:r>
            <a:r>
              <a:rPr lang="en-US" altLang="zh-CN" sz="2000" dirty="0"/>
              <a:t> address, n bits index, The block size is 2</a:t>
            </a:r>
            <a:r>
              <a:rPr lang="en-US" altLang="zh-CN" sz="2000" i="1" baseline="30000" dirty="0"/>
              <a:t>m</a:t>
            </a:r>
            <a:r>
              <a:rPr lang="en-US" altLang="zh-CN" sz="2000" i="1" dirty="0"/>
              <a:t> </a:t>
            </a:r>
            <a:r>
              <a:rPr lang="en-US" altLang="zh-CN" sz="2000" dirty="0"/>
              <a:t>words (2</a:t>
            </a:r>
            <a:r>
              <a:rPr lang="en-US" altLang="zh-CN" sz="2000" i="1" baseline="30000" dirty="0"/>
              <a:t>m</a:t>
            </a:r>
            <a:r>
              <a:rPr lang="en-US" altLang="zh-CN" sz="2000" baseline="30000" dirty="0"/>
              <a:t>+2</a:t>
            </a:r>
            <a:r>
              <a:rPr lang="en-US" altLang="zh-CN" sz="2000" dirty="0"/>
              <a:t> bytes)</a:t>
            </a:r>
            <a:endParaRPr lang="zh-CN" altLang="zh-CN" sz="2000" dirty="0"/>
          </a:p>
          <a:p>
            <a:pPr>
              <a:buSzPct val="80000"/>
              <a:buFont typeface="Wingdings" panose="05000000000000000000" pitchFamily="2" charset="2"/>
              <a:buChar char="l"/>
            </a:pPr>
            <a:r>
              <a:rPr lang="en-US" altLang="zh-CN" sz="2000" dirty="0"/>
              <a:t>The cache size is 2</a:t>
            </a:r>
            <a:r>
              <a:rPr lang="en-US" altLang="zh-CN" sz="2000" i="1" baseline="30000" dirty="0"/>
              <a:t>n</a:t>
            </a:r>
            <a:r>
              <a:rPr lang="en-US" altLang="zh-CN" sz="2000" i="1" dirty="0"/>
              <a:t> </a:t>
            </a:r>
            <a:r>
              <a:rPr lang="en-US" altLang="zh-CN" sz="2000" dirty="0"/>
              <a:t>blocks</a:t>
            </a:r>
            <a:endParaRPr lang="zh-CN" altLang="zh-CN" sz="2000" dirty="0"/>
          </a:p>
          <a:p>
            <a:pPr>
              <a:buSzPct val="80000"/>
              <a:buFont typeface="Wingdings" panose="05000000000000000000" pitchFamily="2" charset="2"/>
              <a:buChar char="l"/>
            </a:pPr>
            <a:r>
              <a:rPr lang="en-US" altLang="zh-CN" sz="2000" dirty="0"/>
              <a:t>The data size in a block: 2</a:t>
            </a:r>
            <a:r>
              <a:rPr lang="en-US" altLang="zh-CN" sz="2000" i="1" baseline="30000" dirty="0"/>
              <a:t>m</a:t>
            </a:r>
            <a:r>
              <a:rPr lang="en-US" altLang="zh-CN" sz="2000" i="1" dirty="0"/>
              <a:t> </a:t>
            </a:r>
            <a:r>
              <a:rPr lang="en-US" altLang="zh-CN" sz="2000" dirty="0"/>
              <a:t>words, 2</a:t>
            </a:r>
            <a:r>
              <a:rPr lang="en-US" altLang="zh-CN" sz="2000" i="1" baseline="30000" dirty="0"/>
              <a:t>m+2</a:t>
            </a:r>
            <a:r>
              <a:rPr lang="en-US" altLang="zh-CN" sz="2000" i="1" dirty="0"/>
              <a:t> </a:t>
            </a:r>
            <a:r>
              <a:rPr lang="en-US" altLang="zh-CN" sz="2000" dirty="0"/>
              <a:t>bytes, 2</a:t>
            </a:r>
            <a:r>
              <a:rPr lang="en-US" altLang="zh-CN" sz="2000" i="1" baseline="30000" dirty="0"/>
              <a:t>m+5</a:t>
            </a:r>
            <a:r>
              <a:rPr lang="en-US" altLang="zh-CN" sz="2000" i="1" dirty="0"/>
              <a:t> bit</a:t>
            </a:r>
            <a:r>
              <a:rPr lang="en-US" altLang="zh-CN" sz="2000" dirty="0"/>
              <a:t>s</a:t>
            </a:r>
            <a:endParaRPr lang="zh-CN" altLang="zh-CN" sz="2000" dirty="0"/>
          </a:p>
          <a:p>
            <a:pPr lvl="1" eaLnBrk="1" hangingPunct="1">
              <a:buClr>
                <a:schemeClr val="tx1"/>
              </a:buClr>
              <a:buSzPct val="80000"/>
              <a:buFont typeface="Wingdings" panose="05000000000000000000" pitchFamily="2" charset="2"/>
              <a:buChar char="n"/>
            </a:pPr>
            <a:r>
              <a:rPr lang="en-US" altLang="zh-CN" sz="2200" dirty="0">
                <a:latin typeface="+mn-lt"/>
              </a:rPr>
              <a:t>m bits are used for the word within the block, and two bits are used for the byte part of the address</a:t>
            </a:r>
            <a:endParaRPr lang="zh-CN" altLang="zh-CN" sz="2200" dirty="0">
              <a:latin typeface="+mn-lt"/>
            </a:endParaRPr>
          </a:p>
          <a:p>
            <a:pPr>
              <a:buSzPct val="80000"/>
              <a:buFont typeface="Wingdings" panose="05000000000000000000" pitchFamily="2" charset="2"/>
              <a:buChar char="l"/>
            </a:pPr>
            <a:r>
              <a:rPr lang="en-US" altLang="zh-CN" sz="2000" dirty="0"/>
              <a:t>The size of the tag field is </a:t>
            </a:r>
            <a:r>
              <a:rPr lang="en-US" altLang="zh-CN" sz="2000" dirty="0">
                <a:solidFill>
                  <a:srgbClr val="FF0000"/>
                </a:solidFill>
              </a:rPr>
              <a:t>32</a:t>
            </a:r>
            <a:r>
              <a:rPr lang="en-US" altLang="zh-CN" sz="2000" dirty="0"/>
              <a:t> − (</a:t>
            </a:r>
            <a:r>
              <a:rPr lang="en-US" altLang="zh-CN" sz="2000" i="1" dirty="0"/>
              <a:t>n </a:t>
            </a:r>
            <a:r>
              <a:rPr lang="en-US" altLang="zh-CN" sz="2000" dirty="0"/>
              <a:t>+ </a:t>
            </a:r>
            <a:r>
              <a:rPr lang="en-US" altLang="zh-CN" sz="2000" i="1" dirty="0"/>
              <a:t>m </a:t>
            </a:r>
            <a:r>
              <a:rPr lang="en-US" altLang="zh-CN" sz="2000" dirty="0"/>
              <a:t>+ 2).</a:t>
            </a:r>
            <a:endParaRPr lang="zh-CN" altLang="zh-CN" sz="2000" dirty="0"/>
          </a:p>
          <a:p>
            <a:pPr>
              <a:buSzPct val="80000"/>
              <a:buFont typeface="Wingdings" panose="05000000000000000000" pitchFamily="2" charset="2"/>
              <a:buChar char="l"/>
            </a:pPr>
            <a:r>
              <a:rPr lang="en-US" altLang="zh-CN" sz="2000" dirty="0"/>
              <a:t>The total bits in a direct-mapped cache is</a:t>
            </a:r>
            <a:endParaRPr lang="zh-CN" altLang="zh-CN" sz="2000" dirty="0"/>
          </a:p>
          <a:p>
            <a:pPr marL="457200" lvl="1" indent="0">
              <a:buNone/>
            </a:pPr>
            <a:r>
              <a:rPr lang="en-US" altLang="zh-CN" sz="2000" dirty="0">
                <a:latin typeface="+mn-lt"/>
              </a:rPr>
              <a:t>2</a:t>
            </a:r>
            <a:r>
              <a:rPr lang="en-US" altLang="zh-CN" sz="2000" i="1" baseline="30000" dirty="0">
                <a:latin typeface="+mn-lt"/>
              </a:rPr>
              <a:t>n</a:t>
            </a:r>
            <a:r>
              <a:rPr lang="en-US" altLang="zh-CN" sz="2000" i="1" dirty="0">
                <a:latin typeface="+mn-lt"/>
              </a:rPr>
              <a:t> </a:t>
            </a:r>
            <a:r>
              <a:rPr lang="en-US" altLang="zh-CN" sz="2000" dirty="0">
                <a:latin typeface="+mn-lt"/>
              </a:rPr>
              <a:t>×(block size + tag size + valid field size) </a:t>
            </a:r>
          </a:p>
          <a:p>
            <a:pPr marL="457200" lvl="1" indent="0">
              <a:buNone/>
            </a:pPr>
            <a:r>
              <a:rPr lang="en-US" altLang="zh-CN" sz="2000" dirty="0">
                <a:latin typeface="+mn-lt"/>
              </a:rPr>
              <a:t>= 2</a:t>
            </a:r>
            <a:r>
              <a:rPr lang="en-US" altLang="zh-CN" sz="2000" i="1" baseline="30000" dirty="0">
                <a:latin typeface="+mn-lt"/>
              </a:rPr>
              <a:t>n</a:t>
            </a:r>
            <a:r>
              <a:rPr lang="en-US" altLang="zh-CN" sz="2000" i="1" dirty="0">
                <a:latin typeface="+mn-lt"/>
              </a:rPr>
              <a:t> </a:t>
            </a:r>
            <a:r>
              <a:rPr lang="en-US" altLang="zh-CN" sz="2000" dirty="0">
                <a:latin typeface="+mn-lt"/>
              </a:rPr>
              <a:t>×[2</a:t>
            </a:r>
            <a:r>
              <a:rPr lang="en-US" altLang="zh-CN" sz="2000" i="1" baseline="30000" dirty="0">
                <a:latin typeface="+mn-lt"/>
              </a:rPr>
              <a:t>m+5</a:t>
            </a:r>
            <a:r>
              <a:rPr lang="en-US" altLang="zh-CN" sz="2000" dirty="0">
                <a:latin typeface="+mn-lt"/>
              </a:rPr>
              <a:t> + </a:t>
            </a:r>
            <a:r>
              <a:rPr lang="en-US" altLang="zh-CN" sz="2000" u="sng" dirty="0">
                <a:solidFill>
                  <a:srgbClr val="FF0000"/>
                </a:solidFill>
                <a:latin typeface="+mn-lt"/>
              </a:rPr>
              <a:t>32</a:t>
            </a:r>
            <a:r>
              <a:rPr lang="en-US" altLang="zh-CN" sz="2000" u="sng" dirty="0">
                <a:latin typeface="+mn-lt"/>
              </a:rPr>
              <a:t> − (</a:t>
            </a:r>
            <a:r>
              <a:rPr lang="en-US" altLang="zh-CN" sz="2000" i="1" u="sng" dirty="0">
                <a:latin typeface="+mn-lt"/>
              </a:rPr>
              <a:t>n </a:t>
            </a:r>
            <a:r>
              <a:rPr lang="en-US" altLang="zh-CN" sz="2000" u="sng" dirty="0">
                <a:latin typeface="+mn-lt"/>
              </a:rPr>
              <a:t>+ </a:t>
            </a:r>
            <a:r>
              <a:rPr lang="en-US" altLang="zh-CN" sz="2000" i="1" u="sng" dirty="0">
                <a:latin typeface="+mn-lt"/>
              </a:rPr>
              <a:t>m </a:t>
            </a:r>
            <a:r>
              <a:rPr lang="en-US" altLang="zh-CN" sz="2000" u="sng" dirty="0">
                <a:latin typeface="+mn-lt"/>
              </a:rPr>
              <a:t>+ 2) </a:t>
            </a:r>
            <a:r>
              <a:rPr lang="en-US" altLang="zh-CN" sz="2000" dirty="0">
                <a:latin typeface="+mn-lt"/>
              </a:rPr>
              <a:t>+ 1] =</a:t>
            </a:r>
            <a:r>
              <a:rPr lang="en-US" altLang="zh-CN" sz="2000" dirty="0"/>
              <a:t> </a:t>
            </a:r>
            <a:r>
              <a:rPr lang="en-US" altLang="zh-CN" sz="2000" dirty="0">
                <a:latin typeface="+mn-lt"/>
              </a:rPr>
              <a:t>2</a:t>
            </a:r>
            <a:r>
              <a:rPr lang="en-US" altLang="zh-CN" sz="2000" i="1" baseline="30000" dirty="0">
                <a:latin typeface="+mn-lt"/>
              </a:rPr>
              <a:t>n</a:t>
            </a:r>
            <a:r>
              <a:rPr lang="en-US" altLang="zh-CN" sz="2000" i="1" dirty="0">
                <a:latin typeface="+mn-lt"/>
              </a:rPr>
              <a:t> </a:t>
            </a:r>
            <a:r>
              <a:rPr lang="en-US" altLang="zh-CN" sz="2000" dirty="0">
                <a:latin typeface="+mn-lt"/>
              </a:rPr>
              <a:t>×[2</a:t>
            </a:r>
            <a:r>
              <a:rPr lang="en-US" altLang="zh-CN" sz="2000" i="1" baseline="30000" dirty="0">
                <a:latin typeface="+mn-lt"/>
              </a:rPr>
              <a:t>m+5</a:t>
            </a:r>
            <a:r>
              <a:rPr lang="en-US" altLang="zh-CN" sz="2000" dirty="0">
                <a:latin typeface="+mn-lt"/>
              </a:rPr>
              <a:t> + </a:t>
            </a:r>
            <a:r>
              <a:rPr lang="en-US" altLang="zh-CN" sz="2000" dirty="0">
                <a:solidFill>
                  <a:srgbClr val="FF0000"/>
                </a:solidFill>
                <a:latin typeface="+mn-lt"/>
              </a:rPr>
              <a:t>31</a:t>
            </a:r>
            <a:r>
              <a:rPr lang="en-US" altLang="zh-CN" sz="2000" dirty="0">
                <a:latin typeface="+mn-lt"/>
              </a:rPr>
              <a:t> − </a:t>
            </a:r>
            <a:r>
              <a:rPr lang="en-US" altLang="zh-CN" sz="2000" i="1" dirty="0">
                <a:latin typeface="+mn-lt"/>
              </a:rPr>
              <a:t>n </a:t>
            </a:r>
            <a:r>
              <a:rPr lang="en-US" altLang="zh-CN" sz="2000" dirty="0"/>
              <a:t>−</a:t>
            </a:r>
            <a:r>
              <a:rPr lang="en-US" altLang="zh-CN" sz="2000" dirty="0">
                <a:latin typeface="+mn-lt"/>
              </a:rPr>
              <a:t> </a:t>
            </a:r>
            <a:r>
              <a:rPr lang="en-US" altLang="zh-CN" sz="2000" i="1" dirty="0">
                <a:latin typeface="+mn-lt"/>
              </a:rPr>
              <a:t>m</a:t>
            </a:r>
            <a:r>
              <a:rPr lang="en-US" altLang="zh-CN" sz="2000" dirty="0">
                <a:latin typeface="+mn-lt"/>
              </a:rPr>
              <a:t>)] </a:t>
            </a:r>
          </a:p>
          <a:p>
            <a:endParaRPr lang="zh-CN" altLang="zh-CN" sz="2000" dirty="0"/>
          </a:p>
          <a:p>
            <a:pPr>
              <a:lnSpc>
                <a:spcPct val="90000"/>
              </a:lnSpc>
            </a:pPr>
            <a:endParaRPr lang="en-US" altLang="zh-CN" sz="2000" dirty="0"/>
          </a:p>
        </p:txBody>
      </p:sp>
      <p:pic>
        <p:nvPicPr>
          <p:cNvPr id="2" name="图片 1"/>
          <p:cNvPicPr>
            <a:picLocks noChangeAspect="1"/>
          </p:cNvPicPr>
          <p:nvPr/>
        </p:nvPicPr>
        <p:blipFill>
          <a:blip r:embed="rId3"/>
          <a:stretch>
            <a:fillRect/>
          </a:stretch>
        </p:blipFill>
        <p:spPr>
          <a:xfrm>
            <a:off x="2555776" y="4869160"/>
            <a:ext cx="6186139" cy="1080120"/>
          </a:xfrm>
          <a:prstGeom prst="rect">
            <a:avLst/>
          </a:prstGeom>
        </p:spPr>
      </p:pic>
      <p:sp>
        <p:nvSpPr>
          <p:cNvPr id="7" name="文本框 6"/>
          <p:cNvSpPr txBox="1"/>
          <p:nvPr/>
        </p:nvSpPr>
        <p:spPr>
          <a:xfrm>
            <a:off x="323528" y="5229200"/>
            <a:ext cx="2232248" cy="461665"/>
          </a:xfrm>
          <a:prstGeom prst="rect">
            <a:avLst/>
          </a:prstGeom>
          <a:noFill/>
        </p:spPr>
        <p:txBody>
          <a:bodyPr wrap="square" rtlCol="0">
            <a:spAutoFit/>
          </a:bodyPr>
          <a:lstStyle/>
          <a:p>
            <a:r>
              <a:rPr lang="en-US" altLang="zh-CN">
                <a:solidFill>
                  <a:srgbClr val="FF0000"/>
                </a:solidFill>
              </a:rPr>
              <a:t>32</a:t>
            </a:r>
            <a:r>
              <a:rPr lang="en-US" altLang="zh-CN"/>
              <a:t>-bits address</a:t>
            </a:r>
            <a:r>
              <a:rPr lang="en-US" altLang="zh-CN" dirty="0"/>
              <a:t>:</a:t>
            </a:r>
            <a:endParaRPr lang="zh-CN" altLang="en-US" dirty="0"/>
          </a:p>
        </p:txBody>
      </p:sp>
      <p:sp>
        <p:nvSpPr>
          <p:cNvPr id="6" name="文本框 5"/>
          <p:cNvSpPr txBox="1"/>
          <p:nvPr/>
        </p:nvSpPr>
        <p:spPr>
          <a:xfrm>
            <a:off x="6372200" y="516359"/>
            <a:ext cx="2369715" cy="461665"/>
          </a:xfrm>
          <a:prstGeom prst="rect">
            <a:avLst/>
          </a:prstGeom>
          <a:noFill/>
          <a:ln>
            <a:solidFill>
              <a:srgbClr val="FF0000"/>
            </a:solidFill>
          </a:ln>
        </p:spPr>
        <p:txBody>
          <a:bodyPr wrap="square" rtlCol="0">
            <a:spAutoFit/>
          </a:bodyPr>
          <a:lstStyle/>
          <a:p>
            <a:r>
              <a:rPr lang="en-US" altLang="zh-CN" dirty="0">
                <a:solidFill>
                  <a:srgbClr val="FF0000"/>
                </a:solidFill>
              </a:rPr>
              <a:t>32</a:t>
            </a:r>
            <a:r>
              <a:rPr lang="zh-CN" altLang="en-US" dirty="0">
                <a:solidFill>
                  <a:srgbClr val="FF0000"/>
                </a:solidFill>
              </a:rPr>
              <a:t>位版本，不讲</a:t>
            </a:r>
          </a:p>
        </p:txBody>
      </p:sp>
    </p:spTree>
    <p:extLst>
      <p:ext uri="{BB962C8B-B14F-4D97-AF65-F5344CB8AC3E}">
        <p14:creationId xmlns:p14="http://schemas.microsoft.com/office/powerpoint/2010/main" val="2530890423"/>
      </p:ext>
    </p:extLst>
  </p:cSld>
  <p:clrMapOvr>
    <a:masterClrMapping/>
  </p:clrMapOvr>
  <p:transition spd="med">
    <p:random/>
    <p:sndAc>
      <p:stSnd>
        <p:snd r:embed="rId2" name="camera.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Bits in Cache</a:t>
            </a:r>
            <a:endParaRPr lang="en-US" altLang="zh-CN" dirty="0"/>
          </a:p>
        </p:txBody>
      </p:sp>
      <p:sp>
        <p:nvSpPr>
          <p:cNvPr id="50179" name="AutoShape 3"/>
          <p:cNvSpPr>
            <a:spLocks noGrp="1" noChangeArrowheads="1"/>
          </p:cNvSpPr>
          <p:nvPr>
            <p:ph type="body" idx="1"/>
          </p:nvPr>
        </p:nvSpPr>
        <p:spPr>
          <a:xfrm>
            <a:off x="71500" y="1184363"/>
            <a:ext cx="8928992" cy="5715000"/>
          </a:xfrm>
        </p:spPr>
        <p:txBody>
          <a:bodyPr/>
          <a:lstStyle/>
          <a:p>
            <a:pPr>
              <a:lnSpc>
                <a:spcPct val="90000"/>
              </a:lnSpc>
              <a:buFontTx/>
              <a:buNone/>
            </a:pPr>
            <a:r>
              <a:rPr lang="en-US" altLang="zh-CN" sz="2000" dirty="0">
                <a:solidFill>
                  <a:srgbClr val="FF3300"/>
                </a:solidFill>
              </a:rPr>
              <a:t>Example </a:t>
            </a:r>
          </a:p>
          <a:p>
            <a:pPr>
              <a:lnSpc>
                <a:spcPct val="90000"/>
              </a:lnSpc>
              <a:buSzPct val="80000"/>
              <a:buFont typeface="Wingdings" panose="05000000000000000000" pitchFamily="2" charset="2"/>
              <a:buChar char="l"/>
            </a:pPr>
            <a:r>
              <a:rPr lang="en-US" altLang="zh-CN" sz="2000" dirty="0"/>
              <a:t>How many total bits are required for a direct-mapped cache (16KB of data and 4-word blocks)? assuming a </a:t>
            </a:r>
            <a:r>
              <a:rPr lang="en-US" altLang="zh-CN" sz="2000" dirty="0">
                <a:solidFill>
                  <a:srgbClr val="FF0000"/>
                </a:solidFill>
              </a:rPr>
              <a:t>64-bit </a:t>
            </a:r>
            <a:r>
              <a:rPr lang="en-US" altLang="zh-CN" sz="2000" dirty="0"/>
              <a:t>address.</a:t>
            </a:r>
          </a:p>
          <a:p>
            <a:pPr>
              <a:lnSpc>
                <a:spcPct val="90000"/>
              </a:lnSpc>
              <a:buFontTx/>
              <a:buNone/>
            </a:pPr>
            <a:r>
              <a:rPr lang="en-US" altLang="zh-CN" sz="2000" dirty="0">
                <a:solidFill>
                  <a:srgbClr val="FF3300"/>
                </a:solidFill>
              </a:rPr>
              <a:t>Answer</a:t>
            </a:r>
          </a:p>
          <a:p>
            <a:pPr>
              <a:lnSpc>
                <a:spcPct val="90000"/>
              </a:lnSpc>
              <a:buSzPct val="80000"/>
              <a:buFont typeface="Wingdings" panose="05000000000000000000" pitchFamily="2" charset="2"/>
              <a:buChar char="l"/>
            </a:pPr>
            <a:r>
              <a:rPr lang="en-US" altLang="zh-CN" sz="2000" dirty="0"/>
              <a:t>One block=4 words = 16  bytes </a:t>
            </a:r>
          </a:p>
          <a:p>
            <a:pPr>
              <a:lnSpc>
                <a:spcPct val="90000"/>
              </a:lnSpc>
              <a:buSzPct val="80000"/>
              <a:buFont typeface="Wingdings" panose="05000000000000000000" pitchFamily="2" charset="2"/>
              <a:buChar char="l"/>
            </a:pPr>
            <a:r>
              <a:rPr lang="en-US" altLang="zh-CN" sz="2000" dirty="0"/>
              <a:t>Number of blocks = 16K ÷ 16 = 2</a:t>
            </a:r>
            <a:r>
              <a:rPr lang="en-US" altLang="zh-CN" sz="2000" baseline="30000" dirty="0"/>
              <a:t>10</a:t>
            </a:r>
            <a:r>
              <a:rPr lang="en-US" altLang="zh-CN" sz="2000" dirty="0"/>
              <a:t> blocks, index bits n=10</a:t>
            </a:r>
          </a:p>
          <a:p>
            <a:pPr>
              <a:lnSpc>
                <a:spcPct val="90000"/>
              </a:lnSpc>
              <a:buSzPct val="80000"/>
              <a:buFont typeface="Wingdings" panose="05000000000000000000" pitchFamily="2" charset="2"/>
              <a:buChar char="l"/>
            </a:pPr>
            <a:r>
              <a:rPr lang="en-US" altLang="zh-CN" sz="2000" dirty="0"/>
              <a:t>The data size in a block: 2</a:t>
            </a:r>
            <a:r>
              <a:rPr lang="en-US" altLang="zh-CN" sz="2000" i="1" baseline="30000" dirty="0"/>
              <a:t>2</a:t>
            </a:r>
            <a:r>
              <a:rPr lang="en-US" altLang="zh-CN" sz="2000" i="1" dirty="0"/>
              <a:t> </a:t>
            </a:r>
            <a:r>
              <a:rPr lang="en-US" altLang="zh-CN" sz="2000" dirty="0"/>
              <a:t>words, m=2</a:t>
            </a:r>
          </a:p>
          <a:p>
            <a:pPr>
              <a:lnSpc>
                <a:spcPct val="90000"/>
              </a:lnSpc>
              <a:buSzPct val="80000"/>
              <a:buFont typeface="Wingdings" panose="05000000000000000000" pitchFamily="2" charset="2"/>
              <a:buChar char="l"/>
            </a:pPr>
            <a:r>
              <a:rPr lang="en-US" altLang="zh-CN" sz="2000" dirty="0"/>
              <a:t>The size of the tag field: 64 − (</a:t>
            </a:r>
            <a:r>
              <a:rPr lang="en-US" altLang="zh-CN" sz="2000" i="1" dirty="0"/>
              <a:t>n </a:t>
            </a:r>
            <a:r>
              <a:rPr lang="en-US" altLang="zh-CN" sz="2000" dirty="0"/>
              <a:t>+ </a:t>
            </a:r>
            <a:r>
              <a:rPr lang="en-US" altLang="zh-CN" sz="2000" i="1" dirty="0"/>
              <a:t>m </a:t>
            </a:r>
            <a:r>
              <a:rPr lang="en-US" altLang="zh-CN" sz="2000" dirty="0"/>
              <a:t>+ 2) = 50 bits</a:t>
            </a:r>
          </a:p>
          <a:p>
            <a:pPr>
              <a:lnSpc>
                <a:spcPct val="90000"/>
              </a:lnSpc>
              <a:buSzPct val="80000"/>
              <a:buFont typeface="Wingdings" panose="05000000000000000000" pitchFamily="2" charset="2"/>
              <a:buChar char="l"/>
            </a:pPr>
            <a:r>
              <a:rPr lang="en-US" altLang="zh-CN" sz="2000" dirty="0"/>
              <a:t>Data bits of 1 block =4×32=128 bits</a:t>
            </a:r>
          </a:p>
          <a:p>
            <a:pPr>
              <a:buSzPct val="80000"/>
              <a:buFont typeface="Wingdings" panose="05000000000000000000" pitchFamily="2" charset="2"/>
              <a:buChar char="l"/>
            </a:pPr>
            <a:r>
              <a:rPr lang="en-US" altLang="zh-CN" sz="2000" dirty="0"/>
              <a:t>The total bits in cache is</a:t>
            </a:r>
            <a:endParaRPr lang="zh-CN" altLang="zh-CN" sz="2000" dirty="0"/>
          </a:p>
          <a:p>
            <a:pPr marL="457200" lvl="1" indent="0">
              <a:buNone/>
            </a:pPr>
            <a:r>
              <a:rPr lang="en-US" altLang="zh-CN" sz="2000" dirty="0"/>
              <a:t>2</a:t>
            </a:r>
            <a:r>
              <a:rPr lang="en-US" altLang="zh-CN" sz="2000" i="1" baseline="30000" dirty="0"/>
              <a:t>n</a:t>
            </a:r>
            <a:r>
              <a:rPr lang="en-US" altLang="zh-CN" sz="2000" i="1" dirty="0"/>
              <a:t> </a:t>
            </a:r>
            <a:r>
              <a:rPr lang="en-US" altLang="zh-CN" sz="2000" dirty="0"/>
              <a:t>×(block size + tag size + valid field size) </a:t>
            </a:r>
          </a:p>
          <a:p>
            <a:pPr marL="457200" lvl="1" indent="0">
              <a:buNone/>
            </a:pPr>
            <a:r>
              <a:rPr lang="en-US" altLang="zh-CN" sz="2000" dirty="0"/>
              <a:t>= 1024×[128 + </a:t>
            </a:r>
            <a:r>
              <a:rPr lang="en-US" altLang="zh-CN" sz="2000" u="sng" dirty="0"/>
              <a:t>50</a:t>
            </a:r>
            <a:r>
              <a:rPr lang="en-US" altLang="zh-CN" sz="2000" dirty="0"/>
              <a:t>+ 1] = 179 Kbits </a:t>
            </a:r>
          </a:p>
          <a:p>
            <a:pPr marL="342900" lvl="1" indent="-342900">
              <a:lnSpc>
                <a:spcPct val="90000"/>
              </a:lnSpc>
              <a:buSzPct val="80000"/>
              <a:buFont typeface="Wingdings" panose="05000000000000000000" pitchFamily="2" charset="2"/>
              <a:buChar char="l"/>
            </a:pPr>
            <a:r>
              <a:rPr lang="en-US" altLang="zh-CN" sz="2000" b="1" dirty="0">
                <a:latin typeface="+mn-lt"/>
                <a:ea typeface="+mn-ea"/>
                <a:cs typeface="+mn-cs"/>
              </a:rPr>
              <a:t>The total bytes =179/8 KiB = 22.4 KiB =1.4*16 KiB</a:t>
            </a:r>
          </a:p>
          <a:p>
            <a:pPr lvl="1">
              <a:lnSpc>
                <a:spcPct val="90000"/>
              </a:lnSpc>
            </a:pPr>
            <a:r>
              <a:rPr lang="en-US" altLang="zh-CN" sz="2000" b="1" dirty="0"/>
              <a:t>It is about 1.4 times of the data</a:t>
            </a:r>
          </a:p>
        </p:txBody>
      </p:sp>
      <p:sp>
        <p:nvSpPr>
          <p:cNvPr id="4" name="矩形 3"/>
          <p:cNvSpPr/>
          <p:nvPr/>
        </p:nvSpPr>
        <p:spPr bwMode="auto">
          <a:xfrm>
            <a:off x="228600" y="1340768"/>
            <a:ext cx="8568952" cy="3024336"/>
          </a:xfrm>
          <a:prstGeom prst="rect">
            <a:avLst/>
          </a:prstGeom>
          <a:noFill/>
          <a:ln w="9525" cap="flat" cmpd="sng" algn="ctr">
            <a:solidFill>
              <a:srgbClr val="1D2AD3"/>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3"/>
          <a:stretch>
            <a:fillRect/>
          </a:stretch>
        </p:blipFill>
        <p:spPr>
          <a:xfrm>
            <a:off x="4067944" y="326336"/>
            <a:ext cx="4729608" cy="828404"/>
          </a:xfrm>
          <a:prstGeom prst="rect">
            <a:avLst/>
          </a:prstGeom>
        </p:spPr>
      </p:pic>
    </p:spTree>
    <p:extLst>
      <p:ext uri="{BB962C8B-B14F-4D97-AF65-F5344CB8AC3E}">
        <p14:creationId xmlns:p14="http://schemas.microsoft.com/office/powerpoint/2010/main" val="2929187010"/>
      </p:ext>
    </p:extLst>
  </p:cSld>
  <p:clrMapOvr>
    <a:masterClrMapping/>
  </p:clrMapOvr>
  <p:transition spd="med">
    <p:random/>
    <p:sndAc>
      <p:stSnd>
        <p:snd r:embed="rId2" name="camera.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Bits in Cache</a:t>
            </a:r>
            <a:endParaRPr lang="en-US" altLang="zh-CN" dirty="0"/>
          </a:p>
        </p:txBody>
      </p:sp>
      <p:sp>
        <p:nvSpPr>
          <p:cNvPr id="50179" name="AutoShape 3"/>
          <p:cNvSpPr>
            <a:spLocks noGrp="1" noChangeArrowheads="1"/>
          </p:cNvSpPr>
          <p:nvPr>
            <p:ph type="body" idx="1"/>
          </p:nvPr>
        </p:nvSpPr>
        <p:spPr>
          <a:xfrm>
            <a:off x="107504" y="764704"/>
            <a:ext cx="8928992" cy="5715000"/>
          </a:xfrm>
        </p:spPr>
        <p:txBody>
          <a:bodyPr/>
          <a:lstStyle/>
          <a:p>
            <a:pPr>
              <a:lnSpc>
                <a:spcPct val="90000"/>
              </a:lnSpc>
              <a:buFontTx/>
              <a:buNone/>
            </a:pPr>
            <a:r>
              <a:rPr lang="en-US" altLang="zh-CN" sz="2000" dirty="0">
                <a:solidFill>
                  <a:srgbClr val="FF3300"/>
                </a:solidFill>
              </a:rPr>
              <a:t>Example </a:t>
            </a:r>
          </a:p>
          <a:p>
            <a:pPr>
              <a:lnSpc>
                <a:spcPct val="90000"/>
              </a:lnSpc>
              <a:buSzPct val="80000"/>
              <a:buFont typeface="Wingdings" panose="05000000000000000000" pitchFamily="2" charset="2"/>
              <a:buChar char="l"/>
            </a:pPr>
            <a:r>
              <a:rPr lang="en-US" altLang="zh-CN" sz="2000" dirty="0"/>
              <a:t>How many total bits are required for a direct-mapped cache (16KB of data and 4-word blocks)? assuming a </a:t>
            </a:r>
            <a:r>
              <a:rPr lang="en-US" altLang="zh-CN" sz="2000" dirty="0">
                <a:solidFill>
                  <a:srgbClr val="FF0000"/>
                </a:solidFill>
              </a:rPr>
              <a:t>64-bit </a:t>
            </a:r>
            <a:r>
              <a:rPr lang="en-US" altLang="zh-CN" sz="2000" dirty="0"/>
              <a:t>address.</a:t>
            </a:r>
          </a:p>
          <a:p>
            <a:pPr>
              <a:lnSpc>
                <a:spcPct val="90000"/>
              </a:lnSpc>
              <a:buNone/>
            </a:pPr>
            <a:r>
              <a:rPr lang="en-US" altLang="zh-CN" sz="2000" dirty="0">
                <a:solidFill>
                  <a:srgbClr val="FF3300"/>
                </a:solidFill>
              </a:rPr>
              <a:t>Answer</a:t>
            </a:r>
          </a:p>
          <a:p>
            <a:pPr>
              <a:lnSpc>
                <a:spcPct val="90000"/>
              </a:lnSpc>
              <a:buSzPct val="80000"/>
              <a:buFont typeface="Wingdings" panose="05000000000000000000" pitchFamily="2" charset="2"/>
              <a:buChar char="l"/>
            </a:pPr>
            <a:r>
              <a:rPr lang="en-US" altLang="zh-CN" sz="2000" dirty="0"/>
              <a:t>One block=4 words = 16  bytes </a:t>
            </a:r>
          </a:p>
          <a:p>
            <a:pPr>
              <a:lnSpc>
                <a:spcPct val="90000"/>
              </a:lnSpc>
              <a:buSzPct val="80000"/>
              <a:buFont typeface="Wingdings" panose="05000000000000000000" pitchFamily="2" charset="2"/>
              <a:buChar char="l"/>
            </a:pPr>
            <a:r>
              <a:rPr lang="en-US" altLang="zh-CN" sz="2000" dirty="0"/>
              <a:t>Number of blocks = 16K ÷ 16 = 2</a:t>
            </a:r>
            <a:r>
              <a:rPr lang="en-US" altLang="zh-CN" sz="2000" baseline="30000" dirty="0"/>
              <a:t>10</a:t>
            </a:r>
            <a:r>
              <a:rPr lang="en-US" altLang="zh-CN" sz="2000" dirty="0"/>
              <a:t> blocks, index bits n=10</a:t>
            </a:r>
          </a:p>
          <a:p>
            <a:pPr>
              <a:lnSpc>
                <a:spcPct val="90000"/>
              </a:lnSpc>
              <a:buSzPct val="80000"/>
              <a:buFont typeface="Wingdings" panose="05000000000000000000" pitchFamily="2" charset="2"/>
              <a:buChar char="l"/>
            </a:pPr>
            <a:r>
              <a:rPr lang="en-US" altLang="zh-CN" sz="2000" dirty="0"/>
              <a:t>The data size in a block: 2</a:t>
            </a:r>
            <a:r>
              <a:rPr lang="en-US" altLang="zh-CN" sz="2000" i="1" baseline="30000" dirty="0"/>
              <a:t>2</a:t>
            </a:r>
            <a:r>
              <a:rPr lang="en-US" altLang="zh-CN" sz="2000" i="1" dirty="0"/>
              <a:t> </a:t>
            </a:r>
            <a:r>
              <a:rPr lang="en-US" altLang="zh-CN" sz="2000" dirty="0"/>
              <a:t>words, m=2</a:t>
            </a:r>
          </a:p>
          <a:p>
            <a:pPr>
              <a:lnSpc>
                <a:spcPct val="90000"/>
              </a:lnSpc>
              <a:buSzPct val="80000"/>
              <a:buFont typeface="Wingdings" panose="05000000000000000000" pitchFamily="2" charset="2"/>
              <a:buChar char="l"/>
            </a:pPr>
            <a:r>
              <a:rPr lang="en-US" altLang="zh-CN" sz="2000" dirty="0"/>
              <a:t>The size of the tag field: 64 − (</a:t>
            </a:r>
            <a:r>
              <a:rPr lang="en-US" altLang="zh-CN" sz="2000" i="1" dirty="0"/>
              <a:t>n </a:t>
            </a:r>
            <a:r>
              <a:rPr lang="en-US" altLang="zh-CN" sz="2000" dirty="0"/>
              <a:t>+ </a:t>
            </a:r>
            <a:r>
              <a:rPr lang="en-US" altLang="zh-CN" sz="2000" i="1" dirty="0"/>
              <a:t>m </a:t>
            </a:r>
            <a:r>
              <a:rPr lang="en-US" altLang="zh-CN" sz="2000" dirty="0"/>
              <a:t>+ 2) = 50 bits</a:t>
            </a:r>
          </a:p>
          <a:p>
            <a:pPr>
              <a:lnSpc>
                <a:spcPct val="90000"/>
              </a:lnSpc>
            </a:pPr>
            <a:r>
              <a:rPr lang="en-US" altLang="zh-CN" sz="2000" dirty="0">
                <a:solidFill>
                  <a:schemeClr val="accent3">
                    <a:lumMod val="85000"/>
                  </a:schemeClr>
                </a:solidFill>
              </a:rPr>
              <a:t>Data bits of 1 block =4×32=128 bits</a:t>
            </a:r>
          </a:p>
          <a:p>
            <a:pPr>
              <a:lnSpc>
                <a:spcPct val="90000"/>
              </a:lnSpc>
              <a:buSzPct val="80000"/>
              <a:buFont typeface="Wingdings" panose="05000000000000000000" pitchFamily="2" charset="2"/>
              <a:buChar char="l"/>
            </a:pPr>
            <a:r>
              <a:rPr lang="en-US" altLang="zh-CN" sz="2000" dirty="0"/>
              <a:t>The total bits in cache is</a:t>
            </a:r>
            <a:endParaRPr lang="zh-CN" altLang="zh-CN" sz="2000" dirty="0"/>
          </a:p>
        </p:txBody>
      </p:sp>
      <p:sp>
        <p:nvSpPr>
          <p:cNvPr id="2" name="矩形 1"/>
          <p:cNvSpPr/>
          <p:nvPr/>
        </p:nvSpPr>
        <p:spPr>
          <a:xfrm>
            <a:off x="179512" y="4725144"/>
            <a:ext cx="8136904" cy="769441"/>
          </a:xfrm>
          <a:prstGeom prst="rect">
            <a:avLst/>
          </a:prstGeom>
        </p:spPr>
        <p:txBody>
          <a:bodyPr wrap="square">
            <a:spAutoFit/>
          </a:bodyPr>
          <a:lstStyle/>
          <a:p>
            <a:pPr lvl="1">
              <a:spcBef>
                <a:spcPct val="20000"/>
              </a:spcBef>
              <a:buSzPct val="100000"/>
            </a:pPr>
            <a:r>
              <a:rPr lang="en-US" altLang="zh-CN" sz="2000" kern="0" dirty="0">
                <a:solidFill>
                  <a:srgbClr val="000000"/>
                </a:solidFill>
                <a:latin typeface="幼圆" pitchFamily="49" charset="-122"/>
                <a:ea typeface="幼圆" pitchFamily="49" charset="-122"/>
              </a:rPr>
              <a:t>Total data size + 2</a:t>
            </a:r>
            <a:r>
              <a:rPr lang="en-US" altLang="zh-CN" sz="2000" i="1" kern="0" baseline="30000" dirty="0">
                <a:solidFill>
                  <a:srgbClr val="000000"/>
                </a:solidFill>
                <a:latin typeface="幼圆" pitchFamily="49" charset="-122"/>
                <a:ea typeface="幼圆" pitchFamily="49" charset="-122"/>
              </a:rPr>
              <a:t>n</a:t>
            </a:r>
            <a:r>
              <a:rPr lang="en-US" altLang="zh-CN" sz="2000" i="1" kern="0" dirty="0">
                <a:solidFill>
                  <a:srgbClr val="000000"/>
                </a:solidFill>
                <a:latin typeface="幼圆" pitchFamily="49" charset="-122"/>
                <a:ea typeface="幼圆" pitchFamily="49" charset="-122"/>
              </a:rPr>
              <a:t> </a:t>
            </a:r>
            <a:r>
              <a:rPr lang="en-US" altLang="zh-CN" sz="2000" kern="0" dirty="0">
                <a:solidFill>
                  <a:srgbClr val="000000"/>
                </a:solidFill>
                <a:latin typeface="幼圆" pitchFamily="49" charset="-122"/>
                <a:ea typeface="幼圆" pitchFamily="49" charset="-122"/>
              </a:rPr>
              <a:t>×(tag size + valid field size) </a:t>
            </a:r>
          </a:p>
          <a:p>
            <a:pPr lvl="1">
              <a:spcBef>
                <a:spcPct val="20000"/>
              </a:spcBef>
              <a:buSzPct val="100000"/>
            </a:pPr>
            <a:r>
              <a:rPr lang="en-US" altLang="zh-CN" sz="2000" kern="0" dirty="0">
                <a:solidFill>
                  <a:srgbClr val="000000"/>
                </a:solidFill>
                <a:latin typeface="幼圆" pitchFamily="49" charset="-122"/>
                <a:ea typeface="幼圆" pitchFamily="49" charset="-122"/>
              </a:rPr>
              <a:t>= 16K*8 + 1024×[</a:t>
            </a:r>
            <a:r>
              <a:rPr lang="en-US" altLang="zh-CN" sz="2000" u="sng" kern="0" dirty="0">
                <a:solidFill>
                  <a:srgbClr val="000000"/>
                </a:solidFill>
                <a:latin typeface="幼圆" pitchFamily="49" charset="-122"/>
                <a:ea typeface="幼圆" pitchFamily="49" charset="-122"/>
              </a:rPr>
              <a:t>50</a:t>
            </a:r>
            <a:r>
              <a:rPr lang="en-US" altLang="zh-CN" sz="2000" kern="0" dirty="0">
                <a:solidFill>
                  <a:srgbClr val="000000"/>
                </a:solidFill>
                <a:latin typeface="幼圆" pitchFamily="49" charset="-122"/>
                <a:ea typeface="幼圆" pitchFamily="49" charset="-122"/>
              </a:rPr>
              <a:t>+ 1] = 128K+51K = 179 Kbits </a:t>
            </a:r>
          </a:p>
        </p:txBody>
      </p:sp>
      <p:sp>
        <p:nvSpPr>
          <p:cNvPr id="3" name="文本框 2"/>
          <p:cNvSpPr txBox="1"/>
          <p:nvPr/>
        </p:nvSpPr>
        <p:spPr>
          <a:xfrm>
            <a:off x="611560" y="5949280"/>
            <a:ext cx="7848872" cy="400110"/>
          </a:xfrm>
          <a:prstGeom prst="rect">
            <a:avLst/>
          </a:prstGeom>
          <a:noFill/>
        </p:spPr>
        <p:txBody>
          <a:bodyPr wrap="square" rtlCol="0">
            <a:spAutoFit/>
          </a:bodyPr>
          <a:lstStyle/>
          <a:p>
            <a:r>
              <a:rPr lang="zh-CN" altLang="en-US" sz="2000" b="1" dirty="0">
                <a:solidFill>
                  <a:srgbClr val="FF0000"/>
                </a:solidFill>
              </a:rPr>
              <a:t>本</a:t>
            </a:r>
            <a:r>
              <a:rPr lang="en-US" altLang="zh-CN" sz="2000" b="1" dirty="0">
                <a:solidFill>
                  <a:srgbClr val="FF0000"/>
                </a:solidFill>
              </a:rPr>
              <a:t>PPT</a:t>
            </a:r>
            <a:r>
              <a:rPr lang="zh-CN" altLang="en-US" sz="2000" b="1" dirty="0">
                <a:solidFill>
                  <a:srgbClr val="FF0000"/>
                </a:solidFill>
              </a:rPr>
              <a:t>页的方法与上页有区别（但篮框内基本相同），是更好的方法</a:t>
            </a:r>
          </a:p>
        </p:txBody>
      </p:sp>
      <p:sp>
        <p:nvSpPr>
          <p:cNvPr id="7" name="矩形 6"/>
          <p:cNvSpPr/>
          <p:nvPr/>
        </p:nvSpPr>
        <p:spPr bwMode="auto">
          <a:xfrm>
            <a:off x="251520" y="908720"/>
            <a:ext cx="8568952" cy="3024336"/>
          </a:xfrm>
          <a:prstGeom prst="rect">
            <a:avLst/>
          </a:prstGeom>
          <a:noFill/>
          <a:ln w="9525" cap="flat" cmpd="sng" algn="ctr">
            <a:solidFill>
              <a:srgbClr val="1D2AD3"/>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427684772"/>
      </p:ext>
    </p:extLst>
  </p:cSld>
  <p:clrMapOvr>
    <a:masterClrMapping/>
  </p:clrMapOvr>
  <p:transition spd="med">
    <p:random/>
    <p:sndAc>
      <p:stSnd>
        <p:snd r:embed="rId2" name="camera.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2400"/>
              <a:t>Mapping an Address to Multiword Cache Block</a:t>
            </a:r>
            <a:endParaRPr lang="en-US" altLang="zh-CN" sz="2400" dirty="0"/>
          </a:p>
        </p:txBody>
      </p:sp>
      <p:sp>
        <p:nvSpPr>
          <p:cNvPr id="51203" name="AutoShape 3"/>
          <p:cNvSpPr>
            <a:spLocks noGrp="1" noChangeArrowheads="1"/>
          </p:cNvSpPr>
          <p:nvPr>
            <p:ph type="body" idx="1"/>
          </p:nvPr>
        </p:nvSpPr>
        <p:spPr>
          <a:xfrm>
            <a:off x="228600" y="692150"/>
            <a:ext cx="8915400" cy="2232794"/>
          </a:xfrm>
        </p:spPr>
        <p:txBody>
          <a:bodyPr/>
          <a:lstStyle/>
          <a:p>
            <a:pPr>
              <a:lnSpc>
                <a:spcPct val="90000"/>
              </a:lnSpc>
              <a:buFontTx/>
              <a:buNone/>
            </a:pPr>
            <a:r>
              <a:rPr lang="en-US" altLang="zh-CN" sz="2000" dirty="0">
                <a:solidFill>
                  <a:srgbClr val="FF3300"/>
                </a:solidFill>
                <a:latin typeface="Comic Sans MS" panose="030F0702030302020204" pitchFamily="66" charset="0"/>
              </a:rPr>
              <a:t>Example </a:t>
            </a:r>
          </a:p>
          <a:p>
            <a:pPr eaLnBrk="1" hangingPunct="1">
              <a:lnSpc>
                <a:spcPct val="90000"/>
              </a:lnSpc>
              <a:buClr>
                <a:schemeClr val="tx1"/>
              </a:buClr>
              <a:buSzPct val="80000"/>
              <a:buFont typeface="Wingdings" panose="05000000000000000000" pitchFamily="2" charset="2"/>
              <a:buChar char="l"/>
            </a:pPr>
            <a:r>
              <a:rPr lang="en-US" altLang="zh-CN" sz="2000" dirty="0"/>
              <a:t>Consider a cache with 64 blocks and a block size of 16 bytes.</a:t>
            </a:r>
          </a:p>
          <a:p>
            <a:pPr eaLnBrk="1" hangingPunct="1">
              <a:lnSpc>
                <a:spcPct val="90000"/>
              </a:lnSpc>
              <a:buClr>
                <a:schemeClr val="tx1"/>
              </a:buClr>
              <a:buSzPct val="80000"/>
              <a:buFont typeface="Wingdings" panose="05000000000000000000" pitchFamily="2" charset="2"/>
              <a:buChar char="l"/>
            </a:pPr>
            <a:r>
              <a:rPr lang="en-US" altLang="zh-CN" sz="2000" dirty="0"/>
              <a:t>What cache block number does byte address 1200 map to?</a:t>
            </a:r>
          </a:p>
          <a:p>
            <a:pPr>
              <a:lnSpc>
                <a:spcPct val="90000"/>
              </a:lnSpc>
              <a:buFontTx/>
              <a:buNone/>
            </a:pPr>
            <a:r>
              <a:rPr lang="en-US" altLang="zh-CN" sz="2000" dirty="0">
                <a:latin typeface="Comic Sans MS" panose="030F0702030302020204" pitchFamily="66" charset="0"/>
              </a:rPr>
              <a:t>Answer</a:t>
            </a:r>
            <a:r>
              <a:rPr lang="zh-CN" altLang="en-US" sz="2000" dirty="0">
                <a:latin typeface="Comic Sans MS" panose="030F0702030302020204" pitchFamily="66" charset="0"/>
              </a:rPr>
              <a:t>：</a:t>
            </a:r>
            <a:r>
              <a:rPr lang="en-US" altLang="zh-CN" sz="2000" dirty="0"/>
              <a:t> Cache block number = </a:t>
            </a:r>
            <a:endParaRPr lang="en-US" altLang="zh-CN" sz="2000" dirty="0">
              <a:latin typeface="Comic Sans MS" panose="030F0702030302020204" pitchFamily="66" charset="0"/>
            </a:endParaRPr>
          </a:p>
          <a:p>
            <a:pPr>
              <a:lnSpc>
                <a:spcPct val="90000"/>
              </a:lnSpc>
              <a:buFontTx/>
              <a:buNone/>
            </a:pPr>
            <a:r>
              <a:rPr lang="en-US" altLang="zh-CN" sz="1800" dirty="0"/>
              <a:t>		(</a:t>
            </a:r>
            <a:r>
              <a:rPr lang="en-US" altLang="zh-CN" sz="1800" u="sng" dirty="0"/>
              <a:t>memory Block address</a:t>
            </a:r>
            <a:r>
              <a:rPr lang="en-US" altLang="zh-CN" sz="1800" dirty="0"/>
              <a:t>) </a:t>
            </a:r>
            <a:r>
              <a:rPr lang="en-US" altLang="zh-CN" sz="1800" dirty="0">
                <a:solidFill>
                  <a:srgbClr val="FF3300"/>
                </a:solidFill>
              </a:rPr>
              <a:t>modulo </a:t>
            </a:r>
            <a:r>
              <a:rPr lang="en-US" altLang="zh-CN" sz="1800" dirty="0"/>
              <a:t>(Number of cache blocks)</a:t>
            </a:r>
          </a:p>
          <a:p>
            <a:pPr>
              <a:lnSpc>
                <a:spcPct val="90000"/>
              </a:lnSpc>
              <a:buFontTx/>
              <a:buNone/>
            </a:pPr>
            <a:r>
              <a:rPr lang="en-US" altLang="zh-CN" sz="1800" dirty="0"/>
              <a:t>Where the </a:t>
            </a:r>
            <a:r>
              <a:rPr lang="en-US" altLang="zh-CN" sz="1800" u="sng" dirty="0"/>
              <a:t>memory Block address </a:t>
            </a:r>
            <a:r>
              <a:rPr lang="en-US" altLang="zh-CN" sz="1800" dirty="0"/>
              <a:t>is </a:t>
            </a:r>
          </a:p>
          <a:p>
            <a:pPr>
              <a:lnSpc>
                <a:spcPct val="90000"/>
              </a:lnSpc>
              <a:buFontTx/>
              <a:buNone/>
            </a:pPr>
            <a:endParaRPr lang="en-US" altLang="zh-CN" sz="1800" dirty="0"/>
          </a:p>
          <a:p>
            <a:pPr>
              <a:lnSpc>
                <a:spcPct val="90000"/>
              </a:lnSpc>
              <a:buFontTx/>
              <a:buNone/>
            </a:pPr>
            <a:endParaRPr lang="en-US" altLang="zh-CN" sz="1800" dirty="0"/>
          </a:p>
          <a:p>
            <a:pPr algn="ctr">
              <a:lnSpc>
                <a:spcPct val="90000"/>
              </a:lnSpc>
              <a:buFontTx/>
              <a:buNone/>
            </a:pPr>
            <a:endParaRPr lang="en-US" altLang="zh-CN" sz="1800" dirty="0"/>
          </a:p>
          <a:p>
            <a:pPr>
              <a:lnSpc>
                <a:spcPct val="90000"/>
              </a:lnSpc>
              <a:buFontTx/>
              <a:buNone/>
            </a:pPr>
            <a:r>
              <a:rPr lang="en-US" altLang="zh-CN" sz="1800" dirty="0"/>
              <a:t>So </a:t>
            </a:r>
            <a:r>
              <a:rPr lang="en-US" altLang="zh-CN" sz="1800" u="sng" dirty="0"/>
              <a:t>cache block number </a:t>
            </a:r>
            <a:r>
              <a:rPr lang="en-US" altLang="zh-CN" sz="1800" dirty="0"/>
              <a:t>=75 </a:t>
            </a:r>
            <a:r>
              <a:rPr lang="en-US" altLang="zh-CN" sz="1800" dirty="0">
                <a:solidFill>
                  <a:srgbClr val="FF3300"/>
                </a:solidFill>
              </a:rPr>
              <a:t>modulo </a:t>
            </a:r>
            <a:r>
              <a:rPr lang="en-US" altLang="zh-CN" sz="1800" dirty="0"/>
              <a:t>64 =11,  </a:t>
            </a:r>
          </a:p>
          <a:p>
            <a:pPr>
              <a:lnSpc>
                <a:spcPct val="90000"/>
              </a:lnSpc>
              <a:buFontTx/>
              <a:buNone/>
            </a:pPr>
            <a:r>
              <a:rPr lang="en-US" altLang="zh-CN" sz="1800" u="sng" dirty="0"/>
              <a:t>cache block number </a:t>
            </a:r>
            <a:r>
              <a:rPr lang="en-US" altLang="zh-CN" sz="1800" dirty="0"/>
              <a:t> is also known as  </a:t>
            </a:r>
            <a:r>
              <a:rPr lang="en-US" altLang="zh-CN" sz="1800" u="sng" dirty="0"/>
              <a:t>cache block address</a:t>
            </a:r>
            <a:r>
              <a:rPr lang="en-US" altLang="zh-CN" sz="1800" dirty="0"/>
              <a:t> .</a:t>
            </a:r>
          </a:p>
          <a:p>
            <a:pPr>
              <a:lnSpc>
                <a:spcPct val="90000"/>
              </a:lnSpc>
              <a:buFontTx/>
              <a:buNone/>
            </a:pPr>
            <a:r>
              <a:rPr lang="en-US" altLang="zh-CN" sz="1800" dirty="0"/>
              <a:t>The start and end byte address of the block where address 1200 is located in:</a:t>
            </a:r>
            <a:endParaRPr lang="en-US" altLang="zh-CN" sz="1800" dirty="0">
              <a:solidFill>
                <a:srgbClr val="FF3300"/>
              </a:solidFill>
            </a:endParaRPr>
          </a:p>
        </p:txBody>
      </p:sp>
      <p:grpSp>
        <p:nvGrpSpPr>
          <p:cNvPr id="51204" name="Group 34"/>
          <p:cNvGrpSpPr>
            <a:grpSpLocks/>
          </p:cNvGrpSpPr>
          <p:nvPr/>
        </p:nvGrpSpPr>
        <p:grpSpPr bwMode="auto">
          <a:xfrm>
            <a:off x="2267744" y="2564904"/>
            <a:ext cx="4824412" cy="935038"/>
            <a:chOff x="1429" y="2069"/>
            <a:chExt cx="3039" cy="589"/>
          </a:xfrm>
        </p:grpSpPr>
        <p:sp>
          <p:nvSpPr>
            <p:cNvPr id="51226" name="Rectangle 4"/>
            <p:cNvSpPr>
              <a:spLocks noChangeArrowheads="1"/>
            </p:cNvSpPr>
            <p:nvPr/>
          </p:nvSpPr>
          <p:spPr bwMode="auto">
            <a:xfrm>
              <a:off x="1473" y="2114"/>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Byte address</a:t>
              </a:r>
              <a:endParaRPr lang="en-US" altLang="zh-CN" sz="2400" b="0" dirty="0">
                <a:latin typeface="Times New Roman" panose="02020603050405020304" pitchFamily="18" charset="0"/>
              </a:endParaRPr>
            </a:p>
          </p:txBody>
        </p:sp>
        <p:sp>
          <p:nvSpPr>
            <p:cNvPr id="51227" name="Line 5"/>
            <p:cNvSpPr>
              <a:spLocks noChangeShapeType="1"/>
            </p:cNvSpPr>
            <p:nvPr/>
          </p:nvSpPr>
          <p:spPr bwMode="auto">
            <a:xfrm>
              <a:off x="1473" y="2386"/>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8" name="Rectangle 6"/>
            <p:cNvSpPr>
              <a:spLocks noChangeArrowheads="1"/>
            </p:cNvSpPr>
            <p:nvPr/>
          </p:nvSpPr>
          <p:spPr bwMode="auto">
            <a:xfrm>
              <a:off x="1518" y="2386"/>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Bytes per block</a:t>
              </a:r>
              <a:endParaRPr lang="en-US" altLang="zh-CN" sz="2400" b="0" dirty="0">
                <a:latin typeface="Times New Roman" panose="02020603050405020304" pitchFamily="18" charset="0"/>
              </a:endParaRPr>
            </a:p>
          </p:txBody>
        </p:sp>
        <p:sp>
          <p:nvSpPr>
            <p:cNvPr id="51229" name="Freeform 7"/>
            <p:cNvSpPr>
              <a:spLocks/>
            </p:cNvSpPr>
            <p:nvPr/>
          </p:nvSpPr>
          <p:spPr bwMode="auto">
            <a:xfrm>
              <a:off x="1429" y="2159"/>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0" name="Freeform 8"/>
            <p:cNvSpPr>
              <a:spLocks/>
            </p:cNvSpPr>
            <p:nvPr/>
          </p:nvSpPr>
          <p:spPr bwMode="auto">
            <a:xfrm flipH="1">
              <a:off x="2699" y="2159"/>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1" name="Rectangle 9"/>
            <p:cNvSpPr>
              <a:spLocks noChangeArrowheads="1"/>
            </p:cNvSpPr>
            <p:nvPr/>
          </p:nvSpPr>
          <p:spPr bwMode="auto">
            <a:xfrm>
              <a:off x="3016" y="2069"/>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1200</a:t>
              </a:r>
            </a:p>
          </p:txBody>
        </p:sp>
        <p:sp>
          <p:nvSpPr>
            <p:cNvPr id="51232" name="Line 10"/>
            <p:cNvSpPr>
              <a:spLocks noChangeShapeType="1"/>
            </p:cNvSpPr>
            <p:nvPr/>
          </p:nvSpPr>
          <p:spPr bwMode="auto">
            <a:xfrm>
              <a:off x="3424" y="2341"/>
              <a:ext cx="59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3" name="Rectangle 11"/>
            <p:cNvSpPr>
              <a:spLocks noChangeArrowheads="1"/>
            </p:cNvSpPr>
            <p:nvPr/>
          </p:nvSpPr>
          <p:spPr bwMode="auto">
            <a:xfrm>
              <a:off x="3061" y="2341"/>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16</a:t>
              </a:r>
            </a:p>
          </p:txBody>
        </p:sp>
        <p:sp>
          <p:nvSpPr>
            <p:cNvPr id="51234" name="Freeform 12"/>
            <p:cNvSpPr>
              <a:spLocks/>
            </p:cNvSpPr>
            <p:nvPr/>
          </p:nvSpPr>
          <p:spPr bwMode="auto">
            <a:xfrm>
              <a:off x="3335" y="2114"/>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5" name="Freeform 13"/>
            <p:cNvSpPr>
              <a:spLocks/>
            </p:cNvSpPr>
            <p:nvPr/>
          </p:nvSpPr>
          <p:spPr bwMode="auto">
            <a:xfrm flipH="1">
              <a:off x="3969" y="2115"/>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36" name="Rectangle 14"/>
            <p:cNvSpPr>
              <a:spLocks noChangeArrowheads="1"/>
            </p:cNvSpPr>
            <p:nvPr/>
          </p:nvSpPr>
          <p:spPr bwMode="auto">
            <a:xfrm>
              <a:off x="2880" y="2296"/>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a:t>
              </a:r>
            </a:p>
          </p:txBody>
        </p:sp>
        <p:sp>
          <p:nvSpPr>
            <p:cNvPr id="51237" name="Rectangle 15"/>
            <p:cNvSpPr>
              <a:spLocks noChangeArrowheads="1"/>
            </p:cNvSpPr>
            <p:nvPr/>
          </p:nvSpPr>
          <p:spPr bwMode="auto">
            <a:xfrm>
              <a:off x="4105" y="2250"/>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 75</a:t>
              </a:r>
              <a:endParaRPr lang="en-US" altLang="zh-CN" sz="2400" b="0" dirty="0">
                <a:latin typeface="Times New Roman" panose="02020603050405020304" pitchFamily="18" charset="0"/>
              </a:endParaRPr>
            </a:p>
          </p:txBody>
        </p:sp>
      </p:grpSp>
      <p:sp>
        <p:nvSpPr>
          <p:cNvPr id="51208" name="Rectangle 36"/>
          <p:cNvSpPr>
            <a:spLocks noChangeArrowheads="1"/>
          </p:cNvSpPr>
          <p:nvPr/>
        </p:nvSpPr>
        <p:spPr bwMode="auto">
          <a:xfrm>
            <a:off x="539750" y="5373464"/>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en-US" altLang="zh-CN">
              <a:solidFill>
                <a:srgbClr val="FF3300"/>
              </a:solidFill>
              <a:latin typeface="Times New Roman" panose="02020603050405020304" pitchFamily="18" charset="0"/>
            </a:endParaRPr>
          </a:p>
        </p:txBody>
      </p:sp>
      <p:grpSp>
        <p:nvGrpSpPr>
          <p:cNvPr id="2" name="组合 1"/>
          <p:cNvGrpSpPr/>
          <p:nvPr/>
        </p:nvGrpSpPr>
        <p:grpSpPr>
          <a:xfrm>
            <a:off x="395536" y="4653681"/>
            <a:ext cx="8569325" cy="1079500"/>
            <a:chOff x="250825" y="5518150"/>
            <a:chExt cx="8569325" cy="1079500"/>
          </a:xfrm>
        </p:grpSpPr>
        <p:grpSp>
          <p:nvGrpSpPr>
            <p:cNvPr id="51205" name="Group 35"/>
            <p:cNvGrpSpPr>
              <a:grpSpLocks/>
            </p:cNvGrpSpPr>
            <p:nvPr/>
          </p:nvGrpSpPr>
          <p:grpSpPr bwMode="auto">
            <a:xfrm>
              <a:off x="250825" y="5518150"/>
              <a:ext cx="8569325" cy="503238"/>
              <a:chOff x="158" y="3385"/>
              <a:chExt cx="5398" cy="317"/>
            </a:xfrm>
          </p:grpSpPr>
          <p:grpSp>
            <p:nvGrpSpPr>
              <p:cNvPr id="51210" name="Group 22"/>
              <p:cNvGrpSpPr>
                <a:grpSpLocks/>
              </p:cNvGrpSpPr>
              <p:nvPr/>
            </p:nvGrpSpPr>
            <p:grpSpPr bwMode="auto">
              <a:xfrm>
                <a:off x="158" y="3385"/>
                <a:ext cx="2255" cy="317"/>
                <a:chOff x="431" y="3385"/>
                <a:chExt cx="3167" cy="544"/>
              </a:xfrm>
            </p:grpSpPr>
            <p:sp>
              <p:nvSpPr>
                <p:cNvPr id="51220" name="Rectangle 16"/>
                <p:cNvSpPr>
                  <a:spLocks noChangeArrowheads="1"/>
                </p:cNvSpPr>
                <p:nvPr/>
              </p:nvSpPr>
              <p:spPr bwMode="auto">
                <a:xfrm>
                  <a:off x="475" y="3385"/>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 address</a:t>
                  </a:r>
                  <a:endParaRPr lang="en-US" altLang="zh-CN" sz="1800" b="0" dirty="0">
                    <a:latin typeface="Times New Roman" panose="02020603050405020304" pitchFamily="18" charset="0"/>
                  </a:endParaRPr>
                </a:p>
              </p:txBody>
            </p:sp>
            <p:sp>
              <p:nvSpPr>
                <p:cNvPr id="51221" name="Line 17"/>
                <p:cNvSpPr>
                  <a:spLocks noChangeShapeType="1"/>
                </p:cNvSpPr>
                <p:nvPr/>
              </p:nvSpPr>
              <p:spPr bwMode="auto">
                <a:xfrm>
                  <a:off x="475" y="3657"/>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2" name="Rectangle 18"/>
                <p:cNvSpPr>
                  <a:spLocks noChangeArrowheads="1"/>
                </p:cNvSpPr>
                <p:nvPr/>
              </p:nvSpPr>
              <p:spPr bwMode="auto">
                <a:xfrm>
                  <a:off x="520" y="3657"/>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dirty="0">
                      <a:latin typeface="Times New Roman" panose="02020603050405020304" pitchFamily="18" charset="0"/>
                    </a:rPr>
                    <a:t>Bytes per block</a:t>
                  </a:r>
                </a:p>
              </p:txBody>
            </p:sp>
            <p:sp>
              <p:nvSpPr>
                <p:cNvPr id="51223" name="Freeform 19"/>
                <p:cNvSpPr>
                  <a:spLocks/>
                </p:cNvSpPr>
                <p:nvPr/>
              </p:nvSpPr>
              <p:spPr bwMode="auto">
                <a:xfrm>
                  <a:off x="43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24" name="Freeform 20"/>
                <p:cNvSpPr>
                  <a:spLocks/>
                </p:cNvSpPr>
                <p:nvPr/>
              </p:nvSpPr>
              <p:spPr bwMode="auto">
                <a:xfrm flipH="1">
                  <a:off x="170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25" name="Rectangle 21"/>
                <p:cNvSpPr>
                  <a:spLocks noChangeArrowheads="1"/>
                </p:cNvSpPr>
                <p:nvPr/>
              </p:nvSpPr>
              <p:spPr bwMode="auto">
                <a:xfrm>
                  <a:off x="1837" y="3521"/>
                  <a:ext cx="17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dirty="0">
                      <a:latin typeface="Times New Roman" panose="02020603050405020304" pitchFamily="18" charset="0"/>
                    </a:rPr>
                    <a:t>×Byte per block   -----</a:t>
                  </a:r>
                </a:p>
              </p:txBody>
            </p:sp>
          </p:grpSp>
          <p:grpSp>
            <p:nvGrpSpPr>
              <p:cNvPr id="51211" name="Group 23"/>
              <p:cNvGrpSpPr>
                <a:grpSpLocks/>
              </p:cNvGrpSpPr>
              <p:nvPr/>
            </p:nvGrpSpPr>
            <p:grpSpPr bwMode="auto">
              <a:xfrm>
                <a:off x="2517" y="3429"/>
                <a:ext cx="1905" cy="273"/>
                <a:chOff x="431" y="3385"/>
                <a:chExt cx="2676" cy="544"/>
              </a:xfrm>
            </p:grpSpPr>
            <p:sp>
              <p:nvSpPr>
                <p:cNvPr id="51214" name="Rectangle 24"/>
                <p:cNvSpPr>
                  <a:spLocks noChangeArrowheads="1"/>
                </p:cNvSpPr>
                <p:nvPr/>
              </p:nvSpPr>
              <p:spPr bwMode="auto">
                <a:xfrm>
                  <a:off x="475" y="3385"/>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dirty="0">
                      <a:latin typeface="Times New Roman" panose="02020603050405020304" pitchFamily="18" charset="0"/>
                    </a:rPr>
                    <a:t>Byte address</a:t>
                  </a:r>
                </a:p>
              </p:txBody>
            </p:sp>
            <p:sp>
              <p:nvSpPr>
                <p:cNvPr id="51215" name="Line 25"/>
                <p:cNvSpPr>
                  <a:spLocks noChangeShapeType="1"/>
                </p:cNvSpPr>
                <p:nvPr/>
              </p:nvSpPr>
              <p:spPr bwMode="auto">
                <a:xfrm>
                  <a:off x="475" y="3657"/>
                  <a:ext cx="12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6" name="Rectangle 26"/>
                <p:cNvSpPr>
                  <a:spLocks noChangeArrowheads="1"/>
                </p:cNvSpPr>
                <p:nvPr/>
              </p:nvSpPr>
              <p:spPr bwMode="auto">
                <a:xfrm>
                  <a:off x="520" y="3657"/>
                  <a:ext cx="122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dirty="0">
                      <a:latin typeface="Times New Roman" panose="02020603050405020304" pitchFamily="18" charset="0"/>
                    </a:rPr>
                    <a:t>Bytes per block</a:t>
                  </a:r>
                </a:p>
              </p:txBody>
            </p:sp>
            <p:sp>
              <p:nvSpPr>
                <p:cNvPr id="51217" name="Freeform 27"/>
                <p:cNvSpPr>
                  <a:spLocks/>
                </p:cNvSpPr>
                <p:nvPr/>
              </p:nvSpPr>
              <p:spPr bwMode="auto">
                <a:xfrm>
                  <a:off x="43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18" name="Freeform 28"/>
                <p:cNvSpPr>
                  <a:spLocks/>
                </p:cNvSpPr>
                <p:nvPr/>
              </p:nvSpPr>
              <p:spPr bwMode="auto">
                <a:xfrm flipH="1">
                  <a:off x="1701" y="3430"/>
                  <a:ext cx="90" cy="499"/>
                </a:xfrm>
                <a:custGeom>
                  <a:avLst/>
                  <a:gdLst>
                    <a:gd name="T0" fmla="*/ 0 w 90"/>
                    <a:gd name="T1" fmla="*/ 0 h 499"/>
                    <a:gd name="T2" fmla="*/ 0 w 90"/>
                    <a:gd name="T3" fmla="*/ 499 h 499"/>
                    <a:gd name="T4" fmla="*/ 90 w 90"/>
                    <a:gd name="T5" fmla="*/ 499 h 499"/>
                    <a:gd name="T6" fmla="*/ 0 60000 65536"/>
                    <a:gd name="T7" fmla="*/ 0 60000 65536"/>
                    <a:gd name="T8" fmla="*/ 0 60000 65536"/>
                    <a:gd name="T9" fmla="*/ 0 w 90"/>
                    <a:gd name="T10" fmla="*/ 0 h 499"/>
                    <a:gd name="T11" fmla="*/ 90 w 90"/>
                    <a:gd name="T12" fmla="*/ 499 h 499"/>
                  </a:gdLst>
                  <a:ahLst/>
                  <a:cxnLst>
                    <a:cxn ang="T6">
                      <a:pos x="T0" y="T1"/>
                    </a:cxn>
                    <a:cxn ang="T7">
                      <a:pos x="T2" y="T3"/>
                    </a:cxn>
                    <a:cxn ang="T8">
                      <a:pos x="T4" y="T5"/>
                    </a:cxn>
                  </a:cxnLst>
                  <a:rect l="T9" t="T10" r="T11" b="T12"/>
                  <a:pathLst>
                    <a:path w="90" h="499">
                      <a:moveTo>
                        <a:pt x="0" y="0"/>
                      </a:moveTo>
                      <a:lnTo>
                        <a:pt x="0" y="499"/>
                      </a:lnTo>
                      <a:lnTo>
                        <a:pt x="90" y="499"/>
                      </a:lnTo>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219" name="Rectangle 29"/>
                <p:cNvSpPr>
                  <a:spLocks noChangeArrowheads="1"/>
                </p:cNvSpPr>
                <p:nvPr/>
              </p:nvSpPr>
              <p:spPr bwMode="auto">
                <a:xfrm>
                  <a:off x="1837" y="3521"/>
                  <a:ext cx="12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×Byte per block</a:t>
                  </a:r>
                  <a:endParaRPr lang="en-US" altLang="zh-CN" sz="1800" b="0" dirty="0">
                    <a:latin typeface="Times New Roman" panose="02020603050405020304" pitchFamily="18" charset="0"/>
                  </a:endParaRPr>
                </a:p>
              </p:txBody>
            </p:sp>
          </p:grpSp>
          <p:sp>
            <p:nvSpPr>
              <p:cNvPr id="51212" name="Rectangle 30"/>
              <p:cNvSpPr>
                <a:spLocks noChangeArrowheads="1"/>
              </p:cNvSpPr>
              <p:nvPr/>
            </p:nvSpPr>
            <p:spPr bwMode="auto">
              <a:xfrm>
                <a:off x="4558" y="3385"/>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b="0">
                    <a:latin typeface="Times New Roman" panose="02020603050405020304" pitchFamily="18" charset="0"/>
                  </a:rPr>
                  <a:t>+( Byte per block-1</a:t>
                </a:r>
                <a:r>
                  <a:rPr lang="en-US" altLang="zh-CN" sz="1800" b="0" dirty="0">
                    <a:latin typeface="Times New Roman" panose="02020603050405020304" pitchFamily="18" charset="0"/>
                  </a:rPr>
                  <a:t>)</a:t>
                </a:r>
              </a:p>
            </p:txBody>
          </p:sp>
        </p:grpSp>
        <p:sp>
          <p:nvSpPr>
            <p:cNvPr id="51206" name="Rectangle 32"/>
            <p:cNvSpPr>
              <a:spLocks noChangeArrowheads="1"/>
            </p:cNvSpPr>
            <p:nvPr/>
          </p:nvSpPr>
          <p:spPr bwMode="auto">
            <a:xfrm>
              <a:off x="2339975" y="6094413"/>
              <a:ext cx="25923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200" b="0" dirty="0">
                  <a:latin typeface="Times New Roman" panose="02020603050405020304" pitchFamily="18" charset="0"/>
                </a:rPr>
                <a:t>1200 -----  1215</a:t>
              </a:r>
            </a:p>
          </p:txBody>
        </p:sp>
        <p:sp>
          <p:nvSpPr>
            <p:cNvPr id="51209" name="Rectangle 37"/>
            <p:cNvSpPr>
              <a:spLocks noChangeArrowheads="1"/>
            </p:cNvSpPr>
            <p:nvPr/>
          </p:nvSpPr>
          <p:spPr bwMode="auto">
            <a:xfrm>
              <a:off x="755650" y="6092825"/>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200" dirty="0">
                  <a:latin typeface="Times New Roman" panose="02020603050405020304" pitchFamily="18" charset="0"/>
                </a:rPr>
                <a:t>Here:</a:t>
              </a:r>
            </a:p>
          </p:txBody>
        </p:sp>
      </p:grpSp>
      <p:grpSp>
        <p:nvGrpSpPr>
          <p:cNvPr id="39" name="Group 18"/>
          <p:cNvGrpSpPr>
            <a:grpSpLocks/>
          </p:cNvGrpSpPr>
          <p:nvPr/>
        </p:nvGrpSpPr>
        <p:grpSpPr bwMode="auto">
          <a:xfrm>
            <a:off x="1525836" y="5706241"/>
            <a:ext cx="5229225" cy="1108075"/>
            <a:chOff x="1226" y="2755"/>
            <a:chExt cx="3294" cy="698"/>
          </a:xfrm>
        </p:grpSpPr>
        <p:sp>
          <p:nvSpPr>
            <p:cNvPr id="40" name="Rectangle 4"/>
            <p:cNvSpPr>
              <a:spLocks noChangeArrowheads="1"/>
            </p:cNvSpPr>
            <p:nvPr/>
          </p:nvSpPr>
          <p:spPr bwMode="auto">
            <a:xfrm>
              <a:off x="1247" y="2976"/>
              <a:ext cx="1724" cy="2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n-ea"/>
                </a:rPr>
                <a:t>Tag</a:t>
              </a:r>
              <a:endParaRPr kumimoji="0" lang="en-AU" altLang="en-US" sz="2400" b="0" i="0" u="none" strike="noStrike" kern="0" cap="none" spc="0" normalizeH="0" baseline="0" noProof="0" dirty="0">
                <a:ln>
                  <a:noFill/>
                </a:ln>
                <a:solidFill>
                  <a:srgbClr val="000000"/>
                </a:solidFill>
                <a:effectLst/>
                <a:uLnTx/>
                <a:uFillTx/>
                <a:latin typeface="Arial" panose="020B0604020202020204" pitchFamily="34" charset="0"/>
                <a:ea typeface="+mn-ea"/>
              </a:endParaRPr>
            </a:p>
          </p:txBody>
        </p:sp>
        <p:sp>
          <p:nvSpPr>
            <p:cNvPr id="41" name="Rectangle 5"/>
            <p:cNvSpPr>
              <a:spLocks noChangeArrowheads="1"/>
            </p:cNvSpPr>
            <p:nvPr/>
          </p:nvSpPr>
          <p:spPr bwMode="auto">
            <a:xfrm>
              <a:off x="2971" y="2976"/>
              <a:ext cx="862" cy="2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mn-ea"/>
                </a:rPr>
                <a:t>Index</a:t>
              </a:r>
              <a:endParaRPr kumimoji="0" lang="en-AU" altLang="en-US" sz="2400" b="0" i="0" u="none" strike="noStrike" kern="0" cap="none" spc="0" normalizeH="0" baseline="0" noProof="0" dirty="0">
                <a:ln>
                  <a:noFill/>
                </a:ln>
                <a:solidFill>
                  <a:srgbClr val="000000"/>
                </a:solidFill>
                <a:effectLst/>
                <a:uLnTx/>
                <a:uFillTx/>
                <a:latin typeface="Arial" panose="020B0604020202020204" pitchFamily="34" charset="0"/>
                <a:ea typeface="+mn-ea"/>
              </a:endParaRPr>
            </a:p>
          </p:txBody>
        </p:sp>
        <p:sp>
          <p:nvSpPr>
            <p:cNvPr id="42" name="Rectangle 6"/>
            <p:cNvSpPr>
              <a:spLocks noChangeArrowheads="1"/>
            </p:cNvSpPr>
            <p:nvPr/>
          </p:nvSpPr>
          <p:spPr bwMode="auto">
            <a:xfrm>
              <a:off x="3833" y="2976"/>
              <a:ext cx="635" cy="2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mn-ea"/>
                </a:rPr>
                <a:t>Offset</a:t>
              </a:r>
              <a:endParaRPr kumimoji="0" lang="en-AU" altLang="en-US" sz="24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3" name="Text Box 7"/>
            <p:cNvSpPr txBox="1">
              <a:spLocks noChangeArrowheads="1"/>
            </p:cNvSpPr>
            <p:nvPr/>
          </p:nvSpPr>
          <p:spPr bwMode="auto">
            <a:xfrm>
              <a:off x="4324"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0</a:t>
              </a:r>
              <a:endParaRPr kumimoji="0" lang="en-AU" altLang="en-US" sz="18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4" name="Text Box 8"/>
            <p:cNvSpPr txBox="1">
              <a:spLocks noChangeArrowheads="1"/>
            </p:cNvSpPr>
            <p:nvPr/>
          </p:nvSpPr>
          <p:spPr bwMode="auto">
            <a:xfrm>
              <a:off x="3825"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3</a:t>
              </a:r>
              <a:endParaRPr kumimoji="0" lang="en-AU" altLang="en-US" sz="18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5" name="Text Box 9"/>
            <p:cNvSpPr txBox="1">
              <a:spLocks noChangeArrowheads="1"/>
            </p:cNvSpPr>
            <p:nvPr/>
          </p:nvSpPr>
          <p:spPr bwMode="auto">
            <a:xfrm>
              <a:off x="3602"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4</a:t>
              </a:r>
              <a:endParaRPr kumimoji="0" lang="en-AU" altLang="en-US" sz="18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6" name="Text Box 10"/>
            <p:cNvSpPr txBox="1">
              <a:spLocks noChangeArrowheads="1"/>
            </p:cNvSpPr>
            <p:nvPr/>
          </p:nvSpPr>
          <p:spPr bwMode="auto">
            <a:xfrm>
              <a:off x="2963"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9</a:t>
              </a:r>
              <a:endParaRPr kumimoji="0" lang="en-AU" altLang="en-US" sz="18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7" name="Text Box 11"/>
            <p:cNvSpPr txBox="1">
              <a:spLocks noChangeArrowheads="1"/>
            </p:cNvSpPr>
            <p:nvPr/>
          </p:nvSpPr>
          <p:spPr bwMode="auto">
            <a:xfrm>
              <a:off x="2740"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10</a:t>
              </a:r>
              <a:endParaRPr kumimoji="0" lang="en-AU" altLang="en-US" sz="18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8" name="Text Box 12"/>
            <p:cNvSpPr txBox="1">
              <a:spLocks noChangeArrowheads="1"/>
            </p:cNvSpPr>
            <p:nvPr/>
          </p:nvSpPr>
          <p:spPr bwMode="auto">
            <a:xfrm>
              <a:off x="1226" y="2755"/>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63</a:t>
              </a:r>
              <a:endParaRPr kumimoji="0" lang="en-AU" altLang="en-US" sz="18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9" name="Text Box 13"/>
            <p:cNvSpPr txBox="1">
              <a:spLocks noChangeArrowheads="1"/>
            </p:cNvSpPr>
            <p:nvPr/>
          </p:nvSpPr>
          <p:spPr bwMode="auto">
            <a:xfrm>
              <a:off x="3919"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4 bits</a:t>
              </a:r>
              <a:endParaRPr kumimoji="0" lang="en-AU" altLang="en-US" sz="1800" b="0" i="0" u="none" strike="noStrike" kern="0" cap="none" spc="0" normalizeH="0" baseline="0" noProof="0" dirty="0">
                <a:ln>
                  <a:noFill/>
                </a:ln>
                <a:solidFill>
                  <a:srgbClr val="000000"/>
                </a:solidFill>
                <a:effectLst/>
                <a:uLnTx/>
                <a:uFillTx/>
                <a:latin typeface="Arial" panose="020B0604020202020204" pitchFamily="34" charset="0"/>
                <a:ea typeface="+mn-ea"/>
              </a:endParaRPr>
            </a:p>
          </p:txBody>
        </p:sp>
        <p:sp>
          <p:nvSpPr>
            <p:cNvPr id="50" name="Text Box 14"/>
            <p:cNvSpPr txBox="1">
              <a:spLocks noChangeArrowheads="1"/>
            </p:cNvSpPr>
            <p:nvPr/>
          </p:nvSpPr>
          <p:spPr bwMode="auto">
            <a:xfrm>
              <a:off x="3162"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6 bits</a:t>
              </a:r>
              <a:endParaRPr kumimoji="0" lang="en-AU" altLang="en-US" sz="1800" b="0" i="0" u="none" strike="noStrike" kern="0" cap="none" spc="0" normalizeH="0" baseline="0" noProof="0" dirty="0">
                <a:ln>
                  <a:noFill/>
                </a:ln>
                <a:solidFill>
                  <a:srgbClr val="000000"/>
                </a:solidFill>
                <a:effectLst/>
                <a:uLnTx/>
                <a:uFillTx/>
                <a:latin typeface="Arial" panose="020B0604020202020204" pitchFamily="34" charset="0"/>
                <a:ea typeface="+mn-ea"/>
              </a:endParaRPr>
            </a:p>
          </p:txBody>
        </p:sp>
        <p:sp>
          <p:nvSpPr>
            <p:cNvPr id="51" name="Text Box 15"/>
            <p:cNvSpPr txBox="1">
              <a:spLocks noChangeArrowheads="1"/>
            </p:cNvSpPr>
            <p:nvPr/>
          </p:nvSpPr>
          <p:spPr bwMode="auto">
            <a:xfrm>
              <a:off x="1849" y="3220"/>
              <a:ext cx="5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mn-ea"/>
                </a:rPr>
                <a:t>54 bits</a:t>
              </a:r>
              <a:endParaRPr kumimoji="0" lang="en-AU" altLang="en-US" sz="1800" b="0" i="0" u="none" strike="noStrike" kern="0" cap="none" spc="0" normalizeH="0" baseline="0" noProof="0" dirty="0">
                <a:ln>
                  <a:noFill/>
                </a:ln>
                <a:solidFill>
                  <a:srgbClr val="000000"/>
                </a:solidFill>
                <a:effectLst/>
                <a:uLnTx/>
                <a:uFillTx/>
                <a:latin typeface="Arial" panose="020B0604020202020204" pitchFamily="34" charset="0"/>
                <a:ea typeface="+mn-ea"/>
              </a:endParaRPr>
            </a:p>
          </p:txBody>
        </p:sp>
      </p:grpSp>
    </p:spTree>
  </p:cSld>
  <p:clrMapOvr>
    <a:masterClrMapping/>
  </p:clrMapOvr>
  <p:transition spd="med">
    <p:random/>
    <p:sndAc>
      <p:stSnd>
        <p:snd r:embed="rId2"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0"/>
            <a:ext cx="8001000" cy="571500"/>
          </a:xfrm>
          <a:noFill/>
        </p:spPr>
        <p:txBody>
          <a:bodyPr/>
          <a:lstStyle/>
          <a:p>
            <a:r>
              <a:rPr lang="en-US" altLang="zh-CN" sz="2600"/>
              <a:t>DRAM logical organization (256 Mbit) 1</a:t>
            </a:r>
            <a:r>
              <a:rPr lang="zh-CN" altLang="en-US" sz="2600" dirty="0"/>
              <a:t>位数据读出</a:t>
            </a:r>
            <a:endParaRPr lang="en-US" altLang="zh-CN" sz="2600" dirty="0"/>
          </a:p>
        </p:txBody>
      </p:sp>
      <p:grpSp>
        <p:nvGrpSpPr>
          <p:cNvPr id="23555" name="组合 101"/>
          <p:cNvGrpSpPr>
            <a:grpSpLocks/>
          </p:cNvGrpSpPr>
          <p:nvPr/>
        </p:nvGrpSpPr>
        <p:grpSpPr bwMode="auto">
          <a:xfrm>
            <a:off x="152400" y="939800"/>
            <a:ext cx="8588375" cy="4865688"/>
            <a:chOff x="152400" y="1000125"/>
            <a:chExt cx="8588375" cy="4865688"/>
          </a:xfrm>
        </p:grpSpPr>
        <p:sp>
          <p:nvSpPr>
            <p:cNvPr id="23558" name="Rectangle 5"/>
            <p:cNvSpPr>
              <a:spLocks noChangeArrowheads="1"/>
            </p:cNvSpPr>
            <p:nvPr/>
          </p:nvSpPr>
          <p:spPr bwMode="auto">
            <a:xfrm>
              <a:off x="2392363" y="4470400"/>
              <a:ext cx="914400" cy="18256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59" name="Rectangle 8"/>
            <p:cNvSpPr>
              <a:spLocks noChangeArrowheads="1"/>
            </p:cNvSpPr>
            <p:nvPr/>
          </p:nvSpPr>
          <p:spPr bwMode="auto">
            <a:xfrm>
              <a:off x="4071938" y="1233488"/>
              <a:ext cx="3321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a:solidFill>
                    <a:srgbClr val="000000"/>
                  </a:solidFill>
                  <a:latin typeface="Times" panose="02020603050405020304" pitchFamily="18" charset="0"/>
                </a:rPr>
                <a:t>Column mutiplexer</a:t>
              </a:r>
              <a:endParaRPr kumimoji="0" lang="en-US" altLang="zh-CN" sz="2200" b="0" dirty="0">
                <a:solidFill>
                  <a:srgbClr val="000000"/>
                </a:solidFill>
                <a:latin typeface="Times" panose="02020603050405020304" pitchFamily="18" charset="0"/>
              </a:endParaRPr>
            </a:p>
          </p:txBody>
        </p:sp>
        <p:sp>
          <p:nvSpPr>
            <p:cNvPr id="23560" name="Rectangle 9"/>
            <p:cNvSpPr>
              <a:spLocks noChangeArrowheads="1"/>
            </p:cNvSpPr>
            <p:nvPr/>
          </p:nvSpPr>
          <p:spPr bwMode="auto">
            <a:xfrm>
              <a:off x="4146550" y="2608263"/>
              <a:ext cx="10334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Sense </a:t>
              </a:r>
              <a:endParaRPr kumimoji="0" lang="en-US" altLang="zh-CN" sz="2600" b="0" dirty="0">
                <a:solidFill>
                  <a:srgbClr val="000000"/>
                </a:solidFill>
                <a:latin typeface="Times" panose="02020603050405020304" pitchFamily="18" charset="0"/>
              </a:endParaRPr>
            </a:p>
          </p:txBody>
        </p:sp>
        <p:sp>
          <p:nvSpPr>
            <p:cNvPr id="23561" name="Rectangle 10"/>
            <p:cNvSpPr>
              <a:spLocks noChangeArrowheads="1"/>
            </p:cNvSpPr>
            <p:nvPr/>
          </p:nvSpPr>
          <p:spPr bwMode="auto">
            <a:xfrm>
              <a:off x="4967288" y="2608263"/>
              <a:ext cx="1828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Amps &amp; I/O</a:t>
              </a:r>
              <a:endParaRPr kumimoji="0" lang="en-US" altLang="zh-CN" sz="2600" b="0" dirty="0">
                <a:solidFill>
                  <a:srgbClr val="000000"/>
                </a:solidFill>
                <a:latin typeface="Times" panose="02020603050405020304" pitchFamily="18" charset="0"/>
              </a:endParaRPr>
            </a:p>
          </p:txBody>
        </p:sp>
        <p:sp>
          <p:nvSpPr>
            <p:cNvPr id="23562" name="Rectangle 11"/>
            <p:cNvSpPr>
              <a:spLocks noChangeArrowheads="1"/>
            </p:cNvSpPr>
            <p:nvPr/>
          </p:nvSpPr>
          <p:spPr bwMode="auto">
            <a:xfrm>
              <a:off x="4144963" y="3433763"/>
              <a:ext cx="1397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Memory </a:t>
              </a:r>
              <a:endParaRPr kumimoji="0" lang="en-US" altLang="zh-CN" sz="2600" b="0" dirty="0">
                <a:solidFill>
                  <a:srgbClr val="000000"/>
                </a:solidFill>
                <a:latin typeface="Times" panose="02020603050405020304" pitchFamily="18" charset="0"/>
              </a:endParaRPr>
            </a:p>
          </p:txBody>
        </p:sp>
        <p:sp>
          <p:nvSpPr>
            <p:cNvPr id="23563" name="Rectangle 12"/>
            <p:cNvSpPr>
              <a:spLocks noChangeArrowheads="1"/>
            </p:cNvSpPr>
            <p:nvPr/>
          </p:nvSpPr>
          <p:spPr bwMode="auto">
            <a:xfrm>
              <a:off x="5364163" y="3433763"/>
              <a:ext cx="9493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Array</a:t>
              </a:r>
            </a:p>
          </p:txBody>
        </p:sp>
        <p:sp>
          <p:nvSpPr>
            <p:cNvPr id="23564" name="Rectangle 13"/>
            <p:cNvSpPr>
              <a:spLocks noChangeArrowheads="1"/>
            </p:cNvSpPr>
            <p:nvPr/>
          </p:nvSpPr>
          <p:spPr bwMode="auto">
            <a:xfrm>
              <a:off x="4230688" y="3863975"/>
              <a:ext cx="2184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a:solidFill>
                    <a:srgbClr val="000000"/>
                  </a:solidFill>
                  <a:latin typeface="Times" panose="02020603050405020304" pitchFamily="18" charset="0"/>
                </a:rPr>
                <a:t>(16,384×16,384)</a:t>
              </a:r>
            </a:p>
          </p:txBody>
        </p:sp>
        <p:sp>
          <p:nvSpPr>
            <p:cNvPr id="23565" name="Rectangle 14"/>
            <p:cNvSpPr>
              <a:spLocks noChangeArrowheads="1"/>
            </p:cNvSpPr>
            <p:nvPr/>
          </p:nvSpPr>
          <p:spPr bwMode="auto">
            <a:xfrm>
              <a:off x="152400" y="4019550"/>
              <a:ext cx="1317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A0…A1</a:t>
              </a:r>
            </a:p>
          </p:txBody>
        </p:sp>
        <p:sp>
          <p:nvSpPr>
            <p:cNvPr id="23566" name="Rectangle 15"/>
            <p:cNvSpPr>
              <a:spLocks noChangeArrowheads="1"/>
            </p:cNvSpPr>
            <p:nvPr/>
          </p:nvSpPr>
          <p:spPr bwMode="auto">
            <a:xfrm>
              <a:off x="1244600" y="4019550"/>
              <a:ext cx="34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3</a:t>
              </a:r>
            </a:p>
          </p:txBody>
        </p:sp>
        <p:sp>
          <p:nvSpPr>
            <p:cNvPr id="23567" name="Rectangle 16"/>
            <p:cNvSpPr>
              <a:spLocks noChangeArrowheads="1"/>
            </p:cNvSpPr>
            <p:nvPr/>
          </p:nvSpPr>
          <p:spPr bwMode="auto">
            <a:xfrm>
              <a:off x="4154488" y="3144838"/>
              <a:ext cx="2716212" cy="26876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68" name="Rectangle 17"/>
            <p:cNvSpPr>
              <a:spLocks noChangeArrowheads="1"/>
            </p:cNvSpPr>
            <p:nvPr/>
          </p:nvSpPr>
          <p:spPr bwMode="auto">
            <a:xfrm>
              <a:off x="4154488" y="2665413"/>
              <a:ext cx="2716212" cy="4413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69" name="Rectangle 18"/>
            <p:cNvSpPr>
              <a:spLocks noChangeArrowheads="1"/>
            </p:cNvSpPr>
            <p:nvPr/>
          </p:nvSpPr>
          <p:spPr bwMode="auto">
            <a:xfrm>
              <a:off x="4143375" y="1233488"/>
              <a:ext cx="2716213" cy="4397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0" name="Rectangle 19"/>
            <p:cNvSpPr>
              <a:spLocks noChangeArrowheads="1"/>
            </p:cNvSpPr>
            <p:nvPr/>
          </p:nvSpPr>
          <p:spPr bwMode="auto">
            <a:xfrm>
              <a:off x="5262563" y="2178050"/>
              <a:ext cx="1825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endParaRPr kumimoji="0" lang="en-US" altLang="zh-CN" sz="2600">
                <a:solidFill>
                  <a:srgbClr val="000000"/>
                </a:solidFill>
                <a:latin typeface="Times" panose="02020603050405020304" pitchFamily="18" charset="0"/>
              </a:endParaRPr>
            </a:p>
          </p:txBody>
        </p:sp>
        <p:sp>
          <p:nvSpPr>
            <p:cNvPr id="23571" name="Rectangle 21"/>
            <p:cNvSpPr>
              <a:spLocks noChangeArrowheads="1"/>
            </p:cNvSpPr>
            <p:nvPr/>
          </p:nvSpPr>
          <p:spPr bwMode="auto">
            <a:xfrm>
              <a:off x="3316288" y="3144838"/>
              <a:ext cx="441325" cy="27130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pic>
          <p:nvPicPr>
            <p:cNvPr id="2357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313" y="3519488"/>
              <a:ext cx="346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pic>
        <p:sp>
          <p:nvSpPr>
            <p:cNvPr id="23573" name="Rectangle 23"/>
            <p:cNvSpPr>
              <a:spLocks noChangeArrowheads="1"/>
            </p:cNvSpPr>
            <p:nvPr/>
          </p:nvSpPr>
          <p:spPr bwMode="auto">
            <a:xfrm rot="10800000">
              <a:off x="2428875" y="3090863"/>
              <a:ext cx="441325" cy="2713037"/>
            </a:xfrm>
            <a:prstGeom prst="rect">
              <a:avLst/>
            </a:prstGeom>
            <a:solidFill>
              <a:schemeClr val="bg1"/>
            </a:solidFill>
            <a:ln w="25400">
              <a:solidFill>
                <a:srgbClr val="000000"/>
              </a:solidFill>
              <a:miter lim="800000"/>
              <a:headEnd/>
              <a:tailEnd/>
            </a:ln>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kumimoji="0" lang="en-US" altLang="zh-CN" sz="2200">
                <a:latin typeface="CG Omega" pitchFamily="34" charset="0"/>
              </a:endParaRPr>
            </a:p>
          </p:txBody>
        </p:sp>
        <p:sp>
          <p:nvSpPr>
            <p:cNvPr id="23574" name="Rectangle 24"/>
            <p:cNvSpPr>
              <a:spLocks noChangeArrowheads="1"/>
            </p:cNvSpPr>
            <p:nvPr/>
          </p:nvSpPr>
          <p:spPr bwMode="auto">
            <a:xfrm>
              <a:off x="2513013" y="4470400"/>
              <a:ext cx="11112"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5" name="Rectangle 25"/>
            <p:cNvSpPr>
              <a:spLocks noChangeArrowheads="1"/>
            </p:cNvSpPr>
            <p:nvPr/>
          </p:nvSpPr>
          <p:spPr bwMode="auto">
            <a:xfrm>
              <a:off x="2800350" y="4470400"/>
              <a:ext cx="34925"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6" name="Rectangle 26"/>
            <p:cNvSpPr>
              <a:spLocks noChangeArrowheads="1"/>
            </p:cNvSpPr>
            <p:nvPr/>
          </p:nvSpPr>
          <p:spPr bwMode="auto">
            <a:xfrm>
              <a:off x="2681288" y="4470400"/>
              <a:ext cx="58737" cy="3651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77" name="Rectangle 27"/>
            <p:cNvSpPr>
              <a:spLocks noChangeArrowheads="1"/>
            </p:cNvSpPr>
            <p:nvPr/>
          </p:nvSpPr>
          <p:spPr bwMode="auto">
            <a:xfrm>
              <a:off x="1857375" y="3948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sp>
          <p:nvSpPr>
            <p:cNvPr id="23578" name="Rectangle 28"/>
            <p:cNvSpPr>
              <a:spLocks noChangeArrowheads="1"/>
            </p:cNvSpPr>
            <p:nvPr/>
          </p:nvSpPr>
          <p:spPr bwMode="auto">
            <a:xfrm rot="10800000">
              <a:off x="7327900" y="1300163"/>
              <a:ext cx="441325" cy="1206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G Omega" pitchFamily="34" charset="0"/>
                </a:rPr>
                <a:t>Data in</a:t>
              </a:r>
              <a:endParaRPr kumimoji="0" lang="en-US" altLang="zh-CN" sz="1800" dirty="0">
                <a:latin typeface="CG Omega" pitchFamily="34" charset="0"/>
              </a:endParaRPr>
            </a:p>
          </p:txBody>
        </p:sp>
        <p:sp>
          <p:nvSpPr>
            <p:cNvPr id="23579" name="Rectangle 29"/>
            <p:cNvSpPr>
              <a:spLocks noChangeArrowheads="1"/>
            </p:cNvSpPr>
            <p:nvPr/>
          </p:nvSpPr>
          <p:spPr bwMode="auto">
            <a:xfrm>
              <a:off x="1219200" y="4470400"/>
              <a:ext cx="11113"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0" name="Rectangle 30"/>
            <p:cNvSpPr>
              <a:spLocks noChangeArrowheads="1"/>
            </p:cNvSpPr>
            <p:nvPr/>
          </p:nvSpPr>
          <p:spPr bwMode="auto">
            <a:xfrm>
              <a:off x="1530350" y="4470400"/>
              <a:ext cx="34925"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1" name="Rectangle 31"/>
            <p:cNvSpPr>
              <a:spLocks noChangeArrowheads="1"/>
            </p:cNvSpPr>
            <p:nvPr/>
          </p:nvSpPr>
          <p:spPr bwMode="auto">
            <a:xfrm>
              <a:off x="1243013" y="4470400"/>
              <a:ext cx="1185862" cy="12065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2" name="Rectangle 32"/>
            <p:cNvSpPr>
              <a:spLocks noChangeArrowheads="1"/>
            </p:cNvSpPr>
            <p:nvPr/>
          </p:nvSpPr>
          <p:spPr bwMode="auto">
            <a:xfrm>
              <a:off x="8321675" y="181768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D</a:t>
              </a:r>
            </a:p>
          </p:txBody>
        </p:sp>
        <p:sp>
          <p:nvSpPr>
            <p:cNvPr id="23583" name="Rectangle 33"/>
            <p:cNvSpPr>
              <a:spLocks noChangeArrowheads="1"/>
            </p:cNvSpPr>
            <p:nvPr/>
          </p:nvSpPr>
          <p:spPr bwMode="auto">
            <a:xfrm>
              <a:off x="8289925" y="315753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Q</a:t>
              </a:r>
            </a:p>
          </p:txBody>
        </p:sp>
        <p:sp>
          <p:nvSpPr>
            <p:cNvPr id="23584" name="Rectangle 34"/>
            <p:cNvSpPr>
              <a:spLocks noChangeArrowheads="1"/>
            </p:cNvSpPr>
            <p:nvPr/>
          </p:nvSpPr>
          <p:spPr bwMode="auto">
            <a:xfrm>
              <a:off x="4191000" y="5219700"/>
              <a:ext cx="14001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a:solidFill>
                    <a:srgbClr val="000000"/>
                  </a:solidFill>
                  <a:latin typeface="Times" panose="02020603050405020304" pitchFamily="18" charset="0"/>
                </a:rPr>
                <a:t>Word Line</a:t>
              </a:r>
              <a:endParaRPr kumimoji="0" lang="en-US" altLang="zh-CN" sz="2200" b="0" dirty="0">
                <a:solidFill>
                  <a:srgbClr val="000000"/>
                </a:solidFill>
                <a:latin typeface="Times" panose="02020603050405020304" pitchFamily="18" charset="0"/>
              </a:endParaRPr>
            </a:p>
          </p:txBody>
        </p:sp>
        <p:sp>
          <p:nvSpPr>
            <p:cNvPr id="23585" name="Rectangle 36"/>
            <p:cNvSpPr>
              <a:spLocks noChangeArrowheads="1"/>
            </p:cNvSpPr>
            <p:nvPr/>
          </p:nvSpPr>
          <p:spPr bwMode="auto">
            <a:xfrm>
              <a:off x="5638800" y="4957763"/>
              <a:ext cx="9556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dirty="0">
                  <a:solidFill>
                    <a:srgbClr val="000000"/>
                  </a:solidFill>
                  <a:latin typeface="Times" panose="02020603050405020304" pitchFamily="18" charset="0"/>
                </a:rPr>
                <a:t>Storage</a:t>
              </a:r>
            </a:p>
            <a:p>
              <a:pPr>
                <a:spcBef>
                  <a:spcPct val="0"/>
                </a:spcBef>
                <a:buSzTx/>
                <a:buFontTx/>
                <a:buNone/>
              </a:pPr>
              <a:r>
                <a:rPr kumimoji="0" lang="en-US" altLang="zh-CN" sz="2000" b="0">
                  <a:solidFill>
                    <a:srgbClr val="000000"/>
                  </a:solidFill>
                  <a:latin typeface="Times" panose="02020603050405020304" pitchFamily="18" charset="0"/>
                </a:rPr>
                <a:t> Cell</a:t>
              </a:r>
              <a:endParaRPr kumimoji="0" lang="en-US" altLang="zh-CN" sz="2000" b="0" dirty="0">
                <a:solidFill>
                  <a:srgbClr val="000000"/>
                </a:solidFill>
                <a:latin typeface="Times" panose="02020603050405020304" pitchFamily="18" charset="0"/>
              </a:endParaRPr>
            </a:p>
          </p:txBody>
        </p:sp>
        <p:sp>
          <p:nvSpPr>
            <p:cNvPr id="23586" name="Rectangle 37"/>
            <p:cNvSpPr>
              <a:spLocks noChangeArrowheads="1"/>
            </p:cNvSpPr>
            <p:nvPr/>
          </p:nvSpPr>
          <p:spPr bwMode="auto">
            <a:xfrm rot="-10779229">
              <a:off x="7327900" y="2592388"/>
              <a:ext cx="417513" cy="12779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G Omega" pitchFamily="34" charset="0"/>
                </a:rPr>
                <a:t>Data out</a:t>
              </a:r>
              <a:endParaRPr kumimoji="0" lang="en-US" altLang="zh-CN" sz="1800" dirty="0">
                <a:latin typeface="CG Omega" pitchFamily="34" charset="0"/>
              </a:endParaRPr>
            </a:p>
          </p:txBody>
        </p:sp>
        <p:sp>
          <p:nvSpPr>
            <p:cNvPr id="23587" name="Rectangle 38"/>
            <p:cNvSpPr>
              <a:spLocks noChangeArrowheads="1"/>
            </p:cNvSpPr>
            <p:nvPr/>
          </p:nvSpPr>
          <p:spPr bwMode="auto">
            <a:xfrm>
              <a:off x="6361113" y="5421313"/>
              <a:ext cx="215900" cy="215900"/>
            </a:xfrm>
            <a:prstGeom prst="rect">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588" name="Line 39"/>
            <p:cNvSpPr>
              <a:spLocks noChangeShapeType="1"/>
            </p:cNvSpPr>
            <p:nvPr/>
          </p:nvSpPr>
          <p:spPr bwMode="auto">
            <a:xfrm>
              <a:off x="4227513" y="5643563"/>
              <a:ext cx="26543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40"/>
            <p:cNvSpPr>
              <a:spLocks noChangeShapeType="1"/>
            </p:cNvSpPr>
            <p:nvPr/>
          </p:nvSpPr>
          <p:spPr bwMode="auto">
            <a:xfrm>
              <a:off x="6583363" y="3135313"/>
              <a:ext cx="0" cy="273050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41"/>
            <p:cNvSpPr>
              <a:spLocks noChangeShapeType="1"/>
            </p:cNvSpPr>
            <p:nvPr/>
          </p:nvSpPr>
          <p:spPr bwMode="auto">
            <a:xfrm>
              <a:off x="7853363" y="2062163"/>
              <a:ext cx="482600"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42"/>
            <p:cNvSpPr>
              <a:spLocks noChangeShapeType="1"/>
            </p:cNvSpPr>
            <p:nvPr/>
          </p:nvSpPr>
          <p:spPr bwMode="auto">
            <a:xfrm>
              <a:off x="7815263" y="3357563"/>
              <a:ext cx="4826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Rectangle 43"/>
            <p:cNvSpPr>
              <a:spLocks noChangeArrowheads="1"/>
            </p:cNvSpPr>
            <p:nvPr/>
          </p:nvSpPr>
          <p:spPr bwMode="auto">
            <a:xfrm rot="-5400000">
              <a:off x="2547938" y="4268788"/>
              <a:ext cx="2003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Row Decoder</a:t>
              </a:r>
              <a:endParaRPr kumimoji="0" lang="en-US" altLang="zh-CN" sz="2600" b="0" dirty="0">
                <a:solidFill>
                  <a:srgbClr val="000000"/>
                </a:solidFill>
                <a:latin typeface="Times" panose="02020603050405020304" pitchFamily="18" charset="0"/>
              </a:endParaRPr>
            </a:p>
          </p:txBody>
        </p:sp>
        <p:sp>
          <p:nvSpPr>
            <p:cNvPr id="23593" name="Line 44"/>
            <p:cNvSpPr>
              <a:spLocks noChangeShapeType="1"/>
            </p:cNvSpPr>
            <p:nvPr/>
          </p:nvSpPr>
          <p:spPr bwMode="auto">
            <a:xfrm>
              <a:off x="3763963" y="32813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4" name="Line 45"/>
            <p:cNvSpPr>
              <a:spLocks noChangeShapeType="1"/>
            </p:cNvSpPr>
            <p:nvPr/>
          </p:nvSpPr>
          <p:spPr bwMode="auto">
            <a:xfrm>
              <a:off x="3763963" y="34337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5" name="Line 46"/>
            <p:cNvSpPr>
              <a:spLocks noChangeShapeType="1"/>
            </p:cNvSpPr>
            <p:nvPr/>
          </p:nvSpPr>
          <p:spPr bwMode="auto">
            <a:xfrm>
              <a:off x="3763963" y="3586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6" name="Line 47"/>
            <p:cNvSpPr>
              <a:spLocks noChangeShapeType="1"/>
            </p:cNvSpPr>
            <p:nvPr/>
          </p:nvSpPr>
          <p:spPr bwMode="auto">
            <a:xfrm>
              <a:off x="3763963" y="3738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7" name="Line 48"/>
            <p:cNvSpPr>
              <a:spLocks noChangeShapeType="1"/>
            </p:cNvSpPr>
            <p:nvPr/>
          </p:nvSpPr>
          <p:spPr bwMode="auto">
            <a:xfrm>
              <a:off x="3763963" y="5643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8" name="Line 49"/>
            <p:cNvSpPr>
              <a:spLocks noChangeShapeType="1"/>
            </p:cNvSpPr>
            <p:nvPr/>
          </p:nvSpPr>
          <p:spPr bwMode="auto">
            <a:xfrm>
              <a:off x="3763963" y="5491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3599" name="Rectangle 50"/>
            <p:cNvSpPr>
              <a:spLocks noChangeArrowheads="1"/>
            </p:cNvSpPr>
            <p:nvPr/>
          </p:nvSpPr>
          <p:spPr bwMode="auto">
            <a:xfrm rot="-5400000">
              <a:off x="3598863" y="428466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a:solidFill>
                    <a:srgbClr val="000000"/>
                  </a:solidFill>
                  <a:latin typeface="Times" panose="02020603050405020304" pitchFamily="18" charset="0"/>
                </a:rPr>
                <a:t>…</a:t>
              </a:r>
            </a:p>
          </p:txBody>
        </p:sp>
        <p:sp>
          <p:nvSpPr>
            <p:cNvPr id="23600" name="Freeform 51"/>
            <p:cNvSpPr>
              <a:spLocks/>
            </p:cNvSpPr>
            <p:nvPr/>
          </p:nvSpPr>
          <p:spPr bwMode="auto">
            <a:xfrm>
              <a:off x="1643063" y="1447800"/>
              <a:ext cx="2428875" cy="461963"/>
            </a:xfrm>
            <a:custGeom>
              <a:avLst/>
              <a:gdLst>
                <a:gd name="T0" fmla="*/ 2147483646 w 816"/>
                <a:gd name="T1" fmla="*/ 0 h 9617"/>
                <a:gd name="T2" fmla="*/ 0 w 816"/>
                <a:gd name="T3" fmla="*/ 0 h 9617"/>
                <a:gd name="T4" fmla="*/ 0 w 816"/>
                <a:gd name="T5" fmla="*/ 2147483646 h 9617"/>
                <a:gd name="T6" fmla="*/ 0 60000 65536"/>
                <a:gd name="T7" fmla="*/ 0 60000 65536"/>
                <a:gd name="T8" fmla="*/ 0 60000 65536"/>
                <a:gd name="T9" fmla="*/ 0 w 816"/>
                <a:gd name="T10" fmla="*/ 0 h 9617"/>
                <a:gd name="T11" fmla="*/ 816 w 816"/>
                <a:gd name="T12" fmla="*/ 9617 h 9617"/>
              </a:gdLst>
              <a:ahLst/>
              <a:cxnLst>
                <a:cxn ang="T6">
                  <a:pos x="T0" y="T1"/>
                </a:cxn>
                <a:cxn ang="T7">
                  <a:pos x="T2" y="T3"/>
                </a:cxn>
                <a:cxn ang="T8">
                  <a:pos x="T4" y="T5"/>
                </a:cxn>
              </a:cxnLst>
              <a:rect l="T9" t="T10" r="T11" b="T12"/>
              <a:pathLst>
                <a:path w="816" h="9617">
                  <a:moveTo>
                    <a:pt x="816" y="0"/>
                  </a:moveTo>
                  <a:lnTo>
                    <a:pt x="0" y="0"/>
                  </a:lnTo>
                  <a:lnTo>
                    <a:pt x="0" y="9617"/>
                  </a:lnTo>
                </a:path>
              </a:pathLst>
            </a:custGeom>
            <a:noFill/>
            <a:ln w="3810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3601" name="Rectangle 52"/>
            <p:cNvSpPr>
              <a:spLocks noChangeArrowheads="1"/>
            </p:cNvSpPr>
            <p:nvPr/>
          </p:nvSpPr>
          <p:spPr bwMode="auto">
            <a:xfrm rot="-5400000">
              <a:off x="5907881" y="4231482"/>
              <a:ext cx="10747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a:solidFill>
                    <a:srgbClr val="000000"/>
                  </a:solidFill>
                  <a:latin typeface="Times" panose="02020603050405020304" pitchFamily="18" charset="0"/>
                </a:rPr>
                <a:t>Bit Line</a:t>
              </a:r>
              <a:endParaRPr kumimoji="0" lang="en-US" altLang="zh-CN" sz="2000" b="0" dirty="0">
                <a:solidFill>
                  <a:srgbClr val="000000"/>
                </a:solidFill>
                <a:latin typeface="Times" panose="02020603050405020304" pitchFamily="18" charset="0"/>
              </a:endParaRPr>
            </a:p>
          </p:txBody>
        </p:sp>
        <p:sp>
          <p:nvSpPr>
            <p:cNvPr id="23602" name="Rectangle 27"/>
            <p:cNvSpPr>
              <a:spLocks noChangeArrowheads="1"/>
            </p:cNvSpPr>
            <p:nvPr/>
          </p:nvSpPr>
          <p:spPr bwMode="auto">
            <a:xfrm>
              <a:off x="1143000" y="1662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cxnSp>
          <p:nvCxnSpPr>
            <p:cNvPr id="56" name="直接连接符 55"/>
            <p:cNvCxnSpPr/>
            <p:nvPr/>
          </p:nvCxnSpPr>
          <p:spPr bwMode="auto">
            <a:xfrm rot="5400000">
              <a:off x="355600" y="3214688"/>
              <a:ext cx="2573337"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604" name="直接连接符 57"/>
            <p:cNvCxnSpPr>
              <a:cxnSpLocks noChangeShapeType="1"/>
            </p:cNvCxnSpPr>
            <p:nvPr/>
          </p:nvCxnSpPr>
          <p:spPr bwMode="auto">
            <a:xfrm rot="5400000">
              <a:off x="1428750" y="2000251"/>
              <a:ext cx="428625"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605" name="直接连接符 59"/>
            <p:cNvCxnSpPr>
              <a:cxnSpLocks noChangeShapeType="1"/>
            </p:cNvCxnSpPr>
            <p:nvPr/>
          </p:nvCxnSpPr>
          <p:spPr bwMode="auto">
            <a:xfrm rot="10800000" flipV="1">
              <a:off x="1928813" y="4376738"/>
              <a:ext cx="357187"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useBgFill="1">
          <p:nvSpPr>
            <p:cNvPr id="23606" name="矩形 60"/>
            <p:cNvSpPr>
              <a:spLocks noChangeArrowheads="1"/>
            </p:cNvSpPr>
            <p:nvPr/>
          </p:nvSpPr>
          <p:spPr bwMode="auto">
            <a:xfrm>
              <a:off x="2000250" y="1233488"/>
              <a:ext cx="1857375" cy="357187"/>
            </a:xfrm>
            <a:prstGeom prst="rect">
              <a:avLst/>
            </a:prstGeom>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607" name="TextBox 61"/>
            <p:cNvSpPr txBox="1">
              <a:spLocks noChangeArrowheads="1"/>
            </p:cNvSpPr>
            <p:nvPr/>
          </p:nvSpPr>
          <p:spPr bwMode="auto">
            <a:xfrm>
              <a:off x="1857375" y="1233488"/>
              <a:ext cx="2214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14bit  col.  Addr.  Reg</a:t>
              </a:r>
              <a:r>
                <a:rPr lang="en-US" altLang="zh-CN" sz="16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23608" name="TextBox 63"/>
            <p:cNvSpPr txBox="1">
              <a:spLocks noChangeArrowheads="1"/>
            </p:cNvSpPr>
            <p:nvPr/>
          </p:nvSpPr>
          <p:spPr bwMode="auto">
            <a:xfrm rot="-5400000">
              <a:off x="1263195" y="4267835"/>
              <a:ext cx="2736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a:latin typeface="Times New Roman" panose="02020603050405020304" pitchFamily="18" charset="0"/>
                </a:rPr>
                <a:t>14bit  row  addr  Reg</a:t>
              </a:r>
              <a:endParaRPr lang="zh-CN" altLang="en-US" sz="2400" b="0" dirty="0">
                <a:latin typeface="Times New Roman" panose="02020603050405020304" pitchFamily="18" charset="0"/>
              </a:endParaRPr>
            </a:p>
          </p:txBody>
        </p:sp>
        <p:sp>
          <p:nvSpPr>
            <p:cNvPr id="23609" name="TextBox 66"/>
            <p:cNvSpPr txBox="1">
              <a:spLocks noChangeArrowheads="1"/>
            </p:cNvSpPr>
            <p:nvPr/>
          </p:nvSpPr>
          <p:spPr bwMode="auto">
            <a:xfrm>
              <a:off x="4143375" y="1947863"/>
              <a:ext cx="2643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16384 bit  col. data  Reg</a:t>
              </a:r>
              <a:r>
                <a:rPr lang="en-US" altLang="zh-CN" sz="16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23610" name="矩形 67"/>
            <p:cNvSpPr>
              <a:spLocks noChangeArrowheads="1"/>
            </p:cNvSpPr>
            <p:nvPr/>
          </p:nvSpPr>
          <p:spPr bwMode="auto">
            <a:xfrm>
              <a:off x="4143375" y="1876425"/>
              <a:ext cx="2643188" cy="428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611" name="上箭头 68"/>
            <p:cNvSpPr>
              <a:spLocks noChangeArrowheads="1"/>
            </p:cNvSpPr>
            <p:nvPr/>
          </p:nvSpPr>
          <p:spPr bwMode="auto">
            <a:xfrm>
              <a:off x="5357813" y="2357438"/>
              <a:ext cx="142875" cy="285750"/>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3612" name="上箭头 69"/>
            <p:cNvSpPr>
              <a:spLocks noChangeArrowheads="1"/>
            </p:cNvSpPr>
            <p:nvPr/>
          </p:nvSpPr>
          <p:spPr bwMode="auto">
            <a:xfrm>
              <a:off x="5357813" y="1643063"/>
              <a:ext cx="142875" cy="214312"/>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cxnSp>
          <p:nvCxnSpPr>
            <p:cNvPr id="23613" name="直接连接符 71"/>
            <p:cNvCxnSpPr>
              <a:cxnSpLocks noChangeShapeType="1"/>
            </p:cNvCxnSpPr>
            <p:nvPr/>
          </p:nvCxnSpPr>
          <p:spPr bwMode="auto">
            <a:xfrm rot="16200000" flipH="1">
              <a:off x="5313362" y="1116013"/>
              <a:ext cx="233363"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614" name="直接连接符 64"/>
            <p:cNvCxnSpPr>
              <a:cxnSpLocks noChangeShapeType="1"/>
            </p:cNvCxnSpPr>
            <p:nvPr/>
          </p:nvCxnSpPr>
          <p:spPr bwMode="auto">
            <a:xfrm>
              <a:off x="2843808" y="1556792"/>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615" name="直接连接符 77"/>
            <p:cNvCxnSpPr>
              <a:cxnSpLocks noChangeShapeType="1"/>
            </p:cNvCxnSpPr>
            <p:nvPr/>
          </p:nvCxnSpPr>
          <p:spPr bwMode="auto">
            <a:xfrm>
              <a:off x="2627784" y="2852936"/>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23616" name="TextBox 80"/>
            <p:cNvSpPr txBox="1">
              <a:spLocks noChangeArrowheads="1"/>
            </p:cNvSpPr>
            <p:nvPr/>
          </p:nvSpPr>
          <p:spPr bwMode="auto">
            <a:xfrm>
              <a:off x="1979712" y="1844824"/>
              <a:ext cx="1872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CAS</a:t>
              </a:r>
              <a:r>
                <a:rPr lang="zh-CN" altLang="en-US" sz="1600" b="0">
                  <a:latin typeface="Times New Roman" panose="02020603050405020304" pitchFamily="18" charset="0"/>
                </a:rPr>
                <a:t>（列选通）</a:t>
              </a:r>
            </a:p>
          </p:txBody>
        </p:sp>
        <p:sp>
          <p:nvSpPr>
            <p:cNvPr id="23617" name="TextBox 81"/>
            <p:cNvSpPr txBox="1">
              <a:spLocks noChangeArrowheads="1"/>
            </p:cNvSpPr>
            <p:nvPr/>
          </p:nvSpPr>
          <p:spPr bwMode="auto">
            <a:xfrm>
              <a:off x="1763688" y="2492896"/>
              <a:ext cx="194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RAS</a:t>
              </a:r>
              <a:r>
                <a:rPr lang="zh-CN" altLang="en-US" sz="1600" b="0">
                  <a:latin typeface="Times New Roman" panose="02020603050405020304" pitchFamily="18" charset="0"/>
                </a:rPr>
                <a:t>（行选通）</a:t>
              </a:r>
            </a:p>
          </p:txBody>
        </p:sp>
      </p:grpSp>
      <p:sp>
        <p:nvSpPr>
          <p:cNvPr id="23556" name="文本框 1"/>
          <p:cNvSpPr txBox="1">
            <a:spLocks noChangeArrowheads="1"/>
          </p:cNvSpPr>
          <p:nvPr/>
        </p:nvSpPr>
        <p:spPr bwMode="auto">
          <a:xfrm>
            <a:off x="827088" y="5949950"/>
            <a:ext cx="705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000" b="0">
                <a:latin typeface="Times New Roman" panose="02020603050405020304" pitchFamily="18" charset="0"/>
              </a:rPr>
              <a:t>RAS: Row Access Strobe,    CAS: Column Access Strobe</a:t>
            </a:r>
            <a:endParaRPr lang="zh-CN" altLang="en-US" sz="2000" b="0" dirty="0">
              <a:latin typeface="Times New Roman" panose="02020603050405020304" pitchFamily="18" charset="0"/>
            </a:endParaRPr>
          </a:p>
        </p:txBody>
      </p:sp>
      <p:pic>
        <p:nvPicPr>
          <p:cNvPr id="2355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4221163"/>
            <a:ext cx="1836738"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amera.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a:xfrm>
            <a:off x="683568" y="63887"/>
            <a:ext cx="8259762" cy="523220"/>
          </a:xfrm>
        </p:spPr>
        <p:txBody>
          <a:bodyPr/>
          <a:lstStyle/>
          <a:p>
            <a:pPr eaLnBrk="1" hangingPunct="1"/>
            <a:r>
              <a:rPr lang="en-US" altLang="en-US" sz="2800"/>
              <a:t>Block Size Considerations</a:t>
            </a:r>
            <a:endParaRPr lang="en-AU" altLang="en-US" sz="2800" dirty="0"/>
          </a:p>
        </p:txBody>
      </p:sp>
      <p:sp>
        <p:nvSpPr>
          <p:cNvPr id="70659" name="Rectangle 5"/>
          <p:cNvSpPr>
            <a:spLocks noGrp="1" noChangeArrowheads="1"/>
          </p:cNvSpPr>
          <p:nvPr>
            <p:ph type="body" idx="1"/>
          </p:nvPr>
        </p:nvSpPr>
        <p:spPr>
          <a:xfrm>
            <a:off x="179512" y="476672"/>
            <a:ext cx="8964488" cy="5111750"/>
          </a:xfrm>
        </p:spPr>
        <p:txBody>
          <a:bodyPr/>
          <a:lstStyle/>
          <a:p>
            <a:pPr eaLnBrk="1" hangingPunct="1">
              <a:buClr>
                <a:schemeClr val="tx1"/>
              </a:buClr>
              <a:buSzPct val="80000"/>
              <a:buFont typeface="Wingdings" panose="05000000000000000000" pitchFamily="2" charset="2"/>
              <a:buChar char="l"/>
            </a:pPr>
            <a:r>
              <a:rPr lang="en-US" altLang="en-US" sz="2400" dirty="0"/>
              <a:t>Larger blocks </a:t>
            </a:r>
            <a:r>
              <a:rPr lang="en-US" altLang="zh-CN" sz="2400" dirty="0"/>
              <a:t>with many bytes </a:t>
            </a:r>
            <a:r>
              <a:rPr lang="en-US" altLang="en-US" sz="2400" dirty="0"/>
              <a:t>should reduce miss rate</a:t>
            </a:r>
          </a:p>
          <a:p>
            <a:pPr lvl="1" eaLnBrk="1" hangingPunct="1">
              <a:buClr>
                <a:schemeClr val="tx1"/>
              </a:buClr>
              <a:buSzPct val="80000"/>
            </a:pPr>
            <a:r>
              <a:rPr lang="en-US" altLang="en-US" sz="2200" dirty="0">
                <a:solidFill>
                  <a:srgbClr val="0000FF"/>
                </a:solidFill>
              </a:rPr>
              <a:t>Due to spatial locality</a:t>
            </a:r>
          </a:p>
          <a:p>
            <a:pPr eaLnBrk="1" hangingPunct="1">
              <a:buClr>
                <a:schemeClr val="tx1"/>
              </a:buClr>
              <a:buSzPct val="80000"/>
              <a:buFont typeface="Wingdings" panose="05000000000000000000" pitchFamily="2" charset="2"/>
              <a:buChar char="l"/>
            </a:pPr>
            <a:r>
              <a:rPr lang="en-US" altLang="en-US" sz="2400" dirty="0"/>
              <a:t>But in a fixed-sized cache</a:t>
            </a:r>
          </a:p>
          <a:p>
            <a:pPr lvl="1" eaLnBrk="1" hangingPunct="1">
              <a:buClr>
                <a:schemeClr val="tx1"/>
              </a:buClr>
              <a:buSzPct val="80000"/>
            </a:pPr>
            <a:r>
              <a:rPr lang="en-US" altLang="en-US" sz="2200" dirty="0">
                <a:solidFill>
                  <a:srgbClr val="0000FF"/>
                </a:solidFill>
              </a:rPr>
              <a:t>Larger block size </a:t>
            </a:r>
            <a:r>
              <a:rPr lang="en-US" altLang="en-US" sz="2200" dirty="0">
                <a:solidFill>
                  <a:srgbClr val="0000FF"/>
                </a:solidFill>
                <a:sym typeface="Symbol" panose="05050102010706020507" pitchFamily="18" charset="2"/>
              </a:rPr>
              <a:t> fewer block number</a:t>
            </a:r>
          </a:p>
          <a:p>
            <a:pPr lvl="2" eaLnBrk="1" hangingPunct="1">
              <a:buClr>
                <a:schemeClr val="tx1"/>
              </a:buClr>
              <a:buSzPct val="80000"/>
              <a:buFont typeface="Wingdings" panose="05000000000000000000" pitchFamily="2" charset="2"/>
              <a:buChar char="u"/>
            </a:pPr>
            <a:r>
              <a:rPr lang="en-US" altLang="en-US" sz="2000" dirty="0">
                <a:sym typeface="Symbol" panose="05050102010706020507" pitchFamily="18" charset="2"/>
              </a:rPr>
              <a:t>More competition</a:t>
            </a:r>
            <a:r>
              <a:rPr lang="zh-CN" altLang="en-US" sz="2000" dirty="0">
                <a:sym typeface="Symbol" panose="05050102010706020507" pitchFamily="18" charset="2"/>
              </a:rPr>
              <a:t>（很多内存块争着要进入</a:t>
            </a:r>
            <a:r>
              <a:rPr lang="en-US" altLang="zh-CN" sz="2000" dirty="0">
                <a:sym typeface="Symbol" panose="05050102010706020507" pitchFamily="18" charset="2"/>
              </a:rPr>
              <a:t>cache</a:t>
            </a:r>
            <a:r>
              <a:rPr lang="zh-CN" altLang="en-US" sz="2000" dirty="0">
                <a:sym typeface="Symbol" panose="05050102010706020507" pitchFamily="18" charset="2"/>
              </a:rPr>
              <a:t>）</a:t>
            </a:r>
            <a:r>
              <a:rPr lang="en-US" altLang="en-US" sz="2000" dirty="0">
                <a:sym typeface="Symbol" panose="05050102010706020507" pitchFamily="18" charset="2"/>
              </a:rPr>
              <a:t>  a block will be </a:t>
            </a:r>
            <a:r>
              <a:rPr lang="en-US" altLang="zh-CN" sz="2000" dirty="0">
                <a:sym typeface="Symbol" panose="05050102010706020507" pitchFamily="18" charset="2"/>
              </a:rPr>
              <a:t>move</a:t>
            </a:r>
            <a:r>
              <a:rPr lang="en-US" altLang="en-US" sz="2000" dirty="0">
                <a:sym typeface="Symbol" panose="05050102010706020507" pitchFamily="18" charset="2"/>
              </a:rPr>
              <a:t>d out from cache before many of its words are accessed</a:t>
            </a:r>
          </a:p>
          <a:p>
            <a:pPr eaLnBrk="1" hangingPunct="1">
              <a:buClr>
                <a:schemeClr val="tx1"/>
              </a:buClr>
              <a:buSzPct val="80000"/>
              <a:buFont typeface="Wingdings" panose="05000000000000000000" pitchFamily="2" charset="2"/>
              <a:buChar char="l"/>
            </a:pPr>
            <a:r>
              <a:rPr lang="en-US" altLang="en-US" sz="2400" dirty="0"/>
              <a:t>Larger blocks, </a:t>
            </a:r>
            <a:r>
              <a:rPr lang="en-US" altLang="en-US" sz="2400" dirty="0">
                <a:sym typeface="Symbol" panose="05050102010706020507" pitchFamily="18" charset="2"/>
              </a:rPr>
              <a:t>larger miss penalty</a:t>
            </a:r>
          </a:p>
          <a:p>
            <a:pPr lvl="1" eaLnBrk="1" hangingPunct="1">
              <a:buClr>
                <a:schemeClr val="tx1"/>
              </a:buClr>
              <a:buSzPct val="80000"/>
            </a:pPr>
            <a:r>
              <a:rPr lang="en-US" altLang="en-US" sz="2200" dirty="0">
                <a:solidFill>
                  <a:srgbClr val="0000FF"/>
                </a:solidFill>
                <a:sym typeface="Symbol" panose="05050102010706020507" pitchFamily="18" charset="2"/>
              </a:rPr>
              <a:t>Fetch more bytes from Memory when miss occurs.</a:t>
            </a:r>
          </a:p>
          <a:p>
            <a:pPr lvl="1" eaLnBrk="1" hangingPunct="1">
              <a:buClr>
                <a:schemeClr val="tx1"/>
              </a:buClr>
              <a:buSzPct val="80000"/>
            </a:pPr>
            <a:r>
              <a:rPr lang="en-US" altLang="en-US" sz="2200" dirty="0">
                <a:solidFill>
                  <a:srgbClr val="0000FF"/>
                </a:solidFill>
                <a:sym typeface="Symbol" panose="05050102010706020507" pitchFamily="18" charset="2"/>
              </a:rPr>
              <a:t>Can override(</a:t>
            </a:r>
            <a:r>
              <a:rPr lang="zh-CN" altLang="en-US" sz="2200" dirty="0">
                <a:solidFill>
                  <a:srgbClr val="0000FF"/>
                </a:solidFill>
                <a:sym typeface="Symbol" panose="05050102010706020507" pitchFamily="18" charset="2"/>
              </a:rPr>
              <a:t>消除</a:t>
            </a:r>
            <a:r>
              <a:rPr lang="en-US" altLang="en-US" sz="2200" dirty="0">
                <a:solidFill>
                  <a:srgbClr val="0000FF"/>
                </a:solidFill>
                <a:sym typeface="Symbol" panose="05050102010706020507" pitchFamily="18" charset="2"/>
              </a:rPr>
              <a:t>) benefit of reduced miss rate</a:t>
            </a:r>
          </a:p>
          <a:p>
            <a:pPr lvl="1" eaLnBrk="1" hangingPunct="1">
              <a:buClr>
                <a:schemeClr val="tx1"/>
              </a:buClr>
              <a:buSzPct val="80000"/>
            </a:pPr>
            <a:r>
              <a:rPr lang="en-US" altLang="en-US" sz="2200" dirty="0">
                <a:solidFill>
                  <a:srgbClr val="0000FF"/>
                </a:solidFill>
                <a:sym typeface="Symbol" panose="05050102010706020507" pitchFamily="18" charset="2"/>
              </a:rPr>
              <a:t>Early restart and critical-word-first can help</a:t>
            </a:r>
          </a:p>
          <a:p>
            <a:pPr lvl="2" eaLnBrk="1" hangingPunct="1">
              <a:buClr>
                <a:schemeClr val="tx1"/>
              </a:buClr>
              <a:buSzPct val="80000"/>
              <a:buFont typeface="Wingdings" panose="05000000000000000000" pitchFamily="2" charset="2"/>
              <a:buChar char="u"/>
            </a:pPr>
            <a:r>
              <a:rPr lang="en-US" altLang="en-US" sz="2000" dirty="0">
                <a:sym typeface="Symbol" panose="05050102010706020507" pitchFamily="18" charset="2"/>
              </a:rPr>
              <a:t>early restart: resume execution as soon as the requested word of the block </a:t>
            </a:r>
            <a:r>
              <a:rPr lang="zh-CN" altLang="en-US" sz="2000" dirty="0">
                <a:sym typeface="Symbol" panose="05050102010706020507" pitchFamily="18" charset="2"/>
              </a:rPr>
              <a:t>（</a:t>
            </a:r>
            <a:r>
              <a:rPr lang="en-US" altLang="zh-CN" sz="2000" dirty="0">
                <a:sym typeface="Symbol" panose="05050102010706020507" pitchFamily="18" charset="2"/>
              </a:rPr>
              <a:t>e.g. the 2# word in 8-word block</a:t>
            </a:r>
            <a:r>
              <a:rPr lang="zh-CN" altLang="en-US" sz="2000" dirty="0">
                <a:sym typeface="Symbol" panose="05050102010706020507" pitchFamily="18" charset="2"/>
              </a:rPr>
              <a:t>）</a:t>
            </a:r>
            <a:r>
              <a:rPr lang="en-US" altLang="en-US" sz="2000" dirty="0">
                <a:sym typeface="Symbol" panose="05050102010706020507" pitchFamily="18" charset="2"/>
              </a:rPr>
              <a:t> is returned, no wait for entire block (i.e. no wait for 3#--8# words) to be loaded.</a:t>
            </a:r>
          </a:p>
          <a:p>
            <a:pPr lvl="2" eaLnBrk="1" hangingPunct="1">
              <a:buClr>
                <a:schemeClr val="tx1"/>
              </a:buClr>
              <a:buSzPct val="80000"/>
              <a:buFont typeface="Wingdings" panose="05000000000000000000" pitchFamily="2" charset="2"/>
              <a:buChar char="u"/>
            </a:pPr>
            <a:r>
              <a:rPr lang="en-US" altLang="en-US" sz="2000" dirty="0">
                <a:sym typeface="Symbol" panose="05050102010706020507" pitchFamily="18" charset="2"/>
              </a:rPr>
              <a:t>critical-word-first: </a:t>
            </a:r>
            <a:r>
              <a:rPr lang="en-US" altLang="zh-CN" sz="2000" dirty="0"/>
              <a:t>Organize the memory, the requested word is transferred first. The remainder is then transferred, starting from the next word after the requested one and wrapping around to the beginning of the block.</a:t>
            </a:r>
            <a:endParaRPr lang="en-US" altLang="en-US" sz="2000" dirty="0">
              <a:sym typeface="Symbol" panose="05050102010706020507" pitchFamily="18" charset="2"/>
            </a:endParaRPr>
          </a:p>
        </p:txBody>
      </p:sp>
      <p:sp>
        <p:nvSpPr>
          <p:cNvPr id="7066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16A8A40E-AB5E-41AF-B1F8-274573BC0560}" type="slidenum">
              <a:rPr lang="zh-CN" altLang="en-US" sz="1200">
                <a:solidFill>
                  <a:srgbClr val="000000"/>
                </a:solidFill>
              </a:rPr>
              <a:pPr>
                <a:spcBef>
                  <a:spcPct val="0"/>
                </a:spcBef>
                <a:buClrTx/>
                <a:buSzTx/>
                <a:buFontTx/>
                <a:buNone/>
              </a:pPr>
              <a:t>40</a:t>
            </a:fld>
            <a:endParaRPr lang="zh-CN" altLang="en-US" sz="1200">
              <a:solidFill>
                <a:srgbClr val="000000"/>
              </a:solidFill>
            </a:endParaRPr>
          </a:p>
        </p:txBody>
      </p:sp>
    </p:spTree>
    <p:extLst>
      <p:ext uri="{BB962C8B-B14F-4D97-AF65-F5344CB8AC3E}">
        <p14:creationId xmlns:p14="http://schemas.microsoft.com/office/powerpoint/2010/main" val="129545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5425" y="312738"/>
            <a:ext cx="3168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48131" name="AutoShape 3"/>
          <p:cNvSpPr>
            <a:spLocks noGrp="1" noChangeArrowheads="1"/>
          </p:cNvSpPr>
          <p:nvPr>
            <p:ph type="body" idx="1"/>
          </p:nvPr>
        </p:nvSpPr>
        <p:spPr>
          <a:xfrm>
            <a:off x="228600" y="836613"/>
            <a:ext cx="8382000" cy="720179"/>
          </a:xfrm>
          <a:noFill/>
        </p:spPr>
        <p:txBody>
          <a:bodyPr/>
          <a:lstStyle/>
          <a:p>
            <a:pPr eaLnBrk="1" hangingPunct="1">
              <a:buClr>
                <a:schemeClr val="tx1"/>
              </a:buClr>
              <a:buSzPct val="80000"/>
              <a:buFont typeface="Wingdings" panose="05000000000000000000" pitchFamily="2" charset="2"/>
              <a:buChar char="l"/>
            </a:pPr>
            <a:r>
              <a:rPr lang="en-US" altLang="zh-CN" sz="2000"/>
              <a:t>Taking advantage of spatial locality to lower miss rates with many word in the block</a:t>
            </a:r>
            <a:r>
              <a:rPr lang="en-US" altLang="zh-CN" sz="2000" dirty="0"/>
              <a:t>:</a:t>
            </a:r>
            <a:br>
              <a:rPr lang="en-US" altLang="zh-CN" sz="1800" dirty="0"/>
            </a:br>
            <a:br>
              <a:rPr lang="en-US" altLang="zh-CN" sz="1800" dirty="0"/>
            </a:br>
            <a:br>
              <a:rPr lang="en-US" altLang="zh-CN" sz="1800" dirty="0"/>
            </a:br>
            <a:br>
              <a:rPr lang="en-US" altLang="zh-CN" sz="1800" dirty="0"/>
            </a:br>
            <a:endParaRPr lang="en-US" altLang="zh-CN" sz="1800" dirty="0"/>
          </a:p>
        </p:txBody>
      </p:sp>
      <p:sp>
        <p:nvSpPr>
          <p:cNvPr id="48132" name="Rectangle 4"/>
          <p:cNvSpPr>
            <a:spLocks noGrp="1" noChangeArrowheads="1"/>
          </p:cNvSpPr>
          <p:nvPr>
            <p:ph type="title"/>
          </p:nvPr>
        </p:nvSpPr>
        <p:spPr>
          <a:xfrm>
            <a:off x="684213" y="261719"/>
            <a:ext cx="8259762" cy="646331"/>
          </a:xfrm>
          <a:noFill/>
        </p:spPr>
        <p:txBody>
          <a:bodyPr/>
          <a:lstStyle/>
          <a:p>
            <a:r>
              <a:rPr lang="en-US" altLang="zh-CN" sz="3600" dirty="0"/>
              <a:t>Larger blocks exploit spatial locality</a:t>
            </a:r>
          </a:p>
        </p:txBody>
      </p:sp>
      <p:pic>
        <p:nvPicPr>
          <p:cNvPr id="48133"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556793"/>
            <a:ext cx="8064500" cy="504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文本框 1"/>
          <p:cNvSpPr txBox="1">
            <a:spLocks noChangeArrowheads="1"/>
          </p:cNvSpPr>
          <p:nvPr/>
        </p:nvSpPr>
        <p:spPr bwMode="auto">
          <a:xfrm>
            <a:off x="5292725" y="1700213"/>
            <a:ext cx="3186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400" b="0">
                <a:solidFill>
                  <a:srgbClr val="000000"/>
                </a:solidFill>
                <a:latin typeface="Comic Sans MS" panose="030F0702030302020204" pitchFamily="66" charset="0"/>
              </a:rPr>
              <a:t>direct-mapped cache</a:t>
            </a:r>
            <a:endParaRPr lang="zh-CN" altLang="en-US" sz="2400" b="0" dirty="0">
              <a:latin typeface="Times New Roman" panose="02020603050405020304" pitchFamily="18" charset="0"/>
            </a:endParaRPr>
          </a:p>
        </p:txBody>
      </p:sp>
      <p:sp>
        <p:nvSpPr>
          <p:cNvPr id="7" name="文本框 6"/>
          <p:cNvSpPr txBox="1"/>
          <p:nvPr/>
        </p:nvSpPr>
        <p:spPr>
          <a:xfrm>
            <a:off x="1979712" y="6228319"/>
            <a:ext cx="2304256" cy="369332"/>
          </a:xfrm>
          <a:prstGeom prst="rect">
            <a:avLst/>
          </a:prstGeom>
          <a:noFill/>
        </p:spPr>
        <p:txBody>
          <a:bodyPr wrap="square" rtlCol="0">
            <a:spAutoFit/>
          </a:bodyPr>
          <a:lstStyle/>
          <a:p>
            <a:r>
              <a:rPr lang="en-US" altLang="zh-CN" sz="1800" b="1" dirty="0">
                <a:solidFill>
                  <a:srgbClr val="0000FF"/>
                </a:solidFill>
              </a:rPr>
              <a:t>FIGURE A-1</a:t>
            </a:r>
            <a:endParaRPr lang="zh-CN" altLang="en-US" sz="1800" b="1" dirty="0">
              <a:solidFill>
                <a:srgbClr val="0000FF"/>
              </a:solidFill>
            </a:endParaRPr>
          </a:p>
        </p:txBody>
      </p:sp>
    </p:spTree>
    <p:extLst>
      <p:ext uri="{BB962C8B-B14F-4D97-AF65-F5344CB8AC3E}">
        <p14:creationId xmlns:p14="http://schemas.microsoft.com/office/powerpoint/2010/main" val="2288327861"/>
      </p:ext>
    </p:extLst>
  </p:cSld>
  <p:clrMapOvr>
    <a:masterClrMapping/>
  </p:clrMapOvr>
  <p:transition spd="slow"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3344" y="6309320"/>
            <a:ext cx="8270875" cy="5111750"/>
          </a:xfrm>
        </p:spPr>
        <p:txBody>
          <a:bodyPr/>
          <a:lstStyle/>
          <a:p>
            <a:r>
              <a:rPr lang="en-US" altLang="zh-CN" sz="1600"/>
              <a:t>Figure 5.11 Miss rate versus block size. 4 caches: 4K, 16K, 64K, 256K bytes</a:t>
            </a:r>
            <a:endParaRPr lang="zh-CN" altLang="en-US" sz="1600" dirty="0"/>
          </a:p>
        </p:txBody>
      </p:sp>
      <p:sp>
        <p:nvSpPr>
          <p:cNvPr id="4" name="灯片编号占位符 3"/>
          <p:cNvSpPr>
            <a:spLocks noGrp="1"/>
          </p:cNvSpPr>
          <p:nvPr>
            <p:ph type="sldNum" sz="quarter" idx="10"/>
          </p:nvPr>
        </p:nvSpPr>
        <p:spPr/>
        <p:txBody>
          <a:bodyPr/>
          <a:lstStyle/>
          <a:p>
            <a:pPr>
              <a:defRPr/>
            </a:pPr>
            <a:fld id="{028DD851-8D09-4250-A9E6-2B4C398E1F5E}" type="slidenum">
              <a:rPr lang="zh-CN" altLang="en-US">
                <a:solidFill>
                  <a:srgbClr val="000000"/>
                </a:solidFill>
              </a:rPr>
              <a:pPr>
                <a:defRPr/>
              </a:pPr>
              <a:t>42</a:t>
            </a:fld>
            <a:endParaRPr lang="zh-CN" altLang="en-US">
              <a:solidFill>
                <a:srgbClr val="000000"/>
              </a:solidFill>
            </a:endParaRPr>
          </a:p>
        </p:txBody>
      </p:sp>
      <p:pic>
        <p:nvPicPr>
          <p:cNvPr id="6" name="图片 5"/>
          <p:cNvPicPr>
            <a:picLocks noChangeAspect="1"/>
          </p:cNvPicPr>
          <p:nvPr/>
        </p:nvPicPr>
        <p:blipFill>
          <a:blip r:embed="rId2"/>
          <a:stretch>
            <a:fillRect/>
          </a:stretch>
        </p:blipFill>
        <p:spPr>
          <a:xfrm>
            <a:off x="680775" y="2348880"/>
            <a:ext cx="7982843" cy="3960440"/>
          </a:xfrm>
          <a:prstGeom prst="rect">
            <a:avLst/>
          </a:prstGeom>
        </p:spPr>
      </p:pic>
      <p:sp>
        <p:nvSpPr>
          <p:cNvPr id="7" name="文本框 6"/>
          <p:cNvSpPr txBox="1"/>
          <p:nvPr/>
        </p:nvSpPr>
        <p:spPr>
          <a:xfrm>
            <a:off x="323528" y="116632"/>
            <a:ext cx="8631560" cy="2339102"/>
          </a:xfrm>
          <a:prstGeom prst="rect">
            <a:avLst/>
          </a:prstGeom>
          <a:noFill/>
        </p:spPr>
        <p:txBody>
          <a:bodyPr wrap="square" rtlCol="0">
            <a:spAutoFit/>
          </a:bodyPr>
          <a:lstStyle/>
          <a:p>
            <a:pPr marL="285750" indent="-285750">
              <a:buFont typeface="Wingdings" panose="05000000000000000000" pitchFamily="2" charset="2"/>
              <a:buChar char="l"/>
            </a:pPr>
            <a:r>
              <a:rPr kumimoji="0" lang="en-US" altLang="zh-CN" sz="2200" dirty="0">
                <a:solidFill>
                  <a:srgbClr val="000000"/>
                </a:solidFill>
                <a:latin typeface="Arial" panose="020B0604020202020204" pitchFamily="34" charset="0"/>
                <a:ea typeface="+mn-ea"/>
              </a:rPr>
              <a:t>The miss rate goes up if block size is too large relative to the cache size.</a:t>
            </a:r>
          </a:p>
          <a:p>
            <a:pPr marL="285750" indent="-285750">
              <a:buFont typeface="Wingdings" panose="05000000000000000000" pitchFamily="2" charset="2"/>
              <a:buChar char="l"/>
            </a:pPr>
            <a:r>
              <a:rPr kumimoji="0" lang="en-US" altLang="zh-CN" sz="2200" dirty="0">
                <a:solidFill>
                  <a:srgbClr val="000000"/>
                </a:solidFill>
                <a:latin typeface="Arial" panose="020B0604020202020204" pitchFamily="34" charset="0"/>
                <a:ea typeface="+mn-ea"/>
              </a:rPr>
              <a:t>Each line represents a cache of different size</a:t>
            </a:r>
            <a:r>
              <a:rPr kumimoji="0" lang="zh-CN" altLang="en-US" sz="2200" dirty="0">
                <a:solidFill>
                  <a:srgbClr val="000000"/>
                </a:solidFill>
                <a:latin typeface="Arial" panose="020B0604020202020204" pitchFamily="34" charset="0"/>
                <a:ea typeface="+mn-ea"/>
              </a:rPr>
              <a:t>：</a:t>
            </a:r>
            <a:r>
              <a:rPr kumimoji="0" lang="en-US" altLang="zh-CN" sz="2200" dirty="0">
                <a:solidFill>
                  <a:srgbClr val="000000"/>
                </a:solidFill>
                <a:latin typeface="Arial" panose="020B0604020202020204" pitchFamily="34" charset="0"/>
                <a:ea typeface="+mn-ea"/>
              </a:rPr>
              <a:t> 4K, 16K, 64K, 256K bytes. </a:t>
            </a:r>
          </a:p>
          <a:p>
            <a:pPr marL="285750" indent="-285750">
              <a:buFont typeface="Wingdings" panose="05000000000000000000" pitchFamily="2" charset="2"/>
              <a:buChar char="l"/>
            </a:pPr>
            <a:r>
              <a:rPr kumimoji="0" lang="en-US" altLang="zh-CN" sz="2200" dirty="0">
                <a:solidFill>
                  <a:srgbClr val="000000"/>
                </a:solidFill>
                <a:latin typeface="Arial" panose="020B0604020202020204" pitchFamily="34" charset="0"/>
                <a:ea typeface="+mn-ea"/>
              </a:rPr>
              <a:t>following figure data are based on SPEC92.</a:t>
            </a:r>
            <a:r>
              <a:rPr lang="zh-CN" altLang="en-US" sz="2200" dirty="0"/>
              <a:t> </a:t>
            </a:r>
            <a:r>
              <a:rPr lang="en-US" altLang="zh-CN" sz="1800" dirty="0"/>
              <a:t>SPEC92</a:t>
            </a:r>
            <a:r>
              <a:rPr lang="zh-CN" altLang="en-US" sz="1800" dirty="0"/>
              <a:t>是在</a:t>
            </a:r>
            <a:r>
              <a:rPr lang="en-US" altLang="zh-CN" sz="1800" dirty="0"/>
              <a:t>SPEC89</a:t>
            </a:r>
            <a:r>
              <a:rPr lang="zh-CN" altLang="en-US" sz="1800" dirty="0"/>
              <a:t>的</a:t>
            </a:r>
            <a:r>
              <a:rPr lang="en-US" altLang="zh-CN" sz="1800" dirty="0"/>
              <a:t>10</a:t>
            </a:r>
            <a:r>
              <a:rPr lang="zh-CN" altLang="en-US" sz="1800" dirty="0"/>
              <a:t>个基准程序基础上再增加了</a:t>
            </a:r>
            <a:r>
              <a:rPr lang="en-US" altLang="zh-CN" sz="1800" dirty="0"/>
              <a:t>4</a:t>
            </a:r>
            <a:r>
              <a:rPr lang="zh-CN" altLang="en-US" sz="1800" dirty="0"/>
              <a:t>个测试整数运算性能的程序和</a:t>
            </a:r>
            <a:r>
              <a:rPr lang="en-US" altLang="zh-CN" sz="1800" dirty="0"/>
              <a:t>8</a:t>
            </a:r>
            <a:r>
              <a:rPr lang="zh-CN" altLang="en-US" sz="1800" dirty="0"/>
              <a:t>个测试浮点数性能的程序</a:t>
            </a:r>
            <a:r>
              <a:rPr lang="en-US" altLang="zh-CN" sz="1800" dirty="0"/>
              <a:t>,</a:t>
            </a:r>
            <a:r>
              <a:rPr lang="zh-CN" altLang="en-US" sz="1800" dirty="0"/>
              <a:t>分别称之为</a:t>
            </a:r>
            <a:r>
              <a:rPr lang="en-US" altLang="zh-CN" sz="1800" dirty="0"/>
              <a:t>SPECint92(</a:t>
            </a:r>
            <a:r>
              <a:rPr lang="zh-CN" altLang="en-US" sz="1800" dirty="0"/>
              <a:t>共</a:t>
            </a:r>
            <a:r>
              <a:rPr lang="en-US" altLang="zh-CN" sz="1800" dirty="0"/>
              <a:t>8</a:t>
            </a:r>
            <a:r>
              <a:rPr lang="zh-CN" altLang="en-US" sz="1800" dirty="0"/>
              <a:t>个程序</a:t>
            </a:r>
            <a:r>
              <a:rPr lang="en-US" altLang="zh-CN" sz="1800" dirty="0"/>
              <a:t>)</a:t>
            </a:r>
            <a:r>
              <a:rPr lang="zh-CN" altLang="en-US" sz="1800" dirty="0"/>
              <a:t>和</a:t>
            </a:r>
            <a:r>
              <a:rPr lang="en-US" altLang="zh-CN" sz="1800" dirty="0"/>
              <a:t>SPECfP92(</a:t>
            </a:r>
            <a:r>
              <a:rPr lang="zh-CN" altLang="en-US" sz="1800" dirty="0"/>
              <a:t>共</a:t>
            </a:r>
            <a:r>
              <a:rPr lang="en-US" altLang="zh-CN" sz="1800" dirty="0"/>
              <a:t>14</a:t>
            </a:r>
            <a:r>
              <a:rPr lang="zh-CN" altLang="en-US" sz="1800" dirty="0"/>
              <a:t>个程序</a:t>
            </a:r>
            <a:r>
              <a:rPr lang="en-US" altLang="zh-CN" sz="1800" dirty="0"/>
              <a:t>)</a:t>
            </a:r>
            <a:endParaRPr kumimoji="0" lang="zh-CN" altLang="en-US" sz="1800" dirty="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347791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2227" name="AutoShape 3"/>
          <p:cNvSpPr>
            <a:spLocks noGrp="1" noChangeArrowheads="1"/>
          </p:cNvSpPr>
          <p:nvPr>
            <p:ph type="body" idx="1"/>
          </p:nvPr>
        </p:nvSpPr>
        <p:spPr>
          <a:xfrm>
            <a:off x="0" y="620688"/>
            <a:ext cx="9144000" cy="6048672"/>
          </a:xfrm>
          <a:noFill/>
        </p:spPr>
        <p:txBody>
          <a:bodyPr/>
          <a:lstStyle/>
          <a:p>
            <a:pPr marL="342900" lvl="1" indent="-342900" eaLnBrk="1" hangingPunct="1">
              <a:spcBef>
                <a:spcPts val="0"/>
              </a:spcBef>
              <a:buClr>
                <a:schemeClr val="tx1"/>
              </a:buClr>
              <a:buFont typeface="Wingdings" panose="05000000000000000000" pitchFamily="2" charset="2"/>
              <a:buChar char="l"/>
            </a:pPr>
            <a:r>
              <a:rPr lang="en-US" altLang="zh-CN" sz="2400" dirty="0">
                <a:ea typeface="+mn-ea"/>
              </a:rPr>
              <a:t>Read hits:  </a:t>
            </a:r>
            <a:r>
              <a:rPr lang="en-US" altLang="zh-CN" dirty="0">
                <a:latin typeface="+mn-lt"/>
              </a:rPr>
              <a:t>this is what we want !</a:t>
            </a:r>
          </a:p>
          <a:p>
            <a:pPr marL="342900" lvl="1" indent="-342900" eaLnBrk="1" hangingPunct="1">
              <a:spcBef>
                <a:spcPts val="0"/>
              </a:spcBef>
              <a:buClr>
                <a:schemeClr val="tx1"/>
              </a:buClr>
              <a:buFont typeface="Wingdings" panose="05000000000000000000" pitchFamily="2" charset="2"/>
              <a:buChar char="l"/>
            </a:pPr>
            <a:r>
              <a:rPr lang="en-US" altLang="zh-CN" sz="2400" dirty="0">
                <a:ea typeface="+mn-ea"/>
              </a:rPr>
              <a:t>Read misses,  </a:t>
            </a:r>
            <a:r>
              <a:rPr lang="en-US" altLang="zh-CN" dirty="0">
                <a:latin typeface="+mn-lt"/>
              </a:rPr>
              <a:t>two kinds of misses: </a:t>
            </a:r>
          </a:p>
          <a:p>
            <a:pPr lvl="2" eaLnBrk="1" hangingPunct="1">
              <a:spcBef>
                <a:spcPts val="0"/>
              </a:spcBef>
              <a:buClr>
                <a:schemeClr val="tx1"/>
              </a:buClr>
            </a:pPr>
            <a:r>
              <a:rPr lang="en-US" altLang="zh-CN" dirty="0">
                <a:latin typeface="+mn-lt"/>
              </a:rPr>
              <a:t>instruction cache miss </a:t>
            </a:r>
          </a:p>
          <a:p>
            <a:pPr lvl="2" eaLnBrk="1" hangingPunct="1">
              <a:spcBef>
                <a:spcPts val="0"/>
              </a:spcBef>
              <a:buClr>
                <a:schemeClr val="tx1"/>
              </a:buClr>
            </a:pPr>
            <a:r>
              <a:rPr lang="en-US" altLang="zh-CN" dirty="0">
                <a:latin typeface="+mn-lt"/>
              </a:rPr>
              <a:t>data cache miss</a:t>
            </a:r>
            <a:endParaRPr lang="en-US" altLang="zh-CN" dirty="0"/>
          </a:p>
          <a:p>
            <a:pPr marL="342900" lvl="1" indent="-342900" eaLnBrk="1" hangingPunct="1">
              <a:spcBef>
                <a:spcPts val="0"/>
              </a:spcBef>
              <a:buClr>
                <a:schemeClr val="tx1"/>
              </a:buClr>
              <a:buFont typeface="Wingdings" panose="05000000000000000000" pitchFamily="2" charset="2"/>
              <a:buChar char="l"/>
            </a:pPr>
            <a:r>
              <a:rPr lang="en-US" altLang="zh-CN" sz="2400" dirty="0">
                <a:ea typeface="+mn-ea"/>
              </a:rPr>
              <a:t>a cache miss creates a instruction pipeline stall</a:t>
            </a:r>
          </a:p>
          <a:p>
            <a:pPr lvl="1" eaLnBrk="1" hangingPunct="1">
              <a:spcBef>
                <a:spcPts val="0"/>
              </a:spcBef>
              <a:buClr>
                <a:schemeClr val="tx1"/>
              </a:buClr>
            </a:pPr>
            <a:r>
              <a:rPr lang="en-US" altLang="zh-CN" dirty="0">
                <a:latin typeface="+mn-lt"/>
              </a:rPr>
              <a:t>we stall the entire processor, essentially freezing the contents of the temporary and programmer-visible registers</a:t>
            </a:r>
          </a:p>
          <a:p>
            <a:pPr lvl="2" eaLnBrk="1" hangingPunct="1">
              <a:spcBef>
                <a:spcPts val="0"/>
              </a:spcBef>
              <a:buClr>
                <a:schemeClr val="tx1"/>
              </a:buClr>
            </a:pPr>
            <a:r>
              <a:rPr lang="en-US" altLang="zh-CN" dirty="0">
                <a:latin typeface="+mn-lt"/>
              </a:rPr>
              <a:t>meanwhile we wait for memory. </a:t>
            </a:r>
          </a:p>
          <a:p>
            <a:pPr lvl="1" eaLnBrk="1" hangingPunct="1">
              <a:spcBef>
                <a:spcPts val="0"/>
              </a:spcBef>
              <a:buClr>
                <a:schemeClr val="tx1"/>
              </a:buClr>
            </a:pPr>
            <a:r>
              <a:rPr lang="en-US" altLang="zh-CN" dirty="0">
                <a:latin typeface="+mn-lt"/>
              </a:rPr>
              <a:t>in contrast to an exception or interrupt: saving the state of all registers. </a:t>
            </a:r>
            <a:endParaRPr lang="en-US" altLang="zh-CN" sz="2400" b="1" strike="sngStrike" dirty="0">
              <a:ea typeface="+mn-ea"/>
            </a:endParaRPr>
          </a:p>
          <a:p>
            <a:pPr marL="342900" lvl="1" indent="-342900" eaLnBrk="1" hangingPunct="1">
              <a:spcBef>
                <a:spcPts val="0"/>
              </a:spcBef>
              <a:buClr>
                <a:schemeClr val="tx1"/>
              </a:buClr>
              <a:buFont typeface="Wingdings" panose="05000000000000000000" pitchFamily="2" charset="2"/>
              <a:buChar char="l"/>
            </a:pPr>
            <a:r>
              <a:rPr lang="en-US" altLang="zh-CN" sz="2400" dirty="0">
                <a:ea typeface="+mn-ea"/>
              </a:rPr>
              <a:t>assume in-order processors ( not out-of-order processors)  stalls on cache misses in this section.</a:t>
            </a:r>
          </a:p>
        </p:txBody>
      </p:sp>
      <p:sp>
        <p:nvSpPr>
          <p:cNvPr id="52228" name="Rectangle 4"/>
          <p:cNvSpPr>
            <a:spLocks noGrp="1" noChangeArrowheads="1"/>
          </p:cNvSpPr>
          <p:nvPr>
            <p:ph type="title"/>
          </p:nvPr>
        </p:nvSpPr>
        <p:spPr>
          <a:xfrm>
            <a:off x="1406064" y="22662"/>
            <a:ext cx="5861027" cy="609601"/>
          </a:xfrm>
          <a:noFill/>
        </p:spPr>
        <p:txBody>
          <a:bodyPr/>
          <a:lstStyle/>
          <a:p>
            <a:r>
              <a:rPr lang="en-US" altLang="zh-CN" dirty="0">
                <a:solidFill>
                  <a:srgbClr val="0000FF"/>
                </a:solidFill>
              </a:rPr>
              <a:t>5.3.2 Handling Cache Misses</a:t>
            </a:r>
            <a:endParaRPr lang="en-US" altLang="zh-CN" strike="sngStrike" dirty="0">
              <a:solidFill>
                <a:srgbClr val="0000FF"/>
              </a:solidFill>
            </a:endParaRPr>
          </a:p>
        </p:txBody>
      </p:sp>
      <p:sp>
        <p:nvSpPr>
          <p:cNvPr id="3" name="文本框 2"/>
          <p:cNvSpPr txBox="1"/>
          <p:nvPr/>
        </p:nvSpPr>
        <p:spPr>
          <a:xfrm>
            <a:off x="107504" y="466973"/>
            <a:ext cx="6768752" cy="461665"/>
          </a:xfrm>
          <a:prstGeom prst="rect">
            <a:avLst/>
          </a:prstGeom>
          <a:noFill/>
        </p:spPr>
        <p:txBody>
          <a:bodyPr wrap="square" rtlCol="0">
            <a:spAutoFit/>
          </a:bodyPr>
          <a:lstStyle/>
          <a:p>
            <a:r>
              <a:rPr lang="en-US" altLang="zh-CN" b="1" dirty="0">
                <a:solidFill>
                  <a:srgbClr val="0000FF"/>
                </a:solidFill>
                <a:latin typeface="+mj-lt"/>
                <a:ea typeface="+mj-ea"/>
                <a:cs typeface="+mj-cs"/>
              </a:rPr>
              <a:t>Handling Cache reads hit and read Miss</a:t>
            </a:r>
            <a:endParaRPr lang="zh-CN" altLang="en-US" b="1" dirty="0">
              <a:solidFill>
                <a:srgbClr val="0000FF"/>
              </a:solidFill>
              <a:latin typeface="+mj-lt"/>
              <a:ea typeface="+mj-ea"/>
              <a:cs typeface="+mj-cs"/>
            </a:endParaRPr>
          </a:p>
        </p:txBody>
      </p:sp>
    </p:spTree>
    <p:extLst>
      <p:ext uri="{BB962C8B-B14F-4D97-AF65-F5344CB8AC3E}">
        <p14:creationId xmlns:p14="http://schemas.microsoft.com/office/powerpoint/2010/main" val="4226823996"/>
      </p:ext>
    </p:extLst>
  </p:cSld>
  <p:clrMapOvr>
    <a:masterClrMapping/>
  </p:clrMapOvr>
  <p:transition spd="slow" advTm="2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2227" name="AutoShape 3"/>
          <p:cNvSpPr>
            <a:spLocks noGrp="1" noChangeArrowheads="1"/>
          </p:cNvSpPr>
          <p:nvPr>
            <p:ph type="body" idx="1"/>
          </p:nvPr>
        </p:nvSpPr>
        <p:spPr>
          <a:xfrm>
            <a:off x="-108520" y="5760"/>
            <a:ext cx="9144000" cy="5976664"/>
          </a:xfrm>
          <a:noFill/>
        </p:spPr>
        <p:txBody>
          <a:bodyPr/>
          <a:lstStyle/>
          <a:p>
            <a:pPr eaLnBrk="1" hangingPunct="1">
              <a:buClr>
                <a:schemeClr val="tx1"/>
              </a:buClr>
            </a:pPr>
            <a:r>
              <a:rPr lang="en-US" altLang="zh-CN" dirty="0"/>
              <a:t>Steps of </a:t>
            </a:r>
            <a:r>
              <a:rPr lang="en-US" altLang="zh-CN" dirty="0">
                <a:solidFill>
                  <a:srgbClr val="FF0000"/>
                </a:solidFill>
              </a:rPr>
              <a:t>instruction cache </a:t>
            </a:r>
            <a:r>
              <a:rPr lang="en-US" altLang="zh-CN" dirty="0"/>
              <a:t>read miss operation</a:t>
            </a:r>
            <a:endParaRPr lang="en-US" altLang="zh-CN" sz="2800" dirty="0"/>
          </a:p>
          <a:p>
            <a:pPr lvl="1" eaLnBrk="1" hangingPunct="1">
              <a:buClr>
                <a:schemeClr val="tx1"/>
              </a:buClr>
            </a:pPr>
            <a:r>
              <a:rPr lang="en-US" altLang="zh-CN" dirty="0">
                <a:latin typeface="+mn-lt"/>
              </a:rPr>
              <a:t>for instruction cache miss,</a:t>
            </a:r>
            <a:r>
              <a:rPr lang="en-US" altLang="zh-CN" dirty="0"/>
              <a:t> we stall the CPU, fetch block from memory, deliver to cache, restart CPU read.</a:t>
            </a:r>
          </a:p>
          <a:p>
            <a:pPr lvl="2" eaLnBrk="1" hangingPunct="1">
              <a:buClr>
                <a:schemeClr val="tx1"/>
              </a:buClr>
            </a:pPr>
            <a:r>
              <a:rPr lang="en-US" altLang="zh-CN" dirty="0"/>
              <a:t>Step-1 Send the original PC value [(current PC)-4] to the memory address.</a:t>
            </a:r>
          </a:p>
          <a:p>
            <a:pPr lvl="3" eaLnBrk="1" hangingPunct="1">
              <a:buClr>
                <a:schemeClr val="tx1"/>
              </a:buClr>
            </a:pPr>
            <a:r>
              <a:rPr lang="en-US" altLang="zh-CN" dirty="0"/>
              <a:t>Reason of (current PC)-4 : at the end of 1# cycle (IF stage) in pipeline, PC </a:t>
            </a:r>
            <a:r>
              <a:rPr lang="en-US" altLang="zh-CN" dirty="0">
                <a:sym typeface="Wingdings" panose="05000000000000000000" pitchFamily="2" charset="2"/>
              </a:rPr>
              <a:t>&lt;-- PC+4, after the begin of 2# cycle (</a:t>
            </a:r>
            <a:r>
              <a:rPr lang="en-US" altLang="zh-CN" dirty="0"/>
              <a:t>ID stage</a:t>
            </a:r>
            <a:r>
              <a:rPr lang="en-US" altLang="zh-CN" dirty="0">
                <a:sym typeface="Wingdings" panose="05000000000000000000" pitchFamily="2" charset="2"/>
              </a:rPr>
              <a:t>), we fetch memory block, but [current PC] is ([</a:t>
            </a:r>
            <a:r>
              <a:rPr lang="en-US" altLang="zh-CN" dirty="0">
                <a:ea typeface="宋体" panose="02010600030101010101" pitchFamily="2" charset="-122"/>
              </a:rPr>
              <a:t>original PC]+4)</a:t>
            </a:r>
            <a:endParaRPr lang="en-US" altLang="zh-CN" dirty="0"/>
          </a:p>
          <a:p>
            <a:pPr lvl="2" eaLnBrk="1" hangingPunct="1">
              <a:buClr>
                <a:schemeClr val="tx1"/>
              </a:buClr>
            </a:pPr>
            <a:r>
              <a:rPr lang="en-US" altLang="zh-CN" dirty="0"/>
              <a:t>Step-2 Instruct main memory to read a block and wait, this takes multiple clock cycles ( </a:t>
            </a:r>
            <a:r>
              <a:rPr lang="en-US" altLang="zh-CN" dirty="0" err="1"/>
              <a:t>e,g</a:t>
            </a:r>
            <a:r>
              <a:rPr lang="en-US" altLang="zh-CN" dirty="0"/>
              <a:t>, 100 cycles).</a:t>
            </a:r>
          </a:p>
          <a:p>
            <a:pPr lvl="2" eaLnBrk="1" hangingPunct="1">
              <a:buClr>
                <a:schemeClr val="tx1"/>
              </a:buClr>
              <a:buFont typeface="Wingdings" panose="05000000000000000000" pitchFamily="2" charset="2"/>
              <a:buChar char="n"/>
            </a:pPr>
            <a:r>
              <a:rPr lang="en-US" altLang="zh-CN" dirty="0"/>
              <a:t>Step-3 Write the cache entry: put the data from memory into the data portion of the entry, write the upper bits of the address (from the ALU) into the tag field, and set valid bit to 1.</a:t>
            </a:r>
          </a:p>
          <a:p>
            <a:pPr lvl="2" eaLnBrk="1" hangingPunct="1">
              <a:buClr>
                <a:schemeClr val="tx1"/>
              </a:buClr>
              <a:buFont typeface="Wingdings" panose="05000000000000000000" pitchFamily="2" charset="2"/>
              <a:buChar char="n"/>
            </a:pPr>
            <a:r>
              <a:rPr lang="en-US" altLang="zh-CN" dirty="0"/>
              <a:t>Step-4. Restart the instruction execution at the first step, which will </a:t>
            </a:r>
            <a:r>
              <a:rPr lang="en-US" altLang="zh-CN" dirty="0" err="1"/>
              <a:t>refetch</a:t>
            </a:r>
            <a:r>
              <a:rPr lang="en-US" altLang="zh-CN" dirty="0"/>
              <a:t> the instruction again, this time finding it in the cache.</a:t>
            </a:r>
          </a:p>
          <a:p>
            <a:pPr eaLnBrk="1" hangingPunct="1">
              <a:buClr>
                <a:schemeClr val="tx1"/>
              </a:buClr>
            </a:pPr>
            <a:r>
              <a:rPr lang="en-US" altLang="zh-CN" b="0" dirty="0"/>
              <a:t>Above approach can be extended to handle data misses</a:t>
            </a:r>
          </a:p>
          <a:p>
            <a:pPr lvl="1" eaLnBrk="1" hangingPunct="1">
              <a:buClr>
                <a:schemeClr val="tx1"/>
              </a:buClr>
            </a:pPr>
            <a:r>
              <a:rPr lang="en-US" altLang="zh-CN" dirty="0"/>
              <a:t>But some differences exists.</a:t>
            </a:r>
          </a:p>
          <a:p>
            <a:pPr eaLnBrk="1" hangingPunct="1">
              <a:buClr>
                <a:schemeClr val="tx1"/>
              </a:buClr>
            </a:pPr>
            <a:endParaRPr lang="en-US" altLang="zh-CN" dirty="0"/>
          </a:p>
          <a:p>
            <a:pPr lvl="1" eaLnBrk="1" hangingPunct="1">
              <a:buClr>
                <a:schemeClr val="tx1"/>
              </a:buClr>
            </a:pPr>
            <a:endParaRPr lang="en-US" altLang="zh-CN" dirty="0"/>
          </a:p>
          <a:p>
            <a:pPr marL="457200" lvl="1" indent="0" eaLnBrk="1" hangingPunct="1">
              <a:buClr>
                <a:schemeClr val="tx1"/>
              </a:buClr>
              <a:buNone/>
            </a:pPr>
            <a:endParaRPr lang="en-US" altLang="zh-CN" dirty="0">
              <a:latin typeface="+mn-lt"/>
            </a:endParaRPr>
          </a:p>
          <a:p>
            <a:pPr lvl="2" eaLnBrk="1" hangingPunct="1">
              <a:buClr>
                <a:schemeClr val="tx1"/>
              </a:buClr>
            </a:pPr>
            <a:endParaRPr lang="en-US" altLang="zh-CN" sz="2000" dirty="0">
              <a:latin typeface="+mn-lt"/>
            </a:endParaRPr>
          </a:p>
        </p:txBody>
      </p:sp>
    </p:spTree>
    <p:extLst>
      <p:ext uri="{BB962C8B-B14F-4D97-AF65-F5344CB8AC3E}">
        <p14:creationId xmlns:p14="http://schemas.microsoft.com/office/powerpoint/2010/main" val="2646744161"/>
      </p:ext>
    </p:extLst>
  </p:cSld>
  <p:clrMapOvr>
    <a:masterClrMapping/>
  </p:clrMapOvr>
  <p:transition spd="slow" advTm="2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4276" name="Rectangle 4"/>
          <p:cNvSpPr>
            <a:spLocks noGrp="1" noChangeArrowheads="1"/>
          </p:cNvSpPr>
          <p:nvPr>
            <p:ph type="title"/>
          </p:nvPr>
        </p:nvSpPr>
        <p:spPr>
          <a:xfrm>
            <a:off x="225425" y="58095"/>
            <a:ext cx="7620000" cy="609600"/>
          </a:xfrm>
          <a:noFill/>
        </p:spPr>
        <p:txBody>
          <a:bodyPr/>
          <a:lstStyle/>
          <a:p>
            <a:r>
              <a:rPr lang="en-US" altLang="zh-CN" sz="3200" dirty="0">
                <a:solidFill>
                  <a:srgbClr val="0000FF"/>
                </a:solidFill>
              </a:rPr>
              <a:t>5.3.3 Handling Writes </a:t>
            </a:r>
            <a:endParaRPr lang="en-US" altLang="zh-CN" sz="3200" strike="sngStrike" dirty="0">
              <a:solidFill>
                <a:srgbClr val="0000FF"/>
              </a:solidFill>
            </a:endParaRPr>
          </a:p>
        </p:txBody>
      </p:sp>
      <p:sp>
        <p:nvSpPr>
          <p:cNvPr id="6" name="AutoShape 3"/>
          <p:cNvSpPr txBox="1">
            <a:spLocks noChangeArrowheads="1"/>
          </p:cNvSpPr>
          <p:nvPr/>
        </p:nvSpPr>
        <p:spPr bwMode="auto">
          <a:xfrm>
            <a:off x="-252536" y="377966"/>
            <a:ext cx="9144000" cy="4824536"/>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SzPct val="80000"/>
              <a:buFont typeface="Wingdings" panose="05000000000000000000" pitchFamily="2" charset="2"/>
              <a:buChar char="l"/>
              <a:defRPr kumimoji="1" sz="2400" b="1">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SzPct val="80000"/>
              <a:buFont typeface="Wingdings" panose="05000000000000000000" pitchFamily="2" charset="2"/>
              <a:buChar char="n"/>
              <a:defRPr kumimoji="1" sz="2200">
                <a:solidFill>
                  <a:schemeClr val="tx1"/>
                </a:solidFill>
                <a:latin typeface="Arial" panose="020B0604020202020204" pitchFamily="34" charset="0"/>
                <a:ea typeface="幼圆" pitchFamily="49" charset="-122"/>
                <a:cs typeface="Arial" panose="020B0604020202020204" pitchFamily="34" charset="0"/>
              </a:defRPr>
            </a:lvl2pPr>
            <a:lvl3pPr marL="1143000" indent="-228600" algn="l" rtl="0" eaLnBrk="0" fontAlgn="base" hangingPunct="0">
              <a:spcBef>
                <a:spcPct val="20000"/>
              </a:spcBef>
              <a:spcAft>
                <a:spcPct val="0"/>
              </a:spcAft>
              <a:buSzPct val="80000"/>
              <a:buFont typeface="Wingdings" panose="05000000000000000000" pitchFamily="2" charset="2"/>
              <a:buChar char="u"/>
              <a:defRPr kumimoji="1" sz="20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SzPct val="80000"/>
              <a:buFont typeface="Wingdings" panose="05000000000000000000" pitchFamily="2" charset="2"/>
              <a:buChar char="ü"/>
              <a:defRPr kumimoji="1"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5pPr>
            <a:lvl6pPr marL="25146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6pPr>
            <a:lvl7pPr marL="29718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7pPr>
            <a:lvl8pPr marL="34290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8pPr>
            <a:lvl9pPr marL="3886200" indent="-228600" algn="l" rtl="0" eaLnBrk="0" fontAlgn="base" hangingPunct="0">
              <a:spcBef>
                <a:spcPct val="20000"/>
              </a:spcBef>
              <a:spcAft>
                <a:spcPct val="0"/>
              </a:spcAft>
              <a:buSzPct val="100000"/>
              <a:buChar char="•"/>
              <a:defRPr kumimoji="1" sz="2000">
                <a:solidFill>
                  <a:schemeClr val="tx1"/>
                </a:solidFill>
                <a:latin typeface="Times New Roman" pitchFamily="18" charset="0"/>
                <a:ea typeface="+mn-ea"/>
              </a:defRPr>
            </a:lvl9pPr>
          </a:lstStyle>
          <a:p>
            <a:pPr marL="342900" lvl="1" indent="-342900" eaLnBrk="1" hangingPunct="1">
              <a:buClr>
                <a:schemeClr val="tx1"/>
              </a:buClr>
              <a:buFont typeface="Wingdings" panose="05000000000000000000" pitchFamily="2" charset="2"/>
              <a:buChar char="l"/>
            </a:pPr>
            <a:r>
              <a:rPr lang="en-US" altLang="zh-CN" sz="2400" b="1" kern="0" dirty="0">
                <a:ea typeface="+mn-ea"/>
              </a:rPr>
              <a:t>2 kinds of caches</a:t>
            </a:r>
          </a:p>
          <a:p>
            <a:pPr marL="914400" lvl="1" indent="-457200" eaLnBrk="1" hangingPunct="1">
              <a:buClr>
                <a:schemeClr val="tx1"/>
              </a:buClr>
              <a:buFont typeface="+mj-ea"/>
              <a:buAutoNum type="circleNumDbPlain"/>
            </a:pPr>
            <a:r>
              <a:rPr lang="en-US" altLang="zh-CN" sz="2400" kern="0" dirty="0">
                <a:solidFill>
                  <a:srgbClr val="FF0000"/>
                </a:solidFill>
              </a:rPr>
              <a:t>write-through cache</a:t>
            </a:r>
            <a:r>
              <a:rPr lang="en-US" altLang="zh-CN" sz="2400" kern="0" dirty="0"/>
              <a:t>: when cache writes hit, cache system write the data into cache and memory</a:t>
            </a:r>
          </a:p>
          <a:p>
            <a:pPr lvl="2" eaLnBrk="1" hangingPunct="1">
              <a:lnSpc>
                <a:spcPct val="90000"/>
              </a:lnSpc>
              <a:buClr>
                <a:schemeClr val="tx1"/>
              </a:buClr>
              <a:defRPr/>
            </a:pPr>
            <a:r>
              <a:rPr lang="en-US" altLang="zh-CN" sz="2200" kern="0" dirty="0"/>
              <a:t>The latest data is in memory. </a:t>
            </a:r>
            <a:r>
              <a:rPr lang="en-US" altLang="en-US" sz="2200" kern="0" dirty="0"/>
              <a:t>But makes writes take longer</a:t>
            </a:r>
          </a:p>
          <a:p>
            <a:pPr lvl="3" eaLnBrk="1" hangingPunct="1">
              <a:lnSpc>
                <a:spcPct val="90000"/>
              </a:lnSpc>
              <a:buFont typeface="Wingdings" panose="05000000000000000000" pitchFamily="2" charset="2"/>
              <a:buChar char="p"/>
              <a:defRPr/>
            </a:pPr>
            <a:r>
              <a:rPr lang="en-US" altLang="en-US" dirty="0"/>
              <a:t>e.g., if base CPI = 1, 10% of instructions are stores, write to memory takes 100 cycles</a:t>
            </a:r>
            <a:r>
              <a:rPr lang="zh-CN" altLang="en-US" dirty="0"/>
              <a:t>，</a:t>
            </a:r>
            <a:r>
              <a:rPr lang="en-US" altLang="zh-CN" dirty="0"/>
              <a:t>no </a:t>
            </a:r>
            <a:r>
              <a:rPr lang="en-US" altLang="en-US" dirty="0"/>
              <a:t>write buffer </a:t>
            </a:r>
          </a:p>
          <a:p>
            <a:pPr lvl="3" eaLnBrk="1" hangingPunct="1">
              <a:lnSpc>
                <a:spcPct val="90000"/>
              </a:lnSpc>
              <a:buClr>
                <a:schemeClr val="accent4"/>
              </a:buClr>
              <a:buFont typeface="Wingdings" panose="05000000000000000000" pitchFamily="2" charset="2"/>
              <a:buChar char="p"/>
              <a:defRPr/>
            </a:pPr>
            <a:r>
              <a:rPr lang="en-US" altLang="en-US" dirty="0"/>
              <a:t>Effective CPI =( N+N*10%*100)/N = 1 + 0.1×100 = 11</a:t>
            </a:r>
          </a:p>
          <a:p>
            <a:pPr marL="914400" lvl="1" indent="-457200" eaLnBrk="1" hangingPunct="1">
              <a:buClr>
                <a:schemeClr val="tx1"/>
              </a:buClr>
              <a:buFont typeface="+mj-ea"/>
              <a:buAutoNum type="circleNumDbPlain"/>
            </a:pPr>
            <a:r>
              <a:rPr lang="en-US" altLang="zh-CN" sz="2400" kern="0" dirty="0">
                <a:solidFill>
                  <a:srgbClr val="FF0000"/>
                </a:solidFill>
              </a:rPr>
              <a:t>write-back cache</a:t>
            </a:r>
            <a:r>
              <a:rPr lang="en-US" altLang="zh-CN" sz="2400" kern="0" dirty="0"/>
              <a:t>: when cache writes hit, cache system only writes data into cache, don't write into memory.</a:t>
            </a:r>
          </a:p>
          <a:p>
            <a:pPr lvl="2" eaLnBrk="1" hangingPunct="1">
              <a:buClr>
                <a:schemeClr val="tx1"/>
              </a:buClr>
            </a:pPr>
            <a:r>
              <a:rPr lang="en-US" altLang="zh-CN" sz="2200" kern="0" dirty="0"/>
              <a:t>The latest data is in cache</a:t>
            </a:r>
          </a:p>
          <a:p>
            <a:pPr lvl="2" eaLnBrk="1" hangingPunct="1">
              <a:buClr>
                <a:schemeClr val="tx1"/>
              </a:buClr>
            </a:pPr>
            <a:r>
              <a:rPr lang="en-US" altLang="zh-CN" sz="2200" kern="0" dirty="0"/>
              <a:t>Memory data may be obsolete, when a cache block is removed from cache, it should be written back to memory.</a:t>
            </a:r>
            <a:endParaRPr lang="en-US" altLang="zh-CN" sz="2200" strike="sngStrike" kern="0" dirty="0"/>
          </a:p>
          <a:p>
            <a:pPr lvl="1" eaLnBrk="1" hangingPunct="1">
              <a:buClr>
                <a:schemeClr val="tx1"/>
              </a:buClr>
            </a:pPr>
            <a:endParaRPr lang="en-US" altLang="zh-CN" kern="0" dirty="0"/>
          </a:p>
          <a:p>
            <a:pPr lvl="1" eaLnBrk="1" hangingPunct="1">
              <a:buClr>
                <a:schemeClr val="tx1"/>
              </a:buClr>
            </a:pPr>
            <a:endParaRPr lang="en-US" altLang="zh-CN" b="1" kern="0" dirty="0">
              <a:ea typeface="+mn-ea"/>
            </a:endParaRPr>
          </a:p>
          <a:p>
            <a:pPr marL="742950" lvl="2" indent="-342900" eaLnBrk="1" hangingPunct="1">
              <a:buClr>
                <a:schemeClr val="tx1"/>
              </a:buClr>
              <a:buFont typeface="Wingdings" panose="05000000000000000000" pitchFamily="2" charset="2"/>
              <a:buChar char="l"/>
            </a:pPr>
            <a:endParaRPr lang="en-US" altLang="zh-CN" b="1" kern="0" dirty="0"/>
          </a:p>
          <a:p>
            <a:pPr marL="742950" lvl="2" indent="-342900" eaLnBrk="1" hangingPunct="1">
              <a:buClr>
                <a:schemeClr val="tx1"/>
              </a:buClr>
              <a:buFont typeface="Wingdings" panose="05000000000000000000" pitchFamily="2" charset="2"/>
              <a:buChar char="l"/>
            </a:pPr>
            <a:endParaRPr lang="en-US" altLang="zh-CN" b="1" kern="0" dirty="0"/>
          </a:p>
          <a:p>
            <a:pPr marL="457200" lvl="1" indent="0" eaLnBrk="1" hangingPunct="1">
              <a:buClr>
                <a:schemeClr val="tx1"/>
              </a:buClr>
              <a:buFont typeface="Wingdings" panose="05000000000000000000" pitchFamily="2" charset="2"/>
              <a:buNone/>
            </a:pPr>
            <a:endParaRPr lang="en-US" altLang="zh-CN" kern="0" dirty="0">
              <a:latin typeface="+mn-lt"/>
            </a:endParaRPr>
          </a:p>
          <a:p>
            <a:pPr lvl="2" eaLnBrk="1" hangingPunct="1">
              <a:buClr>
                <a:schemeClr val="tx1"/>
              </a:buClr>
            </a:pPr>
            <a:endParaRPr lang="en-US" altLang="zh-CN" kern="0" dirty="0">
              <a:latin typeface="+mn-lt"/>
            </a:endParaRPr>
          </a:p>
        </p:txBody>
      </p:sp>
    </p:spTree>
  </p:cSld>
  <p:clrMapOvr>
    <a:masterClrMapping/>
  </p:clrMapOvr>
  <p:transition spd="slow" advTm="2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body" idx="1"/>
          </p:nvPr>
        </p:nvSpPr>
        <p:spPr>
          <a:xfrm>
            <a:off x="107504" y="116632"/>
            <a:ext cx="8530208" cy="5486400"/>
          </a:xfrm>
          <a:noFill/>
        </p:spPr>
        <p:txBody>
          <a:bodyPr/>
          <a:lstStyle/>
          <a:p>
            <a:pPr eaLnBrk="1" hangingPunct="1">
              <a:buClr>
                <a:schemeClr val="tx1"/>
              </a:buClr>
              <a:buSzPct val="80000"/>
              <a:buFont typeface="Wingdings" panose="05000000000000000000" pitchFamily="2" charset="2"/>
              <a:buChar char="l"/>
            </a:pPr>
            <a:r>
              <a:rPr lang="en-US" altLang="zh-CN" sz="2400" b="0" dirty="0"/>
              <a:t>Write stall ---When the CPU must wait for writes to complete during write through</a:t>
            </a:r>
          </a:p>
          <a:p>
            <a:pPr eaLnBrk="1" hangingPunct="1">
              <a:buClr>
                <a:schemeClr val="tx1"/>
              </a:buClr>
              <a:buSzPct val="80000"/>
              <a:buFont typeface="Wingdings" panose="05000000000000000000" pitchFamily="2" charset="2"/>
              <a:buChar char="l"/>
            </a:pPr>
            <a:r>
              <a:rPr lang="en-US" altLang="zh-CN" sz="2400" b="0" dirty="0"/>
              <a:t>Write buffers </a:t>
            </a:r>
          </a:p>
          <a:p>
            <a:pPr lvl="1" eaLnBrk="1" hangingPunct="1">
              <a:buClr>
                <a:schemeClr val="tx1"/>
              </a:buClr>
              <a:buSzPct val="80000"/>
              <a:buFont typeface="Wingdings" panose="05000000000000000000" pitchFamily="2" charset="2"/>
              <a:buChar char="n"/>
            </a:pPr>
            <a:r>
              <a:rPr lang="en-US" altLang="zh-CN" sz="2200" dirty="0">
                <a:latin typeface="+mn-lt"/>
              </a:rPr>
              <a:t>A small cache that can hold a few values waiting to go to main memory. </a:t>
            </a:r>
          </a:p>
          <a:p>
            <a:pPr lvl="2" eaLnBrk="1" hangingPunct="1">
              <a:buClr>
                <a:schemeClr val="tx1"/>
              </a:buClr>
              <a:buFont typeface="Wingdings" panose="05000000000000000000" pitchFamily="2" charset="2"/>
              <a:buChar char="n"/>
            </a:pPr>
            <a:r>
              <a:rPr lang="zh-CN" altLang="en-US" dirty="0">
                <a:latin typeface="+mn-lt"/>
              </a:rPr>
              <a:t>补充：</a:t>
            </a:r>
            <a:r>
              <a:rPr lang="en-US" altLang="zh-CN" dirty="0">
                <a:latin typeface="+mn-lt"/>
              </a:rPr>
              <a:t>each buffer entry  contains data and its memory address.</a:t>
            </a:r>
            <a:endParaRPr lang="en-US" altLang="zh-CN" sz="2000" dirty="0">
              <a:latin typeface="+mn-lt"/>
            </a:endParaRPr>
          </a:p>
          <a:p>
            <a:pPr lvl="1" eaLnBrk="1" hangingPunct="1">
              <a:buClr>
                <a:schemeClr val="tx1"/>
              </a:buClr>
              <a:buSzPct val="80000"/>
              <a:buFont typeface="Wingdings" panose="05000000000000000000" pitchFamily="2" charset="2"/>
              <a:buChar char="n"/>
            </a:pPr>
            <a:r>
              <a:rPr lang="en-US" altLang="zh-CN" sz="2200" dirty="0">
                <a:latin typeface="+mn-lt"/>
              </a:rPr>
              <a:t>To avoid stalling on writes, many CPUs use a write buffer. </a:t>
            </a:r>
          </a:p>
          <a:p>
            <a:pPr marL="1085850" lvl="2">
              <a:spcBef>
                <a:spcPct val="0"/>
              </a:spcBef>
            </a:pPr>
            <a:r>
              <a:rPr lang="en-US" altLang="zh-CN" dirty="0"/>
              <a:t>A write buffer i</a:t>
            </a:r>
            <a:r>
              <a:rPr lang="en-US" altLang="en-US" dirty="0"/>
              <a:t>ncludes one or several entries</a:t>
            </a:r>
          </a:p>
          <a:p>
            <a:pPr marL="1085850" lvl="2">
              <a:spcBef>
                <a:spcPct val="0"/>
              </a:spcBef>
            </a:pPr>
            <a:r>
              <a:rPr lang="en-US" altLang="zh-CN" dirty="0"/>
              <a:t>Each entry contains data (1 byte or 1 word or 1 double-word) and its memory address(</a:t>
            </a:r>
            <a:r>
              <a:rPr lang="zh-CN" altLang="en-US" dirty="0"/>
              <a:t>依据：书</a:t>
            </a:r>
            <a:r>
              <a:rPr lang="en-US" altLang="zh-CN" dirty="0"/>
              <a:t>P434 Figure 5.32)</a:t>
            </a:r>
          </a:p>
          <a:p>
            <a:pPr marL="1085850" lvl="2">
              <a:lnSpc>
                <a:spcPct val="90000"/>
              </a:lnSpc>
              <a:spcBef>
                <a:spcPct val="0"/>
              </a:spcBef>
              <a:defRPr/>
            </a:pPr>
            <a:r>
              <a:rPr lang="en-US" altLang="en-US" dirty="0"/>
              <a:t>After putting data into write buffer, CPU continues subsequent cycle or instruction immediately</a:t>
            </a:r>
          </a:p>
          <a:p>
            <a:pPr lvl="3" eaLnBrk="1" hangingPunct="1">
              <a:lnSpc>
                <a:spcPct val="90000"/>
              </a:lnSpc>
              <a:buFont typeface="Wingdings" panose="05000000000000000000" pitchFamily="2" charset="2"/>
              <a:buChar char="p"/>
              <a:defRPr/>
            </a:pPr>
            <a:r>
              <a:rPr lang="en-US" altLang="en-US" dirty="0"/>
              <a:t>Only stalls on write if write buffer is already full</a:t>
            </a:r>
            <a:endParaRPr lang="en-US" altLang="zh-CN" dirty="0">
              <a:solidFill>
                <a:srgbClr val="0000FF"/>
              </a:solidFill>
            </a:endParaRPr>
          </a:p>
          <a:p>
            <a:pPr lvl="1" eaLnBrk="1" hangingPunct="1">
              <a:buClr>
                <a:schemeClr val="tx1"/>
              </a:buClr>
              <a:buSzPct val="80000"/>
              <a:buFont typeface="Wingdings" panose="05000000000000000000" pitchFamily="2" charset="2"/>
              <a:buChar char="n"/>
            </a:pPr>
            <a:r>
              <a:rPr lang="en-US" altLang="zh-CN" sz="2200" dirty="0">
                <a:latin typeface="+mn-lt"/>
              </a:rPr>
              <a:t>This buffer helps when writes are clustered. </a:t>
            </a:r>
          </a:p>
          <a:p>
            <a:pPr lvl="1" eaLnBrk="1" hangingPunct="1">
              <a:buClr>
                <a:schemeClr val="tx1"/>
              </a:buClr>
            </a:pPr>
            <a:r>
              <a:rPr lang="en-US" altLang="zh-CN" sz="2200" dirty="0">
                <a:latin typeface="+mn-lt"/>
              </a:rPr>
              <a:t>It does not entirely eliminate stalls since it is possible for the buffer to be full if the </a:t>
            </a:r>
            <a:r>
              <a:rPr lang="en-US" altLang="zh-CN" dirty="0"/>
              <a:t>write </a:t>
            </a:r>
            <a:r>
              <a:rPr lang="en-US" altLang="zh-CN" sz="2200" dirty="0">
                <a:latin typeface="+mn-lt"/>
              </a:rPr>
              <a:t>burst is larger than the buffer. </a:t>
            </a:r>
          </a:p>
          <a:p>
            <a:pPr marL="285750" indent="-285750">
              <a:spcBef>
                <a:spcPct val="0"/>
              </a:spcBef>
            </a:pPr>
            <a:endParaRPr lang="en-US" altLang="zh-CN" sz="2400" b="0" dirty="0">
              <a:solidFill>
                <a:srgbClr val="000000"/>
              </a:solidFill>
            </a:endParaRPr>
          </a:p>
        </p:txBody>
      </p:sp>
    </p:spTree>
  </p:cSld>
  <p:clrMapOvr>
    <a:masterClrMapping/>
  </p:clrMapOvr>
  <p:transition spd="med">
    <p:random/>
    <p:sndAc>
      <p:stSnd>
        <p:snd r:embed="rId2" name="camera.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115888"/>
            <a:ext cx="8686800" cy="855662"/>
          </a:xfrm>
        </p:spPr>
        <p:txBody>
          <a:bodyPr/>
          <a:lstStyle/>
          <a:p>
            <a:r>
              <a:rPr lang="en-US" altLang="zh-CN" sz="3200" dirty="0">
                <a:ea typeface="宋体" panose="02010600030101010101" pitchFamily="2" charset="-122"/>
              </a:rPr>
              <a:t>Write buffers</a:t>
            </a:r>
          </a:p>
        </p:txBody>
      </p:sp>
      <p:grpSp>
        <p:nvGrpSpPr>
          <p:cNvPr id="58371" name="Group 3"/>
          <p:cNvGrpSpPr>
            <a:grpSpLocks/>
          </p:cNvGrpSpPr>
          <p:nvPr/>
        </p:nvGrpSpPr>
        <p:grpSpPr bwMode="auto">
          <a:xfrm>
            <a:off x="457200" y="1676400"/>
            <a:ext cx="6553200" cy="4746625"/>
            <a:chOff x="960" y="1152"/>
            <a:chExt cx="4128" cy="2990"/>
          </a:xfrm>
        </p:grpSpPr>
        <p:pic>
          <p:nvPicPr>
            <p:cNvPr id="583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152"/>
              <a:ext cx="4128"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8378" name="Text Box 5"/>
            <p:cNvSpPr txBox="1">
              <a:spLocks noChangeArrowheads="1"/>
            </p:cNvSpPr>
            <p:nvPr/>
          </p:nvSpPr>
          <p:spPr bwMode="auto">
            <a:xfrm>
              <a:off x="3899" y="3142"/>
              <a:ext cx="584" cy="416"/>
            </a:xfrm>
            <a:prstGeom prst="rect">
              <a:avLst/>
            </a:prstGeom>
            <a:solidFill>
              <a:schemeClr val="bg1"/>
            </a:solidFill>
            <a:ln w="19050">
              <a:solidFill>
                <a:schemeClr val="tx1"/>
              </a:solidFill>
              <a:miter lim="800000"/>
              <a:headEnd/>
              <a:tailEnd/>
            </a:ln>
          </p:spPr>
          <p:txBody>
            <a:bodyPr wrap="none"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write</a:t>
              </a:r>
            </a:p>
            <a:p>
              <a:pPr algn="ctr">
                <a:spcBef>
                  <a:spcPct val="0"/>
                </a:spcBef>
                <a:buSzTx/>
                <a:buFontTx/>
                <a:buNone/>
              </a:pPr>
              <a:r>
                <a:rPr kumimoji="0" lang="en-US" altLang="zh-CN" sz="1800">
                  <a:latin typeface="Comic Sans MS" panose="030F0702030302020204" pitchFamily="66" charset="0"/>
                </a:rPr>
                <a:t>buffer</a:t>
              </a:r>
            </a:p>
          </p:txBody>
        </p:sp>
        <p:sp>
          <p:nvSpPr>
            <p:cNvPr id="58379" name="Text Box 6"/>
            <p:cNvSpPr txBox="1">
              <a:spLocks noChangeArrowheads="1"/>
            </p:cNvSpPr>
            <p:nvPr/>
          </p:nvSpPr>
          <p:spPr bwMode="auto">
            <a:xfrm>
              <a:off x="3888" y="1248"/>
              <a:ext cx="541" cy="570"/>
            </a:xfrm>
            <a:prstGeom prst="rect">
              <a:avLst/>
            </a:prstGeom>
            <a:solidFill>
              <a:schemeClr val="bg1"/>
            </a:solidFill>
            <a:ln w="19050">
              <a:solidFill>
                <a:schemeClr val="tx1"/>
              </a:solidFill>
              <a:miter lim="800000"/>
              <a:headEnd/>
              <a:tailEnd/>
            </a:ln>
          </p:spPr>
          <p:txBody>
            <a:bodyPr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dirty="0">
                  <a:latin typeface="Comic Sans MS" panose="030F0702030302020204" pitchFamily="66" charset="0"/>
                </a:rPr>
                <a:t>CPU</a:t>
              </a:r>
            </a:p>
            <a:p>
              <a:pPr algn="ctr">
                <a:spcBef>
                  <a:spcPct val="0"/>
                </a:spcBef>
                <a:buSzTx/>
                <a:buFontTx/>
                <a:buNone/>
              </a:pPr>
              <a:endParaRPr kumimoji="0" lang="en-US" altLang="zh-CN" sz="1800" dirty="0">
                <a:latin typeface="Comic Sans MS" panose="030F0702030302020204" pitchFamily="66" charset="0"/>
              </a:endParaRPr>
            </a:p>
            <a:p>
              <a:pPr algn="ctr">
                <a:spcBef>
                  <a:spcPct val="0"/>
                </a:spcBef>
                <a:buSzTx/>
                <a:buFontTx/>
                <a:buNone/>
              </a:pPr>
              <a:r>
                <a:rPr kumimoji="0" lang="en-US" altLang="zh-CN" sz="1600">
                  <a:latin typeface="Comic Sans MS" panose="030F0702030302020204" pitchFamily="66" charset="0"/>
                </a:rPr>
                <a:t>in out</a:t>
              </a:r>
              <a:endParaRPr kumimoji="0" lang="en-US" altLang="zh-CN" sz="1800" dirty="0">
                <a:latin typeface="Comic Sans MS" panose="030F0702030302020204" pitchFamily="66" charset="0"/>
              </a:endParaRPr>
            </a:p>
          </p:txBody>
        </p:sp>
        <p:sp>
          <p:nvSpPr>
            <p:cNvPr id="58380" name="Text Box 7"/>
            <p:cNvSpPr txBox="1">
              <a:spLocks noChangeArrowheads="1"/>
            </p:cNvSpPr>
            <p:nvPr/>
          </p:nvSpPr>
          <p:spPr bwMode="auto">
            <a:xfrm>
              <a:off x="3476" y="3604"/>
              <a:ext cx="1172" cy="416"/>
            </a:xfrm>
            <a:prstGeom prst="rect">
              <a:avLst/>
            </a:prstGeom>
            <a:solidFill>
              <a:schemeClr val="bg1"/>
            </a:solidFill>
            <a:ln w="19050">
              <a:solidFill>
                <a:schemeClr val="tx1"/>
              </a:solidFill>
              <a:miter lim="800000"/>
              <a:headEnd/>
              <a:tailEnd/>
            </a:ln>
          </p:spPr>
          <p:txBody>
            <a:bodyPr wrap="none" anchor="ct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   DRAM   </a:t>
              </a:r>
              <a:endParaRPr kumimoji="0" lang="en-US" altLang="zh-CN" sz="1800" dirty="0">
                <a:latin typeface="Comic Sans MS" panose="030F0702030302020204" pitchFamily="66" charset="0"/>
              </a:endParaRPr>
            </a:p>
            <a:p>
              <a:pPr algn="ctr">
                <a:spcBef>
                  <a:spcPct val="0"/>
                </a:spcBef>
                <a:buSzTx/>
                <a:buFontTx/>
                <a:buNone/>
              </a:pPr>
              <a:r>
                <a:rPr kumimoji="0" lang="en-US" altLang="zh-CN" sz="1800">
                  <a:latin typeface="Comic Sans MS" panose="030F0702030302020204" pitchFamily="66" charset="0"/>
                </a:rPr>
                <a:t>(or lower mem</a:t>
              </a:r>
              <a:r>
                <a:rPr kumimoji="0" lang="en-US" altLang="zh-CN" sz="1800" dirty="0">
                  <a:latin typeface="Comic Sans MS" panose="030F0702030302020204" pitchFamily="66" charset="0"/>
                </a:rPr>
                <a:t>)</a:t>
              </a:r>
            </a:p>
          </p:txBody>
        </p:sp>
      </p:grpSp>
      <p:sp>
        <p:nvSpPr>
          <p:cNvPr id="58372" name="Line 8"/>
          <p:cNvSpPr>
            <a:spLocks noChangeShapeType="1"/>
          </p:cNvSpPr>
          <p:nvPr/>
        </p:nvSpPr>
        <p:spPr bwMode="auto">
          <a:xfrm flipH="1">
            <a:off x="6019800" y="2971800"/>
            <a:ext cx="1524000" cy="1828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73" name="Line 9"/>
          <p:cNvSpPr>
            <a:spLocks noChangeShapeType="1"/>
          </p:cNvSpPr>
          <p:nvPr/>
        </p:nvSpPr>
        <p:spPr bwMode="auto">
          <a:xfrm>
            <a:off x="5562600" y="2743200"/>
            <a:ext cx="0" cy="20574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74" name="Line 10"/>
          <p:cNvSpPr>
            <a:spLocks noChangeShapeType="1"/>
          </p:cNvSpPr>
          <p:nvPr/>
        </p:nvSpPr>
        <p:spPr bwMode="auto">
          <a:xfrm>
            <a:off x="5562600" y="5410200"/>
            <a:ext cx="0" cy="228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375" name="Text Box 11"/>
          <p:cNvSpPr txBox="1">
            <a:spLocks noChangeArrowheads="1"/>
          </p:cNvSpPr>
          <p:nvPr/>
        </p:nvSpPr>
        <p:spPr bwMode="auto">
          <a:xfrm>
            <a:off x="7162800" y="25908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omic Sans MS" panose="030F0702030302020204" pitchFamily="66" charset="0"/>
              </a:rPr>
              <a:t>Write Buffer</a:t>
            </a:r>
            <a:endParaRPr kumimoji="0" lang="en-US" altLang="zh-CN" sz="1800" dirty="0">
              <a:latin typeface="Comic Sans MS" panose="030F0702030302020204" pitchFamily="66" charset="0"/>
            </a:endParaRPr>
          </a:p>
        </p:txBody>
      </p:sp>
      <p:sp>
        <p:nvSpPr>
          <p:cNvPr id="58376" name="Line 12"/>
          <p:cNvSpPr>
            <a:spLocks noChangeShapeType="1"/>
          </p:cNvSpPr>
          <p:nvPr/>
        </p:nvSpPr>
        <p:spPr bwMode="auto">
          <a:xfrm flipV="1">
            <a:off x="5105400" y="2590800"/>
            <a:ext cx="0" cy="29718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ransition spd="med">
    <p:random/>
    <p:sndAc>
      <p:stSnd>
        <p:snd r:embed="rId2" name="camera.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5425" y="312738"/>
            <a:ext cx="22796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54275" name="AutoShape 3"/>
          <p:cNvSpPr>
            <a:spLocks noGrp="1" noChangeArrowheads="1"/>
          </p:cNvSpPr>
          <p:nvPr>
            <p:ph type="body" idx="1"/>
          </p:nvPr>
        </p:nvSpPr>
        <p:spPr>
          <a:xfrm>
            <a:off x="0" y="0"/>
            <a:ext cx="8897064" cy="5165725"/>
          </a:xfrm>
          <a:noFill/>
        </p:spPr>
        <p:txBody>
          <a:bodyPr/>
          <a:lstStyle/>
          <a:p>
            <a:pPr eaLnBrk="1" hangingPunct="1">
              <a:buClr>
                <a:schemeClr val="tx1"/>
              </a:buClr>
            </a:pPr>
            <a:r>
              <a:rPr lang="en-US" altLang="zh-CN" sz="2400" dirty="0"/>
              <a:t>Write hits:  Difference Strategy for </a:t>
            </a:r>
            <a:r>
              <a:rPr lang="en-US" altLang="zh-CN" dirty="0"/>
              <a:t>write-back and write-through cache</a:t>
            </a:r>
            <a:endParaRPr lang="en-US" altLang="zh-CN" sz="2400" dirty="0"/>
          </a:p>
          <a:p>
            <a:pPr marL="914400" lvl="1" indent="-457200" eaLnBrk="1" hangingPunct="1">
              <a:buClr>
                <a:schemeClr val="tx1"/>
              </a:buClr>
              <a:buSzPct val="80000"/>
              <a:buFont typeface="+mj-ea"/>
              <a:buAutoNum type="circleNumDbPlain"/>
            </a:pPr>
            <a:r>
              <a:rPr lang="en-US" altLang="zh-CN" dirty="0">
                <a:latin typeface="+mn-lt"/>
              </a:rPr>
              <a:t>W</a:t>
            </a:r>
            <a:r>
              <a:rPr lang="en-US" altLang="zh-CN" sz="2200" dirty="0">
                <a:latin typeface="+mn-lt"/>
              </a:rPr>
              <a:t>rite-back cache (Causing Inconsistent)</a:t>
            </a:r>
          </a:p>
          <a:p>
            <a:pPr lvl="2" eaLnBrk="1" hangingPunct="1">
              <a:buClr>
                <a:schemeClr val="tx1"/>
              </a:buClr>
              <a:buSzPct val="80000"/>
              <a:buFont typeface="Wingdings" panose="05000000000000000000" pitchFamily="2" charset="2"/>
              <a:buChar char="u"/>
            </a:pPr>
            <a:r>
              <a:rPr lang="en-US" altLang="zh-CN" sz="2200" dirty="0">
                <a:latin typeface="+mn-lt"/>
              </a:rPr>
              <a:t>Write the data into only the data cache, Fast</a:t>
            </a:r>
          </a:p>
          <a:p>
            <a:pPr lvl="2" eaLnBrk="1" hangingPunct="1">
              <a:buClr>
                <a:schemeClr val="tx1"/>
              </a:buClr>
              <a:buSzPct val="80000"/>
              <a:buFont typeface="Wingdings" panose="05000000000000000000" pitchFamily="2" charset="2"/>
              <a:buChar char="u"/>
            </a:pPr>
            <a:r>
              <a:rPr lang="en-US" altLang="zh-CN" sz="2200" dirty="0">
                <a:latin typeface="+mn-lt"/>
              </a:rPr>
              <a:t>Write back cache block to memory when the block is replaced.</a:t>
            </a:r>
          </a:p>
          <a:p>
            <a:pPr lvl="2" eaLnBrk="1" hangingPunct="1">
              <a:buClr>
                <a:schemeClr val="tx1"/>
              </a:buClr>
              <a:buSzPct val="80000"/>
              <a:buFont typeface="Wingdings" panose="05000000000000000000" pitchFamily="2" charset="2"/>
              <a:buChar char="u"/>
            </a:pPr>
            <a:r>
              <a:rPr lang="en-US" altLang="zh-CN" sz="2200" dirty="0">
                <a:latin typeface="+mn-lt"/>
              </a:rPr>
              <a:t>A write-back scheme is more complex to implement than write-through.</a:t>
            </a:r>
          </a:p>
          <a:p>
            <a:pPr lvl="2" eaLnBrk="1" hangingPunct="1">
              <a:buClr>
                <a:schemeClr val="tx1"/>
              </a:buClr>
            </a:pPr>
            <a:r>
              <a:rPr lang="en-US" altLang="zh-CN" sz="2200" dirty="0"/>
              <a:t>write-back </a:t>
            </a:r>
            <a:r>
              <a:rPr lang="en-US" altLang="zh-CN" sz="2200" dirty="0">
                <a:latin typeface="+mn-lt"/>
              </a:rPr>
              <a:t>Improves performance, especially when processors can generate writes as fast as (or faster than) the writes can be handled by main memory;</a:t>
            </a:r>
          </a:p>
          <a:p>
            <a:pPr marL="914400" lvl="1" indent="-457200" eaLnBrk="1" hangingPunct="1">
              <a:buClr>
                <a:schemeClr val="tx1"/>
              </a:buClr>
              <a:buFont typeface="+mj-ea"/>
              <a:buAutoNum type="circleNumDbPlain" startAt="2"/>
            </a:pPr>
            <a:r>
              <a:rPr lang="en-US" altLang="zh-CN" dirty="0"/>
              <a:t> Write-through cache ( Ensuring Consistent)</a:t>
            </a:r>
          </a:p>
          <a:p>
            <a:pPr lvl="2" eaLnBrk="1" hangingPunct="1">
              <a:buClr>
                <a:schemeClr val="tx1"/>
              </a:buClr>
            </a:pPr>
            <a:r>
              <a:rPr lang="en-US" altLang="zh-CN" sz="2200" dirty="0"/>
              <a:t>Write operation always update the memory  </a:t>
            </a:r>
          </a:p>
          <a:p>
            <a:pPr lvl="2" eaLnBrk="1" hangingPunct="1">
              <a:buClr>
                <a:schemeClr val="tx1"/>
              </a:buClr>
            </a:pPr>
            <a:r>
              <a:rPr lang="en-US" altLang="zh-CN" sz="2200" dirty="0"/>
              <a:t>It is slower because of writing memory, solution: using write buffer </a:t>
            </a:r>
            <a:endParaRPr lang="en-US" altLang="zh-CN" sz="2400" dirty="0"/>
          </a:p>
          <a:p>
            <a:pPr lvl="2" eaLnBrk="1" hangingPunct="1">
              <a:buClr>
                <a:schemeClr val="tx1"/>
              </a:buClr>
            </a:pPr>
            <a:endParaRPr lang="en-US" altLang="zh-CN" sz="2200" dirty="0">
              <a:latin typeface="+mn-lt"/>
            </a:endParaRPr>
          </a:p>
        </p:txBody>
      </p:sp>
    </p:spTree>
    <p:extLst>
      <p:ext uri="{BB962C8B-B14F-4D97-AF65-F5344CB8AC3E}">
        <p14:creationId xmlns:p14="http://schemas.microsoft.com/office/powerpoint/2010/main" val="1804607429"/>
      </p:ext>
    </p:extLst>
  </p:cSld>
  <p:clrMapOvr>
    <a:masterClrMapping/>
  </p:clrMapOvr>
  <p:transition spd="slow"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body" idx="1"/>
          </p:nvPr>
        </p:nvSpPr>
        <p:spPr>
          <a:xfrm>
            <a:off x="-34956" y="846017"/>
            <a:ext cx="9145016" cy="5239457"/>
          </a:xfrm>
        </p:spPr>
        <p:txBody>
          <a:bodyPr/>
          <a:lstStyle/>
          <a:p>
            <a:pPr eaLnBrk="1" hangingPunct="1">
              <a:buClr>
                <a:schemeClr val="tx1"/>
              </a:buClr>
              <a:defRPr/>
            </a:pPr>
            <a:r>
              <a:rPr lang="en-US" altLang="zh-CN" b="0" dirty="0"/>
              <a:t>Options of write misses in write-through caches </a:t>
            </a:r>
          </a:p>
          <a:p>
            <a:pPr lvl="1" eaLnBrk="1" hangingPunct="1">
              <a:buClr>
                <a:schemeClr val="tx1"/>
              </a:buClr>
              <a:buSzPct val="80000"/>
              <a:buFont typeface="Wingdings" panose="05000000000000000000" pitchFamily="2" charset="2"/>
              <a:buChar char="n"/>
              <a:defRPr/>
            </a:pPr>
            <a:r>
              <a:rPr lang="en-US" altLang="zh-CN" sz="2000" dirty="0">
                <a:solidFill>
                  <a:srgbClr val="0000FF"/>
                </a:solidFill>
                <a:latin typeface="+mn-lt"/>
              </a:rPr>
              <a:t>Write allocate</a:t>
            </a:r>
            <a:r>
              <a:rPr lang="zh-CN" altLang="en-US" sz="2000" dirty="0">
                <a:solidFill>
                  <a:srgbClr val="0000FF"/>
                </a:solidFill>
                <a:latin typeface="+mn-lt"/>
              </a:rPr>
              <a:t>（写分配）</a:t>
            </a:r>
            <a:r>
              <a:rPr lang="en-US" altLang="zh-CN" sz="2000" dirty="0">
                <a:solidFill>
                  <a:srgbClr val="0000FF"/>
                </a:solidFill>
                <a:latin typeface="+mn-lt"/>
              </a:rPr>
              <a:t>  </a:t>
            </a:r>
          </a:p>
          <a:p>
            <a:pPr lvl="2" eaLnBrk="1" hangingPunct="1">
              <a:buClr>
                <a:schemeClr val="tx1"/>
              </a:buClr>
              <a:buSzPct val="80000"/>
              <a:buFont typeface="Wingdings" panose="05000000000000000000" pitchFamily="2" charset="2"/>
              <a:buChar char="u"/>
              <a:defRPr/>
            </a:pPr>
            <a:r>
              <a:rPr lang="en-US" altLang="zh-CN" sz="2000" dirty="0">
                <a:solidFill>
                  <a:srgbClr val="0000FF"/>
                </a:solidFill>
                <a:latin typeface="+mn-lt"/>
              </a:rPr>
              <a:t>Allocate a cache block</a:t>
            </a:r>
            <a:r>
              <a:rPr lang="zh-CN" altLang="en-US" sz="2000" dirty="0">
                <a:solidFill>
                  <a:srgbClr val="0000FF"/>
                </a:solidFill>
                <a:latin typeface="+mn-lt"/>
              </a:rPr>
              <a:t>（在</a:t>
            </a:r>
            <a:r>
              <a:rPr lang="en-US" altLang="zh-CN" sz="2000" dirty="0">
                <a:solidFill>
                  <a:srgbClr val="0000FF"/>
                </a:solidFill>
                <a:latin typeface="+mn-lt"/>
              </a:rPr>
              <a:t>direct mapped cache</a:t>
            </a:r>
            <a:r>
              <a:rPr lang="zh-CN" altLang="en-US" sz="2000" dirty="0">
                <a:solidFill>
                  <a:srgbClr val="0000FF"/>
                </a:solidFill>
                <a:latin typeface="+mn-lt"/>
              </a:rPr>
              <a:t>中，不需要分配，可选的</a:t>
            </a:r>
            <a:r>
              <a:rPr lang="en-US" altLang="zh-CN" sz="2000" dirty="0">
                <a:solidFill>
                  <a:srgbClr val="0000FF"/>
                </a:solidFill>
                <a:latin typeface="+mn-lt"/>
              </a:rPr>
              <a:t>cache entry</a:t>
            </a:r>
            <a:r>
              <a:rPr lang="zh-CN" altLang="en-US" sz="2000" dirty="0">
                <a:solidFill>
                  <a:srgbClr val="0000FF"/>
                </a:solidFill>
                <a:latin typeface="+mn-lt"/>
              </a:rPr>
              <a:t>是唯一的，但在其它</a:t>
            </a:r>
            <a:r>
              <a:rPr lang="en-US" altLang="zh-CN" sz="2000" dirty="0">
                <a:solidFill>
                  <a:srgbClr val="0000FF"/>
                </a:solidFill>
                <a:latin typeface="+mn-lt"/>
              </a:rPr>
              <a:t>2</a:t>
            </a:r>
            <a:r>
              <a:rPr lang="zh-CN" altLang="en-US" dirty="0">
                <a:solidFill>
                  <a:srgbClr val="0000FF"/>
                </a:solidFill>
                <a:latin typeface="+mn-lt"/>
              </a:rPr>
              <a:t>种</a:t>
            </a:r>
            <a:r>
              <a:rPr lang="en-US" altLang="zh-CN" dirty="0">
                <a:solidFill>
                  <a:srgbClr val="0000FF"/>
                </a:solidFill>
                <a:latin typeface="+mn-lt"/>
              </a:rPr>
              <a:t>cache</a:t>
            </a:r>
            <a:r>
              <a:rPr lang="zh-CN" altLang="en-US" dirty="0">
                <a:solidFill>
                  <a:srgbClr val="0000FF"/>
                </a:solidFill>
                <a:latin typeface="+mn-lt"/>
              </a:rPr>
              <a:t>中，有多个</a:t>
            </a:r>
            <a:r>
              <a:rPr lang="en-US" altLang="zh-CN" dirty="0">
                <a:solidFill>
                  <a:srgbClr val="0000FF"/>
                </a:solidFill>
                <a:latin typeface="+mn-lt"/>
              </a:rPr>
              <a:t>cache entry</a:t>
            </a:r>
            <a:r>
              <a:rPr lang="zh-CN" altLang="en-US" dirty="0">
                <a:solidFill>
                  <a:srgbClr val="0000FF"/>
                </a:solidFill>
                <a:latin typeface="+mn-lt"/>
              </a:rPr>
              <a:t>可选，需要分配一个</a:t>
            </a:r>
            <a:r>
              <a:rPr lang="zh-CN" altLang="en-US" sz="2000" dirty="0">
                <a:solidFill>
                  <a:srgbClr val="0000FF"/>
                </a:solidFill>
                <a:latin typeface="+mn-lt"/>
              </a:rPr>
              <a:t>）</a:t>
            </a:r>
            <a:r>
              <a:rPr lang="en-US" altLang="zh-CN" sz="2000" dirty="0">
                <a:solidFill>
                  <a:srgbClr val="0000FF"/>
                </a:solidFill>
                <a:latin typeface="+mn-lt"/>
              </a:rPr>
              <a:t> ,  load memory  data into cache, then write data in cache</a:t>
            </a:r>
          </a:p>
          <a:p>
            <a:pPr lvl="1" eaLnBrk="1" hangingPunct="1">
              <a:buClr>
                <a:schemeClr val="tx1"/>
              </a:buClr>
              <a:buSzPct val="80000"/>
              <a:buFont typeface="Wingdings" panose="05000000000000000000" pitchFamily="2" charset="2"/>
              <a:buChar char="n"/>
              <a:defRPr/>
            </a:pPr>
            <a:r>
              <a:rPr lang="en-US" altLang="zh-CN" sz="2000" dirty="0">
                <a:solidFill>
                  <a:srgbClr val="0000FF"/>
                </a:solidFill>
                <a:latin typeface="+mn-lt"/>
              </a:rPr>
              <a:t>No write allocate (aka </a:t>
            </a:r>
            <a:r>
              <a:rPr lang="en-US" altLang="en-US" sz="2000" dirty="0">
                <a:solidFill>
                  <a:srgbClr val="0000FF"/>
                </a:solidFill>
                <a:latin typeface="+mn-lt"/>
              </a:rPr>
              <a:t>Write around</a:t>
            </a:r>
            <a:r>
              <a:rPr lang="en-US" altLang="zh-CN" sz="2000" dirty="0">
                <a:solidFill>
                  <a:srgbClr val="0000FF"/>
                </a:solidFill>
                <a:latin typeface="+mn-lt"/>
              </a:rPr>
              <a:t>)</a:t>
            </a:r>
          </a:p>
          <a:p>
            <a:pPr lvl="2" eaLnBrk="1" hangingPunct="1">
              <a:buClr>
                <a:schemeClr val="tx1"/>
              </a:buClr>
              <a:defRPr/>
            </a:pPr>
            <a:r>
              <a:rPr lang="en-US" altLang="zh-CN" sz="2000" dirty="0">
                <a:solidFill>
                  <a:srgbClr val="0000FF"/>
                </a:solidFill>
                <a:latin typeface="+mn-lt"/>
              </a:rPr>
              <a:t>The data is only written to main memory, not written into the cache. </a:t>
            </a:r>
            <a:r>
              <a:rPr lang="en-US" altLang="zh-CN" dirty="0">
                <a:solidFill>
                  <a:srgbClr val="0000FF"/>
                </a:solidFill>
              </a:rPr>
              <a:t>Don’t fetch a memory block to cache.</a:t>
            </a:r>
          </a:p>
          <a:p>
            <a:pPr lvl="2" eaLnBrk="1" hangingPunct="1">
              <a:buClr>
                <a:schemeClr val="tx1"/>
              </a:buClr>
              <a:defRPr/>
            </a:pPr>
            <a:r>
              <a:rPr lang="en-US" altLang="zh-CN" dirty="0">
                <a:solidFill>
                  <a:srgbClr val="0000FF"/>
                </a:solidFill>
                <a:ea typeface="宋体" panose="02010600030101010101" pitchFamily="2" charset="-122"/>
              </a:rPr>
              <a:t>Reason</a:t>
            </a:r>
            <a:r>
              <a:rPr lang="zh-CN" altLang="en-US" dirty="0">
                <a:solidFill>
                  <a:srgbClr val="0000FF"/>
                </a:solidFill>
                <a:ea typeface="宋体" panose="02010600030101010101" pitchFamily="2" charset="-122"/>
              </a:rPr>
              <a:t>：</a:t>
            </a:r>
            <a:r>
              <a:rPr lang="en-US" altLang="en-US" dirty="0">
                <a:solidFill>
                  <a:srgbClr val="0000FF"/>
                </a:solidFill>
                <a:ea typeface="宋体" panose="02010600030101010101" pitchFamily="2" charset="-122"/>
              </a:rPr>
              <a:t> programs often write a whole block before reading it (e.g., initialization). </a:t>
            </a:r>
            <a:r>
              <a:rPr lang="zh-CN" altLang="en-US" dirty="0">
                <a:solidFill>
                  <a:srgbClr val="0000FF"/>
                </a:solidFill>
                <a:ea typeface="宋体" panose="02010600030101010101" pitchFamily="2" charset="-122"/>
              </a:rPr>
              <a:t>这时把一个</a:t>
            </a:r>
            <a:r>
              <a:rPr lang="en-US" altLang="zh-CN" dirty="0">
                <a:solidFill>
                  <a:srgbClr val="0000FF"/>
                </a:solidFill>
                <a:ea typeface="宋体" panose="02010600030101010101" pitchFamily="2" charset="-122"/>
              </a:rPr>
              <a:t>block</a:t>
            </a:r>
            <a:r>
              <a:rPr lang="zh-CN" altLang="en-US" dirty="0">
                <a:solidFill>
                  <a:srgbClr val="0000FF"/>
                </a:solidFill>
                <a:ea typeface="宋体" panose="02010600030101010101" pitchFamily="2" charset="-122"/>
              </a:rPr>
              <a:t>从内存搬到</a:t>
            </a:r>
            <a:r>
              <a:rPr lang="en-US" altLang="zh-CN" dirty="0">
                <a:solidFill>
                  <a:srgbClr val="0000FF"/>
                </a:solidFill>
                <a:ea typeface="宋体" panose="02010600030101010101" pitchFamily="2" charset="-122"/>
              </a:rPr>
              <a:t>cache</a:t>
            </a:r>
            <a:r>
              <a:rPr lang="zh-CN" altLang="en-US" dirty="0">
                <a:solidFill>
                  <a:srgbClr val="0000FF"/>
                </a:solidFill>
                <a:ea typeface="宋体" panose="02010600030101010101" pitchFamily="2" charset="-122"/>
              </a:rPr>
              <a:t>是白费力气，因为</a:t>
            </a:r>
            <a:r>
              <a:rPr lang="en-US" altLang="zh-CN" dirty="0">
                <a:solidFill>
                  <a:srgbClr val="0000FF"/>
                </a:solidFill>
                <a:ea typeface="宋体" panose="02010600030101010101" pitchFamily="2" charset="-122"/>
              </a:rPr>
              <a:t>block</a:t>
            </a:r>
            <a:r>
              <a:rPr lang="zh-CN" altLang="en-US" dirty="0">
                <a:solidFill>
                  <a:srgbClr val="0000FF"/>
                </a:solidFill>
                <a:ea typeface="宋体" panose="02010600030101010101" pitchFamily="2" charset="-122"/>
              </a:rPr>
              <a:t>内的所有字都是只写不读（至少在初始化后的一段较长时间内不读取）。</a:t>
            </a:r>
            <a:endParaRPr lang="en-US" altLang="en-US" dirty="0">
              <a:solidFill>
                <a:srgbClr val="0000FF"/>
              </a:solidFill>
              <a:ea typeface="宋体" panose="02010600030101010101" pitchFamily="2" charset="-122"/>
            </a:endParaRPr>
          </a:p>
          <a:p>
            <a:pPr eaLnBrk="1" hangingPunct="1">
              <a:buClr>
                <a:schemeClr val="tx1"/>
              </a:buClr>
              <a:defRPr/>
            </a:pPr>
            <a:r>
              <a:rPr lang="en-US" altLang="zh-CN" b="0" dirty="0"/>
              <a:t>None of Write-allocate and No-write-allocate exist in write-back caches </a:t>
            </a:r>
          </a:p>
          <a:p>
            <a:pPr eaLnBrk="1" hangingPunct="1">
              <a:buClr>
                <a:schemeClr val="tx1"/>
              </a:buClr>
              <a:defRPr/>
            </a:pPr>
            <a:endParaRPr lang="en-US" altLang="zh-CN" dirty="0">
              <a:solidFill>
                <a:srgbClr val="0000FF"/>
              </a:solidFill>
            </a:endParaRPr>
          </a:p>
          <a:p>
            <a:pPr lvl="2" eaLnBrk="1" hangingPunct="1">
              <a:buClr>
                <a:schemeClr val="tx1"/>
              </a:buClr>
              <a:buSzPct val="80000"/>
              <a:buFont typeface="Wingdings" panose="05000000000000000000" pitchFamily="2" charset="2"/>
              <a:buChar char="u"/>
              <a:defRPr/>
            </a:pPr>
            <a:endParaRPr lang="en-US" altLang="zh-CN" sz="2000" dirty="0">
              <a:solidFill>
                <a:srgbClr val="0000FF"/>
              </a:solidFill>
              <a:latin typeface="+mn-lt"/>
            </a:endParaRPr>
          </a:p>
          <a:p>
            <a:pPr marL="914400" lvl="2" indent="0">
              <a:spcBef>
                <a:spcPct val="0"/>
              </a:spcBef>
              <a:buNone/>
              <a:defRPr/>
            </a:pPr>
            <a:endParaRPr lang="en-US" altLang="zh-CN" sz="2600" b="1" dirty="0">
              <a:solidFill>
                <a:srgbClr val="000000"/>
              </a:solidFill>
            </a:endParaRPr>
          </a:p>
          <a:p>
            <a:pPr lvl="2">
              <a:spcBef>
                <a:spcPct val="0"/>
              </a:spcBef>
              <a:defRPr/>
            </a:pPr>
            <a:endParaRPr lang="en-US" altLang="zh-CN" sz="2600" b="1" dirty="0">
              <a:solidFill>
                <a:srgbClr val="000000"/>
              </a:solidFill>
            </a:endParaRPr>
          </a:p>
          <a:p>
            <a:pPr marL="285750" indent="-285750">
              <a:spcBef>
                <a:spcPct val="0"/>
              </a:spcBef>
              <a:buFontTx/>
              <a:buNone/>
              <a:defRPr/>
            </a:pPr>
            <a:r>
              <a:rPr lang="en-US" altLang="zh-CN" sz="2000" b="0" dirty="0">
                <a:solidFill>
                  <a:srgbClr val="000000"/>
                </a:solidFill>
                <a:latin typeface="Comic Sans MS" panose="030F0702030302020204" pitchFamily="66" charset="0"/>
              </a:rPr>
              <a:t> </a:t>
            </a:r>
            <a:endParaRPr lang="en-US" altLang="zh-CN" sz="2000" b="0" dirty="0">
              <a:solidFill>
                <a:srgbClr val="000000"/>
              </a:solidFill>
            </a:endParaRPr>
          </a:p>
        </p:txBody>
      </p:sp>
      <p:sp>
        <p:nvSpPr>
          <p:cNvPr id="5" name="文本框 4"/>
          <p:cNvSpPr txBox="1"/>
          <p:nvPr/>
        </p:nvSpPr>
        <p:spPr>
          <a:xfrm>
            <a:off x="6661788" y="846017"/>
            <a:ext cx="2448272" cy="369332"/>
          </a:xfrm>
          <a:prstGeom prst="rect">
            <a:avLst/>
          </a:prstGeom>
          <a:noFill/>
        </p:spPr>
        <p:txBody>
          <a:bodyPr wrap="square" rtlCol="0">
            <a:spAutoFit/>
          </a:bodyPr>
          <a:lstStyle/>
          <a:p>
            <a:r>
              <a:rPr lang="en-US" altLang="zh-CN" sz="1800" b="1" dirty="0">
                <a:solidFill>
                  <a:srgbClr val="0000FF"/>
                </a:solidFill>
              </a:rPr>
              <a:t>aka: also known as</a:t>
            </a:r>
            <a:endParaRPr lang="zh-CN" altLang="en-US" sz="1800" b="1" dirty="0">
              <a:solidFill>
                <a:srgbClr val="0000FF"/>
              </a:solidFill>
            </a:endParaRPr>
          </a:p>
        </p:txBody>
      </p:sp>
      <p:sp>
        <p:nvSpPr>
          <p:cNvPr id="7" name="文本框 6"/>
          <p:cNvSpPr txBox="1"/>
          <p:nvPr/>
        </p:nvSpPr>
        <p:spPr>
          <a:xfrm>
            <a:off x="5004048" y="15020"/>
            <a:ext cx="3956833" cy="830997"/>
          </a:xfrm>
          <a:prstGeom prst="rect">
            <a:avLst/>
          </a:prstGeom>
          <a:noFill/>
        </p:spPr>
        <p:txBody>
          <a:bodyPr wrap="square" rtlCol="0">
            <a:spAutoFit/>
          </a:bodyPr>
          <a:lstStyle/>
          <a:p>
            <a:r>
              <a:rPr lang="zh-CN" altLang="en-US" b="1" dirty="0">
                <a:solidFill>
                  <a:srgbClr val="FF0000"/>
                </a:solidFill>
              </a:rPr>
              <a:t>本页内容在英文教材</a:t>
            </a:r>
            <a:r>
              <a:rPr lang="en-US" altLang="zh-CN" b="1" dirty="0">
                <a:solidFill>
                  <a:srgbClr val="FF0000"/>
                </a:solidFill>
              </a:rPr>
              <a:t>PDF</a:t>
            </a:r>
            <a:r>
              <a:rPr lang="zh-CN" altLang="en-US" b="1" dirty="0">
                <a:solidFill>
                  <a:srgbClr val="FF0000"/>
                </a:solidFill>
              </a:rPr>
              <a:t>文件的</a:t>
            </a:r>
            <a:r>
              <a:rPr lang="en-US" altLang="zh-CN" b="1" dirty="0">
                <a:solidFill>
                  <a:srgbClr val="FF0000"/>
                </a:solidFill>
              </a:rPr>
              <a:t>P386 </a:t>
            </a:r>
            <a:r>
              <a:rPr lang="zh-CN" altLang="en-US" b="1" dirty="0">
                <a:solidFill>
                  <a:srgbClr val="FF0000"/>
                </a:solidFill>
              </a:rPr>
              <a:t>“</a:t>
            </a:r>
            <a:r>
              <a:rPr lang="en-US" altLang="zh-CN" b="1" dirty="0">
                <a:solidFill>
                  <a:srgbClr val="FF0000"/>
                </a:solidFill>
              </a:rPr>
              <a:t>Elaboration</a:t>
            </a:r>
            <a:r>
              <a:rPr lang="zh-CN" altLang="en-US" b="1" dirty="0">
                <a:solidFill>
                  <a:srgbClr val="FF0000"/>
                </a:solidFill>
              </a:rPr>
              <a:t>”</a:t>
            </a:r>
          </a:p>
        </p:txBody>
      </p:sp>
    </p:spTree>
    <p:extLst>
      <p:ext uri="{BB962C8B-B14F-4D97-AF65-F5344CB8AC3E}">
        <p14:creationId xmlns:p14="http://schemas.microsoft.com/office/powerpoint/2010/main" val="1742417483"/>
      </p:ext>
    </p:extLst>
  </p:cSld>
  <p:clrMapOvr>
    <a:masterClrMapping/>
  </p:clrMapOvr>
  <p:transition spd="med">
    <p:random/>
    <p:sndAc>
      <p:stSnd>
        <p:snd r:embed="rId2"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8001000" cy="571500"/>
          </a:xfrm>
          <a:noFill/>
        </p:spPr>
        <p:txBody>
          <a:bodyPr/>
          <a:lstStyle/>
          <a:p>
            <a:r>
              <a:rPr lang="en-US" altLang="zh-CN" sz="2600"/>
              <a:t>DRAM logical organization (256 Mbit) 1</a:t>
            </a:r>
            <a:r>
              <a:rPr lang="zh-CN" altLang="en-US" sz="2600" dirty="0"/>
              <a:t>位数据写入</a:t>
            </a:r>
            <a:endParaRPr lang="en-US" altLang="zh-CN" sz="2600" dirty="0"/>
          </a:p>
        </p:txBody>
      </p:sp>
      <p:sp>
        <p:nvSpPr>
          <p:cNvPr id="24579" name="AutoShape 3"/>
          <p:cNvSpPr>
            <a:spLocks noGrp="1" noChangeArrowheads="1"/>
          </p:cNvSpPr>
          <p:nvPr>
            <p:ph type="body" sz="half" idx="1"/>
          </p:nvPr>
        </p:nvSpPr>
        <p:spPr>
          <a:xfrm>
            <a:off x="2124075" y="5469037"/>
            <a:ext cx="6840538" cy="981075"/>
          </a:xfrm>
          <a:noFill/>
        </p:spPr>
        <p:txBody>
          <a:bodyPr/>
          <a:lstStyle/>
          <a:p>
            <a:pPr marL="285750" indent="-285750">
              <a:buFontTx/>
              <a:buNone/>
              <a:tabLst>
                <a:tab pos="2349500" algn="l"/>
                <a:tab pos="5029200" algn="l"/>
              </a:tabLst>
            </a:pPr>
            <a:r>
              <a:rPr lang="zh-CN" altLang="en-US" sz="1600" dirty="0"/>
              <a:t>上图未画出：有一个列解码器（</a:t>
            </a:r>
            <a:r>
              <a:rPr lang="en-US" altLang="zh-CN" sz="1600" dirty="0"/>
              <a:t>14</a:t>
            </a:r>
            <a:r>
              <a:rPr lang="zh-CN" altLang="en-US" sz="1600" dirty="0"/>
              <a:t>输入），列解码器有</a:t>
            </a:r>
            <a:r>
              <a:rPr lang="en-US" altLang="zh-CN" sz="1600" dirty="0"/>
              <a:t>16384</a:t>
            </a:r>
            <a:r>
              <a:rPr lang="zh-CN" altLang="en-US" sz="1600" dirty="0"/>
              <a:t>根输出线，每个输出线用于</a:t>
            </a:r>
            <a:r>
              <a:rPr lang="en-US" altLang="zh-CN" sz="1600" dirty="0"/>
              <a:t>16384</a:t>
            </a:r>
            <a:r>
              <a:rPr lang="zh-CN" altLang="en-US" sz="1600" dirty="0"/>
              <a:t>个三态门的控制线，这</a:t>
            </a:r>
            <a:r>
              <a:rPr lang="en-US" altLang="zh-CN" sz="1600" dirty="0"/>
              <a:t>16384</a:t>
            </a:r>
            <a:r>
              <a:rPr lang="zh-CN" altLang="en-US" sz="1600" dirty="0"/>
              <a:t>个三态门的输入连在一起，</a:t>
            </a:r>
            <a:r>
              <a:rPr lang="zh-CN" altLang="en-US" sz="1600"/>
              <a:t>作为</a:t>
            </a:r>
            <a:r>
              <a:rPr lang="en-US" altLang="zh-CN" sz="1600"/>
              <a:t>bit line</a:t>
            </a:r>
            <a:r>
              <a:rPr lang="zh-CN" altLang="en-US" sz="1600" dirty="0"/>
              <a:t>的</a:t>
            </a:r>
            <a:r>
              <a:rPr lang="en-US" altLang="zh-CN" sz="1600" dirty="0"/>
              <a:t>1</a:t>
            </a:r>
            <a:r>
              <a:rPr lang="zh-CN" altLang="en-US" sz="1600" dirty="0"/>
              <a:t>位输入数据，这</a:t>
            </a:r>
            <a:r>
              <a:rPr lang="en-US" altLang="zh-CN" sz="1600" dirty="0"/>
              <a:t>16384</a:t>
            </a:r>
            <a:r>
              <a:rPr lang="zh-CN" altLang="en-US" sz="1600" dirty="0"/>
              <a:t>个三态门的输出</a:t>
            </a:r>
            <a:r>
              <a:rPr lang="zh-CN" altLang="en-US" sz="1600"/>
              <a:t>作为</a:t>
            </a:r>
            <a:r>
              <a:rPr lang="en-US" altLang="zh-CN" sz="1600"/>
              <a:t>memory array</a:t>
            </a:r>
            <a:r>
              <a:rPr lang="zh-CN" altLang="en-US" sz="1600" dirty="0"/>
              <a:t>的列输入（其中</a:t>
            </a:r>
            <a:r>
              <a:rPr lang="en-US" altLang="zh-CN" sz="1600" dirty="0"/>
              <a:t>1</a:t>
            </a:r>
            <a:r>
              <a:rPr lang="zh-CN" altLang="en-US" sz="1600" dirty="0"/>
              <a:t>根为高或低，其余为高阻态）。</a:t>
            </a:r>
            <a:endParaRPr lang="en-US" altLang="zh-CN" sz="1600" dirty="0"/>
          </a:p>
        </p:txBody>
      </p:sp>
      <p:grpSp>
        <p:nvGrpSpPr>
          <p:cNvPr id="24580" name="组合 97"/>
          <p:cNvGrpSpPr>
            <a:grpSpLocks/>
          </p:cNvGrpSpPr>
          <p:nvPr/>
        </p:nvGrpSpPr>
        <p:grpSpPr bwMode="auto">
          <a:xfrm>
            <a:off x="395288" y="5253137"/>
            <a:ext cx="1081087" cy="719137"/>
            <a:chOff x="323528" y="5085184"/>
            <a:chExt cx="1224136" cy="1008112"/>
          </a:xfrm>
        </p:grpSpPr>
        <p:cxnSp>
          <p:nvCxnSpPr>
            <p:cNvPr id="24645" name="直接连接符 83"/>
            <p:cNvCxnSpPr>
              <a:cxnSpLocks noChangeShapeType="1"/>
            </p:cNvCxnSpPr>
            <p:nvPr/>
          </p:nvCxnSpPr>
          <p:spPr bwMode="auto">
            <a:xfrm flipH="1">
              <a:off x="755576" y="5733256"/>
              <a:ext cx="432048" cy="36004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6" name="直接连接符 86"/>
            <p:cNvCxnSpPr>
              <a:cxnSpLocks noChangeShapeType="1"/>
            </p:cNvCxnSpPr>
            <p:nvPr/>
          </p:nvCxnSpPr>
          <p:spPr bwMode="auto">
            <a:xfrm flipV="1">
              <a:off x="755576" y="5373216"/>
              <a:ext cx="0" cy="72008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7" name="直接连接符 88"/>
            <p:cNvCxnSpPr>
              <a:cxnSpLocks noChangeShapeType="1"/>
            </p:cNvCxnSpPr>
            <p:nvPr/>
          </p:nvCxnSpPr>
          <p:spPr bwMode="auto">
            <a:xfrm>
              <a:off x="755576" y="5373216"/>
              <a:ext cx="432048" cy="36004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8" name="直接连接符 91"/>
            <p:cNvCxnSpPr>
              <a:cxnSpLocks noChangeShapeType="1"/>
            </p:cNvCxnSpPr>
            <p:nvPr/>
          </p:nvCxnSpPr>
          <p:spPr bwMode="auto">
            <a:xfrm flipV="1">
              <a:off x="971600" y="5085184"/>
              <a:ext cx="0" cy="432048"/>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9" name="直接连接符 93"/>
            <p:cNvCxnSpPr>
              <a:cxnSpLocks noChangeShapeType="1"/>
            </p:cNvCxnSpPr>
            <p:nvPr/>
          </p:nvCxnSpPr>
          <p:spPr bwMode="auto">
            <a:xfrm flipH="1">
              <a:off x="323528" y="5733256"/>
              <a:ext cx="432048" cy="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50" name="直接连接符 95"/>
            <p:cNvCxnSpPr>
              <a:cxnSpLocks noChangeShapeType="1"/>
            </p:cNvCxnSpPr>
            <p:nvPr/>
          </p:nvCxnSpPr>
          <p:spPr bwMode="auto">
            <a:xfrm>
              <a:off x="1187624" y="5733256"/>
              <a:ext cx="360040" cy="0"/>
            </a:xfrm>
            <a:prstGeom prst="line">
              <a:avLst/>
            </a:prstGeom>
            <a:noFill/>
            <a:ln w="22225" algn="ctr">
              <a:solidFill>
                <a:schemeClr val="tx1"/>
              </a:solidFill>
              <a:miter lim="800000"/>
              <a:headEnd/>
              <a:tailEnd/>
            </a:ln>
            <a:extLst>
              <a:ext uri="{909E8E84-426E-40DD-AFC4-6F175D3DCCD1}">
                <a14:hiddenFill xmlns:a14="http://schemas.microsoft.com/office/drawing/2010/main">
                  <a:noFill/>
                </a14:hiddenFill>
              </a:ext>
            </a:extLst>
          </p:spPr>
        </p:cxnSp>
      </p:grpSp>
      <p:grpSp>
        <p:nvGrpSpPr>
          <p:cNvPr id="24581" name="组合 101"/>
          <p:cNvGrpSpPr>
            <a:grpSpLocks/>
          </p:cNvGrpSpPr>
          <p:nvPr/>
        </p:nvGrpSpPr>
        <p:grpSpPr bwMode="auto">
          <a:xfrm>
            <a:off x="152400" y="836712"/>
            <a:ext cx="8588375" cy="4632325"/>
            <a:chOff x="152400" y="1233488"/>
            <a:chExt cx="8588375" cy="4632325"/>
          </a:xfrm>
        </p:grpSpPr>
        <p:sp>
          <p:nvSpPr>
            <p:cNvPr id="24585" name="Rectangle 5"/>
            <p:cNvSpPr>
              <a:spLocks noChangeArrowheads="1"/>
            </p:cNvSpPr>
            <p:nvPr/>
          </p:nvSpPr>
          <p:spPr bwMode="auto">
            <a:xfrm>
              <a:off x="2392363" y="4470400"/>
              <a:ext cx="914400" cy="18256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86" name="Rectangle 8"/>
            <p:cNvSpPr>
              <a:spLocks noChangeArrowheads="1"/>
            </p:cNvSpPr>
            <p:nvPr/>
          </p:nvSpPr>
          <p:spPr bwMode="auto">
            <a:xfrm>
              <a:off x="4071938" y="1233488"/>
              <a:ext cx="33210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a:solidFill>
                    <a:srgbClr val="000000"/>
                  </a:solidFill>
                  <a:latin typeface="Times" panose="02020603050405020304" pitchFamily="18" charset="0"/>
                </a:rPr>
                <a:t>Column decoder</a:t>
              </a:r>
              <a:endParaRPr kumimoji="0" lang="en-US" altLang="zh-CN" sz="2200" b="0" dirty="0">
                <a:solidFill>
                  <a:srgbClr val="000000"/>
                </a:solidFill>
                <a:latin typeface="Times" panose="02020603050405020304" pitchFamily="18" charset="0"/>
              </a:endParaRPr>
            </a:p>
          </p:txBody>
        </p:sp>
        <p:sp>
          <p:nvSpPr>
            <p:cNvPr id="24587" name="Rectangle 9"/>
            <p:cNvSpPr>
              <a:spLocks noChangeArrowheads="1"/>
            </p:cNvSpPr>
            <p:nvPr/>
          </p:nvSpPr>
          <p:spPr bwMode="auto">
            <a:xfrm>
              <a:off x="4572000" y="2769469"/>
              <a:ext cx="151216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1600" b="0" dirty="0">
                  <a:solidFill>
                    <a:srgbClr val="000000"/>
                  </a:solidFill>
                  <a:latin typeface="Times" panose="02020603050405020304" pitchFamily="18" charset="0"/>
                </a:rPr>
                <a:t>16384</a:t>
              </a:r>
              <a:r>
                <a:rPr kumimoji="0" lang="zh-CN" altLang="en-US" sz="1600" b="0" dirty="0">
                  <a:solidFill>
                    <a:srgbClr val="000000"/>
                  </a:solidFill>
                  <a:latin typeface="Times" panose="02020603050405020304" pitchFamily="18" charset="0"/>
                </a:rPr>
                <a:t>个</a:t>
              </a:r>
              <a:r>
                <a:rPr kumimoji="0" lang="en-US" altLang="zh-CN" sz="1600" b="0" dirty="0">
                  <a:solidFill>
                    <a:srgbClr val="000000"/>
                  </a:solidFill>
                  <a:latin typeface="Times" panose="02020603050405020304" pitchFamily="18" charset="0"/>
                </a:rPr>
                <a:t>3</a:t>
              </a:r>
              <a:r>
                <a:rPr kumimoji="0" lang="zh-CN" altLang="en-US" sz="1600" b="0">
                  <a:solidFill>
                    <a:srgbClr val="000000"/>
                  </a:solidFill>
                  <a:latin typeface="Times" panose="02020603050405020304" pitchFamily="18" charset="0"/>
                </a:rPr>
                <a:t>态门</a:t>
              </a:r>
              <a:r>
                <a:rPr kumimoji="0" lang="en-US" altLang="zh-CN" sz="1600" b="0">
                  <a:solidFill>
                    <a:srgbClr val="000000"/>
                  </a:solidFill>
                  <a:latin typeface="Times" panose="02020603050405020304" pitchFamily="18" charset="0"/>
                </a:rPr>
                <a:t> </a:t>
              </a:r>
              <a:endParaRPr kumimoji="0" lang="en-US" altLang="zh-CN" sz="1600" b="0" dirty="0">
                <a:solidFill>
                  <a:srgbClr val="000000"/>
                </a:solidFill>
                <a:latin typeface="Times" panose="02020603050405020304" pitchFamily="18" charset="0"/>
              </a:endParaRPr>
            </a:p>
          </p:txBody>
        </p:sp>
        <p:sp>
          <p:nvSpPr>
            <p:cNvPr id="24588" name="Rectangle 10"/>
            <p:cNvSpPr>
              <a:spLocks noChangeArrowheads="1"/>
            </p:cNvSpPr>
            <p:nvPr/>
          </p:nvSpPr>
          <p:spPr bwMode="auto">
            <a:xfrm>
              <a:off x="4967288" y="2608263"/>
              <a:ext cx="182808" cy="48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endParaRPr kumimoji="0" lang="en-US" altLang="zh-CN" sz="2600" b="0">
                <a:solidFill>
                  <a:srgbClr val="000000"/>
                </a:solidFill>
                <a:latin typeface="Times" panose="02020603050405020304" pitchFamily="18" charset="0"/>
              </a:endParaRPr>
            </a:p>
          </p:txBody>
        </p:sp>
        <p:sp>
          <p:nvSpPr>
            <p:cNvPr id="24589" name="Rectangle 11"/>
            <p:cNvSpPr>
              <a:spLocks noChangeArrowheads="1"/>
            </p:cNvSpPr>
            <p:nvPr/>
          </p:nvSpPr>
          <p:spPr bwMode="auto">
            <a:xfrm>
              <a:off x="4144963" y="3433763"/>
              <a:ext cx="1397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Memory </a:t>
              </a:r>
              <a:endParaRPr kumimoji="0" lang="en-US" altLang="zh-CN" sz="2600" b="0" dirty="0">
                <a:solidFill>
                  <a:srgbClr val="000000"/>
                </a:solidFill>
                <a:latin typeface="Times" panose="02020603050405020304" pitchFamily="18" charset="0"/>
              </a:endParaRPr>
            </a:p>
          </p:txBody>
        </p:sp>
        <p:sp>
          <p:nvSpPr>
            <p:cNvPr id="24590" name="Rectangle 12"/>
            <p:cNvSpPr>
              <a:spLocks noChangeArrowheads="1"/>
            </p:cNvSpPr>
            <p:nvPr/>
          </p:nvSpPr>
          <p:spPr bwMode="auto">
            <a:xfrm>
              <a:off x="5364163" y="3433763"/>
              <a:ext cx="9493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Array</a:t>
              </a:r>
            </a:p>
          </p:txBody>
        </p:sp>
        <p:sp>
          <p:nvSpPr>
            <p:cNvPr id="24591" name="Rectangle 13"/>
            <p:cNvSpPr>
              <a:spLocks noChangeArrowheads="1"/>
            </p:cNvSpPr>
            <p:nvPr/>
          </p:nvSpPr>
          <p:spPr bwMode="auto">
            <a:xfrm>
              <a:off x="4230688" y="3863975"/>
              <a:ext cx="2184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a:solidFill>
                    <a:srgbClr val="000000"/>
                  </a:solidFill>
                  <a:latin typeface="Times" panose="02020603050405020304" pitchFamily="18" charset="0"/>
                </a:rPr>
                <a:t>(16,384×16,384)</a:t>
              </a:r>
            </a:p>
          </p:txBody>
        </p:sp>
        <p:sp>
          <p:nvSpPr>
            <p:cNvPr id="24592" name="Rectangle 14"/>
            <p:cNvSpPr>
              <a:spLocks noChangeArrowheads="1"/>
            </p:cNvSpPr>
            <p:nvPr/>
          </p:nvSpPr>
          <p:spPr bwMode="auto">
            <a:xfrm>
              <a:off x="152400" y="4019550"/>
              <a:ext cx="1317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A0…A1</a:t>
              </a:r>
            </a:p>
          </p:txBody>
        </p:sp>
        <p:sp>
          <p:nvSpPr>
            <p:cNvPr id="24593" name="Rectangle 15"/>
            <p:cNvSpPr>
              <a:spLocks noChangeArrowheads="1"/>
            </p:cNvSpPr>
            <p:nvPr/>
          </p:nvSpPr>
          <p:spPr bwMode="auto">
            <a:xfrm>
              <a:off x="1244600" y="4019550"/>
              <a:ext cx="34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3</a:t>
              </a:r>
            </a:p>
          </p:txBody>
        </p:sp>
        <p:sp>
          <p:nvSpPr>
            <p:cNvPr id="24594" name="Rectangle 16"/>
            <p:cNvSpPr>
              <a:spLocks noChangeArrowheads="1"/>
            </p:cNvSpPr>
            <p:nvPr/>
          </p:nvSpPr>
          <p:spPr bwMode="auto">
            <a:xfrm>
              <a:off x="4154488" y="3144838"/>
              <a:ext cx="2716212" cy="26876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95" name="Rectangle 17"/>
            <p:cNvSpPr>
              <a:spLocks noChangeArrowheads="1"/>
            </p:cNvSpPr>
            <p:nvPr/>
          </p:nvSpPr>
          <p:spPr bwMode="auto">
            <a:xfrm>
              <a:off x="4154488" y="2665413"/>
              <a:ext cx="2716212" cy="4413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96" name="Rectangle 18"/>
            <p:cNvSpPr>
              <a:spLocks noChangeArrowheads="1"/>
            </p:cNvSpPr>
            <p:nvPr/>
          </p:nvSpPr>
          <p:spPr bwMode="auto">
            <a:xfrm>
              <a:off x="4143375" y="1233488"/>
              <a:ext cx="2716213" cy="4397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597" name="Rectangle 19"/>
            <p:cNvSpPr>
              <a:spLocks noChangeArrowheads="1"/>
            </p:cNvSpPr>
            <p:nvPr/>
          </p:nvSpPr>
          <p:spPr bwMode="auto">
            <a:xfrm>
              <a:off x="5262563" y="2178050"/>
              <a:ext cx="1825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endParaRPr kumimoji="0" lang="en-US" altLang="zh-CN" sz="2600">
                <a:solidFill>
                  <a:srgbClr val="000000"/>
                </a:solidFill>
                <a:latin typeface="Times" panose="02020603050405020304" pitchFamily="18" charset="0"/>
              </a:endParaRPr>
            </a:p>
          </p:txBody>
        </p:sp>
        <p:sp>
          <p:nvSpPr>
            <p:cNvPr id="24598" name="Rectangle 21"/>
            <p:cNvSpPr>
              <a:spLocks noChangeArrowheads="1"/>
            </p:cNvSpPr>
            <p:nvPr/>
          </p:nvSpPr>
          <p:spPr bwMode="auto">
            <a:xfrm>
              <a:off x="3316288" y="3144838"/>
              <a:ext cx="441325" cy="27130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pic>
          <p:nvPicPr>
            <p:cNvPr id="2459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313" y="3519488"/>
              <a:ext cx="346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pic>
        <p:sp>
          <p:nvSpPr>
            <p:cNvPr id="24600" name="Rectangle 23"/>
            <p:cNvSpPr>
              <a:spLocks noChangeArrowheads="1"/>
            </p:cNvSpPr>
            <p:nvPr/>
          </p:nvSpPr>
          <p:spPr bwMode="auto">
            <a:xfrm rot="10800000">
              <a:off x="2428875" y="3090863"/>
              <a:ext cx="441325" cy="2713037"/>
            </a:xfrm>
            <a:prstGeom prst="rect">
              <a:avLst/>
            </a:prstGeom>
            <a:solidFill>
              <a:schemeClr val="bg1"/>
            </a:solidFill>
            <a:ln w="25400">
              <a:solidFill>
                <a:srgbClr val="000000"/>
              </a:solidFill>
              <a:miter lim="800000"/>
              <a:headEnd/>
              <a:tailEnd/>
            </a:ln>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kumimoji="0" lang="en-US" altLang="zh-CN" sz="2200">
                <a:latin typeface="CG Omega" pitchFamily="34" charset="0"/>
              </a:endParaRPr>
            </a:p>
          </p:txBody>
        </p:sp>
        <p:sp>
          <p:nvSpPr>
            <p:cNvPr id="24601" name="Rectangle 24"/>
            <p:cNvSpPr>
              <a:spLocks noChangeArrowheads="1"/>
            </p:cNvSpPr>
            <p:nvPr/>
          </p:nvSpPr>
          <p:spPr bwMode="auto">
            <a:xfrm>
              <a:off x="2513013" y="4470400"/>
              <a:ext cx="11112"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2" name="Rectangle 25"/>
            <p:cNvSpPr>
              <a:spLocks noChangeArrowheads="1"/>
            </p:cNvSpPr>
            <p:nvPr/>
          </p:nvSpPr>
          <p:spPr bwMode="auto">
            <a:xfrm>
              <a:off x="2800350" y="4470400"/>
              <a:ext cx="34925" cy="6032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3" name="Rectangle 26"/>
            <p:cNvSpPr>
              <a:spLocks noChangeArrowheads="1"/>
            </p:cNvSpPr>
            <p:nvPr/>
          </p:nvSpPr>
          <p:spPr bwMode="auto">
            <a:xfrm>
              <a:off x="2681288" y="4470400"/>
              <a:ext cx="58737" cy="3651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4" name="Rectangle 27"/>
            <p:cNvSpPr>
              <a:spLocks noChangeArrowheads="1"/>
            </p:cNvSpPr>
            <p:nvPr/>
          </p:nvSpPr>
          <p:spPr bwMode="auto">
            <a:xfrm>
              <a:off x="1857375" y="3948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sp>
          <p:nvSpPr>
            <p:cNvPr id="24605" name="Rectangle 28"/>
            <p:cNvSpPr>
              <a:spLocks noChangeArrowheads="1"/>
            </p:cNvSpPr>
            <p:nvPr/>
          </p:nvSpPr>
          <p:spPr bwMode="auto">
            <a:xfrm rot="10800000">
              <a:off x="7327900" y="1300163"/>
              <a:ext cx="441325" cy="1206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G Omega" pitchFamily="34" charset="0"/>
                </a:rPr>
                <a:t>Data in</a:t>
              </a:r>
              <a:endParaRPr kumimoji="0" lang="en-US" altLang="zh-CN" sz="1800" dirty="0">
                <a:latin typeface="CG Omega" pitchFamily="34" charset="0"/>
              </a:endParaRPr>
            </a:p>
          </p:txBody>
        </p:sp>
        <p:sp>
          <p:nvSpPr>
            <p:cNvPr id="24606" name="Rectangle 29"/>
            <p:cNvSpPr>
              <a:spLocks noChangeArrowheads="1"/>
            </p:cNvSpPr>
            <p:nvPr/>
          </p:nvSpPr>
          <p:spPr bwMode="auto">
            <a:xfrm>
              <a:off x="1219200" y="4470400"/>
              <a:ext cx="11113"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7" name="Rectangle 30"/>
            <p:cNvSpPr>
              <a:spLocks noChangeArrowheads="1"/>
            </p:cNvSpPr>
            <p:nvPr/>
          </p:nvSpPr>
          <p:spPr bwMode="auto">
            <a:xfrm>
              <a:off x="1530350" y="4470400"/>
              <a:ext cx="34925" cy="6032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8" name="Rectangle 31"/>
            <p:cNvSpPr>
              <a:spLocks noChangeArrowheads="1"/>
            </p:cNvSpPr>
            <p:nvPr/>
          </p:nvSpPr>
          <p:spPr bwMode="auto">
            <a:xfrm>
              <a:off x="1243013" y="4470400"/>
              <a:ext cx="1185862" cy="12065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09" name="Rectangle 32"/>
            <p:cNvSpPr>
              <a:spLocks noChangeArrowheads="1"/>
            </p:cNvSpPr>
            <p:nvPr/>
          </p:nvSpPr>
          <p:spPr bwMode="auto">
            <a:xfrm>
              <a:off x="8321675" y="181768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D</a:t>
              </a:r>
            </a:p>
          </p:txBody>
        </p:sp>
        <p:sp>
          <p:nvSpPr>
            <p:cNvPr id="24610" name="Rectangle 33"/>
            <p:cNvSpPr>
              <a:spLocks noChangeArrowheads="1"/>
            </p:cNvSpPr>
            <p:nvPr/>
          </p:nvSpPr>
          <p:spPr bwMode="auto">
            <a:xfrm>
              <a:off x="8289925" y="3157538"/>
              <a:ext cx="419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Q</a:t>
              </a:r>
            </a:p>
          </p:txBody>
        </p:sp>
        <p:sp>
          <p:nvSpPr>
            <p:cNvPr id="24611" name="Rectangle 34"/>
            <p:cNvSpPr>
              <a:spLocks noChangeArrowheads="1"/>
            </p:cNvSpPr>
            <p:nvPr/>
          </p:nvSpPr>
          <p:spPr bwMode="auto">
            <a:xfrm>
              <a:off x="4191000" y="5219700"/>
              <a:ext cx="14001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200" b="0">
                  <a:solidFill>
                    <a:srgbClr val="000000"/>
                  </a:solidFill>
                  <a:latin typeface="Times" panose="02020603050405020304" pitchFamily="18" charset="0"/>
                </a:rPr>
                <a:t>Word Line</a:t>
              </a:r>
              <a:endParaRPr kumimoji="0" lang="en-US" altLang="zh-CN" sz="2200" b="0" dirty="0">
                <a:solidFill>
                  <a:srgbClr val="000000"/>
                </a:solidFill>
                <a:latin typeface="Times" panose="02020603050405020304" pitchFamily="18" charset="0"/>
              </a:endParaRPr>
            </a:p>
          </p:txBody>
        </p:sp>
        <p:sp>
          <p:nvSpPr>
            <p:cNvPr id="24612" name="Rectangle 36"/>
            <p:cNvSpPr>
              <a:spLocks noChangeArrowheads="1"/>
            </p:cNvSpPr>
            <p:nvPr/>
          </p:nvSpPr>
          <p:spPr bwMode="auto">
            <a:xfrm>
              <a:off x="5638800" y="4957763"/>
              <a:ext cx="9556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dirty="0">
                  <a:solidFill>
                    <a:srgbClr val="000000"/>
                  </a:solidFill>
                  <a:latin typeface="Times" panose="02020603050405020304" pitchFamily="18" charset="0"/>
                </a:rPr>
                <a:t>Storage</a:t>
              </a:r>
            </a:p>
            <a:p>
              <a:pPr>
                <a:spcBef>
                  <a:spcPct val="0"/>
                </a:spcBef>
                <a:buSzTx/>
                <a:buFontTx/>
                <a:buNone/>
              </a:pPr>
              <a:r>
                <a:rPr kumimoji="0" lang="en-US" altLang="zh-CN" sz="2000" b="0">
                  <a:solidFill>
                    <a:srgbClr val="000000"/>
                  </a:solidFill>
                  <a:latin typeface="Times" panose="02020603050405020304" pitchFamily="18" charset="0"/>
                </a:rPr>
                <a:t> Cell</a:t>
              </a:r>
              <a:endParaRPr kumimoji="0" lang="en-US" altLang="zh-CN" sz="2000" b="0" dirty="0">
                <a:solidFill>
                  <a:srgbClr val="000000"/>
                </a:solidFill>
                <a:latin typeface="Times" panose="02020603050405020304" pitchFamily="18" charset="0"/>
              </a:endParaRPr>
            </a:p>
          </p:txBody>
        </p:sp>
        <p:sp>
          <p:nvSpPr>
            <p:cNvPr id="24613" name="Rectangle 37"/>
            <p:cNvSpPr>
              <a:spLocks noChangeArrowheads="1"/>
            </p:cNvSpPr>
            <p:nvPr/>
          </p:nvSpPr>
          <p:spPr bwMode="auto">
            <a:xfrm rot="-10779229">
              <a:off x="7327900" y="2592388"/>
              <a:ext cx="417513" cy="12779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kumimoji="0" lang="en-US" altLang="zh-CN" sz="1800">
                  <a:latin typeface="CG Omega" pitchFamily="34" charset="0"/>
                </a:rPr>
                <a:t>Data out</a:t>
              </a:r>
              <a:endParaRPr kumimoji="0" lang="en-US" altLang="zh-CN" sz="1800" dirty="0">
                <a:latin typeface="CG Omega" pitchFamily="34" charset="0"/>
              </a:endParaRPr>
            </a:p>
          </p:txBody>
        </p:sp>
        <p:sp>
          <p:nvSpPr>
            <p:cNvPr id="24614" name="Rectangle 38"/>
            <p:cNvSpPr>
              <a:spLocks noChangeArrowheads="1"/>
            </p:cNvSpPr>
            <p:nvPr/>
          </p:nvSpPr>
          <p:spPr bwMode="auto">
            <a:xfrm>
              <a:off x="6361113" y="5421313"/>
              <a:ext cx="215900" cy="215900"/>
            </a:xfrm>
            <a:prstGeom prst="rect">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15" name="Line 39"/>
            <p:cNvSpPr>
              <a:spLocks noChangeShapeType="1"/>
            </p:cNvSpPr>
            <p:nvPr/>
          </p:nvSpPr>
          <p:spPr bwMode="auto">
            <a:xfrm>
              <a:off x="4227513" y="5643563"/>
              <a:ext cx="26543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6" name="Line 40"/>
            <p:cNvSpPr>
              <a:spLocks noChangeShapeType="1"/>
            </p:cNvSpPr>
            <p:nvPr/>
          </p:nvSpPr>
          <p:spPr bwMode="auto">
            <a:xfrm>
              <a:off x="6583363" y="3135313"/>
              <a:ext cx="0" cy="273050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7" name="Line 41"/>
            <p:cNvSpPr>
              <a:spLocks noChangeShapeType="1"/>
            </p:cNvSpPr>
            <p:nvPr/>
          </p:nvSpPr>
          <p:spPr bwMode="auto">
            <a:xfrm>
              <a:off x="7853363" y="2062163"/>
              <a:ext cx="482600"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Line 42"/>
            <p:cNvSpPr>
              <a:spLocks noChangeShapeType="1"/>
            </p:cNvSpPr>
            <p:nvPr/>
          </p:nvSpPr>
          <p:spPr bwMode="auto">
            <a:xfrm>
              <a:off x="7815263" y="3357563"/>
              <a:ext cx="4826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9" name="Rectangle 43"/>
            <p:cNvSpPr>
              <a:spLocks noChangeArrowheads="1"/>
            </p:cNvSpPr>
            <p:nvPr/>
          </p:nvSpPr>
          <p:spPr bwMode="auto">
            <a:xfrm rot="-5400000">
              <a:off x="2525712" y="4192588"/>
              <a:ext cx="2003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Row Decoder</a:t>
              </a:r>
              <a:endParaRPr kumimoji="0" lang="en-US" altLang="zh-CN" sz="2600" b="0" dirty="0">
                <a:solidFill>
                  <a:srgbClr val="000000"/>
                </a:solidFill>
                <a:latin typeface="Times" panose="02020603050405020304" pitchFamily="18" charset="0"/>
              </a:endParaRPr>
            </a:p>
          </p:txBody>
        </p:sp>
        <p:sp>
          <p:nvSpPr>
            <p:cNvPr id="24620" name="Line 44"/>
            <p:cNvSpPr>
              <a:spLocks noChangeShapeType="1"/>
            </p:cNvSpPr>
            <p:nvPr/>
          </p:nvSpPr>
          <p:spPr bwMode="auto">
            <a:xfrm>
              <a:off x="3763963" y="32813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1" name="Line 45"/>
            <p:cNvSpPr>
              <a:spLocks noChangeShapeType="1"/>
            </p:cNvSpPr>
            <p:nvPr/>
          </p:nvSpPr>
          <p:spPr bwMode="auto">
            <a:xfrm>
              <a:off x="3763963" y="34337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2" name="Line 46"/>
            <p:cNvSpPr>
              <a:spLocks noChangeShapeType="1"/>
            </p:cNvSpPr>
            <p:nvPr/>
          </p:nvSpPr>
          <p:spPr bwMode="auto">
            <a:xfrm>
              <a:off x="3763963" y="3586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3" name="Line 47"/>
            <p:cNvSpPr>
              <a:spLocks noChangeShapeType="1"/>
            </p:cNvSpPr>
            <p:nvPr/>
          </p:nvSpPr>
          <p:spPr bwMode="auto">
            <a:xfrm>
              <a:off x="3763963" y="3738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4" name="Line 48"/>
            <p:cNvSpPr>
              <a:spLocks noChangeShapeType="1"/>
            </p:cNvSpPr>
            <p:nvPr/>
          </p:nvSpPr>
          <p:spPr bwMode="auto">
            <a:xfrm>
              <a:off x="3763963" y="56435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5" name="Line 49"/>
            <p:cNvSpPr>
              <a:spLocks noChangeShapeType="1"/>
            </p:cNvSpPr>
            <p:nvPr/>
          </p:nvSpPr>
          <p:spPr bwMode="auto">
            <a:xfrm>
              <a:off x="3763963" y="5491163"/>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6" name="Rectangle 50"/>
            <p:cNvSpPr>
              <a:spLocks noChangeArrowheads="1"/>
            </p:cNvSpPr>
            <p:nvPr/>
          </p:nvSpPr>
          <p:spPr bwMode="auto">
            <a:xfrm rot="-5400000">
              <a:off x="3598863" y="428466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a:solidFill>
                    <a:srgbClr val="000000"/>
                  </a:solidFill>
                  <a:latin typeface="Times" panose="02020603050405020304" pitchFamily="18" charset="0"/>
                </a:rPr>
                <a:t>…</a:t>
              </a:r>
            </a:p>
          </p:txBody>
        </p:sp>
        <p:sp>
          <p:nvSpPr>
            <p:cNvPr id="24627" name="Freeform 51"/>
            <p:cNvSpPr>
              <a:spLocks/>
            </p:cNvSpPr>
            <p:nvPr/>
          </p:nvSpPr>
          <p:spPr bwMode="auto">
            <a:xfrm>
              <a:off x="1643063" y="1447800"/>
              <a:ext cx="2428875" cy="461963"/>
            </a:xfrm>
            <a:custGeom>
              <a:avLst/>
              <a:gdLst>
                <a:gd name="T0" fmla="*/ 2147483646 w 816"/>
                <a:gd name="T1" fmla="*/ 0 h 9617"/>
                <a:gd name="T2" fmla="*/ 0 w 816"/>
                <a:gd name="T3" fmla="*/ 0 h 9617"/>
                <a:gd name="T4" fmla="*/ 0 w 816"/>
                <a:gd name="T5" fmla="*/ 2147483646 h 9617"/>
                <a:gd name="T6" fmla="*/ 0 60000 65536"/>
                <a:gd name="T7" fmla="*/ 0 60000 65536"/>
                <a:gd name="T8" fmla="*/ 0 60000 65536"/>
                <a:gd name="T9" fmla="*/ 0 w 816"/>
                <a:gd name="T10" fmla="*/ 0 h 9617"/>
                <a:gd name="T11" fmla="*/ 816 w 816"/>
                <a:gd name="T12" fmla="*/ 9617 h 9617"/>
              </a:gdLst>
              <a:ahLst/>
              <a:cxnLst>
                <a:cxn ang="T6">
                  <a:pos x="T0" y="T1"/>
                </a:cxn>
                <a:cxn ang="T7">
                  <a:pos x="T2" y="T3"/>
                </a:cxn>
                <a:cxn ang="T8">
                  <a:pos x="T4" y="T5"/>
                </a:cxn>
              </a:cxnLst>
              <a:rect l="T9" t="T10" r="T11" b="T12"/>
              <a:pathLst>
                <a:path w="816" h="9617">
                  <a:moveTo>
                    <a:pt x="816" y="0"/>
                  </a:moveTo>
                  <a:lnTo>
                    <a:pt x="0" y="0"/>
                  </a:lnTo>
                  <a:lnTo>
                    <a:pt x="0" y="9617"/>
                  </a:lnTo>
                </a:path>
              </a:pathLst>
            </a:custGeom>
            <a:noFill/>
            <a:ln w="3810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4628" name="Rectangle 52"/>
            <p:cNvSpPr>
              <a:spLocks noChangeArrowheads="1"/>
            </p:cNvSpPr>
            <p:nvPr/>
          </p:nvSpPr>
          <p:spPr bwMode="auto">
            <a:xfrm rot="-5400000">
              <a:off x="5877720" y="4260851"/>
              <a:ext cx="10747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000" b="0">
                  <a:solidFill>
                    <a:srgbClr val="000000"/>
                  </a:solidFill>
                  <a:latin typeface="Times" panose="02020603050405020304" pitchFamily="18" charset="0"/>
                </a:rPr>
                <a:t>Bit Line</a:t>
              </a:r>
              <a:endParaRPr kumimoji="0" lang="en-US" altLang="zh-CN" sz="2000" b="0" dirty="0">
                <a:solidFill>
                  <a:srgbClr val="000000"/>
                </a:solidFill>
                <a:latin typeface="Times" panose="02020603050405020304" pitchFamily="18" charset="0"/>
              </a:endParaRPr>
            </a:p>
          </p:txBody>
        </p:sp>
        <p:sp>
          <p:nvSpPr>
            <p:cNvPr id="24629" name="Rectangle 27"/>
            <p:cNvSpPr>
              <a:spLocks noChangeArrowheads="1"/>
            </p:cNvSpPr>
            <p:nvPr/>
          </p:nvSpPr>
          <p:spPr bwMode="auto">
            <a:xfrm>
              <a:off x="1143000" y="1662113"/>
              <a:ext cx="511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kumimoji="0" lang="en-US" altLang="zh-CN" sz="2600" b="0">
                  <a:solidFill>
                    <a:srgbClr val="000000"/>
                  </a:solidFill>
                  <a:latin typeface="Times" panose="02020603050405020304" pitchFamily="18" charset="0"/>
                </a:rPr>
                <a:t>14</a:t>
              </a:r>
            </a:p>
          </p:txBody>
        </p:sp>
        <p:cxnSp>
          <p:nvCxnSpPr>
            <p:cNvPr id="56" name="直接连接符 55"/>
            <p:cNvCxnSpPr/>
            <p:nvPr/>
          </p:nvCxnSpPr>
          <p:spPr bwMode="auto">
            <a:xfrm rot="5400000">
              <a:off x="355600" y="3214688"/>
              <a:ext cx="2573337"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631" name="直接连接符 57"/>
            <p:cNvCxnSpPr>
              <a:cxnSpLocks noChangeShapeType="1"/>
            </p:cNvCxnSpPr>
            <p:nvPr/>
          </p:nvCxnSpPr>
          <p:spPr bwMode="auto">
            <a:xfrm rot="5400000">
              <a:off x="1428750" y="2000251"/>
              <a:ext cx="428625"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32" name="直接连接符 59"/>
            <p:cNvCxnSpPr>
              <a:cxnSpLocks noChangeShapeType="1"/>
            </p:cNvCxnSpPr>
            <p:nvPr/>
          </p:nvCxnSpPr>
          <p:spPr bwMode="auto">
            <a:xfrm rot="10800000" flipV="1">
              <a:off x="1928813" y="4376738"/>
              <a:ext cx="357187" cy="28575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useBgFill="1">
          <p:nvSpPr>
            <p:cNvPr id="24633" name="矩形 60"/>
            <p:cNvSpPr>
              <a:spLocks noChangeArrowheads="1"/>
            </p:cNvSpPr>
            <p:nvPr/>
          </p:nvSpPr>
          <p:spPr bwMode="auto">
            <a:xfrm>
              <a:off x="2000250" y="1233488"/>
              <a:ext cx="1857375" cy="357187"/>
            </a:xfrm>
            <a:prstGeom prst="rect">
              <a:avLst/>
            </a:prstGeom>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34" name="TextBox 61"/>
            <p:cNvSpPr txBox="1">
              <a:spLocks noChangeArrowheads="1"/>
            </p:cNvSpPr>
            <p:nvPr/>
          </p:nvSpPr>
          <p:spPr bwMode="auto">
            <a:xfrm>
              <a:off x="1857375" y="1233488"/>
              <a:ext cx="2214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14bit  col.  Addr.  Reg</a:t>
              </a:r>
              <a:r>
                <a:rPr lang="en-US" altLang="zh-CN" sz="16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24635" name="TextBox 63"/>
            <p:cNvSpPr txBox="1">
              <a:spLocks noChangeArrowheads="1"/>
            </p:cNvSpPr>
            <p:nvPr/>
          </p:nvSpPr>
          <p:spPr bwMode="auto">
            <a:xfrm rot="-5400000">
              <a:off x="1263195" y="4267835"/>
              <a:ext cx="2736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a:latin typeface="Times New Roman" panose="02020603050405020304" pitchFamily="18" charset="0"/>
                </a:rPr>
                <a:t>14bit  row  addr  Reg</a:t>
              </a:r>
              <a:endParaRPr lang="zh-CN" altLang="en-US" sz="2400" b="0" dirty="0">
                <a:latin typeface="Times New Roman" panose="02020603050405020304" pitchFamily="18" charset="0"/>
              </a:endParaRPr>
            </a:p>
          </p:txBody>
        </p:sp>
        <p:sp>
          <p:nvSpPr>
            <p:cNvPr id="24636" name="TextBox 66"/>
            <p:cNvSpPr txBox="1">
              <a:spLocks noChangeArrowheads="1"/>
            </p:cNvSpPr>
            <p:nvPr/>
          </p:nvSpPr>
          <p:spPr bwMode="auto">
            <a:xfrm>
              <a:off x="4143375" y="1947863"/>
              <a:ext cx="2643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16384 </a:t>
              </a:r>
              <a:r>
                <a:rPr lang="zh-CN" altLang="en-US" sz="1600" b="0">
                  <a:latin typeface="Times New Roman" panose="02020603050405020304" pitchFamily="18" charset="0"/>
                </a:rPr>
                <a:t>根</a:t>
              </a:r>
              <a:r>
                <a:rPr lang="en-US" altLang="zh-CN" sz="1600" b="0" dirty="0">
                  <a:latin typeface="Times New Roman" panose="02020603050405020304" pitchFamily="18" charset="0"/>
                </a:rPr>
                <a:t>3</a:t>
              </a:r>
              <a:r>
                <a:rPr lang="zh-CN" altLang="en-US" sz="1600" b="0" dirty="0">
                  <a:latin typeface="Times New Roman" panose="02020603050405020304" pitchFamily="18" charset="0"/>
                </a:rPr>
                <a:t>态门的控制线</a:t>
              </a:r>
            </a:p>
          </p:txBody>
        </p:sp>
        <p:sp>
          <p:nvSpPr>
            <p:cNvPr id="24637" name="矩形 67"/>
            <p:cNvSpPr>
              <a:spLocks noChangeArrowheads="1"/>
            </p:cNvSpPr>
            <p:nvPr/>
          </p:nvSpPr>
          <p:spPr bwMode="auto">
            <a:xfrm>
              <a:off x="4143375" y="1876425"/>
              <a:ext cx="2643188" cy="428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38" name="上箭头 68"/>
            <p:cNvSpPr>
              <a:spLocks noChangeArrowheads="1"/>
            </p:cNvSpPr>
            <p:nvPr/>
          </p:nvSpPr>
          <p:spPr bwMode="auto">
            <a:xfrm rot="10800000">
              <a:off x="5357813" y="2357438"/>
              <a:ext cx="142875" cy="285750"/>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4639" name="上箭头 69"/>
            <p:cNvSpPr>
              <a:spLocks noChangeArrowheads="1"/>
            </p:cNvSpPr>
            <p:nvPr/>
          </p:nvSpPr>
          <p:spPr bwMode="auto">
            <a:xfrm rot="10800000">
              <a:off x="5357813" y="1643063"/>
              <a:ext cx="142875" cy="214312"/>
            </a:xfrm>
            <a:prstGeom prst="upArrow">
              <a:avLst>
                <a:gd name="adj1" fmla="val 50000"/>
                <a:gd name="adj2" fmla="val 50000"/>
              </a:avLst>
            </a:prstGeom>
            <a:solidFill>
              <a:schemeClr val="accent1"/>
            </a:solidFill>
            <a:ln w="9525" algn="ctr">
              <a:solidFill>
                <a:schemeClr val="tx1"/>
              </a:solidFill>
              <a:miter lim="800000"/>
              <a:headEnd/>
              <a:tailEnd/>
            </a:ln>
          </p:spPr>
          <p:txBody>
            <a:bodyPr wrap="none"/>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cxnSp>
          <p:nvCxnSpPr>
            <p:cNvPr id="24640" name="直接连接符 64"/>
            <p:cNvCxnSpPr>
              <a:cxnSpLocks noChangeShapeType="1"/>
            </p:cNvCxnSpPr>
            <p:nvPr/>
          </p:nvCxnSpPr>
          <p:spPr bwMode="auto">
            <a:xfrm>
              <a:off x="2843808" y="1556792"/>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641" name="直接连接符 77"/>
            <p:cNvCxnSpPr>
              <a:cxnSpLocks noChangeShapeType="1"/>
            </p:cNvCxnSpPr>
            <p:nvPr/>
          </p:nvCxnSpPr>
          <p:spPr bwMode="auto">
            <a:xfrm>
              <a:off x="2627784" y="2852936"/>
              <a:ext cx="0" cy="288032"/>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24642" name="TextBox 80"/>
            <p:cNvSpPr txBox="1">
              <a:spLocks noChangeArrowheads="1"/>
            </p:cNvSpPr>
            <p:nvPr/>
          </p:nvSpPr>
          <p:spPr bwMode="auto">
            <a:xfrm>
              <a:off x="1979712" y="1844824"/>
              <a:ext cx="1872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CAS</a:t>
              </a:r>
              <a:r>
                <a:rPr lang="zh-CN" altLang="en-US" sz="1600" b="0">
                  <a:latin typeface="Times New Roman" panose="02020603050405020304" pitchFamily="18" charset="0"/>
                </a:rPr>
                <a:t>（列选通）</a:t>
              </a:r>
            </a:p>
          </p:txBody>
        </p:sp>
        <p:sp>
          <p:nvSpPr>
            <p:cNvPr id="24643" name="TextBox 81"/>
            <p:cNvSpPr txBox="1">
              <a:spLocks noChangeArrowheads="1"/>
            </p:cNvSpPr>
            <p:nvPr/>
          </p:nvSpPr>
          <p:spPr bwMode="auto">
            <a:xfrm>
              <a:off x="1763688" y="2492896"/>
              <a:ext cx="194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b="0">
                  <a:latin typeface="Times New Roman" panose="02020603050405020304" pitchFamily="18" charset="0"/>
                </a:rPr>
                <a:t>RAS</a:t>
              </a:r>
              <a:r>
                <a:rPr lang="zh-CN" altLang="en-US" sz="1600" b="0">
                  <a:latin typeface="Times New Roman" panose="02020603050405020304" pitchFamily="18" charset="0"/>
                </a:rPr>
                <a:t>（行选通）</a:t>
              </a:r>
            </a:p>
          </p:txBody>
        </p:sp>
        <p:sp>
          <p:nvSpPr>
            <p:cNvPr id="24644" name="TextBox 98"/>
            <p:cNvSpPr txBox="1">
              <a:spLocks noChangeArrowheads="1"/>
            </p:cNvSpPr>
            <p:nvPr/>
          </p:nvSpPr>
          <p:spPr bwMode="auto">
            <a:xfrm>
              <a:off x="539552" y="5157192"/>
              <a:ext cx="1080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control</a:t>
              </a:r>
              <a:endParaRPr lang="zh-CN" altLang="en-US" sz="2400" b="0">
                <a:latin typeface="Times New Roman" panose="02020603050405020304" pitchFamily="18" charset="0"/>
              </a:endParaRPr>
            </a:p>
          </p:txBody>
        </p:sp>
      </p:grpSp>
      <p:sp>
        <p:nvSpPr>
          <p:cNvPr id="24582" name="TextBox 99"/>
          <p:cNvSpPr txBox="1">
            <a:spLocks noChangeArrowheads="1"/>
          </p:cNvSpPr>
          <p:nvPr/>
        </p:nvSpPr>
        <p:spPr bwMode="auto">
          <a:xfrm>
            <a:off x="-323850" y="5613499"/>
            <a:ext cx="1079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input</a:t>
            </a:r>
            <a:endParaRPr lang="zh-CN" altLang="en-US" sz="2400" b="0">
              <a:latin typeface="Times New Roman" panose="02020603050405020304" pitchFamily="18" charset="0"/>
            </a:endParaRPr>
          </a:p>
        </p:txBody>
      </p:sp>
      <p:sp>
        <p:nvSpPr>
          <p:cNvPr id="24583" name="TextBox 100"/>
          <p:cNvSpPr txBox="1">
            <a:spLocks noChangeArrowheads="1"/>
          </p:cNvSpPr>
          <p:nvPr/>
        </p:nvSpPr>
        <p:spPr bwMode="auto">
          <a:xfrm>
            <a:off x="1187450" y="5583337"/>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output</a:t>
            </a:r>
            <a:endParaRPr lang="zh-CN" altLang="en-US" sz="2400" b="0">
              <a:latin typeface="Times New Roman" panose="02020603050405020304" pitchFamily="18" charset="0"/>
            </a:endParaRPr>
          </a:p>
        </p:txBody>
      </p:sp>
      <p:pic>
        <p:nvPicPr>
          <p:cNvPr id="24584" name="图片 7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3668812"/>
            <a:ext cx="1836737"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sndAc>
      <p:stSnd>
        <p:snd r:embed="rId2" name="camera.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body" idx="1"/>
          </p:nvPr>
        </p:nvSpPr>
        <p:spPr>
          <a:xfrm>
            <a:off x="29782" y="918012"/>
            <a:ext cx="9145016" cy="5638800"/>
          </a:xfrm>
        </p:spPr>
        <p:txBody>
          <a:bodyPr/>
          <a:lstStyle/>
          <a:p>
            <a:pPr eaLnBrk="1" hangingPunct="1">
              <a:buClr>
                <a:schemeClr val="tx1"/>
              </a:buClr>
              <a:defRPr/>
            </a:pPr>
            <a:r>
              <a:rPr lang="en-US" altLang="zh-CN" dirty="0"/>
              <a:t>3 steps for </a:t>
            </a:r>
            <a:r>
              <a:rPr lang="en-US" altLang="zh-CN" dirty="0">
                <a:ea typeface="宋体" panose="02010600030101010101" pitchFamily="2" charset="-122"/>
              </a:rPr>
              <a:t>Write misses </a:t>
            </a:r>
            <a:r>
              <a:rPr lang="en-US" altLang="zh-CN" dirty="0"/>
              <a:t>: </a:t>
            </a:r>
          </a:p>
          <a:p>
            <a:pPr marL="800100" lvl="1" indent="-342900">
              <a:buFont typeface="+mj-ea"/>
              <a:buAutoNum type="circleNumDbPlain"/>
              <a:defRPr/>
            </a:pPr>
            <a:r>
              <a:rPr lang="en-US" altLang="zh-CN" b="1" dirty="0"/>
              <a:t>Only for write-back cache: if the cache block is dirty, write it back to memory.    W</a:t>
            </a:r>
            <a:r>
              <a:rPr lang="en-US" altLang="zh-CN" sz="2400" dirty="0"/>
              <a:t>rite-through cache</a:t>
            </a:r>
            <a:r>
              <a:rPr lang="zh-CN" altLang="en-US" sz="2000" dirty="0"/>
              <a:t>无本步骤</a:t>
            </a:r>
            <a:r>
              <a:rPr lang="en-US" altLang="zh-CN" sz="2000" dirty="0"/>
              <a:t>.</a:t>
            </a:r>
            <a:endParaRPr lang="en-US" altLang="zh-CN" sz="2000" b="1" dirty="0"/>
          </a:p>
          <a:p>
            <a:pPr marL="1200150" lvl="2" indent="-342900">
              <a:defRPr/>
            </a:pPr>
            <a:r>
              <a:rPr lang="en-US" altLang="zh-CN" dirty="0"/>
              <a:t>dirty: cache block has been modified after load from memory</a:t>
            </a:r>
            <a:endParaRPr lang="en-US" altLang="zh-CN" b="1" dirty="0"/>
          </a:p>
          <a:p>
            <a:pPr marL="800100" lvl="1" indent="-342900">
              <a:buFont typeface="+mj-ea"/>
              <a:buAutoNum type="circleNumDbPlain"/>
              <a:defRPr/>
            </a:pPr>
            <a:r>
              <a:rPr lang="en-US" altLang="zh-CN" b="1" dirty="0"/>
              <a:t>First read the entire block into cache from memory </a:t>
            </a:r>
          </a:p>
          <a:p>
            <a:pPr marL="1200150" lvl="2" indent="-342900">
              <a:defRPr/>
            </a:pPr>
            <a:r>
              <a:rPr lang="en-US" altLang="zh-CN" dirty="0"/>
              <a:t>the word (or double words) that SW/SD instruction writes need not be moved into cache because it will be updated immediately.</a:t>
            </a:r>
          </a:p>
          <a:p>
            <a:pPr marL="800100" lvl="1" indent="-342900">
              <a:buFont typeface="+mj-ea"/>
              <a:buAutoNum type="circleNumDbPlain"/>
              <a:defRPr/>
            </a:pPr>
            <a:r>
              <a:rPr lang="en-US" altLang="zh-CN" b="1" dirty="0"/>
              <a:t>Then write a word (for SW instr.) or double word (for SD instr.) into: </a:t>
            </a:r>
          </a:p>
          <a:p>
            <a:pPr lvl="2" indent="-285750">
              <a:defRPr/>
            </a:pPr>
            <a:r>
              <a:rPr lang="en-US" altLang="zh-CN" sz="1800" dirty="0"/>
              <a:t>Only cache (for write-back cache)</a:t>
            </a:r>
          </a:p>
          <a:p>
            <a:pPr lvl="2" indent="-285750">
              <a:defRPr/>
            </a:pPr>
            <a:r>
              <a:rPr lang="en-US" altLang="zh-CN" sz="1800" dirty="0"/>
              <a:t>Only memory (for write-through cache with </a:t>
            </a:r>
            <a:r>
              <a:rPr lang="en-US" altLang="zh-CN" sz="1800" dirty="0">
                <a:solidFill>
                  <a:srgbClr val="0000FF"/>
                </a:solidFill>
              </a:rPr>
              <a:t>no write allocate </a:t>
            </a:r>
            <a:r>
              <a:rPr lang="en-US" altLang="zh-CN" sz="1800" dirty="0"/>
              <a:t>)</a:t>
            </a:r>
          </a:p>
          <a:p>
            <a:pPr lvl="2" indent="-285750">
              <a:defRPr/>
            </a:pPr>
            <a:r>
              <a:rPr lang="en-US" altLang="zh-CN" sz="1800" dirty="0"/>
              <a:t>both cache and memory (for write-through cache with </a:t>
            </a:r>
            <a:r>
              <a:rPr lang="en-US" altLang="zh-CN" sz="1800" dirty="0">
                <a:solidFill>
                  <a:srgbClr val="0000FF"/>
                </a:solidFill>
              </a:rPr>
              <a:t>write allocate </a:t>
            </a:r>
            <a:r>
              <a:rPr lang="en-US" altLang="zh-CN" sz="1800" dirty="0"/>
              <a:t>). </a:t>
            </a:r>
          </a:p>
        </p:txBody>
      </p:sp>
      <p:sp>
        <p:nvSpPr>
          <p:cNvPr id="2" name="文本框 1"/>
          <p:cNvSpPr txBox="1"/>
          <p:nvPr/>
        </p:nvSpPr>
        <p:spPr>
          <a:xfrm>
            <a:off x="6516216" y="548680"/>
            <a:ext cx="2448272" cy="369332"/>
          </a:xfrm>
          <a:prstGeom prst="rect">
            <a:avLst/>
          </a:prstGeom>
          <a:noFill/>
        </p:spPr>
        <p:txBody>
          <a:bodyPr wrap="square" rtlCol="0">
            <a:spAutoFit/>
          </a:bodyPr>
          <a:lstStyle/>
          <a:p>
            <a:r>
              <a:rPr lang="en-US" altLang="zh-CN" sz="1800" b="1" dirty="0">
                <a:solidFill>
                  <a:srgbClr val="0000FF"/>
                </a:solidFill>
              </a:rPr>
              <a:t>aka: also known as</a:t>
            </a:r>
            <a:endParaRPr lang="zh-CN" altLang="en-US" sz="1800" b="1" dirty="0">
              <a:solidFill>
                <a:srgbClr val="0000FF"/>
              </a:solidFill>
            </a:endParaRPr>
          </a:p>
        </p:txBody>
      </p:sp>
    </p:spTree>
    <p:extLst>
      <p:ext uri="{BB962C8B-B14F-4D97-AF65-F5344CB8AC3E}">
        <p14:creationId xmlns:p14="http://schemas.microsoft.com/office/powerpoint/2010/main" val="2852989174"/>
      </p:ext>
    </p:extLst>
  </p:cSld>
  <p:clrMapOvr>
    <a:masterClrMapping/>
  </p:clrMapOvr>
  <p:transition spd="med">
    <p:random/>
    <p:sndAc>
      <p:stSnd>
        <p:snd r:embed="rId2" name="camera.wav"/>
      </p:stSnd>
    </p:sndAc>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2" name="AutoShape 2"/>
          <p:cNvSpPr>
            <a:spLocks noGrp="1" noChangeArrowheads="1"/>
          </p:cNvSpPr>
          <p:nvPr>
            <p:ph type="body" idx="1"/>
          </p:nvPr>
        </p:nvSpPr>
        <p:spPr>
          <a:xfrm>
            <a:off x="-108520" y="548680"/>
            <a:ext cx="8839200" cy="5486400"/>
          </a:xfrm>
          <a:noFill/>
        </p:spPr>
        <p:txBody>
          <a:bodyPr/>
          <a:lstStyle/>
          <a:p>
            <a:pPr eaLnBrk="1" hangingPunct="1">
              <a:buClr>
                <a:schemeClr val="tx1"/>
              </a:buClr>
            </a:pPr>
            <a:r>
              <a:rPr lang="en-US" altLang="zh-CN" sz="2000" dirty="0"/>
              <a:t>When data is written into the cache (executing a SW(Store Word) or SD instruction), is the data also written to main memory?</a:t>
            </a:r>
          </a:p>
          <a:p>
            <a:pPr lvl="1" eaLnBrk="1" hangingPunct="1">
              <a:buClr>
                <a:schemeClr val="tx1"/>
              </a:buClr>
              <a:buSzPct val="80000"/>
              <a:buFont typeface="Wingdings" panose="05000000000000000000" pitchFamily="2" charset="2"/>
              <a:buChar char="n"/>
            </a:pPr>
            <a:r>
              <a:rPr lang="en-US" altLang="zh-CN" sz="2200" dirty="0">
                <a:latin typeface="+mn-lt"/>
              </a:rPr>
              <a:t>write-through cache</a:t>
            </a:r>
          </a:p>
          <a:p>
            <a:pPr lvl="2" eaLnBrk="1" hangingPunct="1">
              <a:buClr>
                <a:schemeClr val="tx1"/>
              </a:buClr>
              <a:buSzPct val="80000"/>
              <a:buFont typeface="Wingdings" panose="05000000000000000000" pitchFamily="2" charset="2"/>
              <a:buChar char="u"/>
            </a:pPr>
            <a:r>
              <a:rPr lang="en-US" altLang="zh-CN" sz="1800" dirty="0">
                <a:latin typeface="+mn-lt"/>
              </a:rPr>
              <a:t>yes</a:t>
            </a:r>
          </a:p>
          <a:p>
            <a:pPr lvl="2" eaLnBrk="1" hangingPunct="1">
              <a:buClr>
                <a:schemeClr val="tx1"/>
              </a:buClr>
            </a:pPr>
            <a:r>
              <a:rPr lang="en-US" altLang="zh-CN" sz="1800" dirty="0">
                <a:latin typeface="+mn-lt"/>
              </a:rPr>
              <a:t>Can always discard cached data, </a:t>
            </a:r>
            <a:r>
              <a:rPr lang="en-US" altLang="zh-CN" sz="1800" dirty="0"/>
              <a:t>the </a:t>
            </a:r>
            <a:r>
              <a:rPr lang="en-US" altLang="zh-CN" sz="1800" dirty="0">
                <a:latin typeface="+mn-lt"/>
              </a:rPr>
              <a:t>latest data is in memory</a:t>
            </a:r>
          </a:p>
          <a:p>
            <a:pPr lvl="2" eaLnBrk="1" hangingPunct="1">
              <a:buClr>
                <a:schemeClr val="tx1"/>
              </a:buClr>
              <a:buSzPct val="80000"/>
              <a:buFont typeface="Wingdings" panose="05000000000000000000" pitchFamily="2" charset="2"/>
              <a:buChar char="u"/>
            </a:pPr>
            <a:r>
              <a:rPr lang="en-US" altLang="zh-CN" sz="1800" dirty="0">
                <a:latin typeface="+mn-lt"/>
              </a:rPr>
              <a:t>Cache control bit: only a valid bit</a:t>
            </a:r>
          </a:p>
          <a:p>
            <a:pPr lvl="2" eaLnBrk="1" hangingPunct="1">
              <a:buClr>
                <a:schemeClr val="tx1"/>
              </a:buClr>
              <a:buSzPct val="80000"/>
              <a:buFont typeface="Wingdings" panose="05000000000000000000" pitchFamily="2" charset="2"/>
              <a:buChar char="u"/>
            </a:pPr>
            <a:r>
              <a:rPr lang="en-US" altLang="zh-CN" sz="1800" dirty="0">
                <a:latin typeface="+mn-lt"/>
              </a:rPr>
              <a:t>memory always have latest data</a:t>
            </a:r>
          </a:p>
          <a:p>
            <a:pPr lvl="2" eaLnBrk="1" hangingPunct="1">
              <a:buClr>
                <a:schemeClr val="tx1"/>
              </a:buClr>
            </a:pPr>
            <a:r>
              <a:rPr lang="en-US" altLang="zh-CN" sz="1800" dirty="0"/>
              <a:t>advantage:  Read misses don't result in writing memory, memory hierarchy is consistent and it is simple to implement.</a:t>
            </a:r>
            <a:endParaRPr lang="en-US" altLang="zh-CN" sz="1800" dirty="0">
              <a:latin typeface="+mn-lt"/>
            </a:endParaRPr>
          </a:p>
          <a:p>
            <a:pPr lvl="1" eaLnBrk="1" hangingPunct="1">
              <a:buClr>
                <a:schemeClr val="tx1"/>
              </a:buClr>
              <a:buSzPct val="80000"/>
              <a:buFont typeface="Wingdings" panose="05000000000000000000" pitchFamily="2" charset="2"/>
              <a:buChar char="n"/>
            </a:pPr>
            <a:r>
              <a:rPr lang="en-US" altLang="zh-CN" sz="2200" dirty="0">
                <a:latin typeface="+mn-lt"/>
              </a:rPr>
              <a:t>write-back cache</a:t>
            </a:r>
          </a:p>
          <a:p>
            <a:pPr lvl="2" eaLnBrk="1" hangingPunct="1">
              <a:buClr>
                <a:schemeClr val="tx1"/>
              </a:buClr>
              <a:buSzPct val="80000"/>
              <a:buFont typeface="Wingdings" panose="05000000000000000000" pitchFamily="2" charset="2"/>
              <a:buChar char="u"/>
            </a:pPr>
            <a:r>
              <a:rPr lang="en-US" altLang="zh-CN" sz="1800" dirty="0">
                <a:latin typeface="+mn-lt"/>
              </a:rPr>
              <a:t>no</a:t>
            </a:r>
          </a:p>
          <a:p>
            <a:pPr lvl="2" eaLnBrk="1" hangingPunct="1">
              <a:buClr>
                <a:schemeClr val="tx1"/>
              </a:buClr>
              <a:buSzPct val="80000"/>
              <a:buFont typeface="Wingdings" panose="05000000000000000000" pitchFamily="2" charset="2"/>
              <a:buChar char="u"/>
            </a:pPr>
            <a:r>
              <a:rPr lang="en-US" altLang="zh-CN" sz="1800" dirty="0">
                <a:latin typeface="+mn-lt"/>
              </a:rPr>
              <a:t>Can’t just discard cached data, we have to write it back to memory</a:t>
            </a:r>
          </a:p>
          <a:p>
            <a:pPr lvl="2" eaLnBrk="1" hangingPunct="1">
              <a:buClr>
                <a:schemeClr val="tx1"/>
              </a:buClr>
              <a:buSzPct val="80000"/>
              <a:buFont typeface="Wingdings" panose="05000000000000000000" pitchFamily="2" charset="2"/>
              <a:buChar char="u"/>
            </a:pPr>
            <a:r>
              <a:rPr lang="en-US" altLang="zh-CN" sz="1800" dirty="0">
                <a:latin typeface="+mn-lt"/>
              </a:rPr>
              <a:t>Cache control bits: valid and dirty bits</a:t>
            </a:r>
          </a:p>
          <a:p>
            <a:pPr lvl="2" eaLnBrk="1" hangingPunct="1">
              <a:buClr>
                <a:schemeClr val="tx1"/>
              </a:buClr>
              <a:buSzPct val="80000"/>
              <a:buFont typeface="Wingdings" panose="05000000000000000000" pitchFamily="2" charset="2"/>
              <a:buChar char="u"/>
            </a:pPr>
            <a:r>
              <a:rPr lang="en-US" altLang="zh-CN" sz="1800" dirty="0">
                <a:latin typeface="+mn-lt"/>
              </a:rPr>
              <a:t>Less access to memory, since data often overwritten multiple times</a:t>
            </a:r>
          </a:p>
          <a:p>
            <a:pPr lvl="2" eaLnBrk="1" hangingPunct="1">
              <a:buClr>
                <a:schemeClr val="tx1"/>
              </a:buClr>
              <a:buSzPct val="80000"/>
              <a:buFont typeface="Wingdings" panose="05000000000000000000" pitchFamily="2" charset="2"/>
              <a:buChar char="u"/>
            </a:pPr>
            <a:r>
              <a:rPr lang="en-US" altLang="zh-CN" sz="2000" dirty="0"/>
              <a:t>advantage :  Writings occur at speed of cache, writing main memory happens less frequently when multiple writing occur to the same block. </a:t>
            </a:r>
          </a:p>
        </p:txBody>
      </p:sp>
      <p:sp>
        <p:nvSpPr>
          <p:cNvPr id="56323" name="Rectangle 3"/>
          <p:cNvSpPr>
            <a:spLocks noGrp="1" noChangeArrowheads="1"/>
          </p:cNvSpPr>
          <p:nvPr>
            <p:ph type="title"/>
          </p:nvPr>
        </p:nvSpPr>
        <p:spPr>
          <a:xfrm>
            <a:off x="683568" y="116632"/>
            <a:ext cx="8153400" cy="685800"/>
          </a:xfrm>
        </p:spPr>
        <p:txBody>
          <a:bodyPr/>
          <a:lstStyle/>
          <a:p>
            <a:r>
              <a:rPr lang="en-US" altLang="zh-CN" dirty="0">
                <a:solidFill>
                  <a:srgbClr val="0000FF"/>
                </a:solidFill>
              </a:rPr>
              <a:t>Write-through scheme VS write-back scheme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2">
                                            <p:txEl>
                                              <p:pRg st="0" end="0"/>
                                            </p:txEl>
                                          </p:spTgt>
                                        </p:tgtEl>
                                        <p:attrNameLst>
                                          <p:attrName>style.visibility</p:attrName>
                                        </p:attrNameLst>
                                      </p:cBhvr>
                                      <p:to>
                                        <p:strVal val="visible"/>
                                      </p:to>
                                    </p:set>
                                    <p:anim calcmode="lin" valueType="num">
                                      <p:cBhvr additive="base">
                                        <p:cTn id="7" dur="500" fill="hold"/>
                                        <p:tgtEl>
                                          <p:spTgt spid="363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2">
                                            <p:txEl>
                                              <p:pRg st="1" end="1"/>
                                            </p:txEl>
                                          </p:spTgt>
                                        </p:tgtEl>
                                        <p:attrNameLst>
                                          <p:attrName>style.visibility</p:attrName>
                                        </p:attrNameLst>
                                      </p:cBhvr>
                                      <p:to>
                                        <p:strVal val="visible"/>
                                      </p:to>
                                    </p:set>
                                    <p:anim calcmode="lin" valueType="num">
                                      <p:cBhvr additive="base">
                                        <p:cTn id="13" dur="500" fill="hold"/>
                                        <p:tgtEl>
                                          <p:spTgt spid="3635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352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3522">
                                            <p:txEl>
                                              <p:pRg st="2" end="2"/>
                                            </p:txEl>
                                          </p:spTgt>
                                        </p:tgtEl>
                                        <p:attrNameLst>
                                          <p:attrName>style.visibility</p:attrName>
                                        </p:attrNameLst>
                                      </p:cBhvr>
                                      <p:to>
                                        <p:strVal val="visible"/>
                                      </p:to>
                                    </p:set>
                                    <p:anim calcmode="lin" valueType="num">
                                      <p:cBhvr additive="base">
                                        <p:cTn id="17" dur="500" fill="hold"/>
                                        <p:tgtEl>
                                          <p:spTgt spid="36352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352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63522">
                                            <p:txEl>
                                              <p:pRg st="3" end="3"/>
                                            </p:txEl>
                                          </p:spTgt>
                                        </p:tgtEl>
                                        <p:attrNameLst>
                                          <p:attrName>style.visibility</p:attrName>
                                        </p:attrNameLst>
                                      </p:cBhvr>
                                      <p:to>
                                        <p:strVal val="visible"/>
                                      </p:to>
                                    </p:set>
                                    <p:anim calcmode="lin" valueType="num">
                                      <p:cBhvr additive="base">
                                        <p:cTn id="21" dur="500" fill="hold"/>
                                        <p:tgtEl>
                                          <p:spTgt spid="36352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352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63522">
                                            <p:txEl>
                                              <p:pRg st="4" end="4"/>
                                            </p:txEl>
                                          </p:spTgt>
                                        </p:tgtEl>
                                        <p:attrNameLst>
                                          <p:attrName>style.visibility</p:attrName>
                                        </p:attrNameLst>
                                      </p:cBhvr>
                                      <p:to>
                                        <p:strVal val="visible"/>
                                      </p:to>
                                    </p:set>
                                    <p:anim calcmode="lin" valueType="num">
                                      <p:cBhvr additive="base">
                                        <p:cTn id="25" dur="500" fill="hold"/>
                                        <p:tgtEl>
                                          <p:spTgt spid="36352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352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63522">
                                            <p:txEl>
                                              <p:pRg st="5" end="5"/>
                                            </p:txEl>
                                          </p:spTgt>
                                        </p:tgtEl>
                                        <p:attrNameLst>
                                          <p:attrName>style.visibility</p:attrName>
                                        </p:attrNameLst>
                                      </p:cBhvr>
                                      <p:to>
                                        <p:strVal val="visible"/>
                                      </p:to>
                                    </p:set>
                                    <p:anim calcmode="lin" valueType="num">
                                      <p:cBhvr additive="base">
                                        <p:cTn id="29" dur="500" fill="hold"/>
                                        <p:tgtEl>
                                          <p:spTgt spid="36352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63522">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63522">
                                            <p:txEl>
                                              <p:pRg st="6" end="6"/>
                                            </p:txEl>
                                          </p:spTgt>
                                        </p:tgtEl>
                                        <p:attrNameLst>
                                          <p:attrName>style.visibility</p:attrName>
                                        </p:attrNameLst>
                                      </p:cBhvr>
                                      <p:to>
                                        <p:strVal val="visible"/>
                                      </p:to>
                                    </p:set>
                                    <p:anim calcmode="lin" valueType="num">
                                      <p:cBhvr additive="base">
                                        <p:cTn id="33" dur="500" fill="hold"/>
                                        <p:tgtEl>
                                          <p:spTgt spid="36352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352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22">
                                            <p:txEl>
                                              <p:pRg st="7" end="7"/>
                                            </p:txEl>
                                          </p:spTgt>
                                        </p:tgtEl>
                                        <p:attrNameLst>
                                          <p:attrName>style.visibility</p:attrName>
                                        </p:attrNameLst>
                                      </p:cBhvr>
                                      <p:to>
                                        <p:strVal val="visible"/>
                                      </p:to>
                                    </p:set>
                                    <p:anim calcmode="lin" valueType="num">
                                      <p:cBhvr additive="base">
                                        <p:cTn id="39" dur="500" fill="hold"/>
                                        <p:tgtEl>
                                          <p:spTgt spid="363522">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352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63522">
                                            <p:txEl>
                                              <p:pRg st="8" end="8"/>
                                            </p:txEl>
                                          </p:spTgt>
                                        </p:tgtEl>
                                        <p:attrNameLst>
                                          <p:attrName>style.visibility</p:attrName>
                                        </p:attrNameLst>
                                      </p:cBhvr>
                                      <p:to>
                                        <p:strVal val="visible"/>
                                      </p:to>
                                    </p:set>
                                    <p:anim calcmode="lin" valueType="num">
                                      <p:cBhvr additive="base">
                                        <p:cTn id="43" dur="500" fill="hold"/>
                                        <p:tgtEl>
                                          <p:spTgt spid="36352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3522">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63522">
                                            <p:txEl>
                                              <p:pRg st="9" end="9"/>
                                            </p:txEl>
                                          </p:spTgt>
                                        </p:tgtEl>
                                        <p:attrNameLst>
                                          <p:attrName>style.visibility</p:attrName>
                                        </p:attrNameLst>
                                      </p:cBhvr>
                                      <p:to>
                                        <p:strVal val="visible"/>
                                      </p:to>
                                    </p:set>
                                    <p:anim calcmode="lin" valueType="num">
                                      <p:cBhvr additive="base">
                                        <p:cTn id="47" dur="500" fill="hold"/>
                                        <p:tgtEl>
                                          <p:spTgt spid="363522">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63522">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63522">
                                            <p:txEl>
                                              <p:pRg st="10" end="10"/>
                                            </p:txEl>
                                          </p:spTgt>
                                        </p:tgtEl>
                                        <p:attrNameLst>
                                          <p:attrName>style.visibility</p:attrName>
                                        </p:attrNameLst>
                                      </p:cBhvr>
                                      <p:to>
                                        <p:strVal val="visible"/>
                                      </p:to>
                                    </p:set>
                                    <p:anim calcmode="lin" valueType="num">
                                      <p:cBhvr additive="base">
                                        <p:cTn id="51" dur="500" fill="hold"/>
                                        <p:tgtEl>
                                          <p:spTgt spid="363522">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3522">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63522">
                                            <p:txEl>
                                              <p:pRg st="11" end="11"/>
                                            </p:txEl>
                                          </p:spTgt>
                                        </p:tgtEl>
                                        <p:attrNameLst>
                                          <p:attrName>style.visibility</p:attrName>
                                        </p:attrNameLst>
                                      </p:cBhvr>
                                      <p:to>
                                        <p:strVal val="visible"/>
                                      </p:to>
                                    </p:set>
                                    <p:anim calcmode="lin" valueType="num">
                                      <p:cBhvr additive="base">
                                        <p:cTn id="55" dur="500" fill="hold"/>
                                        <p:tgtEl>
                                          <p:spTgt spid="363522">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3522">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63522">
                                            <p:txEl>
                                              <p:pRg st="12" end="12"/>
                                            </p:txEl>
                                          </p:spTgt>
                                        </p:tgtEl>
                                        <p:attrNameLst>
                                          <p:attrName>style.visibility</p:attrName>
                                        </p:attrNameLst>
                                      </p:cBhvr>
                                      <p:to>
                                        <p:strVal val="visible"/>
                                      </p:to>
                                    </p:set>
                                    <p:anim calcmode="lin" valueType="num">
                                      <p:cBhvr additive="base">
                                        <p:cTn id="59" dur="500" fill="hold"/>
                                        <p:tgtEl>
                                          <p:spTgt spid="363522">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6352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body" idx="1"/>
          </p:nvPr>
        </p:nvSpPr>
        <p:spPr>
          <a:xfrm>
            <a:off x="323850" y="765175"/>
            <a:ext cx="8458200" cy="5638800"/>
          </a:xfrm>
        </p:spPr>
        <p:txBody>
          <a:bodyPr/>
          <a:lstStyle/>
          <a:p>
            <a:pPr eaLnBrk="1" hangingPunct="1">
              <a:buClr>
                <a:schemeClr val="tx1"/>
              </a:buClr>
              <a:buSzPct val="80000"/>
              <a:buFont typeface="Wingdings" panose="05000000000000000000" pitchFamily="2" charset="2"/>
              <a:buChar char="l"/>
              <a:defRPr/>
            </a:pPr>
            <a:r>
              <a:rPr lang="zh-CN" altLang="en-US" sz="2400" dirty="0"/>
              <a:t>以</a:t>
            </a:r>
            <a:r>
              <a:rPr lang="en-US" altLang="zh-CN" sz="2400" dirty="0"/>
              <a:t>cache</a:t>
            </a:r>
            <a:r>
              <a:rPr lang="zh-CN" altLang="en-US" sz="2400" dirty="0"/>
              <a:t>写</a:t>
            </a:r>
            <a:r>
              <a:rPr lang="en-US" altLang="zh-CN" sz="2400" dirty="0"/>
              <a:t>hit</a:t>
            </a:r>
            <a:r>
              <a:rPr lang="zh-CN" altLang="en-US" sz="2400" dirty="0"/>
              <a:t>时采用</a:t>
            </a:r>
            <a:r>
              <a:rPr lang="en-US" altLang="zh-CN" sz="2400" dirty="0"/>
              <a:t>write back(</a:t>
            </a:r>
            <a:r>
              <a:rPr lang="zh-CN" altLang="en-US" sz="2400" dirty="0"/>
              <a:t>方案</a:t>
            </a:r>
            <a:r>
              <a:rPr lang="en-US" altLang="zh-CN" sz="2400" dirty="0"/>
              <a:t>A)</a:t>
            </a:r>
            <a:r>
              <a:rPr lang="zh-CN" altLang="en-US" sz="2400" dirty="0"/>
              <a:t>和</a:t>
            </a:r>
            <a:r>
              <a:rPr lang="en-US" altLang="zh-CN" sz="2400" dirty="0"/>
              <a:t>write through</a:t>
            </a:r>
            <a:r>
              <a:rPr lang="zh-CN" altLang="en-US" sz="2400" dirty="0"/>
              <a:t>（方案</a:t>
            </a:r>
            <a:r>
              <a:rPr lang="en-US" altLang="zh-CN" sz="2400" dirty="0"/>
              <a:t>B</a:t>
            </a:r>
            <a:r>
              <a:rPr lang="zh-CN" altLang="en-US" sz="2400" dirty="0"/>
              <a:t>）为中心，分别有</a:t>
            </a:r>
            <a:r>
              <a:rPr lang="en-US" altLang="zh-CN" sz="2400" dirty="0"/>
              <a:t>2</a:t>
            </a:r>
            <a:r>
              <a:rPr lang="zh-CN" altLang="en-US" sz="2400" dirty="0"/>
              <a:t>种</a:t>
            </a:r>
            <a:r>
              <a:rPr lang="en-US" altLang="zh-CN" sz="2400" dirty="0"/>
              <a:t>cache</a:t>
            </a:r>
            <a:r>
              <a:rPr lang="zh-CN" altLang="en-US" sz="2400" dirty="0"/>
              <a:t>系统：</a:t>
            </a:r>
            <a:endParaRPr lang="en-US" altLang="zh-CN" sz="2400" dirty="0"/>
          </a:p>
          <a:p>
            <a:pPr lvl="1">
              <a:buFont typeface="Wingdings" panose="05000000000000000000" pitchFamily="2" charset="2"/>
              <a:buChar char="n"/>
              <a:defRPr/>
            </a:pPr>
            <a:r>
              <a:rPr lang="zh-CN" altLang="en-US" sz="1800" b="1" dirty="0"/>
              <a:t>系统</a:t>
            </a:r>
            <a:r>
              <a:rPr lang="en-US" altLang="zh-CN" sz="1800" b="1" dirty="0"/>
              <a:t>A</a:t>
            </a:r>
            <a:r>
              <a:rPr lang="zh-CN" altLang="en-US" sz="1800" b="1" dirty="0"/>
              <a:t>：</a:t>
            </a:r>
            <a:r>
              <a:rPr lang="en-US" altLang="zh-CN" sz="1800" b="1" dirty="0"/>
              <a:t> cache</a:t>
            </a:r>
            <a:r>
              <a:rPr lang="zh-CN" altLang="en-US" sz="1800" b="1" dirty="0"/>
              <a:t>写</a:t>
            </a:r>
            <a:r>
              <a:rPr lang="en-US" altLang="zh-CN" sz="1800" b="1" dirty="0"/>
              <a:t>hit</a:t>
            </a:r>
            <a:r>
              <a:rPr lang="zh-CN" altLang="en-US" sz="1800" b="1" dirty="0"/>
              <a:t>时采用</a:t>
            </a:r>
            <a:r>
              <a:rPr lang="en-US" altLang="zh-CN" sz="1800" b="1" dirty="0"/>
              <a:t>write back(</a:t>
            </a:r>
            <a:r>
              <a:rPr lang="zh-CN" altLang="en-US" sz="1800" b="1" dirty="0"/>
              <a:t>方案</a:t>
            </a:r>
            <a:r>
              <a:rPr lang="en-US" altLang="zh-CN" sz="1800" b="1" dirty="0"/>
              <a:t>A)</a:t>
            </a:r>
          </a:p>
          <a:p>
            <a:pPr lvl="1">
              <a:defRPr/>
            </a:pPr>
            <a:r>
              <a:rPr lang="zh-CN" altLang="en-US" sz="1800" b="1" dirty="0"/>
              <a:t>系统</a:t>
            </a:r>
            <a:r>
              <a:rPr lang="en-US" altLang="zh-CN" sz="1800" b="1" dirty="0"/>
              <a:t>B</a:t>
            </a:r>
            <a:r>
              <a:rPr lang="zh-CN" altLang="en-US" sz="1800" b="1" dirty="0"/>
              <a:t>：</a:t>
            </a:r>
            <a:r>
              <a:rPr lang="en-US" altLang="zh-CN" sz="1800" b="1" dirty="0"/>
              <a:t> cache</a:t>
            </a:r>
            <a:r>
              <a:rPr lang="zh-CN" altLang="en-US" sz="1800" b="1" dirty="0"/>
              <a:t>写</a:t>
            </a:r>
            <a:r>
              <a:rPr lang="en-US" altLang="zh-CN" sz="1800" b="1" dirty="0"/>
              <a:t>hit</a:t>
            </a:r>
            <a:r>
              <a:rPr lang="zh-CN" altLang="en-US" sz="1800" b="1" dirty="0"/>
              <a:t>时采用</a:t>
            </a:r>
            <a:r>
              <a:rPr lang="en-US" altLang="zh-CN" sz="1800" b="1" dirty="0"/>
              <a:t>write through</a:t>
            </a:r>
            <a:r>
              <a:rPr lang="zh-CN" altLang="en-US" sz="1800" b="1" dirty="0"/>
              <a:t>（方案</a:t>
            </a:r>
            <a:r>
              <a:rPr lang="en-US" altLang="zh-CN" sz="1800" b="1" dirty="0"/>
              <a:t>B</a:t>
            </a:r>
            <a:r>
              <a:rPr lang="zh-CN" altLang="en-US" sz="1800" b="1" dirty="0"/>
              <a:t>）</a:t>
            </a:r>
            <a:endParaRPr lang="en-US" altLang="zh-CN" sz="1800" b="1" dirty="0"/>
          </a:p>
          <a:p>
            <a:pPr eaLnBrk="1" hangingPunct="1">
              <a:buClr>
                <a:schemeClr val="tx1"/>
              </a:buClr>
              <a:buSzPct val="80000"/>
              <a:buFont typeface="Wingdings" panose="05000000000000000000" pitchFamily="2" charset="2"/>
              <a:buChar char="l"/>
              <a:defRPr/>
            </a:pPr>
            <a:r>
              <a:rPr lang="en-US" altLang="zh-CN" sz="2400" dirty="0"/>
              <a:t>SW</a:t>
            </a:r>
            <a:r>
              <a:rPr lang="zh-CN" altLang="en-US" sz="2400" dirty="0"/>
              <a:t>（</a:t>
            </a:r>
            <a:r>
              <a:rPr lang="en-US" altLang="zh-CN" sz="2400" dirty="0"/>
              <a:t>store word</a:t>
            </a:r>
            <a:r>
              <a:rPr lang="zh-CN" altLang="en-US" sz="2400" dirty="0"/>
              <a:t>）指令执行时的操作</a:t>
            </a:r>
            <a:endParaRPr lang="en-US" altLang="zh-CN" sz="2400" dirty="0"/>
          </a:p>
          <a:p>
            <a:pPr lvl="1">
              <a:buFont typeface="Wingdings" panose="05000000000000000000" pitchFamily="2" charset="2"/>
              <a:buChar char="n"/>
              <a:defRPr/>
            </a:pPr>
            <a:r>
              <a:rPr lang="zh-CN" altLang="en-US" sz="2000" b="1" dirty="0"/>
              <a:t>系统</a:t>
            </a:r>
            <a:r>
              <a:rPr lang="en-US" altLang="zh-CN" sz="2000" b="1" dirty="0"/>
              <a:t>A</a:t>
            </a:r>
            <a:r>
              <a:rPr lang="zh-CN" altLang="en-US" sz="2000" b="1" dirty="0"/>
              <a:t>：</a:t>
            </a:r>
            <a:r>
              <a:rPr lang="en-US" altLang="zh-CN" sz="2000" b="1" dirty="0"/>
              <a:t>cache</a:t>
            </a:r>
            <a:r>
              <a:rPr lang="zh-CN" altLang="en-US" sz="2000" b="1" dirty="0"/>
              <a:t>写</a:t>
            </a:r>
            <a:r>
              <a:rPr lang="en-US" altLang="zh-CN" sz="2000" b="1" dirty="0"/>
              <a:t>hit</a:t>
            </a:r>
            <a:r>
              <a:rPr lang="zh-CN" altLang="en-US" sz="2000" b="1" dirty="0"/>
              <a:t>时，采用</a:t>
            </a:r>
            <a:r>
              <a:rPr lang="en-US" altLang="zh-CN" sz="2000" b="1" dirty="0"/>
              <a:t>write back</a:t>
            </a:r>
            <a:r>
              <a:rPr lang="zh-CN" altLang="en-US" sz="2000" b="1" dirty="0"/>
              <a:t>只写</a:t>
            </a:r>
            <a:r>
              <a:rPr lang="en-US" altLang="zh-CN" sz="2000" b="1" dirty="0"/>
              <a:t>cache</a:t>
            </a:r>
            <a:r>
              <a:rPr lang="zh-CN" altLang="en-US" sz="2000" b="1" dirty="0"/>
              <a:t> （化</a:t>
            </a:r>
            <a:r>
              <a:rPr lang="en-US" altLang="zh-CN" sz="2000" b="1" dirty="0"/>
              <a:t>1</a:t>
            </a:r>
            <a:r>
              <a:rPr lang="zh-CN" altLang="en-US" sz="2000" b="1" dirty="0"/>
              <a:t>个</a:t>
            </a:r>
            <a:r>
              <a:rPr lang="en-US" altLang="zh-CN" sz="2000" b="1" dirty="0"/>
              <a:t>cycle</a:t>
            </a:r>
            <a:r>
              <a:rPr lang="zh-CN" altLang="en-US" sz="2000" b="1" dirty="0"/>
              <a:t>）</a:t>
            </a:r>
            <a:r>
              <a:rPr lang="en-US" altLang="zh-CN" sz="2000" b="1" dirty="0"/>
              <a:t>; </a:t>
            </a:r>
          </a:p>
          <a:p>
            <a:pPr lvl="2">
              <a:lnSpc>
                <a:spcPct val="150000"/>
              </a:lnSpc>
              <a:buFont typeface="Wingdings" panose="05000000000000000000" pitchFamily="2" charset="2"/>
              <a:buChar char="u"/>
              <a:defRPr/>
            </a:pPr>
            <a:r>
              <a:rPr lang="en-US" altLang="zh-CN" sz="2000" b="1" dirty="0"/>
              <a:t>cache</a:t>
            </a:r>
            <a:r>
              <a:rPr lang="zh-CN" altLang="en-US" sz="2000" b="1" dirty="0"/>
              <a:t>写</a:t>
            </a:r>
            <a:r>
              <a:rPr lang="en-US" altLang="zh-CN" sz="2000" b="1" dirty="0"/>
              <a:t>miss</a:t>
            </a:r>
            <a:r>
              <a:rPr lang="zh-CN" altLang="en-US" sz="2000" b="1" dirty="0"/>
              <a:t>时，依次完成（</a:t>
            </a:r>
            <a:r>
              <a:rPr lang="en-US" altLang="zh-CN" sz="2000" b="1" dirty="0"/>
              <a:t>1</a:t>
            </a:r>
            <a:r>
              <a:rPr lang="zh-CN" altLang="en-US" sz="2000" b="1" dirty="0"/>
              <a:t>）如果</a:t>
            </a:r>
            <a:r>
              <a:rPr lang="en-US" altLang="zh-CN" sz="2000" b="1" dirty="0"/>
              <a:t>cache dirty</a:t>
            </a:r>
            <a:r>
              <a:rPr lang="zh-CN" altLang="en-US" sz="2000" b="1" dirty="0"/>
              <a:t>先把</a:t>
            </a:r>
            <a:r>
              <a:rPr lang="en-US" altLang="zh-CN" sz="2000" b="1" dirty="0"/>
              <a:t>cache</a:t>
            </a:r>
            <a:r>
              <a:rPr lang="zh-CN" altLang="en-US" sz="2000" b="1" dirty="0"/>
              <a:t>的</a:t>
            </a:r>
            <a:r>
              <a:rPr lang="en-US" altLang="zh-CN" sz="2000" b="1" dirty="0"/>
              <a:t>1</a:t>
            </a:r>
            <a:r>
              <a:rPr lang="zh-CN" altLang="en-US" sz="2000" b="1" dirty="0"/>
              <a:t>个</a:t>
            </a:r>
            <a:r>
              <a:rPr lang="en-US" altLang="zh-CN" sz="2000" b="1" dirty="0"/>
              <a:t>block</a:t>
            </a:r>
            <a:r>
              <a:rPr lang="zh-CN" altLang="en-US" sz="2000" b="1" dirty="0"/>
              <a:t>写回内存（可使用</a:t>
            </a:r>
            <a:r>
              <a:rPr lang="en-US" altLang="zh-CN" sz="2000" b="1" dirty="0"/>
              <a:t>write buffer</a:t>
            </a:r>
            <a:r>
              <a:rPr lang="zh-CN" altLang="en-US" sz="2000" b="1" dirty="0"/>
              <a:t>加快速度，估计化</a:t>
            </a:r>
            <a:r>
              <a:rPr lang="en-US" altLang="zh-CN" sz="2000" b="1" dirty="0"/>
              <a:t>1</a:t>
            </a:r>
            <a:r>
              <a:rPr lang="zh-CN" altLang="en-US" sz="2000" b="1" dirty="0"/>
              <a:t>个</a:t>
            </a:r>
            <a:r>
              <a:rPr lang="en-US" altLang="zh-CN" sz="2000" b="1" dirty="0"/>
              <a:t>cycle</a:t>
            </a:r>
            <a:r>
              <a:rPr lang="zh-CN" altLang="en-US" sz="2000" b="1" dirty="0"/>
              <a:t>），如果</a:t>
            </a:r>
            <a:r>
              <a:rPr lang="en-US" altLang="zh-CN" sz="2000" b="1" dirty="0"/>
              <a:t>cache</a:t>
            </a:r>
            <a:r>
              <a:rPr lang="zh-CN" altLang="en-US" sz="2000" b="1" dirty="0"/>
              <a:t>不</a:t>
            </a:r>
            <a:r>
              <a:rPr lang="en-US" altLang="zh-CN" sz="2000" b="1" dirty="0"/>
              <a:t>dirty</a:t>
            </a:r>
            <a:r>
              <a:rPr lang="zh-CN" altLang="en-US" sz="2000" b="1" dirty="0"/>
              <a:t>则不写回内存（不花时间）。（</a:t>
            </a:r>
            <a:r>
              <a:rPr lang="en-US" altLang="zh-CN" sz="2000" b="1" dirty="0"/>
              <a:t>2</a:t>
            </a:r>
            <a:r>
              <a:rPr lang="zh-CN" altLang="en-US" sz="2000" b="1" dirty="0"/>
              <a:t>）把内存的</a:t>
            </a:r>
            <a:r>
              <a:rPr lang="en-US" altLang="zh-CN" sz="2000" b="1" dirty="0"/>
              <a:t>1</a:t>
            </a:r>
            <a:r>
              <a:rPr lang="zh-CN" altLang="en-US" sz="2000" b="1" dirty="0"/>
              <a:t>个</a:t>
            </a:r>
            <a:r>
              <a:rPr lang="en-US" altLang="zh-CN" sz="2000" b="1" dirty="0"/>
              <a:t>block</a:t>
            </a:r>
            <a:r>
              <a:rPr lang="zh-CN" altLang="en-US" sz="2000" b="1" dirty="0"/>
              <a:t>读入</a:t>
            </a:r>
            <a:r>
              <a:rPr lang="en-US" altLang="zh-CN" sz="2000" b="1" dirty="0"/>
              <a:t>cache</a:t>
            </a:r>
            <a:r>
              <a:rPr lang="zh-CN" altLang="en-US" sz="2000" b="1" dirty="0"/>
              <a:t>（可能化</a:t>
            </a:r>
            <a:r>
              <a:rPr lang="en-US" altLang="zh-CN" sz="2000" b="1" dirty="0"/>
              <a:t>100 cycle</a:t>
            </a:r>
            <a:r>
              <a:rPr lang="zh-CN" altLang="en-US" sz="2000" b="1" dirty="0"/>
              <a:t>）；（</a:t>
            </a:r>
            <a:r>
              <a:rPr lang="en-US" altLang="zh-CN" sz="2000" b="1" dirty="0"/>
              <a:t>3</a:t>
            </a:r>
            <a:r>
              <a:rPr lang="zh-CN" altLang="en-US" sz="2000" b="1" dirty="0"/>
              <a:t>） 写</a:t>
            </a:r>
            <a:r>
              <a:rPr lang="en-US" altLang="zh-CN" sz="2000" b="1" dirty="0"/>
              <a:t>1</a:t>
            </a:r>
            <a:r>
              <a:rPr lang="zh-CN" altLang="en-US" sz="2000" b="1" dirty="0"/>
              <a:t>个字到</a:t>
            </a:r>
            <a:r>
              <a:rPr lang="en-US" altLang="zh-CN" sz="2000" b="1" dirty="0"/>
              <a:t>cache</a:t>
            </a:r>
            <a:r>
              <a:rPr lang="zh-CN" altLang="en-US" sz="2000" b="1" dirty="0"/>
              <a:t>（化</a:t>
            </a:r>
            <a:r>
              <a:rPr lang="en-US" altLang="zh-CN" sz="2000" b="1" dirty="0"/>
              <a:t>1</a:t>
            </a:r>
            <a:r>
              <a:rPr lang="zh-CN" altLang="en-US" sz="2000" b="1" dirty="0"/>
              <a:t>个</a:t>
            </a:r>
            <a:r>
              <a:rPr lang="en-US" altLang="zh-CN" sz="2000" b="1" dirty="0"/>
              <a:t>cycle</a:t>
            </a:r>
            <a:r>
              <a:rPr lang="zh-CN" altLang="en-US" sz="2000" b="1" dirty="0"/>
              <a:t>），不写内存</a:t>
            </a:r>
            <a:r>
              <a:rPr lang="en-US" altLang="zh-CN" sz="2000" b="1" dirty="0"/>
              <a:t>;</a:t>
            </a:r>
          </a:p>
          <a:p>
            <a:pPr lvl="1">
              <a:buFont typeface="Wingdings" panose="05000000000000000000" pitchFamily="2" charset="2"/>
              <a:buChar char="n"/>
              <a:defRPr/>
            </a:pPr>
            <a:endParaRPr lang="en-US" altLang="zh-CN" sz="1800" b="1" dirty="0"/>
          </a:p>
        </p:txBody>
      </p:sp>
      <p:sp>
        <p:nvSpPr>
          <p:cNvPr id="60419" name="Rectangle 3"/>
          <p:cNvSpPr>
            <a:spLocks noGrp="1" noChangeArrowheads="1"/>
          </p:cNvSpPr>
          <p:nvPr>
            <p:ph type="title"/>
          </p:nvPr>
        </p:nvSpPr>
        <p:spPr>
          <a:xfrm>
            <a:off x="762000" y="228600"/>
            <a:ext cx="8153400" cy="685800"/>
          </a:xfrm>
          <a:noFill/>
        </p:spPr>
        <p:txBody>
          <a:bodyPr/>
          <a:lstStyle/>
          <a:p>
            <a:r>
              <a:rPr lang="en-US" altLang="zh-CN" sz="3200" dirty="0">
                <a:solidFill>
                  <a:srgbClr val="FF0000"/>
                </a:solidFill>
                <a:ea typeface="宋体" panose="02010600030101010101" pitchFamily="2" charset="-122"/>
              </a:rPr>
              <a:t>Cache</a:t>
            </a:r>
            <a:r>
              <a:rPr lang="zh-CN" altLang="en-US" sz="3200" dirty="0">
                <a:solidFill>
                  <a:srgbClr val="FF0000"/>
                </a:solidFill>
                <a:ea typeface="宋体" panose="02010600030101010101" pitchFamily="2" charset="-122"/>
              </a:rPr>
              <a:t>总结（</a:t>
            </a:r>
            <a:r>
              <a:rPr lang="en-US" altLang="zh-CN" sz="3200" dirty="0">
                <a:solidFill>
                  <a:srgbClr val="FF0000"/>
                </a:solidFill>
                <a:ea typeface="宋体" panose="02010600030101010101" pitchFamily="2" charset="-122"/>
              </a:rPr>
              <a:t>SW</a:t>
            </a:r>
            <a:r>
              <a:rPr lang="zh-CN" altLang="en-US" sz="3200" dirty="0">
                <a:solidFill>
                  <a:srgbClr val="FF0000"/>
                </a:solidFill>
                <a:ea typeface="宋体" panose="02010600030101010101" pitchFamily="2" charset="-122"/>
              </a:rPr>
              <a:t>指令）</a:t>
            </a:r>
            <a:endParaRPr lang="en-US" altLang="zh-CN" sz="3200" dirty="0">
              <a:solidFill>
                <a:srgbClr val="FF0000"/>
              </a:solidFill>
            </a:endParaRPr>
          </a:p>
        </p:txBody>
      </p:sp>
    </p:spTree>
  </p:cSld>
  <p:clrMapOvr>
    <a:masterClrMapping/>
  </p:clrMapOvr>
  <p:transition spd="med">
    <p:random/>
    <p:sndAc>
      <p:stSnd>
        <p:snd r:embed="rId2" name="camera.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body" idx="1"/>
          </p:nvPr>
        </p:nvSpPr>
        <p:spPr>
          <a:xfrm>
            <a:off x="-180528" y="476672"/>
            <a:ext cx="9217024" cy="5638800"/>
          </a:xfrm>
        </p:spPr>
        <p:txBody>
          <a:bodyPr/>
          <a:lstStyle/>
          <a:p>
            <a:pPr eaLnBrk="1" hangingPunct="1">
              <a:buClr>
                <a:schemeClr val="tx1"/>
              </a:buClr>
            </a:pPr>
            <a:r>
              <a:rPr lang="en-US" altLang="zh-CN" sz="2400" dirty="0"/>
              <a:t>SW</a:t>
            </a:r>
            <a:r>
              <a:rPr lang="zh-CN" altLang="en-US" sz="2400" dirty="0"/>
              <a:t>（</a:t>
            </a:r>
            <a:r>
              <a:rPr lang="en-US" altLang="zh-CN" sz="2400" dirty="0"/>
              <a:t>store word</a:t>
            </a:r>
            <a:r>
              <a:rPr lang="zh-CN" altLang="en-US" sz="2400" dirty="0"/>
              <a:t>）指令执行时</a:t>
            </a:r>
            <a:r>
              <a:rPr lang="zh-CN" altLang="en-US" dirty="0"/>
              <a:t>的操作，</a:t>
            </a:r>
            <a:r>
              <a:rPr lang="en-US" altLang="zh-CN" dirty="0"/>
              <a:t>SD</a:t>
            </a:r>
            <a:r>
              <a:rPr lang="zh-CN" altLang="en-US" dirty="0"/>
              <a:t>指令与此类似</a:t>
            </a:r>
            <a:endParaRPr lang="en-US" altLang="zh-CN" sz="2400" dirty="0"/>
          </a:p>
          <a:p>
            <a:pPr lvl="1"/>
            <a:r>
              <a:rPr lang="zh-CN" altLang="en-US" sz="2000" b="1" dirty="0"/>
              <a:t>系统</a:t>
            </a:r>
            <a:r>
              <a:rPr lang="en-US" altLang="zh-CN" sz="2000" b="1" dirty="0"/>
              <a:t>B-</a:t>
            </a:r>
            <a:r>
              <a:rPr lang="zh-CN" altLang="en-US" sz="2000" b="1" dirty="0"/>
              <a:t>方案</a:t>
            </a:r>
            <a:r>
              <a:rPr lang="en-US" altLang="zh-CN" sz="2000" b="1" dirty="0"/>
              <a:t>B1</a:t>
            </a:r>
            <a:r>
              <a:rPr lang="zh-CN" altLang="en-US" sz="2000" b="1" dirty="0"/>
              <a:t>：</a:t>
            </a:r>
            <a:r>
              <a:rPr lang="en-US" altLang="zh-CN" sz="2000" b="1" dirty="0"/>
              <a:t> write through with “</a:t>
            </a:r>
            <a:r>
              <a:rPr lang="en-US" altLang="zh-CN" sz="2000" dirty="0">
                <a:solidFill>
                  <a:srgbClr val="0000FF"/>
                </a:solidFill>
              </a:rPr>
              <a:t>Write allocate”.</a:t>
            </a:r>
            <a:r>
              <a:rPr lang="en-US" altLang="zh-CN" sz="2000" b="1" dirty="0"/>
              <a:t> </a:t>
            </a:r>
          </a:p>
          <a:p>
            <a:pPr lvl="2"/>
            <a:r>
              <a:rPr lang="en-US" altLang="zh-CN" b="1" dirty="0"/>
              <a:t>Cache</a:t>
            </a:r>
            <a:r>
              <a:rPr lang="zh-CN" altLang="en-US" b="1" dirty="0"/>
              <a:t>写</a:t>
            </a:r>
            <a:r>
              <a:rPr lang="en-US" altLang="zh-CN" b="1" dirty="0"/>
              <a:t>hit</a:t>
            </a:r>
            <a:r>
              <a:rPr lang="zh-CN" altLang="en-US" b="1" dirty="0"/>
              <a:t>时，既写</a:t>
            </a:r>
            <a:r>
              <a:rPr lang="en-US" altLang="zh-CN" b="1" dirty="0"/>
              <a:t>cache</a:t>
            </a:r>
            <a:r>
              <a:rPr lang="zh-CN" altLang="en-US" b="1" dirty="0"/>
              <a:t>又写内存，写内存时使用</a:t>
            </a:r>
            <a:r>
              <a:rPr lang="en-US" altLang="zh-CN" b="1" dirty="0"/>
              <a:t>write buffer</a:t>
            </a:r>
            <a:r>
              <a:rPr lang="zh-CN" altLang="en-US" b="1" dirty="0"/>
              <a:t>加快速度</a:t>
            </a:r>
            <a:r>
              <a:rPr lang="en-US" altLang="zh-CN" b="1" dirty="0"/>
              <a:t>; </a:t>
            </a:r>
          </a:p>
          <a:p>
            <a:pPr lvl="2"/>
            <a:r>
              <a:rPr lang="en-US" altLang="zh-CN" b="1" dirty="0"/>
              <a:t>C</a:t>
            </a:r>
            <a:r>
              <a:rPr lang="en-US" altLang="zh-CN" sz="2000" b="1" dirty="0"/>
              <a:t>ache</a:t>
            </a:r>
            <a:r>
              <a:rPr lang="zh-CN" altLang="en-US" sz="2000" b="1" dirty="0"/>
              <a:t>写</a:t>
            </a:r>
            <a:r>
              <a:rPr lang="en-US" altLang="zh-CN" sz="2000" b="1" dirty="0"/>
              <a:t>miss</a:t>
            </a:r>
            <a:r>
              <a:rPr lang="zh-CN" altLang="en-US" sz="2000" b="1" dirty="0"/>
              <a:t>时</a:t>
            </a:r>
            <a:r>
              <a:rPr lang="zh-CN" altLang="en-US" b="1" dirty="0"/>
              <a:t>，</a:t>
            </a:r>
            <a:r>
              <a:rPr lang="zh-CN" altLang="en-US" sz="2000" b="1" dirty="0"/>
              <a:t>（</a:t>
            </a:r>
            <a:r>
              <a:rPr lang="en-US" altLang="zh-CN" sz="2000" b="1" dirty="0"/>
              <a:t>1</a:t>
            </a:r>
            <a:r>
              <a:rPr lang="zh-CN" altLang="en-US" sz="2000" b="1" dirty="0"/>
              <a:t>）把内存的</a:t>
            </a:r>
            <a:r>
              <a:rPr lang="en-US" altLang="zh-CN" sz="2000" b="1" dirty="0"/>
              <a:t>1</a:t>
            </a:r>
            <a:r>
              <a:rPr lang="zh-CN" altLang="en-US" sz="2000" b="1" dirty="0"/>
              <a:t>个</a:t>
            </a:r>
            <a:r>
              <a:rPr lang="en-US" altLang="zh-CN" sz="2000" b="1" dirty="0"/>
              <a:t>block</a:t>
            </a:r>
            <a:r>
              <a:rPr lang="zh-CN" altLang="en-US" sz="2000" b="1" dirty="0"/>
              <a:t>读入</a:t>
            </a:r>
            <a:r>
              <a:rPr lang="en-US" altLang="zh-CN" sz="2000" b="1" dirty="0"/>
              <a:t>cache</a:t>
            </a:r>
            <a:r>
              <a:rPr lang="zh-CN" altLang="en-US" sz="2000" b="1" dirty="0"/>
              <a:t> （可能化</a:t>
            </a:r>
            <a:r>
              <a:rPr lang="en-US" altLang="zh-CN" sz="2000" b="1" dirty="0"/>
              <a:t>100 cycle</a:t>
            </a:r>
            <a:r>
              <a:rPr lang="zh-CN" altLang="en-US" sz="2000" b="1" dirty="0"/>
              <a:t>） ，原</a:t>
            </a:r>
            <a:r>
              <a:rPr lang="en-US" altLang="zh-CN" sz="2000" b="1" dirty="0"/>
              <a:t>cache</a:t>
            </a:r>
            <a:r>
              <a:rPr lang="zh-CN" altLang="en-US" sz="2000" b="1" dirty="0"/>
              <a:t>内容直接丢弃；（</a:t>
            </a:r>
            <a:r>
              <a:rPr lang="en-US" altLang="zh-CN" sz="2000" b="1" dirty="0"/>
              <a:t>2</a:t>
            </a:r>
            <a:r>
              <a:rPr lang="zh-CN" altLang="en-US" sz="2000" b="1" dirty="0"/>
              <a:t>）同时写</a:t>
            </a:r>
            <a:r>
              <a:rPr lang="en-US" altLang="zh-CN" sz="2000" b="1" dirty="0"/>
              <a:t>1</a:t>
            </a:r>
            <a:r>
              <a:rPr lang="zh-CN" altLang="en-US" sz="2000" b="1" dirty="0"/>
              <a:t>个字到</a:t>
            </a:r>
            <a:r>
              <a:rPr lang="en-US" altLang="zh-CN" sz="2000" b="1" dirty="0"/>
              <a:t>cache</a:t>
            </a:r>
            <a:r>
              <a:rPr lang="zh-CN" altLang="en-US" sz="2000" b="1" dirty="0"/>
              <a:t> （化</a:t>
            </a:r>
            <a:r>
              <a:rPr lang="en-US" altLang="zh-CN" sz="2000" b="1" dirty="0"/>
              <a:t>1</a:t>
            </a:r>
            <a:r>
              <a:rPr lang="zh-CN" altLang="en-US" sz="2000" b="1" dirty="0"/>
              <a:t>个</a:t>
            </a:r>
            <a:r>
              <a:rPr lang="en-US" altLang="zh-CN" sz="2000" b="1" dirty="0"/>
              <a:t>cycle</a:t>
            </a:r>
            <a:r>
              <a:rPr lang="zh-CN" altLang="en-US" sz="2000" b="1" dirty="0"/>
              <a:t>）和内存（最快时化</a:t>
            </a:r>
            <a:r>
              <a:rPr lang="en-US" altLang="zh-CN" sz="2000" b="1" dirty="0"/>
              <a:t>1</a:t>
            </a:r>
            <a:r>
              <a:rPr lang="zh-CN" altLang="en-US" sz="2000" b="1" dirty="0"/>
              <a:t>个</a:t>
            </a:r>
            <a:r>
              <a:rPr lang="en-US" altLang="zh-CN" sz="2000" b="1" dirty="0"/>
              <a:t>cycle</a:t>
            </a:r>
            <a:r>
              <a:rPr lang="zh-CN" altLang="en-US" sz="2000" b="1" dirty="0"/>
              <a:t>） ，写内存时使用</a:t>
            </a:r>
            <a:r>
              <a:rPr lang="en-US" altLang="zh-CN" sz="2000" b="1" dirty="0"/>
              <a:t>write buffer</a:t>
            </a:r>
            <a:r>
              <a:rPr lang="zh-CN" altLang="en-US" sz="2000" b="1" dirty="0"/>
              <a:t>加快速度（但连续多条</a:t>
            </a:r>
            <a:r>
              <a:rPr lang="en-US" altLang="zh-CN" sz="2000" b="1" dirty="0"/>
              <a:t>SW</a:t>
            </a:r>
            <a:r>
              <a:rPr lang="zh-CN" altLang="en-US" sz="2000" b="1" dirty="0"/>
              <a:t>指令可能引起</a:t>
            </a:r>
            <a:r>
              <a:rPr lang="en-US" altLang="zh-CN" sz="2000" b="1" dirty="0"/>
              <a:t>Write Stall--</a:t>
            </a:r>
            <a:r>
              <a:rPr lang="zh-CN" altLang="en-US" sz="2000" b="1" dirty="0"/>
              <a:t>写停顿，下同）</a:t>
            </a:r>
            <a:r>
              <a:rPr lang="en-US" altLang="zh-CN" sz="2000" b="1" dirty="0"/>
              <a:t>;</a:t>
            </a:r>
          </a:p>
          <a:p>
            <a:pPr lvl="1"/>
            <a:r>
              <a:rPr lang="zh-CN" altLang="en-US" sz="2000" b="1" dirty="0"/>
              <a:t>系统</a:t>
            </a:r>
            <a:r>
              <a:rPr lang="en-US" altLang="zh-CN" sz="2000" b="1" dirty="0"/>
              <a:t>B-</a:t>
            </a:r>
            <a:r>
              <a:rPr lang="zh-CN" altLang="en-US" sz="2000" b="1" dirty="0"/>
              <a:t>方案</a:t>
            </a:r>
            <a:r>
              <a:rPr lang="en-US" altLang="zh-CN" sz="2000" b="1" dirty="0"/>
              <a:t>B2</a:t>
            </a:r>
            <a:r>
              <a:rPr lang="zh-CN" altLang="en-US" sz="2000" b="1" dirty="0"/>
              <a:t>：</a:t>
            </a:r>
            <a:r>
              <a:rPr lang="en-US" altLang="zh-CN" sz="2000" b="1" dirty="0"/>
              <a:t> write through with “</a:t>
            </a:r>
            <a:r>
              <a:rPr lang="en-US" altLang="zh-CN" sz="2000" dirty="0">
                <a:solidFill>
                  <a:srgbClr val="0000FF"/>
                </a:solidFill>
              </a:rPr>
              <a:t>No write allocate” (</a:t>
            </a:r>
            <a:r>
              <a:rPr lang="en-US" altLang="en-US" sz="2000" dirty="0">
                <a:solidFill>
                  <a:srgbClr val="0000FF"/>
                </a:solidFill>
              </a:rPr>
              <a:t>Write around</a:t>
            </a:r>
            <a:r>
              <a:rPr lang="en-US" altLang="zh-CN" sz="2000" dirty="0">
                <a:solidFill>
                  <a:srgbClr val="0000FF"/>
                </a:solidFill>
              </a:rPr>
              <a:t>)</a:t>
            </a:r>
          </a:p>
          <a:p>
            <a:pPr lvl="2"/>
            <a:r>
              <a:rPr lang="en-US" altLang="zh-CN" b="1" dirty="0"/>
              <a:t>Cache</a:t>
            </a:r>
            <a:r>
              <a:rPr lang="zh-CN" altLang="en-US" b="1" dirty="0"/>
              <a:t>写</a:t>
            </a:r>
            <a:r>
              <a:rPr lang="en-US" altLang="zh-CN" b="1" dirty="0"/>
              <a:t>hit</a:t>
            </a:r>
            <a:r>
              <a:rPr lang="zh-CN" altLang="en-US" b="1" dirty="0"/>
              <a:t>时，与</a:t>
            </a:r>
            <a:r>
              <a:rPr lang="en-US" altLang="zh-CN" b="1" dirty="0"/>
              <a:t>B1</a:t>
            </a:r>
            <a:r>
              <a:rPr lang="zh-CN" altLang="en-US" b="1" dirty="0"/>
              <a:t>相同</a:t>
            </a:r>
            <a:r>
              <a:rPr lang="en-US" altLang="zh-CN" b="1" dirty="0"/>
              <a:t>: </a:t>
            </a:r>
            <a:r>
              <a:rPr lang="zh-CN" altLang="en-US" b="1" dirty="0"/>
              <a:t>既写</a:t>
            </a:r>
            <a:r>
              <a:rPr lang="en-US" altLang="zh-CN" b="1" dirty="0"/>
              <a:t>cache</a:t>
            </a:r>
            <a:r>
              <a:rPr lang="zh-CN" altLang="en-US" b="1" dirty="0"/>
              <a:t>又写内存，写内存时使用</a:t>
            </a:r>
            <a:r>
              <a:rPr lang="en-US" altLang="zh-CN" b="1" dirty="0"/>
              <a:t>write buffer</a:t>
            </a:r>
            <a:r>
              <a:rPr lang="zh-CN" altLang="en-US" b="1" dirty="0"/>
              <a:t>加快速度</a:t>
            </a:r>
            <a:r>
              <a:rPr lang="en-US" altLang="zh-CN" b="1" dirty="0"/>
              <a:t>; </a:t>
            </a:r>
          </a:p>
          <a:p>
            <a:pPr lvl="2"/>
            <a:r>
              <a:rPr lang="en-US" altLang="zh-CN" sz="2000" b="1" dirty="0"/>
              <a:t>cache</a:t>
            </a:r>
            <a:r>
              <a:rPr lang="zh-CN" altLang="en-US" sz="2000" b="1" dirty="0"/>
              <a:t>写</a:t>
            </a:r>
            <a:r>
              <a:rPr lang="en-US" altLang="zh-CN" sz="2000" b="1" dirty="0"/>
              <a:t>miss</a:t>
            </a:r>
            <a:r>
              <a:rPr lang="zh-CN" altLang="en-US" sz="2000" b="1" dirty="0"/>
              <a:t>时，采用</a:t>
            </a:r>
            <a:r>
              <a:rPr lang="en-US" altLang="zh-CN" b="1" dirty="0"/>
              <a:t>“</a:t>
            </a:r>
            <a:r>
              <a:rPr lang="en-US" altLang="zh-CN" dirty="0">
                <a:solidFill>
                  <a:srgbClr val="0000FF"/>
                </a:solidFill>
              </a:rPr>
              <a:t>No write allocate”</a:t>
            </a:r>
            <a:r>
              <a:rPr lang="zh-CN" altLang="en-US" dirty="0">
                <a:solidFill>
                  <a:srgbClr val="0000FF"/>
                </a:solidFill>
              </a:rPr>
              <a:t>，</a:t>
            </a:r>
            <a:r>
              <a:rPr lang="zh-CN" altLang="en-US" b="1" dirty="0"/>
              <a:t>不读内存的</a:t>
            </a:r>
            <a:r>
              <a:rPr lang="en-US" altLang="zh-CN" b="1" dirty="0"/>
              <a:t>1</a:t>
            </a:r>
            <a:r>
              <a:rPr lang="zh-CN" altLang="en-US" b="1" dirty="0"/>
              <a:t>个</a:t>
            </a:r>
            <a:r>
              <a:rPr lang="en-US" altLang="zh-CN" b="1" dirty="0"/>
              <a:t>block</a:t>
            </a:r>
            <a:r>
              <a:rPr lang="zh-CN" altLang="en-US" b="1" dirty="0"/>
              <a:t>到</a:t>
            </a:r>
            <a:r>
              <a:rPr lang="en-US" altLang="zh-CN" b="1" dirty="0"/>
              <a:t>cache</a:t>
            </a:r>
            <a:r>
              <a:rPr lang="zh-CN" altLang="en-US" b="1" dirty="0"/>
              <a:t>中 ，</a:t>
            </a:r>
            <a:r>
              <a:rPr lang="zh-CN" altLang="en-US" b="1" dirty="0">
                <a:solidFill>
                  <a:srgbClr val="FF0000"/>
                </a:solidFill>
              </a:rPr>
              <a:t>不写</a:t>
            </a:r>
            <a:r>
              <a:rPr lang="en-US" altLang="zh-CN" b="1" dirty="0">
                <a:solidFill>
                  <a:srgbClr val="FF0000"/>
                </a:solidFill>
              </a:rPr>
              <a:t>cache</a:t>
            </a:r>
            <a:r>
              <a:rPr lang="zh-CN" altLang="en-US" b="1" dirty="0">
                <a:solidFill>
                  <a:srgbClr val="FF0000"/>
                </a:solidFill>
              </a:rPr>
              <a:t>只写内存</a:t>
            </a:r>
            <a:r>
              <a:rPr lang="en-US" altLang="zh-CN" b="1" dirty="0"/>
              <a:t>(</a:t>
            </a:r>
            <a:r>
              <a:rPr lang="zh-CN" altLang="en-US" b="1" dirty="0"/>
              <a:t>写</a:t>
            </a:r>
            <a:r>
              <a:rPr lang="en-US" altLang="zh-CN" sz="2000" b="1" dirty="0"/>
              <a:t>1</a:t>
            </a:r>
            <a:r>
              <a:rPr lang="zh-CN" altLang="en-US" sz="2000" b="1" dirty="0"/>
              <a:t>个字到内存</a:t>
            </a:r>
            <a:r>
              <a:rPr lang="en-US" altLang="zh-CN" sz="2000" b="1" dirty="0"/>
              <a:t>)</a:t>
            </a:r>
            <a:r>
              <a:rPr lang="zh-CN" altLang="en-US" sz="2000" b="1" dirty="0"/>
              <a:t>，写内存时使用</a:t>
            </a:r>
            <a:r>
              <a:rPr lang="en-US" altLang="zh-CN" sz="2000" b="1" dirty="0"/>
              <a:t>write buffer</a:t>
            </a:r>
            <a:r>
              <a:rPr lang="zh-CN" altLang="en-US" sz="2000" b="1" dirty="0"/>
              <a:t>加快速度，最快时化</a:t>
            </a:r>
            <a:r>
              <a:rPr lang="en-US" altLang="zh-CN" sz="2000" b="1" dirty="0"/>
              <a:t>1</a:t>
            </a:r>
            <a:r>
              <a:rPr lang="zh-CN" altLang="en-US" sz="2000" b="1" dirty="0"/>
              <a:t>个</a:t>
            </a:r>
            <a:r>
              <a:rPr lang="en-US" altLang="zh-CN" sz="2000" b="1" dirty="0"/>
              <a:t>cycle</a:t>
            </a:r>
            <a:r>
              <a:rPr lang="zh-CN" altLang="en-US" sz="2000" b="1" dirty="0"/>
              <a:t> </a:t>
            </a:r>
            <a:r>
              <a:rPr lang="en-US" altLang="zh-CN" sz="2000" b="1" dirty="0"/>
              <a:t>;</a:t>
            </a:r>
          </a:p>
          <a:p>
            <a:pPr lvl="1">
              <a:buFont typeface="Wingdings" panose="05000000000000000000" pitchFamily="2" charset="2"/>
              <a:buChar char="n"/>
            </a:pPr>
            <a:endParaRPr lang="en-US" altLang="zh-CN" sz="1800" b="1" dirty="0"/>
          </a:p>
          <a:p>
            <a:pPr lvl="1">
              <a:buFont typeface="Wingdings" panose="05000000000000000000" pitchFamily="2" charset="2"/>
              <a:buChar char="n"/>
            </a:pPr>
            <a:endParaRPr lang="en-US" altLang="zh-CN" sz="1800" b="1" dirty="0"/>
          </a:p>
          <a:p>
            <a:pPr lvl="1">
              <a:buFont typeface="Wingdings" panose="05000000000000000000" pitchFamily="2" charset="2"/>
              <a:buChar char="n"/>
            </a:pPr>
            <a:endParaRPr lang="en-US" altLang="zh-CN" sz="2200" dirty="0"/>
          </a:p>
        </p:txBody>
      </p:sp>
      <p:sp>
        <p:nvSpPr>
          <p:cNvPr id="5" name="Rectangle 3"/>
          <p:cNvSpPr>
            <a:spLocks noGrp="1" noChangeArrowheads="1"/>
          </p:cNvSpPr>
          <p:nvPr>
            <p:ph type="title"/>
          </p:nvPr>
        </p:nvSpPr>
        <p:spPr>
          <a:xfrm>
            <a:off x="611560" y="116632"/>
            <a:ext cx="8153400" cy="685800"/>
          </a:xfrm>
          <a:noFill/>
        </p:spPr>
        <p:txBody>
          <a:bodyPr/>
          <a:lstStyle/>
          <a:p>
            <a:r>
              <a:rPr lang="en-US" altLang="zh-CN" sz="3200" dirty="0">
                <a:solidFill>
                  <a:srgbClr val="FF0000"/>
                </a:solidFill>
                <a:ea typeface="宋体" panose="02010600030101010101" pitchFamily="2" charset="-122"/>
              </a:rPr>
              <a:t>Cache</a:t>
            </a:r>
            <a:r>
              <a:rPr lang="zh-CN" altLang="en-US" sz="3200" dirty="0">
                <a:solidFill>
                  <a:srgbClr val="FF0000"/>
                </a:solidFill>
                <a:ea typeface="宋体" panose="02010600030101010101" pitchFamily="2" charset="-122"/>
              </a:rPr>
              <a:t>总结（</a:t>
            </a:r>
            <a:r>
              <a:rPr lang="en-US" altLang="zh-CN" sz="3200" dirty="0">
                <a:solidFill>
                  <a:srgbClr val="FF0000"/>
                </a:solidFill>
                <a:ea typeface="宋体" panose="02010600030101010101" pitchFamily="2" charset="-122"/>
              </a:rPr>
              <a:t>SW</a:t>
            </a:r>
            <a:r>
              <a:rPr lang="zh-CN" altLang="en-US" sz="3200" dirty="0">
                <a:solidFill>
                  <a:srgbClr val="FF0000"/>
                </a:solidFill>
                <a:ea typeface="宋体" panose="02010600030101010101" pitchFamily="2" charset="-122"/>
              </a:rPr>
              <a:t>指令）</a:t>
            </a:r>
            <a:endParaRPr lang="en-US" altLang="zh-CN" sz="3200" dirty="0">
              <a:solidFill>
                <a:srgbClr val="FF0000"/>
              </a:solidFill>
            </a:endParaRPr>
          </a:p>
        </p:txBody>
      </p:sp>
    </p:spTree>
  </p:cSld>
  <p:clrMapOvr>
    <a:masterClrMapping/>
  </p:clrMapOvr>
  <p:transition spd="med">
    <p:random/>
    <p:sndAc>
      <p:stSnd>
        <p:snd r:embed="rId2" name="camera.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body" idx="1"/>
          </p:nvPr>
        </p:nvSpPr>
        <p:spPr>
          <a:xfrm>
            <a:off x="-29273" y="2117258"/>
            <a:ext cx="9145016" cy="5638800"/>
          </a:xfrm>
        </p:spPr>
        <p:txBody>
          <a:bodyPr/>
          <a:lstStyle/>
          <a:p>
            <a:pPr eaLnBrk="1" hangingPunct="1">
              <a:buClr>
                <a:schemeClr val="tx1"/>
              </a:buClr>
              <a:defRPr/>
            </a:pPr>
            <a:r>
              <a:rPr lang="en-US" altLang="zh-CN" dirty="0">
                <a:solidFill>
                  <a:srgbClr val="0000FF"/>
                </a:solidFill>
              </a:rPr>
              <a:t>Consider a write miss in a write-through cache.</a:t>
            </a:r>
          </a:p>
          <a:p>
            <a:pPr eaLnBrk="1" hangingPunct="1">
              <a:buClr>
                <a:schemeClr val="tx1"/>
              </a:buClr>
              <a:defRPr/>
            </a:pPr>
            <a:r>
              <a:rPr lang="en-US" altLang="zh-CN" dirty="0">
                <a:solidFill>
                  <a:srgbClr val="0000FF"/>
                </a:solidFill>
              </a:rPr>
              <a:t>Options of write misses in write-through caches </a:t>
            </a:r>
          </a:p>
          <a:p>
            <a:pPr lvl="1" eaLnBrk="1" hangingPunct="1">
              <a:buClr>
                <a:schemeClr val="tx1"/>
              </a:buClr>
              <a:buSzPct val="80000"/>
              <a:buFont typeface="Wingdings" panose="05000000000000000000" pitchFamily="2" charset="2"/>
              <a:buChar char="n"/>
              <a:defRPr/>
            </a:pPr>
            <a:r>
              <a:rPr lang="en-US" altLang="zh-CN" sz="2000" dirty="0">
                <a:solidFill>
                  <a:srgbClr val="0000FF"/>
                </a:solidFill>
                <a:latin typeface="+mn-lt"/>
              </a:rPr>
              <a:t>Write allocate</a:t>
            </a:r>
            <a:r>
              <a:rPr lang="zh-CN" altLang="en-US" sz="2000" dirty="0">
                <a:solidFill>
                  <a:srgbClr val="0000FF"/>
                </a:solidFill>
                <a:latin typeface="+mn-lt"/>
              </a:rPr>
              <a:t>（写分配）</a:t>
            </a:r>
            <a:r>
              <a:rPr lang="en-US" altLang="zh-CN" sz="2000" dirty="0">
                <a:solidFill>
                  <a:srgbClr val="0000FF"/>
                </a:solidFill>
                <a:latin typeface="+mn-lt"/>
              </a:rPr>
              <a:t>  </a:t>
            </a:r>
          </a:p>
          <a:p>
            <a:pPr lvl="2" eaLnBrk="1" hangingPunct="1">
              <a:buClr>
                <a:schemeClr val="tx1"/>
              </a:buClr>
              <a:buSzPct val="80000"/>
              <a:buFont typeface="Wingdings" panose="05000000000000000000" pitchFamily="2" charset="2"/>
              <a:buChar char="u"/>
              <a:defRPr/>
            </a:pPr>
            <a:r>
              <a:rPr lang="en-US" altLang="zh-CN" sz="2000" dirty="0">
                <a:solidFill>
                  <a:srgbClr val="0000FF"/>
                </a:solidFill>
                <a:latin typeface="+mn-lt"/>
              </a:rPr>
              <a:t>Allocate a cache block</a:t>
            </a:r>
            <a:r>
              <a:rPr lang="zh-CN" altLang="en-US" sz="2000" dirty="0">
                <a:solidFill>
                  <a:srgbClr val="0000FF"/>
                </a:solidFill>
                <a:latin typeface="+mn-lt"/>
              </a:rPr>
              <a:t>（在</a:t>
            </a:r>
            <a:r>
              <a:rPr lang="en-US" altLang="zh-CN" sz="2000" dirty="0">
                <a:solidFill>
                  <a:srgbClr val="0000FF"/>
                </a:solidFill>
                <a:latin typeface="+mn-lt"/>
              </a:rPr>
              <a:t>direct mapped cache</a:t>
            </a:r>
            <a:r>
              <a:rPr lang="zh-CN" altLang="en-US" sz="2000" dirty="0">
                <a:solidFill>
                  <a:srgbClr val="0000FF"/>
                </a:solidFill>
                <a:latin typeface="+mn-lt"/>
              </a:rPr>
              <a:t>中，不需要分配，可选的</a:t>
            </a:r>
            <a:r>
              <a:rPr lang="en-US" altLang="zh-CN" sz="2000" dirty="0">
                <a:solidFill>
                  <a:srgbClr val="0000FF"/>
                </a:solidFill>
                <a:latin typeface="+mn-lt"/>
              </a:rPr>
              <a:t>cache entry</a:t>
            </a:r>
            <a:r>
              <a:rPr lang="zh-CN" altLang="en-US" sz="2000" dirty="0">
                <a:solidFill>
                  <a:srgbClr val="0000FF"/>
                </a:solidFill>
                <a:latin typeface="+mn-lt"/>
              </a:rPr>
              <a:t>是唯一的，但在其它</a:t>
            </a:r>
            <a:r>
              <a:rPr lang="en-US" altLang="zh-CN" sz="2000" dirty="0">
                <a:solidFill>
                  <a:srgbClr val="0000FF"/>
                </a:solidFill>
                <a:latin typeface="+mn-lt"/>
              </a:rPr>
              <a:t>2</a:t>
            </a:r>
            <a:r>
              <a:rPr lang="zh-CN" altLang="en-US" dirty="0">
                <a:solidFill>
                  <a:srgbClr val="0000FF"/>
                </a:solidFill>
                <a:latin typeface="+mn-lt"/>
              </a:rPr>
              <a:t>种</a:t>
            </a:r>
            <a:r>
              <a:rPr lang="en-US" altLang="zh-CN" dirty="0">
                <a:solidFill>
                  <a:srgbClr val="0000FF"/>
                </a:solidFill>
                <a:latin typeface="+mn-lt"/>
              </a:rPr>
              <a:t>cache</a:t>
            </a:r>
            <a:r>
              <a:rPr lang="zh-CN" altLang="en-US" dirty="0">
                <a:solidFill>
                  <a:srgbClr val="0000FF"/>
                </a:solidFill>
                <a:latin typeface="+mn-lt"/>
              </a:rPr>
              <a:t>中，有多个</a:t>
            </a:r>
            <a:r>
              <a:rPr lang="en-US" altLang="zh-CN" dirty="0">
                <a:solidFill>
                  <a:srgbClr val="0000FF"/>
                </a:solidFill>
                <a:latin typeface="+mn-lt"/>
              </a:rPr>
              <a:t>cache entry</a:t>
            </a:r>
            <a:r>
              <a:rPr lang="zh-CN" altLang="en-US" dirty="0">
                <a:solidFill>
                  <a:srgbClr val="0000FF"/>
                </a:solidFill>
                <a:latin typeface="+mn-lt"/>
              </a:rPr>
              <a:t>可选，需要分配一个</a:t>
            </a:r>
            <a:r>
              <a:rPr lang="zh-CN" altLang="en-US" sz="2000" dirty="0">
                <a:solidFill>
                  <a:srgbClr val="0000FF"/>
                </a:solidFill>
                <a:latin typeface="+mn-lt"/>
              </a:rPr>
              <a:t>）</a:t>
            </a:r>
            <a:r>
              <a:rPr lang="en-US" altLang="zh-CN" sz="2000" dirty="0">
                <a:solidFill>
                  <a:srgbClr val="0000FF"/>
                </a:solidFill>
                <a:latin typeface="+mn-lt"/>
              </a:rPr>
              <a:t> ,  load 1 memory  block into cache, then write 1 word or double word in cache</a:t>
            </a:r>
          </a:p>
          <a:p>
            <a:pPr lvl="1" eaLnBrk="1" hangingPunct="1">
              <a:buClr>
                <a:schemeClr val="tx1"/>
              </a:buClr>
              <a:buSzPct val="80000"/>
              <a:buFont typeface="Wingdings" panose="05000000000000000000" pitchFamily="2" charset="2"/>
              <a:buChar char="n"/>
              <a:defRPr/>
            </a:pPr>
            <a:r>
              <a:rPr lang="en-US" altLang="zh-CN" sz="2000" dirty="0">
                <a:solidFill>
                  <a:srgbClr val="0000FF"/>
                </a:solidFill>
                <a:latin typeface="+mn-lt"/>
              </a:rPr>
              <a:t>No write allocate (aka </a:t>
            </a:r>
            <a:r>
              <a:rPr lang="en-US" altLang="en-US" sz="2000" dirty="0">
                <a:solidFill>
                  <a:srgbClr val="0000FF"/>
                </a:solidFill>
                <a:latin typeface="+mn-lt"/>
              </a:rPr>
              <a:t>Write around</a:t>
            </a:r>
            <a:r>
              <a:rPr lang="en-US" altLang="zh-CN" sz="2000" dirty="0">
                <a:solidFill>
                  <a:srgbClr val="0000FF"/>
                </a:solidFill>
                <a:latin typeface="+mn-lt"/>
              </a:rPr>
              <a:t>)</a:t>
            </a:r>
          </a:p>
          <a:p>
            <a:pPr lvl="2" eaLnBrk="1" hangingPunct="1">
              <a:buClr>
                <a:schemeClr val="tx1"/>
              </a:buClr>
              <a:defRPr/>
            </a:pPr>
            <a:r>
              <a:rPr lang="en-US" altLang="zh-CN" sz="2000" dirty="0">
                <a:solidFill>
                  <a:srgbClr val="0000FF"/>
                </a:solidFill>
                <a:latin typeface="+mn-lt"/>
              </a:rPr>
              <a:t>The data is only written to main memory, not written into the cache. </a:t>
            </a:r>
            <a:r>
              <a:rPr lang="en-US" altLang="zh-CN" dirty="0">
                <a:solidFill>
                  <a:srgbClr val="0000FF"/>
                </a:solidFill>
              </a:rPr>
              <a:t>Don’t fetch a memory block to cache.</a:t>
            </a:r>
          </a:p>
          <a:p>
            <a:pPr lvl="2" eaLnBrk="1" hangingPunct="1">
              <a:buClr>
                <a:schemeClr val="tx1"/>
              </a:buClr>
              <a:buSzPct val="80000"/>
              <a:buFont typeface="Wingdings" panose="05000000000000000000" pitchFamily="2" charset="2"/>
              <a:buChar char="u"/>
              <a:defRPr/>
            </a:pPr>
            <a:endParaRPr lang="en-US" altLang="zh-CN" sz="2000" dirty="0">
              <a:solidFill>
                <a:srgbClr val="0000FF"/>
              </a:solidFill>
              <a:latin typeface="+mn-lt"/>
            </a:endParaRPr>
          </a:p>
          <a:p>
            <a:pPr marL="914400" lvl="2" indent="0">
              <a:spcBef>
                <a:spcPct val="0"/>
              </a:spcBef>
              <a:buNone/>
              <a:defRPr/>
            </a:pPr>
            <a:endParaRPr lang="en-US" altLang="zh-CN" sz="2600" b="1" dirty="0">
              <a:solidFill>
                <a:srgbClr val="000000"/>
              </a:solidFill>
            </a:endParaRPr>
          </a:p>
          <a:p>
            <a:pPr lvl="2">
              <a:spcBef>
                <a:spcPct val="0"/>
              </a:spcBef>
              <a:defRPr/>
            </a:pPr>
            <a:endParaRPr lang="en-US" altLang="zh-CN" sz="2600" b="1" dirty="0">
              <a:solidFill>
                <a:srgbClr val="000000"/>
              </a:solidFill>
            </a:endParaRPr>
          </a:p>
          <a:p>
            <a:pPr marL="285750" indent="-285750">
              <a:spcBef>
                <a:spcPct val="0"/>
              </a:spcBef>
              <a:buFontTx/>
              <a:buNone/>
              <a:defRPr/>
            </a:pPr>
            <a:r>
              <a:rPr lang="en-US" altLang="zh-CN" sz="2000" b="0" dirty="0">
                <a:solidFill>
                  <a:srgbClr val="000000"/>
                </a:solidFill>
                <a:latin typeface="Comic Sans MS" panose="030F0702030302020204" pitchFamily="66" charset="0"/>
              </a:rPr>
              <a:t> </a:t>
            </a:r>
            <a:endParaRPr lang="en-US" altLang="zh-CN" sz="2000" b="0" dirty="0">
              <a:solidFill>
                <a:srgbClr val="000000"/>
              </a:solidFill>
            </a:endParaRPr>
          </a:p>
        </p:txBody>
      </p:sp>
      <p:sp>
        <p:nvSpPr>
          <p:cNvPr id="5" name="文本框 4"/>
          <p:cNvSpPr txBox="1"/>
          <p:nvPr/>
        </p:nvSpPr>
        <p:spPr>
          <a:xfrm>
            <a:off x="6516216" y="1529789"/>
            <a:ext cx="2448272" cy="369332"/>
          </a:xfrm>
          <a:prstGeom prst="rect">
            <a:avLst/>
          </a:prstGeom>
          <a:noFill/>
        </p:spPr>
        <p:txBody>
          <a:bodyPr wrap="square" rtlCol="0">
            <a:spAutoFit/>
          </a:bodyPr>
          <a:lstStyle/>
          <a:p>
            <a:r>
              <a:rPr lang="en-US" altLang="zh-CN" sz="1800" b="1" dirty="0">
                <a:solidFill>
                  <a:srgbClr val="0000FF"/>
                </a:solidFill>
              </a:rPr>
              <a:t>aka: also known as</a:t>
            </a:r>
            <a:endParaRPr lang="zh-CN" altLang="en-US" sz="1800" b="1" dirty="0">
              <a:solidFill>
                <a:srgbClr val="0000FF"/>
              </a:solidFill>
            </a:endParaRPr>
          </a:p>
        </p:txBody>
      </p:sp>
      <p:sp>
        <p:nvSpPr>
          <p:cNvPr id="2" name="矩形 1"/>
          <p:cNvSpPr/>
          <p:nvPr/>
        </p:nvSpPr>
        <p:spPr>
          <a:xfrm>
            <a:off x="179512" y="1052736"/>
            <a:ext cx="7920880" cy="954107"/>
          </a:xfrm>
          <a:prstGeom prst="rect">
            <a:avLst/>
          </a:prstGeom>
        </p:spPr>
        <p:txBody>
          <a:bodyPr wrap="square">
            <a:spAutoFit/>
          </a:bodyPr>
          <a:lstStyle/>
          <a:p>
            <a:r>
              <a:rPr lang="en-US" altLang="zh-CN" sz="2800" b="1" dirty="0">
                <a:solidFill>
                  <a:srgbClr val="0000FF"/>
                </a:solidFill>
                <a:latin typeface="+mj-lt"/>
                <a:cs typeface="+mj-cs"/>
              </a:rPr>
              <a:t>5.3.3 Elaboration(</a:t>
            </a:r>
            <a:r>
              <a:rPr lang="zh-CN" altLang="en-US" sz="2800" b="1" dirty="0">
                <a:solidFill>
                  <a:srgbClr val="0000FF"/>
                </a:solidFill>
                <a:latin typeface="+mj-lt"/>
                <a:cs typeface="+mj-cs"/>
              </a:rPr>
              <a:t>详述</a:t>
            </a:r>
            <a:r>
              <a:rPr lang="en-US" altLang="zh-CN" sz="2800" b="1" dirty="0">
                <a:solidFill>
                  <a:srgbClr val="0000FF"/>
                </a:solidFill>
                <a:latin typeface="+mj-lt"/>
                <a:cs typeface="+mj-cs"/>
              </a:rPr>
              <a:t>): write misses in write-	through caches </a:t>
            </a:r>
            <a:endParaRPr lang="zh-CN" altLang="en-US" sz="2800" b="1" dirty="0">
              <a:solidFill>
                <a:srgbClr val="0000FF"/>
              </a:solidFill>
              <a:latin typeface="+mj-lt"/>
              <a:cs typeface="+mj-cs"/>
            </a:endParaRPr>
          </a:p>
        </p:txBody>
      </p:sp>
      <p:sp>
        <p:nvSpPr>
          <p:cNvPr id="8" name="文本框 7"/>
          <p:cNvSpPr txBox="1"/>
          <p:nvPr/>
        </p:nvSpPr>
        <p:spPr>
          <a:xfrm>
            <a:off x="6168357" y="282884"/>
            <a:ext cx="2804705" cy="461665"/>
          </a:xfrm>
          <a:prstGeom prst="rect">
            <a:avLst/>
          </a:prstGeom>
          <a:noFill/>
        </p:spPr>
        <p:txBody>
          <a:bodyPr wrap="square" rtlCol="0">
            <a:spAutoFit/>
          </a:bodyPr>
          <a:lstStyle/>
          <a:p>
            <a:r>
              <a:rPr lang="zh-CN" altLang="en-US" b="1" dirty="0">
                <a:solidFill>
                  <a:srgbClr val="FF0000"/>
                </a:solidFill>
              </a:rPr>
              <a:t>内容重复，不讲</a:t>
            </a:r>
          </a:p>
        </p:txBody>
      </p:sp>
    </p:spTree>
    <p:extLst>
      <p:ext uri="{BB962C8B-B14F-4D97-AF65-F5344CB8AC3E}">
        <p14:creationId xmlns:p14="http://schemas.microsoft.com/office/powerpoint/2010/main" val="868954275"/>
      </p:ext>
    </p:extLst>
  </p:cSld>
  <p:clrMapOvr>
    <a:masterClrMapping/>
  </p:clrMapOvr>
  <p:transition spd="med">
    <p:random/>
    <p:sndAc>
      <p:stSnd>
        <p:snd r:embed="rId3" name="camera.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a:xfrm>
            <a:off x="323850" y="31750"/>
            <a:ext cx="7992566" cy="954088"/>
          </a:xfrm>
        </p:spPr>
        <p:txBody>
          <a:bodyPr/>
          <a:lstStyle/>
          <a:p>
            <a:pPr eaLnBrk="1" hangingPunct="1"/>
            <a:r>
              <a:rPr lang="en-US" altLang="zh-CN" sz="2800" dirty="0">
                <a:solidFill>
                  <a:srgbClr val="0000FF"/>
                </a:solidFill>
                <a:ea typeface="宋体" panose="02010600030101010101" pitchFamily="2" charset="-122"/>
              </a:rPr>
              <a:t>5.3.3 Elaboration(</a:t>
            </a:r>
            <a:r>
              <a:rPr lang="zh-CN" altLang="en-US" sz="2800" dirty="0">
                <a:solidFill>
                  <a:srgbClr val="0000FF"/>
                </a:solidFill>
                <a:ea typeface="宋体" panose="02010600030101010101" pitchFamily="2" charset="-122"/>
              </a:rPr>
              <a:t>详述</a:t>
            </a:r>
            <a:r>
              <a:rPr lang="en-US" altLang="zh-CN" sz="2800" dirty="0">
                <a:solidFill>
                  <a:srgbClr val="0000FF"/>
                </a:solidFill>
                <a:ea typeface="宋体" panose="02010600030101010101" pitchFamily="2" charset="-122"/>
              </a:rPr>
              <a:t>): write operation of 	</a:t>
            </a:r>
            <a:r>
              <a:rPr lang="en-US" altLang="en-US" sz="2800" dirty="0">
                <a:solidFill>
                  <a:srgbClr val="0000FF"/>
                </a:solidFill>
              </a:rPr>
              <a:t>write-through  cache</a:t>
            </a:r>
            <a:endParaRPr lang="en-AU" altLang="en-US" sz="2800" dirty="0"/>
          </a:p>
        </p:txBody>
      </p:sp>
      <p:sp>
        <p:nvSpPr>
          <p:cNvPr id="84995" name="Rectangle 5"/>
          <p:cNvSpPr>
            <a:spLocks noGrp="1" noChangeArrowheads="1"/>
          </p:cNvSpPr>
          <p:nvPr>
            <p:ph type="body" idx="1"/>
          </p:nvPr>
        </p:nvSpPr>
        <p:spPr>
          <a:xfrm>
            <a:off x="107950" y="908050"/>
            <a:ext cx="9036050" cy="5111750"/>
          </a:xfrm>
        </p:spPr>
        <p:txBody>
          <a:bodyPr/>
          <a:lstStyle/>
          <a:p>
            <a:pPr eaLnBrk="1" hangingPunct="1"/>
            <a:r>
              <a:rPr lang="en-US" altLang="en-US" sz="2400" dirty="0">
                <a:solidFill>
                  <a:srgbClr val="0000FF"/>
                </a:solidFill>
              </a:rPr>
              <a:t>Suppose write-through cache (with </a:t>
            </a:r>
            <a:r>
              <a:rPr lang="en-US" altLang="en-US" dirty="0">
                <a:solidFill>
                  <a:srgbClr val="FF0000"/>
                </a:solidFill>
              </a:rPr>
              <a:t>w</a:t>
            </a:r>
            <a:r>
              <a:rPr lang="en-US" altLang="zh-CN" dirty="0">
                <a:solidFill>
                  <a:srgbClr val="FF0000"/>
                </a:solidFill>
              </a:rPr>
              <a:t>rite-allocate?</a:t>
            </a:r>
            <a:r>
              <a:rPr lang="en-US" altLang="zh-CN" dirty="0">
                <a:solidFill>
                  <a:srgbClr val="0000FF"/>
                </a:solidFill>
              </a:rPr>
              <a:t>) </a:t>
            </a:r>
            <a:r>
              <a:rPr lang="en-US" altLang="en-US" sz="2400" dirty="0">
                <a:solidFill>
                  <a:srgbClr val="0000FF"/>
                </a:solidFill>
              </a:rPr>
              <a:t>is used.</a:t>
            </a:r>
          </a:p>
          <a:p>
            <a:pPr eaLnBrk="1" hangingPunct="1">
              <a:buClr>
                <a:schemeClr val="tx1"/>
              </a:buClr>
              <a:buSzPct val="80000"/>
              <a:buFont typeface="Wingdings" panose="05000000000000000000" pitchFamily="2" charset="2"/>
              <a:buChar char="l"/>
            </a:pPr>
            <a:r>
              <a:rPr lang="en-US" altLang="en-US" sz="2400" dirty="0">
                <a:solidFill>
                  <a:srgbClr val="0000FF"/>
                </a:solidFill>
              </a:rPr>
              <a:t>Step 1 in write-through cache: we write the data into the cache while reading the tag;</a:t>
            </a:r>
          </a:p>
          <a:p>
            <a:pPr lvl="1" eaLnBrk="1" hangingPunct="1"/>
            <a:r>
              <a:rPr lang="en-US" altLang="en-US" dirty="0">
                <a:solidFill>
                  <a:srgbClr val="0000FF"/>
                </a:solidFill>
              </a:rPr>
              <a:t>If the tag matches, i.e. write hits ,write is finished in </a:t>
            </a:r>
            <a:r>
              <a:rPr lang="en-US" altLang="en-US" dirty="0">
                <a:solidFill>
                  <a:srgbClr val="FF0000"/>
                </a:solidFill>
              </a:rPr>
              <a:t>one cycle </a:t>
            </a:r>
          </a:p>
          <a:p>
            <a:pPr lvl="2" eaLnBrk="1" hangingPunct="1"/>
            <a:r>
              <a:rPr lang="en-US" altLang="en-US" sz="2200" dirty="0">
                <a:solidFill>
                  <a:srgbClr val="0000FF"/>
                </a:solidFill>
              </a:rPr>
              <a:t>correct block has been updated, the processor can continue normally.</a:t>
            </a:r>
          </a:p>
          <a:p>
            <a:pPr lvl="2" eaLnBrk="1" hangingPunct="1"/>
            <a:r>
              <a:rPr lang="en-US" altLang="en-US" sz="2200" dirty="0" err="1">
                <a:solidFill>
                  <a:srgbClr val="0000FF"/>
                </a:solidFill>
              </a:rPr>
              <a:t>Lkj</a:t>
            </a:r>
            <a:r>
              <a:rPr lang="zh-CN" altLang="en-US" sz="2200" dirty="0">
                <a:solidFill>
                  <a:srgbClr val="0000FF"/>
                </a:solidFill>
              </a:rPr>
              <a:t>补充：</a:t>
            </a:r>
            <a:r>
              <a:rPr lang="en-US" altLang="zh-CN" sz="2200" dirty="0">
                <a:solidFill>
                  <a:srgbClr val="0000FF"/>
                </a:solidFill>
              </a:rPr>
              <a:t>write </a:t>
            </a:r>
            <a:r>
              <a:rPr lang="en-US" altLang="zh-CN" sz="2400" dirty="0">
                <a:solidFill>
                  <a:srgbClr val="0000FF"/>
                </a:solidFill>
                <a:ea typeface="宋体" panose="02010600030101010101" pitchFamily="2" charset="-122"/>
              </a:rPr>
              <a:t>operation:</a:t>
            </a:r>
            <a:r>
              <a:rPr lang="en-US" altLang="zh-CN" sz="2200" dirty="0">
                <a:solidFill>
                  <a:srgbClr val="0000FF"/>
                </a:solidFill>
              </a:rPr>
              <a:t> </a:t>
            </a:r>
            <a:r>
              <a:rPr lang="en-US" altLang="en-US" sz="2200" dirty="0">
                <a:solidFill>
                  <a:srgbClr val="0000FF"/>
                </a:solidFill>
              </a:rPr>
              <a:t>write a word or double words into memory, i.e. execute a SW or SD instruction .</a:t>
            </a:r>
          </a:p>
          <a:p>
            <a:pPr lvl="1" eaLnBrk="1" hangingPunct="1">
              <a:buClr>
                <a:schemeClr val="tx1"/>
              </a:buClr>
              <a:buSzPct val="80000"/>
            </a:pPr>
            <a:r>
              <a:rPr lang="en-US" altLang="en-US" sz="2200" dirty="0">
                <a:solidFill>
                  <a:srgbClr val="0000FF"/>
                </a:solidFill>
              </a:rPr>
              <a:t>if the tag mismatches, then a miss occurs. </a:t>
            </a:r>
          </a:p>
          <a:p>
            <a:pPr lvl="2" eaLnBrk="1" hangingPunct="1">
              <a:buClr>
                <a:schemeClr val="tx1"/>
              </a:buClr>
              <a:buSzPct val="80000"/>
              <a:buFont typeface="Wingdings" panose="05000000000000000000" pitchFamily="2" charset="2"/>
              <a:buChar char="u"/>
            </a:pPr>
            <a:r>
              <a:rPr lang="en-US" altLang="en-US" sz="2200" dirty="0">
                <a:solidFill>
                  <a:srgbClr val="0000FF"/>
                </a:solidFill>
              </a:rPr>
              <a:t>the overwriting of the block in the cache is not catastrophic.</a:t>
            </a:r>
          </a:p>
          <a:p>
            <a:pPr lvl="3" eaLnBrk="1" hangingPunct="1">
              <a:buClr>
                <a:schemeClr val="tx1"/>
              </a:buClr>
              <a:buSzPct val="80000"/>
              <a:buFont typeface="Wingdings" panose="05000000000000000000" pitchFamily="2" charset="2"/>
              <a:buChar char="ü"/>
            </a:pPr>
            <a:r>
              <a:rPr lang="en-US" altLang="en-US" sz="2200" dirty="0">
                <a:solidFill>
                  <a:srgbClr val="0000FF"/>
                </a:solidFill>
              </a:rPr>
              <a:t>Since memory has the correct value. </a:t>
            </a:r>
          </a:p>
          <a:p>
            <a:pPr lvl="2" eaLnBrk="1" hangingPunct="1">
              <a:buClr>
                <a:schemeClr val="tx1"/>
              </a:buClr>
              <a:buSzPct val="80000"/>
              <a:buFont typeface="Wingdings" panose="05000000000000000000" pitchFamily="2" charset="2"/>
              <a:buChar char="u"/>
            </a:pPr>
            <a:r>
              <a:rPr lang="en-US" altLang="zh-CN" sz="2200" dirty="0">
                <a:solidFill>
                  <a:srgbClr val="0000FF"/>
                </a:solidFill>
                <a:ea typeface="宋体" panose="02010600030101010101" pitchFamily="2" charset="-122"/>
              </a:rPr>
              <a:t>Step 2: usually a memory  block will be copied into cache with </a:t>
            </a:r>
            <a:r>
              <a:rPr lang="en-US" altLang="zh-CN" sz="2200" dirty="0">
                <a:solidFill>
                  <a:srgbClr val="FF0000"/>
                </a:solidFill>
                <a:ea typeface="宋体" panose="02010600030101010101" pitchFamily="2" charset="-122"/>
              </a:rPr>
              <a:t>10-100 cycle</a:t>
            </a:r>
            <a:r>
              <a:rPr lang="en-US" altLang="en-US" sz="2200" dirty="0">
                <a:solidFill>
                  <a:srgbClr val="0000FF"/>
                </a:solidFill>
              </a:rPr>
              <a:t>.</a:t>
            </a:r>
          </a:p>
          <a:p>
            <a:pPr lvl="2" eaLnBrk="1" hangingPunct="1">
              <a:buClr>
                <a:schemeClr val="tx1"/>
              </a:buClr>
              <a:buSzPct val="80000"/>
              <a:buFont typeface="Wingdings" panose="05000000000000000000" pitchFamily="2" charset="2"/>
              <a:buChar char="u"/>
            </a:pPr>
            <a:r>
              <a:rPr lang="en-US" altLang="en-US" sz="2200" dirty="0">
                <a:solidFill>
                  <a:srgbClr val="0000FF"/>
                </a:solidFill>
              </a:rPr>
              <a:t>Step 3: write a word or double words into memory (or both memory and cache).</a:t>
            </a:r>
          </a:p>
          <a:p>
            <a:pPr marL="914400" lvl="2" indent="0" eaLnBrk="1" hangingPunct="1">
              <a:buClr>
                <a:schemeClr val="tx1"/>
              </a:buClr>
              <a:buSzPct val="80000"/>
              <a:buNone/>
            </a:pPr>
            <a:endParaRPr lang="en-US" altLang="en-US" sz="2200" dirty="0">
              <a:solidFill>
                <a:srgbClr val="0000FF"/>
              </a:solidFill>
            </a:endParaRPr>
          </a:p>
        </p:txBody>
      </p:sp>
      <p:sp>
        <p:nvSpPr>
          <p:cNvPr id="8499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18B2553-652F-4F9A-9932-6C024451C337}" type="slidenum">
              <a:rPr lang="zh-CN" altLang="en-US" sz="1200" smtClean="0">
                <a:solidFill>
                  <a:srgbClr val="000000"/>
                </a:solidFill>
              </a:rPr>
              <a:pPr>
                <a:spcBef>
                  <a:spcPct val="0"/>
                </a:spcBef>
                <a:buClrTx/>
                <a:buSzTx/>
                <a:buFontTx/>
                <a:buNone/>
              </a:pPr>
              <a:t>55</a:t>
            </a:fld>
            <a:endParaRPr lang="zh-CN" altLang="en-US" sz="1200" dirty="0">
              <a:solidFill>
                <a:srgbClr val="000000"/>
              </a:solidFill>
            </a:endParaRPr>
          </a:p>
        </p:txBody>
      </p:sp>
    </p:spTree>
    <p:extLst>
      <p:ext uri="{BB962C8B-B14F-4D97-AF65-F5344CB8AC3E}">
        <p14:creationId xmlns:p14="http://schemas.microsoft.com/office/powerpoint/2010/main" val="3239351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251520" y="11575"/>
            <a:ext cx="9252519" cy="954107"/>
          </a:xfrm>
        </p:spPr>
        <p:txBody>
          <a:bodyPr/>
          <a:lstStyle/>
          <a:p>
            <a:pPr eaLnBrk="1" hangingPunct="1"/>
            <a:r>
              <a:rPr lang="en-US" altLang="zh-CN" dirty="0">
                <a:solidFill>
                  <a:srgbClr val="0000FF"/>
                </a:solidFill>
                <a:ea typeface="宋体" panose="02010600030101010101" pitchFamily="2" charset="-122"/>
              </a:rPr>
              <a:t>5.3.3 Elaboration: write </a:t>
            </a:r>
            <a:r>
              <a:rPr lang="en-US" altLang="en-US" dirty="0">
                <a:solidFill>
                  <a:srgbClr val="0000FF"/>
                </a:solidFill>
              </a:rPr>
              <a:t>miss </a:t>
            </a:r>
            <a:r>
              <a:rPr lang="en-US" altLang="zh-CN" dirty="0">
                <a:solidFill>
                  <a:srgbClr val="0000FF"/>
                </a:solidFill>
                <a:ea typeface="宋体" panose="02010600030101010101" pitchFamily="2" charset="-122"/>
              </a:rPr>
              <a:t>operation of </a:t>
            </a:r>
            <a:br>
              <a:rPr lang="en-US" altLang="zh-CN" dirty="0">
                <a:solidFill>
                  <a:srgbClr val="0000FF"/>
                </a:solidFill>
                <a:ea typeface="宋体" panose="02010600030101010101" pitchFamily="2" charset="-122"/>
              </a:rPr>
            </a:br>
            <a:r>
              <a:rPr lang="en-US" altLang="zh-CN" dirty="0">
                <a:solidFill>
                  <a:srgbClr val="0000FF"/>
                </a:solidFill>
                <a:ea typeface="宋体" panose="02010600030101010101" pitchFamily="2" charset="-122"/>
              </a:rPr>
              <a:t>	</a:t>
            </a:r>
            <a:r>
              <a:rPr lang="en-US" altLang="en-US" dirty="0">
                <a:solidFill>
                  <a:srgbClr val="0000FF"/>
                </a:solidFill>
              </a:rPr>
              <a:t>write-back cache</a:t>
            </a:r>
            <a:endParaRPr lang="en-AU" altLang="en-US" dirty="0"/>
          </a:p>
        </p:txBody>
      </p:sp>
      <p:sp>
        <p:nvSpPr>
          <p:cNvPr id="78851" name="Rectangle 5"/>
          <p:cNvSpPr>
            <a:spLocks noGrp="1" noChangeArrowheads="1"/>
          </p:cNvSpPr>
          <p:nvPr>
            <p:ph type="body" idx="1"/>
          </p:nvPr>
        </p:nvSpPr>
        <p:spPr>
          <a:xfrm>
            <a:off x="374650" y="836712"/>
            <a:ext cx="8605838" cy="5832648"/>
          </a:xfrm>
        </p:spPr>
        <p:txBody>
          <a:bodyPr/>
          <a:lstStyle/>
          <a:p>
            <a:pPr eaLnBrk="1" hangingPunct="1">
              <a:buClr>
                <a:schemeClr val="accent4"/>
              </a:buClr>
              <a:buSzPct val="80000"/>
              <a:buFont typeface="Wingdings" panose="05000000000000000000" pitchFamily="2" charset="2"/>
              <a:buChar char="l"/>
              <a:defRPr/>
            </a:pPr>
            <a:r>
              <a:rPr lang="en-US" altLang="en-US" sz="2400" dirty="0">
                <a:solidFill>
                  <a:srgbClr val="0000FF"/>
                </a:solidFill>
              </a:rPr>
              <a:t>Suppose write-back cache is used.</a:t>
            </a:r>
          </a:p>
          <a:p>
            <a:pPr eaLnBrk="1" hangingPunct="1">
              <a:buClr>
                <a:schemeClr val="accent4"/>
              </a:buClr>
              <a:buSzPct val="80000"/>
              <a:buFont typeface="Wingdings" panose="05000000000000000000" pitchFamily="2" charset="2"/>
              <a:buChar char="l"/>
              <a:defRPr/>
            </a:pPr>
            <a:r>
              <a:rPr lang="en-US" altLang="en-US" sz="2400" dirty="0">
                <a:solidFill>
                  <a:srgbClr val="0000FF"/>
                </a:solidFill>
              </a:rPr>
              <a:t>A write-back scheme is more complex to implement than write-through</a:t>
            </a:r>
          </a:p>
          <a:p>
            <a:pPr eaLnBrk="1" hangingPunct="1">
              <a:buClr>
                <a:schemeClr val="accent4"/>
              </a:buClr>
              <a:buSzPct val="80000"/>
              <a:buFont typeface="Wingdings" panose="05000000000000000000" pitchFamily="2" charset="2"/>
              <a:buChar char="l"/>
              <a:defRPr/>
            </a:pPr>
            <a:r>
              <a:rPr lang="en-US" altLang="en-US" sz="2400" dirty="0">
                <a:solidFill>
                  <a:srgbClr val="0000FF"/>
                </a:solidFill>
              </a:rPr>
              <a:t>When write miss occurs</a:t>
            </a:r>
          </a:p>
          <a:p>
            <a:pPr lvl="1" eaLnBrk="1" hangingPunct="1">
              <a:buClr>
                <a:schemeClr val="accent4"/>
              </a:buClr>
              <a:buSzPct val="80000"/>
              <a:defRPr/>
            </a:pPr>
            <a:r>
              <a:rPr lang="en-US" altLang="en-US" sz="2200" dirty="0">
                <a:solidFill>
                  <a:srgbClr val="0000FF"/>
                </a:solidFill>
              </a:rPr>
              <a:t>Step1:write the dirty block back to memory with 10-100 cycle </a:t>
            </a:r>
          </a:p>
          <a:p>
            <a:pPr lvl="2" eaLnBrk="1" hangingPunct="1">
              <a:buClr>
                <a:schemeClr val="accent4"/>
              </a:buClr>
              <a:buSzPct val="80000"/>
              <a:defRPr/>
            </a:pPr>
            <a:r>
              <a:rPr lang="en-US" altLang="en-US" sz="2000" dirty="0">
                <a:solidFill>
                  <a:srgbClr val="0000FF"/>
                </a:solidFill>
              </a:rPr>
              <a:t>If write-back buffer is used, this 10-100 cycle will decrease to minimum of 1 cycle.</a:t>
            </a:r>
            <a:endParaRPr lang="en-US" altLang="en-US" sz="2200" dirty="0">
              <a:solidFill>
                <a:srgbClr val="0000FF"/>
              </a:solidFill>
            </a:endParaRPr>
          </a:p>
          <a:p>
            <a:pPr lvl="2" eaLnBrk="1" hangingPunct="1">
              <a:buClr>
                <a:schemeClr val="accent4"/>
              </a:buClr>
              <a:buSzPct val="80000"/>
              <a:buFont typeface="Wingdings" panose="05000000000000000000" pitchFamily="2" charset="2"/>
              <a:buChar char="u"/>
              <a:defRPr/>
            </a:pPr>
            <a:r>
              <a:rPr lang="en-US" altLang="zh-CN" sz="2200" dirty="0">
                <a:solidFill>
                  <a:srgbClr val="0000FF"/>
                </a:solidFill>
              </a:rPr>
              <a:t>If dirty-bit is 0, </a:t>
            </a:r>
            <a:r>
              <a:rPr lang="en-US" altLang="en-US" sz="2200" dirty="0">
                <a:solidFill>
                  <a:srgbClr val="0000FF"/>
                </a:solidFill>
              </a:rPr>
              <a:t>step1 can be omitted.</a:t>
            </a:r>
          </a:p>
          <a:p>
            <a:pPr lvl="1" eaLnBrk="1" hangingPunct="1">
              <a:buClr>
                <a:schemeClr val="accent4"/>
              </a:buClr>
              <a:buSzPct val="80000"/>
              <a:defRPr/>
            </a:pPr>
            <a:r>
              <a:rPr lang="en-US" altLang="zh-CN" sz="2200" dirty="0">
                <a:solidFill>
                  <a:srgbClr val="0000FF"/>
                </a:solidFill>
              </a:rPr>
              <a:t>Step 2: a memory  block will be copied into cache with </a:t>
            </a:r>
            <a:r>
              <a:rPr lang="en-US" altLang="zh-CN" sz="2200" dirty="0">
                <a:solidFill>
                  <a:srgbClr val="FF0000"/>
                </a:solidFill>
              </a:rPr>
              <a:t>10-100 cycle</a:t>
            </a:r>
            <a:r>
              <a:rPr lang="en-US" altLang="en-US" sz="2200" dirty="0">
                <a:solidFill>
                  <a:srgbClr val="0000FF"/>
                </a:solidFill>
              </a:rPr>
              <a:t>.</a:t>
            </a:r>
          </a:p>
          <a:p>
            <a:pPr lvl="1" eaLnBrk="1" hangingPunct="1">
              <a:buClr>
                <a:schemeClr val="accent4"/>
              </a:buClr>
              <a:defRPr/>
            </a:pPr>
            <a:r>
              <a:rPr lang="en-US" altLang="zh-CN" sz="2200" dirty="0">
                <a:solidFill>
                  <a:srgbClr val="0000FF"/>
                </a:solidFill>
              </a:rPr>
              <a:t>Step 3: </a:t>
            </a:r>
            <a:r>
              <a:rPr lang="en-US" altLang="en-US" dirty="0">
                <a:solidFill>
                  <a:srgbClr val="0000FF"/>
                </a:solidFill>
              </a:rPr>
              <a:t>write a word or double words in cache.</a:t>
            </a:r>
            <a:endParaRPr lang="en-US" altLang="en-US" sz="2200" dirty="0">
              <a:solidFill>
                <a:srgbClr val="0000FF"/>
              </a:solidFill>
            </a:endParaRPr>
          </a:p>
          <a:p>
            <a:pPr eaLnBrk="1" hangingPunct="1">
              <a:buClr>
                <a:schemeClr val="accent4"/>
              </a:buClr>
              <a:buSzPct val="80000"/>
              <a:buFont typeface="Wingdings" panose="05000000000000000000" pitchFamily="2" charset="2"/>
              <a:buChar char="l"/>
              <a:defRPr/>
            </a:pPr>
            <a:r>
              <a:rPr lang="en-US" altLang="en-US" sz="2400" dirty="0">
                <a:solidFill>
                  <a:srgbClr val="0000FF"/>
                </a:solidFill>
              </a:rPr>
              <a:t>Overwriting cache block prior to hit tests is not allowed </a:t>
            </a:r>
          </a:p>
          <a:p>
            <a:pPr lvl="1" eaLnBrk="1" hangingPunct="1">
              <a:buClr>
                <a:schemeClr val="accent4"/>
              </a:buClr>
              <a:buSzPct val="80000"/>
              <a:defRPr/>
            </a:pPr>
            <a:r>
              <a:rPr lang="en-US" altLang="en-US" sz="2200" dirty="0">
                <a:solidFill>
                  <a:srgbClr val="0000FF"/>
                </a:solidFill>
              </a:rPr>
              <a:t>This would destroy the cache block (which is not backed up in memory)</a:t>
            </a:r>
          </a:p>
          <a:p>
            <a:pPr lvl="1" eaLnBrk="1" hangingPunct="1">
              <a:buClr>
                <a:schemeClr val="accent4"/>
              </a:buClr>
              <a:buSzPct val="80000"/>
              <a:defRPr/>
            </a:pPr>
            <a:r>
              <a:rPr lang="en-US" altLang="en-US" sz="2200" dirty="0">
                <a:solidFill>
                  <a:srgbClr val="0000FF"/>
                </a:solidFill>
              </a:rPr>
              <a:t>Although this is allowed for a write-through cache</a:t>
            </a:r>
          </a:p>
        </p:txBody>
      </p:sp>
      <p:sp>
        <p:nvSpPr>
          <p:cNvPr id="8704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56DF0243-194A-4CA9-AE51-BA47A61CB561}" type="slidenum">
              <a:rPr lang="zh-CN" altLang="en-US" sz="1200" smtClean="0">
                <a:solidFill>
                  <a:srgbClr val="000000"/>
                </a:solidFill>
              </a:rPr>
              <a:pPr>
                <a:spcBef>
                  <a:spcPct val="0"/>
                </a:spcBef>
                <a:buClrTx/>
                <a:buSzTx/>
                <a:buFontTx/>
                <a:buNone/>
              </a:pPr>
              <a:t>56</a:t>
            </a:fld>
            <a:endParaRPr lang="zh-CN" altLang="en-US" sz="1200">
              <a:solidFill>
                <a:srgbClr val="000000"/>
              </a:solidFill>
            </a:endParaRPr>
          </a:p>
        </p:txBody>
      </p:sp>
    </p:spTree>
    <p:extLst>
      <p:ext uri="{BB962C8B-B14F-4D97-AF65-F5344CB8AC3E}">
        <p14:creationId xmlns:p14="http://schemas.microsoft.com/office/powerpoint/2010/main" val="3434304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288925" y="98405"/>
            <a:ext cx="8415337" cy="954107"/>
          </a:xfrm>
        </p:spPr>
        <p:txBody>
          <a:bodyPr/>
          <a:lstStyle/>
          <a:p>
            <a:pPr eaLnBrk="1" hangingPunct="1"/>
            <a:r>
              <a:rPr lang="en-US" altLang="zh-CN" sz="2800" dirty="0">
                <a:solidFill>
                  <a:srgbClr val="0000FF"/>
                </a:solidFill>
                <a:ea typeface="宋体" panose="02010600030101010101" pitchFamily="2" charset="-122"/>
              </a:rPr>
              <a:t>5.3.3 Elaboration: </a:t>
            </a:r>
            <a:r>
              <a:rPr lang="en-US" altLang="en-US" dirty="0">
                <a:solidFill>
                  <a:srgbClr val="0000FF"/>
                </a:solidFill>
              </a:rPr>
              <a:t>write hit </a:t>
            </a:r>
            <a:r>
              <a:rPr lang="en-US" altLang="zh-CN" sz="2800" dirty="0">
                <a:solidFill>
                  <a:srgbClr val="0000FF"/>
                </a:solidFill>
                <a:ea typeface="宋体" panose="02010600030101010101" pitchFamily="2" charset="-122"/>
              </a:rPr>
              <a:t>operation of </a:t>
            </a:r>
            <a:br>
              <a:rPr lang="en-US" altLang="zh-CN" sz="2800" dirty="0">
                <a:solidFill>
                  <a:srgbClr val="0000FF"/>
                </a:solidFill>
                <a:ea typeface="宋体" panose="02010600030101010101" pitchFamily="2" charset="-122"/>
              </a:rPr>
            </a:br>
            <a:r>
              <a:rPr lang="en-US" altLang="zh-CN" dirty="0">
                <a:solidFill>
                  <a:srgbClr val="0000FF"/>
                </a:solidFill>
                <a:ea typeface="宋体" panose="02010600030101010101" pitchFamily="2" charset="-122"/>
              </a:rPr>
              <a:t>	</a:t>
            </a:r>
            <a:r>
              <a:rPr lang="en-US" altLang="en-US" sz="2800" dirty="0">
                <a:solidFill>
                  <a:srgbClr val="0000FF"/>
                </a:solidFill>
              </a:rPr>
              <a:t>write-back cache</a:t>
            </a:r>
            <a:endParaRPr lang="en-AU" altLang="en-US" sz="2800" dirty="0"/>
          </a:p>
        </p:txBody>
      </p:sp>
      <p:sp>
        <p:nvSpPr>
          <p:cNvPr id="78851" name="Rectangle 5"/>
          <p:cNvSpPr>
            <a:spLocks noGrp="1" noChangeArrowheads="1"/>
          </p:cNvSpPr>
          <p:nvPr>
            <p:ph type="body" idx="1"/>
          </p:nvPr>
        </p:nvSpPr>
        <p:spPr>
          <a:xfrm>
            <a:off x="288925" y="1052512"/>
            <a:ext cx="8605838" cy="5544839"/>
          </a:xfrm>
        </p:spPr>
        <p:txBody>
          <a:bodyPr/>
          <a:lstStyle/>
          <a:p>
            <a:pPr eaLnBrk="1" hangingPunct="1">
              <a:buClr>
                <a:schemeClr val="accent4"/>
              </a:buClr>
              <a:buSzPct val="80000"/>
              <a:buFont typeface="Wingdings" panose="05000000000000000000" pitchFamily="2" charset="2"/>
              <a:buChar char="l"/>
              <a:defRPr/>
            </a:pPr>
            <a:r>
              <a:rPr lang="en-US" altLang="en-US" sz="2200" dirty="0">
                <a:solidFill>
                  <a:srgbClr val="0000FF"/>
                </a:solidFill>
              </a:rPr>
              <a:t>When  cache write hits, </a:t>
            </a:r>
            <a:r>
              <a:rPr lang="en-US" altLang="en-US" sz="2200" dirty="0">
                <a:solidFill>
                  <a:srgbClr val="FF0000"/>
                </a:solidFill>
              </a:rPr>
              <a:t>Method 1</a:t>
            </a:r>
            <a:r>
              <a:rPr lang="en-US" altLang="en-US" sz="2200" dirty="0">
                <a:solidFill>
                  <a:srgbClr val="0000FF"/>
                </a:solidFill>
              </a:rPr>
              <a:t> :  memory-stores may be finished in</a:t>
            </a:r>
            <a:r>
              <a:rPr lang="en-US" altLang="en-US" sz="2200" dirty="0">
                <a:solidFill>
                  <a:srgbClr val="FF0000"/>
                </a:solidFill>
              </a:rPr>
              <a:t> 2 cycles </a:t>
            </a:r>
          </a:p>
          <a:p>
            <a:pPr lvl="1" eaLnBrk="1" hangingPunct="1">
              <a:buClr>
                <a:schemeClr val="accent4"/>
              </a:buClr>
              <a:buSzPct val="80000"/>
              <a:defRPr/>
            </a:pPr>
            <a:r>
              <a:rPr lang="en-US" altLang="en-US" sz="2000" dirty="0">
                <a:solidFill>
                  <a:srgbClr val="0000FF"/>
                </a:solidFill>
              </a:rPr>
              <a:t>a cycle to check for a hit </a:t>
            </a:r>
          </a:p>
          <a:p>
            <a:pPr lvl="1" eaLnBrk="1" hangingPunct="1">
              <a:buClr>
                <a:schemeClr val="accent4"/>
              </a:buClr>
              <a:buSzPct val="80000"/>
              <a:defRPr/>
            </a:pPr>
            <a:r>
              <a:rPr lang="en-US" altLang="en-US" sz="2000" dirty="0">
                <a:solidFill>
                  <a:srgbClr val="0000FF"/>
                </a:solidFill>
              </a:rPr>
              <a:t>followed by a cycle to actually perform the write</a:t>
            </a:r>
          </a:p>
          <a:p>
            <a:pPr eaLnBrk="1" hangingPunct="1">
              <a:buClr>
                <a:schemeClr val="accent4"/>
              </a:buClr>
              <a:buSzPct val="80000"/>
              <a:buFont typeface="Wingdings" panose="05000000000000000000" pitchFamily="2" charset="2"/>
              <a:buChar char="l"/>
              <a:defRPr/>
            </a:pPr>
            <a:r>
              <a:rPr lang="en-US" altLang="en-US" sz="2200" dirty="0">
                <a:solidFill>
                  <a:srgbClr val="0000FF"/>
                </a:solidFill>
              </a:rPr>
              <a:t>When cache write hits, </a:t>
            </a:r>
            <a:r>
              <a:rPr lang="en-US" altLang="en-US" sz="2200" dirty="0">
                <a:solidFill>
                  <a:srgbClr val="FF0000"/>
                </a:solidFill>
              </a:rPr>
              <a:t>Method 2</a:t>
            </a:r>
            <a:r>
              <a:rPr lang="en-US" altLang="en-US" sz="2200" dirty="0">
                <a:solidFill>
                  <a:srgbClr val="0000FF"/>
                </a:solidFill>
              </a:rPr>
              <a:t> : memory-stores  may be finished using </a:t>
            </a:r>
            <a:r>
              <a:rPr lang="en-US" altLang="en-US" sz="2200" dirty="0">
                <a:solidFill>
                  <a:srgbClr val="FF0000"/>
                </a:solidFill>
              </a:rPr>
              <a:t>1 normal cache cycle plus 1 unused cache cycle</a:t>
            </a:r>
          </a:p>
          <a:p>
            <a:pPr lvl="1" eaLnBrk="1" hangingPunct="1">
              <a:buClr>
                <a:schemeClr val="accent4"/>
              </a:buClr>
              <a:defRPr/>
            </a:pPr>
            <a:r>
              <a:rPr lang="zh-CN" altLang="en-US" sz="2000" dirty="0">
                <a:solidFill>
                  <a:srgbClr val="0000FF"/>
                </a:solidFill>
              </a:rPr>
              <a:t>因为</a:t>
            </a:r>
            <a:r>
              <a:rPr lang="en-US" altLang="zh-CN" sz="2000" dirty="0">
                <a:solidFill>
                  <a:srgbClr val="0000FF"/>
                </a:solidFill>
              </a:rPr>
              <a:t>pipeline</a:t>
            </a:r>
            <a:r>
              <a:rPr lang="zh-CN" altLang="en-US" sz="2000" dirty="0">
                <a:solidFill>
                  <a:srgbClr val="0000FF"/>
                </a:solidFill>
              </a:rPr>
              <a:t>操作，本方法实际只消耗</a:t>
            </a:r>
            <a:r>
              <a:rPr lang="en-US" altLang="zh-CN" sz="2000" dirty="0">
                <a:solidFill>
                  <a:srgbClr val="0000FF"/>
                </a:solidFill>
              </a:rPr>
              <a:t>1</a:t>
            </a:r>
            <a:r>
              <a:rPr lang="zh-CN" altLang="en-US" sz="2000" dirty="0">
                <a:solidFill>
                  <a:srgbClr val="0000FF"/>
                </a:solidFill>
              </a:rPr>
              <a:t>个（不是</a:t>
            </a:r>
            <a:r>
              <a:rPr lang="en-US" altLang="zh-CN" sz="2000" dirty="0">
                <a:solidFill>
                  <a:srgbClr val="0000FF"/>
                </a:solidFill>
              </a:rPr>
              <a:t>2</a:t>
            </a:r>
            <a:r>
              <a:rPr lang="zh-CN" altLang="en-US" sz="2000" dirty="0">
                <a:solidFill>
                  <a:srgbClr val="0000FF"/>
                </a:solidFill>
              </a:rPr>
              <a:t>个）周期</a:t>
            </a:r>
            <a:endParaRPr lang="en-US" altLang="zh-CN" sz="2000" dirty="0">
              <a:solidFill>
                <a:srgbClr val="0000FF"/>
              </a:solidFill>
            </a:endParaRPr>
          </a:p>
          <a:p>
            <a:pPr lvl="1" eaLnBrk="1" hangingPunct="1">
              <a:buClr>
                <a:schemeClr val="accent4"/>
              </a:buClr>
              <a:defRPr/>
            </a:pPr>
            <a:r>
              <a:rPr lang="en-US" altLang="en-US" sz="2000" dirty="0">
                <a:solidFill>
                  <a:srgbClr val="0000FF"/>
                </a:solidFill>
              </a:rPr>
              <a:t>A </a:t>
            </a:r>
            <a:r>
              <a:rPr lang="en-US" altLang="zh-CN" sz="2000" u="sng" dirty="0">
                <a:solidFill>
                  <a:srgbClr val="0000FF"/>
                </a:solidFill>
              </a:rPr>
              <a:t>store</a:t>
            </a:r>
            <a:r>
              <a:rPr lang="en-US" altLang="en-US" sz="2000" u="sng" dirty="0">
                <a:solidFill>
                  <a:srgbClr val="0000FF"/>
                </a:solidFill>
              </a:rPr>
              <a:t> buffer </a:t>
            </a:r>
            <a:r>
              <a:rPr lang="en-US" altLang="en-US" sz="2000" dirty="0">
                <a:solidFill>
                  <a:srgbClr val="0000FF"/>
                </a:solidFill>
              </a:rPr>
              <a:t>must be used to hold data</a:t>
            </a:r>
          </a:p>
          <a:p>
            <a:pPr lvl="1" eaLnBrk="1" hangingPunct="1">
              <a:buClr>
                <a:schemeClr val="accent4"/>
              </a:buClr>
              <a:buSzPct val="80000"/>
              <a:defRPr/>
            </a:pPr>
            <a:r>
              <a:rPr lang="en-US" altLang="en-US" sz="2000" dirty="0">
                <a:solidFill>
                  <a:srgbClr val="0000FF"/>
                </a:solidFill>
              </a:rPr>
              <a:t>The processor lookups cache, and places the data into </a:t>
            </a:r>
            <a:r>
              <a:rPr lang="en-US" altLang="zh-CN" sz="2000" u="sng" dirty="0">
                <a:solidFill>
                  <a:srgbClr val="0000FF"/>
                </a:solidFill>
              </a:rPr>
              <a:t>store</a:t>
            </a:r>
            <a:r>
              <a:rPr lang="en-US" altLang="en-US" sz="2000" u="sng" dirty="0">
                <a:solidFill>
                  <a:srgbClr val="0000FF"/>
                </a:solidFill>
              </a:rPr>
              <a:t> buffer </a:t>
            </a:r>
            <a:r>
              <a:rPr lang="en-US" altLang="en-US" sz="2000" dirty="0">
                <a:solidFill>
                  <a:srgbClr val="0000FF"/>
                </a:solidFill>
              </a:rPr>
              <a:t>in </a:t>
            </a:r>
            <a:r>
              <a:rPr lang="en-US" altLang="en-US" sz="2000" dirty="0">
                <a:solidFill>
                  <a:srgbClr val="FF0000"/>
                </a:solidFill>
              </a:rPr>
              <a:t>1 normal cache cycle</a:t>
            </a:r>
            <a:r>
              <a:rPr lang="en-US" altLang="en-US" sz="2000" dirty="0">
                <a:solidFill>
                  <a:srgbClr val="0000FF"/>
                </a:solidFill>
              </a:rPr>
              <a:t>. </a:t>
            </a:r>
          </a:p>
          <a:p>
            <a:pPr lvl="2" eaLnBrk="1" hangingPunct="1">
              <a:buClr>
                <a:schemeClr val="accent4"/>
              </a:buClr>
              <a:buSzPct val="80000"/>
              <a:buFont typeface="Wingdings" panose="05000000000000000000" pitchFamily="2" charset="2"/>
              <a:buChar char="u"/>
              <a:defRPr/>
            </a:pPr>
            <a:r>
              <a:rPr lang="en-US" altLang="en-US" sz="2000" dirty="0">
                <a:solidFill>
                  <a:srgbClr val="0000FF"/>
                </a:solidFill>
              </a:rPr>
              <a:t>This take only one normal cache cycle based on pipeline.</a:t>
            </a:r>
          </a:p>
          <a:p>
            <a:pPr lvl="2" eaLnBrk="1" hangingPunct="1">
              <a:buClr>
                <a:schemeClr val="accent4"/>
              </a:buClr>
              <a:defRPr/>
            </a:pPr>
            <a:r>
              <a:rPr lang="en-US" altLang="en-US" sz="2000" dirty="0">
                <a:solidFill>
                  <a:srgbClr val="0000FF"/>
                </a:solidFill>
              </a:rPr>
              <a:t>Now cache is hit, the new data in </a:t>
            </a:r>
            <a:r>
              <a:rPr lang="en-US" altLang="zh-CN" u="sng" dirty="0">
                <a:solidFill>
                  <a:srgbClr val="0000FF"/>
                </a:solidFill>
              </a:rPr>
              <a:t>store</a:t>
            </a:r>
            <a:r>
              <a:rPr lang="en-US" altLang="en-US" u="sng" dirty="0">
                <a:solidFill>
                  <a:srgbClr val="0000FF"/>
                </a:solidFill>
              </a:rPr>
              <a:t> buffer</a:t>
            </a:r>
            <a:r>
              <a:rPr lang="en-US" altLang="en-US" sz="2000" dirty="0">
                <a:solidFill>
                  <a:srgbClr val="0000FF"/>
                </a:solidFill>
              </a:rPr>
              <a:t> are written into cache on </a:t>
            </a:r>
            <a:r>
              <a:rPr lang="en-US" altLang="en-US" sz="2000" dirty="0">
                <a:solidFill>
                  <a:srgbClr val="FF0000"/>
                </a:solidFill>
              </a:rPr>
              <a:t>the next unused cache cycle</a:t>
            </a:r>
            <a:r>
              <a:rPr lang="en-US" altLang="en-US" sz="2000" dirty="0">
                <a:solidFill>
                  <a:srgbClr val="0000FF"/>
                </a:solidFill>
              </a:rPr>
              <a:t>.</a:t>
            </a:r>
          </a:p>
          <a:p>
            <a:pPr lvl="2" eaLnBrk="1" hangingPunct="1">
              <a:buClr>
                <a:schemeClr val="accent4"/>
              </a:buClr>
              <a:buSzPct val="80000"/>
              <a:buFont typeface="Wingdings" panose="05000000000000000000" pitchFamily="2" charset="2"/>
              <a:buChar char="u"/>
              <a:defRPr/>
            </a:pPr>
            <a:r>
              <a:rPr lang="en-US" altLang="en-US" sz="2000" dirty="0">
                <a:solidFill>
                  <a:srgbClr val="0000FF"/>
                </a:solidFill>
              </a:rPr>
              <a:t>Here the new data is word for </a:t>
            </a:r>
            <a:r>
              <a:rPr lang="en-US" altLang="zh-CN" sz="2000" dirty="0">
                <a:solidFill>
                  <a:srgbClr val="0000FF"/>
                </a:solidFill>
              </a:rPr>
              <a:t>S</a:t>
            </a:r>
            <a:r>
              <a:rPr lang="en-US" altLang="en-US" sz="2000" dirty="0">
                <a:solidFill>
                  <a:srgbClr val="0000FF"/>
                </a:solidFill>
              </a:rPr>
              <a:t>W(</a:t>
            </a:r>
            <a:r>
              <a:rPr lang="en-US" altLang="en-US" dirty="0">
                <a:solidFill>
                  <a:srgbClr val="0000FF"/>
                </a:solidFill>
              </a:rPr>
              <a:t>S</a:t>
            </a:r>
            <a:r>
              <a:rPr lang="en-US" altLang="en-US" sz="2000" dirty="0">
                <a:solidFill>
                  <a:srgbClr val="0000FF"/>
                </a:solidFill>
              </a:rPr>
              <a:t>tore Word), or double word for SD (Store Double-word), . </a:t>
            </a:r>
          </a:p>
        </p:txBody>
      </p:sp>
      <p:sp>
        <p:nvSpPr>
          <p:cNvPr id="89092"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269B84C-5626-4AD6-9935-ECA27EE4A503}" type="slidenum">
              <a:rPr lang="zh-CN" altLang="en-US" sz="1200" smtClean="0">
                <a:solidFill>
                  <a:srgbClr val="000000"/>
                </a:solidFill>
              </a:rPr>
              <a:pPr>
                <a:spcBef>
                  <a:spcPct val="0"/>
                </a:spcBef>
                <a:buClrTx/>
                <a:buSzTx/>
                <a:buFontTx/>
                <a:buNone/>
              </a:pPr>
              <a:t>57</a:t>
            </a:fld>
            <a:endParaRPr lang="zh-CN" altLang="en-US" sz="1200">
              <a:solidFill>
                <a:srgbClr val="000000"/>
              </a:solidFill>
            </a:endParaRPr>
          </a:p>
        </p:txBody>
      </p:sp>
    </p:spTree>
    <p:extLst>
      <p:ext uri="{BB962C8B-B14F-4D97-AF65-F5344CB8AC3E}">
        <p14:creationId xmlns:p14="http://schemas.microsoft.com/office/powerpoint/2010/main" val="2328934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a:xfrm>
            <a:off x="550863" y="188913"/>
            <a:ext cx="8259762" cy="954087"/>
          </a:xfrm>
        </p:spPr>
        <p:txBody>
          <a:bodyPr/>
          <a:lstStyle/>
          <a:p>
            <a:pPr eaLnBrk="1" hangingPunct="1"/>
            <a:r>
              <a:rPr lang="en-US" altLang="zh-CN" sz="2800">
                <a:solidFill>
                  <a:srgbClr val="0000FF"/>
                </a:solidFill>
                <a:ea typeface="宋体" panose="02010600030101010101" pitchFamily="2" charset="-122"/>
              </a:rPr>
              <a:t>5.3.3 Elaboration: </a:t>
            </a:r>
            <a:r>
              <a:rPr lang="en-US" altLang="en-US" sz="2800">
                <a:solidFill>
                  <a:srgbClr val="0000FF"/>
                </a:solidFill>
              </a:rPr>
              <a:t>write-back caches also uses write buffers</a:t>
            </a:r>
            <a:endParaRPr lang="en-AU" altLang="en-US" sz="2800"/>
          </a:p>
        </p:txBody>
      </p:sp>
      <p:sp>
        <p:nvSpPr>
          <p:cNvPr id="91139" name="Rectangle 5"/>
          <p:cNvSpPr>
            <a:spLocks noGrp="1" noChangeArrowheads="1"/>
          </p:cNvSpPr>
          <p:nvPr>
            <p:ph type="body" idx="1"/>
          </p:nvPr>
        </p:nvSpPr>
        <p:spPr>
          <a:xfrm>
            <a:off x="539750" y="1268413"/>
            <a:ext cx="8270875" cy="5111750"/>
          </a:xfrm>
        </p:spPr>
        <p:txBody>
          <a:bodyPr/>
          <a:lstStyle/>
          <a:p>
            <a:pPr eaLnBrk="1" hangingPunct="1">
              <a:buClr>
                <a:schemeClr val="tx1"/>
              </a:buClr>
              <a:buSzPct val="80000"/>
              <a:buFont typeface="Wingdings" panose="05000000000000000000" pitchFamily="2" charset="2"/>
              <a:buChar char="l"/>
            </a:pPr>
            <a:r>
              <a:rPr lang="en-US" altLang="en-US" sz="2400" dirty="0">
                <a:solidFill>
                  <a:srgbClr val="0000FF"/>
                </a:solidFill>
              </a:rPr>
              <a:t>Many write-back caches also include write buffers (here also called write-back buffer )</a:t>
            </a:r>
          </a:p>
          <a:p>
            <a:pPr lvl="1" eaLnBrk="1" hangingPunct="1">
              <a:buClr>
                <a:schemeClr val="tx1"/>
              </a:buClr>
              <a:buSzPct val="80000"/>
            </a:pPr>
            <a:r>
              <a:rPr lang="en-US" altLang="en-US" dirty="0">
                <a:solidFill>
                  <a:srgbClr val="0000FF"/>
                </a:solidFill>
              </a:rPr>
              <a:t>to reduce the miss penalty </a:t>
            </a:r>
          </a:p>
          <a:p>
            <a:pPr lvl="1" eaLnBrk="1" hangingPunct="1">
              <a:buClr>
                <a:schemeClr val="tx1"/>
              </a:buClr>
              <a:buSzPct val="80000"/>
            </a:pPr>
            <a:r>
              <a:rPr lang="en-US" altLang="en-US" dirty="0">
                <a:solidFill>
                  <a:srgbClr val="0000FF"/>
                </a:solidFill>
              </a:rPr>
              <a:t> when a miss occurs and a modified block is replaces. </a:t>
            </a:r>
          </a:p>
          <a:p>
            <a:pPr lvl="2" eaLnBrk="1" hangingPunct="1">
              <a:buClr>
                <a:schemeClr val="tx1"/>
              </a:buClr>
              <a:buSzPct val="80000"/>
              <a:buFont typeface="Wingdings" panose="05000000000000000000" pitchFamily="2" charset="2"/>
              <a:buChar char="u"/>
            </a:pPr>
            <a:r>
              <a:rPr lang="en-US" altLang="en-US" sz="2200" dirty="0">
                <a:solidFill>
                  <a:srgbClr val="0000FF"/>
                </a:solidFill>
              </a:rPr>
              <a:t>the modified block is moved to a write-back buffer while the requested block is read from memory.</a:t>
            </a:r>
          </a:p>
          <a:p>
            <a:pPr lvl="2" eaLnBrk="1" hangingPunct="1">
              <a:buClr>
                <a:schemeClr val="tx1"/>
              </a:buClr>
              <a:buSzPct val="80000"/>
              <a:buFont typeface="Wingdings" panose="05000000000000000000" pitchFamily="2" charset="2"/>
              <a:buChar char="u"/>
            </a:pPr>
            <a:r>
              <a:rPr lang="en-US" altLang="en-US" sz="2200" dirty="0">
                <a:solidFill>
                  <a:srgbClr val="0000FF"/>
                </a:solidFill>
              </a:rPr>
              <a:t>The cache block in write-back buffer is later written back to memory.</a:t>
            </a:r>
          </a:p>
        </p:txBody>
      </p:sp>
      <p:sp>
        <p:nvSpPr>
          <p:cNvPr id="91140"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6781FED-BCB2-4F78-869A-225D03E60906}" type="slidenum">
              <a:rPr lang="zh-CN" altLang="en-US" sz="1200" smtClean="0">
                <a:solidFill>
                  <a:srgbClr val="000000"/>
                </a:solidFill>
              </a:rPr>
              <a:pPr>
                <a:spcBef>
                  <a:spcPct val="0"/>
                </a:spcBef>
                <a:buClrTx/>
                <a:buSzTx/>
                <a:buFontTx/>
                <a:buNone/>
              </a:pPr>
              <a:t>58</a:t>
            </a:fld>
            <a:endParaRPr lang="zh-CN" altLang="en-US" sz="1200">
              <a:solidFill>
                <a:srgbClr val="000000"/>
              </a:solidFill>
            </a:endParaRPr>
          </a:p>
        </p:txBody>
      </p:sp>
    </p:spTree>
    <p:extLst>
      <p:ext uri="{BB962C8B-B14F-4D97-AF65-F5344CB8AC3E}">
        <p14:creationId xmlns:p14="http://schemas.microsoft.com/office/powerpoint/2010/main" val="2985952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a:xfrm>
            <a:off x="550863" y="188913"/>
            <a:ext cx="8259762" cy="954087"/>
          </a:xfrm>
        </p:spPr>
        <p:txBody>
          <a:bodyPr/>
          <a:lstStyle/>
          <a:p>
            <a:pPr eaLnBrk="1" hangingPunct="1"/>
            <a:r>
              <a:rPr lang="en-US" altLang="zh-CN" sz="2800">
                <a:solidFill>
                  <a:srgbClr val="0000FF"/>
                </a:solidFill>
                <a:ea typeface="宋体" panose="02010600030101010101" pitchFamily="2" charset="-122"/>
              </a:rPr>
              <a:t>5.3.3 Elaboration: </a:t>
            </a:r>
            <a:r>
              <a:rPr lang="en-US" altLang="en-US" sz="2800">
                <a:solidFill>
                  <a:srgbClr val="0000FF"/>
                </a:solidFill>
              </a:rPr>
              <a:t>write-back caches also uses write buffers</a:t>
            </a:r>
            <a:endParaRPr lang="en-AU" altLang="en-US" sz="2800"/>
          </a:p>
        </p:txBody>
      </p:sp>
      <p:sp>
        <p:nvSpPr>
          <p:cNvPr id="93187" name="Rectangle 5"/>
          <p:cNvSpPr>
            <a:spLocks noGrp="1" noChangeArrowheads="1"/>
          </p:cNvSpPr>
          <p:nvPr>
            <p:ph type="body" idx="1"/>
          </p:nvPr>
        </p:nvSpPr>
        <p:spPr>
          <a:xfrm>
            <a:off x="539750" y="1268413"/>
            <a:ext cx="8270875" cy="3024187"/>
          </a:xfrm>
        </p:spPr>
        <p:txBody>
          <a:bodyPr/>
          <a:lstStyle/>
          <a:p>
            <a:pPr eaLnBrk="1" hangingPunct="1">
              <a:buClr>
                <a:schemeClr val="tx1"/>
              </a:buClr>
              <a:buSzPct val="80000"/>
              <a:buFont typeface="Wingdings" panose="05000000000000000000" pitchFamily="2" charset="2"/>
              <a:buChar char="l"/>
            </a:pPr>
            <a:r>
              <a:rPr lang="en-US" altLang="en-US" sz="2400"/>
              <a:t>Many write-back caches also include write buffers (here also called write-back buffer )</a:t>
            </a:r>
          </a:p>
          <a:p>
            <a:pPr lvl="1" eaLnBrk="1" hangingPunct="1">
              <a:buClr>
                <a:schemeClr val="tx1"/>
              </a:buClr>
              <a:buSzPct val="80000"/>
            </a:pPr>
            <a:r>
              <a:rPr lang="en-US" altLang="en-US" sz="2200"/>
              <a:t>to reduce the miss penalty </a:t>
            </a:r>
          </a:p>
          <a:p>
            <a:pPr lvl="1" eaLnBrk="1" hangingPunct="1">
              <a:buClr>
                <a:schemeClr val="tx1"/>
              </a:buClr>
              <a:buSzPct val="80000"/>
            </a:pPr>
            <a:r>
              <a:rPr lang="en-US" altLang="en-US" sz="2200"/>
              <a:t> when a miss occurs and a modified block is replaces. </a:t>
            </a:r>
          </a:p>
          <a:p>
            <a:pPr lvl="2" eaLnBrk="1" hangingPunct="1">
              <a:buClr>
                <a:schemeClr val="tx1"/>
              </a:buClr>
              <a:buSzPct val="80000"/>
              <a:buFont typeface="Wingdings" panose="05000000000000000000" pitchFamily="2" charset="2"/>
              <a:buChar char="u"/>
            </a:pPr>
            <a:r>
              <a:rPr lang="en-US" altLang="en-US" sz="2000"/>
              <a:t>the modified block is moved to a write-back buffer while the requested block is read from memory.</a:t>
            </a:r>
          </a:p>
          <a:p>
            <a:pPr lvl="2" eaLnBrk="1" hangingPunct="1">
              <a:buClr>
                <a:schemeClr val="tx1"/>
              </a:buClr>
              <a:buSzPct val="80000"/>
              <a:buFont typeface="Wingdings" panose="05000000000000000000" pitchFamily="2" charset="2"/>
              <a:buChar char="u"/>
            </a:pPr>
            <a:r>
              <a:rPr lang="en-US" altLang="en-US" sz="2000"/>
              <a:t>The cache block in write-back buffer is later written back to memory.</a:t>
            </a:r>
          </a:p>
        </p:txBody>
      </p:sp>
      <p:sp>
        <p:nvSpPr>
          <p:cNvPr id="93188"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0B5E690-A2F2-4827-88F3-17FA5CE170C6}" type="slidenum">
              <a:rPr lang="zh-CN" altLang="en-US" sz="1200" smtClean="0">
                <a:solidFill>
                  <a:srgbClr val="000000"/>
                </a:solidFill>
              </a:rPr>
              <a:pPr>
                <a:spcBef>
                  <a:spcPct val="0"/>
                </a:spcBef>
                <a:buClrTx/>
                <a:buSzTx/>
                <a:buFontTx/>
                <a:buNone/>
              </a:pPr>
              <a:t>59</a:t>
            </a:fld>
            <a:endParaRPr lang="zh-CN" altLang="en-US" sz="1200">
              <a:solidFill>
                <a:srgbClr val="000000"/>
              </a:solidFill>
            </a:endParaRPr>
          </a:p>
        </p:txBody>
      </p:sp>
      <p:sp>
        <p:nvSpPr>
          <p:cNvPr id="93189" name="文本框 4"/>
          <p:cNvSpPr txBox="1">
            <a:spLocks noChangeArrowheads="1"/>
          </p:cNvSpPr>
          <p:nvPr/>
        </p:nvSpPr>
        <p:spPr bwMode="auto">
          <a:xfrm>
            <a:off x="5076825" y="5229225"/>
            <a:ext cx="3598863" cy="6461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sz="1800" b="1">
                <a:solidFill>
                  <a:srgbClr val="000000"/>
                </a:solidFill>
              </a:rPr>
              <a:t>本页与上页内容全同，仅用于格式刷的黑字体模板来源</a:t>
            </a:r>
          </a:p>
        </p:txBody>
      </p:sp>
    </p:spTree>
    <p:extLst>
      <p:ext uri="{BB962C8B-B14F-4D97-AF65-F5344CB8AC3E}">
        <p14:creationId xmlns:p14="http://schemas.microsoft.com/office/powerpoint/2010/main" val="95021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ltLang="zh-CN"/>
              <a:t>Locality---- two important concepts</a:t>
            </a:r>
            <a:endParaRPr lang="en-US" altLang="zh-CN" dirty="0"/>
          </a:p>
        </p:txBody>
      </p:sp>
      <p:sp>
        <p:nvSpPr>
          <p:cNvPr id="27651" name="AutoShape 3"/>
          <p:cNvSpPr>
            <a:spLocks noGrp="1" noChangeArrowheads="1"/>
          </p:cNvSpPr>
          <p:nvPr>
            <p:ph type="body" idx="1"/>
          </p:nvPr>
        </p:nvSpPr>
        <p:spPr>
          <a:xfrm>
            <a:off x="179512" y="764704"/>
            <a:ext cx="8591550" cy="4114800"/>
          </a:xfrm>
          <a:noFill/>
        </p:spPr>
        <p:txBody>
          <a:bodyPr/>
          <a:lstStyle/>
          <a:p>
            <a:pPr eaLnBrk="1" hangingPunct="1">
              <a:buClr>
                <a:schemeClr val="tx1"/>
              </a:buClr>
              <a:buSzPct val="80000"/>
              <a:buFont typeface="Wingdings" panose="05000000000000000000" pitchFamily="2" charset="2"/>
              <a:buChar char="l"/>
            </a:pPr>
            <a:r>
              <a:rPr lang="en-US" altLang="zh-CN" sz="2400" dirty="0"/>
              <a:t>1. temporal locality (locality in time):</a:t>
            </a:r>
          </a:p>
          <a:p>
            <a:pPr lvl="1" eaLnBrk="1" hangingPunct="1">
              <a:buClr>
                <a:schemeClr val="tx1"/>
              </a:buClr>
              <a:buSzPct val="80000"/>
              <a:buFont typeface="Wingdings" panose="05000000000000000000" pitchFamily="2" charset="2"/>
              <a:buChar char="n"/>
            </a:pPr>
            <a:r>
              <a:rPr lang="en-US" altLang="zh-CN" sz="2200" dirty="0">
                <a:latin typeface="+mn-lt"/>
              </a:rPr>
              <a:t>If an item is referenced, it will tend to be referenced again </a:t>
            </a:r>
            <a:r>
              <a:rPr lang="en-US" altLang="zh-CN" sz="2200">
                <a:latin typeface="+mn-lt"/>
              </a:rPr>
              <a:t>soon. </a:t>
            </a:r>
            <a:endParaRPr lang="en-US" altLang="zh-CN" sz="2200" dirty="0">
              <a:latin typeface="+mn-lt"/>
            </a:endParaRPr>
          </a:p>
          <a:p>
            <a:pPr eaLnBrk="1" hangingPunct="1">
              <a:buClr>
                <a:schemeClr val="tx1"/>
              </a:buClr>
              <a:buSzPct val="80000"/>
              <a:buFont typeface="Wingdings" panose="05000000000000000000" pitchFamily="2" charset="2"/>
              <a:buChar char="l"/>
            </a:pPr>
            <a:r>
              <a:rPr lang="en-US" altLang="zh-CN" sz="2400" dirty="0"/>
              <a:t>2. spatial locality (locality in space):</a:t>
            </a:r>
          </a:p>
          <a:p>
            <a:pPr lvl="1" eaLnBrk="1" hangingPunct="1">
              <a:buClr>
                <a:schemeClr val="tx1"/>
              </a:buClr>
              <a:buSzPct val="80000"/>
              <a:buFont typeface="Wingdings" panose="05000000000000000000" pitchFamily="2" charset="2"/>
              <a:buChar char="n"/>
            </a:pPr>
            <a:r>
              <a:rPr lang="en-US" altLang="zh-CN" sz="2200" dirty="0">
                <a:latin typeface="+mn-lt"/>
              </a:rPr>
              <a:t>If an item is referenced, items whose addresses are close by will tend to be referenced soon.</a:t>
            </a:r>
            <a:endParaRPr lang="en-US" altLang="zh-CN" sz="2400" dirty="0"/>
          </a:p>
          <a:p>
            <a:pPr eaLnBrk="1" hangingPunct="1">
              <a:buClr>
                <a:schemeClr val="tx1"/>
              </a:buClr>
              <a:buSzPct val="80000"/>
              <a:buFont typeface="Wingdings" panose="05000000000000000000" pitchFamily="2" charset="2"/>
              <a:buChar char="l"/>
            </a:pPr>
            <a:r>
              <a:rPr lang="en-US" altLang="zh-CN" sz="2400" dirty="0"/>
              <a:t>As we know, these principles actually exists in most programs.</a:t>
            </a:r>
          </a:p>
          <a:p>
            <a:pPr lvl="1" eaLnBrk="1" hangingPunct="1">
              <a:buClr>
                <a:schemeClr val="tx1"/>
              </a:buClr>
              <a:buSzPct val="80000"/>
              <a:buFont typeface="Wingdings" panose="05000000000000000000" pitchFamily="2" charset="2"/>
              <a:buChar char="n"/>
            </a:pPr>
            <a:r>
              <a:rPr lang="en-US" altLang="zh-CN" sz="2200" dirty="0">
                <a:latin typeface="+mn-lt"/>
              </a:rPr>
              <a:t>Why does code have locality?</a:t>
            </a:r>
            <a:endParaRPr lang="en-US" altLang="zh-CN" sz="1800" i="1" dirty="0">
              <a:latin typeface="Times New Roman" panose="02020603050405020304" pitchFamily="18" charset="0"/>
            </a:endParaRPr>
          </a:p>
          <a:p>
            <a:pPr eaLnBrk="1" hangingPunct="1">
              <a:buClr>
                <a:schemeClr val="tx1"/>
              </a:buClr>
              <a:buSzPct val="80000"/>
              <a:buFont typeface="Wingdings" panose="05000000000000000000" pitchFamily="2" charset="2"/>
              <a:buChar char="l"/>
            </a:pPr>
            <a:r>
              <a:rPr lang="en-US" altLang="zh-CN" sz="2400" dirty="0"/>
              <a:t>Our initial focus:  two levels (upper, lower)</a:t>
            </a:r>
          </a:p>
          <a:p>
            <a:pPr lvl="1" eaLnBrk="1" hangingPunct="1">
              <a:buClr>
                <a:schemeClr val="tx1"/>
              </a:buClr>
              <a:buSzPct val="80000"/>
              <a:buFont typeface="Wingdings" panose="05000000000000000000" pitchFamily="2" charset="2"/>
              <a:buChar char="n"/>
            </a:pPr>
            <a:r>
              <a:rPr lang="en-US" altLang="zh-CN" sz="2200" dirty="0">
                <a:latin typeface="+mn-lt"/>
              </a:rPr>
              <a:t>block:   minimum unit of data (block) for transfers  </a:t>
            </a:r>
            <a:br>
              <a:rPr lang="en-US" altLang="zh-CN" sz="1800" dirty="0"/>
            </a:br>
            <a:endParaRPr lang="en-US" altLang="zh-CN" sz="1800" dirty="0"/>
          </a:p>
        </p:txBody>
      </p:sp>
    </p:spTree>
  </p:cSld>
  <p:clrMapOvr>
    <a:masterClrMapping/>
  </p:clrMapOvr>
  <p:transition spd="slow" advTm="2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86466" y="54750"/>
            <a:ext cx="7056139" cy="954107"/>
          </a:xfrm>
        </p:spPr>
        <p:txBody>
          <a:bodyPr/>
          <a:lstStyle/>
          <a:p>
            <a:pPr eaLnBrk="1" hangingPunct="1"/>
            <a:r>
              <a:rPr lang="en-US" altLang="en-US" dirty="0"/>
              <a:t>5.3.4 An Example Cache: The </a:t>
            </a:r>
            <a:r>
              <a:rPr lang="en-US" altLang="en-US" dirty="0" err="1"/>
              <a:t>Intrinsity</a:t>
            </a:r>
            <a:r>
              <a:rPr lang="en-US" altLang="en-US" dirty="0"/>
              <a:t> </a:t>
            </a:r>
            <a:r>
              <a:rPr lang="en-US" altLang="en-US" dirty="0" err="1"/>
              <a:t>FastMATH</a:t>
            </a:r>
            <a:r>
              <a:rPr lang="en-US" altLang="en-US" dirty="0"/>
              <a:t> Processor</a:t>
            </a:r>
            <a:endParaRPr lang="en-AU" altLang="en-US" dirty="0"/>
          </a:p>
        </p:txBody>
      </p:sp>
      <p:sp>
        <p:nvSpPr>
          <p:cNvPr id="95235" name="Rectangle 3"/>
          <p:cNvSpPr>
            <a:spLocks noGrp="1" noChangeArrowheads="1"/>
          </p:cNvSpPr>
          <p:nvPr>
            <p:ph type="body" idx="1"/>
          </p:nvPr>
        </p:nvSpPr>
        <p:spPr>
          <a:xfrm>
            <a:off x="264761" y="1008857"/>
            <a:ext cx="8703568" cy="5111750"/>
          </a:xfrm>
        </p:spPr>
        <p:txBody>
          <a:bodyPr/>
          <a:lstStyle/>
          <a:p>
            <a:pPr eaLnBrk="1" hangingPunct="1">
              <a:lnSpc>
                <a:spcPct val="90000"/>
              </a:lnSpc>
            </a:pPr>
            <a:r>
              <a:rPr lang="en-AU" altLang="en-US" dirty="0"/>
              <a:t>Embedded MIPS processor</a:t>
            </a:r>
          </a:p>
          <a:p>
            <a:pPr lvl="1" eaLnBrk="1" hangingPunct="1">
              <a:lnSpc>
                <a:spcPct val="90000"/>
              </a:lnSpc>
            </a:pPr>
            <a:r>
              <a:rPr lang="en-AU" altLang="en-US" dirty="0"/>
              <a:t>12-stage pipeline</a:t>
            </a:r>
          </a:p>
          <a:p>
            <a:pPr lvl="1" eaLnBrk="1" hangingPunct="1">
              <a:lnSpc>
                <a:spcPct val="90000"/>
              </a:lnSpc>
            </a:pPr>
            <a:r>
              <a:rPr lang="en-AU" altLang="en-US" dirty="0"/>
              <a:t>Instruction and data access on each cycle </a:t>
            </a:r>
            <a:r>
              <a:rPr lang="en-US" altLang="zh-CN" dirty="0"/>
              <a:t>simultaneously</a:t>
            </a:r>
            <a:endParaRPr lang="en-AU" altLang="en-US" dirty="0"/>
          </a:p>
          <a:p>
            <a:pPr eaLnBrk="1" hangingPunct="1">
              <a:lnSpc>
                <a:spcPct val="90000"/>
              </a:lnSpc>
            </a:pPr>
            <a:r>
              <a:rPr lang="en-AU" altLang="en-US" dirty="0"/>
              <a:t>Split cache: separate I-cache (Instruction cache) and D-cache (Data cache)</a:t>
            </a:r>
          </a:p>
          <a:p>
            <a:pPr lvl="1" eaLnBrk="1" hangingPunct="1">
              <a:lnSpc>
                <a:spcPct val="90000"/>
              </a:lnSpc>
            </a:pPr>
            <a:r>
              <a:rPr lang="en-AU" altLang="en-US" dirty="0"/>
              <a:t>Each 16KB: 256 blocks </a:t>
            </a:r>
            <a:r>
              <a:rPr lang="en-US" altLang="en-US" dirty="0">
                <a:cs typeface="Arial" panose="020B0604020202020204" pitchFamily="34" charset="0"/>
              </a:rPr>
              <a:t>×</a:t>
            </a:r>
            <a:r>
              <a:rPr lang="en-AU" altLang="en-US" dirty="0"/>
              <a:t> 16 words/block,8-bit index, 18-bit tag, 18=32-8-6</a:t>
            </a:r>
          </a:p>
          <a:p>
            <a:pPr lvl="1" eaLnBrk="1" hangingPunct="1">
              <a:lnSpc>
                <a:spcPct val="90000"/>
              </a:lnSpc>
            </a:pPr>
            <a:r>
              <a:rPr lang="en-US" altLang="zh-CN" dirty="0">
                <a:solidFill>
                  <a:srgbClr val="0000FF"/>
                </a:solidFill>
              </a:rPr>
              <a:t>The processor can request both an instruction word and a data word on every clock.</a:t>
            </a:r>
            <a:endParaRPr lang="en-AU" altLang="en-US" dirty="0">
              <a:solidFill>
                <a:srgbClr val="0000FF"/>
              </a:solidFill>
            </a:endParaRPr>
          </a:p>
          <a:p>
            <a:pPr lvl="1" eaLnBrk="1" hangingPunct="1">
              <a:lnSpc>
                <a:spcPct val="90000"/>
              </a:lnSpc>
            </a:pPr>
            <a:r>
              <a:rPr lang="en-AU" altLang="en-US" dirty="0"/>
              <a:t>D-cache: write-through or write-back</a:t>
            </a:r>
          </a:p>
          <a:p>
            <a:r>
              <a:rPr lang="en-US" altLang="zh-CN" dirty="0"/>
              <a:t>In practice, to eliminate the multiplexor, caches use a separate large RAM for the data and a smaller RAM for the tags</a:t>
            </a:r>
            <a:endParaRPr lang="en-AU" altLang="en-US" dirty="0"/>
          </a:p>
          <a:p>
            <a:pPr eaLnBrk="1" hangingPunct="1">
              <a:lnSpc>
                <a:spcPct val="90000"/>
              </a:lnSpc>
            </a:pPr>
            <a:r>
              <a:rPr lang="en-AU" altLang="en-US" dirty="0"/>
              <a:t>SPEC2000 miss rates</a:t>
            </a:r>
          </a:p>
          <a:p>
            <a:pPr lvl="1" eaLnBrk="1" hangingPunct="1">
              <a:lnSpc>
                <a:spcPct val="90000"/>
              </a:lnSpc>
            </a:pPr>
            <a:r>
              <a:rPr lang="en-AU" altLang="en-US" dirty="0"/>
              <a:t>I-cache: 0.4%,D-cache: 11.4%, Weighted average: 3.2%</a:t>
            </a:r>
          </a:p>
        </p:txBody>
      </p:sp>
      <p:sp>
        <p:nvSpPr>
          <p:cNvPr id="9523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C3FAAD0-DB09-4F01-8A03-94C91C915C4E}" type="slidenum">
              <a:rPr lang="zh-CN" altLang="en-US" sz="1200" smtClean="0">
                <a:solidFill>
                  <a:srgbClr val="000000"/>
                </a:solidFill>
              </a:rPr>
              <a:pPr>
                <a:spcBef>
                  <a:spcPct val="0"/>
                </a:spcBef>
                <a:buClrTx/>
                <a:buSzTx/>
                <a:buFontTx/>
                <a:buNone/>
              </a:pPr>
              <a:t>60</a:t>
            </a:fld>
            <a:endParaRPr lang="zh-CN" altLang="en-US" sz="1200">
              <a:solidFill>
                <a:srgbClr val="000000"/>
              </a:solidFill>
            </a:endParaRPr>
          </a:p>
        </p:txBody>
      </p:sp>
    </p:spTree>
    <p:extLst>
      <p:ext uri="{BB962C8B-B14F-4D97-AF65-F5344CB8AC3E}">
        <p14:creationId xmlns:p14="http://schemas.microsoft.com/office/powerpoint/2010/main" val="520656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67544" y="980728"/>
            <a:ext cx="8547635" cy="5688632"/>
          </a:xfrm>
          <a:prstGeom prst="rect">
            <a:avLst/>
          </a:prstGeom>
        </p:spPr>
      </p:pic>
      <p:sp>
        <p:nvSpPr>
          <p:cNvPr id="5" name="文本框 4"/>
          <p:cNvSpPr txBox="1"/>
          <p:nvPr/>
        </p:nvSpPr>
        <p:spPr>
          <a:xfrm>
            <a:off x="107504" y="692696"/>
            <a:ext cx="8640960" cy="430887"/>
          </a:xfrm>
          <a:prstGeom prst="rect">
            <a:avLst/>
          </a:prstGeom>
          <a:noFill/>
        </p:spPr>
        <p:txBody>
          <a:bodyPr wrap="square" rtlCol="0">
            <a:spAutoFit/>
          </a:bodyPr>
          <a:lstStyle/>
          <a:p>
            <a:pPr marL="742950" lvl="1" indent="-285750" eaLnBrk="1" hangingPunct="1">
              <a:spcBef>
                <a:spcPct val="20000"/>
              </a:spcBef>
              <a:buClr>
                <a:schemeClr val="tx1"/>
              </a:buClr>
              <a:buSzPct val="80000"/>
              <a:buFont typeface="Wingdings" panose="05000000000000000000" pitchFamily="2" charset="2"/>
              <a:buChar char="n"/>
            </a:pPr>
            <a:r>
              <a:rPr lang="en-US" altLang="zh-CN" sz="2200" dirty="0">
                <a:solidFill>
                  <a:srgbClr val="0000FF"/>
                </a:solidFill>
                <a:latin typeface="+mn-lt"/>
              </a:rPr>
              <a:t>16 words per block here</a:t>
            </a:r>
            <a:endParaRPr lang="zh-CN" altLang="en-US" sz="2200" dirty="0">
              <a:solidFill>
                <a:srgbClr val="0000FF"/>
              </a:solidFill>
              <a:latin typeface="+mn-lt"/>
            </a:endParaRPr>
          </a:p>
        </p:txBody>
      </p:sp>
      <p:sp>
        <p:nvSpPr>
          <p:cNvPr id="6" name="Rectangle 2"/>
          <p:cNvSpPr>
            <a:spLocks noGrp="1" noChangeArrowheads="1"/>
          </p:cNvSpPr>
          <p:nvPr>
            <p:ph type="title"/>
          </p:nvPr>
        </p:nvSpPr>
        <p:spPr>
          <a:xfrm>
            <a:off x="539552" y="188640"/>
            <a:ext cx="8259762" cy="523220"/>
          </a:xfrm>
        </p:spPr>
        <p:txBody>
          <a:bodyPr/>
          <a:lstStyle/>
          <a:p>
            <a:pPr eaLnBrk="1" hangingPunct="1"/>
            <a:r>
              <a:rPr lang="en-AU" altLang="en-US" dirty="0">
                <a:solidFill>
                  <a:schemeClr val="tx2"/>
                </a:solidFill>
              </a:rPr>
              <a:t>Example: </a:t>
            </a:r>
            <a:r>
              <a:rPr lang="en-AU" altLang="en-US" dirty="0" err="1">
                <a:solidFill>
                  <a:schemeClr val="tx2"/>
                </a:solidFill>
              </a:rPr>
              <a:t>Intrinsity</a:t>
            </a:r>
            <a:r>
              <a:rPr lang="en-AU" altLang="en-US" dirty="0">
                <a:solidFill>
                  <a:schemeClr val="tx2"/>
                </a:solidFill>
              </a:rPr>
              <a:t> </a:t>
            </a:r>
            <a:r>
              <a:rPr lang="en-AU" altLang="en-US" dirty="0" err="1">
                <a:solidFill>
                  <a:schemeClr val="tx2"/>
                </a:solidFill>
              </a:rPr>
              <a:t>FastMATH</a:t>
            </a:r>
            <a:endParaRPr lang="en-AU" altLang="en-US" dirty="0">
              <a:solidFill>
                <a:schemeClr val="tx2"/>
              </a:solidFill>
            </a:endParaRPr>
          </a:p>
        </p:txBody>
      </p:sp>
    </p:spTree>
    <p:extLst>
      <p:ext uri="{BB962C8B-B14F-4D97-AF65-F5344CB8AC3E}">
        <p14:creationId xmlns:p14="http://schemas.microsoft.com/office/powerpoint/2010/main" val="3334347146"/>
      </p:ext>
    </p:extLst>
  </p:cSld>
  <p:clrMapOvr>
    <a:masterClrMapping/>
  </p:clrMapOvr>
  <p:transition spd="med">
    <p:random/>
    <p:sndAc>
      <p:stSnd>
        <p:snd r:embed="rId2" name="camera.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762000"/>
          </a:xfrm>
          <a:noFill/>
        </p:spPr>
        <p:txBody>
          <a:bodyPr/>
          <a:lstStyle/>
          <a:p>
            <a:r>
              <a:rPr lang="en-US" altLang="zh-CN" kern="1200" dirty="0">
                <a:solidFill>
                  <a:srgbClr val="0000FF"/>
                </a:solidFill>
                <a:ea typeface="宋体" panose="02010600030101010101" pitchFamily="2" charset="-122"/>
              </a:rPr>
              <a:t>5.4 Measuring and Improving Cache Performance</a:t>
            </a:r>
          </a:p>
        </p:txBody>
      </p:sp>
      <p:sp>
        <p:nvSpPr>
          <p:cNvPr id="4100" name="AutoShape 3"/>
          <p:cNvSpPr>
            <a:spLocks noGrp="1" noChangeArrowheads="1"/>
          </p:cNvSpPr>
          <p:nvPr>
            <p:ph type="body" idx="1"/>
          </p:nvPr>
        </p:nvSpPr>
        <p:spPr>
          <a:xfrm>
            <a:off x="-180975" y="649288"/>
            <a:ext cx="9324975" cy="6308725"/>
          </a:xfrm>
        </p:spPr>
        <p:txBody>
          <a:bodyPr/>
          <a:lstStyle/>
          <a:p>
            <a:pPr>
              <a:defRPr/>
            </a:pPr>
            <a:r>
              <a:rPr lang="en-US" altLang="zh-CN" sz="1800" dirty="0"/>
              <a:t>We use CPU time to measure cache performance.</a:t>
            </a:r>
          </a:p>
          <a:p>
            <a:pPr>
              <a:buFontTx/>
              <a:buNone/>
              <a:defRPr/>
            </a:pPr>
            <a:r>
              <a:rPr lang="en-US" altLang="zh-CN" sz="1800" dirty="0"/>
              <a:t>     </a:t>
            </a:r>
          </a:p>
          <a:p>
            <a:pPr>
              <a:defRPr/>
            </a:pPr>
            <a:r>
              <a:rPr lang="en-US" altLang="zh-CN" sz="1800" dirty="0"/>
              <a:t> CPU time= </a:t>
            </a:r>
            <a:br>
              <a:rPr lang="en-US" altLang="zh-CN" sz="1800" dirty="0"/>
            </a:br>
            <a:r>
              <a:rPr lang="en-US" altLang="zh-CN" sz="1800" dirty="0"/>
              <a:t>(CPU execution clock cycles + Memory-stall clock cycles) ×Clock cycle time</a:t>
            </a:r>
          </a:p>
          <a:p>
            <a:pPr>
              <a:defRPr/>
            </a:pPr>
            <a:r>
              <a:rPr lang="en-US" altLang="zh-CN" sz="1800" dirty="0"/>
              <a:t>Memory-stall clock cycles =Read-stall cycles + Write-stall cycles</a:t>
            </a:r>
          </a:p>
          <a:p>
            <a:pPr>
              <a:defRPr/>
            </a:pPr>
            <a:r>
              <a:rPr lang="en-US" altLang="zh-CN" sz="1800" dirty="0"/>
              <a:t>For Read-stall:</a:t>
            </a:r>
          </a:p>
          <a:p>
            <a:pPr>
              <a:buFontTx/>
              <a:buNone/>
              <a:defRPr/>
            </a:pPr>
            <a:r>
              <a:rPr lang="en-US" altLang="zh-CN" sz="1800" dirty="0"/>
              <a:t>	Read-stall cycles =                     ×Read miss rate ×Read miss penalty</a:t>
            </a:r>
          </a:p>
          <a:p>
            <a:pPr lvl="1">
              <a:defRPr/>
            </a:pPr>
            <a:endParaRPr lang="en-US" altLang="zh-CN" sz="1800" dirty="0"/>
          </a:p>
          <a:p>
            <a:pPr>
              <a:defRPr/>
            </a:pPr>
            <a:r>
              <a:rPr lang="en-US" altLang="zh-CN" sz="1800" dirty="0"/>
              <a:t>For a write-through plus write buffer scheme:</a:t>
            </a:r>
            <a:br>
              <a:rPr lang="en-US" altLang="zh-CN" sz="1800" dirty="0"/>
            </a:br>
            <a:endParaRPr lang="en-US" altLang="zh-CN" sz="1800" dirty="0"/>
          </a:p>
          <a:p>
            <a:pPr>
              <a:buFontTx/>
              <a:buNone/>
              <a:defRPr/>
            </a:pPr>
            <a:r>
              <a:rPr lang="en-US" altLang="zh-CN" sz="1800" dirty="0"/>
              <a:t>     Write-stall cycles=                       ×Write miss rate ×Write miss penalty</a:t>
            </a:r>
          </a:p>
          <a:p>
            <a:pPr>
              <a:buFontTx/>
              <a:buNone/>
              <a:defRPr/>
            </a:pPr>
            <a:r>
              <a:rPr lang="en-US" altLang="zh-CN" sz="1800" dirty="0"/>
              <a:t>			</a:t>
            </a:r>
          </a:p>
          <a:p>
            <a:pPr>
              <a:buFontTx/>
              <a:buNone/>
              <a:defRPr/>
            </a:pPr>
            <a:r>
              <a:rPr lang="en-US" altLang="zh-CN" sz="1800" dirty="0"/>
              <a:t>			         + Write buffer stalls</a:t>
            </a:r>
          </a:p>
          <a:p>
            <a:pPr marL="0" indent="0">
              <a:buFontTx/>
              <a:buNone/>
              <a:defRPr/>
            </a:pPr>
            <a:r>
              <a:rPr lang="en-US" altLang="zh-CN" sz="1800" dirty="0"/>
              <a:t>      If the “write buffer stalls” are small, we can safely ignore them .</a:t>
            </a:r>
          </a:p>
        </p:txBody>
      </p:sp>
      <p:grpSp>
        <p:nvGrpSpPr>
          <p:cNvPr id="74756" name="Group 8"/>
          <p:cNvGrpSpPr>
            <a:grpSpLocks/>
          </p:cNvGrpSpPr>
          <p:nvPr/>
        </p:nvGrpSpPr>
        <p:grpSpPr bwMode="auto">
          <a:xfrm>
            <a:off x="2555776" y="2636912"/>
            <a:ext cx="1296987" cy="696913"/>
            <a:chOff x="1574" y="2160"/>
            <a:chExt cx="817" cy="439"/>
          </a:xfrm>
        </p:grpSpPr>
        <p:sp>
          <p:nvSpPr>
            <p:cNvPr id="74764" name="Text Box 5"/>
            <p:cNvSpPr txBox="1">
              <a:spLocks noChangeArrowheads="1"/>
            </p:cNvSpPr>
            <p:nvPr/>
          </p:nvSpPr>
          <p:spPr bwMode="auto">
            <a:xfrm>
              <a:off x="1655" y="216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Reads</a:t>
              </a:r>
            </a:p>
          </p:txBody>
        </p:sp>
        <p:sp>
          <p:nvSpPr>
            <p:cNvPr id="74765" name="Line 6"/>
            <p:cNvSpPr>
              <a:spLocks noChangeShapeType="1"/>
            </p:cNvSpPr>
            <p:nvPr/>
          </p:nvSpPr>
          <p:spPr bwMode="auto">
            <a:xfrm>
              <a:off x="1655" y="2387"/>
              <a:ext cx="68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6" name="Text Box 7"/>
            <p:cNvSpPr txBox="1">
              <a:spLocks noChangeArrowheads="1"/>
            </p:cNvSpPr>
            <p:nvPr/>
          </p:nvSpPr>
          <p:spPr bwMode="auto">
            <a:xfrm>
              <a:off x="1574" y="2368"/>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Program</a:t>
              </a:r>
            </a:p>
          </p:txBody>
        </p:sp>
      </p:grpSp>
      <p:grpSp>
        <p:nvGrpSpPr>
          <p:cNvPr id="74757" name="Group 9"/>
          <p:cNvGrpSpPr>
            <a:grpSpLocks/>
          </p:cNvGrpSpPr>
          <p:nvPr/>
        </p:nvGrpSpPr>
        <p:grpSpPr bwMode="auto">
          <a:xfrm>
            <a:off x="2627784" y="3861048"/>
            <a:ext cx="1296987" cy="696913"/>
            <a:chOff x="1574" y="2160"/>
            <a:chExt cx="817" cy="439"/>
          </a:xfrm>
        </p:grpSpPr>
        <p:sp>
          <p:nvSpPr>
            <p:cNvPr id="74761" name="Text Box 10"/>
            <p:cNvSpPr txBox="1">
              <a:spLocks noChangeArrowheads="1"/>
            </p:cNvSpPr>
            <p:nvPr/>
          </p:nvSpPr>
          <p:spPr bwMode="auto">
            <a:xfrm>
              <a:off x="1655" y="2160"/>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Writes</a:t>
              </a:r>
            </a:p>
          </p:txBody>
        </p:sp>
        <p:sp>
          <p:nvSpPr>
            <p:cNvPr id="74762" name="Line 11"/>
            <p:cNvSpPr>
              <a:spLocks noChangeShapeType="1"/>
            </p:cNvSpPr>
            <p:nvPr/>
          </p:nvSpPr>
          <p:spPr bwMode="auto">
            <a:xfrm>
              <a:off x="1655" y="2387"/>
              <a:ext cx="68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Text Box 12"/>
            <p:cNvSpPr txBox="1">
              <a:spLocks noChangeArrowheads="1"/>
            </p:cNvSpPr>
            <p:nvPr/>
          </p:nvSpPr>
          <p:spPr bwMode="auto">
            <a:xfrm>
              <a:off x="1574" y="2368"/>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aphicFrame>
        <p:nvGraphicFramePr>
          <p:cNvPr id="74760" name="Object 15"/>
          <p:cNvGraphicFramePr>
            <a:graphicFrameLocks noChangeAspect="1"/>
          </p:cNvGraphicFramePr>
          <p:nvPr>
            <p:extLst>
              <p:ext uri="{D42A27DB-BD31-4B8C-83A1-F6EECF244321}">
                <p14:modId xmlns:p14="http://schemas.microsoft.com/office/powerpoint/2010/main" val="1905966433"/>
              </p:ext>
            </p:extLst>
          </p:nvPr>
        </p:nvGraphicFramePr>
        <p:xfrm>
          <a:off x="1835696" y="1525624"/>
          <a:ext cx="4362450" cy="347663"/>
        </p:xfrm>
        <a:graphic>
          <a:graphicData uri="http://schemas.openxmlformats.org/presentationml/2006/ole">
            <mc:AlternateContent xmlns:mc="http://schemas.openxmlformats.org/markup-compatibility/2006">
              <mc:Choice xmlns:v="urn:schemas-microsoft-com:vml" Requires="v">
                <p:oleObj spid="_x0000_s74851" name="公式" r:id="rId4" imgW="2387600" imgH="190500" progId="Equation.3">
                  <p:embed/>
                </p:oleObj>
              </mc:Choice>
              <mc:Fallback>
                <p:oleObj name="公式" r:id="rId4" imgW="2387600" imgH="1905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525624"/>
                        <a:ext cx="4362450" cy="347663"/>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152400"/>
            <a:ext cx="9144000" cy="609600"/>
          </a:xfrm>
          <a:noFill/>
        </p:spPr>
        <p:txBody>
          <a:bodyPr/>
          <a:lstStyle/>
          <a:p>
            <a:r>
              <a:rPr lang="en-US" altLang="zh-CN" sz="3000">
                <a:latin typeface="Comic Sans MS" panose="030F0702030302020204" pitchFamily="66" charset="0"/>
              </a:rPr>
              <a:t>Combine the reads and writes  </a:t>
            </a:r>
            <a:endParaRPr lang="en-US" altLang="zh-CN" sz="3000" dirty="0">
              <a:latin typeface="Comic Sans MS" panose="030F0702030302020204" pitchFamily="66" charset="0"/>
            </a:endParaRPr>
          </a:p>
        </p:txBody>
      </p:sp>
      <p:sp>
        <p:nvSpPr>
          <p:cNvPr id="76803" name="AutoShape 3"/>
          <p:cNvSpPr>
            <a:spLocks noGrp="1" noChangeArrowheads="1"/>
          </p:cNvSpPr>
          <p:nvPr>
            <p:ph type="body" idx="1"/>
          </p:nvPr>
        </p:nvSpPr>
        <p:spPr>
          <a:xfrm>
            <a:off x="228600" y="1143000"/>
            <a:ext cx="9096375" cy="5454650"/>
          </a:xfrm>
          <a:noFill/>
        </p:spPr>
        <p:txBody>
          <a:bodyPr/>
          <a:lstStyle/>
          <a:p>
            <a:r>
              <a:rPr lang="en-US" altLang="zh-CN" sz="2000" dirty="0">
                <a:latin typeface="Comic Sans MS" panose="030F0702030302020204" pitchFamily="66" charset="0"/>
              </a:rPr>
              <a:t>In most write-through cache organizations, the read and write miss penalties are the same</a:t>
            </a:r>
            <a:r>
              <a:rPr lang="zh-CN" altLang="en-US" sz="2000" dirty="0">
                <a:latin typeface="Comic Sans MS" panose="030F0702030302020204" pitchFamily="66" charset="0"/>
              </a:rPr>
              <a:t>（假定用前面讲的</a:t>
            </a:r>
            <a:r>
              <a:rPr lang="en-US" altLang="zh-CN" sz="2000" dirty="0">
                <a:latin typeface="Comic Sans MS" panose="030F0702030302020204" pitchFamily="66" charset="0"/>
              </a:rPr>
              <a:t>B1</a:t>
            </a:r>
            <a:r>
              <a:rPr lang="zh-CN" altLang="en-US" sz="2000" dirty="0">
                <a:latin typeface="Comic Sans MS" panose="030F0702030302020204" pitchFamily="66" charset="0"/>
              </a:rPr>
              <a:t>方案，不用</a:t>
            </a:r>
            <a:r>
              <a:rPr lang="en-US" altLang="zh-CN" sz="2000" dirty="0">
                <a:latin typeface="Comic Sans MS" panose="030F0702030302020204" pitchFamily="66" charset="0"/>
              </a:rPr>
              <a:t>B2</a:t>
            </a:r>
            <a:r>
              <a:rPr lang="zh-CN" altLang="en-US" sz="2000" dirty="0">
                <a:latin typeface="Comic Sans MS" panose="030F0702030302020204" pitchFamily="66" charset="0"/>
              </a:rPr>
              <a:t>方案）</a:t>
            </a:r>
            <a:endParaRPr lang="en-US" altLang="zh-CN" sz="2000" dirty="0">
              <a:latin typeface="Comic Sans MS" panose="030F0702030302020204" pitchFamily="66" charset="0"/>
            </a:endParaRPr>
          </a:p>
          <a:p>
            <a:pPr lvl="1"/>
            <a:r>
              <a:rPr lang="en-US" altLang="zh-CN" sz="2000" dirty="0">
                <a:solidFill>
                  <a:srgbClr val="FF0000"/>
                </a:solidFill>
                <a:latin typeface="Comic Sans MS" panose="030F0702030302020204" pitchFamily="66" charset="0"/>
              </a:rPr>
              <a:t>the time to fetch the block from memory.</a:t>
            </a:r>
          </a:p>
          <a:p>
            <a:r>
              <a:rPr lang="en-US" altLang="zh-CN" sz="2000" dirty="0">
                <a:latin typeface="Comic Sans MS" panose="030F0702030302020204" pitchFamily="66" charset="0"/>
              </a:rPr>
              <a:t>If we neglect the write buffer stalls, we get the following equation:</a:t>
            </a:r>
          </a:p>
          <a:p>
            <a:pPr>
              <a:buFontTx/>
              <a:buNone/>
            </a:pPr>
            <a:r>
              <a:rPr lang="en-US" altLang="zh-CN" sz="2000" dirty="0">
                <a:latin typeface="Comic Sans MS" panose="030F0702030302020204" pitchFamily="66" charset="0"/>
              </a:rPr>
              <a:t>	Memory-stall clock cycles </a:t>
            </a:r>
            <a:r>
              <a:rPr lang="zh-CN" altLang="en-US" sz="2000" dirty="0">
                <a:latin typeface="Comic Sans MS" panose="030F0702030302020204" pitchFamily="66" charset="0"/>
              </a:rPr>
              <a:t>＝</a:t>
            </a:r>
            <a:br>
              <a:rPr lang="zh-CN" altLang="en-US" sz="2000" dirty="0">
                <a:latin typeface="Comic Sans MS" panose="030F0702030302020204" pitchFamily="66" charset="0"/>
              </a:rPr>
            </a:br>
            <a:endParaRPr lang="zh-CN" altLang="en-US" sz="1600" dirty="0">
              <a:latin typeface="Comic Sans MS" panose="030F0702030302020204" pitchFamily="66" charset="0"/>
            </a:endParaRPr>
          </a:p>
          <a:p>
            <a:pPr>
              <a:buFontTx/>
              <a:buNone/>
            </a:pPr>
            <a:r>
              <a:rPr lang="zh-CN" altLang="en-US" sz="2000" dirty="0">
                <a:latin typeface="Comic Sans MS" panose="030F0702030302020204" pitchFamily="66" charset="0"/>
              </a:rPr>
              <a:t>				           </a:t>
            </a:r>
            <a:r>
              <a:rPr lang="en-US" altLang="zh-CN" sz="2000" dirty="0">
                <a:latin typeface="Comic Sans MS" panose="030F0702030302020204" pitchFamily="66" charset="0"/>
              </a:rPr>
              <a:t>× Miss rate × Miss penalty</a:t>
            </a:r>
          </a:p>
          <a:p>
            <a:pPr>
              <a:buFontTx/>
              <a:buNone/>
            </a:pPr>
            <a:r>
              <a:rPr lang="en-US" altLang="zh-CN" sz="2000" dirty="0">
                <a:latin typeface="Comic Sans MS" panose="030F0702030302020204" pitchFamily="66" charset="0"/>
              </a:rPr>
              <a:t>	</a:t>
            </a:r>
          </a:p>
          <a:p>
            <a:pPr>
              <a:buFontTx/>
              <a:buNone/>
            </a:pPr>
            <a:r>
              <a:rPr lang="en-US" altLang="zh-CN" sz="2000" dirty="0">
                <a:latin typeface="Comic Sans MS" panose="030F0702030302020204" pitchFamily="66" charset="0"/>
              </a:rPr>
              <a:t>We can also write this as:</a:t>
            </a:r>
          </a:p>
          <a:p>
            <a:pPr>
              <a:buFontTx/>
              <a:buNone/>
            </a:pPr>
            <a:r>
              <a:rPr lang="en-US" altLang="zh-CN" sz="2000" dirty="0">
                <a:latin typeface="Comic Sans MS" panose="030F0702030302020204" pitchFamily="66" charset="0"/>
              </a:rPr>
              <a:t>	</a:t>
            </a:r>
          </a:p>
          <a:p>
            <a:pPr>
              <a:buFontTx/>
              <a:buNone/>
            </a:pPr>
            <a:r>
              <a:rPr lang="en-US" altLang="zh-CN" sz="2000" dirty="0">
                <a:latin typeface="Comic Sans MS" panose="030F0702030302020204" pitchFamily="66" charset="0"/>
              </a:rPr>
              <a:t>Memory-stall clock cycles </a:t>
            </a:r>
            <a:r>
              <a:rPr lang="zh-CN" altLang="en-US" sz="2000" dirty="0">
                <a:latin typeface="Comic Sans MS" panose="030F0702030302020204" pitchFamily="66" charset="0"/>
              </a:rPr>
              <a:t>＝ </a:t>
            </a:r>
          </a:p>
          <a:p>
            <a:pPr>
              <a:buFontTx/>
              <a:buNone/>
            </a:pPr>
            <a:r>
              <a:rPr lang="zh-CN" altLang="en-US" sz="2000" dirty="0">
                <a:latin typeface="Comic Sans MS" panose="030F0702030302020204" pitchFamily="66" charset="0"/>
              </a:rPr>
              <a:t>	</a:t>
            </a:r>
          </a:p>
          <a:p>
            <a:pPr>
              <a:buFontTx/>
              <a:buNone/>
            </a:pPr>
            <a:r>
              <a:rPr lang="en-US" altLang="zh-CN" sz="2000" dirty="0">
                <a:latin typeface="Comic Sans MS" panose="030F0702030302020204" pitchFamily="66" charset="0"/>
              </a:rPr>
              <a:t>The above </a:t>
            </a:r>
            <a:r>
              <a:rPr lang="en-US" altLang="zh-CN" sz="2000" i="1" dirty="0"/>
              <a:t>Instructions</a:t>
            </a:r>
            <a:r>
              <a:rPr lang="en-US" altLang="zh-CN" sz="2000" dirty="0"/>
              <a:t> is the number of memory access instructions.</a:t>
            </a:r>
          </a:p>
          <a:p>
            <a:pPr>
              <a:buFontTx/>
              <a:buNone/>
            </a:pPr>
            <a:endParaRPr lang="en-US" altLang="zh-CN" sz="2000" dirty="0">
              <a:latin typeface="Comic Sans MS" panose="030F0702030302020204" pitchFamily="66" charset="0"/>
            </a:endParaRPr>
          </a:p>
        </p:txBody>
      </p:sp>
      <p:grpSp>
        <p:nvGrpSpPr>
          <p:cNvPr id="76804" name="Group 8"/>
          <p:cNvGrpSpPr>
            <a:grpSpLocks/>
          </p:cNvGrpSpPr>
          <p:nvPr/>
        </p:nvGrpSpPr>
        <p:grpSpPr bwMode="auto">
          <a:xfrm>
            <a:off x="1906588" y="3524250"/>
            <a:ext cx="2952750" cy="696913"/>
            <a:chOff x="1020" y="2069"/>
            <a:chExt cx="1860" cy="439"/>
          </a:xfrm>
        </p:grpSpPr>
        <p:sp>
          <p:nvSpPr>
            <p:cNvPr id="76815" name="Text Box 5"/>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Memory accesses</a:t>
              </a:r>
              <a:endParaRPr lang="en-US" altLang="zh-CN" sz="1800" dirty="0"/>
            </a:p>
          </p:txBody>
        </p:sp>
        <p:sp>
          <p:nvSpPr>
            <p:cNvPr id="76816"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817"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pSp>
        <p:nvGrpSpPr>
          <p:cNvPr id="76805" name="Group 9"/>
          <p:cNvGrpSpPr>
            <a:grpSpLocks/>
          </p:cNvGrpSpPr>
          <p:nvPr/>
        </p:nvGrpSpPr>
        <p:grpSpPr bwMode="auto">
          <a:xfrm>
            <a:off x="3851275" y="4964113"/>
            <a:ext cx="2016125" cy="696912"/>
            <a:chOff x="1020" y="2069"/>
            <a:chExt cx="1860" cy="439"/>
          </a:xfrm>
        </p:grpSpPr>
        <p:sp>
          <p:nvSpPr>
            <p:cNvPr id="76812" name="Text Box 10"/>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i="1"/>
                <a:t>Instructions</a:t>
              </a:r>
            </a:p>
          </p:txBody>
        </p:sp>
        <p:sp>
          <p:nvSpPr>
            <p:cNvPr id="76813"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814"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Program</a:t>
              </a:r>
            </a:p>
          </p:txBody>
        </p:sp>
      </p:grpSp>
      <p:grpSp>
        <p:nvGrpSpPr>
          <p:cNvPr id="76806" name="Group 13"/>
          <p:cNvGrpSpPr>
            <a:grpSpLocks/>
          </p:cNvGrpSpPr>
          <p:nvPr/>
        </p:nvGrpSpPr>
        <p:grpSpPr bwMode="auto">
          <a:xfrm>
            <a:off x="5724525" y="4941888"/>
            <a:ext cx="1584325" cy="696912"/>
            <a:chOff x="1020" y="2069"/>
            <a:chExt cx="1860" cy="439"/>
          </a:xfrm>
        </p:grpSpPr>
        <p:sp>
          <p:nvSpPr>
            <p:cNvPr id="76809" name="Text Box 14"/>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Misses</a:t>
              </a:r>
            </a:p>
          </p:txBody>
        </p:sp>
        <p:sp>
          <p:nvSpPr>
            <p:cNvPr id="76810" name="Line 15"/>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811" name="Text Box 16"/>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i="1"/>
                <a:t>Instructions</a:t>
              </a:r>
            </a:p>
          </p:txBody>
        </p:sp>
      </p:grpSp>
      <p:sp>
        <p:nvSpPr>
          <p:cNvPr id="76807" name="Rectangle 18"/>
          <p:cNvSpPr>
            <a:spLocks noChangeArrowheads="1"/>
          </p:cNvSpPr>
          <p:nvPr/>
        </p:nvSpPr>
        <p:spPr bwMode="auto">
          <a:xfrm>
            <a:off x="7164388" y="5151438"/>
            <a:ext cx="178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a:t>×Miss penalty</a:t>
            </a:r>
            <a:endParaRPr lang="en-US" altLang="zh-CN" sz="1800" dirty="0"/>
          </a:p>
        </p:txBody>
      </p:sp>
      <p:sp>
        <p:nvSpPr>
          <p:cNvPr id="76808" name="Rectangle 19"/>
          <p:cNvSpPr>
            <a:spLocks noChangeArrowheads="1"/>
          </p:cNvSpPr>
          <p:nvPr/>
        </p:nvSpPr>
        <p:spPr bwMode="auto">
          <a:xfrm>
            <a:off x="5508625" y="5137150"/>
            <a:ext cx="41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800"/>
              <a:t>×</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52400"/>
            <a:ext cx="9144000" cy="609600"/>
          </a:xfrm>
          <a:noFill/>
        </p:spPr>
        <p:txBody>
          <a:bodyPr/>
          <a:lstStyle/>
          <a:p>
            <a:r>
              <a:rPr lang="en-US" altLang="zh-CN">
                <a:latin typeface="Comic Sans MS" panose="030F0702030302020204" pitchFamily="66" charset="0"/>
              </a:rPr>
              <a:t>Calculating cache performance</a:t>
            </a:r>
            <a:endParaRPr lang="en-US" altLang="zh-CN" dirty="0">
              <a:latin typeface="Comic Sans MS" panose="030F0702030302020204" pitchFamily="66" charset="0"/>
            </a:endParaRPr>
          </a:p>
        </p:txBody>
      </p:sp>
      <p:sp>
        <p:nvSpPr>
          <p:cNvPr id="78851" name="AutoShape 3"/>
          <p:cNvSpPr>
            <a:spLocks noGrp="1" noChangeArrowheads="1"/>
          </p:cNvSpPr>
          <p:nvPr>
            <p:ph type="body" idx="1"/>
          </p:nvPr>
        </p:nvSpPr>
        <p:spPr>
          <a:xfrm>
            <a:off x="0" y="620688"/>
            <a:ext cx="8964613" cy="5715000"/>
          </a:xfrm>
          <a:noFill/>
        </p:spPr>
        <p:txBody>
          <a:bodyPr/>
          <a:lstStyle/>
          <a:p>
            <a:r>
              <a:rPr lang="en-US" altLang="zh-CN" sz="2000" dirty="0">
                <a:latin typeface="Times New Roman" panose="02020603050405020304" pitchFamily="18" charset="0"/>
                <a:cs typeface="Times New Roman" panose="02020603050405020304" pitchFamily="18" charset="0"/>
              </a:rPr>
              <a:t>Assume:</a:t>
            </a:r>
          </a:p>
          <a:p>
            <a:pPr>
              <a:buFontTx/>
              <a:buNone/>
            </a:pPr>
            <a:r>
              <a:rPr lang="en-US" altLang="zh-CN" sz="2000" dirty="0">
                <a:latin typeface="Times New Roman" panose="02020603050405020304" pitchFamily="18" charset="0"/>
                <a:cs typeface="Times New Roman" panose="02020603050405020304" pitchFamily="18" charset="0"/>
              </a:rPr>
              <a:t>		Instruction cache miss rate 	2%</a:t>
            </a:r>
          </a:p>
          <a:p>
            <a:pPr lvl="1">
              <a:buFontTx/>
              <a:buNone/>
            </a:pPr>
            <a:r>
              <a:rPr lang="en-US" altLang="zh-CN" sz="2000" b="1" dirty="0">
                <a:latin typeface="Times New Roman" panose="02020603050405020304" pitchFamily="18" charset="0"/>
                <a:ea typeface="+mn-ea"/>
                <a:cs typeface="Times New Roman" panose="02020603050405020304" pitchFamily="18" charset="0"/>
              </a:rPr>
              <a:t>  		data cache miss rate 		4%</a:t>
            </a:r>
          </a:p>
          <a:p>
            <a:pPr lvl="1">
              <a:buFontTx/>
              <a:buNone/>
            </a:pPr>
            <a:r>
              <a:rPr lang="en-US" altLang="zh-CN" sz="2000" b="1" dirty="0">
                <a:latin typeface="Times New Roman" panose="02020603050405020304" pitchFamily="18" charset="0"/>
                <a:ea typeface="+mn-ea"/>
                <a:cs typeface="Times New Roman" panose="02020603050405020304" pitchFamily="18" charset="0"/>
              </a:rPr>
              <a:t>		CPI without any memory stalls	2 </a:t>
            </a:r>
          </a:p>
          <a:p>
            <a:pPr lvl="1">
              <a:buFontTx/>
              <a:buNone/>
            </a:pPr>
            <a:r>
              <a:rPr lang="en-US" altLang="zh-CN" sz="2000" b="1" dirty="0">
                <a:latin typeface="Times New Roman" panose="02020603050405020304" pitchFamily="18" charset="0"/>
                <a:ea typeface="+mn-ea"/>
                <a:cs typeface="Times New Roman" panose="02020603050405020304" pitchFamily="18" charset="0"/>
              </a:rPr>
              <a:t>		miss penalty			100 cycles</a:t>
            </a:r>
          </a:p>
          <a:p>
            <a:pPr lvl="1">
              <a:lnSpc>
                <a:spcPct val="80000"/>
              </a:lnSpc>
              <a:buNone/>
            </a:pPr>
            <a:r>
              <a:rPr lang="en-US" altLang="zh-CN" sz="2000" b="1" dirty="0">
                <a:latin typeface="Times New Roman" panose="02020603050405020304" pitchFamily="18" charset="0"/>
                <a:ea typeface="+mn-ea"/>
                <a:cs typeface="Times New Roman" panose="02020603050405020304" pitchFamily="18" charset="0"/>
              </a:rPr>
              <a:t>	  The </a:t>
            </a:r>
            <a:r>
              <a:rPr lang="en-US" altLang="en-US" sz="2000" b="1" dirty="0">
                <a:latin typeface="Times New Roman" panose="02020603050405020304" pitchFamily="18" charset="0"/>
                <a:ea typeface="+mn-ea"/>
                <a:cs typeface="Times New Roman" panose="02020603050405020304" pitchFamily="18" charset="0"/>
              </a:rPr>
              <a:t>Load &amp; stores are 36% of instructions</a:t>
            </a:r>
          </a:p>
          <a:p>
            <a:r>
              <a:rPr lang="en-US" altLang="zh-CN" sz="2000" dirty="0">
                <a:solidFill>
                  <a:srgbClr val="FF3300"/>
                </a:solidFill>
                <a:latin typeface="Times New Roman" panose="02020603050405020304" pitchFamily="18" charset="0"/>
                <a:cs typeface="Times New Roman" panose="02020603050405020304" pitchFamily="18" charset="0"/>
              </a:rPr>
              <a:t>Question: How faster a processor would run with a perfect cache?</a:t>
            </a:r>
          </a:p>
          <a:p>
            <a:r>
              <a:rPr lang="en-US" altLang="zh-CN" sz="2000" dirty="0">
                <a:latin typeface="Times New Roman" panose="02020603050405020304" pitchFamily="18" charset="0"/>
                <a:cs typeface="Times New Roman" panose="02020603050405020304" pitchFamily="18" charset="0"/>
              </a:rPr>
              <a:t>Answer: (</a:t>
            </a:r>
            <a:r>
              <a:rPr lang="zh-CN" altLang="en-US" sz="2000" dirty="0">
                <a:latin typeface="Times New Roman" panose="02020603050405020304" pitchFamily="18" charset="0"/>
                <a:cs typeface="Times New Roman" panose="02020603050405020304" pitchFamily="18" charset="0"/>
              </a:rPr>
              <a:t>下面的单位都是</a:t>
            </a:r>
            <a:r>
              <a:rPr lang="en-US" altLang="zh-CN" sz="2000" dirty="0">
                <a:latin typeface="Times New Roman" panose="02020603050405020304" pitchFamily="18" charset="0"/>
                <a:cs typeface="Times New Roman" panose="02020603050405020304" pitchFamily="18" charset="0"/>
              </a:rPr>
              <a:t>cycles) </a:t>
            </a:r>
          </a:p>
          <a:p>
            <a:pPr marL="457200" lvl="1" indent="0">
              <a:buNone/>
            </a:pPr>
            <a:r>
              <a:rPr lang="en-US" altLang="zh-CN" sz="2000" b="1" dirty="0">
                <a:latin typeface="Times New Roman" panose="02020603050405020304" pitchFamily="18" charset="0"/>
                <a:ea typeface="+mn-ea"/>
                <a:cs typeface="Times New Roman" panose="02020603050405020304" pitchFamily="18" charset="0"/>
              </a:rPr>
              <a:t>   Suppose total instruction count is I.</a:t>
            </a:r>
          </a:p>
          <a:p>
            <a:pPr>
              <a:buFontTx/>
              <a:buNone/>
            </a:pPr>
            <a:r>
              <a:rPr lang="en-US" altLang="zh-CN" sz="2000" dirty="0">
                <a:latin typeface="Times New Roman" panose="02020603050405020304" pitchFamily="18" charset="0"/>
                <a:cs typeface="Times New Roman" panose="02020603050405020304" pitchFamily="18" charset="0"/>
              </a:rPr>
              <a:t>	Instruction miss cycles = I×2%×100 =2.00I</a:t>
            </a:r>
          </a:p>
          <a:p>
            <a:pPr>
              <a:buFontTx/>
              <a:buNone/>
            </a:pPr>
            <a:r>
              <a:rPr lang="en-US" altLang="zh-CN" sz="2000" dirty="0">
                <a:latin typeface="Times New Roman" panose="02020603050405020304" pitchFamily="18" charset="0"/>
                <a:cs typeface="Times New Roman" panose="02020603050405020304" pitchFamily="18" charset="0"/>
              </a:rPr>
              <a:t>	Data miss cycles = I×36%×4%×100	=1.44I</a:t>
            </a:r>
          </a:p>
          <a:p>
            <a:pPr>
              <a:buFontTx/>
              <a:buNone/>
            </a:pPr>
            <a:r>
              <a:rPr lang="en-US" altLang="zh-CN" sz="2000" dirty="0">
                <a:latin typeface="Times New Roman" panose="02020603050405020304" pitchFamily="18" charset="0"/>
                <a:cs typeface="Times New Roman" panose="02020603050405020304" pitchFamily="18" charset="0"/>
              </a:rPr>
              <a:t>	Total memory-stall cycles= 2.00I+ 1.44I =3.44 I</a:t>
            </a:r>
          </a:p>
          <a:p>
            <a:pPr>
              <a:buFontTx/>
              <a:buNone/>
            </a:pPr>
            <a:r>
              <a:rPr lang="en-US" altLang="zh-CN" sz="2000" dirty="0">
                <a:latin typeface="Times New Roman" panose="02020603050405020304" pitchFamily="18" charset="0"/>
                <a:cs typeface="Times New Roman" panose="02020603050405020304" pitchFamily="18" charset="0"/>
              </a:rPr>
              <a:t>	CPI with stall = (total cycles for perfect cache + total memory-stalls) / I</a:t>
            </a:r>
          </a:p>
          <a:p>
            <a:pPr>
              <a:buFontTx/>
              <a:buNone/>
            </a:pPr>
            <a:r>
              <a:rPr lang="en-US" altLang="zh-CN" sz="2000" dirty="0">
                <a:latin typeface="Times New Roman" panose="02020603050405020304" pitchFamily="18" charset="0"/>
                <a:cs typeface="Times New Roman" panose="02020603050405020304" pitchFamily="18" charset="0"/>
              </a:rPr>
              <a:t>			 = (2*I + 3.44 *I )/ I = 5.44 </a:t>
            </a:r>
          </a:p>
          <a:p>
            <a:pPr>
              <a:buFontTx/>
              <a:buNone/>
            </a:pPr>
            <a:r>
              <a:rPr lang="en-US" altLang="zh-CN" sz="2000" dirty="0">
                <a:solidFill>
                  <a:srgbClr val="0000FF"/>
                </a:solidFill>
                <a:latin typeface="Times New Roman" panose="02020603050405020304" pitchFamily="18" charset="0"/>
                <a:cs typeface="Times New Roman" panose="02020603050405020304" pitchFamily="18" charset="0"/>
              </a:rPr>
              <a:t>     Total memory-stall cycles / Total cycles  = 3.44 I/5.44I= 63%</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152400"/>
            <a:ext cx="9144000" cy="609600"/>
          </a:xfrm>
          <a:noFill/>
        </p:spPr>
        <p:txBody>
          <a:bodyPr/>
          <a:lstStyle/>
          <a:p>
            <a:r>
              <a:rPr lang="en-US" altLang="zh-CN" sz="3200">
                <a:solidFill>
                  <a:srgbClr val="FF3300"/>
                </a:solidFill>
              </a:rPr>
              <a:t>How faster a processor for ideal</a:t>
            </a:r>
            <a:endParaRPr lang="en-US" altLang="zh-CN" sz="3200" dirty="0">
              <a:solidFill>
                <a:srgbClr val="FF3300"/>
              </a:solidFill>
            </a:endParaRPr>
          </a:p>
        </p:txBody>
      </p:sp>
      <p:sp>
        <p:nvSpPr>
          <p:cNvPr id="80899" name="AutoShape 3"/>
          <p:cNvSpPr>
            <a:spLocks noGrp="1" noChangeArrowheads="1"/>
          </p:cNvSpPr>
          <p:nvPr>
            <p:ph type="body" idx="1"/>
          </p:nvPr>
        </p:nvSpPr>
        <p:spPr>
          <a:xfrm>
            <a:off x="179388" y="2060848"/>
            <a:ext cx="8382000" cy="2303463"/>
          </a:xfrm>
          <a:noFill/>
        </p:spPr>
        <p:txBody>
          <a:bodyPr/>
          <a:lstStyle/>
          <a:p>
            <a:r>
              <a:rPr lang="en-US" altLang="zh-CN" sz="2400" dirty="0">
                <a:solidFill>
                  <a:srgbClr val="FF3300"/>
                </a:solidFill>
                <a:ea typeface="楷体_GB2312" pitchFamily="49" charset="-122"/>
              </a:rPr>
              <a:t>What happens if the processor is made faster?</a:t>
            </a:r>
          </a:p>
          <a:p>
            <a:pPr>
              <a:buFontTx/>
              <a:buNone/>
            </a:pPr>
            <a:r>
              <a:rPr lang="en-US" altLang="zh-CN" sz="2400" dirty="0">
                <a:ea typeface="楷体_GB2312" pitchFamily="49" charset="-122"/>
              </a:rPr>
              <a:t>	Assume CPI reduces from 2 to 1</a:t>
            </a:r>
          </a:p>
          <a:p>
            <a:pPr>
              <a:buFontTx/>
              <a:buNone/>
            </a:pPr>
            <a:r>
              <a:rPr lang="en-US" altLang="zh-CN" sz="2000" dirty="0">
                <a:latin typeface="Times New Roman" panose="02020603050405020304" pitchFamily="18" charset="0"/>
              </a:rPr>
              <a:t>	 Total cycles = total cycles for perfect cache + total memory-stalls</a:t>
            </a:r>
          </a:p>
          <a:p>
            <a:pPr>
              <a:buFontTx/>
              <a:buNone/>
            </a:pPr>
            <a:r>
              <a:rPr lang="en-US" altLang="zh-CN" sz="2000" dirty="0">
                <a:latin typeface="Times New Roman" panose="02020603050405020304" pitchFamily="18" charset="0"/>
              </a:rPr>
              <a:t>		=1*I+3.44*I = 4.44I</a:t>
            </a:r>
          </a:p>
        </p:txBody>
      </p:sp>
      <p:grpSp>
        <p:nvGrpSpPr>
          <p:cNvPr id="80900" name="Group 4"/>
          <p:cNvGrpSpPr>
            <a:grpSpLocks/>
          </p:cNvGrpSpPr>
          <p:nvPr/>
        </p:nvGrpSpPr>
        <p:grpSpPr bwMode="auto">
          <a:xfrm>
            <a:off x="646113" y="764704"/>
            <a:ext cx="3275012" cy="696912"/>
            <a:chOff x="204" y="3612"/>
            <a:chExt cx="2063" cy="439"/>
          </a:xfrm>
        </p:grpSpPr>
        <p:sp>
          <p:nvSpPr>
            <p:cNvPr id="80944" name="Text Box 5"/>
            <p:cNvSpPr txBox="1">
              <a:spLocks noChangeArrowheads="1"/>
            </p:cNvSpPr>
            <p:nvPr/>
          </p:nvSpPr>
          <p:spPr bwMode="auto">
            <a:xfrm>
              <a:off x="521" y="3612"/>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stalls</a:t>
              </a:r>
              <a:endParaRPr lang="en-US" altLang="zh-CN" sz="1800" dirty="0"/>
            </a:p>
          </p:txBody>
        </p:sp>
        <p:sp>
          <p:nvSpPr>
            <p:cNvPr id="80945" name="Line 6"/>
            <p:cNvSpPr>
              <a:spLocks noChangeShapeType="1"/>
            </p:cNvSpPr>
            <p:nvPr/>
          </p:nvSpPr>
          <p:spPr bwMode="auto">
            <a:xfrm>
              <a:off x="295" y="3839"/>
              <a:ext cx="187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46" name="Text Box 7"/>
            <p:cNvSpPr txBox="1">
              <a:spLocks noChangeArrowheads="1"/>
            </p:cNvSpPr>
            <p:nvPr/>
          </p:nvSpPr>
          <p:spPr bwMode="auto">
            <a:xfrm>
              <a:off x="204" y="3820"/>
              <a:ext cx="2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perfect cache</a:t>
              </a:r>
              <a:endParaRPr lang="en-US" altLang="zh-CN" sz="1800" dirty="0"/>
            </a:p>
          </p:txBody>
        </p:sp>
      </p:grpSp>
      <p:grpSp>
        <p:nvGrpSpPr>
          <p:cNvPr id="80901" name="Group 8"/>
          <p:cNvGrpSpPr>
            <a:grpSpLocks/>
          </p:cNvGrpSpPr>
          <p:nvPr/>
        </p:nvGrpSpPr>
        <p:grpSpPr bwMode="auto">
          <a:xfrm>
            <a:off x="3635375" y="764704"/>
            <a:ext cx="3816350" cy="696912"/>
            <a:chOff x="1020" y="2069"/>
            <a:chExt cx="1860" cy="439"/>
          </a:xfrm>
        </p:grpSpPr>
        <p:sp>
          <p:nvSpPr>
            <p:cNvPr id="80941" name="Text Box 9"/>
            <p:cNvSpPr txBox="1">
              <a:spLocks noChangeArrowheads="1"/>
            </p:cNvSpPr>
            <p:nvPr/>
          </p:nvSpPr>
          <p:spPr bwMode="auto">
            <a:xfrm>
              <a:off x="1204" y="2069"/>
              <a:ext cx="1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a:t>
              </a:r>
              <a:r>
                <a:rPr lang="en-US" altLang="zh-CN" sz="1800"/>
                <a:t>×CPI</a:t>
              </a:r>
              <a:r>
                <a:rPr lang="en-US" altLang="zh-CN" sz="1800" baseline="-25000"/>
                <a:t>stall</a:t>
              </a:r>
              <a:r>
                <a:rPr lang="en-US" altLang="zh-CN" sz="1800"/>
                <a:t>×Clock cycle</a:t>
              </a:r>
              <a:endParaRPr lang="en-US" altLang="zh-CN" sz="1800" dirty="0"/>
            </a:p>
          </p:txBody>
        </p:sp>
        <p:sp>
          <p:nvSpPr>
            <p:cNvPr id="80942" name="Line 10"/>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Text Box 11"/>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a:t>
              </a:r>
              <a:r>
                <a:rPr lang="en-US" altLang="zh-CN" sz="1800"/>
                <a:t>×CPI</a:t>
              </a:r>
              <a:r>
                <a:rPr lang="en-US" altLang="zh-CN" sz="1800" baseline="-25000"/>
                <a:t>perfect</a:t>
              </a:r>
              <a:r>
                <a:rPr lang="en-US" altLang="zh-CN" sz="1800"/>
                <a:t>×Clock cycle</a:t>
              </a:r>
              <a:endParaRPr lang="en-US" altLang="zh-CN" sz="1800" dirty="0"/>
            </a:p>
          </p:txBody>
        </p:sp>
      </p:grpSp>
      <p:grpSp>
        <p:nvGrpSpPr>
          <p:cNvPr id="80902" name="Group 12"/>
          <p:cNvGrpSpPr>
            <a:grpSpLocks/>
          </p:cNvGrpSpPr>
          <p:nvPr/>
        </p:nvGrpSpPr>
        <p:grpSpPr bwMode="auto">
          <a:xfrm>
            <a:off x="4102100" y="1555279"/>
            <a:ext cx="1117600" cy="696912"/>
            <a:chOff x="1020" y="2069"/>
            <a:chExt cx="1860" cy="439"/>
          </a:xfrm>
        </p:grpSpPr>
        <p:sp>
          <p:nvSpPr>
            <p:cNvPr id="80938" name="Text Box 13"/>
            <p:cNvSpPr txBox="1">
              <a:spLocks noChangeArrowheads="1"/>
            </p:cNvSpPr>
            <p:nvPr/>
          </p:nvSpPr>
          <p:spPr bwMode="auto">
            <a:xfrm>
              <a:off x="1205" y="2069"/>
              <a:ext cx="144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err="1"/>
                <a:t>CPI</a:t>
              </a:r>
              <a:r>
                <a:rPr lang="en-US" altLang="zh-CN" sz="1800" baseline="-25000" dirty="0" err="1"/>
                <a:t>stall</a:t>
              </a:r>
              <a:endParaRPr lang="en-US" altLang="zh-CN" sz="1800" baseline="-25000" dirty="0"/>
            </a:p>
          </p:txBody>
        </p:sp>
        <p:sp>
          <p:nvSpPr>
            <p:cNvPr id="80939" name="Line 14"/>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Text Box 15"/>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err="1"/>
                <a:t>CPI</a:t>
              </a:r>
              <a:r>
                <a:rPr lang="en-US" altLang="zh-CN" sz="1800" baseline="-25000" dirty="0" err="1"/>
                <a:t>perfect</a:t>
              </a:r>
              <a:endParaRPr lang="en-US" altLang="zh-CN" sz="1800" baseline="-25000" dirty="0"/>
            </a:p>
          </p:txBody>
        </p:sp>
      </p:grpSp>
      <p:grpSp>
        <p:nvGrpSpPr>
          <p:cNvPr id="80903" name="Group 16"/>
          <p:cNvGrpSpPr>
            <a:grpSpLocks/>
          </p:cNvGrpSpPr>
          <p:nvPr/>
        </p:nvGrpSpPr>
        <p:grpSpPr bwMode="auto">
          <a:xfrm>
            <a:off x="5326063" y="1555279"/>
            <a:ext cx="1117600" cy="696912"/>
            <a:chOff x="1020" y="2069"/>
            <a:chExt cx="1860" cy="439"/>
          </a:xfrm>
        </p:grpSpPr>
        <p:sp>
          <p:nvSpPr>
            <p:cNvPr id="80935" name="Text Box 17"/>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p>
          </p:txBody>
        </p:sp>
        <p:sp>
          <p:nvSpPr>
            <p:cNvPr id="80936" name="Line 18"/>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Text Box 19"/>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2</a:t>
              </a:r>
              <a:endParaRPr lang="en-US" altLang="zh-CN" sz="1800" baseline="-25000"/>
            </a:p>
          </p:txBody>
        </p:sp>
      </p:grpSp>
      <p:sp>
        <p:nvSpPr>
          <p:cNvPr id="80904" name="Text Box 20"/>
          <p:cNvSpPr txBox="1">
            <a:spLocks noChangeArrowheads="1"/>
          </p:cNvSpPr>
          <p:nvPr/>
        </p:nvSpPr>
        <p:spPr bwMode="auto">
          <a:xfrm>
            <a:off x="3706813" y="907579"/>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0905" name="Text Box 21"/>
          <p:cNvSpPr txBox="1">
            <a:spLocks noChangeArrowheads="1"/>
          </p:cNvSpPr>
          <p:nvPr/>
        </p:nvSpPr>
        <p:spPr bwMode="auto">
          <a:xfrm>
            <a:off x="3708400" y="1675929"/>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0906" name="Text Box 22"/>
          <p:cNvSpPr txBox="1">
            <a:spLocks noChangeArrowheads="1"/>
          </p:cNvSpPr>
          <p:nvPr/>
        </p:nvSpPr>
        <p:spPr bwMode="auto">
          <a:xfrm>
            <a:off x="5003800" y="1675929"/>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grpSp>
        <p:nvGrpSpPr>
          <p:cNvPr id="80907" name="Group 23"/>
          <p:cNvGrpSpPr>
            <a:grpSpLocks/>
          </p:cNvGrpSpPr>
          <p:nvPr/>
        </p:nvGrpSpPr>
        <p:grpSpPr bwMode="auto">
          <a:xfrm>
            <a:off x="395536" y="3932560"/>
            <a:ext cx="3275013" cy="696913"/>
            <a:chOff x="204" y="3612"/>
            <a:chExt cx="2063" cy="439"/>
          </a:xfrm>
        </p:grpSpPr>
        <p:sp>
          <p:nvSpPr>
            <p:cNvPr id="80932" name="Text Box 24"/>
            <p:cNvSpPr txBox="1">
              <a:spLocks noChangeArrowheads="1"/>
            </p:cNvSpPr>
            <p:nvPr/>
          </p:nvSpPr>
          <p:spPr bwMode="auto">
            <a:xfrm>
              <a:off x="521" y="3612"/>
              <a:ext cx="1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CPU time with stalls</a:t>
              </a:r>
            </a:p>
          </p:txBody>
        </p:sp>
        <p:sp>
          <p:nvSpPr>
            <p:cNvPr id="80933" name="Line 25"/>
            <p:cNvSpPr>
              <a:spLocks noChangeShapeType="1"/>
            </p:cNvSpPr>
            <p:nvPr/>
          </p:nvSpPr>
          <p:spPr bwMode="auto">
            <a:xfrm>
              <a:off x="295" y="3839"/>
              <a:ext cx="187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Text Box 26"/>
            <p:cNvSpPr txBox="1">
              <a:spLocks noChangeArrowheads="1"/>
            </p:cNvSpPr>
            <p:nvPr/>
          </p:nvSpPr>
          <p:spPr bwMode="auto">
            <a:xfrm>
              <a:off x="204" y="3820"/>
              <a:ext cx="20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CPU time with perfect cache</a:t>
              </a:r>
              <a:endParaRPr lang="en-US" altLang="zh-CN" sz="1800" dirty="0"/>
            </a:p>
          </p:txBody>
        </p:sp>
      </p:grpSp>
      <p:grpSp>
        <p:nvGrpSpPr>
          <p:cNvPr id="80908" name="Group 27"/>
          <p:cNvGrpSpPr>
            <a:grpSpLocks/>
          </p:cNvGrpSpPr>
          <p:nvPr/>
        </p:nvGrpSpPr>
        <p:grpSpPr bwMode="auto">
          <a:xfrm>
            <a:off x="4067944" y="3934103"/>
            <a:ext cx="1621475" cy="725489"/>
            <a:chOff x="1202" y="2069"/>
            <a:chExt cx="1860" cy="457"/>
          </a:xfrm>
        </p:grpSpPr>
        <p:sp>
          <p:nvSpPr>
            <p:cNvPr id="80929" name="Text Box 28"/>
            <p:cNvSpPr txBox="1">
              <a:spLocks noChangeArrowheads="1"/>
            </p:cNvSpPr>
            <p:nvPr/>
          </p:nvSpPr>
          <p:spPr bwMode="auto">
            <a:xfrm>
              <a:off x="1205" y="2069"/>
              <a:ext cx="15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latin typeface="Times New Roman" panose="02020603050405020304" pitchFamily="18" charset="0"/>
                  <a:cs typeface="Times New Roman" panose="02020603050405020304" pitchFamily="18" charset="0"/>
                </a:rPr>
                <a:t>I</a:t>
              </a:r>
              <a:r>
                <a:rPr lang="en-US" altLang="zh-CN" sz="1800" dirty="0"/>
                <a:t> * </a:t>
              </a:r>
              <a:r>
                <a:rPr lang="en-US" altLang="zh-CN" sz="1800" dirty="0" err="1"/>
                <a:t>CPI</a:t>
              </a:r>
              <a:r>
                <a:rPr lang="en-US" altLang="zh-CN" sz="1800" baseline="-25000" dirty="0" err="1"/>
                <a:t>stall</a:t>
              </a:r>
              <a:endParaRPr lang="en-US" altLang="zh-CN" sz="1800" baseline="-25000" dirty="0"/>
            </a:p>
          </p:txBody>
        </p:sp>
        <p:sp>
          <p:nvSpPr>
            <p:cNvPr id="80930" name="Line 29"/>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Text Box 30"/>
            <p:cNvSpPr txBox="1">
              <a:spLocks noChangeArrowheads="1"/>
            </p:cNvSpPr>
            <p:nvPr/>
          </p:nvSpPr>
          <p:spPr bwMode="auto">
            <a:xfrm>
              <a:off x="1202" y="2295"/>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latin typeface="Times New Roman" panose="02020603050405020304" pitchFamily="18" charset="0"/>
                  <a:cs typeface="Times New Roman" panose="02020603050405020304" pitchFamily="18" charset="0"/>
                </a:rPr>
                <a:t>I </a:t>
              </a:r>
              <a:r>
                <a:rPr lang="en-US" altLang="zh-CN" sz="1800" dirty="0"/>
                <a:t>* </a:t>
              </a:r>
              <a:r>
                <a:rPr lang="en-US" altLang="zh-CN" sz="1800" dirty="0" err="1"/>
                <a:t>CPI</a:t>
              </a:r>
              <a:r>
                <a:rPr lang="en-US" altLang="zh-CN" sz="1800" baseline="-25000" dirty="0" err="1"/>
                <a:t>perfect</a:t>
              </a:r>
              <a:endParaRPr lang="en-US" altLang="zh-CN" sz="1800" baseline="-25000" dirty="0"/>
            </a:p>
          </p:txBody>
        </p:sp>
      </p:grpSp>
      <p:grpSp>
        <p:nvGrpSpPr>
          <p:cNvPr id="80909" name="Group 31"/>
          <p:cNvGrpSpPr>
            <a:grpSpLocks/>
          </p:cNvGrpSpPr>
          <p:nvPr/>
        </p:nvGrpSpPr>
        <p:grpSpPr bwMode="auto">
          <a:xfrm>
            <a:off x="5686425" y="3934098"/>
            <a:ext cx="1117600" cy="696913"/>
            <a:chOff x="1020" y="2069"/>
            <a:chExt cx="1860" cy="439"/>
          </a:xfrm>
        </p:grpSpPr>
        <p:sp>
          <p:nvSpPr>
            <p:cNvPr id="80926" name="Text Box 32"/>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4.44</a:t>
              </a:r>
            </a:p>
          </p:txBody>
        </p:sp>
        <p:sp>
          <p:nvSpPr>
            <p:cNvPr id="80927" name="Line 33"/>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28" name="Text Box 34"/>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a:t>
              </a:r>
              <a:endParaRPr lang="en-US" altLang="zh-CN" sz="1800" baseline="-25000"/>
            </a:p>
          </p:txBody>
        </p:sp>
      </p:grpSp>
      <p:sp>
        <p:nvSpPr>
          <p:cNvPr id="80910" name="Text Box 36"/>
          <p:cNvSpPr txBox="1">
            <a:spLocks noChangeArrowheads="1"/>
          </p:cNvSpPr>
          <p:nvPr/>
        </p:nvSpPr>
        <p:spPr bwMode="auto">
          <a:xfrm>
            <a:off x="3563888" y="4076576"/>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a:t>
            </a:r>
          </a:p>
        </p:txBody>
      </p:sp>
      <p:sp>
        <p:nvSpPr>
          <p:cNvPr id="80911" name="Text Box 37"/>
          <p:cNvSpPr txBox="1">
            <a:spLocks noChangeArrowheads="1"/>
          </p:cNvSpPr>
          <p:nvPr/>
        </p:nvSpPr>
        <p:spPr bwMode="auto">
          <a:xfrm>
            <a:off x="5364163" y="405474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a:t>
            </a:r>
          </a:p>
        </p:txBody>
      </p:sp>
      <p:sp>
        <p:nvSpPr>
          <p:cNvPr id="80912" name="Text Box 38"/>
          <p:cNvSpPr txBox="1">
            <a:spLocks noChangeArrowheads="1"/>
          </p:cNvSpPr>
          <p:nvPr/>
        </p:nvSpPr>
        <p:spPr bwMode="auto">
          <a:xfrm>
            <a:off x="6443663" y="405474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=4.44</a:t>
            </a:r>
          </a:p>
        </p:txBody>
      </p:sp>
      <p:sp>
        <p:nvSpPr>
          <p:cNvPr id="80913" name="Text Box 39"/>
          <p:cNvSpPr txBox="1">
            <a:spLocks noChangeArrowheads="1"/>
          </p:cNvSpPr>
          <p:nvPr/>
        </p:nvSpPr>
        <p:spPr bwMode="auto">
          <a:xfrm>
            <a:off x="6013450" y="1674341"/>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=2.72</a:t>
            </a:r>
          </a:p>
        </p:txBody>
      </p:sp>
      <p:grpSp>
        <p:nvGrpSpPr>
          <p:cNvPr id="80914" name="Group 40"/>
          <p:cNvGrpSpPr>
            <a:grpSpLocks/>
          </p:cNvGrpSpPr>
          <p:nvPr/>
        </p:nvGrpSpPr>
        <p:grpSpPr bwMode="auto">
          <a:xfrm>
            <a:off x="2628900" y="5733256"/>
            <a:ext cx="1117600" cy="696912"/>
            <a:chOff x="1020" y="2069"/>
            <a:chExt cx="1860" cy="439"/>
          </a:xfrm>
        </p:grpSpPr>
        <p:sp>
          <p:nvSpPr>
            <p:cNvPr id="80923" name="Text Box 41"/>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3.44</a:t>
              </a:r>
            </a:p>
          </p:txBody>
        </p:sp>
        <p:sp>
          <p:nvSpPr>
            <p:cNvPr id="80924" name="Line 42"/>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25" name="Text Box 43"/>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endParaRPr lang="en-US" altLang="zh-CN" sz="1800" baseline="-25000"/>
            </a:p>
          </p:txBody>
        </p:sp>
      </p:grpSp>
      <p:grpSp>
        <p:nvGrpSpPr>
          <p:cNvPr id="80915" name="Group 44"/>
          <p:cNvGrpSpPr>
            <a:grpSpLocks/>
          </p:cNvGrpSpPr>
          <p:nvPr/>
        </p:nvGrpSpPr>
        <p:grpSpPr bwMode="auto">
          <a:xfrm>
            <a:off x="5148263" y="5733256"/>
            <a:ext cx="1117600" cy="696912"/>
            <a:chOff x="1020" y="2069"/>
            <a:chExt cx="1860" cy="439"/>
          </a:xfrm>
        </p:grpSpPr>
        <p:sp>
          <p:nvSpPr>
            <p:cNvPr id="80920" name="Text Box 4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3.44</a:t>
              </a:r>
            </a:p>
          </p:txBody>
        </p:sp>
        <p:sp>
          <p:nvSpPr>
            <p:cNvPr id="80921" name="Line 4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22" name="Text Box 4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4.44</a:t>
              </a:r>
              <a:endParaRPr lang="en-US" altLang="zh-CN" sz="1800" baseline="-25000"/>
            </a:p>
          </p:txBody>
        </p:sp>
      </p:grpSp>
      <p:sp>
        <p:nvSpPr>
          <p:cNvPr id="80916" name="Text Box 48"/>
          <p:cNvSpPr txBox="1">
            <a:spLocks noChangeArrowheads="1"/>
          </p:cNvSpPr>
          <p:nvPr/>
        </p:nvSpPr>
        <p:spPr bwMode="auto">
          <a:xfrm>
            <a:off x="3421063" y="5876131"/>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=63%    to</a:t>
            </a:r>
          </a:p>
        </p:txBody>
      </p:sp>
      <p:sp>
        <p:nvSpPr>
          <p:cNvPr id="80917" name="Text Box 49"/>
          <p:cNvSpPr txBox="1">
            <a:spLocks noChangeArrowheads="1"/>
          </p:cNvSpPr>
          <p:nvPr/>
        </p:nvSpPr>
        <p:spPr bwMode="auto">
          <a:xfrm>
            <a:off x="5868988" y="587771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=77%</a:t>
            </a:r>
          </a:p>
        </p:txBody>
      </p:sp>
      <p:sp>
        <p:nvSpPr>
          <p:cNvPr id="80918" name="Text Box 50"/>
          <p:cNvSpPr txBox="1">
            <a:spLocks noChangeArrowheads="1"/>
          </p:cNvSpPr>
          <p:nvPr/>
        </p:nvSpPr>
        <p:spPr bwMode="auto">
          <a:xfrm>
            <a:off x="611560" y="4920124"/>
            <a:ext cx="777686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SzTx/>
              <a:buNone/>
            </a:pPr>
            <a:r>
              <a:rPr lang="en-US" altLang="zh-CN" sz="2000" dirty="0">
                <a:solidFill>
                  <a:srgbClr val="0000FF"/>
                </a:solidFill>
                <a:latin typeface="Times New Roman" panose="02020603050405020304" pitchFamily="18" charset="0"/>
                <a:ea typeface="+mn-ea"/>
                <a:cs typeface="Times New Roman" panose="02020603050405020304" pitchFamily="18" charset="0"/>
              </a:rPr>
              <a:t>Total memory-stall cycles / Total cycles  = 3.44 I/4.44I= 77%</a:t>
            </a:r>
            <a:endParaRPr lang="en-US" altLang="zh-CN" sz="2400" b="0" dirty="0">
              <a:solidFill>
                <a:srgbClr val="0000FF"/>
              </a:solidFill>
              <a:latin typeface="Times New Roman" panose="02020603050405020304" pitchFamily="18" charset="0"/>
            </a:endParaRPr>
          </a:p>
          <a:p>
            <a:pPr>
              <a:spcBef>
                <a:spcPct val="50000"/>
              </a:spcBef>
              <a:buSzTx/>
              <a:buNone/>
            </a:pPr>
            <a:r>
              <a:rPr lang="en-US" altLang="zh-CN" sz="2000" dirty="0">
                <a:latin typeface="Times New Roman" panose="02020603050405020304" pitchFamily="18" charset="0"/>
                <a:ea typeface="+mn-ea"/>
                <a:cs typeface="Times New Roman" panose="02020603050405020304" pitchFamily="18" charset="0"/>
              </a:rPr>
              <a:t>Total memory-stall cycles / Total cycles </a:t>
            </a:r>
          </a:p>
        </p:txBody>
      </p:sp>
      <p:sp>
        <p:nvSpPr>
          <p:cNvPr id="80919" name="Rectangle 51"/>
          <p:cNvSpPr>
            <a:spLocks noChangeArrowheads="1"/>
          </p:cNvSpPr>
          <p:nvPr/>
        </p:nvSpPr>
        <p:spPr bwMode="auto">
          <a:xfrm>
            <a:off x="1909763" y="5826918"/>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from</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84" y="404664"/>
            <a:ext cx="9144000" cy="609600"/>
          </a:xfrm>
          <a:noFill/>
        </p:spPr>
        <p:txBody>
          <a:bodyPr/>
          <a:lstStyle/>
          <a:p>
            <a:r>
              <a:rPr lang="en-US" altLang="zh-CN" sz="2400" dirty="0">
                <a:latin typeface="Comic Sans MS" panose="030F0702030302020204" pitchFamily="66" charset="0"/>
              </a:rPr>
              <a:t>Calculating cache performance with Increased Clock Rate</a:t>
            </a:r>
          </a:p>
        </p:txBody>
      </p:sp>
      <p:sp>
        <p:nvSpPr>
          <p:cNvPr id="82947" name="AutoShape 3"/>
          <p:cNvSpPr>
            <a:spLocks noGrp="1" noChangeArrowheads="1"/>
          </p:cNvSpPr>
          <p:nvPr>
            <p:ph type="body" idx="1"/>
          </p:nvPr>
        </p:nvSpPr>
        <p:spPr>
          <a:xfrm>
            <a:off x="228600" y="765175"/>
            <a:ext cx="8382000" cy="4114800"/>
          </a:xfrm>
          <a:noFill/>
        </p:spPr>
        <p:txBody>
          <a:bodyPr/>
          <a:lstStyle/>
          <a:p>
            <a:r>
              <a:rPr lang="en-US" altLang="zh-CN" sz="2000" i="1" dirty="0"/>
              <a:t>Suppose we increase the performance of the computer in the previous example</a:t>
            </a:r>
            <a:r>
              <a:rPr lang="zh-CN" altLang="en-US" sz="2000" i="1" dirty="0"/>
              <a:t>：</a:t>
            </a:r>
            <a:r>
              <a:rPr lang="en-US" altLang="zh-CN" sz="2000" i="1" dirty="0"/>
              <a:t>doubling CPU clock rate </a:t>
            </a:r>
            <a:r>
              <a:rPr lang="zh-CN" altLang="en-US" sz="2000" i="1" dirty="0"/>
              <a:t>，</a:t>
            </a:r>
            <a:r>
              <a:rPr lang="en-US" altLang="zh-CN" sz="2000" i="1" dirty="0"/>
              <a:t>while memory access time does not change.</a:t>
            </a:r>
          </a:p>
          <a:p>
            <a:r>
              <a:rPr lang="en-US" altLang="zh-CN" sz="2000" i="1" dirty="0">
                <a:solidFill>
                  <a:srgbClr val="FF3300"/>
                </a:solidFill>
              </a:rPr>
              <a:t>Question : How much faster will the computer be with the faster clock to slow clock?</a:t>
            </a:r>
          </a:p>
          <a:p>
            <a:r>
              <a:rPr lang="en-US" altLang="zh-CN" sz="2000" i="1" dirty="0"/>
              <a:t>Answer</a:t>
            </a:r>
          </a:p>
          <a:p>
            <a:pPr>
              <a:buFontTx/>
              <a:buNone/>
            </a:pPr>
            <a:r>
              <a:rPr lang="en-US" altLang="zh-CN" sz="2000" dirty="0">
                <a:latin typeface="Times New Roman" panose="02020603050405020304" pitchFamily="18" charset="0"/>
              </a:rPr>
              <a:t>Total miss cycles per instruction = (2%</a:t>
            </a:r>
            <a:r>
              <a:rPr lang="en-US" altLang="zh-CN" sz="2000" dirty="0"/>
              <a:t>×200) + 36%×(4%×200)</a:t>
            </a:r>
            <a:r>
              <a:rPr lang="en-US" altLang="zh-CN" sz="2000" dirty="0">
                <a:latin typeface="Times New Roman" panose="02020603050405020304" pitchFamily="18" charset="0"/>
              </a:rPr>
              <a:t>=6.88</a:t>
            </a:r>
          </a:p>
          <a:p>
            <a:pPr algn="ctr">
              <a:buFontTx/>
              <a:buNone/>
            </a:pPr>
            <a:r>
              <a:rPr lang="en-US" altLang="zh-CN" sz="2000" dirty="0">
                <a:latin typeface="Times New Roman" panose="02020603050405020304" pitchFamily="18" charset="0"/>
              </a:rPr>
              <a:t>CPI with cache misses = 2 + 6.88 =8.88</a:t>
            </a:r>
          </a:p>
          <a:p>
            <a:pPr>
              <a:buFontTx/>
              <a:buNone/>
            </a:pPr>
            <a:endParaRPr lang="en-US" altLang="zh-CN" sz="2000" dirty="0">
              <a:latin typeface="Times New Roman" panose="02020603050405020304" pitchFamily="18" charset="0"/>
            </a:endParaRPr>
          </a:p>
          <a:p>
            <a:endParaRPr lang="en-US" altLang="zh-CN" sz="2000" i="1" dirty="0"/>
          </a:p>
        </p:txBody>
      </p:sp>
      <p:grpSp>
        <p:nvGrpSpPr>
          <p:cNvPr id="82948" name="Group 30"/>
          <p:cNvGrpSpPr>
            <a:grpSpLocks/>
          </p:cNvGrpSpPr>
          <p:nvPr/>
        </p:nvGrpSpPr>
        <p:grpSpPr bwMode="auto">
          <a:xfrm>
            <a:off x="0" y="3789040"/>
            <a:ext cx="8099425" cy="1439863"/>
            <a:chOff x="1" y="2840"/>
            <a:chExt cx="5102" cy="907"/>
          </a:xfrm>
        </p:grpSpPr>
        <p:grpSp>
          <p:nvGrpSpPr>
            <p:cNvPr id="82951" name="Group 8"/>
            <p:cNvGrpSpPr>
              <a:grpSpLocks/>
            </p:cNvGrpSpPr>
            <p:nvPr/>
          </p:nvGrpSpPr>
          <p:grpSpPr bwMode="auto">
            <a:xfrm>
              <a:off x="1" y="2855"/>
              <a:ext cx="2834" cy="439"/>
              <a:chOff x="137" y="3173"/>
              <a:chExt cx="2834" cy="439"/>
            </a:xfrm>
          </p:grpSpPr>
          <p:sp>
            <p:nvSpPr>
              <p:cNvPr id="82968" name="Text Box 5"/>
              <p:cNvSpPr txBox="1">
                <a:spLocks noChangeArrowheads="1"/>
              </p:cNvSpPr>
              <p:nvPr/>
            </p:nvSpPr>
            <p:spPr bwMode="auto">
              <a:xfrm>
                <a:off x="572" y="3173"/>
                <a:ext cx="20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Performance with fast clock</a:t>
                </a:r>
                <a:endParaRPr lang="en-US" altLang="zh-CN" sz="1800" dirty="0"/>
              </a:p>
            </p:txBody>
          </p:sp>
          <p:sp>
            <p:nvSpPr>
              <p:cNvPr id="82969" name="Line 6"/>
              <p:cNvSpPr>
                <a:spLocks noChangeShapeType="1"/>
              </p:cNvSpPr>
              <p:nvPr/>
            </p:nvSpPr>
            <p:spPr bwMode="auto">
              <a:xfrm flipV="1">
                <a:off x="521" y="3385"/>
                <a:ext cx="2119"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0" name="Text Box 7"/>
              <p:cNvSpPr txBox="1">
                <a:spLocks noChangeArrowheads="1"/>
              </p:cNvSpPr>
              <p:nvPr/>
            </p:nvSpPr>
            <p:spPr bwMode="auto">
              <a:xfrm>
                <a:off x="137" y="3381"/>
                <a:ext cx="2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Performance with slow clock</a:t>
                </a:r>
                <a:endParaRPr lang="en-US" altLang="zh-CN" sz="1800" dirty="0"/>
              </a:p>
            </p:txBody>
          </p:sp>
        </p:grpSp>
        <p:grpSp>
          <p:nvGrpSpPr>
            <p:cNvPr id="82952" name="Group 12"/>
            <p:cNvGrpSpPr>
              <a:grpSpLocks/>
            </p:cNvGrpSpPr>
            <p:nvPr/>
          </p:nvGrpSpPr>
          <p:grpSpPr bwMode="auto">
            <a:xfrm>
              <a:off x="2517" y="2840"/>
              <a:ext cx="2449" cy="439"/>
              <a:chOff x="2880" y="3173"/>
              <a:chExt cx="2449" cy="439"/>
            </a:xfrm>
          </p:grpSpPr>
          <p:sp>
            <p:nvSpPr>
              <p:cNvPr id="82965" name="Text Box 9"/>
              <p:cNvSpPr txBox="1">
                <a:spLocks noChangeArrowheads="1"/>
              </p:cNvSpPr>
              <p:nvPr/>
            </p:nvSpPr>
            <p:spPr bwMode="auto">
              <a:xfrm>
                <a:off x="2987" y="3173"/>
                <a:ext cx="2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Execution time with slow clock</a:t>
                </a:r>
                <a:endParaRPr lang="en-US" altLang="zh-CN" sz="1800" dirty="0"/>
              </a:p>
            </p:txBody>
          </p:sp>
          <p:sp>
            <p:nvSpPr>
              <p:cNvPr id="82966" name="Line 10"/>
              <p:cNvSpPr>
                <a:spLocks noChangeShapeType="1"/>
              </p:cNvSpPr>
              <p:nvPr/>
            </p:nvSpPr>
            <p:spPr bwMode="auto">
              <a:xfrm flipV="1">
                <a:off x="3083" y="3385"/>
                <a:ext cx="2119"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7" name="Text Box 11"/>
              <p:cNvSpPr txBox="1">
                <a:spLocks noChangeArrowheads="1"/>
              </p:cNvSpPr>
              <p:nvPr/>
            </p:nvSpPr>
            <p:spPr bwMode="auto">
              <a:xfrm>
                <a:off x="2880" y="3381"/>
                <a:ext cx="24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Execution time with fast clock</a:t>
                </a:r>
              </a:p>
            </p:txBody>
          </p:sp>
        </p:grpSp>
        <p:grpSp>
          <p:nvGrpSpPr>
            <p:cNvPr id="82953" name="Group 28"/>
            <p:cNvGrpSpPr>
              <a:grpSpLocks/>
            </p:cNvGrpSpPr>
            <p:nvPr/>
          </p:nvGrpSpPr>
          <p:grpSpPr bwMode="auto">
            <a:xfrm>
              <a:off x="1202" y="3308"/>
              <a:ext cx="2404" cy="439"/>
              <a:chOff x="748" y="3626"/>
              <a:chExt cx="2404" cy="439"/>
            </a:xfrm>
          </p:grpSpPr>
          <p:sp>
            <p:nvSpPr>
              <p:cNvPr id="82962" name="Text Box 18"/>
              <p:cNvSpPr txBox="1">
                <a:spLocks noChangeArrowheads="1"/>
              </p:cNvSpPr>
              <p:nvPr/>
            </p:nvSpPr>
            <p:spPr bwMode="auto">
              <a:xfrm>
                <a:off x="827" y="3626"/>
                <a:ext cx="21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a:t>
                </a:r>
                <a:r>
                  <a:rPr lang="en-US" altLang="zh-CN" sz="1800"/>
                  <a:t>×CPI</a:t>
                </a:r>
                <a:r>
                  <a:rPr lang="en-US" altLang="zh-CN" sz="1800" baseline="-25000"/>
                  <a:t>slow clock</a:t>
                </a:r>
                <a:r>
                  <a:rPr lang="en-US" altLang="zh-CN" sz="1800"/>
                  <a:t>×Clock cycle</a:t>
                </a:r>
                <a:endParaRPr lang="en-US" altLang="zh-CN" sz="1800" dirty="0"/>
              </a:p>
            </p:txBody>
          </p:sp>
          <p:sp>
            <p:nvSpPr>
              <p:cNvPr id="82963" name="Line 19"/>
              <p:cNvSpPr>
                <a:spLocks noChangeShapeType="1"/>
              </p:cNvSpPr>
              <p:nvPr/>
            </p:nvSpPr>
            <p:spPr bwMode="auto">
              <a:xfrm flipV="1">
                <a:off x="886" y="3838"/>
                <a:ext cx="2016" cy="1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4" name="Text Box 20"/>
              <p:cNvSpPr txBox="1">
                <a:spLocks noChangeArrowheads="1"/>
              </p:cNvSpPr>
              <p:nvPr/>
            </p:nvSpPr>
            <p:spPr bwMode="auto">
              <a:xfrm>
                <a:off x="748" y="3834"/>
                <a:ext cx="2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latin typeface="Times New Roman" panose="02020603050405020304" pitchFamily="18" charset="0"/>
                  </a:rPr>
                  <a:t>I</a:t>
                </a:r>
                <a:r>
                  <a:rPr lang="en-US" altLang="zh-CN" sz="1800"/>
                  <a:t>×CPI</a:t>
                </a:r>
                <a:r>
                  <a:rPr lang="en-US" altLang="zh-CN" sz="1800" baseline="-25000"/>
                  <a:t>fast clock</a:t>
                </a:r>
                <a:r>
                  <a:rPr lang="en-US" altLang="zh-CN" sz="1800"/>
                  <a:t>×Clock cycle/2</a:t>
                </a:r>
                <a:endParaRPr lang="en-US" altLang="zh-CN" sz="1800" dirty="0"/>
              </a:p>
            </p:txBody>
          </p:sp>
        </p:grpSp>
        <p:grpSp>
          <p:nvGrpSpPr>
            <p:cNvPr id="82954" name="Group 21"/>
            <p:cNvGrpSpPr>
              <a:grpSpLocks/>
            </p:cNvGrpSpPr>
            <p:nvPr/>
          </p:nvGrpSpPr>
          <p:grpSpPr bwMode="auto">
            <a:xfrm>
              <a:off x="3561" y="3308"/>
              <a:ext cx="906" cy="411"/>
              <a:chOff x="1020" y="2069"/>
              <a:chExt cx="1860" cy="475"/>
            </a:xfrm>
          </p:grpSpPr>
          <p:sp>
            <p:nvSpPr>
              <p:cNvPr id="82959" name="Text Box 22"/>
              <p:cNvSpPr txBox="1">
                <a:spLocks noChangeArrowheads="1"/>
              </p:cNvSpPr>
              <p:nvPr/>
            </p:nvSpPr>
            <p:spPr bwMode="auto">
              <a:xfrm>
                <a:off x="1205" y="2069"/>
                <a:ext cx="144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5.44</a:t>
                </a:r>
              </a:p>
            </p:txBody>
          </p:sp>
          <p:sp>
            <p:nvSpPr>
              <p:cNvPr id="82960" name="Line 23"/>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1" name="Text Box 24"/>
              <p:cNvSpPr txBox="1">
                <a:spLocks noChangeArrowheads="1"/>
              </p:cNvSpPr>
              <p:nvPr/>
            </p:nvSpPr>
            <p:spPr bwMode="auto">
              <a:xfrm>
                <a:off x="1020" y="2277"/>
                <a:ext cx="18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8.88×1/2</a:t>
                </a:r>
              </a:p>
            </p:txBody>
          </p:sp>
        </p:grpSp>
        <p:sp>
          <p:nvSpPr>
            <p:cNvPr id="82955" name="Text Box 25"/>
            <p:cNvSpPr txBox="1">
              <a:spLocks noChangeArrowheads="1"/>
            </p:cNvSpPr>
            <p:nvPr/>
          </p:nvSpPr>
          <p:spPr bwMode="auto">
            <a:xfrm>
              <a:off x="3334" y="338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2956" name="Text Box 26"/>
            <p:cNvSpPr txBox="1">
              <a:spLocks noChangeArrowheads="1"/>
            </p:cNvSpPr>
            <p:nvPr/>
          </p:nvSpPr>
          <p:spPr bwMode="auto">
            <a:xfrm>
              <a:off x="4196" y="3383"/>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=1.23</a:t>
              </a:r>
            </a:p>
          </p:txBody>
        </p:sp>
        <p:sp>
          <p:nvSpPr>
            <p:cNvPr id="82957" name="Text Box 27"/>
            <p:cNvSpPr txBox="1">
              <a:spLocks noChangeArrowheads="1"/>
            </p:cNvSpPr>
            <p:nvPr/>
          </p:nvSpPr>
          <p:spPr bwMode="auto">
            <a:xfrm>
              <a:off x="1066" y="338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sp>
          <p:nvSpPr>
            <p:cNvPr id="82958" name="Text Box 29"/>
            <p:cNvSpPr txBox="1">
              <a:spLocks noChangeArrowheads="1"/>
            </p:cNvSpPr>
            <p:nvPr/>
          </p:nvSpPr>
          <p:spPr bwMode="auto">
            <a:xfrm>
              <a:off x="2426" y="2915"/>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a:t>
              </a:r>
            </a:p>
          </p:txBody>
        </p:sp>
      </p:grpSp>
      <p:sp>
        <p:nvSpPr>
          <p:cNvPr id="82949" name="Text Box 31"/>
          <p:cNvSpPr txBox="1">
            <a:spLocks noChangeArrowheads="1"/>
          </p:cNvSpPr>
          <p:nvPr/>
        </p:nvSpPr>
        <p:spPr bwMode="auto">
          <a:xfrm>
            <a:off x="395536" y="5517232"/>
            <a:ext cx="8280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SzTx/>
              <a:buFontTx/>
              <a:buNone/>
            </a:pPr>
            <a:r>
              <a:rPr lang="en-US" altLang="zh-CN" sz="2200" dirty="0">
                <a:solidFill>
                  <a:srgbClr val="FF3300"/>
                </a:solidFill>
                <a:latin typeface="Comic Sans MS" panose="030F0702030302020204" pitchFamily="66" charset="0"/>
              </a:rPr>
              <a:t>This, the computer with the faster clock is about 1.2 times faster rather than 2 time faster.</a:t>
            </a:r>
          </a:p>
        </p:txBody>
      </p:sp>
      <p:sp>
        <p:nvSpPr>
          <p:cNvPr id="82950" name="文本框 1"/>
          <p:cNvSpPr txBox="1">
            <a:spLocks noChangeArrowheads="1"/>
          </p:cNvSpPr>
          <p:nvPr/>
        </p:nvSpPr>
        <p:spPr bwMode="auto">
          <a:xfrm>
            <a:off x="6372200" y="5085184"/>
            <a:ext cx="2579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en-US" altLang="zh-CN" sz="2000" dirty="0">
                <a:solidFill>
                  <a:srgbClr val="0000FF"/>
                </a:solidFill>
                <a:latin typeface="Times New Roman" panose="02020603050405020304" pitchFamily="18" charset="0"/>
              </a:rPr>
              <a:t>I: Instruction</a:t>
            </a:r>
            <a:r>
              <a:rPr lang="en-US" altLang="zh-CN" sz="2400" dirty="0">
                <a:solidFill>
                  <a:srgbClr val="0000FF"/>
                </a:solidFill>
                <a:latin typeface="Times New Roman" panose="02020603050405020304" pitchFamily="18" charset="0"/>
              </a:rPr>
              <a:t> Count</a:t>
            </a:r>
            <a:endParaRPr lang="zh-CN" altLang="en-US" sz="2400" dirty="0">
              <a:solidFill>
                <a:srgbClr val="0000FF"/>
              </a:solidFill>
              <a:latin typeface="Times New Roman" panose="02020603050405020304" pitchFamily="18" charset="0"/>
            </a:endParaRPr>
          </a:p>
        </p:txBody>
      </p:sp>
      <p:sp>
        <p:nvSpPr>
          <p:cNvPr id="2" name="文本框 1"/>
          <p:cNvSpPr txBox="1"/>
          <p:nvPr/>
        </p:nvSpPr>
        <p:spPr>
          <a:xfrm>
            <a:off x="6516226" y="116632"/>
            <a:ext cx="2592288" cy="369332"/>
          </a:xfrm>
          <a:prstGeom prst="rect">
            <a:avLst/>
          </a:prstGeom>
          <a:noFill/>
        </p:spPr>
        <p:txBody>
          <a:bodyPr wrap="square" rtlCol="0">
            <a:spAutoFit/>
          </a:bodyPr>
          <a:lstStyle/>
          <a:p>
            <a:r>
              <a:rPr lang="zh-CN" altLang="en-US" sz="1800" b="1" dirty="0">
                <a:solidFill>
                  <a:srgbClr val="FF0000"/>
                </a:solidFill>
              </a:rPr>
              <a:t>本页内容书上无，不讲</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72813" y="123220"/>
            <a:ext cx="8259762" cy="523220"/>
          </a:xfrm>
        </p:spPr>
        <p:txBody>
          <a:bodyPr/>
          <a:lstStyle/>
          <a:p>
            <a:pPr eaLnBrk="1" hangingPunct="1"/>
            <a:r>
              <a:rPr lang="en-AU" altLang="en-US" dirty="0"/>
              <a:t>Average Access Time </a:t>
            </a:r>
            <a:r>
              <a:rPr lang="en-AU" altLang="en-US" dirty="0">
                <a:solidFill>
                  <a:srgbClr val="FF0000"/>
                </a:solidFill>
              </a:rPr>
              <a:t>Per Instruction</a:t>
            </a:r>
          </a:p>
        </p:txBody>
      </p:sp>
      <p:sp>
        <p:nvSpPr>
          <p:cNvPr id="105475" name="Rectangle 3"/>
          <p:cNvSpPr>
            <a:spLocks noGrp="1" noChangeArrowheads="1"/>
          </p:cNvSpPr>
          <p:nvPr>
            <p:ph type="body" idx="1"/>
          </p:nvPr>
        </p:nvSpPr>
        <p:spPr>
          <a:xfrm>
            <a:off x="107504" y="646440"/>
            <a:ext cx="9036496" cy="6049342"/>
          </a:xfrm>
        </p:spPr>
        <p:txBody>
          <a:bodyPr/>
          <a:lstStyle/>
          <a:p>
            <a:pPr eaLnBrk="1" hangingPunct="1">
              <a:spcBef>
                <a:spcPts val="400"/>
              </a:spcBef>
            </a:pPr>
            <a:r>
              <a:rPr lang="en-AU" altLang="en-US" sz="2200" dirty="0"/>
              <a:t>Hit time is also important for performance</a:t>
            </a:r>
          </a:p>
          <a:p>
            <a:pPr lvl="1" eaLnBrk="1" hangingPunct="1">
              <a:spcBef>
                <a:spcPts val="400"/>
              </a:spcBef>
            </a:pPr>
            <a:r>
              <a:rPr lang="en-US" altLang="en-US" dirty="0">
                <a:solidFill>
                  <a:srgbClr val="0000FF"/>
                </a:solidFill>
              </a:rPr>
              <a:t>Increasing the cache size will cause a bigger cache access time.</a:t>
            </a:r>
            <a:endParaRPr lang="en-AU" altLang="en-US" dirty="0">
              <a:solidFill>
                <a:srgbClr val="0000FF"/>
              </a:solidFill>
            </a:endParaRPr>
          </a:p>
          <a:p>
            <a:pPr eaLnBrk="1" hangingPunct="1">
              <a:spcBef>
                <a:spcPts val="400"/>
              </a:spcBef>
            </a:pPr>
            <a:r>
              <a:rPr lang="en-US" altLang="en-US" sz="2200" dirty="0">
                <a:solidFill>
                  <a:srgbClr val="0000FF"/>
                </a:solidFill>
              </a:rPr>
              <a:t>AMAT(Average Memory Access Time): the average time </a:t>
            </a:r>
            <a:r>
              <a:rPr lang="en-AU" altLang="en-US" sz="2000" dirty="0">
                <a:solidFill>
                  <a:srgbClr val="FF0000"/>
                </a:solidFill>
              </a:rPr>
              <a:t>Per Instruction</a:t>
            </a:r>
            <a:r>
              <a:rPr lang="en-US" altLang="en-US" sz="2200" dirty="0">
                <a:solidFill>
                  <a:srgbClr val="0000FF"/>
                </a:solidFill>
              </a:rPr>
              <a:t> to access memory considering hit time, miss penalty, and miss rate.</a:t>
            </a:r>
          </a:p>
          <a:p>
            <a:pPr lvl="1" eaLnBrk="1" hangingPunct="1">
              <a:spcBef>
                <a:spcPts val="400"/>
              </a:spcBef>
            </a:pPr>
            <a:r>
              <a:rPr lang="en-US" altLang="en-US" dirty="0">
                <a:solidFill>
                  <a:srgbClr val="0000FF"/>
                </a:solidFill>
                <a:cs typeface="Arial" panose="020B0604020202020204" pitchFamily="34" charset="0"/>
              </a:rPr>
              <a:t>N </a:t>
            </a:r>
            <a:r>
              <a:rPr lang="en-AU" altLang="en-US" dirty="0">
                <a:solidFill>
                  <a:srgbClr val="FF0000"/>
                </a:solidFill>
              </a:rPr>
              <a:t>Instructions</a:t>
            </a:r>
            <a:endParaRPr lang="en-US" altLang="en-US" dirty="0">
              <a:solidFill>
                <a:srgbClr val="FF0000"/>
              </a:solidFill>
              <a:cs typeface="Arial" panose="020B0604020202020204" pitchFamily="34" charset="0"/>
            </a:endParaRPr>
          </a:p>
          <a:p>
            <a:pPr lvl="1" eaLnBrk="1" hangingPunct="1">
              <a:spcBef>
                <a:spcPts val="400"/>
              </a:spcBef>
            </a:pPr>
            <a:r>
              <a:rPr lang="en-US" altLang="en-US" dirty="0">
                <a:solidFill>
                  <a:srgbClr val="0000FF"/>
                </a:solidFill>
                <a:cs typeface="Arial" panose="020B0604020202020204" pitchFamily="34" charset="0"/>
              </a:rPr>
              <a:t>Total time of memory access: N * hit-time + N * Miss-rate * Miss-penalty</a:t>
            </a:r>
          </a:p>
          <a:p>
            <a:pPr lvl="1" eaLnBrk="1" hangingPunct="1">
              <a:spcBef>
                <a:spcPts val="400"/>
              </a:spcBef>
            </a:pPr>
            <a:r>
              <a:rPr lang="en-US" altLang="en-US" dirty="0">
                <a:solidFill>
                  <a:srgbClr val="0000FF"/>
                </a:solidFill>
                <a:cs typeface="Arial" panose="020B0604020202020204" pitchFamily="34" charset="0"/>
              </a:rPr>
              <a:t>AMAT = (N * hit-time + N * Miss-rate * Miss-penalty) / N </a:t>
            </a:r>
          </a:p>
          <a:p>
            <a:pPr marL="457200" lvl="1" indent="0" eaLnBrk="1" hangingPunct="1">
              <a:spcBef>
                <a:spcPts val="400"/>
              </a:spcBef>
              <a:buNone/>
            </a:pPr>
            <a:r>
              <a:rPr lang="en-US" altLang="en-US" dirty="0">
                <a:solidFill>
                  <a:srgbClr val="0000FF"/>
                </a:solidFill>
                <a:cs typeface="Arial" panose="020B0604020202020204" pitchFamily="34" charset="0"/>
              </a:rPr>
              <a:t>	         = hit-time + Miss-rate * Miss-penalty</a:t>
            </a:r>
          </a:p>
          <a:p>
            <a:pPr marL="457200" lvl="1" indent="0" eaLnBrk="1" hangingPunct="1">
              <a:spcBef>
                <a:spcPts val="400"/>
              </a:spcBef>
              <a:buNone/>
            </a:pPr>
            <a:r>
              <a:rPr lang="en-US" altLang="en-US" dirty="0">
                <a:solidFill>
                  <a:srgbClr val="0000FF"/>
                </a:solidFill>
                <a:cs typeface="Arial" panose="020B0604020202020204" pitchFamily="34" charset="0"/>
              </a:rPr>
              <a:t>	         = Time for a hit + Miss rate × Miss penalty</a:t>
            </a:r>
          </a:p>
          <a:p>
            <a:pPr eaLnBrk="1" hangingPunct="1">
              <a:spcBef>
                <a:spcPts val="400"/>
              </a:spcBef>
            </a:pPr>
            <a:r>
              <a:rPr lang="en-US" altLang="en-US" sz="2200" dirty="0"/>
              <a:t>Example: CPU with 1ns clock, hit time = 1 </a:t>
            </a:r>
            <a:r>
              <a:rPr lang="en-US" altLang="en-US" sz="2200" dirty="0">
                <a:solidFill>
                  <a:srgbClr val="FF0000"/>
                </a:solidFill>
              </a:rPr>
              <a:t>cycle(5</a:t>
            </a:r>
            <a:r>
              <a:rPr lang="en-US" altLang="zh-CN" sz="2200" dirty="0">
                <a:solidFill>
                  <a:srgbClr val="FF0000"/>
                </a:solidFill>
              </a:rPr>
              <a:t>-stage pipeline </a:t>
            </a:r>
            <a:r>
              <a:rPr lang="zh-CN" altLang="en-US" sz="2000" dirty="0">
                <a:solidFill>
                  <a:srgbClr val="FF0000"/>
                </a:solidFill>
              </a:rPr>
              <a:t>在数据和指令访问都</a:t>
            </a:r>
            <a:r>
              <a:rPr lang="en-US" altLang="zh-CN" sz="2000" dirty="0">
                <a:solidFill>
                  <a:srgbClr val="FF0000"/>
                </a:solidFill>
              </a:rPr>
              <a:t>hit</a:t>
            </a:r>
            <a:r>
              <a:rPr lang="zh-CN" altLang="en-US" sz="2000" dirty="0">
                <a:solidFill>
                  <a:srgbClr val="FF0000"/>
                </a:solidFill>
              </a:rPr>
              <a:t>时每条指令的内存访问平均花一个</a:t>
            </a:r>
            <a:r>
              <a:rPr lang="en-US" altLang="zh-CN" sz="2200" dirty="0">
                <a:solidFill>
                  <a:srgbClr val="FF0000"/>
                </a:solidFill>
              </a:rPr>
              <a:t>cycle</a:t>
            </a:r>
            <a:r>
              <a:rPr lang="en-US" altLang="en-US" sz="2200" dirty="0"/>
              <a:t>), miss penalty = 20 cycles, miss rate = 5%</a:t>
            </a:r>
          </a:p>
          <a:p>
            <a:pPr lvl="1" eaLnBrk="1" hangingPunct="1">
              <a:spcBef>
                <a:spcPts val="400"/>
              </a:spcBef>
            </a:pPr>
            <a:r>
              <a:rPr lang="en-US" altLang="en-US" dirty="0">
                <a:cs typeface="Arial" panose="020B0604020202020204" pitchFamily="34" charset="0"/>
              </a:rPr>
              <a:t>AMAT = 1 + 0.05 × 20 = 2ns</a:t>
            </a:r>
          </a:p>
          <a:p>
            <a:pPr lvl="2" eaLnBrk="1" hangingPunct="1">
              <a:spcBef>
                <a:spcPts val="400"/>
              </a:spcBef>
            </a:pPr>
            <a:r>
              <a:rPr lang="en-US" altLang="en-US" dirty="0">
                <a:cs typeface="Arial" panose="020B0604020202020204" pitchFamily="34" charset="0"/>
              </a:rPr>
              <a:t>2 cycles per instruction</a:t>
            </a:r>
          </a:p>
        </p:txBody>
      </p:sp>
      <p:sp>
        <p:nvSpPr>
          <p:cNvPr id="1054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35BB562-0325-4D4B-9759-71B373E71E66}" type="slidenum">
              <a:rPr lang="zh-CN" altLang="en-US" sz="1200" smtClean="0">
                <a:solidFill>
                  <a:srgbClr val="000000"/>
                </a:solidFill>
              </a:rPr>
              <a:pPr>
                <a:spcBef>
                  <a:spcPct val="0"/>
                </a:spcBef>
                <a:buClrTx/>
                <a:buSzTx/>
                <a:buFontTx/>
                <a:buNone/>
              </a:pPr>
              <a:t>67</a:t>
            </a:fld>
            <a:endParaRPr lang="zh-CN" altLang="en-US" sz="1200">
              <a:solidFill>
                <a:srgbClr val="000000"/>
              </a:solidFill>
            </a:endParaRPr>
          </a:p>
        </p:txBody>
      </p:sp>
    </p:spTree>
    <p:extLst>
      <p:ext uri="{BB962C8B-B14F-4D97-AF65-F5344CB8AC3E}">
        <p14:creationId xmlns:p14="http://schemas.microsoft.com/office/powerpoint/2010/main" val="2818154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628650" y="188640"/>
            <a:ext cx="7886700" cy="831627"/>
          </a:xfrm>
        </p:spPr>
        <p:txBody>
          <a:bodyPr/>
          <a:lstStyle/>
          <a:p>
            <a:pPr eaLnBrk="1" hangingPunct="1"/>
            <a:r>
              <a:rPr lang="en-US" altLang="en-US" dirty="0"/>
              <a:t>Multi-Cycle Pipeline Diagram</a:t>
            </a:r>
            <a:endParaRPr lang="en-AU" altLang="en-US" dirty="0"/>
          </a:p>
        </p:txBody>
      </p:sp>
      <p:sp>
        <p:nvSpPr>
          <p:cNvPr id="121860" name="Rectangle 3"/>
          <p:cNvSpPr>
            <a:spLocks noGrp="1" noChangeArrowheads="1"/>
          </p:cNvSpPr>
          <p:nvPr>
            <p:ph idx="4294967295"/>
          </p:nvPr>
        </p:nvSpPr>
        <p:spPr>
          <a:xfrm>
            <a:off x="110719" y="1020267"/>
            <a:ext cx="7886700" cy="968573"/>
          </a:xfrm>
        </p:spPr>
        <p:txBody>
          <a:bodyPr/>
          <a:lstStyle/>
          <a:p>
            <a:pPr eaLnBrk="1" hangingPunct="1"/>
            <a:r>
              <a:rPr lang="en-US" altLang="en-US" dirty="0"/>
              <a:t>Form showing resource usage</a:t>
            </a:r>
            <a:endParaRPr lang="en-AU" altLang="en-US" dirty="0"/>
          </a:p>
        </p:txBody>
      </p:sp>
      <p:sp>
        <p:nvSpPr>
          <p:cNvPr id="2" name="灯片编号占位符 1"/>
          <p:cNvSpPr>
            <a:spLocks noGrp="1"/>
          </p:cNvSpPr>
          <p:nvPr>
            <p:ph type="sldNum" sz="quarter" idx="4294967295"/>
          </p:nvPr>
        </p:nvSpPr>
        <p:spPr>
          <a:xfrm>
            <a:off x="7086600" y="6356350"/>
            <a:ext cx="2057400" cy="365125"/>
          </a:xfrm>
        </p:spPr>
        <p:txBody>
          <a:bodyPr/>
          <a:lstStyle/>
          <a:p>
            <a:fld id="{450322E1-33AF-46D7-A5AC-266B73D5C552}" type="slidenum">
              <a:rPr lang="zh-CN" altLang="en-US" smtClean="0"/>
              <a:t>68</a:t>
            </a:fld>
            <a:endParaRPr lang="zh-CN" altLang="en-US"/>
          </a:p>
        </p:txBody>
      </p:sp>
      <p:pic>
        <p:nvPicPr>
          <p:cNvPr id="121861"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556792"/>
            <a:ext cx="7975798" cy="493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730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72813" y="88496"/>
            <a:ext cx="8259762" cy="523220"/>
          </a:xfrm>
        </p:spPr>
        <p:txBody>
          <a:bodyPr/>
          <a:lstStyle/>
          <a:p>
            <a:pPr eaLnBrk="1" hangingPunct="1"/>
            <a:r>
              <a:rPr lang="en-AU" altLang="en-US" dirty="0"/>
              <a:t>Average Access Time </a:t>
            </a:r>
            <a:r>
              <a:rPr lang="en-AU" altLang="en-US" dirty="0">
                <a:solidFill>
                  <a:srgbClr val="FF0000"/>
                </a:solidFill>
              </a:rPr>
              <a:t>Per Access </a:t>
            </a:r>
          </a:p>
        </p:txBody>
      </p:sp>
      <p:sp>
        <p:nvSpPr>
          <p:cNvPr id="105475" name="Rectangle 3"/>
          <p:cNvSpPr>
            <a:spLocks noGrp="1" noChangeArrowheads="1"/>
          </p:cNvSpPr>
          <p:nvPr>
            <p:ph type="body" idx="1"/>
          </p:nvPr>
        </p:nvSpPr>
        <p:spPr>
          <a:xfrm>
            <a:off x="179512" y="646440"/>
            <a:ext cx="8964488" cy="6049342"/>
          </a:xfrm>
        </p:spPr>
        <p:txBody>
          <a:bodyPr/>
          <a:lstStyle/>
          <a:p>
            <a:pPr eaLnBrk="1" hangingPunct="1">
              <a:spcBef>
                <a:spcPts val="400"/>
              </a:spcBef>
            </a:pPr>
            <a:r>
              <a:rPr lang="en-AU" altLang="en-US" sz="2200" dirty="0"/>
              <a:t>Hit time is also important for performance</a:t>
            </a:r>
          </a:p>
          <a:p>
            <a:pPr lvl="1" eaLnBrk="1" hangingPunct="1">
              <a:spcBef>
                <a:spcPts val="400"/>
              </a:spcBef>
            </a:pPr>
            <a:r>
              <a:rPr lang="en-US" altLang="en-US" dirty="0">
                <a:solidFill>
                  <a:srgbClr val="0000FF"/>
                </a:solidFill>
              </a:rPr>
              <a:t>Increasing the cache size will cause a bigger cache access time.</a:t>
            </a:r>
            <a:endParaRPr lang="en-AU" altLang="en-US" dirty="0">
              <a:solidFill>
                <a:srgbClr val="0000FF"/>
              </a:solidFill>
            </a:endParaRPr>
          </a:p>
          <a:p>
            <a:pPr eaLnBrk="1" hangingPunct="1">
              <a:spcBef>
                <a:spcPts val="400"/>
              </a:spcBef>
            </a:pPr>
            <a:r>
              <a:rPr lang="en-US" altLang="en-US" sz="2200" dirty="0">
                <a:solidFill>
                  <a:srgbClr val="0000FF"/>
                </a:solidFill>
              </a:rPr>
              <a:t>AMAT(Average Memory Access Time): the average time </a:t>
            </a:r>
            <a:r>
              <a:rPr lang="en-AU" altLang="en-US" sz="2000" dirty="0">
                <a:solidFill>
                  <a:srgbClr val="FF0000"/>
                </a:solidFill>
              </a:rPr>
              <a:t>Per access </a:t>
            </a:r>
            <a:r>
              <a:rPr lang="en-US" altLang="en-US" sz="2200" dirty="0">
                <a:solidFill>
                  <a:srgbClr val="0000FF"/>
                </a:solidFill>
              </a:rPr>
              <a:t>to access memory considering hit time, miss penalty, and miss rate.</a:t>
            </a:r>
          </a:p>
          <a:p>
            <a:pPr lvl="1" eaLnBrk="1" hangingPunct="1">
              <a:spcBef>
                <a:spcPts val="400"/>
              </a:spcBef>
            </a:pPr>
            <a:r>
              <a:rPr lang="en-US" altLang="en-US" dirty="0">
                <a:solidFill>
                  <a:srgbClr val="0000FF"/>
                </a:solidFill>
                <a:cs typeface="Arial" panose="020B0604020202020204" pitchFamily="34" charset="0"/>
              </a:rPr>
              <a:t>N </a:t>
            </a:r>
            <a:r>
              <a:rPr lang="en-US" altLang="en-US" dirty="0">
                <a:solidFill>
                  <a:srgbClr val="FF0000"/>
                </a:solidFill>
                <a:cs typeface="Arial" panose="020B0604020202020204" pitchFamily="34" charset="0"/>
              </a:rPr>
              <a:t>memory access</a:t>
            </a:r>
          </a:p>
          <a:p>
            <a:pPr lvl="1" eaLnBrk="1" hangingPunct="1">
              <a:spcBef>
                <a:spcPts val="400"/>
              </a:spcBef>
            </a:pPr>
            <a:r>
              <a:rPr lang="en-US" altLang="en-US" dirty="0">
                <a:solidFill>
                  <a:srgbClr val="0000FF"/>
                </a:solidFill>
                <a:cs typeface="Arial" panose="020B0604020202020204" pitchFamily="34" charset="0"/>
              </a:rPr>
              <a:t>Total time of memory access: N * hit-time + N * Miss-rate * Miss-penalty</a:t>
            </a:r>
          </a:p>
          <a:p>
            <a:pPr lvl="1" eaLnBrk="1" hangingPunct="1">
              <a:spcBef>
                <a:spcPts val="400"/>
              </a:spcBef>
            </a:pPr>
            <a:r>
              <a:rPr lang="en-US" altLang="en-US" dirty="0">
                <a:solidFill>
                  <a:srgbClr val="0000FF"/>
                </a:solidFill>
                <a:cs typeface="Arial" panose="020B0604020202020204" pitchFamily="34" charset="0"/>
              </a:rPr>
              <a:t>AMAT = (N * hit-time + N * Miss-rate * Miss-penalty) / N </a:t>
            </a:r>
          </a:p>
          <a:p>
            <a:pPr marL="457200" lvl="1" indent="0" eaLnBrk="1" hangingPunct="1">
              <a:spcBef>
                <a:spcPts val="400"/>
              </a:spcBef>
              <a:buNone/>
            </a:pPr>
            <a:r>
              <a:rPr lang="en-US" altLang="en-US" dirty="0">
                <a:solidFill>
                  <a:srgbClr val="0000FF"/>
                </a:solidFill>
                <a:cs typeface="Arial" panose="020B0604020202020204" pitchFamily="34" charset="0"/>
              </a:rPr>
              <a:t>	         = hit-time + Miss-rate * Miss-penalty</a:t>
            </a:r>
          </a:p>
          <a:p>
            <a:pPr marL="457200" lvl="1" indent="0" eaLnBrk="1" hangingPunct="1">
              <a:spcBef>
                <a:spcPts val="400"/>
              </a:spcBef>
              <a:buNone/>
            </a:pPr>
            <a:r>
              <a:rPr lang="en-US" altLang="en-US" dirty="0">
                <a:solidFill>
                  <a:srgbClr val="0000FF"/>
                </a:solidFill>
                <a:cs typeface="Arial" panose="020B0604020202020204" pitchFamily="34" charset="0"/>
              </a:rPr>
              <a:t>	         = Time for a hit + Miss rate × Miss penalty</a:t>
            </a:r>
          </a:p>
          <a:p>
            <a:pPr eaLnBrk="1" hangingPunct="1">
              <a:spcBef>
                <a:spcPts val="400"/>
              </a:spcBef>
            </a:pPr>
            <a:r>
              <a:rPr lang="en-US" altLang="en-US" sz="2200" dirty="0"/>
              <a:t>Example: CPU with 1ns clock, hit time = 1 cycle, miss penalty = 20 cycles, I-cache miss rate = 5%</a:t>
            </a:r>
          </a:p>
          <a:p>
            <a:pPr lvl="1" eaLnBrk="1" hangingPunct="1">
              <a:spcBef>
                <a:spcPts val="400"/>
              </a:spcBef>
            </a:pPr>
            <a:r>
              <a:rPr lang="en-US" altLang="en-US" dirty="0">
                <a:cs typeface="Arial" panose="020B0604020202020204" pitchFamily="34" charset="0"/>
              </a:rPr>
              <a:t>AMAT = 1 + 0.05 × 20 = 2ns</a:t>
            </a:r>
            <a:r>
              <a:rPr lang="en-US" altLang="en-US" sz="2000" dirty="0">
                <a:cs typeface="Arial" panose="020B0604020202020204" pitchFamily="34" charset="0"/>
              </a:rPr>
              <a:t>, </a:t>
            </a:r>
            <a:r>
              <a:rPr lang="zh-CN" altLang="en-US" sz="2000" dirty="0">
                <a:cs typeface="Arial" panose="020B0604020202020204" pitchFamily="34" charset="0"/>
              </a:rPr>
              <a:t>这里</a:t>
            </a:r>
            <a:r>
              <a:rPr lang="en-US" altLang="zh-CN" sz="2000" dirty="0">
                <a:cs typeface="Arial" panose="020B0604020202020204" pitchFamily="34" charset="0"/>
              </a:rPr>
              <a:t>AMAT</a:t>
            </a:r>
            <a:r>
              <a:rPr lang="zh-CN" altLang="en-US" sz="2000" dirty="0">
                <a:cs typeface="Arial" panose="020B0604020202020204" pitchFamily="34" charset="0"/>
              </a:rPr>
              <a:t>指指令内存的</a:t>
            </a:r>
            <a:r>
              <a:rPr lang="zh-CN" altLang="en-US" sz="2000" dirty="0">
                <a:solidFill>
                  <a:srgbClr val="FF0000"/>
                </a:solidFill>
                <a:cs typeface="Arial" panose="020B0604020202020204" pitchFamily="34" charset="0"/>
              </a:rPr>
              <a:t>每次</a:t>
            </a:r>
            <a:r>
              <a:rPr lang="zh-CN" altLang="en-US" sz="2000" dirty="0">
                <a:cs typeface="Arial" panose="020B0604020202020204" pitchFamily="34" charset="0"/>
              </a:rPr>
              <a:t>平均访问时间</a:t>
            </a:r>
            <a:endParaRPr lang="en-US" altLang="en-US" sz="2000" dirty="0">
              <a:cs typeface="Arial" panose="020B0604020202020204" pitchFamily="34" charset="0"/>
            </a:endParaRPr>
          </a:p>
          <a:p>
            <a:pPr lvl="2" eaLnBrk="1" hangingPunct="1">
              <a:spcBef>
                <a:spcPts val="400"/>
              </a:spcBef>
            </a:pPr>
            <a:r>
              <a:rPr lang="en-US" altLang="en-US" dirty="0">
                <a:cs typeface="Arial" panose="020B0604020202020204" pitchFamily="34" charset="0"/>
              </a:rPr>
              <a:t>2 cycles per instruction</a:t>
            </a:r>
          </a:p>
        </p:txBody>
      </p:sp>
      <p:sp>
        <p:nvSpPr>
          <p:cNvPr id="105476"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35BB562-0325-4D4B-9759-71B373E71E66}" type="slidenum">
              <a:rPr lang="zh-CN" altLang="en-US" sz="1200" smtClean="0">
                <a:solidFill>
                  <a:srgbClr val="000000"/>
                </a:solidFill>
              </a:rPr>
              <a:pPr>
                <a:spcBef>
                  <a:spcPct val="0"/>
                </a:spcBef>
                <a:buClrTx/>
                <a:buSzTx/>
                <a:buFontTx/>
                <a:buNone/>
              </a:pPr>
              <a:t>69</a:t>
            </a:fld>
            <a:endParaRPr lang="zh-CN" altLang="en-US" sz="1200">
              <a:solidFill>
                <a:srgbClr val="000000"/>
              </a:solidFill>
            </a:endParaRPr>
          </a:p>
        </p:txBody>
      </p:sp>
      <p:sp>
        <p:nvSpPr>
          <p:cNvPr id="2" name="矩形 1"/>
          <p:cNvSpPr/>
          <p:nvPr/>
        </p:nvSpPr>
        <p:spPr>
          <a:xfrm>
            <a:off x="6607877" y="189981"/>
            <a:ext cx="2376264" cy="830997"/>
          </a:xfrm>
          <a:prstGeom prst="rect">
            <a:avLst/>
          </a:prstGeom>
          <a:ln>
            <a:solidFill>
              <a:srgbClr val="FF3300"/>
            </a:solidFill>
          </a:ln>
        </p:spPr>
        <p:txBody>
          <a:bodyPr wrap="square">
            <a:spAutoFit/>
          </a:bodyPr>
          <a:lstStyle/>
          <a:p>
            <a:r>
              <a:rPr lang="zh-CN" altLang="en-US" b="1" dirty="0">
                <a:solidFill>
                  <a:srgbClr val="FF0000"/>
                </a:solidFill>
              </a:rPr>
              <a:t>本书不用 </a:t>
            </a:r>
            <a:r>
              <a:rPr lang="en-US" altLang="zh-CN" b="1" dirty="0">
                <a:solidFill>
                  <a:srgbClr val="FF0000"/>
                </a:solidFill>
              </a:rPr>
              <a:t>AMAT per access</a:t>
            </a:r>
            <a:endParaRPr lang="zh-CN" altLang="en-US" b="1" dirty="0">
              <a:solidFill>
                <a:srgbClr val="FF0000"/>
              </a:solidFill>
            </a:endParaRPr>
          </a:p>
        </p:txBody>
      </p:sp>
    </p:spTree>
    <p:extLst>
      <p:ext uri="{BB962C8B-B14F-4D97-AF65-F5344CB8AC3E}">
        <p14:creationId xmlns:p14="http://schemas.microsoft.com/office/powerpoint/2010/main" val="255425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5425" y="687412"/>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9699" name="AutoShape 3"/>
          <p:cNvSpPr>
            <a:spLocks noGrp="1" noChangeArrowheads="1"/>
          </p:cNvSpPr>
          <p:nvPr>
            <p:ph type="body" idx="1"/>
          </p:nvPr>
        </p:nvSpPr>
        <p:spPr>
          <a:xfrm>
            <a:off x="228600" y="1517674"/>
            <a:ext cx="8382000" cy="4114800"/>
          </a:xfrm>
          <a:noFill/>
        </p:spPr>
        <p:txBody>
          <a:bodyPr/>
          <a:lstStyle/>
          <a:p>
            <a:r>
              <a:rPr lang="en-US" altLang="zh-CN" sz="2000" dirty="0"/>
              <a:t>Build a memory hierarchy</a:t>
            </a:r>
          </a:p>
        </p:txBody>
      </p:sp>
      <p:sp>
        <p:nvSpPr>
          <p:cNvPr id="29700" name="Rectangle 4"/>
          <p:cNvSpPr>
            <a:spLocks noGrp="1" noChangeArrowheads="1"/>
          </p:cNvSpPr>
          <p:nvPr>
            <p:ph type="title"/>
          </p:nvPr>
        </p:nvSpPr>
        <p:spPr>
          <a:xfrm>
            <a:off x="228600" y="527074"/>
            <a:ext cx="7620000" cy="609600"/>
          </a:xfrm>
          <a:noFill/>
        </p:spPr>
        <p:txBody>
          <a:bodyPr/>
          <a:lstStyle/>
          <a:p>
            <a:r>
              <a:rPr lang="en-US" altLang="zh-CN"/>
              <a:t>Solutions </a:t>
            </a:r>
            <a:endParaRPr lang="en-US" altLang="zh-CN" dirty="0"/>
          </a:p>
        </p:txBody>
      </p:sp>
      <p:grpSp>
        <p:nvGrpSpPr>
          <p:cNvPr id="29701" name="Group 103"/>
          <p:cNvGrpSpPr>
            <a:grpSpLocks/>
          </p:cNvGrpSpPr>
          <p:nvPr/>
        </p:nvGrpSpPr>
        <p:grpSpPr bwMode="auto">
          <a:xfrm>
            <a:off x="107950" y="2398737"/>
            <a:ext cx="5054600" cy="3838575"/>
            <a:chOff x="465" y="1275"/>
            <a:chExt cx="3184" cy="2418"/>
          </a:xfrm>
        </p:grpSpPr>
        <p:sp>
          <p:nvSpPr>
            <p:cNvPr id="29738" name="Freeform 11"/>
            <p:cNvSpPr>
              <a:spLocks/>
            </p:cNvSpPr>
            <p:nvPr/>
          </p:nvSpPr>
          <p:spPr bwMode="auto">
            <a:xfrm>
              <a:off x="1347" y="1858"/>
              <a:ext cx="631" cy="249"/>
            </a:xfrm>
            <a:custGeom>
              <a:avLst/>
              <a:gdLst>
                <a:gd name="T0" fmla="*/ 631 w 631"/>
                <a:gd name="T1" fmla="*/ 249 h 249"/>
                <a:gd name="T2" fmla="*/ 631 w 631"/>
                <a:gd name="T3" fmla="*/ 0 h 249"/>
                <a:gd name="T4" fmla="*/ 0 w 631"/>
                <a:gd name="T5" fmla="*/ 0 h 249"/>
                <a:gd name="T6" fmla="*/ 0 w 631"/>
                <a:gd name="T7" fmla="*/ 249 h 249"/>
                <a:gd name="T8" fmla="*/ 631 w 631"/>
                <a:gd name="T9" fmla="*/ 249 h 249"/>
                <a:gd name="T10" fmla="*/ 631 w 631"/>
                <a:gd name="T11" fmla="*/ 249 h 249"/>
                <a:gd name="T12" fmla="*/ 0 60000 65536"/>
                <a:gd name="T13" fmla="*/ 0 60000 65536"/>
                <a:gd name="T14" fmla="*/ 0 60000 65536"/>
                <a:gd name="T15" fmla="*/ 0 60000 65536"/>
                <a:gd name="T16" fmla="*/ 0 60000 65536"/>
                <a:gd name="T17" fmla="*/ 0 60000 65536"/>
                <a:gd name="T18" fmla="*/ 0 w 631"/>
                <a:gd name="T19" fmla="*/ 0 h 249"/>
                <a:gd name="T20" fmla="*/ 631 w 63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631" h="249">
                  <a:moveTo>
                    <a:pt x="631" y="249"/>
                  </a:moveTo>
                  <a:lnTo>
                    <a:pt x="631" y="0"/>
                  </a:lnTo>
                  <a:lnTo>
                    <a:pt x="0" y="0"/>
                  </a:lnTo>
                  <a:lnTo>
                    <a:pt x="0" y="249"/>
                  </a:lnTo>
                  <a:lnTo>
                    <a:pt x="631" y="24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9" name="Freeform 12"/>
            <p:cNvSpPr>
              <a:spLocks/>
            </p:cNvSpPr>
            <p:nvPr/>
          </p:nvSpPr>
          <p:spPr bwMode="auto">
            <a:xfrm>
              <a:off x="1347" y="1858"/>
              <a:ext cx="631" cy="249"/>
            </a:xfrm>
            <a:custGeom>
              <a:avLst/>
              <a:gdLst>
                <a:gd name="T0" fmla="*/ 631 w 631"/>
                <a:gd name="T1" fmla="*/ 249 h 249"/>
                <a:gd name="T2" fmla="*/ 631 w 631"/>
                <a:gd name="T3" fmla="*/ 0 h 249"/>
                <a:gd name="T4" fmla="*/ 0 w 631"/>
                <a:gd name="T5" fmla="*/ 0 h 249"/>
                <a:gd name="T6" fmla="*/ 0 w 631"/>
                <a:gd name="T7" fmla="*/ 249 h 249"/>
                <a:gd name="T8" fmla="*/ 631 w 631"/>
                <a:gd name="T9" fmla="*/ 249 h 249"/>
                <a:gd name="T10" fmla="*/ 631 w 631"/>
                <a:gd name="T11" fmla="*/ 249 h 249"/>
                <a:gd name="T12" fmla="*/ 0 60000 65536"/>
                <a:gd name="T13" fmla="*/ 0 60000 65536"/>
                <a:gd name="T14" fmla="*/ 0 60000 65536"/>
                <a:gd name="T15" fmla="*/ 0 60000 65536"/>
                <a:gd name="T16" fmla="*/ 0 60000 65536"/>
                <a:gd name="T17" fmla="*/ 0 60000 65536"/>
                <a:gd name="T18" fmla="*/ 0 w 631"/>
                <a:gd name="T19" fmla="*/ 0 h 249"/>
                <a:gd name="T20" fmla="*/ 631 w 631"/>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631" h="249">
                  <a:moveTo>
                    <a:pt x="631" y="249"/>
                  </a:moveTo>
                  <a:lnTo>
                    <a:pt x="631" y="0"/>
                  </a:lnTo>
                  <a:lnTo>
                    <a:pt x="0" y="0"/>
                  </a:lnTo>
                  <a:lnTo>
                    <a:pt x="0" y="249"/>
                  </a:lnTo>
                  <a:lnTo>
                    <a:pt x="631" y="24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0" name="Rectangle 13"/>
            <p:cNvSpPr>
              <a:spLocks noChangeArrowheads="1"/>
            </p:cNvSpPr>
            <p:nvPr/>
          </p:nvSpPr>
          <p:spPr bwMode="auto">
            <a:xfrm>
              <a:off x="1480"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41" name="Rectangle 14"/>
            <p:cNvSpPr>
              <a:spLocks noChangeArrowheads="1"/>
            </p:cNvSpPr>
            <p:nvPr/>
          </p:nvSpPr>
          <p:spPr bwMode="auto">
            <a:xfrm>
              <a:off x="158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42" name="Rectangle 15"/>
            <p:cNvSpPr>
              <a:spLocks noChangeArrowheads="1"/>
            </p:cNvSpPr>
            <p:nvPr/>
          </p:nvSpPr>
          <p:spPr bwMode="auto">
            <a:xfrm>
              <a:off x="1646"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43" name="Rectangle 16"/>
            <p:cNvSpPr>
              <a:spLocks noChangeArrowheads="1"/>
            </p:cNvSpPr>
            <p:nvPr/>
          </p:nvSpPr>
          <p:spPr bwMode="auto">
            <a:xfrm>
              <a:off x="1746"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744" name="Rectangle 17"/>
            <p:cNvSpPr>
              <a:spLocks noChangeArrowheads="1"/>
            </p:cNvSpPr>
            <p:nvPr/>
          </p:nvSpPr>
          <p:spPr bwMode="auto">
            <a:xfrm>
              <a:off x="1814" y="1912"/>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sz="2400" b="0">
                <a:latin typeface="Times New Roman" panose="02020603050405020304" pitchFamily="18" charset="0"/>
              </a:endParaRPr>
            </a:p>
          </p:txBody>
        </p:sp>
        <p:sp>
          <p:nvSpPr>
            <p:cNvPr id="29745" name="Rectangle 18"/>
            <p:cNvSpPr>
              <a:spLocks noChangeArrowheads="1"/>
            </p:cNvSpPr>
            <p:nvPr/>
          </p:nvSpPr>
          <p:spPr bwMode="auto">
            <a:xfrm>
              <a:off x="1854"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sz="2400" b="0">
                <a:latin typeface="Times New Roman" panose="02020603050405020304" pitchFamily="18" charset="0"/>
              </a:endParaRPr>
            </a:p>
          </p:txBody>
        </p:sp>
        <p:sp>
          <p:nvSpPr>
            <p:cNvPr id="29746" name="Freeform 19"/>
            <p:cNvSpPr>
              <a:spLocks/>
            </p:cNvSpPr>
            <p:nvPr/>
          </p:nvSpPr>
          <p:spPr bwMode="auto">
            <a:xfrm>
              <a:off x="1193" y="1275"/>
              <a:ext cx="943" cy="403"/>
            </a:xfrm>
            <a:custGeom>
              <a:avLst/>
              <a:gdLst>
                <a:gd name="T0" fmla="*/ 943 w 943"/>
                <a:gd name="T1" fmla="*/ 403 h 403"/>
                <a:gd name="T2" fmla="*/ 943 w 943"/>
                <a:gd name="T3" fmla="*/ 0 h 403"/>
                <a:gd name="T4" fmla="*/ 0 w 943"/>
                <a:gd name="T5" fmla="*/ 0 h 403"/>
                <a:gd name="T6" fmla="*/ 0 w 943"/>
                <a:gd name="T7" fmla="*/ 403 h 403"/>
                <a:gd name="T8" fmla="*/ 943 w 943"/>
                <a:gd name="T9" fmla="*/ 403 h 403"/>
                <a:gd name="T10" fmla="*/ 943 w 943"/>
                <a:gd name="T11" fmla="*/ 403 h 403"/>
                <a:gd name="T12" fmla="*/ 0 60000 65536"/>
                <a:gd name="T13" fmla="*/ 0 60000 65536"/>
                <a:gd name="T14" fmla="*/ 0 60000 65536"/>
                <a:gd name="T15" fmla="*/ 0 60000 65536"/>
                <a:gd name="T16" fmla="*/ 0 60000 65536"/>
                <a:gd name="T17" fmla="*/ 0 60000 65536"/>
                <a:gd name="T18" fmla="*/ 0 w 943"/>
                <a:gd name="T19" fmla="*/ 0 h 403"/>
                <a:gd name="T20" fmla="*/ 943 w 943"/>
                <a:gd name="T21" fmla="*/ 403 h 403"/>
              </a:gdLst>
              <a:ahLst/>
              <a:cxnLst>
                <a:cxn ang="T12">
                  <a:pos x="T0" y="T1"/>
                </a:cxn>
                <a:cxn ang="T13">
                  <a:pos x="T2" y="T3"/>
                </a:cxn>
                <a:cxn ang="T14">
                  <a:pos x="T4" y="T5"/>
                </a:cxn>
                <a:cxn ang="T15">
                  <a:pos x="T6" y="T7"/>
                </a:cxn>
                <a:cxn ang="T16">
                  <a:pos x="T8" y="T9"/>
                </a:cxn>
                <a:cxn ang="T17">
                  <a:pos x="T10" y="T11"/>
                </a:cxn>
              </a:cxnLst>
              <a:rect l="T18" t="T19" r="T20" b="T21"/>
              <a:pathLst>
                <a:path w="943" h="403">
                  <a:moveTo>
                    <a:pt x="943" y="403"/>
                  </a:moveTo>
                  <a:lnTo>
                    <a:pt x="943" y="0"/>
                  </a:lnTo>
                  <a:lnTo>
                    <a:pt x="0" y="0"/>
                  </a:lnTo>
                  <a:lnTo>
                    <a:pt x="0" y="403"/>
                  </a:lnTo>
                  <a:lnTo>
                    <a:pt x="943" y="403"/>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7" name="Freeform 20"/>
            <p:cNvSpPr>
              <a:spLocks/>
            </p:cNvSpPr>
            <p:nvPr/>
          </p:nvSpPr>
          <p:spPr bwMode="auto">
            <a:xfrm>
              <a:off x="1193" y="1275"/>
              <a:ext cx="943" cy="403"/>
            </a:xfrm>
            <a:custGeom>
              <a:avLst/>
              <a:gdLst>
                <a:gd name="T0" fmla="*/ 943 w 943"/>
                <a:gd name="T1" fmla="*/ 403 h 403"/>
                <a:gd name="T2" fmla="*/ 943 w 943"/>
                <a:gd name="T3" fmla="*/ 0 h 403"/>
                <a:gd name="T4" fmla="*/ 0 w 943"/>
                <a:gd name="T5" fmla="*/ 0 h 403"/>
                <a:gd name="T6" fmla="*/ 0 w 943"/>
                <a:gd name="T7" fmla="*/ 403 h 403"/>
                <a:gd name="T8" fmla="*/ 943 w 943"/>
                <a:gd name="T9" fmla="*/ 403 h 403"/>
                <a:gd name="T10" fmla="*/ 943 w 943"/>
                <a:gd name="T11" fmla="*/ 403 h 403"/>
                <a:gd name="T12" fmla="*/ 0 60000 65536"/>
                <a:gd name="T13" fmla="*/ 0 60000 65536"/>
                <a:gd name="T14" fmla="*/ 0 60000 65536"/>
                <a:gd name="T15" fmla="*/ 0 60000 65536"/>
                <a:gd name="T16" fmla="*/ 0 60000 65536"/>
                <a:gd name="T17" fmla="*/ 0 60000 65536"/>
                <a:gd name="T18" fmla="*/ 0 w 943"/>
                <a:gd name="T19" fmla="*/ 0 h 403"/>
                <a:gd name="T20" fmla="*/ 943 w 943"/>
                <a:gd name="T21" fmla="*/ 403 h 403"/>
              </a:gdLst>
              <a:ahLst/>
              <a:cxnLst>
                <a:cxn ang="T12">
                  <a:pos x="T0" y="T1"/>
                </a:cxn>
                <a:cxn ang="T13">
                  <a:pos x="T2" y="T3"/>
                </a:cxn>
                <a:cxn ang="T14">
                  <a:pos x="T4" y="T5"/>
                </a:cxn>
                <a:cxn ang="T15">
                  <a:pos x="T6" y="T7"/>
                </a:cxn>
                <a:cxn ang="T16">
                  <a:pos x="T8" y="T9"/>
                </a:cxn>
                <a:cxn ang="T17">
                  <a:pos x="T10" y="T11"/>
                </a:cxn>
              </a:cxnLst>
              <a:rect l="T18" t="T19" r="T20" b="T21"/>
              <a:pathLst>
                <a:path w="943" h="403">
                  <a:moveTo>
                    <a:pt x="943" y="403"/>
                  </a:moveTo>
                  <a:lnTo>
                    <a:pt x="943" y="0"/>
                  </a:lnTo>
                  <a:lnTo>
                    <a:pt x="0" y="0"/>
                  </a:lnTo>
                  <a:lnTo>
                    <a:pt x="0" y="403"/>
                  </a:lnTo>
                  <a:lnTo>
                    <a:pt x="943" y="40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8" name="Freeform 21"/>
            <p:cNvSpPr>
              <a:spLocks/>
            </p:cNvSpPr>
            <p:nvPr/>
          </p:nvSpPr>
          <p:spPr bwMode="auto">
            <a:xfrm>
              <a:off x="1283" y="2287"/>
              <a:ext cx="763" cy="498"/>
            </a:xfrm>
            <a:custGeom>
              <a:avLst/>
              <a:gdLst>
                <a:gd name="T0" fmla="*/ 763 w 763"/>
                <a:gd name="T1" fmla="*/ 494 h 498"/>
                <a:gd name="T2" fmla="*/ 763 w 763"/>
                <a:gd name="T3" fmla="*/ 0 h 498"/>
                <a:gd name="T4" fmla="*/ 0 w 763"/>
                <a:gd name="T5" fmla="*/ 0 h 498"/>
                <a:gd name="T6" fmla="*/ 0 w 763"/>
                <a:gd name="T7" fmla="*/ 498 h 498"/>
                <a:gd name="T8" fmla="*/ 763 w 763"/>
                <a:gd name="T9" fmla="*/ 498 h 498"/>
                <a:gd name="T10" fmla="*/ 763 w 763"/>
                <a:gd name="T11" fmla="*/ 498 h 498"/>
                <a:gd name="T12" fmla="*/ 763 w 763"/>
                <a:gd name="T13" fmla="*/ 494 h 498"/>
                <a:gd name="T14" fmla="*/ 0 60000 65536"/>
                <a:gd name="T15" fmla="*/ 0 60000 65536"/>
                <a:gd name="T16" fmla="*/ 0 60000 65536"/>
                <a:gd name="T17" fmla="*/ 0 60000 65536"/>
                <a:gd name="T18" fmla="*/ 0 60000 65536"/>
                <a:gd name="T19" fmla="*/ 0 60000 65536"/>
                <a:gd name="T20" fmla="*/ 0 60000 65536"/>
                <a:gd name="T21" fmla="*/ 0 w 763"/>
                <a:gd name="T22" fmla="*/ 0 h 498"/>
                <a:gd name="T23" fmla="*/ 763 w 763"/>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3" h="498">
                  <a:moveTo>
                    <a:pt x="763" y="494"/>
                  </a:moveTo>
                  <a:lnTo>
                    <a:pt x="763" y="0"/>
                  </a:lnTo>
                  <a:lnTo>
                    <a:pt x="0" y="0"/>
                  </a:lnTo>
                  <a:lnTo>
                    <a:pt x="0" y="498"/>
                  </a:lnTo>
                  <a:lnTo>
                    <a:pt x="763" y="498"/>
                  </a:lnTo>
                  <a:lnTo>
                    <a:pt x="763" y="49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9" name="Freeform 22"/>
            <p:cNvSpPr>
              <a:spLocks/>
            </p:cNvSpPr>
            <p:nvPr/>
          </p:nvSpPr>
          <p:spPr bwMode="auto">
            <a:xfrm>
              <a:off x="1283" y="2287"/>
              <a:ext cx="763" cy="498"/>
            </a:xfrm>
            <a:custGeom>
              <a:avLst/>
              <a:gdLst>
                <a:gd name="T0" fmla="*/ 763 w 763"/>
                <a:gd name="T1" fmla="*/ 494 h 498"/>
                <a:gd name="T2" fmla="*/ 763 w 763"/>
                <a:gd name="T3" fmla="*/ 0 h 498"/>
                <a:gd name="T4" fmla="*/ 0 w 763"/>
                <a:gd name="T5" fmla="*/ 0 h 498"/>
                <a:gd name="T6" fmla="*/ 0 w 763"/>
                <a:gd name="T7" fmla="*/ 498 h 498"/>
                <a:gd name="T8" fmla="*/ 763 w 763"/>
                <a:gd name="T9" fmla="*/ 498 h 498"/>
                <a:gd name="T10" fmla="*/ 763 w 763"/>
                <a:gd name="T11" fmla="*/ 498 h 498"/>
                <a:gd name="T12" fmla="*/ 0 60000 65536"/>
                <a:gd name="T13" fmla="*/ 0 60000 65536"/>
                <a:gd name="T14" fmla="*/ 0 60000 65536"/>
                <a:gd name="T15" fmla="*/ 0 60000 65536"/>
                <a:gd name="T16" fmla="*/ 0 60000 65536"/>
                <a:gd name="T17" fmla="*/ 0 60000 65536"/>
                <a:gd name="T18" fmla="*/ 0 w 763"/>
                <a:gd name="T19" fmla="*/ 0 h 498"/>
                <a:gd name="T20" fmla="*/ 763 w 763"/>
                <a:gd name="T21" fmla="*/ 498 h 498"/>
              </a:gdLst>
              <a:ahLst/>
              <a:cxnLst>
                <a:cxn ang="T12">
                  <a:pos x="T0" y="T1"/>
                </a:cxn>
                <a:cxn ang="T13">
                  <a:pos x="T2" y="T3"/>
                </a:cxn>
                <a:cxn ang="T14">
                  <a:pos x="T4" y="T5"/>
                </a:cxn>
                <a:cxn ang="T15">
                  <a:pos x="T6" y="T7"/>
                </a:cxn>
                <a:cxn ang="T16">
                  <a:pos x="T8" y="T9"/>
                </a:cxn>
                <a:cxn ang="T17">
                  <a:pos x="T10" y="T11"/>
                </a:cxn>
              </a:cxnLst>
              <a:rect l="T18" t="T19" r="T20" b="T21"/>
              <a:pathLst>
                <a:path w="763" h="498">
                  <a:moveTo>
                    <a:pt x="763" y="494"/>
                  </a:moveTo>
                  <a:lnTo>
                    <a:pt x="763" y="0"/>
                  </a:lnTo>
                  <a:lnTo>
                    <a:pt x="0" y="0"/>
                  </a:lnTo>
                  <a:lnTo>
                    <a:pt x="0" y="498"/>
                  </a:lnTo>
                  <a:lnTo>
                    <a:pt x="763" y="49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0" name="Rectangle 23"/>
            <p:cNvSpPr>
              <a:spLocks noChangeArrowheads="1"/>
            </p:cNvSpPr>
            <p:nvPr/>
          </p:nvSpPr>
          <p:spPr bwMode="auto">
            <a:xfrm>
              <a:off x="1579"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C</a:t>
              </a:r>
              <a:endParaRPr lang="en-US" altLang="zh-CN" sz="2400" b="0">
                <a:latin typeface="Times New Roman" panose="02020603050405020304" pitchFamily="18" charset="0"/>
              </a:endParaRPr>
            </a:p>
          </p:txBody>
        </p:sp>
        <p:sp>
          <p:nvSpPr>
            <p:cNvPr id="29751" name="Rectangle 24"/>
            <p:cNvSpPr>
              <a:spLocks noChangeArrowheads="1"/>
            </p:cNvSpPr>
            <p:nvPr/>
          </p:nvSpPr>
          <p:spPr bwMode="auto">
            <a:xfrm>
              <a:off x="1665"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P</a:t>
              </a:r>
              <a:endParaRPr lang="en-US" altLang="zh-CN" sz="2400" b="0">
                <a:latin typeface="Times New Roman" panose="02020603050405020304" pitchFamily="18" charset="0"/>
              </a:endParaRPr>
            </a:p>
          </p:txBody>
        </p:sp>
        <p:sp>
          <p:nvSpPr>
            <p:cNvPr id="29752" name="Rectangle 25"/>
            <p:cNvSpPr>
              <a:spLocks noChangeArrowheads="1"/>
            </p:cNvSpPr>
            <p:nvPr/>
          </p:nvSpPr>
          <p:spPr bwMode="auto">
            <a:xfrm>
              <a:off x="1744"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U</a:t>
              </a:r>
              <a:endParaRPr lang="en-US" altLang="zh-CN" sz="2400" b="0">
                <a:latin typeface="Times New Roman" panose="02020603050405020304" pitchFamily="18" charset="0"/>
              </a:endParaRPr>
            </a:p>
          </p:txBody>
        </p:sp>
        <p:sp>
          <p:nvSpPr>
            <p:cNvPr id="29753" name="Rectangle 26"/>
            <p:cNvSpPr>
              <a:spLocks noChangeArrowheads="1"/>
            </p:cNvSpPr>
            <p:nvPr/>
          </p:nvSpPr>
          <p:spPr bwMode="auto">
            <a:xfrm>
              <a:off x="1480" y="246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54" name="Rectangle 27"/>
            <p:cNvSpPr>
              <a:spLocks noChangeArrowheads="1"/>
            </p:cNvSpPr>
            <p:nvPr/>
          </p:nvSpPr>
          <p:spPr bwMode="auto">
            <a:xfrm>
              <a:off x="1580" y="24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55" name="Rectangle 28"/>
            <p:cNvSpPr>
              <a:spLocks noChangeArrowheads="1"/>
            </p:cNvSpPr>
            <p:nvPr/>
          </p:nvSpPr>
          <p:spPr bwMode="auto">
            <a:xfrm>
              <a:off x="1646" y="246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56" name="Rectangle 29"/>
            <p:cNvSpPr>
              <a:spLocks noChangeArrowheads="1"/>
            </p:cNvSpPr>
            <p:nvPr/>
          </p:nvSpPr>
          <p:spPr bwMode="auto">
            <a:xfrm>
              <a:off x="1746" y="24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757" name="Rectangle 30"/>
            <p:cNvSpPr>
              <a:spLocks noChangeArrowheads="1"/>
            </p:cNvSpPr>
            <p:nvPr/>
          </p:nvSpPr>
          <p:spPr bwMode="auto">
            <a:xfrm>
              <a:off x="1814" y="246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sz="2400" b="0">
                <a:latin typeface="Times New Roman" panose="02020603050405020304" pitchFamily="18" charset="0"/>
              </a:endParaRPr>
            </a:p>
          </p:txBody>
        </p:sp>
        <p:sp>
          <p:nvSpPr>
            <p:cNvPr id="29758" name="Rectangle 31"/>
            <p:cNvSpPr>
              <a:spLocks noChangeArrowheads="1"/>
            </p:cNvSpPr>
            <p:nvPr/>
          </p:nvSpPr>
          <p:spPr bwMode="auto">
            <a:xfrm>
              <a:off x="1854" y="246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sz="2400" b="0">
                <a:latin typeface="Times New Roman" panose="02020603050405020304" pitchFamily="18" charset="0"/>
              </a:endParaRPr>
            </a:p>
          </p:txBody>
        </p:sp>
        <p:sp>
          <p:nvSpPr>
            <p:cNvPr id="29759" name="Rectangle 32"/>
            <p:cNvSpPr>
              <a:spLocks noChangeArrowheads="1"/>
            </p:cNvSpPr>
            <p:nvPr/>
          </p:nvSpPr>
          <p:spPr bwMode="auto">
            <a:xfrm>
              <a:off x="2412"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60" name="Rectangle 33"/>
            <p:cNvSpPr>
              <a:spLocks noChangeArrowheads="1"/>
            </p:cNvSpPr>
            <p:nvPr/>
          </p:nvSpPr>
          <p:spPr bwMode="auto">
            <a:xfrm>
              <a:off x="2492" y="1404"/>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61" name="Rectangle 34"/>
            <p:cNvSpPr>
              <a:spLocks noChangeArrowheads="1"/>
            </p:cNvSpPr>
            <p:nvPr/>
          </p:nvSpPr>
          <p:spPr bwMode="auto">
            <a:xfrm>
              <a:off x="2517" y="140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z</a:t>
              </a:r>
              <a:endParaRPr lang="en-US" altLang="zh-CN" sz="2400" b="0">
                <a:latin typeface="Times New Roman" panose="02020603050405020304" pitchFamily="18" charset="0"/>
              </a:endParaRPr>
            </a:p>
          </p:txBody>
        </p:sp>
        <p:sp>
          <p:nvSpPr>
            <p:cNvPr id="29762" name="Rectangle 35"/>
            <p:cNvSpPr>
              <a:spLocks noChangeArrowheads="1"/>
            </p:cNvSpPr>
            <p:nvPr/>
          </p:nvSpPr>
          <p:spPr bwMode="auto">
            <a:xfrm>
              <a:off x="2576"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63" name="Rectangle 36"/>
            <p:cNvSpPr>
              <a:spLocks noChangeArrowheads="1"/>
            </p:cNvSpPr>
            <p:nvPr/>
          </p:nvSpPr>
          <p:spPr bwMode="auto">
            <a:xfrm>
              <a:off x="3061" y="140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C</a:t>
              </a:r>
              <a:endParaRPr lang="en-US" altLang="zh-CN" sz="2400" b="0">
                <a:latin typeface="Times New Roman" panose="02020603050405020304" pitchFamily="18" charset="0"/>
              </a:endParaRPr>
            </a:p>
          </p:txBody>
        </p:sp>
        <p:sp>
          <p:nvSpPr>
            <p:cNvPr id="29764" name="Rectangle 37"/>
            <p:cNvSpPr>
              <a:spLocks noChangeArrowheads="1"/>
            </p:cNvSpPr>
            <p:nvPr/>
          </p:nvSpPr>
          <p:spPr bwMode="auto">
            <a:xfrm>
              <a:off x="3145"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765" name="Rectangle 38"/>
            <p:cNvSpPr>
              <a:spLocks noChangeArrowheads="1"/>
            </p:cNvSpPr>
            <p:nvPr/>
          </p:nvSpPr>
          <p:spPr bwMode="auto">
            <a:xfrm>
              <a:off x="3213" y="140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66" name="Rectangle 39"/>
            <p:cNvSpPr>
              <a:spLocks noChangeArrowheads="1"/>
            </p:cNvSpPr>
            <p:nvPr/>
          </p:nvSpPr>
          <p:spPr bwMode="auto">
            <a:xfrm>
              <a:off x="3273"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67" name="Rectangle 40"/>
            <p:cNvSpPr>
              <a:spLocks noChangeArrowheads="1"/>
            </p:cNvSpPr>
            <p:nvPr/>
          </p:nvSpPr>
          <p:spPr bwMode="auto">
            <a:xfrm>
              <a:off x="3305"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 </a:t>
              </a:r>
              <a:endParaRPr lang="en-US" altLang="zh-CN" sz="2400" b="0" dirty="0">
                <a:latin typeface="Times New Roman" panose="02020603050405020304" pitchFamily="18" charset="0"/>
              </a:endParaRPr>
            </a:p>
          </p:txBody>
        </p:sp>
        <p:sp>
          <p:nvSpPr>
            <p:cNvPr id="29768" name="Rectangle 41"/>
            <p:cNvSpPr>
              <a:spLocks noChangeArrowheads="1"/>
            </p:cNvSpPr>
            <p:nvPr/>
          </p:nvSpPr>
          <p:spPr bwMode="auto">
            <a:xfrm>
              <a:off x="3342" y="140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69" name="Rectangle 42"/>
            <p:cNvSpPr>
              <a:spLocks noChangeArrowheads="1"/>
            </p:cNvSpPr>
            <p:nvPr/>
          </p:nvSpPr>
          <p:spPr bwMode="auto">
            <a:xfrm>
              <a:off x="3381"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70" name="Rectangle 43"/>
            <p:cNvSpPr>
              <a:spLocks noChangeArrowheads="1"/>
            </p:cNvSpPr>
            <p:nvPr/>
          </p:nvSpPr>
          <p:spPr bwMode="auto">
            <a:xfrm>
              <a:off x="3446"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71" name="Rectangle 44"/>
            <p:cNvSpPr>
              <a:spLocks noChangeArrowheads="1"/>
            </p:cNvSpPr>
            <p:nvPr/>
          </p:nvSpPr>
          <p:spPr bwMode="auto">
            <a:xfrm>
              <a:off x="3478"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b</a:t>
              </a:r>
              <a:endParaRPr lang="en-US" altLang="zh-CN" sz="2400" b="0">
                <a:latin typeface="Times New Roman" panose="02020603050405020304" pitchFamily="18" charset="0"/>
              </a:endParaRPr>
            </a:p>
          </p:txBody>
        </p:sp>
        <p:sp>
          <p:nvSpPr>
            <p:cNvPr id="29772" name="Rectangle 45"/>
            <p:cNvSpPr>
              <a:spLocks noChangeArrowheads="1"/>
            </p:cNvSpPr>
            <p:nvPr/>
          </p:nvSpPr>
          <p:spPr bwMode="auto">
            <a:xfrm>
              <a:off x="3547" y="1404"/>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73" name="Rectangle 46"/>
            <p:cNvSpPr>
              <a:spLocks noChangeArrowheads="1"/>
            </p:cNvSpPr>
            <p:nvPr/>
          </p:nvSpPr>
          <p:spPr bwMode="auto">
            <a:xfrm>
              <a:off x="3572" y="1404"/>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74" name="Rectangle 47"/>
            <p:cNvSpPr>
              <a:spLocks noChangeArrowheads="1"/>
            </p:cNvSpPr>
            <p:nvPr/>
          </p:nvSpPr>
          <p:spPr bwMode="auto">
            <a:xfrm>
              <a:off x="3609" y="140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t>
              </a:r>
              <a:endParaRPr lang="en-US" altLang="zh-CN" sz="2400" b="0">
                <a:latin typeface="Times New Roman" panose="02020603050405020304" pitchFamily="18" charset="0"/>
              </a:endParaRPr>
            </a:p>
          </p:txBody>
        </p:sp>
        <p:sp>
          <p:nvSpPr>
            <p:cNvPr id="29775" name="Rectangle 48"/>
            <p:cNvSpPr>
              <a:spLocks noChangeArrowheads="1"/>
            </p:cNvSpPr>
            <p:nvPr/>
          </p:nvSpPr>
          <p:spPr bwMode="auto">
            <a:xfrm>
              <a:off x="505" y="140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76" name="Rectangle 49"/>
            <p:cNvSpPr>
              <a:spLocks noChangeArrowheads="1"/>
            </p:cNvSpPr>
            <p:nvPr/>
          </p:nvSpPr>
          <p:spPr bwMode="auto">
            <a:xfrm>
              <a:off x="584"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p</a:t>
              </a:r>
              <a:endParaRPr lang="en-US" altLang="zh-CN" sz="2400" b="0">
                <a:latin typeface="Times New Roman" panose="02020603050405020304" pitchFamily="18" charset="0"/>
              </a:endParaRPr>
            </a:p>
          </p:txBody>
        </p:sp>
        <p:sp>
          <p:nvSpPr>
            <p:cNvPr id="29777" name="Rectangle 50"/>
            <p:cNvSpPr>
              <a:spLocks noChangeArrowheads="1"/>
            </p:cNvSpPr>
            <p:nvPr/>
          </p:nvSpPr>
          <p:spPr bwMode="auto">
            <a:xfrm>
              <a:off x="650"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78" name="Rectangle 51"/>
            <p:cNvSpPr>
              <a:spLocks noChangeArrowheads="1"/>
            </p:cNvSpPr>
            <p:nvPr/>
          </p:nvSpPr>
          <p:spPr bwMode="auto">
            <a:xfrm>
              <a:off x="715"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79" name="Rectangle 52"/>
            <p:cNvSpPr>
              <a:spLocks noChangeArrowheads="1"/>
            </p:cNvSpPr>
            <p:nvPr/>
          </p:nvSpPr>
          <p:spPr bwMode="auto">
            <a:xfrm>
              <a:off x="786" y="140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d</a:t>
              </a:r>
              <a:endParaRPr lang="en-US" altLang="zh-CN" sz="2400" b="0">
                <a:latin typeface="Times New Roman" panose="02020603050405020304" pitchFamily="18" charset="0"/>
              </a:endParaRPr>
            </a:p>
          </p:txBody>
        </p:sp>
        <p:sp>
          <p:nvSpPr>
            <p:cNvPr id="29780" name="Rectangle 53"/>
            <p:cNvSpPr>
              <a:spLocks noChangeArrowheads="1"/>
            </p:cNvSpPr>
            <p:nvPr/>
          </p:nvSpPr>
          <p:spPr bwMode="auto">
            <a:xfrm>
              <a:off x="2290" y="1912"/>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81" name="Rectangle 54"/>
            <p:cNvSpPr>
              <a:spLocks noChangeArrowheads="1"/>
            </p:cNvSpPr>
            <p:nvPr/>
          </p:nvSpPr>
          <p:spPr bwMode="auto">
            <a:xfrm>
              <a:off x="2368" y="191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782" name="Rectangle 55"/>
            <p:cNvSpPr>
              <a:spLocks noChangeArrowheads="1"/>
            </p:cNvSpPr>
            <p:nvPr/>
          </p:nvSpPr>
          <p:spPr bwMode="auto">
            <a:xfrm>
              <a:off x="2468"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a:t>
              </a:r>
              <a:endParaRPr lang="en-US" altLang="zh-CN" sz="2400" b="0">
                <a:latin typeface="Times New Roman" panose="02020603050405020304" pitchFamily="18" charset="0"/>
              </a:endParaRPr>
            </a:p>
          </p:txBody>
        </p:sp>
        <p:sp>
          <p:nvSpPr>
            <p:cNvPr id="29783" name="Rectangle 56"/>
            <p:cNvSpPr>
              <a:spLocks noChangeArrowheads="1"/>
            </p:cNvSpPr>
            <p:nvPr/>
          </p:nvSpPr>
          <p:spPr bwMode="auto">
            <a:xfrm>
              <a:off x="2535"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784" name="Rectangle 57"/>
            <p:cNvSpPr>
              <a:spLocks noChangeArrowheads="1"/>
            </p:cNvSpPr>
            <p:nvPr/>
          </p:nvSpPr>
          <p:spPr bwMode="auto">
            <a:xfrm>
              <a:off x="2564"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785" name="Rectangle 58"/>
            <p:cNvSpPr>
              <a:spLocks noChangeArrowheads="1"/>
            </p:cNvSpPr>
            <p:nvPr/>
          </p:nvSpPr>
          <p:spPr bwMode="auto">
            <a:xfrm>
              <a:off x="2587"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86" name="Rectangle 59"/>
            <p:cNvSpPr>
              <a:spLocks noChangeArrowheads="1"/>
            </p:cNvSpPr>
            <p:nvPr/>
          </p:nvSpPr>
          <p:spPr bwMode="auto">
            <a:xfrm>
              <a:off x="2658"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87" name="Rectangle 60"/>
            <p:cNvSpPr>
              <a:spLocks noChangeArrowheads="1"/>
            </p:cNvSpPr>
            <p:nvPr/>
          </p:nvSpPr>
          <p:spPr bwMode="auto">
            <a:xfrm>
              <a:off x="2715"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88" name="Rectangle 61"/>
            <p:cNvSpPr>
              <a:spLocks noChangeArrowheads="1"/>
            </p:cNvSpPr>
            <p:nvPr/>
          </p:nvSpPr>
          <p:spPr bwMode="auto">
            <a:xfrm>
              <a:off x="2326" y="325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B</a:t>
              </a:r>
              <a:endParaRPr lang="en-US" altLang="zh-CN" sz="2400" b="0">
                <a:latin typeface="Times New Roman" panose="02020603050405020304" pitchFamily="18" charset="0"/>
              </a:endParaRPr>
            </a:p>
          </p:txBody>
        </p:sp>
        <p:sp>
          <p:nvSpPr>
            <p:cNvPr id="29789" name="Rectangle 62"/>
            <p:cNvSpPr>
              <a:spLocks noChangeArrowheads="1"/>
            </p:cNvSpPr>
            <p:nvPr/>
          </p:nvSpPr>
          <p:spPr bwMode="auto">
            <a:xfrm>
              <a:off x="2405" y="3256"/>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90" name="Rectangle 63"/>
            <p:cNvSpPr>
              <a:spLocks noChangeArrowheads="1"/>
            </p:cNvSpPr>
            <p:nvPr/>
          </p:nvSpPr>
          <p:spPr bwMode="auto">
            <a:xfrm>
              <a:off x="2430"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sz="2400" b="0">
                <a:latin typeface="Times New Roman" panose="02020603050405020304" pitchFamily="18" charset="0"/>
              </a:endParaRPr>
            </a:p>
          </p:txBody>
        </p:sp>
        <p:sp>
          <p:nvSpPr>
            <p:cNvPr id="29791" name="Rectangle 64"/>
            <p:cNvSpPr>
              <a:spLocks noChangeArrowheads="1"/>
            </p:cNvSpPr>
            <p:nvPr/>
          </p:nvSpPr>
          <p:spPr bwMode="auto">
            <a:xfrm>
              <a:off x="2499"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sz="2400" b="0">
                <a:latin typeface="Times New Roman" panose="02020603050405020304" pitchFamily="18" charset="0"/>
              </a:endParaRPr>
            </a:p>
          </p:txBody>
        </p:sp>
        <p:sp>
          <p:nvSpPr>
            <p:cNvPr id="29792" name="Rectangle 65"/>
            <p:cNvSpPr>
              <a:spLocks noChangeArrowheads="1"/>
            </p:cNvSpPr>
            <p:nvPr/>
          </p:nvSpPr>
          <p:spPr bwMode="auto">
            <a:xfrm>
              <a:off x="2565"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793" name="Rectangle 66"/>
            <p:cNvSpPr>
              <a:spLocks noChangeArrowheads="1"/>
            </p:cNvSpPr>
            <p:nvPr/>
          </p:nvSpPr>
          <p:spPr bwMode="auto">
            <a:xfrm>
              <a:off x="2633"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794" name="Rectangle 67"/>
            <p:cNvSpPr>
              <a:spLocks noChangeArrowheads="1"/>
            </p:cNvSpPr>
            <p:nvPr/>
          </p:nvSpPr>
          <p:spPr bwMode="auto">
            <a:xfrm>
              <a:off x="2693"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795" name="Rectangle 68"/>
            <p:cNvSpPr>
              <a:spLocks noChangeArrowheads="1"/>
            </p:cNvSpPr>
            <p:nvPr/>
          </p:nvSpPr>
          <p:spPr bwMode="auto">
            <a:xfrm>
              <a:off x="3169" y="1912"/>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H</a:t>
              </a:r>
              <a:endParaRPr lang="en-US" altLang="zh-CN" sz="2400" b="0">
                <a:latin typeface="Times New Roman" panose="02020603050405020304" pitchFamily="18" charset="0"/>
              </a:endParaRPr>
            </a:p>
          </p:txBody>
        </p:sp>
        <p:sp>
          <p:nvSpPr>
            <p:cNvPr id="29796" name="Rectangle 69"/>
            <p:cNvSpPr>
              <a:spLocks noChangeArrowheads="1"/>
            </p:cNvSpPr>
            <p:nvPr/>
          </p:nvSpPr>
          <p:spPr bwMode="auto">
            <a:xfrm>
              <a:off x="3255" y="1912"/>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i</a:t>
              </a:r>
              <a:endParaRPr lang="en-US" altLang="zh-CN" sz="2400" b="0">
                <a:latin typeface="Times New Roman" panose="02020603050405020304" pitchFamily="18" charset="0"/>
              </a:endParaRPr>
            </a:p>
          </p:txBody>
        </p:sp>
        <p:sp>
          <p:nvSpPr>
            <p:cNvPr id="29797" name="Rectangle 70"/>
            <p:cNvSpPr>
              <a:spLocks noChangeArrowheads="1"/>
            </p:cNvSpPr>
            <p:nvPr/>
          </p:nvSpPr>
          <p:spPr bwMode="auto">
            <a:xfrm>
              <a:off x="328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g</a:t>
              </a:r>
              <a:endParaRPr lang="en-US" altLang="zh-CN" sz="2400" b="0">
                <a:latin typeface="Times New Roman" panose="02020603050405020304" pitchFamily="18" charset="0"/>
              </a:endParaRPr>
            </a:p>
          </p:txBody>
        </p:sp>
        <p:sp>
          <p:nvSpPr>
            <p:cNvPr id="29798" name="Rectangle 71"/>
            <p:cNvSpPr>
              <a:spLocks noChangeArrowheads="1"/>
            </p:cNvSpPr>
            <p:nvPr/>
          </p:nvSpPr>
          <p:spPr bwMode="auto">
            <a:xfrm>
              <a:off x="3349"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h</a:t>
              </a:r>
              <a:endParaRPr lang="en-US" altLang="zh-CN" sz="2400" b="0">
                <a:latin typeface="Times New Roman" panose="02020603050405020304" pitchFamily="18" charset="0"/>
              </a:endParaRPr>
            </a:p>
          </p:txBody>
        </p:sp>
        <p:sp>
          <p:nvSpPr>
            <p:cNvPr id="29799" name="Rectangle 72"/>
            <p:cNvSpPr>
              <a:spLocks noChangeArrowheads="1"/>
            </p:cNvSpPr>
            <p:nvPr/>
          </p:nvSpPr>
          <p:spPr bwMode="auto">
            <a:xfrm>
              <a:off x="3412"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00" name="Rectangle 73"/>
            <p:cNvSpPr>
              <a:spLocks noChangeArrowheads="1"/>
            </p:cNvSpPr>
            <p:nvPr/>
          </p:nvSpPr>
          <p:spPr bwMode="auto">
            <a:xfrm>
              <a:off x="3483"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01" name="Rectangle 74"/>
            <p:cNvSpPr>
              <a:spLocks noChangeArrowheads="1"/>
            </p:cNvSpPr>
            <p:nvPr/>
          </p:nvSpPr>
          <p:spPr bwMode="auto">
            <a:xfrm>
              <a:off x="3543"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02" name="Rectangle 75"/>
            <p:cNvSpPr>
              <a:spLocks noChangeArrowheads="1"/>
            </p:cNvSpPr>
            <p:nvPr/>
          </p:nvSpPr>
          <p:spPr bwMode="auto">
            <a:xfrm>
              <a:off x="3183"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803" name="Rectangle 76"/>
            <p:cNvSpPr>
              <a:spLocks noChangeArrowheads="1"/>
            </p:cNvSpPr>
            <p:nvPr/>
          </p:nvSpPr>
          <p:spPr bwMode="auto">
            <a:xfrm>
              <a:off x="3246"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804" name="Rectangle 77"/>
            <p:cNvSpPr>
              <a:spLocks noChangeArrowheads="1"/>
            </p:cNvSpPr>
            <p:nvPr/>
          </p:nvSpPr>
          <p:spPr bwMode="auto">
            <a:xfrm>
              <a:off x="3315" y="325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w</a:t>
              </a:r>
              <a:endParaRPr lang="en-US" altLang="zh-CN" sz="2400" b="0">
                <a:latin typeface="Times New Roman" panose="02020603050405020304" pitchFamily="18" charset="0"/>
              </a:endParaRPr>
            </a:p>
          </p:txBody>
        </p:sp>
        <p:sp>
          <p:nvSpPr>
            <p:cNvPr id="29805" name="Rectangle 78"/>
            <p:cNvSpPr>
              <a:spLocks noChangeArrowheads="1"/>
            </p:cNvSpPr>
            <p:nvPr/>
          </p:nvSpPr>
          <p:spPr bwMode="auto">
            <a:xfrm>
              <a:off x="3401"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06" name="Rectangle 79"/>
            <p:cNvSpPr>
              <a:spLocks noChangeArrowheads="1"/>
            </p:cNvSpPr>
            <p:nvPr/>
          </p:nvSpPr>
          <p:spPr bwMode="auto">
            <a:xfrm>
              <a:off x="3472"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07" name="Rectangle 80"/>
            <p:cNvSpPr>
              <a:spLocks noChangeArrowheads="1"/>
            </p:cNvSpPr>
            <p:nvPr/>
          </p:nvSpPr>
          <p:spPr bwMode="auto">
            <a:xfrm>
              <a:off x="3529"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08" name="Rectangle 81"/>
            <p:cNvSpPr>
              <a:spLocks noChangeArrowheads="1"/>
            </p:cNvSpPr>
            <p:nvPr/>
          </p:nvSpPr>
          <p:spPr bwMode="auto">
            <a:xfrm>
              <a:off x="476" y="1912"/>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F</a:t>
              </a:r>
              <a:endParaRPr lang="en-US" altLang="zh-CN" sz="2400" b="0">
                <a:latin typeface="Times New Roman" panose="02020603050405020304" pitchFamily="18" charset="0"/>
              </a:endParaRPr>
            </a:p>
          </p:txBody>
        </p:sp>
        <p:sp>
          <p:nvSpPr>
            <p:cNvPr id="29809" name="Rectangle 82"/>
            <p:cNvSpPr>
              <a:spLocks noChangeArrowheads="1"/>
            </p:cNvSpPr>
            <p:nvPr/>
          </p:nvSpPr>
          <p:spPr bwMode="auto">
            <a:xfrm>
              <a:off x="550"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a</a:t>
              </a:r>
              <a:endParaRPr lang="en-US" altLang="zh-CN" sz="2400" b="0">
                <a:latin typeface="Times New Roman" panose="02020603050405020304" pitchFamily="18" charset="0"/>
              </a:endParaRPr>
            </a:p>
          </p:txBody>
        </p:sp>
        <p:sp>
          <p:nvSpPr>
            <p:cNvPr id="29810" name="Rectangle 83"/>
            <p:cNvSpPr>
              <a:spLocks noChangeArrowheads="1"/>
            </p:cNvSpPr>
            <p:nvPr/>
          </p:nvSpPr>
          <p:spPr bwMode="auto">
            <a:xfrm>
              <a:off x="617"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11" name="Rectangle 84"/>
            <p:cNvSpPr>
              <a:spLocks noChangeArrowheads="1"/>
            </p:cNvSpPr>
            <p:nvPr/>
          </p:nvSpPr>
          <p:spPr bwMode="auto">
            <a:xfrm>
              <a:off x="678"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12" name="Rectangle 85"/>
            <p:cNvSpPr>
              <a:spLocks noChangeArrowheads="1"/>
            </p:cNvSpPr>
            <p:nvPr/>
          </p:nvSpPr>
          <p:spPr bwMode="auto">
            <a:xfrm>
              <a:off x="708"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13" name="Rectangle 86"/>
            <p:cNvSpPr>
              <a:spLocks noChangeArrowheads="1"/>
            </p:cNvSpPr>
            <p:nvPr/>
          </p:nvSpPr>
          <p:spPr bwMode="auto">
            <a:xfrm>
              <a:off x="776" y="191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14" name="Rectangle 87"/>
            <p:cNvSpPr>
              <a:spLocks noChangeArrowheads="1"/>
            </p:cNvSpPr>
            <p:nvPr/>
          </p:nvSpPr>
          <p:spPr bwMode="auto">
            <a:xfrm>
              <a:off x="836" y="191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15" name="Rectangle 88"/>
            <p:cNvSpPr>
              <a:spLocks noChangeArrowheads="1"/>
            </p:cNvSpPr>
            <p:nvPr/>
          </p:nvSpPr>
          <p:spPr bwMode="auto">
            <a:xfrm>
              <a:off x="465" y="325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16" name="Rectangle 89"/>
            <p:cNvSpPr>
              <a:spLocks noChangeArrowheads="1"/>
            </p:cNvSpPr>
            <p:nvPr/>
          </p:nvSpPr>
          <p:spPr bwMode="auto">
            <a:xfrm>
              <a:off x="544" y="3256"/>
              <a:ext cx="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l</a:t>
              </a:r>
              <a:endParaRPr lang="en-US" altLang="zh-CN" sz="2400" b="0">
                <a:latin typeface="Times New Roman" panose="02020603050405020304" pitchFamily="18" charset="0"/>
              </a:endParaRPr>
            </a:p>
          </p:txBody>
        </p:sp>
        <p:sp>
          <p:nvSpPr>
            <p:cNvPr id="29817" name="Rectangle 90"/>
            <p:cNvSpPr>
              <a:spLocks noChangeArrowheads="1"/>
            </p:cNvSpPr>
            <p:nvPr/>
          </p:nvSpPr>
          <p:spPr bwMode="auto">
            <a:xfrm>
              <a:off x="568"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818" name="Rectangle 91"/>
            <p:cNvSpPr>
              <a:spLocks noChangeArrowheads="1"/>
            </p:cNvSpPr>
            <p:nvPr/>
          </p:nvSpPr>
          <p:spPr bwMode="auto">
            <a:xfrm>
              <a:off x="637" y="325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w</a:t>
              </a:r>
              <a:endParaRPr lang="en-US" altLang="zh-CN" sz="2400" b="0">
                <a:latin typeface="Times New Roman" panose="02020603050405020304" pitchFamily="18" charset="0"/>
              </a:endParaRPr>
            </a:p>
          </p:txBody>
        </p:sp>
        <p:sp>
          <p:nvSpPr>
            <p:cNvPr id="29819" name="Rectangle 92"/>
            <p:cNvSpPr>
              <a:spLocks noChangeArrowheads="1"/>
            </p:cNvSpPr>
            <p:nvPr/>
          </p:nvSpPr>
          <p:spPr bwMode="auto">
            <a:xfrm>
              <a:off x="722"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20" name="Rectangle 93"/>
            <p:cNvSpPr>
              <a:spLocks noChangeArrowheads="1"/>
            </p:cNvSpPr>
            <p:nvPr/>
          </p:nvSpPr>
          <p:spPr bwMode="auto">
            <a:xfrm>
              <a:off x="794"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s</a:t>
              </a:r>
              <a:endParaRPr lang="en-US" altLang="zh-CN" sz="2400" b="0">
                <a:latin typeface="Times New Roman" panose="02020603050405020304" pitchFamily="18" charset="0"/>
              </a:endParaRPr>
            </a:p>
          </p:txBody>
        </p:sp>
        <p:sp>
          <p:nvSpPr>
            <p:cNvPr id="29821" name="Rectangle 94"/>
            <p:cNvSpPr>
              <a:spLocks noChangeArrowheads="1"/>
            </p:cNvSpPr>
            <p:nvPr/>
          </p:nvSpPr>
          <p:spPr bwMode="auto">
            <a:xfrm>
              <a:off x="851" y="3256"/>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t</a:t>
              </a:r>
              <a:endParaRPr lang="en-US" altLang="zh-CN" sz="2400" b="0">
                <a:latin typeface="Times New Roman" panose="02020603050405020304" pitchFamily="18" charset="0"/>
              </a:endParaRPr>
            </a:p>
          </p:txBody>
        </p:sp>
        <p:sp>
          <p:nvSpPr>
            <p:cNvPr id="29822" name="Freeform 95"/>
            <p:cNvSpPr>
              <a:spLocks/>
            </p:cNvSpPr>
            <p:nvPr/>
          </p:nvSpPr>
          <p:spPr bwMode="auto">
            <a:xfrm>
              <a:off x="1189" y="2965"/>
              <a:ext cx="951" cy="728"/>
            </a:xfrm>
            <a:custGeom>
              <a:avLst/>
              <a:gdLst>
                <a:gd name="T0" fmla="*/ 947 w 951"/>
                <a:gd name="T1" fmla="*/ 728 h 728"/>
                <a:gd name="T2" fmla="*/ 951 w 951"/>
                <a:gd name="T3" fmla="*/ 0 h 728"/>
                <a:gd name="T4" fmla="*/ 0 w 951"/>
                <a:gd name="T5" fmla="*/ 0 h 728"/>
                <a:gd name="T6" fmla="*/ 0 w 951"/>
                <a:gd name="T7" fmla="*/ 728 h 728"/>
                <a:gd name="T8" fmla="*/ 951 w 951"/>
                <a:gd name="T9" fmla="*/ 728 h 728"/>
                <a:gd name="T10" fmla="*/ 951 w 951"/>
                <a:gd name="T11" fmla="*/ 728 h 728"/>
                <a:gd name="T12" fmla="*/ 947 w 951"/>
                <a:gd name="T13" fmla="*/ 728 h 728"/>
                <a:gd name="T14" fmla="*/ 0 60000 65536"/>
                <a:gd name="T15" fmla="*/ 0 60000 65536"/>
                <a:gd name="T16" fmla="*/ 0 60000 65536"/>
                <a:gd name="T17" fmla="*/ 0 60000 65536"/>
                <a:gd name="T18" fmla="*/ 0 60000 65536"/>
                <a:gd name="T19" fmla="*/ 0 60000 65536"/>
                <a:gd name="T20" fmla="*/ 0 60000 65536"/>
                <a:gd name="T21" fmla="*/ 0 w 951"/>
                <a:gd name="T22" fmla="*/ 0 h 728"/>
                <a:gd name="T23" fmla="*/ 951 w 951"/>
                <a:gd name="T24" fmla="*/ 728 h 7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728">
                  <a:moveTo>
                    <a:pt x="947" y="728"/>
                  </a:moveTo>
                  <a:lnTo>
                    <a:pt x="951" y="0"/>
                  </a:lnTo>
                  <a:lnTo>
                    <a:pt x="0" y="0"/>
                  </a:lnTo>
                  <a:lnTo>
                    <a:pt x="0" y="728"/>
                  </a:lnTo>
                  <a:lnTo>
                    <a:pt x="951" y="728"/>
                  </a:lnTo>
                  <a:lnTo>
                    <a:pt x="947" y="72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3" name="Freeform 96"/>
            <p:cNvSpPr>
              <a:spLocks/>
            </p:cNvSpPr>
            <p:nvPr/>
          </p:nvSpPr>
          <p:spPr bwMode="auto">
            <a:xfrm>
              <a:off x="1189" y="2965"/>
              <a:ext cx="951" cy="728"/>
            </a:xfrm>
            <a:custGeom>
              <a:avLst/>
              <a:gdLst>
                <a:gd name="T0" fmla="*/ 947 w 951"/>
                <a:gd name="T1" fmla="*/ 728 h 728"/>
                <a:gd name="T2" fmla="*/ 951 w 951"/>
                <a:gd name="T3" fmla="*/ 0 h 728"/>
                <a:gd name="T4" fmla="*/ 0 w 951"/>
                <a:gd name="T5" fmla="*/ 0 h 728"/>
                <a:gd name="T6" fmla="*/ 0 w 951"/>
                <a:gd name="T7" fmla="*/ 728 h 728"/>
                <a:gd name="T8" fmla="*/ 951 w 951"/>
                <a:gd name="T9" fmla="*/ 728 h 728"/>
                <a:gd name="T10" fmla="*/ 951 w 951"/>
                <a:gd name="T11" fmla="*/ 728 h 728"/>
                <a:gd name="T12" fmla="*/ 0 60000 65536"/>
                <a:gd name="T13" fmla="*/ 0 60000 65536"/>
                <a:gd name="T14" fmla="*/ 0 60000 65536"/>
                <a:gd name="T15" fmla="*/ 0 60000 65536"/>
                <a:gd name="T16" fmla="*/ 0 60000 65536"/>
                <a:gd name="T17" fmla="*/ 0 60000 65536"/>
                <a:gd name="T18" fmla="*/ 0 w 951"/>
                <a:gd name="T19" fmla="*/ 0 h 728"/>
                <a:gd name="T20" fmla="*/ 951 w 951"/>
                <a:gd name="T21" fmla="*/ 728 h 728"/>
              </a:gdLst>
              <a:ahLst/>
              <a:cxnLst>
                <a:cxn ang="T12">
                  <a:pos x="T0" y="T1"/>
                </a:cxn>
                <a:cxn ang="T13">
                  <a:pos x="T2" y="T3"/>
                </a:cxn>
                <a:cxn ang="T14">
                  <a:pos x="T4" y="T5"/>
                </a:cxn>
                <a:cxn ang="T15">
                  <a:pos x="T6" y="T7"/>
                </a:cxn>
                <a:cxn ang="T16">
                  <a:pos x="T8" y="T9"/>
                </a:cxn>
                <a:cxn ang="T17">
                  <a:pos x="T10" y="T11"/>
                </a:cxn>
              </a:cxnLst>
              <a:rect l="T18" t="T19" r="T20" b="T21"/>
              <a:pathLst>
                <a:path w="951" h="728">
                  <a:moveTo>
                    <a:pt x="947" y="728"/>
                  </a:moveTo>
                  <a:lnTo>
                    <a:pt x="951" y="0"/>
                  </a:lnTo>
                  <a:lnTo>
                    <a:pt x="0" y="0"/>
                  </a:lnTo>
                  <a:lnTo>
                    <a:pt x="0" y="728"/>
                  </a:lnTo>
                  <a:lnTo>
                    <a:pt x="951" y="72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824" name="Rectangle 97"/>
            <p:cNvSpPr>
              <a:spLocks noChangeArrowheads="1"/>
            </p:cNvSpPr>
            <p:nvPr/>
          </p:nvSpPr>
          <p:spPr bwMode="auto">
            <a:xfrm>
              <a:off x="1480" y="3256"/>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825" name="Rectangle 98"/>
            <p:cNvSpPr>
              <a:spLocks noChangeArrowheads="1"/>
            </p:cNvSpPr>
            <p:nvPr/>
          </p:nvSpPr>
          <p:spPr bwMode="auto">
            <a:xfrm>
              <a:off x="1580"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e</a:t>
              </a:r>
              <a:endParaRPr lang="en-US" altLang="zh-CN" sz="2400" b="0">
                <a:latin typeface="Times New Roman" panose="02020603050405020304" pitchFamily="18" charset="0"/>
              </a:endParaRPr>
            </a:p>
          </p:txBody>
        </p:sp>
        <p:sp>
          <p:nvSpPr>
            <p:cNvPr id="29826" name="Rectangle 99"/>
            <p:cNvSpPr>
              <a:spLocks noChangeArrowheads="1"/>
            </p:cNvSpPr>
            <p:nvPr/>
          </p:nvSpPr>
          <p:spPr bwMode="auto">
            <a:xfrm>
              <a:off x="1646" y="3256"/>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m</a:t>
              </a:r>
              <a:endParaRPr lang="en-US" altLang="zh-CN" sz="2400" b="0">
                <a:latin typeface="Times New Roman" panose="02020603050405020304" pitchFamily="18" charset="0"/>
              </a:endParaRPr>
            </a:p>
          </p:txBody>
        </p:sp>
        <p:sp>
          <p:nvSpPr>
            <p:cNvPr id="29827" name="Rectangle 100"/>
            <p:cNvSpPr>
              <a:spLocks noChangeArrowheads="1"/>
            </p:cNvSpPr>
            <p:nvPr/>
          </p:nvSpPr>
          <p:spPr bwMode="auto">
            <a:xfrm>
              <a:off x="1746" y="32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o</a:t>
              </a:r>
              <a:endParaRPr lang="en-US" altLang="zh-CN" sz="2400" b="0">
                <a:latin typeface="Times New Roman" panose="02020603050405020304" pitchFamily="18" charset="0"/>
              </a:endParaRPr>
            </a:p>
          </p:txBody>
        </p:sp>
        <p:sp>
          <p:nvSpPr>
            <p:cNvPr id="29828" name="Rectangle 101"/>
            <p:cNvSpPr>
              <a:spLocks noChangeArrowheads="1"/>
            </p:cNvSpPr>
            <p:nvPr/>
          </p:nvSpPr>
          <p:spPr bwMode="auto">
            <a:xfrm>
              <a:off x="1814" y="3256"/>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r</a:t>
              </a:r>
              <a:endParaRPr lang="en-US" altLang="zh-CN" sz="2400" b="0">
                <a:latin typeface="Times New Roman" panose="02020603050405020304" pitchFamily="18" charset="0"/>
              </a:endParaRPr>
            </a:p>
          </p:txBody>
        </p:sp>
        <p:sp>
          <p:nvSpPr>
            <p:cNvPr id="29829" name="Rectangle 102"/>
            <p:cNvSpPr>
              <a:spLocks noChangeArrowheads="1"/>
            </p:cNvSpPr>
            <p:nvPr/>
          </p:nvSpPr>
          <p:spPr bwMode="auto">
            <a:xfrm>
              <a:off x="1854" y="32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500" b="0">
                  <a:solidFill>
                    <a:srgbClr val="000000"/>
                  </a:solidFill>
                </a:rPr>
                <a:t>y</a:t>
              </a:r>
              <a:endParaRPr lang="en-US" altLang="zh-CN" sz="2400" b="0">
                <a:latin typeface="Times New Roman" panose="02020603050405020304" pitchFamily="18" charset="0"/>
              </a:endParaRPr>
            </a:p>
          </p:txBody>
        </p:sp>
      </p:grpSp>
      <p:sp>
        <p:nvSpPr>
          <p:cNvPr id="29702" name="Rectangle 148"/>
          <p:cNvSpPr>
            <a:spLocks noChangeArrowheads="1"/>
          </p:cNvSpPr>
          <p:nvPr/>
        </p:nvSpPr>
        <p:spPr bwMode="auto">
          <a:xfrm>
            <a:off x="5851525" y="4084662"/>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sp>
        <p:nvSpPr>
          <p:cNvPr id="29703" name="Rectangle 185"/>
          <p:cNvSpPr>
            <a:spLocks noChangeArrowheads="1"/>
          </p:cNvSpPr>
          <p:nvPr/>
        </p:nvSpPr>
        <p:spPr bwMode="auto">
          <a:xfrm>
            <a:off x="8901113" y="3629049"/>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sp>
        <p:nvSpPr>
          <p:cNvPr id="29704" name="Rectangle 202"/>
          <p:cNvSpPr>
            <a:spLocks noChangeArrowheads="1"/>
          </p:cNvSpPr>
          <p:nvPr/>
        </p:nvSpPr>
        <p:spPr bwMode="auto">
          <a:xfrm>
            <a:off x="8831263" y="3746524"/>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zh-CN" sz="1400" b="0">
              <a:latin typeface="Times New Roman" panose="02020603050405020304" pitchFamily="18" charset="0"/>
            </a:endParaRPr>
          </a:p>
        </p:txBody>
      </p:sp>
      <p:grpSp>
        <p:nvGrpSpPr>
          <p:cNvPr id="29705" name="Group 327"/>
          <p:cNvGrpSpPr>
            <a:grpSpLocks/>
          </p:cNvGrpSpPr>
          <p:nvPr/>
        </p:nvGrpSpPr>
        <p:grpSpPr bwMode="auto">
          <a:xfrm>
            <a:off x="5364163" y="2651149"/>
            <a:ext cx="3600450" cy="2938463"/>
            <a:chOff x="3878" y="1525"/>
            <a:chExt cx="2268" cy="1851"/>
          </a:xfrm>
        </p:grpSpPr>
        <p:sp>
          <p:nvSpPr>
            <p:cNvPr id="29709" name="Freeform 264"/>
            <p:cNvSpPr>
              <a:spLocks/>
            </p:cNvSpPr>
            <p:nvPr/>
          </p:nvSpPr>
          <p:spPr bwMode="auto">
            <a:xfrm>
              <a:off x="4266" y="1986"/>
              <a:ext cx="74" cy="72"/>
            </a:xfrm>
            <a:custGeom>
              <a:avLst/>
              <a:gdLst>
                <a:gd name="T0" fmla="*/ 71 w 74"/>
                <a:gd name="T1" fmla="*/ 72 h 72"/>
                <a:gd name="T2" fmla="*/ 74 w 74"/>
                <a:gd name="T3" fmla="*/ 0 h 72"/>
                <a:gd name="T4" fmla="*/ 0 w 74"/>
                <a:gd name="T5" fmla="*/ 0 h 72"/>
                <a:gd name="T6" fmla="*/ 0 w 74"/>
                <a:gd name="T7" fmla="*/ 72 h 72"/>
                <a:gd name="T8" fmla="*/ 74 w 74"/>
                <a:gd name="T9" fmla="*/ 72 h 72"/>
                <a:gd name="T10" fmla="*/ 74 w 74"/>
                <a:gd name="T11" fmla="*/ 72 h 72"/>
                <a:gd name="T12" fmla="*/ 71 w 74"/>
                <a:gd name="T13" fmla="*/ 72 h 72"/>
                <a:gd name="T14" fmla="*/ 0 60000 65536"/>
                <a:gd name="T15" fmla="*/ 0 60000 65536"/>
                <a:gd name="T16" fmla="*/ 0 60000 65536"/>
                <a:gd name="T17" fmla="*/ 0 60000 65536"/>
                <a:gd name="T18" fmla="*/ 0 60000 65536"/>
                <a:gd name="T19" fmla="*/ 0 60000 65536"/>
                <a:gd name="T20" fmla="*/ 0 60000 65536"/>
                <a:gd name="T21" fmla="*/ 0 w 74"/>
                <a:gd name="T22" fmla="*/ 0 h 72"/>
                <a:gd name="T23" fmla="*/ 74 w 7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72">
                  <a:moveTo>
                    <a:pt x="71" y="72"/>
                  </a:moveTo>
                  <a:lnTo>
                    <a:pt x="74" y="0"/>
                  </a:lnTo>
                  <a:lnTo>
                    <a:pt x="0" y="0"/>
                  </a:lnTo>
                  <a:lnTo>
                    <a:pt x="0" y="72"/>
                  </a:lnTo>
                  <a:lnTo>
                    <a:pt x="74" y="72"/>
                  </a:lnTo>
                  <a:lnTo>
                    <a:pt x="71" y="72"/>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65"/>
            <p:cNvSpPr>
              <a:spLocks/>
            </p:cNvSpPr>
            <p:nvPr/>
          </p:nvSpPr>
          <p:spPr bwMode="auto">
            <a:xfrm>
              <a:off x="4642" y="3090"/>
              <a:ext cx="74" cy="72"/>
            </a:xfrm>
            <a:custGeom>
              <a:avLst/>
              <a:gdLst>
                <a:gd name="T0" fmla="*/ 71 w 74"/>
                <a:gd name="T1" fmla="*/ 72 h 72"/>
                <a:gd name="T2" fmla="*/ 74 w 74"/>
                <a:gd name="T3" fmla="*/ 0 h 72"/>
                <a:gd name="T4" fmla="*/ 0 w 74"/>
                <a:gd name="T5" fmla="*/ 0 h 72"/>
                <a:gd name="T6" fmla="*/ 0 w 74"/>
                <a:gd name="T7" fmla="*/ 72 h 72"/>
                <a:gd name="T8" fmla="*/ 74 w 74"/>
                <a:gd name="T9" fmla="*/ 72 h 72"/>
                <a:gd name="T10" fmla="*/ 74 w 74"/>
                <a:gd name="T11" fmla="*/ 72 h 72"/>
                <a:gd name="T12" fmla="*/ 71 w 74"/>
                <a:gd name="T13" fmla="*/ 72 h 72"/>
                <a:gd name="T14" fmla="*/ 0 60000 65536"/>
                <a:gd name="T15" fmla="*/ 0 60000 65536"/>
                <a:gd name="T16" fmla="*/ 0 60000 65536"/>
                <a:gd name="T17" fmla="*/ 0 60000 65536"/>
                <a:gd name="T18" fmla="*/ 0 60000 65536"/>
                <a:gd name="T19" fmla="*/ 0 60000 65536"/>
                <a:gd name="T20" fmla="*/ 0 60000 65536"/>
                <a:gd name="T21" fmla="*/ 0 w 74"/>
                <a:gd name="T22" fmla="*/ 0 h 72"/>
                <a:gd name="T23" fmla="*/ 74 w 7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72">
                  <a:moveTo>
                    <a:pt x="71" y="72"/>
                  </a:moveTo>
                  <a:lnTo>
                    <a:pt x="74" y="0"/>
                  </a:lnTo>
                  <a:lnTo>
                    <a:pt x="0" y="0"/>
                  </a:lnTo>
                  <a:lnTo>
                    <a:pt x="0" y="72"/>
                  </a:lnTo>
                  <a:lnTo>
                    <a:pt x="74" y="72"/>
                  </a:lnTo>
                  <a:lnTo>
                    <a:pt x="71" y="72"/>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Line 279"/>
            <p:cNvSpPr>
              <a:spLocks noChangeShapeType="1"/>
            </p:cNvSpPr>
            <p:nvPr/>
          </p:nvSpPr>
          <p:spPr bwMode="auto">
            <a:xfrm flipV="1">
              <a:off x="4564" y="2298"/>
              <a:ext cx="8" cy="390"/>
            </a:xfrm>
            <a:prstGeom prst="line">
              <a:avLst/>
            </a:prstGeom>
            <a:noFill/>
            <a:ln w="33338">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301"/>
            <p:cNvSpPr>
              <a:spLocks noChangeShapeType="1"/>
            </p:cNvSpPr>
            <p:nvPr/>
          </p:nvSpPr>
          <p:spPr bwMode="auto">
            <a:xfrm>
              <a:off x="4337"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302"/>
            <p:cNvSpPr>
              <a:spLocks noChangeShapeType="1"/>
            </p:cNvSpPr>
            <p:nvPr/>
          </p:nvSpPr>
          <p:spPr bwMode="auto">
            <a:xfrm>
              <a:off x="4412"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303"/>
            <p:cNvSpPr>
              <a:spLocks noChangeShapeType="1"/>
            </p:cNvSpPr>
            <p:nvPr/>
          </p:nvSpPr>
          <p:spPr bwMode="auto">
            <a:xfrm flipV="1">
              <a:off x="4487"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304"/>
            <p:cNvSpPr>
              <a:spLocks noChangeShapeType="1"/>
            </p:cNvSpPr>
            <p:nvPr/>
          </p:nvSpPr>
          <p:spPr bwMode="auto">
            <a:xfrm flipH="1">
              <a:off x="4266" y="2058"/>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305"/>
            <p:cNvSpPr>
              <a:spLocks noChangeShapeType="1"/>
            </p:cNvSpPr>
            <p:nvPr/>
          </p:nvSpPr>
          <p:spPr bwMode="auto">
            <a:xfrm>
              <a:off x="4263" y="1986"/>
              <a:ext cx="3" cy="2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306"/>
            <p:cNvSpPr>
              <a:spLocks noChangeShapeType="1"/>
            </p:cNvSpPr>
            <p:nvPr/>
          </p:nvSpPr>
          <p:spPr bwMode="auto">
            <a:xfrm flipH="1">
              <a:off x="4266" y="2129"/>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307"/>
            <p:cNvSpPr>
              <a:spLocks noChangeShapeType="1"/>
            </p:cNvSpPr>
            <p:nvPr/>
          </p:nvSpPr>
          <p:spPr bwMode="auto">
            <a:xfrm flipH="1">
              <a:off x="4266" y="2200"/>
              <a:ext cx="22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Freeform 308"/>
            <p:cNvSpPr>
              <a:spLocks/>
            </p:cNvSpPr>
            <p:nvPr/>
          </p:nvSpPr>
          <p:spPr bwMode="auto">
            <a:xfrm>
              <a:off x="4117" y="1986"/>
              <a:ext cx="895" cy="286"/>
            </a:xfrm>
            <a:custGeom>
              <a:avLst/>
              <a:gdLst>
                <a:gd name="T0" fmla="*/ 892 w 895"/>
                <a:gd name="T1" fmla="*/ 286 h 286"/>
                <a:gd name="T2" fmla="*/ 895 w 895"/>
                <a:gd name="T3" fmla="*/ 0 h 286"/>
                <a:gd name="T4" fmla="*/ 0 w 895"/>
                <a:gd name="T5" fmla="*/ 0 h 286"/>
                <a:gd name="T6" fmla="*/ 0 w 895"/>
                <a:gd name="T7" fmla="*/ 286 h 286"/>
                <a:gd name="T8" fmla="*/ 895 w 895"/>
                <a:gd name="T9" fmla="*/ 286 h 286"/>
                <a:gd name="T10" fmla="*/ 895 w 895"/>
                <a:gd name="T11" fmla="*/ 286 h 286"/>
                <a:gd name="T12" fmla="*/ 0 60000 65536"/>
                <a:gd name="T13" fmla="*/ 0 60000 65536"/>
                <a:gd name="T14" fmla="*/ 0 60000 65536"/>
                <a:gd name="T15" fmla="*/ 0 60000 65536"/>
                <a:gd name="T16" fmla="*/ 0 60000 65536"/>
                <a:gd name="T17" fmla="*/ 0 60000 65536"/>
                <a:gd name="T18" fmla="*/ 0 w 895"/>
                <a:gd name="T19" fmla="*/ 0 h 286"/>
                <a:gd name="T20" fmla="*/ 895 w 895"/>
                <a:gd name="T21" fmla="*/ 286 h 286"/>
              </a:gdLst>
              <a:ahLst/>
              <a:cxnLst>
                <a:cxn ang="T12">
                  <a:pos x="T0" y="T1"/>
                </a:cxn>
                <a:cxn ang="T13">
                  <a:pos x="T2" y="T3"/>
                </a:cxn>
                <a:cxn ang="T14">
                  <a:pos x="T4" y="T5"/>
                </a:cxn>
                <a:cxn ang="T15">
                  <a:pos x="T6" y="T7"/>
                </a:cxn>
                <a:cxn ang="T16">
                  <a:pos x="T8" y="T9"/>
                </a:cxn>
                <a:cxn ang="T17">
                  <a:pos x="T10" y="T11"/>
                </a:cxn>
              </a:cxnLst>
              <a:rect l="T18" t="T19" r="T20" b="T21"/>
              <a:pathLst>
                <a:path w="895" h="286">
                  <a:moveTo>
                    <a:pt x="892" y="286"/>
                  </a:moveTo>
                  <a:lnTo>
                    <a:pt x="895" y="0"/>
                  </a:lnTo>
                  <a:lnTo>
                    <a:pt x="0" y="0"/>
                  </a:lnTo>
                  <a:lnTo>
                    <a:pt x="0" y="286"/>
                  </a:lnTo>
                  <a:lnTo>
                    <a:pt x="895" y="28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0" name="Line 309"/>
            <p:cNvSpPr>
              <a:spLocks noChangeShapeType="1"/>
            </p:cNvSpPr>
            <p:nvPr/>
          </p:nvSpPr>
          <p:spPr bwMode="auto">
            <a:xfrm>
              <a:off x="4490"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310"/>
            <p:cNvSpPr>
              <a:spLocks noChangeShapeType="1"/>
            </p:cNvSpPr>
            <p:nvPr/>
          </p:nvSpPr>
          <p:spPr bwMode="auto">
            <a:xfrm>
              <a:off x="4564"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311"/>
            <p:cNvSpPr>
              <a:spLocks noChangeShapeType="1"/>
            </p:cNvSpPr>
            <p:nvPr/>
          </p:nvSpPr>
          <p:spPr bwMode="auto">
            <a:xfrm>
              <a:off x="4639"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312"/>
            <p:cNvSpPr>
              <a:spLocks noChangeShapeType="1"/>
            </p:cNvSpPr>
            <p:nvPr/>
          </p:nvSpPr>
          <p:spPr bwMode="auto">
            <a:xfrm>
              <a:off x="4713"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Line 313"/>
            <p:cNvSpPr>
              <a:spLocks noChangeShapeType="1"/>
            </p:cNvSpPr>
            <p:nvPr/>
          </p:nvSpPr>
          <p:spPr bwMode="auto">
            <a:xfrm flipV="1">
              <a:off x="4788"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314"/>
            <p:cNvSpPr>
              <a:spLocks noChangeShapeType="1"/>
            </p:cNvSpPr>
            <p:nvPr/>
          </p:nvSpPr>
          <p:spPr bwMode="auto">
            <a:xfrm flipH="1">
              <a:off x="4418" y="2805"/>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315"/>
            <p:cNvSpPr>
              <a:spLocks noChangeShapeType="1"/>
            </p:cNvSpPr>
            <p:nvPr/>
          </p:nvSpPr>
          <p:spPr bwMode="auto">
            <a:xfrm>
              <a:off x="4415" y="2733"/>
              <a:ext cx="3" cy="6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16"/>
            <p:cNvSpPr>
              <a:spLocks noChangeShapeType="1"/>
            </p:cNvSpPr>
            <p:nvPr/>
          </p:nvSpPr>
          <p:spPr bwMode="auto">
            <a:xfrm flipH="1">
              <a:off x="4418" y="2876"/>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Line 317"/>
            <p:cNvSpPr>
              <a:spLocks noChangeShapeType="1"/>
            </p:cNvSpPr>
            <p:nvPr/>
          </p:nvSpPr>
          <p:spPr bwMode="auto">
            <a:xfrm flipH="1">
              <a:off x="4418" y="2947"/>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9" name="Line 318"/>
            <p:cNvSpPr>
              <a:spLocks noChangeShapeType="1"/>
            </p:cNvSpPr>
            <p:nvPr/>
          </p:nvSpPr>
          <p:spPr bwMode="auto">
            <a:xfrm flipH="1">
              <a:off x="4418" y="3019"/>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19"/>
            <p:cNvSpPr>
              <a:spLocks noChangeShapeType="1"/>
            </p:cNvSpPr>
            <p:nvPr/>
          </p:nvSpPr>
          <p:spPr bwMode="auto">
            <a:xfrm flipH="1">
              <a:off x="4418" y="3090"/>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320"/>
            <p:cNvSpPr>
              <a:spLocks noChangeShapeType="1"/>
            </p:cNvSpPr>
            <p:nvPr/>
          </p:nvSpPr>
          <p:spPr bwMode="auto">
            <a:xfrm flipH="1">
              <a:off x="4418" y="3162"/>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2" name="Line 321"/>
            <p:cNvSpPr>
              <a:spLocks noChangeShapeType="1"/>
            </p:cNvSpPr>
            <p:nvPr/>
          </p:nvSpPr>
          <p:spPr bwMode="auto">
            <a:xfrm flipH="1">
              <a:off x="4418" y="3233"/>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322"/>
            <p:cNvSpPr>
              <a:spLocks noChangeShapeType="1"/>
            </p:cNvSpPr>
            <p:nvPr/>
          </p:nvSpPr>
          <p:spPr bwMode="auto">
            <a:xfrm flipH="1">
              <a:off x="4418" y="3304"/>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Freeform 323"/>
            <p:cNvSpPr>
              <a:spLocks/>
            </p:cNvSpPr>
            <p:nvPr/>
          </p:nvSpPr>
          <p:spPr bwMode="auto">
            <a:xfrm>
              <a:off x="3896" y="2733"/>
              <a:ext cx="1343" cy="643"/>
            </a:xfrm>
            <a:custGeom>
              <a:avLst/>
              <a:gdLst>
                <a:gd name="T0" fmla="*/ 1340 w 1343"/>
                <a:gd name="T1" fmla="*/ 643 h 643"/>
                <a:gd name="T2" fmla="*/ 1343 w 1343"/>
                <a:gd name="T3" fmla="*/ 0 h 643"/>
                <a:gd name="T4" fmla="*/ 0 w 1343"/>
                <a:gd name="T5" fmla="*/ 0 h 643"/>
                <a:gd name="T6" fmla="*/ 0 w 1343"/>
                <a:gd name="T7" fmla="*/ 643 h 643"/>
                <a:gd name="T8" fmla="*/ 1343 w 1343"/>
                <a:gd name="T9" fmla="*/ 643 h 643"/>
                <a:gd name="T10" fmla="*/ 1343 w 1343"/>
                <a:gd name="T11" fmla="*/ 643 h 643"/>
                <a:gd name="T12" fmla="*/ 0 60000 65536"/>
                <a:gd name="T13" fmla="*/ 0 60000 65536"/>
                <a:gd name="T14" fmla="*/ 0 60000 65536"/>
                <a:gd name="T15" fmla="*/ 0 60000 65536"/>
                <a:gd name="T16" fmla="*/ 0 60000 65536"/>
                <a:gd name="T17" fmla="*/ 0 60000 65536"/>
                <a:gd name="T18" fmla="*/ 0 w 1343"/>
                <a:gd name="T19" fmla="*/ 0 h 643"/>
                <a:gd name="T20" fmla="*/ 1343 w 1343"/>
                <a:gd name="T21" fmla="*/ 643 h 643"/>
              </a:gdLst>
              <a:ahLst/>
              <a:cxnLst>
                <a:cxn ang="T12">
                  <a:pos x="T0" y="T1"/>
                </a:cxn>
                <a:cxn ang="T13">
                  <a:pos x="T2" y="T3"/>
                </a:cxn>
                <a:cxn ang="T14">
                  <a:pos x="T4" y="T5"/>
                </a:cxn>
                <a:cxn ang="T15">
                  <a:pos x="T6" y="T7"/>
                </a:cxn>
                <a:cxn ang="T16">
                  <a:pos x="T8" y="T9"/>
                </a:cxn>
                <a:cxn ang="T17">
                  <a:pos x="T10" y="T11"/>
                </a:cxn>
              </a:cxnLst>
              <a:rect l="T18" t="T19" r="T20" b="T21"/>
              <a:pathLst>
                <a:path w="1343" h="643">
                  <a:moveTo>
                    <a:pt x="1340" y="643"/>
                  </a:moveTo>
                  <a:lnTo>
                    <a:pt x="1343" y="0"/>
                  </a:lnTo>
                  <a:lnTo>
                    <a:pt x="0" y="0"/>
                  </a:lnTo>
                  <a:lnTo>
                    <a:pt x="0" y="643"/>
                  </a:lnTo>
                  <a:lnTo>
                    <a:pt x="1343" y="64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5" name="Rectangle 324"/>
            <p:cNvSpPr>
              <a:spLocks noChangeArrowheads="1"/>
            </p:cNvSpPr>
            <p:nvPr/>
          </p:nvSpPr>
          <p:spPr bwMode="auto">
            <a:xfrm>
              <a:off x="3878" y="1525"/>
              <a:ext cx="1451" cy="18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2400" b="0">
                  <a:latin typeface="Times New Roman" panose="02020603050405020304" pitchFamily="18" charset="0"/>
                </a:rPr>
                <a:t>processor</a:t>
              </a:r>
            </a:p>
          </p:txBody>
        </p:sp>
        <p:sp>
          <p:nvSpPr>
            <p:cNvPr id="29736" name="Text Box 325"/>
            <p:cNvSpPr txBox="1">
              <a:spLocks noChangeArrowheads="1"/>
            </p:cNvSpPr>
            <p:nvPr/>
          </p:nvSpPr>
          <p:spPr bwMode="auto">
            <a:xfrm>
              <a:off x="4785" y="2387"/>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b="0">
                  <a:latin typeface="Times New Roman" panose="02020603050405020304" pitchFamily="18" charset="0"/>
                </a:rPr>
                <a:t>Data are transferred</a:t>
              </a:r>
              <a:endParaRPr lang="en-US" altLang="zh-CN" sz="1800" b="0" dirty="0">
                <a:latin typeface="Times New Roman" panose="02020603050405020304" pitchFamily="18" charset="0"/>
              </a:endParaRPr>
            </a:p>
          </p:txBody>
        </p:sp>
        <p:sp>
          <p:nvSpPr>
            <p:cNvPr id="29737" name="Line 326"/>
            <p:cNvSpPr>
              <a:spLocks noChangeShapeType="1"/>
            </p:cNvSpPr>
            <p:nvPr/>
          </p:nvSpPr>
          <p:spPr bwMode="auto">
            <a:xfrm flipV="1">
              <a:off x="4558" y="1706"/>
              <a:ext cx="0" cy="273"/>
            </a:xfrm>
            <a:prstGeom prst="line">
              <a:avLst/>
            </a:prstGeom>
            <a:noFill/>
            <a:ln w="190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9706" name="Oval 328"/>
          <p:cNvSpPr>
            <a:spLocks noChangeArrowheads="1"/>
          </p:cNvSpPr>
          <p:nvPr/>
        </p:nvSpPr>
        <p:spPr bwMode="auto">
          <a:xfrm>
            <a:off x="611188" y="2290787"/>
            <a:ext cx="2663825" cy="2592387"/>
          </a:xfrm>
          <a:prstGeom prst="ellipse">
            <a:avLst/>
          </a:prstGeom>
          <a:noFill/>
          <a:ln w="9525" cap="rnd">
            <a:solidFill>
              <a:srgbClr val="FF66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29707" name="Line 329"/>
          <p:cNvSpPr>
            <a:spLocks noChangeShapeType="1"/>
          </p:cNvSpPr>
          <p:nvPr/>
        </p:nvSpPr>
        <p:spPr bwMode="auto">
          <a:xfrm flipV="1">
            <a:off x="3995738" y="3587774"/>
            <a:ext cx="0" cy="2305050"/>
          </a:xfrm>
          <a:prstGeom prst="line">
            <a:avLst/>
          </a:prstGeom>
          <a:noFill/>
          <a:ln w="9525">
            <a:solidFill>
              <a:srgbClr val="FF33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8" name="Rectangle 330"/>
          <p:cNvSpPr>
            <a:spLocks noChangeArrowheads="1"/>
          </p:cNvSpPr>
          <p:nvPr/>
        </p:nvSpPr>
        <p:spPr bwMode="auto">
          <a:xfrm flipH="1" flipV="1">
            <a:off x="3783013" y="2767037"/>
            <a:ext cx="4286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600">
                <a:solidFill>
                  <a:srgbClr val="FF3300"/>
                </a:solidFill>
                <a:latin typeface="Times New Roman" panose="02020603050405020304" pitchFamily="18" charset="0"/>
              </a:rPr>
              <a:t>upper</a:t>
            </a:r>
          </a:p>
        </p:txBody>
      </p:sp>
      <p:sp>
        <p:nvSpPr>
          <p:cNvPr id="2" name="矩形 1"/>
          <p:cNvSpPr/>
          <p:nvPr/>
        </p:nvSpPr>
        <p:spPr>
          <a:xfrm>
            <a:off x="4355976" y="923354"/>
            <a:ext cx="4572000" cy="1508105"/>
          </a:xfrm>
          <a:prstGeom prst="rect">
            <a:avLst/>
          </a:prstGeom>
        </p:spPr>
        <p:txBody>
          <a:bodyPr>
            <a:spAutoFit/>
          </a:bodyPr>
          <a:lstStyle/>
          <a:p>
            <a:pPr marL="342900" indent="-342900" eaLnBrk="1" hangingPunct="1">
              <a:buFont typeface="Wingdings" panose="05000000000000000000" pitchFamily="2" charset="2"/>
              <a:buChar char="l"/>
            </a:pPr>
            <a:r>
              <a:rPr lang="en-US" altLang="en-US" dirty="0"/>
              <a:t>Block (aka line, </a:t>
            </a:r>
            <a:r>
              <a:rPr lang="zh-CN" altLang="en-US" dirty="0"/>
              <a:t>见</a:t>
            </a:r>
            <a:r>
              <a:rPr lang="en-US" altLang="zh-CN" dirty="0"/>
              <a:t>RISCV</a:t>
            </a:r>
            <a:r>
              <a:rPr lang="zh-CN" altLang="en-US" dirty="0"/>
              <a:t>书</a:t>
            </a:r>
            <a:r>
              <a:rPr lang="en-US" altLang="zh-CN" dirty="0"/>
              <a:t>P368</a:t>
            </a:r>
            <a:r>
              <a:rPr lang="en-US" altLang="en-US" dirty="0"/>
              <a:t>): unit of copying between memory and cache</a:t>
            </a:r>
          </a:p>
          <a:p>
            <a:pPr marL="800100" lvl="1" indent="-342900" eaLnBrk="1" hangingPunct="1">
              <a:buFont typeface="Wingdings" panose="05000000000000000000" pitchFamily="2" charset="2"/>
              <a:buChar char="n"/>
            </a:pPr>
            <a:r>
              <a:rPr lang="en-US" altLang="en-US" sz="2000" dirty="0"/>
              <a:t>May be multiple words</a:t>
            </a:r>
          </a:p>
        </p:txBody>
      </p:sp>
    </p:spTree>
  </p:cSld>
  <p:clrMapOvr>
    <a:masterClrMapping/>
  </p:clrMapOvr>
  <p:transition spd="slow" advTm="2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81512" y="836712"/>
            <a:ext cx="8028384" cy="609600"/>
          </a:xfrm>
          <a:noFill/>
        </p:spPr>
        <p:txBody>
          <a:bodyPr/>
          <a:lstStyle/>
          <a:p>
            <a:pPr>
              <a:spcBef>
                <a:spcPts val="0"/>
              </a:spcBef>
              <a:buSzTx/>
              <a:buNone/>
            </a:pPr>
            <a:r>
              <a:rPr lang="zh-CN" altLang="en-US" sz="2400" dirty="0">
                <a:solidFill>
                  <a:srgbClr val="0000FF"/>
                </a:solidFill>
              </a:rPr>
              <a:t>说明：本页</a:t>
            </a:r>
            <a:r>
              <a:rPr lang="en-US" altLang="zh-CN" sz="2400" dirty="0">
                <a:solidFill>
                  <a:srgbClr val="0000FF"/>
                </a:solidFill>
              </a:rPr>
              <a:t>PPT</a:t>
            </a:r>
            <a:r>
              <a:rPr lang="zh-CN" altLang="en-US" sz="2400" dirty="0">
                <a:solidFill>
                  <a:srgbClr val="0000FF"/>
                </a:solidFill>
              </a:rPr>
              <a:t>从另一角度计算 </a:t>
            </a:r>
            <a:r>
              <a:rPr lang="en-US" altLang="zh-CN" sz="2400" dirty="0">
                <a:solidFill>
                  <a:srgbClr val="0000FF"/>
                </a:solidFill>
              </a:rPr>
              <a:t>Average Memory Access time </a:t>
            </a:r>
            <a:r>
              <a:rPr lang="en-US" altLang="zh-CN" sz="2400" dirty="0">
                <a:solidFill>
                  <a:srgbClr val="FF0000"/>
                </a:solidFill>
              </a:rPr>
              <a:t>per access</a:t>
            </a:r>
            <a:r>
              <a:rPr lang="zh-CN" altLang="en-US" sz="2400" dirty="0">
                <a:solidFill>
                  <a:srgbClr val="0000FF"/>
                </a:solidFill>
              </a:rPr>
              <a:t>，最终结果（红色的公式）</a:t>
            </a:r>
            <a:r>
              <a:rPr lang="en-US" altLang="zh-CN" sz="2400" dirty="0">
                <a:solidFill>
                  <a:srgbClr val="0000FF"/>
                </a:solidFill>
              </a:rPr>
              <a:t>  </a:t>
            </a:r>
            <a:r>
              <a:rPr lang="zh-CN" altLang="en-US" sz="2400" dirty="0">
                <a:solidFill>
                  <a:srgbClr val="0000FF"/>
                </a:solidFill>
              </a:rPr>
              <a:t>与上页</a:t>
            </a:r>
            <a:r>
              <a:rPr lang="en-US" altLang="zh-CN" sz="2400" dirty="0">
                <a:solidFill>
                  <a:srgbClr val="0000FF"/>
                </a:solidFill>
              </a:rPr>
              <a:t>PPT</a:t>
            </a:r>
            <a:r>
              <a:rPr lang="zh-CN" altLang="en-US" sz="2400" dirty="0">
                <a:solidFill>
                  <a:srgbClr val="0000FF"/>
                </a:solidFill>
              </a:rPr>
              <a:t>相同</a:t>
            </a:r>
            <a:endParaRPr lang="en-US" altLang="zh-CN" sz="2400" dirty="0">
              <a:solidFill>
                <a:srgbClr val="0000FF"/>
              </a:solidFill>
            </a:endParaRPr>
          </a:p>
        </p:txBody>
      </p:sp>
      <p:sp>
        <p:nvSpPr>
          <p:cNvPr id="72708" name="Text Box 4"/>
          <p:cNvSpPr txBox="1">
            <a:spLocks noChangeArrowheads="1"/>
          </p:cNvSpPr>
          <p:nvPr/>
        </p:nvSpPr>
        <p:spPr bwMode="auto">
          <a:xfrm>
            <a:off x="395536" y="1916832"/>
            <a:ext cx="8568952" cy="658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SzTx/>
              <a:buFontTx/>
              <a:buNone/>
            </a:pPr>
            <a:r>
              <a:rPr lang="en-US" altLang="zh-CN" sz="2000" b="0" dirty="0">
                <a:solidFill>
                  <a:srgbClr val="000000"/>
                </a:solidFill>
              </a:rPr>
              <a:t>Average Memory Access time  = (total-hit-time + total-miss-time) / I </a:t>
            </a:r>
          </a:p>
          <a:p>
            <a:pPr>
              <a:spcBef>
                <a:spcPct val="50000"/>
              </a:spcBef>
              <a:buSzTx/>
              <a:buFontTx/>
              <a:buNone/>
            </a:pPr>
            <a:r>
              <a:rPr lang="en-US" altLang="zh-CN" sz="2000" b="0" dirty="0">
                <a:solidFill>
                  <a:srgbClr val="000000"/>
                </a:solidFill>
              </a:rPr>
              <a:t>=[I * hit rate * Cache time + I * miss rate *(Cache time + </a:t>
            </a:r>
            <a:r>
              <a:rPr lang="en-US" altLang="zh-CN" sz="2000" b="0" dirty="0" err="1">
                <a:solidFill>
                  <a:srgbClr val="000000"/>
                </a:solidFill>
              </a:rPr>
              <a:t>Miss_penalty</a:t>
            </a:r>
            <a:r>
              <a:rPr lang="en-US" altLang="zh-CN" sz="2000" b="0" dirty="0">
                <a:solidFill>
                  <a:srgbClr val="000000"/>
                </a:solidFill>
              </a:rPr>
              <a:t>) ] / I </a:t>
            </a:r>
          </a:p>
          <a:p>
            <a:pPr>
              <a:spcBef>
                <a:spcPct val="50000"/>
              </a:spcBef>
              <a:buSzTx/>
              <a:buFontTx/>
              <a:buNone/>
            </a:pPr>
            <a:r>
              <a:rPr lang="en-US" altLang="zh-CN" sz="2000" b="0" dirty="0">
                <a:solidFill>
                  <a:srgbClr val="000000"/>
                </a:solidFill>
              </a:rPr>
              <a:t>= 99% * 5 + (100%-99%) * 45  =5.5ns </a:t>
            </a:r>
          </a:p>
          <a:p>
            <a:pPr>
              <a:spcBef>
                <a:spcPct val="50000"/>
              </a:spcBef>
              <a:buSzTx/>
              <a:buFontTx/>
              <a:buNone/>
            </a:pPr>
            <a:r>
              <a:rPr lang="en-US" altLang="zh-CN" sz="1800" b="0" dirty="0">
                <a:solidFill>
                  <a:srgbClr val="FF0000"/>
                </a:solidFill>
              </a:rPr>
              <a:t>150605</a:t>
            </a:r>
            <a:r>
              <a:rPr lang="zh-CN" altLang="en-US" sz="1800" b="0" dirty="0">
                <a:solidFill>
                  <a:srgbClr val="FF0000"/>
                </a:solidFill>
              </a:rPr>
              <a:t>标注：</a:t>
            </a:r>
            <a:r>
              <a:rPr lang="zh-CN" altLang="en-US" sz="1800" b="0" dirty="0">
                <a:solidFill>
                  <a:srgbClr val="000000"/>
                </a:solidFill>
              </a:rPr>
              <a:t>这里 </a:t>
            </a:r>
            <a:r>
              <a:rPr lang="en-US" altLang="zh-CN" sz="1800" b="0" dirty="0">
                <a:solidFill>
                  <a:srgbClr val="000000"/>
                </a:solidFill>
              </a:rPr>
              <a:t>I=number of total memory access, Miss penalty=40ns</a:t>
            </a:r>
            <a:r>
              <a:rPr lang="zh-CN" altLang="en-US" sz="1800" b="0" dirty="0">
                <a:solidFill>
                  <a:srgbClr val="000000"/>
                </a:solidFill>
              </a:rPr>
              <a:t>，</a:t>
            </a:r>
            <a:endParaRPr lang="en-US" altLang="zh-CN" sz="1800" b="0" dirty="0">
              <a:solidFill>
                <a:srgbClr val="000000"/>
              </a:solidFill>
            </a:endParaRPr>
          </a:p>
          <a:p>
            <a:pPr>
              <a:spcBef>
                <a:spcPct val="50000"/>
              </a:spcBef>
              <a:buSzTx/>
              <a:buFontTx/>
              <a:buNone/>
            </a:pPr>
            <a:r>
              <a:rPr lang="en-US" altLang="zh-CN" sz="1800" b="0" dirty="0">
                <a:solidFill>
                  <a:srgbClr val="000000"/>
                </a:solidFill>
              </a:rPr>
              <a:t>hit rate=99%, miss rate =1%</a:t>
            </a:r>
          </a:p>
          <a:p>
            <a:pPr>
              <a:spcBef>
                <a:spcPct val="50000"/>
              </a:spcBef>
              <a:buSzTx/>
              <a:buFontTx/>
              <a:buNone/>
            </a:pPr>
            <a:r>
              <a:rPr lang="zh-CN" altLang="en-US" sz="1800" b="0" dirty="0">
                <a:solidFill>
                  <a:srgbClr val="000000"/>
                </a:solidFill>
              </a:rPr>
              <a:t>发生缺失的单条指令花时间</a:t>
            </a:r>
            <a:r>
              <a:rPr lang="en-US" altLang="zh-CN" sz="1800" b="0" dirty="0">
                <a:solidFill>
                  <a:srgbClr val="000000"/>
                </a:solidFill>
              </a:rPr>
              <a:t>= Cache time +</a:t>
            </a:r>
            <a:r>
              <a:rPr lang="en-US" altLang="zh-CN" sz="1800" b="0" dirty="0" err="1">
                <a:solidFill>
                  <a:srgbClr val="000000"/>
                </a:solidFill>
              </a:rPr>
              <a:t>Miss_penalty</a:t>
            </a:r>
            <a:r>
              <a:rPr lang="en-US" altLang="zh-CN" sz="1800" b="0" dirty="0">
                <a:solidFill>
                  <a:srgbClr val="000000"/>
                </a:solidFill>
              </a:rPr>
              <a:t>=5+40=45ns</a:t>
            </a:r>
          </a:p>
          <a:p>
            <a:pPr>
              <a:spcBef>
                <a:spcPts val="0"/>
              </a:spcBef>
              <a:buSzTx/>
              <a:buFontTx/>
              <a:buNone/>
            </a:pPr>
            <a:r>
              <a:rPr lang="en-US" altLang="zh-CN" sz="1800" b="0" dirty="0">
                <a:solidFill>
                  <a:srgbClr val="000000"/>
                </a:solidFill>
              </a:rPr>
              <a:t>Average Memory Access time  </a:t>
            </a:r>
          </a:p>
          <a:p>
            <a:pPr>
              <a:spcBef>
                <a:spcPts val="0"/>
              </a:spcBef>
              <a:buSzTx/>
              <a:buFontTx/>
              <a:buNone/>
            </a:pPr>
            <a:r>
              <a:rPr lang="en-US" altLang="zh-CN" sz="1800" b="0" dirty="0">
                <a:solidFill>
                  <a:srgbClr val="000000"/>
                </a:solidFill>
              </a:rPr>
              <a:t>= [ I * hit rate * Cache time + I * miss rate *(Cache time + </a:t>
            </a:r>
            <a:r>
              <a:rPr lang="en-US" altLang="zh-CN" sz="1800" b="0" dirty="0" err="1">
                <a:solidFill>
                  <a:srgbClr val="000000"/>
                </a:solidFill>
              </a:rPr>
              <a:t>Miss_penalty</a:t>
            </a:r>
            <a:r>
              <a:rPr lang="en-US" altLang="zh-CN" sz="1800" b="0" dirty="0">
                <a:solidFill>
                  <a:srgbClr val="000000"/>
                </a:solidFill>
              </a:rPr>
              <a:t>) ] / I </a:t>
            </a:r>
          </a:p>
          <a:p>
            <a:pPr>
              <a:spcBef>
                <a:spcPts val="0"/>
              </a:spcBef>
              <a:buSzTx/>
              <a:buNone/>
            </a:pPr>
            <a:r>
              <a:rPr lang="en-US" altLang="zh-CN" sz="1800" b="0" dirty="0">
                <a:solidFill>
                  <a:srgbClr val="000000"/>
                </a:solidFill>
              </a:rPr>
              <a:t>= [ I * (hit rate + miss rate )* Cache time + I * miss rate * </a:t>
            </a:r>
            <a:r>
              <a:rPr lang="en-US" altLang="zh-CN" sz="1800" b="0" dirty="0" err="1">
                <a:solidFill>
                  <a:srgbClr val="000000"/>
                </a:solidFill>
              </a:rPr>
              <a:t>Miss_penalty</a:t>
            </a:r>
            <a:r>
              <a:rPr lang="en-US" altLang="zh-CN" sz="1800" b="0" dirty="0">
                <a:solidFill>
                  <a:srgbClr val="000000"/>
                </a:solidFill>
              </a:rPr>
              <a:t>) ] / I </a:t>
            </a:r>
          </a:p>
          <a:p>
            <a:pPr>
              <a:spcBef>
                <a:spcPts val="0"/>
              </a:spcBef>
              <a:buSzTx/>
              <a:buNone/>
            </a:pPr>
            <a:r>
              <a:rPr lang="en-US" altLang="zh-CN" sz="1800" b="0" dirty="0">
                <a:solidFill>
                  <a:srgbClr val="000000"/>
                </a:solidFill>
              </a:rPr>
              <a:t>= [ I * Cache time + I * miss rate * </a:t>
            </a:r>
            <a:r>
              <a:rPr lang="en-US" altLang="zh-CN" sz="1800" b="0" dirty="0" err="1">
                <a:solidFill>
                  <a:srgbClr val="000000"/>
                </a:solidFill>
              </a:rPr>
              <a:t>Miss_penalty</a:t>
            </a:r>
            <a:r>
              <a:rPr lang="en-US" altLang="zh-CN" sz="1800" b="0" dirty="0">
                <a:solidFill>
                  <a:srgbClr val="000000"/>
                </a:solidFill>
              </a:rPr>
              <a:t>) ] / I </a:t>
            </a:r>
          </a:p>
          <a:p>
            <a:pPr>
              <a:spcBef>
                <a:spcPts val="0"/>
              </a:spcBef>
              <a:buSzTx/>
              <a:buNone/>
            </a:pPr>
            <a:r>
              <a:rPr lang="en-US" altLang="zh-CN" sz="1800" b="0" dirty="0">
                <a:solidFill>
                  <a:srgbClr val="FF0000"/>
                </a:solidFill>
              </a:rPr>
              <a:t>= Cache time + miss rate * </a:t>
            </a:r>
            <a:r>
              <a:rPr lang="en-US" altLang="zh-CN" sz="1800" b="0" dirty="0" err="1">
                <a:solidFill>
                  <a:srgbClr val="FF0000"/>
                </a:solidFill>
              </a:rPr>
              <a:t>Miss_penalty</a:t>
            </a:r>
            <a:endParaRPr lang="en-US" altLang="zh-CN" sz="1800" b="0" dirty="0">
              <a:solidFill>
                <a:srgbClr val="FF0000"/>
              </a:solidFill>
            </a:endParaRPr>
          </a:p>
          <a:p>
            <a:pPr>
              <a:spcBef>
                <a:spcPts val="0"/>
              </a:spcBef>
              <a:buSzTx/>
              <a:buNone/>
            </a:pPr>
            <a:endParaRPr lang="en-US" altLang="zh-CN" sz="1800" b="0" dirty="0">
              <a:solidFill>
                <a:srgbClr val="000000"/>
              </a:solidFill>
            </a:endParaRPr>
          </a:p>
          <a:p>
            <a:pPr>
              <a:spcBef>
                <a:spcPts val="0"/>
              </a:spcBef>
              <a:buSzTx/>
              <a:buNone/>
            </a:pPr>
            <a:r>
              <a:rPr lang="en-US" altLang="zh-CN" sz="1800" b="0" dirty="0">
                <a:solidFill>
                  <a:srgbClr val="000000"/>
                </a:solidFill>
              </a:rPr>
              <a:t>Note:  (hit rate + miss rate ) =100%</a:t>
            </a:r>
          </a:p>
          <a:p>
            <a:pPr>
              <a:spcBef>
                <a:spcPts val="0"/>
              </a:spcBef>
              <a:buSzTx/>
              <a:buNone/>
            </a:pPr>
            <a:endParaRPr lang="en-US" altLang="zh-CN" sz="1800" b="0" dirty="0">
              <a:solidFill>
                <a:srgbClr val="000000"/>
              </a:solidFill>
            </a:endParaRPr>
          </a:p>
          <a:p>
            <a:pPr>
              <a:spcBef>
                <a:spcPts val="0"/>
              </a:spcBef>
              <a:buSzTx/>
              <a:buNone/>
            </a:pPr>
            <a:endParaRPr lang="en-US" altLang="zh-CN" sz="1800" b="0" dirty="0">
              <a:solidFill>
                <a:srgbClr val="000000"/>
              </a:solidFill>
            </a:endParaRPr>
          </a:p>
          <a:p>
            <a:pPr>
              <a:spcBef>
                <a:spcPts val="0"/>
              </a:spcBef>
              <a:buSzTx/>
              <a:buFontTx/>
              <a:buNone/>
            </a:pPr>
            <a:endParaRPr lang="en-US" altLang="zh-CN" sz="1800" b="0" dirty="0">
              <a:solidFill>
                <a:srgbClr val="000000"/>
              </a:solidFill>
            </a:endParaRPr>
          </a:p>
          <a:p>
            <a:pPr>
              <a:spcBef>
                <a:spcPct val="50000"/>
              </a:spcBef>
              <a:buSzTx/>
              <a:buFontTx/>
              <a:buNone/>
            </a:pPr>
            <a:endParaRPr lang="en-US" altLang="zh-CN" sz="1800" b="0" dirty="0">
              <a:solidFill>
                <a:srgbClr val="000000"/>
              </a:solidFill>
            </a:endParaRPr>
          </a:p>
          <a:p>
            <a:pPr>
              <a:spcBef>
                <a:spcPct val="50000"/>
              </a:spcBef>
              <a:buSzTx/>
              <a:buFontTx/>
              <a:buNone/>
            </a:pPr>
            <a:endParaRPr lang="en-US" altLang="zh-CN" sz="1800" dirty="0">
              <a:solidFill>
                <a:srgbClr val="000000"/>
              </a:solidFill>
            </a:endParaRPr>
          </a:p>
          <a:p>
            <a:pPr>
              <a:spcBef>
                <a:spcPct val="50000"/>
              </a:spcBef>
              <a:buSzTx/>
              <a:buFontTx/>
              <a:buNone/>
            </a:pPr>
            <a:endParaRPr lang="en-US" altLang="zh-CN" sz="1800" dirty="0">
              <a:solidFill>
                <a:srgbClr val="000000"/>
              </a:solidFill>
            </a:endParaRPr>
          </a:p>
        </p:txBody>
      </p:sp>
      <p:sp>
        <p:nvSpPr>
          <p:cNvPr id="4" name="文本框 3"/>
          <p:cNvSpPr txBox="1"/>
          <p:nvPr/>
        </p:nvSpPr>
        <p:spPr>
          <a:xfrm>
            <a:off x="3923928" y="135359"/>
            <a:ext cx="4824536" cy="461665"/>
          </a:xfrm>
          <a:prstGeom prst="rect">
            <a:avLst/>
          </a:prstGeom>
          <a:noFill/>
          <a:ln>
            <a:solidFill>
              <a:srgbClr val="FF0000"/>
            </a:solidFill>
          </a:ln>
        </p:spPr>
        <p:txBody>
          <a:bodyPr wrap="square" rtlCol="0">
            <a:spAutoFit/>
          </a:bodyPr>
          <a:lstStyle/>
          <a:p>
            <a:r>
              <a:rPr lang="zh-CN" altLang="en-US" b="1" dirty="0">
                <a:solidFill>
                  <a:srgbClr val="FF0000"/>
                </a:solidFill>
              </a:rPr>
              <a:t>不讲，本书不用 </a:t>
            </a:r>
            <a:r>
              <a:rPr lang="en-US" altLang="zh-CN" b="1" dirty="0">
                <a:solidFill>
                  <a:srgbClr val="FF0000"/>
                </a:solidFill>
              </a:rPr>
              <a:t>AMAT per access</a:t>
            </a:r>
            <a:endParaRPr lang="zh-CN" altLang="en-US" b="1" dirty="0">
              <a:solidFill>
                <a:srgbClr val="FF0000"/>
              </a:solidFill>
            </a:endParaRPr>
          </a:p>
        </p:txBody>
      </p:sp>
    </p:spTree>
    <p:extLst>
      <p:ext uri="{BB962C8B-B14F-4D97-AF65-F5344CB8AC3E}">
        <p14:creationId xmlns:p14="http://schemas.microsoft.com/office/powerpoint/2010/main" val="168765767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2708920"/>
            <a:ext cx="8270875" cy="5111750"/>
          </a:xfrm>
        </p:spPr>
        <p:txBody>
          <a:bodyPr/>
          <a:lstStyle/>
          <a:p>
            <a:r>
              <a:rPr lang="en-US" altLang="zh-CN" dirty="0" err="1"/>
              <a:t>Risc</a:t>
            </a:r>
            <a:r>
              <a:rPr lang="en-US" altLang="zh-CN" dirty="0"/>
              <a:t>-V </a:t>
            </a:r>
            <a:r>
              <a:rPr lang="zh-CN" altLang="en-US" dirty="0"/>
              <a:t>第</a:t>
            </a:r>
            <a:r>
              <a:rPr lang="en-US" altLang="zh-CN" dirty="0"/>
              <a:t>5</a:t>
            </a:r>
            <a:r>
              <a:rPr lang="zh-CN" altLang="en-US" dirty="0"/>
              <a:t>版 </a:t>
            </a:r>
            <a:r>
              <a:rPr lang="en-US" altLang="zh-CN" dirty="0"/>
              <a:t>P394</a:t>
            </a:r>
            <a:r>
              <a:rPr lang="zh-CN" altLang="en-US" dirty="0"/>
              <a:t>上面的这段文字，红线画出的</a:t>
            </a:r>
            <a:r>
              <a:rPr lang="en-US" altLang="zh-CN" dirty="0"/>
              <a:t>instruction </a:t>
            </a:r>
            <a:r>
              <a:rPr lang="zh-CN" altLang="en-US" dirty="0"/>
              <a:t>是否应写成 </a:t>
            </a:r>
            <a:r>
              <a:rPr lang="en-US" altLang="zh-CN" dirty="0">
                <a:solidFill>
                  <a:srgbClr val="0000FF"/>
                </a:solidFill>
              </a:rPr>
              <a:t>access </a:t>
            </a:r>
            <a:r>
              <a:rPr lang="zh-CN" altLang="en-US" dirty="0"/>
              <a:t>才正确？</a:t>
            </a:r>
            <a:endParaRPr lang="en-US" altLang="zh-CN" dirty="0"/>
          </a:p>
          <a:p>
            <a:pPr marL="0" indent="0">
              <a:buNone/>
            </a:pPr>
            <a:r>
              <a:rPr lang="en-US" altLang="zh-CN" dirty="0"/>
              <a:t>	Answer: </a:t>
            </a:r>
            <a:r>
              <a:rPr lang="zh-CN" altLang="en-US" dirty="0"/>
              <a:t>不用改</a:t>
            </a:r>
          </a:p>
        </p:txBody>
      </p:sp>
      <p:sp>
        <p:nvSpPr>
          <p:cNvPr id="4" name="灯片编号占位符 3"/>
          <p:cNvSpPr>
            <a:spLocks noGrp="1"/>
          </p:cNvSpPr>
          <p:nvPr>
            <p:ph type="sldNum" sz="quarter" idx="10"/>
          </p:nvPr>
        </p:nvSpPr>
        <p:spPr/>
        <p:txBody>
          <a:bodyPr/>
          <a:lstStyle/>
          <a:p>
            <a:pPr>
              <a:defRPr/>
            </a:pPr>
            <a:fld id="{786EBF2D-D04C-4DEF-904D-B713AFEED5F7}" type="slidenum">
              <a:rPr lang="zh-CN" altLang="en-US" smtClean="0"/>
              <a:pPr>
                <a:defRPr/>
              </a:pPr>
              <a:t>71</a:t>
            </a:fld>
            <a:endParaRPr lang="zh-CN" altLang="en-US"/>
          </a:p>
        </p:txBody>
      </p:sp>
      <p:pic>
        <p:nvPicPr>
          <p:cNvPr id="5" name="图片 4"/>
          <p:cNvPicPr>
            <a:picLocks noChangeAspect="1"/>
          </p:cNvPicPr>
          <p:nvPr/>
        </p:nvPicPr>
        <p:blipFill>
          <a:blip r:embed="rId2"/>
          <a:stretch>
            <a:fillRect/>
          </a:stretch>
        </p:blipFill>
        <p:spPr>
          <a:xfrm>
            <a:off x="539552" y="764703"/>
            <a:ext cx="7416824" cy="1742805"/>
          </a:xfrm>
          <a:prstGeom prst="rect">
            <a:avLst/>
          </a:prstGeom>
        </p:spPr>
      </p:pic>
    </p:spTree>
    <p:extLst>
      <p:ext uri="{BB962C8B-B14F-4D97-AF65-F5344CB8AC3E}">
        <p14:creationId xmlns:p14="http://schemas.microsoft.com/office/powerpoint/2010/main" val="3568383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title"/>
          </p:nvPr>
        </p:nvSpPr>
        <p:spPr/>
        <p:txBody>
          <a:bodyPr/>
          <a:lstStyle/>
          <a:p>
            <a:pPr eaLnBrk="1" hangingPunct="1"/>
            <a:r>
              <a:rPr lang="en-US" altLang="en-US"/>
              <a:t>Performance Summary</a:t>
            </a:r>
            <a:endParaRPr lang="en-AU" altLang="en-US"/>
          </a:p>
        </p:txBody>
      </p:sp>
      <p:sp>
        <p:nvSpPr>
          <p:cNvPr id="107523" name="Rectangle 5"/>
          <p:cNvSpPr>
            <a:spLocks noGrp="1" noChangeArrowheads="1"/>
          </p:cNvSpPr>
          <p:nvPr>
            <p:ph type="body" idx="1"/>
          </p:nvPr>
        </p:nvSpPr>
        <p:spPr/>
        <p:txBody>
          <a:bodyPr/>
          <a:lstStyle/>
          <a:p>
            <a:pPr eaLnBrk="1" hangingPunct="1"/>
            <a:r>
              <a:rPr lang="en-US" altLang="en-US" dirty="0"/>
              <a:t>Decreasing base CPI</a:t>
            </a:r>
          </a:p>
          <a:p>
            <a:pPr lvl="1" eaLnBrk="1" hangingPunct="1"/>
            <a:r>
              <a:rPr lang="en-US" altLang="en-US" dirty="0"/>
              <a:t>Greater proportion of time spent on memory stalls</a:t>
            </a:r>
          </a:p>
          <a:p>
            <a:pPr eaLnBrk="1" hangingPunct="1"/>
            <a:r>
              <a:rPr lang="en-US" altLang="en-US" dirty="0"/>
              <a:t>Increasing clock rate</a:t>
            </a:r>
          </a:p>
          <a:p>
            <a:pPr lvl="1" eaLnBrk="1" hangingPunct="1"/>
            <a:r>
              <a:rPr lang="en-US" altLang="en-US" dirty="0"/>
              <a:t>Memory stalls </a:t>
            </a:r>
            <a:r>
              <a:rPr lang="en-US" altLang="zh-CN" dirty="0"/>
              <a:t>spend </a:t>
            </a:r>
            <a:r>
              <a:rPr lang="en-US" altLang="en-US" dirty="0"/>
              <a:t>more CPU cycles</a:t>
            </a:r>
          </a:p>
          <a:p>
            <a:pPr eaLnBrk="1" hangingPunct="1"/>
            <a:r>
              <a:rPr lang="en-US" altLang="en-US" dirty="0"/>
              <a:t>Can’t neglect cache behavior when evaluating system performance</a:t>
            </a:r>
            <a:endParaRPr lang="en-AU" altLang="en-US" dirty="0"/>
          </a:p>
        </p:txBody>
      </p:sp>
      <p:sp>
        <p:nvSpPr>
          <p:cNvPr id="107524" name="灯片编号占位符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0213C55-6409-44DF-8F4C-79433D06625C}" type="slidenum">
              <a:rPr lang="zh-CN" altLang="en-US" sz="1200" smtClean="0">
                <a:solidFill>
                  <a:srgbClr val="000000"/>
                </a:solidFill>
              </a:rPr>
              <a:pPr>
                <a:spcBef>
                  <a:spcPct val="0"/>
                </a:spcBef>
                <a:buClrTx/>
                <a:buSzTx/>
                <a:buFontTx/>
                <a:buNone/>
              </a:pPr>
              <a:t>72</a:t>
            </a:fld>
            <a:endParaRPr lang="zh-CN" altLang="en-US" sz="1200">
              <a:solidFill>
                <a:srgbClr val="000000"/>
              </a:solidFill>
            </a:endParaRPr>
          </a:p>
        </p:txBody>
      </p:sp>
    </p:spTree>
    <p:extLst>
      <p:ext uri="{BB962C8B-B14F-4D97-AF65-F5344CB8AC3E}">
        <p14:creationId xmlns:p14="http://schemas.microsoft.com/office/powerpoint/2010/main" val="14578364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z="2400">
                <a:latin typeface="Comic Sans MS" panose="030F0702030302020204" pitchFamily="66" charset="0"/>
              </a:rPr>
              <a:t>The disadvantage of a direct-mapped cache</a:t>
            </a:r>
            <a:endParaRPr lang="en-US" altLang="zh-CN" sz="2400" dirty="0">
              <a:latin typeface="Comic Sans MS" panose="030F0702030302020204" pitchFamily="66" charset="0"/>
            </a:endParaRPr>
          </a:p>
        </p:txBody>
      </p:sp>
      <p:sp>
        <p:nvSpPr>
          <p:cNvPr id="87043" name="AutoShape 3"/>
          <p:cNvSpPr>
            <a:spLocks noGrp="1" noChangeArrowheads="1"/>
          </p:cNvSpPr>
          <p:nvPr>
            <p:ph type="body" idx="1"/>
          </p:nvPr>
        </p:nvSpPr>
        <p:spPr>
          <a:xfrm>
            <a:off x="250825" y="4149725"/>
            <a:ext cx="8382000" cy="2519363"/>
          </a:xfrm>
        </p:spPr>
        <p:txBody>
          <a:bodyPr/>
          <a:lstStyle/>
          <a:p>
            <a:r>
              <a:rPr lang="en-US" altLang="zh-CN" sz="2000" dirty="0"/>
              <a:t>If the CPU requires the following memory units sequentially: word  0,word 8 and word 0. Word  0 and  word 8 both are mapped to cache block 0, so the third access will be a miss. </a:t>
            </a:r>
          </a:p>
          <a:p>
            <a:pPr lvl="1"/>
            <a:r>
              <a:rPr lang="en-US" altLang="zh-CN" sz="1800" dirty="0"/>
              <a:t>Suppose each block contains 1 word.</a:t>
            </a:r>
          </a:p>
          <a:p>
            <a:r>
              <a:rPr lang="en-US" altLang="zh-CN" sz="2000" dirty="0"/>
              <a:t>But obviously, if one memory block can be placed in </a:t>
            </a:r>
            <a:r>
              <a:rPr lang="en-US" altLang="zh-CN" sz="2000" dirty="0">
                <a:solidFill>
                  <a:srgbClr val="FF3300"/>
                </a:solidFill>
              </a:rPr>
              <a:t>any</a:t>
            </a:r>
            <a:r>
              <a:rPr lang="en-US" altLang="zh-CN" sz="2000" dirty="0"/>
              <a:t> cache block , the miss can be avoided. So, there is possibility that the miss rate can be improved.</a:t>
            </a:r>
          </a:p>
        </p:txBody>
      </p:sp>
      <p:grpSp>
        <p:nvGrpSpPr>
          <p:cNvPr id="87044" name="Group 291"/>
          <p:cNvGrpSpPr>
            <a:grpSpLocks/>
          </p:cNvGrpSpPr>
          <p:nvPr/>
        </p:nvGrpSpPr>
        <p:grpSpPr bwMode="auto">
          <a:xfrm>
            <a:off x="1065213" y="847725"/>
            <a:ext cx="7053262" cy="3373438"/>
            <a:chOff x="671" y="708"/>
            <a:chExt cx="4443" cy="2125"/>
          </a:xfrm>
        </p:grpSpPr>
        <p:sp>
          <p:nvSpPr>
            <p:cNvPr id="87045" name="Line 149"/>
            <p:cNvSpPr>
              <a:spLocks noChangeShapeType="1"/>
            </p:cNvSpPr>
            <p:nvPr/>
          </p:nvSpPr>
          <p:spPr bwMode="auto">
            <a:xfrm>
              <a:off x="3262" y="1051"/>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6" name="Line 150"/>
            <p:cNvSpPr>
              <a:spLocks noChangeShapeType="1"/>
            </p:cNvSpPr>
            <p:nvPr/>
          </p:nvSpPr>
          <p:spPr bwMode="auto">
            <a:xfrm>
              <a:off x="2853" y="1051"/>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7" name="Line 151"/>
            <p:cNvSpPr>
              <a:spLocks noChangeShapeType="1"/>
            </p:cNvSpPr>
            <p:nvPr/>
          </p:nvSpPr>
          <p:spPr bwMode="auto">
            <a:xfrm>
              <a:off x="2713" y="1051"/>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Freeform 152"/>
            <p:cNvSpPr>
              <a:spLocks/>
            </p:cNvSpPr>
            <p:nvPr/>
          </p:nvSpPr>
          <p:spPr bwMode="auto">
            <a:xfrm>
              <a:off x="2299" y="1051"/>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49" name="Freeform 153"/>
            <p:cNvSpPr>
              <a:spLocks/>
            </p:cNvSpPr>
            <p:nvPr/>
          </p:nvSpPr>
          <p:spPr bwMode="auto">
            <a:xfrm>
              <a:off x="2989" y="1051"/>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0" name="Freeform 154"/>
            <p:cNvSpPr>
              <a:spLocks/>
            </p:cNvSpPr>
            <p:nvPr/>
          </p:nvSpPr>
          <p:spPr bwMode="auto">
            <a:xfrm>
              <a:off x="2440" y="1051"/>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51" name="Freeform 155"/>
            <p:cNvSpPr>
              <a:spLocks/>
            </p:cNvSpPr>
            <p:nvPr/>
          </p:nvSpPr>
          <p:spPr bwMode="auto">
            <a:xfrm>
              <a:off x="2440" y="1051"/>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2" name="Freeform 156"/>
            <p:cNvSpPr>
              <a:spLocks/>
            </p:cNvSpPr>
            <p:nvPr/>
          </p:nvSpPr>
          <p:spPr bwMode="auto">
            <a:xfrm>
              <a:off x="2304" y="1051"/>
              <a:ext cx="1088" cy="655"/>
            </a:xfrm>
            <a:custGeom>
              <a:avLst/>
              <a:gdLst>
                <a:gd name="T0" fmla="*/ 1088 w 1088"/>
                <a:gd name="T1" fmla="*/ 655 h 655"/>
                <a:gd name="T2" fmla="*/ 1088 w 1088"/>
                <a:gd name="T3" fmla="*/ 0 h 655"/>
                <a:gd name="T4" fmla="*/ 0 w 1088"/>
                <a:gd name="T5" fmla="*/ 0 h 655"/>
                <a:gd name="T6" fmla="*/ 0 w 1088"/>
                <a:gd name="T7" fmla="*/ 655 h 655"/>
                <a:gd name="T8" fmla="*/ 1088 w 1088"/>
                <a:gd name="T9" fmla="*/ 655 h 655"/>
                <a:gd name="T10" fmla="*/ 1088 w 1088"/>
                <a:gd name="T11" fmla="*/ 655 h 655"/>
                <a:gd name="T12" fmla="*/ 0 60000 65536"/>
                <a:gd name="T13" fmla="*/ 0 60000 65536"/>
                <a:gd name="T14" fmla="*/ 0 60000 65536"/>
                <a:gd name="T15" fmla="*/ 0 60000 65536"/>
                <a:gd name="T16" fmla="*/ 0 60000 65536"/>
                <a:gd name="T17" fmla="*/ 0 60000 65536"/>
                <a:gd name="T18" fmla="*/ 0 w 1088"/>
                <a:gd name="T19" fmla="*/ 0 h 655"/>
                <a:gd name="T20" fmla="*/ 1088 w 1088"/>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088" h="655">
                  <a:moveTo>
                    <a:pt x="1088" y="655"/>
                  </a:moveTo>
                  <a:lnTo>
                    <a:pt x="1088" y="0"/>
                  </a:lnTo>
                  <a:lnTo>
                    <a:pt x="0" y="0"/>
                  </a:lnTo>
                  <a:lnTo>
                    <a:pt x="0" y="655"/>
                  </a:lnTo>
                  <a:lnTo>
                    <a:pt x="1088"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3" name="Rectangle 157"/>
            <p:cNvSpPr>
              <a:spLocks noChangeArrowheads="1"/>
            </p:cNvSpPr>
            <p:nvPr/>
          </p:nvSpPr>
          <p:spPr bwMode="auto">
            <a:xfrm>
              <a:off x="74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4" name="Rectangle 158"/>
            <p:cNvSpPr>
              <a:spLocks noChangeArrowheads="1"/>
            </p:cNvSpPr>
            <p:nvPr/>
          </p:nvSpPr>
          <p:spPr bwMode="auto">
            <a:xfrm>
              <a:off x="80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5" name="Rectangle 159"/>
            <p:cNvSpPr>
              <a:spLocks noChangeArrowheads="1"/>
            </p:cNvSpPr>
            <p:nvPr/>
          </p:nvSpPr>
          <p:spPr bwMode="auto">
            <a:xfrm>
              <a:off x="870"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6" name="Rectangle 160"/>
            <p:cNvSpPr>
              <a:spLocks noChangeArrowheads="1"/>
            </p:cNvSpPr>
            <p:nvPr/>
          </p:nvSpPr>
          <p:spPr bwMode="auto">
            <a:xfrm>
              <a:off x="932"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57" name="Rectangle 161"/>
            <p:cNvSpPr>
              <a:spLocks noChangeArrowheads="1"/>
            </p:cNvSpPr>
            <p:nvPr/>
          </p:nvSpPr>
          <p:spPr bwMode="auto">
            <a:xfrm>
              <a:off x="99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058" name="Line 162"/>
            <p:cNvSpPr>
              <a:spLocks noChangeShapeType="1"/>
            </p:cNvSpPr>
            <p:nvPr/>
          </p:nvSpPr>
          <p:spPr bwMode="auto">
            <a:xfrm>
              <a:off x="4520"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163"/>
            <p:cNvSpPr>
              <a:spLocks noChangeShapeType="1"/>
            </p:cNvSpPr>
            <p:nvPr/>
          </p:nvSpPr>
          <p:spPr bwMode="auto">
            <a:xfrm>
              <a:off x="4384"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Line 164"/>
            <p:cNvSpPr>
              <a:spLocks noChangeShapeType="1"/>
            </p:cNvSpPr>
            <p:nvPr/>
          </p:nvSpPr>
          <p:spPr bwMode="auto">
            <a:xfrm>
              <a:off x="3971"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165"/>
            <p:cNvSpPr>
              <a:spLocks noChangeShapeType="1"/>
            </p:cNvSpPr>
            <p:nvPr/>
          </p:nvSpPr>
          <p:spPr bwMode="auto">
            <a:xfrm>
              <a:off x="3831" y="1896"/>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Line 166"/>
            <p:cNvSpPr>
              <a:spLocks noChangeShapeType="1"/>
            </p:cNvSpPr>
            <p:nvPr/>
          </p:nvSpPr>
          <p:spPr bwMode="auto">
            <a:xfrm>
              <a:off x="3422"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Line 167"/>
            <p:cNvSpPr>
              <a:spLocks noChangeShapeType="1"/>
            </p:cNvSpPr>
            <p:nvPr/>
          </p:nvSpPr>
          <p:spPr bwMode="auto">
            <a:xfrm>
              <a:off x="3283"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Line 168"/>
            <p:cNvSpPr>
              <a:spLocks noChangeShapeType="1"/>
            </p:cNvSpPr>
            <p:nvPr/>
          </p:nvSpPr>
          <p:spPr bwMode="auto">
            <a:xfrm>
              <a:off x="2870"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5" name="Line 169"/>
            <p:cNvSpPr>
              <a:spLocks noChangeShapeType="1"/>
            </p:cNvSpPr>
            <p:nvPr/>
          </p:nvSpPr>
          <p:spPr bwMode="auto">
            <a:xfrm>
              <a:off x="2734"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6" name="Line 170"/>
            <p:cNvSpPr>
              <a:spLocks noChangeShapeType="1"/>
            </p:cNvSpPr>
            <p:nvPr/>
          </p:nvSpPr>
          <p:spPr bwMode="auto">
            <a:xfrm>
              <a:off x="2321"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7" name="Line 171"/>
            <p:cNvSpPr>
              <a:spLocks noChangeShapeType="1"/>
            </p:cNvSpPr>
            <p:nvPr/>
          </p:nvSpPr>
          <p:spPr bwMode="auto">
            <a:xfrm>
              <a:off x="2185"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8" name="Line 172"/>
            <p:cNvSpPr>
              <a:spLocks noChangeShapeType="1"/>
            </p:cNvSpPr>
            <p:nvPr/>
          </p:nvSpPr>
          <p:spPr bwMode="auto">
            <a:xfrm>
              <a:off x="1772"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9" name="Line 173"/>
            <p:cNvSpPr>
              <a:spLocks noChangeShapeType="1"/>
            </p:cNvSpPr>
            <p:nvPr/>
          </p:nvSpPr>
          <p:spPr bwMode="auto">
            <a:xfrm>
              <a:off x="1632" y="1896"/>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0" name="Line 174"/>
            <p:cNvSpPr>
              <a:spLocks noChangeShapeType="1"/>
            </p:cNvSpPr>
            <p:nvPr/>
          </p:nvSpPr>
          <p:spPr bwMode="auto">
            <a:xfrm>
              <a:off x="1220" y="1896"/>
              <a:ext cx="3"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1" name="Line 175"/>
            <p:cNvSpPr>
              <a:spLocks noChangeShapeType="1"/>
            </p:cNvSpPr>
            <p:nvPr/>
          </p:nvSpPr>
          <p:spPr bwMode="auto">
            <a:xfrm>
              <a:off x="1083" y="1896"/>
              <a:ext cx="1"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2" name="Freeform 176"/>
            <p:cNvSpPr>
              <a:spLocks/>
            </p:cNvSpPr>
            <p:nvPr/>
          </p:nvSpPr>
          <p:spPr bwMode="auto">
            <a:xfrm>
              <a:off x="3969"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w 139"/>
                <a:gd name="T13" fmla="*/ 655 h 655"/>
                <a:gd name="T14" fmla="*/ 0 60000 65536"/>
                <a:gd name="T15" fmla="*/ 0 60000 65536"/>
                <a:gd name="T16" fmla="*/ 0 60000 65536"/>
                <a:gd name="T17" fmla="*/ 0 60000 65536"/>
                <a:gd name="T18" fmla="*/ 0 60000 65536"/>
                <a:gd name="T19" fmla="*/ 0 60000 65536"/>
                <a:gd name="T20" fmla="*/ 0 60000 65536"/>
                <a:gd name="T21" fmla="*/ 0 w 139"/>
                <a:gd name="T22" fmla="*/ 0 h 655"/>
                <a:gd name="T23" fmla="*/ 139 w 139"/>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55">
                  <a:moveTo>
                    <a:pt x="0" y="655"/>
                  </a:moveTo>
                  <a:lnTo>
                    <a:pt x="3" y="0"/>
                  </a:lnTo>
                  <a:lnTo>
                    <a:pt x="139" y="0"/>
                  </a:lnTo>
                  <a:lnTo>
                    <a:pt x="139" y="655"/>
                  </a:lnTo>
                  <a:lnTo>
                    <a:pt x="3"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3" name="Freeform 177"/>
            <p:cNvSpPr>
              <a:spLocks/>
            </p:cNvSpPr>
            <p:nvPr/>
          </p:nvSpPr>
          <p:spPr bwMode="auto">
            <a:xfrm>
              <a:off x="4657"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3" y="0"/>
                  </a:lnTo>
                  <a:lnTo>
                    <a:pt x="139" y="0"/>
                  </a:lnTo>
                  <a:lnTo>
                    <a:pt x="139" y="655"/>
                  </a:lnTo>
                  <a:lnTo>
                    <a:pt x="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4" name="Freeform 178"/>
            <p:cNvSpPr>
              <a:spLocks/>
            </p:cNvSpPr>
            <p:nvPr/>
          </p:nvSpPr>
          <p:spPr bwMode="auto">
            <a:xfrm>
              <a:off x="2880" y="1896"/>
              <a:ext cx="139" cy="655"/>
            </a:xfrm>
            <a:custGeom>
              <a:avLst/>
              <a:gdLst>
                <a:gd name="T0" fmla="*/ 0 w 139"/>
                <a:gd name="T1" fmla="*/ 655 h 655"/>
                <a:gd name="T2" fmla="*/ 0 w 139"/>
                <a:gd name="T3" fmla="*/ 0 h 655"/>
                <a:gd name="T4" fmla="*/ 139 w 139"/>
                <a:gd name="T5" fmla="*/ 0 h 655"/>
                <a:gd name="T6" fmla="*/ 139 w 139"/>
                <a:gd name="T7" fmla="*/ 655 h 655"/>
                <a:gd name="T8" fmla="*/ 0 w 139"/>
                <a:gd name="T9" fmla="*/ 655 h 655"/>
                <a:gd name="T10" fmla="*/ 0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0" y="0"/>
                  </a:lnTo>
                  <a:lnTo>
                    <a:pt x="139" y="0"/>
                  </a:lnTo>
                  <a:lnTo>
                    <a:pt x="139"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5" name="Freeform 179"/>
            <p:cNvSpPr>
              <a:spLocks/>
            </p:cNvSpPr>
            <p:nvPr/>
          </p:nvSpPr>
          <p:spPr bwMode="auto">
            <a:xfrm>
              <a:off x="3515" y="1896"/>
              <a:ext cx="139" cy="655"/>
            </a:xfrm>
            <a:custGeom>
              <a:avLst/>
              <a:gdLst>
                <a:gd name="T0" fmla="*/ 0 w 139"/>
                <a:gd name="T1" fmla="*/ 655 h 655"/>
                <a:gd name="T2" fmla="*/ 0 w 139"/>
                <a:gd name="T3" fmla="*/ 0 h 655"/>
                <a:gd name="T4" fmla="*/ 139 w 139"/>
                <a:gd name="T5" fmla="*/ 0 h 655"/>
                <a:gd name="T6" fmla="*/ 139 w 139"/>
                <a:gd name="T7" fmla="*/ 655 h 655"/>
                <a:gd name="T8" fmla="*/ 0 w 139"/>
                <a:gd name="T9" fmla="*/ 655 h 655"/>
                <a:gd name="T10" fmla="*/ 0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0" y="0"/>
                  </a:lnTo>
                  <a:lnTo>
                    <a:pt x="139" y="0"/>
                  </a:lnTo>
                  <a:lnTo>
                    <a:pt x="139"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6" name="Freeform 180"/>
            <p:cNvSpPr>
              <a:spLocks/>
            </p:cNvSpPr>
            <p:nvPr/>
          </p:nvSpPr>
          <p:spPr bwMode="auto">
            <a:xfrm>
              <a:off x="1778" y="1896"/>
              <a:ext cx="140" cy="655"/>
            </a:xfrm>
            <a:custGeom>
              <a:avLst/>
              <a:gdLst>
                <a:gd name="T0" fmla="*/ 0 w 140"/>
                <a:gd name="T1" fmla="*/ 655 h 655"/>
                <a:gd name="T2" fmla="*/ 4 w 140"/>
                <a:gd name="T3" fmla="*/ 0 h 655"/>
                <a:gd name="T4" fmla="*/ 140 w 140"/>
                <a:gd name="T5" fmla="*/ 0 h 655"/>
                <a:gd name="T6" fmla="*/ 140 w 140"/>
                <a:gd name="T7" fmla="*/ 655 h 655"/>
                <a:gd name="T8" fmla="*/ 4 w 140"/>
                <a:gd name="T9" fmla="*/ 655 h 655"/>
                <a:gd name="T10" fmla="*/ 4 w 140"/>
                <a:gd name="T11" fmla="*/ 655 h 655"/>
                <a:gd name="T12" fmla="*/ 0 w 140"/>
                <a:gd name="T13" fmla="*/ 655 h 655"/>
                <a:gd name="T14" fmla="*/ 0 60000 65536"/>
                <a:gd name="T15" fmla="*/ 0 60000 65536"/>
                <a:gd name="T16" fmla="*/ 0 60000 65536"/>
                <a:gd name="T17" fmla="*/ 0 60000 65536"/>
                <a:gd name="T18" fmla="*/ 0 60000 65536"/>
                <a:gd name="T19" fmla="*/ 0 60000 65536"/>
                <a:gd name="T20" fmla="*/ 0 60000 65536"/>
                <a:gd name="T21" fmla="*/ 0 w 140"/>
                <a:gd name="T22" fmla="*/ 0 h 655"/>
                <a:gd name="T23" fmla="*/ 140 w 140"/>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655">
                  <a:moveTo>
                    <a:pt x="0" y="655"/>
                  </a:moveTo>
                  <a:lnTo>
                    <a:pt x="4" y="0"/>
                  </a:lnTo>
                  <a:lnTo>
                    <a:pt x="140" y="0"/>
                  </a:lnTo>
                  <a:lnTo>
                    <a:pt x="140" y="655"/>
                  </a:lnTo>
                  <a:lnTo>
                    <a:pt x="4"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7" name="Freeform 181"/>
            <p:cNvSpPr>
              <a:spLocks/>
            </p:cNvSpPr>
            <p:nvPr/>
          </p:nvSpPr>
          <p:spPr bwMode="auto">
            <a:xfrm>
              <a:off x="2457" y="1896"/>
              <a:ext cx="140" cy="655"/>
            </a:xfrm>
            <a:custGeom>
              <a:avLst/>
              <a:gdLst>
                <a:gd name="T0" fmla="*/ 0 w 140"/>
                <a:gd name="T1" fmla="*/ 655 h 655"/>
                <a:gd name="T2" fmla="*/ 4 w 140"/>
                <a:gd name="T3" fmla="*/ 0 h 655"/>
                <a:gd name="T4" fmla="*/ 140 w 140"/>
                <a:gd name="T5" fmla="*/ 0 h 655"/>
                <a:gd name="T6" fmla="*/ 140 w 140"/>
                <a:gd name="T7" fmla="*/ 655 h 655"/>
                <a:gd name="T8" fmla="*/ 4 w 140"/>
                <a:gd name="T9" fmla="*/ 655 h 655"/>
                <a:gd name="T10" fmla="*/ 4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4" y="0"/>
                  </a:lnTo>
                  <a:lnTo>
                    <a:pt x="140" y="0"/>
                  </a:lnTo>
                  <a:lnTo>
                    <a:pt x="140" y="655"/>
                  </a:lnTo>
                  <a:lnTo>
                    <a:pt x="4"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8" name="Freeform 182"/>
            <p:cNvSpPr>
              <a:spLocks/>
            </p:cNvSpPr>
            <p:nvPr/>
          </p:nvSpPr>
          <p:spPr bwMode="auto">
            <a:xfrm>
              <a:off x="675" y="1888"/>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79" name="Freeform 183"/>
            <p:cNvSpPr>
              <a:spLocks/>
            </p:cNvSpPr>
            <p:nvPr/>
          </p:nvSpPr>
          <p:spPr bwMode="auto">
            <a:xfrm>
              <a:off x="1359" y="1896"/>
              <a:ext cx="137" cy="655"/>
            </a:xfrm>
            <a:custGeom>
              <a:avLst/>
              <a:gdLst>
                <a:gd name="T0" fmla="*/ 0 w 137"/>
                <a:gd name="T1" fmla="*/ 655 h 655"/>
                <a:gd name="T2" fmla="*/ 0 w 137"/>
                <a:gd name="T3" fmla="*/ 0 h 655"/>
                <a:gd name="T4" fmla="*/ 137 w 137"/>
                <a:gd name="T5" fmla="*/ 0 h 655"/>
                <a:gd name="T6" fmla="*/ 137 w 137"/>
                <a:gd name="T7" fmla="*/ 655 h 655"/>
                <a:gd name="T8" fmla="*/ 0 w 137"/>
                <a:gd name="T9" fmla="*/ 655 h 655"/>
                <a:gd name="T10" fmla="*/ 0 w 137"/>
                <a:gd name="T11" fmla="*/ 655 h 655"/>
                <a:gd name="T12" fmla="*/ 0 60000 65536"/>
                <a:gd name="T13" fmla="*/ 0 60000 65536"/>
                <a:gd name="T14" fmla="*/ 0 60000 65536"/>
                <a:gd name="T15" fmla="*/ 0 60000 65536"/>
                <a:gd name="T16" fmla="*/ 0 60000 65536"/>
                <a:gd name="T17" fmla="*/ 0 60000 65536"/>
                <a:gd name="T18" fmla="*/ 0 w 137"/>
                <a:gd name="T19" fmla="*/ 0 h 655"/>
                <a:gd name="T20" fmla="*/ 137 w 137"/>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7" h="655">
                  <a:moveTo>
                    <a:pt x="0" y="655"/>
                  </a:moveTo>
                  <a:lnTo>
                    <a:pt x="0" y="0"/>
                  </a:lnTo>
                  <a:lnTo>
                    <a:pt x="137" y="0"/>
                  </a:lnTo>
                  <a:lnTo>
                    <a:pt x="137"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0" name="Freeform 184"/>
            <p:cNvSpPr>
              <a:spLocks/>
            </p:cNvSpPr>
            <p:nvPr/>
          </p:nvSpPr>
          <p:spPr bwMode="auto">
            <a:xfrm>
              <a:off x="4108"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w 139"/>
                <a:gd name="T13" fmla="*/ 655 h 655"/>
                <a:gd name="T14" fmla="*/ 0 60000 65536"/>
                <a:gd name="T15" fmla="*/ 0 60000 65536"/>
                <a:gd name="T16" fmla="*/ 0 60000 65536"/>
                <a:gd name="T17" fmla="*/ 0 60000 65536"/>
                <a:gd name="T18" fmla="*/ 0 60000 65536"/>
                <a:gd name="T19" fmla="*/ 0 60000 65536"/>
                <a:gd name="T20" fmla="*/ 0 60000 65536"/>
                <a:gd name="T21" fmla="*/ 0 w 139"/>
                <a:gd name="T22" fmla="*/ 0 h 655"/>
                <a:gd name="T23" fmla="*/ 139 w 139"/>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55">
                  <a:moveTo>
                    <a:pt x="0" y="655"/>
                  </a:moveTo>
                  <a:lnTo>
                    <a:pt x="3" y="0"/>
                  </a:lnTo>
                  <a:lnTo>
                    <a:pt x="139" y="0"/>
                  </a:lnTo>
                  <a:lnTo>
                    <a:pt x="139" y="655"/>
                  </a:lnTo>
                  <a:lnTo>
                    <a:pt x="3"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1" name="Freeform 185"/>
            <p:cNvSpPr>
              <a:spLocks/>
            </p:cNvSpPr>
            <p:nvPr/>
          </p:nvSpPr>
          <p:spPr bwMode="auto">
            <a:xfrm>
              <a:off x="4108" y="1896"/>
              <a:ext cx="139" cy="655"/>
            </a:xfrm>
            <a:custGeom>
              <a:avLst/>
              <a:gdLst>
                <a:gd name="T0" fmla="*/ 0 w 139"/>
                <a:gd name="T1" fmla="*/ 655 h 655"/>
                <a:gd name="T2" fmla="*/ 3 w 139"/>
                <a:gd name="T3" fmla="*/ 0 h 655"/>
                <a:gd name="T4" fmla="*/ 139 w 139"/>
                <a:gd name="T5" fmla="*/ 0 h 655"/>
                <a:gd name="T6" fmla="*/ 139 w 139"/>
                <a:gd name="T7" fmla="*/ 655 h 655"/>
                <a:gd name="T8" fmla="*/ 3 w 139"/>
                <a:gd name="T9" fmla="*/ 655 h 655"/>
                <a:gd name="T10" fmla="*/ 3 w 139"/>
                <a:gd name="T11" fmla="*/ 655 h 655"/>
                <a:gd name="T12" fmla="*/ 0 60000 65536"/>
                <a:gd name="T13" fmla="*/ 0 60000 65536"/>
                <a:gd name="T14" fmla="*/ 0 60000 65536"/>
                <a:gd name="T15" fmla="*/ 0 60000 65536"/>
                <a:gd name="T16" fmla="*/ 0 60000 65536"/>
                <a:gd name="T17" fmla="*/ 0 60000 65536"/>
                <a:gd name="T18" fmla="*/ 0 w 139"/>
                <a:gd name="T19" fmla="*/ 0 h 655"/>
                <a:gd name="T20" fmla="*/ 139 w 139"/>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9" h="655">
                  <a:moveTo>
                    <a:pt x="0" y="655"/>
                  </a:moveTo>
                  <a:lnTo>
                    <a:pt x="3" y="0"/>
                  </a:lnTo>
                  <a:lnTo>
                    <a:pt x="139" y="0"/>
                  </a:lnTo>
                  <a:lnTo>
                    <a:pt x="139" y="655"/>
                  </a:lnTo>
                  <a:lnTo>
                    <a:pt x="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2" name="Freeform 186"/>
            <p:cNvSpPr>
              <a:spLocks/>
            </p:cNvSpPr>
            <p:nvPr/>
          </p:nvSpPr>
          <p:spPr bwMode="auto">
            <a:xfrm>
              <a:off x="3010" y="1896"/>
              <a:ext cx="136" cy="655"/>
            </a:xfrm>
            <a:custGeom>
              <a:avLst/>
              <a:gdLst>
                <a:gd name="T0" fmla="*/ 0 w 136"/>
                <a:gd name="T1" fmla="*/ 655 h 655"/>
                <a:gd name="T2" fmla="*/ 0 w 136"/>
                <a:gd name="T3" fmla="*/ 0 h 655"/>
                <a:gd name="T4" fmla="*/ 136 w 136"/>
                <a:gd name="T5" fmla="*/ 0 h 655"/>
                <a:gd name="T6" fmla="*/ 136 w 136"/>
                <a:gd name="T7" fmla="*/ 655 h 655"/>
                <a:gd name="T8" fmla="*/ 0 w 136"/>
                <a:gd name="T9" fmla="*/ 655 h 655"/>
                <a:gd name="T10" fmla="*/ 0 w 136"/>
                <a:gd name="T11" fmla="*/ 655 h 655"/>
                <a:gd name="T12" fmla="*/ 0 60000 65536"/>
                <a:gd name="T13" fmla="*/ 0 60000 65536"/>
                <a:gd name="T14" fmla="*/ 0 60000 65536"/>
                <a:gd name="T15" fmla="*/ 0 60000 65536"/>
                <a:gd name="T16" fmla="*/ 0 60000 65536"/>
                <a:gd name="T17" fmla="*/ 0 60000 65536"/>
                <a:gd name="T18" fmla="*/ 0 w 136"/>
                <a:gd name="T19" fmla="*/ 0 h 655"/>
                <a:gd name="T20" fmla="*/ 136 w 136"/>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6" h="655">
                  <a:moveTo>
                    <a:pt x="0" y="655"/>
                  </a:moveTo>
                  <a:lnTo>
                    <a:pt x="0" y="0"/>
                  </a:lnTo>
                  <a:lnTo>
                    <a:pt x="136" y="0"/>
                  </a:lnTo>
                  <a:lnTo>
                    <a:pt x="136"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3" name="Freeform 187"/>
            <p:cNvSpPr>
              <a:spLocks/>
            </p:cNvSpPr>
            <p:nvPr/>
          </p:nvSpPr>
          <p:spPr bwMode="auto">
            <a:xfrm>
              <a:off x="3010" y="1896"/>
              <a:ext cx="136" cy="655"/>
            </a:xfrm>
            <a:custGeom>
              <a:avLst/>
              <a:gdLst>
                <a:gd name="T0" fmla="*/ 0 w 136"/>
                <a:gd name="T1" fmla="*/ 655 h 655"/>
                <a:gd name="T2" fmla="*/ 0 w 136"/>
                <a:gd name="T3" fmla="*/ 0 h 655"/>
                <a:gd name="T4" fmla="*/ 136 w 136"/>
                <a:gd name="T5" fmla="*/ 0 h 655"/>
                <a:gd name="T6" fmla="*/ 136 w 136"/>
                <a:gd name="T7" fmla="*/ 655 h 655"/>
                <a:gd name="T8" fmla="*/ 0 w 136"/>
                <a:gd name="T9" fmla="*/ 655 h 655"/>
                <a:gd name="T10" fmla="*/ 0 w 136"/>
                <a:gd name="T11" fmla="*/ 655 h 655"/>
                <a:gd name="T12" fmla="*/ 0 60000 65536"/>
                <a:gd name="T13" fmla="*/ 0 60000 65536"/>
                <a:gd name="T14" fmla="*/ 0 60000 65536"/>
                <a:gd name="T15" fmla="*/ 0 60000 65536"/>
                <a:gd name="T16" fmla="*/ 0 60000 65536"/>
                <a:gd name="T17" fmla="*/ 0 60000 65536"/>
                <a:gd name="T18" fmla="*/ 0 w 136"/>
                <a:gd name="T19" fmla="*/ 0 h 655"/>
                <a:gd name="T20" fmla="*/ 136 w 136"/>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36" h="655">
                  <a:moveTo>
                    <a:pt x="0" y="655"/>
                  </a:moveTo>
                  <a:lnTo>
                    <a:pt x="0" y="0"/>
                  </a:lnTo>
                  <a:lnTo>
                    <a:pt x="136" y="0"/>
                  </a:lnTo>
                  <a:lnTo>
                    <a:pt x="136"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4" name="Freeform 188"/>
            <p:cNvSpPr>
              <a:spLocks/>
            </p:cNvSpPr>
            <p:nvPr/>
          </p:nvSpPr>
          <p:spPr bwMode="auto">
            <a:xfrm>
              <a:off x="1908" y="1896"/>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5" name="Freeform 189"/>
            <p:cNvSpPr>
              <a:spLocks/>
            </p:cNvSpPr>
            <p:nvPr/>
          </p:nvSpPr>
          <p:spPr bwMode="auto">
            <a:xfrm>
              <a:off x="1908" y="1896"/>
              <a:ext cx="140" cy="655"/>
            </a:xfrm>
            <a:custGeom>
              <a:avLst/>
              <a:gdLst>
                <a:gd name="T0" fmla="*/ 0 w 140"/>
                <a:gd name="T1" fmla="*/ 655 h 655"/>
                <a:gd name="T2" fmla="*/ 0 w 140"/>
                <a:gd name="T3" fmla="*/ 0 h 655"/>
                <a:gd name="T4" fmla="*/ 140 w 140"/>
                <a:gd name="T5" fmla="*/ 0 h 655"/>
                <a:gd name="T6" fmla="*/ 140 w 140"/>
                <a:gd name="T7" fmla="*/ 655 h 655"/>
                <a:gd name="T8" fmla="*/ 0 w 140"/>
                <a:gd name="T9" fmla="*/ 655 h 655"/>
                <a:gd name="T10" fmla="*/ 0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0" y="0"/>
                  </a:lnTo>
                  <a:lnTo>
                    <a:pt x="140" y="0"/>
                  </a:lnTo>
                  <a:lnTo>
                    <a:pt x="140" y="655"/>
                  </a:lnTo>
                  <a:lnTo>
                    <a:pt x="0"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6" name="Freeform 190"/>
            <p:cNvSpPr>
              <a:spLocks/>
            </p:cNvSpPr>
            <p:nvPr/>
          </p:nvSpPr>
          <p:spPr bwMode="auto">
            <a:xfrm>
              <a:off x="807" y="1896"/>
              <a:ext cx="140" cy="655"/>
            </a:xfrm>
            <a:custGeom>
              <a:avLst/>
              <a:gdLst>
                <a:gd name="T0" fmla="*/ 0 w 140"/>
                <a:gd name="T1" fmla="*/ 655 h 655"/>
                <a:gd name="T2" fmla="*/ 3 w 140"/>
                <a:gd name="T3" fmla="*/ 0 h 655"/>
                <a:gd name="T4" fmla="*/ 140 w 140"/>
                <a:gd name="T5" fmla="*/ 0 h 655"/>
                <a:gd name="T6" fmla="*/ 140 w 140"/>
                <a:gd name="T7" fmla="*/ 655 h 655"/>
                <a:gd name="T8" fmla="*/ 3 w 140"/>
                <a:gd name="T9" fmla="*/ 655 h 655"/>
                <a:gd name="T10" fmla="*/ 3 w 140"/>
                <a:gd name="T11" fmla="*/ 655 h 655"/>
                <a:gd name="T12" fmla="*/ 0 w 140"/>
                <a:gd name="T13" fmla="*/ 655 h 655"/>
                <a:gd name="T14" fmla="*/ 0 60000 65536"/>
                <a:gd name="T15" fmla="*/ 0 60000 65536"/>
                <a:gd name="T16" fmla="*/ 0 60000 65536"/>
                <a:gd name="T17" fmla="*/ 0 60000 65536"/>
                <a:gd name="T18" fmla="*/ 0 60000 65536"/>
                <a:gd name="T19" fmla="*/ 0 60000 65536"/>
                <a:gd name="T20" fmla="*/ 0 60000 65536"/>
                <a:gd name="T21" fmla="*/ 0 w 140"/>
                <a:gd name="T22" fmla="*/ 0 h 655"/>
                <a:gd name="T23" fmla="*/ 140 w 140"/>
                <a:gd name="T24" fmla="*/ 655 h 6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655">
                  <a:moveTo>
                    <a:pt x="0" y="655"/>
                  </a:moveTo>
                  <a:lnTo>
                    <a:pt x="3" y="0"/>
                  </a:lnTo>
                  <a:lnTo>
                    <a:pt x="140" y="0"/>
                  </a:lnTo>
                  <a:lnTo>
                    <a:pt x="140" y="655"/>
                  </a:lnTo>
                  <a:lnTo>
                    <a:pt x="3" y="655"/>
                  </a:lnTo>
                  <a:lnTo>
                    <a:pt x="0" y="65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87" name="Freeform 191"/>
            <p:cNvSpPr>
              <a:spLocks/>
            </p:cNvSpPr>
            <p:nvPr/>
          </p:nvSpPr>
          <p:spPr bwMode="auto">
            <a:xfrm>
              <a:off x="807" y="1896"/>
              <a:ext cx="140" cy="655"/>
            </a:xfrm>
            <a:custGeom>
              <a:avLst/>
              <a:gdLst>
                <a:gd name="T0" fmla="*/ 0 w 140"/>
                <a:gd name="T1" fmla="*/ 655 h 655"/>
                <a:gd name="T2" fmla="*/ 3 w 140"/>
                <a:gd name="T3" fmla="*/ 0 h 655"/>
                <a:gd name="T4" fmla="*/ 140 w 140"/>
                <a:gd name="T5" fmla="*/ 0 h 655"/>
                <a:gd name="T6" fmla="*/ 140 w 140"/>
                <a:gd name="T7" fmla="*/ 655 h 655"/>
                <a:gd name="T8" fmla="*/ 3 w 140"/>
                <a:gd name="T9" fmla="*/ 655 h 655"/>
                <a:gd name="T10" fmla="*/ 3 w 140"/>
                <a:gd name="T11" fmla="*/ 655 h 655"/>
                <a:gd name="T12" fmla="*/ 0 60000 65536"/>
                <a:gd name="T13" fmla="*/ 0 60000 65536"/>
                <a:gd name="T14" fmla="*/ 0 60000 65536"/>
                <a:gd name="T15" fmla="*/ 0 60000 65536"/>
                <a:gd name="T16" fmla="*/ 0 60000 65536"/>
                <a:gd name="T17" fmla="*/ 0 60000 65536"/>
                <a:gd name="T18" fmla="*/ 0 w 140"/>
                <a:gd name="T19" fmla="*/ 0 h 655"/>
                <a:gd name="T20" fmla="*/ 140 w 140"/>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140" h="655">
                  <a:moveTo>
                    <a:pt x="0" y="655"/>
                  </a:moveTo>
                  <a:lnTo>
                    <a:pt x="3" y="0"/>
                  </a:lnTo>
                  <a:lnTo>
                    <a:pt x="140" y="0"/>
                  </a:lnTo>
                  <a:lnTo>
                    <a:pt x="140" y="655"/>
                  </a:lnTo>
                  <a:lnTo>
                    <a:pt x="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8" name="Freeform 192"/>
            <p:cNvSpPr>
              <a:spLocks/>
            </p:cNvSpPr>
            <p:nvPr/>
          </p:nvSpPr>
          <p:spPr bwMode="auto">
            <a:xfrm>
              <a:off x="671" y="1896"/>
              <a:ext cx="4443" cy="655"/>
            </a:xfrm>
            <a:custGeom>
              <a:avLst/>
              <a:gdLst>
                <a:gd name="T0" fmla="*/ 4439 w 4443"/>
                <a:gd name="T1" fmla="*/ 655 h 655"/>
                <a:gd name="T2" fmla="*/ 4443 w 4443"/>
                <a:gd name="T3" fmla="*/ 0 h 655"/>
                <a:gd name="T4" fmla="*/ 0 w 4443"/>
                <a:gd name="T5" fmla="*/ 0 h 655"/>
                <a:gd name="T6" fmla="*/ 0 w 4443"/>
                <a:gd name="T7" fmla="*/ 655 h 655"/>
                <a:gd name="T8" fmla="*/ 4443 w 4443"/>
                <a:gd name="T9" fmla="*/ 655 h 655"/>
                <a:gd name="T10" fmla="*/ 4443 w 4443"/>
                <a:gd name="T11" fmla="*/ 655 h 655"/>
                <a:gd name="T12" fmla="*/ 0 60000 65536"/>
                <a:gd name="T13" fmla="*/ 0 60000 65536"/>
                <a:gd name="T14" fmla="*/ 0 60000 65536"/>
                <a:gd name="T15" fmla="*/ 0 60000 65536"/>
                <a:gd name="T16" fmla="*/ 0 60000 65536"/>
                <a:gd name="T17" fmla="*/ 0 60000 65536"/>
                <a:gd name="T18" fmla="*/ 0 w 4443"/>
                <a:gd name="T19" fmla="*/ 0 h 655"/>
                <a:gd name="T20" fmla="*/ 4443 w 4443"/>
                <a:gd name="T21" fmla="*/ 655 h 655"/>
              </a:gdLst>
              <a:ahLst/>
              <a:cxnLst>
                <a:cxn ang="T12">
                  <a:pos x="T0" y="T1"/>
                </a:cxn>
                <a:cxn ang="T13">
                  <a:pos x="T2" y="T3"/>
                </a:cxn>
                <a:cxn ang="T14">
                  <a:pos x="T4" y="T5"/>
                </a:cxn>
                <a:cxn ang="T15">
                  <a:pos x="T6" y="T7"/>
                </a:cxn>
                <a:cxn ang="T16">
                  <a:pos x="T8" y="T9"/>
                </a:cxn>
                <a:cxn ang="T17">
                  <a:pos x="T10" y="T11"/>
                </a:cxn>
              </a:cxnLst>
              <a:rect l="T18" t="T19" r="T20" b="T21"/>
              <a:pathLst>
                <a:path w="4443" h="655">
                  <a:moveTo>
                    <a:pt x="4439" y="655"/>
                  </a:moveTo>
                  <a:lnTo>
                    <a:pt x="4443" y="0"/>
                  </a:lnTo>
                  <a:lnTo>
                    <a:pt x="0" y="0"/>
                  </a:lnTo>
                  <a:lnTo>
                    <a:pt x="0" y="655"/>
                  </a:lnTo>
                  <a:lnTo>
                    <a:pt x="4443" y="65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9" name="Freeform 210"/>
            <p:cNvSpPr>
              <a:spLocks/>
            </p:cNvSpPr>
            <p:nvPr/>
          </p:nvSpPr>
          <p:spPr bwMode="auto">
            <a:xfrm>
              <a:off x="690" y="2223"/>
              <a:ext cx="58" cy="40"/>
            </a:xfrm>
            <a:custGeom>
              <a:avLst/>
              <a:gdLst>
                <a:gd name="T0" fmla="*/ 28 w 58"/>
                <a:gd name="T1" fmla="*/ 40 h 40"/>
                <a:gd name="T2" fmla="*/ 34 w 58"/>
                <a:gd name="T3" fmla="*/ 40 h 40"/>
                <a:gd name="T4" fmla="*/ 38 w 58"/>
                <a:gd name="T5" fmla="*/ 40 h 40"/>
                <a:gd name="T6" fmla="*/ 45 w 58"/>
                <a:gd name="T7" fmla="*/ 38 h 40"/>
                <a:gd name="T8" fmla="*/ 48 w 58"/>
                <a:gd name="T9" fmla="*/ 35 h 40"/>
                <a:gd name="T10" fmla="*/ 51 w 58"/>
                <a:gd name="T11" fmla="*/ 35 h 40"/>
                <a:gd name="T12" fmla="*/ 51 w 58"/>
                <a:gd name="T13" fmla="*/ 33 h 40"/>
                <a:gd name="T14" fmla="*/ 55 w 58"/>
                <a:gd name="T15" fmla="*/ 28 h 40"/>
                <a:gd name="T16" fmla="*/ 58 w 58"/>
                <a:gd name="T17" fmla="*/ 26 h 40"/>
                <a:gd name="T18" fmla="*/ 58 w 58"/>
                <a:gd name="T19" fmla="*/ 23 h 40"/>
                <a:gd name="T20" fmla="*/ 58 w 58"/>
                <a:gd name="T21" fmla="*/ 21 h 40"/>
                <a:gd name="T22" fmla="*/ 58 w 58"/>
                <a:gd name="T23" fmla="*/ 16 h 40"/>
                <a:gd name="T24" fmla="*/ 58 w 58"/>
                <a:gd name="T25" fmla="*/ 14 h 40"/>
                <a:gd name="T26" fmla="*/ 55 w 58"/>
                <a:gd name="T27" fmla="*/ 12 h 40"/>
                <a:gd name="T28" fmla="*/ 51 w 58"/>
                <a:gd name="T29" fmla="*/ 9 h 40"/>
                <a:gd name="T30" fmla="*/ 51 w 58"/>
                <a:gd name="T31" fmla="*/ 7 h 40"/>
                <a:gd name="T32" fmla="*/ 48 w 58"/>
                <a:gd name="T33" fmla="*/ 4 h 40"/>
                <a:gd name="T34" fmla="*/ 45 w 58"/>
                <a:gd name="T35" fmla="*/ 2 h 40"/>
                <a:gd name="T36" fmla="*/ 38 w 58"/>
                <a:gd name="T37" fmla="*/ 2 h 40"/>
                <a:gd name="T38" fmla="*/ 34 w 58"/>
                <a:gd name="T39" fmla="*/ 0 h 40"/>
                <a:gd name="T40" fmla="*/ 31 w 58"/>
                <a:gd name="T41" fmla="*/ 0 h 40"/>
                <a:gd name="T42" fmla="*/ 24 w 58"/>
                <a:gd name="T43" fmla="*/ 0 h 40"/>
                <a:gd name="T44" fmla="*/ 21 w 58"/>
                <a:gd name="T45" fmla="*/ 2 h 40"/>
                <a:gd name="T46" fmla="*/ 17 w 58"/>
                <a:gd name="T47" fmla="*/ 2 h 40"/>
                <a:gd name="T48" fmla="*/ 14 w 58"/>
                <a:gd name="T49" fmla="*/ 4 h 40"/>
                <a:gd name="T50" fmla="*/ 11 w 58"/>
                <a:gd name="T51" fmla="*/ 7 h 40"/>
                <a:gd name="T52" fmla="*/ 7 w 58"/>
                <a:gd name="T53" fmla="*/ 9 h 40"/>
                <a:gd name="T54" fmla="*/ 4 w 58"/>
                <a:gd name="T55" fmla="*/ 12 h 40"/>
                <a:gd name="T56" fmla="*/ 4 w 58"/>
                <a:gd name="T57" fmla="*/ 14 h 40"/>
                <a:gd name="T58" fmla="*/ 0 w 58"/>
                <a:gd name="T59" fmla="*/ 16 h 40"/>
                <a:gd name="T60" fmla="*/ 0 w 58"/>
                <a:gd name="T61" fmla="*/ 21 h 40"/>
                <a:gd name="T62" fmla="*/ 0 w 58"/>
                <a:gd name="T63" fmla="*/ 23 h 40"/>
                <a:gd name="T64" fmla="*/ 4 w 58"/>
                <a:gd name="T65" fmla="*/ 26 h 40"/>
                <a:gd name="T66" fmla="*/ 4 w 58"/>
                <a:gd name="T67" fmla="*/ 28 h 40"/>
                <a:gd name="T68" fmla="*/ 7 w 58"/>
                <a:gd name="T69" fmla="*/ 33 h 40"/>
                <a:gd name="T70" fmla="*/ 11 w 58"/>
                <a:gd name="T71" fmla="*/ 35 h 40"/>
                <a:gd name="T72" fmla="*/ 14 w 58"/>
                <a:gd name="T73" fmla="*/ 35 h 40"/>
                <a:gd name="T74" fmla="*/ 17 w 58"/>
                <a:gd name="T75" fmla="*/ 38 h 40"/>
                <a:gd name="T76" fmla="*/ 21 w 58"/>
                <a:gd name="T77" fmla="*/ 40 h 40"/>
                <a:gd name="T78" fmla="*/ 24 w 58"/>
                <a:gd name="T79" fmla="*/ 40 h 40"/>
                <a:gd name="T80" fmla="*/ 31 w 58"/>
                <a:gd name="T81" fmla="*/ 40 h 40"/>
                <a:gd name="T82" fmla="*/ 31 w 58"/>
                <a:gd name="T83" fmla="*/ 40 h 40"/>
                <a:gd name="T84" fmla="*/ 28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8" y="40"/>
                  </a:moveTo>
                  <a:lnTo>
                    <a:pt x="34" y="40"/>
                  </a:lnTo>
                  <a:lnTo>
                    <a:pt x="38" y="40"/>
                  </a:lnTo>
                  <a:lnTo>
                    <a:pt x="45" y="38"/>
                  </a:lnTo>
                  <a:lnTo>
                    <a:pt x="48" y="35"/>
                  </a:lnTo>
                  <a:lnTo>
                    <a:pt x="51" y="35"/>
                  </a:lnTo>
                  <a:lnTo>
                    <a:pt x="51" y="33"/>
                  </a:lnTo>
                  <a:lnTo>
                    <a:pt x="55" y="28"/>
                  </a:lnTo>
                  <a:lnTo>
                    <a:pt x="58" y="26"/>
                  </a:lnTo>
                  <a:lnTo>
                    <a:pt x="58" y="23"/>
                  </a:lnTo>
                  <a:lnTo>
                    <a:pt x="58" y="21"/>
                  </a:lnTo>
                  <a:lnTo>
                    <a:pt x="58" y="16"/>
                  </a:lnTo>
                  <a:lnTo>
                    <a:pt x="58" y="14"/>
                  </a:lnTo>
                  <a:lnTo>
                    <a:pt x="55" y="12"/>
                  </a:lnTo>
                  <a:lnTo>
                    <a:pt x="51" y="9"/>
                  </a:lnTo>
                  <a:lnTo>
                    <a:pt x="51" y="7"/>
                  </a:lnTo>
                  <a:lnTo>
                    <a:pt x="48" y="4"/>
                  </a:lnTo>
                  <a:lnTo>
                    <a:pt x="45" y="2"/>
                  </a:lnTo>
                  <a:lnTo>
                    <a:pt x="38" y="2"/>
                  </a:lnTo>
                  <a:lnTo>
                    <a:pt x="34" y="0"/>
                  </a:lnTo>
                  <a:lnTo>
                    <a:pt x="31" y="0"/>
                  </a:lnTo>
                  <a:lnTo>
                    <a:pt x="24" y="0"/>
                  </a:lnTo>
                  <a:lnTo>
                    <a:pt x="21" y="2"/>
                  </a:lnTo>
                  <a:lnTo>
                    <a:pt x="17" y="2"/>
                  </a:lnTo>
                  <a:lnTo>
                    <a:pt x="14" y="4"/>
                  </a:lnTo>
                  <a:lnTo>
                    <a:pt x="11" y="7"/>
                  </a:lnTo>
                  <a:lnTo>
                    <a:pt x="7" y="9"/>
                  </a:lnTo>
                  <a:lnTo>
                    <a:pt x="4" y="12"/>
                  </a:lnTo>
                  <a:lnTo>
                    <a:pt x="4" y="14"/>
                  </a:lnTo>
                  <a:lnTo>
                    <a:pt x="0" y="16"/>
                  </a:lnTo>
                  <a:lnTo>
                    <a:pt x="0" y="21"/>
                  </a:lnTo>
                  <a:lnTo>
                    <a:pt x="0" y="23"/>
                  </a:lnTo>
                  <a:lnTo>
                    <a:pt x="4" y="26"/>
                  </a:lnTo>
                  <a:lnTo>
                    <a:pt x="4" y="28"/>
                  </a:lnTo>
                  <a:lnTo>
                    <a:pt x="7" y="33"/>
                  </a:lnTo>
                  <a:lnTo>
                    <a:pt x="11" y="35"/>
                  </a:lnTo>
                  <a:lnTo>
                    <a:pt x="14" y="35"/>
                  </a:lnTo>
                  <a:lnTo>
                    <a:pt x="17" y="38"/>
                  </a:lnTo>
                  <a:lnTo>
                    <a:pt x="21" y="40"/>
                  </a:lnTo>
                  <a:lnTo>
                    <a:pt x="24" y="40"/>
                  </a:lnTo>
                  <a:lnTo>
                    <a:pt x="31" y="40"/>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0" name="Freeform 212"/>
            <p:cNvSpPr>
              <a:spLocks/>
            </p:cNvSpPr>
            <p:nvPr/>
          </p:nvSpPr>
          <p:spPr bwMode="auto">
            <a:xfrm>
              <a:off x="1791" y="2296"/>
              <a:ext cx="58" cy="40"/>
            </a:xfrm>
            <a:custGeom>
              <a:avLst/>
              <a:gdLst>
                <a:gd name="T0" fmla="*/ 27 w 58"/>
                <a:gd name="T1" fmla="*/ 40 h 40"/>
                <a:gd name="T2" fmla="*/ 34 w 58"/>
                <a:gd name="T3" fmla="*/ 40 h 40"/>
                <a:gd name="T4" fmla="*/ 37 w 58"/>
                <a:gd name="T5" fmla="*/ 40 h 40"/>
                <a:gd name="T6" fmla="*/ 41 w 58"/>
                <a:gd name="T7" fmla="*/ 38 h 40"/>
                <a:gd name="T8" fmla="*/ 47 w 58"/>
                <a:gd name="T9" fmla="*/ 35 h 40"/>
                <a:gd name="T10" fmla="*/ 47 w 58"/>
                <a:gd name="T11" fmla="*/ 35 h 40"/>
                <a:gd name="T12" fmla="*/ 51 w 58"/>
                <a:gd name="T13" fmla="*/ 33 h 40"/>
                <a:gd name="T14" fmla="*/ 54 w 58"/>
                <a:gd name="T15" fmla="*/ 28 h 40"/>
                <a:gd name="T16" fmla="*/ 58 w 58"/>
                <a:gd name="T17" fmla="*/ 26 h 40"/>
                <a:gd name="T18" fmla="*/ 58 w 58"/>
                <a:gd name="T19" fmla="*/ 23 h 40"/>
                <a:gd name="T20" fmla="*/ 58 w 58"/>
                <a:gd name="T21" fmla="*/ 21 h 40"/>
                <a:gd name="T22" fmla="*/ 58 w 58"/>
                <a:gd name="T23" fmla="*/ 16 h 40"/>
                <a:gd name="T24" fmla="*/ 58 w 58"/>
                <a:gd name="T25" fmla="*/ 14 h 40"/>
                <a:gd name="T26" fmla="*/ 54 w 58"/>
                <a:gd name="T27" fmla="*/ 12 h 40"/>
                <a:gd name="T28" fmla="*/ 51 w 58"/>
                <a:gd name="T29" fmla="*/ 9 h 40"/>
                <a:gd name="T30" fmla="*/ 47 w 58"/>
                <a:gd name="T31" fmla="*/ 7 h 40"/>
                <a:gd name="T32" fmla="*/ 47 w 58"/>
                <a:gd name="T33" fmla="*/ 4 h 40"/>
                <a:gd name="T34" fmla="*/ 41 w 58"/>
                <a:gd name="T35" fmla="*/ 2 h 40"/>
                <a:gd name="T36" fmla="*/ 37 w 58"/>
                <a:gd name="T37" fmla="*/ 2 h 40"/>
                <a:gd name="T38" fmla="*/ 34 w 58"/>
                <a:gd name="T39" fmla="*/ 0 h 40"/>
                <a:gd name="T40" fmla="*/ 30 w 58"/>
                <a:gd name="T41" fmla="*/ 0 h 40"/>
                <a:gd name="T42" fmla="*/ 24 w 58"/>
                <a:gd name="T43" fmla="*/ 0 h 40"/>
                <a:gd name="T44" fmla="*/ 20 w 58"/>
                <a:gd name="T45" fmla="*/ 2 h 40"/>
                <a:gd name="T46" fmla="*/ 17 w 58"/>
                <a:gd name="T47" fmla="*/ 2 h 40"/>
                <a:gd name="T48" fmla="*/ 13 w 58"/>
                <a:gd name="T49" fmla="*/ 4 h 40"/>
                <a:gd name="T50" fmla="*/ 10 w 58"/>
                <a:gd name="T51" fmla="*/ 7 h 40"/>
                <a:gd name="T52" fmla="*/ 6 w 58"/>
                <a:gd name="T53" fmla="*/ 9 h 40"/>
                <a:gd name="T54" fmla="*/ 3 w 58"/>
                <a:gd name="T55" fmla="*/ 12 h 40"/>
                <a:gd name="T56" fmla="*/ 3 w 58"/>
                <a:gd name="T57" fmla="*/ 14 h 40"/>
                <a:gd name="T58" fmla="*/ 0 w 58"/>
                <a:gd name="T59" fmla="*/ 16 h 40"/>
                <a:gd name="T60" fmla="*/ 0 w 58"/>
                <a:gd name="T61" fmla="*/ 21 h 40"/>
                <a:gd name="T62" fmla="*/ 0 w 58"/>
                <a:gd name="T63" fmla="*/ 23 h 40"/>
                <a:gd name="T64" fmla="*/ 3 w 58"/>
                <a:gd name="T65" fmla="*/ 26 h 40"/>
                <a:gd name="T66" fmla="*/ 3 w 58"/>
                <a:gd name="T67" fmla="*/ 28 h 40"/>
                <a:gd name="T68" fmla="*/ 6 w 58"/>
                <a:gd name="T69" fmla="*/ 33 h 40"/>
                <a:gd name="T70" fmla="*/ 10 w 58"/>
                <a:gd name="T71" fmla="*/ 35 h 40"/>
                <a:gd name="T72" fmla="*/ 13 w 58"/>
                <a:gd name="T73" fmla="*/ 35 h 40"/>
                <a:gd name="T74" fmla="*/ 17 w 58"/>
                <a:gd name="T75" fmla="*/ 38 h 40"/>
                <a:gd name="T76" fmla="*/ 20 w 58"/>
                <a:gd name="T77" fmla="*/ 40 h 40"/>
                <a:gd name="T78" fmla="*/ 24 w 58"/>
                <a:gd name="T79" fmla="*/ 40 h 40"/>
                <a:gd name="T80" fmla="*/ 30 w 58"/>
                <a:gd name="T81" fmla="*/ 40 h 40"/>
                <a:gd name="T82" fmla="*/ 30 w 58"/>
                <a:gd name="T83" fmla="*/ 40 h 40"/>
                <a:gd name="T84" fmla="*/ 27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7" y="40"/>
                  </a:moveTo>
                  <a:lnTo>
                    <a:pt x="34" y="40"/>
                  </a:lnTo>
                  <a:lnTo>
                    <a:pt x="37" y="40"/>
                  </a:lnTo>
                  <a:lnTo>
                    <a:pt x="41" y="38"/>
                  </a:lnTo>
                  <a:lnTo>
                    <a:pt x="47" y="35"/>
                  </a:lnTo>
                  <a:lnTo>
                    <a:pt x="51" y="33"/>
                  </a:lnTo>
                  <a:lnTo>
                    <a:pt x="54" y="28"/>
                  </a:lnTo>
                  <a:lnTo>
                    <a:pt x="58" y="26"/>
                  </a:lnTo>
                  <a:lnTo>
                    <a:pt x="58" y="23"/>
                  </a:lnTo>
                  <a:lnTo>
                    <a:pt x="58" y="21"/>
                  </a:lnTo>
                  <a:lnTo>
                    <a:pt x="58" y="16"/>
                  </a:lnTo>
                  <a:lnTo>
                    <a:pt x="58" y="14"/>
                  </a:lnTo>
                  <a:lnTo>
                    <a:pt x="54" y="12"/>
                  </a:lnTo>
                  <a:lnTo>
                    <a:pt x="51" y="9"/>
                  </a:lnTo>
                  <a:lnTo>
                    <a:pt x="47" y="7"/>
                  </a:lnTo>
                  <a:lnTo>
                    <a:pt x="47" y="4"/>
                  </a:lnTo>
                  <a:lnTo>
                    <a:pt x="41" y="2"/>
                  </a:lnTo>
                  <a:lnTo>
                    <a:pt x="37" y="2"/>
                  </a:lnTo>
                  <a:lnTo>
                    <a:pt x="34" y="0"/>
                  </a:lnTo>
                  <a:lnTo>
                    <a:pt x="30" y="0"/>
                  </a:lnTo>
                  <a:lnTo>
                    <a:pt x="24" y="0"/>
                  </a:lnTo>
                  <a:lnTo>
                    <a:pt x="20" y="2"/>
                  </a:lnTo>
                  <a:lnTo>
                    <a:pt x="17" y="2"/>
                  </a:lnTo>
                  <a:lnTo>
                    <a:pt x="13" y="4"/>
                  </a:lnTo>
                  <a:lnTo>
                    <a:pt x="10" y="7"/>
                  </a:lnTo>
                  <a:lnTo>
                    <a:pt x="6" y="9"/>
                  </a:lnTo>
                  <a:lnTo>
                    <a:pt x="3" y="12"/>
                  </a:lnTo>
                  <a:lnTo>
                    <a:pt x="3" y="14"/>
                  </a:lnTo>
                  <a:lnTo>
                    <a:pt x="0" y="16"/>
                  </a:lnTo>
                  <a:lnTo>
                    <a:pt x="0" y="21"/>
                  </a:lnTo>
                  <a:lnTo>
                    <a:pt x="0" y="23"/>
                  </a:lnTo>
                  <a:lnTo>
                    <a:pt x="3" y="26"/>
                  </a:lnTo>
                  <a:lnTo>
                    <a:pt x="3" y="28"/>
                  </a:lnTo>
                  <a:lnTo>
                    <a:pt x="6" y="33"/>
                  </a:lnTo>
                  <a:lnTo>
                    <a:pt x="10" y="35"/>
                  </a:lnTo>
                  <a:lnTo>
                    <a:pt x="13" y="35"/>
                  </a:lnTo>
                  <a:lnTo>
                    <a:pt x="17" y="38"/>
                  </a:lnTo>
                  <a:lnTo>
                    <a:pt x="20" y="40"/>
                  </a:lnTo>
                  <a:lnTo>
                    <a:pt x="24" y="40"/>
                  </a:lnTo>
                  <a:lnTo>
                    <a:pt x="30"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1" name="Freeform 214"/>
            <p:cNvSpPr>
              <a:spLocks/>
            </p:cNvSpPr>
            <p:nvPr/>
          </p:nvSpPr>
          <p:spPr bwMode="auto">
            <a:xfrm>
              <a:off x="2924" y="2204"/>
              <a:ext cx="58" cy="40"/>
            </a:xfrm>
            <a:custGeom>
              <a:avLst/>
              <a:gdLst>
                <a:gd name="T0" fmla="*/ 27 w 58"/>
                <a:gd name="T1" fmla="*/ 40 h 40"/>
                <a:gd name="T2" fmla="*/ 34 w 58"/>
                <a:gd name="T3" fmla="*/ 40 h 40"/>
                <a:gd name="T4" fmla="*/ 38 w 58"/>
                <a:gd name="T5" fmla="*/ 40 h 40"/>
                <a:gd name="T6" fmla="*/ 41 w 58"/>
                <a:gd name="T7" fmla="*/ 38 h 40"/>
                <a:gd name="T8" fmla="*/ 44 w 58"/>
                <a:gd name="T9" fmla="*/ 35 h 40"/>
                <a:gd name="T10" fmla="*/ 48 w 58"/>
                <a:gd name="T11" fmla="*/ 35 h 40"/>
                <a:gd name="T12" fmla="*/ 51 w 58"/>
                <a:gd name="T13" fmla="*/ 33 h 40"/>
                <a:gd name="T14" fmla="*/ 55 w 58"/>
                <a:gd name="T15" fmla="*/ 28 h 40"/>
                <a:gd name="T16" fmla="*/ 55 w 58"/>
                <a:gd name="T17" fmla="*/ 26 h 40"/>
                <a:gd name="T18" fmla="*/ 58 w 58"/>
                <a:gd name="T19" fmla="*/ 23 h 40"/>
                <a:gd name="T20" fmla="*/ 58 w 58"/>
                <a:gd name="T21" fmla="*/ 21 h 40"/>
                <a:gd name="T22" fmla="*/ 58 w 58"/>
                <a:gd name="T23" fmla="*/ 16 h 40"/>
                <a:gd name="T24" fmla="*/ 55 w 58"/>
                <a:gd name="T25" fmla="*/ 14 h 40"/>
                <a:gd name="T26" fmla="*/ 55 w 58"/>
                <a:gd name="T27" fmla="*/ 12 h 40"/>
                <a:gd name="T28" fmla="*/ 51 w 58"/>
                <a:gd name="T29" fmla="*/ 9 h 40"/>
                <a:gd name="T30" fmla="*/ 48 w 58"/>
                <a:gd name="T31" fmla="*/ 7 h 40"/>
                <a:gd name="T32" fmla="*/ 44 w 58"/>
                <a:gd name="T33" fmla="*/ 4 h 40"/>
                <a:gd name="T34" fmla="*/ 41 w 58"/>
                <a:gd name="T35" fmla="*/ 2 h 40"/>
                <a:gd name="T36" fmla="*/ 38 w 58"/>
                <a:gd name="T37" fmla="*/ 2 h 40"/>
                <a:gd name="T38" fmla="*/ 34 w 58"/>
                <a:gd name="T39" fmla="*/ 0 h 40"/>
                <a:gd name="T40" fmla="*/ 31 w 58"/>
                <a:gd name="T41" fmla="*/ 0 h 40"/>
                <a:gd name="T42" fmla="*/ 24 w 58"/>
                <a:gd name="T43" fmla="*/ 0 h 40"/>
                <a:gd name="T44" fmla="*/ 20 w 58"/>
                <a:gd name="T45" fmla="*/ 2 h 40"/>
                <a:gd name="T46" fmla="*/ 17 w 58"/>
                <a:gd name="T47" fmla="*/ 2 h 40"/>
                <a:gd name="T48" fmla="*/ 14 w 58"/>
                <a:gd name="T49" fmla="*/ 4 h 40"/>
                <a:gd name="T50" fmla="*/ 10 w 58"/>
                <a:gd name="T51" fmla="*/ 7 h 40"/>
                <a:gd name="T52" fmla="*/ 7 w 58"/>
                <a:gd name="T53" fmla="*/ 9 h 40"/>
                <a:gd name="T54" fmla="*/ 3 w 58"/>
                <a:gd name="T55" fmla="*/ 12 h 40"/>
                <a:gd name="T56" fmla="*/ 3 w 58"/>
                <a:gd name="T57" fmla="*/ 14 h 40"/>
                <a:gd name="T58" fmla="*/ 0 w 58"/>
                <a:gd name="T59" fmla="*/ 16 h 40"/>
                <a:gd name="T60" fmla="*/ 0 w 58"/>
                <a:gd name="T61" fmla="*/ 21 h 40"/>
                <a:gd name="T62" fmla="*/ 0 w 58"/>
                <a:gd name="T63" fmla="*/ 23 h 40"/>
                <a:gd name="T64" fmla="*/ 3 w 58"/>
                <a:gd name="T65" fmla="*/ 26 h 40"/>
                <a:gd name="T66" fmla="*/ 3 w 58"/>
                <a:gd name="T67" fmla="*/ 28 h 40"/>
                <a:gd name="T68" fmla="*/ 7 w 58"/>
                <a:gd name="T69" fmla="*/ 33 h 40"/>
                <a:gd name="T70" fmla="*/ 10 w 58"/>
                <a:gd name="T71" fmla="*/ 35 h 40"/>
                <a:gd name="T72" fmla="*/ 14 w 58"/>
                <a:gd name="T73" fmla="*/ 35 h 40"/>
                <a:gd name="T74" fmla="*/ 17 w 58"/>
                <a:gd name="T75" fmla="*/ 38 h 40"/>
                <a:gd name="T76" fmla="*/ 20 w 58"/>
                <a:gd name="T77" fmla="*/ 40 h 40"/>
                <a:gd name="T78" fmla="*/ 24 w 58"/>
                <a:gd name="T79" fmla="*/ 40 h 40"/>
                <a:gd name="T80" fmla="*/ 31 w 58"/>
                <a:gd name="T81" fmla="*/ 40 h 40"/>
                <a:gd name="T82" fmla="*/ 31 w 58"/>
                <a:gd name="T83" fmla="*/ 40 h 40"/>
                <a:gd name="T84" fmla="*/ 27 w 58"/>
                <a:gd name="T85" fmla="*/ 40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40"/>
                <a:gd name="T131" fmla="*/ 58 w 5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40">
                  <a:moveTo>
                    <a:pt x="27" y="40"/>
                  </a:moveTo>
                  <a:lnTo>
                    <a:pt x="34" y="40"/>
                  </a:lnTo>
                  <a:lnTo>
                    <a:pt x="38" y="40"/>
                  </a:lnTo>
                  <a:lnTo>
                    <a:pt x="41" y="38"/>
                  </a:lnTo>
                  <a:lnTo>
                    <a:pt x="44" y="35"/>
                  </a:lnTo>
                  <a:lnTo>
                    <a:pt x="48" y="35"/>
                  </a:lnTo>
                  <a:lnTo>
                    <a:pt x="51" y="33"/>
                  </a:lnTo>
                  <a:lnTo>
                    <a:pt x="55" y="28"/>
                  </a:lnTo>
                  <a:lnTo>
                    <a:pt x="55" y="26"/>
                  </a:lnTo>
                  <a:lnTo>
                    <a:pt x="58" y="23"/>
                  </a:lnTo>
                  <a:lnTo>
                    <a:pt x="58" y="21"/>
                  </a:lnTo>
                  <a:lnTo>
                    <a:pt x="58" y="16"/>
                  </a:lnTo>
                  <a:lnTo>
                    <a:pt x="55" y="14"/>
                  </a:lnTo>
                  <a:lnTo>
                    <a:pt x="55" y="12"/>
                  </a:lnTo>
                  <a:lnTo>
                    <a:pt x="51" y="9"/>
                  </a:lnTo>
                  <a:lnTo>
                    <a:pt x="48" y="7"/>
                  </a:lnTo>
                  <a:lnTo>
                    <a:pt x="44" y="4"/>
                  </a:lnTo>
                  <a:lnTo>
                    <a:pt x="41" y="2"/>
                  </a:lnTo>
                  <a:lnTo>
                    <a:pt x="38" y="2"/>
                  </a:lnTo>
                  <a:lnTo>
                    <a:pt x="34" y="0"/>
                  </a:lnTo>
                  <a:lnTo>
                    <a:pt x="31" y="0"/>
                  </a:lnTo>
                  <a:lnTo>
                    <a:pt x="24" y="0"/>
                  </a:lnTo>
                  <a:lnTo>
                    <a:pt x="20" y="2"/>
                  </a:lnTo>
                  <a:lnTo>
                    <a:pt x="17" y="2"/>
                  </a:lnTo>
                  <a:lnTo>
                    <a:pt x="14" y="4"/>
                  </a:lnTo>
                  <a:lnTo>
                    <a:pt x="10" y="7"/>
                  </a:lnTo>
                  <a:lnTo>
                    <a:pt x="7" y="9"/>
                  </a:lnTo>
                  <a:lnTo>
                    <a:pt x="3" y="12"/>
                  </a:lnTo>
                  <a:lnTo>
                    <a:pt x="3" y="14"/>
                  </a:lnTo>
                  <a:lnTo>
                    <a:pt x="0" y="16"/>
                  </a:lnTo>
                  <a:lnTo>
                    <a:pt x="0" y="21"/>
                  </a:lnTo>
                  <a:lnTo>
                    <a:pt x="0" y="23"/>
                  </a:lnTo>
                  <a:lnTo>
                    <a:pt x="3" y="26"/>
                  </a:lnTo>
                  <a:lnTo>
                    <a:pt x="3" y="28"/>
                  </a:lnTo>
                  <a:lnTo>
                    <a:pt x="7" y="33"/>
                  </a:lnTo>
                  <a:lnTo>
                    <a:pt x="10" y="35"/>
                  </a:lnTo>
                  <a:lnTo>
                    <a:pt x="14" y="35"/>
                  </a:lnTo>
                  <a:lnTo>
                    <a:pt x="17" y="38"/>
                  </a:lnTo>
                  <a:lnTo>
                    <a:pt x="20" y="40"/>
                  </a:lnTo>
                  <a:lnTo>
                    <a:pt x="24" y="40"/>
                  </a:lnTo>
                  <a:lnTo>
                    <a:pt x="31"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2" name="Freeform 216"/>
            <p:cNvSpPr>
              <a:spLocks/>
            </p:cNvSpPr>
            <p:nvPr/>
          </p:nvSpPr>
          <p:spPr bwMode="auto">
            <a:xfrm>
              <a:off x="4016" y="2204"/>
              <a:ext cx="58" cy="40"/>
            </a:xfrm>
            <a:custGeom>
              <a:avLst/>
              <a:gdLst>
                <a:gd name="T0" fmla="*/ 28 w 58"/>
                <a:gd name="T1" fmla="*/ 40 h 40"/>
                <a:gd name="T2" fmla="*/ 34 w 58"/>
                <a:gd name="T3" fmla="*/ 40 h 40"/>
                <a:gd name="T4" fmla="*/ 38 w 58"/>
                <a:gd name="T5" fmla="*/ 40 h 40"/>
                <a:gd name="T6" fmla="*/ 41 w 58"/>
                <a:gd name="T7" fmla="*/ 38 h 40"/>
                <a:gd name="T8" fmla="*/ 45 w 58"/>
                <a:gd name="T9" fmla="*/ 35 h 40"/>
                <a:gd name="T10" fmla="*/ 48 w 58"/>
                <a:gd name="T11" fmla="*/ 35 h 40"/>
                <a:gd name="T12" fmla="*/ 52 w 58"/>
                <a:gd name="T13" fmla="*/ 33 h 40"/>
                <a:gd name="T14" fmla="*/ 55 w 58"/>
                <a:gd name="T15" fmla="*/ 28 h 40"/>
                <a:gd name="T16" fmla="*/ 55 w 58"/>
                <a:gd name="T17" fmla="*/ 26 h 40"/>
                <a:gd name="T18" fmla="*/ 58 w 58"/>
                <a:gd name="T19" fmla="*/ 23 h 40"/>
                <a:gd name="T20" fmla="*/ 58 w 58"/>
                <a:gd name="T21" fmla="*/ 21 h 40"/>
                <a:gd name="T22" fmla="*/ 58 w 58"/>
                <a:gd name="T23" fmla="*/ 16 h 40"/>
                <a:gd name="T24" fmla="*/ 55 w 58"/>
                <a:gd name="T25" fmla="*/ 14 h 40"/>
                <a:gd name="T26" fmla="*/ 55 w 58"/>
                <a:gd name="T27" fmla="*/ 12 h 40"/>
                <a:gd name="T28" fmla="*/ 52 w 58"/>
                <a:gd name="T29" fmla="*/ 9 h 40"/>
                <a:gd name="T30" fmla="*/ 48 w 58"/>
                <a:gd name="T31" fmla="*/ 7 h 40"/>
                <a:gd name="T32" fmla="*/ 45 w 58"/>
                <a:gd name="T33" fmla="*/ 4 h 40"/>
                <a:gd name="T34" fmla="*/ 41 w 58"/>
                <a:gd name="T35" fmla="*/ 2 h 40"/>
                <a:gd name="T36" fmla="*/ 38 w 58"/>
                <a:gd name="T37" fmla="*/ 2 h 40"/>
                <a:gd name="T38" fmla="*/ 34 w 58"/>
                <a:gd name="T39" fmla="*/ 0 h 40"/>
                <a:gd name="T40" fmla="*/ 28 w 58"/>
                <a:gd name="T41" fmla="*/ 0 h 40"/>
                <a:gd name="T42" fmla="*/ 24 w 58"/>
                <a:gd name="T43" fmla="*/ 0 h 40"/>
                <a:gd name="T44" fmla="*/ 21 w 58"/>
                <a:gd name="T45" fmla="*/ 2 h 40"/>
                <a:gd name="T46" fmla="*/ 17 w 58"/>
                <a:gd name="T47" fmla="*/ 2 h 40"/>
                <a:gd name="T48" fmla="*/ 14 w 58"/>
                <a:gd name="T49" fmla="*/ 4 h 40"/>
                <a:gd name="T50" fmla="*/ 11 w 58"/>
                <a:gd name="T51" fmla="*/ 7 h 40"/>
                <a:gd name="T52" fmla="*/ 7 w 58"/>
                <a:gd name="T53" fmla="*/ 9 h 40"/>
                <a:gd name="T54" fmla="*/ 4 w 58"/>
                <a:gd name="T55" fmla="*/ 12 h 40"/>
                <a:gd name="T56" fmla="*/ 4 w 58"/>
                <a:gd name="T57" fmla="*/ 14 h 40"/>
                <a:gd name="T58" fmla="*/ 0 w 58"/>
                <a:gd name="T59" fmla="*/ 16 h 40"/>
                <a:gd name="T60" fmla="*/ 0 w 58"/>
                <a:gd name="T61" fmla="*/ 21 h 40"/>
                <a:gd name="T62" fmla="*/ 0 w 58"/>
                <a:gd name="T63" fmla="*/ 23 h 40"/>
                <a:gd name="T64" fmla="*/ 4 w 58"/>
                <a:gd name="T65" fmla="*/ 26 h 40"/>
                <a:gd name="T66" fmla="*/ 4 w 58"/>
                <a:gd name="T67" fmla="*/ 28 h 40"/>
                <a:gd name="T68" fmla="*/ 7 w 58"/>
                <a:gd name="T69" fmla="*/ 33 h 40"/>
                <a:gd name="T70" fmla="*/ 11 w 58"/>
                <a:gd name="T71" fmla="*/ 35 h 40"/>
                <a:gd name="T72" fmla="*/ 14 w 58"/>
                <a:gd name="T73" fmla="*/ 35 h 40"/>
                <a:gd name="T74" fmla="*/ 17 w 58"/>
                <a:gd name="T75" fmla="*/ 38 h 40"/>
                <a:gd name="T76" fmla="*/ 21 w 58"/>
                <a:gd name="T77" fmla="*/ 40 h 40"/>
                <a:gd name="T78" fmla="*/ 24 w 58"/>
                <a:gd name="T79" fmla="*/ 40 h 40"/>
                <a:gd name="T80" fmla="*/ 28 w 58"/>
                <a:gd name="T81" fmla="*/ 40 h 40"/>
                <a:gd name="T82" fmla="*/ 28 w 58"/>
                <a:gd name="T83" fmla="*/ 40 h 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
                <a:gd name="T127" fmla="*/ 0 h 40"/>
                <a:gd name="T128" fmla="*/ 58 w 58"/>
                <a:gd name="T129" fmla="*/ 40 h 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 h="40">
                  <a:moveTo>
                    <a:pt x="28" y="40"/>
                  </a:moveTo>
                  <a:lnTo>
                    <a:pt x="34" y="40"/>
                  </a:lnTo>
                  <a:lnTo>
                    <a:pt x="38" y="40"/>
                  </a:lnTo>
                  <a:lnTo>
                    <a:pt x="41" y="38"/>
                  </a:lnTo>
                  <a:lnTo>
                    <a:pt x="45" y="35"/>
                  </a:lnTo>
                  <a:lnTo>
                    <a:pt x="48" y="35"/>
                  </a:lnTo>
                  <a:lnTo>
                    <a:pt x="52" y="33"/>
                  </a:lnTo>
                  <a:lnTo>
                    <a:pt x="55" y="28"/>
                  </a:lnTo>
                  <a:lnTo>
                    <a:pt x="55" y="26"/>
                  </a:lnTo>
                  <a:lnTo>
                    <a:pt x="58" y="23"/>
                  </a:lnTo>
                  <a:lnTo>
                    <a:pt x="58" y="21"/>
                  </a:lnTo>
                  <a:lnTo>
                    <a:pt x="58" y="16"/>
                  </a:lnTo>
                  <a:lnTo>
                    <a:pt x="55" y="14"/>
                  </a:lnTo>
                  <a:lnTo>
                    <a:pt x="55" y="12"/>
                  </a:lnTo>
                  <a:lnTo>
                    <a:pt x="52" y="9"/>
                  </a:lnTo>
                  <a:lnTo>
                    <a:pt x="48" y="7"/>
                  </a:lnTo>
                  <a:lnTo>
                    <a:pt x="45" y="4"/>
                  </a:lnTo>
                  <a:lnTo>
                    <a:pt x="41" y="2"/>
                  </a:lnTo>
                  <a:lnTo>
                    <a:pt x="38" y="2"/>
                  </a:lnTo>
                  <a:lnTo>
                    <a:pt x="34" y="0"/>
                  </a:lnTo>
                  <a:lnTo>
                    <a:pt x="28" y="0"/>
                  </a:lnTo>
                  <a:lnTo>
                    <a:pt x="24" y="0"/>
                  </a:lnTo>
                  <a:lnTo>
                    <a:pt x="21" y="2"/>
                  </a:lnTo>
                  <a:lnTo>
                    <a:pt x="17" y="2"/>
                  </a:lnTo>
                  <a:lnTo>
                    <a:pt x="14" y="4"/>
                  </a:lnTo>
                  <a:lnTo>
                    <a:pt x="11" y="7"/>
                  </a:lnTo>
                  <a:lnTo>
                    <a:pt x="7" y="9"/>
                  </a:lnTo>
                  <a:lnTo>
                    <a:pt x="4" y="12"/>
                  </a:lnTo>
                  <a:lnTo>
                    <a:pt x="4" y="14"/>
                  </a:lnTo>
                  <a:lnTo>
                    <a:pt x="0" y="16"/>
                  </a:lnTo>
                  <a:lnTo>
                    <a:pt x="0" y="21"/>
                  </a:lnTo>
                  <a:lnTo>
                    <a:pt x="0" y="23"/>
                  </a:lnTo>
                  <a:lnTo>
                    <a:pt x="4" y="26"/>
                  </a:lnTo>
                  <a:lnTo>
                    <a:pt x="4" y="28"/>
                  </a:lnTo>
                  <a:lnTo>
                    <a:pt x="7" y="33"/>
                  </a:lnTo>
                  <a:lnTo>
                    <a:pt x="11" y="35"/>
                  </a:lnTo>
                  <a:lnTo>
                    <a:pt x="14" y="35"/>
                  </a:lnTo>
                  <a:lnTo>
                    <a:pt x="17" y="38"/>
                  </a:lnTo>
                  <a:lnTo>
                    <a:pt x="21" y="40"/>
                  </a:lnTo>
                  <a:lnTo>
                    <a:pt x="24" y="40"/>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093" name="Rectangle 217"/>
            <p:cNvSpPr>
              <a:spLocks noChangeArrowheads="1"/>
            </p:cNvSpPr>
            <p:nvPr/>
          </p:nvSpPr>
          <p:spPr bwMode="auto">
            <a:xfrm>
              <a:off x="129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4" name="Rectangle 218"/>
            <p:cNvSpPr>
              <a:spLocks noChangeArrowheads="1"/>
            </p:cNvSpPr>
            <p:nvPr/>
          </p:nvSpPr>
          <p:spPr bwMode="auto">
            <a:xfrm>
              <a:off x="135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5" name="Rectangle 219"/>
            <p:cNvSpPr>
              <a:spLocks noChangeArrowheads="1"/>
            </p:cNvSpPr>
            <p:nvPr/>
          </p:nvSpPr>
          <p:spPr bwMode="auto">
            <a:xfrm>
              <a:off x="141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096" name="Rectangle 220"/>
            <p:cNvSpPr>
              <a:spLocks noChangeArrowheads="1"/>
            </p:cNvSpPr>
            <p:nvPr/>
          </p:nvSpPr>
          <p:spPr bwMode="auto">
            <a:xfrm>
              <a:off x="148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7" name="Rectangle 221"/>
            <p:cNvSpPr>
              <a:spLocks noChangeArrowheads="1"/>
            </p:cNvSpPr>
            <p:nvPr/>
          </p:nvSpPr>
          <p:spPr bwMode="auto">
            <a:xfrm>
              <a:off x="154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098" name="Rectangle 222"/>
            <p:cNvSpPr>
              <a:spLocks noChangeArrowheads="1"/>
            </p:cNvSpPr>
            <p:nvPr/>
          </p:nvSpPr>
          <p:spPr bwMode="auto">
            <a:xfrm>
              <a:off x="1859"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099" name="Rectangle 223"/>
            <p:cNvSpPr>
              <a:spLocks noChangeArrowheads="1"/>
            </p:cNvSpPr>
            <p:nvPr/>
          </p:nvSpPr>
          <p:spPr bwMode="auto">
            <a:xfrm>
              <a:off x="1921"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0" name="Rectangle 224"/>
            <p:cNvSpPr>
              <a:spLocks noChangeArrowheads="1"/>
            </p:cNvSpPr>
            <p:nvPr/>
          </p:nvSpPr>
          <p:spPr bwMode="auto">
            <a:xfrm>
              <a:off x="1985"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1" name="Rectangle 225"/>
            <p:cNvSpPr>
              <a:spLocks noChangeArrowheads="1"/>
            </p:cNvSpPr>
            <p:nvPr/>
          </p:nvSpPr>
          <p:spPr bwMode="auto">
            <a:xfrm>
              <a:off x="2047"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2" name="Rectangle 226"/>
            <p:cNvSpPr>
              <a:spLocks noChangeArrowheads="1"/>
            </p:cNvSpPr>
            <p:nvPr/>
          </p:nvSpPr>
          <p:spPr bwMode="auto">
            <a:xfrm>
              <a:off x="2111" y="2573"/>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3" name="Rectangle 227"/>
            <p:cNvSpPr>
              <a:spLocks noChangeArrowheads="1"/>
            </p:cNvSpPr>
            <p:nvPr/>
          </p:nvSpPr>
          <p:spPr bwMode="auto">
            <a:xfrm>
              <a:off x="239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4" name="Rectangle 228"/>
            <p:cNvSpPr>
              <a:spLocks noChangeArrowheads="1"/>
            </p:cNvSpPr>
            <p:nvPr/>
          </p:nvSpPr>
          <p:spPr bwMode="auto">
            <a:xfrm>
              <a:off x="245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5" name="Rectangle 229"/>
            <p:cNvSpPr>
              <a:spLocks noChangeArrowheads="1"/>
            </p:cNvSpPr>
            <p:nvPr/>
          </p:nvSpPr>
          <p:spPr bwMode="auto">
            <a:xfrm>
              <a:off x="252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6" name="Rectangle 230"/>
            <p:cNvSpPr>
              <a:spLocks noChangeArrowheads="1"/>
            </p:cNvSpPr>
            <p:nvPr/>
          </p:nvSpPr>
          <p:spPr bwMode="auto">
            <a:xfrm>
              <a:off x="258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07" name="Rectangle 231"/>
            <p:cNvSpPr>
              <a:spLocks noChangeArrowheads="1"/>
            </p:cNvSpPr>
            <p:nvPr/>
          </p:nvSpPr>
          <p:spPr bwMode="auto">
            <a:xfrm>
              <a:off x="264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8" name="Rectangle 232"/>
            <p:cNvSpPr>
              <a:spLocks noChangeArrowheads="1"/>
            </p:cNvSpPr>
            <p:nvPr/>
          </p:nvSpPr>
          <p:spPr bwMode="auto">
            <a:xfrm>
              <a:off x="294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09" name="Rectangle 233"/>
            <p:cNvSpPr>
              <a:spLocks noChangeArrowheads="1"/>
            </p:cNvSpPr>
            <p:nvPr/>
          </p:nvSpPr>
          <p:spPr bwMode="auto">
            <a:xfrm>
              <a:off x="300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0" name="Rectangle 234"/>
            <p:cNvSpPr>
              <a:spLocks noChangeArrowheads="1"/>
            </p:cNvSpPr>
            <p:nvPr/>
          </p:nvSpPr>
          <p:spPr bwMode="auto">
            <a:xfrm>
              <a:off x="307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1" name="Rectangle 235"/>
            <p:cNvSpPr>
              <a:spLocks noChangeArrowheads="1"/>
            </p:cNvSpPr>
            <p:nvPr/>
          </p:nvSpPr>
          <p:spPr bwMode="auto">
            <a:xfrm>
              <a:off x="313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2" name="Rectangle 236"/>
            <p:cNvSpPr>
              <a:spLocks noChangeArrowheads="1"/>
            </p:cNvSpPr>
            <p:nvPr/>
          </p:nvSpPr>
          <p:spPr bwMode="auto">
            <a:xfrm>
              <a:off x="319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3" name="Rectangle 237"/>
            <p:cNvSpPr>
              <a:spLocks noChangeArrowheads="1"/>
            </p:cNvSpPr>
            <p:nvPr/>
          </p:nvSpPr>
          <p:spPr bwMode="auto">
            <a:xfrm>
              <a:off x="349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4" name="Rectangle 238"/>
            <p:cNvSpPr>
              <a:spLocks noChangeArrowheads="1"/>
            </p:cNvSpPr>
            <p:nvPr/>
          </p:nvSpPr>
          <p:spPr bwMode="auto">
            <a:xfrm>
              <a:off x="356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5" name="Rectangle 239"/>
            <p:cNvSpPr>
              <a:spLocks noChangeArrowheads="1"/>
            </p:cNvSpPr>
            <p:nvPr/>
          </p:nvSpPr>
          <p:spPr bwMode="auto">
            <a:xfrm>
              <a:off x="3622"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6" name="Rectangle 240"/>
            <p:cNvSpPr>
              <a:spLocks noChangeArrowheads="1"/>
            </p:cNvSpPr>
            <p:nvPr/>
          </p:nvSpPr>
          <p:spPr bwMode="auto">
            <a:xfrm>
              <a:off x="368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17" name="Rectangle 241"/>
            <p:cNvSpPr>
              <a:spLocks noChangeArrowheads="1"/>
            </p:cNvSpPr>
            <p:nvPr/>
          </p:nvSpPr>
          <p:spPr bwMode="auto">
            <a:xfrm>
              <a:off x="374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8" name="Rectangle 242"/>
            <p:cNvSpPr>
              <a:spLocks noChangeArrowheads="1"/>
            </p:cNvSpPr>
            <p:nvPr/>
          </p:nvSpPr>
          <p:spPr bwMode="auto">
            <a:xfrm>
              <a:off x="4045"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19" name="Rectangle 243"/>
            <p:cNvSpPr>
              <a:spLocks noChangeArrowheads="1"/>
            </p:cNvSpPr>
            <p:nvPr/>
          </p:nvSpPr>
          <p:spPr bwMode="auto">
            <a:xfrm>
              <a:off x="4110"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0" name="Rectangle 244"/>
            <p:cNvSpPr>
              <a:spLocks noChangeArrowheads="1"/>
            </p:cNvSpPr>
            <p:nvPr/>
          </p:nvSpPr>
          <p:spPr bwMode="auto">
            <a:xfrm>
              <a:off x="4174"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1" name="Rectangle 245"/>
            <p:cNvSpPr>
              <a:spLocks noChangeArrowheads="1"/>
            </p:cNvSpPr>
            <p:nvPr/>
          </p:nvSpPr>
          <p:spPr bwMode="auto">
            <a:xfrm>
              <a:off x="4236"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2" name="Rectangle 246"/>
            <p:cNvSpPr>
              <a:spLocks noChangeArrowheads="1"/>
            </p:cNvSpPr>
            <p:nvPr/>
          </p:nvSpPr>
          <p:spPr bwMode="auto">
            <a:xfrm>
              <a:off x="4301"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3" name="Rectangle 247"/>
            <p:cNvSpPr>
              <a:spLocks noChangeArrowheads="1"/>
            </p:cNvSpPr>
            <p:nvPr/>
          </p:nvSpPr>
          <p:spPr bwMode="auto">
            <a:xfrm>
              <a:off x="4597"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4" name="Rectangle 248"/>
            <p:cNvSpPr>
              <a:spLocks noChangeArrowheads="1"/>
            </p:cNvSpPr>
            <p:nvPr/>
          </p:nvSpPr>
          <p:spPr bwMode="auto">
            <a:xfrm>
              <a:off x="465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5" name="Rectangle 249"/>
            <p:cNvSpPr>
              <a:spLocks noChangeArrowheads="1"/>
            </p:cNvSpPr>
            <p:nvPr/>
          </p:nvSpPr>
          <p:spPr bwMode="auto">
            <a:xfrm>
              <a:off x="4723"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6" name="Rectangle 250"/>
            <p:cNvSpPr>
              <a:spLocks noChangeArrowheads="1"/>
            </p:cNvSpPr>
            <p:nvPr/>
          </p:nvSpPr>
          <p:spPr bwMode="auto">
            <a:xfrm>
              <a:off x="4788"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7" name="Rectangle 251"/>
            <p:cNvSpPr>
              <a:spLocks noChangeArrowheads="1"/>
            </p:cNvSpPr>
            <p:nvPr/>
          </p:nvSpPr>
          <p:spPr bwMode="auto">
            <a:xfrm>
              <a:off x="4849" y="257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28" name="Rectangle 252"/>
            <p:cNvSpPr>
              <a:spLocks noChangeArrowheads="1"/>
            </p:cNvSpPr>
            <p:nvPr/>
          </p:nvSpPr>
          <p:spPr bwMode="auto">
            <a:xfrm rot="-5400000">
              <a:off x="2358" y="9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29" name="Rectangle 253"/>
            <p:cNvSpPr>
              <a:spLocks noChangeArrowheads="1"/>
            </p:cNvSpPr>
            <p:nvPr/>
          </p:nvSpPr>
          <p:spPr bwMode="auto">
            <a:xfrm rot="-5400000">
              <a:off x="2358" y="8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30" name="Rectangle 254"/>
            <p:cNvSpPr>
              <a:spLocks noChangeArrowheads="1"/>
            </p:cNvSpPr>
            <p:nvPr/>
          </p:nvSpPr>
          <p:spPr bwMode="auto">
            <a:xfrm rot="-5400000">
              <a:off x="2358"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31" name="Rectangle 255"/>
            <p:cNvSpPr>
              <a:spLocks noChangeArrowheads="1"/>
            </p:cNvSpPr>
            <p:nvPr/>
          </p:nvSpPr>
          <p:spPr bwMode="auto">
            <a:xfrm>
              <a:off x="2728" y="708"/>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C</a:t>
              </a:r>
              <a:endParaRPr lang="en-US" altLang="zh-CN" sz="2400" b="0">
                <a:latin typeface="Times New Roman" panose="02020603050405020304" pitchFamily="18" charset="0"/>
              </a:endParaRPr>
            </a:p>
          </p:txBody>
        </p:sp>
        <p:sp>
          <p:nvSpPr>
            <p:cNvPr id="87132" name="Rectangle 256"/>
            <p:cNvSpPr>
              <a:spLocks noChangeArrowheads="1"/>
            </p:cNvSpPr>
            <p:nvPr/>
          </p:nvSpPr>
          <p:spPr bwMode="auto">
            <a:xfrm>
              <a:off x="2805"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a</a:t>
              </a:r>
              <a:endParaRPr lang="en-US" altLang="zh-CN" sz="2400" b="0">
                <a:latin typeface="Times New Roman" panose="02020603050405020304" pitchFamily="18" charset="0"/>
              </a:endParaRPr>
            </a:p>
          </p:txBody>
        </p:sp>
        <p:sp>
          <p:nvSpPr>
            <p:cNvPr id="87133" name="Rectangle 257"/>
            <p:cNvSpPr>
              <a:spLocks noChangeArrowheads="1"/>
            </p:cNvSpPr>
            <p:nvPr/>
          </p:nvSpPr>
          <p:spPr bwMode="auto">
            <a:xfrm>
              <a:off x="2870" y="708"/>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c</a:t>
              </a:r>
              <a:endParaRPr lang="en-US" altLang="zh-CN" sz="2400" b="0">
                <a:latin typeface="Times New Roman" panose="02020603050405020304" pitchFamily="18" charset="0"/>
              </a:endParaRPr>
            </a:p>
          </p:txBody>
        </p:sp>
        <p:sp>
          <p:nvSpPr>
            <p:cNvPr id="87134" name="Rectangle 258"/>
            <p:cNvSpPr>
              <a:spLocks noChangeArrowheads="1"/>
            </p:cNvSpPr>
            <p:nvPr/>
          </p:nvSpPr>
          <p:spPr bwMode="auto">
            <a:xfrm>
              <a:off x="2926"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h</a:t>
              </a:r>
              <a:endParaRPr lang="en-US" altLang="zh-CN" sz="2400" b="0">
                <a:latin typeface="Times New Roman" panose="02020603050405020304" pitchFamily="18" charset="0"/>
              </a:endParaRPr>
            </a:p>
          </p:txBody>
        </p:sp>
        <p:sp>
          <p:nvSpPr>
            <p:cNvPr id="87135" name="Rectangle 259"/>
            <p:cNvSpPr>
              <a:spLocks noChangeArrowheads="1"/>
            </p:cNvSpPr>
            <p:nvPr/>
          </p:nvSpPr>
          <p:spPr bwMode="auto">
            <a:xfrm>
              <a:off x="2989" y="70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e</a:t>
              </a:r>
              <a:endParaRPr lang="en-US" altLang="zh-CN" sz="2400" b="0">
                <a:latin typeface="Times New Roman" panose="02020603050405020304" pitchFamily="18" charset="0"/>
              </a:endParaRPr>
            </a:p>
          </p:txBody>
        </p:sp>
        <p:sp>
          <p:nvSpPr>
            <p:cNvPr id="87136" name="Freeform 260"/>
            <p:cNvSpPr>
              <a:spLocks/>
            </p:cNvSpPr>
            <p:nvPr/>
          </p:nvSpPr>
          <p:spPr bwMode="auto">
            <a:xfrm>
              <a:off x="4946" y="1894"/>
              <a:ext cx="4" cy="655"/>
            </a:xfrm>
            <a:custGeom>
              <a:avLst/>
              <a:gdLst>
                <a:gd name="T0" fmla="*/ 0 w 4"/>
                <a:gd name="T1" fmla="*/ 0 h 655"/>
                <a:gd name="T2" fmla="*/ 4 w 4"/>
                <a:gd name="T3" fmla="*/ 655 h 655"/>
                <a:gd name="T4" fmla="*/ 0 w 4"/>
                <a:gd name="T5" fmla="*/ 0 h 655"/>
                <a:gd name="T6" fmla="*/ 0 60000 65536"/>
                <a:gd name="T7" fmla="*/ 0 60000 65536"/>
                <a:gd name="T8" fmla="*/ 0 60000 65536"/>
                <a:gd name="T9" fmla="*/ 0 w 4"/>
                <a:gd name="T10" fmla="*/ 0 h 655"/>
                <a:gd name="T11" fmla="*/ 4 w 4"/>
                <a:gd name="T12" fmla="*/ 655 h 655"/>
              </a:gdLst>
              <a:ahLst/>
              <a:cxnLst>
                <a:cxn ang="T6">
                  <a:pos x="T0" y="T1"/>
                </a:cxn>
                <a:cxn ang="T7">
                  <a:pos x="T2" y="T3"/>
                </a:cxn>
                <a:cxn ang="T8">
                  <a:pos x="T4" y="T5"/>
                </a:cxn>
              </a:cxnLst>
              <a:rect l="T9" t="T10" r="T11" b="T12"/>
              <a:pathLst>
                <a:path w="4" h="655">
                  <a:moveTo>
                    <a:pt x="0" y="0"/>
                  </a:moveTo>
                  <a:lnTo>
                    <a:pt x="4" y="65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137" name="Line 261"/>
            <p:cNvSpPr>
              <a:spLocks noChangeShapeType="1"/>
            </p:cNvSpPr>
            <p:nvPr/>
          </p:nvSpPr>
          <p:spPr bwMode="auto">
            <a:xfrm>
              <a:off x="4946" y="1894"/>
              <a:ext cx="4" cy="65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38" name="Rectangle 262"/>
            <p:cNvSpPr>
              <a:spLocks noChangeArrowheads="1"/>
            </p:cNvSpPr>
            <p:nvPr/>
          </p:nvSpPr>
          <p:spPr bwMode="auto">
            <a:xfrm>
              <a:off x="2689" y="2737"/>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M</a:t>
              </a:r>
              <a:endParaRPr lang="en-US" altLang="zh-CN" sz="2400" b="0">
                <a:latin typeface="Times New Roman" panose="02020603050405020304" pitchFamily="18" charset="0"/>
              </a:endParaRPr>
            </a:p>
          </p:txBody>
        </p:sp>
        <p:sp>
          <p:nvSpPr>
            <p:cNvPr id="87139" name="Rectangle 263"/>
            <p:cNvSpPr>
              <a:spLocks noChangeArrowheads="1"/>
            </p:cNvSpPr>
            <p:nvPr/>
          </p:nvSpPr>
          <p:spPr bwMode="auto">
            <a:xfrm>
              <a:off x="2774" y="273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e</a:t>
              </a:r>
              <a:endParaRPr lang="en-US" altLang="zh-CN" sz="2400" b="0">
                <a:latin typeface="Times New Roman" panose="02020603050405020304" pitchFamily="18" charset="0"/>
              </a:endParaRPr>
            </a:p>
          </p:txBody>
        </p:sp>
        <p:sp>
          <p:nvSpPr>
            <p:cNvPr id="87140" name="Rectangle 264"/>
            <p:cNvSpPr>
              <a:spLocks noChangeArrowheads="1"/>
            </p:cNvSpPr>
            <p:nvPr/>
          </p:nvSpPr>
          <p:spPr bwMode="auto">
            <a:xfrm>
              <a:off x="2843" y="2737"/>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m</a:t>
              </a:r>
              <a:endParaRPr lang="en-US" altLang="zh-CN" sz="2400" b="0">
                <a:latin typeface="Times New Roman" panose="02020603050405020304" pitchFamily="18" charset="0"/>
              </a:endParaRPr>
            </a:p>
          </p:txBody>
        </p:sp>
        <p:sp>
          <p:nvSpPr>
            <p:cNvPr id="87141" name="Rectangle 265"/>
            <p:cNvSpPr>
              <a:spLocks noChangeArrowheads="1"/>
            </p:cNvSpPr>
            <p:nvPr/>
          </p:nvSpPr>
          <p:spPr bwMode="auto">
            <a:xfrm>
              <a:off x="2935" y="273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o</a:t>
              </a:r>
              <a:endParaRPr lang="en-US" altLang="zh-CN" sz="2400" b="0">
                <a:latin typeface="Times New Roman" panose="02020603050405020304" pitchFamily="18" charset="0"/>
              </a:endParaRPr>
            </a:p>
          </p:txBody>
        </p:sp>
        <p:sp>
          <p:nvSpPr>
            <p:cNvPr id="87142" name="Rectangle 266"/>
            <p:cNvSpPr>
              <a:spLocks noChangeArrowheads="1"/>
            </p:cNvSpPr>
            <p:nvPr/>
          </p:nvSpPr>
          <p:spPr bwMode="auto">
            <a:xfrm>
              <a:off x="2993" y="2737"/>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r</a:t>
              </a:r>
              <a:endParaRPr lang="en-US" altLang="zh-CN" sz="2400" b="0">
                <a:latin typeface="Times New Roman" panose="02020603050405020304" pitchFamily="18" charset="0"/>
              </a:endParaRPr>
            </a:p>
          </p:txBody>
        </p:sp>
        <p:sp>
          <p:nvSpPr>
            <p:cNvPr id="87143" name="Rectangle 267"/>
            <p:cNvSpPr>
              <a:spLocks noChangeArrowheads="1"/>
            </p:cNvSpPr>
            <p:nvPr/>
          </p:nvSpPr>
          <p:spPr bwMode="auto">
            <a:xfrm>
              <a:off x="3033" y="273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y</a:t>
              </a:r>
              <a:endParaRPr lang="en-US" altLang="zh-CN" sz="2400" b="0">
                <a:latin typeface="Times New Roman" panose="02020603050405020304" pitchFamily="18" charset="0"/>
              </a:endParaRPr>
            </a:p>
          </p:txBody>
        </p:sp>
        <p:sp>
          <p:nvSpPr>
            <p:cNvPr id="87144" name="Rectangle 268"/>
            <p:cNvSpPr>
              <a:spLocks noChangeArrowheads="1"/>
            </p:cNvSpPr>
            <p:nvPr/>
          </p:nvSpPr>
          <p:spPr bwMode="auto">
            <a:xfrm rot="-5400000">
              <a:off x="2488" y="9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45" name="Rectangle 269"/>
            <p:cNvSpPr>
              <a:spLocks noChangeArrowheads="1"/>
            </p:cNvSpPr>
            <p:nvPr/>
          </p:nvSpPr>
          <p:spPr bwMode="auto">
            <a:xfrm rot="-5400000">
              <a:off x="2488" y="86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46" name="Rectangle 270"/>
            <p:cNvSpPr>
              <a:spLocks noChangeArrowheads="1"/>
            </p:cNvSpPr>
            <p:nvPr/>
          </p:nvSpPr>
          <p:spPr bwMode="auto">
            <a:xfrm rot="-5400000">
              <a:off x="2488"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47" name="Rectangle 271"/>
            <p:cNvSpPr>
              <a:spLocks noChangeArrowheads="1"/>
            </p:cNvSpPr>
            <p:nvPr/>
          </p:nvSpPr>
          <p:spPr bwMode="auto">
            <a:xfrm rot="-5400000">
              <a:off x="2631" y="91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48" name="Rectangle 272"/>
            <p:cNvSpPr>
              <a:spLocks noChangeArrowheads="1"/>
            </p:cNvSpPr>
            <p:nvPr/>
          </p:nvSpPr>
          <p:spPr bwMode="auto">
            <a:xfrm rot="-5400000">
              <a:off x="2631" y="8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49" name="Rectangle 273"/>
            <p:cNvSpPr>
              <a:spLocks noChangeArrowheads="1"/>
            </p:cNvSpPr>
            <p:nvPr/>
          </p:nvSpPr>
          <p:spPr bwMode="auto">
            <a:xfrm rot="-5400000">
              <a:off x="2631" y="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0" name="Rectangle 274"/>
            <p:cNvSpPr>
              <a:spLocks noChangeArrowheads="1"/>
            </p:cNvSpPr>
            <p:nvPr/>
          </p:nvSpPr>
          <p:spPr bwMode="auto">
            <a:xfrm rot="-5400000">
              <a:off x="2771" y="91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1" name="Rectangle 275"/>
            <p:cNvSpPr>
              <a:spLocks noChangeArrowheads="1"/>
            </p:cNvSpPr>
            <p:nvPr/>
          </p:nvSpPr>
          <p:spPr bwMode="auto">
            <a:xfrm rot="-5400000">
              <a:off x="2771"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2" name="Rectangle 276"/>
            <p:cNvSpPr>
              <a:spLocks noChangeArrowheads="1"/>
            </p:cNvSpPr>
            <p:nvPr/>
          </p:nvSpPr>
          <p:spPr bwMode="auto">
            <a:xfrm rot="-5400000">
              <a:off x="2771" y="82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3" name="Rectangle 277"/>
            <p:cNvSpPr>
              <a:spLocks noChangeArrowheads="1"/>
            </p:cNvSpPr>
            <p:nvPr/>
          </p:nvSpPr>
          <p:spPr bwMode="auto">
            <a:xfrm rot="-5400000">
              <a:off x="2904"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4" name="Rectangle 278"/>
            <p:cNvSpPr>
              <a:spLocks noChangeArrowheads="1"/>
            </p:cNvSpPr>
            <p:nvPr/>
          </p:nvSpPr>
          <p:spPr bwMode="auto">
            <a:xfrm rot="-5400000">
              <a:off x="2904"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5" name="Rectangle 279"/>
            <p:cNvSpPr>
              <a:spLocks noChangeArrowheads="1"/>
            </p:cNvSpPr>
            <p:nvPr/>
          </p:nvSpPr>
          <p:spPr bwMode="auto">
            <a:xfrm rot="-5400000">
              <a:off x="2904"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6" name="Rectangle 280"/>
            <p:cNvSpPr>
              <a:spLocks noChangeArrowheads="1"/>
            </p:cNvSpPr>
            <p:nvPr/>
          </p:nvSpPr>
          <p:spPr bwMode="auto">
            <a:xfrm rot="-5400000">
              <a:off x="3037"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7" name="Rectangle 281"/>
            <p:cNvSpPr>
              <a:spLocks noChangeArrowheads="1"/>
            </p:cNvSpPr>
            <p:nvPr/>
          </p:nvSpPr>
          <p:spPr bwMode="auto">
            <a:xfrm rot="-5400000">
              <a:off x="3037"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58" name="Rectangle 282"/>
            <p:cNvSpPr>
              <a:spLocks noChangeArrowheads="1"/>
            </p:cNvSpPr>
            <p:nvPr/>
          </p:nvSpPr>
          <p:spPr bwMode="auto">
            <a:xfrm rot="-5400000">
              <a:off x="3037"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59" name="Rectangle 283"/>
            <p:cNvSpPr>
              <a:spLocks noChangeArrowheads="1"/>
            </p:cNvSpPr>
            <p:nvPr/>
          </p:nvSpPr>
          <p:spPr bwMode="auto">
            <a:xfrm rot="-5400000">
              <a:off x="3177"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0" name="Rectangle 284"/>
            <p:cNvSpPr>
              <a:spLocks noChangeArrowheads="1"/>
            </p:cNvSpPr>
            <p:nvPr/>
          </p:nvSpPr>
          <p:spPr bwMode="auto">
            <a:xfrm rot="-5400000">
              <a:off x="3177"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1" name="Rectangle 285"/>
            <p:cNvSpPr>
              <a:spLocks noChangeArrowheads="1"/>
            </p:cNvSpPr>
            <p:nvPr/>
          </p:nvSpPr>
          <p:spPr bwMode="auto">
            <a:xfrm rot="-5400000">
              <a:off x="3177" y="83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0</a:t>
              </a:r>
              <a:endParaRPr lang="en-US" altLang="zh-CN" sz="2400" b="0">
                <a:latin typeface="Times New Roman" panose="02020603050405020304" pitchFamily="18" charset="0"/>
              </a:endParaRPr>
            </a:p>
          </p:txBody>
        </p:sp>
        <p:sp>
          <p:nvSpPr>
            <p:cNvPr id="87162" name="Rectangle 286"/>
            <p:cNvSpPr>
              <a:spLocks noChangeArrowheads="1"/>
            </p:cNvSpPr>
            <p:nvPr/>
          </p:nvSpPr>
          <p:spPr bwMode="auto">
            <a:xfrm rot="-5400000">
              <a:off x="3316" y="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3" name="Rectangle 287"/>
            <p:cNvSpPr>
              <a:spLocks noChangeArrowheads="1"/>
            </p:cNvSpPr>
            <p:nvPr/>
          </p:nvSpPr>
          <p:spPr bwMode="auto">
            <a:xfrm rot="-5400000">
              <a:off x="3316" y="87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4" name="Rectangle 288"/>
            <p:cNvSpPr>
              <a:spLocks noChangeArrowheads="1"/>
            </p:cNvSpPr>
            <p:nvPr/>
          </p:nvSpPr>
          <p:spPr bwMode="auto">
            <a:xfrm rot="-5400000">
              <a:off x="3316" y="82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en-US" altLang="zh-CN" sz="1000" b="0">
                  <a:solidFill>
                    <a:srgbClr val="000000"/>
                  </a:solidFill>
                </a:rPr>
                <a:t>1</a:t>
              </a:r>
              <a:endParaRPr lang="en-US" altLang="zh-CN" sz="2400" b="0">
                <a:latin typeface="Times New Roman" panose="02020603050405020304" pitchFamily="18" charset="0"/>
              </a:endParaRPr>
            </a:p>
          </p:txBody>
        </p:sp>
        <p:sp>
          <p:nvSpPr>
            <p:cNvPr id="87165" name="Line 289"/>
            <p:cNvSpPr>
              <a:spLocks noChangeShapeType="1"/>
            </p:cNvSpPr>
            <p:nvPr/>
          </p:nvSpPr>
          <p:spPr bwMode="auto">
            <a:xfrm flipV="1">
              <a:off x="703" y="1117"/>
              <a:ext cx="1678" cy="1134"/>
            </a:xfrm>
            <a:prstGeom prst="line">
              <a:avLst/>
            </a:prstGeom>
            <a:noFill/>
            <a:ln w="38100">
              <a:solidFill>
                <a:srgbClr val="1D01EB"/>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166" name="Line 290"/>
            <p:cNvSpPr>
              <a:spLocks noChangeShapeType="1"/>
            </p:cNvSpPr>
            <p:nvPr/>
          </p:nvSpPr>
          <p:spPr bwMode="auto">
            <a:xfrm flipV="1">
              <a:off x="1837" y="1298"/>
              <a:ext cx="544" cy="998"/>
            </a:xfrm>
            <a:prstGeom prst="line">
              <a:avLst/>
            </a:prstGeom>
            <a:noFill/>
            <a:ln w="38100">
              <a:solidFill>
                <a:srgbClr val="1D01EB"/>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random/>
    <p:sndAc>
      <p:stSnd>
        <p:snd r:embed="rId2" name="camera.wav"/>
      </p:stSnd>
    </p:sndAc>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AutoShape 3"/>
          <p:cNvSpPr>
            <a:spLocks noGrp="1" noChangeArrowheads="1"/>
          </p:cNvSpPr>
          <p:nvPr>
            <p:ph type="body" idx="1"/>
          </p:nvPr>
        </p:nvSpPr>
        <p:spPr>
          <a:xfrm>
            <a:off x="323850" y="1052513"/>
            <a:ext cx="8610600" cy="4876800"/>
          </a:xfrm>
          <a:noFill/>
        </p:spPr>
        <p:txBody>
          <a:bodyPr/>
          <a:lstStyle/>
          <a:p>
            <a:pPr eaLnBrk="1" hangingPunct="1">
              <a:buClr>
                <a:schemeClr val="tx1"/>
              </a:buClr>
            </a:pPr>
            <a:r>
              <a:rPr lang="en-US" altLang="zh-CN" dirty="0">
                <a:latin typeface="+mn-lt"/>
                <a:cs typeface="+mn-cs"/>
              </a:rPr>
              <a:t>Direct mapped </a:t>
            </a:r>
          </a:p>
          <a:p>
            <a:pPr lvl="1" eaLnBrk="1" hangingPunct="1">
              <a:buClr>
                <a:schemeClr val="tx1"/>
              </a:buClr>
            </a:pPr>
            <a:r>
              <a:rPr lang="en-US" altLang="zh-CN" dirty="0">
                <a:latin typeface="+mn-lt"/>
              </a:rPr>
              <a:t>Block can only go in one place in the cache </a:t>
            </a:r>
          </a:p>
          <a:p>
            <a:pPr lvl="2" eaLnBrk="1" hangingPunct="1">
              <a:buClr>
                <a:schemeClr val="tx1"/>
              </a:buClr>
            </a:pPr>
            <a:r>
              <a:rPr lang="en-US" altLang="zh-CN" dirty="0">
                <a:solidFill>
                  <a:srgbClr val="0000FF"/>
                </a:solidFill>
                <a:latin typeface="+mn-lt"/>
              </a:rPr>
              <a:t>Memory-block-address MOD Number-of-blocks-in-cache</a:t>
            </a:r>
          </a:p>
          <a:p>
            <a:pPr eaLnBrk="1" hangingPunct="1">
              <a:buClr>
                <a:schemeClr val="tx1"/>
              </a:buClr>
            </a:pPr>
            <a:r>
              <a:rPr lang="en-US" altLang="zh-CN" dirty="0">
                <a:latin typeface="+mn-lt"/>
                <a:cs typeface="+mn-cs"/>
              </a:rPr>
              <a:t>Fully associative </a:t>
            </a:r>
            <a:r>
              <a:rPr lang="zh-CN" altLang="en-US" dirty="0">
                <a:latin typeface="+mn-lt"/>
                <a:cs typeface="+mn-cs"/>
              </a:rPr>
              <a:t>：</a:t>
            </a:r>
            <a:r>
              <a:rPr lang="en-US" altLang="zh-CN" dirty="0">
                <a:latin typeface="+mn-lt"/>
                <a:cs typeface="+mn-cs"/>
              </a:rPr>
              <a:t>Block can go anywhere in cache. </a:t>
            </a:r>
          </a:p>
          <a:p>
            <a:pPr eaLnBrk="1" hangingPunct="1">
              <a:buClr>
                <a:schemeClr val="tx1"/>
              </a:buClr>
            </a:pPr>
            <a:r>
              <a:rPr lang="en-US" altLang="zh-CN" dirty="0">
                <a:latin typeface="+mn-lt"/>
                <a:cs typeface="+mn-cs"/>
              </a:rPr>
              <a:t>Set associative </a:t>
            </a:r>
          </a:p>
          <a:p>
            <a:pPr lvl="1" eaLnBrk="1" hangingPunct="1">
              <a:buClr>
                <a:schemeClr val="tx1"/>
              </a:buClr>
            </a:pPr>
            <a:r>
              <a:rPr lang="en-US" altLang="zh-CN" dirty="0">
                <a:latin typeface="+mn-lt"/>
              </a:rPr>
              <a:t>Block can go in one of a set in the cache. </a:t>
            </a:r>
          </a:p>
          <a:p>
            <a:pPr lvl="1" eaLnBrk="1" hangingPunct="1">
              <a:buClr>
                <a:schemeClr val="tx1"/>
              </a:buClr>
            </a:pPr>
            <a:r>
              <a:rPr lang="en-US" altLang="zh-CN" dirty="0">
                <a:latin typeface="+mn-lt"/>
              </a:rPr>
              <a:t>A set is a group of blocks in the cache.</a:t>
            </a:r>
          </a:p>
          <a:p>
            <a:pPr lvl="2" eaLnBrk="1" hangingPunct="1">
              <a:buClr>
                <a:schemeClr val="tx1"/>
              </a:buClr>
            </a:pPr>
            <a:r>
              <a:rPr lang="en-US" altLang="zh-CN" dirty="0">
                <a:solidFill>
                  <a:srgbClr val="0000FF"/>
                </a:solidFill>
                <a:latin typeface="+mn-lt"/>
              </a:rPr>
              <a:t>Memory-Block-address MOD Number-of-sets-in-the-cache</a:t>
            </a:r>
          </a:p>
          <a:p>
            <a:pPr lvl="1" eaLnBrk="1" hangingPunct="1">
              <a:buClr>
                <a:schemeClr val="tx1"/>
              </a:buClr>
            </a:pPr>
            <a:r>
              <a:rPr lang="en-US" altLang="zh-CN" dirty="0">
                <a:latin typeface="+mn-lt"/>
              </a:rPr>
              <a:t>If each set has n blocks, the cache is said to be n-way set associative.  </a:t>
            </a:r>
          </a:p>
        </p:txBody>
      </p:sp>
      <p:sp>
        <p:nvSpPr>
          <p:cNvPr id="354308" name="Rectangle 4"/>
          <p:cNvSpPr>
            <a:spLocks noChangeArrowheads="1"/>
          </p:cNvSpPr>
          <p:nvPr/>
        </p:nvSpPr>
        <p:spPr bwMode="auto">
          <a:xfrm>
            <a:off x="1043608" y="5373216"/>
            <a:ext cx="7416800" cy="707886"/>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pPr>
            <a:r>
              <a:rPr kumimoji="0" lang="en-US" altLang="zh-CN" sz="2000" i="1" dirty="0">
                <a:solidFill>
                  <a:srgbClr val="FF3300"/>
                </a:solidFill>
                <a:latin typeface="Palatino" pitchFamily="18" charset="0"/>
              </a:rPr>
              <a:t>Note that direct mapped is the same as 1-way</a:t>
            </a:r>
            <a:r>
              <a:rPr kumimoji="0" lang="en-US" altLang="zh-CN" sz="2000" dirty="0">
                <a:solidFill>
                  <a:srgbClr val="FF3300"/>
                </a:solidFill>
                <a:latin typeface="Comic Sans MS" panose="030F0702030302020204" pitchFamily="66" charset="0"/>
              </a:rPr>
              <a:t> </a:t>
            </a:r>
            <a:r>
              <a:rPr kumimoji="0" lang="en-US" altLang="zh-CN" sz="2000" i="1" dirty="0">
                <a:solidFill>
                  <a:srgbClr val="FF3300"/>
                </a:solidFill>
                <a:latin typeface="Palatino" pitchFamily="18" charset="0"/>
              </a:rPr>
              <a:t>set associative, and fully associative is m-way</a:t>
            </a:r>
            <a:r>
              <a:rPr kumimoji="0" lang="en-US" altLang="zh-CN" sz="2000" dirty="0">
                <a:solidFill>
                  <a:srgbClr val="FF3300"/>
                </a:solidFill>
                <a:latin typeface="Comic Sans MS" panose="030F0702030302020204" pitchFamily="66" charset="0"/>
              </a:rPr>
              <a:t> </a:t>
            </a:r>
            <a:r>
              <a:rPr kumimoji="0" lang="en-US" altLang="zh-CN" sz="2000" i="1" dirty="0">
                <a:solidFill>
                  <a:srgbClr val="FF3300"/>
                </a:solidFill>
                <a:latin typeface="Palatino" pitchFamily="18" charset="0"/>
              </a:rPr>
              <a:t>set-associative (for a cache with m blocks).</a:t>
            </a:r>
            <a:r>
              <a:rPr kumimoji="0" lang="en-US" altLang="zh-CN" sz="2000" dirty="0">
                <a:solidFill>
                  <a:srgbClr val="FF3300"/>
                </a:solidFill>
                <a:latin typeface="Comic Sans MS" panose="030F0702030302020204" pitchFamily="66"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barn(outVertical)">
                                      <p:cBhvr>
                                        <p:cTn id="7" dur="500"/>
                                        <p:tgtEl>
                                          <p:spTgt spid="35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304800" y="1371600"/>
            <a:ext cx="8458200" cy="4876800"/>
          </a:xfrm>
        </p:spPr>
        <p:txBody>
          <a:bodyPr/>
          <a:lstStyle/>
          <a:p>
            <a:pPr marL="285750" indent="-285750">
              <a:buFontTx/>
              <a:buNone/>
            </a:pPr>
            <a:endParaRPr lang="en-US" altLang="zh-CN" sz="2400" b="0"/>
          </a:p>
        </p:txBody>
      </p:sp>
      <p:pic>
        <p:nvPicPr>
          <p:cNvPr id="890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9092" name="Rectangle 4"/>
          <p:cNvSpPr>
            <a:spLocks noGrp="1" noChangeArrowheads="1"/>
          </p:cNvSpPr>
          <p:nvPr>
            <p:ph type="title"/>
          </p:nvPr>
        </p:nvSpPr>
        <p:spPr>
          <a:xfrm>
            <a:off x="990600" y="304800"/>
            <a:ext cx="7696200" cy="685800"/>
          </a:xfrm>
          <a:noFill/>
        </p:spPr>
        <p:txBody>
          <a:bodyPr/>
          <a:lstStyle/>
          <a:p>
            <a:r>
              <a:rPr lang="en-US" altLang="zh-CN" sz="2400"/>
              <a:t>Figure </a:t>
            </a:r>
            <a:r>
              <a:rPr lang="en-US" altLang="zh-CN" sz="2400" b="0">
                <a:solidFill>
                  <a:srgbClr val="081D58"/>
                </a:solidFill>
                <a:latin typeface="Times New Roman" panose="02020603050405020304" pitchFamily="18" charset="0"/>
              </a:rPr>
              <a:t> </a:t>
            </a:r>
            <a:r>
              <a:rPr lang="en-US" altLang="zh-CN" sz="2400"/>
              <a:t>8-32 Block Placement</a:t>
            </a:r>
            <a:br>
              <a:rPr lang="en-US" altLang="zh-CN" sz="2400" dirty="0"/>
            </a:br>
            <a:endParaRPr lang="en-US" altLang="zh-CN" sz="2400" dirty="0"/>
          </a:p>
        </p:txBody>
      </p:sp>
    </p:spTree>
  </p:cSld>
  <p:clrMapOvr>
    <a:masterClrMapping/>
  </p:clrMapOvr>
  <p:transition spd="med">
    <p:random/>
    <p:sndAc>
      <p:stSnd>
        <p:snd r:embed="rId2" name="camera.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Grp="1" noChangeArrowheads="1"/>
          </p:cNvSpPr>
          <p:nvPr>
            <p:ph type="body" idx="1"/>
          </p:nvPr>
        </p:nvSpPr>
        <p:spPr>
          <a:xfrm>
            <a:off x="304800" y="1371600"/>
            <a:ext cx="8458200" cy="4876800"/>
          </a:xfrm>
          <a:noFill/>
        </p:spPr>
        <p:txBody>
          <a:bodyPr/>
          <a:lstStyle/>
          <a:p>
            <a:pPr marL="285750" indent="-285750"/>
            <a:r>
              <a:rPr lang="en-US" altLang="zh-CN" sz="2000" dirty="0"/>
              <a:t>Every row of cache has an </a:t>
            </a:r>
            <a:r>
              <a:rPr lang="en-US" altLang="zh-CN" sz="2000" dirty="0">
                <a:solidFill>
                  <a:schemeClr val="hlink"/>
                </a:solidFill>
              </a:rPr>
              <a:t>address tag</a:t>
            </a:r>
            <a:r>
              <a:rPr lang="en-US" altLang="zh-CN" sz="2000" dirty="0"/>
              <a:t> that stores the main memory address of the data stored in the block.</a:t>
            </a:r>
          </a:p>
          <a:p>
            <a:pPr marL="285750" indent="-285750"/>
            <a:r>
              <a:rPr lang="en-US" altLang="zh-CN" sz="2000" dirty="0"/>
              <a:t>When checking the cache, the processor will </a:t>
            </a:r>
            <a:r>
              <a:rPr lang="en-US" altLang="zh-CN" sz="2000" dirty="0">
                <a:solidFill>
                  <a:schemeClr val="hlink"/>
                </a:solidFill>
              </a:rPr>
              <a:t>compare </a:t>
            </a:r>
            <a:r>
              <a:rPr lang="en-US" altLang="zh-CN" sz="2000" dirty="0"/>
              <a:t>the requested </a:t>
            </a:r>
            <a:r>
              <a:rPr lang="en-US" altLang="zh-CN" sz="2000" dirty="0">
                <a:solidFill>
                  <a:schemeClr val="hlink"/>
                </a:solidFill>
              </a:rPr>
              <a:t>memory address to the cache tag</a:t>
            </a:r>
            <a:r>
              <a:rPr lang="en-US" altLang="zh-CN" sz="2000" dirty="0"/>
              <a:t> -- if the two are equal, then there is a cache hit and the data is present in the cache</a:t>
            </a:r>
          </a:p>
          <a:p>
            <a:pPr marL="285750" indent="-285750"/>
            <a:r>
              <a:rPr lang="en-US" altLang="zh-CN" sz="2000" dirty="0"/>
              <a:t>Often, each cache block also has a </a:t>
            </a:r>
            <a:r>
              <a:rPr lang="en-US" altLang="zh-CN" sz="2000" dirty="0">
                <a:solidFill>
                  <a:schemeClr val="hlink"/>
                </a:solidFill>
              </a:rPr>
              <a:t>valid bit</a:t>
            </a:r>
            <a:r>
              <a:rPr lang="en-US" altLang="zh-CN" sz="2000" dirty="0"/>
              <a:t> that tells if the contents of the cache block are valid</a:t>
            </a:r>
          </a:p>
          <a:p>
            <a:pPr marL="285750" indent="-285750">
              <a:buFontTx/>
              <a:buNone/>
            </a:pPr>
            <a:endParaRPr lang="en-US" altLang="zh-CN" sz="2000" dirty="0"/>
          </a:p>
        </p:txBody>
      </p:sp>
      <p:sp>
        <p:nvSpPr>
          <p:cNvPr id="90115" name="Rectangle 3"/>
          <p:cNvSpPr>
            <a:spLocks noGrp="1" noChangeArrowheads="1"/>
          </p:cNvSpPr>
          <p:nvPr>
            <p:ph type="title"/>
          </p:nvPr>
        </p:nvSpPr>
        <p:spPr>
          <a:xfrm>
            <a:off x="990600" y="304800"/>
            <a:ext cx="7696200" cy="685800"/>
          </a:xfrm>
          <a:noFill/>
        </p:spPr>
        <p:txBody>
          <a:bodyPr/>
          <a:lstStyle/>
          <a:p>
            <a:r>
              <a:rPr lang="en-US" altLang="zh-CN" sz="2400"/>
              <a:t>Q2: Block Identification</a:t>
            </a:r>
            <a:endParaRPr lang="en-US" altLang="zh-CN" sz="2400" dirty="0"/>
          </a:p>
        </p:txBody>
      </p:sp>
      <p:sp>
        <p:nvSpPr>
          <p:cNvPr id="90116" name="TextBox 1"/>
          <p:cNvSpPr txBox="1">
            <a:spLocks noChangeArrowheads="1"/>
          </p:cNvSpPr>
          <p:nvPr/>
        </p:nvSpPr>
        <p:spPr bwMode="auto">
          <a:xfrm>
            <a:off x="6588125" y="188913"/>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dirty="0">
                <a:solidFill>
                  <a:srgbClr val="FF0000"/>
                </a:solidFill>
                <a:latin typeface="Times New Roman" panose="02020603050405020304" pitchFamily="18" charset="0"/>
              </a:rPr>
              <a:t>不讲</a:t>
            </a:r>
          </a:p>
        </p:txBody>
      </p:sp>
    </p:spTree>
  </p:cSld>
  <p:clrMapOvr>
    <a:masterClrMapping/>
  </p:clrMapOvr>
  <p:transition spd="med">
    <p:random/>
    <p:sndAc>
      <p:stSnd>
        <p:snd r:embed="rId2" name="camera.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8600" y="368300"/>
            <a:ext cx="7620000" cy="973138"/>
          </a:xfrm>
        </p:spPr>
        <p:txBody>
          <a:bodyPr/>
          <a:lstStyle/>
          <a:p>
            <a:r>
              <a:rPr lang="en-US" altLang="zh-CN">
                <a:latin typeface="Comic Sans MS" panose="030F0702030302020204" pitchFamily="66" charset="0"/>
              </a:rPr>
              <a:t>The basics of a set-associative cache</a:t>
            </a:r>
            <a:br>
              <a:rPr lang="en-US" altLang="zh-CN">
                <a:latin typeface="Comic Sans MS" panose="030F0702030302020204" pitchFamily="66" charset="0"/>
              </a:rPr>
            </a:br>
            <a:r>
              <a:rPr lang="en-US" altLang="zh-CN">
                <a:latin typeface="Comic Sans MS" panose="030F0702030302020204" pitchFamily="66" charset="0"/>
              </a:rPr>
              <a:t> </a:t>
            </a:r>
            <a:r>
              <a:rPr lang="en-US" altLang="zh-CN"/>
              <a:t>Decreasing miss ratio with associativity</a:t>
            </a:r>
            <a:endParaRPr lang="en-US" altLang="zh-CN" dirty="0"/>
          </a:p>
        </p:txBody>
      </p:sp>
      <p:sp>
        <p:nvSpPr>
          <p:cNvPr id="91139" name="AutoShape 3"/>
          <p:cNvSpPr>
            <a:spLocks noGrp="1" noChangeArrowheads="1"/>
          </p:cNvSpPr>
          <p:nvPr>
            <p:ph type="body" idx="1"/>
          </p:nvPr>
        </p:nvSpPr>
        <p:spPr/>
        <p:txBody>
          <a:bodyPr/>
          <a:lstStyle/>
          <a:p>
            <a:r>
              <a:rPr lang="en-US" altLang="zh-CN" sz="2000"/>
              <a:t>A set-associative cache is divided into some sets. A set contains several blocks</a:t>
            </a:r>
            <a:r>
              <a:rPr lang="en-US" altLang="zh-CN" sz="2000" dirty="0"/>
              <a:t>.</a:t>
            </a:r>
          </a:p>
          <a:p>
            <a:r>
              <a:rPr lang="en-US" altLang="zh-CN" sz="2000"/>
              <a:t>A memory block is mapped to a set in the cache through a mapping algorithm. </a:t>
            </a:r>
            <a:endParaRPr lang="en-US" altLang="zh-CN" sz="2000" dirty="0"/>
          </a:p>
          <a:p>
            <a:pPr lvl="1"/>
            <a:r>
              <a:rPr lang="en-US" altLang="zh-CN" sz="2000"/>
              <a:t>The memory block can be placed in any block in the corresponding set</a:t>
            </a:r>
            <a:r>
              <a:rPr lang="en-US" altLang="zh-CN" sz="2000" dirty="0"/>
              <a:t>.</a:t>
            </a:r>
          </a:p>
          <a:p>
            <a:r>
              <a:rPr lang="en-US" altLang="zh-CN" sz="2000"/>
              <a:t>The mapping algorithm is: </a:t>
            </a:r>
            <a:endParaRPr lang="en-US" altLang="zh-CN" sz="2000" dirty="0"/>
          </a:p>
          <a:p>
            <a:pPr>
              <a:buFontTx/>
              <a:buNone/>
            </a:pPr>
            <a:r>
              <a:rPr lang="en-US" altLang="zh-CN" sz="2000"/>
              <a:t>	Set number (Index) =</a:t>
            </a:r>
            <a:endParaRPr lang="en-US" altLang="zh-CN" sz="2000" dirty="0"/>
          </a:p>
          <a:p>
            <a:pPr>
              <a:buFontTx/>
              <a:buNone/>
            </a:pPr>
            <a:r>
              <a:rPr lang="en-US" altLang="zh-CN" sz="2000" dirty="0"/>
              <a:t>	</a:t>
            </a:r>
            <a:r>
              <a:rPr lang="en-US" altLang="zh-CN" sz="2000"/>
              <a:t>(Memory block number) modulo (Number of sets in the cache</a:t>
            </a:r>
            <a:r>
              <a:rPr lang="en-US" altLang="zh-CN" sz="2000" dirty="0"/>
              <a:t>)</a:t>
            </a:r>
          </a:p>
          <a:p>
            <a:endParaRPr lang="en-US" altLang="zh-CN" sz="2000" dirty="0"/>
          </a:p>
        </p:txBody>
      </p:sp>
      <p:sp>
        <p:nvSpPr>
          <p:cNvPr id="91140" name="Rectangle 4"/>
          <p:cNvSpPr>
            <a:spLocks noChangeArrowheads="1"/>
          </p:cNvSpPr>
          <p:nvPr/>
        </p:nvSpPr>
        <p:spPr bwMode="auto">
          <a:xfrm>
            <a:off x="539552" y="4581128"/>
            <a:ext cx="75612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pPr>
            <a:r>
              <a:rPr lang="en-US" altLang="zh-CN" sz="2400" b="0" dirty="0">
                <a:latin typeface="Times New Roman" panose="02020603050405020304" pitchFamily="18" charset="0"/>
              </a:rPr>
              <a:t>  If a set has only one block, this set-associative cache is actually a </a:t>
            </a:r>
            <a:r>
              <a:rPr lang="en-US" altLang="zh-CN" sz="2400" b="0" dirty="0">
                <a:solidFill>
                  <a:srgbClr val="FF3300"/>
                </a:solidFill>
                <a:latin typeface="Times New Roman" panose="02020603050405020304" pitchFamily="18" charset="0"/>
              </a:rPr>
              <a:t>direct-mapped</a:t>
            </a:r>
            <a:r>
              <a:rPr lang="en-US" altLang="zh-CN" sz="2400" b="0" dirty="0">
                <a:latin typeface="Times New Roman" panose="02020603050405020304" pitchFamily="18" charset="0"/>
              </a:rPr>
              <a:t> cache.</a:t>
            </a:r>
          </a:p>
          <a:p>
            <a:pPr>
              <a:spcBef>
                <a:spcPct val="0"/>
              </a:spcBef>
              <a:buSzTx/>
            </a:pPr>
            <a:r>
              <a:rPr lang="en-US" altLang="zh-CN" sz="2400" b="0" dirty="0">
                <a:latin typeface="Times New Roman" panose="02020603050405020304" pitchFamily="18" charset="0"/>
              </a:rPr>
              <a:t> If a set-associative cache has only one set, this </a:t>
            </a:r>
            <a:br>
              <a:rPr lang="en-US" altLang="zh-CN" sz="2400" b="0" dirty="0">
                <a:latin typeface="Times New Roman" panose="02020603050405020304" pitchFamily="18" charset="0"/>
              </a:rPr>
            </a:br>
            <a:r>
              <a:rPr lang="en-US" altLang="zh-CN" sz="2400" b="0" dirty="0">
                <a:latin typeface="Times New Roman" panose="02020603050405020304" pitchFamily="18" charset="0"/>
              </a:rPr>
              <a:t>set-associative cache is called a </a:t>
            </a:r>
            <a:r>
              <a:rPr lang="en-US" altLang="zh-CN" sz="2400" b="0" dirty="0">
                <a:solidFill>
                  <a:srgbClr val="FF3300"/>
                </a:solidFill>
                <a:latin typeface="Times New Roman" panose="02020603050405020304" pitchFamily="18" charset="0"/>
              </a:rPr>
              <a:t>fully-associative</a:t>
            </a:r>
            <a:r>
              <a:rPr lang="en-US" altLang="zh-CN" sz="2400" b="0" dirty="0">
                <a:latin typeface="Times New Roman" panose="02020603050405020304" pitchFamily="18" charset="0"/>
              </a:rPr>
              <a:t> cache.</a:t>
            </a:r>
          </a:p>
        </p:txBody>
      </p:sp>
    </p:spTree>
  </p:cSld>
  <p:clrMapOvr>
    <a:masterClrMapping/>
  </p:clrMapOvr>
  <p:transition spd="med">
    <p:random/>
    <p:sndAc>
      <p:stSnd>
        <p:snd r:embed="rId2" name="camera.wav"/>
      </p:stSnd>
    </p:sndAc>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AutoShape 3"/>
          <p:cNvSpPr>
            <a:spLocks noGrp="1" noChangeArrowheads="1"/>
          </p:cNvSpPr>
          <p:nvPr>
            <p:ph type="body" idx="1"/>
          </p:nvPr>
        </p:nvSpPr>
        <p:spPr>
          <a:xfrm>
            <a:off x="141288" y="2197100"/>
            <a:ext cx="8534400" cy="4616450"/>
          </a:xfrm>
          <a:noFill/>
        </p:spPr>
        <p:txBody>
          <a:bodyPr/>
          <a:lstStyle/>
          <a:p>
            <a:pPr marL="285750" indent="-285750">
              <a:lnSpc>
                <a:spcPct val="80000"/>
              </a:lnSpc>
            </a:pPr>
            <a:r>
              <a:rPr lang="en-US" altLang="zh-CN" dirty="0"/>
              <a:t>Th</a:t>
            </a:r>
            <a:r>
              <a:rPr lang="en-US" altLang="zh-CN" dirty="0">
                <a:solidFill>
                  <a:srgbClr val="000000"/>
                </a:solidFill>
              </a:rPr>
              <a:t>e </a:t>
            </a:r>
            <a:r>
              <a:rPr lang="en-US" altLang="zh-CN" dirty="0">
                <a:solidFill>
                  <a:schemeClr val="hlink"/>
                </a:solidFill>
              </a:rPr>
              <a:t>Index</a:t>
            </a:r>
            <a:r>
              <a:rPr lang="en-US" altLang="zh-CN" dirty="0">
                <a:solidFill>
                  <a:srgbClr val="000000"/>
                </a:solidFill>
              </a:rPr>
              <a:t> field selects</a:t>
            </a:r>
          </a:p>
          <a:p>
            <a:pPr marL="685800" lvl="1" indent="-228600">
              <a:lnSpc>
                <a:spcPct val="80000"/>
              </a:lnSpc>
            </a:pPr>
            <a:r>
              <a:rPr lang="en-US" altLang="zh-CN" sz="2000" b="1" dirty="0">
                <a:solidFill>
                  <a:srgbClr val="081D58"/>
                </a:solidFill>
              </a:rPr>
              <a:t> </a:t>
            </a:r>
            <a:r>
              <a:rPr lang="en-US" altLang="zh-CN" sz="2000" b="1" dirty="0">
                <a:solidFill>
                  <a:srgbClr val="000000"/>
                </a:solidFill>
              </a:rPr>
              <a:t>The </a:t>
            </a:r>
            <a:r>
              <a:rPr lang="en-US" altLang="zh-CN" sz="2000" dirty="0">
                <a:solidFill>
                  <a:srgbClr val="FD0128"/>
                </a:solidFill>
              </a:rPr>
              <a:t>set</a:t>
            </a:r>
            <a:r>
              <a:rPr lang="en-US" altLang="zh-CN" sz="2000" b="1" dirty="0">
                <a:solidFill>
                  <a:srgbClr val="000000"/>
                </a:solidFill>
              </a:rPr>
              <a:t>, in case of a </a:t>
            </a:r>
            <a:r>
              <a:rPr lang="en-US" altLang="zh-CN" sz="2000" dirty="0">
                <a:solidFill>
                  <a:srgbClr val="FD0128"/>
                </a:solidFill>
              </a:rPr>
              <a:t>set-associative cache</a:t>
            </a:r>
          </a:p>
          <a:p>
            <a:pPr marL="685800" lvl="1" indent="-228600">
              <a:lnSpc>
                <a:spcPct val="80000"/>
              </a:lnSpc>
            </a:pPr>
            <a:r>
              <a:rPr lang="en-US" altLang="zh-CN" sz="2000" b="1" dirty="0">
                <a:solidFill>
                  <a:srgbClr val="000000"/>
                </a:solidFill>
              </a:rPr>
              <a:t> The </a:t>
            </a:r>
            <a:r>
              <a:rPr lang="en-US" altLang="zh-CN" sz="2000" dirty="0">
                <a:solidFill>
                  <a:srgbClr val="FD0128"/>
                </a:solidFill>
              </a:rPr>
              <a:t>block</a:t>
            </a:r>
            <a:r>
              <a:rPr lang="en-US" altLang="zh-CN" sz="2000" b="1" dirty="0">
                <a:solidFill>
                  <a:srgbClr val="000000"/>
                </a:solidFill>
              </a:rPr>
              <a:t>, in case of a </a:t>
            </a:r>
            <a:r>
              <a:rPr lang="en-US" altLang="zh-CN" sz="2000" dirty="0">
                <a:solidFill>
                  <a:srgbClr val="FD0128"/>
                </a:solidFill>
              </a:rPr>
              <a:t>direct-mapped cache</a:t>
            </a:r>
          </a:p>
          <a:p>
            <a:pPr marL="685800" lvl="1" indent="-228600">
              <a:lnSpc>
                <a:spcPct val="80000"/>
              </a:lnSpc>
            </a:pPr>
            <a:r>
              <a:rPr lang="en-US" altLang="zh-CN" sz="2000" b="1" dirty="0">
                <a:solidFill>
                  <a:srgbClr val="000000"/>
                </a:solidFill>
              </a:rPr>
              <a:t> Has as many bits as </a:t>
            </a:r>
            <a:r>
              <a:rPr lang="en-US" altLang="zh-CN" sz="2000" dirty="0">
                <a:solidFill>
                  <a:srgbClr val="FD0128"/>
                </a:solidFill>
              </a:rPr>
              <a:t>log</a:t>
            </a:r>
            <a:r>
              <a:rPr lang="en-US" altLang="zh-CN" sz="2000" baseline="-25000" dirty="0">
                <a:solidFill>
                  <a:srgbClr val="FD0128"/>
                </a:solidFill>
              </a:rPr>
              <a:t>2</a:t>
            </a:r>
            <a:r>
              <a:rPr lang="en-US" altLang="zh-CN" sz="2000" dirty="0">
                <a:solidFill>
                  <a:srgbClr val="FD0128"/>
                </a:solidFill>
              </a:rPr>
              <a:t>(#sets) </a:t>
            </a:r>
            <a:r>
              <a:rPr lang="en-US" altLang="zh-CN" sz="2000" b="1" dirty="0">
                <a:solidFill>
                  <a:srgbClr val="000000"/>
                </a:solidFill>
              </a:rPr>
              <a:t>for </a:t>
            </a:r>
            <a:r>
              <a:rPr lang="en-US" altLang="zh-CN" sz="2000" dirty="0">
                <a:solidFill>
                  <a:srgbClr val="FD0128"/>
                </a:solidFill>
              </a:rPr>
              <a:t>set-associative caches</a:t>
            </a:r>
            <a:r>
              <a:rPr lang="en-US" altLang="zh-CN" sz="2000" b="1" dirty="0">
                <a:solidFill>
                  <a:srgbClr val="000000"/>
                </a:solidFill>
              </a:rPr>
              <a:t>, or </a:t>
            </a:r>
            <a:r>
              <a:rPr lang="en-US" altLang="zh-CN" sz="2000" dirty="0">
                <a:solidFill>
                  <a:srgbClr val="FD0128"/>
                </a:solidFill>
              </a:rPr>
              <a:t>log</a:t>
            </a:r>
            <a:r>
              <a:rPr lang="en-US" altLang="zh-CN" sz="2000" baseline="-25000" dirty="0">
                <a:solidFill>
                  <a:srgbClr val="FD0128"/>
                </a:solidFill>
              </a:rPr>
              <a:t>2</a:t>
            </a:r>
            <a:r>
              <a:rPr lang="en-US" altLang="zh-CN" sz="2000" dirty="0">
                <a:solidFill>
                  <a:srgbClr val="FD0128"/>
                </a:solidFill>
              </a:rPr>
              <a:t>(#blocks) </a:t>
            </a:r>
            <a:r>
              <a:rPr lang="en-US" altLang="zh-CN" sz="2000" b="1" dirty="0">
                <a:solidFill>
                  <a:srgbClr val="000000"/>
                </a:solidFill>
              </a:rPr>
              <a:t>for </a:t>
            </a:r>
            <a:r>
              <a:rPr lang="en-US" altLang="zh-CN" sz="2000" dirty="0">
                <a:solidFill>
                  <a:srgbClr val="FD0128"/>
                </a:solidFill>
              </a:rPr>
              <a:t>direct-mapped caches</a:t>
            </a:r>
          </a:p>
          <a:p>
            <a:pPr marL="285750" indent="-285750">
              <a:lnSpc>
                <a:spcPct val="80000"/>
              </a:lnSpc>
            </a:pPr>
            <a:r>
              <a:rPr lang="en-US" altLang="zh-CN" dirty="0"/>
              <a:t>The Byte Offset field selects</a:t>
            </a:r>
          </a:p>
          <a:p>
            <a:pPr marL="685800" lvl="1" indent="-228600">
              <a:lnSpc>
                <a:spcPct val="80000"/>
              </a:lnSpc>
            </a:pPr>
            <a:r>
              <a:rPr lang="en-US" altLang="zh-CN" sz="2000" b="1" dirty="0">
                <a:solidFill>
                  <a:srgbClr val="081D58"/>
                </a:solidFill>
              </a:rPr>
              <a:t> </a:t>
            </a:r>
            <a:r>
              <a:rPr lang="en-US" altLang="zh-CN" sz="2000" b="1" dirty="0">
                <a:solidFill>
                  <a:srgbClr val="000000"/>
                </a:solidFill>
              </a:rPr>
              <a:t>The byte within the block</a:t>
            </a:r>
          </a:p>
          <a:p>
            <a:pPr marL="685800" lvl="1" indent="-228600">
              <a:lnSpc>
                <a:spcPct val="80000"/>
              </a:lnSpc>
            </a:pPr>
            <a:r>
              <a:rPr lang="en-US" altLang="zh-CN" sz="2000" b="1" dirty="0">
                <a:solidFill>
                  <a:srgbClr val="000000"/>
                </a:solidFill>
              </a:rPr>
              <a:t>Has as many bits as </a:t>
            </a:r>
            <a:r>
              <a:rPr lang="en-US" altLang="zh-CN" sz="2000" dirty="0">
                <a:solidFill>
                  <a:srgbClr val="FD0128"/>
                </a:solidFill>
              </a:rPr>
              <a:t>log</a:t>
            </a:r>
            <a:r>
              <a:rPr lang="en-US" altLang="zh-CN" sz="2000" baseline="-25000" dirty="0">
                <a:solidFill>
                  <a:srgbClr val="FD0128"/>
                </a:solidFill>
              </a:rPr>
              <a:t>2</a:t>
            </a:r>
            <a:r>
              <a:rPr lang="en-US" altLang="zh-CN" sz="2000" dirty="0">
                <a:solidFill>
                  <a:srgbClr val="FD0128"/>
                </a:solidFill>
              </a:rPr>
              <a:t>(size of block), here </a:t>
            </a:r>
            <a:r>
              <a:rPr lang="en-US" altLang="zh-CN" sz="2000" u="sng" dirty="0">
                <a:solidFill>
                  <a:srgbClr val="FD0128"/>
                </a:solidFill>
              </a:rPr>
              <a:t>the size of block </a:t>
            </a:r>
            <a:r>
              <a:rPr lang="en-US" altLang="zh-CN" sz="2000" dirty="0">
                <a:solidFill>
                  <a:srgbClr val="FD0128"/>
                </a:solidFill>
              </a:rPr>
              <a:t>is total bytes in a block.</a:t>
            </a:r>
          </a:p>
          <a:p>
            <a:pPr marL="285750" indent="-285750">
              <a:lnSpc>
                <a:spcPct val="80000"/>
              </a:lnSpc>
            </a:pPr>
            <a:r>
              <a:rPr lang="en-US" altLang="zh-CN" dirty="0"/>
              <a:t>The Tag is used to find the matching block within the cache</a:t>
            </a:r>
          </a:p>
          <a:p>
            <a:pPr marL="685800" lvl="1" indent="-228600">
              <a:lnSpc>
                <a:spcPct val="80000"/>
              </a:lnSpc>
            </a:pPr>
            <a:r>
              <a:rPr lang="en-US" altLang="zh-CN" sz="2000" b="1" dirty="0">
                <a:solidFill>
                  <a:srgbClr val="000000"/>
                </a:solidFill>
              </a:rPr>
              <a:t>Has as many bits as </a:t>
            </a:r>
            <a:br>
              <a:rPr lang="en-US" altLang="zh-CN" sz="2000" b="1" dirty="0">
                <a:solidFill>
                  <a:srgbClr val="000000"/>
                </a:solidFill>
              </a:rPr>
            </a:br>
            <a:r>
              <a:rPr lang="en-US" altLang="zh-CN" sz="2000" b="1" dirty="0">
                <a:solidFill>
                  <a:srgbClr val="000000"/>
                </a:solidFill>
              </a:rPr>
              <a:t>	</a:t>
            </a:r>
            <a:r>
              <a:rPr lang="en-US" altLang="zh-CN" sz="2000" dirty="0" err="1">
                <a:solidFill>
                  <a:srgbClr val="FD0128"/>
                </a:solidFill>
              </a:rPr>
              <a:t>Address_size</a:t>
            </a:r>
            <a:r>
              <a:rPr lang="en-US" altLang="zh-CN" sz="2000" dirty="0">
                <a:solidFill>
                  <a:srgbClr val="FD0128"/>
                </a:solidFill>
              </a:rPr>
              <a:t> </a:t>
            </a:r>
            <a:r>
              <a:rPr lang="en-US" altLang="zh-CN" sz="2000" dirty="0">
                <a:solidFill>
                  <a:srgbClr val="FD0128"/>
                </a:solidFill>
                <a:latin typeface="Comic Sans MS" panose="030F0702030302020204" pitchFamily="66" charset="0"/>
              </a:rPr>
              <a:t>–</a:t>
            </a:r>
            <a:r>
              <a:rPr lang="en-US" altLang="zh-CN" sz="2000" dirty="0">
                <a:solidFill>
                  <a:srgbClr val="FD0128"/>
                </a:solidFill>
              </a:rPr>
              <a:t> </a:t>
            </a:r>
            <a:r>
              <a:rPr lang="en-US" altLang="zh-CN" sz="2000" dirty="0" err="1">
                <a:solidFill>
                  <a:srgbClr val="FD0128"/>
                </a:solidFill>
              </a:rPr>
              <a:t>Index_size</a:t>
            </a:r>
            <a:r>
              <a:rPr lang="en-US" altLang="zh-CN" sz="2000" dirty="0">
                <a:solidFill>
                  <a:srgbClr val="FD0128"/>
                </a:solidFill>
              </a:rPr>
              <a:t> </a:t>
            </a:r>
            <a:r>
              <a:rPr lang="en-US" altLang="zh-CN" sz="2000" dirty="0">
                <a:solidFill>
                  <a:srgbClr val="FD0128"/>
                </a:solidFill>
                <a:latin typeface="Comic Sans MS" panose="030F0702030302020204" pitchFamily="66" charset="0"/>
              </a:rPr>
              <a:t>–</a:t>
            </a:r>
            <a:r>
              <a:rPr lang="en-US" altLang="zh-CN" sz="2000" dirty="0">
                <a:solidFill>
                  <a:srgbClr val="FD0128"/>
                </a:solidFill>
              </a:rPr>
              <a:t> </a:t>
            </a:r>
            <a:r>
              <a:rPr lang="en-US" altLang="zh-CN" sz="2000" dirty="0" err="1">
                <a:solidFill>
                  <a:srgbClr val="FD0128"/>
                </a:solidFill>
              </a:rPr>
              <a:t>Byte_Offset_Size</a:t>
            </a:r>
            <a:endParaRPr lang="en-US" altLang="zh-CN" sz="2000" dirty="0">
              <a:solidFill>
                <a:srgbClr val="FD0128"/>
              </a:solidFill>
            </a:endParaRPr>
          </a:p>
        </p:txBody>
      </p:sp>
      <p:sp>
        <p:nvSpPr>
          <p:cNvPr id="92163" name="Rectangle 4"/>
          <p:cNvSpPr>
            <a:spLocks noGrp="1" noChangeArrowheads="1"/>
          </p:cNvSpPr>
          <p:nvPr>
            <p:ph type="title"/>
          </p:nvPr>
        </p:nvSpPr>
        <p:spPr>
          <a:xfrm>
            <a:off x="971550" y="0"/>
            <a:ext cx="7696200" cy="685800"/>
          </a:xfrm>
          <a:noFill/>
        </p:spPr>
        <p:txBody>
          <a:bodyPr/>
          <a:lstStyle/>
          <a:p>
            <a:r>
              <a:rPr lang="en-US" altLang="zh-CN" sz="2400" dirty="0"/>
              <a:t>The Format of the Physical Memory Address</a:t>
            </a:r>
          </a:p>
        </p:txBody>
      </p:sp>
      <p:pic>
        <p:nvPicPr>
          <p:cNvPr id="3573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20688"/>
            <a:ext cx="6957972" cy="1583779"/>
          </a:xfrm>
          <a:prstGeom prst="rect">
            <a:avLst/>
          </a:prstGeom>
          <a:solidFill>
            <a:srgbClr val="FFFFCC"/>
          </a:solidFill>
          <a:ln w="19050">
            <a:solidFill>
              <a:schemeClr val="hlink"/>
            </a:solidFill>
            <a:miter lim="800000"/>
            <a:headEnd/>
            <a:tailEnd/>
          </a:ln>
          <a:effectLst>
            <a:outerShdw dist="107763" dir="8100000" algn="ctr" rotWithShape="0">
              <a:srgbClr val="808080"/>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7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5425" y="312738"/>
            <a:ext cx="29432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94211" name="Rectangle 4"/>
          <p:cNvSpPr>
            <a:spLocks noGrp="1" noChangeArrowheads="1"/>
          </p:cNvSpPr>
          <p:nvPr>
            <p:ph type="title"/>
          </p:nvPr>
        </p:nvSpPr>
        <p:spPr>
          <a:xfrm>
            <a:off x="228600" y="152400"/>
            <a:ext cx="8664575" cy="609600"/>
          </a:xfrm>
          <a:noFill/>
        </p:spPr>
        <p:txBody>
          <a:bodyPr/>
          <a:lstStyle/>
          <a:p>
            <a:r>
              <a:rPr lang="en-US" altLang="zh-CN"/>
              <a:t>An eight-block cache configured as variety-way</a:t>
            </a:r>
            <a:endParaRPr lang="en-US" altLang="zh-CN" dirty="0"/>
          </a:p>
        </p:txBody>
      </p:sp>
      <p:pic>
        <p:nvPicPr>
          <p:cNvPr id="2" name="图片 1"/>
          <p:cNvPicPr>
            <a:picLocks noChangeAspect="1"/>
          </p:cNvPicPr>
          <p:nvPr/>
        </p:nvPicPr>
        <p:blipFill>
          <a:blip r:embed="rId3"/>
          <a:stretch>
            <a:fillRect/>
          </a:stretch>
        </p:blipFill>
        <p:spPr>
          <a:xfrm>
            <a:off x="395536" y="836712"/>
            <a:ext cx="8201025" cy="5505450"/>
          </a:xfrm>
          <a:prstGeom prst="rect">
            <a:avLst/>
          </a:prstGeom>
        </p:spPr>
      </p:pic>
    </p:spTree>
  </p:cSld>
  <p:clrMapOvr>
    <a:masterClrMapping/>
  </p:clrMapOvr>
  <p:transition spd="slow"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a:t>Some important concepts</a:t>
            </a:r>
            <a:endParaRPr lang="en-US" altLang="zh-CN" dirty="0"/>
          </a:p>
        </p:txBody>
      </p:sp>
      <p:sp>
        <p:nvSpPr>
          <p:cNvPr id="31747" name="AutoShape 3"/>
          <p:cNvSpPr>
            <a:spLocks noGrp="1" noChangeArrowheads="1"/>
          </p:cNvSpPr>
          <p:nvPr>
            <p:ph type="body" idx="1"/>
          </p:nvPr>
        </p:nvSpPr>
        <p:spPr>
          <a:xfrm>
            <a:off x="228600" y="1143000"/>
            <a:ext cx="8519864" cy="4114800"/>
          </a:xfrm>
        </p:spPr>
        <p:txBody>
          <a:bodyPr/>
          <a:lstStyle/>
          <a:p>
            <a:pPr eaLnBrk="1" hangingPunct="1">
              <a:buClr>
                <a:schemeClr val="tx1"/>
              </a:buClr>
            </a:pPr>
            <a:r>
              <a:rPr lang="en-US" altLang="zh-CN" sz="2400" dirty="0"/>
              <a:t>Hit:   </a:t>
            </a:r>
            <a:r>
              <a:rPr lang="en-US" altLang="zh-CN" sz="2400" b="0" dirty="0"/>
              <a:t>The CPU accesses the upper level</a:t>
            </a:r>
            <a:r>
              <a:rPr lang="zh-CN" altLang="en-US" sz="2400" b="0" dirty="0"/>
              <a:t>，</a:t>
            </a:r>
            <a:r>
              <a:rPr lang="en-US" altLang="zh-CN" b="0" dirty="0"/>
              <a:t>data requested is in the upper level</a:t>
            </a:r>
            <a:r>
              <a:rPr lang="zh-CN" altLang="en-US" b="0" dirty="0"/>
              <a:t>，</a:t>
            </a:r>
            <a:r>
              <a:rPr lang="en-US" altLang="zh-CN" sz="2400" b="0" dirty="0"/>
              <a:t>succeeds.</a:t>
            </a:r>
          </a:p>
          <a:p>
            <a:pPr eaLnBrk="1" hangingPunct="1">
              <a:buClr>
                <a:schemeClr val="tx1"/>
              </a:buClr>
            </a:pPr>
            <a:r>
              <a:rPr lang="en-US" altLang="zh-CN" sz="2400" dirty="0"/>
              <a:t>Miss: </a:t>
            </a:r>
            <a:r>
              <a:rPr lang="en-US" altLang="zh-CN" sz="2400" b="0" dirty="0"/>
              <a:t>The CPU accesses the upper level</a:t>
            </a:r>
            <a:r>
              <a:rPr lang="zh-CN" altLang="en-US" sz="2400" b="0" dirty="0"/>
              <a:t>，</a:t>
            </a:r>
            <a:r>
              <a:rPr lang="en-US" altLang="zh-CN" b="0" dirty="0"/>
              <a:t> data requested is not in the upper level</a:t>
            </a:r>
            <a:r>
              <a:rPr lang="zh-CN" altLang="en-US" b="0" dirty="0"/>
              <a:t>，</a:t>
            </a:r>
            <a:r>
              <a:rPr lang="en-US" altLang="zh-CN" sz="2400" b="0" dirty="0"/>
              <a:t>fails.</a:t>
            </a:r>
          </a:p>
          <a:p>
            <a:pPr eaLnBrk="1" hangingPunct="1">
              <a:buClr>
                <a:schemeClr val="tx1"/>
              </a:buClr>
              <a:buSzPct val="80000"/>
              <a:buFont typeface="Wingdings" panose="05000000000000000000" pitchFamily="2" charset="2"/>
              <a:buChar char="l"/>
            </a:pPr>
            <a:r>
              <a:rPr lang="en-US" altLang="zh-CN" sz="2400" dirty="0"/>
              <a:t>Hit time: </a:t>
            </a:r>
          </a:p>
          <a:p>
            <a:pPr lvl="1" eaLnBrk="1" hangingPunct="1">
              <a:buClr>
                <a:schemeClr val="tx1"/>
              </a:buClr>
              <a:buSzPct val="80000"/>
              <a:buFont typeface="Wingdings" panose="05000000000000000000" pitchFamily="2" charset="2"/>
              <a:buChar char="n"/>
            </a:pPr>
            <a:r>
              <a:rPr lang="en-US" altLang="zh-CN" sz="2200" dirty="0">
                <a:latin typeface="+mn-lt"/>
              </a:rPr>
              <a:t>The time to access the upper level of the memory hierarchy, which includes the time needed to determine whether the access is a hit or a miss.</a:t>
            </a:r>
          </a:p>
          <a:p>
            <a:pPr eaLnBrk="1" hangingPunct="1">
              <a:buClr>
                <a:schemeClr val="tx1"/>
              </a:buClr>
              <a:buSzPct val="80000"/>
              <a:buFont typeface="Wingdings" panose="05000000000000000000" pitchFamily="2" charset="2"/>
              <a:buChar char="l"/>
            </a:pPr>
            <a:r>
              <a:rPr lang="en-US" altLang="zh-CN" sz="2400" dirty="0"/>
              <a:t>miss penalty:</a:t>
            </a:r>
          </a:p>
          <a:p>
            <a:pPr lvl="1" eaLnBrk="1" hangingPunct="1">
              <a:buClr>
                <a:schemeClr val="tx1"/>
              </a:buClr>
              <a:buSzPct val="80000"/>
              <a:buFont typeface="Wingdings" panose="05000000000000000000" pitchFamily="2" charset="2"/>
              <a:buChar char="n"/>
            </a:pPr>
            <a:r>
              <a:rPr lang="en-US" altLang="zh-CN" sz="2200" dirty="0">
                <a:latin typeface="+mn-lt"/>
              </a:rPr>
              <a:t>The time to replace a block in the upper level with the corresponding block from the lower level</a:t>
            </a:r>
          </a:p>
          <a:p>
            <a:pPr lvl="1" eaLnBrk="1" hangingPunct="1">
              <a:buClr>
                <a:schemeClr val="tx1"/>
              </a:buClr>
              <a:buSzPct val="80000"/>
              <a:buFont typeface="Wingdings" panose="05000000000000000000" pitchFamily="2" charset="2"/>
              <a:buChar char="n"/>
            </a:pPr>
            <a:r>
              <a:rPr lang="zh-CN" altLang="en-US" sz="2200" dirty="0">
                <a:latin typeface="+mn-lt"/>
              </a:rPr>
              <a:t>发生缺失时，访问</a:t>
            </a:r>
            <a:r>
              <a:rPr lang="en-US" altLang="zh-CN" sz="2200" dirty="0">
                <a:latin typeface="+mn-lt"/>
              </a:rPr>
              <a:t>1</a:t>
            </a:r>
            <a:r>
              <a:rPr lang="zh-CN" altLang="en-US" sz="2200" dirty="0">
                <a:latin typeface="+mn-lt"/>
              </a:rPr>
              <a:t>次内存的时间</a:t>
            </a:r>
            <a:r>
              <a:rPr lang="en-US" altLang="zh-CN" sz="2200" dirty="0">
                <a:latin typeface="+mn-lt"/>
              </a:rPr>
              <a:t>=</a:t>
            </a:r>
            <a:r>
              <a:rPr lang="en-US" altLang="zh-CN" sz="2200" dirty="0" err="1">
                <a:latin typeface="+mn-lt"/>
              </a:rPr>
              <a:t>hit_time</a:t>
            </a:r>
            <a:r>
              <a:rPr lang="en-US" altLang="zh-CN" sz="2200" dirty="0">
                <a:latin typeface="+mn-lt"/>
              </a:rPr>
              <a:t> + </a:t>
            </a:r>
            <a:r>
              <a:rPr lang="en-US" altLang="zh-CN" sz="2200" dirty="0" err="1">
                <a:latin typeface="+mn-lt"/>
              </a:rPr>
              <a:t>miss_penalty</a:t>
            </a:r>
            <a:endParaRPr lang="en-US" altLang="zh-CN" sz="2200" dirty="0">
              <a:latin typeface="+mn-lt"/>
            </a:endParaRPr>
          </a:p>
          <a:p>
            <a:endParaRPr lang="en-US" altLang="zh-CN" sz="1800" dirty="0"/>
          </a:p>
        </p:txBody>
      </p:sp>
    </p:spTree>
  </p:cSld>
  <p:clrMapOvr>
    <a:masterClrMapping/>
  </p:clrMapOvr>
  <p:transition spd="med">
    <p:random/>
    <p:sndAc>
      <p:stSnd>
        <p:snd r:embed="rId2" name="camera.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467544" y="116632"/>
            <a:ext cx="8259762" cy="523220"/>
          </a:xfrm>
        </p:spPr>
        <p:txBody>
          <a:bodyPr/>
          <a:lstStyle/>
          <a:p>
            <a:pPr eaLnBrk="1" hangingPunct="1"/>
            <a:r>
              <a:rPr lang="en-US" altLang="en-US" sz="3200" dirty="0"/>
              <a:t>Set Associative Cache Organization</a:t>
            </a:r>
            <a:endParaRPr lang="en-AU" altLang="en-US" sz="3200" dirty="0"/>
          </a:p>
        </p:txBody>
      </p:sp>
      <p:pic>
        <p:nvPicPr>
          <p:cNvPr id="121860"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64704"/>
            <a:ext cx="8136904" cy="600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等腰三角形 1"/>
          <p:cNvSpPr/>
          <p:nvPr/>
        </p:nvSpPr>
        <p:spPr bwMode="auto">
          <a:xfrm>
            <a:off x="10908704" y="1124744"/>
            <a:ext cx="1060704" cy="9144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 name="文本框 2"/>
          <p:cNvSpPr txBox="1"/>
          <p:nvPr/>
        </p:nvSpPr>
        <p:spPr>
          <a:xfrm>
            <a:off x="416786" y="5805264"/>
            <a:ext cx="1994973" cy="461665"/>
          </a:xfrm>
          <a:prstGeom prst="rect">
            <a:avLst/>
          </a:prstGeom>
          <a:noFill/>
        </p:spPr>
        <p:txBody>
          <a:bodyPr wrap="square" rtlCol="0">
            <a:spAutoFit/>
          </a:bodyPr>
          <a:lstStyle/>
          <a:p>
            <a:r>
              <a:rPr lang="en-US" altLang="zh-CN" dirty="0"/>
              <a:t>Total 256 sets</a:t>
            </a:r>
            <a:endParaRPr lang="zh-CN" altLang="en-US" dirty="0"/>
          </a:p>
        </p:txBody>
      </p:sp>
    </p:spTree>
    <p:extLst>
      <p:ext uri="{BB962C8B-B14F-4D97-AF65-F5344CB8AC3E}">
        <p14:creationId xmlns:p14="http://schemas.microsoft.com/office/powerpoint/2010/main" val="28909978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152400"/>
            <a:ext cx="8375650" cy="609600"/>
          </a:xfrm>
        </p:spPr>
        <p:txBody>
          <a:bodyPr/>
          <a:lstStyle/>
          <a:p>
            <a:r>
              <a:rPr lang="en-US" altLang="zh-CN">
                <a:latin typeface="Comic Sans MS" panose="030F0702030302020204" pitchFamily="66" charset="0"/>
              </a:rPr>
              <a:t>Miss rate versus set-associativity</a:t>
            </a:r>
            <a:endParaRPr lang="en-US" altLang="zh-CN" dirty="0">
              <a:latin typeface="Comic Sans MS" panose="030F0702030302020204" pitchFamily="66" charset="0"/>
            </a:endParaRPr>
          </a:p>
        </p:txBody>
      </p:sp>
      <p:sp>
        <p:nvSpPr>
          <p:cNvPr id="97283" name="AutoShape 3"/>
          <p:cNvSpPr>
            <a:spLocks noGrp="1" noChangeArrowheads="1"/>
          </p:cNvSpPr>
          <p:nvPr>
            <p:ph type="body" idx="1"/>
          </p:nvPr>
        </p:nvSpPr>
        <p:spPr>
          <a:xfrm>
            <a:off x="107504" y="620688"/>
            <a:ext cx="8382000" cy="3097213"/>
          </a:xfrm>
        </p:spPr>
        <p:txBody>
          <a:bodyPr/>
          <a:lstStyle/>
          <a:p>
            <a:pPr>
              <a:buFontTx/>
              <a:buNone/>
            </a:pPr>
            <a:r>
              <a:rPr lang="en-US" altLang="zh-CN" sz="2400" dirty="0">
                <a:solidFill>
                  <a:srgbClr val="FF3300"/>
                </a:solidFill>
              </a:rPr>
              <a:t>Assume:</a:t>
            </a:r>
            <a:r>
              <a:rPr lang="en-US" altLang="zh-CN" sz="1800" dirty="0"/>
              <a:t> there are three small caches, each consisting of </a:t>
            </a:r>
            <a:r>
              <a:rPr lang="en-US" altLang="zh-CN" sz="1800" dirty="0">
                <a:solidFill>
                  <a:srgbClr val="FF3300"/>
                </a:solidFill>
              </a:rPr>
              <a:t>four</a:t>
            </a:r>
            <a:r>
              <a:rPr lang="en-US" altLang="zh-CN" sz="1800" dirty="0"/>
              <a:t> one-word blocks. </a:t>
            </a:r>
          </a:p>
          <a:p>
            <a:pPr>
              <a:buFontTx/>
              <a:buNone/>
            </a:pPr>
            <a:r>
              <a:rPr lang="en-US" altLang="zh-CN" sz="1800" dirty="0"/>
              <a:t>	One cache is direct-mapped, </a:t>
            </a:r>
          </a:p>
          <a:p>
            <a:pPr>
              <a:buFontTx/>
              <a:buNone/>
            </a:pPr>
            <a:r>
              <a:rPr lang="en-US" altLang="zh-CN" sz="1800" dirty="0"/>
              <a:t>	the second is two-way set associative</a:t>
            </a:r>
          </a:p>
          <a:p>
            <a:pPr>
              <a:buFontTx/>
              <a:buNone/>
            </a:pPr>
            <a:r>
              <a:rPr lang="en-US" altLang="zh-CN" sz="1800" dirty="0"/>
              <a:t>	and the third is fully associative. </a:t>
            </a:r>
          </a:p>
          <a:p>
            <a:pPr>
              <a:buFontTx/>
              <a:buNone/>
            </a:pPr>
            <a:r>
              <a:rPr lang="en-US" altLang="zh-CN" sz="2400" dirty="0">
                <a:solidFill>
                  <a:srgbClr val="FF3300"/>
                </a:solidFill>
              </a:rPr>
              <a:t>Question: </a:t>
            </a:r>
            <a:r>
              <a:rPr lang="en-US" altLang="zh-CN" sz="1800" dirty="0"/>
              <a:t>Given the following sequence of block addresses: 0,8,0,6,8, find the number of misses for each cache organization.</a:t>
            </a:r>
          </a:p>
          <a:p>
            <a:pPr>
              <a:buFontTx/>
              <a:buNone/>
            </a:pPr>
            <a:r>
              <a:rPr lang="en-US" altLang="zh-CN" sz="2400" dirty="0">
                <a:solidFill>
                  <a:srgbClr val="FF3300"/>
                </a:solidFill>
              </a:rPr>
              <a:t>Answer:  </a:t>
            </a:r>
            <a:r>
              <a:rPr lang="en-US" altLang="zh-CN" sz="2400" dirty="0"/>
              <a:t>for direct-mapped	</a:t>
            </a:r>
            <a:r>
              <a:rPr lang="en-US" altLang="zh-CN" sz="2400" dirty="0">
                <a:solidFill>
                  <a:srgbClr val="FF3300"/>
                </a:solidFill>
              </a:rPr>
              <a:t>5 misses</a:t>
            </a:r>
          </a:p>
        </p:txBody>
      </p:sp>
      <p:graphicFrame>
        <p:nvGraphicFramePr>
          <p:cNvPr id="391234" name="Group 66"/>
          <p:cNvGraphicFramePr>
            <a:graphicFrameLocks noGrp="1"/>
          </p:cNvGraphicFramePr>
          <p:nvPr/>
        </p:nvGraphicFramePr>
        <p:xfrm>
          <a:off x="611188" y="3716338"/>
          <a:ext cx="8135937" cy="2954340"/>
        </p:xfrm>
        <a:graphic>
          <a:graphicData uri="http://schemas.openxmlformats.org/drawingml/2006/table">
            <a:tbl>
              <a:tblPr/>
              <a:tblGrid>
                <a:gridCol w="144145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441450">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439862">
                  <a:extLst>
                    <a:ext uri="{9D8B030D-6E8A-4147-A177-3AD203B41FA5}">
                      <a16:colId xmlns:a16="http://schemas.microsoft.com/office/drawing/2014/main" val="20004"/>
                    </a:ext>
                  </a:extLst>
                </a:gridCol>
                <a:gridCol w="1441450">
                  <a:extLst>
                    <a:ext uri="{9D8B030D-6E8A-4147-A177-3AD203B41FA5}">
                      <a16:colId xmlns:a16="http://schemas.microsoft.com/office/drawing/2014/main" val="20005"/>
                    </a:ext>
                  </a:extLst>
                </a:gridCol>
              </a:tblGrid>
              <a:tr h="374468">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a:ln>
                            <a:noFill/>
                          </a:ln>
                          <a:solidFill>
                            <a:schemeClr val="bg1"/>
                          </a:solidFill>
                          <a:effectLst/>
                          <a:latin typeface="Arial" charset="0"/>
                          <a:ea typeface="宋体" pitchFamily="2" charset="-122"/>
                        </a:rPr>
                        <a:t>Memory block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a:ln>
                            <a:noFill/>
                          </a:ln>
                          <a:solidFill>
                            <a:schemeClr val="bg1"/>
                          </a:solidFill>
                          <a:effectLst/>
                          <a:latin typeface="Arial" charset="0"/>
                          <a:ea typeface="宋体" pitchFamily="2" charset="-122"/>
                        </a:rPr>
                        <a:t>Hit or 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Contents after each reference</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716">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Set 0</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Set 1</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Set 2</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Set 3</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extLst>
                  <a:ext uri="{0D108BD9-81ED-4DB2-BD59-A6C34878D82A}">
                    <a16:rowId xmlns:a16="http://schemas.microsoft.com/office/drawing/2014/main" val="10001"/>
                  </a:ext>
                </a:extLst>
              </a:tr>
              <a:tr h="365716">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Block 0</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Block 1</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Block 2</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Block 3</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extLst>
                  <a:ext uri="{0D108BD9-81ED-4DB2-BD59-A6C34878D82A}">
                    <a16:rowId xmlns:a16="http://schemas.microsoft.com/office/drawing/2014/main" val="10002"/>
                  </a:ext>
                </a:extLst>
              </a:tr>
              <a:tr h="38557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extLst>
                  <a:ext uri="{0D108BD9-81ED-4DB2-BD59-A6C34878D82A}">
                    <a16:rowId xmlns:a16="http://schemas.microsoft.com/office/drawing/2014/main" val="10003"/>
                  </a:ext>
                </a:extLst>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8</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M[8]</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extLst>
                  <a:ext uri="{0D108BD9-81ED-4DB2-BD59-A6C34878D82A}">
                    <a16:rowId xmlns:a16="http://schemas.microsoft.com/office/drawing/2014/main" val="10004"/>
                  </a:ext>
                </a:extLst>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extLst>
                  <a:ext uri="{0D108BD9-81ED-4DB2-BD59-A6C34878D82A}">
                    <a16:rowId xmlns:a16="http://schemas.microsoft.com/office/drawing/2014/main" val="10005"/>
                  </a:ext>
                </a:extLst>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6</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M[6]</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16">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8</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M[8]</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M[6]</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ED"/>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med">
    <p:random/>
    <p:sndAc>
      <p:stSnd>
        <p:snd r:embed="rId2" name="camera.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AutoShape 3"/>
          <p:cNvSpPr>
            <a:spLocks noGrp="1" noChangeArrowheads="1"/>
          </p:cNvSpPr>
          <p:nvPr>
            <p:ph type="body" idx="1"/>
          </p:nvPr>
        </p:nvSpPr>
        <p:spPr>
          <a:xfrm>
            <a:off x="323528" y="0"/>
            <a:ext cx="8382000" cy="1152525"/>
          </a:xfrm>
        </p:spPr>
        <p:txBody>
          <a:bodyPr/>
          <a:lstStyle/>
          <a:p>
            <a:pPr>
              <a:buFontTx/>
              <a:buNone/>
            </a:pPr>
            <a:r>
              <a:rPr lang="en-US" altLang="zh-CN" sz="2000" dirty="0"/>
              <a:t>Second, for the two-way set associative cache.     </a:t>
            </a:r>
            <a:r>
              <a:rPr lang="en-US" altLang="zh-CN" sz="2000" dirty="0">
                <a:solidFill>
                  <a:srgbClr val="FF3300"/>
                </a:solidFill>
              </a:rPr>
              <a:t>4 misses</a:t>
            </a:r>
            <a:r>
              <a:rPr lang="en-US" altLang="zh-CN" sz="2000" dirty="0"/>
              <a:t>	</a:t>
            </a:r>
          </a:p>
        </p:txBody>
      </p:sp>
      <p:graphicFrame>
        <p:nvGraphicFramePr>
          <p:cNvPr id="392316" name="Group 124"/>
          <p:cNvGraphicFramePr>
            <a:graphicFrameLocks noGrp="1"/>
          </p:cNvGraphicFramePr>
          <p:nvPr/>
        </p:nvGraphicFramePr>
        <p:xfrm>
          <a:off x="395288" y="476250"/>
          <a:ext cx="8280400" cy="2895600"/>
        </p:xfrm>
        <a:graphic>
          <a:graphicData uri="http://schemas.openxmlformats.org/drawingml/2006/table">
            <a:tbl>
              <a:tblPr/>
              <a:tblGrid>
                <a:gridCol w="136207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487487">
                  <a:extLst>
                    <a:ext uri="{9D8B030D-6E8A-4147-A177-3AD203B41FA5}">
                      <a16:colId xmlns:a16="http://schemas.microsoft.com/office/drawing/2014/main" val="20002"/>
                    </a:ext>
                  </a:extLst>
                </a:gridCol>
                <a:gridCol w="1401763">
                  <a:extLst>
                    <a:ext uri="{9D8B030D-6E8A-4147-A177-3AD203B41FA5}">
                      <a16:colId xmlns:a16="http://schemas.microsoft.com/office/drawing/2014/main" val="20003"/>
                    </a:ext>
                  </a:extLst>
                </a:gridCol>
                <a:gridCol w="1489075">
                  <a:extLst>
                    <a:ext uri="{9D8B030D-6E8A-4147-A177-3AD203B41FA5}">
                      <a16:colId xmlns:a16="http://schemas.microsoft.com/office/drawing/2014/main" val="20004"/>
                    </a:ext>
                  </a:extLst>
                </a:gridCol>
                <a:gridCol w="1489075">
                  <a:extLst>
                    <a:ext uri="{9D8B030D-6E8A-4147-A177-3AD203B41FA5}">
                      <a16:colId xmlns:a16="http://schemas.microsoft.com/office/drawing/2014/main" val="20005"/>
                    </a:ext>
                  </a:extLst>
                </a:gridCol>
              </a:tblGrid>
              <a:tr h="309563">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a:ln>
                            <a:noFill/>
                          </a:ln>
                          <a:solidFill>
                            <a:schemeClr val="bg1"/>
                          </a:solidFill>
                          <a:effectLst/>
                          <a:latin typeface="Arial" charset="0"/>
                          <a:ea typeface="宋体" pitchFamily="2" charset="-122"/>
                        </a:rPr>
                        <a:t>Memory block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a:ln>
                          <a:noFill/>
                        </a:ln>
                        <a:solidFill>
                          <a:schemeClr val="bg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Hit or miss</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Contents after each reference</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9563">
                <a:tc vMerge="1">
                  <a:txBody>
                    <a:bodyPr/>
                    <a:lstStyle/>
                    <a:p>
                      <a:endParaRPr lang="zh-CN" altLang="en-US"/>
                    </a:p>
                  </a:txBody>
                  <a:tcPr/>
                </a:tc>
                <a:tc vMerge="1">
                  <a:txBody>
                    <a:bodyPr/>
                    <a:lstStyle/>
                    <a:p>
                      <a:endParaRPr lang="zh-CN" altLang="en-US"/>
                    </a:p>
                  </a:txBody>
                  <a:tcPr/>
                </a:tc>
                <a:tc gridSpan="2">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Set 0</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tc gridSpan="2">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Set 1</a:t>
                      </a:r>
                      <a:endParaRPr kumimoji="1" lang="en-US" altLang="zh-CN" sz="18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hMerge="1">
                  <a:txBody>
                    <a:bodyPr/>
                    <a:lstStyle/>
                    <a:p>
                      <a:endParaRPr lang="zh-CN" altLang="en-US"/>
                    </a:p>
                  </a:txBody>
                  <a:tcPr/>
                </a:tc>
                <a:extLst>
                  <a:ext uri="{0D108BD9-81ED-4DB2-BD59-A6C34878D82A}">
                    <a16:rowId xmlns:a16="http://schemas.microsoft.com/office/drawing/2014/main" val="10001"/>
                  </a:ext>
                </a:extLst>
              </a:tr>
              <a:tr h="282575">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a:ln>
                            <a:noFill/>
                          </a:ln>
                          <a:solidFill>
                            <a:schemeClr val="bg1"/>
                          </a:solidFill>
                          <a:effectLst/>
                          <a:latin typeface="Arial" charset="0"/>
                          <a:ea typeface="宋体" pitchFamily="2" charset="-122"/>
                        </a:rPr>
                        <a:t>Block 0</a:t>
                      </a:r>
                      <a:endParaRPr kumimoji="1" lang="en-US" altLang="zh-CN" sz="16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a:ln>
                            <a:noFill/>
                          </a:ln>
                          <a:solidFill>
                            <a:schemeClr val="bg1"/>
                          </a:solidFill>
                          <a:effectLst/>
                          <a:latin typeface="Arial" charset="0"/>
                          <a:ea typeface="宋体" pitchFamily="2" charset="-122"/>
                        </a:rPr>
                        <a:t>Block 1</a:t>
                      </a:r>
                      <a:endParaRPr kumimoji="1" lang="en-US" altLang="zh-CN" sz="16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a:ln>
                            <a:noFill/>
                          </a:ln>
                          <a:solidFill>
                            <a:schemeClr val="bg1"/>
                          </a:solidFill>
                          <a:effectLst/>
                          <a:latin typeface="Arial" charset="0"/>
                          <a:ea typeface="宋体" pitchFamily="2" charset="-122"/>
                        </a:rPr>
                        <a:t>Block 2</a:t>
                      </a:r>
                      <a:endParaRPr kumimoji="1" lang="en-US" altLang="zh-CN" sz="16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a:ln>
                            <a:noFill/>
                          </a:ln>
                          <a:solidFill>
                            <a:schemeClr val="bg1"/>
                          </a:solidFill>
                          <a:effectLst/>
                          <a:latin typeface="Arial" charset="0"/>
                          <a:ea typeface="宋体" pitchFamily="2" charset="-122"/>
                        </a:rPr>
                        <a:t>Block 3</a:t>
                      </a:r>
                      <a:endParaRPr kumimoji="1" lang="en-US" altLang="zh-CN" sz="16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C67FC"/>
                    </a:solidFill>
                  </a:tcPr>
                </a:tc>
                <a:extLst>
                  <a:ext uri="{0D108BD9-81ED-4DB2-BD59-A6C34878D82A}">
                    <a16:rowId xmlns:a16="http://schemas.microsoft.com/office/drawing/2014/main" val="10002"/>
                  </a:ext>
                </a:extLst>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97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5"/>
                  </a:ext>
                </a:extLst>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563">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dirty="0">
                          <a:ln>
                            <a:noFill/>
                          </a:ln>
                          <a:solidFill>
                            <a:schemeClr val="tx1"/>
                          </a:solidFill>
                          <a:effectLst/>
                          <a:latin typeface="Arial" charset="0"/>
                          <a:ea typeface="宋体" pitchFamily="2" charset="-122"/>
                        </a:rPr>
                        <a:t>M[6]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92320" name="Group 128"/>
          <p:cNvGraphicFramePr>
            <a:graphicFrameLocks noGrp="1"/>
          </p:cNvGraphicFramePr>
          <p:nvPr/>
        </p:nvGraphicFramePr>
        <p:xfrm>
          <a:off x="395288" y="3789363"/>
          <a:ext cx="8353425" cy="2925792"/>
        </p:xfrm>
        <a:graphic>
          <a:graphicData uri="http://schemas.openxmlformats.org/drawingml/2006/table">
            <a:tbl>
              <a:tblPr/>
              <a:tblGrid>
                <a:gridCol w="147955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477962">
                  <a:extLst>
                    <a:ext uri="{9D8B030D-6E8A-4147-A177-3AD203B41FA5}">
                      <a16:colId xmlns:a16="http://schemas.microsoft.com/office/drawing/2014/main" val="20002"/>
                    </a:ext>
                  </a:extLst>
                </a:gridCol>
                <a:gridCol w="1392238">
                  <a:extLst>
                    <a:ext uri="{9D8B030D-6E8A-4147-A177-3AD203B41FA5}">
                      <a16:colId xmlns:a16="http://schemas.microsoft.com/office/drawing/2014/main" val="20003"/>
                    </a:ext>
                  </a:extLst>
                </a:gridCol>
                <a:gridCol w="1479550">
                  <a:extLst>
                    <a:ext uri="{9D8B030D-6E8A-4147-A177-3AD203B41FA5}">
                      <a16:colId xmlns:a16="http://schemas.microsoft.com/office/drawing/2014/main" val="20004"/>
                    </a:ext>
                  </a:extLst>
                </a:gridCol>
                <a:gridCol w="1479550">
                  <a:extLst>
                    <a:ext uri="{9D8B030D-6E8A-4147-A177-3AD203B41FA5}">
                      <a16:colId xmlns:a16="http://schemas.microsoft.com/office/drawing/2014/main" val="20005"/>
                    </a:ext>
                  </a:extLst>
                </a:gridCol>
              </a:tblGrid>
              <a:tr h="365720">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Memory block </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en-US" altLang="zh-CN" sz="18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Hit or miss</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Contents after each reference</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720">
                <a:tc vMerge="1">
                  <a:txBody>
                    <a:bodyPr/>
                    <a:lstStyle/>
                    <a:p>
                      <a:endParaRPr lang="zh-CN" altLang="en-US"/>
                    </a:p>
                  </a:txBody>
                  <a:tcPr/>
                </a:tc>
                <a:tc vMerge="1">
                  <a:txBody>
                    <a:bodyPr/>
                    <a:lstStyle/>
                    <a:p>
                      <a:endParaRPr lang="zh-CN" altLang="en-US"/>
                    </a:p>
                  </a:txBody>
                  <a:tcPr/>
                </a:tc>
                <a:tc gridSpan="4">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Only one set</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65720">
                <a:tc vMerge="1">
                  <a:txBody>
                    <a:bodyPr/>
                    <a:lstStyle/>
                    <a:p>
                      <a:endParaRPr lang="zh-CN" altLang="en-US"/>
                    </a:p>
                  </a:txBody>
                  <a:tcPr/>
                </a:tc>
                <a:tc vMerge="1">
                  <a:txBody>
                    <a:bodyPr/>
                    <a:lstStyle/>
                    <a:p>
                      <a:endParaRPr lang="zh-CN" altLang="en-US"/>
                    </a:p>
                  </a:txBody>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Block 0</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Block 1</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Block 2</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Block 3</a:t>
                      </a:r>
                      <a:endParaRPr kumimoji="1" lang="en-US" altLang="zh-CN" sz="1800" b="1" i="0" u="none" strike="noStrike" cap="none" normalizeH="0" baseline="0" dirty="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8</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Hit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5"/>
                  </a:ext>
                </a:extLst>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6</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Miss</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rgbClr val="FF3300"/>
                          </a:solidFill>
                          <a:effectLst/>
                          <a:latin typeface="Arial" charset="0"/>
                          <a:ea typeface="宋体" pitchFamily="2" charset="-122"/>
                        </a:rPr>
                        <a:t>M[6]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0">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8</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Hit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M[8]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M[6]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tx1"/>
                        </a:solidFill>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7"/>
                  </a:ext>
                </a:extLst>
              </a:tr>
            </a:tbl>
          </a:graphicData>
        </a:graphic>
      </p:graphicFrame>
      <p:sp>
        <p:nvSpPr>
          <p:cNvPr id="98419" name="AutoShape 126"/>
          <p:cNvSpPr>
            <a:spLocks noChangeArrowheads="1"/>
          </p:cNvSpPr>
          <p:nvPr/>
        </p:nvSpPr>
        <p:spPr bwMode="auto">
          <a:xfrm>
            <a:off x="250825" y="3357563"/>
            <a:ext cx="8382000" cy="1152525"/>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lIns="90488" tIns="44450" rIns="90488" bIns="44450"/>
          <a:lstStyle>
            <a:lvl1pPr marL="342900" indent="-342900">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a:t>Finally, for the fully associative cache.                </a:t>
            </a:r>
            <a:r>
              <a:rPr lang="en-US" altLang="zh-CN" sz="2000">
                <a:solidFill>
                  <a:srgbClr val="FF3300"/>
                </a:solidFill>
              </a:rPr>
              <a:t>3 misses</a:t>
            </a:r>
            <a:r>
              <a:rPr lang="en-US" altLang="zh-CN" sz="2000" dirty="0"/>
              <a:t>	</a:t>
            </a:r>
          </a:p>
        </p:txBody>
      </p:sp>
      <p:sp>
        <p:nvSpPr>
          <p:cNvPr id="3" name="矩形 2"/>
          <p:cNvSpPr/>
          <p:nvPr/>
        </p:nvSpPr>
        <p:spPr bwMode="auto">
          <a:xfrm>
            <a:off x="323528" y="116632"/>
            <a:ext cx="8496944" cy="3312368"/>
          </a:xfrm>
          <a:prstGeom prst="rect">
            <a:avLst/>
          </a:prstGeom>
          <a:no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 name="矩形 3"/>
          <p:cNvSpPr/>
          <p:nvPr/>
        </p:nvSpPr>
        <p:spPr bwMode="auto">
          <a:xfrm>
            <a:off x="323528" y="3501008"/>
            <a:ext cx="8496944" cy="3240360"/>
          </a:xfrm>
          <a:prstGeom prst="rect">
            <a:avLst/>
          </a:prstGeom>
          <a:noFill/>
          <a:ln w="9525"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random/>
    <p:sndAc>
      <p:stSnd>
        <p:snd r:embed="rId2" name="camera.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8600" y="152400"/>
            <a:ext cx="8591550" cy="609600"/>
          </a:xfrm>
        </p:spPr>
        <p:txBody>
          <a:bodyPr/>
          <a:lstStyle/>
          <a:p>
            <a:r>
              <a:rPr lang="en-US" altLang="zh-CN" sz="2400"/>
              <a:t>How much of a reduction in the miss rate is achieved by associativity</a:t>
            </a:r>
            <a:r>
              <a:rPr lang="en-US" altLang="zh-CN" sz="2400" dirty="0"/>
              <a:t>?</a:t>
            </a:r>
          </a:p>
        </p:txBody>
      </p:sp>
      <p:sp>
        <p:nvSpPr>
          <p:cNvPr id="99331" name="AutoShape 3"/>
          <p:cNvSpPr>
            <a:spLocks noGrp="1" noChangeArrowheads="1"/>
          </p:cNvSpPr>
          <p:nvPr>
            <p:ph type="body" idx="1"/>
          </p:nvPr>
        </p:nvSpPr>
        <p:spPr>
          <a:xfrm>
            <a:off x="366713" y="4149725"/>
            <a:ext cx="8597900" cy="1871663"/>
          </a:xfrm>
        </p:spPr>
        <p:txBody>
          <a:bodyPr/>
          <a:lstStyle/>
          <a:p>
            <a:pPr>
              <a:buFontTx/>
              <a:buNone/>
            </a:pPr>
            <a:r>
              <a:rPr lang="en-US" altLang="zh-CN" sz="2000">
                <a:latin typeface="Comic Sans MS" panose="030F0702030302020204" pitchFamily="66" charset="0"/>
              </a:rPr>
              <a:t>	  The data cache miss rates for organization like the Intrinsity FastMATH processor for SPEC2000 benchmarks with associativity varying from one-way to eight-way .</a:t>
            </a:r>
            <a:endParaRPr lang="en-US" altLang="zh-CN" sz="2000" dirty="0">
              <a:latin typeface="Comic Sans MS" panose="030F0702030302020204" pitchFamily="66" charset="0"/>
            </a:endParaRPr>
          </a:p>
          <a:p>
            <a:r>
              <a:rPr lang="en-US" altLang="zh-CN" sz="2000">
                <a:latin typeface="Comic Sans MS" panose="030F0702030302020204" pitchFamily="66" charset="0"/>
              </a:rPr>
              <a:t>Data cache organization is 64KB data cache and 16-word block</a:t>
            </a:r>
            <a:endParaRPr lang="en-US" altLang="zh-CN" sz="2000" dirty="0">
              <a:latin typeface="Comic Sans MS" panose="030F0702030302020204" pitchFamily="66" charset="0"/>
            </a:endParaRPr>
          </a:p>
        </p:txBody>
      </p:sp>
      <p:graphicFrame>
        <p:nvGraphicFramePr>
          <p:cNvPr id="393241" name="Group 25"/>
          <p:cNvGraphicFramePr>
            <a:graphicFrameLocks noGrp="1"/>
          </p:cNvGraphicFramePr>
          <p:nvPr/>
        </p:nvGraphicFramePr>
        <p:xfrm>
          <a:off x="468313" y="1397000"/>
          <a:ext cx="8424862" cy="2392364"/>
        </p:xfrm>
        <a:graphic>
          <a:graphicData uri="http://schemas.openxmlformats.org/drawingml/2006/table">
            <a:tbl>
              <a:tblPr/>
              <a:tblGrid>
                <a:gridCol w="4213225">
                  <a:extLst>
                    <a:ext uri="{9D8B030D-6E8A-4147-A177-3AD203B41FA5}">
                      <a16:colId xmlns:a16="http://schemas.microsoft.com/office/drawing/2014/main" val="20000"/>
                    </a:ext>
                  </a:extLst>
                </a:gridCol>
                <a:gridCol w="4211637">
                  <a:extLst>
                    <a:ext uri="{9D8B030D-6E8A-4147-A177-3AD203B41FA5}">
                      <a16:colId xmlns:a16="http://schemas.microsoft.com/office/drawing/2014/main" val="20001"/>
                    </a:ext>
                  </a:extLst>
                </a:gridCol>
              </a:tblGrid>
              <a:tr h="4778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bg1"/>
                          </a:solidFill>
                          <a:effectLst/>
                          <a:latin typeface="Arial" charset="0"/>
                          <a:ea typeface="宋体" pitchFamily="2" charset="-122"/>
                        </a:rPr>
                        <a:t>Associativity </a:t>
                      </a:r>
                      <a:endParaRPr kumimoji="1" lang="en-US" altLang="zh-CN" sz="2400" b="1" i="0" u="none" strike="noStrike" cap="none" normalizeH="0" baseline="0" dirty="0">
                        <a:ln>
                          <a:noFill/>
                        </a:ln>
                        <a:solidFill>
                          <a:schemeClr val="bg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bg1"/>
                          </a:solidFill>
                          <a:effectLst/>
                          <a:latin typeface="Arial" charset="0"/>
                          <a:ea typeface="宋体" pitchFamily="2" charset="-122"/>
                        </a:rPr>
                        <a:t>Data miss rate</a:t>
                      </a:r>
                      <a:endParaRPr kumimoji="1" lang="en-US" altLang="zh-CN" sz="2400" b="1" i="0" u="none" strike="noStrike" cap="none" normalizeH="0" baseline="0" dirty="0">
                        <a:ln>
                          <a:noFill/>
                        </a:ln>
                        <a:solidFill>
                          <a:schemeClr val="bg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2C67FC"/>
                    </a:solidFill>
                  </a:tcPr>
                </a:tc>
                <a:extLst>
                  <a:ext uri="{0D108BD9-81ED-4DB2-BD59-A6C34878D82A}">
                    <a16:rowId xmlns:a16="http://schemas.microsoft.com/office/drawing/2014/main" val="10000"/>
                  </a:ext>
                </a:extLst>
              </a:tr>
              <a:tr h="4794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10.3%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8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8.3%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38">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Arial" charset="0"/>
                          <a:ea typeface="宋体" pitchFamily="2" charset="-122"/>
                        </a:rPr>
                        <a:t>8.1%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random/>
    <p:sndAc>
      <p:stSnd>
        <p:snd r:embed="rId2" name="camera.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latin typeface="Comic Sans MS" panose="030F0702030302020204" pitchFamily="66" charset="0"/>
              </a:rPr>
              <a:t>Size of tags versus set associativity</a:t>
            </a:r>
            <a:endParaRPr lang="en-US" altLang="zh-CN" dirty="0">
              <a:latin typeface="Comic Sans MS" panose="030F0702030302020204" pitchFamily="66" charset="0"/>
            </a:endParaRPr>
          </a:p>
        </p:txBody>
      </p:sp>
      <p:sp>
        <p:nvSpPr>
          <p:cNvPr id="100355" name="AutoShape 3"/>
          <p:cNvSpPr>
            <a:spLocks noGrp="1" noChangeArrowheads="1"/>
          </p:cNvSpPr>
          <p:nvPr>
            <p:ph type="body" idx="1"/>
          </p:nvPr>
        </p:nvSpPr>
        <p:spPr>
          <a:xfrm>
            <a:off x="0" y="639763"/>
            <a:ext cx="9144000" cy="5884862"/>
          </a:xfrm>
        </p:spPr>
        <p:txBody>
          <a:bodyPr/>
          <a:lstStyle/>
          <a:p>
            <a:pPr>
              <a:buFontTx/>
              <a:buNone/>
            </a:pPr>
            <a:r>
              <a:rPr lang="en-US" altLang="zh-CN" sz="2400" dirty="0">
                <a:solidFill>
                  <a:srgbClr val="FF3300"/>
                </a:solidFill>
              </a:rPr>
              <a:t>Assume </a:t>
            </a:r>
          </a:p>
          <a:p>
            <a:pPr lvl="1">
              <a:buFontTx/>
              <a:buNone/>
            </a:pPr>
            <a:r>
              <a:rPr lang="en-US" altLang="zh-CN" sz="2000" dirty="0">
                <a:latin typeface="Comic Sans MS" panose="030F0702030302020204" pitchFamily="66" charset="0"/>
              </a:rPr>
              <a:t>Cache size is 4K Block </a:t>
            </a:r>
          </a:p>
          <a:p>
            <a:pPr lvl="1">
              <a:buFontTx/>
              <a:buNone/>
            </a:pPr>
            <a:r>
              <a:rPr lang="en-US" altLang="zh-CN" sz="2000" dirty="0">
                <a:latin typeface="Comic Sans MS" panose="030F0702030302020204" pitchFamily="66" charset="0"/>
              </a:rPr>
              <a:t>Block size is 4 words</a:t>
            </a:r>
          </a:p>
          <a:p>
            <a:pPr lvl="1">
              <a:buFontTx/>
              <a:buNone/>
            </a:pPr>
            <a:r>
              <a:rPr lang="en-US" altLang="zh-CN" sz="2000" dirty="0">
                <a:latin typeface="Comic Sans MS" panose="030F0702030302020204" pitchFamily="66" charset="0"/>
              </a:rPr>
              <a:t>Physical address is 32bits</a:t>
            </a:r>
          </a:p>
          <a:p>
            <a:pPr>
              <a:buFontTx/>
              <a:buNone/>
            </a:pPr>
            <a:r>
              <a:rPr lang="en-US" altLang="zh-CN" sz="2400" dirty="0">
                <a:solidFill>
                  <a:srgbClr val="FF3300"/>
                </a:solidFill>
                <a:latin typeface="Comic Sans MS" panose="030F0702030302020204" pitchFamily="66" charset="0"/>
              </a:rPr>
              <a:t>Question</a:t>
            </a:r>
          </a:p>
          <a:p>
            <a:pPr>
              <a:buFontTx/>
              <a:buNone/>
            </a:pPr>
            <a:r>
              <a:rPr lang="en-US" altLang="zh-CN" sz="2000" dirty="0">
                <a:latin typeface="Comic Sans MS" panose="030F0702030302020204" pitchFamily="66" charset="0"/>
              </a:rPr>
              <a:t>	Find the total number of set and total number of tag bits for variety associativity</a:t>
            </a:r>
          </a:p>
          <a:p>
            <a:pPr>
              <a:buFontTx/>
              <a:buNone/>
            </a:pPr>
            <a:r>
              <a:rPr lang="en-US" altLang="zh-CN" sz="2400" dirty="0">
                <a:solidFill>
                  <a:srgbClr val="FF3300"/>
                </a:solidFill>
                <a:latin typeface="Comic Sans MS" panose="030F0702030302020204" pitchFamily="66" charset="0"/>
              </a:rPr>
              <a:t>Answer</a:t>
            </a:r>
          </a:p>
          <a:p>
            <a:pPr>
              <a:buFontTx/>
              <a:buNone/>
            </a:pPr>
            <a:r>
              <a:rPr lang="en-US" altLang="zh-CN" sz="2400" dirty="0">
                <a:latin typeface="Comic Sans MS" panose="030F0702030302020204" pitchFamily="66" charset="0"/>
              </a:rPr>
              <a:t>	</a:t>
            </a:r>
            <a:r>
              <a:rPr lang="en-US" altLang="zh-CN" sz="2000" dirty="0">
                <a:latin typeface="Comic Sans MS" panose="030F0702030302020204" pitchFamily="66" charset="0"/>
              </a:rPr>
              <a:t>Offset size (Byte) = 16= 2</a:t>
            </a:r>
            <a:r>
              <a:rPr lang="en-US" altLang="zh-CN" sz="2000" baseline="30000" dirty="0">
                <a:latin typeface="Comic Sans MS" panose="030F0702030302020204" pitchFamily="66" charset="0"/>
              </a:rPr>
              <a:t>4 </a:t>
            </a:r>
            <a:r>
              <a:rPr lang="en-US" altLang="zh-CN" sz="2000" dirty="0">
                <a:latin typeface="Comic Sans MS" panose="030F0702030302020204" pitchFamily="66" charset="0"/>
              </a:rPr>
              <a:t>  		</a:t>
            </a:r>
            <a:r>
              <a:rPr lang="en-US" altLang="zh-CN" sz="2000" dirty="0">
                <a:solidFill>
                  <a:srgbClr val="FF3300"/>
                </a:solidFill>
                <a:latin typeface="Comic Sans MS" panose="030F0702030302020204" pitchFamily="66" charset="0"/>
              </a:rPr>
              <a:t>4 bits for byte-offset</a:t>
            </a:r>
            <a:r>
              <a:rPr lang="en-US" altLang="zh-CN" sz="2000" dirty="0">
                <a:latin typeface="Comic Sans MS" panose="030F0702030302020204" pitchFamily="66" charset="0"/>
              </a:rPr>
              <a:t>   Number of memory block = 2</a:t>
            </a:r>
            <a:r>
              <a:rPr lang="en-US" altLang="zh-CN" sz="2000" baseline="30000" dirty="0">
                <a:latin typeface="Comic Sans MS" panose="030F0702030302020204" pitchFamily="66" charset="0"/>
              </a:rPr>
              <a:t>32</a:t>
            </a:r>
            <a:r>
              <a:rPr lang="en-US" altLang="zh-CN" sz="2000" dirty="0">
                <a:latin typeface="Comic Sans MS" panose="030F0702030302020204" pitchFamily="66" charset="0"/>
              </a:rPr>
              <a:t>÷2</a:t>
            </a:r>
            <a:r>
              <a:rPr lang="en-US" altLang="zh-CN" sz="2000" baseline="30000" dirty="0">
                <a:latin typeface="Comic Sans MS" panose="030F0702030302020204" pitchFamily="66" charset="0"/>
              </a:rPr>
              <a:t>4</a:t>
            </a:r>
            <a:r>
              <a:rPr lang="en-US" altLang="zh-CN" sz="2000" dirty="0">
                <a:latin typeface="Comic Sans MS" panose="030F0702030302020204" pitchFamily="66" charset="0"/>
              </a:rPr>
              <a:t>=2</a:t>
            </a:r>
            <a:r>
              <a:rPr lang="en-US" altLang="zh-CN" sz="2000" baseline="30000" dirty="0">
                <a:latin typeface="Comic Sans MS" panose="030F0702030302020204" pitchFamily="66" charset="0"/>
              </a:rPr>
              <a:t>28	</a:t>
            </a:r>
            <a:r>
              <a:rPr lang="en-US" altLang="zh-CN" sz="1600" dirty="0">
                <a:solidFill>
                  <a:srgbClr val="FF3300"/>
                </a:solidFill>
                <a:latin typeface="Comic Sans MS" panose="030F0702030302020204" pitchFamily="66" charset="0"/>
              </a:rPr>
              <a:t>28 bits</a:t>
            </a:r>
            <a:r>
              <a:rPr lang="en-US" altLang="zh-CN" sz="2000" dirty="0">
                <a:solidFill>
                  <a:srgbClr val="FF3300"/>
                </a:solidFill>
                <a:latin typeface="Comic Sans MS" panose="030F0702030302020204" pitchFamily="66" charset="0"/>
              </a:rPr>
              <a:t> </a:t>
            </a:r>
            <a:r>
              <a:rPr lang="en-US" altLang="zh-CN" sz="1600" dirty="0">
                <a:solidFill>
                  <a:srgbClr val="FF3300"/>
                </a:solidFill>
                <a:latin typeface="Comic Sans MS" panose="030F0702030302020204" pitchFamily="66" charset="0"/>
              </a:rPr>
              <a:t>for memory Block # </a:t>
            </a:r>
            <a:r>
              <a:rPr lang="en-US" altLang="zh-CN" sz="2400" dirty="0">
                <a:latin typeface="Comic Sans MS" panose="030F0702030302020204" pitchFamily="66" charset="0"/>
              </a:rPr>
              <a:t> </a:t>
            </a:r>
            <a:r>
              <a:rPr lang="en-US" altLang="zh-CN" sz="2000" dirty="0">
                <a:latin typeface="Comic Sans MS" panose="030F0702030302020204" pitchFamily="66" charset="0"/>
              </a:rPr>
              <a:t>Number of cache block = 2</a:t>
            </a:r>
            <a:r>
              <a:rPr lang="en-US" altLang="zh-CN" sz="2000" baseline="30000" dirty="0">
                <a:latin typeface="Comic Sans MS" panose="030F0702030302020204" pitchFamily="66" charset="0"/>
              </a:rPr>
              <a:t>12</a:t>
            </a:r>
            <a:r>
              <a:rPr lang="en-US" altLang="zh-CN" sz="2000" dirty="0">
                <a:latin typeface="Comic Sans MS" panose="030F0702030302020204" pitchFamily="66" charset="0"/>
              </a:rPr>
              <a:t> 	</a:t>
            </a:r>
            <a:r>
              <a:rPr lang="en-US" altLang="zh-CN" sz="2000" baseline="30000" dirty="0">
                <a:latin typeface="Comic Sans MS" panose="030F0702030302020204" pitchFamily="66" charset="0"/>
              </a:rPr>
              <a:t>	</a:t>
            </a:r>
            <a:r>
              <a:rPr lang="en-US" altLang="zh-CN" sz="1600" dirty="0">
                <a:solidFill>
                  <a:srgbClr val="FF3300"/>
                </a:solidFill>
                <a:latin typeface="Comic Sans MS" panose="030F0702030302020204" pitchFamily="66" charset="0"/>
              </a:rPr>
              <a:t>12 bits</a:t>
            </a:r>
            <a:r>
              <a:rPr lang="en-US" altLang="zh-CN" sz="2000" dirty="0">
                <a:solidFill>
                  <a:srgbClr val="FF3300"/>
                </a:solidFill>
                <a:latin typeface="Comic Sans MS" panose="030F0702030302020204" pitchFamily="66" charset="0"/>
              </a:rPr>
              <a:t> </a:t>
            </a:r>
            <a:r>
              <a:rPr lang="en-US" altLang="zh-CN" sz="1600" dirty="0">
                <a:solidFill>
                  <a:srgbClr val="FF3300"/>
                </a:solidFill>
                <a:latin typeface="Comic Sans MS" panose="030F0702030302020204" pitchFamily="66" charset="0"/>
              </a:rPr>
              <a:t>for cache Block #</a:t>
            </a:r>
            <a:endParaRPr lang="en-US" altLang="zh-CN" sz="2400" dirty="0">
              <a:latin typeface="Comic Sans MS" panose="030F0702030302020204" pitchFamily="66" charset="0"/>
            </a:endParaRPr>
          </a:p>
          <a:p>
            <a:pPr>
              <a:buFontTx/>
              <a:buNone/>
            </a:pPr>
            <a:r>
              <a:rPr lang="en-US" altLang="zh-CN" sz="2000" dirty="0">
                <a:solidFill>
                  <a:srgbClr val="FF3300"/>
                </a:solidFill>
                <a:latin typeface="Comic Sans MS" panose="030F0702030302020204" pitchFamily="66" charset="0"/>
              </a:rPr>
              <a:t>For direct-mapped</a:t>
            </a:r>
          </a:p>
          <a:p>
            <a:pPr>
              <a:buFontTx/>
              <a:buNone/>
            </a:pPr>
            <a:r>
              <a:rPr lang="en-US" altLang="zh-CN" sz="2000" dirty="0">
                <a:latin typeface="Comic Sans MS" panose="030F0702030302020204" pitchFamily="66" charset="0"/>
              </a:rPr>
              <a:t>	Bits of index = 12 bits</a:t>
            </a:r>
          </a:p>
          <a:p>
            <a:pPr>
              <a:buFontTx/>
              <a:buNone/>
            </a:pPr>
            <a:r>
              <a:rPr lang="en-US" altLang="zh-CN" sz="2000" dirty="0">
                <a:latin typeface="Comic Sans MS" panose="030F0702030302020204" pitchFamily="66" charset="0"/>
              </a:rPr>
              <a:t>	bits of Tag   = (28-12) ×4K=16×4K=64 Kbits </a:t>
            </a:r>
          </a:p>
        </p:txBody>
      </p:sp>
      <p:sp>
        <p:nvSpPr>
          <p:cNvPr id="5" name="文本框 4"/>
          <p:cNvSpPr txBox="1"/>
          <p:nvPr/>
        </p:nvSpPr>
        <p:spPr>
          <a:xfrm>
            <a:off x="5436096" y="1841045"/>
            <a:ext cx="2232248" cy="461665"/>
          </a:xfrm>
          <a:prstGeom prst="rect">
            <a:avLst/>
          </a:prstGeom>
          <a:noFill/>
        </p:spPr>
        <p:txBody>
          <a:bodyPr wrap="square" rtlCol="0">
            <a:spAutoFit/>
          </a:bodyPr>
          <a:lstStyle/>
          <a:p>
            <a:r>
              <a:rPr lang="en-US" altLang="zh-CN" dirty="0">
                <a:solidFill>
                  <a:srgbClr val="FF0000"/>
                </a:solidFill>
              </a:rPr>
              <a:t>32</a:t>
            </a:r>
            <a:r>
              <a:rPr lang="en-US" altLang="zh-CN" dirty="0"/>
              <a:t>-bits address:</a:t>
            </a:r>
            <a:endParaRPr lang="zh-CN" altLang="en-US" dirty="0"/>
          </a:p>
        </p:txBody>
      </p:sp>
      <p:pic>
        <p:nvPicPr>
          <p:cNvPr id="2" name="图片 1"/>
          <p:cNvPicPr>
            <a:picLocks noChangeAspect="1"/>
          </p:cNvPicPr>
          <p:nvPr/>
        </p:nvPicPr>
        <p:blipFill>
          <a:blip r:embed="rId3"/>
          <a:stretch>
            <a:fillRect/>
          </a:stretch>
        </p:blipFill>
        <p:spPr>
          <a:xfrm>
            <a:off x="4253709" y="1249363"/>
            <a:ext cx="4597021" cy="544627"/>
          </a:xfrm>
          <a:prstGeom prst="rect">
            <a:avLst/>
          </a:prstGeom>
        </p:spPr>
      </p:pic>
      <p:sp>
        <p:nvSpPr>
          <p:cNvPr id="3" name="文本框 2"/>
          <p:cNvSpPr txBox="1"/>
          <p:nvPr/>
        </p:nvSpPr>
        <p:spPr>
          <a:xfrm>
            <a:off x="7848600" y="980728"/>
            <a:ext cx="755848" cy="400110"/>
          </a:xfrm>
          <a:prstGeom prst="rect">
            <a:avLst/>
          </a:prstGeom>
          <a:noFill/>
        </p:spPr>
        <p:txBody>
          <a:bodyPr wrap="square" rtlCol="0">
            <a:spAutoFit/>
          </a:bodyPr>
          <a:lstStyle/>
          <a:p>
            <a:r>
              <a:rPr lang="en-US" altLang="zh-CN" sz="2000" dirty="0"/>
              <a:t>4 bits</a:t>
            </a:r>
            <a:endParaRPr lang="zh-CN" altLang="en-US" sz="2000" dirty="0"/>
          </a:p>
        </p:txBody>
      </p:sp>
    </p:spTree>
  </p:cSld>
  <p:clrMapOvr>
    <a:masterClrMapping/>
  </p:clrMapOvr>
  <p:transition spd="med">
    <p:random/>
    <p:sndAc>
      <p:stSnd>
        <p:snd r:embed="rId2" name="camera.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endParaRPr lang="zh-CN" altLang="zh-CN"/>
          </a:p>
        </p:txBody>
      </p:sp>
      <p:sp>
        <p:nvSpPr>
          <p:cNvPr id="101379" name="AutoShape 3"/>
          <p:cNvSpPr>
            <a:spLocks noGrp="1" noChangeArrowheads="1"/>
          </p:cNvSpPr>
          <p:nvPr>
            <p:ph type="body" idx="1"/>
          </p:nvPr>
        </p:nvSpPr>
        <p:spPr>
          <a:xfrm>
            <a:off x="228600" y="134938"/>
            <a:ext cx="8382000" cy="5526087"/>
          </a:xfrm>
          <a:solidFill>
            <a:srgbClr val="FFEDED"/>
          </a:solidFill>
        </p:spPr>
        <p:txBody>
          <a:bodyPr/>
          <a:lstStyle/>
          <a:p>
            <a:pPr>
              <a:lnSpc>
                <a:spcPct val="90000"/>
              </a:lnSpc>
              <a:buFontTx/>
              <a:buNone/>
            </a:pPr>
            <a:r>
              <a:rPr lang="en-US" altLang="zh-CN" sz="2000">
                <a:solidFill>
                  <a:srgbClr val="FF3300"/>
                </a:solidFill>
                <a:latin typeface="Comic Sans MS" panose="030F0702030302020204" pitchFamily="66" charset="0"/>
              </a:rPr>
              <a:t>For two-way associative</a:t>
            </a: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	 </a:t>
            </a:r>
            <a:r>
              <a:rPr lang="en-US" altLang="zh-CN" sz="2000">
                <a:latin typeface="Comic Sans MS" panose="030F0702030302020204" pitchFamily="66" charset="0"/>
              </a:rPr>
              <a:t>Number of cache set = 2</a:t>
            </a:r>
            <a:r>
              <a:rPr lang="en-US" altLang="zh-CN" sz="2000" baseline="30000">
                <a:latin typeface="Comic Sans MS" panose="030F0702030302020204" pitchFamily="66" charset="0"/>
              </a:rPr>
              <a:t>12</a:t>
            </a:r>
            <a:r>
              <a:rPr lang="en-US" altLang="zh-CN" sz="2000">
                <a:latin typeface="Comic Sans MS" panose="030F0702030302020204" pitchFamily="66" charset="0"/>
              </a:rPr>
              <a:t> ÷ 2= 2</a:t>
            </a:r>
            <a:r>
              <a:rPr lang="en-US" altLang="zh-CN" sz="2000" baseline="30000">
                <a:latin typeface="Comic Sans MS" panose="030F0702030302020204" pitchFamily="66" charset="0"/>
              </a:rPr>
              <a:t>11</a:t>
            </a: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	 </a:t>
            </a:r>
            <a:r>
              <a:rPr lang="en-US" altLang="zh-CN" sz="2000">
                <a:latin typeface="Comic Sans MS" panose="030F0702030302020204" pitchFamily="66" charset="0"/>
              </a:rPr>
              <a:t>Bits of index =11 bits</a:t>
            </a:r>
            <a:endParaRPr lang="en-US" altLang="zh-CN" sz="2000" dirty="0">
              <a:latin typeface="Comic Sans MS" panose="030F0702030302020204" pitchFamily="66" charset="0"/>
            </a:endParaRPr>
          </a:p>
          <a:p>
            <a:pPr>
              <a:lnSpc>
                <a:spcPct val="90000"/>
              </a:lnSpc>
              <a:buFontTx/>
              <a:buNone/>
            </a:pPr>
            <a:r>
              <a:rPr lang="en-US" altLang="zh-CN" sz="2000">
                <a:latin typeface="Comic Sans MS" panose="030F0702030302020204" pitchFamily="66" charset="0"/>
              </a:rPr>
              <a:t>	 Bits of Tag   = (28-11) ×4K=17×4K=68 Kbits </a:t>
            </a:r>
            <a:endParaRPr lang="en-US" altLang="zh-CN" sz="2000" dirty="0">
              <a:solidFill>
                <a:srgbClr val="FF3300"/>
              </a:solidFill>
              <a:latin typeface="Comic Sans MS" panose="030F0702030302020204" pitchFamily="66" charset="0"/>
            </a:endParaRPr>
          </a:p>
          <a:p>
            <a:pPr>
              <a:lnSpc>
                <a:spcPct val="90000"/>
              </a:lnSpc>
              <a:buFontTx/>
              <a:buNone/>
            </a:pP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For four-way associative</a:t>
            </a: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	 </a:t>
            </a:r>
            <a:r>
              <a:rPr lang="en-US" altLang="zh-CN" sz="2000">
                <a:latin typeface="Comic Sans MS" panose="030F0702030302020204" pitchFamily="66" charset="0"/>
              </a:rPr>
              <a:t>Number of cache set = 2</a:t>
            </a:r>
            <a:r>
              <a:rPr lang="en-US" altLang="zh-CN" sz="2000" baseline="30000">
                <a:latin typeface="Comic Sans MS" panose="030F0702030302020204" pitchFamily="66" charset="0"/>
              </a:rPr>
              <a:t>12</a:t>
            </a:r>
            <a:r>
              <a:rPr lang="en-US" altLang="zh-CN" sz="2000">
                <a:latin typeface="Comic Sans MS" panose="030F0702030302020204" pitchFamily="66" charset="0"/>
              </a:rPr>
              <a:t> ÷ 4= 2</a:t>
            </a:r>
            <a:r>
              <a:rPr lang="en-US" altLang="zh-CN" sz="2000" baseline="30000">
                <a:latin typeface="Comic Sans MS" panose="030F0702030302020204" pitchFamily="66" charset="0"/>
              </a:rPr>
              <a:t>10</a:t>
            </a: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	 </a:t>
            </a:r>
            <a:r>
              <a:rPr lang="en-US" altLang="zh-CN" sz="2000">
                <a:latin typeface="Comic Sans MS" panose="030F0702030302020204" pitchFamily="66" charset="0"/>
              </a:rPr>
              <a:t>Bits of index =10 bits</a:t>
            </a:r>
            <a:endParaRPr lang="en-US" altLang="zh-CN" sz="2000" dirty="0">
              <a:latin typeface="Comic Sans MS" panose="030F0702030302020204" pitchFamily="66" charset="0"/>
            </a:endParaRPr>
          </a:p>
          <a:p>
            <a:pPr>
              <a:lnSpc>
                <a:spcPct val="90000"/>
              </a:lnSpc>
              <a:buFontTx/>
              <a:buNone/>
            </a:pPr>
            <a:r>
              <a:rPr lang="en-US" altLang="zh-CN" sz="2000">
                <a:latin typeface="Comic Sans MS" panose="030F0702030302020204" pitchFamily="66" charset="0"/>
              </a:rPr>
              <a:t>	 Bits of Tag   = (28-10) ×4K=18×4K=72 Kbits </a:t>
            </a:r>
            <a:endParaRPr lang="en-US" altLang="zh-CN" sz="2000" dirty="0">
              <a:latin typeface="Comic Sans MS" panose="030F0702030302020204" pitchFamily="66" charset="0"/>
            </a:endParaRPr>
          </a:p>
          <a:p>
            <a:pPr>
              <a:lnSpc>
                <a:spcPct val="90000"/>
              </a:lnSpc>
              <a:buFontTx/>
              <a:buNone/>
            </a:pPr>
            <a:endParaRPr lang="en-US" altLang="zh-CN" sz="2000" dirty="0">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For full associative</a:t>
            </a: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	 </a:t>
            </a:r>
            <a:r>
              <a:rPr lang="en-US" altLang="zh-CN" sz="2000">
                <a:latin typeface="Comic Sans MS" panose="030F0702030302020204" pitchFamily="66" charset="0"/>
              </a:rPr>
              <a:t>Number of cache set = 1</a:t>
            </a:r>
            <a:endParaRPr lang="en-US" altLang="zh-CN" sz="2000" dirty="0">
              <a:solidFill>
                <a:srgbClr val="FF3300"/>
              </a:solidFill>
              <a:latin typeface="Comic Sans MS" panose="030F0702030302020204" pitchFamily="66" charset="0"/>
            </a:endParaRPr>
          </a:p>
          <a:p>
            <a:pPr>
              <a:lnSpc>
                <a:spcPct val="90000"/>
              </a:lnSpc>
              <a:buFontTx/>
              <a:buNone/>
            </a:pPr>
            <a:r>
              <a:rPr lang="en-US" altLang="zh-CN" sz="2000">
                <a:solidFill>
                  <a:srgbClr val="FF3300"/>
                </a:solidFill>
                <a:latin typeface="Comic Sans MS" panose="030F0702030302020204" pitchFamily="66" charset="0"/>
              </a:rPr>
              <a:t>	 </a:t>
            </a:r>
            <a:r>
              <a:rPr lang="en-US" altLang="zh-CN" sz="2000">
                <a:latin typeface="Comic Sans MS" panose="030F0702030302020204" pitchFamily="66" charset="0"/>
              </a:rPr>
              <a:t>Bits of index = 0 bits</a:t>
            </a:r>
            <a:endParaRPr lang="en-US" altLang="zh-CN" sz="2000" dirty="0">
              <a:latin typeface="Comic Sans MS" panose="030F0702030302020204" pitchFamily="66" charset="0"/>
            </a:endParaRPr>
          </a:p>
          <a:p>
            <a:pPr>
              <a:lnSpc>
                <a:spcPct val="90000"/>
              </a:lnSpc>
              <a:buFontTx/>
              <a:buNone/>
            </a:pPr>
            <a:r>
              <a:rPr lang="en-US" altLang="zh-CN" sz="2000">
                <a:latin typeface="Comic Sans MS" panose="030F0702030302020204" pitchFamily="66" charset="0"/>
              </a:rPr>
              <a:t>	 Bits of Tag   = (28-0) ×4K=112 Kbits</a:t>
            </a:r>
            <a:endParaRPr lang="en-US" altLang="zh-CN" sz="2000" dirty="0">
              <a:solidFill>
                <a:srgbClr val="FF3300"/>
              </a:solidFill>
              <a:latin typeface="Comic Sans MS" panose="030F0702030302020204" pitchFamily="66" charset="0"/>
            </a:endParaRPr>
          </a:p>
          <a:p>
            <a:pPr>
              <a:lnSpc>
                <a:spcPct val="90000"/>
              </a:lnSpc>
              <a:buFontTx/>
              <a:buNone/>
            </a:pPr>
            <a:endParaRPr lang="en-US" altLang="zh-CN" sz="2000" dirty="0">
              <a:solidFill>
                <a:srgbClr val="FF3300"/>
              </a:solidFill>
              <a:latin typeface="Comic Sans MS" panose="030F0702030302020204" pitchFamily="66" charset="0"/>
            </a:endParaRPr>
          </a:p>
        </p:txBody>
      </p:sp>
      <p:graphicFrame>
        <p:nvGraphicFramePr>
          <p:cNvPr id="396319" name="Group 31"/>
          <p:cNvGraphicFramePr>
            <a:graphicFrameLocks noGrp="1"/>
          </p:cNvGraphicFramePr>
          <p:nvPr/>
        </p:nvGraphicFramePr>
        <p:xfrm>
          <a:off x="971550" y="5229225"/>
          <a:ext cx="6786563" cy="1096974"/>
        </p:xfrm>
        <a:graphic>
          <a:graphicData uri="http://schemas.openxmlformats.org/drawingml/2006/table">
            <a:tbl>
              <a:tblPr/>
              <a:tblGrid>
                <a:gridCol w="1357313">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365654">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1" lang="zh-CN" altLang="zh-CN" sz="1800" b="1" i="0" u="none" strike="noStrike" cap="none" normalizeH="0" baseline="0">
                        <a:ln>
                          <a:noFill/>
                        </a:ln>
                        <a:solidFill>
                          <a:schemeClr val="bg1"/>
                        </a:solidFill>
                        <a:effectLst/>
                        <a:latin typeface="Arial" charset="0"/>
                        <a:ea typeface="宋体" pitchFamily="2" charset="-122"/>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Direct</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2-way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4-way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bg1"/>
                          </a:solidFill>
                          <a:effectLst/>
                          <a:latin typeface="Arial" charset="0"/>
                          <a:ea typeface="宋体" pitchFamily="2" charset="-122"/>
                        </a:rPr>
                        <a:t>Fully</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C67FC"/>
                    </a:solidFill>
                  </a:tcPr>
                </a:tc>
                <a:extLst>
                  <a:ext uri="{0D108BD9-81ED-4DB2-BD59-A6C34878D82A}">
                    <a16:rowId xmlns:a16="http://schemas.microsoft.com/office/drawing/2014/main" val="10000"/>
                  </a:ext>
                </a:extLst>
              </a:tr>
              <a:tr h="365654">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Index(bit)</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12</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11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10</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0</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Tag(bit)</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16</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17</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18</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SzPct val="100000"/>
                        <a:defRPr kumimoji="1" sz="2800" b="1">
                          <a:solidFill>
                            <a:schemeClr val="tx1"/>
                          </a:solidFill>
                          <a:latin typeface="Arial" charset="0"/>
                          <a:ea typeface="宋体" pitchFamily="2" charset="-122"/>
                        </a:defRPr>
                      </a:lvl1pPr>
                      <a:lvl2pPr marL="742950" indent="-285750" algn="l">
                        <a:spcBef>
                          <a:spcPct val="20000"/>
                        </a:spcBef>
                        <a:buSzPct val="100000"/>
                        <a:defRPr kumimoji="1" sz="2400">
                          <a:solidFill>
                            <a:schemeClr val="tx1"/>
                          </a:solidFill>
                          <a:latin typeface="幼圆" pitchFamily="49" charset="-122"/>
                          <a:ea typeface="幼圆" pitchFamily="49" charset="-122"/>
                        </a:defRPr>
                      </a:lvl2pPr>
                      <a:lvl3pPr marL="1143000" indent="-228600" algn="l">
                        <a:spcBef>
                          <a:spcPct val="20000"/>
                        </a:spcBef>
                        <a:buSzPct val="100000"/>
                        <a:defRPr kumimoji="1" sz="2000">
                          <a:solidFill>
                            <a:schemeClr val="tx1"/>
                          </a:solidFill>
                          <a:latin typeface="Times New Roman" pitchFamily="18" charset="0"/>
                          <a:ea typeface="宋体" pitchFamily="2" charset="-122"/>
                        </a:defRPr>
                      </a:lvl3pPr>
                      <a:lvl4pPr marL="1600200" indent="-228600" algn="l">
                        <a:spcBef>
                          <a:spcPct val="20000"/>
                        </a:spcBef>
                        <a:buSzPct val="100000"/>
                        <a:defRPr kumimoji="1">
                          <a:solidFill>
                            <a:schemeClr val="tx1"/>
                          </a:solidFill>
                          <a:latin typeface="Times New Roman" pitchFamily="18" charset="0"/>
                          <a:ea typeface="宋体" pitchFamily="2" charset="-122"/>
                        </a:defRPr>
                      </a:lvl4pPr>
                      <a:lvl5pPr marL="2057400" indent="-228600" algn="l">
                        <a:spcBef>
                          <a:spcPct val="20000"/>
                        </a:spcBef>
                        <a:buSzPct val="100000"/>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SzPct val="100000"/>
                        <a:defRPr kumimoji="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800" b="1" i="0" u="none" strike="noStrike" cap="none" normalizeH="0" baseline="0">
                          <a:ln>
                            <a:noFill/>
                          </a:ln>
                          <a:solidFill>
                            <a:schemeClr val="tx1"/>
                          </a:solidFill>
                          <a:effectLst/>
                          <a:latin typeface="Arial" charset="0"/>
                          <a:ea typeface="宋体" pitchFamily="2" charset="-122"/>
                        </a:rPr>
                        <a:t>28</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med">
    <p:random/>
    <p:sndAc>
      <p:stSnd>
        <p:snd r:embed="rId2" name="camera.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68525"/>
            <a:ext cx="88392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02403" name="AutoShape 3"/>
          <p:cNvSpPr>
            <a:spLocks noGrp="1" noChangeArrowheads="1"/>
          </p:cNvSpPr>
          <p:nvPr>
            <p:ph type="body" idx="1"/>
          </p:nvPr>
        </p:nvSpPr>
        <p:spPr>
          <a:xfrm>
            <a:off x="228600" y="838200"/>
            <a:ext cx="8458200" cy="1143000"/>
          </a:xfrm>
          <a:noFill/>
        </p:spPr>
        <p:txBody>
          <a:bodyPr/>
          <a:lstStyle/>
          <a:p>
            <a:pPr marL="285750" indent="-285750">
              <a:spcBef>
                <a:spcPct val="0"/>
              </a:spcBef>
            </a:pPr>
            <a:r>
              <a:rPr lang="en-US" altLang="zh-CN" sz="2000" b="0">
                <a:solidFill>
                  <a:srgbClr val="000000"/>
                </a:solidFill>
                <a:latin typeface="Comic Sans MS" panose="030F0702030302020204" pitchFamily="66" charset="0"/>
              </a:rPr>
              <a:t>In a direct-mapped cache, there is only one block that can be replaced</a:t>
            </a:r>
            <a:endParaRPr lang="en-US" altLang="zh-CN" sz="2000" b="0" dirty="0">
              <a:solidFill>
                <a:srgbClr val="000000"/>
              </a:solidFill>
              <a:latin typeface="Comic Sans MS" panose="030F0702030302020204" pitchFamily="66" charset="0"/>
            </a:endParaRPr>
          </a:p>
          <a:p>
            <a:pPr marL="285750" indent="-285750">
              <a:spcBef>
                <a:spcPct val="0"/>
              </a:spcBef>
            </a:pPr>
            <a:r>
              <a:rPr lang="en-US" altLang="zh-CN" sz="2000" b="0">
                <a:solidFill>
                  <a:srgbClr val="000000"/>
                </a:solidFill>
                <a:latin typeface="Comic Sans MS" panose="030F0702030302020204" pitchFamily="66" charset="0"/>
              </a:rPr>
              <a:t>In set-associative and fully-associative caches, there are N blocks (where N is the degree of associativity</a:t>
            </a:r>
            <a:endParaRPr lang="en-US" altLang="zh-CN" sz="2000" b="0" dirty="0">
              <a:solidFill>
                <a:srgbClr val="000000"/>
              </a:solidFill>
              <a:latin typeface="Comic Sans MS" panose="030F0702030302020204" pitchFamily="66" charset="0"/>
            </a:endParaRPr>
          </a:p>
        </p:txBody>
      </p:sp>
      <p:sp>
        <p:nvSpPr>
          <p:cNvPr id="6" name="Rectangle 2"/>
          <p:cNvSpPr txBox="1">
            <a:spLocks noChangeArrowheads="1"/>
          </p:cNvSpPr>
          <p:nvPr/>
        </p:nvSpPr>
        <p:spPr bwMode="auto">
          <a:xfrm>
            <a:off x="381000" y="3048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lgn="l" rtl="0" eaLnBrk="0" fontAlgn="base" hangingPunct="0">
              <a:spcBef>
                <a:spcPct val="0"/>
              </a:spcBef>
              <a:spcAft>
                <a:spcPct val="0"/>
              </a:spcAft>
              <a:defRPr kumimoji="1" sz="2800" b="1">
                <a:solidFill>
                  <a:srgbClr val="FF0000"/>
                </a:solidFill>
                <a:latin typeface="+mj-lt"/>
                <a:ea typeface="+mj-ea"/>
                <a:cs typeface="+mj-cs"/>
              </a:defRPr>
            </a:lvl1pPr>
            <a:lvl2pPr algn="l" rtl="0" eaLnBrk="0" fontAlgn="base" hangingPunct="0">
              <a:spcBef>
                <a:spcPct val="0"/>
              </a:spcBef>
              <a:spcAft>
                <a:spcPct val="0"/>
              </a:spcAft>
              <a:defRPr kumimoji="1" sz="2800" b="1">
                <a:solidFill>
                  <a:srgbClr val="FF0000"/>
                </a:solidFill>
                <a:latin typeface="Arial" charset="0"/>
                <a:ea typeface="楷体_GB2312" pitchFamily="49" charset="-122"/>
              </a:defRPr>
            </a:lvl2pPr>
            <a:lvl3pPr algn="l" rtl="0" eaLnBrk="0" fontAlgn="base" hangingPunct="0">
              <a:spcBef>
                <a:spcPct val="0"/>
              </a:spcBef>
              <a:spcAft>
                <a:spcPct val="0"/>
              </a:spcAft>
              <a:defRPr kumimoji="1" sz="2800" b="1">
                <a:solidFill>
                  <a:srgbClr val="FF0000"/>
                </a:solidFill>
                <a:latin typeface="Arial" charset="0"/>
                <a:ea typeface="楷体_GB2312" pitchFamily="49" charset="-122"/>
              </a:defRPr>
            </a:lvl3pPr>
            <a:lvl4pPr algn="l" rtl="0" eaLnBrk="0" fontAlgn="base" hangingPunct="0">
              <a:spcBef>
                <a:spcPct val="0"/>
              </a:spcBef>
              <a:spcAft>
                <a:spcPct val="0"/>
              </a:spcAft>
              <a:defRPr kumimoji="1" sz="2800" b="1">
                <a:solidFill>
                  <a:srgbClr val="FF0000"/>
                </a:solidFill>
                <a:latin typeface="Arial" charset="0"/>
                <a:ea typeface="楷体_GB2312" pitchFamily="49" charset="-122"/>
              </a:defRPr>
            </a:lvl4pPr>
            <a:lvl5pPr algn="l" rtl="0" eaLnBrk="0" fontAlgn="base" hangingPunct="0">
              <a:spcBef>
                <a:spcPct val="0"/>
              </a:spcBef>
              <a:spcAft>
                <a:spcPct val="0"/>
              </a:spcAft>
              <a:defRPr kumimoji="1" sz="2800" b="1">
                <a:solidFill>
                  <a:srgbClr val="FF0000"/>
                </a:solidFill>
                <a:latin typeface="Arial" charset="0"/>
                <a:ea typeface="楷体_GB2312" pitchFamily="49" charset="-122"/>
              </a:defRPr>
            </a:lvl5pPr>
            <a:lvl6pPr marL="457200" algn="l" rtl="0" eaLnBrk="0" fontAlgn="base" hangingPunct="0">
              <a:spcBef>
                <a:spcPct val="0"/>
              </a:spcBef>
              <a:spcAft>
                <a:spcPct val="0"/>
              </a:spcAft>
              <a:defRPr kumimoji="1" sz="2800" b="1">
                <a:solidFill>
                  <a:srgbClr val="FF0000"/>
                </a:solidFill>
                <a:latin typeface="Arial" charset="0"/>
                <a:ea typeface="楷体_GB2312" pitchFamily="49" charset="-122"/>
              </a:defRPr>
            </a:lvl6pPr>
            <a:lvl7pPr marL="914400" algn="l" rtl="0" eaLnBrk="0" fontAlgn="base" hangingPunct="0">
              <a:spcBef>
                <a:spcPct val="0"/>
              </a:spcBef>
              <a:spcAft>
                <a:spcPct val="0"/>
              </a:spcAft>
              <a:defRPr kumimoji="1" sz="2800" b="1">
                <a:solidFill>
                  <a:srgbClr val="FF0000"/>
                </a:solidFill>
                <a:latin typeface="Arial" charset="0"/>
                <a:ea typeface="楷体_GB2312" pitchFamily="49" charset="-122"/>
              </a:defRPr>
            </a:lvl7pPr>
            <a:lvl8pPr marL="1371600" algn="l" rtl="0" eaLnBrk="0" fontAlgn="base" hangingPunct="0">
              <a:spcBef>
                <a:spcPct val="0"/>
              </a:spcBef>
              <a:spcAft>
                <a:spcPct val="0"/>
              </a:spcAft>
              <a:defRPr kumimoji="1" sz="2800" b="1">
                <a:solidFill>
                  <a:srgbClr val="FF0000"/>
                </a:solidFill>
                <a:latin typeface="Arial" charset="0"/>
                <a:ea typeface="楷体_GB2312" pitchFamily="49" charset="-122"/>
              </a:defRPr>
            </a:lvl8pPr>
            <a:lvl9pPr marL="1828800" algn="l" rtl="0" eaLnBrk="0" fontAlgn="base" hangingPunct="0">
              <a:spcBef>
                <a:spcPct val="0"/>
              </a:spcBef>
              <a:spcAft>
                <a:spcPct val="0"/>
              </a:spcAft>
              <a:defRPr kumimoji="1" sz="2800" b="1">
                <a:solidFill>
                  <a:srgbClr val="FF0000"/>
                </a:solidFill>
                <a:latin typeface="Arial" charset="0"/>
                <a:ea typeface="楷体_GB2312" pitchFamily="49" charset="-122"/>
              </a:defRPr>
            </a:lvl9pPr>
          </a:lstStyle>
          <a:p>
            <a:pPr>
              <a:defRPr/>
            </a:pPr>
            <a:r>
              <a:rPr lang="en-US" altLang="zh-CN" kern="0" dirty="0">
                <a:latin typeface="Comic Sans MS" panose="030F0702030302020204" pitchFamily="66" charset="0"/>
              </a:rPr>
              <a:t>Choosing which block to replace</a:t>
            </a:r>
          </a:p>
        </p:txBody>
      </p:sp>
    </p:spTree>
  </p:cSld>
  <p:clrMapOvr>
    <a:masterClrMapping/>
  </p:clrMapOvr>
  <p:transition spd="med">
    <p:random/>
    <p:sndAc>
      <p:stSnd>
        <p:snd r:embed="rId2" name="camera.wav"/>
      </p:stSnd>
    </p:sndAc>
  </p:transition>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AutoShape 2"/>
          <p:cNvSpPr>
            <a:spLocks noGrp="1" noChangeArrowheads="1"/>
          </p:cNvSpPr>
          <p:nvPr>
            <p:ph type="body" idx="1"/>
          </p:nvPr>
        </p:nvSpPr>
        <p:spPr>
          <a:xfrm>
            <a:off x="228600" y="838200"/>
            <a:ext cx="8458200" cy="5791200"/>
          </a:xfrm>
          <a:noFill/>
        </p:spPr>
        <p:txBody>
          <a:bodyPr/>
          <a:lstStyle/>
          <a:p>
            <a:pPr marL="285750" indent="-285750">
              <a:spcBef>
                <a:spcPct val="0"/>
              </a:spcBef>
            </a:pPr>
            <a:r>
              <a:rPr lang="en-US" altLang="zh-CN" sz="1800" b="0">
                <a:solidFill>
                  <a:srgbClr val="000000"/>
                </a:solidFill>
              </a:rPr>
              <a:t>Several different replacement policies can be used</a:t>
            </a:r>
            <a:endParaRPr lang="en-US" altLang="zh-CN" sz="1800" b="0" dirty="0">
              <a:solidFill>
                <a:srgbClr val="000000"/>
              </a:solidFill>
            </a:endParaRPr>
          </a:p>
          <a:p>
            <a:pPr marL="685800" lvl="1" indent="-228600">
              <a:spcBef>
                <a:spcPct val="0"/>
              </a:spcBef>
            </a:pPr>
            <a:r>
              <a:rPr lang="en-US" altLang="zh-CN" sz="2400" b="1">
                <a:solidFill>
                  <a:srgbClr val="FD0128"/>
                </a:solidFill>
              </a:rPr>
              <a:t>Random replacement </a:t>
            </a:r>
            <a:r>
              <a:rPr lang="en-US" altLang="zh-CN" sz="2400" b="1">
                <a:solidFill>
                  <a:srgbClr val="000000"/>
                </a:solidFill>
              </a:rPr>
              <a:t>- </a:t>
            </a:r>
            <a:r>
              <a:rPr lang="en-US" altLang="zh-CN" sz="2400" i="1">
                <a:solidFill>
                  <a:srgbClr val="000000"/>
                </a:solidFill>
              </a:rPr>
              <a:t>randomly pick any block</a:t>
            </a:r>
            <a:endParaRPr lang="en-US" altLang="zh-CN" sz="2400" i="1" dirty="0">
              <a:solidFill>
                <a:srgbClr val="000000"/>
              </a:solidFill>
            </a:endParaRPr>
          </a:p>
          <a:p>
            <a:pPr lvl="2">
              <a:spcBef>
                <a:spcPct val="0"/>
              </a:spcBef>
            </a:pPr>
            <a:r>
              <a:rPr lang="en-US" altLang="zh-CN" b="1">
                <a:solidFill>
                  <a:srgbClr val="081D58"/>
                </a:solidFill>
              </a:rPr>
              <a:t> </a:t>
            </a:r>
            <a:r>
              <a:rPr lang="en-US" altLang="zh-CN" b="1">
                <a:solidFill>
                  <a:srgbClr val="000000"/>
                </a:solidFill>
              </a:rPr>
              <a:t>Easy to implement in hardware, just requires a random number generator</a:t>
            </a:r>
            <a:endParaRPr lang="en-US" altLang="zh-CN" b="1" dirty="0">
              <a:solidFill>
                <a:srgbClr val="000000"/>
              </a:solidFill>
            </a:endParaRPr>
          </a:p>
          <a:p>
            <a:pPr lvl="2">
              <a:spcBef>
                <a:spcPct val="0"/>
              </a:spcBef>
            </a:pPr>
            <a:r>
              <a:rPr lang="en-US" altLang="zh-CN" b="1">
                <a:solidFill>
                  <a:srgbClr val="000000"/>
                </a:solidFill>
              </a:rPr>
              <a:t>Spreads allocation uniformly</a:t>
            </a:r>
            <a:r>
              <a:rPr lang="en-US" altLang="zh-CN" b="1" dirty="0">
                <a:solidFill>
                  <a:srgbClr val="000000"/>
                </a:solidFill>
              </a:rPr>
              <a:t>(</a:t>
            </a:r>
            <a:r>
              <a:rPr lang="zh-CN" altLang="en-US" b="1" dirty="0">
                <a:solidFill>
                  <a:srgbClr val="000000"/>
                </a:solidFill>
              </a:rPr>
              <a:t>均衡</a:t>
            </a:r>
            <a:r>
              <a:rPr lang="zh-CN" altLang="en-US" b="1">
                <a:solidFill>
                  <a:srgbClr val="000000"/>
                </a:solidFill>
              </a:rPr>
              <a:t>地</a:t>
            </a:r>
            <a:r>
              <a:rPr lang="en-US" altLang="zh-CN" b="1">
                <a:solidFill>
                  <a:srgbClr val="000000"/>
                </a:solidFill>
              </a:rPr>
              <a:t>) across cache</a:t>
            </a:r>
            <a:endParaRPr lang="en-US" altLang="zh-CN" b="1" dirty="0">
              <a:solidFill>
                <a:srgbClr val="000000"/>
              </a:solidFill>
            </a:endParaRPr>
          </a:p>
          <a:p>
            <a:pPr lvl="2">
              <a:spcBef>
                <a:spcPct val="0"/>
              </a:spcBef>
            </a:pPr>
            <a:r>
              <a:rPr lang="en-US" altLang="zh-CN" b="1">
                <a:solidFill>
                  <a:srgbClr val="000000"/>
                </a:solidFill>
              </a:rPr>
              <a:t>May evict a block that is about to be accessed</a:t>
            </a:r>
            <a:endParaRPr lang="en-US" altLang="zh-CN" b="1" dirty="0">
              <a:solidFill>
                <a:srgbClr val="000000"/>
              </a:solidFill>
            </a:endParaRPr>
          </a:p>
          <a:p>
            <a:pPr marL="685800" lvl="1" indent="-228600">
              <a:spcBef>
                <a:spcPct val="0"/>
              </a:spcBef>
            </a:pPr>
            <a:r>
              <a:rPr lang="en-US" altLang="zh-CN" sz="2400" b="1">
                <a:solidFill>
                  <a:srgbClr val="FD0128"/>
                </a:solidFill>
              </a:rPr>
              <a:t>Least-recently used (LRU) </a:t>
            </a:r>
            <a:r>
              <a:rPr lang="en-US" altLang="zh-CN" sz="2400" b="1">
                <a:solidFill>
                  <a:srgbClr val="000000"/>
                </a:solidFill>
              </a:rPr>
              <a:t>- </a:t>
            </a:r>
            <a:r>
              <a:rPr lang="en-US" altLang="zh-CN" sz="2400" i="1">
                <a:solidFill>
                  <a:srgbClr val="000000"/>
                </a:solidFill>
              </a:rPr>
              <a:t>pick the block in the set which was least recently accessed</a:t>
            </a:r>
            <a:endParaRPr lang="en-US" altLang="zh-CN" sz="2400" i="1" dirty="0">
              <a:solidFill>
                <a:srgbClr val="000000"/>
              </a:solidFill>
            </a:endParaRPr>
          </a:p>
          <a:p>
            <a:pPr lvl="2">
              <a:spcBef>
                <a:spcPct val="0"/>
              </a:spcBef>
            </a:pPr>
            <a:r>
              <a:rPr lang="en-US" altLang="zh-CN" b="1">
                <a:solidFill>
                  <a:srgbClr val="000000"/>
                </a:solidFill>
              </a:rPr>
              <a:t>Assumed more recently accessed blocks more likely to be referenced again</a:t>
            </a:r>
            <a:endParaRPr lang="en-US" altLang="zh-CN" b="1" dirty="0">
              <a:solidFill>
                <a:srgbClr val="000000"/>
              </a:solidFill>
            </a:endParaRPr>
          </a:p>
          <a:p>
            <a:pPr lvl="2">
              <a:spcBef>
                <a:spcPct val="0"/>
              </a:spcBef>
            </a:pPr>
            <a:r>
              <a:rPr lang="en-US" altLang="zh-CN" b="1">
                <a:solidFill>
                  <a:srgbClr val="000000"/>
                </a:solidFill>
              </a:rPr>
              <a:t>This requires extra bits in the cache to keep track of accesses. </a:t>
            </a:r>
            <a:endParaRPr lang="en-US" altLang="zh-CN" b="1" dirty="0">
              <a:solidFill>
                <a:srgbClr val="000000"/>
              </a:solidFill>
            </a:endParaRPr>
          </a:p>
          <a:p>
            <a:pPr marL="685800" lvl="1" indent="-228600">
              <a:spcBef>
                <a:spcPct val="0"/>
              </a:spcBef>
            </a:pPr>
            <a:r>
              <a:rPr lang="en-US" altLang="zh-CN" sz="2400" b="1">
                <a:solidFill>
                  <a:srgbClr val="FD0128"/>
                </a:solidFill>
              </a:rPr>
              <a:t>First in,first out(FIFO)</a:t>
            </a:r>
            <a:r>
              <a:rPr lang="en-US" altLang="zh-CN" sz="2400" b="1" i="1">
                <a:solidFill>
                  <a:srgbClr val="000000"/>
                </a:solidFill>
              </a:rPr>
              <a:t>-</a:t>
            </a:r>
            <a:r>
              <a:rPr lang="en-US" altLang="zh-CN" sz="2400" i="1">
                <a:solidFill>
                  <a:srgbClr val="000000"/>
                </a:solidFill>
                <a:ea typeface="宋体" panose="02010600030101010101" pitchFamily="2" charset="-122"/>
              </a:rPr>
              <a:t>Choose a block from the set </a:t>
            </a:r>
            <a:r>
              <a:rPr lang="en-US" altLang="zh-CN" sz="2400" i="1">
                <a:solidFill>
                  <a:srgbClr val="000000"/>
                </a:solidFill>
              </a:rPr>
              <a:t>which was first came into the cache</a:t>
            </a:r>
            <a:endParaRPr lang="en-US" altLang="zh-CN" sz="2400" i="1" dirty="0">
              <a:solidFill>
                <a:srgbClr val="000000"/>
              </a:solidFill>
            </a:endParaRPr>
          </a:p>
        </p:txBody>
      </p:sp>
      <p:sp>
        <p:nvSpPr>
          <p:cNvPr id="103427" name="Rectangle 3"/>
          <p:cNvSpPr>
            <a:spLocks noGrp="1" noChangeArrowheads="1"/>
          </p:cNvSpPr>
          <p:nvPr>
            <p:ph type="title"/>
          </p:nvPr>
        </p:nvSpPr>
        <p:spPr>
          <a:xfrm>
            <a:off x="762000" y="228600"/>
            <a:ext cx="8153400" cy="685800"/>
          </a:xfrm>
          <a:noFill/>
        </p:spPr>
        <p:txBody>
          <a:bodyPr/>
          <a:lstStyle/>
          <a:p>
            <a:r>
              <a:rPr lang="en-US" altLang="zh-CN" sz="2000"/>
              <a:t>Strategy of block Replacement</a:t>
            </a:r>
            <a:endParaRPr lang="en-US"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 calcmode="lin" valueType="num">
                                      <p:cBhvr additive="base">
                                        <p:cTn id="7" dur="500" fill="hold"/>
                                        <p:tgtEl>
                                          <p:spTgt spid="362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498">
                                            <p:txEl>
                                              <p:pRg st="1" end="1"/>
                                            </p:txEl>
                                          </p:spTgt>
                                        </p:tgtEl>
                                        <p:attrNameLst>
                                          <p:attrName>style.visibility</p:attrName>
                                        </p:attrNameLst>
                                      </p:cBhvr>
                                      <p:to>
                                        <p:strVal val="visible"/>
                                      </p:to>
                                    </p:set>
                                    <p:anim calcmode="lin" valueType="num">
                                      <p:cBhvr additive="base">
                                        <p:cTn id="13" dur="500" fill="hold"/>
                                        <p:tgtEl>
                                          <p:spTgt spid="362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249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62498">
                                            <p:txEl>
                                              <p:pRg st="2" end="2"/>
                                            </p:txEl>
                                          </p:spTgt>
                                        </p:tgtEl>
                                        <p:attrNameLst>
                                          <p:attrName>style.visibility</p:attrName>
                                        </p:attrNameLst>
                                      </p:cBhvr>
                                      <p:to>
                                        <p:strVal val="visible"/>
                                      </p:to>
                                    </p:set>
                                    <p:anim calcmode="lin" valueType="num">
                                      <p:cBhvr additive="base">
                                        <p:cTn id="17" dur="500" fill="hold"/>
                                        <p:tgtEl>
                                          <p:spTgt spid="36249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249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62498">
                                            <p:txEl>
                                              <p:pRg st="3" end="3"/>
                                            </p:txEl>
                                          </p:spTgt>
                                        </p:tgtEl>
                                        <p:attrNameLst>
                                          <p:attrName>style.visibility</p:attrName>
                                        </p:attrNameLst>
                                      </p:cBhvr>
                                      <p:to>
                                        <p:strVal val="visible"/>
                                      </p:to>
                                    </p:set>
                                    <p:anim calcmode="lin" valueType="num">
                                      <p:cBhvr additive="base">
                                        <p:cTn id="21" dur="500" fill="hold"/>
                                        <p:tgtEl>
                                          <p:spTgt spid="36249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62498">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62498">
                                            <p:txEl>
                                              <p:pRg st="4" end="4"/>
                                            </p:txEl>
                                          </p:spTgt>
                                        </p:tgtEl>
                                        <p:attrNameLst>
                                          <p:attrName>style.visibility</p:attrName>
                                        </p:attrNameLst>
                                      </p:cBhvr>
                                      <p:to>
                                        <p:strVal val="visible"/>
                                      </p:to>
                                    </p:set>
                                    <p:anim calcmode="lin" valueType="num">
                                      <p:cBhvr additive="base">
                                        <p:cTn id="25" dur="500" fill="hold"/>
                                        <p:tgtEl>
                                          <p:spTgt spid="36249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24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2498">
                                            <p:txEl>
                                              <p:pRg st="5" end="5"/>
                                            </p:txEl>
                                          </p:spTgt>
                                        </p:tgtEl>
                                        <p:attrNameLst>
                                          <p:attrName>style.visibility</p:attrName>
                                        </p:attrNameLst>
                                      </p:cBhvr>
                                      <p:to>
                                        <p:strVal val="visible"/>
                                      </p:to>
                                    </p:set>
                                    <p:anim calcmode="lin" valueType="num">
                                      <p:cBhvr additive="base">
                                        <p:cTn id="31" dur="500" fill="hold"/>
                                        <p:tgtEl>
                                          <p:spTgt spid="36249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2498">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2498">
                                            <p:txEl>
                                              <p:pRg st="6" end="6"/>
                                            </p:txEl>
                                          </p:spTgt>
                                        </p:tgtEl>
                                        <p:attrNameLst>
                                          <p:attrName>style.visibility</p:attrName>
                                        </p:attrNameLst>
                                      </p:cBhvr>
                                      <p:to>
                                        <p:strVal val="visible"/>
                                      </p:to>
                                    </p:set>
                                    <p:anim calcmode="lin" valueType="num">
                                      <p:cBhvr additive="base">
                                        <p:cTn id="35" dur="500" fill="hold"/>
                                        <p:tgtEl>
                                          <p:spTgt spid="362498">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2498">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62498">
                                            <p:txEl>
                                              <p:pRg st="7" end="7"/>
                                            </p:txEl>
                                          </p:spTgt>
                                        </p:tgtEl>
                                        <p:attrNameLst>
                                          <p:attrName>style.visibility</p:attrName>
                                        </p:attrNameLst>
                                      </p:cBhvr>
                                      <p:to>
                                        <p:strVal val="visible"/>
                                      </p:to>
                                    </p:set>
                                    <p:anim calcmode="lin" valueType="num">
                                      <p:cBhvr additive="base">
                                        <p:cTn id="39" dur="500" fill="hold"/>
                                        <p:tgtEl>
                                          <p:spTgt spid="362498">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24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62498">
                                            <p:txEl>
                                              <p:pRg st="8" end="8"/>
                                            </p:txEl>
                                          </p:spTgt>
                                        </p:tgtEl>
                                        <p:attrNameLst>
                                          <p:attrName>style.visibility</p:attrName>
                                        </p:attrNameLst>
                                      </p:cBhvr>
                                      <p:to>
                                        <p:strVal val="visible"/>
                                      </p:to>
                                    </p:set>
                                    <p:anim calcmode="lin" valueType="num">
                                      <p:cBhvr additive="base">
                                        <p:cTn id="45" dur="500" fill="hold"/>
                                        <p:tgtEl>
                                          <p:spTgt spid="362498">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6249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a:latin typeface="Comic Sans MS" panose="030F0702030302020204" pitchFamily="66" charset="0"/>
              </a:rPr>
              <a:t>5.4.3 Choosing which block to replace</a:t>
            </a:r>
          </a:p>
        </p:txBody>
      </p:sp>
      <p:sp>
        <p:nvSpPr>
          <p:cNvPr id="104451" name="AutoShape 3"/>
          <p:cNvSpPr>
            <a:spLocks noGrp="1" noChangeArrowheads="1"/>
          </p:cNvSpPr>
          <p:nvPr>
            <p:ph type="body" idx="1"/>
          </p:nvPr>
        </p:nvSpPr>
        <p:spPr>
          <a:xfrm>
            <a:off x="-19422" y="908720"/>
            <a:ext cx="8820150" cy="5383212"/>
          </a:xfrm>
        </p:spPr>
        <p:txBody>
          <a:bodyPr/>
          <a:lstStyle/>
          <a:p>
            <a:r>
              <a:rPr lang="en-US" altLang="zh-CN" sz="2200" dirty="0">
                <a:latin typeface="Comic Sans MS" panose="030F0702030302020204" pitchFamily="66" charset="0"/>
              </a:rPr>
              <a:t>In an associative cache, we must decide which block to replace when a miss happens and the corresponding set is full.</a:t>
            </a:r>
          </a:p>
          <a:p>
            <a:r>
              <a:rPr lang="en-US" altLang="zh-CN" sz="2200" strike="sngStrike" dirty="0">
                <a:latin typeface="Comic Sans MS" panose="030F0702030302020204" pitchFamily="66" charset="0"/>
              </a:rPr>
              <a:t>The most commonly used scheme is </a:t>
            </a:r>
            <a:r>
              <a:rPr lang="en-US" altLang="zh-CN" sz="2200" strike="sngStrike" dirty="0">
                <a:solidFill>
                  <a:srgbClr val="FF3300"/>
                </a:solidFill>
                <a:latin typeface="Comic Sans MS" panose="030F0702030302020204" pitchFamily="66" charset="0"/>
              </a:rPr>
              <a:t>least recently used</a:t>
            </a:r>
            <a:r>
              <a:rPr lang="en-US" altLang="zh-CN" sz="2200" b="0" strike="sngStrike" dirty="0">
                <a:latin typeface="Comic Sans MS" panose="030F0702030302020204" pitchFamily="66" charset="0"/>
              </a:rPr>
              <a:t> (LRU), </a:t>
            </a:r>
            <a:r>
              <a:rPr lang="en-US" altLang="zh-CN" sz="2200" strike="sngStrike" dirty="0">
                <a:latin typeface="Comic Sans MS" panose="030F0702030302020204" pitchFamily="66" charset="0"/>
              </a:rPr>
              <a:t>which we used in the previous example. In an LRU scheme, the block replaced is the one that has been unused for the longest time.</a:t>
            </a:r>
          </a:p>
          <a:p>
            <a:r>
              <a:rPr lang="en-US" altLang="zh-CN" sz="2200" dirty="0">
                <a:latin typeface="Comic Sans MS" panose="030F0702030302020204" pitchFamily="66" charset="0"/>
              </a:rPr>
              <a:t>For a two-way set associative cache, the LRU can be implemented easily. We could keep a single bit in each set. We set the bit whenever a specific block in the set is referenced, and reset the bit whenever another block is referenced.</a:t>
            </a:r>
          </a:p>
          <a:p>
            <a:r>
              <a:rPr lang="en-US" altLang="zh-CN" sz="2200" dirty="0">
                <a:latin typeface="Comic Sans MS" panose="030F0702030302020204" pitchFamily="66" charset="0"/>
              </a:rPr>
              <a:t>As associativity increases, implementing LRU gets harder.</a:t>
            </a:r>
          </a:p>
          <a:p>
            <a:endParaRPr lang="en-US" altLang="zh-CN" sz="2200" dirty="0">
              <a:latin typeface="Comic Sans MS" panose="030F0702030302020204" pitchFamily="66" charset="0"/>
            </a:endParaRPr>
          </a:p>
        </p:txBody>
      </p:sp>
    </p:spTree>
  </p:cSld>
  <p:clrMapOvr>
    <a:masterClrMapping/>
  </p:clrMapOvr>
  <p:transition spd="med">
    <p:random/>
    <p:sndAc>
      <p:stSnd>
        <p:snd r:embed="rId2" name="camera.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152400"/>
            <a:ext cx="8591550" cy="609600"/>
          </a:xfrm>
          <a:noFill/>
        </p:spPr>
        <p:txBody>
          <a:bodyPr/>
          <a:lstStyle/>
          <a:p>
            <a:r>
              <a:rPr lang="en-US" altLang="zh-CN" sz="2400" dirty="0"/>
              <a:t>5.4.4 Decreasing miss penalty with multilevel caches</a:t>
            </a:r>
          </a:p>
        </p:txBody>
      </p:sp>
      <p:sp>
        <p:nvSpPr>
          <p:cNvPr id="105475" name="AutoShape 3"/>
          <p:cNvSpPr>
            <a:spLocks noGrp="1" noChangeArrowheads="1"/>
          </p:cNvSpPr>
          <p:nvPr>
            <p:ph type="body" idx="1"/>
          </p:nvPr>
        </p:nvSpPr>
        <p:spPr>
          <a:xfrm>
            <a:off x="0" y="836613"/>
            <a:ext cx="8964613" cy="5832475"/>
          </a:xfrm>
          <a:noFill/>
        </p:spPr>
        <p:txBody>
          <a:bodyPr/>
          <a:lstStyle/>
          <a:p>
            <a:pPr>
              <a:lnSpc>
                <a:spcPct val="90000"/>
              </a:lnSpc>
            </a:pPr>
            <a:r>
              <a:rPr lang="en-US" altLang="zh-CN" sz="1800" dirty="0"/>
              <a:t>Add a second level cache:</a:t>
            </a:r>
          </a:p>
          <a:p>
            <a:pPr lvl="1">
              <a:lnSpc>
                <a:spcPct val="90000"/>
              </a:lnSpc>
            </a:pPr>
            <a:r>
              <a:rPr lang="en-US" altLang="zh-CN" sz="1800" dirty="0"/>
              <a:t>often primary cache is on the same chip as the processor</a:t>
            </a:r>
          </a:p>
          <a:p>
            <a:pPr lvl="1">
              <a:lnSpc>
                <a:spcPct val="90000"/>
              </a:lnSpc>
            </a:pPr>
            <a:r>
              <a:rPr lang="en-US" altLang="zh-CN" sz="1800" dirty="0"/>
              <a:t>use SRAMs to add another cache above primary memory (DRAM)</a:t>
            </a:r>
          </a:p>
          <a:p>
            <a:pPr lvl="1">
              <a:lnSpc>
                <a:spcPct val="90000"/>
              </a:lnSpc>
            </a:pPr>
            <a:r>
              <a:rPr lang="en-US" altLang="zh-CN" sz="1800" dirty="0"/>
              <a:t>miss penalty goes down if data is in 2nd level cache</a:t>
            </a:r>
          </a:p>
          <a:p>
            <a:pPr>
              <a:lnSpc>
                <a:spcPct val="90000"/>
              </a:lnSpc>
            </a:pPr>
            <a:r>
              <a:rPr lang="en-US" altLang="zh-CN" sz="1600" dirty="0"/>
              <a:t>Example:</a:t>
            </a:r>
          </a:p>
          <a:p>
            <a:pPr lvl="1">
              <a:lnSpc>
                <a:spcPct val="90000"/>
              </a:lnSpc>
            </a:pPr>
            <a:r>
              <a:rPr lang="en-US" altLang="zh-CN" sz="1800" dirty="0"/>
              <a:t>Part1: </a:t>
            </a:r>
            <a:r>
              <a:rPr lang="en-US" altLang="en-US" sz="1800" dirty="0"/>
              <a:t>With just primary cache, </a:t>
            </a:r>
            <a:r>
              <a:rPr lang="en-US" altLang="zh-CN" sz="1800" dirty="0"/>
              <a:t>CPI of 1.0 on a 5GHz machine with a 2% miss rate, 100ns DRAM access</a:t>
            </a:r>
          </a:p>
          <a:p>
            <a:pPr lvl="1">
              <a:lnSpc>
                <a:spcPct val="90000"/>
              </a:lnSpc>
            </a:pPr>
            <a:r>
              <a:rPr lang="en-US" altLang="zh-CN" sz="1800" dirty="0"/>
              <a:t>Miss penalty to main memory is</a:t>
            </a:r>
          </a:p>
          <a:p>
            <a:pPr lvl="1">
              <a:lnSpc>
                <a:spcPct val="90000"/>
              </a:lnSpc>
            </a:pPr>
            <a:endParaRPr lang="en-US" altLang="zh-CN" sz="1200" dirty="0"/>
          </a:p>
          <a:p>
            <a:pPr lvl="1">
              <a:lnSpc>
                <a:spcPct val="90000"/>
              </a:lnSpc>
            </a:pPr>
            <a:r>
              <a:rPr lang="en-US" altLang="zh-CN" sz="1800" dirty="0"/>
              <a:t>The CPI with one level of caching</a:t>
            </a:r>
          </a:p>
          <a:p>
            <a:pPr>
              <a:lnSpc>
                <a:spcPct val="90000"/>
              </a:lnSpc>
              <a:buFontTx/>
              <a:buNone/>
            </a:pPr>
            <a:r>
              <a:rPr lang="en-US" altLang="zh-CN" sz="1600" dirty="0"/>
              <a:t>	</a:t>
            </a:r>
            <a:r>
              <a:rPr lang="en-US" altLang="zh-CN" sz="1600" b="0" dirty="0"/>
              <a:t>	</a:t>
            </a:r>
            <a:r>
              <a:rPr lang="en-US" altLang="zh-CN" sz="1800" b="0" dirty="0">
                <a:latin typeface="幼圆" panose="02010509060101010101" pitchFamily="49" charset="-122"/>
                <a:ea typeface="幼圆" panose="02010509060101010101" pitchFamily="49" charset="-122"/>
              </a:rPr>
              <a:t>Total CPI = 1.0 + Memory-stall cycles per instruction</a:t>
            </a:r>
          </a:p>
          <a:p>
            <a:pPr lvl="2">
              <a:lnSpc>
                <a:spcPct val="90000"/>
              </a:lnSpc>
              <a:buFontTx/>
              <a:buNone/>
            </a:pPr>
            <a:r>
              <a:rPr lang="en-US" altLang="zh-CN" sz="1600" dirty="0"/>
              <a:t>   		   </a:t>
            </a:r>
            <a:r>
              <a:rPr lang="en-US" altLang="zh-CN" sz="1800" dirty="0"/>
              <a:t> =( 1.0 *I+ 2%*I × 500 ) / I = 1.0 + 2% × 500 = 11.0</a:t>
            </a:r>
          </a:p>
          <a:p>
            <a:pPr lvl="2">
              <a:lnSpc>
                <a:spcPct val="90000"/>
              </a:lnSpc>
              <a:buFontTx/>
              <a:buNone/>
            </a:pPr>
            <a:endParaRPr lang="en-US" altLang="zh-CN" sz="1800" dirty="0"/>
          </a:p>
          <a:p>
            <a:pPr lvl="1">
              <a:lnSpc>
                <a:spcPct val="90000"/>
              </a:lnSpc>
            </a:pPr>
            <a:r>
              <a:rPr lang="en-US" altLang="zh-CN" sz="1800" dirty="0"/>
              <a:t>Part2: Adding 2nd level cache with 5ns access time, decreases miss rate to 0.5%</a:t>
            </a:r>
            <a:r>
              <a:rPr lang="zh-CN" altLang="en-US" sz="1800" dirty="0"/>
              <a:t>（</a:t>
            </a:r>
            <a:r>
              <a:rPr lang="en-US" altLang="zh-CN" sz="1800" dirty="0"/>
              <a:t>That is</a:t>
            </a:r>
            <a:r>
              <a:rPr lang="zh-CN" altLang="en-US" sz="1800" dirty="0"/>
              <a:t>，</a:t>
            </a:r>
            <a:r>
              <a:rPr lang="en-US" altLang="zh-CN" sz="1800" dirty="0"/>
              <a:t>for n instructions( not n memory accesses)</a:t>
            </a:r>
            <a:r>
              <a:rPr lang="zh-CN" altLang="en-US" sz="1800" dirty="0"/>
              <a:t>，</a:t>
            </a:r>
            <a:r>
              <a:rPr lang="en-US" altLang="zh-CN" sz="1800" dirty="0"/>
              <a:t>total 0.5%*n access to DRAM</a:t>
            </a:r>
            <a:r>
              <a:rPr lang="zh-CN" altLang="en-US" sz="1800" dirty="0"/>
              <a:t>，</a:t>
            </a:r>
            <a:r>
              <a:rPr lang="en-US" altLang="zh-CN" sz="1800" dirty="0"/>
              <a:t> total 2%*n access to the 2nd level cache </a:t>
            </a:r>
            <a:r>
              <a:rPr lang="zh-CN" altLang="en-US" sz="1800" dirty="0"/>
              <a:t>）</a:t>
            </a:r>
            <a:br>
              <a:rPr lang="en-US" altLang="zh-CN" sz="1600" dirty="0"/>
            </a:br>
            <a:endParaRPr lang="en-US" altLang="zh-CN" sz="1600" dirty="0"/>
          </a:p>
          <a:p>
            <a:pPr lvl="2">
              <a:lnSpc>
                <a:spcPct val="90000"/>
              </a:lnSpc>
              <a:buFontTx/>
              <a:buNone/>
            </a:pPr>
            <a:endParaRPr lang="en-US" altLang="zh-CN" sz="1600" dirty="0"/>
          </a:p>
          <a:p>
            <a:pPr lvl="1">
              <a:lnSpc>
                <a:spcPct val="90000"/>
              </a:lnSpc>
            </a:pPr>
            <a:r>
              <a:rPr lang="en-US" altLang="zh-CN" sz="1800" dirty="0">
                <a:solidFill>
                  <a:srgbClr val="FF0000"/>
                </a:solidFill>
              </a:rPr>
              <a:t>Suppose: no double miss (both instruction cache and data cache miss )  occurs during each one-instruction execution.(</a:t>
            </a:r>
            <a:r>
              <a:rPr lang="zh-CN" altLang="en-US" sz="1800" dirty="0">
                <a:solidFill>
                  <a:srgbClr val="FF0000"/>
                </a:solidFill>
              </a:rPr>
              <a:t>书上没说，但这条很重要</a:t>
            </a:r>
            <a:r>
              <a:rPr lang="en-US" altLang="zh-CN" sz="1800" dirty="0">
                <a:solidFill>
                  <a:srgbClr val="FF0000"/>
                </a:solidFill>
              </a:rPr>
              <a:t>)</a:t>
            </a:r>
          </a:p>
        </p:txBody>
      </p:sp>
      <p:grpSp>
        <p:nvGrpSpPr>
          <p:cNvPr id="105476" name="组合 1"/>
          <p:cNvGrpSpPr>
            <a:grpSpLocks/>
          </p:cNvGrpSpPr>
          <p:nvPr/>
        </p:nvGrpSpPr>
        <p:grpSpPr bwMode="auto">
          <a:xfrm>
            <a:off x="4500563" y="2924175"/>
            <a:ext cx="3671887" cy="696913"/>
            <a:chOff x="3779838" y="4100513"/>
            <a:chExt cx="3671887" cy="696912"/>
          </a:xfrm>
        </p:grpSpPr>
        <p:grpSp>
          <p:nvGrpSpPr>
            <p:cNvPr id="105483" name="Group 4"/>
            <p:cNvGrpSpPr>
              <a:grpSpLocks/>
            </p:cNvGrpSpPr>
            <p:nvPr/>
          </p:nvGrpSpPr>
          <p:grpSpPr bwMode="auto">
            <a:xfrm>
              <a:off x="3779838" y="4100513"/>
              <a:ext cx="1117600" cy="696912"/>
              <a:chOff x="1020" y="2069"/>
              <a:chExt cx="1860" cy="439"/>
            </a:xfrm>
          </p:grpSpPr>
          <p:sp>
            <p:nvSpPr>
              <p:cNvPr id="105485"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100ns</a:t>
                </a:r>
              </a:p>
            </p:txBody>
          </p:sp>
          <p:sp>
            <p:nvSpPr>
              <p:cNvPr id="105486"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7"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0.2</a:t>
                </a:r>
                <a:endParaRPr lang="en-US" altLang="zh-CN" sz="1800" baseline="-25000"/>
              </a:p>
            </p:txBody>
          </p:sp>
        </p:grpSp>
        <p:sp>
          <p:nvSpPr>
            <p:cNvPr id="105484" name="Text Box 8"/>
            <p:cNvSpPr txBox="1">
              <a:spLocks noChangeArrowheads="1"/>
            </p:cNvSpPr>
            <p:nvPr/>
          </p:nvSpPr>
          <p:spPr bwMode="auto">
            <a:xfrm>
              <a:off x="4500563" y="4244975"/>
              <a:ext cx="295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 500 clock cycles</a:t>
              </a:r>
            </a:p>
          </p:txBody>
        </p:sp>
      </p:grpSp>
      <p:grpSp>
        <p:nvGrpSpPr>
          <p:cNvPr id="105477" name="组合 2"/>
          <p:cNvGrpSpPr>
            <a:grpSpLocks/>
          </p:cNvGrpSpPr>
          <p:nvPr/>
        </p:nvGrpSpPr>
        <p:grpSpPr bwMode="auto">
          <a:xfrm>
            <a:off x="1043608" y="5468393"/>
            <a:ext cx="7344816" cy="696912"/>
            <a:chOff x="3490913" y="5876925"/>
            <a:chExt cx="6139877" cy="696913"/>
          </a:xfrm>
        </p:grpSpPr>
        <p:grpSp>
          <p:nvGrpSpPr>
            <p:cNvPr id="105478" name="Group 9"/>
            <p:cNvGrpSpPr>
              <a:grpSpLocks/>
            </p:cNvGrpSpPr>
            <p:nvPr/>
          </p:nvGrpSpPr>
          <p:grpSpPr bwMode="auto">
            <a:xfrm>
              <a:off x="3490913" y="5876925"/>
              <a:ext cx="1117600" cy="696913"/>
              <a:chOff x="1020" y="2069"/>
              <a:chExt cx="1860" cy="439"/>
            </a:xfrm>
          </p:grpSpPr>
          <p:sp>
            <p:nvSpPr>
              <p:cNvPr id="105480" name="Text Box 10"/>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5ns</a:t>
                </a:r>
              </a:p>
            </p:txBody>
          </p:sp>
          <p:sp>
            <p:nvSpPr>
              <p:cNvPr id="105481"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2"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0.2</a:t>
                </a:r>
                <a:endParaRPr lang="en-US" altLang="zh-CN" sz="1800" baseline="-25000" dirty="0"/>
              </a:p>
            </p:txBody>
          </p:sp>
        </p:grpSp>
        <p:sp>
          <p:nvSpPr>
            <p:cNvPr id="105479" name="Text Box 13"/>
            <p:cNvSpPr txBox="1">
              <a:spLocks noChangeArrowheads="1"/>
            </p:cNvSpPr>
            <p:nvPr/>
          </p:nvSpPr>
          <p:spPr bwMode="auto">
            <a:xfrm>
              <a:off x="4211638" y="6021390"/>
              <a:ext cx="5419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 </a:t>
              </a:r>
              <a:r>
                <a:rPr lang="en-US" altLang="zh-CN" sz="2200" b="0" dirty="0">
                  <a:latin typeface="Times New Roman" panose="02020603050405020304" pitchFamily="18" charset="0"/>
                </a:rPr>
                <a:t>25 clock cycles</a:t>
              </a:r>
              <a:r>
                <a:rPr lang="en-US" altLang="zh-CN" sz="2200" dirty="0"/>
                <a:t>=</a:t>
              </a:r>
              <a:r>
                <a:rPr lang="en-US" altLang="zh-CN" sz="2200" b="0" dirty="0">
                  <a:latin typeface="Times New Roman" panose="02020603050405020304" pitchFamily="18" charset="0"/>
                </a:rPr>
                <a:t>Miss penalty of 2nd level cache </a:t>
              </a:r>
            </a:p>
          </p:txBody>
        </p:sp>
      </p:grpSp>
      <p:sp>
        <p:nvSpPr>
          <p:cNvPr id="16" name="文本框 15"/>
          <p:cNvSpPr txBox="1"/>
          <p:nvPr/>
        </p:nvSpPr>
        <p:spPr>
          <a:xfrm>
            <a:off x="4932040" y="692696"/>
            <a:ext cx="4032448" cy="830997"/>
          </a:xfrm>
          <a:prstGeom prst="rect">
            <a:avLst/>
          </a:prstGeom>
          <a:noFill/>
        </p:spPr>
        <p:txBody>
          <a:bodyPr wrap="square" rtlCol="0">
            <a:spAutoFit/>
          </a:bodyPr>
          <a:lstStyle/>
          <a:p>
            <a:r>
              <a:rPr lang="zh-CN" altLang="en-US" b="1" dirty="0">
                <a:solidFill>
                  <a:srgbClr val="FF0000"/>
                </a:solidFill>
              </a:rPr>
              <a:t>本页及后</a:t>
            </a:r>
            <a:r>
              <a:rPr lang="en-US" altLang="zh-CN" b="1" dirty="0">
                <a:solidFill>
                  <a:srgbClr val="FF0000"/>
                </a:solidFill>
              </a:rPr>
              <a:t>4</a:t>
            </a:r>
            <a:r>
              <a:rPr lang="zh-CN" altLang="en-US" b="1" dirty="0">
                <a:solidFill>
                  <a:srgbClr val="FF0000"/>
                </a:solidFill>
              </a:rPr>
              <a:t>页</a:t>
            </a:r>
            <a:r>
              <a:rPr lang="en-US" altLang="zh-CN" b="1" dirty="0">
                <a:solidFill>
                  <a:srgbClr val="FF0000"/>
                </a:solidFill>
              </a:rPr>
              <a:t>PPT</a:t>
            </a:r>
            <a:r>
              <a:rPr lang="zh-CN" altLang="en-US" b="1" dirty="0">
                <a:solidFill>
                  <a:srgbClr val="FF0000"/>
                </a:solidFill>
              </a:rPr>
              <a:t>来自</a:t>
            </a:r>
            <a:r>
              <a:rPr lang="en-US" altLang="zh-CN" b="1" dirty="0">
                <a:solidFill>
                  <a:srgbClr val="FF0000"/>
                </a:solidFill>
              </a:rPr>
              <a:t>MIPS</a:t>
            </a:r>
            <a:r>
              <a:rPr lang="zh-CN" altLang="en-US" b="1" dirty="0">
                <a:solidFill>
                  <a:srgbClr val="FF0000"/>
                </a:solidFill>
              </a:rPr>
              <a:t>教材，非本书内容</a:t>
            </a:r>
          </a:p>
        </p:txBody>
      </p:sp>
      <p:sp>
        <p:nvSpPr>
          <p:cNvPr id="18" name="TextBox 1"/>
          <p:cNvSpPr txBox="1">
            <a:spLocks noChangeArrowheads="1"/>
          </p:cNvSpPr>
          <p:nvPr/>
        </p:nvSpPr>
        <p:spPr bwMode="auto">
          <a:xfrm>
            <a:off x="7665134" y="11444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5425" y="312738"/>
            <a:ext cx="428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sz="2400" b="0">
              <a:latin typeface="Times New Roman" panose="02020603050405020304" pitchFamily="18" charset="0"/>
            </a:endParaRPr>
          </a:p>
        </p:txBody>
      </p:sp>
      <p:sp>
        <p:nvSpPr>
          <p:cNvPr id="32771" name="AutoShape 3"/>
          <p:cNvSpPr>
            <a:spLocks noGrp="1" noChangeArrowheads="1"/>
          </p:cNvSpPr>
          <p:nvPr>
            <p:ph type="body" idx="1"/>
          </p:nvPr>
        </p:nvSpPr>
        <p:spPr>
          <a:xfrm>
            <a:off x="228600" y="682625"/>
            <a:ext cx="8382000" cy="4114800"/>
          </a:xfrm>
          <a:noFill/>
        </p:spPr>
        <p:txBody>
          <a:bodyPr/>
          <a:lstStyle/>
          <a:p>
            <a:pPr lvl="1">
              <a:spcBef>
                <a:spcPct val="0"/>
              </a:spcBef>
              <a:buSzTx/>
              <a:buFontTx/>
              <a:buChar char="•"/>
            </a:pPr>
            <a:r>
              <a:rPr kumimoji="0" lang="en-US" altLang="zh-CN" sz="2400" b="1" dirty="0">
                <a:solidFill>
                  <a:srgbClr val="FC0128"/>
                </a:solidFill>
                <a:latin typeface="Comic Sans MS" panose="030F0702030302020204" pitchFamily="66" charset="0"/>
                <a:ea typeface="宋体" panose="02010600030101010101" pitchFamily="2" charset="-122"/>
              </a:rPr>
              <a:t>Hierarchies</a:t>
            </a:r>
            <a:r>
              <a:rPr kumimoji="0" lang="en-US" altLang="zh-CN" sz="2400" b="1" dirty="0">
                <a:solidFill>
                  <a:srgbClr val="000000"/>
                </a:solidFill>
                <a:latin typeface="Comic Sans MS" panose="030F0702030302020204" pitchFamily="66" charset="0"/>
                <a:ea typeface="宋体" panose="02010600030101010101" pitchFamily="2" charset="-122"/>
              </a:rPr>
              <a:t> bases on memories of different speeds and size</a:t>
            </a:r>
          </a:p>
          <a:p>
            <a:pPr lvl="1">
              <a:spcBef>
                <a:spcPct val="0"/>
              </a:spcBef>
              <a:buSzTx/>
              <a:buFontTx/>
              <a:buChar char="•"/>
            </a:pPr>
            <a:r>
              <a:rPr kumimoji="0" lang="en-US" altLang="zh-CN" sz="2000" b="1" dirty="0">
                <a:solidFill>
                  <a:srgbClr val="000000"/>
                </a:solidFill>
                <a:latin typeface="Comic Sans MS" panose="030F0702030302020204" pitchFamily="66" charset="0"/>
                <a:ea typeface="宋体" panose="02010600030101010101" pitchFamily="2" charset="-122"/>
              </a:rPr>
              <a:t>more close to CPU the level is, faster the one is.</a:t>
            </a:r>
          </a:p>
          <a:p>
            <a:pPr lvl="1">
              <a:spcBef>
                <a:spcPct val="0"/>
              </a:spcBef>
              <a:buSzTx/>
              <a:buFontTx/>
              <a:buChar char="•"/>
            </a:pPr>
            <a:r>
              <a:rPr kumimoji="0" lang="en-US" altLang="zh-CN" sz="2000" b="1" dirty="0">
                <a:solidFill>
                  <a:srgbClr val="000000"/>
                </a:solidFill>
                <a:latin typeface="Comic Sans MS" panose="030F0702030302020204" pitchFamily="66" charset="0"/>
                <a:ea typeface="宋体" panose="02010600030101010101" pitchFamily="2" charset="-122"/>
              </a:rPr>
              <a:t>more close to CPU the level is, smaller the one is.</a:t>
            </a:r>
          </a:p>
          <a:p>
            <a:pPr lvl="1">
              <a:spcBef>
                <a:spcPct val="0"/>
              </a:spcBef>
              <a:buSzTx/>
              <a:buFontTx/>
              <a:buChar char="•"/>
            </a:pPr>
            <a:r>
              <a:rPr kumimoji="0" lang="en-US" altLang="zh-CN" sz="2000" b="1" dirty="0">
                <a:solidFill>
                  <a:srgbClr val="000000"/>
                </a:solidFill>
                <a:latin typeface="Comic Sans MS" panose="030F0702030302020204" pitchFamily="66" charset="0"/>
                <a:ea typeface="宋体" panose="02010600030101010101" pitchFamily="2" charset="-122"/>
              </a:rPr>
              <a:t>more close to CPU the level is, more  expensive</a:t>
            </a:r>
          </a:p>
        </p:txBody>
      </p:sp>
      <p:sp>
        <p:nvSpPr>
          <p:cNvPr id="32772" name="Rectangle 4"/>
          <p:cNvSpPr>
            <a:spLocks noGrp="1" noChangeArrowheads="1"/>
          </p:cNvSpPr>
          <p:nvPr>
            <p:ph type="title"/>
          </p:nvPr>
        </p:nvSpPr>
        <p:spPr>
          <a:noFill/>
        </p:spPr>
        <p:txBody>
          <a:bodyPr/>
          <a:lstStyle/>
          <a:p>
            <a:r>
              <a:rPr lang="en-US" altLang="zh-CN"/>
              <a:t>Exploiting Memory Hierarchy</a:t>
            </a:r>
            <a:endParaRPr lang="en-US" altLang="zh-CN" dirty="0"/>
          </a:p>
        </p:txBody>
      </p:sp>
      <p:pic>
        <p:nvPicPr>
          <p:cNvPr id="327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030538"/>
            <a:ext cx="6913563"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10"/>
          <p:cNvSpPr txBox="1">
            <a:spLocks noChangeArrowheads="1"/>
          </p:cNvSpPr>
          <p:nvPr/>
        </p:nvSpPr>
        <p:spPr bwMode="auto">
          <a:xfrm>
            <a:off x="360363" y="3933825"/>
            <a:ext cx="2771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Levels in the memory hierarchy</a:t>
            </a:r>
          </a:p>
        </p:txBody>
      </p:sp>
      <p:sp>
        <p:nvSpPr>
          <p:cNvPr id="32775" name="Text Box 11"/>
          <p:cNvSpPr txBox="1">
            <a:spLocks noChangeArrowheads="1"/>
          </p:cNvSpPr>
          <p:nvPr/>
        </p:nvSpPr>
        <p:spPr bwMode="auto">
          <a:xfrm>
            <a:off x="6227763" y="3897313"/>
            <a:ext cx="2771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Increasing distance from the CPU</a:t>
            </a:r>
          </a:p>
        </p:txBody>
      </p:sp>
      <p:sp>
        <p:nvSpPr>
          <p:cNvPr id="32776" name="Line 12"/>
          <p:cNvSpPr>
            <a:spLocks noChangeShapeType="1"/>
          </p:cNvSpPr>
          <p:nvPr/>
        </p:nvSpPr>
        <p:spPr bwMode="auto">
          <a:xfrm>
            <a:off x="8820150" y="3355975"/>
            <a:ext cx="0" cy="2736850"/>
          </a:xfrm>
          <a:prstGeom prst="line">
            <a:avLst/>
          </a:prstGeom>
          <a:noFill/>
          <a:ln w="28575">
            <a:solidFill>
              <a:srgbClr val="FF66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7" name="Line 15"/>
          <p:cNvSpPr>
            <a:spLocks noChangeShapeType="1"/>
          </p:cNvSpPr>
          <p:nvPr/>
        </p:nvSpPr>
        <p:spPr bwMode="auto">
          <a:xfrm>
            <a:off x="2124075" y="6165850"/>
            <a:ext cx="5040313" cy="0"/>
          </a:xfrm>
          <a:prstGeom prst="line">
            <a:avLst/>
          </a:prstGeom>
          <a:noFill/>
          <a:ln w="9525">
            <a:solidFill>
              <a:srgbClr val="FF66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8" name="Text Box 16"/>
          <p:cNvSpPr txBox="1">
            <a:spLocks noChangeArrowheads="1"/>
          </p:cNvSpPr>
          <p:nvPr/>
        </p:nvSpPr>
        <p:spPr bwMode="auto">
          <a:xfrm>
            <a:off x="1944688" y="6211888"/>
            <a:ext cx="514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Size of the memory at each level</a:t>
            </a:r>
            <a:endParaRPr lang="en-US" altLang="zh-CN" sz="2400" b="0" dirty="0">
              <a:latin typeface="Times New Roman" panose="02020603050405020304" pitchFamily="18" charset="0"/>
            </a:endParaRPr>
          </a:p>
        </p:txBody>
      </p:sp>
      <p:sp>
        <p:nvSpPr>
          <p:cNvPr id="2" name="文本框 1"/>
          <p:cNvSpPr txBox="1"/>
          <p:nvPr/>
        </p:nvSpPr>
        <p:spPr>
          <a:xfrm>
            <a:off x="2592078" y="2976215"/>
            <a:ext cx="1080120" cy="461665"/>
          </a:xfrm>
          <a:prstGeom prst="rect">
            <a:avLst/>
          </a:prstGeom>
          <a:noFill/>
        </p:spPr>
        <p:txBody>
          <a:bodyPr wrap="square" rtlCol="0">
            <a:spAutoFit/>
          </a:bodyPr>
          <a:lstStyle/>
          <a:p>
            <a:r>
              <a:rPr lang="en-US" altLang="zh-CN" b="1" dirty="0">
                <a:solidFill>
                  <a:srgbClr val="FF0000"/>
                </a:solidFill>
              </a:rPr>
              <a:t>size</a:t>
            </a:r>
            <a:endParaRPr lang="zh-CN" altLang="en-US" b="1" dirty="0">
              <a:solidFill>
                <a:srgbClr val="FF0000"/>
              </a:solidFill>
            </a:endParaRPr>
          </a:p>
        </p:txBody>
      </p:sp>
    </p:spTree>
  </p:cSld>
  <p:clrMapOvr>
    <a:masterClrMapping/>
  </p:clrMapOvr>
  <p:transition spd="slow" advTm="200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endParaRPr lang="zh-CN" altLang="zh-CN"/>
          </a:p>
        </p:txBody>
      </p:sp>
      <p:sp>
        <p:nvSpPr>
          <p:cNvPr id="107523" name="AutoShape 3"/>
          <p:cNvSpPr>
            <a:spLocks noGrp="1" noChangeArrowheads="1"/>
          </p:cNvSpPr>
          <p:nvPr>
            <p:ph type="body" idx="1"/>
          </p:nvPr>
        </p:nvSpPr>
        <p:spPr>
          <a:xfrm>
            <a:off x="107950" y="1143000"/>
            <a:ext cx="8915400" cy="5310188"/>
          </a:xfrm>
        </p:spPr>
        <p:txBody>
          <a:bodyPr/>
          <a:lstStyle/>
          <a:p>
            <a:r>
              <a:rPr lang="en-US" altLang="zh-CN" sz="1800" dirty="0"/>
              <a:t>The CPI with Two level of cache with 0.5% miss rate for main memory</a:t>
            </a:r>
          </a:p>
          <a:p>
            <a:endParaRPr lang="en-US" altLang="zh-CN" sz="1800" dirty="0"/>
          </a:p>
          <a:p>
            <a:pPr>
              <a:lnSpc>
                <a:spcPct val="90000"/>
              </a:lnSpc>
              <a:buFontTx/>
              <a:buNone/>
            </a:pPr>
            <a:r>
              <a:rPr lang="en-US" altLang="zh-CN" sz="1600" dirty="0"/>
              <a:t>Total CPI = 1.0 + Primary stalls per instruction +  Secondary stalls per instruction</a:t>
            </a:r>
          </a:p>
          <a:p>
            <a:pPr>
              <a:lnSpc>
                <a:spcPct val="90000"/>
              </a:lnSpc>
              <a:buFontTx/>
              <a:buNone/>
            </a:pPr>
            <a:r>
              <a:rPr lang="en-US" altLang="zh-CN" sz="1600" dirty="0"/>
              <a:t>		= 1 + 2% ×25 + 0.5% × 500 </a:t>
            </a:r>
          </a:p>
          <a:p>
            <a:pPr>
              <a:lnSpc>
                <a:spcPct val="90000"/>
              </a:lnSpc>
              <a:buFontTx/>
              <a:buNone/>
            </a:pPr>
            <a:r>
              <a:rPr lang="en-US" altLang="zh-CN" sz="1600" dirty="0"/>
              <a:t>		= 1.0 + 0. 5 +2.5  = 4.0</a:t>
            </a:r>
          </a:p>
          <a:p>
            <a:r>
              <a:rPr lang="en-US" altLang="zh-CN" sz="1800" dirty="0"/>
              <a:t>The processor with secondary cache is faster, the faster factor(</a:t>
            </a:r>
            <a:r>
              <a:rPr lang="zh-CN" altLang="en-US" sz="1800" dirty="0"/>
              <a:t>倍数</a:t>
            </a:r>
            <a:r>
              <a:rPr lang="en-US" altLang="zh-CN" sz="1800" dirty="0"/>
              <a:t>) is</a:t>
            </a:r>
          </a:p>
          <a:p>
            <a:endParaRPr lang="en-US" altLang="zh-CN" sz="1800" dirty="0"/>
          </a:p>
          <a:p>
            <a:endParaRPr lang="en-US" altLang="zh-CN" sz="1800" dirty="0"/>
          </a:p>
          <a:p>
            <a:endParaRPr lang="en-US" altLang="zh-CN" sz="1800" dirty="0"/>
          </a:p>
          <a:p>
            <a:r>
              <a:rPr lang="en-US" altLang="zh-CN" sz="1800" dirty="0"/>
              <a:t>Using multilevel caches:</a:t>
            </a:r>
          </a:p>
          <a:p>
            <a:pPr lvl="1"/>
            <a:r>
              <a:rPr lang="en-US" altLang="zh-CN" sz="1800" dirty="0"/>
              <a:t>try and optimize the hit time on the 1st level cache</a:t>
            </a:r>
          </a:p>
          <a:p>
            <a:pPr lvl="1"/>
            <a:r>
              <a:rPr lang="en-US" altLang="zh-CN" sz="1800" dirty="0"/>
              <a:t>try and optimize the miss rate on the 2nd level cache</a:t>
            </a:r>
          </a:p>
          <a:p>
            <a:endParaRPr lang="en-US" altLang="zh-CN" sz="1800" dirty="0"/>
          </a:p>
        </p:txBody>
      </p:sp>
      <p:grpSp>
        <p:nvGrpSpPr>
          <p:cNvPr id="107524" name="Group 4"/>
          <p:cNvGrpSpPr>
            <a:grpSpLocks/>
          </p:cNvGrpSpPr>
          <p:nvPr/>
        </p:nvGrpSpPr>
        <p:grpSpPr bwMode="auto">
          <a:xfrm>
            <a:off x="2482850" y="3524250"/>
            <a:ext cx="1117600" cy="696913"/>
            <a:chOff x="1020" y="2069"/>
            <a:chExt cx="1860" cy="439"/>
          </a:xfrm>
        </p:grpSpPr>
        <p:sp>
          <p:nvSpPr>
            <p:cNvPr id="107526"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11.0</a:t>
              </a:r>
            </a:p>
          </p:txBody>
        </p:sp>
        <p:sp>
          <p:nvSpPr>
            <p:cNvPr id="107527"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28"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4.0</a:t>
              </a:r>
              <a:endParaRPr lang="en-US" altLang="zh-CN" sz="1800" baseline="-25000"/>
            </a:p>
          </p:txBody>
        </p:sp>
      </p:grpSp>
      <p:sp>
        <p:nvSpPr>
          <p:cNvPr id="107525" name="Text Box 8"/>
          <p:cNvSpPr txBox="1">
            <a:spLocks noChangeArrowheads="1"/>
          </p:cNvSpPr>
          <p:nvPr/>
        </p:nvSpPr>
        <p:spPr bwMode="auto">
          <a:xfrm>
            <a:off x="3419475" y="36687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a:latin typeface="Times New Roman" panose="02020603050405020304" pitchFamily="18" charset="0"/>
              </a:rPr>
              <a:t>=2.8</a:t>
            </a:r>
          </a:p>
        </p:txBody>
      </p:sp>
      <p:sp>
        <p:nvSpPr>
          <p:cNvPr id="9" name="TextBox 1"/>
          <p:cNvSpPr txBox="1">
            <a:spLocks noChangeArrowheads="1"/>
          </p:cNvSpPr>
          <p:nvPr/>
        </p:nvSpPr>
        <p:spPr bwMode="auto">
          <a:xfrm>
            <a:off x="7665134" y="11444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med">
    <p:random/>
    <p:sndAc>
      <p:stSnd>
        <p:snd r:embed="rId2" name="camera.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88640"/>
            <a:ext cx="9227378" cy="4348934"/>
          </a:xfrm>
          <a:prstGeom prst="rect">
            <a:avLst/>
          </a:prstGeom>
        </p:spPr>
      </p:pic>
      <p:sp>
        <p:nvSpPr>
          <p:cNvPr id="3" name="文本框 2"/>
          <p:cNvSpPr txBox="1"/>
          <p:nvPr/>
        </p:nvSpPr>
        <p:spPr>
          <a:xfrm>
            <a:off x="467544" y="4797152"/>
            <a:ext cx="8136904" cy="132343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t>while L1 cache hit test is operating, we process L1 cache data fetching simultaneously, these 2 operations begin at the same time and cost same time. </a:t>
            </a:r>
          </a:p>
          <a:p>
            <a:pPr marL="342900" indent="-342900">
              <a:buFont typeface="Wingdings" panose="05000000000000000000" pitchFamily="2" charset="2"/>
              <a:buChar char="l"/>
            </a:pPr>
            <a:r>
              <a:rPr lang="en-US" altLang="zh-CN" sz="2000" dirty="0"/>
              <a:t>L2 cache operates so.</a:t>
            </a:r>
            <a:endParaRPr lang="zh-CN" altLang="en-US" sz="2000" dirty="0"/>
          </a:p>
        </p:txBody>
      </p:sp>
      <p:sp>
        <p:nvSpPr>
          <p:cNvPr id="4" name="文本框 3"/>
          <p:cNvSpPr txBox="1"/>
          <p:nvPr/>
        </p:nvSpPr>
        <p:spPr>
          <a:xfrm>
            <a:off x="611560" y="4365104"/>
            <a:ext cx="8676456" cy="338554"/>
          </a:xfrm>
          <a:prstGeom prst="rect">
            <a:avLst/>
          </a:prstGeom>
          <a:noFill/>
        </p:spPr>
        <p:txBody>
          <a:bodyPr wrap="square" rtlCol="0">
            <a:spAutoFit/>
          </a:bodyPr>
          <a:lstStyle/>
          <a:p>
            <a:r>
              <a:rPr lang="en-US" altLang="zh-CN" sz="1600" dirty="0"/>
              <a:t>Fig.  Total time of an instruction  reading memory with both miss of L1 and L2 cache: 526 cycles </a:t>
            </a:r>
            <a:endParaRPr lang="zh-CN" altLang="en-US" sz="1600" dirty="0"/>
          </a:p>
        </p:txBody>
      </p:sp>
      <p:sp>
        <p:nvSpPr>
          <p:cNvPr id="5" name="TextBox 1"/>
          <p:cNvSpPr txBox="1">
            <a:spLocks noChangeArrowheads="1"/>
          </p:cNvSpPr>
          <p:nvPr/>
        </p:nvSpPr>
        <p:spPr bwMode="auto">
          <a:xfrm>
            <a:off x="7665134" y="11444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extLst>
      <p:ext uri="{BB962C8B-B14F-4D97-AF65-F5344CB8AC3E}">
        <p14:creationId xmlns:p14="http://schemas.microsoft.com/office/powerpoint/2010/main" val="887349638"/>
      </p:ext>
    </p:extLst>
  </p:cSld>
  <p:clrMapOvr>
    <a:masterClrMapping/>
  </p:clrMapOvr>
  <p:transition spd="med">
    <p:random/>
    <p:sndAc>
      <p:stSnd>
        <p:snd r:embed="rId2" name="camera.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152400"/>
            <a:ext cx="8591550" cy="609600"/>
          </a:xfrm>
          <a:noFill/>
        </p:spPr>
        <p:txBody>
          <a:bodyPr/>
          <a:lstStyle/>
          <a:p>
            <a:r>
              <a:rPr lang="en-US" altLang="zh-CN" sz="2400" dirty="0"/>
              <a:t>Decreasing miss penalty with multilevel caches</a:t>
            </a:r>
          </a:p>
        </p:txBody>
      </p:sp>
      <p:sp>
        <p:nvSpPr>
          <p:cNvPr id="91139" name="AutoShape 3"/>
          <p:cNvSpPr>
            <a:spLocks noGrp="1" noChangeArrowheads="1"/>
          </p:cNvSpPr>
          <p:nvPr>
            <p:ph type="body" idx="1"/>
          </p:nvPr>
        </p:nvSpPr>
        <p:spPr>
          <a:xfrm>
            <a:off x="0" y="836613"/>
            <a:ext cx="8964613" cy="5832475"/>
          </a:xfrm>
        </p:spPr>
        <p:txBody>
          <a:bodyPr/>
          <a:lstStyle/>
          <a:p>
            <a:pPr>
              <a:lnSpc>
                <a:spcPct val="90000"/>
              </a:lnSpc>
              <a:defRPr/>
            </a:pPr>
            <a:r>
              <a:rPr lang="en-US" altLang="zh-CN" sz="2000" dirty="0"/>
              <a:t>Total N instructions (e.g.  N=10000, 4000 memory access instructions, 6000 other instructions such as ADD</a:t>
            </a:r>
            <a:r>
              <a:rPr lang="zh-CN" altLang="en-US" sz="2000" dirty="0"/>
              <a:t>、</a:t>
            </a:r>
            <a:r>
              <a:rPr lang="en-US" altLang="zh-CN" sz="2000" dirty="0"/>
              <a:t>SUB</a:t>
            </a:r>
            <a:r>
              <a:rPr lang="zh-CN" altLang="en-US" sz="2000" dirty="0"/>
              <a:t>、</a:t>
            </a:r>
            <a:r>
              <a:rPr lang="en-US" altLang="zh-CN" sz="2000" dirty="0"/>
              <a:t>AND</a:t>
            </a:r>
            <a:r>
              <a:rPr lang="zh-CN" altLang="en-US" sz="2000" dirty="0"/>
              <a:t>、</a:t>
            </a:r>
            <a:r>
              <a:rPr lang="en-US" altLang="zh-CN" sz="2000" dirty="0"/>
              <a:t>BEQ</a:t>
            </a:r>
            <a:r>
              <a:rPr lang="zh-CN" altLang="en-US" sz="2000" dirty="0"/>
              <a:t>、</a:t>
            </a:r>
            <a:r>
              <a:rPr lang="en-US" altLang="zh-CN" sz="2000" dirty="0"/>
              <a:t>J……, total memory access number: </a:t>
            </a:r>
            <a:r>
              <a:rPr lang="en-US" altLang="zh-CN" sz="2000" dirty="0">
                <a:solidFill>
                  <a:srgbClr val="FF0000"/>
                </a:solidFill>
              </a:rPr>
              <a:t>14000(not N) </a:t>
            </a:r>
            <a:r>
              <a:rPr lang="en-US" altLang="zh-CN" sz="2000" dirty="0"/>
              <a:t>)</a:t>
            </a:r>
          </a:p>
          <a:p>
            <a:pPr lvl="1">
              <a:lnSpc>
                <a:spcPct val="90000"/>
              </a:lnSpc>
              <a:defRPr/>
            </a:pPr>
            <a:r>
              <a:rPr lang="en-US" altLang="zh-CN" sz="1800" dirty="0"/>
              <a:t>N*98% instructions without any miss penalty, time A=N*98%*H1 cycle</a:t>
            </a:r>
          </a:p>
          <a:p>
            <a:pPr lvl="1">
              <a:lnSpc>
                <a:spcPct val="90000"/>
              </a:lnSpc>
              <a:defRPr/>
            </a:pPr>
            <a:r>
              <a:rPr lang="en-US" altLang="zh-CN" sz="1800" dirty="0"/>
              <a:t>N*2% </a:t>
            </a:r>
            <a:r>
              <a:rPr lang="en-US" altLang="zh-CN" sz="1800" dirty="0">
                <a:solidFill>
                  <a:srgbClr val="FF0000"/>
                </a:solidFill>
              </a:rPr>
              <a:t>instructions</a:t>
            </a:r>
            <a:r>
              <a:rPr lang="en-US" altLang="zh-CN" sz="1800" dirty="0"/>
              <a:t> with miss of first level cache, time:  B+C= N*2%*(H1+H2) + N*0.5% *M2</a:t>
            </a:r>
          </a:p>
          <a:p>
            <a:pPr lvl="2">
              <a:lnSpc>
                <a:spcPct val="90000"/>
              </a:lnSpc>
              <a:defRPr/>
            </a:pPr>
            <a:r>
              <a:rPr lang="en-US" altLang="zh-CN" sz="1800" dirty="0"/>
              <a:t>N*1.5% access with hit of 2nd level cache, time B=N*1.5% *(H1+H2)</a:t>
            </a:r>
          </a:p>
          <a:p>
            <a:pPr lvl="2">
              <a:lnSpc>
                <a:spcPct val="90000"/>
              </a:lnSpc>
              <a:defRPr/>
            </a:pPr>
            <a:r>
              <a:rPr lang="en-US" altLang="zh-CN" sz="1800" dirty="0"/>
              <a:t>N*0.5% access with miss of 2nd level cache, Time C= N*0.5% *(H1+H2+M2)</a:t>
            </a:r>
          </a:p>
          <a:p>
            <a:pPr lvl="1">
              <a:lnSpc>
                <a:spcPct val="90000"/>
              </a:lnSpc>
              <a:defRPr/>
            </a:pPr>
            <a:r>
              <a:rPr lang="en-US" altLang="zh-CN" sz="2200" dirty="0"/>
              <a:t>3 kinds of access time </a:t>
            </a:r>
          </a:p>
          <a:p>
            <a:pPr lvl="2">
              <a:lnSpc>
                <a:spcPct val="90000"/>
              </a:lnSpc>
              <a:defRPr/>
            </a:pPr>
            <a:r>
              <a:rPr lang="en-US" altLang="zh-CN" sz="1800" dirty="0"/>
              <a:t>H1: 1 cycle,  access none of  2nd level cache and DRAM</a:t>
            </a:r>
          </a:p>
          <a:p>
            <a:pPr lvl="2">
              <a:lnSpc>
                <a:spcPct val="90000"/>
              </a:lnSpc>
              <a:defRPr/>
            </a:pPr>
            <a:r>
              <a:rPr lang="en-US" altLang="zh-CN" sz="1800" dirty="0"/>
              <a:t>H2:  25 cycles to access  2nd level cache</a:t>
            </a:r>
          </a:p>
          <a:p>
            <a:pPr lvl="2">
              <a:lnSpc>
                <a:spcPct val="90000"/>
              </a:lnSpc>
              <a:defRPr/>
            </a:pPr>
            <a:r>
              <a:rPr lang="en-US" altLang="zh-CN" sz="1800" dirty="0"/>
              <a:t>M2:  500 cycles, miss penalty to access 2nd level cache (i.e.  time to access DRAM)</a:t>
            </a:r>
          </a:p>
          <a:p>
            <a:pPr marL="457200">
              <a:lnSpc>
                <a:spcPct val="90000"/>
              </a:lnSpc>
              <a:defRPr/>
            </a:pPr>
            <a:r>
              <a:rPr lang="en-US" altLang="zh-CN" sz="2200" dirty="0"/>
              <a:t>Total time of N instructions:    A+B+C </a:t>
            </a:r>
          </a:p>
          <a:p>
            <a:pPr marL="514350" lvl="1" indent="0">
              <a:lnSpc>
                <a:spcPct val="90000"/>
              </a:lnSpc>
              <a:buFontTx/>
              <a:buNone/>
              <a:defRPr/>
            </a:pPr>
            <a:r>
              <a:rPr lang="en-US" altLang="zh-CN" sz="1800" dirty="0"/>
              <a:t>    = N*98%*H1 + N*2%*(H1+H2) + N*0.5% *M2 </a:t>
            </a:r>
          </a:p>
          <a:p>
            <a:pPr marL="514350" lvl="1" indent="0">
              <a:lnSpc>
                <a:spcPct val="90000"/>
              </a:lnSpc>
              <a:buFontTx/>
              <a:buNone/>
              <a:defRPr/>
            </a:pPr>
            <a:r>
              <a:rPr lang="en-US" altLang="zh-CN" sz="1800" dirty="0"/>
              <a:t>    = N*H1 + N*2%*H2 + N*0.5% *M2 = N*(1+2%*25+0.5%*500) = 4*N</a:t>
            </a:r>
          </a:p>
          <a:p>
            <a:pPr marL="400050">
              <a:lnSpc>
                <a:spcPct val="90000"/>
              </a:lnSpc>
              <a:defRPr/>
            </a:pPr>
            <a:r>
              <a:rPr lang="en-US" altLang="zh-CN" sz="2200" dirty="0">
                <a:latin typeface="Times New Roman" pitchFamily="18" charset="0"/>
              </a:rPr>
              <a:t>average CPI=4N/N=4</a:t>
            </a:r>
          </a:p>
          <a:p>
            <a:pPr marL="857250" lvl="1" indent="-342900">
              <a:lnSpc>
                <a:spcPct val="90000"/>
              </a:lnSpc>
              <a:defRPr/>
            </a:pPr>
            <a:endParaRPr lang="en-US" altLang="zh-CN" sz="1800" dirty="0"/>
          </a:p>
          <a:p>
            <a:pPr marL="914400" lvl="2" indent="0">
              <a:lnSpc>
                <a:spcPct val="90000"/>
              </a:lnSpc>
              <a:buFontTx/>
              <a:buNone/>
              <a:defRPr/>
            </a:pPr>
            <a:endParaRPr lang="en-US" altLang="zh-CN" sz="1800" dirty="0"/>
          </a:p>
          <a:p>
            <a:pPr lvl="2">
              <a:lnSpc>
                <a:spcPct val="90000"/>
              </a:lnSpc>
              <a:defRPr/>
            </a:pPr>
            <a:endParaRPr lang="en-US" altLang="zh-CN" sz="1800" dirty="0"/>
          </a:p>
          <a:p>
            <a:pPr lvl="1">
              <a:lnSpc>
                <a:spcPct val="90000"/>
              </a:lnSpc>
              <a:defRPr/>
            </a:pPr>
            <a:endParaRPr lang="en-US" altLang="zh-CN" sz="1800" dirty="0"/>
          </a:p>
          <a:p>
            <a:pPr lvl="1">
              <a:lnSpc>
                <a:spcPct val="90000"/>
              </a:lnSpc>
              <a:defRPr/>
            </a:pPr>
            <a:endParaRPr lang="en-US" altLang="zh-CN" sz="1800" dirty="0"/>
          </a:p>
          <a:p>
            <a:pPr lvl="1">
              <a:lnSpc>
                <a:spcPct val="90000"/>
              </a:lnSpc>
              <a:defRPr/>
            </a:pPr>
            <a:r>
              <a:rPr lang="en-US" altLang="zh-CN" sz="1800" dirty="0"/>
              <a:t>often primary cache is on the same chip as the processor</a:t>
            </a:r>
          </a:p>
          <a:p>
            <a:pPr lvl="1">
              <a:lnSpc>
                <a:spcPct val="90000"/>
              </a:lnSpc>
              <a:defRPr/>
            </a:pPr>
            <a:r>
              <a:rPr lang="en-US" altLang="zh-CN" sz="1800" dirty="0"/>
              <a:t>use SRAMs to add another cache above primary memory (DRAM)</a:t>
            </a:r>
          </a:p>
          <a:p>
            <a:pPr lvl="1">
              <a:lnSpc>
                <a:spcPct val="90000"/>
              </a:lnSpc>
              <a:defRPr/>
            </a:pPr>
            <a:r>
              <a:rPr lang="en-US" altLang="zh-CN" sz="1800" dirty="0"/>
              <a:t>miss penalty goes down if data is in 2nd level cache</a:t>
            </a:r>
          </a:p>
          <a:p>
            <a:pPr>
              <a:lnSpc>
                <a:spcPct val="90000"/>
              </a:lnSpc>
              <a:defRPr/>
            </a:pPr>
            <a:r>
              <a:rPr lang="en-US" altLang="zh-CN" sz="1600" dirty="0"/>
              <a:t>Example:</a:t>
            </a:r>
          </a:p>
          <a:p>
            <a:pPr lvl="1">
              <a:lnSpc>
                <a:spcPct val="90000"/>
              </a:lnSpc>
              <a:defRPr/>
            </a:pPr>
            <a:r>
              <a:rPr lang="en-US" altLang="zh-CN" sz="1800" dirty="0"/>
              <a:t>CPI of 1.0 on a 5GHz machine with a 2% miss rate, 100ns DRAM access</a:t>
            </a:r>
          </a:p>
          <a:p>
            <a:pPr lvl="1">
              <a:lnSpc>
                <a:spcPct val="90000"/>
              </a:lnSpc>
              <a:defRPr/>
            </a:pPr>
            <a:r>
              <a:rPr lang="en-US" altLang="zh-CN" sz="1800" dirty="0"/>
              <a:t>Adding 2nd level cache with 5ns access time decreases miss rate to 0.5%</a:t>
            </a:r>
            <a:r>
              <a:rPr lang="zh-CN" altLang="en-US" sz="1800" dirty="0"/>
              <a:t>（</a:t>
            </a:r>
            <a:r>
              <a:rPr lang="en-US" altLang="zh-CN" sz="1800" dirty="0"/>
              <a:t>That is</a:t>
            </a:r>
            <a:r>
              <a:rPr lang="zh-CN" altLang="en-US" sz="1800" dirty="0"/>
              <a:t>，</a:t>
            </a:r>
            <a:r>
              <a:rPr lang="en-US" altLang="zh-CN" sz="1800" dirty="0"/>
              <a:t>for n memory access instructions </a:t>
            </a:r>
            <a:r>
              <a:rPr lang="zh-CN" altLang="en-US" sz="1800" dirty="0"/>
              <a:t>，</a:t>
            </a:r>
            <a:r>
              <a:rPr lang="en-US" altLang="zh-CN" sz="1800" dirty="0"/>
              <a:t>total 0.5%*n access to RAM</a:t>
            </a:r>
            <a:r>
              <a:rPr lang="zh-CN" altLang="en-US" sz="1800" dirty="0"/>
              <a:t>，</a:t>
            </a:r>
            <a:r>
              <a:rPr lang="en-US" altLang="zh-CN" sz="1800" dirty="0"/>
              <a:t> total 2%*n access to the 2nd level cache </a:t>
            </a:r>
            <a:r>
              <a:rPr lang="zh-CN" altLang="en-US" sz="1800" dirty="0"/>
              <a:t>）</a:t>
            </a:r>
            <a:br>
              <a:rPr lang="en-US" altLang="zh-CN" sz="1400" dirty="0"/>
            </a:br>
            <a:endParaRPr lang="en-US" altLang="zh-CN" sz="1400" dirty="0"/>
          </a:p>
          <a:p>
            <a:pPr>
              <a:lnSpc>
                <a:spcPct val="90000"/>
              </a:lnSpc>
              <a:defRPr/>
            </a:pPr>
            <a:r>
              <a:rPr lang="en-US" altLang="zh-CN" sz="1600" dirty="0"/>
              <a:t>Miss penalty to main memory is</a:t>
            </a:r>
          </a:p>
          <a:p>
            <a:pPr>
              <a:lnSpc>
                <a:spcPct val="90000"/>
              </a:lnSpc>
              <a:defRPr/>
            </a:pPr>
            <a:endParaRPr lang="en-US" altLang="zh-CN" sz="1600" dirty="0"/>
          </a:p>
          <a:p>
            <a:pPr>
              <a:lnSpc>
                <a:spcPct val="90000"/>
              </a:lnSpc>
              <a:defRPr/>
            </a:pPr>
            <a:endParaRPr lang="en-US" altLang="zh-CN" sz="1600" dirty="0"/>
          </a:p>
          <a:p>
            <a:pPr>
              <a:lnSpc>
                <a:spcPct val="90000"/>
              </a:lnSpc>
              <a:defRPr/>
            </a:pPr>
            <a:r>
              <a:rPr lang="en-US" altLang="zh-CN" sz="1600" dirty="0"/>
              <a:t>Miss penalty to 2nd level cache is</a:t>
            </a:r>
            <a:endParaRPr lang="en-US" altLang="zh-CN" sz="1400" dirty="0"/>
          </a:p>
        </p:txBody>
      </p:sp>
      <p:sp>
        <p:nvSpPr>
          <p:cNvPr id="4" name="TextBox 1"/>
          <p:cNvSpPr txBox="1">
            <a:spLocks noChangeArrowheads="1"/>
          </p:cNvSpPr>
          <p:nvPr/>
        </p:nvSpPr>
        <p:spPr bwMode="auto">
          <a:xfrm>
            <a:off x="7665134" y="11444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extLst>
      <p:ext uri="{BB962C8B-B14F-4D97-AF65-F5344CB8AC3E}">
        <p14:creationId xmlns:p14="http://schemas.microsoft.com/office/powerpoint/2010/main" val="228081952"/>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28600" y="152400"/>
            <a:ext cx="8591550" cy="609600"/>
          </a:xfrm>
          <a:noFill/>
        </p:spPr>
        <p:txBody>
          <a:bodyPr/>
          <a:lstStyle/>
          <a:p>
            <a:r>
              <a:rPr lang="en-US" altLang="zh-CN" sz="2400" dirty="0"/>
              <a:t>Decreasing miss penalty with multilevel caches</a:t>
            </a:r>
          </a:p>
        </p:txBody>
      </p:sp>
      <p:sp>
        <p:nvSpPr>
          <p:cNvPr id="91139" name="AutoShape 3"/>
          <p:cNvSpPr>
            <a:spLocks noGrp="1" noChangeArrowheads="1"/>
          </p:cNvSpPr>
          <p:nvPr>
            <p:ph type="body" idx="1"/>
          </p:nvPr>
        </p:nvSpPr>
        <p:spPr>
          <a:xfrm>
            <a:off x="0" y="836613"/>
            <a:ext cx="8964613" cy="5832475"/>
          </a:xfrm>
        </p:spPr>
        <p:txBody>
          <a:bodyPr/>
          <a:lstStyle/>
          <a:p>
            <a:pPr>
              <a:lnSpc>
                <a:spcPct val="90000"/>
              </a:lnSpc>
              <a:defRPr/>
            </a:pPr>
            <a:r>
              <a:rPr lang="en-US" altLang="zh-CN" sz="2000" dirty="0"/>
              <a:t>Total N instructions (e.g.  N=10000, 4000 memory access instructions, 6000 other instructions such as ADD</a:t>
            </a:r>
            <a:r>
              <a:rPr lang="zh-CN" altLang="en-US" sz="2000" dirty="0"/>
              <a:t>、</a:t>
            </a:r>
            <a:r>
              <a:rPr lang="en-US" altLang="zh-CN" sz="2000" dirty="0"/>
              <a:t>SUB</a:t>
            </a:r>
            <a:r>
              <a:rPr lang="zh-CN" altLang="en-US" sz="2000" dirty="0"/>
              <a:t>、</a:t>
            </a:r>
            <a:r>
              <a:rPr lang="en-US" altLang="zh-CN" sz="2000" dirty="0"/>
              <a:t>AND</a:t>
            </a:r>
            <a:r>
              <a:rPr lang="zh-CN" altLang="en-US" sz="2000" dirty="0"/>
              <a:t>、</a:t>
            </a:r>
            <a:r>
              <a:rPr lang="en-US" altLang="zh-CN" sz="2000" dirty="0"/>
              <a:t>BEQ</a:t>
            </a:r>
            <a:r>
              <a:rPr lang="zh-CN" altLang="en-US" sz="2000" dirty="0"/>
              <a:t>、</a:t>
            </a:r>
            <a:r>
              <a:rPr lang="en-US" altLang="zh-CN" sz="2000" dirty="0"/>
              <a:t>J……, total memory access number: </a:t>
            </a:r>
            <a:r>
              <a:rPr lang="en-US" altLang="zh-CN" sz="2000" dirty="0">
                <a:solidFill>
                  <a:srgbClr val="FF0000"/>
                </a:solidFill>
              </a:rPr>
              <a:t>14000(not N) </a:t>
            </a:r>
            <a:r>
              <a:rPr lang="en-US" altLang="zh-CN" sz="2000" dirty="0"/>
              <a:t>)</a:t>
            </a:r>
          </a:p>
          <a:p>
            <a:pPr lvl="1">
              <a:lnSpc>
                <a:spcPct val="90000"/>
              </a:lnSpc>
              <a:defRPr/>
            </a:pPr>
            <a:r>
              <a:rPr lang="en-US" altLang="zh-CN" sz="1800" dirty="0"/>
              <a:t>N*98% </a:t>
            </a:r>
            <a:r>
              <a:rPr lang="en-US" altLang="zh-CN" sz="1800" dirty="0">
                <a:solidFill>
                  <a:srgbClr val="FF0000"/>
                </a:solidFill>
              </a:rPr>
              <a:t>accesses </a:t>
            </a:r>
            <a:r>
              <a:rPr lang="en-US" altLang="zh-CN" sz="1800" dirty="0"/>
              <a:t>without any miss penalty, time A=N*98%*H1 cycle</a:t>
            </a:r>
          </a:p>
          <a:p>
            <a:pPr lvl="1">
              <a:lnSpc>
                <a:spcPct val="90000"/>
              </a:lnSpc>
              <a:defRPr/>
            </a:pPr>
            <a:r>
              <a:rPr lang="en-US" altLang="zh-CN" sz="1800" dirty="0"/>
              <a:t>N*2% </a:t>
            </a:r>
            <a:r>
              <a:rPr lang="en-US" altLang="zh-CN" sz="1800" dirty="0">
                <a:solidFill>
                  <a:srgbClr val="FF0000"/>
                </a:solidFill>
              </a:rPr>
              <a:t>accesses</a:t>
            </a:r>
            <a:r>
              <a:rPr lang="en-US" altLang="zh-CN" sz="1800" dirty="0"/>
              <a:t> with miss of first level cache, time:  B+C= N*2%*(H1+H2) + N*0.5% *M2</a:t>
            </a:r>
          </a:p>
          <a:p>
            <a:pPr lvl="2">
              <a:lnSpc>
                <a:spcPct val="90000"/>
              </a:lnSpc>
              <a:defRPr/>
            </a:pPr>
            <a:r>
              <a:rPr lang="en-US" altLang="zh-CN" sz="1800" dirty="0"/>
              <a:t>N*1.5% instructions with hit of 2nd level cache, time B=N*1.5% *(H1+H2)</a:t>
            </a:r>
          </a:p>
          <a:p>
            <a:pPr lvl="2">
              <a:lnSpc>
                <a:spcPct val="90000"/>
              </a:lnSpc>
              <a:defRPr/>
            </a:pPr>
            <a:r>
              <a:rPr lang="en-US" altLang="zh-CN" sz="1800" dirty="0"/>
              <a:t>N*0.5% instructions with miss of 2nd level cache, Time C= N*0.5% *(H1+H2+M2)</a:t>
            </a:r>
          </a:p>
          <a:p>
            <a:pPr lvl="1">
              <a:lnSpc>
                <a:spcPct val="90000"/>
              </a:lnSpc>
              <a:defRPr/>
            </a:pPr>
            <a:r>
              <a:rPr lang="en-US" altLang="zh-CN" sz="2200" dirty="0"/>
              <a:t>3 kinds of access time </a:t>
            </a:r>
          </a:p>
          <a:p>
            <a:pPr lvl="2">
              <a:lnSpc>
                <a:spcPct val="90000"/>
              </a:lnSpc>
              <a:defRPr/>
            </a:pPr>
            <a:r>
              <a:rPr lang="en-US" altLang="zh-CN" sz="1800" dirty="0"/>
              <a:t>H1: 1 cycle, hit time to access  first level cache</a:t>
            </a:r>
          </a:p>
          <a:p>
            <a:pPr lvl="2">
              <a:lnSpc>
                <a:spcPct val="90000"/>
              </a:lnSpc>
              <a:defRPr/>
            </a:pPr>
            <a:r>
              <a:rPr lang="en-US" altLang="zh-CN" sz="1800" dirty="0"/>
              <a:t>H2:  25 cycles, hit time to access  2nd level cache</a:t>
            </a:r>
          </a:p>
          <a:p>
            <a:pPr lvl="2">
              <a:lnSpc>
                <a:spcPct val="90000"/>
              </a:lnSpc>
              <a:defRPr/>
            </a:pPr>
            <a:r>
              <a:rPr lang="en-US" altLang="zh-CN" sz="1800" dirty="0"/>
              <a:t>M2:  500 cycles, miss penalty to access 2nd level cache (time to access DRAM)</a:t>
            </a:r>
          </a:p>
          <a:p>
            <a:pPr marL="457200">
              <a:lnSpc>
                <a:spcPct val="90000"/>
              </a:lnSpc>
              <a:defRPr/>
            </a:pPr>
            <a:r>
              <a:rPr lang="en-US" altLang="zh-CN" sz="2200" dirty="0"/>
              <a:t>Total time of N instructions:    A+B+C </a:t>
            </a:r>
          </a:p>
          <a:p>
            <a:pPr marL="514350" lvl="1" indent="0">
              <a:lnSpc>
                <a:spcPct val="90000"/>
              </a:lnSpc>
              <a:buFontTx/>
              <a:buNone/>
              <a:defRPr/>
            </a:pPr>
            <a:r>
              <a:rPr lang="en-US" altLang="zh-CN" sz="1800" dirty="0"/>
              <a:t>    = N*98%*H1 + N*2%*(H1+H2) + N*0.5% *M2 </a:t>
            </a:r>
          </a:p>
          <a:p>
            <a:pPr marL="514350" lvl="1" indent="0">
              <a:lnSpc>
                <a:spcPct val="90000"/>
              </a:lnSpc>
              <a:buFontTx/>
              <a:buNone/>
              <a:defRPr/>
            </a:pPr>
            <a:r>
              <a:rPr lang="en-US" altLang="zh-CN" sz="1800" dirty="0"/>
              <a:t>    = N*H1 + N*2%*H2 + N*0.5% *M2 = N*(1+2%*25+0.5%*500) = 4*N</a:t>
            </a:r>
          </a:p>
          <a:p>
            <a:pPr marL="400050">
              <a:lnSpc>
                <a:spcPct val="90000"/>
              </a:lnSpc>
              <a:defRPr/>
            </a:pPr>
            <a:r>
              <a:rPr lang="en-US" altLang="zh-CN" sz="2200" dirty="0">
                <a:latin typeface="Times New Roman" pitchFamily="18" charset="0"/>
              </a:rPr>
              <a:t>average CPI=4N/N=4</a:t>
            </a:r>
          </a:p>
          <a:p>
            <a:pPr marL="857250" lvl="1" indent="-342900">
              <a:lnSpc>
                <a:spcPct val="90000"/>
              </a:lnSpc>
              <a:defRPr/>
            </a:pPr>
            <a:endParaRPr lang="en-US" altLang="zh-CN" sz="1800" dirty="0"/>
          </a:p>
          <a:p>
            <a:pPr marL="914400" lvl="2" indent="0">
              <a:lnSpc>
                <a:spcPct val="90000"/>
              </a:lnSpc>
              <a:buFontTx/>
              <a:buNone/>
              <a:defRPr/>
            </a:pPr>
            <a:endParaRPr lang="en-US" altLang="zh-CN" sz="1800" dirty="0"/>
          </a:p>
          <a:p>
            <a:pPr lvl="2">
              <a:lnSpc>
                <a:spcPct val="90000"/>
              </a:lnSpc>
              <a:defRPr/>
            </a:pPr>
            <a:endParaRPr lang="en-US" altLang="zh-CN" sz="1800" dirty="0"/>
          </a:p>
          <a:p>
            <a:pPr lvl="1">
              <a:lnSpc>
                <a:spcPct val="90000"/>
              </a:lnSpc>
              <a:defRPr/>
            </a:pPr>
            <a:endParaRPr lang="en-US" altLang="zh-CN" sz="1800" dirty="0"/>
          </a:p>
          <a:p>
            <a:pPr lvl="1">
              <a:lnSpc>
                <a:spcPct val="90000"/>
              </a:lnSpc>
              <a:defRPr/>
            </a:pPr>
            <a:endParaRPr lang="en-US" altLang="zh-CN" sz="1800" dirty="0"/>
          </a:p>
          <a:p>
            <a:pPr lvl="1">
              <a:lnSpc>
                <a:spcPct val="90000"/>
              </a:lnSpc>
              <a:defRPr/>
            </a:pPr>
            <a:r>
              <a:rPr lang="en-US" altLang="zh-CN" sz="1800" dirty="0"/>
              <a:t>often primary cache is on the same chip as the processor</a:t>
            </a:r>
          </a:p>
          <a:p>
            <a:pPr lvl="1">
              <a:lnSpc>
                <a:spcPct val="90000"/>
              </a:lnSpc>
              <a:defRPr/>
            </a:pPr>
            <a:r>
              <a:rPr lang="en-US" altLang="zh-CN" sz="1800" dirty="0"/>
              <a:t>use SRAMs to add another cache above primary memory (DRAM)</a:t>
            </a:r>
          </a:p>
          <a:p>
            <a:pPr lvl="1">
              <a:lnSpc>
                <a:spcPct val="90000"/>
              </a:lnSpc>
              <a:defRPr/>
            </a:pPr>
            <a:r>
              <a:rPr lang="en-US" altLang="zh-CN" sz="1800" dirty="0"/>
              <a:t>miss penalty goes down if data is in 2nd level cache</a:t>
            </a:r>
          </a:p>
          <a:p>
            <a:pPr>
              <a:lnSpc>
                <a:spcPct val="90000"/>
              </a:lnSpc>
              <a:defRPr/>
            </a:pPr>
            <a:r>
              <a:rPr lang="en-US" altLang="zh-CN" sz="1600" dirty="0"/>
              <a:t>Example:</a:t>
            </a:r>
          </a:p>
          <a:p>
            <a:pPr lvl="1">
              <a:lnSpc>
                <a:spcPct val="90000"/>
              </a:lnSpc>
              <a:defRPr/>
            </a:pPr>
            <a:r>
              <a:rPr lang="en-US" altLang="zh-CN" sz="1800" dirty="0"/>
              <a:t>CPI of 1.0 on a 5GHz machine with a 2% miss rate, 100ns DRAM access</a:t>
            </a:r>
          </a:p>
          <a:p>
            <a:pPr lvl="1">
              <a:lnSpc>
                <a:spcPct val="90000"/>
              </a:lnSpc>
              <a:defRPr/>
            </a:pPr>
            <a:r>
              <a:rPr lang="en-US" altLang="zh-CN" sz="1800" dirty="0"/>
              <a:t>Adding 2nd level cache with 5ns access time decreases miss rate to 0.5%</a:t>
            </a:r>
            <a:r>
              <a:rPr lang="zh-CN" altLang="en-US" sz="1800" dirty="0"/>
              <a:t>（</a:t>
            </a:r>
            <a:r>
              <a:rPr lang="en-US" altLang="zh-CN" sz="1800" dirty="0"/>
              <a:t>That is</a:t>
            </a:r>
            <a:r>
              <a:rPr lang="zh-CN" altLang="en-US" sz="1800" dirty="0"/>
              <a:t>，</a:t>
            </a:r>
            <a:r>
              <a:rPr lang="en-US" altLang="zh-CN" sz="1800" dirty="0"/>
              <a:t>for n memory access instructions </a:t>
            </a:r>
            <a:r>
              <a:rPr lang="zh-CN" altLang="en-US" sz="1800" dirty="0"/>
              <a:t>，</a:t>
            </a:r>
            <a:r>
              <a:rPr lang="en-US" altLang="zh-CN" sz="1800" dirty="0"/>
              <a:t>total 0.5%*n access to RAM</a:t>
            </a:r>
            <a:r>
              <a:rPr lang="zh-CN" altLang="en-US" sz="1800" dirty="0"/>
              <a:t>，</a:t>
            </a:r>
            <a:r>
              <a:rPr lang="en-US" altLang="zh-CN" sz="1800" dirty="0"/>
              <a:t> total 2%*n access to the 2nd level cache </a:t>
            </a:r>
            <a:r>
              <a:rPr lang="zh-CN" altLang="en-US" sz="1800" dirty="0"/>
              <a:t>）</a:t>
            </a:r>
            <a:br>
              <a:rPr lang="en-US" altLang="zh-CN" sz="1400" dirty="0"/>
            </a:br>
            <a:endParaRPr lang="en-US" altLang="zh-CN" sz="1400" dirty="0"/>
          </a:p>
          <a:p>
            <a:pPr>
              <a:lnSpc>
                <a:spcPct val="90000"/>
              </a:lnSpc>
              <a:defRPr/>
            </a:pPr>
            <a:r>
              <a:rPr lang="en-US" altLang="zh-CN" sz="1600" dirty="0"/>
              <a:t>Miss penalty to main memory is</a:t>
            </a:r>
          </a:p>
          <a:p>
            <a:pPr>
              <a:lnSpc>
                <a:spcPct val="90000"/>
              </a:lnSpc>
              <a:defRPr/>
            </a:pPr>
            <a:endParaRPr lang="en-US" altLang="zh-CN" sz="1600" dirty="0"/>
          </a:p>
          <a:p>
            <a:pPr>
              <a:lnSpc>
                <a:spcPct val="90000"/>
              </a:lnSpc>
              <a:defRPr/>
            </a:pPr>
            <a:endParaRPr lang="en-US" altLang="zh-CN" sz="1600" dirty="0"/>
          </a:p>
          <a:p>
            <a:pPr>
              <a:lnSpc>
                <a:spcPct val="90000"/>
              </a:lnSpc>
              <a:defRPr/>
            </a:pPr>
            <a:r>
              <a:rPr lang="en-US" altLang="zh-CN" sz="1600" dirty="0"/>
              <a:t>Miss penalty to 2nd level cache is</a:t>
            </a:r>
            <a:endParaRPr lang="en-US" altLang="zh-CN" sz="1400" dirty="0"/>
          </a:p>
        </p:txBody>
      </p:sp>
      <p:sp>
        <p:nvSpPr>
          <p:cNvPr id="110596" name="文本框 1"/>
          <p:cNvSpPr txBox="1">
            <a:spLocks noChangeArrowheads="1"/>
          </p:cNvSpPr>
          <p:nvPr/>
        </p:nvSpPr>
        <p:spPr bwMode="auto">
          <a:xfrm>
            <a:off x="6264275" y="3357563"/>
            <a:ext cx="2879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SzTx/>
              <a:buFontTx/>
              <a:buNone/>
            </a:pPr>
            <a:r>
              <a:rPr lang="zh-CN" altLang="en-US" sz="2400">
                <a:solidFill>
                  <a:srgbClr val="FF0000"/>
                </a:solidFill>
                <a:latin typeface="Times New Roman" panose="02020603050405020304" pitchFamily="18" charset="0"/>
              </a:rPr>
              <a:t>本页是一种错误的解题思路，要引起注意</a:t>
            </a:r>
          </a:p>
        </p:txBody>
      </p:sp>
      <p:sp>
        <p:nvSpPr>
          <p:cNvPr id="5" name="TextBox 1"/>
          <p:cNvSpPr txBox="1">
            <a:spLocks noChangeArrowheads="1"/>
          </p:cNvSpPr>
          <p:nvPr/>
        </p:nvSpPr>
        <p:spPr bwMode="auto">
          <a:xfrm>
            <a:off x="7665134" y="11444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152400"/>
            <a:ext cx="8591550" cy="609600"/>
          </a:xfrm>
          <a:noFill/>
        </p:spPr>
        <p:txBody>
          <a:bodyPr/>
          <a:lstStyle/>
          <a:p>
            <a:r>
              <a:rPr lang="en-US" altLang="zh-CN" sz="2400" dirty="0"/>
              <a:t>5.4.4 Decreasing miss penalty with multilevel caches</a:t>
            </a:r>
          </a:p>
        </p:txBody>
      </p:sp>
      <p:sp>
        <p:nvSpPr>
          <p:cNvPr id="105475" name="AutoShape 3"/>
          <p:cNvSpPr>
            <a:spLocks noGrp="1" noChangeArrowheads="1"/>
          </p:cNvSpPr>
          <p:nvPr>
            <p:ph type="body" idx="1"/>
          </p:nvPr>
        </p:nvSpPr>
        <p:spPr>
          <a:xfrm>
            <a:off x="0" y="836613"/>
            <a:ext cx="8964613" cy="5832475"/>
          </a:xfrm>
          <a:noFill/>
        </p:spPr>
        <p:txBody>
          <a:bodyPr/>
          <a:lstStyle/>
          <a:p>
            <a:pPr>
              <a:lnSpc>
                <a:spcPct val="90000"/>
              </a:lnSpc>
            </a:pPr>
            <a:r>
              <a:rPr lang="en-US" altLang="zh-CN" sz="1800" dirty="0"/>
              <a:t>Add a second level cache:</a:t>
            </a:r>
          </a:p>
          <a:p>
            <a:pPr lvl="1">
              <a:lnSpc>
                <a:spcPct val="90000"/>
              </a:lnSpc>
            </a:pPr>
            <a:r>
              <a:rPr lang="en-US" altLang="zh-CN" sz="1800" dirty="0"/>
              <a:t>often primary cache is on the same chip as the processor</a:t>
            </a:r>
          </a:p>
          <a:p>
            <a:pPr lvl="1">
              <a:lnSpc>
                <a:spcPct val="90000"/>
              </a:lnSpc>
            </a:pPr>
            <a:r>
              <a:rPr lang="en-US" altLang="zh-CN" sz="1800" dirty="0"/>
              <a:t>use SRAMs to add another cache above primary memory (DRAM)</a:t>
            </a:r>
          </a:p>
          <a:p>
            <a:pPr lvl="1">
              <a:lnSpc>
                <a:spcPct val="90000"/>
              </a:lnSpc>
            </a:pPr>
            <a:r>
              <a:rPr lang="en-US" altLang="zh-CN" sz="1800" dirty="0"/>
              <a:t>miss penalty goes down if data is in 2nd level cache</a:t>
            </a:r>
          </a:p>
          <a:p>
            <a:pPr>
              <a:lnSpc>
                <a:spcPct val="90000"/>
              </a:lnSpc>
            </a:pPr>
            <a:r>
              <a:rPr lang="en-US" altLang="zh-CN" sz="1600" dirty="0"/>
              <a:t>Example:</a:t>
            </a:r>
          </a:p>
          <a:p>
            <a:pPr lvl="1">
              <a:lnSpc>
                <a:spcPct val="90000"/>
              </a:lnSpc>
            </a:pPr>
            <a:r>
              <a:rPr lang="en-US" altLang="zh-CN" sz="1800" dirty="0"/>
              <a:t>Part1: </a:t>
            </a:r>
            <a:r>
              <a:rPr lang="en-US" altLang="en-US" sz="1800" dirty="0"/>
              <a:t>With just primary cache, </a:t>
            </a:r>
            <a:r>
              <a:rPr lang="en-US" altLang="zh-CN" sz="1800" dirty="0"/>
              <a:t>CPI of 1.0 on a </a:t>
            </a:r>
            <a:r>
              <a:rPr lang="en-US" altLang="zh-CN" sz="1800" dirty="0">
                <a:solidFill>
                  <a:srgbClr val="0000FF"/>
                </a:solidFill>
              </a:rPr>
              <a:t>4GHz</a:t>
            </a:r>
            <a:r>
              <a:rPr lang="en-US" altLang="zh-CN" sz="1800" dirty="0"/>
              <a:t> machine with a 2% miss rate, 100ns DRAM access</a:t>
            </a:r>
          </a:p>
          <a:p>
            <a:pPr lvl="1">
              <a:lnSpc>
                <a:spcPct val="90000"/>
              </a:lnSpc>
            </a:pPr>
            <a:r>
              <a:rPr lang="en-US" altLang="zh-CN" sz="1800" dirty="0"/>
              <a:t>Miss penalty to main memory is</a:t>
            </a:r>
          </a:p>
          <a:p>
            <a:pPr lvl="1">
              <a:lnSpc>
                <a:spcPct val="90000"/>
              </a:lnSpc>
            </a:pPr>
            <a:endParaRPr lang="en-US" altLang="zh-CN" sz="1200" dirty="0"/>
          </a:p>
          <a:p>
            <a:pPr lvl="1">
              <a:lnSpc>
                <a:spcPct val="90000"/>
              </a:lnSpc>
            </a:pPr>
            <a:r>
              <a:rPr lang="en-US" altLang="zh-CN" sz="1800" dirty="0"/>
              <a:t>The CPI with one level of caching  </a:t>
            </a:r>
          </a:p>
          <a:p>
            <a:pPr>
              <a:lnSpc>
                <a:spcPct val="90000"/>
              </a:lnSpc>
              <a:buFontTx/>
              <a:buNone/>
            </a:pPr>
            <a:r>
              <a:rPr lang="en-US" altLang="zh-CN" sz="1600" dirty="0"/>
              <a:t>	</a:t>
            </a:r>
            <a:r>
              <a:rPr lang="en-US" altLang="zh-CN" sz="1600" b="0" dirty="0"/>
              <a:t>	</a:t>
            </a:r>
            <a:r>
              <a:rPr lang="en-US" altLang="zh-CN" sz="1800" b="0" dirty="0">
                <a:latin typeface="幼圆" panose="02010509060101010101" pitchFamily="49" charset="-122"/>
                <a:ea typeface="幼圆" panose="02010509060101010101" pitchFamily="49" charset="-122"/>
              </a:rPr>
              <a:t>Total CPI = 1.0 + Memory-stall cycles per instruction</a:t>
            </a:r>
          </a:p>
          <a:p>
            <a:pPr lvl="2">
              <a:lnSpc>
                <a:spcPct val="90000"/>
              </a:lnSpc>
              <a:buFontTx/>
              <a:buNone/>
            </a:pPr>
            <a:r>
              <a:rPr lang="en-US" altLang="zh-CN" sz="1600" dirty="0"/>
              <a:t>   		   </a:t>
            </a:r>
            <a:r>
              <a:rPr lang="en-US" altLang="zh-CN" sz="1800" dirty="0"/>
              <a:t> =( 1.0 *I+ 2%*I × 400 ) / I = 1.0 + 2% × 400 = 9</a:t>
            </a:r>
          </a:p>
          <a:p>
            <a:pPr lvl="2">
              <a:lnSpc>
                <a:spcPct val="90000"/>
              </a:lnSpc>
              <a:buFontTx/>
              <a:buNone/>
            </a:pPr>
            <a:r>
              <a:rPr lang="en-US" altLang="zh-CN" sz="1800" dirty="0"/>
              <a:t>I: total instruction number</a:t>
            </a:r>
          </a:p>
          <a:p>
            <a:pPr lvl="1">
              <a:lnSpc>
                <a:spcPct val="90000"/>
              </a:lnSpc>
            </a:pPr>
            <a:r>
              <a:rPr lang="en-US" altLang="zh-CN" sz="1800" dirty="0"/>
              <a:t>Part2: Adding L-2 cache with 5ns access time, decreases miss rate to 0.5%</a:t>
            </a:r>
            <a:r>
              <a:rPr lang="zh-CN" altLang="en-US" sz="1800" dirty="0"/>
              <a:t>（</a:t>
            </a:r>
            <a:r>
              <a:rPr lang="en-US" altLang="zh-CN" sz="1800" dirty="0"/>
              <a:t>That is</a:t>
            </a:r>
            <a:r>
              <a:rPr lang="zh-CN" altLang="en-US" sz="1800" dirty="0"/>
              <a:t>，</a:t>
            </a:r>
            <a:r>
              <a:rPr lang="en-US" altLang="zh-CN" sz="1800" dirty="0"/>
              <a:t>for n instructions( not n memory accesses)</a:t>
            </a:r>
            <a:r>
              <a:rPr lang="zh-CN" altLang="en-US" sz="1800" dirty="0"/>
              <a:t>，</a:t>
            </a:r>
            <a:r>
              <a:rPr lang="en-US" altLang="zh-CN" sz="1800" dirty="0"/>
              <a:t>total 0.5%*n access to DRAM</a:t>
            </a:r>
            <a:r>
              <a:rPr lang="zh-CN" altLang="en-US" sz="1800" dirty="0"/>
              <a:t>，</a:t>
            </a:r>
            <a:r>
              <a:rPr lang="en-US" altLang="zh-CN" sz="1800" dirty="0"/>
              <a:t> total 2%*n access to the 2nd level cache </a:t>
            </a:r>
            <a:r>
              <a:rPr lang="zh-CN" altLang="en-US" sz="1800" dirty="0"/>
              <a:t>）</a:t>
            </a:r>
            <a:br>
              <a:rPr lang="en-US" altLang="zh-CN" sz="1600" dirty="0"/>
            </a:br>
            <a:endParaRPr lang="en-US" altLang="zh-CN" sz="1600" dirty="0"/>
          </a:p>
          <a:p>
            <a:pPr lvl="2">
              <a:lnSpc>
                <a:spcPct val="90000"/>
              </a:lnSpc>
              <a:buFontTx/>
              <a:buNone/>
            </a:pPr>
            <a:endParaRPr lang="en-US" altLang="zh-CN" sz="1600" dirty="0"/>
          </a:p>
          <a:p>
            <a:pPr lvl="1">
              <a:lnSpc>
                <a:spcPct val="90000"/>
              </a:lnSpc>
            </a:pPr>
            <a:r>
              <a:rPr lang="en-US" altLang="zh-CN" sz="1800" strike="sngStrike" dirty="0">
                <a:solidFill>
                  <a:srgbClr val="FF0000"/>
                </a:solidFill>
              </a:rPr>
              <a:t>Suppose: no double miss (both instruction cache and data cache miss )  occurs during each one-instruction execution.(</a:t>
            </a:r>
            <a:r>
              <a:rPr lang="zh-CN" altLang="en-US" sz="1800" strike="sngStrike" dirty="0">
                <a:solidFill>
                  <a:srgbClr val="FF0000"/>
                </a:solidFill>
              </a:rPr>
              <a:t>书上没说</a:t>
            </a:r>
            <a:r>
              <a:rPr lang="en-US" altLang="zh-CN" sz="1800" strike="sngStrike" dirty="0">
                <a:solidFill>
                  <a:srgbClr val="FF0000"/>
                </a:solidFill>
              </a:rPr>
              <a:t>,</a:t>
            </a:r>
            <a:r>
              <a:rPr lang="zh-CN" altLang="en-US" sz="1800" strike="sngStrike" dirty="0">
                <a:solidFill>
                  <a:srgbClr val="FF0000"/>
                </a:solidFill>
              </a:rPr>
              <a:t>补充</a:t>
            </a:r>
            <a:r>
              <a:rPr lang="en-US" altLang="zh-CN" sz="1800" strike="sngStrike" dirty="0">
                <a:solidFill>
                  <a:srgbClr val="FF0000"/>
                </a:solidFill>
              </a:rPr>
              <a:t>)</a:t>
            </a:r>
          </a:p>
        </p:txBody>
      </p:sp>
      <p:grpSp>
        <p:nvGrpSpPr>
          <p:cNvPr id="105476" name="组合 1"/>
          <p:cNvGrpSpPr>
            <a:grpSpLocks/>
          </p:cNvGrpSpPr>
          <p:nvPr/>
        </p:nvGrpSpPr>
        <p:grpSpPr bwMode="auto">
          <a:xfrm>
            <a:off x="4500563" y="2924175"/>
            <a:ext cx="3671887" cy="696913"/>
            <a:chOff x="3779838" y="4100513"/>
            <a:chExt cx="3671887" cy="696912"/>
          </a:xfrm>
        </p:grpSpPr>
        <p:grpSp>
          <p:nvGrpSpPr>
            <p:cNvPr id="105483" name="Group 4"/>
            <p:cNvGrpSpPr>
              <a:grpSpLocks/>
            </p:cNvGrpSpPr>
            <p:nvPr/>
          </p:nvGrpSpPr>
          <p:grpSpPr bwMode="auto">
            <a:xfrm>
              <a:off x="3779838" y="4100513"/>
              <a:ext cx="1117600" cy="696912"/>
              <a:chOff x="1020" y="2069"/>
              <a:chExt cx="1860" cy="439"/>
            </a:xfrm>
          </p:grpSpPr>
          <p:sp>
            <p:nvSpPr>
              <p:cNvPr id="105485"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a:t>100ns</a:t>
                </a:r>
              </a:p>
            </p:txBody>
          </p:sp>
          <p:sp>
            <p:nvSpPr>
              <p:cNvPr id="105486"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7" name="Text Box 7"/>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0.25</a:t>
                </a:r>
                <a:endParaRPr lang="en-US" altLang="zh-CN" sz="1800" baseline="-25000" dirty="0"/>
              </a:p>
            </p:txBody>
          </p:sp>
        </p:grpSp>
        <p:sp>
          <p:nvSpPr>
            <p:cNvPr id="105484" name="Text Box 8"/>
            <p:cNvSpPr txBox="1">
              <a:spLocks noChangeArrowheads="1"/>
            </p:cNvSpPr>
            <p:nvPr/>
          </p:nvSpPr>
          <p:spPr bwMode="auto">
            <a:xfrm>
              <a:off x="4500563" y="4244975"/>
              <a:ext cx="295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 400 clock cycles</a:t>
              </a:r>
            </a:p>
          </p:txBody>
        </p:sp>
      </p:grpSp>
      <p:grpSp>
        <p:nvGrpSpPr>
          <p:cNvPr id="105477" name="组合 2"/>
          <p:cNvGrpSpPr>
            <a:grpSpLocks/>
          </p:cNvGrpSpPr>
          <p:nvPr/>
        </p:nvGrpSpPr>
        <p:grpSpPr bwMode="auto">
          <a:xfrm>
            <a:off x="1043608" y="5468393"/>
            <a:ext cx="7344816" cy="696912"/>
            <a:chOff x="3490913" y="5876925"/>
            <a:chExt cx="6139877" cy="696913"/>
          </a:xfrm>
        </p:grpSpPr>
        <p:grpSp>
          <p:nvGrpSpPr>
            <p:cNvPr id="105478" name="Group 9"/>
            <p:cNvGrpSpPr>
              <a:grpSpLocks/>
            </p:cNvGrpSpPr>
            <p:nvPr/>
          </p:nvGrpSpPr>
          <p:grpSpPr bwMode="auto">
            <a:xfrm>
              <a:off x="3490913" y="5876925"/>
              <a:ext cx="1117600" cy="696913"/>
              <a:chOff x="1020" y="2069"/>
              <a:chExt cx="1860" cy="439"/>
            </a:xfrm>
          </p:grpSpPr>
          <p:sp>
            <p:nvSpPr>
              <p:cNvPr id="105480" name="Text Box 10"/>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5ns</a:t>
                </a:r>
              </a:p>
            </p:txBody>
          </p:sp>
          <p:sp>
            <p:nvSpPr>
              <p:cNvPr id="105481" name="Line 11"/>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2" name="Text Box 12"/>
              <p:cNvSpPr txBox="1">
                <a:spLocks noChangeArrowheads="1"/>
              </p:cNvSpPr>
              <p:nvPr/>
            </p:nvSpPr>
            <p:spPr bwMode="auto">
              <a:xfrm>
                <a:off x="1020" y="2277"/>
                <a:ext cx="1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0.25</a:t>
                </a:r>
                <a:endParaRPr lang="en-US" altLang="zh-CN" sz="1800" baseline="-25000" dirty="0"/>
              </a:p>
            </p:txBody>
          </p:sp>
        </p:grpSp>
        <p:sp>
          <p:nvSpPr>
            <p:cNvPr id="105479" name="Text Box 13"/>
            <p:cNvSpPr txBox="1">
              <a:spLocks noChangeArrowheads="1"/>
            </p:cNvSpPr>
            <p:nvPr/>
          </p:nvSpPr>
          <p:spPr bwMode="auto">
            <a:xfrm>
              <a:off x="4211638" y="6021390"/>
              <a:ext cx="5419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 </a:t>
              </a:r>
              <a:r>
                <a:rPr lang="en-US" altLang="zh-CN" sz="2200" b="0" dirty="0">
                  <a:latin typeface="Times New Roman" panose="02020603050405020304" pitchFamily="18" charset="0"/>
                </a:rPr>
                <a:t>20 clock cycles</a:t>
              </a:r>
              <a:r>
                <a:rPr lang="en-US" altLang="zh-CN" sz="2200" dirty="0"/>
                <a:t>=</a:t>
              </a:r>
              <a:r>
                <a:rPr lang="en-US" altLang="zh-CN" sz="2200" b="0" dirty="0">
                  <a:latin typeface="Times New Roman" panose="02020603050405020304" pitchFamily="18" charset="0"/>
                </a:rPr>
                <a:t>Miss penalty of 2nd level cache </a:t>
              </a:r>
            </a:p>
          </p:txBody>
        </p:sp>
      </p:grpSp>
      <p:sp>
        <p:nvSpPr>
          <p:cNvPr id="2" name="文本框 1"/>
          <p:cNvSpPr txBox="1"/>
          <p:nvPr/>
        </p:nvSpPr>
        <p:spPr>
          <a:xfrm>
            <a:off x="6876256" y="692696"/>
            <a:ext cx="2592288" cy="461665"/>
          </a:xfrm>
          <a:prstGeom prst="rect">
            <a:avLst/>
          </a:prstGeom>
          <a:noFill/>
        </p:spPr>
        <p:txBody>
          <a:bodyPr wrap="square" rtlCol="0">
            <a:spAutoFit/>
          </a:bodyPr>
          <a:lstStyle/>
          <a:p>
            <a:r>
              <a:rPr lang="zh-CN" altLang="en-US" b="1" dirty="0">
                <a:solidFill>
                  <a:srgbClr val="FF0000"/>
                </a:solidFill>
              </a:rPr>
              <a:t>同</a:t>
            </a:r>
            <a:r>
              <a:rPr lang="en-US" altLang="zh-CN" b="1" dirty="0">
                <a:solidFill>
                  <a:srgbClr val="FF0000"/>
                </a:solidFill>
              </a:rPr>
              <a:t>RISC-V</a:t>
            </a:r>
            <a:r>
              <a:rPr lang="zh-CN" altLang="en-US" b="1" dirty="0">
                <a:solidFill>
                  <a:srgbClr val="FF0000"/>
                </a:solidFill>
              </a:rPr>
              <a:t>教材</a:t>
            </a:r>
          </a:p>
        </p:txBody>
      </p:sp>
    </p:spTree>
    <p:extLst>
      <p:ext uri="{BB962C8B-B14F-4D97-AF65-F5344CB8AC3E}">
        <p14:creationId xmlns:p14="http://schemas.microsoft.com/office/powerpoint/2010/main" val="875962688"/>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AutoShape 3"/>
          <p:cNvSpPr>
            <a:spLocks noGrp="1" noChangeArrowheads="1"/>
          </p:cNvSpPr>
          <p:nvPr>
            <p:ph type="body" idx="1"/>
          </p:nvPr>
        </p:nvSpPr>
        <p:spPr>
          <a:xfrm>
            <a:off x="107504" y="869156"/>
            <a:ext cx="8915400" cy="5310188"/>
          </a:xfrm>
        </p:spPr>
        <p:txBody>
          <a:bodyPr/>
          <a:lstStyle/>
          <a:p>
            <a:r>
              <a:rPr lang="en-US" altLang="zh-CN" sz="1800" dirty="0">
                <a:solidFill>
                  <a:srgbClr val="FF0000"/>
                </a:solidFill>
              </a:rPr>
              <a:t>Note: miss rate is the miss rate per instruction, not the miss rate per access.</a:t>
            </a:r>
          </a:p>
          <a:p>
            <a:r>
              <a:rPr lang="en-US" altLang="zh-CN" sz="1800" dirty="0"/>
              <a:t>The CPI with Two level of cache with 0.5% miss rate for main memory</a:t>
            </a:r>
          </a:p>
          <a:p>
            <a:endParaRPr lang="en-US" altLang="zh-CN" sz="1800" dirty="0"/>
          </a:p>
          <a:p>
            <a:pPr>
              <a:lnSpc>
                <a:spcPct val="90000"/>
              </a:lnSpc>
              <a:buFontTx/>
              <a:buNone/>
            </a:pPr>
            <a:r>
              <a:rPr lang="en-US" altLang="zh-CN" sz="1600" dirty="0"/>
              <a:t>Total CPI = 1.0 + Primary stalls per instruction +  Secondary stalls per instruction</a:t>
            </a:r>
          </a:p>
          <a:p>
            <a:pPr>
              <a:lnSpc>
                <a:spcPct val="90000"/>
              </a:lnSpc>
              <a:buFontTx/>
              <a:buNone/>
            </a:pPr>
            <a:r>
              <a:rPr lang="en-US" altLang="zh-CN" sz="1600" dirty="0"/>
              <a:t>		= 1 + 2% ×20 + 0.5% × 400 </a:t>
            </a:r>
          </a:p>
          <a:p>
            <a:pPr>
              <a:lnSpc>
                <a:spcPct val="90000"/>
              </a:lnSpc>
              <a:buFontTx/>
              <a:buNone/>
            </a:pPr>
            <a:r>
              <a:rPr lang="en-US" altLang="zh-CN" sz="1600" dirty="0"/>
              <a:t>		= 1.0 + 0. 4 +2  = 3.4</a:t>
            </a:r>
          </a:p>
          <a:p>
            <a:r>
              <a:rPr lang="en-US" altLang="zh-CN" sz="1800" dirty="0"/>
              <a:t>The processor with secondary cache is faster,</a:t>
            </a:r>
            <a:r>
              <a:rPr lang="en-US" altLang="en-US" sz="1800" dirty="0"/>
              <a:t> performance ratio </a:t>
            </a:r>
            <a:r>
              <a:rPr lang="en-US" altLang="zh-CN" sz="1800" dirty="0"/>
              <a:t>is</a:t>
            </a:r>
          </a:p>
          <a:p>
            <a:endParaRPr lang="en-US" altLang="zh-CN" sz="1800" dirty="0"/>
          </a:p>
          <a:p>
            <a:endParaRPr lang="en-US" altLang="zh-CN" sz="1800" dirty="0"/>
          </a:p>
          <a:p>
            <a:endParaRPr lang="en-US" altLang="zh-CN" sz="1800" dirty="0"/>
          </a:p>
          <a:p>
            <a:r>
              <a:rPr lang="en-US" altLang="zh-CN" sz="1800" dirty="0"/>
              <a:t>Using multilevel caches:</a:t>
            </a:r>
          </a:p>
          <a:p>
            <a:pPr lvl="1"/>
            <a:r>
              <a:rPr lang="en-US" altLang="zh-CN" sz="1800" dirty="0"/>
              <a:t>try and optimize the hit time on the 1st level cache</a:t>
            </a:r>
          </a:p>
          <a:p>
            <a:pPr lvl="1"/>
            <a:r>
              <a:rPr lang="en-US" altLang="zh-CN" sz="1800" dirty="0"/>
              <a:t>try and optimize the miss rate on the 2nd level cache</a:t>
            </a:r>
          </a:p>
          <a:p>
            <a:endParaRPr lang="en-US" altLang="zh-CN" sz="1800" dirty="0"/>
          </a:p>
        </p:txBody>
      </p:sp>
      <p:grpSp>
        <p:nvGrpSpPr>
          <p:cNvPr id="107524" name="Group 4"/>
          <p:cNvGrpSpPr>
            <a:grpSpLocks/>
          </p:cNvGrpSpPr>
          <p:nvPr/>
        </p:nvGrpSpPr>
        <p:grpSpPr bwMode="auto">
          <a:xfrm>
            <a:off x="2482850" y="3524250"/>
            <a:ext cx="1117600" cy="700088"/>
            <a:chOff x="1020" y="2069"/>
            <a:chExt cx="1860" cy="441"/>
          </a:xfrm>
        </p:grpSpPr>
        <p:sp>
          <p:nvSpPr>
            <p:cNvPr id="107526" name="Text Box 5"/>
            <p:cNvSpPr txBox="1">
              <a:spLocks noChangeArrowheads="1"/>
            </p:cNvSpPr>
            <p:nvPr/>
          </p:nvSpPr>
          <p:spPr bwMode="auto">
            <a:xfrm>
              <a:off x="1205" y="206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9.0</a:t>
              </a:r>
            </a:p>
          </p:txBody>
        </p:sp>
        <p:sp>
          <p:nvSpPr>
            <p:cNvPr id="107527" name="Line 6"/>
            <p:cNvSpPr>
              <a:spLocks noChangeShapeType="1"/>
            </p:cNvSpPr>
            <p:nvPr/>
          </p:nvSpPr>
          <p:spPr bwMode="auto">
            <a:xfrm>
              <a:off x="1250" y="2296"/>
              <a:ext cx="135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528" name="Text Box 7"/>
            <p:cNvSpPr txBox="1">
              <a:spLocks noChangeArrowheads="1"/>
            </p:cNvSpPr>
            <p:nvPr/>
          </p:nvSpPr>
          <p:spPr bwMode="auto">
            <a:xfrm>
              <a:off x="1020" y="2277"/>
              <a:ext cx="18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1800" dirty="0"/>
                <a:t>3.4</a:t>
              </a:r>
              <a:endParaRPr lang="en-US" altLang="zh-CN" sz="1800" baseline="-25000" dirty="0"/>
            </a:p>
          </p:txBody>
        </p:sp>
      </p:grpSp>
      <p:sp>
        <p:nvSpPr>
          <p:cNvPr id="107525" name="Text Box 8"/>
          <p:cNvSpPr txBox="1">
            <a:spLocks noChangeArrowheads="1"/>
          </p:cNvSpPr>
          <p:nvPr/>
        </p:nvSpPr>
        <p:spPr bwMode="auto">
          <a:xfrm>
            <a:off x="3419475" y="36687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b="0" dirty="0">
                <a:latin typeface="Times New Roman" panose="02020603050405020304" pitchFamily="18" charset="0"/>
              </a:rPr>
              <a:t>=2.6</a:t>
            </a:r>
          </a:p>
        </p:txBody>
      </p:sp>
    </p:spTree>
    <p:extLst>
      <p:ext uri="{BB962C8B-B14F-4D97-AF65-F5344CB8AC3E}">
        <p14:creationId xmlns:p14="http://schemas.microsoft.com/office/powerpoint/2010/main" val="3723522784"/>
      </p:ext>
    </p:extLst>
  </p:cSld>
  <p:clrMapOvr>
    <a:masterClrMapping/>
  </p:clrMapOvr>
  <p:transition spd="med">
    <p:random/>
    <p:sndAc>
      <p:stSnd>
        <p:snd r:embed="rId2" name="camera.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title"/>
          </p:nvPr>
        </p:nvSpPr>
        <p:spPr>
          <a:xfrm>
            <a:off x="990600" y="304800"/>
            <a:ext cx="6245225" cy="685800"/>
          </a:xfrm>
          <a:noFill/>
        </p:spPr>
        <p:txBody>
          <a:bodyPr/>
          <a:lstStyle/>
          <a:p>
            <a:r>
              <a:rPr lang="en-US" altLang="zh-CN" sz="2000"/>
              <a:t>Direct-mapped Cache Example (1-word Blocks</a:t>
            </a:r>
            <a:r>
              <a:rPr lang="en-US" altLang="zh-CN" sz="2000" dirty="0"/>
              <a:t>)</a:t>
            </a:r>
          </a:p>
        </p:txBody>
      </p:sp>
      <p:sp>
        <p:nvSpPr>
          <p:cNvPr id="112646" name="TextBox 1"/>
          <p:cNvSpPr txBox="1">
            <a:spLocks noChangeArrowheads="1"/>
          </p:cNvSpPr>
          <p:nvPr/>
        </p:nvSpPr>
        <p:spPr bwMode="auto">
          <a:xfrm>
            <a:off x="6588125" y="188913"/>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pic>
        <p:nvPicPr>
          <p:cNvPr id="2" name="图片 1"/>
          <p:cNvPicPr>
            <a:picLocks noChangeAspect="1"/>
          </p:cNvPicPr>
          <p:nvPr/>
        </p:nvPicPr>
        <p:blipFill>
          <a:blip r:embed="rId3"/>
          <a:stretch>
            <a:fillRect/>
          </a:stretch>
        </p:blipFill>
        <p:spPr>
          <a:xfrm>
            <a:off x="152400" y="947737"/>
            <a:ext cx="8839200" cy="4962525"/>
          </a:xfrm>
          <a:prstGeom prst="rect">
            <a:avLst/>
          </a:prstGeom>
        </p:spPr>
      </p:pic>
      <p:sp>
        <p:nvSpPr>
          <p:cNvPr id="5" name="TextBox 1"/>
          <p:cNvSpPr txBox="1">
            <a:spLocks noChangeArrowheads="1"/>
          </p:cNvSpPr>
          <p:nvPr/>
        </p:nvSpPr>
        <p:spPr bwMode="auto">
          <a:xfrm>
            <a:off x="7476504" y="75961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med">
    <p:random/>
    <p:sndAc>
      <p:stSnd>
        <p:snd r:embed="rId2" name="camera.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p:cNvSpPr>
            <a:spLocks noGrp="1" noChangeArrowheads="1"/>
          </p:cNvSpPr>
          <p:nvPr>
            <p:ph type="body" idx="1"/>
          </p:nvPr>
        </p:nvSpPr>
        <p:spPr>
          <a:xfrm>
            <a:off x="381000" y="838200"/>
            <a:ext cx="8458200" cy="990600"/>
          </a:xfrm>
          <a:noFill/>
        </p:spPr>
        <p:txBody>
          <a:bodyPr/>
          <a:lstStyle/>
          <a:p>
            <a:pPr marL="285750" indent="-285750"/>
            <a:r>
              <a:rPr lang="en-US" altLang="zh-CN" sz="1800">
                <a:solidFill>
                  <a:srgbClr val="000000"/>
                </a:solidFill>
                <a:latin typeface="Times New Roman" panose="02020603050405020304" pitchFamily="18" charset="0"/>
              </a:rPr>
              <a:t>Assume cache has 4 blocks</a:t>
            </a:r>
            <a:endParaRPr lang="en-US" altLang="zh-CN" sz="1800" dirty="0">
              <a:solidFill>
                <a:srgbClr val="000000"/>
              </a:solidFill>
              <a:latin typeface="Times New Roman" panose="02020603050405020304" pitchFamily="18" charset="0"/>
            </a:endParaRPr>
          </a:p>
        </p:txBody>
      </p:sp>
      <p:sp>
        <p:nvSpPr>
          <p:cNvPr id="113667" name="Rectangle 3"/>
          <p:cNvSpPr>
            <a:spLocks noGrp="1" noChangeArrowheads="1"/>
          </p:cNvSpPr>
          <p:nvPr>
            <p:ph type="title"/>
          </p:nvPr>
        </p:nvSpPr>
        <p:spPr>
          <a:xfrm>
            <a:off x="762000" y="228600"/>
            <a:ext cx="6257925" cy="685800"/>
          </a:xfrm>
          <a:noFill/>
        </p:spPr>
        <p:txBody>
          <a:bodyPr/>
          <a:lstStyle/>
          <a:p>
            <a:r>
              <a:rPr lang="en-US" altLang="zh-CN" sz="2000"/>
              <a:t>Fully-Associative Cache example (1-word Blocks</a:t>
            </a:r>
            <a:r>
              <a:rPr lang="en-US" altLang="zh-CN" sz="2000" dirty="0"/>
              <a:t>)</a:t>
            </a:r>
          </a:p>
        </p:txBody>
      </p:sp>
      <p:pic>
        <p:nvPicPr>
          <p:cNvPr id="113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8763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13669" name="TextBox 1"/>
          <p:cNvSpPr txBox="1">
            <a:spLocks noChangeArrowheads="1"/>
          </p:cNvSpPr>
          <p:nvPr/>
        </p:nvSpPr>
        <p:spPr bwMode="auto">
          <a:xfrm>
            <a:off x="6588125" y="188913"/>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sp>
        <p:nvSpPr>
          <p:cNvPr id="6" name="TextBox 1"/>
          <p:cNvSpPr txBox="1">
            <a:spLocks noChangeArrowheads="1"/>
          </p:cNvSpPr>
          <p:nvPr/>
        </p:nvSpPr>
        <p:spPr bwMode="auto">
          <a:xfrm>
            <a:off x="7476504" y="75961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med">
    <p:random/>
    <p:sndAc>
      <p:stSnd>
        <p:snd r:embed="rId2" name="camera.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Object 2"/>
          <p:cNvGraphicFramePr>
            <a:graphicFrameLocks noChangeAspect="1"/>
          </p:cNvGraphicFramePr>
          <p:nvPr/>
        </p:nvGraphicFramePr>
        <p:xfrm>
          <a:off x="609600" y="1295400"/>
          <a:ext cx="8001000" cy="5308600"/>
        </p:xfrm>
        <a:graphic>
          <a:graphicData uri="http://schemas.openxmlformats.org/presentationml/2006/ole">
            <mc:AlternateContent xmlns:mc="http://schemas.openxmlformats.org/markup-compatibility/2006">
              <mc:Choice xmlns:v="urn:schemas-microsoft-com:vml" Requires="v">
                <p:oleObj spid="_x0000_s114776" name="位图图像" r:id="rId4" imgW="6248942" imgH="4145639" progId="Paint.Picture">
                  <p:embed/>
                </p:oleObj>
              </mc:Choice>
              <mc:Fallback>
                <p:oleObj name="位图图像" r:id="rId4" imgW="6248942" imgH="4145639"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8001000" cy="530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1" name="AutoShape 3"/>
          <p:cNvSpPr>
            <a:spLocks noGrp="1" noChangeArrowheads="1"/>
          </p:cNvSpPr>
          <p:nvPr>
            <p:ph type="body" idx="1"/>
          </p:nvPr>
        </p:nvSpPr>
        <p:spPr>
          <a:xfrm>
            <a:off x="381000" y="838200"/>
            <a:ext cx="8458200" cy="990600"/>
          </a:xfrm>
          <a:noFill/>
        </p:spPr>
        <p:txBody>
          <a:bodyPr/>
          <a:lstStyle/>
          <a:p>
            <a:pPr marL="285750" indent="-285750">
              <a:spcBef>
                <a:spcPct val="0"/>
              </a:spcBef>
            </a:pPr>
            <a:r>
              <a:rPr lang="en-US" altLang="zh-CN" sz="1800" b="0">
                <a:solidFill>
                  <a:srgbClr val="000000"/>
                </a:solidFill>
                <a:latin typeface="Times New Roman" panose="02020603050405020304" pitchFamily="18" charset="0"/>
              </a:rPr>
              <a:t>Assume cache has 4 blocks and each block is 1 word</a:t>
            </a:r>
            <a:endParaRPr lang="en-US" altLang="zh-CN" sz="1800" b="0" dirty="0">
              <a:solidFill>
                <a:srgbClr val="000000"/>
              </a:solidFill>
              <a:latin typeface="Times New Roman" panose="02020603050405020304" pitchFamily="18" charset="0"/>
            </a:endParaRPr>
          </a:p>
          <a:p>
            <a:pPr marL="285750" indent="-285750">
              <a:spcBef>
                <a:spcPct val="0"/>
              </a:spcBef>
            </a:pPr>
            <a:r>
              <a:rPr lang="en-US" altLang="zh-CN" sz="1800" b="0">
                <a:solidFill>
                  <a:srgbClr val="000000"/>
                </a:solidFill>
                <a:latin typeface="Times New Roman" panose="02020603050405020304" pitchFamily="18" charset="0"/>
              </a:rPr>
              <a:t>2 blocks per set, hence 2 sets per cache</a:t>
            </a:r>
            <a:endParaRPr lang="en-US" altLang="zh-CN" sz="1800" b="0" dirty="0">
              <a:solidFill>
                <a:srgbClr val="000000"/>
              </a:solidFill>
              <a:latin typeface="Times New Roman" panose="02020603050405020304" pitchFamily="18" charset="0"/>
            </a:endParaRPr>
          </a:p>
        </p:txBody>
      </p:sp>
      <p:sp>
        <p:nvSpPr>
          <p:cNvPr id="114692" name="Rectangle 4"/>
          <p:cNvSpPr>
            <a:spLocks noGrp="1" noChangeArrowheads="1"/>
          </p:cNvSpPr>
          <p:nvPr>
            <p:ph type="title"/>
          </p:nvPr>
        </p:nvSpPr>
        <p:spPr>
          <a:xfrm>
            <a:off x="762000" y="228600"/>
            <a:ext cx="8153400" cy="685800"/>
          </a:xfrm>
          <a:noFill/>
        </p:spPr>
        <p:txBody>
          <a:bodyPr/>
          <a:lstStyle/>
          <a:p>
            <a:r>
              <a:rPr lang="en-US" altLang="zh-CN" sz="2000"/>
              <a:t>2-Way Set-Associative Cache</a:t>
            </a:r>
            <a:endParaRPr lang="en-US" altLang="zh-CN" sz="2000" dirty="0"/>
          </a:p>
        </p:txBody>
      </p:sp>
      <p:sp>
        <p:nvSpPr>
          <p:cNvPr id="114693" name="TextBox 1"/>
          <p:cNvSpPr txBox="1">
            <a:spLocks noChangeArrowheads="1"/>
          </p:cNvSpPr>
          <p:nvPr/>
        </p:nvSpPr>
        <p:spPr bwMode="auto">
          <a:xfrm>
            <a:off x="6588125" y="1158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sp>
        <p:nvSpPr>
          <p:cNvPr id="6" name="TextBox 1"/>
          <p:cNvSpPr txBox="1">
            <a:spLocks noChangeArrowheads="1"/>
          </p:cNvSpPr>
          <p:nvPr/>
        </p:nvSpPr>
        <p:spPr bwMode="auto">
          <a:xfrm>
            <a:off x="7476504" y="75961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med">
    <p:random/>
    <p:sndAc>
      <p:stSnd>
        <p:snd r:embed="rId3" name="camera.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90600" y="188913"/>
            <a:ext cx="7696200" cy="685800"/>
          </a:xfrm>
          <a:noFill/>
        </p:spPr>
        <p:txBody>
          <a:bodyPr/>
          <a:lstStyle/>
          <a:p>
            <a:r>
              <a:rPr lang="en-US" altLang="zh-CN"/>
              <a:t>Deep concept in Cache</a:t>
            </a:r>
            <a:endParaRPr lang="en-US" altLang="zh-CN" dirty="0"/>
          </a:p>
        </p:txBody>
      </p:sp>
      <p:sp>
        <p:nvSpPr>
          <p:cNvPr id="115715" name="AutoShape 3"/>
          <p:cNvSpPr>
            <a:spLocks noGrp="1" noChangeArrowheads="1"/>
          </p:cNvSpPr>
          <p:nvPr>
            <p:ph type="body" idx="1"/>
          </p:nvPr>
        </p:nvSpPr>
        <p:spPr>
          <a:xfrm>
            <a:off x="304800" y="1052513"/>
            <a:ext cx="8458200" cy="5486400"/>
          </a:xfrm>
          <a:noFill/>
        </p:spPr>
        <p:txBody>
          <a:bodyPr/>
          <a:lstStyle/>
          <a:p>
            <a:pPr marL="285750" indent="-285750">
              <a:lnSpc>
                <a:spcPct val="80000"/>
              </a:lnSpc>
              <a:buFontTx/>
              <a:buNone/>
            </a:pPr>
            <a:r>
              <a:rPr lang="en-US" altLang="zh-CN" sz="2400">
                <a:solidFill>
                  <a:srgbClr val="FF0000"/>
                </a:solidFill>
                <a:ea typeface="楷体_GB2312" pitchFamily="49" charset="-122"/>
              </a:rPr>
              <a:t>Four Questions for Memory Hierarchy Designers</a:t>
            </a:r>
            <a:endParaRPr lang="en-US" altLang="zh-CN" sz="2400" dirty="0">
              <a:solidFill>
                <a:schemeClr val="hlink"/>
              </a:solidFill>
            </a:endParaRPr>
          </a:p>
          <a:p>
            <a:pPr marL="285750" indent="-285750">
              <a:lnSpc>
                <a:spcPct val="80000"/>
              </a:lnSpc>
              <a:buFontTx/>
              <a:buNone/>
            </a:pPr>
            <a:r>
              <a:rPr lang="en-US" altLang="zh-CN" sz="2400">
                <a:solidFill>
                  <a:schemeClr val="hlink"/>
                </a:solidFill>
              </a:rPr>
              <a:t>Caching</a:t>
            </a:r>
            <a:r>
              <a:rPr lang="en-US" altLang="zh-CN" sz="1600">
                <a:solidFill>
                  <a:srgbClr val="D00E30"/>
                </a:solidFill>
                <a:latin typeface="Times New Roman" panose="02020603050405020304" pitchFamily="18" charset="0"/>
              </a:rPr>
              <a:t> </a:t>
            </a:r>
            <a:r>
              <a:rPr lang="en-US" altLang="zh-CN" sz="1600"/>
              <a:t>is a general concept used in processors, operating </a:t>
            </a:r>
            <a:r>
              <a:rPr lang="en-US" altLang="zh-CN" sz="1600" dirty="0"/>
              <a:t>	</a:t>
            </a:r>
            <a:r>
              <a:rPr lang="en-US" altLang="zh-CN" sz="1600"/>
              <a:t>	      systems, file systems, and applications</a:t>
            </a:r>
            <a:r>
              <a:rPr lang="en-US" altLang="zh-CN" sz="1600" dirty="0"/>
              <a:t>.</a:t>
            </a:r>
          </a:p>
          <a:p>
            <a:pPr marL="285750" indent="-285750">
              <a:lnSpc>
                <a:spcPct val="80000"/>
              </a:lnSpc>
              <a:buFontTx/>
              <a:buNone/>
            </a:pPr>
            <a:r>
              <a:rPr lang="en-US" altLang="zh-CN" sz="1800"/>
              <a:t>There are</a:t>
            </a:r>
            <a:r>
              <a:rPr lang="en-US" altLang="zh-CN" sz="1800">
                <a:solidFill>
                  <a:schemeClr val="hlink"/>
                </a:solidFill>
              </a:rPr>
              <a:t> Four Questions </a:t>
            </a:r>
            <a:r>
              <a:rPr lang="en-US" altLang="zh-CN" sz="1800"/>
              <a:t>for Memory Hierarchy Designers</a:t>
            </a:r>
            <a:endParaRPr lang="en-US" altLang="zh-CN" sz="1800" dirty="0"/>
          </a:p>
          <a:p>
            <a:pPr marL="285750" indent="-285750">
              <a:lnSpc>
                <a:spcPct val="80000"/>
              </a:lnSpc>
            </a:pPr>
            <a:r>
              <a:rPr lang="en-US" altLang="zh-CN" sz="2000">
                <a:solidFill>
                  <a:schemeClr val="hlink"/>
                </a:solidFill>
              </a:rPr>
              <a:t>Q1</a:t>
            </a:r>
            <a:r>
              <a:rPr lang="en-US" altLang="zh-CN" sz="2000"/>
              <a:t>: Where can a block be placed in the upper level? </a:t>
            </a:r>
            <a:endParaRPr lang="en-US" altLang="zh-CN" sz="2000" dirty="0"/>
          </a:p>
          <a:p>
            <a:pPr marL="285750" indent="-285750">
              <a:lnSpc>
                <a:spcPct val="80000"/>
              </a:lnSpc>
              <a:buFontTx/>
              <a:buNone/>
            </a:pPr>
            <a:r>
              <a:rPr lang="en-US" altLang="zh-CN" sz="1600" i="1" dirty="0">
                <a:solidFill>
                  <a:schemeClr val="hlink"/>
                </a:solidFill>
              </a:rPr>
              <a:t>							</a:t>
            </a:r>
            <a:r>
              <a:rPr lang="en-US" altLang="zh-CN" sz="1600" i="1">
                <a:solidFill>
                  <a:schemeClr val="hlink"/>
                </a:solidFill>
              </a:rPr>
              <a:t>(Block placement</a:t>
            </a:r>
            <a:r>
              <a:rPr lang="en-US" altLang="zh-CN" sz="1600" i="1" dirty="0">
                <a:solidFill>
                  <a:schemeClr val="hlink"/>
                </a:solidFill>
              </a:rPr>
              <a:t>)</a:t>
            </a:r>
          </a:p>
          <a:p>
            <a:pPr marL="685800" lvl="1" indent="-228600">
              <a:lnSpc>
                <a:spcPct val="80000"/>
              </a:lnSpc>
            </a:pPr>
            <a:r>
              <a:rPr lang="en-US" altLang="zh-CN" sz="2000" b="1"/>
              <a:t>Fully Associative, Set Associative, Direct Mapped</a:t>
            </a:r>
            <a:endParaRPr lang="en-US" altLang="zh-CN" sz="2000" b="1" dirty="0"/>
          </a:p>
          <a:p>
            <a:pPr marL="285750" indent="-285750">
              <a:lnSpc>
                <a:spcPct val="80000"/>
              </a:lnSpc>
            </a:pPr>
            <a:r>
              <a:rPr lang="en-US" altLang="zh-CN" sz="2000">
                <a:solidFill>
                  <a:schemeClr val="hlink"/>
                </a:solidFill>
              </a:rPr>
              <a:t>Q2</a:t>
            </a:r>
            <a:r>
              <a:rPr lang="en-US" altLang="zh-CN" sz="2000"/>
              <a:t>: How is a block found if it is in the upper level</a:t>
            </a:r>
            <a:r>
              <a:rPr lang="en-US" altLang="zh-CN" sz="2000" dirty="0"/>
              <a:t>?</a:t>
            </a:r>
            <a:br>
              <a:rPr lang="en-US" altLang="zh-CN" sz="2000"/>
            </a:br>
            <a:r>
              <a:rPr lang="en-US" altLang="zh-CN" sz="1600" i="1">
                <a:solidFill>
                  <a:schemeClr val="hlink"/>
                </a:solidFill>
              </a:rPr>
              <a:t> </a:t>
            </a:r>
            <a:r>
              <a:rPr lang="en-US" altLang="zh-CN" sz="1600" i="1" dirty="0">
                <a:solidFill>
                  <a:schemeClr val="hlink"/>
                </a:solidFill>
              </a:rPr>
              <a:t>						</a:t>
            </a:r>
            <a:r>
              <a:rPr lang="en-US" altLang="zh-CN" sz="1600" i="1">
                <a:solidFill>
                  <a:schemeClr val="hlink"/>
                </a:solidFill>
              </a:rPr>
              <a:t>(Block identification</a:t>
            </a:r>
            <a:r>
              <a:rPr lang="en-US" altLang="zh-CN" sz="1600" i="1" dirty="0">
                <a:solidFill>
                  <a:schemeClr val="hlink"/>
                </a:solidFill>
              </a:rPr>
              <a:t>)</a:t>
            </a:r>
            <a:endParaRPr lang="en-US" altLang="zh-CN" sz="1600" dirty="0"/>
          </a:p>
          <a:p>
            <a:pPr marL="685800" lvl="1" indent="-228600">
              <a:lnSpc>
                <a:spcPct val="80000"/>
              </a:lnSpc>
            </a:pPr>
            <a:r>
              <a:rPr lang="en-US" altLang="zh-CN" sz="2000" b="1"/>
              <a:t>Use Tag</a:t>
            </a:r>
            <a:endParaRPr lang="en-US" altLang="zh-CN" sz="2000" b="1" dirty="0"/>
          </a:p>
          <a:p>
            <a:pPr marL="285750" indent="-285750">
              <a:lnSpc>
                <a:spcPct val="80000"/>
              </a:lnSpc>
            </a:pPr>
            <a:r>
              <a:rPr lang="en-US" altLang="zh-CN" sz="2000">
                <a:solidFill>
                  <a:schemeClr val="hlink"/>
                </a:solidFill>
              </a:rPr>
              <a:t>Q3</a:t>
            </a:r>
            <a:r>
              <a:rPr lang="en-US" altLang="zh-CN" sz="2000"/>
              <a:t>: Which block should be replaced on a miss? </a:t>
            </a:r>
            <a:br>
              <a:rPr lang="en-US" altLang="zh-CN" sz="2000" dirty="0"/>
            </a:br>
            <a:r>
              <a:rPr lang="en-US" altLang="zh-CN" sz="1600" dirty="0"/>
              <a:t>						</a:t>
            </a:r>
            <a:r>
              <a:rPr lang="en-US" altLang="zh-CN" sz="1600" i="1">
                <a:solidFill>
                  <a:schemeClr val="hlink"/>
                </a:solidFill>
              </a:rPr>
              <a:t>(Block replacement</a:t>
            </a:r>
            <a:r>
              <a:rPr lang="en-US" altLang="zh-CN" sz="1600" i="1" dirty="0">
                <a:solidFill>
                  <a:schemeClr val="hlink"/>
                </a:solidFill>
              </a:rPr>
              <a:t>)</a:t>
            </a:r>
            <a:endParaRPr lang="en-US" altLang="zh-CN" sz="1600" dirty="0"/>
          </a:p>
          <a:p>
            <a:pPr marL="685800" lvl="1" indent="-228600">
              <a:lnSpc>
                <a:spcPct val="80000"/>
              </a:lnSpc>
            </a:pPr>
            <a:r>
              <a:rPr lang="en-US" altLang="zh-CN" sz="2000" b="1" err="1"/>
              <a:t>Random</a:t>
            </a:r>
            <a:r>
              <a:rPr lang="en-US" altLang="zh-CN" sz="2000" b="1"/>
              <a:t>, LRU,FIFO</a:t>
            </a:r>
            <a:endParaRPr lang="en-US" altLang="zh-CN" sz="2000" b="1" dirty="0"/>
          </a:p>
          <a:p>
            <a:pPr marL="285750" indent="-285750">
              <a:lnSpc>
                <a:spcPct val="80000"/>
              </a:lnSpc>
            </a:pPr>
            <a:r>
              <a:rPr lang="en-US" altLang="zh-CN" sz="2000">
                <a:solidFill>
                  <a:schemeClr val="hlink"/>
                </a:solidFill>
              </a:rPr>
              <a:t>Q4</a:t>
            </a:r>
            <a:r>
              <a:rPr lang="en-US" altLang="zh-CN" sz="2000"/>
              <a:t>: What happens on a write? </a:t>
            </a:r>
            <a:br>
              <a:rPr lang="en-US" altLang="zh-CN" sz="2000" dirty="0"/>
            </a:br>
            <a:r>
              <a:rPr lang="en-US" altLang="zh-CN" sz="1600" dirty="0"/>
              <a:t>						</a:t>
            </a:r>
            <a:r>
              <a:rPr lang="en-US" altLang="zh-CN" sz="1600" i="1">
                <a:solidFill>
                  <a:schemeClr val="hlink"/>
                </a:solidFill>
              </a:rPr>
              <a:t>(Write strategy</a:t>
            </a:r>
            <a:r>
              <a:rPr lang="en-US" altLang="zh-CN" sz="1600" i="1" dirty="0">
                <a:solidFill>
                  <a:schemeClr val="hlink"/>
                </a:solidFill>
              </a:rPr>
              <a:t>)</a:t>
            </a:r>
          </a:p>
          <a:p>
            <a:pPr marL="685800" lvl="1" indent="-228600">
              <a:lnSpc>
                <a:spcPct val="80000"/>
              </a:lnSpc>
            </a:pPr>
            <a:r>
              <a:rPr lang="en-US" altLang="zh-CN" sz="2000" b="1"/>
              <a:t>Write Back or [Write Through (with Write Buffer</a:t>
            </a:r>
            <a:r>
              <a:rPr lang="en-US" altLang="zh-CN" sz="2000" b="1" dirty="0"/>
              <a:t>)]</a:t>
            </a:r>
          </a:p>
        </p:txBody>
      </p:sp>
      <p:sp>
        <p:nvSpPr>
          <p:cNvPr id="115716" name="TextBox 1"/>
          <p:cNvSpPr txBox="1">
            <a:spLocks noChangeArrowheads="1"/>
          </p:cNvSpPr>
          <p:nvPr/>
        </p:nvSpPr>
        <p:spPr bwMode="auto">
          <a:xfrm>
            <a:off x="6588125" y="1158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总结和回顾</a:t>
            </a:r>
          </a:p>
        </p:txBody>
      </p:sp>
      <p:sp>
        <p:nvSpPr>
          <p:cNvPr id="5" name="TextBox 1"/>
          <p:cNvSpPr txBox="1">
            <a:spLocks noChangeArrowheads="1"/>
          </p:cNvSpPr>
          <p:nvPr/>
        </p:nvSpPr>
        <p:spPr bwMode="auto">
          <a:xfrm>
            <a:off x="7476504" y="759619"/>
            <a:ext cx="129624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Char char="–"/>
              <a:defRPr kumimoji="1" sz="2800">
                <a:solidFill>
                  <a:schemeClr val="tx1"/>
                </a:solidFill>
                <a:latin typeface="幼圆" panose="02010509060101010101" pitchFamily="49" charset="-122"/>
                <a:ea typeface="幼圆" panose="02010509060101010101" pitchFamily="49" charset="-122"/>
              </a:defRPr>
            </a:lvl2pPr>
            <a:lvl3pPr marL="1143000" indent="-228600">
              <a:spcBef>
                <a:spcPct val="20000"/>
              </a:spcBef>
              <a:buSzPct val="10000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FF0000"/>
                </a:solidFill>
                <a:latin typeface="Times New Roman" panose="02020603050405020304" pitchFamily="18" charset="0"/>
              </a:rPr>
              <a:t>不讲</a:t>
            </a:r>
          </a:p>
        </p:txBody>
      </p:sp>
    </p:spTree>
  </p:cSld>
  <p:clrMapOvr>
    <a:masterClrMapping/>
  </p:clrMapOvr>
  <p:transition spd="med">
    <p:random/>
    <p:sndAc>
      <p:stSnd>
        <p:snd r:embed="rId2" name="camera.wav"/>
      </p:stSnd>
    </p:sndAc>
  </p:transition>
</p:sld>
</file>

<file path=ppt/theme/theme1.xml><?xml version="1.0" encoding="utf-8"?>
<a:theme xmlns:a="http://schemas.openxmlformats.org/drawingml/2006/main" name="CS3339">
  <a:themeElements>
    <a:clrScheme name="">
      <a:dk1>
        <a:srgbClr val="000000"/>
      </a:dk1>
      <a:lt1>
        <a:srgbClr val="FFFFFF"/>
      </a:lt1>
      <a:dk2>
        <a:srgbClr val="000000"/>
      </a:dk2>
      <a:lt2>
        <a:srgbClr val="000000"/>
      </a:lt2>
      <a:accent1>
        <a:srgbClr val="000000"/>
      </a:accent1>
      <a:accent2>
        <a:srgbClr val="553E00"/>
      </a:accent2>
      <a:accent3>
        <a:srgbClr val="FFFFFF"/>
      </a:accent3>
      <a:accent4>
        <a:srgbClr val="000000"/>
      </a:accent4>
      <a:accent5>
        <a:srgbClr val="AAAAAA"/>
      </a:accent5>
      <a:accent6>
        <a:srgbClr val="4C3700"/>
      </a:accent6>
      <a:hlink>
        <a:srgbClr val="3D5500"/>
      </a:hlink>
      <a:folHlink>
        <a:srgbClr val="005528"/>
      </a:folHlink>
    </a:clrScheme>
    <a:fontScheme name="CS3339">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S333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33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33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33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33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33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33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20664</TotalTime>
  <Pages>48</Pages>
  <Words>11995</Words>
  <Application>Microsoft Office PowerPoint</Application>
  <PresentationFormat>全屏显示(4:3)</PresentationFormat>
  <Paragraphs>1957</Paragraphs>
  <Slides>125</Slides>
  <Notes>66</Notes>
  <HiddenSlides>0</HiddenSlides>
  <MMClips>0</MMClips>
  <ScaleCrop>false</ScaleCrop>
  <HeadingPairs>
    <vt:vector size="8" baseType="variant">
      <vt:variant>
        <vt:lpstr>已用的字体</vt:lpstr>
      </vt:variant>
      <vt:variant>
        <vt:i4>21</vt:i4>
      </vt:variant>
      <vt:variant>
        <vt:lpstr>主题</vt:lpstr>
      </vt:variant>
      <vt:variant>
        <vt:i4>16</vt:i4>
      </vt:variant>
      <vt:variant>
        <vt:lpstr>嵌入 OLE 服务器</vt:lpstr>
      </vt:variant>
      <vt:variant>
        <vt:i4>4</vt:i4>
      </vt:variant>
      <vt:variant>
        <vt:lpstr>幻灯片标题</vt:lpstr>
      </vt:variant>
      <vt:variant>
        <vt:i4>125</vt:i4>
      </vt:variant>
    </vt:vector>
  </HeadingPairs>
  <TitlesOfParts>
    <vt:vector size="166" baseType="lpstr">
      <vt:lpstr>CG Omega</vt:lpstr>
      <vt:lpstr>Palatino</vt:lpstr>
      <vt:lpstr>方正舒体</vt:lpstr>
      <vt:lpstr>黑体</vt:lpstr>
      <vt:lpstr>华文楷体</vt:lpstr>
      <vt:lpstr>华文隶书</vt:lpstr>
      <vt:lpstr>楷体_GB2312</vt:lpstr>
      <vt:lpstr>宋体</vt:lpstr>
      <vt:lpstr>微软雅黑</vt:lpstr>
      <vt:lpstr>幼圆</vt:lpstr>
      <vt:lpstr>Arial</vt:lpstr>
      <vt:lpstr>Arial Black</vt:lpstr>
      <vt:lpstr>Calibri</vt:lpstr>
      <vt:lpstr>Century Gothic</vt:lpstr>
      <vt:lpstr>Comic Sans MS</vt:lpstr>
      <vt:lpstr>Corbel</vt:lpstr>
      <vt:lpstr>Courier New</vt:lpstr>
      <vt:lpstr>Symbol</vt:lpstr>
      <vt:lpstr>Times</vt:lpstr>
      <vt:lpstr>Times New Roman</vt:lpstr>
      <vt:lpstr>Wingdings</vt:lpstr>
      <vt:lpstr>CS3339</vt:lpstr>
      <vt:lpstr>cod4e</vt:lpstr>
      <vt:lpstr>1_cod4e</vt:lpstr>
      <vt:lpstr>2_cod4e</vt:lpstr>
      <vt:lpstr>3_cod4e</vt:lpstr>
      <vt:lpstr>4_cod4e</vt:lpstr>
      <vt:lpstr>5_cod4e</vt:lpstr>
      <vt:lpstr>7_cod4e</vt:lpstr>
      <vt:lpstr>8_cod4e</vt:lpstr>
      <vt:lpstr>9_cod4e</vt:lpstr>
      <vt:lpstr>10_cod4e</vt:lpstr>
      <vt:lpstr>11_cod4e</vt:lpstr>
      <vt:lpstr>12_cod4e</vt:lpstr>
      <vt:lpstr>13_cod4e</vt:lpstr>
      <vt:lpstr>14_cod4e</vt:lpstr>
      <vt:lpstr>Office 主题</vt:lpstr>
      <vt:lpstr>Chart</vt:lpstr>
      <vt:lpstr>公式</vt:lpstr>
      <vt:lpstr>位图图像</vt:lpstr>
      <vt:lpstr>Worksheet</vt:lpstr>
      <vt:lpstr>Chapter 5   Large and Fast:  Exploiting Memory Hierarchy   </vt:lpstr>
      <vt:lpstr>5.1 Introduction</vt:lpstr>
      <vt:lpstr>Memories:  Review</vt:lpstr>
      <vt:lpstr>DRAM logical organization (256 Mbit) 1位数据读出</vt:lpstr>
      <vt:lpstr>DRAM logical organization (256 Mbit) 1位数据写入</vt:lpstr>
      <vt:lpstr>Locality---- two important concepts</vt:lpstr>
      <vt:lpstr>Solutions </vt:lpstr>
      <vt:lpstr>Some important concepts</vt:lpstr>
      <vt:lpstr>Exploiting Memory Hierarchy</vt:lpstr>
      <vt:lpstr>PowerPoint 演示文稿</vt:lpstr>
      <vt:lpstr>5.2 Memory Technology</vt:lpstr>
      <vt:lpstr>DRAM Technology</vt:lpstr>
      <vt:lpstr>PowerPoint 演示文稿</vt:lpstr>
      <vt:lpstr>PowerPoint 演示文稿</vt:lpstr>
      <vt:lpstr>PowerPoint 演示文稿</vt:lpstr>
      <vt:lpstr>Advanced DRAM Organization</vt:lpstr>
      <vt:lpstr>DRAM Generations</vt:lpstr>
      <vt:lpstr>DRAM Performance Factors</vt:lpstr>
      <vt:lpstr>Increasing Memory Bandwidth</vt:lpstr>
      <vt:lpstr>Flash Storage</vt:lpstr>
      <vt:lpstr>Flash Types</vt:lpstr>
      <vt:lpstr>Disk Storage</vt:lpstr>
      <vt:lpstr>Disk Sectors and Access</vt:lpstr>
      <vt:lpstr>Disk Access Example</vt:lpstr>
      <vt:lpstr>Disk Performance Issues</vt:lpstr>
      <vt:lpstr>5.3 Cache Memory</vt:lpstr>
      <vt:lpstr>Direct Mapped Cache</vt:lpstr>
      <vt:lpstr>The basics of Cache</vt:lpstr>
      <vt:lpstr>5.3.1 Accessing a Cache</vt:lpstr>
      <vt:lpstr>Accessing a cache---how do we find it? </vt:lpstr>
      <vt:lpstr>Access sequence: figure b,c,d,e,  f,g,h,i</vt:lpstr>
      <vt:lpstr>Access sequence</vt:lpstr>
      <vt:lpstr>Direct Mapped Cache construction </vt:lpstr>
      <vt:lpstr>Direct Mapped Cache construction </vt:lpstr>
      <vt:lpstr>How many total number of bits needed for a cache in direct-mapped cache?</vt:lpstr>
      <vt:lpstr>How many total number of bits needed for a cache in direct-mapped cache?</vt:lpstr>
      <vt:lpstr>Bits in Cache</vt:lpstr>
      <vt:lpstr>Bits in Cache</vt:lpstr>
      <vt:lpstr>Mapping an Address to Multiword Cache Block</vt:lpstr>
      <vt:lpstr>Block Size Considerations</vt:lpstr>
      <vt:lpstr>Larger blocks exploit spatial locality</vt:lpstr>
      <vt:lpstr>PowerPoint 演示文稿</vt:lpstr>
      <vt:lpstr>5.3.2 Handling Cache Misses</vt:lpstr>
      <vt:lpstr>PowerPoint 演示文稿</vt:lpstr>
      <vt:lpstr>5.3.3 Handling Writes </vt:lpstr>
      <vt:lpstr>PowerPoint 演示文稿</vt:lpstr>
      <vt:lpstr>Write buffers</vt:lpstr>
      <vt:lpstr>PowerPoint 演示文稿</vt:lpstr>
      <vt:lpstr>PowerPoint 演示文稿</vt:lpstr>
      <vt:lpstr>PowerPoint 演示文稿</vt:lpstr>
      <vt:lpstr>Write-through scheme VS write-back scheme</vt:lpstr>
      <vt:lpstr>Cache总结（SW指令）</vt:lpstr>
      <vt:lpstr>Cache总结（SW指令）</vt:lpstr>
      <vt:lpstr>PowerPoint 演示文稿</vt:lpstr>
      <vt:lpstr>5.3.3 Elaboration(详述): write operation of  write-through  cache</vt:lpstr>
      <vt:lpstr>5.3.3 Elaboration: write miss operation of   write-back cache</vt:lpstr>
      <vt:lpstr>5.3.3 Elaboration: write hit operation of   write-back cache</vt:lpstr>
      <vt:lpstr>5.3.3 Elaboration: write-back caches also uses write buffers</vt:lpstr>
      <vt:lpstr>5.3.3 Elaboration: write-back caches also uses write buffers</vt:lpstr>
      <vt:lpstr>5.3.4 An Example Cache: The Intrinsity FastMATH Processor</vt:lpstr>
      <vt:lpstr>Example: Intrinsity FastMATH</vt:lpstr>
      <vt:lpstr>5.4 Measuring and Improving Cache Performance</vt:lpstr>
      <vt:lpstr>Combine the reads and writes  </vt:lpstr>
      <vt:lpstr>Calculating cache performance</vt:lpstr>
      <vt:lpstr>How faster a processor for ideal</vt:lpstr>
      <vt:lpstr>Calculating cache performance with Increased Clock Rate</vt:lpstr>
      <vt:lpstr>Average Access Time Per Instruction</vt:lpstr>
      <vt:lpstr>Multi-Cycle Pipeline Diagram</vt:lpstr>
      <vt:lpstr>Average Access Time Per Access </vt:lpstr>
      <vt:lpstr>说明：本页PPT从另一角度计算 Average Memory Access time per access，最终结果（红色的公式）  与上页PPT相同</vt:lpstr>
      <vt:lpstr>PowerPoint 演示文稿</vt:lpstr>
      <vt:lpstr>Performance Summary</vt:lpstr>
      <vt:lpstr>The disadvantage of a direct-mapped cache</vt:lpstr>
      <vt:lpstr>PowerPoint 演示文稿</vt:lpstr>
      <vt:lpstr>Figure  8-32 Block Placement </vt:lpstr>
      <vt:lpstr>Q2: Block Identification</vt:lpstr>
      <vt:lpstr>The basics of a set-associative cache  Decreasing miss ratio with associativity</vt:lpstr>
      <vt:lpstr>The Format of the Physical Memory Address</vt:lpstr>
      <vt:lpstr>An eight-block cache configured as variety-way</vt:lpstr>
      <vt:lpstr>Set Associative Cache Organization</vt:lpstr>
      <vt:lpstr>Miss rate versus set-associativity</vt:lpstr>
      <vt:lpstr>PowerPoint 演示文稿</vt:lpstr>
      <vt:lpstr>How much of a reduction in the miss rate is achieved by associativity?</vt:lpstr>
      <vt:lpstr>Size of tags versus set associativity</vt:lpstr>
      <vt:lpstr>PowerPoint 演示文稿</vt:lpstr>
      <vt:lpstr>PowerPoint 演示文稿</vt:lpstr>
      <vt:lpstr>Strategy of block Replacement</vt:lpstr>
      <vt:lpstr>5.4.3 Choosing which block to replace</vt:lpstr>
      <vt:lpstr>5.4.4 Decreasing miss penalty with multilevel caches</vt:lpstr>
      <vt:lpstr>PowerPoint 演示文稿</vt:lpstr>
      <vt:lpstr>PowerPoint 演示文稿</vt:lpstr>
      <vt:lpstr>Decreasing miss penalty with multilevel caches</vt:lpstr>
      <vt:lpstr>Decreasing miss penalty with multilevel caches</vt:lpstr>
      <vt:lpstr>5.4.4 Decreasing miss penalty with multilevel caches</vt:lpstr>
      <vt:lpstr>PowerPoint 演示文稿</vt:lpstr>
      <vt:lpstr>Direct-mapped Cache Example (1-word Blocks)</vt:lpstr>
      <vt:lpstr>Fully-Associative Cache example (1-word Blocks)</vt:lpstr>
      <vt:lpstr>2-Way Set-Associative Cache</vt:lpstr>
      <vt:lpstr>Deep concept in Cache</vt:lpstr>
      <vt:lpstr>5.4.5 Decreasing Software Optimization via Blocking   因课时限制，本小节上课不讲，自学  5.5 Dependable Memory Hierarchy      在下一章【Chapter 8 Storage, Networks and Other Peripherals】（来源于第三版教材）讲  5.6 Virtual Machines     因课时限制，本小节上课不讲，自学  </vt:lpstr>
      <vt:lpstr>5.7 Virtual Memory</vt:lpstr>
      <vt:lpstr>5.7 Virtual Memory</vt:lpstr>
      <vt:lpstr>Pages:  virtual memory blocks</vt:lpstr>
      <vt:lpstr>Page Fault Penalty</vt:lpstr>
      <vt:lpstr>Page Tables</vt:lpstr>
      <vt:lpstr>Mapping Pages to Storage</vt:lpstr>
      <vt:lpstr>5.7.1  Placing a page and finding it again ----Page Tables</vt:lpstr>
      <vt:lpstr>5.7.2 Page faults</vt:lpstr>
      <vt:lpstr>Replacement and Writes</vt:lpstr>
      <vt:lpstr>5.7.5 Making Address Translation Fast----TLB </vt:lpstr>
      <vt:lpstr>5.7.5 Making Address Translation Fast----TLB</vt:lpstr>
      <vt:lpstr>TLB Misses (virtual page number Not found in TLB)</vt:lpstr>
      <vt:lpstr>TLB Miss Handler</vt:lpstr>
      <vt:lpstr>Page Fault Exception Handler</vt:lpstr>
      <vt:lpstr>5.7.6 The Intrinsity FastMATH TLB     An real example: the Intrinsity FastMATH</vt:lpstr>
      <vt:lpstr>PowerPoint 演示文稿</vt:lpstr>
      <vt:lpstr>TLBs and caches scheme in Intrinsity FastMATH CPU adopting write-through with write allocate for cache </vt:lpstr>
      <vt:lpstr>TLBs and caches</vt:lpstr>
      <vt:lpstr>TLBs and caches</vt:lpstr>
      <vt:lpstr>PowerPoint 演示文稿</vt:lpstr>
      <vt:lpstr>Possible combinations of Event</vt:lpstr>
      <vt:lpstr>PowerPoint 演示文稿</vt:lpstr>
      <vt:lpstr>PowerPoint 演示文稿</vt:lpstr>
      <vt:lpstr>PowerPoint 演示文稿</vt:lpstr>
      <vt:lpstr>Modern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Seven</dc:title>
  <dc:creator>sqs</dc:creator>
  <cp:lastModifiedBy>admin</cp:lastModifiedBy>
  <cp:revision>632</cp:revision>
  <cp:lastPrinted>1997-09-04T16:36:12Z</cp:lastPrinted>
  <dcterms:created xsi:type="dcterms:W3CDTF">1997-08-29T18:22:54Z</dcterms:created>
  <dcterms:modified xsi:type="dcterms:W3CDTF">2023-05-23T01:56:17Z</dcterms:modified>
</cp:coreProperties>
</file>