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6"/>
  </p:notesMasterIdLst>
  <p:sldIdLst>
    <p:sldId id="256" r:id="rId5"/>
    <p:sldId id="258" r:id="rId7"/>
    <p:sldId id="259" r:id="rId8"/>
    <p:sldId id="260" r:id="rId9"/>
    <p:sldId id="297" r:id="rId10"/>
    <p:sldId id="298" r:id="rId11"/>
    <p:sldId id="301" r:id="rId12"/>
    <p:sldId id="302" r:id="rId13"/>
    <p:sldId id="303" r:id="rId14"/>
    <p:sldId id="304" r:id="rId15"/>
    <p:sldId id="305" r:id="rId16"/>
    <p:sldId id="263" r:id="rId17"/>
    <p:sldId id="307" r:id="rId18"/>
    <p:sldId id="306" r:id="rId19"/>
    <p:sldId id="308" r:id="rId20"/>
    <p:sldId id="309" r:id="rId21"/>
    <p:sldId id="310" r:id="rId22"/>
    <p:sldId id="289" r:id="rId23"/>
    <p:sldId id="286" r:id="rId24"/>
    <p:sldId id="290" r:id="rId25"/>
    <p:sldId id="291" r:id="rId26"/>
    <p:sldId id="287" r:id="rId27"/>
    <p:sldId id="288" r:id="rId28"/>
    <p:sldId id="262" r:id="rId29"/>
    <p:sldId id="257"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2BB560-6633-472E-86A8-D6CD2949BF9A}">
          <p14:sldIdLst>
            <p14:sldId id="256"/>
            <p14:sldId id="258"/>
            <p14:sldId id="259"/>
            <p14:sldId id="260"/>
            <p14:sldId id="297"/>
            <p14:sldId id="298"/>
            <p14:sldId id="301"/>
            <p14:sldId id="302"/>
            <p14:sldId id="303"/>
            <p14:sldId id="304"/>
            <p14:sldId id="305"/>
            <p14:sldId id="263"/>
            <p14:sldId id="307"/>
            <p14:sldId id="306"/>
            <p14:sldId id="308"/>
            <p14:sldId id="309"/>
            <p14:sldId id="310"/>
            <p14:sldId id="289"/>
            <p14:sldId id="286"/>
            <p14:sldId id="290"/>
            <p14:sldId id="291"/>
            <p14:sldId id="287"/>
            <p14:sldId id="288"/>
            <p14:sldId id="262"/>
            <p14:sldId id="257"/>
          </p14:sldIdLst>
        </p14:section>
      </p14:sectionLst>
    </p:ext>
    <p:ext uri="{EFAFB233-063F-42B5-8137-9DF3F51BA10A}">
      <p15:sldGuideLst xmlns:p15="http://schemas.microsoft.com/office/powerpoint/2012/main">
        <p15:guide id="1" orient="horz" pos="212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98DC"/>
    <a:srgbClr val="FF8FB3"/>
    <a:srgbClr val="A96FC5"/>
    <a:srgbClr val="FF8000"/>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36" autoAdjust="0"/>
  </p:normalViewPr>
  <p:slideViewPr>
    <p:cSldViewPr showGuides="1">
      <p:cViewPr varScale="1">
        <p:scale>
          <a:sx n="74" d="100"/>
          <a:sy n="74" d="100"/>
        </p:scale>
        <p:origin x="778" y="67"/>
      </p:cViewPr>
      <p:guideLst>
        <p:guide orient="horz" pos="2127"/>
        <p:guide pos="3840"/>
      </p:guideLst>
    </p:cSldViewPr>
  </p:slideViewPr>
  <p:notesTextViewPr>
    <p:cViewPr>
      <p:scale>
        <a:sx n="100" d="100"/>
        <a:sy n="100" d="100"/>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17.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A232E-0D23-E744-A2E7-48CC2B10A8E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3A588-43E9-AC44-AC90-AB7B6B5540F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来看一下cache的访问过程</a:t>
            </a:r>
            <a:endParaRPr lang="zh-CN" altLang="en-US"/>
          </a:p>
          <a:p>
            <a:r>
              <a:rPr lang="zh-CN" altLang="en-US"/>
              <a:t>左边是cache controller的处理逻辑，这是一个状态机，这是</a:t>
            </a:r>
            <a:r>
              <a:rPr lang="en-US" altLang="zh-CN"/>
              <a:t>lab4</a:t>
            </a:r>
            <a:r>
              <a:rPr lang="zh-CN" altLang="en-US"/>
              <a:t>中需要实现的，等会</a:t>
            </a:r>
            <a:r>
              <a:rPr lang="zh-CN" altLang="en-US"/>
              <a:t>儿会讲</a:t>
            </a:r>
            <a:endParaRPr lang="zh-CN" altLang="en-US"/>
          </a:p>
          <a:p>
            <a:r>
              <a:rPr lang="zh-CN" altLang="en-US"/>
              <a:t>我们先来看右边</a:t>
            </a:r>
            <a:r>
              <a:rPr lang="zh-CN" altLang="en-US"/>
              <a:t>这个cache access的流程图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首先memory request来了之后，做一个是否cache hit的判断，可以看到这行代码用了valid和tag信息进行判断</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如果是一条load指令并且cache hit了，那就用data out返回数据，同时需要设置一个lru的信息，这里是</a:t>
            </a:r>
            <a:r>
              <a:rPr lang="en-US" altLang="zh-CN"/>
              <a:t>hit1</a:t>
            </a:r>
            <a:r>
              <a:rPr lang="zh-CN" altLang="en-US"/>
              <a:t>，也就是第一路hit, 所以第一路是最近访问的，recent位置1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如果是store指令，并且cache hit了</a:t>
            </a:r>
            <a:endParaRPr lang="zh-CN" altLang="en-US"/>
          </a:p>
          <a:p>
            <a:r>
              <a:rPr lang="zh-CN" altLang="en-US"/>
              <a:t>那就修改data, 并将dirty位置1，然后也是调整lru信息</a:t>
            </a:r>
            <a:endParaRPr lang="zh-CN" altLang="en-US"/>
          </a:p>
          <a:p>
            <a:endParaRPr lang="zh-CN" altLang="en-US"/>
          </a:p>
          <a:p>
            <a:r>
              <a:rPr lang="zh-CN" altLang="en-US"/>
              <a:t>注意这里的edit对应的是</a:t>
            </a:r>
            <a:r>
              <a:rPr lang="en-US" altLang="zh-CN"/>
              <a:t>core</a:t>
            </a:r>
            <a:r>
              <a:rPr lang="zh-CN" altLang="en-US"/>
              <a:t>发出了store指令</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如果cache miss了，根据lru信息选择recent位为0的数据进行替换，如果替换的是dirty cacheline, 还要将数据写回memory</a:t>
            </a:r>
            <a:endParaRPr lang="zh-CN" altLang="en-US"/>
          </a:p>
          <a:p>
            <a:r>
              <a:rPr lang="zh-CN" altLang="en-US"/>
              <a:t>是否要替换，是否要写回memory，这是cache controller来判断的，我们这里只需要根据LRU信息提供cache line的valid信息，dirty信息等</a:t>
            </a:r>
            <a:endParaRPr lang="zh-CN" altLang="en-US"/>
          </a:p>
          <a:p>
            <a:r>
              <a:rPr lang="zh-CN" altLang="en-US"/>
              <a:t>这个写回的过程是由cache controller来控制的，写回的时候，cache controller会读这个data out信息写回</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空间腾出来了之后，就要从内存里面将数据写到这个cache line</a:t>
            </a:r>
            <a:endParaRPr lang="zh-CN" altLang="en-US"/>
          </a:p>
          <a:p>
            <a:r>
              <a:rPr lang="zh-CN" altLang="en-US"/>
              <a:t>这里store就是将从memory读到的内容写到cache</a:t>
            </a:r>
            <a:endParaRPr lang="zh-CN" altLang="en-US"/>
          </a:p>
          <a:p>
            <a:r>
              <a:rPr lang="zh-CN" altLang="en-US"/>
              <a:t>这里</a:t>
            </a:r>
            <a:r>
              <a:rPr lang="en-US" altLang="zh-CN"/>
              <a:t>if</a:t>
            </a:r>
            <a:r>
              <a:rPr lang="zh-CN" altLang="en-US"/>
              <a:t>判断recent1置位</a:t>
            </a:r>
            <a:r>
              <a:rPr lang="zh-CN" altLang="en-US"/>
              <a:t>了，说明应该替换的是第二路，然后把数据写进第二路</a:t>
            </a:r>
            <a:endParaRPr lang="zh-CN" altLang="en-US"/>
          </a:p>
          <a:p>
            <a:endParaRPr lang="zh-CN" altLang="en-US"/>
          </a:p>
          <a:p>
            <a:r>
              <a:rPr lang="zh-CN" altLang="en-US"/>
              <a:t>（从memory load 完cache line之后再来进行实际的读写操作）</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然后是仿真用的样例，</a:t>
            </a:r>
            <a:r>
              <a:rPr lang="zh-CN" altLang="en-US"/>
              <a:t>大家可以自己写。只要包含初始化，和</a:t>
            </a:r>
            <a:r>
              <a:rPr lang="en-US" altLang="zh-CN"/>
              <a:t>read write</a:t>
            </a:r>
            <a:r>
              <a:rPr lang="zh-CN" altLang="en-US"/>
              <a:t>操作，模拟一下不同情况就可以</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这是给大家的一些仿真</a:t>
            </a:r>
            <a:r>
              <a:rPr lang="zh-CN" altLang="en-US"/>
              <a:t>样例</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这是仿真的波形图</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单纯的</a:t>
            </a:r>
            <a:r>
              <a:rPr lang="en-US" altLang="zh-CN"/>
              <a:t>cache</a:t>
            </a:r>
            <a:r>
              <a:rPr lang="zh-CN" altLang="en-US"/>
              <a:t>是不方便上板模拟的，因此实验</a:t>
            </a:r>
            <a:r>
              <a:rPr lang="en-US" altLang="zh-CN"/>
              <a:t>3</a:t>
            </a:r>
            <a:r>
              <a:rPr lang="zh-CN" altLang="en-US"/>
              <a:t>只需要仿真波形图正确就可以</a:t>
            </a:r>
            <a:r>
              <a:rPr lang="zh-CN" altLang="en-US"/>
              <a:t>了</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首先我们来看一下现在处理器中的内存层次结构是什么样的</a:t>
            </a:r>
            <a:endParaRPr lang="zh-CN" altLang="en-US"/>
          </a:p>
          <a:p>
            <a:r>
              <a:rPr lang="zh-CN" altLang="en-US"/>
              <a:t>这个图中是一个4核的处理器，每个核有私有的l1 cache和l2 cache, 然后这4个核共享一个l3 cache</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The cache controller is a hardware block responsible for managing the cache memory, in a way that is largely invisible to the program. It automatically writes code or data from main memory into the cache. It takes read and write memory requests from the core and performs the necessary actions to the cache memory or the external memory.</a:t>
            </a:r>
            <a:endParaRPr lang="zh-CN" altLang="en-US"/>
          </a:p>
          <a:p>
            <a:endParaRPr lang="zh-CN" altLang="en-US"/>
          </a:p>
          <a:p>
            <a:r>
              <a:rPr lang="zh-CN" altLang="en-US"/>
              <a:t>每个cache会配一个cache controller, 这个cache controller是cache的管理单元。它会接收读写请求，然后访问cache，根据hit miss情况读写cache和内存。</a:t>
            </a:r>
            <a:endParaRPr lang="zh-CN" altLang="en-US"/>
          </a:p>
          <a:p>
            <a:r>
              <a:rPr lang="zh-CN" altLang="en-US"/>
              <a:t>如果cache hit了，controller就会把数据返回给core</a:t>
            </a:r>
            <a:endParaRPr lang="zh-CN" altLang="en-US"/>
          </a:p>
          <a:p>
            <a:r>
              <a:rPr lang="zh-CN" altLang="en-US"/>
              <a:t>如果cache miss了，controller就需要请求lower level memory</a:t>
            </a:r>
            <a:endParaRPr lang="zh-CN" altLang="en-US"/>
          </a:p>
          <a:p>
            <a:endParaRPr lang="zh-CN" altLang="en-US"/>
          </a:p>
          <a:p>
            <a:r>
              <a:rPr lang="zh-CN" altLang="en-US"/>
              <a:t>实验3我们实现这个cache, 实验4我们会去实现cache controller，然后将cache接到cpu上</a:t>
            </a:r>
            <a:endParaRPr lang="zh-CN" altLang="en-US"/>
          </a:p>
          <a:p>
            <a:endParaRPr lang="zh-CN" altLang="en-US"/>
          </a:p>
          <a:p>
            <a:r>
              <a:rPr lang="zh-CN" altLang="en-US">
                <a:sym typeface="+mn-ea"/>
              </a:rPr>
              <a:t>（在实现上，cache controller就是一个有限状态机）</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接下来我们看一下cache的组织</a:t>
            </a:r>
            <a:endParaRPr lang="zh-CN" altLang="en-US"/>
          </a:p>
          <a:p>
            <a:r>
              <a:rPr lang="zh-CN" altLang="en-US"/>
              <a:t>这个图简单展示了一个4路组关联的cache,它这里分了两块存储，左边这块是tag存储，</a:t>
            </a:r>
            <a:r>
              <a:rPr lang="zh-CN" altLang="en-US"/>
              <a:t>右边是data存储，每一片是一路</a:t>
            </a:r>
            <a:endParaRPr lang="zh-CN" altLang="en-US"/>
          </a:p>
          <a:p>
            <a:r>
              <a:rPr lang="zh-CN" altLang="en-US"/>
              <a:t>先看右边这一片，这一片是</a:t>
            </a:r>
            <a:r>
              <a:rPr lang="en-US" altLang="zh-CN"/>
              <a:t>data</a:t>
            </a:r>
            <a:r>
              <a:rPr lang="zh-CN" altLang="en-US"/>
              <a:t>存储，</a:t>
            </a:r>
            <a:r>
              <a:rPr lang="zh-CN" altLang="en-US"/>
              <a:t>这个里面每个单元存储了多个word, 可以看到这里有0, 1, 到m的编号 </a:t>
            </a:r>
            <a:endParaRPr lang="zh-CN" altLang="en-US"/>
          </a:p>
          <a:p>
            <a:endParaRPr lang="zh-CN" altLang="en-US"/>
          </a:p>
          <a:p>
            <a:r>
              <a:rPr lang="zh-CN" altLang="en-US"/>
              <a:t>当你访问某个内存地址的时候，这个地址会被拆分成几个部分，</a:t>
            </a:r>
            <a:r>
              <a:rPr lang="zh-CN" altLang="en-US"/>
              <a:t>我们看最上面</a:t>
            </a:r>
            <a:endParaRPr lang="zh-CN" altLang="en-US"/>
          </a:p>
          <a:p>
            <a:r>
              <a:rPr lang="zh-CN" altLang="en-US"/>
              <a:t>byte offset: 指示是这个word中的第几个byte</a:t>
            </a:r>
            <a:endParaRPr lang="zh-CN" altLang="en-US"/>
          </a:p>
          <a:p>
            <a:r>
              <a:rPr lang="zh-CN" altLang="en-US"/>
              <a:t>word offset: 指示是这个cache block的第几个word</a:t>
            </a:r>
            <a:endParaRPr lang="zh-CN" altLang="en-US"/>
          </a:p>
          <a:p>
            <a:r>
              <a:rPr lang="zh-CN" altLang="en-US"/>
              <a:t>index: 对应了line number</a:t>
            </a:r>
            <a:endParaRPr lang="zh-CN" altLang="en-US"/>
          </a:p>
          <a:p>
            <a:r>
              <a:rPr lang="zh-CN" altLang="en-US"/>
              <a:t>tag: 决定了hit/miss, hit的话是哪个cache way</a:t>
            </a:r>
            <a:r>
              <a:rPr lang="en-US" altLang="zh-CN"/>
              <a:t> </a:t>
            </a:r>
            <a:r>
              <a:rPr lang="zh-CN" altLang="en-US"/>
              <a:t>hit了</a:t>
            </a:r>
            <a:endParaRPr lang="zh-CN" altLang="en-US"/>
          </a:p>
          <a:p>
            <a:endParaRPr lang="zh-CN" altLang="en-US"/>
          </a:p>
          <a:p>
            <a:r>
              <a:rPr lang="zh-CN" altLang="en-US"/>
              <a:t>整个地址的访问过程</a:t>
            </a:r>
            <a:r>
              <a:rPr lang="zh-CN" altLang="en-US"/>
              <a:t>是</a:t>
            </a:r>
            <a:endParaRPr lang="zh-CN" altLang="en-US"/>
          </a:p>
          <a:p>
            <a:r>
              <a:rPr lang="zh-CN" altLang="en-US"/>
              <a:t>首先根据index去索引某一行，这一行对应了4个cache way</a:t>
            </a:r>
            <a:endParaRPr lang="zh-CN" altLang="en-US"/>
          </a:p>
          <a:p>
            <a:r>
              <a:rPr lang="zh-CN" altLang="en-US"/>
              <a:t>然后会比较tag, 决定是否hit, 具体是哪一路hit, 然后以word offset来指示这个多路选择器在</a:t>
            </a:r>
            <a:r>
              <a:rPr lang="en-US" altLang="zh-CN"/>
              <a:t>data</a:t>
            </a:r>
            <a:r>
              <a:rPr lang="zh-CN" altLang="en-US"/>
              <a:t>中选择哪个word</a:t>
            </a:r>
            <a:endParaRPr lang="zh-CN" altLang="en-US"/>
          </a:p>
          <a:p>
            <a:endParaRPr lang="zh-CN" altLang="en-US"/>
          </a:p>
          <a:p>
            <a:r>
              <a:rPr lang="zh-CN" altLang="en-US"/>
              <a:t>这个图还是比较简略，比如valid，LRU这些位都没有提到，接下来我们来</a:t>
            </a:r>
            <a:r>
              <a:rPr lang="zh-CN" altLang="en-US"/>
              <a:t>具体关注一下我们需要实现的</a:t>
            </a:r>
            <a:r>
              <a:rPr lang="en-US" altLang="zh-CN"/>
              <a:t>cache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先来说一些对cache来说比较关键的设置</a:t>
            </a:r>
            <a:endParaRPr lang="zh-CN" altLang="en-US"/>
          </a:p>
          <a:p>
            <a:r>
              <a:rPr lang="zh-CN" altLang="en-US"/>
              <a:t>首先是block size, 就是一个block有多大，</a:t>
            </a:r>
            <a:r>
              <a:rPr lang="zh-CN" altLang="en-US"/>
              <a:t>比如是64 byte还是32 byte还是多少</a:t>
            </a:r>
            <a:endParaRPr lang="zh-CN" altLang="en-US"/>
          </a:p>
          <a:p>
            <a:r>
              <a:rPr lang="zh-CN" altLang="en-US"/>
              <a:t>然后是组织方式，</a:t>
            </a:r>
            <a:r>
              <a:rPr lang="zh-CN" altLang="en-US"/>
              <a:t>是直接映射，组相联还是全相连</a:t>
            </a:r>
            <a:endParaRPr lang="zh-CN" altLang="en-US"/>
          </a:p>
          <a:p>
            <a:r>
              <a:rPr lang="zh-CN" altLang="en-US"/>
              <a:t>替换策略上，是FIFO，LRU还是Random</a:t>
            </a:r>
            <a:endParaRPr lang="zh-CN" altLang="en-US"/>
          </a:p>
          <a:p>
            <a:r>
              <a:rPr lang="zh-CN" altLang="en-US"/>
              <a:t>写策略上时write back还是write through等等</a:t>
            </a:r>
            <a:endParaRPr lang="zh-CN" altLang="en-US"/>
          </a:p>
          <a:p>
            <a:endParaRPr lang="zh-CN" altLang="en-US"/>
          </a:p>
          <a:p>
            <a:r>
              <a:rPr lang="zh-CN" altLang="en-US"/>
              <a:t>这是我们实现的</a:t>
            </a:r>
            <a:r>
              <a:rPr lang="en-US" altLang="zh-CN"/>
              <a:t>cache</a:t>
            </a:r>
            <a:r>
              <a:rPr lang="zh-CN" altLang="en-US"/>
              <a:t>的具体</a:t>
            </a:r>
            <a:r>
              <a:rPr lang="zh-CN" altLang="en-US"/>
              <a:t>设置</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cache的参数设置好了之后</a:t>
            </a:r>
            <a:endParaRPr lang="zh-CN" altLang="en-US"/>
          </a:p>
          <a:p>
            <a:r>
              <a:rPr lang="zh-CN" altLang="en-US"/>
              <a:t>再来看一下本</a:t>
            </a:r>
            <a:r>
              <a:rPr lang="zh-CN" altLang="en-US"/>
              <a:t>次实验address decoding</a:t>
            </a:r>
            <a:endParaRPr lang="zh-CN" altLang="en-US"/>
          </a:p>
          <a:p>
            <a:r>
              <a:rPr lang="zh-CN" altLang="en-US"/>
              <a:t>我们要访问一个32位的内存地址，这个地址在访问cache的时候会被划分为offset, index和tag这三个部分</a:t>
            </a:r>
            <a:endParaRPr lang="zh-CN" altLang="en-US"/>
          </a:p>
          <a:p>
            <a:r>
              <a:rPr lang="zh-CN" altLang="en-US"/>
              <a:t>首先是offset, 他包含了byte offset和word offset, 因为cacheline大小是4个word, 每个word 4个bytes, 一共是</a:t>
            </a:r>
            <a:r>
              <a:rPr lang="en-US" altLang="zh-CN"/>
              <a:t>16</a:t>
            </a:r>
            <a:r>
              <a:rPr lang="zh-CN" altLang="en-US"/>
              <a:t>个</a:t>
            </a:r>
            <a:r>
              <a:rPr lang="en-US" altLang="zh-CN"/>
              <a:t>byte</a:t>
            </a:r>
            <a:r>
              <a:rPr lang="zh-CN" altLang="en-US"/>
              <a:t>，所以合起来offset在地址里面占用4个bits</a:t>
            </a:r>
            <a:endParaRPr lang="zh-CN" altLang="en-US"/>
          </a:p>
          <a:p>
            <a:r>
              <a:rPr lang="zh-CN" altLang="en-US"/>
              <a:t>然后是index field, 我们是64个cache line, 本来应该是6位index, 但是由于它是两路组关联的，减去一位index, 因此是5位index</a:t>
            </a:r>
            <a:endParaRPr lang="zh-CN" altLang="en-US"/>
          </a:p>
          <a:p>
            <a:r>
              <a:rPr lang="zh-CN" altLang="en-US"/>
              <a:t>剩下的我们可以用来存放</a:t>
            </a:r>
            <a:r>
              <a:rPr lang="en-US" altLang="zh-CN"/>
              <a:t>tag</a:t>
            </a:r>
            <a:r>
              <a:rPr lang="zh-CN" altLang="en-US"/>
              <a:t>，那么tag就是32减去上面</a:t>
            </a:r>
            <a:r>
              <a:rPr lang="zh-CN" altLang="en-US"/>
              <a:t>两个field, 就是23 bits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然后</a:t>
            </a:r>
            <a:r>
              <a:rPr lang="zh-CN" altLang="en-US"/>
              <a:t>看一下cache的实现中，一个cache block的结构</a:t>
            </a:r>
            <a:endParaRPr lang="zh-CN" altLang="en-US"/>
          </a:p>
          <a:p>
            <a:r>
              <a:rPr lang="zh-CN" altLang="en-US"/>
              <a:t>每个cache block会存这些信息，</a:t>
            </a:r>
            <a:endParaRPr lang="zh-CN" altLang="en-US"/>
          </a:p>
          <a:p>
            <a:r>
              <a:rPr lang="en-US" altLang="zh-CN"/>
              <a:t>LRU</a:t>
            </a:r>
            <a:r>
              <a:rPr lang="zh-CN" altLang="en-US"/>
              <a:t>，有效位，脏位，Tag</a:t>
            </a:r>
            <a:r>
              <a:rPr lang="zh-CN" altLang="en-US"/>
              <a:t>和Data,</a:t>
            </a:r>
            <a:endParaRPr lang="zh-CN" altLang="en-US"/>
          </a:p>
          <a:p>
            <a:r>
              <a:rPr lang="zh-CN" altLang="en-US">
                <a:sym typeface="+mn-ea"/>
              </a:rPr>
              <a:t>LRU是用来做替换策略的，Valid 这是说明数据是否有效，Dirty表明数据是否修改</a:t>
            </a:r>
            <a:endParaRPr lang="zh-CN" altLang="en-US">
              <a:sym typeface="+mn-ea"/>
            </a:endParaRPr>
          </a:p>
          <a:p>
            <a:endParaRPr lang="zh-CN" altLang="en-US">
              <a:sym typeface="+mn-ea"/>
            </a:endParaRPr>
          </a:p>
          <a:p>
            <a:r>
              <a:rPr lang="zh-CN" altLang="en-US"/>
              <a:t>在实现上，这些field都是开了一个reg的vector，看上面这些</a:t>
            </a:r>
            <a:r>
              <a:rPr lang="zh-CN" altLang="en-US"/>
              <a:t>定义</a:t>
            </a:r>
            <a:endParaRPr lang="zh-CN" altLang="en-US"/>
          </a:p>
          <a:p>
            <a:r>
              <a:rPr lang="zh-CN" altLang="en-US"/>
              <a:t>向量和</a:t>
            </a:r>
            <a:r>
              <a:rPr lang="en-US" altLang="zh-CN"/>
              <a:t>cache</a:t>
            </a:r>
            <a:r>
              <a:rPr lang="zh-CN" altLang="en-US"/>
              <a:t>的对应方式就像下面这里写的这样，大家可以仔细</a:t>
            </a:r>
            <a:r>
              <a:rPr lang="zh-CN" altLang="en-US"/>
              <a:t>看看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这是我们代码中cache的接口, 这是</a:t>
            </a:r>
            <a:r>
              <a:rPr lang="zh-CN" altLang="en-US"/>
              <a:t>由cache controller进行管理的</a:t>
            </a:r>
            <a:endParaRPr lang="zh-CN" altLang="en-US"/>
          </a:p>
          <a:p>
            <a:r>
              <a:rPr lang="zh-CN" altLang="en-US"/>
              <a:t>输入有地址，是否是load, 是否是store(对应input中的edit), </a:t>
            </a:r>
            <a:endParaRPr lang="zh-CN" altLang="en-US"/>
          </a:p>
          <a:p>
            <a:endParaRPr lang="zh-CN" altLang="en-US"/>
          </a:p>
          <a:p>
            <a:r>
              <a:rPr lang="zh-CN" altLang="en-US"/>
              <a:t>注意这里的store指令对应的是edit, input中的store对应的是是否将内存中的数据写进cache</a:t>
            </a:r>
            <a:endParaRPr lang="zh-CN" altLang="en-US"/>
          </a:p>
          <a:p>
            <a:endParaRPr lang="zh-CN" altLang="en-US"/>
          </a:p>
          <a:p>
            <a:r>
              <a:rPr lang="zh-CN" altLang="en-US"/>
              <a:t>u_b_h_w对应了lb,lbu,lh,lhu这些指令的判断</a:t>
            </a:r>
            <a:endParaRPr lang="zh-CN" altLang="en-US"/>
          </a:p>
          <a:p>
            <a:r>
              <a:rPr lang="zh-CN" altLang="en-US"/>
              <a:t>data</a:t>
            </a:r>
            <a:r>
              <a:rPr lang="en-US" altLang="zh-CN"/>
              <a:t> </a:t>
            </a:r>
            <a:r>
              <a:rPr lang="zh-CN" altLang="en-US"/>
              <a:t>in是写进cache的数据</a:t>
            </a:r>
            <a:endParaRPr lang="zh-CN" altLang="en-US"/>
          </a:p>
          <a:p>
            <a:endParaRPr lang="zh-CN" altLang="en-US"/>
          </a:p>
          <a:p>
            <a:r>
              <a:rPr lang="zh-CN" altLang="en-US"/>
              <a:t>然后输出的话，有是否hit，是否valid, 是否dirty, 读到的data,还有tag</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 y="0"/>
            <a:ext cx="12136581" cy="6858000"/>
          </a:xfrm>
          <a:prstGeom prst="rect">
            <a:avLst/>
          </a:prstGeom>
        </p:spPr>
      </p:pic>
      <p:sp>
        <p:nvSpPr>
          <p:cNvPr id="2" name="标题 1"/>
          <p:cNvSpPr>
            <a:spLocks noGrp="1"/>
          </p:cNvSpPr>
          <p:nvPr>
            <p:ph type="ctrTitle"/>
          </p:nvPr>
        </p:nvSpPr>
        <p:spPr>
          <a:xfrm>
            <a:off x="924748" y="1950516"/>
            <a:ext cx="10846229"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4293096"/>
            <a:ext cx="8534400" cy="1752600"/>
          </a:xfrm>
        </p:spPr>
        <p:txBody>
          <a:bodyPr>
            <a:normAutofit/>
          </a:bodyPr>
          <a:lstStyle>
            <a:lvl1pPr marL="0" indent="0" algn="ctr">
              <a:buNone/>
              <a:defRPr sz="2400">
                <a:solidFill>
                  <a:schemeClr val="accent5">
                    <a:lumMod val="50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81" y="580315"/>
            <a:ext cx="1824203" cy="558152"/>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67" y="6309321"/>
            <a:ext cx="10516763" cy="182865"/>
          </a:xfrm>
          <a:prstGeom prst="rect">
            <a:avLst/>
          </a:prstGeom>
        </p:spPr>
      </p:pic>
      <p:pic>
        <p:nvPicPr>
          <p:cNvPr id="11" name="图片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710" y="17316"/>
            <a:ext cx="12136581" cy="6823368"/>
          </a:xfrm>
          <a:prstGeom prst="rect">
            <a:avLst/>
          </a:prstGeom>
        </p:spPr>
      </p:pic>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95467" y="6309321"/>
            <a:ext cx="10516763" cy="182865"/>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392" y="580314"/>
            <a:ext cx="1687528" cy="688445"/>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7776" y="242392"/>
            <a:ext cx="9340619" cy="954360"/>
          </a:xfrm>
        </p:spPr>
        <p:txBody>
          <a:bodyPr>
            <a:normAutofit/>
          </a:bodyPr>
          <a:lstStyle>
            <a:lvl1pPr algn="l">
              <a:defRPr sz="4000">
                <a:solidFill>
                  <a:schemeClr val="accent5">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anose="05000000000000000000" pitchFamily="2" charset="2"/>
              <a:buChar char="p"/>
              <a:defRPr b="1">
                <a:solidFill>
                  <a:schemeClr val="accent5">
                    <a:lumMod val="50000"/>
                  </a:schemeClr>
                </a:solidFill>
                <a:latin typeface="黑体" panose="02010609060101010101" pitchFamily="49" charset="-122"/>
                <a:ea typeface="黑体" panose="02010609060101010101" pitchFamily="49" charset="-122"/>
              </a:defRPr>
            </a:lvl1pPr>
            <a:lvl2pPr marL="742950" indent="-285750">
              <a:buClr>
                <a:schemeClr val="accent5">
                  <a:lumMod val="75000"/>
                </a:schemeClr>
              </a:buClr>
              <a:buSzPct val="70000"/>
              <a:buFont typeface="Wingdings" panose="05000000000000000000" pitchFamily="2" charset="2"/>
              <a:buChar char="n"/>
              <a:defRPr b="1">
                <a:solidFill>
                  <a:schemeClr val="accent5">
                    <a:lumMod val="75000"/>
                  </a:schemeClr>
                </a:solidFill>
                <a:latin typeface="黑体" panose="02010609060101010101" pitchFamily="49" charset="-122"/>
                <a:ea typeface="黑体" panose="02010609060101010101" pitchFamily="49" charset="-122"/>
              </a:defRPr>
            </a:lvl2pPr>
            <a:lvl3pPr marL="1143000" indent="-228600">
              <a:buClr>
                <a:schemeClr val="accent5">
                  <a:lumMod val="75000"/>
                </a:schemeClr>
              </a:buClr>
              <a:buSzPct val="70000"/>
              <a:buFont typeface="Wingdings" panose="05000000000000000000" pitchFamily="2" charset="2"/>
              <a:buChar char="p"/>
              <a:defRPr>
                <a:latin typeface="黑体" panose="02010609060101010101" pitchFamily="49" charset="-122"/>
                <a:ea typeface="黑体" panose="02010609060101010101" pitchFamily="49" charset="-122"/>
              </a:defRPr>
            </a:lvl3pPr>
            <a:lvl4pPr marL="1600200" indent="-228600">
              <a:buClr>
                <a:schemeClr val="accent5">
                  <a:lumMod val="75000"/>
                </a:schemeClr>
              </a:buClr>
              <a:buSzPct val="60000"/>
              <a:buFont typeface="Wingdings" panose="05000000000000000000" pitchFamily="2" charset="2"/>
              <a:buChar char="n"/>
              <a:defRPr>
                <a:latin typeface="黑体" panose="02010609060101010101" pitchFamily="49" charset="-122"/>
                <a:ea typeface="黑体" panose="02010609060101010101" pitchFamily="49" charset="-122"/>
              </a:defRPr>
            </a:lvl4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332656"/>
            <a:ext cx="9340619" cy="954360"/>
          </a:xfrm>
        </p:spPr>
        <p:txBody>
          <a:bodyPr>
            <a:normAutofit/>
          </a:bodyPr>
          <a:lstStyle>
            <a:lvl1pPr algn="l">
              <a:defRPr sz="3600">
                <a:solidFill>
                  <a:srgbClr val="336699"/>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anose="05000000000000000000" pitchFamily="2" charset="2"/>
              <a:buChar char="l"/>
              <a:defRPr sz="2000" b="1">
                <a:solidFill>
                  <a:schemeClr val="tx1"/>
                </a:solidFill>
                <a:latin typeface="华文细黑" panose="02010600040101010101" pitchFamily="2" charset="-122"/>
                <a:ea typeface="华文细黑" panose="02010600040101010101" pitchFamily="2" charset="-122"/>
              </a:defRPr>
            </a:lvl1pPr>
            <a:lvl2pPr marL="742950" indent="-285750">
              <a:buClr>
                <a:schemeClr val="tx1"/>
              </a:buClr>
              <a:buSzPct val="70000"/>
              <a:buFont typeface="Wingdings" panose="05000000000000000000" pitchFamily="2" charset="2"/>
              <a:buChar char="p"/>
              <a:defRPr sz="1800" b="0">
                <a:solidFill>
                  <a:schemeClr val="tx1"/>
                </a:solidFill>
                <a:latin typeface="华文细黑" panose="02010600040101010101" pitchFamily="2" charset="-122"/>
                <a:ea typeface="华文细黑" panose="02010600040101010101" pitchFamily="2" charset="-122"/>
              </a:defRPr>
            </a:lvl2pPr>
            <a:lvl3pPr marL="1143000" indent="-228600">
              <a:buClr>
                <a:schemeClr val="tx1"/>
              </a:buClr>
              <a:buSzPct val="50000"/>
              <a:buFont typeface="Wingdings" panose="05000000000000000000" pitchFamily="2" charset="2"/>
              <a:buChar char="n"/>
              <a:defRPr sz="1600">
                <a:latin typeface="华文细黑" panose="02010600040101010101" pitchFamily="2" charset="-122"/>
                <a:ea typeface="华文细黑" panose="02010600040101010101" pitchFamily="2" charset="-122"/>
              </a:defRPr>
            </a:lvl3pPr>
            <a:lvl4pPr marL="1600200" indent="-228600">
              <a:buClr>
                <a:schemeClr val="tx1"/>
              </a:buClr>
              <a:buSzPct val="50000"/>
              <a:buFont typeface="Wingdings" panose="05000000000000000000" pitchFamily="2" charset="2"/>
              <a:buChar char="p"/>
              <a:defRPr sz="1400">
                <a:latin typeface="华文细黑" panose="02010600040101010101" pitchFamily="2" charset="-122"/>
                <a:ea typeface="华文细黑" panose="02010600040101010101" pitchFamily="2" charset="-122"/>
              </a:defRPr>
            </a:lvl4pPr>
            <a:lvl5pPr>
              <a:defRPr sz="1200">
                <a:latin typeface="华文细黑" panose="02010600040101010101" pitchFamily="2" charset="-122"/>
                <a:ea typeface="华文细黑" panose="02010600040101010101" pitchFamily="2" charset="-122"/>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0" y="3244342"/>
            <a:ext cx="184700" cy="369316"/>
          </a:xfrm>
          <a:prstGeom prst="rect">
            <a:avLst/>
          </a:prstGeom>
          <a:solidFill>
            <a:srgbClr val="DDDDDD"/>
          </a:solidFill>
          <a:ln w="9525" algn="ctr">
            <a:noFill/>
            <a:miter lim="800000"/>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SzPct val="50000"/>
        <a:buFont typeface="Wingdings" panose="05000000000000000000" pitchFamily="2" charset="2"/>
        <a:buChar char="p"/>
        <a:defRPr sz="22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SzPct val="50000"/>
        <a:buFont typeface="Wingdings" panose="05000000000000000000" pitchFamily="2" charset="2"/>
        <a:buChar char="n"/>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0" y="3244342"/>
            <a:ext cx="184700" cy="369316"/>
          </a:xfrm>
          <a:prstGeom prst="rect">
            <a:avLst/>
          </a:prstGeom>
          <a:solidFill>
            <a:srgbClr val="DDDDDD"/>
          </a:solidFill>
          <a:ln w="9525" algn="ctr">
            <a:noFill/>
            <a:miter lim="800000"/>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SzPct val="50000"/>
        <a:buFont typeface="Wingdings" panose="05000000000000000000" pitchFamily="2" charset="2"/>
        <a:buChar char="p"/>
        <a:defRPr sz="22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SzPct val="50000"/>
        <a:buFont typeface="Wingdings" panose="05000000000000000000" pitchFamily="2" charset="2"/>
        <a:buChar char="n"/>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13.png"/><Relationship Id="rId3" Type="http://schemas.openxmlformats.org/officeDocument/2006/relationships/tags" Target="../tags/tag10.xml"/><Relationship Id="rId2" Type="http://schemas.openxmlformats.org/officeDocument/2006/relationships/image" Target="../media/image12.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5.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6.png"/><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tags" Target="../tags/tag15.xml"/><Relationship Id="rId2" Type="http://schemas.openxmlformats.org/officeDocument/2006/relationships/image" Target="../media/image17.png"/><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18.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3553" y="1484784"/>
            <a:ext cx="8144665" cy="1224136"/>
          </a:xfrm>
        </p:spPr>
        <p:txBody>
          <a:bodyPr/>
          <a:lstStyle/>
          <a:p>
            <a:r>
              <a:rPr lang="en-US" altLang="zh-CN" sz="4000" b="1" dirty="0">
                <a:effectLst/>
                <a:latin typeface="+mn-lt"/>
                <a:ea typeface="黑体" panose="02010609060101010101" pitchFamily="49" charset="-122"/>
                <a:cs typeface="黑体" panose="02010609060101010101" pitchFamily="49" charset="-122"/>
              </a:rPr>
              <a:t>Computer Architecture Experiment</a:t>
            </a:r>
            <a:endParaRPr lang="zh-CN" altLang="en-US" sz="4000" b="1" dirty="0">
              <a:effectLst/>
              <a:latin typeface="+mn-lt"/>
              <a:ea typeface="黑体" panose="02010609060101010101" pitchFamily="49" charset="-122"/>
              <a:cs typeface="黑体" panose="02010609060101010101" pitchFamily="49" charset="-122"/>
            </a:endParaRPr>
          </a:p>
        </p:txBody>
      </p:sp>
      <p:sp>
        <p:nvSpPr>
          <p:cNvPr id="4" name="TextBox 3"/>
          <p:cNvSpPr txBox="1"/>
          <p:nvPr/>
        </p:nvSpPr>
        <p:spPr>
          <a:xfrm>
            <a:off x="1919536" y="2924944"/>
            <a:ext cx="8280920" cy="646331"/>
          </a:xfrm>
          <a:prstGeom prst="rect">
            <a:avLst/>
          </a:prstGeom>
          <a:noFill/>
        </p:spPr>
        <p:txBody>
          <a:bodyPr wrap="square" rtlCol="0">
            <a:spAutoFit/>
          </a:bodyPr>
          <a:lstStyle/>
          <a:p>
            <a:pPr algn="ctr"/>
            <a:r>
              <a:rPr lang="en-US" altLang="zh-CN" sz="3600" b="1" dirty="0">
                <a:solidFill>
                  <a:schemeClr val="accent5">
                    <a:lumMod val="75000"/>
                  </a:schemeClr>
                </a:solidFill>
                <a:ea typeface="楷体" panose="02010609060101010101" charset="-122"/>
                <a:cs typeface="楷体" panose="02010609060101010101" charset="-122"/>
              </a:rPr>
              <a:t>Topic </a:t>
            </a:r>
            <a:r>
              <a:rPr lang="en-US" altLang="zh-CN" sz="3600" b="1" dirty="0" smtClean="0">
                <a:solidFill>
                  <a:schemeClr val="accent5">
                    <a:lumMod val="75000"/>
                  </a:schemeClr>
                </a:solidFill>
                <a:ea typeface="楷体" panose="02010609060101010101" charset="-122"/>
                <a:cs typeface="楷体" panose="02010609060101010101" charset="-122"/>
              </a:rPr>
              <a:t>3.</a:t>
            </a:r>
            <a:r>
              <a:rPr lang="zh-CN" altLang="en-US" sz="3600" b="1" dirty="0" smtClean="0">
                <a:solidFill>
                  <a:schemeClr val="accent5">
                    <a:lumMod val="75000"/>
                  </a:schemeClr>
                </a:solidFill>
                <a:ea typeface="楷体" panose="02010609060101010101" charset="-122"/>
                <a:cs typeface="楷体" panose="02010609060101010101" charset="-122"/>
              </a:rPr>
              <a:t> </a:t>
            </a:r>
            <a:r>
              <a:rPr lang="en-US" altLang="zh-CN" sz="3600" b="1" dirty="0">
                <a:solidFill>
                  <a:schemeClr val="accent5">
                    <a:lumMod val="75000"/>
                  </a:schemeClr>
                </a:solidFill>
                <a:ea typeface="楷体" panose="02010609060101010101" charset="-122"/>
                <a:cs typeface="楷体" panose="02010609060101010101" charset="-122"/>
              </a:rPr>
              <a:t>Cache Design</a:t>
            </a:r>
            <a:endParaRPr lang="zh-CN" altLang="en-US" sz="3600" b="1" dirty="0">
              <a:solidFill>
                <a:schemeClr val="accent5">
                  <a:lumMod val="75000"/>
                </a:schemeClr>
              </a:solidFill>
              <a:ea typeface="楷体" panose="02010609060101010101" charset="-122"/>
              <a:cs typeface="楷体" panose="02010609060101010101" charset="-122"/>
            </a:endParaRPr>
          </a:p>
        </p:txBody>
      </p:sp>
      <p:sp>
        <p:nvSpPr>
          <p:cNvPr id="6" name="副标题 2"/>
          <p:cNvSpPr>
            <a:spLocks noGrp="1"/>
          </p:cNvSpPr>
          <p:nvPr>
            <p:ph type="subTitle" idx="1"/>
          </p:nvPr>
        </p:nvSpPr>
        <p:spPr>
          <a:xfrm>
            <a:off x="2895600" y="4437112"/>
            <a:ext cx="6400800" cy="1608584"/>
          </a:xfrm>
        </p:spPr>
        <p:txBody>
          <a:bodyPr>
            <a:normAutofit lnSpcReduction="10000"/>
          </a:bodyPr>
          <a:lstStyle/>
          <a:p>
            <a:pPr>
              <a:lnSpc>
                <a:spcPct val="120000"/>
              </a:lnSpc>
              <a:spcBef>
                <a:spcPct val="0"/>
              </a:spcBef>
            </a:pPr>
            <a:r>
              <a:rPr lang="zh-CN" altLang="en-US" sz="3000" b="1" dirty="0">
                <a:latin typeface="楷体_GB2312" pitchFamily="49" charset="-122"/>
                <a:ea typeface="楷体_GB2312" pitchFamily="49" charset="-122"/>
              </a:rPr>
              <a:t>浙江大学计算机学</a:t>
            </a:r>
            <a:r>
              <a:rPr lang="zh-CN" altLang="en-US" sz="3000" b="1" dirty="0" smtClean="0">
                <a:latin typeface="楷体_GB2312" pitchFamily="49" charset="-122"/>
                <a:ea typeface="楷体_GB2312" pitchFamily="49" charset="-122"/>
              </a:rPr>
              <a:t>院</a:t>
            </a:r>
            <a:endParaRPr lang="en-US" altLang="zh-CN" sz="3000" b="1" dirty="0" smtClean="0">
              <a:latin typeface="楷体_GB2312" pitchFamily="49" charset="-122"/>
              <a:ea typeface="楷体_GB2312" pitchFamily="49" charset="-122"/>
            </a:endParaRPr>
          </a:p>
          <a:p>
            <a:pPr>
              <a:lnSpc>
                <a:spcPct val="120000"/>
              </a:lnSpc>
              <a:spcBef>
                <a:spcPct val="0"/>
              </a:spcBef>
            </a:pPr>
            <a:endParaRPr lang="en-US" altLang="zh-CN" sz="3000" b="1" dirty="0">
              <a:latin typeface="楷体_GB2312" pitchFamily="49" charset="-122"/>
              <a:ea typeface="楷体_GB2312" pitchFamily="49" charset="-122"/>
            </a:endParaRPr>
          </a:p>
          <a:p>
            <a:pPr>
              <a:lnSpc>
                <a:spcPct val="120000"/>
              </a:lnSpc>
              <a:spcBef>
                <a:spcPct val="0"/>
              </a:spcBef>
            </a:pPr>
            <a:r>
              <a:rPr lang="en-US" altLang="zh-CN" sz="3000" b="1" dirty="0" smtClean="0">
                <a:latin typeface="楷体_GB2312" pitchFamily="49" charset="-122"/>
                <a:ea typeface="楷体_GB2312" pitchFamily="49" charset="-122"/>
              </a:rPr>
              <a:t>2023</a:t>
            </a:r>
            <a:r>
              <a:rPr lang="zh-CN" altLang="en-US" sz="3000" b="1" dirty="0" smtClean="0">
                <a:latin typeface="楷体_GB2312" pitchFamily="49" charset="-122"/>
                <a:ea typeface="楷体_GB2312" pitchFamily="49" charset="-122"/>
              </a:rPr>
              <a:t>年</a:t>
            </a:r>
            <a:r>
              <a:rPr lang="en-US" altLang="zh-CN" sz="3000" b="1" dirty="0" smtClean="0">
                <a:latin typeface="楷体_GB2312" pitchFamily="49" charset="-122"/>
                <a:ea typeface="楷体_GB2312" pitchFamily="49" charset="-122"/>
              </a:rPr>
              <a:t>11</a:t>
            </a:r>
            <a:r>
              <a:rPr lang="zh-CN" altLang="en-US" sz="3000" b="1" dirty="0" smtClean="0">
                <a:latin typeface="楷体_GB2312" pitchFamily="49" charset="-122"/>
                <a:ea typeface="楷体_GB2312" pitchFamily="49" charset="-122"/>
              </a:rPr>
              <a:t>月</a:t>
            </a:r>
            <a:endParaRPr lang="en-US" altLang="zh-CN" sz="30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Storage</a:t>
            </a:r>
            <a:endParaRPr lang="en-US" altLang="zh-CN" sz="4400" dirty="0">
              <a:solidFill>
                <a:srgbClr val="19A1FD"/>
              </a:solidFill>
              <a:latin typeface="+mn-lt"/>
              <a:ea typeface="宋体" panose="02010600030101010101" pitchFamily="2" charset="-122"/>
            </a:endParaRPr>
          </a:p>
        </p:txBody>
      </p:sp>
      <p:pic>
        <p:nvPicPr>
          <p:cNvPr id="2" name="图片 1"/>
          <p:cNvPicPr>
            <a:picLocks noChangeAspect="1"/>
          </p:cNvPicPr>
          <p:nvPr>
            <p:custDataLst>
              <p:tags r:id="rId1"/>
            </p:custDataLst>
          </p:nvPr>
        </p:nvPicPr>
        <p:blipFill>
          <a:blip r:embed="rId2"/>
          <a:srcRect t="10000"/>
          <a:stretch>
            <a:fillRect/>
          </a:stretch>
        </p:blipFill>
        <p:spPr>
          <a:xfrm>
            <a:off x="765810" y="2823210"/>
            <a:ext cx="8210550" cy="1800225"/>
          </a:xfrm>
          <a:prstGeom prst="rect">
            <a:avLst/>
          </a:prstGeom>
        </p:spPr>
      </p:pic>
      <p:sp>
        <p:nvSpPr>
          <p:cNvPr id="4" name="文本框 3"/>
          <p:cNvSpPr txBox="1"/>
          <p:nvPr/>
        </p:nvSpPr>
        <p:spPr>
          <a:xfrm>
            <a:off x="1053465" y="1340485"/>
            <a:ext cx="7810500" cy="1476375"/>
          </a:xfrm>
          <a:prstGeom prst="rect">
            <a:avLst/>
          </a:prstGeom>
          <a:noFill/>
        </p:spPr>
        <p:txBody>
          <a:bodyPr wrap="square" rtlCol="0" anchor="t">
            <a:spAutoFit/>
          </a:bodyPr>
          <a:p>
            <a:r>
              <a:rPr lang="zh-CN" altLang="en-US">
                <a:solidFill>
                  <a:srgbClr val="A96FC5"/>
                </a:solidFill>
              </a:rPr>
              <a:t>reg</a:t>
            </a:r>
            <a:r>
              <a:rPr lang="zh-CN" altLang="en-US"/>
              <a:t> [ELEMENT_NUM-1:0] inner_recent = 0;</a:t>
            </a:r>
            <a:endParaRPr lang="zh-CN" altLang="en-US"/>
          </a:p>
          <a:p>
            <a:r>
              <a:rPr lang="zh-CN" altLang="en-US">
                <a:solidFill>
                  <a:srgbClr val="A96FC5"/>
                </a:solidFill>
              </a:rPr>
              <a:t>reg</a:t>
            </a:r>
            <a:r>
              <a:rPr lang="zh-CN" altLang="en-US"/>
              <a:t> [ELEMENT_NUM-1:0] inner_valid = 0;</a:t>
            </a:r>
            <a:endParaRPr lang="zh-CN" altLang="en-US"/>
          </a:p>
          <a:p>
            <a:r>
              <a:rPr lang="zh-CN" altLang="en-US">
                <a:solidFill>
                  <a:srgbClr val="A96FC5"/>
                </a:solidFill>
              </a:rPr>
              <a:t>reg</a:t>
            </a:r>
            <a:r>
              <a:rPr lang="zh-CN" altLang="en-US"/>
              <a:t> [ELEMENT_NUM-1:0] inner_dirty = 0;</a:t>
            </a:r>
            <a:endParaRPr lang="zh-CN" altLang="en-US"/>
          </a:p>
          <a:p>
            <a:r>
              <a:rPr lang="zh-CN" altLang="en-US">
                <a:solidFill>
                  <a:srgbClr val="A96FC5"/>
                </a:solidFill>
              </a:rPr>
              <a:t>reg</a:t>
            </a:r>
            <a:r>
              <a:rPr lang="zh-CN" altLang="en-US"/>
              <a:t> [TAG_BITS-1:0]    </a:t>
            </a:r>
            <a:r>
              <a:rPr lang="en-US" altLang="zh-CN"/>
              <a:t>         </a:t>
            </a:r>
            <a:r>
              <a:rPr lang="zh-CN" altLang="en-US"/>
              <a:t>inner_tag [0:ELEMENT_NUM-1];</a:t>
            </a:r>
            <a:endParaRPr lang="zh-CN" altLang="en-US"/>
          </a:p>
          <a:p>
            <a:r>
              <a:rPr lang="zh-CN" altLang="en-US">
                <a:solidFill>
                  <a:srgbClr val="A96FC5"/>
                </a:solidFill>
              </a:rPr>
              <a:t>reg</a:t>
            </a:r>
            <a:r>
              <a:rPr lang="zh-CN" altLang="en-US"/>
              <a:t> [31:0]           </a:t>
            </a:r>
            <a:r>
              <a:rPr lang="en-US" altLang="zh-CN"/>
              <a:t>                 </a:t>
            </a:r>
            <a:r>
              <a:rPr lang="zh-CN" altLang="en-US"/>
              <a:t> inner_data [0:ELEMENT_NUM*ELEMENT_WORDS-1];</a:t>
            </a:r>
            <a:endParaRPr lang="zh-CN" altLang="en-US"/>
          </a:p>
        </p:txBody>
      </p:sp>
      <p:sp>
        <p:nvSpPr>
          <p:cNvPr id="3" name="文本框 2"/>
          <p:cNvSpPr txBox="1"/>
          <p:nvPr/>
        </p:nvSpPr>
        <p:spPr>
          <a:xfrm>
            <a:off x="1053465" y="4653280"/>
            <a:ext cx="10104120" cy="1568450"/>
          </a:xfrm>
          <a:prstGeom prst="rect">
            <a:avLst/>
          </a:prstGeom>
          <a:noFill/>
        </p:spPr>
        <p:txBody>
          <a:bodyPr wrap="square" rtlCol="0" anchor="t">
            <a:spAutoFit/>
          </a:bodyPr>
          <a:p>
            <a:r>
              <a:rPr lang="zh-CN" altLang="en-US" sz="2400" b="1"/>
              <a:t>32 sets; 64 cache lines</a:t>
            </a:r>
            <a:endParaRPr lang="zh-CN" altLang="en-US" sz="2400" b="1"/>
          </a:p>
          <a:p>
            <a:r>
              <a:rPr lang="zh-CN" altLang="en-US" sz="2400"/>
              <a:t>set </a:t>
            </a:r>
            <a:r>
              <a:rPr lang="zh-CN" altLang="en-US" sz="2400" b="1">
                <a:solidFill>
                  <a:srgbClr val="AE98DC"/>
                </a:solidFill>
              </a:rPr>
              <a:t>i</a:t>
            </a:r>
            <a:r>
              <a:rPr lang="zh-CN" altLang="en-US" sz="2400"/>
              <a:t> way 0: </a:t>
            </a:r>
            <a:r>
              <a:rPr lang="en-US" altLang="zh-CN" sz="2400"/>
              <a:t>                </a:t>
            </a:r>
            <a:r>
              <a:rPr lang="zh-CN" altLang="en-US" sz="2400" b="1">
                <a:solidFill>
                  <a:srgbClr val="AE98DC"/>
                </a:solidFill>
              </a:rPr>
              <a:t>i</a:t>
            </a:r>
            <a:r>
              <a:rPr lang="zh-CN" altLang="en-US" sz="2400"/>
              <a:t>×2+0 → inner_recent[{i, 1'b0}]</a:t>
            </a:r>
            <a:endParaRPr lang="zh-CN" altLang="en-US" sz="2400"/>
          </a:p>
          <a:p>
            <a:r>
              <a:rPr lang="zh-CN" altLang="en-US" sz="2400"/>
              <a:t>set</a:t>
            </a:r>
            <a:r>
              <a:rPr lang="zh-CN" altLang="en-US" sz="2400" b="1">
                <a:solidFill>
                  <a:srgbClr val="AE98DC"/>
                </a:solidFill>
              </a:rPr>
              <a:t> i</a:t>
            </a:r>
            <a:r>
              <a:rPr lang="zh-CN" altLang="en-US" sz="2400"/>
              <a:t> way 1: </a:t>
            </a:r>
            <a:r>
              <a:rPr lang="en-US" altLang="zh-CN" sz="2400"/>
              <a:t>                </a:t>
            </a:r>
            <a:r>
              <a:rPr lang="zh-CN" altLang="en-US" sz="2400" b="1">
                <a:solidFill>
                  <a:srgbClr val="AE98DC"/>
                </a:solidFill>
              </a:rPr>
              <a:t>i</a:t>
            </a:r>
            <a:r>
              <a:rPr lang="zh-CN" altLang="en-US" sz="2400"/>
              <a:t>×2+1 → inner_recent[{i, 1'b1}]</a:t>
            </a:r>
            <a:endParaRPr lang="zh-CN" altLang="en-US" sz="2400"/>
          </a:p>
          <a:p>
            <a:r>
              <a:rPr lang="zh-CN" altLang="en-US" sz="2400"/>
              <a:t>set </a:t>
            </a:r>
            <a:r>
              <a:rPr lang="zh-CN" altLang="en-US" sz="2400" b="1">
                <a:solidFill>
                  <a:srgbClr val="AE98DC"/>
                </a:solidFill>
              </a:rPr>
              <a:t>i</a:t>
            </a:r>
            <a:r>
              <a:rPr lang="en-US" altLang="zh-CN" sz="2400"/>
              <a:t> </a:t>
            </a:r>
            <a:r>
              <a:rPr lang="zh-CN" altLang="en-US" sz="2400"/>
              <a:t>way </a:t>
            </a:r>
            <a:r>
              <a:rPr lang="zh-CN" altLang="en-US" sz="2400" b="1">
                <a:solidFill>
                  <a:srgbClr val="AE98DC"/>
                </a:solidFill>
              </a:rPr>
              <a:t>j</a:t>
            </a:r>
            <a:r>
              <a:rPr lang="en-US" altLang="zh-CN" sz="2400"/>
              <a:t> </a:t>
            </a:r>
            <a:r>
              <a:rPr lang="zh-CN" altLang="en-US" sz="2400"/>
              <a:t>word </a:t>
            </a:r>
            <a:r>
              <a:rPr lang="zh-CN" altLang="en-US" sz="2400" b="1">
                <a:solidFill>
                  <a:srgbClr val="AE98DC"/>
                </a:solidFill>
              </a:rPr>
              <a:t>k</a:t>
            </a:r>
            <a:r>
              <a:rPr lang="zh-CN" altLang="en-US" sz="2400"/>
              <a:t>: </a:t>
            </a:r>
            <a:r>
              <a:rPr lang="en-US" altLang="zh-CN" sz="2400"/>
              <a:t>    </a:t>
            </a:r>
            <a:r>
              <a:rPr lang="zh-CN" altLang="en-US" sz="2400" b="1">
                <a:solidFill>
                  <a:srgbClr val="AE98DC"/>
                </a:solidFill>
              </a:rPr>
              <a:t>i</a:t>
            </a:r>
            <a:r>
              <a:rPr lang="zh-CN" altLang="en-US" sz="2400"/>
              <a:t>×8+</a:t>
            </a:r>
            <a:r>
              <a:rPr lang="zh-CN" altLang="en-US" sz="2400" b="1">
                <a:solidFill>
                  <a:srgbClr val="AE98DC"/>
                </a:solidFill>
              </a:rPr>
              <a:t>j</a:t>
            </a:r>
            <a:r>
              <a:rPr lang="zh-CN" altLang="en-US" sz="2400"/>
              <a:t>×4+</a:t>
            </a:r>
            <a:r>
              <a:rPr lang="zh-CN" altLang="en-US" sz="2400" b="1">
                <a:solidFill>
                  <a:srgbClr val="AE98DC"/>
                </a:solidFill>
              </a:rPr>
              <a:t>k</a:t>
            </a:r>
            <a:r>
              <a:rPr lang="zh-CN" altLang="en-US" sz="2400"/>
              <a:t> → inner_data[{i, j, k}]</a:t>
            </a: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Storage</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1127760" y="1484630"/>
            <a:ext cx="9547225" cy="4589780"/>
          </a:xfrm>
          <a:prstGeom prst="rect">
            <a:avLst/>
          </a:prstGeom>
        </p:spPr>
      </p:pic>
      <p:sp>
        <p:nvSpPr>
          <p:cNvPr id="2" name="圆角矩形 1"/>
          <p:cNvSpPr/>
          <p:nvPr/>
        </p:nvSpPr>
        <p:spPr>
          <a:xfrm>
            <a:off x="1559560" y="2853055"/>
            <a:ext cx="6120765" cy="504190"/>
          </a:xfrm>
          <a:prstGeom prst="roundRect">
            <a:avLst/>
          </a:prstGeom>
          <a:noFill/>
          <a:ln w="38100" cmpd="sng">
            <a:solidFill>
              <a:srgbClr val="FFC000"/>
            </a:solidFill>
            <a:prstDash val="solid"/>
          </a:ln>
          <a:extLst>
            <a:ext uri="{909E8E84-426E-40DD-AFC4-6F175D3DCCD1}">
              <a14:hiddenFill xmlns:a14="http://schemas.microsoft.com/office/drawing/2010/main">
                <a:solidFill>
                  <a:srgbClr val="00B0F0">
                    <a:alpha val="39000"/>
                  </a:srgb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119380" y="1988820"/>
            <a:ext cx="6451600" cy="3766185"/>
          </a:xfrm>
          <a:prstGeom prst="rect">
            <a:avLst/>
          </a:prstGeom>
        </p:spPr>
      </p:pic>
      <p:pic>
        <p:nvPicPr>
          <p:cNvPr id="5" name="图片 4"/>
          <p:cNvPicPr>
            <a:picLocks noChangeAspect="1"/>
          </p:cNvPicPr>
          <p:nvPr>
            <p:custDataLst>
              <p:tags r:id="rId3"/>
            </p:custDataLst>
          </p:nvPr>
        </p:nvPicPr>
        <p:blipFill>
          <a:blip r:embed="rId4"/>
          <a:srcRect l="1467" t="2519"/>
          <a:stretch>
            <a:fillRect/>
          </a:stretch>
        </p:blipFill>
        <p:spPr>
          <a:xfrm>
            <a:off x="6383655" y="260350"/>
            <a:ext cx="5405120" cy="62566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6315075" y="216535"/>
            <a:ext cx="5638165" cy="6424295"/>
          </a:xfrm>
          <a:prstGeom prst="rect">
            <a:avLst/>
          </a:prstGeom>
        </p:spPr>
      </p:pic>
      <p:sp>
        <p:nvSpPr>
          <p:cNvPr id="6" name="文本框 5"/>
          <p:cNvSpPr txBox="1"/>
          <p:nvPr/>
        </p:nvSpPr>
        <p:spPr>
          <a:xfrm>
            <a:off x="623570" y="1484630"/>
            <a:ext cx="6096000" cy="4523105"/>
          </a:xfrm>
          <a:prstGeom prst="rect">
            <a:avLst/>
          </a:prstGeom>
          <a:noFill/>
        </p:spPr>
        <p:txBody>
          <a:bodyPr wrap="square" rtlCol="0" anchor="t">
            <a:spAutoFit/>
          </a:bodyPr>
          <a:p>
            <a:r>
              <a:rPr lang="zh-CN" altLang="en-US">
                <a:solidFill>
                  <a:srgbClr val="A96FC5"/>
                </a:solidFill>
              </a:rPr>
              <a:t>assign</a:t>
            </a:r>
            <a:r>
              <a:rPr lang="zh-CN" altLang="en-US"/>
              <a:t> addr_tag = ...</a:t>
            </a:r>
            <a:endParaRPr lang="zh-CN" altLang="en-US"/>
          </a:p>
          <a:p>
            <a:r>
              <a:rPr lang="zh-CN" altLang="en-US">
                <a:solidFill>
                  <a:srgbClr val="A96FC5"/>
                </a:solidFill>
              </a:rPr>
              <a:t>assign</a:t>
            </a:r>
            <a:r>
              <a:rPr lang="zh-CN" altLang="en-US"/>
              <a:t> addr_index = ...</a:t>
            </a:r>
            <a:endParaRPr lang="zh-CN" altLang="en-US"/>
          </a:p>
          <a:p>
            <a:r>
              <a:rPr lang="zh-CN" altLang="en-US"/>
              <a:t>...</a:t>
            </a:r>
            <a:endParaRPr lang="zh-CN" altLang="en-US"/>
          </a:p>
          <a:p>
            <a:r>
              <a:rPr lang="zh-CN" altLang="en-US">
                <a:solidFill>
                  <a:srgbClr val="A96FC5"/>
                </a:solidFill>
              </a:rPr>
              <a:t>assign</a:t>
            </a:r>
            <a:r>
              <a:rPr lang="zh-CN" altLang="en-US"/>
              <a:t> valid1 = inner_valid[addr_element1];</a:t>
            </a:r>
            <a:endParaRPr lang="zh-CN" altLang="en-US"/>
          </a:p>
          <a:p>
            <a:r>
              <a:rPr lang="zh-CN" altLang="en-US">
                <a:solidFill>
                  <a:srgbClr val="A96FC5"/>
                </a:solidFill>
              </a:rPr>
              <a:t>assign</a:t>
            </a:r>
            <a:r>
              <a:rPr lang="zh-CN" altLang="en-US"/>
              <a:t> valid2 = ...</a:t>
            </a:r>
            <a:endParaRPr lang="zh-CN" altLang="en-US"/>
          </a:p>
          <a:p>
            <a:endParaRPr lang="zh-CN" altLang="en-US"/>
          </a:p>
          <a:p>
            <a:r>
              <a:rPr lang="zh-CN" altLang="en-US">
                <a:solidFill>
                  <a:srgbClr val="A96FC5"/>
                </a:solidFill>
              </a:rPr>
              <a:t>assign</a:t>
            </a:r>
            <a:r>
              <a:rPr lang="zh-CN" altLang="en-US"/>
              <a:t> tag1 = inner_tag[addr_element1];</a:t>
            </a:r>
            <a:endParaRPr lang="zh-CN" altLang="en-US"/>
          </a:p>
          <a:p>
            <a:r>
              <a:rPr lang="zh-CN" altLang="en-US">
                <a:solidFill>
                  <a:srgbClr val="A96FC5"/>
                </a:solidFill>
              </a:rPr>
              <a:t>assign</a:t>
            </a:r>
            <a:r>
              <a:rPr lang="zh-CN" altLang="en-US"/>
              <a:t> tag2 = ...</a:t>
            </a:r>
            <a:endParaRPr lang="zh-CN" altLang="en-US"/>
          </a:p>
          <a:p>
            <a:endParaRPr lang="zh-CN" altLang="en-US"/>
          </a:p>
          <a:p>
            <a:r>
              <a:rPr lang="zh-CN" altLang="en-US">
                <a:solidFill>
                  <a:srgbClr val="A96FC5"/>
                </a:solidFill>
              </a:rPr>
              <a:t>assign</a:t>
            </a:r>
            <a:r>
              <a:rPr lang="zh-CN" altLang="en-US"/>
              <a:t> hit1 = valid1 &amp; (tag1 == addr_tag);</a:t>
            </a:r>
            <a:endParaRPr lang="zh-CN" altLang="en-US"/>
          </a:p>
          <a:p>
            <a:r>
              <a:rPr lang="zh-CN" altLang="en-US">
                <a:solidFill>
                  <a:srgbClr val="A96FC5"/>
                </a:solidFill>
              </a:rPr>
              <a:t>assign</a:t>
            </a:r>
            <a:r>
              <a:rPr lang="zh-CN" altLang="en-US"/>
              <a:t> hit2 = …</a:t>
            </a:r>
            <a:endParaRPr lang="zh-CN" altLang="en-US"/>
          </a:p>
          <a:p>
            <a:endParaRPr lang="zh-CN" altLang="en-US"/>
          </a:p>
          <a:p>
            <a:r>
              <a:rPr lang="zh-CN" altLang="en-US">
                <a:solidFill>
                  <a:srgbClr val="A96FC5"/>
                </a:solidFill>
              </a:rPr>
              <a:t>always @ </a:t>
            </a:r>
            <a:r>
              <a:rPr lang="zh-CN" altLang="en-US"/>
              <a:t>(</a:t>
            </a:r>
            <a:r>
              <a:rPr lang="zh-CN" altLang="en-US">
                <a:solidFill>
                  <a:srgbClr val="A96FC5"/>
                </a:solidFill>
              </a:rPr>
              <a:t>posedge</a:t>
            </a:r>
            <a:r>
              <a:rPr lang="zh-CN" altLang="en-US"/>
              <a:t> clk)</a:t>
            </a:r>
            <a:r>
              <a:rPr lang="zh-CN" altLang="en-US">
                <a:solidFill>
                  <a:srgbClr val="A96FC5"/>
                </a:solidFill>
              </a:rPr>
              <a:t> begin</a:t>
            </a:r>
            <a:endParaRPr lang="zh-CN" altLang="en-US"/>
          </a:p>
          <a:p>
            <a:r>
              <a:rPr lang="zh-CN" altLang="en-US"/>
              <a:t>        ...</a:t>
            </a:r>
            <a:endParaRPr lang="zh-CN" altLang="en-US"/>
          </a:p>
          <a:p>
            <a:r>
              <a:rPr lang="zh-CN" altLang="en-US"/>
              <a:t>        hit &lt;= ...</a:t>
            </a:r>
            <a:endParaRPr lang="zh-CN" altLang="en-US"/>
          </a:p>
          <a:p>
            <a:r>
              <a:rPr lang="zh-CN" altLang="en-US">
                <a:solidFill>
                  <a:srgbClr val="A96FC5"/>
                </a:solidFill>
              </a:rPr>
              <a:t>end</a:t>
            </a:r>
            <a:endParaRPr lang="zh-CN" altLang="en-US">
              <a:solidFill>
                <a:srgbClr val="A96FC5"/>
              </a:solidFill>
            </a:endParaRPr>
          </a:p>
        </p:txBody>
      </p:sp>
      <p:sp>
        <p:nvSpPr>
          <p:cNvPr id="4" name="圆角矩形 3"/>
          <p:cNvSpPr/>
          <p:nvPr/>
        </p:nvSpPr>
        <p:spPr>
          <a:xfrm>
            <a:off x="551180" y="3933190"/>
            <a:ext cx="4248785" cy="720090"/>
          </a:xfrm>
          <a:prstGeom prst="roundRect">
            <a:avLst/>
          </a:prstGeom>
          <a:noFill/>
          <a:ln w="38100">
            <a:solidFill>
              <a:srgbClr val="FF8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6239510" y="116840"/>
            <a:ext cx="5678170" cy="6379845"/>
          </a:xfrm>
          <a:prstGeom prst="rect">
            <a:avLst/>
          </a:prstGeom>
        </p:spPr>
      </p:pic>
      <p:sp>
        <p:nvSpPr>
          <p:cNvPr id="6" name="文本框 5"/>
          <p:cNvSpPr txBox="1"/>
          <p:nvPr/>
        </p:nvSpPr>
        <p:spPr>
          <a:xfrm>
            <a:off x="623570" y="1484630"/>
            <a:ext cx="6096000" cy="4246245"/>
          </a:xfrm>
          <a:prstGeom prst="rect">
            <a:avLst/>
          </a:prstGeom>
          <a:noFill/>
        </p:spPr>
        <p:txBody>
          <a:bodyPr wrap="square" rtlCol="0" anchor="t">
            <a:spAutoFit/>
          </a:bodyPr>
          <a:p>
            <a:r>
              <a:rPr lang="zh-CN" altLang="en-US">
                <a:solidFill>
                  <a:srgbClr val="A96FC5"/>
                </a:solidFill>
              </a:rPr>
              <a:t>always @</a:t>
            </a:r>
            <a:r>
              <a:rPr lang="zh-CN" altLang="en-US"/>
              <a:t> (</a:t>
            </a:r>
            <a:r>
              <a:rPr lang="zh-CN" altLang="en-US">
                <a:solidFill>
                  <a:srgbClr val="A96FC5"/>
                </a:solidFill>
              </a:rPr>
              <a:t>posedge</a:t>
            </a:r>
            <a:r>
              <a:rPr lang="zh-CN" altLang="en-US"/>
              <a:t> clk) </a:t>
            </a:r>
            <a:r>
              <a:rPr lang="zh-CN" altLang="en-US">
                <a:solidFill>
                  <a:srgbClr val="A96FC5"/>
                </a:solidFill>
              </a:rPr>
              <a:t>begin</a:t>
            </a:r>
            <a:endParaRPr lang="zh-CN" altLang="en-US"/>
          </a:p>
          <a:p>
            <a:r>
              <a:rPr lang="zh-CN" altLang="en-US"/>
              <a:t>    ...</a:t>
            </a:r>
            <a:endParaRPr lang="zh-CN" altLang="en-US"/>
          </a:p>
          <a:p>
            <a:r>
              <a:rPr lang="zh-CN" altLang="en-US"/>
              <a:t>    </a:t>
            </a:r>
            <a:r>
              <a:rPr lang="zh-CN" altLang="en-US">
                <a:solidFill>
                  <a:srgbClr val="A96FC5"/>
                </a:solidFill>
              </a:rPr>
              <a:t>if </a:t>
            </a:r>
            <a:r>
              <a:rPr lang="zh-CN" altLang="en-US"/>
              <a:t>(load) </a:t>
            </a:r>
            <a:r>
              <a:rPr lang="zh-CN" altLang="en-US">
                <a:solidFill>
                  <a:srgbClr val="A96FC5"/>
                </a:solidFill>
              </a:rPr>
              <a:t>begin</a:t>
            </a:r>
            <a:endParaRPr lang="zh-CN" altLang="en-US"/>
          </a:p>
          <a:p>
            <a:r>
              <a:rPr lang="zh-CN" altLang="en-US"/>
              <a:t>       </a:t>
            </a:r>
            <a:r>
              <a:rPr lang="zh-CN" altLang="en-US">
                <a:solidFill>
                  <a:srgbClr val="A96FC5"/>
                </a:solidFill>
              </a:rPr>
              <a:t> if</a:t>
            </a:r>
            <a:r>
              <a:rPr lang="zh-CN" altLang="en-US"/>
              <a:t> (hit1) </a:t>
            </a:r>
            <a:r>
              <a:rPr lang="zh-CN" altLang="en-US">
                <a:solidFill>
                  <a:srgbClr val="A96FC5"/>
                </a:solidFill>
              </a:rPr>
              <a:t>begin</a:t>
            </a:r>
            <a:endParaRPr lang="zh-CN" altLang="en-US"/>
          </a:p>
          <a:p>
            <a:r>
              <a:rPr lang="zh-CN" altLang="en-US"/>
              <a:t>            dout &lt;=...                </a:t>
            </a:r>
            <a:endParaRPr lang="zh-CN" altLang="en-US"/>
          </a:p>
          <a:p>
            <a:endParaRPr lang="zh-CN" altLang="en-US"/>
          </a:p>
          <a:p>
            <a:r>
              <a:rPr lang="zh-CN" altLang="en-US"/>
              <a:t>            inner_recent[addr_element1] &lt;= 1'b1;</a:t>
            </a:r>
            <a:endParaRPr lang="zh-CN" altLang="en-US"/>
          </a:p>
          <a:p>
            <a:r>
              <a:rPr lang="zh-CN" altLang="en-US"/>
              <a:t>            inner_recent[addr_element2] &lt;= 1'b0;</a:t>
            </a:r>
            <a:endParaRPr lang="zh-CN" altLang="en-US"/>
          </a:p>
          <a:p>
            <a:r>
              <a:rPr lang="zh-CN" altLang="en-US"/>
              <a:t>        </a:t>
            </a:r>
            <a:r>
              <a:rPr lang="zh-CN" altLang="en-US">
                <a:solidFill>
                  <a:srgbClr val="A96FC5"/>
                </a:solidFill>
              </a:rPr>
              <a:t>end</a:t>
            </a:r>
            <a:endParaRPr lang="zh-CN" altLang="en-US"/>
          </a:p>
          <a:p>
            <a:r>
              <a:rPr lang="zh-CN" altLang="en-US"/>
              <a:t>        </a:t>
            </a:r>
            <a:r>
              <a:rPr lang="zh-CN" altLang="en-US">
                <a:solidFill>
                  <a:srgbClr val="A96FC5"/>
                </a:solidFill>
              </a:rPr>
              <a:t>else if</a:t>
            </a:r>
            <a:r>
              <a:rPr lang="zh-CN" altLang="en-US"/>
              <a:t> (hit2) ...</a:t>
            </a:r>
            <a:endParaRPr lang="zh-CN" altLang="en-US"/>
          </a:p>
          <a:p>
            <a:pPr indent="457200"/>
            <a:r>
              <a:rPr lang="en-US" altLang="zh-CN"/>
              <a:t>...</a:t>
            </a:r>
            <a:endParaRPr lang="zh-CN" altLang="en-US"/>
          </a:p>
          <a:p>
            <a:r>
              <a:rPr lang="zh-CN" altLang="en-US"/>
              <a:t>        </a:t>
            </a:r>
            <a:r>
              <a:rPr lang="zh-CN" altLang="en-US">
                <a:solidFill>
                  <a:srgbClr val="A96FC5"/>
                </a:solidFill>
              </a:rPr>
              <a:t>end</a:t>
            </a:r>
            <a:endParaRPr lang="zh-CN" altLang="en-US">
              <a:solidFill>
                <a:srgbClr val="A96FC5"/>
              </a:solidFill>
            </a:endParaRPr>
          </a:p>
          <a:p>
            <a:r>
              <a:rPr lang="zh-CN" altLang="en-US"/>
              <a:t>    </a:t>
            </a:r>
            <a:r>
              <a:rPr lang="en-US" altLang="zh-CN">
                <a:solidFill>
                  <a:srgbClr val="A96FC5"/>
                </a:solidFill>
              </a:rPr>
              <a:t>end</a:t>
            </a:r>
            <a:endParaRPr lang="zh-CN" altLang="en-US"/>
          </a:p>
          <a:p>
            <a:r>
              <a:rPr lang="zh-CN" altLang="en-US"/>
              <a:t>    ...</a:t>
            </a:r>
            <a:endParaRPr lang="zh-CN" altLang="en-US"/>
          </a:p>
          <a:p>
            <a:r>
              <a:rPr lang="zh-CN" altLang="en-US">
                <a:solidFill>
                  <a:srgbClr val="A96FC5"/>
                </a:solidFill>
              </a:rPr>
              <a:t>end</a:t>
            </a:r>
            <a:endParaRPr lang="zh-CN" altLang="en-US">
              <a:solidFill>
                <a:srgbClr val="A96FC5"/>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6384290" y="188595"/>
            <a:ext cx="5686425" cy="6459855"/>
          </a:xfrm>
          <a:prstGeom prst="rect">
            <a:avLst/>
          </a:prstGeom>
        </p:spPr>
      </p:pic>
      <p:sp>
        <p:nvSpPr>
          <p:cNvPr id="6" name="文本框 5"/>
          <p:cNvSpPr txBox="1"/>
          <p:nvPr/>
        </p:nvSpPr>
        <p:spPr>
          <a:xfrm>
            <a:off x="623570" y="1583055"/>
            <a:ext cx="6096000" cy="4246245"/>
          </a:xfrm>
          <a:prstGeom prst="rect">
            <a:avLst/>
          </a:prstGeom>
          <a:noFill/>
        </p:spPr>
        <p:txBody>
          <a:bodyPr wrap="square" rtlCol="0" anchor="t">
            <a:spAutoFit/>
          </a:bodyPr>
          <a:p>
            <a:r>
              <a:rPr lang="zh-CN" altLang="en-US">
                <a:solidFill>
                  <a:srgbClr val="A96FC5"/>
                </a:solidFill>
              </a:rPr>
              <a:t>always @</a:t>
            </a:r>
            <a:r>
              <a:rPr lang="zh-CN" altLang="en-US"/>
              <a:t> (</a:t>
            </a:r>
            <a:r>
              <a:rPr lang="zh-CN" altLang="en-US">
                <a:solidFill>
                  <a:srgbClr val="A96FC5"/>
                </a:solidFill>
              </a:rPr>
              <a:t>posedge</a:t>
            </a:r>
            <a:r>
              <a:rPr lang="zh-CN" altLang="en-US"/>
              <a:t> clk) </a:t>
            </a:r>
            <a:r>
              <a:rPr lang="zh-CN" altLang="en-US">
                <a:solidFill>
                  <a:srgbClr val="A96FC5"/>
                </a:solidFill>
              </a:rPr>
              <a:t>begin</a:t>
            </a:r>
            <a:endParaRPr lang="zh-CN" altLang="en-US"/>
          </a:p>
          <a:p>
            <a:r>
              <a:rPr lang="zh-CN" altLang="en-US"/>
              <a:t>    ...</a:t>
            </a:r>
            <a:endParaRPr lang="zh-CN" altLang="en-US"/>
          </a:p>
          <a:p>
            <a:r>
              <a:rPr lang="zh-CN" altLang="en-US"/>
              <a:t>    </a:t>
            </a:r>
            <a:r>
              <a:rPr lang="zh-CN" altLang="en-US">
                <a:solidFill>
                  <a:srgbClr val="A96FC5"/>
                </a:solidFill>
              </a:rPr>
              <a:t>if </a:t>
            </a:r>
            <a:r>
              <a:rPr lang="zh-CN" altLang="en-US"/>
              <a:t>(edit) </a:t>
            </a:r>
            <a:r>
              <a:rPr lang="zh-CN" altLang="en-US">
                <a:solidFill>
                  <a:srgbClr val="A96FC5"/>
                </a:solidFill>
              </a:rPr>
              <a:t>begin</a:t>
            </a:r>
            <a:endParaRPr lang="zh-CN" altLang="en-US"/>
          </a:p>
          <a:p>
            <a:r>
              <a:rPr lang="zh-CN" altLang="en-US"/>
              <a:t>        </a:t>
            </a:r>
            <a:r>
              <a:rPr lang="zh-CN" altLang="en-US">
                <a:solidFill>
                  <a:srgbClr val="A96FC5"/>
                </a:solidFill>
              </a:rPr>
              <a:t>if </a:t>
            </a:r>
            <a:r>
              <a:rPr lang="zh-CN" altLang="en-US"/>
              <a:t>(hit1) </a:t>
            </a:r>
            <a:r>
              <a:rPr lang="zh-CN" altLang="en-US">
                <a:solidFill>
                  <a:srgbClr val="A96FC5"/>
                </a:solidFill>
              </a:rPr>
              <a:t>begin</a:t>
            </a:r>
            <a:endParaRPr lang="zh-CN" altLang="en-US"/>
          </a:p>
          <a:p>
            <a:r>
              <a:rPr lang="zh-CN" altLang="en-US"/>
              <a:t>            inner_data[addr_word1] &lt;= ...</a:t>
            </a:r>
            <a:endParaRPr lang="zh-CN" altLang="en-US"/>
          </a:p>
          <a:p>
            <a:r>
              <a:rPr lang="zh-CN" altLang="en-US"/>
              <a:t>            inner_dirty[addr_element1] &lt;= 1'b1;</a:t>
            </a:r>
            <a:endParaRPr lang="zh-CN" altLang="en-US"/>
          </a:p>
          <a:p>
            <a:r>
              <a:rPr lang="zh-CN" altLang="en-US"/>
              <a:t>            inner_recent[addr_element1] &lt;= 1'b1;</a:t>
            </a:r>
            <a:endParaRPr lang="zh-CN" altLang="en-US"/>
          </a:p>
          <a:p>
            <a:r>
              <a:rPr lang="zh-CN" altLang="en-US"/>
              <a:t>            inner_recent[addr_element2] &lt;= 1'b0;</a:t>
            </a:r>
            <a:endParaRPr lang="zh-CN" altLang="en-US"/>
          </a:p>
          <a:p>
            <a:r>
              <a:rPr lang="zh-CN" altLang="en-US"/>
              <a:t>        </a:t>
            </a:r>
            <a:r>
              <a:rPr lang="zh-CN" altLang="en-US">
                <a:solidFill>
                  <a:srgbClr val="A96FC5"/>
                </a:solidFill>
              </a:rPr>
              <a:t>end</a:t>
            </a:r>
            <a:endParaRPr lang="zh-CN" altLang="en-US">
              <a:solidFill>
                <a:srgbClr val="A96FC5"/>
              </a:solidFill>
            </a:endParaRPr>
          </a:p>
          <a:p>
            <a:r>
              <a:rPr lang="zh-CN" altLang="en-US"/>
              <a:t>        </a:t>
            </a:r>
            <a:r>
              <a:rPr lang="zh-CN" altLang="en-US">
                <a:solidFill>
                  <a:srgbClr val="A96FC5"/>
                </a:solidFill>
              </a:rPr>
              <a:t>else if</a:t>
            </a:r>
            <a:r>
              <a:rPr lang="zh-CN" altLang="en-US"/>
              <a:t> (hit2) ...</a:t>
            </a:r>
            <a:endParaRPr lang="zh-CN" altLang="en-US"/>
          </a:p>
          <a:p>
            <a:pPr indent="457200"/>
            <a:r>
              <a:rPr lang="en-US" altLang="zh-CN"/>
              <a:t>...</a:t>
            </a:r>
            <a:endParaRPr lang="zh-CN" altLang="en-US"/>
          </a:p>
          <a:p>
            <a:r>
              <a:rPr lang="zh-CN" altLang="en-US"/>
              <a:t> </a:t>
            </a:r>
            <a:r>
              <a:rPr lang="en-US" altLang="zh-CN"/>
              <a:t>       </a:t>
            </a:r>
            <a:r>
              <a:rPr lang="en-US" altLang="zh-CN">
                <a:solidFill>
                  <a:srgbClr val="A96FC5"/>
                </a:solidFill>
              </a:rPr>
              <a:t>end</a:t>
            </a:r>
            <a:endParaRPr lang="zh-CN" altLang="en-US"/>
          </a:p>
          <a:p>
            <a:r>
              <a:rPr lang="zh-CN" altLang="en-US"/>
              <a:t>    </a:t>
            </a:r>
            <a:r>
              <a:rPr lang="zh-CN" altLang="en-US">
                <a:solidFill>
                  <a:srgbClr val="A96FC5"/>
                </a:solidFill>
              </a:rPr>
              <a:t>end</a:t>
            </a:r>
            <a:endParaRPr lang="zh-CN" altLang="en-US"/>
          </a:p>
          <a:p>
            <a:r>
              <a:rPr lang="zh-CN" altLang="en-US"/>
              <a:t>    ...</a:t>
            </a:r>
            <a:endParaRPr lang="zh-CN" altLang="en-US"/>
          </a:p>
          <a:p>
            <a:r>
              <a:rPr lang="zh-CN" altLang="en-US">
                <a:solidFill>
                  <a:srgbClr val="A96FC5"/>
                </a:solidFill>
              </a:rPr>
              <a:t>end</a:t>
            </a:r>
            <a:endParaRPr lang="zh-CN" altLang="en-US">
              <a:solidFill>
                <a:srgbClr val="A96FC5"/>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6456045" y="188595"/>
            <a:ext cx="5580380" cy="6376670"/>
          </a:xfrm>
          <a:prstGeom prst="rect">
            <a:avLst/>
          </a:prstGeom>
        </p:spPr>
      </p:pic>
      <p:sp>
        <p:nvSpPr>
          <p:cNvPr id="3" name="文本框 2"/>
          <p:cNvSpPr txBox="1"/>
          <p:nvPr/>
        </p:nvSpPr>
        <p:spPr>
          <a:xfrm>
            <a:off x="551180" y="1557020"/>
            <a:ext cx="7553325" cy="3969385"/>
          </a:xfrm>
          <a:prstGeom prst="rect">
            <a:avLst/>
          </a:prstGeom>
          <a:noFill/>
        </p:spPr>
        <p:txBody>
          <a:bodyPr wrap="square" rtlCol="0" anchor="t">
            <a:spAutoFit/>
          </a:bodyPr>
          <a:p>
            <a:r>
              <a:rPr lang="zh-CN" altLang="en-US">
                <a:solidFill>
                  <a:srgbClr val="A96FC5"/>
                </a:solidFill>
              </a:rPr>
              <a:t>assign</a:t>
            </a:r>
            <a:r>
              <a:rPr lang="zh-CN" altLang="en-US"/>
              <a:t> recent1 = inner_recent[addr_element1];</a:t>
            </a:r>
            <a:endParaRPr lang="zh-CN" altLang="en-US"/>
          </a:p>
          <a:p>
            <a:r>
              <a:rPr lang="zh-CN" altLang="en-US">
                <a:solidFill>
                  <a:srgbClr val="A96FC5"/>
                </a:solidFill>
              </a:rPr>
              <a:t>assign</a:t>
            </a:r>
            <a:r>
              <a:rPr lang="zh-CN" altLang="en-US"/>
              <a:t> recent2 = ...</a:t>
            </a:r>
            <a:endParaRPr lang="zh-CN" altLang="en-US"/>
          </a:p>
          <a:p>
            <a:r>
              <a:rPr lang="zh-CN" altLang="en-US">
                <a:solidFill>
                  <a:srgbClr val="A96FC5"/>
                </a:solidFill>
              </a:rPr>
              <a:t>assign</a:t>
            </a:r>
            <a:r>
              <a:rPr lang="zh-CN" altLang="en-US"/>
              <a:t> dirty1 = inner_dirty[addr_element1];</a:t>
            </a:r>
            <a:endParaRPr lang="zh-CN" altLang="en-US"/>
          </a:p>
          <a:p>
            <a:r>
              <a:rPr lang="zh-CN" altLang="en-US">
                <a:solidFill>
                  <a:srgbClr val="A96FC5"/>
                </a:solidFill>
              </a:rPr>
              <a:t>assign</a:t>
            </a:r>
            <a:r>
              <a:rPr lang="zh-CN" altLang="en-US"/>
              <a:t> dirty2 = ...</a:t>
            </a:r>
            <a:endParaRPr lang="zh-CN" altLang="en-US"/>
          </a:p>
          <a:p>
            <a:r>
              <a:rPr lang="zh-CN" altLang="en-US">
                <a:solidFill>
                  <a:srgbClr val="A96FC5"/>
                </a:solidFill>
              </a:rPr>
              <a:t>always @</a:t>
            </a:r>
            <a:r>
              <a:rPr lang="zh-CN" altLang="en-US"/>
              <a:t> (</a:t>
            </a:r>
            <a:r>
              <a:rPr lang="zh-CN" altLang="en-US">
                <a:solidFill>
                  <a:srgbClr val="A96FC5"/>
                </a:solidFill>
              </a:rPr>
              <a:t>posedge</a:t>
            </a:r>
            <a:r>
              <a:rPr lang="zh-CN" altLang="en-US"/>
              <a:t> clk) </a:t>
            </a:r>
            <a:r>
              <a:rPr lang="zh-CN" altLang="en-US">
                <a:solidFill>
                  <a:srgbClr val="A96FC5"/>
                </a:solidFill>
              </a:rPr>
              <a:t>begin</a:t>
            </a:r>
            <a:endParaRPr lang="zh-CN" altLang="en-US"/>
          </a:p>
          <a:p>
            <a:r>
              <a:rPr lang="zh-CN" altLang="en-US"/>
              <a:t>     valid &lt;= recent1 ? valid2 : valid1;</a:t>
            </a:r>
            <a:endParaRPr lang="zh-CN" altLang="en-US"/>
          </a:p>
          <a:p>
            <a:r>
              <a:rPr lang="zh-CN" altLang="en-US"/>
              <a:t>     dirty &lt;= ...</a:t>
            </a:r>
            <a:endParaRPr lang="zh-CN" altLang="en-US"/>
          </a:p>
          <a:p>
            <a:r>
              <a:rPr lang="zh-CN" altLang="en-US"/>
              <a:t>     tag &lt;= ...</a:t>
            </a:r>
            <a:endParaRPr lang="zh-CN" altLang="en-US"/>
          </a:p>
          <a:p>
            <a:r>
              <a:rPr lang="zh-CN" altLang="en-US"/>
              <a:t> </a:t>
            </a:r>
            <a:r>
              <a:rPr lang="en-US" altLang="zh-CN"/>
              <a:t>    </a:t>
            </a:r>
            <a:r>
              <a:rPr lang="zh-CN" altLang="en-US"/>
              <a:t>hit &lt;= ...</a:t>
            </a:r>
            <a:endParaRPr lang="zh-CN" altLang="en-US"/>
          </a:p>
          <a:p>
            <a:r>
              <a:rPr lang="zh-CN" altLang="en-US"/>
              <a:t> </a:t>
            </a:r>
            <a:r>
              <a:rPr lang="en-US" altLang="zh-CN"/>
              <a:t>    </a:t>
            </a:r>
            <a:r>
              <a:rPr lang="zh-CN" altLang="en-US">
                <a:solidFill>
                  <a:srgbClr val="A96FC5"/>
                </a:solidFill>
              </a:rPr>
              <a:t>if </a:t>
            </a:r>
            <a:r>
              <a:rPr lang="zh-CN" altLang="en-US"/>
              <a:t>(load) </a:t>
            </a:r>
            <a:r>
              <a:rPr lang="zh-CN" altLang="en-US">
                <a:solidFill>
                  <a:srgbClr val="A96FC5"/>
                </a:solidFill>
              </a:rPr>
              <a:t>begin</a:t>
            </a:r>
            <a:endParaRPr lang="zh-CN" altLang="en-US"/>
          </a:p>
          <a:p>
            <a:r>
              <a:rPr lang="en-US" altLang="zh-CN"/>
              <a:t>      </a:t>
            </a:r>
            <a:r>
              <a:rPr lang="zh-CN" altLang="en-US"/>
              <a:t>...</a:t>
            </a:r>
            <a:endParaRPr lang="zh-CN" altLang="en-US"/>
          </a:p>
          <a:p>
            <a:r>
              <a:rPr lang="en-US" altLang="zh-CN"/>
              <a:t>     </a:t>
            </a:r>
            <a:r>
              <a:rPr lang="zh-CN" altLang="en-US">
                <a:solidFill>
                  <a:srgbClr val="A96FC5"/>
                </a:solidFill>
              </a:rPr>
              <a:t>end</a:t>
            </a:r>
            <a:endParaRPr lang="zh-CN" altLang="en-US">
              <a:solidFill>
                <a:srgbClr val="A96FC5"/>
              </a:solidFill>
            </a:endParaRPr>
          </a:p>
          <a:p>
            <a:r>
              <a:rPr lang="en-US" altLang="zh-CN"/>
              <a:t>     </a:t>
            </a:r>
            <a:r>
              <a:rPr lang="zh-CN" altLang="en-US">
                <a:solidFill>
                  <a:srgbClr val="A96FC5"/>
                </a:solidFill>
              </a:rPr>
              <a:t>else </a:t>
            </a:r>
            <a:r>
              <a:rPr lang="zh-CN" altLang="en-US"/>
              <a:t>dout &lt;= inner_data[ recent1 ? addr_word2 : addr_word1 ];</a:t>
            </a:r>
            <a:endParaRPr lang="zh-CN" altLang="en-US"/>
          </a:p>
          <a:p>
            <a:r>
              <a:rPr lang="zh-CN" altLang="en-US">
                <a:solidFill>
                  <a:srgbClr val="A96FC5"/>
                </a:solidFill>
              </a:rPr>
              <a:t>end</a:t>
            </a:r>
            <a:endParaRPr lang="zh-CN" altLang="en-US">
              <a:solidFill>
                <a:srgbClr val="A96FC5"/>
              </a:solidFill>
            </a:endParaRPr>
          </a:p>
        </p:txBody>
      </p:sp>
      <p:sp>
        <p:nvSpPr>
          <p:cNvPr id="4" name="圆角矩形 3"/>
          <p:cNvSpPr/>
          <p:nvPr>
            <p:custDataLst>
              <p:tags r:id="rId3"/>
            </p:custDataLst>
          </p:nvPr>
        </p:nvSpPr>
        <p:spPr>
          <a:xfrm>
            <a:off x="839470" y="4864735"/>
            <a:ext cx="6105525" cy="364490"/>
          </a:xfrm>
          <a:prstGeom prst="roundRect">
            <a:avLst/>
          </a:prstGeom>
          <a:noFill/>
          <a:ln w="38100">
            <a:solidFill>
              <a:srgbClr val="FF8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Access Cache</a:t>
            </a:r>
            <a:r>
              <a:rPr lang="en-US" altLang="zh-CN" sz="4400" dirty="0">
                <a:solidFill>
                  <a:srgbClr val="19A1FD"/>
                </a:solidFill>
                <a:latin typeface="+mn-lt"/>
                <a:ea typeface="宋体" panose="02010600030101010101" pitchFamily="2" charset="-122"/>
              </a:rPr>
              <a:t>s</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6311900" y="260350"/>
            <a:ext cx="5705475" cy="6396990"/>
          </a:xfrm>
          <a:prstGeom prst="rect">
            <a:avLst/>
          </a:prstGeom>
        </p:spPr>
      </p:pic>
      <p:sp>
        <p:nvSpPr>
          <p:cNvPr id="4" name="文本框 3"/>
          <p:cNvSpPr txBox="1"/>
          <p:nvPr/>
        </p:nvSpPr>
        <p:spPr>
          <a:xfrm>
            <a:off x="551180" y="1557020"/>
            <a:ext cx="6096000" cy="3969385"/>
          </a:xfrm>
          <a:prstGeom prst="rect">
            <a:avLst/>
          </a:prstGeom>
          <a:noFill/>
        </p:spPr>
        <p:txBody>
          <a:bodyPr wrap="square" rtlCol="0" anchor="t">
            <a:spAutoFit/>
          </a:bodyPr>
          <a:p>
            <a:r>
              <a:rPr lang="zh-CN" altLang="en-US">
                <a:solidFill>
                  <a:srgbClr val="A96FC5"/>
                </a:solidFill>
              </a:rPr>
              <a:t>always @</a:t>
            </a:r>
            <a:r>
              <a:rPr lang="zh-CN" altLang="en-US"/>
              <a:t> (</a:t>
            </a:r>
            <a:r>
              <a:rPr lang="zh-CN" altLang="en-US">
                <a:solidFill>
                  <a:srgbClr val="A96FC5"/>
                </a:solidFill>
              </a:rPr>
              <a:t>posedge</a:t>
            </a:r>
            <a:r>
              <a:rPr lang="zh-CN" altLang="en-US"/>
              <a:t> clk) </a:t>
            </a:r>
            <a:r>
              <a:rPr lang="zh-CN" altLang="en-US">
                <a:solidFill>
                  <a:srgbClr val="A96FC5"/>
                </a:solidFill>
              </a:rPr>
              <a:t>begin</a:t>
            </a:r>
            <a:endParaRPr lang="zh-CN" altLang="en-US"/>
          </a:p>
          <a:p>
            <a:r>
              <a:rPr lang="zh-CN" altLang="en-US"/>
              <a:t>    ...</a:t>
            </a:r>
            <a:endParaRPr lang="zh-CN" altLang="en-US"/>
          </a:p>
          <a:p>
            <a:r>
              <a:rPr lang="zh-CN" altLang="en-US"/>
              <a:t>    </a:t>
            </a:r>
            <a:r>
              <a:rPr lang="zh-CN" altLang="en-US">
                <a:solidFill>
                  <a:srgbClr val="A96FC5"/>
                </a:solidFill>
              </a:rPr>
              <a:t>if </a:t>
            </a:r>
            <a:r>
              <a:rPr lang="zh-CN" altLang="en-US"/>
              <a:t>(store) </a:t>
            </a:r>
            <a:r>
              <a:rPr lang="zh-CN" altLang="en-US">
                <a:solidFill>
                  <a:srgbClr val="A96FC5"/>
                </a:solidFill>
              </a:rPr>
              <a:t>begin</a:t>
            </a:r>
            <a:endParaRPr lang="zh-CN" altLang="en-US"/>
          </a:p>
          <a:p>
            <a:r>
              <a:rPr lang="zh-CN" altLang="en-US"/>
              <a:t>       </a:t>
            </a:r>
            <a:r>
              <a:rPr lang="zh-CN" altLang="en-US">
                <a:solidFill>
                  <a:srgbClr val="A96FC5"/>
                </a:solidFill>
              </a:rPr>
              <a:t> if</a:t>
            </a:r>
            <a:r>
              <a:rPr lang="zh-CN" altLang="en-US"/>
              <a:t> (recent1) </a:t>
            </a:r>
            <a:r>
              <a:rPr lang="zh-CN" altLang="en-US">
                <a:solidFill>
                  <a:srgbClr val="A96FC5"/>
                </a:solidFill>
              </a:rPr>
              <a:t>begin</a:t>
            </a:r>
            <a:r>
              <a:rPr lang="zh-CN" altLang="en-US"/>
              <a:t>  </a:t>
            </a:r>
            <a:r>
              <a:rPr lang="zh-CN" altLang="en-US">
                <a:solidFill>
                  <a:schemeClr val="bg1">
                    <a:lumMod val="65000"/>
                  </a:schemeClr>
                </a:solidFill>
              </a:rPr>
              <a:t>// replace 2</a:t>
            </a:r>
            <a:endParaRPr lang="zh-CN" altLang="en-US">
              <a:solidFill>
                <a:schemeClr val="bg1">
                  <a:lumMod val="65000"/>
                </a:schemeClr>
              </a:solidFill>
            </a:endParaRPr>
          </a:p>
          <a:p>
            <a:r>
              <a:rPr lang="zh-CN" altLang="en-US"/>
              <a:t>            inner_data[addr_word2] &lt;= din;</a:t>
            </a:r>
            <a:endParaRPr lang="zh-CN" altLang="en-US"/>
          </a:p>
          <a:p>
            <a:r>
              <a:rPr lang="zh-CN" altLang="en-US"/>
              <a:t>            inner_valid[addr_element2] &lt;= 1'b1;</a:t>
            </a:r>
            <a:endParaRPr lang="zh-CN" altLang="en-US"/>
          </a:p>
          <a:p>
            <a:r>
              <a:rPr lang="zh-CN" altLang="en-US"/>
              <a:t>            inner_dirty[addr_element2] &lt;= 1'b0;</a:t>
            </a:r>
            <a:endParaRPr lang="zh-CN" altLang="en-US"/>
          </a:p>
          <a:p>
            <a:r>
              <a:rPr lang="zh-CN" altLang="en-US"/>
              <a:t>            inner_tag[addr_element2] &lt;= addr_tag;</a:t>
            </a:r>
            <a:endParaRPr lang="zh-CN" altLang="en-US"/>
          </a:p>
          <a:p>
            <a:r>
              <a:rPr lang="zh-CN" altLang="en-US"/>
              <a:t>        </a:t>
            </a:r>
            <a:r>
              <a:rPr lang="zh-CN" altLang="en-US">
                <a:solidFill>
                  <a:srgbClr val="A96FC5"/>
                </a:solidFill>
              </a:rPr>
              <a:t>end else begin</a:t>
            </a:r>
            <a:endParaRPr lang="zh-CN" altLang="en-US">
              <a:solidFill>
                <a:srgbClr val="A96FC5"/>
              </a:solidFill>
            </a:endParaRPr>
          </a:p>
          <a:p>
            <a:r>
              <a:rPr lang="zh-CN" altLang="en-US"/>
              <a:t>            ...</a:t>
            </a:r>
            <a:endParaRPr lang="zh-CN" altLang="en-US"/>
          </a:p>
          <a:p>
            <a:r>
              <a:rPr lang="zh-CN" altLang="en-US"/>
              <a:t>        </a:t>
            </a:r>
            <a:r>
              <a:rPr lang="zh-CN" altLang="en-US">
                <a:solidFill>
                  <a:srgbClr val="A96FC5"/>
                </a:solidFill>
              </a:rPr>
              <a:t>end</a:t>
            </a:r>
            <a:endParaRPr lang="zh-CN" altLang="en-US">
              <a:solidFill>
                <a:srgbClr val="A96FC5"/>
              </a:solidFill>
            </a:endParaRPr>
          </a:p>
          <a:p>
            <a:r>
              <a:rPr lang="zh-CN" altLang="en-US"/>
              <a:t>    </a:t>
            </a:r>
            <a:r>
              <a:rPr lang="zh-CN" altLang="en-US">
                <a:solidFill>
                  <a:srgbClr val="A96FC5"/>
                </a:solidFill>
              </a:rPr>
              <a:t>end</a:t>
            </a:r>
            <a:endParaRPr lang="zh-CN" altLang="en-US">
              <a:solidFill>
                <a:srgbClr val="A96FC5"/>
              </a:solidFill>
            </a:endParaRPr>
          </a:p>
          <a:p>
            <a:r>
              <a:rPr lang="zh-CN" altLang="en-US"/>
              <a:t>    ...</a:t>
            </a:r>
            <a:endParaRPr lang="zh-CN" altLang="en-US"/>
          </a:p>
          <a:p>
            <a:r>
              <a:rPr lang="zh-CN" altLang="en-US">
                <a:solidFill>
                  <a:srgbClr val="A96FC5"/>
                </a:solidFill>
              </a:rPr>
              <a:t>end</a:t>
            </a:r>
            <a:endParaRPr lang="zh-CN" altLang="en-US">
              <a:solidFill>
                <a:srgbClr val="A96FC5"/>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1384" y="170384"/>
            <a:ext cx="8445624" cy="954360"/>
          </a:xfrm>
        </p:spPr>
        <p:txBody>
          <a:bodyPr>
            <a:normAutofit/>
          </a:bodyPr>
          <a:lstStyle/>
          <a:p>
            <a:pPr eaLnBrk="1" hangingPunct="1"/>
            <a:r>
              <a:rPr lang="en-US" altLang="zh-CN" sz="4400" dirty="0">
                <a:solidFill>
                  <a:srgbClr val="19A1FD"/>
                </a:solidFill>
                <a:latin typeface="+mn-lt"/>
                <a:ea typeface="宋体" panose="02010600030101010101" pitchFamily="2" charset="-122"/>
              </a:rPr>
              <a:t>Simulation</a:t>
            </a:r>
            <a:endParaRPr lang="en-US" altLang="zh-CN" sz="4400" dirty="0">
              <a:solidFill>
                <a:srgbClr val="19A1FD"/>
              </a:solidFill>
              <a:latin typeface="+mn-lt"/>
              <a:ea typeface="宋体" panose="02010600030101010101" pitchFamily="2" charset="-122"/>
            </a:endParaRPr>
          </a:p>
        </p:txBody>
      </p:sp>
      <p:sp>
        <p:nvSpPr>
          <p:cNvPr id="12291" name="Rectangle 3"/>
          <p:cNvSpPr>
            <a:spLocks noGrp="1" noChangeArrowheads="1"/>
          </p:cNvSpPr>
          <p:nvPr>
            <p:ph type="body" idx="1"/>
          </p:nvPr>
        </p:nvSpPr>
        <p:spPr>
          <a:xfrm>
            <a:off x="571685" y="1268507"/>
            <a:ext cx="8425631" cy="5400898"/>
          </a:xfrm>
        </p:spPr>
        <p:txBody>
          <a:bodyPr>
            <a:normAutofit/>
          </a:bodyPr>
          <a:lstStyle/>
          <a:p>
            <a:pPr eaLnBrk="1" hangingPunct="1">
              <a:lnSpc>
                <a:spcPct val="100000"/>
              </a:lnSpc>
            </a:pPr>
            <a:r>
              <a:rPr lang="en-US" altLang="zh-CN" sz="2400" dirty="0">
                <a:latin typeface="+mn-lt"/>
                <a:ea typeface="宋体" panose="02010600030101010101" pitchFamily="2" charset="-122"/>
              </a:rPr>
              <a:t>Write Simulation Code yourself</a:t>
            </a:r>
            <a:endParaRPr lang="en-US" altLang="zh-CN" sz="2400" dirty="0">
              <a:latin typeface="+mn-lt"/>
              <a:ea typeface="宋体" panose="02010600030101010101" pitchFamily="2" charset="-122"/>
            </a:endParaRPr>
          </a:p>
          <a:p>
            <a:pPr lvl="1"/>
            <a:r>
              <a:rPr lang="en-US" altLang="zh-CN" sz="2200" dirty="0">
                <a:latin typeface="+mn-lt"/>
                <a:ea typeface="宋体" panose="02010600030101010101" pitchFamily="2" charset="-122"/>
              </a:rPr>
              <a:t>cache initialization</a:t>
            </a:r>
            <a:endParaRPr lang="en-US" altLang="zh-CN" sz="2200" dirty="0">
              <a:latin typeface="+mn-lt"/>
              <a:ea typeface="宋体" panose="02010600030101010101" pitchFamily="2" charset="-122"/>
            </a:endParaRPr>
          </a:p>
          <a:p>
            <a:pPr lvl="1"/>
            <a:endParaRPr lang="en-US" altLang="zh-CN" sz="2200" dirty="0">
              <a:latin typeface="+mn-lt"/>
              <a:ea typeface="宋体" panose="02010600030101010101" pitchFamily="2" charset="-122"/>
            </a:endParaRPr>
          </a:p>
          <a:p>
            <a:pPr lvl="1"/>
            <a:r>
              <a:rPr lang="en-US" altLang="zh-CN" sz="2200" dirty="0">
                <a:latin typeface="+mn-lt"/>
                <a:ea typeface="宋体" panose="02010600030101010101" pitchFamily="2" charset="-122"/>
              </a:rPr>
              <a:t>read </a:t>
            </a:r>
            <a:endParaRPr lang="en-US" altLang="zh-CN" sz="2200" dirty="0">
              <a:latin typeface="+mn-lt"/>
              <a:ea typeface="宋体" panose="02010600030101010101" pitchFamily="2" charset="-122"/>
            </a:endParaRPr>
          </a:p>
          <a:p>
            <a:pPr lvl="2"/>
            <a:r>
              <a:rPr lang="en-US" altLang="zh-CN" sz="2000" b="1" dirty="0">
                <a:latin typeface="+mn-lt"/>
                <a:ea typeface="宋体" panose="02010600030101010101" pitchFamily="2" charset="-122"/>
              </a:rPr>
              <a:t>miss</a:t>
            </a:r>
            <a:endParaRPr lang="en-US" altLang="zh-CN" sz="2000" b="1" dirty="0">
              <a:latin typeface="+mn-lt"/>
              <a:ea typeface="宋体" panose="02010600030101010101" pitchFamily="2" charset="-122"/>
            </a:endParaRPr>
          </a:p>
          <a:p>
            <a:pPr lvl="2"/>
            <a:r>
              <a:rPr lang="en-US" altLang="zh-CN" sz="2000" b="1" dirty="0">
                <a:latin typeface="+mn-lt"/>
                <a:ea typeface="宋体" panose="02010600030101010101" pitchFamily="2" charset="-122"/>
              </a:rPr>
              <a:t>hit</a:t>
            </a:r>
            <a:endParaRPr lang="en-US" altLang="zh-CN" sz="2000" b="1" dirty="0">
              <a:latin typeface="+mn-lt"/>
              <a:ea typeface="宋体" panose="02010600030101010101" pitchFamily="2" charset="-122"/>
            </a:endParaRPr>
          </a:p>
          <a:p>
            <a:pPr lvl="1"/>
            <a:endParaRPr lang="en-US" altLang="zh-CN" sz="2200" b="1" dirty="0">
              <a:latin typeface="+mn-lt"/>
              <a:ea typeface="宋体" panose="02010600030101010101" pitchFamily="2" charset="-122"/>
            </a:endParaRPr>
          </a:p>
          <a:p>
            <a:pPr lvl="1"/>
            <a:r>
              <a:rPr lang="en-US" altLang="zh-CN" sz="2200" dirty="0">
                <a:latin typeface="+mn-lt"/>
                <a:ea typeface="宋体" panose="02010600030101010101" pitchFamily="2" charset="-122"/>
              </a:rPr>
              <a:t>write</a:t>
            </a:r>
            <a:endParaRPr lang="en-US" altLang="zh-CN" sz="2200" dirty="0">
              <a:latin typeface="+mn-lt"/>
              <a:ea typeface="宋体" panose="02010600030101010101" pitchFamily="2" charset="-122"/>
            </a:endParaRPr>
          </a:p>
          <a:p>
            <a:pPr lvl="2"/>
            <a:r>
              <a:rPr lang="en-US" altLang="zh-CN" sz="2000" b="1" dirty="0">
                <a:latin typeface="+mn-lt"/>
                <a:ea typeface="宋体" panose="02010600030101010101" pitchFamily="2" charset="-122"/>
              </a:rPr>
              <a:t>miss</a:t>
            </a:r>
            <a:endParaRPr lang="en-US" altLang="zh-CN" sz="2000" b="1" dirty="0">
              <a:latin typeface="+mn-lt"/>
              <a:ea typeface="宋体" panose="02010600030101010101" pitchFamily="2" charset="-122"/>
            </a:endParaRPr>
          </a:p>
          <a:p>
            <a:pPr lvl="2"/>
            <a:r>
              <a:rPr lang="en-US" altLang="zh-CN" sz="2000" b="1" dirty="0">
                <a:latin typeface="+mn-lt"/>
                <a:ea typeface="宋体" panose="02010600030101010101" pitchFamily="2" charset="-122"/>
              </a:rPr>
              <a:t>hit</a:t>
            </a:r>
            <a:endParaRPr lang="en-US" altLang="zh-CN" sz="2000" b="1"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Example(1)</a:t>
            </a:r>
            <a:endParaRPr lang="zh-CN" altLang="en-US" sz="4400" dirty="0">
              <a:solidFill>
                <a:srgbClr val="19A1FD"/>
              </a:solidFill>
              <a:latin typeface="+mn-lt"/>
              <a:ea typeface="宋体" panose="02010600030101010101" pitchFamily="2" charset="-122"/>
            </a:endParaRPr>
          </a:p>
        </p:txBody>
      </p:sp>
      <p:sp>
        <p:nvSpPr>
          <p:cNvPr id="3" name="内容占位符 2"/>
          <p:cNvSpPr>
            <a:spLocks noGrp="1"/>
          </p:cNvSpPr>
          <p:nvPr>
            <p:ph idx="1"/>
          </p:nvPr>
        </p:nvSpPr>
        <p:spPr>
          <a:xfrm>
            <a:off x="-888409" y="1268601"/>
            <a:ext cx="6048672" cy="5256584"/>
          </a:xfrm>
        </p:spPr>
        <p:txBody>
          <a:bodyPr>
            <a:noAutofit/>
          </a:bodyPr>
          <a:lstStyle/>
          <a:p>
            <a:pPr marL="0" indent="0">
              <a:lnSpc>
                <a:spcPct val="100000"/>
              </a:lnSpc>
              <a:spcBef>
                <a:spcPts val="0"/>
              </a:spcBef>
              <a:buNone/>
            </a:pPr>
            <a:r>
              <a:rPr lang="en-US" altLang="zh-CN" sz="1600" dirty="0">
                <a:latin typeface="+mn-lt"/>
              </a:rPr>
              <a:t>			</a:t>
            </a:r>
            <a:r>
              <a:rPr lang="en-US" altLang="zh-CN" sz="1600" dirty="0">
                <a:solidFill>
                  <a:schemeClr val="bg1">
                    <a:lumMod val="65000"/>
                  </a:schemeClr>
                </a:solidFill>
                <a:latin typeface="+mn-lt"/>
              </a:rPr>
              <a:t>// </a:t>
            </a:r>
            <a:r>
              <a:rPr lang="en-US" altLang="zh-CN" sz="1600" dirty="0" err="1">
                <a:solidFill>
                  <a:schemeClr val="bg1">
                    <a:lumMod val="65000"/>
                  </a:schemeClr>
                </a:solidFill>
                <a:latin typeface="+mn-lt"/>
              </a:rPr>
              <a:t>init</a:t>
            </a:r>
            <a:endParaRPr lang="en-US" altLang="zh-CN" sz="1600" dirty="0">
              <a:latin typeface="+mn-lt"/>
            </a:endParaRPr>
          </a:p>
          <a:p>
            <a:pPr marL="0" indent="0">
              <a:lnSpc>
                <a:spcPct val="100000"/>
              </a:lnSpc>
              <a:spcBef>
                <a:spcPts val="0"/>
              </a:spcBef>
              <a:buNone/>
            </a:pPr>
            <a:r>
              <a:rPr lang="en-US" altLang="zh-CN" sz="1600" dirty="0">
                <a:latin typeface="+mn-lt"/>
              </a:rPr>
              <a:t>			32'd10:</a:t>
            </a:r>
            <a:r>
              <a:rPr lang="en-US" altLang="zh-CN" sz="1600" dirty="0">
                <a:solidFill>
                  <a:srgbClr val="A96FC5"/>
                </a:solidFill>
                <a:latin typeface="+mn-lt"/>
              </a:rPr>
              <a:t> begin</a:t>
            </a:r>
            <a:endParaRPr lang="en-US" altLang="zh-CN" sz="1600" dirty="0">
              <a:latin typeface="+mn-lt"/>
            </a:endParaRPr>
          </a:p>
          <a:p>
            <a:pPr marL="0" indent="0">
              <a:lnSpc>
                <a:spcPct val="100000"/>
              </a:lnSpc>
              <a:spcBef>
                <a:spcPts val="0"/>
              </a:spcBef>
              <a:buNone/>
            </a:pPr>
            <a:r>
              <a:rPr lang="en-US" altLang="zh-CN" sz="1600" dirty="0">
                <a:latin typeface="+mn-lt"/>
              </a:rPr>
              <a:t>				load &lt;= 0;</a:t>
            </a:r>
            <a:endParaRPr lang="en-US" altLang="zh-CN" sz="1600" dirty="0">
              <a:latin typeface="+mn-lt"/>
            </a:endParaRPr>
          </a:p>
          <a:p>
            <a:pPr marL="0" indent="0">
              <a:lnSpc>
                <a:spcPct val="100000"/>
              </a:lnSpc>
              <a:spcBef>
                <a:spcPts val="0"/>
              </a:spcBef>
              <a:buNone/>
            </a:pPr>
            <a:r>
              <a:rPr lang="en-US" altLang="zh-CN" sz="1600" dirty="0">
                <a:latin typeface="+mn-lt"/>
              </a:rPr>
              <a:t>				store &lt;= 1;</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din &lt;= 32'h11111111;</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32'd11: </a:t>
            </a:r>
            <a:r>
              <a:rPr lang="en-US" altLang="zh-CN" sz="1600" dirty="0">
                <a:solidFill>
                  <a:srgbClr val="A96FC5"/>
                </a:solidFill>
                <a:latin typeface="+mn-lt"/>
              </a:rPr>
              <a:t>begin</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32'h0000000C;</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32'd12: </a:t>
            </a:r>
            <a:r>
              <a:rPr lang="en-US" altLang="zh-CN" sz="1600" dirty="0">
                <a:solidFill>
                  <a:srgbClr val="A96FC5"/>
                </a:solidFill>
                <a:latin typeface="+mn-lt"/>
              </a:rPr>
              <a:t>begin</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32'h00000010;</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32'd13: </a:t>
            </a:r>
            <a:r>
              <a:rPr lang="en-US" altLang="zh-CN" sz="1600" dirty="0">
                <a:solidFill>
                  <a:srgbClr val="A96FC5"/>
                </a:solidFill>
                <a:latin typeface="+mn-lt"/>
              </a:rPr>
              <a:t>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32'h00000014;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p:txBody>
      </p:sp>
      <p:sp>
        <p:nvSpPr>
          <p:cNvPr id="4" name="内容占位符 2"/>
          <p:cNvSpPr txBox="1"/>
          <p:nvPr/>
        </p:nvSpPr>
        <p:spPr>
          <a:xfrm>
            <a:off x="5015736" y="1268760"/>
            <a:ext cx="5832648" cy="5256584"/>
          </a:xfrm>
          <a:prstGeom prst="rect">
            <a:avLst/>
          </a:prstGeom>
        </p:spPr>
        <p:txBody>
          <a:bodyPr vert="horz" lIns="91440" tIns="45720" rIns="91440" bIns="45720" rtlCol="0">
            <a:noAutofit/>
          </a:bodyPr>
          <a:lstStyle>
            <a:lvl1pPr marL="342900" indent="-342900" algn="l" defTabSz="914400" rtl="0" eaLnBrk="1" latinLnBrk="0" hangingPunct="1">
              <a:lnSpc>
                <a:spcPct val="150000"/>
              </a:lnSpc>
              <a:spcBef>
                <a:spcPct val="20000"/>
              </a:spcBef>
              <a:buClr>
                <a:schemeClr val="tx1">
                  <a:lumMod val="50000"/>
                  <a:lumOff val="50000"/>
                </a:schemeClr>
              </a:buClr>
              <a:buSzPct val="80000"/>
              <a:buFont typeface="Wingdings" panose="05000000000000000000" pitchFamily="2" charset="2"/>
              <a:buChar char="l"/>
              <a:defRPr sz="20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Clr>
                <a:schemeClr val="tx1"/>
              </a:buClr>
              <a:buSzPct val="70000"/>
              <a:buFont typeface="Wingdings" panose="05000000000000000000" pitchFamily="2" charset="2"/>
              <a:buChar char="p"/>
              <a:defRPr sz="1800" b="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Clr>
                <a:schemeClr val="tx1"/>
              </a:buClr>
              <a:buSzPct val="50000"/>
              <a:buFont typeface="Wingdings" panose="05000000000000000000" pitchFamily="2" charset="2"/>
              <a:buChar char="n"/>
              <a:defRPr sz="16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Clr>
                <a:schemeClr val="tx1"/>
              </a:buClr>
              <a:buSzPct val="50000"/>
              <a:buFont typeface="Wingdings" panose="05000000000000000000" pitchFamily="2" charset="2"/>
              <a:buChar char="p"/>
              <a:defRPr sz="14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smtClean="0">
                <a:solidFill>
                  <a:schemeClr val="bg1">
                    <a:lumMod val="65000"/>
                  </a:schemeClr>
                </a:solidFill>
                <a:latin typeface="+mn-lt"/>
              </a:rPr>
              <a:t>// read miss</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32'd14: </a:t>
            </a:r>
            <a:r>
              <a:rPr lang="en-US" altLang="zh-CN" sz="1600" dirty="0" smtClean="0">
                <a:solidFill>
                  <a:srgbClr val="A96FC5"/>
                </a:solidFill>
                <a:latin typeface="+mn-lt"/>
              </a:rPr>
              <a:t>begin</a:t>
            </a:r>
            <a:endParaRPr lang="en-US" altLang="zh-CN" sz="1600" dirty="0" smtClean="0">
              <a:solidFill>
                <a:srgbClr val="A96FC5"/>
              </a:solidFill>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load &lt;= 1;</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store &lt;= 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edit &lt;= 0;</a:t>
            </a:r>
            <a:endParaRPr lang="en-US" altLang="zh-CN" sz="1600" dirty="0" smtClean="0">
              <a:latin typeface="+mn-lt"/>
            </a:endParaRPr>
          </a:p>
          <a:p>
            <a:pPr marL="0" indent="0">
              <a:lnSpc>
                <a:spcPct val="100000"/>
              </a:lnSpc>
              <a:spcBef>
                <a:spcPts val="0"/>
              </a:spcBef>
              <a:buFont typeface="Wingdings" panose="05000000000000000000" pitchFamily="2" charset="2"/>
              <a:buNone/>
            </a:pP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err="1" smtClean="0">
                <a:latin typeface="+mn-lt"/>
              </a:rPr>
              <a:t>u_b_h_w</a:t>
            </a:r>
            <a:r>
              <a:rPr lang="en-US" altLang="zh-CN" sz="1600" dirty="0" smtClean="0">
                <a:latin typeface="+mn-lt"/>
              </a:rPr>
              <a:t> &lt;= 3'b010;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din &lt;= 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err="1" smtClean="0">
                <a:latin typeface="+mn-lt"/>
              </a:rPr>
              <a:t>addr</a:t>
            </a:r>
            <a:r>
              <a:rPr lang="en-US" altLang="zh-CN" sz="1600" dirty="0" smtClean="0">
                <a:latin typeface="+mn-lt"/>
              </a:rPr>
              <a:t> &lt;= 32'h00000020;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smtClean="0">
                <a:solidFill>
                  <a:srgbClr val="A96FC5"/>
                </a:solidFill>
                <a:latin typeface="+mn-lt"/>
              </a:rPr>
              <a:t>end</a:t>
            </a:r>
            <a:endParaRPr lang="en-US" altLang="zh-CN" sz="1600" dirty="0" smtClean="0">
              <a:solidFill>
                <a:srgbClr val="A96FC5"/>
              </a:solidFill>
              <a:latin typeface="+mn-lt"/>
            </a:endParaRPr>
          </a:p>
          <a:p>
            <a:pPr marL="0" indent="0">
              <a:lnSpc>
                <a:spcPct val="100000"/>
              </a:lnSpc>
              <a:spcBef>
                <a:spcPts val="0"/>
              </a:spcBef>
              <a:buFont typeface="Wingdings" panose="05000000000000000000" pitchFamily="2" charset="2"/>
              <a:buNone/>
            </a:pP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smtClean="0">
                <a:solidFill>
                  <a:schemeClr val="bg1">
                    <a:lumMod val="65000"/>
                  </a:schemeClr>
                </a:solidFill>
                <a:latin typeface="+mn-lt"/>
              </a:rPr>
              <a:t>// read hit</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32'd15:</a:t>
            </a:r>
            <a:r>
              <a:rPr lang="en-US" altLang="zh-CN" sz="1600" dirty="0" smtClean="0">
                <a:solidFill>
                  <a:srgbClr val="A96FC5"/>
                </a:solidFill>
                <a:latin typeface="+mn-lt"/>
              </a:rPr>
              <a:t> begin</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err="1" smtClean="0">
                <a:latin typeface="+mn-lt"/>
              </a:rPr>
              <a:t>u_b_h_w</a:t>
            </a:r>
            <a:r>
              <a:rPr lang="en-US" altLang="zh-CN" sz="1600" dirty="0" smtClean="0">
                <a:latin typeface="+mn-lt"/>
              </a:rPr>
              <a:t> &lt;= 3'b010;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err="1" smtClean="0">
                <a:latin typeface="+mn-lt"/>
              </a:rPr>
              <a:t>addr</a:t>
            </a:r>
            <a:r>
              <a:rPr lang="en-US" altLang="zh-CN" sz="1600" dirty="0" smtClean="0">
                <a:latin typeface="+mn-lt"/>
              </a:rPr>
              <a:t> &lt;= 32'h00000010;</a:t>
            </a:r>
            <a:endParaRPr lang="en-US" altLang="zh-CN" sz="1600" dirty="0" smtClean="0">
              <a:latin typeface="+mn-lt"/>
            </a:endParaRPr>
          </a:p>
          <a:p>
            <a:pPr marL="0" indent="0">
              <a:lnSpc>
                <a:spcPct val="100000"/>
              </a:lnSpc>
              <a:spcBef>
                <a:spcPts val="0"/>
              </a:spcBef>
              <a:buFont typeface="Wingdings" panose="05000000000000000000" pitchFamily="2" charset="2"/>
              <a:buNone/>
            </a:pPr>
            <a:r>
              <a:rPr lang="en-US" altLang="zh-CN" sz="1600" dirty="0" smtClean="0">
                <a:latin typeface="+mn-lt"/>
              </a:rPr>
              <a:t>			</a:t>
            </a:r>
            <a:r>
              <a:rPr lang="en-US" altLang="zh-CN" sz="1600" dirty="0" smtClean="0">
                <a:solidFill>
                  <a:srgbClr val="A96FC5"/>
                </a:solidFill>
                <a:latin typeface="+mn-lt"/>
              </a:rPr>
              <a:t>end</a:t>
            </a:r>
            <a:endParaRPr lang="en-US" altLang="zh-CN" sz="1600" dirty="0" smtClean="0">
              <a:solidFill>
                <a:srgbClr val="A96FC5"/>
              </a:solidFill>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zh-CN" sz="4400" b="1" dirty="0">
                <a:solidFill>
                  <a:srgbClr val="19A1FD"/>
                </a:solidFill>
                <a:latin typeface="+mn-lt"/>
              </a:rPr>
              <a:t>Outline</a:t>
            </a:r>
            <a:endParaRPr lang="en-US" altLang="zh-CN" sz="4400" b="1" dirty="0">
              <a:solidFill>
                <a:srgbClr val="19A1FD"/>
              </a:solidFill>
              <a:latin typeface="+mn-lt"/>
            </a:endParaRPr>
          </a:p>
        </p:txBody>
      </p:sp>
      <p:sp>
        <p:nvSpPr>
          <p:cNvPr id="5" name="Rectangle 3"/>
          <p:cNvSpPr txBox="1">
            <a:spLocks noChangeArrowheads="1"/>
          </p:cNvSpPr>
          <p:nvPr/>
        </p:nvSpPr>
        <p:spPr>
          <a:xfrm>
            <a:off x="623392" y="1219201"/>
            <a:ext cx="9587408" cy="4937125"/>
          </a:xfrm>
          <a:prstGeom prst="rect">
            <a:avLst/>
          </a:prstGeom>
        </p:spPr>
        <p:txBody>
          <a:bodyPr vert="horz" lIns="91440" tIns="45720" rIns="91440" bIns="45720" rtlCol="0">
            <a:noAutofit/>
          </a:bodyPr>
          <a:lstStyle>
            <a:lvl1pPr marL="342900" indent="-342900" algn="l" defTabSz="914400" rtl="0" eaLnBrk="1" latinLnBrk="0" hangingPunct="1">
              <a:lnSpc>
                <a:spcPct val="150000"/>
              </a:lnSpc>
              <a:spcBef>
                <a:spcPct val="20000"/>
              </a:spcBef>
              <a:buClr>
                <a:schemeClr val="tx1">
                  <a:lumMod val="50000"/>
                  <a:lumOff val="50000"/>
                </a:schemeClr>
              </a:buClr>
              <a:buSzPct val="80000"/>
              <a:buFont typeface="Wingdings" panose="05000000000000000000" pitchFamily="2" charset="2"/>
              <a:buChar char="l"/>
              <a:defRPr sz="20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Clr>
                <a:schemeClr val="tx1"/>
              </a:buClr>
              <a:buSzPct val="70000"/>
              <a:buFont typeface="Wingdings" panose="05000000000000000000" pitchFamily="2" charset="2"/>
              <a:buChar char="p"/>
              <a:defRPr sz="1800" b="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Clr>
                <a:schemeClr val="tx1"/>
              </a:buClr>
              <a:buSzPct val="50000"/>
              <a:buFont typeface="Wingdings" panose="05000000000000000000" pitchFamily="2" charset="2"/>
              <a:buChar char="n"/>
              <a:defRPr sz="16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Clr>
                <a:schemeClr val="tx1"/>
              </a:buClr>
              <a:buSzPct val="50000"/>
              <a:buFont typeface="Wingdings" panose="05000000000000000000" pitchFamily="2" charset="2"/>
              <a:buChar char="p"/>
              <a:defRPr sz="14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Char char="•"/>
            </a:pPr>
            <a:r>
              <a:rPr lang="en-US" altLang="zh-CN" sz="3200" dirty="0" smtClean="0">
                <a:latin typeface="+mn-lt"/>
                <a:ea typeface="宋体" panose="02010600030101010101" pitchFamily="2" charset="-122"/>
              </a:rPr>
              <a:t>Experiment Purpose</a:t>
            </a:r>
            <a:endParaRPr lang="en-US" altLang="zh-CN" sz="3200" dirty="0" smtClean="0">
              <a:latin typeface="+mn-lt"/>
              <a:ea typeface="宋体" panose="02010600030101010101" pitchFamily="2" charset="-122"/>
            </a:endParaRPr>
          </a:p>
          <a:p>
            <a:pPr>
              <a:buFontTx/>
              <a:buChar char="•"/>
            </a:pPr>
            <a:r>
              <a:rPr lang="en-US" altLang="zh-CN" sz="3200" dirty="0" smtClean="0">
                <a:latin typeface="+mn-lt"/>
                <a:ea typeface="宋体" panose="02010600030101010101" pitchFamily="2" charset="-122"/>
              </a:rPr>
              <a:t>Experiment Task</a:t>
            </a:r>
            <a:endParaRPr lang="en-US" altLang="zh-CN" sz="3200" dirty="0" smtClean="0">
              <a:latin typeface="+mn-lt"/>
              <a:ea typeface="宋体" panose="02010600030101010101" pitchFamily="2" charset="-122"/>
            </a:endParaRPr>
          </a:p>
          <a:p>
            <a:pPr>
              <a:buFontTx/>
              <a:buChar char="•"/>
            </a:pPr>
            <a:r>
              <a:rPr lang="en-US" altLang="zh-CN" sz="3200" dirty="0" smtClean="0">
                <a:latin typeface="+mn-lt"/>
                <a:ea typeface="宋体" panose="02010600030101010101" pitchFamily="2" charset="-122"/>
              </a:rPr>
              <a:t>Basic Principle</a:t>
            </a:r>
            <a:endParaRPr lang="en-US" altLang="zh-CN" sz="3200" dirty="0" smtClean="0">
              <a:latin typeface="+mn-lt"/>
              <a:ea typeface="宋体" panose="02010600030101010101" pitchFamily="2" charset="-122"/>
            </a:endParaRPr>
          </a:p>
          <a:p>
            <a:pPr>
              <a:buFontTx/>
              <a:buChar char="•"/>
            </a:pPr>
            <a:r>
              <a:rPr lang="en-US" altLang="zh-CN" sz="3200" dirty="0" smtClean="0">
                <a:latin typeface="+mn-lt"/>
                <a:ea typeface="宋体" panose="02010600030101010101" pitchFamily="2" charset="-122"/>
              </a:rPr>
              <a:t>Operating Procedures</a:t>
            </a:r>
            <a:endParaRPr lang="en-US" altLang="zh-CN" sz="3200" dirty="0" smtClean="0">
              <a:latin typeface="+mn-lt"/>
              <a:ea typeface="宋体" panose="02010600030101010101" pitchFamily="2" charset="-122"/>
            </a:endParaRPr>
          </a:p>
          <a:p>
            <a:pPr>
              <a:buFontTx/>
              <a:buChar char="•"/>
            </a:pPr>
            <a:r>
              <a:rPr lang="en-US" altLang="zh-CN" sz="3200" dirty="0" smtClean="0">
                <a:latin typeface="+mn-lt"/>
                <a:ea typeface="宋体" panose="02010600030101010101" pitchFamily="2" charset="-122"/>
              </a:rPr>
              <a:t>Checkpoints</a:t>
            </a:r>
            <a:endParaRPr lang="en-US" altLang="zh-CN" sz="3200" dirty="0" smtClean="0">
              <a:latin typeface="+mn-lt"/>
              <a:ea typeface="宋体" panose="02010600030101010101" pitchFamily="2" charset="-122"/>
            </a:endParaRPr>
          </a:p>
          <a:p>
            <a:endParaRPr lang="en-US" altLang="zh-CN" sz="3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Example(2)</a:t>
            </a:r>
            <a:endParaRPr lang="zh-CN" altLang="en-US" sz="4400" dirty="0">
              <a:solidFill>
                <a:srgbClr val="19A1FD"/>
              </a:solidFill>
              <a:latin typeface="+mn-lt"/>
              <a:ea typeface="宋体" panose="02010600030101010101" pitchFamily="2" charset="-122"/>
            </a:endParaRPr>
          </a:p>
        </p:txBody>
      </p:sp>
      <p:sp>
        <p:nvSpPr>
          <p:cNvPr id="3" name="内容占位符 2"/>
          <p:cNvSpPr>
            <a:spLocks noGrp="1"/>
          </p:cNvSpPr>
          <p:nvPr>
            <p:ph idx="1"/>
          </p:nvPr>
        </p:nvSpPr>
        <p:spPr>
          <a:xfrm>
            <a:off x="-960799" y="1287016"/>
            <a:ext cx="6048672" cy="5256584"/>
          </a:xfrm>
        </p:spPr>
        <p:txBody>
          <a:bodyPr>
            <a:noAutofit/>
          </a:bodyPr>
          <a:lstStyle/>
          <a:p>
            <a:pPr marL="0" indent="0">
              <a:lnSpc>
                <a:spcPct val="100000"/>
              </a:lnSpc>
              <a:spcBef>
                <a:spcPts val="0"/>
              </a:spcBef>
              <a:buNone/>
            </a:pPr>
            <a:r>
              <a:rPr lang="en-US" altLang="zh-CN" sz="1600" dirty="0">
                <a:latin typeface="+mn-lt"/>
              </a:rPr>
              <a:t>			</a:t>
            </a:r>
            <a:r>
              <a:rPr lang="en-US" altLang="zh-CN" sz="1600" dirty="0">
                <a:solidFill>
                  <a:schemeClr val="bg1">
                    <a:lumMod val="65000"/>
                  </a:schemeClr>
                </a:solidFill>
                <a:latin typeface="+mn-lt"/>
              </a:rPr>
              <a:t>// write miss</a:t>
            </a:r>
            <a:endParaRPr lang="en-US" altLang="zh-CN" sz="1600" dirty="0">
              <a:latin typeface="+mn-lt"/>
            </a:endParaRPr>
          </a:p>
          <a:p>
            <a:pPr marL="0" indent="0">
              <a:lnSpc>
                <a:spcPct val="100000"/>
              </a:lnSpc>
              <a:spcBef>
                <a:spcPts val="0"/>
              </a:spcBef>
              <a:buNone/>
            </a:pPr>
            <a:r>
              <a:rPr lang="en-US" altLang="zh-CN" sz="1600" dirty="0">
                <a:latin typeface="+mn-lt"/>
              </a:rPr>
              <a:t>			32'd16: </a:t>
            </a:r>
            <a:r>
              <a:rPr lang="en-US" altLang="zh-CN" sz="1600" dirty="0">
                <a:solidFill>
                  <a:srgbClr val="A96FC5"/>
                </a:solidFill>
                <a:latin typeface="+mn-lt"/>
              </a:rPr>
              <a:t>begin</a:t>
            </a:r>
            <a:endParaRPr lang="en-US" altLang="zh-CN" sz="1600" dirty="0">
              <a:latin typeface="+mn-lt"/>
            </a:endParaRPr>
          </a:p>
          <a:p>
            <a:pPr marL="0" indent="0">
              <a:lnSpc>
                <a:spcPct val="100000"/>
              </a:lnSpc>
              <a:spcBef>
                <a:spcPts val="0"/>
              </a:spcBef>
              <a:buNone/>
            </a:pPr>
            <a:r>
              <a:rPr lang="en-US" altLang="zh-CN" sz="1600" dirty="0">
                <a:latin typeface="+mn-lt"/>
              </a:rPr>
              <a:t>				load &lt;= 0;</a:t>
            </a:r>
            <a:endParaRPr lang="en-US" altLang="zh-CN" sz="1600" dirty="0">
              <a:latin typeface="+mn-lt"/>
            </a:endParaRPr>
          </a:p>
          <a:p>
            <a:pPr marL="0" indent="0">
              <a:lnSpc>
                <a:spcPct val="100000"/>
              </a:lnSpc>
              <a:spcBef>
                <a:spcPts val="0"/>
              </a:spcBef>
              <a:buNone/>
            </a:pPr>
            <a:r>
              <a:rPr lang="en-US" altLang="zh-CN" sz="1600" dirty="0">
                <a:latin typeface="+mn-lt"/>
              </a:rPr>
              <a:t>				store &lt;= 0;</a:t>
            </a:r>
            <a:endParaRPr lang="en-US" altLang="zh-CN" sz="1600" dirty="0">
              <a:latin typeface="+mn-lt"/>
            </a:endParaRPr>
          </a:p>
          <a:p>
            <a:pPr marL="0" indent="0">
              <a:lnSpc>
                <a:spcPct val="100000"/>
              </a:lnSpc>
              <a:spcBef>
                <a:spcPts val="0"/>
              </a:spcBef>
              <a:buNone/>
            </a:pPr>
            <a:r>
              <a:rPr lang="en-US" altLang="zh-CN" sz="1600" dirty="0">
                <a:latin typeface="+mn-lt"/>
              </a:rPr>
              <a:t>				edit &lt;= 1;</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32'h22222222;</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32'h000000024;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chemeClr val="bg1">
                    <a:lumMod val="65000"/>
                  </a:schemeClr>
                </a:solidFill>
                <a:latin typeface="+mn-lt"/>
              </a:rPr>
              <a:t>// write hit</a:t>
            </a:r>
            <a:endParaRPr lang="en-US" altLang="zh-CN" sz="1600" dirty="0">
              <a:latin typeface="+mn-lt"/>
            </a:endParaRPr>
          </a:p>
          <a:p>
            <a:pPr marL="0" indent="0">
              <a:lnSpc>
                <a:spcPct val="100000"/>
              </a:lnSpc>
              <a:spcBef>
                <a:spcPts val="0"/>
              </a:spcBef>
              <a:buNone/>
            </a:pPr>
            <a:r>
              <a:rPr lang="en-US" altLang="zh-CN" sz="1600" dirty="0">
                <a:latin typeface="+mn-lt"/>
              </a:rPr>
              <a:t>			32'd17:</a:t>
            </a:r>
            <a:r>
              <a:rPr lang="en-US" altLang="zh-CN" sz="1600" dirty="0">
                <a:solidFill>
                  <a:srgbClr val="A96FC5"/>
                </a:solidFill>
                <a:latin typeface="+mn-lt"/>
              </a:rPr>
              <a:t> 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32'h00000014;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p:txBody>
      </p:sp>
      <p:sp>
        <p:nvSpPr>
          <p:cNvPr id="4" name="内容占位符 2"/>
          <p:cNvSpPr txBox="1"/>
          <p:nvPr/>
        </p:nvSpPr>
        <p:spPr>
          <a:xfrm>
            <a:off x="5015101" y="1268760"/>
            <a:ext cx="5832648" cy="5256584"/>
          </a:xfrm>
          <a:prstGeom prst="rect">
            <a:avLst/>
          </a:prstGeom>
        </p:spPr>
        <p:txBody>
          <a:bodyPr vert="horz" lIns="91440" tIns="45720" rIns="91440" bIns="45720" rtlCol="0">
            <a:noAutofit/>
          </a:bodyPr>
          <a:lstStyle>
            <a:lvl1pPr marL="342900" indent="-342900" algn="l" defTabSz="914400" rtl="0" eaLnBrk="1" latinLnBrk="0" hangingPunct="1">
              <a:lnSpc>
                <a:spcPct val="150000"/>
              </a:lnSpc>
              <a:spcBef>
                <a:spcPct val="20000"/>
              </a:spcBef>
              <a:buClr>
                <a:schemeClr val="tx1">
                  <a:lumMod val="50000"/>
                  <a:lumOff val="50000"/>
                </a:schemeClr>
              </a:buClr>
              <a:buSzPct val="80000"/>
              <a:buFont typeface="Wingdings" panose="05000000000000000000" pitchFamily="2" charset="2"/>
              <a:buChar char="l"/>
              <a:defRPr sz="20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Clr>
                <a:schemeClr val="tx1"/>
              </a:buClr>
              <a:buSzPct val="70000"/>
              <a:buFont typeface="Wingdings" panose="05000000000000000000" pitchFamily="2" charset="2"/>
              <a:buChar char="p"/>
              <a:defRPr sz="1800" b="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Clr>
                <a:schemeClr val="tx1"/>
              </a:buClr>
              <a:buSzPct val="50000"/>
              <a:buFont typeface="Wingdings" panose="05000000000000000000" pitchFamily="2" charset="2"/>
              <a:buChar char="n"/>
              <a:defRPr sz="16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Clr>
                <a:schemeClr val="tx1"/>
              </a:buClr>
              <a:buSzPct val="50000"/>
              <a:buFont typeface="Wingdings" panose="05000000000000000000" pitchFamily="2" charset="2"/>
              <a:buChar char="p"/>
              <a:defRPr sz="14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read line 0 of set 0, set recent bit</a:t>
            </a:r>
            <a:endParaRPr lang="en-US" altLang="zh-CN" sz="1600" dirty="0">
              <a:latin typeface="+mn-lt"/>
            </a:endParaRPr>
          </a:p>
          <a:p>
            <a:pPr marL="0" indent="0">
              <a:lnSpc>
                <a:spcPct val="100000"/>
              </a:lnSpc>
              <a:spcBef>
                <a:spcPts val="0"/>
              </a:spcBef>
              <a:buNone/>
            </a:pPr>
            <a:r>
              <a:rPr lang="en-US" altLang="zh-CN" sz="1600" dirty="0">
                <a:latin typeface="+mn-lt"/>
              </a:rPr>
              <a:t>			32'd18: </a:t>
            </a:r>
            <a:r>
              <a:rPr lang="en-US" altLang="zh-CN" sz="1600" dirty="0">
                <a:solidFill>
                  <a:srgbClr val="A96FC5"/>
                </a:solidFill>
                <a:latin typeface="+mn-lt"/>
              </a:rPr>
              <a:t>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load &lt;= 1;</a:t>
            </a:r>
            <a:endParaRPr lang="en-US" altLang="zh-CN" sz="1600" dirty="0">
              <a:latin typeface="+mn-lt"/>
            </a:endParaRPr>
          </a:p>
          <a:p>
            <a:pPr marL="0" indent="0">
              <a:lnSpc>
                <a:spcPct val="100000"/>
              </a:lnSpc>
              <a:spcBef>
                <a:spcPts val="0"/>
              </a:spcBef>
              <a:buNone/>
            </a:pPr>
            <a:r>
              <a:rPr lang="en-US" altLang="zh-CN" sz="1600" dirty="0">
                <a:latin typeface="+mn-lt"/>
              </a:rPr>
              <a:t>				store &lt;= 0;</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0;</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store to line 1 of set 0 due to line 0 recent</a:t>
            </a:r>
            <a:endParaRPr lang="en-US" altLang="zh-CN" sz="1600" dirty="0">
              <a:latin typeface="+mn-lt"/>
            </a:endParaRPr>
          </a:p>
          <a:p>
            <a:pPr marL="0" indent="0">
              <a:lnSpc>
                <a:spcPct val="100000"/>
              </a:lnSpc>
              <a:spcBef>
                <a:spcPts val="0"/>
              </a:spcBef>
              <a:buNone/>
            </a:pPr>
            <a:r>
              <a:rPr lang="en-US" altLang="zh-CN" sz="1600" dirty="0">
                <a:latin typeface="+mn-lt"/>
              </a:rPr>
              <a:t>			32'd19: </a:t>
            </a:r>
            <a:r>
              <a:rPr lang="en-US" altLang="zh-CN" sz="1600" dirty="0">
                <a:solidFill>
                  <a:srgbClr val="A96FC5"/>
                </a:solidFill>
                <a:latin typeface="+mn-lt"/>
              </a:rPr>
              <a:t>begin</a:t>
            </a:r>
            <a:endParaRPr lang="en-US" altLang="zh-CN" sz="1600" dirty="0">
              <a:latin typeface="+mn-lt"/>
            </a:endParaRPr>
          </a:p>
          <a:p>
            <a:pPr marL="0" indent="0">
              <a:lnSpc>
                <a:spcPct val="100000"/>
              </a:lnSpc>
              <a:spcBef>
                <a:spcPts val="0"/>
              </a:spcBef>
              <a:buNone/>
            </a:pPr>
            <a:r>
              <a:rPr lang="en-US" altLang="zh-CN" sz="1600" dirty="0">
                <a:latin typeface="+mn-lt"/>
              </a:rPr>
              <a:t>				load &lt;= 0;</a:t>
            </a:r>
            <a:endParaRPr lang="en-US" altLang="zh-CN" sz="1600" dirty="0">
              <a:latin typeface="+mn-lt"/>
            </a:endParaRPr>
          </a:p>
          <a:p>
            <a:pPr marL="0" indent="0">
              <a:lnSpc>
                <a:spcPct val="100000"/>
              </a:lnSpc>
              <a:spcBef>
                <a:spcPts val="0"/>
              </a:spcBef>
              <a:buNone/>
            </a:pPr>
            <a:r>
              <a:rPr lang="en-US" altLang="zh-CN" sz="1600" dirty="0">
                <a:latin typeface="+mn-lt"/>
              </a:rPr>
              <a:t>				store &lt;= 1;</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32'h33333333;</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32'h00000204;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Example(3)</a:t>
            </a:r>
            <a:endParaRPr lang="zh-CN" altLang="en-US" sz="4400" dirty="0">
              <a:solidFill>
                <a:srgbClr val="19A1FD"/>
              </a:solidFill>
              <a:latin typeface="+mn-lt"/>
              <a:ea typeface="宋体" panose="02010600030101010101" pitchFamily="2" charset="-122"/>
            </a:endParaRPr>
          </a:p>
        </p:txBody>
      </p:sp>
      <p:sp>
        <p:nvSpPr>
          <p:cNvPr id="3" name="内容占位符 2"/>
          <p:cNvSpPr>
            <a:spLocks noGrp="1"/>
          </p:cNvSpPr>
          <p:nvPr>
            <p:ph idx="1"/>
          </p:nvPr>
        </p:nvSpPr>
        <p:spPr>
          <a:xfrm>
            <a:off x="-457244" y="1287016"/>
            <a:ext cx="6048672" cy="5256584"/>
          </a:xfrm>
        </p:spPr>
        <p:txBody>
          <a:bodyPr>
            <a:noAutofit/>
          </a:bodyPr>
          <a:lstStyle/>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edit line 1 of set 0, set dirty &amp; recent</a:t>
            </a:r>
            <a:endParaRPr lang="en-US" altLang="zh-CN" sz="1600" dirty="0">
              <a:latin typeface="+mn-lt"/>
            </a:endParaRPr>
          </a:p>
          <a:p>
            <a:pPr marL="0" indent="0">
              <a:lnSpc>
                <a:spcPct val="100000"/>
              </a:lnSpc>
              <a:spcBef>
                <a:spcPts val="0"/>
              </a:spcBef>
              <a:buNone/>
            </a:pPr>
            <a:r>
              <a:rPr lang="en-US" altLang="zh-CN" sz="1600" dirty="0">
                <a:latin typeface="+mn-lt"/>
              </a:rPr>
              <a:t>			32'd20:</a:t>
            </a:r>
            <a:r>
              <a:rPr lang="en-US" altLang="zh-CN" sz="1600" dirty="0">
                <a:solidFill>
                  <a:srgbClr val="A96FC5"/>
                </a:solidFill>
                <a:latin typeface="+mn-lt"/>
              </a:rPr>
              <a:t> 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load &lt;= 0;</a:t>
            </a:r>
            <a:endParaRPr lang="en-US" altLang="zh-CN" sz="1600" dirty="0">
              <a:latin typeface="+mn-lt"/>
            </a:endParaRPr>
          </a:p>
          <a:p>
            <a:pPr marL="0" indent="0">
              <a:lnSpc>
                <a:spcPct val="100000"/>
              </a:lnSpc>
              <a:spcBef>
                <a:spcPts val="0"/>
              </a:spcBef>
              <a:buNone/>
            </a:pPr>
            <a:r>
              <a:rPr lang="en-US" altLang="zh-CN" sz="1600" dirty="0">
                <a:latin typeface="+mn-lt"/>
              </a:rPr>
              <a:t>				store &lt;= 0;</a:t>
            </a:r>
            <a:endParaRPr lang="en-US" altLang="zh-CN" sz="1600" dirty="0">
              <a:latin typeface="+mn-lt"/>
            </a:endParaRPr>
          </a:p>
          <a:p>
            <a:pPr marL="0" indent="0">
              <a:lnSpc>
                <a:spcPct val="100000"/>
              </a:lnSpc>
              <a:spcBef>
                <a:spcPts val="0"/>
              </a:spcBef>
              <a:buNone/>
            </a:pPr>
            <a:r>
              <a:rPr lang="en-US" altLang="zh-CN" sz="1600" dirty="0">
                <a:latin typeface="+mn-lt"/>
              </a:rPr>
              <a:t>				edit &lt;= 1;</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32'h44444444;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32'h00000204;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read line 0 of set 0, set recent bit</a:t>
            </a:r>
            <a:endParaRPr lang="en-US" altLang="zh-CN" sz="1600" dirty="0">
              <a:latin typeface="+mn-lt"/>
            </a:endParaRPr>
          </a:p>
          <a:p>
            <a:pPr marL="0" indent="0">
              <a:lnSpc>
                <a:spcPct val="100000"/>
              </a:lnSpc>
              <a:spcBef>
                <a:spcPts val="0"/>
              </a:spcBef>
              <a:buNone/>
            </a:pPr>
            <a:r>
              <a:rPr lang="en-US" altLang="zh-CN" sz="1600" dirty="0">
                <a:latin typeface="+mn-lt"/>
              </a:rPr>
              <a:t>			32'd21: </a:t>
            </a:r>
            <a:r>
              <a:rPr lang="en-US" altLang="zh-CN" sz="1600" dirty="0">
                <a:solidFill>
                  <a:srgbClr val="A96FC5"/>
                </a:solidFill>
                <a:latin typeface="+mn-lt"/>
              </a:rPr>
              <a:t>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load &lt;= 1;</a:t>
            </a:r>
            <a:endParaRPr lang="en-US" altLang="zh-CN" sz="1600" dirty="0">
              <a:latin typeface="+mn-lt"/>
            </a:endParaRPr>
          </a:p>
          <a:p>
            <a:pPr marL="0" indent="0">
              <a:lnSpc>
                <a:spcPct val="100000"/>
              </a:lnSpc>
              <a:spcBef>
                <a:spcPts val="0"/>
              </a:spcBef>
              <a:buNone/>
            </a:pPr>
            <a:r>
              <a:rPr lang="en-US" altLang="zh-CN" sz="1600" dirty="0">
                <a:latin typeface="+mn-lt"/>
              </a:rPr>
              <a:t>				store &lt;= 0;</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0;</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32'h00000004;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p:txBody>
      </p:sp>
      <p:sp>
        <p:nvSpPr>
          <p:cNvPr id="4" name="内容占位符 2"/>
          <p:cNvSpPr txBox="1"/>
          <p:nvPr/>
        </p:nvSpPr>
        <p:spPr>
          <a:xfrm>
            <a:off x="5447536" y="1287175"/>
            <a:ext cx="5832648" cy="5256584"/>
          </a:xfrm>
          <a:prstGeom prst="rect">
            <a:avLst/>
          </a:prstGeom>
        </p:spPr>
        <p:txBody>
          <a:bodyPr vert="horz" lIns="91440" tIns="45720" rIns="91440" bIns="45720" rtlCol="0">
            <a:noAutofit/>
          </a:bodyPr>
          <a:lstStyle>
            <a:lvl1pPr marL="342900" indent="-342900" algn="l" defTabSz="914400" rtl="0" eaLnBrk="1" latinLnBrk="0" hangingPunct="1">
              <a:lnSpc>
                <a:spcPct val="150000"/>
              </a:lnSpc>
              <a:spcBef>
                <a:spcPct val="20000"/>
              </a:spcBef>
              <a:buClr>
                <a:schemeClr val="tx1">
                  <a:lumMod val="50000"/>
                  <a:lumOff val="50000"/>
                </a:schemeClr>
              </a:buClr>
              <a:buSzPct val="80000"/>
              <a:buFont typeface="Wingdings" panose="05000000000000000000" pitchFamily="2" charset="2"/>
              <a:buChar char="l"/>
              <a:defRPr sz="20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Clr>
                <a:schemeClr val="tx1"/>
              </a:buClr>
              <a:buSzPct val="70000"/>
              <a:buFont typeface="Wingdings" panose="05000000000000000000" pitchFamily="2" charset="2"/>
              <a:buChar char="p"/>
              <a:defRPr sz="1800" b="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Clr>
                <a:schemeClr val="tx1"/>
              </a:buClr>
              <a:buSzPct val="50000"/>
              <a:buFont typeface="Wingdings" panose="05000000000000000000" pitchFamily="2" charset="2"/>
              <a:buChar char="n"/>
              <a:defRPr sz="16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Clr>
                <a:schemeClr val="tx1"/>
              </a:buClr>
              <a:buSzPct val="50000"/>
              <a:buFont typeface="Wingdings" panose="05000000000000000000" pitchFamily="2" charset="2"/>
              <a:buChar char="p"/>
              <a:defRPr sz="14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read miss, tag mismatch. output tag (of 			     line 1), valid and dirty == 1</a:t>
            </a:r>
            <a:endParaRPr lang="en-US" altLang="zh-CN" sz="1600" dirty="0">
              <a:solidFill>
                <a:schemeClr val="bg1">
                  <a:lumMod val="65000"/>
                </a:schemeClr>
              </a:solidFill>
              <a:latin typeface="+mn-lt"/>
            </a:endParaRPr>
          </a:p>
          <a:p>
            <a:pPr marL="0" indent="0">
              <a:lnSpc>
                <a:spcPct val="100000"/>
              </a:lnSpc>
              <a:spcBef>
                <a:spcPts val="0"/>
              </a:spcBef>
              <a:buNone/>
            </a:pPr>
            <a:r>
              <a:rPr lang="en-US" altLang="zh-CN" sz="1600" dirty="0">
                <a:latin typeface="+mn-lt"/>
              </a:rPr>
              <a:t>			32'd22: </a:t>
            </a:r>
            <a:r>
              <a:rPr lang="en-US" altLang="zh-CN" sz="1600" dirty="0">
                <a:solidFill>
                  <a:srgbClr val="A96FC5"/>
                </a:solidFill>
                <a:latin typeface="+mn-lt"/>
              </a:rPr>
              <a:t>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load &lt;= 1;</a:t>
            </a:r>
            <a:endParaRPr lang="en-US" altLang="zh-CN" sz="1600" dirty="0">
              <a:latin typeface="+mn-lt"/>
            </a:endParaRPr>
          </a:p>
          <a:p>
            <a:pPr marL="0" indent="0">
              <a:lnSpc>
                <a:spcPct val="100000"/>
              </a:lnSpc>
              <a:spcBef>
                <a:spcPts val="0"/>
              </a:spcBef>
              <a:buNone/>
            </a:pPr>
            <a:r>
              <a:rPr lang="en-US" altLang="zh-CN" sz="1600" dirty="0">
                <a:latin typeface="+mn-lt"/>
              </a:rPr>
              <a:t>				store &lt;= 0;</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r>
              <a:rPr lang="en-US" altLang="zh-CN" sz="1600" dirty="0">
                <a:latin typeface="+mn-lt"/>
              </a:rPr>
              <a:t>				</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32'h0;</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32'h00000404;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smtClean="0">
                <a:solidFill>
                  <a:schemeClr val="bg1">
                    <a:lumMod val="65000"/>
                  </a:schemeClr>
                </a:solidFill>
                <a:latin typeface="+mn-lt"/>
              </a:rPr>
              <a:t>// </a:t>
            </a:r>
            <a:r>
              <a:rPr lang="en-US" altLang="zh-CN" sz="1600" dirty="0">
                <a:solidFill>
                  <a:schemeClr val="bg1">
                    <a:lumMod val="65000"/>
                  </a:schemeClr>
                </a:solidFill>
                <a:latin typeface="+mn-lt"/>
              </a:rPr>
              <a:t>auto replace line 1 of set 0</a:t>
            </a:r>
            <a:endParaRPr lang="en-US" altLang="zh-CN" sz="1600" dirty="0">
              <a:solidFill>
                <a:schemeClr val="bg1">
                  <a:lumMod val="65000"/>
                </a:schemeClr>
              </a:solidFill>
              <a:latin typeface="+mn-lt"/>
            </a:endParaRPr>
          </a:p>
          <a:p>
            <a:pPr marL="0" indent="0">
              <a:lnSpc>
                <a:spcPct val="100000"/>
              </a:lnSpc>
              <a:spcBef>
                <a:spcPts val="0"/>
              </a:spcBef>
              <a:buNone/>
            </a:pPr>
            <a:r>
              <a:rPr lang="en-US" altLang="zh-CN" sz="1600" dirty="0">
                <a:latin typeface="+mn-lt"/>
              </a:rPr>
              <a:t>			32'd23: </a:t>
            </a:r>
            <a:r>
              <a:rPr lang="en-US" altLang="zh-CN" sz="1600" dirty="0">
                <a:solidFill>
                  <a:srgbClr val="A96FC5"/>
                </a:solidFill>
                <a:latin typeface="+mn-lt"/>
              </a:rPr>
              <a:t>begin</a:t>
            </a:r>
            <a:endParaRPr lang="en-US" altLang="zh-CN" sz="1600" dirty="0">
              <a:solidFill>
                <a:srgbClr val="A96FC5"/>
              </a:solidFill>
              <a:latin typeface="+mn-lt"/>
            </a:endParaRPr>
          </a:p>
          <a:p>
            <a:pPr marL="0" indent="0">
              <a:lnSpc>
                <a:spcPct val="100000"/>
              </a:lnSpc>
              <a:spcBef>
                <a:spcPts val="0"/>
              </a:spcBef>
              <a:buNone/>
            </a:pPr>
            <a:r>
              <a:rPr lang="en-US" altLang="zh-CN" sz="1600" dirty="0">
                <a:latin typeface="+mn-lt"/>
              </a:rPr>
              <a:t>				load &lt;= 0;</a:t>
            </a:r>
            <a:endParaRPr lang="en-US" altLang="zh-CN" sz="1600" dirty="0">
              <a:latin typeface="+mn-lt"/>
            </a:endParaRPr>
          </a:p>
          <a:p>
            <a:pPr marL="0" indent="0">
              <a:lnSpc>
                <a:spcPct val="100000"/>
              </a:lnSpc>
              <a:spcBef>
                <a:spcPts val="0"/>
              </a:spcBef>
              <a:buNone/>
            </a:pPr>
            <a:r>
              <a:rPr lang="en-US" altLang="zh-CN" sz="1600" dirty="0">
                <a:latin typeface="+mn-lt"/>
              </a:rPr>
              <a:t>				store &lt;= 1;</a:t>
            </a:r>
            <a:endParaRPr lang="en-US" altLang="zh-CN" sz="1600" dirty="0">
              <a:latin typeface="+mn-lt"/>
            </a:endParaRPr>
          </a:p>
          <a:p>
            <a:pPr marL="0" indent="0">
              <a:lnSpc>
                <a:spcPct val="100000"/>
              </a:lnSpc>
              <a:spcBef>
                <a:spcPts val="0"/>
              </a:spcBef>
              <a:buNone/>
            </a:pPr>
            <a:r>
              <a:rPr lang="en-US" altLang="zh-CN" sz="1600" dirty="0">
                <a:latin typeface="+mn-lt"/>
              </a:rPr>
              <a:t>				edit &lt;= 0;</a:t>
            </a:r>
            <a:endParaRPr lang="en-US" altLang="zh-CN" sz="1600" dirty="0">
              <a:latin typeface="+mn-lt"/>
            </a:endParaRPr>
          </a:p>
          <a:p>
            <a:pPr marL="0" indent="0">
              <a:lnSpc>
                <a:spcPct val="100000"/>
              </a:lnSpc>
              <a:spcBef>
                <a:spcPts val="0"/>
              </a:spcBef>
              <a:buNone/>
            </a:pP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u_b_h_w</a:t>
            </a:r>
            <a:r>
              <a:rPr lang="en-US" altLang="zh-CN" sz="1600" dirty="0">
                <a:latin typeface="+mn-lt"/>
              </a:rPr>
              <a:t> &lt;= 3'b010;</a:t>
            </a:r>
            <a:endParaRPr lang="en-US" altLang="zh-CN" sz="1600" dirty="0">
              <a:latin typeface="+mn-lt"/>
            </a:endParaRPr>
          </a:p>
          <a:p>
            <a:pPr marL="0" indent="0">
              <a:lnSpc>
                <a:spcPct val="100000"/>
              </a:lnSpc>
              <a:spcBef>
                <a:spcPts val="0"/>
              </a:spcBef>
              <a:buNone/>
            </a:pPr>
            <a:r>
              <a:rPr lang="en-US" altLang="zh-CN" sz="1600" dirty="0">
                <a:latin typeface="+mn-lt"/>
              </a:rPr>
              <a:t>				din &lt;= 32'h55555555;</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err="1">
                <a:latin typeface="+mn-lt"/>
              </a:rPr>
              <a:t>addr</a:t>
            </a:r>
            <a:r>
              <a:rPr lang="en-US" altLang="zh-CN" sz="1600" dirty="0">
                <a:latin typeface="+mn-lt"/>
              </a:rPr>
              <a:t> &lt;= 32'h00000404;</a:t>
            </a:r>
            <a:endParaRPr lang="en-US" altLang="zh-CN" sz="1600" dirty="0">
              <a:latin typeface="+mn-lt"/>
            </a:endParaRPr>
          </a:p>
          <a:p>
            <a:pPr marL="0" indent="0">
              <a:lnSpc>
                <a:spcPct val="100000"/>
              </a:lnSpc>
              <a:spcBef>
                <a:spcPts val="0"/>
              </a:spcBef>
              <a:buNone/>
            </a:pPr>
            <a:r>
              <a:rPr lang="en-US" altLang="zh-CN" sz="1600" dirty="0">
                <a:latin typeface="+mn-lt"/>
              </a:rPr>
              <a:t>			</a:t>
            </a:r>
            <a:r>
              <a:rPr lang="en-US" altLang="zh-CN" sz="1600" dirty="0">
                <a:solidFill>
                  <a:srgbClr val="A96FC5"/>
                </a:solidFill>
                <a:latin typeface="+mn-lt"/>
              </a:rPr>
              <a:t>end</a:t>
            </a:r>
            <a:endParaRPr lang="en-US" altLang="zh-CN" sz="1600" dirty="0">
              <a:solidFill>
                <a:srgbClr val="A96FC5"/>
              </a:solidFill>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1384" y="170384"/>
            <a:ext cx="8445624" cy="954360"/>
          </a:xfrm>
        </p:spPr>
        <p:txBody>
          <a:bodyPr>
            <a:normAutofit/>
          </a:bodyPr>
          <a:lstStyle/>
          <a:p>
            <a:pPr eaLnBrk="1" hangingPunct="1"/>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Example(1)</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088" y="1335127"/>
            <a:ext cx="10488488" cy="52622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1384" y="170384"/>
            <a:ext cx="8445624" cy="954360"/>
          </a:xfrm>
        </p:spPr>
        <p:txBody>
          <a:bodyPr>
            <a:normAutofit/>
          </a:bodyPr>
          <a:lstStyle/>
          <a:p>
            <a:pPr eaLnBrk="1" hangingPunct="1"/>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Example(2)</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400" y="1340768"/>
            <a:ext cx="10801200" cy="539147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Checkpoints</a:t>
            </a:r>
            <a:endParaRPr lang="en-US" altLang="zh-CN" sz="4400" dirty="0">
              <a:solidFill>
                <a:srgbClr val="19A1FD"/>
              </a:solidFill>
              <a:latin typeface="+mn-lt"/>
              <a:ea typeface="宋体" panose="02010600030101010101" pitchFamily="2" charset="-122"/>
            </a:endParaRPr>
          </a:p>
        </p:txBody>
      </p:sp>
      <p:sp>
        <p:nvSpPr>
          <p:cNvPr id="19459" name="Rectangle 3"/>
          <p:cNvSpPr>
            <a:spLocks noGrp="1" noChangeArrowheads="1"/>
          </p:cNvSpPr>
          <p:nvPr>
            <p:ph type="body" idx="1"/>
          </p:nvPr>
        </p:nvSpPr>
        <p:spPr>
          <a:xfrm>
            <a:off x="2063552" y="1412776"/>
            <a:ext cx="8352928" cy="4800600"/>
          </a:xfrm>
        </p:spPr>
        <p:txBody>
          <a:bodyPr>
            <a:normAutofit/>
          </a:bodyPr>
          <a:lstStyle/>
          <a:p>
            <a:pPr eaLnBrk="1" hangingPunct="1">
              <a:lnSpc>
                <a:spcPct val="100000"/>
              </a:lnSpc>
              <a:buFont typeface="Arial" panose="020B0604020202020204" pitchFamily="34" charset="0"/>
              <a:buChar char="•"/>
            </a:pPr>
            <a:r>
              <a:rPr lang="en-US" altLang="zh-CN" sz="2800" dirty="0">
                <a:solidFill>
                  <a:srgbClr val="19A1FD"/>
                </a:solidFill>
                <a:latin typeface="+mn-lt"/>
                <a:ea typeface="宋体" panose="02010600030101010101" pitchFamily="2" charset="-122"/>
              </a:rPr>
              <a:t>CP1:</a:t>
            </a:r>
            <a:endParaRPr lang="en-US" altLang="zh-CN" sz="2800" dirty="0">
              <a:solidFill>
                <a:srgbClr val="19A1FD"/>
              </a:solidFill>
              <a:latin typeface="+mn-lt"/>
              <a:ea typeface="宋体" panose="02010600030101010101" pitchFamily="2" charset="-122"/>
            </a:endParaRPr>
          </a:p>
          <a:p>
            <a:pPr marL="0" lvl="1" indent="0">
              <a:buClr>
                <a:schemeClr val="tx1">
                  <a:lumMod val="50000"/>
                  <a:lumOff val="50000"/>
                </a:schemeClr>
              </a:buClr>
              <a:buSzPct val="80000"/>
              <a:buNone/>
            </a:pPr>
            <a:r>
              <a:rPr lang="en-US" altLang="zh-CN" sz="2800" dirty="0">
                <a:latin typeface="+mn-lt"/>
                <a:ea typeface="宋体" panose="02010600030101010101" pitchFamily="2" charset="-122"/>
              </a:rPr>
              <a:t>	Waveform Simulation of Cache Line</a:t>
            </a:r>
            <a:r>
              <a:rPr lang="en-US" altLang="zh-CN" sz="2800" dirty="0" smtClean="0">
                <a:latin typeface="+mn-lt"/>
                <a:ea typeface="宋体" panose="02010600030101010101" pitchFamily="2" charset="-122"/>
              </a:rPr>
              <a:t>.</a:t>
            </a:r>
            <a:endParaRPr lang="en-US" altLang="zh-CN" sz="2800" b="1" dirty="0">
              <a:solidFill>
                <a:srgbClr val="FF0000"/>
              </a:solidFill>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43673" y="2431048"/>
            <a:ext cx="5832647" cy="1862048"/>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11500" b="1" spc="50" dirty="0">
                <a:ln w="11430"/>
                <a:solidFill>
                  <a:schemeClr val="tx2">
                    <a:lumMod val="60000"/>
                    <a:lumOff val="40000"/>
                  </a:schemeClr>
                </a:solidFill>
                <a:effectLst>
                  <a:outerShdw blurRad="76200" dist="50800" dir="5400000" algn="tl" rotWithShape="0">
                    <a:srgbClr val="000000">
                      <a:alpha val="65000"/>
                    </a:srgbClr>
                  </a:outerShdw>
                </a:effectLst>
              </a:rPr>
              <a:t>Thanks!</a:t>
            </a:r>
            <a:endParaRPr lang="zh-CN" altLang="en-US" sz="11500" b="1" spc="50" dirty="0">
              <a:ln w="11430"/>
              <a:solidFill>
                <a:schemeClr val="tx2">
                  <a:lumMod val="60000"/>
                  <a:lumOff val="40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4400" dirty="0">
                <a:solidFill>
                  <a:srgbClr val="19A1FD"/>
                </a:solidFill>
                <a:latin typeface="+mn-lt"/>
                <a:ea typeface="宋体" panose="02010600030101010101" pitchFamily="2" charset="-122"/>
              </a:rPr>
              <a:t>Experiment Purpose</a:t>
            </a:r>
            <a:endParaRPr lang="en-US" altLang="zh-CN" sz="4400" dirty="0">
              <a:solidFill>
                <a:srgbClr val="19A1FD"/>
              </a:solidFill>
              <a:latin typeface="+mn-lt"/>
              <a:ea typeface="宋体" panose="02010600030101010101" pitchFamily="2" charset="-122"/>
            </a:endParaRPr>
          </a:p>
        </p:txBody>
      </p:sp>
      <p:sp>
        <p:nvSpPr>
          <p:cNvPr id="6147" name="Rectangle 3"/>
          <p:cNvSpPr>
            <a:spLocks noGrp="1" noChangeArrowheads="1"/>
          </p:cNvSpPr>
          <p:nvPr>
            <p:ph type="body" idx="1"/>
          </p:nvPr>
        </p:nvSpPr>
        <p:spPr>
          <a:xfrm>
            <a:off x="623392" y="1484784"/>
            <a:ext cx="10873208" cy="5175250"/>
          </a:xfrm>
        </p:spPr>
        <p:txBody>
          <a:bodyPr>
            <a:normAutofit/>
          </a:bodyPr>
          <a:lstStyle/>
          <a:p>
            <a:pPr eaLnBrk="1" hangingPunct="1">
              <a:buFontTx/>
              <a:buChar char="•"/>
            </a:pPr>
            <a:r>
              <a:rPr lang="en-US" altLang="zh-CN" sz="2800" dirty="0">
                <a:latin typeface="+mn-lt"/>
                <a:ea typeface="宋体" panose="02010600030101010101" pitchFamily="2" charset="-122"/>
              </a:rPr>
              <a:t>Understand </a:t>
            </a:r>
            <a:r>
              <a:rPr lang="en-US" altLang="zh-CN" sz="2800" dirty="0">
                <a:solidFill>
                  <a:srgbClr val="FF0000"/>
                </a:solidFill>
                <a:latin typeface="+mn-lt"/>
                <a:ea typeface="宋体" panose="02010600030101010101" pitchFamily="2" charset="-122"/>
              </a:rPr>
              <a:t> Cache Line</a:t>
            </a:r>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r>
              <a:rPr lang="en-US" altLang="zh-CN" sz="2800" dirty="0">
                <a:latin typeface="+mn-lt"/>
                <a:ea typeface="宋体" panose="02010600030101010101" pitchFamily="2" charset="-122"/>
              </a:rPr>
              <a:t>Understand  the principle of </a:t>
            </a:r>
            <a:r>
              <a:rPr lang="en-US" altLang="zh-CN" sz="2800" dirty="0">
                <a:solidFill>
                  <a:srgbClr val="FF0000"/>
                </a:solidFill>
                <a:latin typeface="+mn-lt"/>
                <a:ea typeface="宋体" panose="02010600030101010101" pitchFamily="2" charset="-122"/>
              </a:rPr>
              <a:t>Cache Management Unit (CMU)</a:t>
            </a:r>
            <a:r>
              <a:rPr lang="en-US" altLang="zh-CN" sz="2800" dirty="0">
                <a:latin typeface="+mn-lt"/>
                <a:ea typeface="宋体" panose="02010600030101010101" pitchFamily="2" charset="-122"/>
              </a:rPr>
              <a:t> and </a:t>
            </a:r>
            <a:r>
              <a:rPr lang="en-US" altLang="zh-CN" sz="2800" dirty="0">
                <a:solidFill>
                  <a:srgbClr val="FF0000"/>
                </a:solidFill>
                <a:latin typeface="+mn-lt"/>
                <a:ea typeface="宋体" panose="02010600030101010101" pitchFamily="2" charset="-122"/>
              </a:rPr>
              <a:t>State Machine of CMU</a:t>
            </a:r>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r>
              <a:rPr lang="en-US" altLang="zh-CN" sz="2800" dirty="0">
                <a:latin typeface="+mn-lt"/>
                <a:ea typeface="宋体" panose="02010600030101010101" pitchFamily="2" charset="-122"/>
              </a:rPr>
              <a:t>Master the design methods of CMU.</a:t>
            </a:r>
            <a:endParaRPr lang="en-US" altLang="zh-CN" sz="2800" dirty="0">
              <a:latin typeface="+mn-lt"/>
              <a:ea typeface="宋体" panose="02010600030101010101" pitchFamily="2" charset="-122"/>
            </a:endParaRPr>
          </a:p>
          <a:p>
            <a:pPr eaLnBrk="1" hangingPunct="1">
              <a:buFontTx/>
              <a:buChar char="•"/>
            </a:pPr>
            <a:r>
              <a:rPr lang="en-US" altLang="zh-CN" sz="2800" dirty="0">
                <a:latin typeface="+mn-lt"/>
                <a:ea typeface="宋体" panose="02010600030101010101" pitchFamily="2" charset="-122"/>
              </a:rPr>
              <a:t>Master </a:t>
            </a:r>
            <a:r>
              <a:rPr lang="en-US" altLang="zh-CN" sz="2800" dirty="0">
                <a:solidFill>
                  <a:srgbClr val="FF0000"/>
                </a:solidFill>
                <a:latin typeface="+mn-lt"/>
                <a:ea typeface="宋体" panose="02010600030101010101" pitchFamily="2" charset="-122"/>
              </a:rPr>
              <a:t>the design methods </a:t>
            </a:r>
            <a:r>
              <a:rPr lang="en-US" altLang="zh-CN" sz="2800" dirty="0">
                <a:latin typeface="+mn-lt"/>
                <a:ea typeface="宋体" panose="02010600030101010101" pitchFamily="2" charset="-122"/>
              </a:rPr>
              <a:t>of</a:t>
            </a:r>
            <a:r>
              <a:rPr lang="en-US" altLang="zh-CN" sz="2800" dirty="0">
                <a:solidFill>
                  <a:srgbClr val="FF0000"/>
                </a:solidFill>
                <a:latin typeface="+mn-lt"/>
                <a:ea typeface="宋体" panose="02010600030101010101" pitchFamily="2" charset="-122"/>
              </a:rPr>
              <a:t> Cache Line</a:t>
            </a:r>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a:p>
            <a:pPr eaLnBrk="1" hangingPunct="1">
              <a:buFontTx/>
              <a:buChar char="•"/>
            </a:pPr>
            <a:r>
              <a:rPr lang="en-US" altLang="zh-CN" sz="2800" dirty="0">
                <a:latin typeface="+mn-lt"/>
                <a:ea typeface="宋体" panose="02010600030101010101" pitchFamily="2" charset="-122"/>
              </a:rPr>
              <a:t>master </a:t>
            </a:r>
            <a:r>
              <a:rPr lang="en-US" altLang="zh-CN" sz="2800" dirty="0">
                <a:solidFill>
                  <a:srgbClr val="FF0000"/>
                </a:solidFill>
                <a:latin typeface="+mn-lt"/>
                <a:ea typeface="宋体" panose="02010600030101010101" pitchFamily="2" charset="-122"/>
              </a:rPr>
              <a:t>verification</a:t>
            </a:r>
            <a:r>
              <a:rPr lang="en-US" altLang="zh-CN" sz="2800" dirty="0">
                <a:latin typeface="+mn-lt"/>
                <a:ea typeface="宋体" panose="02010600030101010101" pitchFamily="2" charset="-122"/>
              </a:rPr>
              <a:t> methods of Cache Line.</a:t>
            </a:r>
            <a:endParaRPr lang="en-US" altLang="zh-CN" sz="28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Experiment Task</a:t>
            </a:r>
            <a:endParaRPr lang="en-US" altLang="zh-CN" sz="4400" dirty="0">
              <a:solidFill>
                <a:srgbClr val="19A1FD"/>
              </a:solidFill>
              <a:latin typeface="+mn-lt"/>
              <a:ea typeface="宋体" panose="02010600030101010101" pitchFamily="2" charset="-122"/>
            </a:endParaRPr>
          </a:p>
        </p:txBody>
      </p:sp>
      <p:sp>
        <p:nvSpPr>
          <p:cNvPr id="7171" name="Rectangle 3"/>
          <p:cNvSpPr>
            <a:spLocks noGrp="1" noChangeArrowheads="1"/>
          </p:cNvSpPr>
          <p:nvPr>
            <p:ph type="body" idx="1"/>
          </p:nvPr>
        </p:nvSpPr>
        <p:spPr/>
        <p:txBody>
          <a:bodyPr>
            <a:normAutofit/>
          </a:bodyPr>
          <a:lstStyle/>
          <a:p>
            <a:pPr>
              <a:lnSpc>
                <a:spcPct val="100000"/>
              </a:lnSpc>
              <a:spcBef>
                <a:spcPts val="670"/>
              </a:spcBef>
              <a:buFontTx/>
              <a:buChar char="•"/>
            </a:pPr>
            <a:r>
              <a:rPr lang="en-US" altLang="zh-CN" sz="3200" dirty="0">
                <a:latin typeface="+mn-lt"/>
                <a:ea typeface="宋体" panose="02010600030101010101" pitchFamily="2" charset="-122"/>
              </a:rPr>
              <a:t>Design of </a:t>
            </a:r>
            <a:r>
              <a:rPr lang="en-US" altLang="zh-CN" sz="3200" dirty="0">
                <a:solidFill>
                  <a:srgbClr val="FF0000"/>
                </a:solidFill>
                <a:latin typeface="+mn-lt"/>
                <a:ea typeface="宋体" panose="02010600030101010101" pitchFamily="2" charset="-122"/>
              </a:rPr>
              <a:t>Cache Line </a:t>
            </a:r>
            <a:r>
              <a:rPr lang="en-US" altLang="zh-CN" sz="3200" dirty="0">
                <a:latin typeface="+mn-lt"/>
                <a:ea typeface="宋体" panose="02010600030101010101" pitchFamily="2" charset="-122"/>
              </a:rPr>
              <a:t>and</a:t>
            </a:r>
            <a:r>
              <a:rPr lang="en-US" altLang="zh-CN" sz="3200" dirty="0">
                <a:solidFill>
                  <a:srgbClr val="FF0000"/>
                </a:solidFill>
                <a:latin typeface="+mn-lt"/>
                <a:ea typeface="宋体" panose="02010600030101010101" pitchFamily="2" charset="-122"/>
              </a:rPr>
              <a:t> CMU</a:t>
            </a:r>
            <a:r>
              <a:rPr lang="en-US" altLang="zh-CN" sz="3200" dirty="0">
                <a:latin typeface="+mn-lt"/>
                <a:ea typeface="宋体" panose="02010600030101010101" pitchFamily="2" charset="-122"/>
              </a:rPr>
              <a:t>.</a:t>
            </a:r>
            <a:endParaRPr lang="en-US" altLang="zh-CN" sz="3200" dirty="0">
              <a:latin typeface="+mn-lt"/>
              <a:ea typeface="宋体" panose="02010600030101010101" pitchFamily="2" charset="-122"/>
            </a:endParaRPr>
          </a:p>
          <a:p>
            <a:pPr>
              <a:lnSpc>
                <a:spcPct val="100000"/>
              </a:lnSpc>
              <a:spcBef>
                <a:spcPts val="670"/>
              </a:spcBef>
              <a:buFontTx/>
              <a:buChar char="•"/>
            </a:pPr>
            <a:endParaRPr lang="en-US" altLang="zh-CN" sz="3200" dirty="0">
              <a:latin typeface="+mn-lt"/>
              <a:ea typeface="宋体" panose="02010600030101010101" pitchFamily="2" charset="-122"/>
            </a:endParaRPr>
          </a:p>
          <a:p>
            <a:pPr>
              <a:lnSpc>
                <a:spcPct val="100000"/>
              </a:lnSpc>
              <a:spcBef>
                <a:spcPts val="670"/>
              </a:spcBef>
              <a:buFontTx/>
              <a:buChar char="•"/>
            </a:pPr>
            <a:r>
              <a:rPr lang="en-US" altLang="zh-CN" sz="3200" dirty="0">
                <a:solidFill>
                  <a:srgbClr val="FF0000"/>
                </a:solidFill>
                <a:latin typeface="+mn-lt"/>
                <a:ea typeface="宋体" panose="02010600030101010101" pitchFamily="2" charset="-122"/>
              </a:rPr>
              <a:t>Verify</a:t>
            </a:r>
            <a:r>
              <a:rPr lang="en-US" altLang="zh-CN" sz="3200" dirty="0">
                <a:latin typeface="+mn-lt"/>
                <a:ea typeface="宋体" panose="02010600030101010101" pitchFamily="2" charset="-122"/>
              </a:rPr>
              <a:t> the Cache Line and CMU.</a:t>
            </a:r>
            <a:endParaRPr lang="en-US" altLang="zh-CN" sz="3200" dirty="0">
              <a:latin typeface="+mn-lt"/>
              <a:ea typeface="宋体" panose="02010600030101010101" pitchFamily="2" charset="-122"/>
            </a:endParaRPr>
          </a:p>
          <a:p>
            <a:pPr>
              <a:lnSpc>
                <a:spcPct val="100000"/>
              </a:lnSpc>
              <a:spcBef>
                <a:spcPts val="670"/>
              </a:spcBef>
              <a:buFontTx/>
              <a:buChar char="•"/>
            </a:pPr>
            <a:endParaRPr lang="en-US" altLang="zh-CN" sz="3200" dirty="0">
              <a:solidFill>
                <a:srgbClr val="FF0000"/>
              </a:solidFill>
              <a:latin typeface="+mn-lt"/>
              <a:ea typeface="宋体" panose="02010600030101010101" pitchFamily="2" charset="-122"/>
            </a:endParaRPr>
          </a:p>
          <a:p>
            <a:pPr>
              <a:lnSpc>
                <a:spcPct val="100000"/>
              </a:lnSpc>
              <a:spcBef>
                <a:spcPts val="670"/>
              </a:spcBef>
              <a:buFontTx/>
              <a:buChar char="•"/>
            </a:pPr>
            <a:r>
              <a:rPr lang="en-US" altLang="zh-CN" sz="3200" dirty="0">
                <a:solidFill>
                  <a:srgbClr val="FF0000"/>
                </a:solidFill>
                <a:latin typeface="+mn-lt"/>
                <a:ea typeface="宋体" panose="02010600030101010101" pitchFamily="2" charset="-122"/>
              </a:rPr>
              <a:t>Observe the Waveform</a:t>
            </a:r>
            <a:r>
              <a:rPr lang="en-US" altLang="zh-CN" sz="3200" dirty="0">
                <a:latin typeface="+mn-lt"/>
                <a:ea typeface="宋体" panose="02010600030101010101" pitchFamily="2" charset="-122"/>
              </a:rPr>
              <a:t> of Simulation.</a:t>
            </a:r>
            <a:endParaRPr lang="en-US" altLang="zh-CN" sz="3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a:t>
            </a:r>
            <a:r>
              <a:rPr lang="en-US" altLang="zh-CN" sz="4400" dirty="0">
                <a:solidFill>
                  <a:srgbClr val="19A1FD"/>
                </a:solidFill>
                <a:latin typeface="+mn-lt"/>
                <a:ea typeface="宋体" panose="02010600030101010101" pitchFamily="2" charset="-122"/>
              </a:rPr>
              <a:t>Overview</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1343025" y="1772920"/>
            <a:ext cx="9520555" cy="37985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a:t>
            </a:r>
            <a:r>
              <a:rPr lang="en-US" altLang="zh-CN" sz="4400" dirty="0">
                <a:solidFill>
                  <a:srgbClr val="19A1FD"/>
                </a:solidFill>
                <a:latin typeface="+mn-lt"/>
                <a:ea typeface="宋体" panose="02010600030101010101" pitchFamily="2" charset="-122"/>
              </a:rPr>
              <a:t>Overview</a:t>
            </a:r>
            <a:endParaRPr lang="en-US" altLang="zh-CN" sz="4400" dirty="0">
              <a:solidFill>
                <a:srgbClr val="19A1FD"/>
              </a:solidFill>
              <a:latin typeface="+mn-lt"/>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495550" y="1556385"/>
            <a:ext cx="7103110" cy="457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a:t>
            </a:r>
            <a:r>
              <a:rPr lang="en-US" altLang="zh-CN" sz="4400" dirty="0">
                <a:solidFill>
                  <a:srgbClr val="19A1FD"/>
                </a:solidFill>
                <a:latin typeface="+mn-lt"/>
                <a:ea typeface="宋体" panose="02010600030101010101" pitchFamily="2" charset="-122"/>
              </a:rPr>
              <a:t>Overview</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927350" y="1340485"/>
            <a:ext cx="6294120" cy="4994275"/>
          </a:xfrm>
          <a:prstGeom prst="rect">
            <a:avLst/>
          </a:prstGeom>
        </p:spPr>
      </p:pic>
      <p:sp>
        <p:nvSpPr>
          <p:cNvPr id="2" name="圆角矩形 1"/>
          <p:cNvSpPr/>
          <p:nvPr/>
        </p:nvSpPr>
        <p:spPr>
          <a:xfrm>
            <a:off x="2783840" y="1412875"/>
            <a:ext cx="4248785" cy="648335"/>
          </a:xfrm>
          <a:prstGeom prst="roundRect">
            <a:avLst/>
          </a:prstGeom>
          <a:solidFill>
            <a:srgbClr val="00B0F0">
              <a:alpha val="39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982980" y="5114290"/>
            <a:ext cx="1842770" cy="360045"/>
          </a:xfrm>
          <a:prstGeom prst="rect">
            <a:avLst/>
          </a:prstGeom>
          <a:solidFill>
            <a:srgbClr val="00B0F0">
              <a:alpha val="46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2"/>
            </p:custDataLst>
          </p:nvPr>
        </p:nvSpPr>
        <p:spPr>
          <a:xfrm>
            <a:off x="983615" y="4004945"/>
            <a:ext cx="1101090" cy="360045"/>
          </a:xfrm>
          <a:prstGeom prst="rect">
            <a:avLst/>
          </a:prstGeom>
          <a:solidFill>
            <a:srgbClr val="00B0F0">
              <a:alpha val="46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Cache </a:t>
            </a:r>
            <a:r>
              <a:rPr lang="en-US" altLang="zh-CN" sz="4400" dirty="0">
                <a:solidFill>
                  <a:srgbClr val="19A1FD"/>
                </a:solidFill>
                <a:latin typeface="+mn-lt"/>
                <a:ea typeface="宋体" panose="02010600030101010101" pitchFamily="2" charset="-122"/>
              </a:rPr>
              <a:t>Configuration</a:t>
            </a:r>
            <a:endParaRPr lang="en-US" altLang="zh-CN" sz="4400" dirty="0">
              <a:solidFill>
                <a:srgbClr val="19A1FD"/>
              </a:solidFill>
              <a:latin typeface="+mn-lt"/>
              <a:ea typeface="宋体" panose="02010600030101010101" pitchFamily="2" charset="-122"/>
            </a:endParaRPr>
          </a:p>
        </p:txBody>
      </p:sp>
      <p:sp>
        <p:nvSpPr>
          <p:cNvPr id="4" name="矩形 3"/>
          <p:cNvSpPr/>
          <p:nvPr/>
        </p:nvSpPr>
        <p:spPr>
          <a:xfrm>
            <a:off x="982980" y="2924810"/>
            <a:ext cx="2448560" cy="360045"/>
          </a:xfrm>
          <a:prstGeom prst="rect">
            <a:avLst/>
          </a:prstGeom>
          <a:solidFill>
            <a:srgbClr val="00B0F0">
              <a:alpha val="46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 name="组合 2"/>
          <p:cNvGrpSpPr/>
          <p:nvPr/>
        </p:nvGrpSpPr>
        <p:grpSpPr>
          <a:xfrm>
            <a:off x="4584700" y="1818005"/>
            <a:ext cx="7320280" cy="3646170"/>
            <a:chOff x="7220" y="2863"/>
            <a:chExt cx="11528" cy="5742"/>
          </a:xfrm>
        </p:grpSpPr>
        <p:sp>
          <p:nvSpPr>
            <p:cNvPr id="7" name="文本框 6"/>
            <p:cNvSpPr txBox="1"/>
            <p:nvPr/>
          </p:nvSpPr>
          <p:spPr>
            <a:xfrm>
              <a:off x="7446" y="3018"/>
              <a:ext cx="11302" cy="4215"/>
            </a:xfrm>
            <a:prstGeom prst="rect">
              <a:avLst/>
            </a:prstGeom>
            <a:noFill/>
          </p:spPr>
          <p:txBody>
            <a:bodyPr wrap="square" rtlCol="0" anchor="t">
              <a:spAutoFit/>
            </a:bodyPr>
            <a:p>
              <a:pPr marL="285750" indent="-285750">
                <a:buFont typeface="Arial" panose="020B0604020202020204" pitchFamily="34" charset="0"/>
                <a:buChar char="•"/>
              </a:pPr>
              <a:r>
                <a:rPr lang="zh-CN" altLang="en-US" sz="2400">
                  <a:solidFill>
                    <a:schemeClr val="tx1">
                      <a:lumMod val="65000"/>
                      <a:lumOff val="35000"/>
                    </a:schemeClr>
                  </a:solidFill>
                  <a:cs typeface="+mn-lt"/>
                </a:rPr>
                <a:t>64 cache lines </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Cache Line Size = 16 Bytes = 4 words = 4 * 32 bits</a:t>
              </a:r>
              <a:endParaRPr lang="zh-CN" altLang="en-US" sz="2400">
                <a:solidFill>
                  <a:schemeClr val="tx1">
                    <a:lumMod val="65000"/>
                    <a:lumOff val="35000"/>
                  </a:schemeClr>
                </a:solidFill>
                <a:cs typeface="+mn-lt"/>
              </a:endParaRPr>
            </a:p>
            <a:p>
              <a:pPr marL="285750" indent="-285750">
                <a:buFont typeface="Arial" panose="020B0604020202020204" pitchFamily="34" charset="0"/>
                <a:buChar char="•"/>
              </a:pPr>
              <a:r>
                <a:rPr lang="zh-CN" altLang="en-US" sz="2400">
                  <a:solidFill>
                    <a:schemeClr val="tx1">
                      <a:lumMod val="65000"/>
                      <a:lumOff val="35000"/>
                    </a:schemeClr>
                  </a:solidFill>
                  <a:cs typeface="+mn-lt"/>
                </a:rPr>
                <a:t>2-way set associative</a:t>
              </a:r>
              <a:endParaRPr lang="zh-CN" altLang="en-US" sz="2400">
                <a:solidFill>
                  <a:schemeClr val="tx1">
                    <a:lumMod val="65000"/>
                    <a:lumOff val="35000"/>
                  </a:schemeClr>
                </a:solidFill>
                <a:cs typeface="+mn-lt"/>
              </a:endParaRPr>
            </a:p>
            <a:p>
              <a:pPr marL="285750" indent="-285750">
                <a:buFont typeface="Arial" panose="020B0604020202020204" pitchFamily="34" charset="0"/>
                <a:buChar char="•"/>
              </a:pPr>
              <a:r>
                <a:rPr lang="zh-CN" altLang="en-US" sz="2400">
                  <a:solidFill>
                    <a:schemeClr val="tx1">
                      <a:lumMod val="65000"/>
                      <a:lumOff val="35000"/>
                    </a:schemeClr>
                  </a:solidFill>
                  <a:cs typeface="+mn-lt"/>
                </a:rPr>
                <a:t>Replacement policy: LRU</a:t>
              </a:r>
              <a:endParaRPr lang="zh-CN" altLang="en-US" sz="2400">
                <a:solidFill>
                  <a:schemeClr val="tx1">
                    <a:lumMod val="65000"/>
                    <a:lumOff val="35000"/>
                  </a:schemeClr>
                </a:solidFill>
                <a:cs typeface="+mn-lt"/>
              </a:endParaRPr>
            </a:p>
            <a:p>
              <a:pPr marL="285750" indent="-285750">
                <a:buFont typeface="Arial" panose="020B0604020202020204" pitchFamily="34" charset="0"/>
                <a:buChar char="•"/>
              </a:pPr>
              <a:r>
                <a:rPr lang="zh-CN" altLang="en-US" sz="2400">
                  <a:solidFill>
                    <a:schemeClr val="tx1">
                      <a:lumMod val="65000"/>
                      <a:lumOff val="35000"/>
                    </a:schemeClr>
                  </a:solidFill>
                  <a:cs typeface="+mn-lt"/>
                </a:rPr>
                <a:t>Write policy</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Write Back</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Write Allocate</a:t>
              </a:r>
              <a:endParaRPr lang="zh-CN" altLang="en-US" sz="2400">
                <a:solidFill>
                  <a:schemeClr val="tx1">
                    <a:lumMod val="65000"/>
                    <a:lumOff val="35000"/>
                  </a:schemeClr>
                </a:solidFill>
                <a:cs typeface="+mn-lt"/>
              </a:endParaRPr>
            </a:p>
          </p:txBody>
        </p:sp>
        <p:sp>
          <p:nvSpPr>
            <p:cNvPr id="8" name="圆角矩形 7"/>
            <p:cNvSpPr/>
            <p:nvPr/>
          </p:nvSpPr>
          <p:spPr>
            <a:xfrm>
              <a:off x="7220" y="2863"/>
              <a:ext cx="11255" cy="5743"/>
            </a:xfrm>
            <a:prstGeom prst="roundRect">
              <a:avLst>
                <a:gd name="adj" fmla="val 10707"/>
              </a:avLst>
            </a:prstGeom>
            <a:noFill/>
            <a:ln w="57150">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1529" y="7441"/>
              <a:ext cx="6805" cy="919"/>
            </a:xfrm>
            <a:prstGeom prst="rect">
              <a:avLst/>
            </a:prstGeom>
            <a:noFill/>
          </p:spPr>
          <p:txBody>
            <a:bodyPr wrap="square" rtlCol="0">
              <a:spAutoFit/>
            </a:bodyPr>
            <a:p>
              <a:r>
                <a:rPr lang="en-US" altLang="zh-CN" sz="3200">
                  <a:solidFill>
                    <a:schemeClr val="tx2"/>
                  </a:solidFill>
                </a:rPr>
                <a:t>Our Cache </a:t>
              </a:r>
              <a:r>
                <a:rPr lang="en-US" altLang="zh-CN" sz="3200" dirty="0">
                  <a:solidFill>
                    <a:schemeClr val="tx2"/>
                  </a:solidFill>
                  <a:ea typeface="宋体" panose="02010600030101010101" pitchFamily="2" charset="-122"/>
                  <a:sym typeface="+mn-ea"/>
                </a:rPr>
                <a:t>Configuration</a:t>
              </a:r>
              <a:endParaRPr lang="en-US" altLang="zh-CN" sz="3200" dirty="0">
                <a:solidFill>
                  <a:schemeClr val="tx2"/>
                </a:solidFill>
                <a:ea typeface="宋体" panose="02010600030101010101" pitchFamily="2" charset="-122"/>
                <a:sym typeface="+mn-ea"/>
              </a:endParaRPr>
            </a:p>
          </p:txBody>
        </p:sp>
      </p:grpSp>
      <p:sp>
        <p:nvSpPr>
          <p:cNvPr id="2" name="文本框 1"/>
          <p:cNvSpPr txBox="1"/>
          <p:nvPr/>
        </p:nvSpPr>
        <p:spPr>
          <a:xfrm>
            <a:off x="551180" y="1412240"/>
            <a:ext cx="6096000" cy="4523105"/>
          </a:xfrm>
          <a:prstGeom prst="rect">
            <a:avLst/>
          </a:prstGeom>
          <a:noFill/>
        </p:spPr>
        <p:txBody>
          <a:bodyPr wrap="square" rtlCol="0" anchor="t">
            <a:spAutoFit/>
          </a:bodyPr>
          <a:p>
            <a:pPr marL="285750" indent="-285750">
              <a:buFont typeface="Arial" panose="020B0604020202020204" pitchFamily="34" charset="0"/>
              <a:buChar char="•"/>
            </a:pPr>
            <a:r>
              <a:rPr lang="zh-CN" altLang="en-US" sz="2400">
                <a:solidFill>
                  <a:srgbClr val="00B0F0"/>
                </a:solidFill>
                <a:cs typeface="+mn-lt"/>
              </a:rPr>
              <a:t>Block Size</a:t>
            </a:r>
            <a:endParaRPr lang="zh-CN" altLang="en-US" sz="2400">
              <a:solidFill>
                <a:srgbClr val="00B0F0"/>
              </a:solidFill>
              <a:cs typeface="+mn-lt"/>
            </a:endParaRPr>
          </a:p>
          <a:p>
            <a:pPr marL="285750" lvl="0" indent="-285750">
              <a:buFont typeface="Arial" panose="020B0604020202020204" pitchFamily="34" charset="0"/>
              <a:buChar char="•"/>
            </a:pPr>
            <a:r>
              <a:rPr lang="zh-CN" altLang="en-US" sz="2400">
                <a:solidFill>
                  <a:srgbClr val="00B0F0"/>
                </a:solidFill>
                <a:cs typeface="+mn-lt"/>
              </a:rPr>
              <a:t>Block Organization</a:t>
            </a:r>
            <a:endParaRPr lang="zh-CN" altLang="en-US" sz="2400">
              <a:solidFill>
                <a:srgbClr val="00B0F0"/>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Direct-mapped</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Fully associative</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Set-associative</a:t>
            </a:r>
            <a:endParaRPr lang="zh-CN" altLang="en-US" sz="2400">
              <a:solidFill>
                <a:schemeClr val="tx1">
                  <a:lumMod val="65000"/>
                  <a:lumOff val="35000"/>
                </a:schemeClr>
              </a:solidFill>
              <a:cs typeface="+mn-lt"/>
            </a:endParaRPr>
          </a:p>
          <a:p>
            <a:pPr marL="285750" lvl="0" indent="-285750">
              <a:buFont typeface="Arial" panose="020B0604020202020204" pitchFamily="34" charset="0"/>
              <a:buChar char="•"/>
            </a:pPr>
            <a:r>
              <a:rPr lang="zh-CN" altLang="en-US" sz="2400">
                <a:solidFill>
                  <a:srgbClr val="00B0F0"/>
                </a:solidFill>
                <a:cs typeface="+mn-lt"/>
              </a:rPr>
              <a:t>Block replacement policy</a:t>
            </a:r>
            <a:endParaRPr lang="zh-CN" altLang="en-US" sz="2400">
              <a:solidFill>
                <a:srgbClr val="00B0F0"/>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FIFO</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LRU</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Random</a:t>
            </a:r>
            <a:endParaRPr lang="zh-CN" altLang="en-US" sz="2400">
              <a:cs typeface="+mn-lt"/>
            </a:endParaRPr>
          </a:p>
          <a:p>
            <a:pPr marL="285750" indent="-285750">
              <a:buFont typeface="Arial" panose="020B0604020202020204" pitchFamily="34" charset="0"/>
              <a:buChar char="•"/>
            </a:pPr>
            <a:r>
              <a:rPr lang="zh-CN" altLang="en-US" sz="2400">
                <a:solidFill>
                  <a:srgbClr val="00B0F0"/>
                </a:solidFill>
                <a:cs typeface="+mn-lt"/>
              </a:rPr>
              <a:t>Write policy</a:t>
            </a:r>
            <a:endParaRPr lang="zh-CN" altLang="en-US" sz="2400">
              <a:solidFill>
                <a:srgbClr val="00B0F0"/>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Write</a:t>
            </a:r>
            <a:r>
              <a:rPr lang="en-US" altLang="zh-CN" sz="2400">
                <a:solidFill>
                  <a:schemeClr val="tx1">
                    <a:lumMod val="65000"/>
                    <a:lumOff val="35000"/>
                  </a:schemeClr>
                </a:solidFill>
                <a:cs typeface="+mn-lt"/>
              </a:rPr>
              <a:t> </a:t>
            </a:r>
            <a:r>
              <a:rPr lang="zh-CN" altLang="en-US" sz="2400">
                <a:solidFill>
                  <a:schemeClr val="tx1">
                    <a:lumMod val="65000"/>
                    <a:lumOff val="35000"/>
                  </a:schemeClr>
                </a:solidFill>
                <a:cs typeface="+mn-lt"/>
              </a:rPr>
              <a:t>back</a:t>
            </a:r>
            <a:endParaRPr lang="zh-CN" altLang="en-US" sz="2400">
              <a:solidFill>
                <a:schemeClr val="tx1">
                  <a:lumMod val="65000"/>
                  <a:lumOff val="35000"/>
                </a:schemeClr>
              </a:solidFill>
              <a:cs typeface="+mn-lt"/>
            </a:endParaRPr>
          </a:p>
          <a:p>
            <a:pPr marL="742950" lvl="1" indent="-285750">
              <a:buFont typeface="Arial" panose="020B0604020202020204" pitchFamily="34" charset="0"/>
              <a:buChar char="•"/>
            </a:pPr>
            <a:r>
              <a:rPr lang="zh-CN" altLang="en-US" sz="2400">
                <a:solidFill>
                  <a:schemeClr val="tx1">
                    <a:lumMod val="65000"/>
                    <a:lumOff val="35000"/>
                  </a:schemeClr>
                </a:solidFill>
                <a:cs typeface="+mn-lt"/>
              </a:rPr>
              <a:t>Write-through</a:t>
            </a:r>
            <a:endParaRPr lang="zh-CN" altLang="en-US" sz="2400">
              <a:solidFill>
                <a:schemeClr val="tx1">
                  <a:lumMod val="65000"/>
                  <a:lumOff val="35000"/>
                </a:schemeClr>
              </a:solidFill>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Address Decoding</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335280" y="4437380"/>
            <a:ext cx="11610975" cy="1562100"/>
          </a:xfrm>
          <a:prstGeom prst="rect">
            <a:avLst/>
          </a:prstGeom>
        </p:spPr>
      </p:pic>
      <p:sp>
        <p:nvSpPr>
          <p:cNvPr id="10" name="文本框 9"/>
          <p:cNvSpPr txBox="1"/>
          <p:nvPr/>
        </p:nvSpPr>
        <p:spPr>
          <a:xfrm>
            <a:off x="911225" y="1772920"/>
            <a:ext cx="7858125" cy="2306955"/>
          </a:xfrm>
          <a:prstGeom prst="rect">
            <a:avLst/>
          </a:prstGeom>
          <a:noFill/>
        </p:spPr>
        <p:txBody>
          <a:bodyPr wrap="square" rtlCol="0" anchor="t">
            <a:spAutoFit/>
          </a:bodyPr>
          <a:p>
            <a:pPr marL="285750" indent="-285750">
              <a:buFont typeface="Arial" panose="020B0604020202020204" pitchFamily="34" charset="0"/>
              <a:buChar char="•"/>
            </a:pPr>
            <a:r>
              <a:rPr lang="zh-CN" altLang="en-US" sz="2400">
                <a:solidFill>
                  <a:srgbClr val="00B0F0"/>
                </a:solidFill>
              </a:rPr>
              <a:t>Offset</a:t>
            </a:r>
            <a:endParaRPr lang="zh-CN" altLang="en-US" sz="2400">
              <a:solidFill>
                <a:srgbClr val="00B0F0"/>
              </a:solidFill>
            </a:endParaRPr>
          </a:p>
          <a:p>
            <a:pPr marL="742950" lvl="1" indent="-285750">
              <a:buFont typeface="Arial" panose="020B0604020202020204" pitchFamily="34" charset="0"/>
              <a:buChar char="•"/>
            </a:pPr>
            <a:r>
              <a:rPr lang="zh-CN" altLang="en-US" sz="2400"/>
              <a:t>log2(cache line size) = 4 bits</a:t>
            </a:r>
            <a:endParaRPr lang="zh-CN" altLang="en-US" sz="2400"/>
          </a:p>
          <a:p>
            <a:pPr marL="285750" indent="-285750">
              <a:buFont typeface="Arial" panose="020B0604020202020204" pitchFamily="34" charset="0"/>
              <a:buChar char="•"/>
            </a:pPr>
            <a:r>
              <a:rPr lang="zh-CN" altLang="en-US" sz="2400">
                <a:solidFill>
                  <a:srgbClr val="00B0F0"/>
                </a:solidFill>
              </a:rPr>
              <a:t>Index</a:t>
            </a:r>
            <a:endParaRPr lang="zh-CN" altLang="en-US" sz="2400">
              <a:solidFill>
                <a:srgbClr val="00B0F0"/>
              </a:solidFill>
            </a:endParaRPr>
          </a:p>
          <a:p>
            <a:pPr marL="742950" lvl="1" indent="-285750">
              <a:buFont typeface="Arial" panose="020B0604020202020204" pitchFamily="34" charset="0"/>
              <a:buChar char="•"/>
            </a:pPr>
            <a:r>
              <a:rPr lang="zh-CN" altLang="en-US" sz="2400"/>
              <a:t>log2(# cache line) - log2(cache assoc) = 5 bits</a:t>
            </a:r>
            <a:endParaRPr lang="zh-CN" altLang="en-US" sz="2400"/>
          </a:p>
          <a:p>
            <a:pPr marL="285750" indent="-285750">
              <a:buFont typeface="Arial" panose="020B0604020202020204" pitchFamily="34" charset="0"/>
              <a:buChar char="•"/>
            </a:pPr>
            <a:r>
              <a:rPr lang="zh-CN" altLang="en-US" sz="2400">
                <a:solidFill>
                  <a:srgbClr val="00B0F0"/>
                </a:solidFill>
              </a:rPr>
              <a:t>Tag</a:t>
            </a:r>
            <a:endParaRPr lang="zh-CN" altLang="en-US" sz="2400">
              <a:solidFill>
                <a:srgbClr val="00B0F0"/>
              </a:solidFill>
            </a:endParaRPr>
          </a:p>
          <a:p>
            <a:pPr marL="742950" lvl="1" indent="-285750">
              <a:buFont typeface="Arial" panose="020B0604020202020204" pitchFamily="34" charset="0"/>
              <a:buChar char="•"/>
            </a:pPr>
            <a:r>
              <a:rPr lang="zh-CN" altLang="en-US" sz="2400"/>
              <a:t>32 - Offset - Index = 23 bits</a:t>
            </a:r>
            <a:endParaRPr lang="zh-CN" altLang="en-US" sz="24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commondata" val="eyJoZGlkIjoiOTAyMTg2OGY1MDg2NzFiNGU0MzMyYzJmMmEzODBhYT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5210</Words>
  <Application>WPS 演示</Application>
  <PresentationFormat>Widescreen</PresentationFormat>
  <Paragraphs>331</Paragraphs>
  <Slides>25</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25</vt:i4>
      </vt:variant>
    </vt:vector>
  </HeadingPairs>
  <TitlesOfParts>
    <vt:vector size="39" baseType="lpstr">
      <vt:lpstr>Arial</vt:lpstr>
      <vt:lpstr>宋体</vt:lpstr>
      <vt:lpstr>Wingdings</vt:lpstr>
      <vt:lpstr>黑体</vt:lpstr>
      <vt:lpstr>华文细黑</vt:lpstr>
      <vt:lpstr>微软雅黑</vt:lpstr>
      <vt:lpstr>楷体</vt:lpstr>
      <vt:lpstr>楷体_GB2312</vt:lpstr>
      <vt:lpstr>新宋体</vt:lpstr>
      <vt:lpstr>Calibri</vt:lpstr>
      <vt:lpstr>Arial Unicode MS</vt:lpstr>
      <vt:lpstr>自定义设计方案</vt:lpstr>
      <vt:lpstr>实验室PPT模版2013 beta1</vt:lpstr>
      <vt:lpstr>1_自定义设计方案</vt:lpstr>
      <vt:lpstr>Computer Architecture Experiment</vt:lpstr>
      <vt:lpstr>Outline</vt:lpstr>
      <vt:lpstr>Experiment Purpose</vt:lpstr>
      <vt:lpstr>Experiment Task</vt:lpstr>
      <vt:lpstr>Cache Overview</vt:lpstr>
      <vt:lpstr>Cache Overview</vt:lpstr>
      <vt:lpstr>Cache Overview</vt:lpstr>
      <vt:lpstr>Cache Configuration</vt:lpstr>
      <vt:lpstr>Address Decoding</vt:lpstr>
      <vt:lpstr>Cache Storage</vt:lpstr>
      <vt:lpstr>Cache Storage</vt:lpstr>
      <vt:lpstr>Access Caches</vt:lpstr>
      <vt:lpstr>Access Caches</vt:lpstr>
      <vt:lpstr>Access Caches</vt:lpstr>
      <vt:lpstr>Access Caches</vt:lpstr>
      <vt:lpstr>Access Caches</vt:lpstr>
      <vt:lpstr>Access Caches</vt:lpstr>
      <vt:lpstr>Simulation</vt:lpstr>
      <vt:lpstr>Simulation Example(1)</vt:lpstr>
      <vt:lpstr>Simulation Example(2)</vt:lpstr>
      <vt:lpstr>Simulation Example(3)</vt:lpstr>
      <vt:lpstr>Simulation Example(1)</vt:lpstr>
      <vt:lpstr>Simulation Example(2)</vt:lpstr>
      <vt:lpstr>Checkpoints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辰晨</cp:lastModifiedBy>
  <cp:revision>309</cp:revision>
  <cp:lastPrinted>2015-06-09T09:46:00Z</cp:lastPrinted>
  <dcterms:created xsi:type="dcterms:W3CDTF">2011-08-03T07:44:00Z</dcterms:created>
  <dcterms:modified xsi:type="dcterms:W3CDTF">2023-11-03T06:34:46Z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1B6802A393A2487984B3F17C68BFBCC9_13</vt:lpwstr>
  </property>
  <property fmtid="{D5CDD505-2E9C-101B-9397-08002B2CF9AE}" pid="3" name="KSOProductBuildVer">
    <vt:lpwstr>2052-12.1.0.15712</vt:lpwstr>
  </property>
</Properties>
</file>