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notesMasterIdLst>
    <p:notesMasterId r:id="rId10"/>
  </p:notesMasterIdLst>
  <p:sldIdLst>
    <p:sldId id="256" r:id="rId5"/>
    <p:sldId id="288" r:id="rId6"/>
    <p:sldId id="259" r:id="rId7"/>
    <p:sldId id="260" r:id="rId8"/>
    <p:sldId id="277" r:id="rId9"/>
    <p:sldId id="265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279" r:id="rId24"/>
    <p:sldId id="282" r:id="rId25"/>
    <p:sldId id="283" r:id="rId26"/>
    <p:sldId id="289" r:id="rId27"/>
    <p:sldId id="299" r:id="rId28"/>
    <p:sldId id="286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87" r:id="rId38"/>
    <p:sldId id="257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77"/>
            <p14:sldId id="265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279"/>
            <p14:sldId id="282"/>
            <p14:sldId id="283"/>
            <p14:sldId id="289"/>
            <p14:sldId id="299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CFD"/>
    <a:srgbClr val="A973D0"/>
    <a:srgbClr val="ABA0E1"/>
    <a:srgbClr val="FF5792"/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 showGuides="1">
      <p:cViewPr varScale="1">
        <p:scale>
          <a:sx n="85" d="100"/>
          <a:sy n="85" d="100"/>
        </p:scale>
        <p:origin x="326" y="7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gs" Target="tags/tag19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（在进入cache controller的工作过程和具体</a:t>
            </a:r>
            <a:r>
              <a:rPr lang="zh-CN" altLang="en-US"/>
              <a:t>细节之前）</a:t>
            </a:r>
            <a:r>
              <a:rPr lang="zh-CN" altLang="en-US"/>
              <a:t>首先我们来看一下他和cpu的接口以及他和memory的接口</a:t>
            </a:r>
            <a:endParaRPr lang="zh-CN" altLang="en-US"/>
          </a:p>
          <a:p>
            <a:r>
              <a:rPr lang="zh-CN" altLang="en-US"/>
              <a:t>首先在cpu端需要接收读写请求，处理完请求后需要返回数据。在这个过程中，它</a:t>
            </a:r>
            <a:r>
              <a:rPr lang="zh-CN" altLang="en-US"/>
              <a:t>需要知道是读还是写，读写的类型，读写地址，如果写的话</a:t>
            </a:r>
            <a:r>
              <a:rPr lang="zh-CN" altLang="en-US"/>
              <a:t>写入数据是什么。处理完请求后，读数据的话要返回数据给cpu</a:t>
            </a:r>
            <a:endParaRPr lang="zh-CN" altLang="en-US"/>
          </a:p>
          <a:p>
            <a:r>
              <a:rPr lang="zh-CN" altLang="en-US"/>
              <a:t>然后在memory端，需要把dirty的数据写回memory, 或者从memory load数据。实验里面cache和memory交互数据的时候是一个word一个word发送的，每次读写成功一个word, memory都会给一个ack信号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接下来这部分组合逻辑，用来判断下一个状态，这里我们要决定next_state和next_word_count这两个值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如果当前是IDLE状态，如果接收到read/write请求，并且cache hit了下一个状态应该转移到什么，如果miss并且dirty要转移到什么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然后看一下这个S_BACK状态，是写回memory的，要决定next_state和next_word_count</a:t>
            </a:r>
            <a:endParaRPr lang="zh-CN" altLang="en-US"/>
          </a:p>
          <a:p>
            <a:r>
              <a:rPr lang="zh-CN" altLang="en-US"/>
              <a:t>如果一个word写成功，也就是收到了memory ack信号，并且这是要写的最后一个word的话，应该转移到refill状态，否则还是back状态</a:t>
            </a:r>
            <a:endParaRPr lang="zh-CN" altLang="en-US"/>
          </a:p>
          <a:p>
            <a:r>
              <a:rPr lang="zh-CN" altLang="en-US"/>
              <a:t>然后更新next_word_count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S_FILL跟S_BACK同理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最后是输出逻辑，这里有两部分输出逻辑，一部门是输出给cache的，一部分是输出给memory的</a:t>
            </a:r>
            <a:endParaRPr lang="zh-CN" altLang="en-US"/>
          </a:p>
          <a:p>
            <a:r>
              <a:rPr lang="zh-CN" altLang="en-US"/>
              <a:t>这一部分是输出给</a:t>
            </a:r>
            <a:r>
              <a:rPr lang="en-US" altLang="zh-CN"/>
              <a:t>cache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比如idle状态接收请求要访问cache,</a:t>
            </a:r>
            <a:endParaRPr lang="zh-CN" altLang="en-US"/>
          </a:p>
          <a:p>
            <a:r>
              <a:rPr lang="zh-CN" altLang="en-US"/>
              <a:t>写回时要读cache,写memory</a:t>
            </a:r>
            <a:endParaRPr lang="zh-CN" altLang="en-US"/>
          </a:p>
          <a:p>
            <a:r>
              <a:rPr lang="zh-CN" altLang="en-US"/>
              <a:t>refill是要读memory, 写cache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这一部分是输出给内存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实现完了cache controller之后接下来的任务是把cache接到我们的pipeline cpu上</a:t>
            </a:r>
            <a:endParaRPr lang="zh-CN" altLang="en-US"/>
          </a:p>
          <a:p>
            <a:r>
              <a:rPr lang="zh-CN" altLang="en-US"/>
              <a:t>这里一个比较重要的事情是，如果cache不能快速的返回数据的话，pipeline要stall,</a:t>
            </a:r>
            <a:endParaRPr lang="zh-CN" altLang="en-US"/>
          </a:p>
          <a:p>
            <a:r>
              <a:rPr lang="zh-CN" altLang="en-US"/>
              <a:t>所以cache controller里面要做一个stall的判断。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这个图可能画的有点问题，这个红色的线是错误的，蓝色的才对，在实验中我们</a:t>
            </a:r>
            <a:r>
              <a:rPr lang="zh-CN" altLang="en-US"/>
              <a:t>的cache stall信号会给到hazard detection unit, 然后这个unit在控制pipeline registers和pc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本此实验中</a:t>
            </a:r>
            <a:r>
              <a:rPr lang="en-US" altLang="zh-CN"/>
              <a:t>Hazard Detection Unit</a:t>
            </a:r>
            <a:r>
              <a:rPr lang="zh-CN" altLang="en-US"/>
              <a:t>相比实验</a:t>
            </a:r>
            <a:r>
              <a:rPr lang="en-US" altLang="zh-CN"/>
              <a:t>1</a:t>
            </a:r>
            <a:r>
              <a:rPr lang="zh-CN" altLang="en-US"/>
              <a:t>就有一个新增的输入信号，</a:t>
            </a:r>
            <a:r>
              <a:rPr lang="en-US" altLang="zh-CN"/>
              <a:t>cache controller</a:t>
            </a:r>
            <a:r>
              <a:rPr lang="zh-CN" altLang="en-US"/>
              <a:t>的信号就从这里</a:t>
            </a:r>
            <a:r>
              <a:rPr lang="zh-CN" altLang="en-US"/>
              <a:t>输入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这是仿真用的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然后我们来具体看一下</a:t>
            </a:r>
            <a:r>
              <a:rPr lang="en-US" altLang="zh-CN" dirty="0" smtClean="0"/>
              <a:t>cache controller</a:t>
            </a:r>
            <a:r>
              <a:rPr lang="zh-CN" altLang="en-US" dirty="0" smtClean="0"/>
              <a:t>的这个状态机。</a:t>
            </a:r>
            <a:endParaRPr lang="en-US" altLang="zh-CN" dirty="0" smtClean="0"/>
          </a:p>
          <a:p>
            <a:r>
              <a:rPr lang="zh-CN" altLang="en-US" dirty="0" smtClean="0"/>
              <a:t>首先要说明的是，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操作均发生在当前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的下降沿，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操作均发生在当前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的上升沿。</a:t>
            </a:r>
            <a:endParaRPr lang="zh-CN" altLang="en-US" dirty="0" smtClean="0"/>
          </a:p>
          <a:p>
            <a:r>
              <a:rPr lang="zh-CN" altLang="en-US" dirty="0" smtClean="0"/>
              <a:t>我们可以看到一共有五个状态。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PRE_ACK和BACK这两个状态做的是replace dity数据的时候，从cache读数据写回Memory</a:t>
            </a:r>
            <a:endParaRPr lang="zh-CN" altLang="en-US" dirty="0"/>
          </a:p>
          <a:p>
            <a:r>
              <a:rPr lang="zh-CN" altLang="en-US" dirty="0"/>
              <a:t>FILL是从memory读数据写回cache</a:t>
            </a:r>
            <a:endParaRPr lang="zh-CN" altLang="en-US" dirty="0"/>
          </a:p>
          <a:p>
            <a:r>
              <a:rPr lang="zh-CN" altLang="en-US" dirty="0"/>
              <a:t>WAIT是在miss并且cache refill完成后再做一次request操作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接下来我们看一下这个状态机的状态转移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>
                <a:sym typeface="+mn-ea"/>
              </a:rPr>
              <a:t>S_IDLE</a:t>
            </a:r>
            <a:r>
              <a:rPr lang="zh-CN" altLang="en-US" dirty="0" smtClean="0">
                <a:sym typeface="+mn-ea"/>
              </a:rPr>
              <a:t>：空闲状态，不进行</a:t>
            </a:r>
            <a:r>
              <a:rPr lang="en-US" altLang="zh-CN" dirty="0" smtClean="0">
                <a:sym typeface="+mn-ea"/>
              </a:rPr>
              <a:t>memory</a:t>
            </a:r>
            <a:r>
              <a:rPr lang="zh-CN" altLang="en-US" dirty="0" smtClean="0">
                <a:sym typeface="+mn-ea"/>
              </a:rPr>
              <a:t>操作，</a:t>
            </a:r>
            <a:r>
              <a:rPr lang="en-US" altLang="zh-CN" dirty="0" smtClean="0">
                <a:sym typeface="+mn-ea"/>
              </a:rPr>
              <a:t>cache</a:t>
            </a:r>
            <a:r>
              <a:rPr lang="zh-CN" altLang="en-US" dirty="0" smtClean="0">
                <a:sym typeface="+mn-ea"/>
              </a:rPr>
              <a:t>操作</a:t>
            </a:r>
            <a:r>
              <a:rPr lang="en-US" altLang="zh-CN" dirty="0" smtClean="0">
                <a:sym typeface="+mn-ea"/>
              </a:rPr>
              <a:t>hit</a:t>
            </a:r>
            <a:r>
              <a:rPr lang="zh-CN" altLang="en-US" dirty="0" smtClean="0">
                <a:sym typeface="+mn-ea"/>
              </a:rPr>
              <a:t>的情况下一直处于这个状态。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S_PRE_BACK</a:t>
            </a:r>
            <a:r>
              <a:rPr lang="zh-CN" altLang="en-US" dirty="0" smtClean="0">
                <a:sym typeface="+mn-ea"/>
              </a:rPr>
              <a:t>：为了写回，先进行读一下需要写回的</a:t>
            </a:r>
            <a:r>
              <a:rPr lang="en-US" altLang="zh-CN" dirty="0" smtClean="0">
                <a:sym typeface="+mn-ea"/>
              </a:rPr>
              <a:t>cache</a:t>
            </a:r>
            <a:r>
              <a:rPr lang="zh-CN" altLang="en-US" dirty="0" smtClean="0">
                <a:sym typeface="+mn-ea"/>
              </a:rPr>
              <a:t>数据。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S_BACK</a:t>
            </a:r>
            <a:r>
              <a:rPr lang="zh-CN" altLang="en-US" dirty="0" smtClean="0">
                <a:sym typeface="+mn-ea"/>
              </a:rPr>
              <a:t>：上升沿将上个状态的数据写回到</a:t>
            </a:r>
            <a:r>
              <a:rPr lang="en-US" altLang="zh-CN" dirty="0" smtClean="0">
                <a:sym typeface="+mn-ea"/>
              </a:rPr>
              <a:t>memory</a:t>
            </a:r>
            <a:r>
              <a:rPr lang="zh-CN" altLang="en-US" dirty="0" smtClean="0">
                <a:sym typeface="+mn-ea"/>
              </a:rPr>
              <a:t>，下降沿从</a:t>
            </a:r>
            <a:r>
              <a:rPr lang="en-US" altLang="zh-CN" dirty="0" smtClean="0">
                <a:sym typeface="+mn-ea"/>
              </a:rPr>
              <a:t>cache</a:t>
            </a:r>
            <a:r>
              <a:rPr lang="zh-CN" altLang="en-US" dirty="0" smtClean="0">
                <a:sym typeface="+mn-ea"/>
              </a:rPr>
              <a:t>读下次需要写回的数据（因此最后一次读无意义），由计数器控制直到整个</a:t>
            </a:r>
            <a:r>
              <a:rPr lang="en-US" altLang="zh-CN" dirty="0" smtClean="0">
                <a:sym typeface="+mn-ea"/>
              </a:rPr>
              <a:t>cache line</a:t>
            </a:r>
            <a:r>
              <a:rPr lang="zh-CN" altLang="en-US" dirty="0" smtClean="0">
                <a:sym typeface="+mn-ea"/>
              </a:rPr>
              <a:t>全部写回。每次写回一个</a:t>
            </a:r>
            <a:r>
              <a:rPr lang="en-US" altLang="zh-CN" dirty="0" smtClean="0">
                <a:sym typeface="+mn-ea"/>
              </a:rPr>
              <a:t>word</a:t>
            </a:r>
            <a:r>
              <a:rPr lang="zh-CN" altLang="en-US" dirty="0" smtClean="0">
                <a:sym typeface="+mn-ea"/>
              </a:rPr>
              <a:t>，一个</a:t>
            </a:r>
            <a:r>
              <a:rPr lang="en-US" altLang="zh-CN" dirty="0" smtClean="0">
                <a:sym typeface="+mn-ea"/>
              </a:rPr>
              <a:t>cache line</a:t>
            </a:r>
            <a:r>
              <a:rPr lang="zh-CN" altLang="en-US" dirty="0" smtClean="0">
                <a:sym typeface="+mn-ea"/>
              </a:rPr>
              <a:t>共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</a:t>
            </a:r>
            <a:r>
              <a:rPr lang="en-US" altLang="zh-CN" dirty="0" smtClean="0">
                <a:sym typeface="+mn-ea"/>
              </a:rPr>
              <a:t>word</a:t>
            </a:r>
            <a:r>
              <a:rPr lang="zh-CN" altLang="en-US" dirty="0" smtClean="0">
                <a:sym typeface="+mn-ea"/>
              </a:rPr>
              <a:t>需要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次写回，在这期间，需要等待</a:t>
            </a:r>
            <a:r>
              <a:rPr lang="en-US" altLang="zh-CN" dirty="0" smtClean="0">
                <a:sym typeface="+mn-ea"/>
              </a:rPr>
              <a:t>memory</a:t>
            </a:r>
            <a:r>
              <a:rPr lang="zh-CN" altLang="en-US" dirty="0" smtClean="0">
                <a:sym typeface="+mn-ea"/>
              </a:rPr>
              <a:t>给出</a:t>
            </a:r>
            <a:r>
              <a:rPr lang="en-US" altLang="zh-CN" dirty="0" err="1" smtClean="0">
                <a:sym typeface="+mn-ea"/>
              </a:rPr>
              <a:t>ack</a:t>
            </a:r>
            <a:r>
              <a:rPr lang="zh-CN" altLang="en-US" dirty="0" smtClean="0">
                <a:sym typeface="+mn-ea"/>
              </a:rPr>
              <a:t>信号，才能进行状态的改变。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S_FILL</a:t>
            </a:r>
            <a:r>
              <a:rPr lang="zh-CN" altLang="en-US" dirty="0" smtClean="0">
                <a:sym typeface="+mn-ea"/>
              </a:rPr>
              <a:t>：上升沿从</a:t>
            </a:r>
            <a:r>
              <a:rPr lang="en-US" altLang="zh-CN" dirty="0" smtClean="0">
                <a:sym typeface="+mn-ea"/>
              </a:rPr>
              <a:t>memory</a:t>
            </a:r>
            <a:r>
              <a:rPr lang="zh-CN" altLang="en-US" dirty="0" smtClean="0">
                <a:sym typeface="+mn-ea"/>
              </a:rPr>
              <a:t>读取数据，下降沿向</a:t>
            </a:r>
            <a:r>
              <a:rPr lang="en-US" altLang="zh-CN" dirty="0" smtClean="0">
                <a:sym typeface="+mn-ea"/>
              </a:rPr>
              <a:t>cache</a:t>
            </a:r>
            <a:r>
              <a:rPr lang="zh-CN" altLang="en-US" dirty="0" smtClean="0">
                <a:sym typeface="+mn-ea"/>
              </a:rPr>
              <a:t>写入数据，由计数器控制直到整个</a:t>
            </a:r>
            <a:r>
              <a:rPr lang="en-US" altLang="zh-CN" dirty="0" smtClean="0">
                <a:sym typeface="+mn-ea"/>
              </a:rPr>
              <a:t>cache line</a:t>
            </a:r>
            <a:r>
              <a:rPr lang="zh-CN" altLang="en-US" dirty="0" smtClean="0">
                <a:sym typeface="+mn-ea"/>
              </a:rPr>
              <a:t>全部写入。与</a:t>
            </a:r>
            <a:r>
              <a:rPr lang="en-US" altLang="zh-CN" dirty="0" smtClean="0">
                <a:sym typeface="+mn-ea"/>
              </a:rPr>
              <a:t>S_BACK</a:t>
            </a:r>
            <a:r>
              <a:rPr lang="zh-CN" altLang="en-US" dirty="0" smtClean="0">
                <a:sym typeface="+mn-ea"/>
              </a:rPr>
              <a:t>类似，需要等待</a:t>
            </a:r>
            <a:r>
              <a:rPr lang="en-US" altLang="zh-CN" dirty="0" err="1" smtClean="0">
                <a:sym typeface="+mn-ea"/>
              </a:rPr>
              <a:t>ack</a:t>
            </a:r>
            <a:r>
              <a:rPr lang="zh-CN" altLang="en-US" dirty="0" smtClean="0">
                <a:sym typeface="+mn-ea"/>
              </a:rPr>
              <a:t>信号。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S_WAIT</a:t>
            </a:r>
            <a:r>
              <a:rPr lang="zh-CN" altLang="en-US" dirty="0" smtClean="0">
                <a:sym typeface="+mn-ea"/>
              </a:rPr>
              <a:t>：执行之前由于</a:t>
            </a:r>
            <a:r>
              <a:rPr lang="en-US" altLang="zh-CN" dirty="0" smtClean="0">
                <a:sym typeface="+mn-ea"/>
              </a:rPr>
              <a:t>miss</a:t>
            </a:r>
            <a:r>
              <a:rPr lang="zh-CN" altLang="en-US" dirty="0" smtClean="0">
                <a:sym typeface="+mn-ea"/>
              </a:rPr>
              <a:t>而不能进行的</a:t>
            </a:r>
            <a:r>
              <a:rPr lang="en-US" altLang="zh-CN" dirty="0" smtClean="0">
                <a:sym typeface="+mn-ea"/>
              </a:rPr>
              <a:t>cache</a:t>
            </a:r>
            <a:r>
              <a:rPr lang="zh-CN" altLang="en-US" dirty="0" smtClean="0">
                <a:sym typeface="+mn-ea"/>
              </a:rPr>
              <a:t>操作。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状态机一开是在IDLE状态</a:t>
            </a:r>
            <a:endParaRPr lang="zh-CN" altLang="en-US" dirty="0"/>
          </a:p>
          <a:p>
            <a:r>
              <a:rPr lang="zh-CN" altLang="en-US" dirty="0"/>
              <a:t>在IDLE状态接收到</a:t>
            </a:r>
            <a:r>
              <a:rPr lang="en-US" altLang="zh-CN" dirty="0"/>
              <a:t>cache</a:t>
            </a:r>
            <a:r>
              <a:rPr lang="zh-CN" altLang="en-US" dirty="0"/>
              <a:t>读写请求</a:t>
            </a:r>
            <a:endParaRPr lang="zh-CN" altLang="en-US" dirty="0"/>
          </a:p>
          <a:p>
            <a:r>
              <a:rPr lang="zh-CN" altLang="en-US" dirty="0"/>
              <a:t>这个请求会被发送给</a:t>
            </a:r>
            <a:r>
              <a:rPr lang="en-US" altLang="zh-CN" dirty="0"/>
              <a:t>lab3</a:t>
            </a:r>
            <a:r>
              <a:rPr lang="zh-CN" altLang="en-US" dirty="0"/>
              <a:t>实现的</a:t>
            </a:r>
            <a:r>
              <a:rPr lang="en-US" altLang="zh-CN" dirty="0"/>
              <a:t>cahce</a:t>
            </a:r>
            <a:r>
              <a:rPr lang="zh-CN" altLang="en-US" dirty="0"/>
              <a:t>，时钟下降沿的时候cache会处理请求，如果</a:t>
            </a:r>
            <a:r>
              <a:rPr lang="en-US" altLang="zh-CN" dirty="0"/>
              <a:t>hit</a:t>
            </a:r>
            <a:r>
              <a:rPr lang="zh-CN" altLang="en-US" dirty="0"/>
              <a:t>，</a:t>
            </a:r>
            <a:r>
              <a:rPr lang="en-US" altLang="zh-CN" dirty="0"/>
              <a:t>cache</a:t>
            </a:r>
            <a:r>
              <a:rPr lang="zh-CN" altLang="en-US" dirty="0"/>
              <a:t>就会继续进行读写指令的对应操作（比如</a:t>
            </a:r>
            <a:r>
              <a:rPr lang="en-US" altLang="zh-CN" dirty="0"/>
              <a:t>write</a:t>
            </a:r>
            <a:r>
              <a:rPr lang="zh-CN" altLang="en-US" dirty="0"/>
              <a:t>更新</a:t>
            </a:r>
            <a:r>
              <a:rPr lang="en-US" altLang="zh-CN" dirty="0"/>
              <a:t>cache</a:t>
            </a:r>
            <a:r>
              <a:rPr lang="zh-CN" altLang="en-US" dirty="0"/>
              <a:t>，更新</a:t>
            </a:r>
            <a:r>
              <a:rPr lang="en-US" altLang="zh-CN" dirty="0"/>
              <a:t>LRU</a:t>
            </a:r>
            <a:r>
              <a:rPr lang="zh-CN" altLang="en-US" dirty="0"/>
              <a:t>数据，</a:t>
            </a:r>
            <a:r>
              <a:rPr lang="en-US" altLang="zh-CN" dirty="0"/>
              <a:t>read</a:t>
            </a:r>
            <a:r>
              <a:rPr lang="zh-CN" altLang="en-US" dirty="0"/>
              <a:t>返回</a:t>
            </a:r>
            <a:r>
              <a:rPr lang="en-US" altLang="zh-CN" dirty="0"/>
              <a:t>data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hit</a:t>
            </a:r>
            <a:r>
              <a:rPr lang="zh-CN" altLang="en-US" dirty="0"/>
              <a:t>的情况下，状态机一直处于</a:t>
            </a:r>
            <a:r>
              <a:rPr lang="en-US" altLang="zh-CN" dirty="0"/>
              <a:t>idle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如果是cache miss, 并且要替换的是一个dirty cache line，那么要先把dirty数据写回，然后从memory load数据，最后再来处理刚刚核心发来的这个request</a:t>
            </a:r>
            <a:endParaRPr lang="zh-CN" altLang="en-US" dirty="0"/>
          </a:p>
          <a:p>
            <a:r>
              <a:rPr lang="zh-CN" altLang="en-US" dirty="0"/>
              <a:t>这之中的写回就是在这两个状态机做的。首先要说明的是，在和memory交互的时候，数据是一个word一个word发送的,</a:t>
            </a:r>
            <a:r>
              <a:rPr lang="en-US" altLang="zh-CN" dirty="0"/>
              <a:t>  memory读写一个word需要4个时钟周期</a:t>
            </a:r>
            <a:r>
              <a:rPr lang="zh-CN" altLang="en-US" dirty="0"/>
              <a:t>，我们这里的cache line有4个word, 所以要和memory交互四次。实验的逻辑中是下降沿从cache读一个word, 然后接下来的上升沿将这个word写回memory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首先是S_PRE_BACK状态，为了写回，先进行一次读cache，准备好第一周期需要写回的指令，然后转移到</a:t>
            </a:r>
            <a:r>
              <a:rPr lang="zh-CN" altLang="en-US" dirty="0">
                <a:sym typeface="+mn-ea"/>
              </a:rPr>
              <a:t>S_BACK状态</a:t>
            </a:r>
            <a:endParaRPr lang="zh-CN" altLang="en-US" dirty="0"/>
          </a:p>
          <a:p>
            <a:r>
              <a:rPr lang="zh-CN" altLang="en-US" dirty="0"/>
              <a:t>在S_BACK状态中：上升沿将从</a:t>
            </a:r>
            <a:r>
              <a:rPr lang="en-US" altLang="zh-CN" dirty="0"/>
              <a:t>cache</a:t>
            </a:r>
            <a:r>
              <a:rPr lang="zh-CN" altLang="en-US" dirty="0"/>
              <a:t>中读取</a:t>
            </a:r>
            <a:r>
              <a:rPr lang="zh-CN" altLang="en-US" dirty="0"/>
              <a:t>的数据写回到memory，下降沿从cache读下次需要写回的数据（因此最后一次读无意义），由计数器控制直到整个cache line全部写回。cache controller需要等待memory给出ack信号，才能进行状态的改变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写完之后，转移到S_FILL状态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数据写回之后要从memory load request的cache line, 这是在S_FILL状态完成的</a:t>
            </a:r>
            <a:endParaRPr lang="zh-CN" altLang="en-US" dirty="0"/>
          </a:p>
          <a:p>
            <a:r>
              <a:rPr lang="zh-CN" altLang="en-US" dirty="0"/>
              <a:t>S_FILL：上升沿从memory读取数据，下降沿向cache写入数据，由计数器控制直到整个cache line全部写入。与S_BACK类似，需要等待ack信号。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S_WAIT：执行之前由于miss而不能进行的cache操作。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如果cache miss并且不用做替换或者替换的cache line是clean的话，就转移到S_FILL状态</a:t>
            </a:r>
            <a:endParaRPr lang="zh-CN" altLang="en-US" dirty="0"/>
          </a:p>
          <a:p>
            <a:r>
              <a:rPr lang="zh-CN" altLang="en-US" dirty="0"/>
              <a:t>接下来的流程就和之前一样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S_FILL</a:t>
            </a:r>
            <a:r>
              <a:rPr lang="zh-CN" altLang="en-US" dirty="0"/>
              <a:t>转移到</a:t>
            </a:r>
            <a:r>
              <a:rPr lang="zh-CN" altLang="en-US" dirty="0">
                <a:sym typeface="+mn-ea"/>
              </a:rPr>
              <a:t>S_WAIT，执行之前由于miss而不能进行的cache操作。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在逻辑上了解cache controller的工作过程之后</a:t>
            </a:r>
            <a:endParaRPr lang="zh-CN" altLang="en-US"/>
          </a:p>
          <a:p>
            <a:r>
              <a:rPr lang="zh-CN" altLang="en-US"/>
              <a:t>我们再来看一下对应的代码实现</a:t>
            </a:r>
            <a:endParaRPr lang="zh-CN" altLang="en-US"/>
          </a:p>
          <a:p>
            <a:r>
              <a:rPr lang="zh-CN" altLang="en-US"/>
              <a:t>在实验二中，我们已经讲过状态机的写法</a:t>
            </a:r>
            <a:endParaRPr lang="zh-CN" altLang="en-US"/>
          </a:p>
          <a:p>
            <a:r>
              <a:rPr lang="zh-CN" altLang="en-US"/>
              <a:t>首先是状态定义，这一了这5中状态</a:t>
            </a:r>
            <a:endParaRPr lang="zh-CN" altLang="en-US"/>
          </a:p>
          <a:p>
            <a:r>
              <a:rPr lang="zh-CN" altLang="en-US"/>
              <a:t>然后是一个state和next_state的寄存器，记录当前状态和下一个状态。同时这里在write back和refill的时候涉及到传输多个word, 所以这里会有word_count何next_word_count这两个寄存器，表明当前传输的是第几个word, 下一次要传输第几个word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然后接下来这部分一个时序逻辑的状态转移，更新state和word_count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1074400" cy="4876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Pipelined CPU with Cache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2023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 - Miss &amp;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Dirty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7391400" y="3717290"/>
            <a:ext cx="2409825" cy="17811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 - Miss &amp; Clean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4799965" y="3967480"/>
            <a:ext cx="2683510" cy="206121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3540760" y="3789045"/>
            <a:ext cx="1259205" cy="371475"/>
          </a:xfrm>
          <a:prstGeom prst="roundRect">
            <a:avLst/>
          </a:prstGeom>
          <a:solidFill>
            <a:srgbClr val="FFC000">
              <a:alpha val="38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 - Miss &amp; Clean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7464425" y="3818890"/>
            <a:ext cx="2259330" cy="16630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Code: Cache Controller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570" y="1700530"/>
            <a:ext cx="6254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A973D0"/>
                </a:solidFill>
              </a:rPr>
              <a:t>localparam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S_IDLE = 0,</a:t>
            </a:r>
            <a:endParaRPr lang="zh-CN" altLang="en-US"/>
          </a:p>
          <a:p>
            <a:r>
              <a:rPr lang="zh-CN" altLang="en-US"/>
              <a:t>    S_PRE_BACK = 1,</a:t>
            </a:r>
            <a:endParaRPr lang="zh-CN" altLang="en-US"/>
          </a:p>
          <a:p>
            <a:r>
              <a:rPr lang="zh-CN" altLang="en-US"/>
              <a:t>    S_BACK = 2,</a:t>
            </a:r>
            <a:endParaRPr lang="zh-CN" altLang="en-US"/>
          </a:p>
          <a:p>
            <a:r>
              <a:rPr lang="zh-CN" altLang="en-US"/>
              <a:t>    S_FILL = 3,</a:t>
            </a:r>
            <a:endParaRPr lang="zh-CN" altLang="en-US"/>
          </a:p>
          <a:p>
            <a:r>
              <a:rPr lang="zh-CN" altLang="en-US"/>
              <a:t>    S_WAIT = 4;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reg</a:t>
            </a:r>
            <a:r>
              <a:rPr lang="zh-CN" altLang="en-US"/>
              <a:t> [2:0]state = 0;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reg</a:t>
            </a:r>
            <a:r>
              <a:rPr lang="zh-CN" altLang="en-US"/>
              <a:t> [2:0]next_state = 0;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reg</a:t>
            </a:r>
            <a:r>
              <a:rPr lang="zh-CN" altLang="en-US"/>
              <a:t> [ELEMENT_WORDS_WIDTH-1:0]word_count = 0;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reg</a:t>
            </a:r>
            <a:r>
              <a:rPr lang="zh-CN" altLang="en-US"/>
              <a:t> [ELEMENT_WORDS_WIDTH-1:0]next_word_count = 0;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04380" y="1772920"/>
            <a:ext cx="44786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A973D0"/>
                </a:solidFill>
              </a:rPr>
              <a:t>always</a:t>
            </a:r>
            <a:r>
              <a:rPr lang="zh-CN" altLang="en-US"/>
              <a:t> @ (</a:t>
            </a:r>
            <a:r>
              <a:rPr lang="zh-CN" altLang="en-US">
                <a:solidFill>
                  <a:srgbClr val="A973D0"/>
                </a:solidFill>
              </a:rPr>
              <a:t>posedge</a:t>
            </a:r>
            <a:r>
              <a:rPr lang="zh-CN" altLang="en-US"/>
              <a:t> clk)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if</a:t>
            </a:r>
            <a:r>
              <a:rPr lang="zh-CN" altLang="en-US"/>
              <a:t> (rst)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        state &lt;= S_IDLE;</a:t>
            </a:r>
            <a:endParaRPr lang="zh-CN" altLang="en-US"/>
          </a:p>
          <a:p>
            <a:r>
              <a:rPr lang="zh-CN" altLang="en-US"/>
              <a:t>            word_count &lt;= 2'b00;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A973D0"/>
                </a:solidFill>
              </a:rPr>
              <a:t> end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else begin</a:t>
            </a:r>
            <a:endParaRPr lang="zh-CN" altLang="en-US"/>
          </a:p>
          <a:p>
            <a:r>
              <a:rPr lang="zh-CN" altLang="en-US"/>
              <a:t>            state &lt;= next_state;</a:t>
            </a:r>
            <a:endParaRPr lang="zh-CN" altLang="en-US"/>
          </a:p>
          <a:p>
            <a:r>
              <a:rPr lang="zh-CN" altLang="en-US"/>
              <a:t>            word_count &lt;= next_word_count;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endParaRPr lang="zh-CN" altLang="en-US">
              <a:solidFill>
                <a:srgbClr val="A973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Code: Cache Controller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5370" y="1340485"/>
            <a:ext cx="502221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A973D0"/>
                </a:solidFill>
              </a:rPr>
              <a:t>always </a:t>
            </a:r>
            <a:r>
              <a:rPr lang="zh-CN" altLang="en-US"/>
              <a:t>@ (</a:t>
            </a:r>
            <a:r>
              <a:rPr lang="zh-CN" altLang="en-US">
                <a:solidFill>
                  <a:srgbClr val="A973D0"/>
                </a:solidFill>
              </a:rPr>
              <a:t>*</a:t>
            </a:r>
            <a:r>
              <a:rPr lang="zh-CN" altLang="en-US"/>
              <a:t>)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if</a:t>
            </a:r>
            <a:r>
              <a:rPr lang="zh-CN" altLang="en-US"/>
              <a:t> (rst)</a:t>
            </a:r>
            <a:r>
              <a:rPr lang="zh-CN" altLang="en-US">
                <a:solidFill>
                  <a:srgbClr val="A973D0"/>
                </a:solidFill>
              </a:rPr>
              <a:t> begin</a:t>
            </a:r>
            <a:endParaRPr lang="zh-CN" altLang="en-US"/>
          </a:p>
          <a:p>
            <a:r>
              <a:rPr lang="zh-CN" altLang="en-US"/>
              <a:t>        next_state = S_IDLE;</a:t>
            </a:r>
            <a:endParaRPr lang="zh-CN" altLang="en-US"/>
          </a:p>
          <a:p>
            <a:r>
              <a:rPr lang="zh-CN" altLang="en-US"/>
              <a:t>        next_word_count = 2'b00;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>
                <a:solidFill>
                  <a:srgbClr val="A973D0"/>
                </a:solidFill>
              </a:rPr>
              <a:t>    else begin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case</a:t>
            </a:r>
            <a:r>
              <a:rPr lang="zh-CN" altLang="en-US"/>
              <a:t> (state)</a:t>
            </a:r>
            <a:endParaRPr lang="zh-CN" altLang="en-US"/>
          </a:p>
          <a:p>
            <a:r>
              <a:rPr lang="zh-CN" altLang="en-US"/>
              <a:t>            S_IDLE: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            </a:t>
            </a:r>
            <a:r>
              <a:rPr lang="zh-CN" altLang="en-US">
                <a:solidFill>
                  <a:srgbClr val="A973D0"/>
                </a:solidFill>
              </a:rPr>
              <a:t>if</a:t>
            </a:r>
            <a:r>
              <a:rPr lang="zh-CN" altLang="en-US"/>
              <a:t> (en_r </a:t>
            </a:r>
            <a:r>
              <a:rPr lang="zh-CN" altLang="en-US">
                <a:solidFill>
                  <a:srgbClr val="A973D0"/>
                </a:solidFill>
              </a:rPr>
              <a:t>||</a:t>
            </a:r>
            <a:r>
              <a:rPr lang="zh-CN" altLang="en-US"/>
              <a:t> en_w)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                </a:t>
            </a:r>
            <a:r>
              <a:rPr lang="zh-CN" altLang="en-US">
                <a:solidFill>
                  <a:srgbClr val="A973D0"/>
                </a:solidFill>
              </a:rPr>
              <a:t>if </a:t>
            </a:r>
            <a:r>
              <a:rPr lang="zh-CN" altLang="en-US"/>
              <a:t>(cache_hit)</a:t>
            </a:r>
            <a:endParaRPr lang="zh-CN" altLang="en-US"/>
          </a:p>
          <a:p>
            <a:r>
              <a:rPr lang="zh-CN" altLang="en-US"/>
              <a:t>                        next_state = ??;</a:t>
            </a:r>
            <a:endParaRPr lang="zh-CN" altLang="en-US"/>
          </a:p>
          <a:p>
            <a:r>
              <a:rPr lang="zh-CN" altLang="en-US"/>
              <a:t>                    </a:t>
            </a:r>
            <a:r>
              <a:rPr lang="zh-CN" altLang="en-US">
                <a:solidFill>
                  <a:srgbClr val="A973D0"/>
                </a:solidFill>
              </a:rPr>
              <a:t>else if</a:t>
            </a:r>
            <a:r>
              <a:rPr lang="zh-CN" altLang="en-US"/>
              <a:t> (cache_valid </a:t>
            </a:r>
            <a:r>
              <a:rPr lang="zh-CN" altLang="en-US">
                <a:solidFill>
                  <a:srgbClr val="A973D0"/>
                </a:solidFill>
              </a:rPr>
              <a:t>&amp;&amp;</a:t>
            </a:r>
            <a:r>
              <a:rPr lang="zh-CN" altLang="en-US"/>
              <a:t> cache_dirty)</a:t>
            </a:r>
            <a:endParaRPr lang="zh-CN" altLang="en-US"/>
          </a:p>
          <a:p>
            <a:r>
              <a:rPr lang="zh-CN" altLang="en-US"/>
              <a:t>                        next_state = ??;</a:t>
            </a:r>
            <a:endParaRPr lang="zh-CN" altLang="en-US"/>
          </a:p>
          <a:p>
            <a:r>
              <a:rPr lang="zh-CN" altLang="en-US"/>
              <a:t>                    </a:t>
            </a:r>
            <a:r>
              <a:rPr lang="zh-CN" altLang="en-US">
                <a:solidFill>
                  <a:srgbClr val="A973D0"/>
                </a:solidFill>
              </a:rPr>
              <a:t>else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                    next_state = ??;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/>
          </a:p>
          <a:p>
            <a:r>
              <a:rPr lang="zh-CN" altLang="en-US"/>
              <a:t>                next_word_count = 2'b00;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endParaRPr lang="zh-CN" altLang="en-US">
              <a:solidFill>
                <a:srgbClr val="A973D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60235" y="1484630"/>
            <a:ext cx="44786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S_PRE_BACK: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next_state = ??;</a:t>
            </a:r>
            <a:endParaRPr lang="zh-CN" altLang="en-US"/>
          </a:p>
          <a:p>
            <a:r>
              <a:rPr lang="zh-CN" altLang="en-US"/>
              <a:t>    next_word_count = 2'b00;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endParaRPr lang="zh-CN" altLang="en-US"/>
          </a:p>
          <a:p>
            <a:r>
              <a:rPr lang="zh-CN" altLang="en-US"/>
              <a:t>S_BACK: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if</a:t>
            </a:r>
            <a:r>
              <a:rPr lang="zh-CN" altLang="en-US"/>
              <a:t> (mem_ack_i </a:t>
            </a:r>
            <a:r>
              <a:rPr lang="zh-CN" altLang="en-US">
                <a:solidFill>
                  <a:srgbClr val="A973D0"/>
                </a:solidFill>
              </a:rPr>
              <a:t>&amp;&amp;</a:t>
            </a:r>
            <a:r>
              <a:rPr lang="zh-CN" altLang="en-US"/>
              <a:t> word_count == ...)</a:t>
            </a:r>
            <a:endParaRPr lang="zh-CN" altLang="en-US"/>
          </a:p>
          <a:p>
            <a:r>
              <a:rPr lang="zh-CN" altLang="en-US"/>
              <a:t>        next_state = ??;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else</a:t>
            </a:r>
            <a:endParaRPr lang="zh-CN" altLang="en-US"/>
          </a:p>
          <a:p>
            <a:r>
              <a:rPr lang="zh-CN" altLang="en-US"/>
              <a:t>        next_state = ??;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if</a:t>
            </a:r>
            <a:r>
              <a:rPr lang="zh-CN" altLang="en-US"/>
              <a:t> (mem_ack_i)</a:t>
            </a:r>
            <a:endParaRPr lang="zh-CN" altLang="en-US"/>
          </a:p>
          <a:p>
            <a:r>
              <a:rPr lang="zh-CN" altLang="en-US"/>
              <a:t>        next_word_count = ??;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else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    next_word_count = word_count;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Code: Cache Controller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1412875"/>
            <a:ext cx="625411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S_FILL: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if </a:t>
            </a:r>
            <a:r>
              <a:rPr lang="zh-CN" altLang="en-US"/>
              <a:t>(mem_ack_i </a:t>
            </a:r>
            <a:r>
              <a:rPr lang="zh-CN" altLang="en-US">
                <a:solidFill>
                  <a:srgbClr val="A973D0"/>
                </a:solidFill>
              </a:rPr>
              <a:t>&amp;&amp;</a:t>
            </a:r>
            <a:r>
              <a:rPr lang="zh-CN" altLang="en-US"/>
              <a:t> word_count == ...)</a:t>
            </a:r>
            <a:endParaRPr lang="zh-CN" altLang="en-US"/>
          </a:p>
          <a:p>
            <a:r>
              <a:rPr lang="zh-CN" altLang="en-US"/>
              <a:t>        next_state = ??;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else</a:t>
            </a:r>
            <a:endParaRPr lang="zh-CN" altLang="en-US"/>
          </a:p>
          <a:p>
            <a:r>
              <a:rPr lang="zh-CN" altLang="en-US"/>
              <a:t>        next_state = ??;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if</a:t>
            </a:r>
            <a:r>
              <a:rPr lang="zh-CN" altLang="en-US"/>
              <a:t> (mem_ack_i)</a:t>
            </a:r>
            <a:endParaRPr lang="zh-CN" altLang="en-US"/>
          </a:p>
          <a:p>
            <a:r>
              <a:rPr lang="zh-CN" altLang="en-US"/>
              <a:t>        next_word_count = ??;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else</a:t>
            </a:r>
            <a:endParaRPr lang="zh-CN" altLang="en-US"/>
          </a:p>
          <a:p>
            <a:r>
              <a:rPr lang="zh-CN" altLang="en-US"/>
              <a:t>        next_word_count = word_count;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endParaRPr lang="zh-CN" altLang="en-US"/>
          </a:p>
          <a:p>
            <a:r>
              <a:rPr lang="zh-CN" altLang="en-US"/>
              <a:t>S_WAIT: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next_state = ??;</a:t>
            </a:r>
            <a:endParaRPr lang="zh-CN" altLang="en-US"/>
          </a:p>
          <a:p>
            <a:r>
              <a:rPr lang="zh-CN" altLang="en-US"/>
              <a:t>    next_word_count = 2'b00;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endParaRPr lang="zh-CN" altLang="en-US">
              <a:solidFill>
                <a:srgbClr val="A973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Code: Cache Controller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772920"/>
            <a:ext cx="42068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A973D0"/>
                </a:solidFill>
              </a:rPr>
              <a:t>always</a:t>
            </a:r>
            <a:r>
              <a:rPr lang="zh-CN" altLang="en-US"/>
              <a:t> @ (</a:t>
            </a:r>
            <a:r>
              <a:rPr lang="zh-CN" altLang="en-US">
                <a:solidFill>
                  <a:srgbClr val="A973D0"/>
                </a:solidFill>
              </a:rPr>
              <a:t>*</a:t>
            </a:r>
            <a:r>
              <a:rPr lang="zh-CN" altLang="en-US"/>
              <a:t>)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A973D0"/>
                </a:solidFill>
              </a:rPr>
              <a:t> case</a:t>
            </a:r>
            <a:r>
              <a:rPr lang="zh-CN" altLang="en-US"/>
              <a:t>(state)</a:t>
            </a:r>
            <a:endParaRPr lang="zh-CN" altLang="en-US"/>
          </a:p>
          <a:p>
            <a:r>
              <a:rPr lang="zh-CN" altLang="en-US"/>
              <a:t>        S_IDLE, S_WAIT: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/>
              <a:t>            cache_addr = addr_rw;</a:t>
            </a:r>
            <a:endParaRPr lang="zh-CN" altLang="en-US"/>
          </a:p>
          <a:p>
            <a:r>
              <a:rPr lang="zh-CN" altLang="en-US"/>
              <a:t>            cache_load = en_r;</a:t>
            </a:r>
            <a:endParaRPr lang="zh-CN" altLang="en-US"/>
          </a:p>
          <a:p>
            <a:r>
              <a:rPr lang="zh-CN" altLang="en-US"/>
              <a:t>            cache_edit = en_w;</a:t>
            </a:r>
            <a:endParaRPr lang="zh-CN" altLang="en-US"/>
          </a:p>
          <a:p>
            <a:r>
              <a:rPr lang="zh-CN" altLang="en-US"/>
              <a:t>            cache_store = 1'b0;</a:t>
            </a:r>
            <a:endParaRPr lang="zh-CN" altLang="en-US"/>
          </a:p>
          <a:p>
            <a:r>
              <a:rPr lang="zh-CN" altLang="en-US"/>
              <a:t>            cache_u_b_h_w = u_b_h_w;</a:t>
            </a:r>
            <a:endParaRPr lang="zh-CN" altLang="en-US"/>
          </a:p>
          <a:p>
            <a:r>
              <a:rPr lang="zh-CN" altLang="en-US"/>
              <a:t>            cache_din = data_w;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08345" y="1268730"/>
            <a:ext cx="44577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S_BACK, S_PRE_BACK:</a:t>
            </a:r>
            <a:r>
              <a:rPr lang="zh-CN" altLang="en-US">
                <a:solidFill>
                  <a:srgbClr val="A973D0"/>
                </a:solidFill>
              </a:rPr>
              <a:t> begin</a:t>
            </a:r>
            <a:endParaRPr lang="zh-CN" altLang="en-US"/>
          </a:p>
          <a:p>
            <a:r>
              <a:rPr lang="zh-CN" altLang="en-US"/>
              <a:t>            cache_addr = ...</a:t>
            </a:r>
            <a:endParaRPr lang="zh-CN" altLang="en-US"/>
          </a:p>
          <a:p>
            <a:r>
              <a:rPr lang="zh-CN" altLang="en-US"/>
              <a:t>            cache_load = 1'b0;</a:t>
            </a:r>
            <a:endParaRPr lang="zh-CN" altLang="en-US"/>
          </a:p>
          <a:p>
            <a:r>
              <a:rPr lang="zh-CN" altLang="en-US"/>
              <a:t>            cache_edit = 1'b0;</a:t>
            </a:r>
            <a:endParaRPr lang="zh-CN" altLang="en-US"/>
          </a:p>
          <a:p>
            <a:r>
              <a:rPr lang="zh-CN" altLang="en-US"/>
              <a:t>            cache_store = 1'b0;</a:t>
            </a:r>
            <a:endParaRPr lang="zh-CN" altLang="en-US"/>
          </a:p>
          <a:p>
            <a:r>
              <a:rPr lang="zh-CN" altLang="en-US"/>
              <a:t>            cache_u_b_h_w = 3'b010;</a:t>
            </a:r>
            <a:endParaRPr lang="zh-CN" altLang="en-US"/>
          </a:p>
          <a:p>
            <a:r>
              <a:rPr lang="zh-CN" altLang="en-US"/>
              <a:t>            cache_din = 32'b0;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/>
          </a:p>
          <a:p>
            <a:r>
              <a:rPr lang="zh-CN" altLang="en-US"/>
              <a:t>        S_FILL: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        cache_addr = ...</a:t>
            </a:r>
            <a:endParaRPr lang="zh-CN" altLang="en-US"/>
          </a:p>
          <a:p>
            <a:r>
              <a:rPr lang="zh-CN" altLang="en-US"/>
              <a:t>            cache_load = 1'b0;</a:t>
            </a:r>
            <a:endParaRPr lang="zh-CN" altLang="en-US"/>
          </a:p>
          <a:p>
            <a:r>
              <a:rPr lang="zh-CN" altLang="en-US"/>
              <a:t>            cache_edit = 1'b0;</a:t>
            </a:r>
            <a:endParaRPr lang="zh-CN" altLang="en-US"/>
          </a:p>
          <a:p>
            <a:r>
              <a:rPr lang="zh-CN" altLang="en-US"/>
              <a:t>            cache_store = mem_ack_i;</a:t>
            </a:r>
            <a:endParaRPr lang="zh-CN" altLang="en-US"/>
          </a:p>
          <a:p>
            <a:r>
              <a:rPr lang="zh-CN" altLang="en-US"/>
              <a:t>            cache_u_b_h_w = 3'b010;</a:t>
            </a:r>
            <a:endParaRPr lang="zh-CN" altLang="en-US"/>
          </a:p>
          <a:p>
            <a:r>
              <a:rPr lang="zh-CN" altLang="en-US"/>
              <a:t>            cache_din = mem_data_i;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A973D0"/>
                </a:solidFill>
              </a:rPr>
              <a:t> endcase</a:t>
            </a:r>
            <a:endParaRPr lang="zh-CN" altLang="en-US"/>
          </a:p>
          <a:p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>
                <a:solidFill>
                  <a:srgbClr val="A973D0"/>
                </a:solidFill>
              </a:rPr>
              <a:t>assign</a:t>
            </a:r>
            <a:r>
              <a:rPr lang="zh-CN" altLang="en-US"/>
              <a:t> data_r = cache_dout;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Code: Cache Controller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772920"/>
            <a:ext cx="42068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A973D0"/>
                </a:solidFill>
              </a:rPr>
              <a:t>always</a:t>
            </a:r>
            <a:r>
              <a:rPr lang="zh-CN" altLang="en-US"/>
              <a:t> @ (</a:t>
            </a:r>
            <a:r>
              <a:rPr lang="zh-CN" altLang="en-US">
                <a:solidFill>
                  <a:srgbClr val="A973D0"/>
                </a:solidFill>
              </a:rPr>
              <a:t>*</a:t>
            </a:r>
            <a:r>
              <a:rPr lang="zh-CN" altLang="en-US"/>
              <a:t>)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case</a:t>
            </a:r>
            <a:r>
              <a:rPr lang="zh-CN" altLang="en-US"/>
              <a:t> (next_state)</a:t>
            </a:r>
            <a:endParaRPr lang="zh-CN" altLang="en-US"/>
          </a:p>
          <a:p>
            <a:r>
              <a:rPr lang="zh-CN" altLang="en-US"/>
              <a:t>        S_IDLE, S_PRE_BACK, S_WAIT: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        mem_cs_o = 1'b0;</a:t>
            </a:r>
            <a:endParaRPr lang="zh-CN" altLang="en-US"/>
          </a:p>
          <a:p>
            <a:r>
              <a:rPr lang="zh-CN" altLang="en-US"/>
              <a:t>            mem_we_o = 1'b0;</a:t>
            </a:r>
            <a:endParaRPr lang="zh-CN" altLang="en-US"/>
          </a:p>
          <a:p>
            <a:r>
              <a:rPr lang="zh-CN" altLang="en-US"/>
              <a:t>            mem_addr_o = 32'b0;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endParaRPr lang="zh-CN" altLang="en-US"/>
          </a:p>
          <a:p>
            <a:r>
              <a:rPr lang="zh-CN" altLang="en-US"/>
              <a:t>        S_BACK: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        mem_cs_o = 1'b1;</a:t>
            </a:r>
            <a:endParaRPr lang="zh-CN" altLang="en-US"/>
          </a:p>
          <a:p>
            <a:r>
              <a:rPr lang="zh-CN" altLang="en-US"/>
              <a:t>            mem_we_o = 1'b1;</a:t>
            </a:r>
            <a:endParaRPr lang="zh-CN" altLang="en-US"/>
          </a:p>
          <a:p>
            <a:r>
              <a:rPr lang="zh-CN" altLang="en-US"/>
              <a:t>            mem_addr_o = ...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 </a:t>
            </a:r>
            <a:r>
              <a:rPr lang="zh-CN" altLang="en-US"/>
              <a:t>   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28435" y="2277110"/>
            <a:ext cx="44577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S_FILL: </a:t>
            </a:r>
            <a:r>
              <a:rPr lang="zh-CN" altLang="en-US">
                <a:solidFill>
                  <a:srgbClr val="A973D0"/>
                </a:solidFill>
              </a:rPr>
              <a:t>begin</a:t>
            </a:r>
            <a:endParaRPr lang="zh-CN" altLang="en-US"/>
          </a:p>
          <a:p>
            <a:r>
              <a:rPr lang="zh-CN" altLang="en-US"/>
              <a:t>            mem_cs_o = 1'b1;</a:t>
            </a:r>
            <a:endParaRPr lang="zh-CN" altLang="en-US"/>
          </a:p>
          <a:p>
            <a:r>
              <a:rPr lang="zh-CN" altLang="en-US"/>
              <a:t>            mem_we_o = 1'b0;</a:t>
            </a:r>
            <a:endParaRPr lang="zh-CN" altLang="en-US"/>
          </a:p>
          <a:p>
            <a:r>
              <a:rPr lang="zh-CN" altLang="en-US"/>
              <a:t>            mem_addr_o = ...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>
                <a:solidFill>
                  <a:srgbClr val="A973D0"/>
                </a:solidFill>
              </a:rPr>
              <a:t>    endcase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>
                <a:solidFill>
                  <a:srgbClr val="A973D0"/>
                </a:solidFill>
              </a:rPr>
              <a:t>end</a:t>
            </a:r>
            <a:endParaRPr lang="zh-CN" altLang="en-US">
              <a:solidFill>
                <a:srgbClr val="A973D0"/>
              </a:solidFill>
            </a:endParaRPr>
          </a:p>
          <a:p>
            <a:r>
              <a:rPr lang="zh-CN" altLang="en-US">
                <a:solidFill>
                  <a:srgbClr val="A973D0"/>
                </a:solidFill>
              </a:rPr>
              <a:t>assign</a:t>
            </a:r>
            <a:r>
              <a:rPr lang="zh-CN" altLang="en-US"/>
              <a:t> mem_data_o = cache_dout;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552" y="188640"/>
            <a:ext cx="8496944" cy="6581928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8616315" y="1340485"/>
            <a:ext cx="0" cy="2448560"/>
          </a:xfrm>
          <a:prstGeom prst="line">
            <a:avLst/>
          </a:prstGeom>
          <a:ln>
            <a:solidFill>
              <a:srgbClr val="34ACFD"/>
            </a:solidFill>
          </a:ln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807710" y="1340485"/>
            <a:ext cx="2808605" cy="0"/>
          </a:xfrm>
          <a:prstGeom prst="straightConnector1">
            <a:avLst/>
          </a:prstGeom>
          <a:ln>
            <a:solidFill>
              <a:srgbClr val="34ACF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乘号 5"/>
          <p:cNvSpPr/>
          <p:nvPr/>
        </p:nvSpPr>
        <p:spPr>
          <a:xfrm>
            <a:off x="4367530" y="6093460"/>
            <a:ext cx="288290" cy="28829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602980" y="3766185"/>
            <a:ext cx="252000" cy="0"/>
          </a:xfrm>
          <a:prstGeom prst="line">
            <a:avLst/>
          </a:prstGeom>
          <a:ln>
            <a:solidFill>
              <a:srgbClr val="34ACF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8832215" y="3766185"/>
            <a:ext cx="0" cy="1800000"/>
          </a:xfrm>
          <a:prstGeom prst="line">
            <a:avLst/>
          </a:prstGeom>
          <a:ln>
            <a:solidFill>
              <a:srgbClr val="34ACF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8639175" y="5566410"/>
            <a:ext cx="215900" cy="0"/>
          </a:xfrm>
          <a:prstGeom prst="line">
            <a:avLst/>
          </a:prstGeom>
          <a:ln>
            <a:solidFill>
              <a:srgbClr val="34ACF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8639175" y="5229225"/>
            <a:ext cx="0" cy="360000"/>
          </a:xfrm>
          <a:prstGeom prst="line">
            <a:avLst/>
          </a:prstGeom>
          <a:ln>
            <a:solidFill>
              <a:srgbClr val="34ACF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  <a:sym typeface="+mn-ea"/>
              </a:rPr>
              <a:t>Hazard Detection Unit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7985" y="1844675"/>
            <a:ext cx="66084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A973D0"/>
                </a:solidFill>
              </a:rPr>
              <a:t>module</a:t>
            </a:r>
            <a:r>
              <a:rPr lang="zh-CN" altLang="en-US"/>
              <a:t> HazardDetectionUnit(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input</a:t>
            </a:r>
            <a:r>
              <a:rPr lang="zh-CN" altLang="en-US"/>
              <a:t> clk,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input</a:t>
            </a:r>
            <a:r>
              <a:rPr lang="zh-CN" altLang="en-US"/>
              <a:t> Branch_ID, rs1use_ID, rs2use_ID,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A973D0"/>
                </a:solidFill>
              </a:rPr>
              <a:t> input</a:t>
            </a:r>
            <a:r>
              <a:rPr lang="zh-CN" altLang="en-US"/>
              <a:t>[1:0] hazard_optype_ID,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A973D0"/>
                </a:solidFill>
              </a:rPr>
              <a:t> input</a:t>
            </a:r>
            <a:r>
              <a:rPr lang="zh-CN" altLang="en-US"/>
              <a:t>[4:0] rd_EXE, rd_MEM, rs1_ID, rs2_ID, rs2_EXE,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input</a:t>
            </a:r>
            <a:r>
              <a:rPr lang="zh-CN" altLang="en-US"/>
              <a:t> cmu_stall,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A973D0"/>
                </a:solidFill>
              </a:rPr>
              <a:t> output</a:t>
            </a:r>
            <a:r>
              <a:rPr lang="zh-CN" altLang="en-US"/>
              <a:t> PC_EN_IF, reg_FD_EN, reg_FD_stall, reg_FD_flush,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          </a:t>
            </a:r>
            <a:r>
              <a:rPr lang="zh-CN" altLang="en-US"/>
              <a:t>reg_DE_EN, reg_DE_flush, reg_EM_EN, reg_EM_flush, </a:t>
            </a:r>
            <a:r>
              <a:rPr lang="en-US" altLang="zh-CN"/>
              <a:t>    	</a:t>
            </a:r>
            <a:r>
              <a:rPr lang="zh-CN" altLang="en-US"/>
              <a:t>reg_MW_EN,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output</a:t>
            </a:r>
            <a:r>
              <a:rPr lang="zh-CN" altLang="en-US"/>
              <a:t> forward_ctrl_ls,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A973D0"/>
                </a:solidFill>
              </a:rPr>
              <a:t>output</a:t>
            </a:r>
            <a:r>
              <a:rPr lang="zh-CN" altLang="en-US"/>
              <a:t>[1:0] forward_ctrl_A, forward_ctrl_B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071495" y="3270885"/>
            <a:ext cx="1816100" cy="302260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7367" y="1287016"/>
          <a:ext cx="11665297" cy="513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/>
                <a:gridCol w="1440160"/>
                <a:gridCol w="720080"/>
                <a:gridCol w="1008112"/>
                <a:gridCol w="2088232"/>
                <a:gridCol w="5760640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00000013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01c00083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lb</a:t>
                      </a:r>
                      <a:r>
                        <a:rPr lang="en-US" sz="2200" u="none" strike="noStrike" dirty="0" smtClean="0">
                          <a:effectLst/>
                        </a:rPr>
                        <a:t> x1,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F0F0F0F0 in 0x1C</a:t>
                      </a:r>
                      <a:endParaRPr lang="en-US" altLang="zh-CN" sz="2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FFFFFFF0 miss, read 0x010~0x01C to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01c01103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lh</a:t>
                      </a:r>
                      <a:r>
                        <a:rPr lang="en-US" sz="2200" u="none" strike="noStrike" dirty="0" smtClean="0">
                          <a:effectLst/>
                        </a:rPr>
                        <a:t> x2,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FFFFF0F0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01c02183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x3, 0x01C(x0)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F0F0F0F0 hit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01c04203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lbu</a:t>
                      </a:r>
                      <a:r>
                        <a:rPr lang="en-US" sz="2200" u="none" strike="noStrike" dirty="0" smtClean="0">
                          <a:effectLst/>
                        </a:rPr>
                        <a:t> x4,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000000F0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01c05283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lhu</a:t>
                      </a:r>
                      <a:r>
                        <a:rPr lang="en-US" sz="2200" u="none" strike="noStrike" dirty="0" smtClean="0">
                          <a:effectLst/>
                        </a:rPr>
                        <a:t> x5, 0x01C(x0)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0000F0F0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21002003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x0, 0x210(x0)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0x210~0x21C to cache set 1 line 1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abcde0b7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402200b3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lui</a:t>
                      </a:r>
                      <a:r>
                        <a:rPr lang="en-US" sz="2200" u="none" strike="noStrike" dirty="0" smtClean="0">
                          <a:effectLst/>
                        </a:rPr>
                        <a:t> x1 0xABCDE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71c08093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x1, x1, 0x71C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x1 = 0xABCDE71C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00100023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sb</a:t>
                      </a:r>
                      <a:r>
                        <a:rPr lang="en-US" sz="2200" u="none" strike="noStrike" dirty="0" smtClean="0">
                          <a:effectLst/>
                        </a:rPr>
                        <a:t> x1, 0x0(x0)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miss, read 0x000~0x00C to cache set 0 line 0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00101223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sh</a:t>
                      </a:r>
                      <a:r>
                        <a:rPr lang="en-US" sz="2200" u="none" strike="noStrike" dirty="0" smtClean="0">
                          <a:effectLst/>
                        </a:rPr>
                        <a:t> x1, 0x4(x0)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00102423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sw</a:t>
                      </a:r>
                      <a:r>
                        <a:rPr lang="en-US" sz="2200" u="none" strike="noStrike" dirty="0" smtClean="0">
                          <a:effectLst/>
                        </a:rPr>
                        <a:t> x1, 0x8(x0)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hit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7367" y="1287016"/>
          <a:ext cx="11665297" cy="547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3"/>
                <a:gridCol w="1440160"/>
                <a:gridCol w="720080"/>
                <a:gridCol w="1008112"/>
                <a:gridCol w="2088232"/>
                <a:gridCol w="5760640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Label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13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20002303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x6, 0x200(x0)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miss, read 0x200~0x20C to cache set 0 line 1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14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40002383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x7, 0x400(x0)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miss, write 0x000~0x00C back to ram, then read 0x400~40C to cache set 0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41002403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lw</a:t>
                      </a:r>
                      <a:r>
                        <a:rPr lang="en-US" sz="2200" u="none" strike="noStrike" dirty="0" smtClean="0">
                          <a:effectLst/>
                        </a:rPr>
                        <a:t> x8, 0x410(x0)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# miss, no write back because of clean, read 0x410~41C to </a:t>
                      </a:r>
                      <a:r>
                        <a:rPr lang="en-US" altLang="zh-CN" sz="2200" u="none" strike="noStrike" dirty="0" err="1" smtClean="0">
                          <a:effectLst/>
                        </a:rPr>
                        <a:t>chache</a:t>
                      </a:r>
                      <a:r>
                        <a:rPr lang="en-US" altLang="zh-CN" sz="2200" u="none" strike="noStrike" dirty="0" smtClean="0">
                          <a:effectLst/>
                        </a:rPr>
                        <a:t> set 1 line 0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0ed06813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 smtClean="0">
                          <a:effectLst/>
                        </a:rPr>
                        <a:t>loop:</a:t>
                      </a:r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lori</a:t>
                      </a:r>
                      <a:r>
                        <a:rPr lang="en-US" sz="2200" u="none" strike="noStrike" dirty="0" smtClean="0">
                          <a:effectLst/>
                        </a:rPr>
                        <a:t> x16, x0, 0xED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end</a:t>
                      </a:r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effectLst/>
                        </a:rPr>
                        <a:t>ffdff06f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jal</a:t>
                      </a:r>
                      <a:r>
                        <a:rPr lang="en-US" sz="2200" u="none" strike="noStrike" dirty="0" smtClean="0">
                          <a:effectLst/>
                        </a:rPr>
                        <a:t> x0, loop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Data Mem.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/>
                <a:gridCol w="1656184"/>
                <a:gridCol w="958844"/>
                <a:gridCol w="1569017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Test Bench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368" y="1484784"/>
            <a:ext cx="108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	initial begin</a:t>
            </a:r>
            <a:endParaRPr lang="zh-CN" altLang="en-US" sz="2400" dirty="0"/>
          </a:p>
          <a:p>
            <a:r>
              <a:rPr lang="zh-CN" altLang="en-US" sz="2400" dirty="0"/>
              <a:t>		data[0] = 40'h0_2_00000004;  // read miss               1+17</a:t>
            </a:r>
            <a:endParaRPr lang="zh-CN" altLang="en-US" sz="2400" dirty="0"/>
          </a:p>
          <a:p>
            <a:r>
              <a:rPr lang="zh-CN" altLang="en-US" sz="2400" dirty="0"/>
              <a:t>		data[1] = 40'h0_3_00000019;  // write miss              1+17</a:t>
            </a:r>
            <a:endParaRPr lang="zh-CN" altLang="en-US" sz="2400" dirty="0"/>
          </a:p>
          <a:p>
            <a:r>
              <a:rPr lang="zh-CN" altLang="en-US" sz="2400" dirty="0"/>
              <a:t>		data[2] = 40'h1_2_00000008;  // read hit                1</a:t>
            </a:r>
            <a:endParaRPr lang="zh-CN" altLang="en-US" sz="2400" dirty="0"/>
          </a:p>
          <a:p>
            <a:r>
              <a:rPr lang="zh-CN" altLang="en-US" sz="2400" dirty="0"/>
              <a:t>		data[3] = 40'h1_3_00000014;  // write hit               1</a:t>
            </a:r>
            <a:endParaRPr lang="zh-CN" altLang="en-US" sz="2400" dirty="0"/>
          </a:p>
          <a:p>
            <a:r>
              <a:rPr lang="zh-CN" altLang="en-US" sz="2400" dirty="0"/>
              <a:t>		</a:t>
            </a:r>
            <a:endParaRPr lang="zh-CN" altLang="en-US" sz="2400" dirty="0"/>
          </a:p>
          <a:p>
            <a:r>
              <a:rPr lang="zh-CN" altLang="en-US" sz="2400" dirty="0"/>
              <a:t>		data[4] = 40'h2_2_00000204;  // read miss               1+17</a:t>
            </a:r>
            <a:endParaRPr lang="zh-CN" altLang="en-US" sz="2400" dirty="0"/>
          </a:p>
          <a:p>
            <a:r>
              <a:rPr lang="zh-CN" altLang="en-US" sz="2400" dirty="0"/>
              <a:t>		data[5] = 40'h2_3_00000218;  // write miss              1+17</a:t>
            </a:r>
            <a:endParaRPr lang="zh-CN" altLang="en-US" sz="2400" dirty="0"/>
          </a:p>
          <a:p>
            <a:r>
              <a:rPr lang="zh-CN" altLang="en-US" sz="2400" dirty="0"/>
              <a:t>		data[6] = 40'h0_3_00000208;  // write hit               1</a:t>
            </a:r>
            <a:endParaRPr lang="zh-CN" altLang="en-US" sz="2400" dirty="0"/>
          </a:p>
          <a:p>
            <a:r>
              <a:rPr lang="zh-CN" altLang="en-US" sz="2400" dirty="0"/>
              <a:t>		data[7] = 40'h4_2_00000414;  // read miss + dirty       1+17+17</a:t>
            </a:r>
            <a:endParaRPr lang="zh-CN" altLang="en-US" sz="2400" dirty="0"/>
          </a:p>
          <a:p>
            <a:r>
              <a:rPr lang="zh-CN" altLang="en-US" sz="2400" dirty="0"/>
              <a:t>		data[8] = 40'h1_3_00000404;  // write miss + clean      1+17</a:t>
            </a:r>
            <a:endParaRPr lang="zh-CN" altLang="en-US" sz="2400" dirty="0"/>
          </a:p>
          <a:p>
            <a:r>
              <a:rPr lang="zh-CN" altLang="en-US" sz="2400" dirty="0"/>
              <a:t>		data[9] = 40'h0;           // end                     total: 128</a:t>
            </a:r>
            <a:endParaRPr lang="zh-CN" altLang="en-US" sz="2400" dirty="0"/>
          </a:p>
          <a:p>
            <a:r>
              <a:rPr lang="zh-CN" altLang="en-US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Simulation(1)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" y="1286032"/>
            <a:ext cx="10986631" cy="53833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4020" y="2564765"/>
            <a:ext cx="1421765" cy="27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34ACFD"/>
                </a:solidFill>
              </a:rPr>
              <a:t>S_FILL</a:t>
            </a:r>
            <a:endParaRPr lang="en-US" altLang="zh-CN" sz="1400">
              <a:solidFill>
                <a:srgbClr val="34ACFD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824470" y="2693670"/>
            <a:ext cx="215900" cy="159385"/>
          </a:xfrm>
          <a:prstGeom prst="roundRect">
            <a:avLst/>
          </a:prstGeom>
          <a:noFill/>
          <a:ln w="38100" cmpd="sng">
            <a:solidFill>
              <a:srgbClr val="34ACFD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6601460" y="4941570"/>
            <a:ext cx="2999740" cy="203200"/>
          </a:xfrm>
          <a:prstGeom prst="roundRect">
            <a:avLst/>
          </a:prstGeom>
          <a:noFill/>
          <a:ln w="38100" cmpd="sng">
            <a:solidFill>
              <a:srgbClr val="34ACFD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575685" y="4941570"/>
            <a:ext cx="2933700" cy="203200"/>
          </a:xfrm>
          <a:prstGeom prst="roundRect">
            <a:avLst/>
          </a:prstGeom>
          <a:noFill/>
          <a:ln w="38100" cmpd="sng">
            <a:solidFill>
              <a:srgbClr val="34ACFD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008120" y="4653280"/>
            <a:ext cx="1421765" cy="27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34ACFD"/>
                </a:solidFill>
              </a:rPr>
              <a:t>mem WORD0</a:t>
            </a:r>
            <a:endParaRPr lang="en-US" altLang="zh-CN" sz="1400">
              <a:solidFill>
                <a:srgbClr val="34ACF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888480" y="4653280"/>
            <a:ext cx="1421765" cy="27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34ACFD"/>
                </a:solidFill>
              </a:rPr>
              <a:t>mem WORD1</a:t>
            </a:r>
            <a:endParaRPr lang="en-US" altLang="zh-CN" sz="1400">
              <a:solidFill>
                <a:srgbClr val="34ACFD"/>
              </a:solidFill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6456045" y="5517515"/>
            <a:ext cx="1008380" cy="657225"/>
          </a:xfrm>
          <a:prstGeom prst="roundRect">
            <a:avLst/>
          </a:prstGeom>
          <a:noFill/>
          <a:ln w="38100" cmpd="sng">
            <a:solidFill>
              <a:srgbClr val="34ACFD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9408795" y="5517515"/>
            <a:ext cx="1008380" cy="657225"/>
          </a:xfrm>
          <a:prstGeom prst="roundRect">
            <a:avLst/>
          </a:prstGeom>
          <a:noFill/>
          <a:ln w="38100" cmpd="sng">
            <a:solidFill>
              <a:srgbClr val="34ACFD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448935" y="5589270"/>
            <a:ext cx="1007110" cy="561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34ACFD"/>
                </a:solidFill>
              </a:rPr>
              <a:t> cache refill</a:t>
            </a:r>
            <a:endParaRPr lang="en-US" altLang="zh-CN" sz="1400">
              <a:solidFill>
                <a:srgbClr val="34ACFD"/>
              </a:solidFill>
            </a:endParaRPr>
          </a:p>
          <a:p>
            <a:r>
              <a:rPr lang="en-US" altLang="zh-CN" sz="1400">
                <a:solidFill>
                  <a:srgbClr val="34ACFD"/>
                </a:solidFill>
              </a:rPr>
              <a:t> WORD0</a:t>
            </a:r>
            <a:endParaRPr lang="en-US" altLang="zh-CN" sz="1400">
              <a:solidFill>
                <a:srgbClr val="34ACFD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8400415" y="5589270"/>
            <a:ext cx="1007110" cy="561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34ACFD"/>
                </a:solidFill>
              </a:rPr>
              <a:t> cache refill</a:t>
            </a:r>
            <a:endParaRPr lang="en-US" altLang="zh-CN" sz="1400">
              <a:solidFill>
                <a:srgbClr val="34ACFD"/>
              </a:solidFill>
            </a:endParaRPr>
          </a:p>
          <a:p>
            <a:r>
              <a:rPr lang="en-US" altLang="zh-CN" sz="1400">
                <a:solidFill>
                  <a:srgbClr val="34ACFD"/>
                </a:solidFill>
              </a:rPr>
              <a:t> WORD1</a:t>
            </a:r>
            <a:endParaRPr lang="en-US" altLang="zh-CN" sz="1400">
              <a:solidFill>
                <a:srgbClr val="34AC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Simulation(2)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9" y="1268760"/>
            <a:ext cx="10959119" cy="537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Simulation(3)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7" y="1261239"/>
            <a:ext cx="11352584" cy="551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Simulation(4)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6" y="1269525"/>
            <a:ext cx="11208568" cy="548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Simulation(5)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286313"/>
            <a:ext cx="11352584" cy="5499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Simulation(6)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68760"/>
            <a:ext cx="11280576" cy="5499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297144" cy="51752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Cache Management Unit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(CMU)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State Machine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of CMU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CMU and Integrate it to the CPU.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methods of CMU and compare the performance of CPU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when it has cache or not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Simulation(7)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7016"/>
            <a:ext cx="11208568" cy="5492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Simulation(8)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79604"/>
            <a:ext cx="11136560" cy="5431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332656"/>
            <a:ext cx="844562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Simulation(9)</a:t>
            </a:r>
            <a:endParaRPr lang="zh-CN" altLang="en-US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87016"/>
            <a:ext cx="11169323" cy="5454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CP1: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0" dirty="0">
                <a:latin typeface="+mn-lt"/>
                <a:ea typeface="宋体" panose="02010600030101010101" pitchFamily="2" charset="-122"/>
              </a:rPr>
              <a:t>     Waveform Simulation of </a:t>
            </a:r>
            <a:r>
              <a:rPr lang="en-US" altLang="zh-CN" sz="2800" b="0" dirty="0" smtClean="0">
                <a:latin typeface="+mn-lt"/>
                <a:ea typeface="宋体" panose="02010600030101010101" pitchFamily="2" charset="-122"/>
              </a:rPr>
              <a:t>CMU.</a:t>
            </a:r>
            <a:endParaRPr lang="en-US" altLang="zh-CN" sz="2800" b="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CP2: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800" b="0" dirty="0" smtClean="0">
                <a:latin typeface="+mn-lt"/>
                <a:ea typeface="宋体" panose="02010600030101010101" pitchFamily="2" charset="-122"/>
              </a:rPr>
              <a:t>FPGA Verification.</a:t>
            </a:r>
            <a:endParaRPr lang="en-US" altLang="zh-CN" sz="2800" b="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Cache Management Unit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and integrate it to CPU.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Observe and Analyze the Waveform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of Simulation.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Compare the performance of CPU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when it has cache or not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068955"/>
            <a:ext cx="50101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368165" y="1268730"/>
            <a:ext cx="7482205" cy="1678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C00000"/>
                </a:solidFill>
              </a:rPr>
              <a:t>cmu CMU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/>
              <a:t>(.clk(debug_clk),.rst(rst),</a:t>
            </a:r>
            <a:r>
              <a:rPr lang="zh-CN" altLang="en-US">
                <a:solidFill>
                  <a:srgbClr val="FFC000"/>
                </a:solidFill>
              </a:rPr>
              <a:t>.addr_rw(ALUout_MEM),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    .en_r(DatatoReg_MEM),.en_w(mem_w_MEM),.u_b_h_w(u_b_h_w_MEM),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    .data_w(Dataout_MEM),.data_r(Datain_MEM),.stall(cmu_stall),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00B0F0"/>
                </a:solidFill>
              </a:rPr>
              <a:t> .mem_cs_o(ram_cs),.mem_we_o(ram_we),.mem_addr_o(ram_addr),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en-US" altLang="zh-CN">
                <a:solidFill>
                  <a:srgbClr val="00B0F0"/>
                </a:solidFill>
              </a:rPr>
              <a:t>   </a:t>
            </a:r>
            <a:r>
              <a:rPr lang="zh-CN" altLang="en-US">
                <a:solidFill>
                  <a:srgbClr val="00B0F0"/>
                </a:solidFill>
              </a:rPr>
              <a:t>.mem_data_i(ram_dout),.mem_data_o(ram_din),.mem_ack_i(ram_ack),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.cmu_state(cmu_state));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0632440" y="1911985"/>
            <a:ext cx="720090" cy="223710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408160" y="4149090"/>
            <a:ext cx="1700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lb/lh/lw/lbu…?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9425" y="4076700"/>
            <a:ext cx="25831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34ACFD"/>
                </a:solidFill>
              </a:rPr>
              <a:t>S_IDLE</a:t>
            </a:r>
            <a:endParaRPr lang="zh-CN" altLang="en-US" sz="2400">
              <a:solidFill>
                <a:srgbClr val="34ACFD"/>
              </a:solidFill>
            </a:endParaRPr>
          </a:p>
          <a:p>
            <a:r>
              <a:rPr lang="zh-CN" altLang="en-US" sz="2400">
                <a:solidFill>
                  <a:srgbClr val="34ACFD"/>
                </a:solidFill>
              </a:rPr>
              <a:t>S_PRE_BACK</a:t>
            </a:r>
            <a:endParaRPr lang="zh-CN" altLang="en-US" sz="2400">
              <a:solidFill>
                <a:srgbClr val="34ACFD"/>
              </a:solidFill>
            </a:endParaRPr>
          </a:p>
          <a:p>
            <a:r>
              <a:rPr lang="zh-CN" altLang="en-US" sz="2400">
                <a:solidFill>
                  <a:srgbClr val="34ACFD"/>
                </a:solidFill>
              </a:rPr>
              <a:t>S_BACK</a:t>
            </a:r>
            <a:endParaRPr lang="zh-CN" altLang="en-US" sz="2400">
              <a:solidFill>
                <a:srgbClr val="34ACFD"/>
              </a:solidFill>
            </a:endParaRPr>
          </a:p>
          <a:p>
            <a:r>
              <a:rPr lang="zh-CN" altLang="en-US" sz="2400">
                <a:solidFill>
                  <a:srgbClr val="34ACFD"/>
                </a:solidFill>
              </a:rPr>
              <a:t>S_FILL</a:t>
            </a:r>
            <a:endParaRPr lang="zh-CN" altLang="en-US" sz="2400">
              <a:solidFill>
                <a:srgbClr val="34ACFD"/>
              </a:solidFill>
            </a:endParaRPr>
          </a:p>
          <a:p>
            <a:r>
              <a:rPr lang="zh-CN" altLang="en-US" sz="2400">
                <a:solidFill>
                  <a:srgbClr val="34ACFD"/>
                </a:solidFill>
              </a:rPr>
              <a:t>S_WAIT</a:t>
            </a:r>
            <a:endParaRPr lang="zh-CN" altLang="en-US" sz="2400">
              <a:solidFill>
                <a:srgbClr val="34AC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 -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Hit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1631950" y="1557020"/>
            <a:ext cx="2879725" cy="22320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 - Miss &amp; Dirty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5231765" y="1412875"/>
            <a:ext cx="5493385" cy="24618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4007485" y="2508885"/>
            <a:ext cx="1259205" cy="371475"/>
          </a:xfrm>
          <a:prstGeom prst="roundRect">
            <a:avLst/>
          </a:prstGeom>
          <a:solidFill>
            <a:srgbClr val="FFC000">
              <a:alpha val="38000"/>
            </a:srgb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073008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Cache Controller FSM - Miss &amp; Dirty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47528" y="1412776"/>
          <a:ext cx="865446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3027045" imgH="1689735" progId="Visio.Drawing.15">
                  <p:embed/>
                </p:oleObj>
              </mc:Choice>
              <mc:Fallback>
                <p:oleObj name="Visio" r:id="rId1" imgW="3027045" imgH="1689735" progId="Visio.Drawing.15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654467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4511675" y="4017010"/>
            <a:ext cx="2879725" cy="20758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OTAyMTg2OGY1MDg2NzFiNGU0MzMyYzJmMmEzODBhYT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6900</Words>
  <Application>WPS 演示</Application>
  <PresentationFormat>Widescreen</PresentationFormat>
  <Paragraphs>789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华文细黑</vt:lpstr>
      <vt:lpstr>微软雅黑</vt:lpstr>
      <vt:lpstr>楷体</vt:lpstr>
      <vt:lpstr>楷体_GB2312</vt:lpstr>
      <vt:lpstr>新宋体</vt:lpstr>
      <vt:lpstr>Calibri</vt:lpstr>
      <vt:lpstr>Arial Unicode MS</vt:lpstr>
      <vt:lpstr>等线</vt:lpstr>
      <vt:lpstr>自定义设计方案</vt:lpstr>
      <vt:lpstr>实验室PPT模版2013 beta1</vt:lpstr>
      <vt:lpstr>1_自定义设计方案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Computer Architecture Experiment</vt:lpstr>
      <vt:lpstr>Outline</vt:lpstr>
      <vt:lpstr>Experiment Purpose</vt:lpstr>
      <vt:lpstr>Experiment Task</vt:lpstr>
      <vt:lpstr>Cache Management Unit</vt:lpstr>
      <vt:lpstr>Cache Controller FSM</vt:lpstr>
      <vt:lpstr>Cache Controller FSM - Hit</vt:lpstr>
      <vt:lpstr>Cache Controller FSM - Miss &amp; Dirty</vt:lpstr>
      <vt:lpstr>Cache Controller FSM - Miss &amp; Dirty</vt:lpstr>
      <vt:lpstr>Cache Controller FSM - Miss &amp; Dirty</vt:lpstr>
      <vt:lpstr>Cache Controller FSM - Miss &amp; Clean</vt:lpstr>
      <vt:lpstr>Cache Controller FSM - Miss &amp; Clean</vt:lpstr>
      <vt:lpstr>Code: Cache Controller</vt:lpstr>
      <vt:lpstr>Code: Cache Controller</vt:lpstr>
      <vt:lpstr>Code: Cache Controller</vt:lpstr>
      <vt:lpstr>Code: Cache Controller</vt:lpstr>
      <vt:lpstr>Code: Cache Controller</vt:lpstr>
      <vt:lpstr>PowerPoint 演示文稿</vt:lpstr>
      <vt:lpstr>Hazard Detection Unit</vt:lpstr>
      <vt:lpstr>Instr. Mem.(1)</vt:lpstr>
      <vt:lpstr>Instr. Mem.(2)</vt:lpstr>
      <vt:lpstr>Data Mem. </vt:lpstr>
      <vt:lpstr>Test Bench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辰晨</cp:lastModifiedBy>
  <cp:revision>276</cp:revision>
  <cp:lastPrinted>2015-06-15T14:04:00Z</cp:lastPrinted>
  <dcterms:created xsi:type="dcterms:W3CDTF">2011-08-03T07:44:00Z</dcterms:created>
  <dcterms:modified xsi:type="dcterms:W3CDTF">2023-11-03T07:16:39Z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839A5643C1184D0197F766D80DDBEDB9_12</vt:lpwstr>
  </property>
  <property fmtid="{D5CDD505-2E9C-101B-9397-08002B2CF9AE}" pid="3" name="KSOProductBuildVer">
    <vt:lpwstr>2052-12.1.0.15712</vt:lpwstr>
  </property>
</Properties>
</file>