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256" r:id="rId5"/>
    <p:sldId id="288" r:id="rId7"/>
    <p:sldId id="259" r:id="rId8"/>
    <p:sldId id="260" r:id="rId9"/>
    <p:sldId id="263" r:id="rId10"/>
    <p:sldId id="319" r:id="rId11"/>
    <p:sldId id="320" r:id="rId12"/>
    <p:sldId id="321" r:id="rId13"/>
    <p:sldId id="322" r:id="rId14"/>
    <p:sldId id="324" r:id="rId15"/>
    <p:sldId id="330" r:id="rId16"/>
    <p:sldId id="331" r:id="rId17"/>
    <p:sldId id="332" r:id="rId18"/>
    <p:sldId id="333" r:id="rId19"/>
    <p:sldId id="334" r:id="rId20"/>
    <p:sldId id="304" r:id="rId21"/>
    <p:sldId id="305" r:id="rId22"/>
    <p:sldId id="289" r:id="rId23"/>
    <p:sldId id="290" r:id="rId24"/>
    <p:sldId id="294" r:id="rId25"/>
    <p:sldId id="296" r:id="rId26"/>
    <p:sldId id="297" r:id="rId27"/>
    <p:sldId id="298" r:id="rId28"/>
    <p:sldId id="299" r:id="rId29"/>
    <p:sldId id="300" r:id="rId30"/>
    <p:sldId id="306" r:id="rId31"/>
    <p:sldId id="307" r:id="rId32"/>
    <p:sldId id="303" r:id="rId33"/>
    <p:sldId id="257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319"/>
            <p14:sldId id="320"/>
            <p14:sldId id="321"/>
            <p14:sldId id="322"/>
            <p14:sldId id="324"/>
            <p14:sldId id="330"/>
            <p14:sldId id="331"/>
            <p14:sldId id="332"/>
            <p14:sldId id="333"/>
            <p14:sldId id="334"/>
            <p14:sldId id="304"/>
            <p14:sldId id="305"/>
            <p14:sldId id="289"/>
            <p14:sldId id="290"/>
            <p14:sldId id="294"/>
            <p14:sldId id="296"/>
            <p14:sldId id="297"/>
            <p14:sldId id="298"/>
            <p14:sldId id="299"/>
            <p14:sldId id="300"/>
            <p14:sldId id="306"/>
            <p14:sldId id="307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 showGuides="1">
      <p:cViewPr>
        <p:scale>
          <a:sx n="66" d="100"/>
          <a:sy n="66" d="100"/>
        </p:scale>
        <p:origin x="1037" y="269"/>
      </p:cViewPr>
      <p:guideLst>
        <p:guide orient="horz" pos="2170"/>
        <p:guide pos="38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gs" Target="tags/tag48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实验5是实现支持多周期操作的流水线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首先来看ALU，</a:t>
            </a:r>
            <a:r>
              <a:rPr lang="zh-CN" altLang="en-US"/>
              <a:t>这是整数计算单元</a:t>
            </a:r>
            <a:endParaRPr lang="zh-CN" altLang="en-US"/>
          </a:p>
          <a:p>
            <a:r>
              <a:rPr lang="zh-CN" altLang="en-US"/>
              <a:t>首先定义了一个state寄存器，用state寄存器来指示这个计算单元的占用状态和是否结束。</a:t>
            </a:r>
            <a:endParaRPr lang="zh-CN" altLang="en-US"/>
          </a:p>
          <a:p>
            <a:r>
              <a:rPr lang="zh-CN" altLang="en-US"/>
              <a:t>在ALU里面，两个操作数是A和B，执行的操作是由Control信号指定的</a:t>
            </a:r>
            <a:endParaRPr lang="zh-CN" altLang="en-US"/>
          </a:p>
          <a:p>
            <a:r>
              <a:rPr lang="zh-CN" altLang="en-US"/>
              <a:t>指令进入ALU单元进行计算，在初始状态，</a:t>
            </a:r>
            <a:r>
              <a:rPr lang="en-US" altLang="zh-CN"/>
              <a:t>(</a:t>
            </a:r>
            <a:r>
              <a:rPr lang="zh-CN" altLang="en-US"/>
              <a:t>点</a:t>
            </a:r>
            <a:r>
              <a:rPr lang="en-US" altLang="zh-CN"/>
              <a:t>)</a:t>
            </a:r>
            <a:r>
              <a:rPr lang="zh-CN" altLang="en-US"/>
              <a:t>也就是框出来的这一部分 (表明ALU使能，并且ALU空闲)，我们</a:t>
            </a:r>
            <a:r>
              <a:rPr lang="zh-CN" altLang="en-US"/>
              <a:t>需要对A，B，Control进行赋值（A要赋值为ALUA, B要赋值为ALUB，Control要赋值为ALU_Control）</a:t>
            </a:r>
            <a:endParaRPr lang="zh-CN" altLang="en-US"/>
          </a:p>
          <a:p>
            <a:r>
              <a:rPr lang="zh-CN" altLang="en-US"/>
              <a:t>然后ALU就会计算出结果。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然后是</a:t>
            </a:r>
            <a:r>
              <a:rPr lang="en-US" altLang="zh-CN"/>
              <a:t>MUL</a:t>
            </a:r>
            <a:r>
              <a:rPr lang="zh-CN" altLang="en-US"/>
              <a:t>部分，这是计算</a:t>
            </a:r>
            <a:r>
              <a:rPr lang="zh-CN" altLang="en-US"/>
              <a:t>浮点数乘法</a:t>
            </a:r>
            <a:r>
              <a:rPr lang="zh-CN" altLang="en-US"/>
              <a:t>的（在Multiplier里面，同理）</a:t>
            </a:r>
            <a:endParaRPr lang="zh-CN" altLang="en-US"/>
          </a:p>
          <a:p>
            <a:r>
              <a:rPr lang="zh-CN" altLang="en-US"/>
              <a:t>浮点数乘法计算需要7个时钟周期</a:t>
            </a:r>
            <a:endParaRPr lang="zh-CN" altLang="en-US"/>
          </a:p>
          <a:p>
            <a:r>
              <a:rPr lang="zh-CN" altLang="en-US"/>
              <a:t>（点）这里用了一个7位寄存器的state</a:t>
            </a:r>
            <a:endParaRPr lang="zh-CN" altLang="en-US"/>
          </a:p>
          <a:p>
            <a:r>
              <a:rPr lang="zh-CN" altLang="en-US"/>
              <a:t>进入计算时，state最高位被置位为1</a:t>
            </a:r>
            <a:endParaRPr lang="zh-CN" altLang="en-US"/>
          </a:p>
          <a:p>
            <a:r>
              <a:rPr lang="zh-CN" altLang="en-US"/>
              <a:t>（</a:t>
            </a:r>
            <a:r>
              <a:rPr lang="zh-CN" altLang="en-US"/>
              <a:t>点）然后每个时钟周期，把这个1向右移动一位，state最低位为1时计算结束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然后是除法，虽然除法也是多周期的，（点）但是我们可以看到这里定义的</a:t>
            </a:r>
            <a:r>
              <a:rPr lang="en-US" altLang="zh-CN"/>
              <a:t>state</a:t>
            </a:r>
            <a:r>
              <a:rPr lang="zh-CN" altLang="en-US"/>
              <a:t>只有</a:t>
            </a:r>
            <a:r>
              <a:rPr lang="zh-CN" altLang="en-US"/>
              <a:t>一位</a:t>
            </a:r>
            <a:endParaRPr lang="zh-CN" altLang="en-US"/>
          </a:p>
          <a:p>
            <a:r>
              <a:rPr lang="zh-CN" altLang="en-US"/>
              <a:t>因为这里divider计算结束时会发出res_valid信号，不需要我们自行进行执行周期的</a:t>
            </a:r>
            <a:r>
              <a:rPr lang="zh-CN" altLang="en-US"/>
              <a:t>计数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然后是jump，这里留给大家自行</a:t>
            </a:r>
            <a:r>
              <a:rPr lang="zh-CN" altLang="en-US"/>
              <a:t>理解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最后</a:t>
            </a:r>
            <a:r>
              <a:rPr lang="zh-CN" altLang="en-US"/>
              <a:t>是内存操作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en-US" altLang="zh-CN"/>
              <a:t>FU</a:t>
            </a:r>
            <a:r>
              <a:rPr lang="zh-CN" altLang="en-US"/>
              <a:t>部分各个模块中重要的变量比如</a:t>
            </a:r>
            <a:r>
              <a:rPr lang="en-US" altLang="zh-CN"/>
              <a:t>state</a:t>
            </a:r>
            <a:r>
              <a:rPr lang="zh-CN" altLang="en-US"/>
              <a:t>，它们代表的意义是相似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主要是要注意结合我们已经给出的</a:t>
            </a:r>
            <a:r>
              <a:rPr lang="en-US" altLang="zh-CN"/>
              <a:t>ctrlUnit</a:t>
            </a:r>
            <a:r>
              <a:rPr lang="zh-CN" altLang="en-US"/>
              <a:t>代码和顶层文件中各个模块</a:t>
            </a:r>
            <a:r>
              <a:rPr lang="zh-CN" altLang="en-US"/>
              <a:t>之间的连线来分辨清楚各个变量代表的意义，</a:t>
            </a:r>
            <a:endParaRPr lang="zh-CN" altLang="en-US"/>
          </a:p>
          <a:p>
            <a:r>
              <a:rPr lang="zh-CN" altLang="en-US"/>
              <a:t>并在代码中给它们赋上正确的值，这需要同学们在完成实验的过程中仔细阅读、</a:t>
            </a:r>
            <a:r>
              <a:rPr lang="zh-CN" altLang="en-US"/>
              <a:t>理解已给出的代码。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另外，和之前的实验中实现的</a:t>
            </a:r>
            <a:r>
              <a:rPr lang="zh-CN" altLang="en-US"/>
              <a:t>五级流水线一样，在多周期流水线里面，也要处理data hazard和control hazard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data hazard</a:t>
            </a:r>
            <a:endParaRPr lang="zh-CN" altLang="en-US"/>
          </a:p>
          <a:p>
            <a:r>
              <a:rPr lang="zh-CN" altLang="en-US"/>
              <a:t>在本次实验里面，我们需要等待一条指令的FU和WB都执行完了，下一条指令才能进入FU，这样就避免了data hazard的</a:t>
            </a:r>
            <a:r>
              <a:rPr lang="zh-CN" altLang="en-US"/>
              <a:t>出现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对于control hazard, 这个实验里面我们采用predict-not-taken, 和以前一样。</a:t>
            </a:r>
            <a:endParaRPr lang="zh-CN" altLang="en-US"/>
          </a:p>
          <a:p>
            <a:r>
              <a:rPr lang="zh-CN" altLang="en-US"/>
              <a:t>不一样的是，在这里，分支移到了FU阶段计算的，也就是FU-Jump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zh-CN" altLang="en-US"/>
              <a:t>在predict-not-taken的情况下，如果分支实际上需要</a:t>
            </a:r>
            <a:r>
              <a:rPr lang="zh-CN" altLang="en-US"/>
              <a:t>跳转，就需要kill两条指令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关于这些</a:t>
            </a:r>
            <a:r>
              <a:rPr lang="en-US" altLang="zh-CN"/>
              <a:t>hazard</a:t>
            </a:r>
            <a:r>
              <a:rPr lang="zh-CN" altLang="en-US"/>
              <a:t>的处理都体现在</a:t>
            </a:r>
            <a:r>
              <a:rPr lang="en-US" altLang="zh-CN"/>
              <a:t>control unit</a:t>
            </a:r>
            <a:r>
              <a:rPr lang="zh-CN" altLang="en-US"/>
              <a:t>的代码中，大家自行阅读</a:t>
            </a:r>
            <a:r>
              <a:rPr lang="zh-CN" altLang="en-US"/>
              <a:t>即可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这个图可能不太对，Fu处理完就会flush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这里给出了仿真rom.hex里面的指令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这里是仿真所用的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实验目的</a:t>
            </a:r>
            <a:r>
              <a:rPr lang="en-US" altLang="zh-CN"/>
              <a:t> </a:t>
            </a:r>
            <a:r>
              <a:rPr lang="zh-CN" altLang="en-US"/>
              <a:t>实验原理和</a:t>
            </a:r>
            <a:r>
              <a:rPr lang="zh-CN" altLang="en-US"/>
              <a:t>细节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这里是一个除法指令，我们看到上面有一个信号，这代表</a:t>
            </a:r>
            <a:r>
              <a:rPr lang="en-US" altLang="zh-CN"/>
              <a:t>FU</a:t>
            </a:r>
            <a:r>
              <a:rPr lang="zh-CN" altLang="en-US"/>
              <a:t>的除法模块可用，然后接下来就进入了</a:t>
            </a:r>
            <a:r>
              <a:rPr lang="en-US" altLang="zh-CN"/>
              <a:t>FU</a:t>
            </a:r>
            <a:r>
              <a:rPr lang="zh-CN" altLang="en-US"/>
              <a:t>阶段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这一直在</a:t>
            </a:r>
            <a:r>
              <a:rPr lang="en-US" altLang="zh-CN" dirty="0"/>
              <a:t>FU</a:t>
            </a:r>
            <a:r>
              <a:rPr lang="zh-CN" altLang="en-US" dirty="0"/>
              <a:t>阶段执行</a:t>
            </a:r>
            <a:r>
              <a:rPr lang="zh-CN" altLang="en-US" dirty="0"/>
              <a:t>除法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然后到这里除法执行结束了，进入了</a:t>
            </a:r>
            <a:r>
              <a:rPr lang="en-US" altLang="zh-CN"/>
              <a:t>WB</a:t>
            </a:r>
            <a:r>
              <a:rPr lang="zh-CN" altLang="en-US"/>
              <a:t>阶段，同时也告知下一条执行现在可以进入</a:t>
            </a:r>
            <a:r>
              <a:rPr lang="en-US" altLang="zh-CN"/>
              <a:t>FU</a:t>
            </a:r>
            <a:r>
              <a:rPr lang="zh-CN" altLang="en-US"/>
              <a:t>阶段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最后在验收的时候，我们依旧验收的是上板的</a:t>
            </a:r>
            <a:r>
              <a:rPr lang="zh-CN" altLang="en-US"/>
              <a:t>结果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本次我们需要重新设计流水线的各个阶段使之支持多周期流水线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这是整个系统的结构图</a:t>
            </a:r>
            <a:endParaRPr lang="zh-CN" altLang="en-US"/>
          </a:p>
          <a:p>
            <a:r>
              <a:rPr lang="zh-CN" altLang="en-US"/>
              <a:t>这个多周期流水线中分成了4个stage, IF/ID/FU/WB</a:t>
            </a:r>
            <a:endParaRPr lang="zh-CN" altLang="en-US"/>
          </a:p>
          <a:p>
            <a:r>
              <a:rPr lang="zh-CN" altLang="en-US"/>
              <a:t>IF阶段取指令，ID阶段decode, read operands, FU阶段进行计算，计算单元有branch, 整数计算，乘法，除法，</a:t>
            </a:r>
            <a:r>
              <a:rPr lang="zh-CN" altLang="en-US"/>
              <a:t>内存操作（load/store memory）。</a:t>
            </a:r>
            <a:endParaRPr lang="zh-CN" altLang="en-US"/>
          </a:p>
          <a:p>
            <a:r>
              <a:rPr lang="zh-CN" altLang="en-US"/>
              <a:t>最后，处理完了之后writeback，将结果写回寄存器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然后我们再来</a:t>
            </a:r>
            <a:r>
              <a:rPr lang="zh-CN" altLang="en-US"/>
              <a:t>具体看每个stage</a:t>
            </a:r>
            <a:endParaRPr lang="zh-CN" altLang="en-US"/>
          </a:p>
          <a:p>
            <a:r>
              <a:rPr lang="zh-CN" altLang="en-US"/>
              <a:t>IF阶段和之前的pipeline 没有什么区别，没有什么需要更改的</a:t>
            </a:r>
            <a:r>
              <a:rPr lang="zh-CN" altLang="en-US"/>
              <a:t>地方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ID阶段也是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主要的区别在FU阶段</a:t>
            </a:r>
            <a:endParaRPr lang="zh-CN" altLang="en-US"/>
          </a:p>
          <a:p>
            <a:r>
              <a:rPr lang="zh-CN" altLang="en-US"/>
              <a:t>现在这个阶段会包含ALU操作，memory load store操作，乘法，除法还有跳转</a:t>
            </a:r>
            <a:endParaRPr lang="zh-CN" altLang="en-US"/>
          </a:p>
          <a:p>
            <a:r>
              <a:rPr lang="zh-CN" altLang="en-US"/>
              <a:t>这里有些操作是多周期的</a:t>
            </a:r>
            <a:endParaRPr lang="zh-CN" altLang="en-US"/>
          </a:p>
          <a:p>
            <a:r>
              <a:rPr lang="zh-CN" altLang="en-US"/>
              <a:t>这也是本次实验主要需要完成的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后面我们会详细讲解这一部分的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最后是write back阶段，选择对应的</a:t>
            </a:r>
            <a:r>
              <a:rPr lang="en-US" altLang="zh-CN"/>
              <a:t>FU</a:t>
            </a:r>
            <a:r>
              <a:rPr lang="zh-CN" altLang="en-US"/>
              <a:t>阶段的执行结果</a:t>
            </a:r>
            <a:r>
              <a:rPr lang="zh-CN" altLang="en-US"/>
              <a:t>写回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然后我们来看一些关键单元的代码</a:t>
            </a:r>
            <a:endParaRPr lang="zh-CN" altLang="en-US"/>
          </a:p>
          <a:p>
            <a:r>
              <a:rPr lang="zh-CN" altLang="en-US"/>
              <a:t>首先是ctrl unit,在本次实验</a:t>
            </a:r>
            <a:r>
              <a:rPr lang="zh-CN" altLang="en-US"/>
              <a:t>的架构里，这个control unit贯穿全局</a:t>
            </a:r>
            <a:endParaRPr lang="zh-CN" altLang="en-US"/>
          </a:p>
          <a:p>
            <a:r>
              <a:rPr lang="zh-CN" altLang="en-US"/>
              <a:t>我们先关注一下右侧的输出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IF</a:t>
            </a:r>
            <a:r>
              <a:rPr lang="zh-CN" altLang="en-US"/>
              <a:t>阶段，我们需要控制它</a:t>
            </a:r>
            <a:r>
              <a:rPr lang="zh-CN" altLang="en-US"/>
              <a:t>是否stall和下一条指令的选择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ID</a:t>
            </a:r>
            <a:r>
              <a:rPr lang="zh-CN" altLang="en-US"/>
              <a:t>阶段，我们需要控制ID的stall，flush, 立即数，根据指令类型判断计算所需要的计算单元，就是这里最后一行的</a:t>
            </a:r>
            <a:r>
              <a:rPr lang="zh-CN" altLang="en-US"/>
              <a:t>使能信号（ALU_en, MEM_en, MUL_en, DIV_en, JUMP_en）</a:t>
            </a:r>
            <a:endParaRPr lang="zh-CN" altLang="en-US"/>
          </a:p>
          <a:p>
            <a:r>
              <a:rPr lang="en-US" altLang="zh-CN"/>
              <a:t>FU</a:t>
            </a:r>
            <a:r>
              <a:rPr lang="zh-CN" altLang="en-US"/>
              <a:t>阶段，</a:t>
            </a:r>
            <a:r>
              <a:rPr lang="en-US" altLang="zh-CN"/>
              <a:t>control Unit </a:t>
            </a:r>
            <a:r>
              <a:rPr lang="zh-CN" altLang="en-US"/>
              <a:t>要传递计算的操作数，并</a:t>
            </a:r>
            <a:r>
              <a:rPr lang="zh-CN" altLang="en-US"/>
              <a:t>决定操作类型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WB</a:t>
            </a:r>
            <a:r>
              <a:rPr lang="zh-CN" altLang="en-US"/>
              <a:t>阶段，这里要决定要不要写回，写回到什么寄存器</a:t>
            </a:r>
            <a:r>
              <a:rPr lang="zh-CN" altLang="en-US"/>
              <a:t>以节写回的数据是来自哪里（</a:t>
            </a:r>
            <a:r>
              <a:rPr lang="zh-CN" altLang="en-US"/>
              <a:t>是ALU,MEM, MUL, DIV, JUMP）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再看ctrl unit的输入，有指令，</a:t>
            </a:r>
            <a:r>
              <a:rPr lang="zh-CN" altLang="en-US"/>
              <a:t>以及Fu阶段计算完成之后，需要传给ctrl unit</a:t>
            </a:r>
            <a:r>
              <a:rPr lang="zh-CN" altLang="en-US"/>
              <a:t>的信号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tags" Target="../tags/tag10.xml"/><Relationship Id="rId3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15.xml"/><Relationship Id="rId7" Type="http://schemas.openxmlformats.org/officeDocument/2006/relationships/image" Target="../media/image15.png"/><Relationship Id="rId6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tags" Target="../tags/tag13.xml"/><Relationship Id="rId3" Type="http://schemas.openxmlformats.org/officeDocument/2006/relationships/image" Target="../media/image13.png"/><Relationship Id="rId2" Type="http://schemas.openxmlformats.org/officeDocument/2006/relationships/tags" Target="../tags/tag12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20.xml"/><Relationship Id="rId7" Type="http://schemas.openxmlformats.org/officeDocument/2006/relationships/image" Target="../media/image19.png"/><Relationship Id="rId6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tags" Target="../tags/tag18.xml"/><Relationship Id="rId3" Type="http://schemas.openxmlformats.org/officeDocument/2006/relationships/image" Target="../media/image17.png"/><Relationship Id="rId2" Type="http://schemas.openxmlformats.org/officeDocument/2006/relationships/tags" Target="../tags/tag17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14.xml"/><Relationship Id="rId12" Type="http://schemas.openxmlformats.org/officeDocument/2006/relationships/tags" Target="../tags/tag22.xml"/><Relationship Id="rId11" Type="http://schemas.openxmlformats.org/officeDocument/2006/relationships/image" Target="../media/image16.png"/><Relationship Id="rId10" Type="http://schemas.openxmlformats.org/officeDocument/2006/relationships/tags" Target="../tags/tag21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27.xml"/><Relationship Id="rId7" Type="http://schemas.openxmlformats.org/officeDocument/2006/relationships/image" Target="../media/image23.png"/><Relationship Id="rId6" Type="http://schemas.openxmlformats.org/officeDocument/2006/relationships/tags" Target="../tags/tag26.xml"/><Relationship Id="rId5" Type="http://schemas.openxmlformats.org/officeDocument/2006/relationships/image" Target="../media/image22.png"/><Relationship Id="rId4" Type="http://schemas.openxmlformats.org/officeDocument/2006/relationships/tags" Target="../tags/tag25.xml"/><Relationship Id="rId3" Type="http://schemas.openxmlformats.org/officeDocument/2006/relationships/image" Target="../media/image21.png"/><Relationship Id="rId2" Type="http://schemas.openxmlformats.org/officeDocument/2006/relationships/tags" Target="../tags/tag24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14.xml"/><Relationship Id="rId11" Type="http://schemas.openxmlformats.org/officeDocument/2006/relationships/image" Target="../media/image16.png"/><Relationship Id="rId10" Type="http://schemas.openxmlformats.org/officeDocument/2006/relationships/tags" Target="../tags/tag28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33.xml"/><Relationship Id="rId7" Type="http://schemas.openxmlformats.org/officeDocument/2006/relationships/image" Target="../media/image27.png"/><Relationship Id="rId6" Type="http://schemas.openxmlformats.org/officeDocument/2006/relationships/tags" Target="../tags/tag32.xml"/><Relationship Id="rId5" Type="http://schemas.openxmlformats.org/officeDocument/2006/relationships/image" Target="../media/image26.png"/><Relationship Id="rId4" Type="http://schemas.openxmlformats.org/officeDocument/2006/relationships/tags" Target="../tags/tag31.xml"/><Relationship Id="rId3" Type="http://schemas.openxmlformats.org/officeDocument/2006/relationships/image" Target="../media/image25.png"/><Relationship Id="rId2" Type="http://schemas.openxmlformats.org/officeDocument/2006/relationships/tags" Target="../tags/tag30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4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tags" Target="../tags/tag38.xml"/><Relationship Id="rId7" Type="http://schemas.openxmlformats.org/officeDocument/2006/relationships/image" Target="../media/image30.png"/><Relationship Id="rId6" Type="http://schemas.openxmlformats.org/officeDocument/2006/relationships/tags" Target="../tags/tag37.xml"/><Relationship Id="rId5" Type="http://schemas.openxmlformats.org/officeDocument/2006/relationships/image" Target="../media/image29.png"/><Relationship Id="rId4" Type="http://schemas.openxmlformats.org/officeDocument/2006/relationships/tags" Target="../tags/tag36.xml"/><Relationship Id="rId3" Type="http://schemas.openxmlformats.org/officeDocument/2006/relationships/image" Target="../media/image28.png"/><Relationship Id="rId2" Type="http://schemas.openxmlformats.org/officeDocument/2006/relationships/tags" Target="../tags/tag35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14.xml"/><Relationship Id="rId11" Type="http://schemas.openxmlformats.org/officeDocument/2006/relationships/image" Target="../media/image16.png"/><Relationship Id="rId10" Type="http://schemas.openxmlformats.org/officeDocument/2006/relationships/tags" Target="../tags/tag39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0.xml"/><Relationship Id="rId1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4.png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5.png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7.png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8.png"/><Relationship Id="rId1" Type="http://schemas.openxmlformats.org/officeDocument/2006/relationships/tags" Target="../tags/tag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9.png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0.png"/><Relationship Id="rId1" Type="http://schemas.openxmlformats.org/officeDocument/2006/relationships/tags" Target="../tags/tag4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9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5.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600" b="1" dirty="0" err="1" smtClean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Pipelined CPU supporting multi-cycle operation</a:t>
            </a:r>
            <a:r>
              <a:rPr lang="en-US" altLang="zh-CN" sz="3600" b="1" dirty="0" err="1" smtClean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s</a:t>
            </a:r>
            <a:endParaRPr lang="en-US" altLang="zh-CN" sz="3600" b="1" dirty="0" err="1" smtClean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2023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Control 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Unit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43025" y="1844675"/>
            <a:ext cx="2947670" cy="3477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07710" y="1484630"/>
            <a:ext cx="5097145" cy="485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Function Unit - 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ALU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43025" y="1772285"/>
            <a:ext cx="3651885" cy="1969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03705" y="4004945"/>
            <a:ext cx="3540760" cy="1337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00" y="1700530"/>
            <a:ext cx="5158105" cy="322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11900" y="4940935"/>
            <a:ext cx="188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600190" y="2780665"/>
            <a:ext cx="4248150" cy="1800225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52490" y="5517515"/>
            <a:ext cx="1162050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Function Unit - 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MUL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7125" y="1484630"/>
            <a:ext cx="3073400" cy="16141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9560" y="3437255"/>
            <a:ext cx="4321175" cy="1337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20055" y="1484630"/>
            <a:ext cx="4045585" cy="2666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48300" y="4580890"/>
            <a:ext cx="6353810" cy="141541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631950" y="3482975"/>
            <a:ext cx="1774825" cy="341630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0645" y="6093460"/>
            <a:ext cx="1184275" cy="300990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12"/>
            </p:custDataLst>
          </p:nvPr>
        </p:nvSpPr>
        <p:spPr>
          <a:xfrm>
            <a:off x="6527800" y="3437255"/>
            <a:ext cx="2967355" cy="341630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Function Unit - 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DIV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1225" y="1539875"/>
            <a:ext cx="2581910" cy="1381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71905" y="3140710"/>
            <a:ext cx="3827780" cy="2805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08345" y="116840"/>
            <a:ext cx="4467860" cy="3543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08345" y="3717290"/>
            <a:ext cx="4022725" cy="249047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6311900" y="4983480"/>
            <a:ext cx="3178175" cy="245745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448300" y="6309360"/>
            <a:ext cx="1184275" cy="30099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271905" y="3933190"/>
            <a:ext cx="1212850" cy="245745"/>
          </a:xfrm>
          <a:prstGeom prst="round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Function Unit - 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JUMP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1180" y="1484630"/>
            <a:ext cx="4815840" cy="1755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53770" y="3573145"/>
            <a:ext cx="5903595" cy="2437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20280" y="1340485"/>
            <a:ext cx="4467225" cy="4768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88480" y="6165215"/>
            <a:ext cx="1184275" cy="30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Function Unit - M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EM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2935" y="1412240"/>
            <a:ext cx="3924300" cy="1552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1225" y="3357245"/>
            <a:ext cx="4667250" cy="208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24245" y="1340485"/>
            <a:ext cx="3467100" cy="3467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96000" y="5013325"/>
            <a:ext cx="5848350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07710" y="5877560"/>
            <a:ext cx="1184275" cy="30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Pipelines resolving Data Hazards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556385"/>
            <a:ext cx="8914130" cy="423926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927350" y="2132330"/>
            <a:ext cx="1440180" cy="136779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2927350" y="4509135"/>
            <a:ext cx="5243195" cy="136779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Methods of resolving Control hazards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412777"/>
            <a:ext cx="9525744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Predict-not-taken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Condition and </a:t>
            </a:r>
            <a:r>
              <a:rPr lang="en-US" altLang="zh-CN" sz="3200" dirty="0" err="1" smtClean="0">
                <a:latin typeface="+mn-lt"/>
                <a:ea typeface="宋体" panose="02010600030101010101" pitchFamily="2" charset="-122"/>
              </a:rPr>
              <a:t>Addr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. Calculation in FU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3068955"/>
            <a:ext cx="7440295" cy="2594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Mem.(1)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215285"/>
                <a:gridCol w="2734391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x2, 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x4, 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add x1, x2, x4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x3, x1, 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x5, 12(x0)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16(x0)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smtClean="0">
                          <a:effectLst/>
                        </a:rPr>
                        <a:t>sub x8,x4,x2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addi</a:t>
                      </a:r>
                      <a:r>
                        <a:rPr lang="en-US" sz="2200" u="none" strike="noStrike" dirty="0" smtClean="0">
                          <a:effectLst/>
                        </a:rPr>
                        <a:t> x9,x10,-3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beq</a:t>
                      </a:r>
                      <a:r>
                        <a:rPr lang="en-US" sz="2200" u="none" strike="noStrike" dirty="0" smtClean="0">
                          <a:effectLst/>
                        </a:rPr>
                        <a:t>  x4,x5,label0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 smtClean="0">
                          <a:effectLst/>
                        </a:rPr>
                        <a:t>beq</a:t>
                      </a:r>
                      <a:r>
                        <a:rPr lang="en-US" sz="2200" u="none" strike="noStrike" dirty="0" smtClean="0">
                          <a:effectLst/>
                        </a:rPr>
                        <a:t>  x4,x4,label0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smtClean="0">
                          <a:effectLst/>
                        </a:rPr>
                        <a:t>addi x0,x0,0</a:t>
                      </a:r>
                      <a:endParaRPr lang="en-US" sz="2200" u="none" strike="noStrike" smtClean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smtClean="0">
                          <a:effectLst/>
                        </a:rPr>
                        <a:t>addi x0,x0,0</a:t>
                      </a:r>
                      <a:endParaRPr lang="en-US" sz="2200" u="none" strike="noStrike" smtClean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smtClean="0">
                          <a:effectLst/>
                        </a:rPr>
                        <a:t>addi x0,x0,0</a:t>
                      </a:r>
                      <a:endParaRPr lang="en-US" sz="2200" u="none" strike="noStrike" smtClean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.(2)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215285"/>
                <a:gridCol w="2734391"/>
                <a:gridCol w="164063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 x0,x0,0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000040b7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x1,4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00c000ef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x1,12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 x0,x0,0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 x0,x0,0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 x0,x0,0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 x0,x0,0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ffff0097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 x1, 0xffff0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0223c433</a:t>
                      </a:r>
                      <a:endParaRPr lang="en-US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 x8, x7, x2</a:t>
                      </a:r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025204b3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 x9, x4, x5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  <a:sym typeface="+mn-ea"/>
                        </a:rPr>
                        <a:t>022404b3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 x9, x8, x2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00400113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 x2, x0, 4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000000e7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  <a:endParaRPr lang="en-US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 x1,0(x0)</a:t>
                      </a:r>
                      <a:endParaRPr lang="en-US" sz="22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44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Basic Principle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Operating Procedures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Data Mem.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/>
                <a:gridCol w="1656184"/>
                <a:gridCol w="958844"/>
                <a:gridCol w="1569017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/>
                <a:gridCol w="1731780"/>
                <a:gridCol w="1002610"/>
                <a:gridCol w="1640634"/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altLang="zh-CN" sz="2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180" y="1287145"/>
            <a:ext cx="11074400" cy="5528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180" y="1196975"/>
            <a:ext cx="10935335" cy="549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570" y="1196975"/>
            <a:ext cx="11026140" cy="550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(4)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5460" y="1125220"/>
            <a:ext cx="11181080" cy="559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(5)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2935" y="1341120"/>
            <a:ext cx="10702925" cy="5300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(6)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180" y="1196975"/>
            <a:ext cx="10867390" cy="543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(7)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180" y="1196975"/>
            <a:ext cx="10854055" cy="54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1:  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Waveform Simulation of the Pipelined CPU with the verification 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program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2: 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FPGA Implementation of the Pipelined CPU with the verification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anose="02010600030101010101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that support multicycle operations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 methods of 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pipelined CPU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supporting multicycle operations.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Redesign the pipelines with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IF/ID/FU/WB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 stages and FU stage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 smtClean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Redesign of CPU Controller.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and observe the execution of </a:t>
            </a:r>
            <a:r>
              <a:rPr lang="en-US" altLang="zh-CN" sz="3200" dirty="0" smtClean="0">
                <a:latin typeface="+mn-lt"/>
                <a:ea typeface="宋体" panose="02010600030101010101" pitchFamily="2" charset="-122"/>
              </a:rPr>
              <a:t>program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73983"/>
          <a:stretch>
            <a:fillRect/>
          </a:stretch>
        </p:blipFill>
        <p:spPr>
          <a:xfrm>
            <a:off x="8543925" y="404495"/>
            <a:ext cx="2253574" cy="61925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Architecture Overview – IF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7035" y="1556385"/>
            <a:ext cx="77152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22689" r="41566"/>
          <a:stretch>
            <a:fillRect/>
          </a:stretch>
        </p:blipFill>
        <p:spPr>
          <a:xfrm>
            <a:off x="8688070" y="260350"/>
            <a:ext cx="3096260" cy="61925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Architecture Overview – I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D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1180" y="1268730"/>
            <a:ext cx="6004560" cy="499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53449" r="10805"/>
          <a:stretch>
            <a:fillRect/>
          </a:stretch>
        </p:blipFill>
        <p:spPr>
          <a:xfrm>
            <a:off x="8543925" y="332105"/>
            <a:ext cx="3096301" cy="61925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Architecture Overview – 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FU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890" y="1487805"/>
            <a:ext cx="8164195" cy="388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85038"/>
          <a:stretch>
            <a:fillRect/>
          </a:stretch>
        </p:blipFill>
        <p:spPr>
          <a:xfrm>
            <a:off x="9768246" y="332740"/>
            <a:ext cx="1295994" cy="61925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62890" y="332105"/>
            <a:ext cx="77495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Architecture Overview – </a:t>
            </a:r>
            <a:r>
              <a:rPr lang="en-US" altLang="zh-CN" sz="4400" dirty="0">
                <a:solidFill>
                  <a:srgbClr val="19A1FD"/>
                </a:solidFill>
                <a:ea typeface="宋体" panose="02010600030101010101" pitchFamily="2" charset="-122"/>
                <a:sym typeface="+mn-ea"/>
              </a:rPr>
              <a:t>WB</a:t>
            </a:r>
            <a:endParaRPr lang="en-US" altLang="zh-CN" sz="4400" dirty="0">
              <a:solidFill>
                <a:srgbClr val="19A1FD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890" y="1988820"/>
            <a:ext cx="8953500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commondata" val="eyJoZGlkIjoiOTAyMTg2OGY1MDg2NzFiNGU0MzMyYzJmMmEzODBhYTg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2563</Words>
  <Application>WPS 演示</Application>
  <PresentationFormat>Widescreen</PresentationFormat>
  <Paragraphs>724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黑体</vt:lpstr>
      <vt:lpstr>华文细黑</vt:lpstr>
      <vt:lpstr>微软雅黑</vt:lpstr>
      <vt:lpstr>楷体</vt:lpstr>
      <vt:lpstr>楷体_GB2312</vt:lpstr>
      <vt:lpstr>新宋体</vt:lpstr>
      <vt:lpstr>Calibri</vt:lpstr>
      <vt:lpstr>Arial Unicode MS</vt:lpstr>
      <vt:lpstr>等线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Pipelines resolving Data Hazards</vt:lpstr>
      <vt:lpstr>Methods of resolving Control hazards</vt:lpstr>
      <vt:lpstr>Instr. Mem.(1)</vt:lpstr>
      <vt:lpstr>Instr. Mem.(2)</vt:lpstr>
      <vt:lpstr>Data Mem.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Checkpoints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辰晨</cp:lastModifiedBy>
  <cp:revision>288</cp:revision>
  <cp:lastPrinted>2015-06-15T14:04:00Z</cp:lastPrinted>
  <dcterms:created xsi:type="dcterms:W3CDTF">2011-08-03T07:44:00Z</dcterms:created>
  <dcterms:modified xsi:type="dcterms:W3CDTF">2023-11-27T07:19:21Z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D7C2072BCA894E58B2C0B26FD530D438_12</vt:lpwstr>
  </property>
  <property fmtid="{D5CDD505-2E9C-101B-9397-08002B2CF9AE}" pid="3" name="KSOProductBuildVer">
    <vt:lpwstr>2052-12.1.0.15712</vt:lpwstr>
  </property>
</Properties>
</file>