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3" r:id="rId4"/>
  </p:sldMasterIdLst>
  <p:notesMasterIdLst>
    <p:notesMasterId r:id="rId6"/>
  </p:notesMasterIdLst>
  <p:sldIdLst>
    <p:sldId id="256" r:id="rId5"/>
    <p:sldId id="288" r:id="rId7"/>
    <p:sldId id="259" r:id="rId8"/>
    <p:sldId id="260" r:id="rId9"/>
    <p:sldId id="263" r:id="rId10"/>
    <p:sldId id="306" r:id="rId11"/>
    <p:sldId id="307" r:id="rId12"/>
    <p:sldId id="308" r:id="rId13"/>
    <p:sldId id="309" r:id="rId14"/>
    <p:sldId id="310" r:id="rId15"/>
    <p:sldId id="311" r:id="rId16"/>
    <p:sldId id="312" r:id="rId17"/>
    <p:sldId id="313" r:id="rId18"/>
    <p:sldId id="314" r:id="rId19"/>
    <p:sldId id="315" r:id="rId20"/>
    <p:sldId id="316" r:id="rId21"/>
    <p:sldId id="317" r:id="rId22"/>
    <p:sldId id="318" r:id="rId23"/>
    <p:sldId id="319" r:id="rId24"/>
    <p:sldId id="320" r:id="rId25"/>
    <p:sldId id="321" r:id="rId26"/>
    <p:sldId id="289" r:id="rId27"/>
    <p:sldId id="290" r:id="rId28"/>
    <p:sldId id="291" r:id="rId29"/>
    <p:sldId id="293" r:id="rId30"/>
    <p:sldId id="335" r:id="rId31"/>
    <p:sldId id="342" r:id="rId32"/>
    <p:sldId id="294" r:id="rId33"/>
    <p:sldId id="295" r:id="rId34"/>
    <p:sldId id="296" r:id="rId35"/>
    <p:sldId id="297" r:id="rId36"/>
    <p:sldId id="298" r:id="rId37"/>
    <p:sldId id="301" r:id="rId38"/>
    <p:sldId id="299" r:id="rId39"/>
    <p:sldId id="339" r:id="rId40"/>
    <p:sldId id="300" r:id="rId41"/>
    <p:sldId id="257" r:id="rId42"/>
  </p:sldIdLst>
  <p:sldSz cx="12192000" cy="6858000"/>
  <p:notesSz cx="6858000" cy="9144000"/>
  <p:custDataLst>
    <p:tags r:id="rId4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6E2BB560-6633-472E-86A8-D6CD2949BF9A}">
          <p14:sldIdLst>
            <p14:sldId id="256"/>
            <p14:sldId id="288"/>
            <p14:sldId id="259"/>
            <p14:sldId id="260"/>
            <p14:sldId id="263"/>
            <p14:sldId id="306"/>
            <p14:sldId id="307"/>
            <p14:sldId id="308"/>
            <p14:sldId id="309"/>
            <p14:sldId id="310"/>
            <p14:sldId id="311"/>
            <p14:sldId id="312"/>
            <p14:sldId id="313"/>
            <p14:sldId id="314"/>
            <p14:sldId id="315"/>
            <p14:sldId id="316"/>
            <p14:sldId id="317"/>
            <p14:sldId id="318"/>
            <p14:sldId id="319"/>
            <p14:sldId id="320"/>
            <p14:sldId id="321"/>
            <p14:sldId id="289"/>
            <p14:sldId id="290"/>
            <p14:sldId id="291"/>
            <p14:sldId id="293"/>
            <p14:sldId id="335"/>
            <p14:sldId id="342"/>
            <p14:sldId id="294"/>
            <p14:sldId id="295"/>
            <p14:sldId id="296"/>
            <p14:sldId id="297"/>
            <p14:sldId id="298"/>
            <p14:sldId id="301"/>
            <p14:sldId id="299"/>
            <p14:sldId id="339"/>
            <p14:sldId id="300"/>
            <p14:sldId id="257"/>
          </p14:sldIdLst>
        </p14:section>
      </p14:sectionLst>
    </p:ext>
    <p:ext uri="{EFAFB233-063F-42B5-8137-9DF3F51BA10A}">
      <p15:sldGuideLst xmlns:p15="http://schemas.microsoft.com/office/powerpoint/2012/main">
        <p15:guide id="1" orient="horz" pos="2160" userDrawn="1">
          <p15:clr>
            <a:srgbClr val="A4A3A4"/>
          </p15:clr>
        </p15:guide>
        <p15:guide id="2" pos="387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99"/>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2" autoAdjust="0"/>
    <p:restoredTop sz="85198" autoAdjust="0"/>
  </p:normalViewPr>
  <p:slideViewPr>
    <p:cSldViewPr showGuides="1">
      <p:cViewPr varScale="1">
        <p:scale>
          <a:sx n="76" d="100"/>
          <a:sy n="76" d="100"/>
        </p:scale>
        <p:origin x="682" y="53"/>
      </p:cViewPr>
      <p:guideLst>
        <p:guide orient="horz" pos="2160"/>
        <p:guide pos="3877"/>
      </p:guideLst>
    </p:cSldViewPr>
  </p:slideViewPr>
  <p:notesTextViewPr>
    <p:cViewPr>
      <p:scale>
        <a:sx n="100" d="100"/>
        <a:sy n="100" d="100"/>
      </p:scale>
      <p:origin x="0" y="0"/>
    </p:cViewPr>
  </p:notesTextViewPr>
  <p:sorterViewPr>
    <p:cViewPr>
      <p:scale>
        <a:sx n="100" d="100"/>
        <a:sy n="100" d="100"/>
      </p:scale>
      <p:origin x="0" y="18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6" Type="http://schemas.openxmlformats.org/officeDocument/2006/relationships/tags" Target="tags/tag38.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FA232E-0D23-E744-A2E7-48CC2B10A8E9}"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B3A588-43E9-AC44-AC90-AB7B6B5540F3}"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本次实验是在多周期</a:t>
            </a:r>
            <a:r>
              <a:rPr lang="en-US" altLang="zh-CN"/>
              <a:t>CPU</a:t>
            </a:r>
            <a:r>
              <a:rPr lang="zh-CN" altLang="en-US"/>
              <a:t>的基础上实现</a:t>
            </a:r>
            <a:r>
              <a:rPr lang="en-US" altLang="zh-CN"/>
              <a:t>scoreboard</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最后write back</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来看我们本次实验的重点，也就是这里的</a:t>
            </a:r>
            <a:r>
              <a:rPr lang="en-US" altLang="zh-CN"/>
              <a:t>ctrl Unit</a:t>
            </a:r>
            <a:r>
              <a:rPr lang="zh-CN" altLang="en-US"/>
              <a:t>，我们要在</a:t>
            </a:r>
            <a:r>
              <a:rPr lang="en-US" altLang="zh-CN"/>
              <a:t>ctrl Unit</a:t>
            </a:r>
            <a:r>
              <a:rPr lang="zh-CN" altLang="en-US"/>
              <a:t>中实现</a:t>
            </a:r>
            <a:r>
              <a:rPr lang="en-US" altLang="zh-CN"/>
              <a:t>scoreboard</a:t>
            </a:r>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scoreboard</a:t>
            </a:r>
            <a:r>
              <a:rPr lang="zh-CN" altLang="en-US"/>
              <a:t>的相关知识在理论课上已经讲得很清楚了，</a:t>
            </a:r>
            <a:r>
              <a:rPr lang="zh-CN" altLang="en-US"/>
              <a:t>本实验就不详细讲原理了，我们接下来会直接讲它的实现</a:t>
            </a:r>
            <a:r>
              <a:rPr lang="zh-CN" altLang="en-US"/>
              <a:t>细节</a:t>
            </a:r>
            <a:endParaRPr lang="zh-CN" altLang="en-US"/>
          </a:p>
          <a:p>
            <a:r>
              <a:rPr lang="zh-CN" altLang="en-US"/>
              <a:t>这里给大家准备了一个可视化</a:t>
            </a:r>
            <a:r>
              <a:rPr lang="en-US" altLang="zh-CN"/>
              <a:t>scoreboard</a:t>
            </a:r>
            <a:r>
              <a:rPr lang="zh-CN" altLang="en-US"/>
              <a:t>的网站，大家有兴趣可以去</a:t>
            </a:r>
            <a:r>
              <a:rPr lang="zh-CN" altLang="en-US"/>
              <a:t>看看</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先来看一下这个Function Unit Status, 记录Function unit的状态</a:t>
            </a:r>
            <a:endParaRPr lang="zh-CN" altLang="en-US"/>
          </a:p>
          <a:p>
            <a:r>
              <a:rPr lang="zh-CN" altLang="en-US"/>
              <a:t>本次</a:t>
            </a:r>
            <a:r>
              <a:rPr lang="zh-CN" altLang="en-US"/>
              <a:t>实验在原有9个field的基础上加了FU_DONE这个field, 记录指令是否执行完成</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这个Function Unit Status在代码里面这样表示的，给每个功能单元分配一个</a:t>
            </a:r>
            <a:r>
              <a:rPr lang="en-US" altLang="zh-CN"/>
              <a:t>32</a:t>
            </a:r>
            <a:r>
              <a:rPr lang="zh-CN" altLang="en-US"/>
              <a:t>位的寄存器来记录对应的一系列</a:t>
            </a:r>
            <a:r>
              <a:rPr lang="zh-CN" altLang="en-US"/>
              <a:t>状态</a:t>
            </a:r>
            <a:endParaRPr lang="zh-CN" altLang="en-US"/>
          </a:p>
          <a:p>
            <a:r>
              <a:rPr lang="zh-CN" altLang="en-US"/>
              <a:t>这里1:5这个指示了哪一个function unit</a:t>
            </a:r>
            <a:endParaRPr lang="zh-CN" altLang="en-US"/>
          </a:p>
          <a:p>
            <a:r>
              <a:rPr lang="zh-CN" altLang="en-US"/>
              <a:t>而32位指示了FUS里面存的信息，比如第0位是Busy, 1-5记录</a:t>
            </a:r>
            <a:r>
              <a:rPr lang="zh-CN" altLang="en-US"/>
              <a:t>操作数</a:t>
            </a:r>
            <a:endParaRPr lang="zh-CN" altLang="en-US"/>
          </a:p>
          <a:p>
            <a:r>
              <a:rPr lang="zh-CN" altLang="en-US"/>
              <a:t>看一下这里的两个例子，第一个就是指使用内存模块的指令的源操作数</a:t>
            </a:r>
            <a:r>
              <a:rPr lang="en-US" altLang="zh-CN"/>
              <a:t>1</a:t>
            </a:r>
            <a:r>
              <a:rPr lang="zh-CN" altLang="en-US"/>
              <a:t>，第二个是指使用除法模块的指令的源操作数</a:t>
            </a:r>
            <a:r>
              <a:rPr lang="en-US" altLang="zh-CN"/>
              <a:t>2</a:t>
            </a:r>
            <a:endParaRPr lang="en-US" altLang="zh-CN"/>
          </a:p>
          <a:p>
            <a:endParaRPr lang="zh-CN" altLang="en-US"/>
          </a:p>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然后第二个是Register Result Status这张表，记录寄存器会被哪一个Function unit写</a:t>
            </a:r>
            <a:endParaRPr lang="zh-CN" altLang="en-US"/>
          </a:p>
          <a:p>
            <a:r>
              <a:rPr lang="zh-CN" altLang="en-US"/>
              <a:t>一共有32个寄存器，每一个的值可能对应右侧</a:t>
            </a:r>
            <a:r>
              <a:rPr lang="zh-CN" altLang="en-US"/>
              <a:t>这些function unit</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讲完了上述三张表的存储实现之后，我们来看scoreboard的工作过程</a:t>
            </a:r>
            <a:endParaRPr lang="zh-CN" altLang="en-US"/>
          </a:p>
          <a:p>
            <a:r>
              <a:rPr lang="zh-CN" altLang="en-US"/>
              <a:t>首先ISSUE, </a:t>
            </a:r>
            <a:endParaRPr lang="zh-CN" altLang="en-US"/>
          </a:p>
          <a:p>
            <a:r>
              <a:rPr lang="zh-CN" altLang="en-US"/>
              <a:t>此时如果指令对应的功能部件空闲，且指令没有WAW（</a:t>
            </a:r>
            <a:r>
              <a:rPr lang="en-US" altLang="zh-CN"/>
              <a:t>write after write</a:t>
            </a:r>
            <a:r>
              <a:rPr lang="zh-CN" altLang="en-US"/>
              <a:t>）冒险，就可以发射</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对应到代码里</a:t>
            </a:r>
            <a:endParaRPr lang="zh-CN" altLang="en-US"/>
          </a:p>
          <a:p>
            <a:r>
              <a:rPr lang="zh-CN" altLang="en-US"/>
              <a:t>从逻辑上出发，我们的代码主要需要干两件事，一件是更新维护</a:t>
            </a:r>
            <a:r>
              <a:rPr lang="en-US" altLang="zh-CN"/>
              <a:t>scoreboard</a:t>
            </a:r>
            <a:r>
              <a:rPr lang="zh-CN" altLang="en-US"/>
              <a:t>，另一件是根据当前的各个状态来控制流水线</a:t>
            </a:r>
            <a:r>
              <a:rPr lang="zh-CN" altLang="en-US"/>
              <a:t>运行</a:t>
            </a:r>
            <a:endParaRPr lang="zh-CN" altLang="en-US"/>
          </a:p>
          <a:p>
            <a:r>
              <a:rPr lang="zh-CN" altLang="en-US"/>
              <a:t>这按左侧的代码是对流水线的控制，右侧是对</a:t>
            </a:r>
            <a:r>
              <a:rPr lang="en-US" altLang="zh-CN"/>
              <a:t>scoreboard</a:t>
            </a:r>
            <a:r>
              <a:rPr lang="zh-CN" altLang="en-US"/>
              <a:t>的更新</a:t>
            </a:r>
            <a:r>
              <a:rPr lang="zh-CN" altLang="en-US"/>
              <a:t>维护</a:t>
            </a:r>
            <a:endParaRPr lang="zh-CN" altLang="en-US"/>
          </a:p>
          <a:p>
            <a:endParaRPr lang="zh-CN" altLang="en-US"/>
          </a:p>
          <a:p>
            <a:r>
              <a:rPr lang="zh-CN" altLang="en-US"/>
              <a:t>这里开始的normal_stall检测strural hazard， 看有没有空闲的功能部件和WAW</a:t>
            </a:r>
            <a:r>
              <a:rPr lang="zh-CN" altLang="en-US"/>
              <a:t>冒险</a:t>
            </a:r>
            <a:endParaRPr lang="zh-CN" altLang="en-US"/>
          </a:p>
          <a:p>
            <a:r>
              <a:rPr lang="zh-CN" altLang="en-US"/>
              <a:t>然后这里还会有control hazard的一些逻辑，如果遇到branch类型的指令，会stall 后面的指令要等branch执行完了才能issue</a:t>
            </a:r>
            <a:endParaRPr lang="zh-CN" altLang="en-US"/>
          </a:p>
          <a:p>
            <a:endParaRPr lang="zh-CN" altLang="en-US"/>
          </a:p>
          <a:p>
            <a:r>
              <a:rPr lang="zh-CN" altLang="en-US"/>
              <a:t>右边代码 如果能issue的话，代码里面会设置FUS和RRS</a:t>
            </a:r>
            <a:endParaRPr lang="zh-CN" altLang="en-US"/>
          </a:p>
          <a:p>
            <a:endParaRPr lang="zh-CN" altLang="en-US"/>
          </a:p>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Read Operands阶段读取操作数</a:t>
            </a:r>
            <a:endParaRPr lang="zh-CN" altLang="en-US"/>
          </a:p>
          <a:p>
            <a:r>
              <a:rPr lang="zh-CN" altLang="en-US"/>
              <a:t>了解当前指令需要哪些寄存器的数值、该数值是否准备好、如果数值没有准备好的话数值正在哪个功能部件进行运算。</a:t>
            </a:r>
            <a:endParaRPr lang="zh-CN" altLang="en-US"/>
          </a:p>
          <a:p>
            <a:r>
              <a:rPr lang="zh-CN" altLang="en-US"/>
              <a:t>此时如果数值没有准备好（这是为了解决RAW冒险），那么指令就无法读取数据。</a:t>
            </a:r>
            <a:endParaRPr lang="zh-CN" altLang="en-US"/>
          </a:p>
          <a:p>
            <a:r>
              <a:rPr lang="zh-CN" altLang="en-US"/>
              <a:t>如果寄存器都可以读取，那么对应的寄存器数值会被存进操作数寄存器中</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读完会把RDY设为0</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实验目的、实验原理和细节几个</a:t>
            </a:r>
            <a:r>
              <a:rPr lang="zh-CN" altLang="en-US"/>
              <a:t>方面</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然后开始执行</a:t>
            </a:r>
            <a:endParaRPr lang="zh-CN" altLang="en-US"/>
          </a:p>
          <a:p>
            <a:r>
              <a:rPr lang="zh-CN" altLang="en-US"/>
              <a:t>这里他会跟踪对应</a:t>
            </a:r>
            <a:r>
              <a:rPr lang="zh-CN" altLang="en-US"/>
              <a:t>的function unit执行完了没有，执行完了就设置这个FU_DONE</a:t>
            </a: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执行完了之后要写回</a:t>
            </a:r>
            <a:endParaRPr lang="zh-CN" altLang="en-US"/>
          </a:p>
          <a:p>
            <a:r>
              <a:rPr lang="zh-CN" altLang="en-US"/>
              <a:t>写回的时候要注意WAR冒险，需要观察所有Rj、Rk，如果相关寄存器的RDY是true，那就说明有指令要读当前要写入的寄存器，那就要先等前序指令读完寄存器再写回</a:t>
            </a:r>
            <a:endParaRPr lang="zh-CN" altLang="en-US"/>
          </a:p>
          <a:p>
            <a:r>
              <a:rPr lang="zh-CN" altLang="en-US"/>
              <a:t>如果没有WAR冒险，则可以写回寄存器，然后看FUS里面有没有别的指令在等待自己的值，给他们设置为Ready</a:t>
            </a:r>
            <a:endParaRPr lang="zh-CN" altLang="en-US"/>
          </a:p>
          <a:p>
            <a:r>
              <a:rPr lang="zh-CN" altLang="en-US"/>
              <a:t>然后清理FUS和RRS，这条指令就算是执行完了</a:t>
            </a:r>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这是本次实验的仿真用</a:t>
            </a:r>
            <a:r>
              <a:rPr lang="zh-CN" altLang="en-US"/>
              <a:t>代码</a:t>
            </a:r>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这是本次实验仿真用的</a:t>
            </a:r>
            <a:r>
              <a:rPr lang="zh-CN" altLang="en-US"/>
              <a:t>数据</a:t>
            </a:r>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这是仿真的</a:t>
            </a:r>
            <a:r>
              <a:rPr lang="zh-CN" altLang="en-US" dirty="0"/>
              <a:t>波形图</a:t>
            </a:r>
            <a:endParaRPr lang="zh-CN" altLang="en-US" dirty="0"/>
          </a:p>
          <a:p>
            <a:r>
              <a:rPr lang="zh-CN" altLang="en-US" dirty="0"/>
              <a:t>本次实验验收主要关注两个部分，一个是实验仿真所用的代码中会涉及到一些</a:t>
            </a:r>
            <a:r>
              <a:rPr lang="en-US" altLang="zh-CN" dirty="0"/>
              <a:t>hazard</a:t>
            </a:r>
            <a:r>
              <a:rPr lang="zh-CN" altLang="en-US" dirty="0"/>
              <a:t>，大家仿真的时候需要注意有没有正确处理这些</a:t>
            </a:r>
            <a:r>
              <a:rPr lang="en-US" altLang="zh-CN" dirty="0"/>
              <a:t>hazard</a:t>
            </a:r>
            <a:endParaRPr lang="en-US" altLang="zh-CN" dirty="0"/>
          </a:p>
          <a:p>
            <a:r>
              <a:rPr lang="zh-CN" altLang="en-US" dirty="0"/>
              <a:t>比如说这里框出来的因为</a:t>
            </a:r>
            <a:r>
              <a:rPr lang="en-US" altLang="zh-CN" dirty="0"/>
              <a:t>structural hazard</a:t>
            </a:r>
            <a:r>
              <a:rPr lang="zh-CN" altLang="en-US" dirty="0"/>
              <a:t>而产生的</a:t>
            </a:r>
            <a:r>
              <a:rPr lang="en-US" altLang="zh-CN" dirty="0"/>
              <a:t>stall</a:t>
            </a:r>
            <a:endParaRPr lang="en-US" altLang="zh-CN" dirty="0"/>
          </a:p>
        </p:txBody>
      </p:sp>
      <p:sp>
        <p:nvSpPr>
          <p:cNvPr id="4" name="Slide Number Placeholder 3"/>
          <p:cNvSpPr>
            <a:spLocks noGrp="1"/>
          </p:cNvSpPr>
          <p:nvPr>
            <p:ph type="sldNum" sz="quarter" idx="10"/>
          </p:nvPr>
        </p:nvSpPr>
        <p:spPr/>
        <p:txBody>
          <a:bodyPr/>
          <a:lstStyle/>
          <a:p>
            <a:fld id="{F9B3A588-43E9-AC44-AC90-AB7B6B5540F3}" type="slidenum">
              <a:rPr kumimoji="1" lang="zh-CN" altLang="en-US" smtClean="0"/>
            </a:fld>
            <a:endParaRPr kumimoji="1"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第二就是</a:t>
            </a:r>
            <a:r>
              <a:rPr lang="en-US" altLang="zh-CN"/>
              <a:t>scoreboard</a:t>
            </a:r>
            <a:r>
              <a:rPr lang="zh-CN" altLang="en-US"/>
              <a:t>动态调度产生的乱序执行，比如说这里，我们会看到</a:t>
            </a:r>
            <a:r>
              <a:rPr lang="en-US" altLang="zh-CN"/>
              <a:t>lw</a:t>
            </a:r>
            <a:r>
              <a:rPr lang="zh-CN" altLang="en-US"/>
              <a:t>指令在</a:t>
            </a:r>
            <a:r>
              <a:rPr lang="en-US" altLang="zh-CN"/>
              <a:t>sub</a:t>
            </a:r>
            <a:r>
              <a:rPr lang="zh-CN" altLang="en-US"/>
              <a:t>指令之前，按照顺序执行来说，写回阶段我们肯定是先写回寄存器</a:t>
            </a:r>
            <a:r>
              <a:rPr lang="en-US" altLang="zh-CN"/>
              <a:t>7</a:t>
            </a:r>
            <a:r>
              <a:rPr lang="zh-CN" altLang="en-US"/>
              <a:t>，再写回寄存器</a:t>
            </a:r>
            <a:r>
              <a:rPr lang="en-US" altLang="zh-CN"/>
              <a:t>1</a:t>
            </a:r>
            <a:endParaRPr lang="en-US" altLang="zh-CN"/>
          </a:p>
          <a:p>
            <a:r>
              <a:rPr lang="zh-CN" altLang="en-US"/>
              <a:t>但在本次实验中，我们看一下框出来的部分，可以发现是先写回寄存器</a:t>
            </a:r>
            <a:r>
              <a:rPr lang="en-US" altLang="zh-CN"/>
              <a:t>1</a:t>
            </a:r>
            <a:r>
              <a:rPr lang="zh-CN" altLang="en-US"/>
              <a:t>，再写回寄存器</a:t>
            </a:r>
            <a:r>
              <a:rPr lang="en-US" altLang="zh-CN"/>
              <a:t>7</a:t>
            </a:r>
            <a:r>
              <a:rPr lang="zh-CN" altLang="en-US"/>
              <a:t>，这就是动态调度的</a:t>
            </a:r>
            <a:r>
              <a:rPr lang="zh-CN" altLang="en-US"/>
              <a:t>结果</a:t>
            </a:r>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F9B3A588-43E9-AC44-AC90-AB7B6B5540F3}" type="slidenum">
              <a:rPr kumimoji="1" lang="zh-CN" altLang="en-US" smtClean="0"/>
            </a:fld>
            <a:endParaRPr kumimoji="1"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F9B3A588-43E9-AC44-AC90-AB7B6B5540F3}" type="slidenum">
              <a:rPr kumimoji="1" lang="zh-CN" altLang="en-US" smtClean="0"/>
            </a:fld>
            <a:endParaRPr kumimoji="1"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然后我们注意一下本次实验工程打开的时候会提示缺失</a:t>
            </a:r>
            <a:r>
              <a:rPr lang="en-US" altLang="zh-CN"/>
              <a:t>IP</a:t>
            </a:r>
            <a:r>
              <a:rPr lang="zh-CN" altLang="en-US"/>
              <a:t>核，大家可以从实验</a:t>
            </a:r>
            <a:r>
              <a:rPr lang="en-US" altLang="zh-CN"/>
              <a:t>5</a:t>
            </a:r>
            <a:r>
              <a:rPr lang="zh-CN" altLang="en-US"/>
              <a:t>的工程中</a:t>
            </a:r>
            <a:r>
              <a:rPr lang="en-US" altLang="zh-CN"/>
              <a:t>copy</a:t>
            </a:r>
            <a:r>
              <a:rPr lang="zh-CN" altLang="en-US"/>
              <a:t>过来</a:t>
            </a:r>
            <a:endParaRPr lang="zh-CN" altLang="en-US"/>
          </a:p>
          <a:p>
            <a:r>
              <a:rPr lang="zh-CN" altLang="en-US"/>
              <a:t>需要</a:t>
            </a:r>
            <a:r>
              <a:rPr lang="en-US" altLang="zh-CN"/>
              <a:t>copy</a:t>
            </a:r>
            <a:r>
              <a:rPr lang="zh-CN" altLang="en-US"/>
              <a:t>的文件的路径大家可以查看实验</a:t>
            </a:r>
            <a:r>
              <a:rPr lang="en-US" altLang="zh-CN"/>
              <a:t>5</a:t>
            </a:r>
            <a:r>
              <a:rPr lang="zh-CN" altLang="en-US"/>
              <a:t>工程中显示的</a:t>
            </a:r>
            <a:r>
              <a:rPr lang="en-US" altLang="zh-CN"/>
              <a:t>location</a:t>
            </a:r>
            <a:r>
              <a:rPr lang="zh-CN" altLang="en-US"/>
              <a:t>，具体如图所示，框出来的就是对应的</a:t>
            </a:r>
            <a:r>
              <a:rPr lang="zh-CN" altLang="en-US"/>
              <a:t>路径</a:t>
            </a:r>
            <a:endParaRPr lang="zh-CN" altLang="en-US"/>
          </a:p>
          <a:p>
            <a:r>
              <a:rPr lang="zh-CN" altLang="en-US"/>
              <a:t>不建议大家自行生成</a:t>
            </a:r>
            <a:r>
              <a:rPr lang="en-US" altLang="zh-CN"/>
              <a:t>IP</a:t>
            </a:r>
            <a:r>
              <a:rPr lang="zh-CN" altLang="en-US"/>
              <a:t>核，会因为版本不兼容出现很多</a:t>
            </a:r>
            <a:r>
              <a:rPr lang="zh-CN" altLang="en-US"/>
              <a:t>问题</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具体而言，本次实验我们主要任务是实现</a:t>
            </a:r>
            <a:r>
              <a:rPr lang="en-US" altLang="zh-CN"/>
              <a:t>scoreboard</a:t>
            </a:r>
            <a:r>
              <a:rPr lang="zh-CN" altLang="en-US"/>
              <a:t>，然后仿真和上板</a:t>
            </a:r>
            <a:r>
              <a:rPr lang="zh-CN" altLang="en-US"/>
              <a:t>验证</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这是本次实验的</a:t>
            </a:r>
            <a:r>
              <a:rPr lang="zh-CN" altLang="en-US"/>
              <a:t>架构图</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这里展示了各个流水线级的具体内容，这部分都和实验五差距不大，大家自行查看即可，我就不详细展示</a:t>
            </a:r>
            <a:r>
              <a:rPr lang="zh-CN" altLang="en-US"/>
              <a:t>了</a:t>
            </a:r>
            <a:endParaRPr lang="zh-CN" altLang="en-US"/>
          </a:p>
          <a:p>
            <a:r>
              <a:rPr lang="zh-CN" altLang="en-US"/>
              <a:t>（然后来看每个pipeline stage和实验5区别不大）</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I</a:t>
            </a:r>
            <a:r>
              <a:rPr lang="en-US" altLang="zh-CN"/>
              <a:t>S</a:t>
            </a:r>
            <a:r>
              <a:rPr lang="zh-CN" altLang="en-US"/>
              <a:t>阶段也是</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RO阶段读取操作数</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然后FU</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5" Type="http://schemas.openxmlformats.org/officeDocument/2006/relationships/image" Target="../media/image5.jpeg"/><Relationship Id="rId4" Type="http://schemas.openxmlformats.org/officeDocument/2006/relationships/image" Target="../media/image4.png"/><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F50BAF8-1120-4869-B1EC-9D010EF77D6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F4C11A-0699-48E7-8749-FD2A688E3479}"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F50BAF8-1120-4869-B1EC-9D010EF77D6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F4C11A-0699-48E7-8749-FD2A688E347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F50BAF8-1120-4869-B1EC-9D010EF77D6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F4C11A-0699-48E7-8749-FD2A688E347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10" y="0"/>
            <a:ext cx="12136581" cy="6858000"/>
          </a:xfrm>
          <a:prstGeom prst="rect">
            <a:avLst/>
          </a:prstGeom>
        </p:spPr>
      </p:pic>
      <p:sp>
        <p:nvSpPr>
          <p:cNvPr id="2" name="标题 1"/>
          <p:cNvSpPr>
            <a:spLocks noGrp="1"/>
          </p:cNvSpPr>
          <p:nvPr>
            <p:ph type="ctrTitle"/>
          </p:nvPr>
        </p:nvSpPr>
        <p:spPr>
          <a:xfrm>
            <a:off x="924748" y="1950516"/>
            <a:ext cx="10846229" cy="1470025"/>
          </a:xfrm>
        </p:spPr>
        <p:txBody>
          <a:bodyPr>
            <a:noAutofit/>
          </a:bodyPr>
          <a:lstStyle>
            <a:lvl1pPr>
              <a:defRPr sz="5200">
                <a:solidFill>
                  <a:schemeClr val="accent5">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828800" y="4293096"/>
            <a:ext cx="8534400" cy="1752600"/>
          </a:xfrm>
        </p:spPr>
        <p:txBody>
          <a:bodyPr>
            <a:normAutofit/>
          </a:bodyPr>
          <a:lstStyle>
            <a:lvl1pPr marL="0" indent="0" algn="ctr">
              <a:buNone/>
              <a:defRPr sz="2400">
                <a:solidFill>
                  <a:schemeClr val="accent5">
                    <a:lumMod val="50000"/>
                  </a:schemeClr>
                </a:solidFill>
                <a:latin typeface="黑体" panose="02010609060101010101" pitchFamily="49" charset="-122"/>
                <a:ea typeface="黑体" panose="02010609060101010101" pitchFamily="49"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381" y="580315"/>
            <a:ext cx="1824203" cy="558152"/>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5467" y="6309321"/>
            <a:ext cx="10516763" cy="182865"/>
          </a:xfrm>
          <a:prstGeom prst="rect">
            <a:avLst/>
          </a:prstGeom>
        </p:spPr>
      </p:pic>
      <p:pic>
        <p:nvPicPr>
          <p:cNvPr id="11" name="图片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7710" y="17316"/>
            <a:ext cx="12136581" cy="6823368"/>
          </a:xfrm>
          <a:prstGeom prst="rect">
            <a:avLst/>
          </a:prstGeom>
        </p:spPr>
      </p:pic>
      <p:pic>
        <p:nvPicPr>
          <p:cNvPr id="13" name="图片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295467" y="6309321"/>
            <a:ext cx="10516763" cy="182865"/>
          </a:xfrm>
          <a:prstGeom prst="rect">
            <a:avLst/>
          </a:prstGeom>
        </p:spPr>
      </p:pic>
      <p:pic>
        <p:nvPicPr>
          <p:cNvPr id="14" name="图片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23392" y="580314"/>
            <a:ext cx="1687528" cy="688445"/>
          </a:xfrm>
          <a:prstGeom prst="rect">
            <a:avLst/>
          </a:prstGeom>
        </p:spPr>
      </p:pic>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07776" y="242392"/>
            <a:ext cx="9340619" cy="954360"/>
          </a:xfrm>
        </p:spPr>
        <p:txBody>
          <a:bodyPr>
            <a:normAutofit/>
          </a:bodyPr>
          <a:lstStyle>
            <a:lvl1pPr algn="l">
              <a:defRPr sz="4000">
                <a:solidFill>
                  <a:schemeClr val="accent5">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marL="342900" indent="-342900">
              <a:buClr>
                <a:schemeClr val="accent5">
                  <a:lumMod val="75000"/>
                </a:schemeClr>
              </a:buClr>
              <a:buSzPct val="80000"/>
              <a:buFont typeface="Wingdings" panose="05000000000000000000" pitchFamily="2" charset="2"/>
              <a:buChar char="p"/>
              <a:defRPr b="1">
                <a:solidFill>
                  <a:schemeClr val="accent5">
                    <a:lumMod val="50000"/>
                  </a:schemeClr>
                </a:solidFill>
                <a:latin typeface="黑体" panose="02010609060101010101" pitchFamily="49" charset="-122"/>
                <a:ea typeface="黑体" panose="02010609060101010101" pitchFamily="49" charset="-122"/>
              </a:defRPr>
            </a:lvl1pPr>
            <a:lvl2pPr marL="742950" indent="-285750">
              <a:buClr>
                <a:schemeClr val="accent5">
                  <a:lumMod val="75000"/>
                </a:schemeClr>
              </a:buClr>
              <a:buSzPct val="70000"/>
              <a:buFont typeface="Wingdings" panose="05000000000000000000" pitchFamily="2" charset="2"/>
              <a:buChar char="n"/>
              <a:defRPr b="1">
                <a:solidFill>
                  <a:schemeClr val="accent5">
                    <a:lumMod val="75000"/>
                  </a:schemeClr>
                </a:solidFill>
                <a:latin typeface="黑体" panose="02010609060101010101" pitchFamily="49" charset="-122"/>
                <a:ea typeface="黑体" panose="02010609060101010101" pitchFamily="49" charset="-122"/>
              </a:defRPr>
            </a:lvl2pPr>
            <a:lvl3pPr marL="1143000" indent="-228600">
              <a:buClr>
                <a:schemeClr val="accent5">
                  <a:lumMod val="75000"/>
                </a:schemeClr>
              </a:buClr>
              <a:buSzPct val="70000"/>
              <a:buFont typeface="Wingdings" panose="05000000000000000000" pitchFamily="2" charset="2"/>
              <a:buChar char="p"/>
              <a:defRPr>
                <a:latin typeface="黑体" panose="02010609060101010101" pitchFamily="49" charset="-122"/>
                <a:ea typeface="黑体" panose="02010609060101010101" pitchFamily="49" charset="-122"/>
              </a:defRPr>
            </a:lvl3pPr>
            <a:lvl4pPr marL="1600200" indent="-228600">
              <a:buClr>
                <a:schemeClr val="accent5">
                  <a:lumMod val="75000"/>
                </a:schemeClr>
              </a:buClr>
              <a:buSzPct val="60000"/>
              <a:buFont typeface="Wingdings" panose="05000000000000000000" pitchFamily="2" charset="2"/>
              <a:buChar char="n"/>
              <a:defRPr>
                <a:latin typeface="黑体" panose="02010609060101010101" pitchFamily="49" charset="-122"/>
                <a:ea typeface="黑体" panose="02010609060101010101" pitchFamily="49" charset="-122"/>
              </a:defRPr>
            </a:lvl4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3392" y="332656"/>
            <a:ext cx="9340619" cy="954360"/>
          </a:xfrm>
        </p:spPr>
        <p:txBody>
          <a:bodyPr>
            <a:normAutofit/>
          </a:bodyPr>
          <a:lstStyle>
            <a:lvl1pPr algn="l">
              <a:defRPr sz="3600">
                <a:solidFill>
                  <a:srgbClr val="336699"/>
                </a:solidFill>
                <a:effectLst/>
                <a:latin typeface="黑体" panose="02010609060101010101" pitchFamily="49" charset="-122"/>
                <a:ea typeface="黑体" panose="02010609060101010101" pitchFamily="49"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marL="342900" indent="-342900">
              <a:lnSpc>
                <a:spcPct val="150000"/>
              </a:lnSpc>
              <a:buClr>
                <a:schemeClr val="tx1">
                  <a:lumMod val="50000"/>
                  <a:lumOff val="50000"/>
                </a:schemeClr>
              </a:buClr>
              <a:buSzPct val="80000"/>
              <a:buFont typeface="Wingdings" panose="05000000000000000000" pitchFamily="2" charset="2"/>
              <a:buChar char="l"/>
              <a:defRPr sz="2000" b="1">
                <a:solidFill>
                  <a:schemeClr val="tx1"/>
                </a:solidFill>
                <a:latin typeface="华文细黑" panose="02010600040101010101" pitchFamily="2" charset="-122"/>
                <a:ea typeface="华文细黑" panose="02010600040101010101" pitchFamily="2" charset="-122"/>
              </a:defRPr>
            </a:lvl1pPr>
            <a:lvl2pPr marL="742950" indent="-285750">
              <a:buClr>
                <a:schemeClr val="tx1"/>
              </a:buClr>
              <a:buSzPct val="70000"/>
              <a:buFont typeface="Wingdings" panose="05000000000000000000" pitchFamily="2" charset="2"/>
              <a:buChar char="p"/>
              <a:defRPr sz="1800" b="0">
                <a:solidFill>
                  <a:schemeClr val="tx1"/>
                </a:solidFill>
                <a:latin typeface="华文细黑" panose="02010600040101010101" pitchFamily="2" charset="-122"/>
                <a:ea typeface="华文细黑" panose="02010600040101010101" pitchFamily="2" charset="-122"/>
              </a:defRPr>
            </a:lvl2pPr>
            <a:lvl3pPr marL="1143000" indent="-228600">
              <a:buClr>
                <a:schemeClr val="tx1"/>
              </a:buClr>
              <a:buSzPct val="50000"/>
              <a:buFont typeface="Wingdings" panose="05000000000000000000" pitchFamily="2" charset="2"/>
              <a:buChar char="n"/>
              <a:defRPr sz="1600">
                <a:latin typeface="华文细黑" panose="02010600040101010101" pitchFamily="2" charset="-122"/>
                <a:ea typeface="华文细黑" panose="02010600040101010101" pitchFamily="2" charset="-122"/>
              </a:defRPr>
            </a:lvl3pPr>
            <a:lvl4pPr marL="1600200" indent="-228600">
              <a:buClr>
                <a:schemeClr val="tx1"/>
              </a:buClr>
              <a:buSzPct val="50000"/>
              <a:buFont typeface="Wingdings" panose="05000000000000000000" pitchFamily="2" charset="2"/>
              <a:buChar char="p"/>
              <a:defRPr sz="1400">
                <a:latin typeface="华文细黑" panose="02010600040101010101" pitchFamily="2" charset="-122"/>
                <a:ea typeface="华文细黑" panose="02010600040101010101" pitchFamily="2" charset="-122"/>
              </a:defRPr>
            </a:lvl4pPr>
            <a:lvl5pPr>
              <a:defRPr sz="1200">
                <a:latin typeface="华文细黑" panose="02010600040101010101" pitchFamily="2" charset="-122"/>
                <a:ea typeface="华文细黑" panose="02010600040101010101" pitchFamily="2" charset="-122"/>
              </a:defRPr>
            </a:lvl5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b="1"/>
            </a:lvl1pPr>
          </a:lstStyle>
          <a:p>
            <a:r>
              <a:rPr lang="zh-CN" altLang="en-US" dirty="0" smtClean="0"/>
              <a:t>目录</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F50BAF8-1120-4869-B1EC-9D010EF77D6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F4C11A-0699-48E7-8749-FD2A688E3479}"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hasCustomPrompt="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F50BAF8-1120-4869-B1EC-9D010EF77D6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F4C11A-0699-48E7-8749-FD2A688E3479}"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b="1"/>
            </a:lvl1pPr>
          </a:lstStyle>
          <a:p>
            <a:r>
              <a:rPr lang="zh-CN" altLang="en-US" dirty="0" smtClean="0"/>
              <a:t>目录</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日期占位符 3"/>
          <p:cNvSpPr>
            <a:spLocks noGrp="1"/>
          </p:cNvSpPr>
          <p:nvPr>
            <p:ph type="dt" sz="half" idx="10"/>
          </p:nvPr>
        </p:nvSpPr>
        <p:spPr/>
        <p:txBody>
          <a:bodyPr/>
          <a:lstStyle/>
          <a:p>
            <a:fld id="{EF50BAF8-1120-4869-B1EC-9D010EF77D6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F4C11A-0699-48E7-8749-FD2A688E3479}"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EF50BAF8-1120-4869-B1EC-9D010EF77D6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F4C11A-0699-48E7-8749-FD2A688E3479}"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5" name="日期占位符 4"/>
          <p:cNvSpPr>
            <a:spLocks noGrp="1"/>
          </p:cNvSpPr>
          <p:nvPr>
            <p:ph type="dt" sz="half" idx="10"/>
          </p:nvPr>
        </p:nvSpPr>
        <p:spPr/>
        <p:txBody>
          <a:bodyPr/>
          <a:lstStyle/>
          <a:p>
            <a:fld id="{EF50BAF8-1120-4869-B1EC-9D010EF77D6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F4C11A-0699-48E7-8749-FD2A688E3479}"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7" name="日期占位符 6"/>
          <p:cNvSpPr>
            <a:spLocks noGrp="1"/>
          </p:cNvSpPr>
          <p:nvPr>
            <p:ph type="dt" sz="half" idx="10"/>
          </p:nvPr>
        </p:nvSpPr>
        <p:spPr/>
        <p:txBody>
          <a:bodyPr/>
          <a:lstStyle/>
          <a:p>
            <a:fld id="{EF50BAF8-1120-4869-B1EC-9D010EF77D6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9F4C11A-0699-48E7-8749-FD2A688E3479}" type="slidenum">
              <a:rPr lang="zh-CN" altLang="en-US" smtClean="0"/>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F50BAF8-1120-4869-B1EC-9D010EF77D6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9F4C11A-0699-48E7-8749-FD2A688E347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EF50BAF8-1120-4869-B1EC-9D010EF77D6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F4C11A-0699-48E7-8749-FD2A688E3479}"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F50BAF8-1120-4869-B1EC-9D010EF77D6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9F4C11A-0699-48E7-8749-FD2A688E3479}" type="slidenum">
              <a:rPr lang="zh-CN" altLang="en-US" smtClean="0"/>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EF50BAF8-1120-4869-B1EC-9D010EF77D6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F4C11A-0699-48E7-8749-FD2A688E3479}"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hasCustomPrompt="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EF50BAF8-1120-4869-B1EC-9D010EF77D6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F4C11A-0699-48E7-8749-FD2A688E3479}" type="slidenum">
              <a:rPr lang="zh-CN" altLang="en-US" smtClean="0"/>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日期占位符 3"/>
          <p:cNvSpPr>
            <a:spLocks noGrp="1"/>
          </p:cNvSpPr>
          <p:nvPr>
            <p:ph type="dt" sz="half" idx="10"/>
          </p:nvPr>
        </p:nvSpPr>
        <p:spPr/>
        <p:txBody>
          <a:bodyPr/>
          <a:lstStyle/>
          <a:p>
            <a:fld id="{EF50BAF8-1120-4869-B1EC-9D010EF77D6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F4C11A-0699-48E7-8749-FD2A688E3479}" type="slidenum">
              <a:rPr lang="zh-CN" altLang="en-US" smtClean="0"/>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日期占位符 3"/>
          <p:cNvSpPr>
            <a:spLocks noGrp="1"/>
          </p:cNvSpPr>
          <p:nvPr>
            <p:ph type="dt" sz="half" idx="10"/>
          </p:nvPr>
        </p:nvSpPr>
        <p:spPr/>
        <p:txBody>
          <a:bodyPr/>
          <a:lstStyle/>
          <a:p>
            <a:fld id="{EF50BAF8-1120-4869-B1EC-9D010EF77D6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F4C11A-0699-48E7-8749-FD2A688E347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F50BAF8-1120-4869-B1EC-9D010EF77D6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F4C11A-0699-48E7-8749-FD2A688E3479}"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F50BAF8-1120-4869-B1EC-9D010EF77D6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9F4C11A-0699-48E7-8749-FD2A688E347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F50BAF8-1120-4869-B1EC-9D010EF77D6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9F4C11A-0699-48E7-8749-FD2A688E347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F50BAF8-1120-4869-B1EC-9D010EF77D6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9F4C11A-0699-48E7-8749-FD2A688E347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EF50BAF8-1120-4869-B1EC-9D010EF77D6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F4C11A-0699-48E7-8749-FD2A688E347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EF50BAF8-1120-4869-B1EC-9D010EF77D6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F4C11A-0699-48E7-8749-FD2A688E347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image" Target="../media/image1.jpeg"/><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2.xml"/><Relationship Id="rId8" Type="http://schemas.openxmlformats.org/officeDocument/2006/relationships/slideLayout" Target="../slideLayouts/slideLayout31.xml"/><Relationship Id="rId7" Type="http://schemas.openxmlformats.org/officeDocument/2006/relationships/slideLayout" Target="../slideLayouts/slideLayout30.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 Id="rId3" Type="http://schemas.openxmlformats.org/officeDocument/2006/relationships/slideLayout" Target="../slideLayouts/slideLayout26.xml"/><Relationship Id="rId2" Type="http://schemas.openxmlformats.org/officeDocument/2006/relationships/slideLayout" Target="../slideLayouts/slideLayout25.xml"/><Relationship Id="rId13" Type="http://schemas.openxmlformats.org/officeDocument/2006/relationships/theme" Target="../theme/theme3.xml"/><Relationship Id="rId12" Type="http://schemas.openxmlformats.org/officeDocument/2006/relationships/image" Target="../media/image1.jpeg"/><Relationship Id="rId11" Type="http://schemas.openxmlformats.org/officeDocument/2006/relationships/slideLayout" Target="../slideLayouts/slideLayout34.xml"/><Relationship Id="rId10" Type="http://schemas.openxmlformats.org/officeDocument/2006/relationships/slideLayout" Target="../slideLayouts/slideLayout33.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7" name="Rectangle 8"/>
          <p:cNvSpPr>
            <a:spLocks noChangeArrowheads="1"/>
          </p:cNvSpPr>
          <p:nvPr userDrawn="1"/>
        </p:nvSpPr>
        <p:spPr bwMode="auto">
          <a:xfrm>
            <a:off x="0" y="3244342"/>
            <a:ext cx="184700" cy="369316"/>
          </a:xfrm>
          <a:prstGeom prst="rect">
            <a:avLst/>
          </a:prstGeom>
          <a:solidFill>
            <a:srgbClr val="DDDDDD"/>
          </a:solidFill>
          <a:ln w="9525" algn="ctr">
            <a:noFill/>
            <a:miter lim="800000"/>
          </a:ln>
          <a:effectLst/>
        </p:spPr>
        <p:txBody>
          <a:bodyPr wrap="none" lIns="91425" tIns="45712" rIns="91425" bIns="45712" anchor="ctr">
            <a:spAutoFit/>
          </a:bodyPr>
          <a:lstStyle/>
          <a:p>
            <a:endParaRPr lang="zh-CN" altLang="en-US" sz="1800"/>
          </a:p>
        </p:txBody>
      </p:sp>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dirty="0" smtClean="0"/>
              <a:t>目录</a:t>
            </a:r>
            <a:endParaRPr lang="zh-CN" altLang="en-US" dirty="0"/>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50BAF8-1120-4869-B1EC-9D010EF77D65}" type="datetimeFigureOut">
              <a:rPr lang="zh-CN" altLang="en-US" smtClean="0"/>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F4C11A-0699-48E7-8749-FD2A688E347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spcBef>
          <a:spcPct val="0"/>
        </a:spcBef>
        <a:buNone/>
        <a:defRPr sz="3600" kern="1200">
          <a:solidFill>
            <a:srgbClr val="336699"/>
          </a:solidFill>
          <a:latin typeface="黑体" panose="02010609060101010101" pitchFamily="49" charset="-122"/>
          <a:ea typeface="黑体" panose="02010609060101010101" pitchFamily="49" charset="-122"/>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400" b="1" kern="1200">
          <a:solidFill>
            <a:schemeClr val="tx1"/>
          </a:solidFill>
          <a:latin typeface="华文细黑" panose="02010600040101010101" pitchFamily="2" charset="-122"/>
          <a:ea typeface="华文细黑" panose="02010600040101010101" pitchFamily="2" charset="-122"/>
          <a:cs typeface="+mn-cs"/>
        </a:defRPr>
      </a:lvl1pPr>
      <a:lvl2pPr marL="742950" indent="-285750" algn="l" defTabSz="914400" rtl="0" eaLnBrk="1" latinLnBrk="0" hangingPunct="1">
        <a:spcBef>
          <a:spcPct val="20000"/>
        </a:spcBef>
        <a:buSzPct val="50000"/>
        <a:buFont typeface="Wingdings" panose="05000000000000000000" pitchFamily="2" charset="2"/>
        <a:buChar char="p"/>
        <a:defRPr sz="2200" kern="1200">
          <a:solidFill>
            <a:schemeClr val="tx1"/>
          </a:solidFill>
          <a:latin typeface="华文细黑" panose="02010600040101010101" pitchFamily="2" charset="-122"/>
          <a:ea typeface="华文细黑" panose="02010600040101010101" pitchFamily="2" charset="-122"/>
          <a:cs typeface="+mn-cs"/>
        </a:defRPr>
      </a:lvl2pPr>
      <a:lvl3pPr marL="1143000" indent="-228600" algn="l" defTabSz="914400" rtl="0" eaLnBrk="1" latinLnBrk="0" hangingPunct="1">
        <a:spcBef>
          <a:spcPct val="20000"/>
        </a:spcBef>
        <a:buSzPct val="50000"/>
        <a:buFont typeface="Wingdings" panose="05000000000000000000" pitchFamily="2" charset="2"/>
        <a:buChar char="n"/>
        <a:defRPr sz="2000" kern="1200">
          <a:solidFill>
            <a:schemeClr val="tx1"/>
          </a:solidFill>
          <a:latin typeface="华文细黑" panose="02010600040101010101" pitchFamily="2" charset="-122"/>
          <a:ea typeface="华文细黑" panose="02010600040101010101" pitchFamily="2"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7" name="Rectangle 8"/>
          <p:cNvSpPr>
            <a:spLocks noChangeArrowheads="1"/>
          </p:cNvSpPr>
          <p:nvPr/>
        </p:nvSpPr>
        <p:spPr bwMode="auto">
          <a:xfrm>
            <a:off x="0" y="3244342"/>
            <a:ext cx="184700" cy="369316"/>
          </a:xfrm>
          <a:prstGeom prst="rect">
            <a:avLst/>
          </a:prstGeom>
          <a:solidFill>
            <a:srgbClr val="DDDDDD"/>
          </a:solidFill>
          <a:ln w="9525" algn="ctr">
            <a:noFill/>
            <a:miter lim="800000"/>
          </a:ln>
          <a:effectLst/>
        </p:spPr>
        <p:txBody>
          <a:bodyPr wrap="none" lIns="91425" tIns="45712" rIns="91425" bIns="45712" anchor="ctr">
            <a:spAutoFit/>
          </a:bodyPr>
          <a:lstStyle/>
          <a:p>
            <a:endParaRPr lang="zh-CN" altLang="en-US" sz="1800"/>
          </a:p>
        </p:txBody>
      </p:sp>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dirty="0" smtClean="0"/>
              <a:t>目录</a:t>
            </a:r>
            <a:endParaRPr lang="zh-CN" altLang="en-US" dirty="0"/>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50BAF8-1120-4869-B1EC-9D010EF77D65}" type="datetimeFigureOut">
              <a:rPr lang="zh-CN" altLang="en-US" smtClean="0"/>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F4C11A-0699-48E7-8749-FD2A688E347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iming>
    <p:tnLst>
      <p:par>
        <p:cTn id="1" dur="indefinite" restart="never" nodeType="tmRoot"/>
      </p:par>
    </p:tnLst>
  </p:timing>
  <p:txStyles>
    <p:titleStyle>
      <a:lvl1pPr algn="l" defTabSz="914400" rtl="0" eaLnBrk="1" latinLnBrk="0" hangingPunct="1">
        <a:spcBef>
          <a:spcPct val="0"/>
        </a:spcBef>
        <a:buNone/>
        <a:defRPr sz="3600" kern="1200">
          <a:solidFill>
            <a:srgbClr val="336699"/>
          </a:solidFill>
          <a:latin typeface="黑体" panose="02010609060101010101" pitchFamily="49" charset="-122"/>
          <a:ea typeface="黑体" panose="02010609060101010101" pitchFamily="49" charset="-122"/>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400" b="1" kern="1200">
          <a:solidFill>
            <a:schemeClr val="tx1"/>
          </a:solidFill>
          <a:latin typeface="华文细黑" panose="02010600040101010101" pitchFamily="2" charset="-122"/>
          <a:ea typeface="华文细黑" panose="02010600040101010101" pitchFamily="2" charset="-122"/>
          <a:cs typeface="+mn-cs"/>
        </a:defRPr>
      </a:lvl1pPr>
      <a:lvl2pPr marL="742950" indent="-285750" algn="l" defTabSz="914400" rtl="0" eaLnBrk="1" latinLnBrk="0" hangingPunct="1">
        <a:spcBef>
          <a:spcPct val="20000"/>
        </a:spcBef>
        <a:buSzPct val="50000"/>
        <a:buFont typeface="Wingdings" panose="05000000000000000000" pitchFamily="2" charset="2"/>
        <a:buChar char="p"/>
        <a:defRPr sz="2200" kern="1200">
          <a:solidFill>
            <a:schemeClr val="tx1"/>
          </a:solidFill>
          <a:latin typeface="华文细黑" panose="02010600040101010101" pitchFamily="2" charset="-122"/>
          <a:ea typeface="华文细黑" panose="02010600040101010101" pitchFamily="2" charset="-122"/>
          <a:cs typeface="+mn-cs"/>
        </a:defRPr>
      </a:lvl2pPr>
      <a:lvl3pPr marL="1143000" indent="-228600" algn="l" defTabSz="914400" rtl="0" eaLnBrk="1" latinLnBrk="0" hangingPunct="1">
        <a:spcBef>
          <a:spcPct val="20000"/>
        </a:spcBef>
        <a:buSzPct val="50000"/>
        <a:buFont typeface="Wingdings" panose="05000000000000000000" pitchFamily="2" charset="2"/>
        <a:buChar char="n"/>
        <a:defRPr sz="2000" kern="1200">
          <a:solidFill>
            <a:schemeClr val="tx1"/>
          </a:solidFill>
          <a:latin typeface="华文细黑" panose="02010600040101010101" pitchFamily="2" charset="-122"/>
          <a:ea typeface="华文细黑" panose="02010600040101010101" pitchFamily="2"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14.xml"/><Relationship Id="rId4" Type="http://schemas.openxmlformats.org/officeDocument/2006/relationships/image" Target="../media/image13.png"/><Relationship Id="rId3" Type="http://schemas.openxmlformats.org/officeDocument/2006/relationships/tags" Target="../tags/tag12.xml"/><Relationship Id="rId2" Type="http://schemas.openxmlformats.org/officeDocument/2006/relationships/image" Target="../media/image6.emf"/><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4.xml"/><Relationship Id="rId2" Type="http://schemas.openxmlformats.org/officeDocument/2006/relationships/tags" Target="../tags/tag13.xml"/><Relationship Id="rId1" Type="http://schemas.openxmlformats.org/officeDocument/2006/relationships/image" Target="../media/image6.emf"/></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4.xml"/><Relationship Id="rId2" Type="http://schemas.openxmlformats.org/officeDocument/2006/relationships/image" Target="../media/image14.png"/><Relationship Id="rId1" Type="http://schemas.openxmlformats.org/officeDocument/2006/relationships/tags" Target="../tags/tag14.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4.xml"/><Relationship Id="rId2" Type="http://schemas.openxmlformats.org/officeDocument/2006/relationships/image" Target="../media/image15.png"/><Relationship Id="rId1" Type="http://schemas.openxmlformats.org/officeDocument/2006/relationships/tags" Target="../tags/tag15.xml"/></Relationships>
</file>

<file path=ppt/slides/_rels/slide14.xml.rels><?xml version="1.0" encoding="UTF-8" standalone="yes"?>
<Relationships xmlns="http://schemas.openxmlformats.org/package/2006/relationships"><Relationship Id="rId9" Type="http://schemas.openxmlformats.org/officeDocument/2006/relationships/tags" Target="../tags/tag20.xml"/><Relationship Id="rId8" Type="http://schemas.openxmlformats.org/officeDocument/2006/relationships/image" Target="../media/image19.png"/><Relationship Id="rId7" Type="http://schemas.openxmlformats.org/officeDocument/2006/relationships/tags" Target="../tags/tag19.xml"/><Relationship Id="rId6" Type="http://schemas.openxmlformats.org/officeDocument/2006/relationships/image" Target="../media/image18.png"/><Relationship Id="rId5" Type="http://schemas.openxmlformats.org/officeDocument/2006/relationships/tags" Target="../tags/tag18.xml"/><Relationship Id="rId4" Type="http://schemas.openxmlformats.org/officeDocument/2006/relationships/image" Target="../media/image17.png"/><Relationship Id="rId3" Type="http://schemas.openxmlformats.org/officeDocument/2006/relationships/tags" Target="../tags/tag17.xml"/><Relationship Id="rId2" Type="http://schemas.openxmlformats.org/officeDocument/2006/relationships/image" Target="../media/image16.png"/><Relationship Id="rId12" Type="http://schemas.openxmlformats.org/officeDocument/2006/relationships/notesSlide" Target="../notesSlides/notesSlide14.xml"/><Relationship Id="rId11" Type="http://schemas.openxmlformats.org/officeDocument/2006/relationships/slideLayout" Target="../slideLayouts/slideLayout14.xml"/><Relationship Id="rId10" Type="http://schemas.openxmlformats.org/officeDocument/2006/relationships/image" Target="../media/image20.png"/><Relationship Id="rId1" Type="http://schemas.openxmlformats.org/officeDocument/2006/relationships/tags" Target="../tags/tag16.xml"/></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15.xml"/><Relationship Id="rId7" Type="http://schemas.openxmlformats.org/officeDocument/2006/relationships/slideLayout" Target="../slideLayouts/slideLayout14.xml"/><Relationship Id="rId6" Type="http://schemas.openxmlformats.org/officeDocument/2006/relationships/image" Target="../media/image16.png"/><Relationship Id="rId5" Type="http://schemas.openxmlformats.org/officeDocument/2006/relationships/tags" Target="../tags/tag23.xml"/><Relationship Id="rId4" Type="http://schemas.openxmlformats.org/officeDocument/2006/relationships/image" Target="../media/image22.png"/><Relationship Id="rId3" Type="http://schemas.openxmlformats.org/officeDocument/2006/relationships/tags" Target="../tags/tag22.xml"/><Relationship Id="rId2" Type="http://schemas.openxmlformats.org/officeDocument/2006/relationships/image" Target="../media/image21.png"/><Relationship Id="rId1" Type="http://schemas.openxmlformats.org/officeDocument/2006/relationships/tags" Target="../tags/tag21.xml"/></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16.xml"/><Relationship Id="rId7" Type="http://schemas.openxmlformats.org/officeDocument/2006/relationships/slideLayout" Target="../slideLayouts/slideLayout14.xml"/><Relationship Id="rId6" Type="http://schemas.openxmlformats.org/officeDocument/2006/relationships/image" Target="../media/image25.png"/><Relationship Id="rId5" Type="http://schemas.openxmlformats.org/officeDocument/2006/relationships/tags" Target="../tags/tag26.xml"/><Relationship Id="rId4" Type="http://schemas.openxmlformats.org/officeDocument/2006/relationships/image" Target="../media/image24.png"/><Relationship Id="rId3" Type="http://schemas.openxmlformats.org/officeDocument/2006/relationships/tags" Target="../tags/tag25.xml"/><Relationship Id="rId2" Type="http://schemas.openxmlformats.org/officeDocument/2006/relationships/image" Target="../media/image23.png"/><Relationship Id="rId1" Type="http://schemas.openxmlformats.org/officeDocument/2006/relationships/tags" Target="../tags/tag24.xml"/></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14.xml"/><Relationship Id="rId4" Type="http://schemas.openxmlformats.org/officeDocument/2006/relationships/image" Target="../media/image27.png"/><Relationship Id="rId3" Type="http://schemas.openxmlformats.org/officeDocument/2006/relationships/tags" Target="../tags/tag28.xml"/><Relationship Id="rId2" Type="http://schemas.openxmlformats.org/officeDocument/2006/relationships/image" Target="../media/image26.png"/><Relationship Id="rId1" Type="http://schemas.openxmlformats.org/officeDocument/2006/relationships/tags" Target="../tags/tag27.xml"/></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14.xml"/><Relationship Id="rId4" Type="http://schemas.openxmlformats.org/officeDocument/2006/relationships/image" Target="../media/image29.png"/><Relationship Id="rId3" Type="http://schemas.openxmlformats.org/officeDocument/2006/relationships/tags" Target="../tags/tag30.xml"/><Relationship Id="rId2" Type="http://schemas.openxmlformats.org/officeDocument/2006/relationships/image" Target="../media/image28.png"/><Relationship Id="rId1" Type="http://schemas.openxmlformats.org/officeDocument/2006/relationships/tags" Target="../tags/tag29.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14.xml"/><Relationship Id="rId3" Type="http://schemas.openxmlformats.org/officeDocument/2006/relationships/tags" Target="../tags/tag32.xml"/><Relationship Id="rId2" Type="http://schemas.openxmlformats.org/officeDocument/2006/relationships/image" Target="../media/image30.png"/><Relationship Id="rId1" Type="http://schemas.openxmlformats.org/officeDocument/2006/relationships/tags" Target="../tags/tag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4.xml"/><Relationship Id="rId2" Type="http://schemas.openxmlformats.org/officeDocument/2006/relationships/image" Target="../media/image31.png"/><Relationship Id="rId1" Type="http://schemas.openxmlformats.org/officeDocument/2006/relationships/tags" Target="../tags/tag33.xml"/></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slideLayout" Target="../slideLayouts/slideLayout14.xml"/><Relationship Id="rId4" Type="http://schemas.openxmlformats.org/officeDocument/2006/relationships/image" Target="../media/image33.png"/><Relationship Id="rId3" Type="http://schemas.openxmlformats.org/officeDocument/2006/relationships/tags" Target="../tags/tag35.xml"/><Relationship Id="rId2" Type="http://schemas.openxmlformats.org/officeDocument/2006/relationships/image" Target="../media/image32.png"/><Relationship Id="rId1" Type="http://schemas.openxmlformats.org/officeDocument/2006/relationships/tags" Target="../tags/tag3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4.xml"/><Relationship Id="rId1" Type="http://schemas.openxmlformats.org/officeDocument/2006/relationships/image" Target="../media/image34.png"/></Relationships>
</file>

<file path=ppt/slides/_rels/slide26.xml.rels><?xml version="1.0" encoding="UTF-8" standalone="yes"?>
<Relationships xmlns="http://schemas.openxmlformats.org/package/2006/relationships"><Relationship Id="rId6" Type="http://schemas.openxmlformats.org/officeDocument/2006/relationships/notesSlide" Target="../notesSlides/notesSlide25.xml"/><Relationship Id="rId5" Type="http://schemas.openxmlformats.org/officeDocument/2006/relationships/slideLayout" Target="../slideLayouts/slideLayout14.xml"/><Relationship Id="rId4" Type="http://schemas.openxmlformats.org/officeDocument/2006/relationships/image" Target="../media/image36.png"/><Relationship Id="rId3" Type="http://schemas.openxmlformats.org/officeDocument/2006/relationships/tags" Target="../tags/tag37.xml"/><Relationship Id="rId2" Type="http://schemas.openxmlformats.org/officeDocument/2006/relationships/image" Target="../media/image35.png"/><Relationship Id="rId1" Type="http://schemas.openxmlformats.org/officeDocument/2006/relationships/tags" Target="../tags/tag3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4.xml"/><Relationship Id="rId1" Type="http://schemas.openxmlformats.org/officeDocument/2006/relationships/image" Target="../media/image34.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37.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3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4.xml"/><Relationship Id="rId1" Type="http://schemas.openxmlformats.org/officeDocument/2006/relationships/image" Target="../media/image39.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40.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41.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42.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43.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4.xml"/><Relationship Id="rId1" Type="http://schemas.openxmlformats.org/officeDocument/2006/relationships/image" Target="../media/image4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4.xml"/><Relationship Id="rId1" Type="http://schemas.openxmlformats.org/officeDocument/2006/relationships/image" Target="../media/image6.emf"/></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14.xml"/><Relationship Id="rId6" Type="http://schemas.openxmlformats.org/officeDocument/2006/relationships/image" Target="../media/image6.emf"/><Relationship Id="rId5" Type="http://schemas.openxmlformats.org/officeDocument/2006/relationships/tags" Target="../tags/tag3.xml"/><Relationship Id="rId4" Type="http://schemas.openxmlformats.org/officeDocument/2006/relationships/image" Target="../media/image8.png"/><Relationship Id="rId3" Type="http://schemas.openxmlformats.org/officeDocument/2006/relationships/tags" Target="../tags/tag2.xml"/><Relationship Id="rId2" Type="http://schemas.openxmlformats.org/officeDocument/2006/relationships/image" Target="../media/image7.png"/><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14.xml"/><Relationship Id="rId6" Type="http://schemas.openxmlformats.org/officeDocument/2006/relationships/image" Target="../media/image6.emf"/><Relationship Id="rId5" Type="http://schemas.openxmlformats.org/officeDocument/2006/relationships/tags" Target="../tags/tag6.xml"/><Relationship Id="rId4" Type="http://schemas.openxmlformats.org/officeDocument/2006/relationships/image" Target="../media/image10.png"/><Relationship Id="rId3" Type="http://schemas.openxmlformats.org/officeDocument/2006/relationships/tags" Target="../tags/tag5.xml"/><Relationship Id="rId2" Type="http://schemas.openxmlformats.org/officeDocument/2006/relationships/image" Target="../media/image9.png"/><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14.xml"/><Relationship Id="rId4" Type="http://schemas.openxmlformats.org/officeDocument/2006/relationships/image" Target="../media/image11.png"/><Relationship Id="rId3" Type="http://schemas.openxmlformats.org/officeDocument/2006/relationships/tags" Target="../tags/tag8.xml"/><Relationship Id="rId2" Type="http://schemas.openxmlformats.org/officeDocument/2006/relationships/image" Target="../media/image6.emf"/><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14.xml"/><Relationship Id="rId4" Type="http://schemas.openxmlformats.org/officeDocument/2006/relationships/image" Target="../media/image12.png"/><Relationship Id="rId3" Type="http://schemas.openxmlformats.org/officeDocument/2006/relationships/tags" Target="../tags/tag10.xml"/><Relationship Id="rId2" Type="http://schemas.openxmlformats.org/officeDocument/2006/relationships/image" Target="../media/image6.emf"/><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063553" y="1484784"/>
            <a:ext cx="8144665" cy="1224136"/>
          </a:xfrm>
        </p:spPr>
        <p:txBody>
          <a:bodyPr/>
          <a:lstStyle/>
          <a:p>
            <a:r>
              <a:rPr lang="en-US" altLang="zh-CN" sz="4000" b="1" dirty="0">
                <a:effectLst/>
                <a:latin typeface="+mn-lt"/>
                <a:ea typeface="黑体" panose="02010609060101010101" pitchFamily="49" charset="-122"/>
                <a:cs typeface="黑体" panose="02010609060101010101" pitchFamily="49" charset="-122"/>
              </a:rPr>
              <a:t>Computer Architecture Experiment</a:t>
            </a:r>
            <a:endParaRPr lang="zh-CN" altLang="en-US" sz="4000" b="1" dirty="0">
              <a:effectLst/>
              <a:latin typeface="+mn-lt"/>
              <a:ea typeface="黑体" panose="02010609060101010101" pitchFamily="49" charset="-122"/>
              <a:cs typeface="黑体" panose="02010609060101010101" pitchFamily="49" charset="-122"/>
            </a:endParaRPr>
          </a:p>
        </p:txBody>
      </p:sp>
      <p:sp>
        <p:nvSpPr>
          <p:cNvPr id="4" name="TextBox 3"/>
          <p:cNvSpPr txBox="1"/>
          <p:nvPr/>
        </p:nvSpPr>
        <p:spPr>
          <a:xfrm>
            <a:off x="1919536" y="2924944"/>
            <a:ext cx="8280920" cy="1198880"/>
          </a:xfrm>
          <a:prstGeom prst="rect">
            <a:avLst/>
          </a:prstGeom>
          <a:noFill/>
        </p:spPr>
        <p:txBody>
          <a:bodyPr wrap="square" rtlCol="0">
            <a:spAutoFit/>
          </a:bodyPr>
          <a:lstStyle/>
          <a:p>
            <a:pPr algn="ctr"/>
            <a:r>
              <a:rPr lang="en-US" altLang="zh-CN" sz="3600" b="1" dirty="0">
                <a:solidFill>
                  <a:schemeClr val="accent5">
                    <a:lumMod val="75000"/>
                  </a:schemeClr>
                </a:solidFill>
                <a:ea typeface="楷体" panose="02010609060101010101" charset="-122"/>
                <a:cs typeface="楷体" panose="02010609060101010101" charset="-122"/>
              </a:rPr>
              <a:t>Topic 6</a:t>
            </a:r>
            <a:r>
              <a:rPr lang="en-US" altLang="zh-CN" sz="3600" b="1" dirty="0" smtClean="0">
                <a:solidFill>
                  <a:schemeClr val="accent5">
                    <a:lumMod val="75000"/>
                  </a:schemeClr>
                </a:solidFill>
                <a:ea typeface="楷体" panose="02010609060101010101" charset="-122"/>
                <a:cs typeface="楷体" panose="02010609060101010101" charset="-122"/>
              </a:rPr>
              <a:t>.</a:t>
            </a:r>
            <a:r>
              <a:rPr lang="zh-CN" altLang="en-US" sz="3600" b="1" dirty="0" smtClean="0">
                <a:solidFill>
                  <a:schemeClr val="accent5">
                    <a:lumMod val="75000"/>
                  </a:schemeClr>
                </a:solidFill>
                <a:ea typeface="楷体" panose="02010609060101010101" charset="-122"/>
                <a:cs typeface="楷体" panose="02010609060101010101" charset="-122"/>
              </a:rPr>
              <a:t> </a:t>
            </a:r>
            <a:r>
              <a:rPr lang="en-US" altLang="zh-CN" sz="3600" b="1" dirty="0">
                <a:solidFill>
                  <a:schemeClr val="accent5">
                    <a:lumMod val="75000"/>
                  </a:schemeClr>
                </a:solidFill>
                <a:ea typeface="楷体" panose="02010609060101010101" charset="-122"/>
                <a:cs typeface="楷体" panose="02010609060101010101" charset="-122"/>
              </a:rPr>
              <a:t>Dynamically Scheduled Pipelines using </a:t>
            </a:r>
            <a:r>
              <a:rPr lang="en-US" altLang="zh-CN" sz="3600" b="1" dirty="0" err="1" smtClean="0">
                <a:solidFill>
                  <a:schemeClr val="accent5">
                    <a:lumMod val="75000"/>
                  </a:schemeClr>
                </a:solidFill>
                <a:ea typeface="楷体" panose="02010609060101010101" charset="-122"/>
                <a:cs typeface="楷体" panose="02010609060101010101" charset="-122"/>
              </a:rPr>
              <a:t>Scoreboarding</a:t>
            </a:r>
            <a:endParaRPr lang="zh-CN" altLang="en-US" sz="3600" b="1" dirty="0">
              <a:solidFill>
                <a:schemeClr val="accent5">
                  <a:lumMod val="75000"/>
                </a:schemeClr>
              </a:solidFill>
              <a:ea typeface="楷体" panose="02010609060101010101" charset="-122"/>
              <a:cs typeface="楷体" panose="02010609060101010101" charset="-122"/>
            </a:endParaRPr>
          </a:p>
        </p:txBody>
      </p:sp>
      <p:sp>
        <p:nvSpPr>
          <p:cNvPr id="6" name="副标题 2"/>
          <p:cNvSpPr>
            <a:spLocks noGrp="1"/>
          </p:cNvSpPr>
          <p:nvPr>
            <p:ph type="subTitle" idx="1"/>
          </p:nvPr>
        </p:nvSpPr>
        <p:spPr>
          <a:xfrm>
            <a:off x="2895600" y="4437112"/>
            <a:ext cx="6400800" cy="1608584"/>
          </a:xfrm>
        </p:spPr>
        <p:txBody>
          <a:bodyPr>
            <a:normAutofit lnSpcReduction="10000"/>
          </a:bodyPr>
          <a:lstStyle/>
          <a:p>
            <a:pPr>
              <a:lnSpc>
                <a:spcPct val="120000"/>
              </a:lnSpc>
              <a:spcBef>
                <a:spcPct val="0"/>
              </a:spcBef>
            </a:pPr>
            <a:r>
              <a:rPr lang="zh-CN" altLang="en-US" sz="3000" b="1" dirty="0">
                <a:latin typeface="楷体_GB2312" pitchFamily="49" charset="-122"/>
                <a:ea typeface="楷体_GB2312" pitchFamily="49" charset="-122"/>
              </a:rPr>
              <a:t>浙江大学计算机学</a:t>
            </a:r>
            <a:r>
              <a:rPr lang="zh-CN" altLang="en-US" sz="3000" b="1" dirty="0" smtClean="0">
                <a:latin typeface="楷体_GB2312" pitchFamily="49" charset="-122"/>
                <a:ea typeface="楷体_GB2312" pitchFamily="49" charset="-122"/>
              </a:rPr>
              <a:t>院</a:t>
            </a:r>
            <a:endParaRPr lang="en-US" altLang="zh-CN" sz="3000" b="1" dirty="0" smtClean="0">
              <a:latin typeface="楷体_GB2312" pitchFamily="49" charset="-122"/>
              <a:ea typeface="楷体_GB2312" pitchFamily="49" charset="-122"/>
            </a:endParaRPr>
          </a:p>
          <a:p>
            <a:pPr>
              <a:lnSpc>
                <a:spcPct val="120000"/>
              </a:lnSpc>
              <a:spcBef>
                <a:spcPct val="0"/>
              </a:spcBef>
            </a:pPr>
            <a:endParaRPr lang="en-US" altLang="zh-CN" sz="3000" b="1" dirty="0">
              <a:latin typeface="楷体_GB2312" pitchFamily="49" charset="-122"/>
              <a:ea typeface="楷体_GB2312" pitchFamily="49" charset="-122"/>
            </a:endParaRPr>
          </a:p>
          <a:p>
            <a:pPr>
              <a:lnSpc>
                <a:spcPct val="120000"/>
              </a:lnSpc>
              <a:spcBef>
                <a:spcPct val="0"/>
              </a:spcBef>
            </a:pPr>
            <a:r>
              <a:rPr lang="en-US" altLang="zh-CN" sz="3000" b="1" dirty="0" smtClean="0">
                <a:latin typeface="楷体_GB2312" pitchFamily="49" charset="-122"/>
                <a:ea typeface="楷体_GB2312" pitchFamily="49" charset="-122"/>
              </a:rPr>
              <a:t>2023</a:t>
            </a:r>
            <a:r>
              <a:rPr lang="zh-CN" altLang="en-US" sz="3000" b="1" dirty="0" smtClean="0">
                <a:latin typeface="楷体_GB2312" pitchFamily="49" charset="-122"/>
                <a:ea typeface="楷体_GB2312" pitchFamily="49" charset="-122"/>
              </a:rPr>
              <a:t>年</a:t>
            </a:r>
            <a:r>
              <a:rPr lang="en-US" altLang="zh-CN" sz="3000" b="1" dirty="0" smtClean="0">
                <a:latin typeface="楷体_GB2312" pitchFamily="49" charset="-122"/>
                <a:ea typeface="楷体_GB2312" pitchFamily="49" charset="-122"/>
              </a:rPr>
              <a:t>12</a:t>
            </a:r>
            <a:r>
              <a:rPr lang="zh-CN" altLang="en-US" sz="3000" b="1" dirty="0" smtClean="0">
                <a:latin typeface="楷体_GB2312" pitchFamily="49" charset="-122"/>
                <a:ea typeface="楷体_GB2312" pitchFamily="49" charset="-122"/>
              </a:rPr>
              <a:t>月</a:t>
            </a:r>
            <a:endParaRPr lang="en-US" altLang="zh-CN" sz="3000" b="1" dirty="0">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pPr eaLnBrk="1" hangingPunct="1"/>
            <a:r>
              <a:rPr lang="en-US" altLang="zh-CN" sz="4400" dirty="0">
                <a:solidFill>
                  <a:srgbClr val="19A1FD"/>
                </a:solidFill>
                <a:latin typeface="+mn-lt"/>
                <a:ea typeface="宋体" panose="02010600030101010101" pitchFamily="2" charset="-122"/>
              </a:rPr>
              <a:t>Architecture Overview – </a:t>
            </a:r>
            <a:r>
              <a:rPr lang="en-US" altLang="zh-CN" sz="4400" dirty="0">
                <a:solidFill>
                  <a:srgbClr val="19A1FD"/>
                </a:solidFill>
                <a:latin typeface="+mn-lt"/>
                <a:ea typeface="宋体" panose="02010600030101010101" pitchFamily="2" charset="-122"/>
              </a:rPr>
              <a:t>WB</a:t>
            </a:r>
            <a:endParaRPr lang="en-US" altLang="zh-CN" sz="4400" dirty="0">
              <a:solidFill>
                <a:srgbClr val="19A1FD"/>
              </a:solidFill>
              <a:latin typeface="+mn-lt"/>
              <a:ea typeface="宋体" panose="02010600030101010101" pitchFamily="2" charset="-122"/>
            </a:endParaRPr>
          </a:p>
        </p:txBody>
      </p:sp>
      <p:pic>
        <p:nvPicPr>
          <p:cNvPr id="4" name="Picture 3"/>
          <p:cNvPicPr>
            <a:picLocks noChangeAspect="1"/>
          </p:cNvPicPr>
          <p:nvPr>
            <p:custDataLst>
              <p:tags r:id="rId1"/>
            </p:custDataLst>
          </p:nvPr>
        </p:nvPicPr>
        <p:blipFill>
          <a:blip r:embed="rId2"/>
          <a:srcRect l="85111"/>
          <a:stretch>
            <a:fillRect/>
          </a:stretch>
        </p:blipFill>
        <p:spPr>
          <a:xfrm>
            <a:off x="10704068" y="188595"/>
            <a:ext cx="1440307" cy="6480810"/>
          </a:xfrm>
          <a:prstGeom prst="rect">
            <a:avLst/>
          </a:prstGeom>
        </p:spPr>
      </p:pic>
      <p:pic>
        <p:nvPicPr>
          <p:cNvPr id="2" name="图片 1"/>
          <p:cNvPicPr>
            <a:picLocks noChangeAspect="1"/>
          </p:cNvPicPr>
          <p:nvPr>
            <p:custDataLst>
              <p:tags r:id="rId3"/>
            </p:custDataLst>
          </p:nvPr>
        </p:nvPicPr>
        <p:blipFill>
          <a:blip r:embed="rId4"/>
          <a:stretch>
            <a:fillRect/>
          </a:stretch>
        </p:blipFill>
        <p:spPr>
          <a:xfrm>
            <a:off x="407670" y="1917065"/>
            <a:ext cx="9296400" cy="319087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1319022" y="188640"/>
            <a:ext cx="9673522" cy="6480720"/>
          </a:xfrm>
          <a:prstGeom prst="rect">
            <a:avLst/>
          </a:prstGeom>
        </p:spPr>
      </p:pic>
      <p:sp>
        <p:nvSpPr>
          <p:cNvPr id="2" name="圆角矩形 1"/>
          <p:cNvSpPr/>
          <p:nvPr>
            <p:custDataLst>
              <p:tags r:id="rId2"/>
            </p:custDataLst>
          </p:nvPr>
        </p:nvSpPr>
        <p:spPr>
          <a:xfrm>
            <a:off x="3575685" y="116205"/>
            <a:ext cx="7200900" cy="1008380"/>
          </a:xfrm>
          <a:prstGeom prst="roundRect">
            <a:avLst/>
          </a:prstGeom>
          <a:noFill/>
          <a:ln w="38100">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pPr eaLnBrk="1" hangingPunct="1"/>
            <a:r>
              <a:rPr lang="en-US" altLang="zh-CN" sz="4400" dirty="0">
                <a:solidFill>
                  <a:srgbClr val="19A1FD"/>
                </a:solidFill>
                <a:latin typeface="+mn-lt"/>
                <a:ea typeface="宋体" panose="02010600030101010101" pitchFamily="2" charset="-122"/>
              </a:rPr>
              <a:t>Ctrl </a:t>
            </a:r>
            <a:r>
              <a:rPr lang="en-US" altLang="zh-CN" sz="4400" dirty="0">
                <a:solidFill>
                  <a:srgbClr val="19A1FD"/>
                </a:solidFill>
                <a:latin typeface="+mn-lt"/>
                <a:ea typeface="宋体" panose="02010600030101010101" pitchFamily="2" charset="-122"/>
              </a:rPr>
              <a:t>Unit</a:t>
            </a:r>
            <a:endParaRPr lang="en-US" altLang="zh-CN" sz="4400" dirty="0">
              <a:solidFill>
                <a:srgbClr val="19A1FD"/>
              </a:solidFill>
              <a:latin typeface="+mn-lt"/>
              <a:ea typeface="宋体" panose="02010600030101010101" pitchFamily="2" charset="-122"/>
            </a:endParaRPr>
          </a:p>
        </p:txBody>
      </p:sp>
      <p:pic>
        <p:nvPicPr>
          <p:cNvPr id="3" name="图片 2"/>
          <p:cNvPicPr>
            <a:picLocks noChangeAspect="1"/>
          </p:cNvPicPr>
          <p:nvPr>
            <p:custDataLst>
              <p:tags r:id="rId1"/>
            </p:custDataLst>
          </p:nvPr>
        </p:nvPicPr>
        <p:blipFill>
          <a:blip r:embed="rId2"/>
          <a:stretch>
            <a:fillRect/>
          </a:stretch>
        </p:blipFill>
        <p:spPr>
          <a:xfrm>
            <a:off x="2711450" y="1287145"/>
            <a:ext cx="6602095" cy="5209540"/>
          </a:xfrm>
          <a:prstGeom prst="rect">
            <a:avLst/>
          </a:prstGeom>
        </p:spPr>
      </p:pic>
      <p:sp>
        <p:nvSpPr>
          <p:cNvPr id="5" name="文本框 4"/>
          <p:cNvSpPr txBox="1"/>
          <p:nvPr/>
        </p:nvSpPr>
        <p:spPr>
          <a:xfrm>
            <a:off x="8328660" y="6381115"/>
            <a:ext cx="3863340" cy="337185"/>
          </a:xfrm>
          <a:prstGeom prst="rect">
            <a:avLst/>
          </a:prstGeom>
          <a:noFill/>
        </p:spPr>
        <p:txBody>
          <a:bodyPr wrap="square" rtlCol="0" anchor="t">
            <a:spAutoFit/>
          </a:bodyPr>
          <a:p>
            <a:r>
              <a:rPr lang="zh-CN" altLang="en-US" sz="1600">
                <a:solidFill>
                  <a:schemeClr val="accent1"/>
                </a:solidFill>
              </a:rPr>
              <a:t>https://jasonren0403.github.io/scoreboard/</a:t>
            </a:r>
            <a:endParaRPr lang="zh-CN" altLang="en-US" sz="1600">
              <a:solidFill>
                <a:schemeClr val="accent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pPr eaLnBrk="1" hangingPunct="1"/>
            <a:r>
              <a:rPr lang="en-US" altLang="zh-CN" sz="4400" dirty="0">
                <a:solidFill>
                  <a:srgbClr val="19A1FD"/>
                </a:solidFill>
                <a:latin typeface="+mn-lt"/>
                <a:ea typeface="宋体" panose="02010600030101010101" pitchFamily="2" charset="-122"/>
              </a:rPr>
              <a:t>Ctrl Unit - Function Unit </a:t>
            </a:r>
            <a:r>
              <a:rPr lang="en-US" altLang="zh-CN" sz="4400" dirty="0">
                <a:solidFill>
                  <a:srgbClr val="19A1FD"/>
                </a:solidFill>
                <a:latin typeface="+mn-lt"/>
                <a:ea typeface="宋体" panose="02010600030101010101" pitchFamily="2" charset="-122"/>
              </a:rPr>
              <a:t>Status</a:t>
            </a:r>
            <a:endParaRPr lang="en-US" altLang="zh-CN" sz="4400" dirty="0">
              <a:solidFill>
                <a:srgbClr val="19A1FD"/>
              </a:solidFill>
              <a:latin typeface="+mn-lt"/>
              <a:ea typeface="宋体" panose="02010600030101010101" pitchFamily="2" charset="-122"/>
            </a:endParaRPr>
          </a:p>
        </p:txBody>
      </p:sp>
      <p:pic>
        <p:nvPicPr>
          <p:cNvPr id="2" name="图片 1"/>
          <p:cNvPicPr>
            <a:picLocks noChangeAspect="1"/>
          </p:cNvPicPr>
          <p:nvPr>
            <p:custDataLst>
              <p:tags r:id="rId1"/>
            </p:custDataLst>
          </p:nvPr>
        </p:nvPicPr>
        <p:blipFill>
          <a:blip r:embed="rId2"/>
          <a:stretch>
            <a:fillRect/>
          </a:stretch>
        </p:blipFill>
        <p:spPr>
          <a:xfrm>
            <a:off x="1703705" y="1226185"/>
            <a:ext cx="8935085" cy="2562860"/>
          </a:xfrm>
          <a:prstGeom prst="rect">
            <a:avLst/>
          </a:prstGeom>
        </p:spPr>
      </p:pic>
      <p:sp>
        <p:nvSpPr>
          <p:cNvPr id="4" name="文本框 3"/>
          <p:cNvSpPr txBox="1"/>
          <p:nvPr/>
        </p:nvSpPr>
        <p:spPr>
          <a:xfrm>
            <a:off x="1775460" y="3789045"/>
            <a:ext cx="8691880" cy="2306955"/>
          </a:xfrm>
          <a:prstGeom prst="rect">
            <a:avLst/>
          </a:prstGeom>
          <a:noFill/>
        </p:spPr>
        <p:txBody>
          <a:bodyPr wrap="square" rtlCol="0" anchor="t">
            <a:spAutoFit/>
          </a:bodyPr>
          <a:p>
            <a:r>
              <a:rPr lang="zh-CN" altLang="en-US" b="1"/>
              <a:t>Busy</a:t>
            </a:r>
            <a:r>
              <a:rPr lang="zh-CN" altLang="en-US"/>
              <a:t>    – Indicate whether the unit is busy or not.</a:t>
            </a:r>
            <a:endParaRPr lang="zh-CN" altLang="en-US"/>
          </a:p>
          <a:p>
            <a:r>
              <a:rPr lang="zh-CN" altLang="en-US" b="1"/>
              <a:t>Op </a:t>
            </a:r>
            <a:r>
              <a:rPr lang="zh-CN" altLang="en-US"/>
              <a:t>      – Operation to perform in the unit (e.g., addr or subtract).</a:t>
            </a:r>
            <a:endParaRPr lang="zh-CN" altLang="en-US"/>
          </a:p>
          <a:p>
            <a:r>
              <a:rPr lang="zh-CN" altLang="en-US" b="1"/>
              <a:t>Fi </a:t>
            </a:r>
            <a:r>
              <a:rPr lang="zh-CN" altLang="en-US"/>
              <a:t>        – Destination register.</a:t>
            </a:r>
            <a:endParaRPr lang="zh-CN" altLang="en-US"/>
          </a:p>
          <a:p>
            <a:r>
              <a:rPr lang="zh-CN" altLang="en-US" b="1"/>
              <a:t>Fj, Fk</a:t>
            </a:r>
            <a:r>
              <a:rPr lang="zh-CN" altLang="en-US"/>
              <a:t>   – Source-register numbers.</a:t>
            </a:r>
            <a:endParaRPr lang="zh-CN" altLang="en-US"/>
          </a:p>
          <a:p>
            <a:r>
              <a:rPr lang="zh-CN" altLang="en-US" b="1"/>
              <a:t>Qj, Qk </a:t>
            </a:r>
            <a:r>
              <a:rPr lang="zh-CN" altLang="en-US"/>
              <a:t>– Functional units producing source registers Fj, Fk</a:t>
            </a:r>
            <a:endParaRPr lang="zh-CN" altLang="en-US"/>
          </a:p>
          <a:p>
            <a:r>
              <a:rPr lang="zh-CN" altLang="en-US" b="1"/>
              <a:t>Rj, Rk</a:t>
            </a:r>
            <a:r>
              <a:rPr lang="zh-CN" altLang="en-US"/>
              <a:t>   – Flags indicating when Fj, Fk are ready and not yet read. Set to No after operands. </a:t>
            </a:r>
            <a:endParaRPr lang="zh-CN" altLang="en-US"/>
          </a:p>
          <a:p>
            <a:endParaRPr lang="zh-CN" altLang="en-US"/>
          </a:p>
          <a:p>
            <a:r>
              <a:rPr lang="zh-CN" altLang="en-US" b="1"/>
              <a:t>FU_DONE</a:t>
            </a:r>
            <a:endParaRPr lang="zh-CN" altLang="en-US" b="1"/>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pPr eaLnBrk="1" hangingPunct="1"/>
            <a:r>
              <a:rPr lang="en-US" altLang="zh-CN" sz="4400" dirty="0">
                <a:solidFill>
                  <a:srgbClr val="19A1FD"/>
                </a:solidFill>
                <a:latin typeface="+mn-lt"/>
                <a:ea typeface="宋体" panose="02010600030101010101" pitchFamily="2" charset="-122"/>
              </a:rPr>
              <a:t>Ctrl Unit - Function Unit </a:t>
            </a:r>
            <a:r>
              <a:rPr lang="en-US" altLang="zh-CN" sz="4400" dirty="0">
                <a:solidFill>
                  <a:srgbClr val="19A1FD"/>
                </a:solidFill>
                <a:latin typeface="+mn-lt"/>
                <a:ea typeface="宋体" panose="02010600030101010101" pitchFamily="2" charset="-122"/>
              </a:rPr>
              <a:t>Status</a:t>
            </a:r>
            <a:endParaRPr lang="en-US" altLang="zh-CN" sz="4400" dirty="0">
              <a:solidFill>
                <a:srgbClr val="19A1FD"/>
              </a:solidFill>
              <a:latin typeface="+mn-lt"/>
              <a:ea typeface="宋体" panose="02010600030101010101" pitchFamily="2" charset="-122"/>
            </a:endParaRPr>
          </a:p>
        </p:txBody>
      </p:sp>
      <p:sp>
        <p:nvSpPr>
          <p:cNvPr id="4" name="文本框 3"/>
          <p:cNvSpPr txBox="1"/>
          <p:nvPr/>
        </p:nvSpPr>
        <p:spPr>
          <a:xfrm>
            <a:off x="479425" y="1412240"/>
            <a:ext cx="8691880" cy="2306955"/>
          </a:xfrm>
          <a:prstGeom prst="rect">
            <a:avLst/>
          </a:prstGeom>
          <a:noFill/>
        </p:spPr>
        <p:txBody>
          <a:bodyPr wrap="square" rtlCol="0" anchor="t">
            <a:spAutoFit/>
          </a:bodyPr>
          <a:p>
            <a:r>
              <a:rPr lang="zh-CN" altLang="en-US" b="1"/>
              <a:t>Busy</a:t>
            </a:r>
            <a:r>
              <a:rPr lang="zh-CN" altLang="en-US"/>
              <a:t>    – Indicate whether the unit is busy or not.</a:t>
            </a:r>
            <a:endParaRPr lang="zh-CN" altLang="en-US"/>
          </a:p>
          <a:p>
            <a:r>
              <a:rPr lang="zh-CN" altLang="en-US" b="1"/>
              <a:t>Op </a:t>
            </a:r>
            <a:r>
              <a:rPr lang="zh-CN" altLang="en-US"/>
              <a:t>      – Operation to perform in the unit (e.g., addr or subtract).</a:t>
            </a:r>
            <a:endParaRPr lang="zh-CN" altLang="en-US"/>
          </a:p>
          <a:p>
            <a:r>
              <a:rPr lang="zh-CN" altLang="en-US" b="1"/>
              <a:t>Fi </a:t>
            </a:r>
            <a:r>
              <a:rPr lang="zh-CN" altLang="en-US"/>
              <a:t>        – Destination register.</a:t>
            </a:r>
            <a:endParaRPr lang="zh-CN" altLang="en-US"/>
          </a:p>
          <a:p>
            <a:r>
              <a:rPr lang="zh-CN" altLang="en-US" b="1"/>
              <a:t>Fj, Fk</a:t>
            </a:r>
            <a:r>
              <a:rPr lang="zh-CN" altLang="en-US"/>
              <a:t>   – Source-register numbers.</a:t>
            </a:r>
            <a:endParaRPr lang="zh-CN" altLang="en-US"/>
          </a:p>
          <a:p>
            <a:r>
              <a:rPr lang="zh-CN" altLang="en-US" b="1"/>
              <a:t>Qj, Qk </a:t>
            </a:r>
            <a:r>
              <a:rPr lang="zh-CN" altLang="en-US"/>
              <a:t>– Functional units producing source registers Fj, Fk</a:t>
            </a:r>
            <a:endParaRPr lang="zh-CN" altLang="en-US"/>
          </a:p>
          <a:p>
            <a:r>
              <a:rPr lang="zh-CN" altLang="en-US" b="1"/>
              <a:t>Rj, Rk</a:t>
            </a:r>
            <a:r>
              <a:rPr lang="zh-CN" altLang="en-US"/>
              <a:t>   – Flags indicating when Fj, Fk are ready and not yet read. Set to No after operands. </a:t>
            </a:r>
            <a:endParaRPr lang="zh-CN" altLang="en-US"/>
          </a:p>
          <a:p>
            <a:endParaRPr lang="zh-CN" altLang="en-US"/>
          </a:p>
          <a:p>
            <a:r>
              <a:rPr lang="zh-CN" altLang="en-US" b="1"/>
              <a:t>FU_DONE</a:t>
            </a:r>
            <a:endParaRPr lang="zh-CN" altLang="en-US" b="1"/>
          </a:p>
        </p:txBody>
      </p:sp>
      <p:pic>
        <p:nvPicPr>
          <p:cNvPr id="3" name="图片 2"/>
          <p:cNvPicPr>
            <a:picLocks noChangeAspect="1"/>
          </p:cNvPicPr>
          <p:nvPr>
            <p:custDataLst>
              <p:tags r:id="rId1"/>
            </p:custDataLst>
          </p:nvPr>
        </p:nvPicPr>
        <p:blipFill>
          <a:blip r:embed="rId2"/>
          <a:stretch>
            <a:fillRect/>
          </a:stretch>
        </p:blipFill>
        <p:spPr>
          <a:xfrm>
            <a:off x="6600190" y="3953510"/>
            <a:ext cx="2686050" cy="1695450"/>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9408160" y="1772285"/>
            <a:ext cx="1952625" cy="3876675"/>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839470" y="4010660"/>
            <a:ext cx="2620645" cy="368935"/>
          </a:xfrm>
          <a:prstGeom prst="rect">
            <a:avLst/>
          </a:prstGeom>
        </p:spPr>
      </p:pic>
      <p:pic>
        <p:nvPicPr>
          <p:cNvPr id="9" name="图片 8"/>
          <p:cNvPicPr>
            <a:picLocks noChangeAspect="1"/>
          </p:cNvPicPr>
          <p:nvPr>
            <p:custDataLst>
              <p:tags r:id="rId7"/>
            </p:custDataLst>
          </p:nvPr>
        </p:nvPicPr>
        <p:blipFill>
          <a:blip r:embed="rId8"/>
          <a:stretch>
            <a:fillRect/>
          </a:stretch>
        </p:blipFill>
        <p:spPr>
          <a:xfrm>
            <a:off x="911860" y="4671060"/>
            <a:ext cx="3315970" cy="257810"/>
          </a:xfrm>
          <a:prstGeom prst="rect">
            <a:avLst/>
          </a:prstGeom>
        </p:spPr>
      </p:pic>
      <p:pic>
        <p:nvPicPr>
          <p:cNvPr id="10" name="图片 9"/>
          <p:cNvPicPr>
            <a:picLocks noChangeAspect="1"/>
          </p:cNvPicPr>
          <p:nvPr>
            <p:custDataLst>
              <p:tags r:id="rId9"/>
            </p:custDataLst>
          </p:nvPr>
        </p:nvPicPr>
        <p:blipFill>
          <a:blip r:embed="rId10"/>
          <a:stretch>
            <a:fillRect/>
          </a:stretch>
        </p:blipFill>
        <p:spPr>
          <a:xfrm>
            <a:off x="911225" y="5085080"/>
            <a:ext cx="3359150" cy="273050"/>
          </a:xfrm>
          <a:prstGeom prst="rect">
            <a:avLst/>
          </a:prstGeom>
        </p:spPr>
      </p:pic>
      <p:sp>
        <p:nvSpPr>
          <p:cNvPr id="11" name="文本框 10"/>
          <p:cNvSpPr txBox="1"/>
          <p:nvPr/>
        </p:nvSpPr>
        <p:spPr>
          <a:xfrm>
            <a:off x="335280" y="4622165"/>
            <a:ext cx="548640" cy="462915"/>
          </a:xfrm>
          <a:prstGeom prst="rect">
            <a:avLst/>
          </a:prstGeom>
          <a:noFill/>
        </p:spPr>
        <p:txBody>
          <a:bodyPr wrap="square" rtlCol="0" anchor="t">
            <a:noAutofit/>
          </a:bodyPr>
          <a:p>
            <a:r>
              <a:rPr lang="zh-CN" altLang="en-US"/>
              <a:t>e.g.</a:t>
            </a:r>
            <a:endParaRPr lang="zh-CN" altLang="en-US"/>
          </a:p>
        </p:txBody>
      </p:sp>
      <p:sp>
        <p:nvSpPr>
          <p:cNvPr id="2" name="圆角矩形 1"/>
          <p:cNvSpPr/>
          <p:nvPr/>
        </p:nvSpPr>
        <p:spPr>
          <a:xfrm>
            <a:off x="695325" y="4004945"/>
            <a:ext cx="2808605" cy="432435"/>
          </a:xfrm>
          <a:prstGeom prst="roundRect">
            <a:avLst/>
          </a:prstGeom>
          <a:noFill/>
          <a:ln w="38100">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pPr eaLnBrk="1" hangingPunct="1"/>
            <a:r>
              <a:rPr lang="en-US" altLang="zh-CN" sz="4400" dirty="0">
                <a:solidFill>
                  <a:srgbClr val="19A1FD"/>
                </a:solidFill>
                <a:latin typeface="+mn-lt"/>
                <a:ea typeface="宋体" panose="02010600030101010101" pitchFamily="2" charset="-122"/>
              </a:rPr>
              <a:t>Ctrl Unit - Function Unit </a:t>
            </a:r>
            <a:r>
              <a:rPr lang="en-US" altLang="zh-CN" sz="4400" dirty="0">
                <a:solidFill>
                  <a:srgbClr val="19A1FD"/>
                </a:solidFill>
                <a:latin typeface="+mn-lt"/>
                <a:ea typeface="宋体" panose="02010600030101010101" pitchFamily="2" charset="-122"/>
              </a:rPr>
              <a:t>Status</a:t>
            </a:r>
            <a:endParaRPr lang="en-US" altLang="zh-CN" sz="4400" dirty="0">
              <a:solidFill>
                <a:srgbClr val="19A1FD"/>
              </a:solidFill>
              <a:latin typeface="+mn-lt"/>
              <a:ea typeface="宋体" panose="02010600030101010101" pitchFamily="2" charset="-122"/>
            </a:endParaRPr>
          </a:p>
        </p:txBody>
      </p:sp>
      <p:sp>
        <p:nvSpPr>
          <p:cNvPr id="4" name="文本框 3"/>
          <p:cNvSpPr txBox="1"/>
          <p:nvPr/>
        </p:nvSpPr>
        <p:spPr>
          <a:xfrm>
            <a:off x="623570" y="1556385"/>
            <a:ext cx="7319010" cy="1322070"/>
          </a:xfrm>
          <a:prstGeom prst="rect">
            <a:avLst/>
          </a:prstGeom>
          <a:noFill/>
        </p:spPr>
        <p:txBody>
          <a:bodyPr wrap="square" rtlCol="0" anchor="t">
            <a:spAutoFit/>
          </a:bodyPr>
          <a:p>
            <a:r>
              <a:rPr lang="zh-CN" altLang="en-US" sz="2000"/>
              <a:t>Indicates which functional unit will write each register, if an active instruction has the register as its destination. This field is set to blank whenever there are no pending instructions that will write that register.</a:t>
            </a:r>
            <a:endParaRPr lang="zh-CN" altLang="en-US" sz="2000"/>
          </a:p>
        </p:txBody>
      </p:sp>
      <p:pic>
        <p:nvPicPr>
          <p:cNvPr id="2" name="图片 1"/>
          <p:cNvPicPr>
            <a:picLocks noChangeAspect="1"/>
          </p:cNvPicPr>
          <p:nvPr>
            <p:custDataLst>
              <p:tags r:id="rId1"/>
            </p:custDataLst>
          </p:nvPr>
        </p:nvPicPr>
        <p:blipFill>
          <a:blip r:embed="rId2"/>
          <a:stretch>
            <a:fillRect/>
          </a:stretch>
        </p:blipFill>
        <p:spPr>
          <a:xfrm>
            <a:off x="191135" y="3068955"/>
            <a:ext cx="8413750" cy="1419860"/>
          </a:xfrm>
          <a:prstGeom prst="rect">
            <a:avLst/>
          </a:prstGeom>
        </p:spPr>
      </p:pic>
      <p:pic>
        <p:nvPicPr>
          <p:cNvPr id="7" name="图片 6"/>
          <p:cNvPicPr>
            <a:picLocks noChangeAspect="1"/>
          </p:cNvPicPr>
          <p:nvPr>
            <p:custDataLst>
              <p:tags r:id="rId3"/>
            </p:custDataLst>
          </p:nvPr>
        </p:nvPicPr>
        <p:blipFill>
          <a:blip r:embed="rId4"/>
          <a:stretch>
            <a:fillRect/>
          </a:stretch>
        </p:blipFill>
        <p:spPr>
          <a:xfrm>
            <a:off x="767080" y="4796790"/>
            <a:ext cx="5706745" cy="617855"/>
          </a:xfrm>
          <a:prstGeom prst="rect">
            <a:avLst/>
          </a:prstGeom>
        </p:spPr>
      </p:pic>
      <p:pic>
        <p:nvPicPr>
          <p:cNvPr id="8" name="图片 7"/>
          <p:cNvPicPr>
            <a:picLocks noChangeAspect="1"/>
          </p:cNvPicPr>
          <p:nvPr>
            <p:custDataLst>
              <p:tags r:id="rId5"/>
            </p:custDataLst>
          </p:nvPr>
        </p:nvPicPr>
        <p:blipFill>
          <a:blip r:embed="rId6"/>
          <a:stretch>
            <a:fillRect/>
          </a:stretch>
        </p:blipFill>
        <p:spPr>
          <a:xfrm>
            <a:off x="8976360" y="1556385"/>
            <a:ext cx="2686050" cy="169545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pPr eaLnBrk="1" hangingPunct="1"/>
            <a:r>
              <a:rPr lang="en-US" altLang="zh-CN" sz="4400" dirty="0">
                <a:solidFill>
                  <a:srgbClr val="19A1FD"/>
                </a:solidFill>
                <a:latin typeface="+mn-lt"/>
                <a:ea typeface="宋体" panose="02010600030101010101" pitchFamily="2" charset="-122"/>
                <a:sym typeface="+mn-ea"/>
              </a:rPr>
              <a:t>Issue</a:t>
            </a:r>
            <a:endParaRPr lang="en-US" altLang="zh-CN" sz="4400" dirty="0">
              <a:solidFill>
                <a:srgbClr val="19A1FD"/>
              </a:solidFill>
              <a:latin typeface="+mn-lt"/>
              <a:ea typeface="宋体" panose="02010600030101010101" pitchFamily="2" charset="-122"/>
              <a:sym typeface="+mn-ea"/>
            </a:endParaRPr>
          </a:p>
        </p:txBody>
      </p:sp>
      <p:pic>
        <p:nvPicPr>
          <p:cNvPr id="3" name="图片 2"/>
          <p:cNvPicPr>
            <a:picLocks noChangeAspect="1"/>
          </p:cNvPicPr>
          <p:nvPr>
            <p:custDataLst>
              <p:tags r:id="rId1"/>
            </p:custDataLst>
          </p:nvPr>
        </p:nvPicPr>
        <p:blipFill>
          <a:blip r:embed="rId2"/>
          <a:srcRect b="10493"/>
          <a:stretch>
            <a:fillRect/>
          </a:stretch>
        </p:blipFill>
        <p:spPr>
          <a:xfrm>
            <a:off x="2567305" y="5687695"/>
            <a:ext cx="7197090" cy="899160"/>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2495550" y="1287145"/>
            <a:ext cx="6967220" cy="2279015"/>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767080" y="3566160"/>
            <a:ext cx="10614660" cy="2121535"/>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pPr eaLnBrk="1" hangingPunct="1"/>
            <a:r>
              <a:rPr lang="en-US" altLang="zh-CN" sz="4400" dirty="0">
                <a:solidFill>
                  <a:srgbClr val="19A1FD"/>
                </a:solidFill>
                <a:latin typeface="+mn-lt"/>
                <a:ea typeface="宋体" panose="02010600030101010101" pitchFamily="2" charset="-122"/>
                <a:sym typeface="+mn-ea"/>
              </a:rPr>
              <a:t>Issue</a:t>
            </a:r>
            <a:endParaRPr lang="en-US" altLang="zh-CN" sz="4400" dirty="0">
              <a:solidFill>
                <a:srgbClr val="19A1FD"/>
              </a:solidFill>
              <a:latin typeface="+mn-lt"/>
              <a:ea typeface="宋体" panose="02010600030101010101" pitchFamily="2" charset="-122"/>
              <a:sym typeface="+mn-ea"/>
            </a:endParaRPr>
          </a:p>
        </p:txBody>
      </p:sp>
      <p:pic>
        <p:nvPicPr>
          <p:cNvPr id="4" name="图片 3"/>
          <p:cNvPicPr>
            <a:picLocks noChangeAspect="1"/>
          </p:cNvPicPr>
          <p:nvPr>
            <p:custDataLst>
              <p:tags r:id="rId1"/>
            </p:custDataLst>
          </p:nvPr>
        </p:nvPicPr>
        <p:blipFill>
          <a:blip r:embed="rId2"/>
          <a:stretch>
            <a:fillRect/>
          </a:stretch>
        </p:blipFill>
        <p:spPr>
          <a:xfrm>
            <a:off x="623570" y="1484630"/>
            <a:ext cx="5453380" cy="4482465"/>
          </a:xfrm>
          <a:prstGeom prst="rect">
            <a:avLst/>
          </a:prstGeom>
        </p:spPr>
      </p:pic>
      <p:pic>
        <p:nvPicPr>
          <p:cNvPr id="7" name="图片 6"/>
          <p:cNvPicPr>
            <a:picLocks noChangeAspect="1"/>
          </p:cNvPicPr>
          <p:nvPr>
            <p:custDataLst>
              <p:tags r:id="rId3"/>
            </p:custDataLst>
          </p:nvPr>
        </p:nvPicPr>
        <p:blipFill>
          <a:blip r:embed="rId4"/>
          <a:stretch>
            <a:fillRect/>
          </a:stretch>
        </p:blipFill>
        <p:spPr>
          <a:xfrm>
            <a:off x="6456045" y="1484630"/>
            <a:ext cx="5211445" cy="450596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pPr eaLnBrk="1" hangingPunct="1"/>
            <a:r>
              <a:rPr lang="en-US" altLang="zh-CN" sz="4400" dirty="0">
                <a:solidFill>
                  <a:srgbClr val="19A1FD"/>
                </a:solidFill>
                <a:latin typeface="+mn-lt"/>
                <a:ea typeface="宋体" panose="02010600030101010101" pitchFamily="2" charset="-122"/>
                <a:sym typeface="+mn-ea"/>
              </a:rPr>
              <a:t>Read </a:t>
            </a:r>
            <a:r>
              <a:rPr lang="en-US" altLang="zh-CN" sz="4400" dirty="0">
                <a:solidFill>
                  <a:srgbClr val="19A1FD"/>
                </a:solidFill>
                <a:latin typeface="+mn-lt"/>
                <a:ea typeface="宋体" panose="02010600030101010101" pitchFamily="2" charset="-122"/>
                <a:sym typeface="+mn-ea"/>
              </a:rPr>
              <a:t>Operands</a:t>
            </a:r>
            <a:endParaRPr lang="en-US" altLang="zh-CN" sz="4400" dirty="0">
              <a:solidFill>
                <a:srgbClr val="19A1FD"/>
              </a:solidFill>
              <a:latin typeface="+mn-lt"/>
              <a:ea typeface="宋体" panose="02010600030101010101" pitchFamily="2" charset="-122"/>
              <a:sym typeface="+mn-ea"/>
            </a:endParaRPr>
          </a:p>
        </p:txBody>
      </p:sp>
      <p:pic>
        <p:nvPicPr>
          <p:cNvPr id="4" name="图片 3"/>
          <p:cNvPicPr>
            <a:picLocks noChangeAspect="1"/>
          </p:cNvPicPr>
          <p:nvPr>
            <p:custDataLst>
              <p:tags r:id="rId1"/>
            </p:custDataLst>
          </p:nvPr>
        </p:nvPicPr>
        <p:blipFill>
          <a:blip r:embed="rId2"/>
          <a:stretch>
            <a:fillRect/>
          </a:stretch>
        </p:blipFill>
        <p:spPr>
          <a:xfrm>
            <a:off x="695325" y="1772285"/>
            <a:ext cx="6075680" cy="3813175"/>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8832215" y="1844675"/>
            <a:ext cx="1881505" cy="2425065"/>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pPr eaLnBrk="1" hangingPunct="1"/>
            <a:r>
              <a:rPr lang="en-US" altLang="zh-CN" sz="4400" dirty="0">
                <a:solidFill>
                  <a:srgbClr val="19A1FD"/>
                </a:solidFill>
                <a:latin typeface="+mn-lt"/>
                <a:ea typeface="宋体" panose="02010600030101010101" pitchFamily="2" charset="-122"/>
                <a:sym typeface="+mn-ea"/>
              </a:rPr>
              <a:t>Read </a:t>
            </a:r>
            <a:r>
              <a:rPr lang="en-US" altLang="zh-CN" sz="4400" dirty="0">
                <a:solidFill>
                  <a:srgbClr val="19A1FD"/>
                </a:solidFill>
                <a:latin typeface="+mn-lt"/>
                <a:ea typeface="宋体" panose="02010600030101010101" pitchFamily="2" charset="-122"/>
                <a:sym typeface="+mn-ea"/>
              </a:rPr>
              <a:t>Operands</a:t>
            </a:r>
            <a:endParaRPr lang="en-US" altLang="zh-CN" sz="4400" dirty="0">
              <a:solidFill>
                <a:srgbClr val="19A1FD"/>
              </a:solidFill>
              <a:latin typeface="+mn-lt"/>
              <a:ea typeface="宋体" panose="02010600030101010101" pitchFamily="2" charset="-122"/>
              <a:sym typeface="+mn-ea"/>
            </a:endParaRPr>
          </a:p>
        </p:txBody>
      </p:sp>
      <p:pic>
        <p:nvPicPr>
          <p:cNvPr id="2" name="图片 1"/>
          <p:cNvPicPr>
            <a:picLocks noChangeAspect="1"/>
          </p:cNvPicPr>
          <p:nvPr>
            <p:custDataLst>
              <p:tags r:id="rId1"/>
            </p:custDataLst>
          </p:nvPr>
        </p:nvPicPr>
        <p:blipFill>
          <a:blip r:embed="rId2"/>
          <a:srcRect b="46755"/>
          <a:stretch>
            <a:fillRect/>
          </a:stretch>
        </p:blipFill>
        <p:spPr>
          <a:xfrm>
            <a:off x="551180" y="2060575"/>
            <a:ext cx="5113655" cy="3240405"/>
          </a:xfrm>
          <a:prstGeom prst="rect">
            <a:avLst/>
          </a:prstGeom>
        </p:spPr>
      </p:pic>
      <p:pic>
        <p:nvPicPr>
          <p:cNvPr id="3" name="图片 2"/>
          <p:cNvPicPr>
            <a:picLocks noChangeAspect="1"/>
          </p:cNvPicPr>
          <p:nvPr>
            <p:custDataLst>
              <p:tags r:id="rId3"/>
            </p:custDataLst>
          </p:nvPr>
        </p:nvPicPr>
        <p:blipFill>
          <a:blip r:embed="rId2"/>
          <a:srcRect t="53235"/>
          <a:stretch>
            <a:fillRect/>
          </a:stretch>
        </p:blipFill>
        <p:spPr>
          <a:xfrm>
            <a:off x="6311900" y="2348865"/>
            <a:ext cx="5113655" cy="284607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pPr eaLnBrk="1" hangingPunct="1"/>
            <a:r>
              <a:rPr lang="en-US" altLang="zh-CN" sz="4400" b="1" dirty="0" smtClean="0">
                <a:solidFill>
                  <a:srgbClr val="19A1FD"/>
                </a:solidFill>
                <a:latin typeface="+mn-lt"/>
              </a:rPr>
              <a:t>Outline</a:t>
            </a:r>
            <a:endParaRPr lang="en-US" altLang="zh-CN" sz="4400" b="1" dirty="0">
              <a:solidFill>
                <a:srgbClr val="19A1FD"/>
              </a:solidFill>
              <a:latin typeface="+mn-lt"/>
            </a:endParaRPr>
          </a:p>
        </p:txBody>
      </p:sp>
      <p:sp>
        <p:nvSpPr>
          <p:cNvPr id="11267" name="Rectangle 3"/>
          <p:cNvSpPr>
            <a:spLocks noGrp="1" noChangeArrowheads="1"/>
          </p:cNvSpPr>
          <p:nvPr>
            <p:ph sz="quarter" idx="1"/>
          </p:nvPr>
        </p:nvSpPr>
        <p:spPr>
          <a:xfrm>
            <a:off x="623392" y="1219201"/>
            <a:ext cx="9587408" cy="4937125"/>
          </a:xfrm>
        </p:spPr>
        <p:txBody>
          <a:bodyPr>
            <a:noAutofit/>
          </a:bodyPr>
          <a:lstStyle/>
          <a:p>
            <a:pPr>
              <a:buFontTx/>
              <a:buChar char="•"/>
            </a:pPr>
            <a:r>
              <a:rPr lang="en-US" altLang="zh-CN" sz="3200" dirty="0">
                <a:latin typeface="+mn-lt"/>
                <a:ea typeface="宋体" panose="02010600030101010101" pitchFamily="2" charset="-122"/>
              </a:rPr>
              <a:t>Experiment Purpose</a:t>
            </a:r>
            <a:endParaRPr lang="en-US" altLang="zh-CN" sz="3200" dirty="0">
              <a:latin typeface="+mn-lt"/>
              <a:ea typeface="宋体" panose="02010600030101010101" pitchFamily="2" charset="-122"/>
            </a:endParaRPr>
          </a:p>
          <a:p>
            <a:pPr>
              <a:buFontTx/>
              <a:buChar char="•"/>
            </a:pPr>
            <a:r>
              <a:rPr lang="en-US" altLang="zh-CN" sz="3200" dirty="0">
                <a:latin typeface="+mn-lt"/>
                <a:ea typeface="宋体" panose="02010600030101010101" pitchFamily="2" charset="-122"/>
              </a:rPr>
              <a:t>Experiment Task</a:t>
            </a:r>
            <a:endParaRPr lang="en-US" altLang="zh-CN" sz="3200" dirty="0">
              <a:latin typeface="+mn-lt"/>
              <a:ea typeface="宋体" panose="02010600030101010101" pitchFamily="2" charset="-122"/>
            </a:endParaRPr>
          </a:p>
          <a:p>
            <a:pPr>
              <a:buFontTx/>
              <a:buChar char="•"/>
            </a:pPr>
            <a:r>
              <a:rPr lang="en-US" altLang="zh-CN" sz="3200" dirty="0">
                <a:latin typeface="+mn-lt"/>
                <a:ea typeface="宋体" panose="02010600030101010101" pitchFamily="2" charset="-122"/>
              </a:rPr>
              <a:t>Basic Principle</a:t>
            </a:r>
            <a:endParaRPr lang="en-US" altLang="zh-CN" sz="3200" dirty="0">
              <a:latin typeface="+mn-lt"/>
              <a:ea typeface="宋体" panose="02010600030101010101" pitchFamily="2" charset="-122"/>
            </a:endParaRPr>
          </a:p>
          <a:p>
            <a:pPr>
              <a:buFontTx/>
              <a:buChar char="•"/>
            </a:pPr>
            <a:r>
              <a:rPr lang="en-US" altLang="zh-CN" sz="3200" dirty="0">
                <a:latin typeface="+mn-lt"/>
                <a:ea typeface="宋体" panose="02010600030101010101" pitchFamily="2" charset="-122"/>
              </a:rPr>
              <a:t>Operating Procedures</a:t>
            </a:r>
            <a:endParaRPr lang="en-US" altLang="zh-CN" sz="3200" dirty="0">
              <a:latin typeface="+mn-lt"/>
              <a:ea typeface="宋体" panose="02010600030101010101" pitchFamily="2" charset="-122"/>
            </a:endParaRPr>
          </a:p>
          <a:p>
            <a:pPr>
              <a:buFontTx/>
              <a:buChar char="•"/>
            </a:pPr>
            <a:r>
              <a:rPr lang="en-US" altLang="zh-CN" sz="3200" dirty="0" smtClean="0">
                <a:latin typeface="+mn-lt"/>
                <a:ea typeface="宋体" panose="02010600030101010101" pitchFamily="2" charset="-122"/>
              </a:rPr>
              <a:t>Checkpoints</a:t>
            </a:r>
            <a:endParaRPr lang="en-US" altLang="zh-CN" sz="3200" dirty="0">
              <a:latin typeface="+mn-lt"/>
              <a:ea typeface="宋体" panose="02010600030101010101" pitchFamily="2" charset="-122"/>
            </a:endParaRPr>
          </a:p>
          <a:p>
            <a:pPr eaLnBrk="1" hangingPunct="1"/>
            <a:endParaRPr lang="en-US" altLang="zh-CN" sz="3200" dirty="0">
              <a:latin typeface="+mn-lt"/>
              <a:ea typeface="宋体" panose="02010600030101010101"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pPr eaLnBrk="1" hangingPunct="1"/>
            <a:r>
              <a:rPr lang="en-US" altLang="zh-CN" sz="4400" dirty="0">
                <a:solidFill>
                  <a:srgbClr val="19A1FD"/>
                </a:solidFill>
                <a:latin typeface="+mn-lt"/>
                <a:ea typeface="宋体" panose="02010600030101010101" pitchFamily="2" charset="-122"/>
                <a:sym typeface="+mn-ea"/>
              </a:rPr>
              <a:t>Execute</a:t>
            </a:r>
            <a:endParaRPr lang="en-US" altLang="zh-CN" sz="4400" dirty="0">
              <a:solidFill>
                <a:srgbClr val="19A1FD"/>
              </a:solidFill>
              <a:latin typeface="+mn-lt"/>
              <a:ea typeface="宋体" panose="02010600030101010101" pitchFamily="2" charset="-122"/>
              <a:sym typeface="+mn-ea"/>
            </a:endParaRPr>
          </a:p>
        </p:txBody>
      </p:sp>
      <p:pic>
        <p:nvPicPr>
          <p:cNvPr id="2" name="图片 1"/>
          <p:cNvPicPr>
            <a:picLocks noChangeAspect="1"/>
          </p:cNvPicPr>
          <p:nvPr>
            <p:custDataLst>
              <p:tags r:id="rId1"/>
            </p:custDataLst>
          </p:nvPr>
        </p:nvPicPr>
        <p:blipFill>
          <a:blip r:embed="rId2"/>
          <a:stretch>
            <a:fillRect/>
          </a:stretch>
        </p:blipFill>
        <p:spPr>
          <a:xfrm>
            <a:off x="839470" y="2780665"/>
            <a:ext cx="5699125" cy="1125855"/>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pPr eaLnBrk="1" hangingPunct="1"/>
            <a:r>
              <a:rPr lang="en-US" altLang="zh-CN" sz="4400" dirty="0">
                <a:solidFill>
                  <a:srgbClr val="19A1FD"/>
                </a:solidFill>
                <a:latin typeface="+mn-lt"/>
                <a:ea typeface="宋体" panose="02010600030101010101" pitchFamily="2" charset="-122"/>
                <a:sym typeface="+mn-ea"/>
              </a:rPr>
              <a:t>Write </a:t>
            </a:r>
            <a:r>
              <a:rPr lang="en-US" altLang="zh-CN" sz="4400" dirty="0">
                <a:solidFill>
                  <a:srgbClr val="19A1FD"/>
                </a:solidFill>
                <a:latin typeface="+mn-lt"/>
                <a:ea typeface="宋体" panose="02010600030101010101" pitchFamily="2" charset="-122"/>
                <a:sym typeface="+mn-ea"/>
              </a:rPr>
              <a:t>Back</a:t>
            </a:r>
            <a:endParaRPr lang="en-US" altLang="zh-CN" sz="4400" dirty="0">
              <a:solidFill>
                <a:srgbClr val="19A1FD"/>
              </a:solidFill>
              <a:latin typeface="+mn-lt"/>
              <a:ea typeface="宋体" panose="02010600030101010101" pitchFamily="2" charset="-122"/>
              <a:sym typeface="+mn-ea"/>
            </a:endParaRPr>
          </a:p>
        </p:txBody>
      </p:sp>
      <p:pic>
        <p:nvPicPr>
          <p:cNvPr id="2" name="图片 1"/>
          <p:cNvPicPr>
            <a:picLocks noChangeAspect="1"/>
          </p:cNvPicPr>
          <p:nvPr>
            <p:custDataLst>
              <p:tags r:id="rId1"/>
            </p:custDataLst>
          </p:nvPr>
        </p:nvPicPr>
        <p:blipFill>
          <a:blip r:embed="rId2"/>
          <a:stretch>
            <a:fillRect/>
          </a:stretch>
        </p:blipFill>
        <p:spPr>
          <a:xfrm>
            <a:off x="6671945" y="1700530"/>
            <a:ext cx="4823460" cy="3735070"/>
          </a:xfrm>
          <a:prstGeom prst="rect">
            <a:avLst/>
          </a:prstGeom>
        </p:spPr>
      </p:pic>
      <p:pic>
        <p:nvPicPr>
          <p:cNvPr id="3" name="图片 2"/>
          <p:cNvPicPr>
            <a:picLocks noChangeAspect="1"/>
          </p:cNvPicPr>
          <p:nvPr>
            <p:custDataLst>
              <p:tags r:id="rId3"/>
            </p:custDataLst>
          </p:nvPr>
        </p:nvPicPr>
        <p:blipFill>
          <a:blip r:embed="rId4"/>
          <a:stretch>
            <a:fillRect/>
          </a:stretch>
        </p:blipFill>
        <p:spPr>
          <a:xfrm>
            <a:off x="695325" y="1556385"/>
            <a:ext cx="5071745" cy="4134485"/>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pPr eaLnBrk="1" hangingPunct="1"/>
            <a:r>
              <a:rPr lang="en-US" altLang="zh-CN" sz="4400" dirty="0">
                <a:solidFill>
                  <a:srgbClr val="19A1FD"/>
                </a:solidFill>
                <a:latin typeface="+mn-lt"/>
                <a:ea typeface="宋体" panose="02010600030101010101" pitchFamily="2" charset="-122"/>
              </a:rPr>
              <a:t>Instr. Mem.(1)</a:t>
            </a:r>
            <a:endParaRPr lang="en-US" altLang="zh-CN" sz="4400" dirty="0">
              <a:solidFill>
                <a:srgbClr val="19A1FD"/>
              </a:solidFill>
              <a:latin typeface="+mn-lt"/>
              <a:ea typeface="宋体" panose="02010600030101010101" pitchFamily="2" charset="-122"/>
            </a:endParaRPr>
          </a:p>
        </p:txBody>
      </p:sp>
      <p:graphicFrame>
        <p:nvGraphicFramePr>
          <p:cNvPr id="3" name="Table 2"/>
          <p:cNvGraphicFramePr>
            <a:graphicFrameLocks noGrp="1"/>
          </p:cNvGraphicFramePr>
          <p:nvPr/>
        </p:nvGraphicFramePr>
        <p:xfrm>
          <a:off x="2135560" y="1196752"/>
          <a:ext cx="9145017" cy="5486400"/>
        </p:xfrm>
        <a:graphic>
          <a:graphicData uri="http://schemas.openxmlformats.org/drawingml/2006/table">
            <a:tbl>
              <a:tblPr>
                <a:tableStyleId>{5C22544A-7EE6-4342-B048-85BDC9FD1C3A}</a:tableStyleId>
              </a:tblPr>
              <a:tblGrid>
                <a:gridCol w="820317"/>
                <a:gridCol w="1731780"/>
                <a:gridCol w="1002610"/>
                <a:gridCol w="1215285"/>
                <a:gridCol w="2142776"/>
                <a:gridCol w="2232249"/>
              </a:tblGrid>
              <a:tr h="175260">
                <a:tc>
                  <a:txBody>
                    <a:bodyPr/>
                    <a:lstStyle/>
                    <a:p>
                      <a:pPr algn="ctr" fontAlgn="ctr"/>
                      <a:r>
                        <a:rPr lang="en-US" sz="2200" u="none" strike="noStrike" dirty="0">
                          <a:effectLst/>
                        </a:rPr>
                        <a:t>NO.</a:t>
                      </a:r>
                      <a:endParaRPr lang="en-US" sz="22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2200" u="none" strike="noStrike" dirty="0">
                          <a:effectLst/>
                        </a:rPr>
                        <a:t>Instruction</a:t>
                      </a:r>
                      <a:endParaRPr lang="en-US" sz="22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2200" u="none" strike="noStrike" dirty="0" err="1">
                          <a:effectLst/>
                        </a:rPr>
                        <a:t>Addr</a:t>
                      </a:r>
                      <a:r>
                        <a:rPr lang="en-US" sz="2200" u="none" strike="noStrike" dirty="0">
                          <a:effectLst/>
                        </a:rPr>
                        <a:t>.</a:t>
                      </a:r>
                      <a:endParaRPr lang="en-US" sz="22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2200" u="none" strike="noStrike">
                          <a:effectLst/>
                        </a:rPr>
                        <a:t>Label</a:t>
                      </a:r>
                      <a:endParaRPr lang="en-US" sz="2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2200" u="none" strike="noStrike">
                          <a:effectLst/>
                        </a:rPr>
                        <a:t>ASM</a:t>
                      </a:r>
                      <a:endParaRPr lang="en-US" sz="2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2200" u="none" strike="noStrike" dirty="0">
                          <a:effectLst/>
                        </a:rPr>
                        <a:t>Comment</a:t>
                      </a:r>
                      <a:endParaRPr lang="en-US" sz="22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r>
              <a:tr h="175260">
                <a:tc>
                  <a:txBody>
                    <a:bodyPr/>
                    <a:lstStyle/>
                    <a:p>
                      <a:pPr algn="ctr" fontAlgn="ctr"/>
                      <a:r>
                        <a:rPr lang="en-US" altLang="zh-CN" sz="2200" u="none" strike="noStrike" dirty="0">
                          <a:effectLst/>
                        </a:rPr>
                        <a:t>0</a:t>
                      </a:r>
                      <a:endParaRPr lang="en-US" altLang="zh-CN" sz="22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en-US" altLang="zh-CN" sz="2200" u="none" strike="noStrike" kern="1200" dirty="0">
                          <a:solidFill>
                            <a:schemeClr val="dk1"/>
                          </a:solidFill>
                          <a:effectLst/>
                          <a:latin typeface="+mn-lt"/>
                          <a:ea typeface="+mn-ea"/>
                          <a:cs typeface="+mn-cs"/>
                        </a:rPr>
                        <a:t>00000013</a:t>
                      </a:r>
                      <a:endParaRPr lang="en-US" altLang="zh-CN" sz="2200" u="none" strike="noStrike" kern="1200" dirty="0">
                        <a:solidFill>
                          <a:schemeClr val="dk1"/>
                        </a:solidFill>
                        <a:effectLst/>
                        <a:latin typeface="+mn-lt"/>
                        <a:ea typeface="+mn-ea"/>
                        <a:cs typeface="+mn-cs"/>
                      </a:endParaRPr>
                    </a:p>
                  </a:txBody>
                  <a:tcPr marL="7620" marR="7620" marT="7620" marB="0" anchor="ctr"/>
                </a:tc>
                <a:tc>
                  <a:txBody>
                    <a:bodyPr/>
                    <a:lstStyle/>
                    <a:p>
                      <a:pPr algn="ctr" fontAlgn="ctr"/>
                      <a:r>
                        <a:rPr lang="en-US" altLang="zh-CN" sz="2200" u="none" strike="noStrike" kern="1200" dirty="0">
                          <a:solidFill>
                            <a:schemeClr val="dk1"/>
                          </a:solidFill>
                          <a:effectLst/>
                          <a:latin typeface="+mn-lt"/>
                          <a:ea typeface="+mn-ea"/>
                          <a:cs typeface="+mn-cs"/>
                        </a:rPr>
                        <a:t>0</a:t>
                      </a:r>
                      <a:endParaRPr lang="en-US" altLang="zh-CN" sz="2200" u="none" strike="noStrike" kern="1200" dirty="0">
                        <a:solidFill>
                          <a:schemeClr val="dk1"/>
                        </a:solidFill>
                        <a:effectLst/>
                        <a:latin typeface="+mn-lt"/>
                        <a:ea typeface="+mn-ea"/>
                        <a:cs typeface="+mn-cs"/>
                      </a:endParaRPr>
                    </a:p>
                  </a:txBody>
                  <a:tcPr marL="7620" marR="7620" marT="7620" marB="0" anchor="ctr"/>
                </a:tc>
                <a:tc>
                  <a:txBody>
                    <a:bodyPr/>
                    <a:lstStyle/>
                    <a:p>
                      <a:pPr algn="l" fontAlgn="ctr"/>
                      <a:r>
                        <a:rPr lang="en-US" sz="2200" u="none" strike="noStrike" dirty="0">
                          <a:effectLst/>
                        </a:rPr>
                        <a:t>__start:</a:t>
                      </a:r>
                      <a:endParaRPr lang="en-US" sz="22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en-US" sz="2200" u="none" strike="noStrike" kern="1200" dirty="0" err="1">
                          <a:solidFill>
                            <a:schemeClr val="dk1"/>
                          </a:solidFill>
                          <a:effectLst/>
                          <a:latin typeface="+mn-lt"/>
                          <a:ea typeface="+mn-ea"/>
                          <a:cs typeface="+mn-cs"/>
                        </a:rPr>
                        <a:t>addi</a:t>
                      </a:r>
                      <a:r>
                        <a:rPr lang="en-US" sz="2200" u="none" strike="noStrike" kern="1200" dirty="0">
                          <a:solidFill>
                            <a:schemeClr val="dk1"/>
                          </a:solidFill>
                          <a:effectLst/>
                          <a:latin typeface="+mn-lt"/>
                          <a:ea typeface="+mn-ea"/>
                          <a:cs typeface="+mn-cs"/>
                        </a:rPr>
                        <a:t> x0, x0, 0</a:t>
                      </a:r>
                      <a:endParaRPr lang="en-US" sz="2200" u="none" strike="noStrike" kern="1200" dirty="0">
                        <a:solidFill>
                          <a:schemeClr val="dk1"/>
                        </a:solidFill>
                        <a:effectLst/>
                        <a:latin typeface="+mn-lt"/>
                        <a:ea typeface="+mn-ea"/>
                        <a:cs typeface="+mn-cs"/>
                      </a:endParaRPr>
                    </a:p>
                  </a:txBody>
                  <a:tcPr marL="7620" marR="7620" marT="7620" marB="0" anchor="ctr"/>
                </a:tc>
                <a:tc>
                  <a:txBody>
                    <a:bodyPr/>
                    <a:lstStyle/>
                    <a:p>
                      <a:pPr algn="l" fontAlgn="ctr"/>
                      <a:r>
                        <a:rPr lang="zh-CN" altLang="en-US" sz="2200" u="none" strike="noStrike" dirty="0">
                          <a:effectLst/>
                        </a:rPr>
                        <a:t>　</a:t>
                      </a:r>
                      <a:endParaRPr lang="zh-CN" altLang="en-US" sz="22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r>
              <a:tr h="175260">
                <a:tc>
                  <a:txBody>
                    <a:bodyPr/>
                    <a:lstStyle/>
                    <a:p>
                      <a:pPr algn="ctr" fontAlgn="ctr"/>
                      <a:r>
                        <a:rPr lang="en-US" altLang="zh-CN" sz="2200" u="none" strike="noStrike">
                          <a:effectLst/>
                        </a:rPr>
                        <a:t>1</a:t>
                      </a:r>
                      <a:endParaRPr lang="en-US" altLang="zh-CN" sz="2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en-US" altLang="zh-CN" sz="2200" u="none" strike="noStrike" kern="1200">
                          <a:solidFill>
                            <a:schemeClr val="dk1"/>
                          </a:solidFill>
                          <a:effectLst/>
                          <a:latin typeface="+mn-lt"/>
                          <a:ea typeface="+mn-ea"/>
                          <a:cs typeface="+mn-cs"/>
                        </a:rPr>
                        <a:t>00402103</a:t>
                      </a:r>
                      <a:endParaRPr lang="en-US" altLang="zh-CN" sz="2200" u="none" strike="noStrike" kern="1200">
                        <a:solidFill>
                          <a:schemeClr val="dk1"/>
                        </a:solidFill>
                        <a:effectLst/>
                        <a:latin typeface="+mn-lt"/>
                        <a:ea typeface="+mn-ea"/>
                        <a:cs typeface="+mn-cs"/>
                      </a:endParaRPr>
                    </a:p>
                  </a:txBody>
                  <a:tcPr marL="7620" marR="7620" marT="7620" marB="0" anchor="ctr"/>
                </a:tc>
                <a:tc>
                  <a:txBody>
                    <a:bodyPr/>
                    <a:lstStyle/>
                    <a:p>
                      <a:pPr algn="ctr" fontAlgn="ctr"/>
                      <a:r>
                        <a:rPr lang="en-US" altLang="zh-CN" sz="2200" u="none" strike="noStrike" kern="1200" dirty="0">
                          <a:solidFill>
                            <a:schemeClr val="dk1"/>
                          </a:solidFill>
                          <a:effectLst/>
                          <a:latin typeface="+mn-lt"/>
                          <a:ea typeface="+mn-ea"/>
                          <a:cs typeface="+mn-cs"/>
                        </a:rPr>
                        <a:t>4</a:t>
                      </a:r>
                      <a:endParaRPr lang="en-US" altLang="zh-CN" sz="2200" u="none" strike="noStrike" kern="1200" dirty="0">
                        <a:solidFill>
                          <a:schemeClr val="dk1"/>
                        </a:solidFill>
                        <a:effectLst/>
                        <a:latin typeface="+mn-lt"/>
                        <a:ea typeface="+mn-ea"/>
                        <a:cs typeface="+mn-cs"/>
                      </a:endParaRPr>
                    </a:p>
                  </a:txBody>
                  <a:tcPr marL="7620" marR="7620" marT="7620" marB="0" anchor="ctr"/>
                </a:tc>
                <a:tc>
                  <a:txBody>
                    <a:bodyPr/>
                    <a:lstStyle/>
                    <a:p>
                      <a:pPr algn="ctr" fontAlgn="ctr"/>
                      <a:r>
                        <a:rPr lang="zh-CN" altLang="en-US" sz="2200" u="none" strike="noStrike">
                          <a:effectLst/>
                        </a:rPr>
                        <a:t>　</a:t>
                      </a:r>
                      <a:endParaRPr lang="zh-CN" altLang="en-US" sz="2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en-US" sz="2200" u="none" strike="noStrike" kern="1200">
                          <a:solidFill>
                            <a:schemeClr val="dk1"/>
                          </a:solidFill>
                          <a:effectLst/>
                          <a:latin typeface="+mn-lt"/>
                          <a:ea typeface="+mn-ea"/>
                          <a:cs typeface="+mn-cs"/>
                        </a:rPr>
                        <a:t>lw x2, 4(x0)</a:t>
                      </a:r>
                      <a:endParaRPr lang="en-US" sz="2200" u="none" strike="noStrike" kern="1200">
                        <a:solidFill>
                          <a:schemeClr val="dk1"/>
                        </a:solidFill>
                        <a:effectLst/>
                        <a:latin typeface="+mn-lt"/>
                        <a:ea typeface="+mn-ea"/>
                        <a:cs typeface="+mn-cs"/>
                      </a:endParaRPr>
                    </a:p>
                  </a:txBody>
                  <a:tcPr marL="7620" marR="7620" marT="7620" marB="0" anchor="ctr"/>
                </a:tc>
                <a:tc>
                  <a:txBody>
                    <a:bodyPr/>
                    <a:lstStyle/>
                    <a:p>
                      <a:pPr algn="l" fontAlgn="ctr"/>
                      <a:r>
                        <a:rPr lang="zh-CN" altLang="en-US" sz="2200" u="none" strike="noStrike">
                          <a:effectLst/>
                        </a:rPr>
                        <a:t>　</a:t>
                      </a:r>
                      <a:endParaRPr lang="zh-CN" altLang="en-US" sz="2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r>
              <a:tr h="175260">
                <a:tc>
                  <a:txBody>
                    <a:bodyPr/>
                    <a:lstStyle/>
                    <a:p>
                      <a:pPr algn="ctr" fontAlgn="ctr"/>
                      <a:r>
                        <a:rPr lang="en-US" altLang="zh-CN" sz="2200" u="none" strike="noStrike">
                          <a:effectLst/>
                        </a:rPr>
                        <a:t>2</a:t>
                      </a:r>
                      <a:endParaRPr lang="en-US" altLang="zh-CN" sz="2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en-US" altLang="zh-CN" sz="2200" u="none" strike="noStrike" kern="1200">
                          <a:solidFill>
                            <a:schemeClr val="dk1"/>
                          </a:solidFill>
                          <a:effectLst/>
                          <a:latin typeface="+mn-lt"/>
                          <a:ea typeface="+mn-ea"/>
                          <a:cs typeface="+mn-cs"/>
                        </a:rPr>
                        <a:t>00802203</a:t>
                      </a:r>
                      <a:endParaRPr lang="en-US" altLang="zh-CN" sz="2200" u="none" strike="noStrike" kern="1200">
                        <a:solidFill>
                          <a:schemeClr val="dk1"/>
                        </a:solidFill>
                        <a:effectLst/>
                        <a:latin typeface="+mn-lt"/>
                        <a:ea typeface="+mn-ea"/>
                        <a:cs typeface="+mn-cs"/>
                      </a:endParaRPr>
                    </a:p>
                  </a:txBody>
                  <a:tcPr marL="7620" marR="7620" marT="7620" marB="0" anchor="ctr"/>
                </a:tc>
                <a:tc>
                  <a:txBody>
                    <a:bodyPr/>
                    <a:lstStyle/>
                    <a:p>
                      <a:pPr algn="ctr" fontAlgn="ctr"/>
                      <a:r>
                        <a:rPr lang="en-US" altLang="zh-CN" sz="2200" u="none" strike="noStrike" kern="1200" dirty="0">
                          <a:solidFill>
                            <a:schemeClr val="dk1"/>
                          </a:solidFill>
                          <a:effectLst/>
                          <a:latin typeface="+mn-lt"/>
                          <a:ea typeface="+mn-ea"/>
                          <a:cs typeface="+mn-cs"/>
                        </a:rPr>
                        <a:t>8</a:t>
                      </a:r>
                      <a:endParaRPr lang="en-US" altLang="zh-CN" sz="2200" u="none" strike="noStrike" kern="1200" dirty="0">
                        <a:solidFill>
                          <a:schemeClr val="dk1"/>
                        </a:solidFill>
                        <a:effectLst/>
                        <a:latin typeface="+mn-lt"/>
                        <a:ea typeface="+mn-ea"/>
                        <a:cs typeface="+mn-cs"/>
                      </a:endParaRPr>
                    </a:p>
                  </a:txBody>
                  <a:tcPr marL="7620" marR="7620" marT="7620" marB="0" anchor="ctr"/>
                </a:tc>
                <a:tc>
                  <a:txBody>
                    <a:bodyPr/>
                    <a:lstStyle/>
                    <a:p>
                      <a:pPr algn="ctr" fontAlgn="ctr"/>
                      <a:r>
                        <a:rPr lang="zh-CN" altLang="en-US" sz="2200" u="none" strike="noStrike">
                          <a:effectLst/>
                        </a:rPr>
                        <a:t>　</a:t>
                      </a:r>
                      <a:endParaRPr lang="zh-CN" altLang="en-US" sz="2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en-US" sz="2200" u="none" strike="noStrike" kern="1200">
                          <a:solidFill>
                            <a:schemeClr val="dk1"/>
                          </a:solidFill>
                          <a:effectLst/>
                          <a:latin typeface="+mn-lt"/>
                          <a:ea typeface="+mn-ea"/>
                          <a:cs typeface="+mn-cs"/>
                        </a:rPr>
                        <a:t>lw x4, 8(x0)</a:t>
                      </a:r>
                      <a:endParaRPr lang="en-US" sz="2200" u="none" strike="noStrike" kern="1200">
                        <a:solidFill>
                          <a:schemeClr val="dk1"/>
                        </a:solidFill>
                        <a:effectLst/>
                        <a:latin typeface="+mn-lt"/>
                        <a:ea typeface="+mn-ea"/>
                        <a:cs typeface="+mn-cs"/>
                      </a:endParaRPr>
                    </a:p>
                  </a:txBody>
                  <a:tcPr marL="7620" marR="7620" marT="7620" marB="0" anchor="ctr"/>
                </a:tc>
                <a:tc>
                  <a:txBody>
                    <a:bodyPr/>
                    <a:lstStyle/>
                    <a:p>
                      <a:pPr algn="l" fontAlgn="ctr"/>
                      <a:r>
                        <a:rPr lang="en-US" altLang="zh-CN" sz="2200" u="none" strike="noStrike" dirty="0" smtClean="0">
                          <a:effectLst/>
                        </a:rPr>
                        <a:t>Structural</a:t>
                      </a:r>
                      <a:r>
                        <a:rPr lang="en-US" altLang="zh-CN" sz="2200" u="none" strike="noStrike" baseline="0" dirty="0" smtClean="0">
                          <a:effectLst/>
                        </a:rPr>
                        <a:t> Hazard</a:t>
                      </a:r>
                      <a:endParaRPr lang="zh-CN" altLang="en-US" sz="22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r>
              <a:tr h="175260">
                <a:tc>
                  <a:txBody>
                    <a:bodyPr/>
                    <a:lstStyle/>
                    <a:p>
                      <a:pPr algn="ctr" fontAlgn="ctr"/>
                      <a:r>
                        <a:rPr lang="en-US" altLang="zh-CN" sz="2200" u="none" strike="noStrike">
                          <a:effectLst/>
                        </a:rPr>
                        <a:t>3</a:t>
                      </a:r>
                      <a:endParaRPr lang="en-US" altLang="zh-CN" sz="2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en-US" sz="2200" u="none" strike="noStrike" kern="1200">
                          <a:solidFill>
                            <a:schemeClr val="dk1"/>
                          </a:solidFill>
                          <a:effectLst/>
                          <a:latin typeface="+mn-lt"/>
                          <a:ea typeface="+mn-ea"/>
                          <a:cs typeface="+mn-cs"/>
                        </a:rPr>
                        <a:t>004100b3</a:t>
                      </a:r>
                      <a:endParaRPr lang="en-US" sz="2200" u="none" strike="noStrike" kern="1200">
                        <a:solidFill>
                          <a:schemeClr val="dk1"/>
                        </a:solidFill>
                        <a:effectLst/>
                        <a:latin typeface="+mn-lt"/>
                        <a:ea typeface="+mn-ea"/>
                        <a:cs typeface="+mn-cs"/>
                      </a:endParaRPr>
                    </a:p>
                  </a:txBody>
                  <a:tcPr marL="7620" marR="7620" marT="7620" marB="0" anchor="ctr"/>
                </a:tc>
                <a:tc>
                  <a:txBody>
                    <a:bodyPr/>
                    <a:lstStyle/>
                    <a:p>
                      <a:pPr algn="ctr" fontAlgn="ctr"/>
                      <a:r>
                        <a:rPr lang="en-US" sz="2200" u="none" strike="noStrike" kern="1200">
                          <a:solidFill>
                            <a:schemeClr val="dk1"/>
                          </a:solidFill>
                          <a:effectLst/>
                          <a:latin typeface="+mn-lt"/>
                          <a:ea typeface="+mn-ea"/>
                          <a:cs typeface="+mn-cs"/>
                        </a:rPr>
                        <a:t>C</a:t>
                      </a:r>
                      <a:endParaRPr lang="en-US" sz="2200" u="none" strike="noStrike" kern="1200">
                        <a:solidFill>
                          <a:schemeClr val="dk1"/>
                        </a:solidFill>
                        <a:effectLst/>
                        <a:latin typeface="+mn-lt"/>
                        <a:ea typeface="+mn-ea"/>
                        <a:cs typeface="+mn-cs"/>
                      </a:endParaRPr>
                    </a:p>
                  </a:txBody>
                  <a:tcPr marL="7620" marR="7620" marT="7620" marB="0" anchor="ctr"/>
                </a:tc>
                <a:tc>
                  <a:txBody>
                    <a:bodyPr/>
                    <a:lstStyle/>
                    <a:p>
                      <a:pPr algn="ctr" fontAlgn="ctr"/>
                      <a:r>
                        <a:rPr lang="zh-CN" altLang="en-US" sz="2200" u="none" strike="noStrike">
                          <a:effectLst/>
                        </a:rPr>
                        <a:t>　</a:t>
                      </a:r>
                      <a:endParaRPr lang="zh-CN" altLang="en-US" sz="2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en-US" sz="2200" u="none" strike="noStrike" kern="1200">
                          <a:solidFill>
                            <a:schemeClr val="dk1"/>
                          </a:solidFill>
                          <a:effectLst/>
                          <a:latin typeface="+mn-lt"/>
                          <a:ea typeface="+mn-ea"/>
                          <a:cs typeface="+mn-cs"/>
                        </a:rPr>
                        <a:t>add x1, x2, x4</a:t>
                      </a:r>
                      <a:endParaRPr lang="en-US" sz="2200" u="none" strike="noStrike" kern="1200">
                        <a:solidFill>
                          <a:schemeClr val="dk1"/>
                        </a:solidFill>
                        <a:effectLst/>
                        <a:latin typeface="+mn-lt"/>
                        <a:ea typeface="+mn-ea"/>
                        <a:cs typeface="+mn-cs"/>
                      </a:endParaRPr>
                    </a:p>
                  </a:txBody>
                  <a:tcPr marL="7620" marR="7620" marT="7620" marB="0" anchor="ctr"/>
                </a:tc>
                <a:tc>
                  <a:txBody>
                    <a:bodyPr/>
                    <a:lstStyle/>
                    <a:p>
                      <a:pPr algn="l" fontAlgn="ctr"/>
                      <a:r>
                        <a:rPr lang="zh-CN" altLang="en-US" sz="2200" u="none" strike="noStrike">
                          <a:effectLst/>
                        </a:rPr>
                        <a:t>　</a:t>
                      </a:r>
                      <a:endParaRPr lang="zh-CN" altLang="en-US" sz="2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r>
              <a:tr h="175260">
                <a:tc>
                  <a:txBody>
                    <a:bodyPr/>
                    <a:lstStyle/>
                    <a:p>
                      <a:pPr algn="ctr" fontAlgn="ctr"/>
                      <a:r>
                        <a:rPr lang="en-US" altLang="zh-CN" sz="2200" u="none" strike="noStrike">
                          <a:effectLst/>
                        </a:rPr>
                        <a:t>4</a:t>
                      </a:r>
                      <a:endParaRPr lang="en-US" altLang="zh-CN" sz="2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en-US" sz="2200" u="none" strike="noStrike" kern="1200" dirty="0">
                          <a:solidFill>
                            <a:schemeClr val="dk1"/>
                          </a:solidFill>
                          <a:effectLst/>
                          <a:latin typeface="+mn-lt"/>
                          <a:ea typeface="+mn-ea"/>
                          <a:cs typeface="+mn-cs"/>
                        </a:rPr>
                        <a:t>fff08093</a:t>
                      </a:r>
                      <a:endParaRPr lang="en-US" sz="2200" u="none" strike="noStrike" kern="1200" dirty="0">
                        <a:solidFill>
                          <a:schemeClr val="dk1"/>
                        </a:solidFill>
                        <a:effectLst/>
                        <a:latin typeface="+mn-lt"/>
                        <a:ea typeface="+mn-ea"/>
                        <a:cs typeface="+mn-cs"/>
                      </a:endParaRPr>
                    </a:p>
                  </a:txBody>
                  <a:tcPr marL="7620" marR="7620" marT="7620" marB="0" anchor="ctr"/>
                </a:tc>
                <a:tc>
                  <a:txBody>
                    <a:bodyPr/>
                    <a:lstStyle/>
                    <a:p>
                      <a:pPr algn="ctr" fontAlgn="ctr"/>
                      <a:r>
                        <a:rPr lang="en-US" altLang="zh-CN" sz="2200" u="none" strike="noStrike" kern="1200" dirty="0">
                          <a:solidFill>
                            <a:schemeClr val="dk1"/>
                          </a:solidFill>
                          <a:effectLst/>
                          <a:latin typeface="+mn-lt"/>
                          <a:ea typeface="+mn-ea"/>
                          <a:cs typeface="+mn-cs"/>
                        </a:rPr>
                        <a:t>10</a:t>
                      </a:r>
                      <a:endParaRPr lang="en-US" altLang="zh-CN" sz="2200" u="none" strike="noStrike" kern="1200" dirty="0">
                        <a:solidFill>
                          <a:schemeClr val="dk1"/>
                        </a:solidFill>
                        <a:effectLst/>
                        <a:latin typeface="+mn-lt"/>
                        <a:ea typeface="+mn-ea"/>
                        <a:cs typeface="+mn-cs"/>
                      </a:endParaRPr>
                    </a:p>
                  </a:txBody>
                  <a:tcPr marL="7620" marR="7620" marT="7620" marB="0" anchor="ctr"/>
                </a:tc>
                <a:tc>
                  <a:txBody>
                    <a:bodyPr/>
                    <a:lstStyle/>
                    <a:p>
                      <a:pPr algn="ctr" fontAlgn="ctr"/>
                      <a:r>
                        <a:rPr lang="zh-CN" altLang="en-US" sz="2200" u="none" strike="noStrike">
                          <a:effectLst/>
                        </a:rPr>
                        <a:t>　</a:t>
                      </a:r>
                      <a:endParaRPr lang="zh-CN" altLang="en-US" sz="2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en-US" sz="2200" u="none" strike="noStrike" kern="1200" dirty="0" err="1">
                          <a:solidFill>
                            <a:schemeClr val="dk1"/>
                          </a:solidFill>
                          <a:effectLst/>
                          <a:latin typeface="+mn-lt"/>
                          <a:ea typeface="+mn-ea"/>
                          <a:cs typeface="+mn-cs"/>
                        </a:rPr>
                        <a:t>addi</a:t>
                      </a:r>
                      <a:r>
                        <a:rPr lang="en-US" sz="2200" u="none" strike="noStrike" kern="1200" dirty="0">
                          <a:solidFill>
                            <a:schemeClr val="dk1"/>
                          </a:solidFill>
                          <a:effectLst/>
                          <a:latin typeface="+mn-lt"/>
                          <a:ea typeface="+mn-ea"/>
                          <a:cs typeface="+mn-cs"/>
                        </a:rPr>
                        <a:t> x1, x1, -1</a:t>
                      </a:r>
                      <a:endParaRPr lang="en-US" sz="2200" u="none" strike="noStrike" kern="1200" dirty="0">
                        <a:solidFill>
                          <a:schemeClr val="dk1"/>
                        </a:solidFill>
                        <a:effectLst/>
                        <a:latin typeface="+mn-lt"/>
                        <a:ea typeface="+mn-ea"/>
                        <a:cs typeface="+mn-cs"/>
                      </a:endParaRPr>
                    </a:p>
                  </a:txBody>
                  <a:tcPr marL="7620" marR="7620" marT="7620" marB="0" anchor="ctr"/>
                </a:tc>
                <a:tc>
                  <a:txBody>
                    <a:bodyPr/>
                    <a:lstStyle/>
                    <a:p>
                      <a:pPr algn="l" fontAlgn="ctr"/>
                      <a:r>
                        <a:rPr lang="en-US" altLang="zh-CN" sz="2200" b="0" i="0" u="none" strike="noStrike" dirty="0" smtClean="0">
                          <a:solidFill>
                            <a:schemeClr val="dk1"/>
                          </a:solidFill>
                          <a:effectLst/>
                          <a:latin typeface="+mn-lt"/>
                          <a:ea typeface="+mn-ea"/>
                        </a:rPr>
                        <a:t>WAW</a:t>
                      </a:r>
                      <a:endParaRPr lang="zh-CN" altLang="en-US" sz="22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r>
              <a:tr h="175260">
                <a:tc>
                  <a:txBody>
                    <a:bodyPr/>
                    <a:lstStyle/>
                    <a:p>
                      <a:pPr algn="ctr" fontAlgn="ctr"/>
                      <a:r>
                        <a:rPr lang="en-US" altLang="zh-CN" sz="2200" u="none" strike="noStrike">
                          <a:effectLst/>
                        </a:rPr>
                        <a:t>5</a:t>
                      </a:r>
                      <a:endParaRPr lang="en-US" altLang="zh-CN" sz="2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en-US" sz="2200" u="none" strike="noStrike" kern="1200" dirty="0">
                          <a:solidFill>
                            <a:schemeClr val="dk1"/>
                          </a:solidFill>
                          <a:effectLst/>
                          <a:latin typeface="+mn-lt"/>
                          <a:ea typeface="+mn-ea"/>
                          <a:cs typeface="+mn-cs"/>
                        </a:rPr>
                        <a:t>00c02283</a:t>
                      </a:r>
                      <a:endParaRPr lang="en-US" sz="2200" u="none" strike="noStrike" kern="1200" dirty="0">
                        <a:solidFill>
                          <a:schemeClr val="dk1"/>
                        </a:solidFill>
                        <a:effectLst/>
                        <a:latin typeface="+mn-lt"/>
                        <a:ea typeface="+mn-ea"/>
                        <a:cs typeface="+mn-cs"/>
                      </a:endParaRPr>
                    </a:p>
                  </a:txBody>
                  <a:tcPr marL="7620" marR="7620" marT="7620" marB="0" anchor="ctr"/>
                </a:tc>
                <a:tc>
                  <a:txBody>
                    <a:bodyPr/>
                    <a:lstStyle/>
                    <a:p>
                      <a:pPr algn="ctr" fontAlgn="ctr"/>
                      <a:r>
                        <a:rPr lang="en-US" altLang="zh-CN" sz="2200" u="none" strike="noStrike" kern="1200">
                          <a:solidFill>
                            <a:schemeClr val="dk1"/>
                          </a:solidFill>
                          <a:effectLst/>
                          <a:latin typeface="+mn-lt"/>
                          <a:ea typeface="+mn-ea"/>
                          <a:cs typeface="+mn-cs"/>
                        </a:rPr>
                        <a:t>14</a:t>
                      </a:r>
                      <a:endParaRPr lang="en-US" altLang="zh-CN" sz="2200" u="none" strike="noStrike" kern="1200">
                        <a:solidFill>
                          <a:schemeClr val="dk1"/>
                        </a:solidFill>
                        <a:effectLst/>
                        <a:latin typeface="+mn-lt"/>
                        <a:ea typeface="+mn-ea"/>
                        <a:cs typeface="+mn-cs"/>
                      </a:endParaRPr>
                    </a:p>
                  </a:txBody>
                  <a:tcPr marL="7620" marR="7620" marT="7620" marB="0" anchor="ctr"/>
                </a:tc>
                <a:tc>
                  <a:txBody>
                    <a:bodyPr/>
                    <a:lstStyle/>
                    <a:p>
                      <a:pPr algn="ctr" fontAlgn="ctr"/>
                      <a:r>
                        <a:rPr lang="zh-CN" altLang="en-US" sz="2200" u="none" strike="noStrike">
                          <a:effectLst/>
                        </a:rPr>
                        <a:t>　</a:t>
                      </a:r>
                      <a:endParaRPr lang="zh-CN" altLang="en-US" sz="2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en-US" sz="2200" u="none" strike="noStrike" kern="1200" dirty="0" err="1">
                          <a:solidFill>
                            <a:schemeClr val="dk1"/>
                          </a:solidFill>
                          <a:effectLst/>
                          <a:latin typeface="+mn-lt"/>
                          <a:ea typeface="+mn-ea"/>
                          <a:cs typeface="+mn-cs"/>
                        </a:rPr>
                        <a:t>lw</a:t>
                      </a:r>
                      <a:r>
                        <a:rPr lang="en-US" sz="2200" u="none" strike="noStrike" kern="1200" dirty="0">
                          <a:solidFill>
                            <a:schemeClr val="dk1"/>
                          </a:solidFill>
                          <a:effectLst/>
                          <a:latin typeface="+mn-lt"/>
                          <a:ea typeface="+mn-ea"/>
                          <a:cs typeface="+mn-cs"/>
                        </a:rPr>
                        <a:t> x5, 12(x0)</a:t>
                      </a:r>
                      <a:endParaRPr lang="en-US" sz="2200" u="none" strike="noStrike" kern="1200" dirty="0">
                        <a:solidFill>
                          <a:schemeClr val="dk1"/>
                        </a:solidFill>
                        <a:effectLst/>
                        <a:latin typeface="+mn-lt"/>
                        <a:ea typeface="+mn-ea"/>
                        <a:cs typeface="+mn-cs"/>
                      </a:endParaRPr>
                    </a:p>
                  </a:txBody>
                  <a:tcPr marL="7620" marR="7620" marT="7620" marB="0" anchor="ctr"/>
                </a:tc>
                <a:tc>
                  <a:txBody>
                    <a:bodyPr/>
                    <a:lstStyle/>
                    <a:p>
                      <a:pPr algn="l" fontAlgn="ctr"/>
                      <a:r>
                        <a:rPr lang="zh-CN" altLang="en-US" sz="2200" u="none" strike="noStrike">
                          <a:effectLst/>
                        </a:rPr>
                        <a:t>　</a:t>
                      </a:r>
                      <a:endParaRPr lang="zh-CN" altLang="en-US" sz="2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r>
              <a:tr h="175260">
                <a:tc>
                  <a:txBody>
                    <a:bodyPr/>
                    <a:lstStyle/>
                    <a:p>
                      <a:pPr algn="ctr" fontAlgn="ctr"/>
                      <a:r>
                        <a:rPr lang="en-US" altLang="zh-CN" sz="2200" u="none" strike="noStrike">
                          <a:effectLst/>
                        </a:rPr>
                        <a:t>6</a:t>
                      </a:r>
                      <a:endParaRPr lang="en-US" altLang="zh-CN" sz="2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en-US" altLang="zh-CN" sz="2200" u="none" strike="noStrike" kern="1200" dirty="0">
                          <a:solidFill>
                            <a:schemeClr val="dk1"/>
                          </a:solidFill>
                          <a:effectLst/>
                          <a:latin typeface="+mn-lt"/>
                          <a:ea typeface="+mn-ea"/>
                          <a:cs typeface="+mn-cs"/>
                        </a:rPr>
                        <a:t>01002303</a:t>
                      </a:r>
                      <a:endParaRPr lang="en-US" altLang="zh-CN" sz="2200" u="none" strike="noStrike" kern="1200" dirty="0">
                        <a:solidFill>
                          <a:schemeClr val="dk1"/>
                        </a:solidFill>
                        <a:effectLst/>
                        <a:latin typeface="+mn-lt"/>
                        <a:ea typeface="+mn-ea"/>
                        <a:cs typeface="+mn-cs"/>
                      </a:endParaRPr>
                    </a:p>
                  </a:txBody>
                  <a:tcPr marL="7620" marR="7620" marT="7620" marB="0" anchor="ctr"/>
                </a:tc>
                <a:tc>
                  <a:txBody>
                    <a:bodyPr/>
                    <a:lstStyle/>
                    <a:p>
                      <a:pPr algn="ctr" fontAlgn="ctr"/>
                      <a:r>
                        <a:rPr lang="en-US" altLang="zh-CN" sz="2200" u="none" strike="noStrike" kern="1200" dirty="0">
                          <a:solidFill>
                            <a:schemeClr val="dk1"/>
                          </a:solidFill>
                          <a:effectLst/>
                          <a:latin typeface="+mn-lt"/>
                          <a:ea typeface="+mn-ea"/>
                          <a:cs typeface="+mn-cs"/>
                        </a:rPr>
                        <a:t>18</a:t>
                      </a:r>
                      <a:endParaRPr lang="en-US" altLang="zh-CN" sz="2200" u="none" strike="noStrike" kern="1200" dirty="0">
                        <a:solidFill>
                          <a:schemeClr val="dk1"/>
                        </a:solidFill>
                        <a:effectLst/>
                        <a:latin typeface="+mn-lt"/>
                        <a:ea typeface="+mn-ea"/>
                        <a:cs typeface="+mn-cs"/>
                      </a:endParaRPr>
                    </a:p>
                  </a:txBody>
                  <a:tcPr marL="7620" marR="7620" marT="7620" marB="0" anchor="ctr"/>
                </a:tc>
                <a:tc>
                  <a:txBody>
                    <a:bodyPr/>
                    <a:lstStyle/>
                    <a:p>
                      <a:pPr algn="ctr" fontAlgn="ctr"/>
                      <a:r>
                        <a:rPr lang="zh-CN" altLang="en-US" sz="2200" u="none" strike="noStrike">
                          <a:effectLst/>
                        </a:rPr>
                        <a:t>　</a:t>
                      </a:r>
                      <a:endParaRPr lang="zh-CN" altLang="en-US" sz="2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en-US" sz="2200" u="none" strike="noStrike" kern="1200" dirty="0" err="1">
                          <a:solidFill>
                            <a:schemeClr val="dk1"/>
                          </a:solidFill>
                          <a:effectLst/>
                          <a:latin typeface="+mn-lt"/>
                          <a:ea typeface="+mn-ea"/>
                          <a:cs typeface="+mn-cs"/>
                        </a:rPr>
                        <a:t>lw</a:t>
                      </a:r>
                      <a:r>
                        <a:rPr lang="en-US" sz="2200" u="none" strike="noStrike" kern="1200" dirty="0">
                          <a:solidFill>
                            <a:schemeClr val="dk1"/>
                          </a:solidFill>
                          <a:effectLst/>
                          <a:latin typeface="+mn-lt"/>
                          <a:ea typeface="+mn-ea"/>
                          <a:cs typeface="+mn-cs"/>
                        </a:rPr>
                        <a:t> x6, 16(x0)</a:t>
                      </a:r>
                      <a:endParaRPr lang="en-US" sz="2200" u="none" strike="noStrike" kern="1200" dirty="0">
                        <a:solidFill>
                          <a:schemeClr val="dk1"/>
                        </a:solidFill>
                        <a:effectLst/>
                        <a:latin typeface="+mn-lt"/>
                        <a:ea typeface="+mn-ea"/>
                        <a:cs typeface="+mn-cs"/>
                      </a:endParaRPr>
                    </a:p>
                  </a:txBody>
                  <a:tcPr marL="7620" marR="7620" marT="7620" marB="0" anchor="ctr"/>
                </a:tc>
                <a:tc>
                  <a:txBody>
                    <a:bodyPr/>
                    <a:lstStyle/>
                    <a:p>
                      <a:pPr algn="l" fontAlgn="ctr"/>
                      <a:r>
                        <a:rPr lang="zh-CN" altLang="en-US" sz="2200" u="none" strike="noStrike">
                          <a:effectLst/>
                        </a:rPr>
                        <a:t>　</a:t>
                      </a:r>
                      <a:endParaRPr lang="zh-CN" altLang="en-US" sz="2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r>
              <a:tr h="342900">
                <a:tc>
                  <a:txBody>
                    <a:bodyPr/>
                    <a:lstStyle/>
                    <a:p>
                      <a:pPr algn="ctr" fontAlgn="ctr"/>
                      <a:r>
                        <a:rPr lang="en-US" altLang="zh-CN" sz="2200" u="none" strike="noStrike">
                          <a:effectLst/>
                        </a:rPr>
                        <a:t>7</a:t>
                      </a:r>
                      <a:endParaRPr lang="en-US" altLang="zh-CN" sz="2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en-US" altLang="zh-CN" sz="2200" u="none" strike="noStrike" kern="1200">
                          <a:solidFill>
                            <a:schemeClr val="dk1"/>
                          </a:solidFill>
                          <a:effectLst/>
                          <a:latin typeface="+mn-lt"/>
                          <a:ea typeface="+mn-ea"/>
                          <a:cs typeface="+mn-cs"/>
                        </a:rPr>
                        <a:t>01402383</a:t>
                      </a:r>
                      <a:endParaRPr lang="en-US" altLang="zh-CN" sz="2200" u="none" strike="noStrike" kern="1200">
                        <a:solidFill>
                          <a:schemeClr val="dk1"/>
                        </a:solidFill>
                        <a:effectLst/>
                        <a:latin typeface="+mn-lt"/>
                        <a:ea typeface="+mn-ea"/>
                        <a:cs typeface="+mn-cs"/>
                      </a:endParaRPr>
                    </a:p>
                  </a:txBody>
                  <a:tcPr marL="7620" marR="7620" marT="7620" marB="0" anchor="ctr"/>
                </a:tc>
                <a:tc>
                  <a:txBody>
                    <a:bodyPr/>
                    <a:lstStyle/>
                    <a:p>
                      <a:pPr algn="ctr" fontAlgn="ctr"/>
                      <a:r>
                        <a:rPr lang="en-US" sz="2200" u="none" strike="noStrike" kern="1200" dirty="0">
                          <a:solidFill>
                            <a:schemeClr val="dk1"/>
                          </a:solidFill>
                          <a:effectLst/>
                          <a:latin typeface="+mn-lt"/>
                          <a:ea typeface="+mn-ea"/>
                          <a:cs typeface="+mn-cs"/>
                        </a:rPr>
                        <a:t>1C</a:t>
                      </a:r>
                      <a:endParaRPr lang="en-US" sz="2200" u="none" strike="noStrike" kern="1200" dirty="0">
                        <a:solidFill>
                          <a:schemeClr val="dk1"/>
                        </a:solidFill>
                        <a:effectLst/>
                        <a:latin typeface="+mn-lt"/>
                        <a:ea typeface="+mn-ea"/>
                        <a:cs typeface="+mn-cs"/>
                      </a:endParaRPr>
                    </a:p>
                  </a:txBody>
                  <a:tcPr marL="7620" marR="7620" marT="7620" marB="0" anchor="ctr"/>
                </a:tc>
                <a:tc>
                  <a:txBody>
                    <a:bodyPr/>
                    <a:lstStyle/>
                    <a:p>
                      <a:pPr algn="ctr" fontAlgn="ctr"/>
                      <a:r>
                        <a:rPr lang="zh-CN" altLang="en-US" sz="2200" u="none" strike="noStrike">
                          <a:effectLst/>
                        </a:rPr>
                        <a:t>　</a:t>
                      </a:r>
                      <a:endParaRPr lang="zh-CN" altLang="en-US" sz="2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en-US" sz="2200" u="none" strike="noStrike" kern="1200" dirty="0" err="1">
                          <a:solidFill>
                            <a:schemeClr val="dk1"/>
                          </a:solidFill>
                          <a:effectLst/>
                          <a:latin typeface="+mn-lt"/>
                          <a:ea typeface="+mn-ea"/>
                          <a:cs typeface="+mn-cs"/>
                        </a:rPr>
                        <a:t>lw</a:t>
                      </a:r>
                      <a:r>
                        <a:rPr lang="en-US" sz="2200" u="none" strike="noStrike" kern="1200" dirty="0">
                          <a:solidFill>
                            <a:schemeClr val="dk1"/>
                          </a:solidFill>
                          <a:effectLst/>
                          <a:latin typeface="+mn-lt"/>
                          <a:ea typeface="+mn-ea"/>
                          <a:cs typeface="+mn-cs"/>
                        </a:rPr>
                        <a:t> x7, 20(x0)</a:t>
                      </a:r>
                      <a:endParaRPr lang="en-US" sz="2200" u="none" strike="noStrike" kern="1200" dirty="0">
                        <a:solidFill>
                          <a:schemeClr val="dk1"/>
                        </a:solidFill>
                        <a:effectLst/>
                        <a:latin typeface="+mn-lt"/>
                        <a:ea typeface="+mn-ea"/>
                        <a:cs typeface="+mn-cs"/>
                      </a:endParaRPr>
                    </a:p>
                  </a:txBody>
                  <a:tcPr marL="7620" marR="7620" marT="7620" marB="0" anchor="ctr"/>
                </a:tc>
                <a:tc>
                  <a:txBody>
                    <a:bodyPr/>
                    <a:lstStyle/>
                    <a:p>
                      <a:pPr algn="l" fontAlgn="ctr"/>
                      <a:r>
                        <a:rPr lang="zh-CN" altLang="en-US" sz="2200" u="none" strike="noStrike" dirty="0">
                          <a:effectLst/>
                        </a:rPr>
                        <a:t>　</a:t>
                      </a:r>
                      <a:endParaRPr lang="zh-CN" altLang="en-US" sz="22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r>
              <a:tr h="175260">
                <a:tc>
                  <a:txBody>
                    <a:bodyPr/>
                    <a:lstStyle/>
                    <a:p>
                      <a:pPr algn="ctr" fontAlgn="ctr"/>
                      <a:r>
                        <a:rPr lang="en-US" altLang="zh-CN" sz="2200" u="none" strike="noStrike">
                          <a:effectLst/>
                        </a:rPr>
                        <a:t>8</a:t>
                      </a:r>
                      <a:endParaRPr lang="en-US" altLang="zh-CN" sz="2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en-US" sz="2200" u="none" strike="noStrike" kern="1200">
                          <a:solidFill>
                            <a:schemeClr val="dk1"/>
                          </a:solidFill>
                          <a:effectLst/>
                          <a:latin typeface="+mn-lt"/>
                          <a:ea typeface="+mn-ea"/>
                          <a:cs typeface="+mn-cs"/>
                        </a:rPr>
                        <a:t>402200b3</a:t>
                      </a:r>
                      <a:endParaRPr lang="en-US" sz="2200" u="none" strike="noStrike" kern="1200">
                        <a:solidFill>
                          <a:schemeClr val="dk1"/>
                        </a:solidFill>
                        <a:effectLst/>
                        <a:latin typeface="+mn-lt"/>
                        <a:ea typeface="+mn-ea"/>
                        <a:cs typeface="+mn-cs"/>
                      </a:endParaRPr>
                    </a:p>
                  </a:txBody>
                  <a:tcPr marL="7620" marR="7620" marT="7620" marB="0" anchor="ctr"/>
                </a:tc>
                <a:tc>
                  <a:txBody>
                    <a:bodyPr/>
                    <a:lstStyle/>
                    <a:p>
                      <a:pPr algn="ctr" fontAlgn="ctr"/>
                      <a:r>
                        <a:rPr lang="en-US" altLang="zh-CN" sz="2200" u="none" strike="noStrike" kern="1200" dirty="0">
                          <a:solidFill>
                            <a:schemeClr val="dk1"/>
                          </a:solidFill>
                          <a:effectLst/>
                          <a:latin typeface="+mn-lt"/>
                          <a:ea typeface="+mn-ea"/>
                          <a:cs typeface="+mn-cs"/>
                        </a:rPr>
                        <a:t>20</a:t>
                      </a:r>
                      <a:endParaRPr lang="en-US" altLang="zh-CN" sz="2200" u="none" strike="noStrike" kern="1200" dirty="0">
                        <a:solidFill>
                          <a:schemeClr val="dk1"/>
                        </a:solidFill>
                        <a:effectLst/>
                        <a:latin typeface="+mn-lt"/>
                        <a:ea typeface="+mn-ea"/>
                        <a:cs typeface="+mn-cs"/>
                      </a:endParaRPr>
                    </a:p>
                  </a:txBody>
                  <a:tcPr marL="7620" marR="7620" marT="7620" marB="0" anchor="ctr"/>
                </a:tc>
                <a:tc>
                  <a:txBody>
                    <a:bodyPr/>
                    <a:lstStyle/>
                    <a:p>
                      <a:pPr algn="ctr" fontAlgn="ctr"/>
                      <a:r>
                        <a:rPr lang="zh-CN" altLang="en-US" sz="2200" u="none" strike="noStrike">
                          <a:effectLst/>
                        </a:rPr>
                        <a:t>　</a:t>
                      </a:r>
                      <a:endParaRPr lang="zh-CN" altLang="en-US" sz="2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en-US" sz="2200" u="none" strike="noStrike" kern="1200" dirty="0">
                          <a:solidFill>
                            <a:schemeClr val="dk1"/>
                          </a:solidFill>
                          <a:effectLst/>
                          <a:latin typeface="+mn-lt"/>
                          <a:ea typeface="+mn-ea"/>
                          <a:cs typeface="+mn-cs"/>
                        </a:rPr>
                        <a:t>sub x1,x4,x2</a:t>
                      </a:r>
                      <a:endParaRPr lang="en-US" sz="2200" u="none" strike="noStrike" kern="1200" dirty="0">
                        <a:solidFill>
                          <a:schemeClr val="dk1"/>
                        </a:solidFill>
                        <a:effectLst/>
                        <a:latin typeface="+mn-lt"/>
                        <a:ea typeface="+mn-ea"/>
                        <a:cs typeface="+mn-cs"/>
                      </a:endParaRPr>
                    </a:p>
                  </a:txBody>
                  <a:tcPr marL="7620" marR="7620" marT="7620" marB="0" anchor="ctr"/>
                </a:tc>
                <a:tc>
                  <a:txBody>
                    <a:bodyPr/>
                    <a:lstStyle/>
                    <a:p>
                      <a:pPr algn="l" fontAlgn="ctr"/>
                      <a:r>
                        <a:rPr lang="zh-CN" altLang="en-US" sz="2200" u="none" strike="noStrike">
                          <a:effectLst/>
                        </a:rPr>
                        <a:t>　</a:t>
                      </a:r>
                      <a:endParaRPr lang="zh-CN" altLang="en-US" sz="2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r>
              <a:tr h="175260">
                <a:tc>
                  <a:txBody>
                    <a:bodyPr/>
                    <a:lstStyle/>
                    <a:p>
                      <a:pPr algn="ctr" fontAlgn="ctr"/>
                      <a:r>
                        <a:rPr lang="en-US" altLang="zh-CN" sz="2200" u="none" strike="noStrike">
                          <a:effectLst/>
                        </a:rPr>
                        <a:t>9</a:t>
                      </a:r>
                      <a:endParaRPr lang="en-US" altLang="zh-CN" sz="2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en-US" sz="2200" u="none" strike="noStrike" kern="1200">
                          <a:solidFill>
                            <a:schemeClr val="dk1"/>
                          </a:solidFill>
                          <a:effectLst/>
                          <a:latin typeface="+mn-lt"/>
                          <a:ea typeface="+mn-ea"/>
                          <a:cs typeface="+mn-cs"/>
                        </a:rPr>
                        <a:t>ffd50093</a:t>
                      </a:r>
                      <a:endParaRPr lang="en-US" sz="2200" u="none" strike="noStrike" kern="1200">
                        <a:solidFill>
                          <a:schemeClr val="dk1"/>
                        </a:solidFill>
                        <a:effectLst/>
                        <a:latin typeface="+mn-lt"/>
                        <a:ea typeface="+mn-ea"/>
                        <a:cs typeface="+mn-cs"/>
                      </a:endParaRPr>
                    </a:p>
                  </a:txBody>
                  <a:tcPr marL="7620" marR="7620" marT="7620" marB="0" anchor="ctr"/>
                </a:tc>
                <a:tc>
                  <a:txBody>
                    <a:bodyPr/>
                    <a:lstStyle/>
                    <a:p>
                      <a:pPr algn="ctr" fontAlgn="ctr"/>
                      <a:r>
                        <a:rPr lang="en-US" altLang="zh-CN" sz="2200" u="none" strike="noStrike" kern="1200" dirty="0">
                          <a:solidFill>
                            <a:schemeClr val="dk1"/>
                          </a:solidFill>
                          <a:effectLst/>
                          <a:latin typeface="+mn-lt"/>
                          <a:ea typeface="+mn-ea"/>
                          <a:cs typeface="+mn-cs"/>
                        </a:rPr>
                        <a:t>24</a:t>
                      </a:r>
                      <a:endParaRPr lang="en-US" altLang="zh-CN" sz="2200" u="none" strike="noStrike" kern="1200" dirty="0">
                        <a:solidFill>
                          <a:schemeClr val="dk1"/>
                        </a:solidFill>
                        <a:effectLst/>
                        <a:latin typeface="+mn-lt"/>
                        <a:ea typeface="+mn-ea"/>
                        <a:cs typeface="+mn-cs"/>
                      </a:endParaRPr>
                    </a:p>
                  </a:txBody>
                  <a:tcPr marL="7620" marR="7620" marT="7620" marB="0" anchor="ctr"/>
                </a:tc>
                <a:tc>
                  <a:txBody>
                    <a:bodyPr/>
                    <a:lstStyle/>
                    <a:p>
                      <a:pPr algn="ctr" fontAlgn="ctr"/>
                      <a:r>
                        <a:rPr lang="zh-CN" altLang="en-US" sz="2200" u="none" strike="noStrike">
                          <a:effectLst/>
                        </a:rPr>
                        <a:t>　</a:t>
                      </a:r>
                      <a:endParaRPr lang="zh-CN" altLang="en-US" sz="2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en-US" sz="2200" u="none" strike="noStrike" kern="1200" dirty="0" err="1">
                          <a:solidFill>
                            <a:schemeClr val="dk1"/>
                          </a:solidFill>
                          <a:effectLst/>
                          <a:latin typeface="+mn-lt"/>
                          <a:ea typeface="+mn-ea"/>
                          <a:cs typeface="+mn-cs"/>
                        </a:rPr>
                        <a:t>addi</a:t>
                      </a:r>
                      <a:r>
                        <a:rPr lang="en-US" sz="2200" u="none" strike="noStrike" kern="1200" dirty="0">
                          <a:solidFill>
                            <a:schemeClr val="dk1"/>
                          </a:solidFill>
                          <a:effectLst/>
                          <a:latin typeface="+mn-lt"/>
                          <a:ea typeface="+mn-ea"/>
                          <a:cs typeface="+mn-cs"/>
                        </a:rPr>
                        <a:t> x1,x10,-3</a:t>
                      </a:r>
                      <a:endParaRPr lang="en-US" sz="2200" u="none" strike="noStrike" kern="1200" dirty="0">
                        <a:solidFill>
                          <a:schemeClr val="dk1"/>
                        </a:solidFill>
                        <a:effectLst/>
                        <a:latin typeface="+mn-lt"/>
                        <a:ea typeface="+mn-ea"/>
                        <a:cs typeface="+mn-cs"/>
                      </a:endParaRPr>
                    </a:p>
                  </a:txBody>
                  <a:tcPr marL="7620" marR="7620" marT="7620" marB="0" anchor="ctr"/>
                </a:tc>
                <a:tc>
                  <a:txBody>
                    <a:bodyPr/>
                    <a:lstStyle/>
                    <a:p>
                      <a:pPr algn="l" fontAlgn="ctr"/>
                      <a:r>
                        <a:rPr lang="zh-CN" altLang="en-US" sz="2200" u="none" strike="noStrike">
                          <a:effectLst/>
                        </a:rPr>
                        <a:t>　</a:t>
                      </a:r>
                      <a:endParaRPr lang="zh-CN" altLang="en-US" sz="2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r>
              <a:tr h="175260">
                <a:tc>
                  <a:txBody>
                    <a:bodyPr/>
                    <a:lstStyle/>
                    <a:p>
                      <a:pPr algn="ctr" fontAlgn="ctr"/>
                      <a:r>
                        <a:rPr lang="en-US" altLang="zh-CN" sz="2200" u="none" strike="noStrike">
                          <a:effectLst/>
                        </a:rPr>
                        <a:t>10</a:t>
                      </a:r>
                      <a:endParaRPr lang="en-US" altLang="zh-CN" sz="2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en-US" sz="2200" u="none" strike="noStrike" kern="1200" dirty="0">
                          <a:solidFill>
                            <a:schemeClr val="dk1"/>
                          </a:solidFill>
                          <a:effectLst/>
                          <a:latin typeface="+mn-lt"/>
                          <a:ea typeface="+mn-ea"/>
                          <a:cs typeface="+mn-cs"/>
                        </a:rPr>
                        <a:t>00520c63</a:t>
                      </a:r>
                      <a:endParaRPr lang="en-US" sz="2200" u="none" strike="noStrike" kern="1200" dirty="0">
                        <a:solidFill>
                          <a:schemeClr val="dk1"/>
                        </a:solidFill>
                        <a:effectLst/>
                        <a:latin typeface="+mn-lt"/>
                        <a:ea typeface="+mn-ea"/>
                        <a:cs typeface="+mn-cs"/>
                      </a:endParaRPr>
                    </a:p>
                  </a:txBody>
                  <a:tcPr marL="7620" marR="7620" marT="7620" marB="0" anchor="ctr"/>
                </a:tc>
                <a:tc>
                  <a:txBody>
                    <a:bodyPr/>
                    <a:lstStyle/>
                    <a:p>
                      <a:pPr algn="ctr" fontAlgn="ctr"/>
                      <a:r>
                        <a:rPr lang="en-US" altLang="zh-CN" sz="2200" u="none" strike="noStrike" kern="1200" dirty="0">
                          <a:solidFill>
                            <a:schemeClr val="dk1"/>
                          </a:solidFill>
                          <a:effectLst/>
                          <a:latin typeface="+mn-lt"/>
                          <a:ea typeface="+mn-ea"/>
                          <a:cs typeface="+mn-cs"/>
                        </a:rPr>
                        <a:t>28</a:t>
                      </a:r>
                      <a:endParaRPr lang="en-US" altLang="zh-CN" sz="2200" u="none" strike="noStrike" kern="1200" dirty="0">
                        <a:solidFill>
                          <a:schemeClr val="dk1"/>
                        </a:solidFill>
                        <a:effectLst/>
                        <a:latin typeface="+mn-lt"/>
                        <a:ea typeface="+mn-ea"/>
                        <a:cs typeface="+mn-cs"/>
                      </a:endParaRPr>
                    </a:p>
                  </a:txBody>
                  <a:tcPr marL="7620" marR="7620" marT="7620" marB="0" anchor="ctr"/>
                </a:tc>
                <a:tc>
                  <a:txBody>
                    <a:bodyPr/>
                    <a:lstStyle/>
                    <a:p>
                      <a:pPr algn="ctr" fontAlgn="ctr"/>
                      <a:r>
                        <a:rPr lang="zh-CN" altLang="en-US" sz="2200" u="none" strike="noStrike">
                          <a:effectLst/>
                        </a:rPr>
                        <a:t>　</a:t>
                      </a:r>
                      <a:endParaRPr lang="zh-CN" altLang="en-US" sz="2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en-US" sz="2200" u="none" strike="noStrike" kern="1200" dirty="0" err="1">
                          <a:solidFill>
                            <a:schemeClr val="dk1"/>
                          </a:solidFill>
                          <a:effectLst/>
                          <a:latin typeface="+mn-lt"/>
                          <a:ea typeface="+mn-ea"/>
                          <a:cs typeface="+mn-cs"/>
                        </a:rPr>
                        <a:t>beq</a:t>
                      </a:r>
                      <a:r>
                        <a:rPr lang="en-US" sz="2200" u="none" strike="noStrike" kern="1200" dirty="0">
                          <a:solidFill>
                            <a:schemeClr val="dk1"/>
                          </a:solidFill>
                          <a:effectLst/>
                          <a:latin typeface="+mn-lt"/>
                          <a:ea typeface="+mn-ea"/>
                          <a:cs typeface="+mn-cs"/>
                        </a:rPr>
                        <a:t>  x4,x5,label0</a:t>
                      </a:r>
                      <a:endParaRPr lang="en-US" sz="2200" u="none" strike="noStrike" kern="1200" dirty="0">
                        <a:solidFill>
                          <a:schemeClr val="dk1"/>
                        </a:solidFill>
                        <a:effectLst/>
                        <a:latin typeface="+mn-lt"/>
                        <a:ea typeface="+mn-ea"/>
                        <a:cs typeface="+mn-cs"/>
                      </a:endParaRPr>
                    </a:p>
                  </a:txBody>
                  <a:tcPr marL="7620" marR="7620" marT="7620" marB="0" anchor="ctr"/>
                </a:tc>
                <a:tc>
                  <a:txBody>
                    <a:bodyPr/>
                    <a:lstStyle/>
                    <a:p>
                      <a:pPr algn="l" fontAlgn="ctr"/>
                      <a:r>
                        <a:rPr lang="zh-CN" altLang="en-US" sz="2200" u="none" strike="noStrike">
                          <a:effectLst/>
                        </a:rPr>
                        <a:t>　</a:t>
                      </a:r>
                      <a:endParaRPr lang="zh-CN" altLang="en-US" sz="2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r>
              <a:tr h="175260">
                <a:tc>
                  <a:txBody>
                    <a:bodyPr/>
                    <a:lstStyle/>
                    <a:p>
                      <a:pPr algn="ctr" fontAlgn="ctr"/>
                      <a:r>
                        <a:rPr lang="en-US" altLang="zh-CN" sz="2200" u="none" strike="noStrike">
                          <a:effectLst/>
                        </a:rPr>
                        <a:t>11</a:t>
                      </a:r>
                      <a:endParaRPr lang="en-US" altLang="zh-CN" sz="2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en-US" sz="2200" u="none" strike="noStrike" kern="1200" dirty="0">
                          <a:solidFill>
                            <a:schemeClr val="dk1"/>
                          </a:solidFill>
                          <a:effectLst/>
                          <a:latin typeface="+mn-lt"/>
                          <a:ea typeface="+mn-ea"/>
                          <a:cs typeface="+mn-cs"/>
                        </a:rPr>
                        <a:t>00420a63</a:t>
                      </a:r>
                      <a:endParaRPr lang="en-US" sz="2200" u="none" strike="noStrike" kern="1200" dirty="0">
                        <a:solidFill>
                          <a:schemeClr val="dk1"/>
                        </a:solidFill>
                        <a:effectLst/>
                        <a:latin typeface="+mn-lt"/>
                        <a:ea typeface="+mn-ea"/>
                        <a:cs typeface="+mn-cs"/>
                      </a:endParaRPr>
                    </a:p>
                  </a:txBody>
                  <a:tcPr marL="7620" marR="7620" marT="7620" marB="0" anchor="ctr"/>
                </a:tc>
                <a:tc>
                  <a:txBody>
                    <a:bodyPr/>
                    <a:lstStyle/>
                    <a:p>
                      <a:pPr algn="ctr" fontAlgn="ctr"/>
                      <a:r>
                        <a:rPr lang="en-US" sz="2200" u="none" strike="noStrike" kern="1200" dirty="0">
                          <a:solidFill>
                            <a:schemeClr val="dk1"/>
                          </a:solidFill>
                          <a:effectLst/>
                          <a:latin typeface="+mn-lt"/>
                          <a:ea typeface="+mn-ea"/>
                          <a:cs typeface="+mn-cs"/>
                        </a:rPr>
                        <a:t>2C</a:t>
                      </a:r>
                      <a:endParaRPr lang="en-US" sz="2200" u="none" strike="noStrike" kern="1200" dirty="0">
                        <a:solidFill>
                          <a:schemeClr val="dk1"/>
                        </a:solidFill>
                        <a:effectLst/>
                        <a:latin typeface="+mn-lt"/>
                        <a:ea typeface="+mn-ea"/>
                        <a:cs typeface="+mn-cs"/>
                      </a:endParaRPr>
                    </a:p>
                  </a:txBody>
                  <a:tcPr marL="7620" marR="7620" marT="7620" marB="0" anchor="ctr"/>
                </a:tc>
                <a:tc>
                  <a:txBody>
                    <a:bodyPr/>
                    <a:lstStyle/>
                    <a:p>
                      <a:pPr algn="ctr" fontAlgn="ctr"/>
                      <a:r>
                        <a:rPr lang="zh-CN" altLang="en-US" sz="2200" u="none" strike="noStrike">
                          <a:effectLst/>
                        </a:rPr>
                        <a:t>　</a:t>
                      </a:r>
                      <a:endParaRPr lang="zh-CN" altLang="en-US" sz="2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en-US" sz="2200" u="none" strike="noStrike" kern="1200" dirty="0" err="1">
                          <a:solidFill>
                            <a:schemeClr val="dk1"/>
                          </a:solidFill>
                          <a:effectLst/>
                          <a:latin typeface="+mn-lt"/>
                          <a:ea typeface="+mn-ea"/>
                          <a:cs typeface="+mn-cs"/>
                        </a:rPr>
                        <a:t>beq</a:t>
                      </a:r>
                      <a:r>
                        <a:rPr lang="en-US" sz="2200" u="none" strike="noStrike" kern="1200" dirty="0">
                          <a:solidFill>
                            <a:schemeClr val="dk1"/>
                          </a:solidFill>
                          <a:effectLst/>
                          <a:latin typeface="+mn-lt"/>
                          <a:ea typeface="+mn-ea"/>
                          <a:cs typeface="+mn-cs"/>
                        </a:rPr>
                        <a:t>  x4,x4,label0</a:t>
                      </a:r>
                      <a:endParaRPr lang="en-US" sz="2200" u="none" strike="noStrike" kern="1200" dirty="0">
                        <a:solidFill>
                          <a:schemeClr val="dk1"/>
                        </a:solidFill>
                        <a:effectLst/>
                        <a:latin typeface="+mn-lt"/>
                        <a:ea typeface="+mn-ea"/>
                        <a:cs typeface="+mn-cs"/>
                      </a:endParaRPr>
                    </a:p>
                  </a:txBody>
                  <a:tcPr marL="7620" marR="7620" marT="7620" marB="0" anchor="ctr"/>
                </a:tc>
                <a:tc>
                  <a:txBody>
                    <a:bodyPr/>
                    <a:lstStyle/>
                    <a:p>
                      <a:pPr algn="l" fontAlgn="ctr"/>
                      <a:r>
                        <a:rPr lang="zh-CN" altLang="en-US" sz="2200" u="none" strike="noStrike">
                          <a:effectLst/>
                        </a:rPr>
                        <a:t>　</a:t>
                      </a:r>
                      <a:endParaRPr lang="zh-CN" altLang="en-US" sz="2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r>
              <a:tr h="175260">
                <a:tc>
                  <a:txBody>
                    <a:bodyPr/>
                    <a:lstStyle/>
                    <a:p>
                      <a:pPr algn="ctr" fontAlgn="ctr"/>
                      <a:r>
                        <a:rPr lang="en-US" altLang="zh-CN" sz="2200" u="none" strike="noStrike">
                          <a:effectLst/>
                        </a:rPr>
                        <a:t>12</a:t>
                      </a:r>
                      <a:endParaRPr lang="en-US" altLang="zh-CN" sz="2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en-US" altLang="zh-CN" sz="2200" u="none" strike="noStrike" kern="1200" dirty="0">
                          <a:solidFill>
                            <a:schemeClr val="dk1"/>
                          </a:solidFill>
                          <a:effectLst/>
                          <a:latin typeface="+mn-lt"/>
                          <a:ea typeface="+mn-ea"/>
                          <a:cs typeface="+mn-cs"/>
                        </a:rPr>
                        <a:t>00000013</a:t>
                      </a:r>
                      <a:endParaRPr lang="en-US" altLang="zh-CN" sz="2200" u="none" strike="noStrike" kern="1200" dirty="0">
                        <a:solidFill>
                          <a:schemeClr val="dk1"/>
                        </a:solidFill>
                        <a:effectLst/>
                        <a:latin typeface="+mn-lt"/>
                        <a:ea typeface="+mn-ea"/>
                        <a:cs typeface="+mn-cs"/>
                      </a:endParaRPr>
                    </a:p>
                  </a:txBody>
                  <a:tcPr marL="7620" marR="7620" marT="7620" marB="0" anchor="ctr"/>
                </a:tc>
                <a:tc>
                  <a:txBody>
                    <a:bodyPr/>
                    <a:lstStyle/>
                    <a:p>
                      <a:pPr algn="ctr" fontAlgn="ctr"/>
                      <a:r>
                        <a:rPr lang="en-US" altLang="zh-CN" sz="2200" u="none" strike="noStrike" kern="1200" dirty="0">
                          <a:solidFill>
                            <a:schemeClr val="dk1"/>
                          </a:solidFill>
                          <a:effectLst/>
                          <a:latin typeface="+mn-lt"/>
                          <a:ea typeface="+mn-ea"/>
                          <a:cs typeface="+mn-cs"/>
                        </a:rPr>
                        <a:t>30</a:t>
                      </a:r>
                      <a:endParaRPr lang="en-US" altLang="zh-CN" sz="2200" u="none" strike="noStrike" kern="1200" dirty="0">
                        <a:solidFill>
                          <a:schemeClr val="dk1"/>
                        </a:solidFill>
                        <a:effectLst/>
                        <a:latin typeface="+mn-lt"/>
                        <a:ea typeface="+mn-ea"/>
                        <a:cs typeface="+mn-cs"/>
                      </a:endParaRPr>
                    </a:p>
                  </a:txBody>
                  <a:tcPr marL="7620" marR="7620" marT="7620" marB="0" anchor="ctr"/>
                </a:tc>
                <a:tc>
                  <a:txBody>
                    <a:bodyPr/>
                    <a:lstStyle/>
                    <a:p>
                      <a:pPr algn="ctr" fontAlgn="ctr"/>
                      <a:r>
                        <a:rPr lang="zh-CN" altLang="en-US" sz="2200" u="none" strike="noStrike">
                          <a:effectLst/>
                        </a:rPr>
                        <a:t>　</a:t>
                      </a:r>
                      <a:endParaRPr lang="zh-CN" altLang="en-US" sz="2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en-US" sz="2200" u="none" strike="noStrike" kern="1200" dirty="0" err="1">
                          <a:solidFill>
                            <a:schemeClr val="dk1"/>
                          </a:solidFill>
                          <a:effectLst/>
                          <a:latin typeface="+mn-lt"/>
                          <a:ea typeface="+mn-ea"/>
                          <a:cs typeface="+mn-cs"/>
                        </a:rPr>
                        <a:t>addi</a:t>
                      </a:r>
                      <a:r>
                        <a:rPr lang="en-US" sz="2200" u="none" strike="noStrike" kern="1200" dirty="0">
                          <a:solidFill>
                            <a:schemeClr val="dk1"/>
                          </a:solidFill>
                          <a:effectLst/>
                          <a:latin typeface="+mn-lt"/>
                          <a:ea typeface="+mn-ea"/>
                          <a:cs typeface="+mn-cs"/>
                        </a:rPr>
                        <a:t> x0,x0,0</a:t>
                      </a:r>
                      <a:endParaRPr lang="en-US" sz="2200" u="none" strike="noStrike" kern="1200" dirty="0">
                        <a:solidFill>
                          <a:schemeClr val="dk1"/>
                        </a:solidFill>
                        <a:effectLst/>
                        <a:latin typeface="+mn-lt"/>
                        <a:ea typeface="+mn-ea"/>
                        <a:cs typeface="+mn-cs"/>
                      </a:endParaRPr>
                    </a:p>
                  </a:txBody>
                  <a:tcPr marL="7620" marR="7620" marT="7620" marB="0" anchor="ctr"/>
                </a:tc>
                <a:tc>
                  <a:txBody>
                    <a:bodyPr/>
                    <a:lstStyle/>
                    <a:p>
                      <a:pPr algn="l" fontAlgn="ctr"/>
                      <a:r>
                        <a:rPr lang="zh-CN" altLang="en-US" sz="2200" u="none" strike="noStrike">
                          <a:effectLst/>
                        </a:rPr>
                        <a:t>　</a:t>
                      </a:r>
                      <a:endParaRPr lang="zh-CN" altLang="en-US" sz="2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r>
              <a:tr h="175260">
                <a:tc>
                  <a:txBody>
                    <a:bodyPr/>
                    <a:lstStyle/>
                    <a:p>
                      <a:pPr algn="ctr" fontAlgn="ctr"/>
                      <a:r>
                        <a:rPr lang="en-US" altLang="zh-CN" sz="2200" u="none" strike="noStrike">
                          <a:effectLst/>
                        </a:rPr>
                        <a:t>13</a:t>
                      </a:r>
                      <a:endParaRPr lang="en-US" altLang="zh-CN" sz="2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en-US" altLang="zh-CN" sz="2200" u="none" strike="noStrike" kern="1200">
                          <a:solidFill>
                            <a:schemeClr val="dk1"/>
                          </a:solidFill>
                          <a:effectLst/>
                          <a:latin typeface="+mn-lt"/>
                          <a:ea typeface="+mn-ea"/>
                          <a:cs typeface="+mn-cs"/>
                        </a:rPr>
                        <a:t>00000013</a:t>
                      </a:r>
                      <a:endParaRPr lang="en-US" altLang="zh-CN" sz="2200" u="none" strike="noStrike" kern="1200">
                        <a:solidFill>
                          <a:schemeClr val="dk1"/>
                        </a:solidFill>
                        <a:effectLst/>
                        <a:latin typeface="+mn-lt"/>
                        <a:ea typeface="+mn-ea"/>
                        <a:cs typeface="+mn-cs"/>
                      </a:endParaRPr>
                    </a:p>
                  </a:txBody>
                  <a:tcPr marL="7620" marR="7620" marT="7620" marB="0" anchor="ctr"/>
                </a:tc>
                <a:tc>
                  <a:txBody>
                    <a:bodyPr/>
                    <a:lstStyle/>
                    <a:p>
                      <a:pPr algn="ctr" fontAlgn="ctr"/>
                      <a:r>
                        <a:rPr lang="en-US" altLang="zh-CN" sz="2200" u="none" strike="noStrike" kern="1200" dirty="0">
                          <a:solidFill>
                            <a:schemeClr val="dk1"/>
                          </a:solidFill>
                          <a:effectLst/>
                          <a:latin typeface="+mn-lt"/>
                          <a:ea typeface="+mn-ea"/>
                          <a:cs typeface="+mn-cs"/>
                        </a:rPr>
                        <a:t>34</a:t>
                      </a:r>
                      <a:endParaRPr lang="en-US" altLang="zh-CN" sz="2200" u="none" strike="noStrike" kern="1200" dirty="0">
                        <a:solidFill>
                          <a:schemeClr val="dk1"/>
                        </a:solidFill>
                        <a:effectLst/>
                        <a:latin typeface="+mn-lt"/>
                        <a:ea typeface="+mn-ea"/>
                        <a:cs typeface="+mn-cs"/>
                      </a:endParaRPr>
                    </a:p>
                  </a:txBody>
                  <a:tcPr marL="7620" marR="7620" marT="7620" marB="0" anchor="ctr"/>
                </a:tc>
                <a:tc>
                  <a:txBody>
                    <a:bodyPr/>
                    <a:lstStyle/>
                    <a:p>
                      <a:pPr algn="ctr" fontAlgn="ctr"/>
                      <a:r>
                        <a:rPr lang="zh-CN" altLang="en-US" sz="2200" u="none" strike="noStrike">
                          <a:effectLst/>
                        </a:rPr>
                        <a:t>　</a:t>
                      </a:r>
                      <a:endParaRPr lang="zh-CN" altLang="en-US" sz="2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en-US" sz="2200" u="none" strike="noStrike" kern="1200" dirty="0" err="1">
                          <a:solidFill>
                            <a:schemeClr val="dk1"/>
                          </a:solidFill>
                          <a:effectLst/>
                          <a:latin typeface="+mn-lt"/>
                          <a:ea typeface="+mn-ea"/>
                          <a:cs typeface="+mn-cs"/>
                        </a:rPr>
                        <a:t>addi</a:t>
                      </a:r>
                      <a:r>
                        <a:rPr lang="en-US" sz="2200" u="none" strike="noStrike" kern="1200" dirty="0">
                          <a:solidFill>
                            <a:schemeClr val="dk1"/>
                          </a:solidFill>
                          <a:effectLst/>
                          <a:latin typeface="+mn-lt"/>
                          <a:ea typeface="+mn-ea"/>
                          <a:cs typeface="+mn-cs"/>
                        </a:rPr>
                        <a:t> x0,x0,0</a:t>
                      </a:r>
                      <a:endParaRPr lang="en-US" sz="2200" u="none" strike="noStrike" kern="1200" dirty="0">
                        <a:solidFill>
                          <a:schemeClr val="dk1"/>
                        </a:solidFill>
                        <a:effectLst/>
                        <a:latin typeface="+mn-lt"/>
                        <a:ea typeface="+mn-ea"/>
                        <a:cs typeface="+mn-cs"/>
                      </a:endParaRPr>
                    </a:p>
                  </a:txBody>
                  <a:tcPr marL="7620" marR="7620" marT="7620" marB="0" anchor="ctr"/>
                </a:tc>
                <a:tc>
                  <a:txBody>
                    <a:bodyPr/>
                    <a:lstStyle/>
                    <a:p>
                      <a:pPr algn="l" fontAlgn="ctr"/>
                      <a:r>
                        <a:rPr lang="zh-CN" altLang="en-US" sz="2200" u="none" strike="noStrike">
                          <a:effectLst/>
                        </a:rPr>
                        <a:t>　</a:t>
                      </a:r>
                      <a:endParaRPr lang="zh-CN" altLang="en-US" sz="2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r>
              <a:tr h="175260">
                <a:tc>
                  <a:txBody>
                    <a:bodyPr/>
                    <a:lstStyle/>
                    <a:p>
                      <a:pPr algn="ctr" fontAlgn="ctr"/>
                      <a:r>
                        <a:rPr lang="en-US" altLang="zh-CN" sz="2200" u="none" strike="noStrike">
                          <a:effectLst/>
                        </a:rPr>
                        <a:t>14</a:t>
                      </a:r>
                      <a:endParaRPr lang="en-US" altLang="zh-CN" sz="2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en-US" altLang="zh-CN" sz="2200" u="none" strike="noStrike" kern="1200" dirty="0">
                          <a:solidFill>
                            <a:schemeClr val="dk1"/>
                          </a:solidFill>
                          <a:effectLst/>
                          <a:latin typeface="+mn-lt"/>
                          <a:ea typeface="+mn-ea"/>
                          <a:cs typeface="+mn-cs"/>
                        </a:rPr>
                        <a:t>00000013</a:t>
                      </a:r>
                      <a:endParaRPr lang="en-US" altLang="zh-CN" sz="2200" u="none" strike="noStrike" kern="1200" dirty="0">
                        <a:solidFill>
                          <a:schemeClr val="dk1"/>
                        </a:solidFill>
                        <a:effectLst/>
                        <a:latin typeface="+mn-lt"/>
                        <a:ea typeface="+mn-ea"/>
                        <a:cs typeface="+mn-cs"/>
                      </a:endParaRPr>
                    </a:p>
                  </a:txBody>
                  <a:tcPr marL="7620" marR="7620" marT="7620" marB="0" anchor="ctr"/>
                </a:tc>
                <a:tc>
                  <a:txBody>
                    <a:bodyPr/>
                    <a:lstStyle/>
                    <a:p>
                      <a:pPr algn="ctr" fontAlgn="ctr"/>
                      <a:r>
                        <a:rPr lang="en-US" altLang="zh-CN" sz="2200" u="none" strike="noStrike" kern="1200" dirty="0">
                          <a:solidFill>
                            <a:schemeClr val="dk1"/>
                          </a:solidFill>
                          <a:effectLst/>
                          <a:latin typeface="+mn-lt"/>
                          <a:ea typeface="+mn-ea"/>
                          <a:cs typeface="+mn-cs"/>
                        </a:rPr>
                        <a:t>38</a:t>
                      </a:r>
                      <a:endParaRPr lang="en-US" altLang="zh-CN" sz="2200" u="none" strike="noStrike" kern="1200" dirty="0">
                        <a:solidFill>
                          <a:schemeClr val="dk1"/>
                        </a:solidFill>
                        <a:effectLst/>
                        <a:latin typeface="+mn-lt"/>
                        <a:ea typeface="+mn-ea"/>
                        <a:cs typeface="+mn-cs"/>
                      </a:endParaRPr>
                    </a:p>
                  </a:txBody>
                  <a:tcPr marL="7620" marR="7620" marT="7620" marB="0" anchor="ctr"/>
                </a:tc>
                <a:tc>
                  <a:txBody>
                    <a:bodyPr/>
                    <a:lstStyle/>
                    <a:p>
                      <a:pPr algn="ctr" fontAlgn="ctr"/>
                      <a:r>
                        <a:rPr lang="zh-CN" altLang="en-US" sz="2200" u="none" strike="noStrike" dirty="0">
                          <a:effectLst/>
                        </a:rPr>
                        <a:t>　</a:t>
                      </a:r>
                      <a:endParaRPr lang="zh-CN" altLang="en-US" sz="22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en-US" sz="2200" u="none" strike="noStrike" kern="1200" dirty="0" err="1">
                          <a:solidFill>
                            <a:schemeClr val="dk1"/>
                          </a:solidFill>
                          <a:effectLst/>
                          <a:latin typeface="+mn-lt"/>
                          <a:ea typeface="+mn-ea"/>
                          <a:cs typeface="+mn-cs"/>
                        </a:rPr>
                        <a:t>addi</a:t>
                      </a:r>
                      <a:r>
                        <a:rPr lang="en-US" sz="2200" u="none" strike="noStrike" kern="1200" dirty="0">
                          <a:solidFill>
                            <a:schemeClr val="dk1"/>
                          </a:solidFill>
                          <a:effectLst/>
                          <a:latin typeface="+mn-lt"/>
                          <a:ea typeface="+mn-ea"/>
                          <a:cs typeface="+mn-cs"/>
                        </a:rPr>
                        <a:t> x0,x0,0</a:t>
                      </a:r>
                      <a:endParaRPr lang="en-US" sz="2200" u="none" strike="noStrike" kern="1200" dirty="0">
                        <a:solidFill>
                          <a:schemeClr val="dk1"/>
                        </a:solidFill>
                        <a:effectLst/>
                        <a:latin typeface="+mn-lt"/>
                        <a:ea typeface="+mn-ea"/>
                        <a:cs typeface="+mn-cs"/>
                      </a:endParaRPr>
                    </a:p>
                  </a:txBody>
                  <a:tcPr marL="7620" marR="7620" marT="7620" marB="0" anchor="ctr"/>
                </a:tc>
                <a:tc>
                  <a:txBody>
                    <a:bodyPr/>
                    <a:lstStyle/>
                    <a:p>
                      <a:pPr algn="l" fontAlgn="ctr"/>
                      <a:r>
                        <a:rPr lang="zh-CN" altLang="en-US" sz="2200" u="none" strike="noStrike" dirty="0">
                          <a:effectLst/>
                        </a:rPr>
                        <a:t>　</a:t>
                      </a:r>
                      <a:endParaRPr lang="zh-CN" altLang="en-US" sz="22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pPr eaLnBrk="1" hangingPunct="1"/>
            <a:r>
              <a:rPr lang="en-US" altLang="zh-CN" sz="4400" dirty="0">
                <a:solidFill>
                  <a:srgbClr val="19A1FD"/>
                </a:solidFill>
                <a:latin typeface="+mn-lt"/>
                <a:ea typeface="宋体" panose="02010600030101010101" pitchFamily="2" charset="-122"/>
              </a:rPr>
              <a:t>Instr. Mem</a:t>
            </a:r>
            <a:r>
              <a:rPr lang="en-US" altLang="zh-CN" sz="4400" dirty="0" smtClean="0">
                <a:solidFill>
                  <a:srgbClr val="19A1FD"/>
                </a:solidFill>
                <a:latin typeface="+mn-lt"/>
                <a:ea typeface="宋体" panose="02010600030101010101" pitchFamily="2" charset="-122"/>
              </a:rPr>
              <a:t>.(2)</a:t>
            </a:r>
            <a:endParaRPr lang="en-US" altLang="zh-CN" sz="4400" dirty="0">
              <a:solidFill>
                <a:srgbClr val="19A1FD"/>
              </a:solidFill>
              <a:latin typeface="+mn-lt"/>
              <a:ea typeface="宋体" panose="02010600030101010101" pitchFamily="2" charset="-122"/>
            </a:endParaRPr>
          </a:p>
        </p:txBody>
      </p:sp>
      <p:graphicFrame>
        <p:nvGraphicFramePr>
          <p:cNvPr id="3" name="Table 2"/>
          <p:cNvGraphicFramePr>
            <a:graphicFrameLocks noGrp="1"/>
          </p:cNvGraphicFramePr>
          <p:nvPr/>
        </p:nvGraphicFramePr>
        <p:xfrm>
          <a:off x="2135560" y="1196752"/>
          <a:ext cx="9145017" cy="5486400"/>
        </p:xfrm>
        <a:graphic>
          <a:graphicData uri="http://schemas.openxmlformats.org/drawingml/2006/table">
            <a:tbl>
              <a:tblPr>
                <a:tableStyleId>{5C22544A-7EE6-4342-B048-85BDC9FD1C3A}</a:tableStyleId>
              </a:tblPr>
              <a:tblGrid>
                <a:gridCol w="820317"/>
                <a:gridCol w="1731780"/>
                <a:gridCol w="1002610"/>
                <a:gridCol w="1215285"/>
                <a:gridCol w="1998760"/>
                <a:gridCol w="2376265"/>
              </a:tblGrid>
              <a:tr h="175260">
                <a:tc>
                  <a:txBody>
                    <a:bodyPr/>
                    <a:lstStyle/>
                    <a:p>
                      <a:pPr algn="ctr" fontAlgn="ctr"/>
                      <a:r>
                        <a:rPr lang="en-US" sz="2200" u="none" strike="noStrike" dirty="0">
                          <a:effectLst/>
                          <a:latin typeface="+mn-lt"/>
                        </a:rPr>
                        <a:t>NO.</a:t>
                      </a:r>
                      <a:endParaRPr lang="en-US" sz="2200" b="0" i="0" u="none" strike="noStrike" dirty="0">
                        <a:solidFill>
                          <a:srgbClr val="000000"/>
                        </a:solidFill>
                        <a:effectLst/>
                        <a:latin typeface="+mn-lt"/>
                        <a:ea typeface="等线" panose="02010600030101010101" pitchFamily="2" charset="-122"/>
                      </a:endParaRPr>
                    </a:p>
                  </a:txBody>
                  <a:tcPr marL="7620" marR="7620" marT="7620" marB="0" anchor="ctr"/>
                </a:tc>
                <a:tc>
                  <a:txBody>
                    <a:bodyPr/>
                    <a:lstStyle/>
                    <a:p>
                      <a:pPr algn="ctr" fontAlgn="ctr"/>
                      <a:r>
                        <a:rPr lang="en-US" sz="2200" u="none" strike="noStrike" dirty="0">
                          <a:effectLst/>
                          <a:latin typeface="+mn-lt"/>
                        </a:rPr>
                        <a:t>Instruction</a:t>
                      </a:r>
                      <a:endParaRPr lang="en-US" sz="2200" b="0" i="0" u="none" strike="noStrike" dirty="0">
                        <a:solidFill>
                          <a:srgbClr val="000000"/>
                        </a:solidFill>
                        <a:effectLst/>
                        <a:latin typeface="+mn-lt"/>
                        <a:ea typeface="等线" panose="02010600030101010101" pitchFamily="2" charset="-122"/>
                      </a:endParaRPr>
                    </a:p>
                  </a:txBody>
                  <a:tcPr marL="7620" marR="7620" marT="7620" marB="0" anchor="ctr"/>
                </a:tc>
                <a:tc>
                  <a:txBody>
                    <a:bodyPr/>
                    <a:lstStyle/>
                    <a:p>
                      <a:pPr algn="ctr" fontAlgn="ctr"/>
                      <a:r>
                        <a:rPr lang="en-US" sz="2200" u="none" strike="noStrike" dirty="0" err="1">
                          <a:effectLst/>
                          <a:latin typeface="+mn-lt"/>
                        </a:rPr>
                        <a:t>Addr</a:t>
                      </a:r>
                      <a:r>
                        <a:rPr lang="en-US" sz="2200" u="none" strike="noStrike" dirty="0">
                          <a:effectLst/>
                          <a:latin typeface="+mn-lt"/>
                        </a:rPr>
                        <a:t>.</a:t>
                      </a:r>
                      <a:endParaRPr lang="en-US" sz="2200" b="0" i="0" u="none" strike="noStrike" dirty="0">
                        <a:solidFill>
                          <a:srgbClr val="000000"/>
                        </a:solidFill>
                        <a:effectLst/>
                        <a:latin typeface="+mn-lt"/>
                        <a:ea typeface="等线" panose="02010600030101010101" pitchFamily="2" charset="-122"/>
                      </a:endParaRPr>
                    </a:p>
                  </a:txBody>
                  <a:tcPr marL="7620" marR="7620" marT="7620" marB="0" anchor="ctr"/>
                </a:tc>
                <a:tc>
                  <a:txBody>
                    <a:bodyPr/>
                    <a:lstStyle/>
                    <a:p>
                      <a:pPr algn="ctr" fontAlgn="ctr"/>
                      <a:r>
                        <a:rPr lang="en-US" sz="2200" u="none" strike="noStrike">
                          <a:effectLst/>
                          <a:latin typeface="+mn-lt"/>
                        </a:rPr>
                        <a:t>Label</a:t>
                      </a:r>
                      <a:endParaRPr lang="en-US" sz="2200" b="0" i="0" u="none" strike="noStrike">
                        <a:solidFill>
                          <a:srgbClr val="000000"/>
                        </a:solidFill>
                        <a:effectLst/>
                        <a:latin typeface="+mn-lt"/>
                        <a:ea typeface="等线" panose="02010600030101010101" pitchFamily="2" charset="-122"/>
                      </a:endParaRPr>
                    </a:p>
                  </a:txBody>
                  <a:tcPr marL="7620" marR="7620" marT="7620" marB="0" anchor="ctr"/>
                </a:tc>
                <a:tc>
                  <a:txBody>
                    <a:bodyPr/>
                    <a:lstStyle/>
                    <a:p>
                      <a:pPr algn="ctr" fontAlgn="ctr"/>
                      <a:r>
                        <a:rPr lang="en-US" sz="2200" u="none" strike="noStrike">
                          <a:effectLst/>
                          <a:latin typeface="+mn-lt"/>
                        </a:rPr>
                        <a:t>ASM</a:t>
                      </a:r>
                      <a:endParaRPr lang="en-US" sz="2200" b="0" i="0" u="none" strike="noStrike">
                        <a:solidFill>
                          <a:srgbClr val="000000"/>
                        </a:solidFill>
                        <a:effectLst/>
                        <a:latin typeface="+mn-lt"/>
                        <a:ea typeface="等线" panose="02010600030101010101" pitchFamily="2" charset="-122"/>
                      </a:endParaRPr>
                    </a:p>
                  </a:txBody>
                  <a:tcPr marL="7620" marR="7620" marT="7620" marB="0" anchor="ctr"/>
                </a:tc>
                <a:tc>
                  <a:txBody>
                    <a:bodyPr/>
                    <a:lstStyle/>
                    <a:p>
                      <a:pPr algn="ctr" fontAlgn="ctr"/>
                      <a:r>
                        <a:rPr lang="en-US" sz="2200" u="none" strike="noStrike" dirty="0">
                          <a:effectLst/>
                          <a:latin typeface="+mn-lt"/>
                        </a:rPr>
                        <a:t>Comment</a:t>
                      </a:r>
                      <a:endParaRPr lang="en-US" sz="2200" b="0" i="0" u="none" strike="noStrike" dirty="0">
                        <a:solidFill>
                          <a:srgbClr val="000000"/>
                        </a:solidFill>
                        <a:effectLst/>
                        <a:latin typeface="+mn-lt"/>
                        <a:ea typeface="等线" panose="02010600030101010101" pitchFamily="2" charset="-122"/>
                      </a:endParaRPr>
                    </a:p>
                  </a:txBody>
                  <a:tcPr marL="7620" marR="7620" marT="7620" marB="0" anchor="ctr"/>
                </a:tc>
              </a:tr>
              <a:tr h="175260">
                <a:tc>
                  <a:txBody>
                    <a:bodyPr/>
                    <a:lstStyle/>
                    <a:p>
                      <a:pPr algn="ctr" fontAlgn="ctr"/>
                      <a:r>
                        <a:rPr lang="en-US" altLang="zh-CN" sz="2200" b="0" i="0" u="none" strike="noStrike" dirty="0">
                          <a:solidFill>
                            <a:srgbClr val="000000"/>
                          </a:solidFill>
                          <a:effectLst/>
                          <a:latin typeface="+mn-lt"/>
                          <a:ea typeface="等线" panose="02010600030101010101" pitchFamily="2" charset="-122"/>
                        </a:rPr>
                        <a:t>15</a:t>
                      </a:r>
                      <a:endParaRPr lang="en-US" altLang="zh-CN" sz="2200" b="0" i="0" u="none" strike="noStrike" dirty="0">
                        <a:solidFill>
                          <a:srgbClr val="000000"/>
                        </a:solidFill>
                        <a:effectLst/>
                        <a:latin typeface="+mn-lt"/>
                        <a:ea typeface="等线" panose="02010600030101010101" pitchFamily="2" charset="-122"/>
                      </a:endParaRPr>
                    </a:p>
                  </a:txBody>
                  <a:tcPr marL="7620" marR="7620" marT="7620" marB="0" anchor="ctr"/>
                </a:tc>
                <a:tc>
                  <a:txBody>
                    <a:bodyPr/>
                    <a:lstStyle/>
                    <a:p>
                      <a:pPr algn="l" fontAlgn="ctr"/>
                      <a:r>
                        <a:rPr kumimoji="0" lang="en-US" altLang="zh-CN" sz="2200" b="0" i="0" u="none" strike="noStrike" kern="1200" cap="none" spc="0" normalizeH="0" baseline="0">
                          <a:ln>
                            <a:noFill/>
                          </a:ln>
                          <a:solidFill>
                            <a:srgbClr val="000000"/>
                          </a:solidFill>
                          <a:effectLst/>
                          <a:uLnTx/>
                          <a:uFillTx/>
                          <a:latin typeface="Calibri" panose="020F0502020204030204"/>
                          <a:ea typeface="等线" panose="02010600030101010101" pitchFamily="2" charset="-122"/>
                          <a:cs typeface="+mn-cs"/>
                        </a:rPr>
                        <a:t>00000013</a:t>
                      </a:r>
                      <a:endParaRPr kumimoji="0" lang="en-US" altLang="zh-CN" sz="2200" b="0" i="0" u="none" strike="noStrike" kern="1200" cap="none" spc="0" normalizeH="0" baseline="0">
                        <a:ln>
                          <a:noFill/>
                        </a:ln>
                        <a:solidFill>
                          <a:srgbClr val="000000"/>
                        </a:solidFill>
                        <a:effectLst/>
                        <a:uLnTx/>
                        <a:uFillTx/>
                        <a:latin typeface="Calibri" panose="020F0502020204030204"/>
                        <a:ea typeface="等线" panose="02010600030101010101" pitchFamily="2" charset="-122"/>
                        <a:cs typeface="+mn-cs"/>
                      </a:endParaRPr>
                    </a:p>
                  </a:txBody>
                  <a:tcPr marL="7620" marR="7620" marT="7620" marB="0" anchor="ctr"/>
                </a:tc>
                <a:tc>
                  <a:txBody>
                    <a:bodyPr/>
                    <a:lstStyle/>
                    <a:p>
                      <a:pPr algn="ctr" fontAlgn="ctr"/>
                      <a:r>
                        <a:rPr lang="en-US" sz="2200" b="0" i="0" u="none" strike="noStrike" kern="1200" dirty="0">
                          <a:solidFill>
                            <a:srgbClr val="000000"/>
                          </a:solidFill>
                          <a:effectLst/>
                          <a:latin typeface="+mn-lt"/>
                          <a:ea typeface="等线" panose="02010600030101010101" pitchFamily="2" charset="-122"/>
                          <a:cs typeface="+mn-cs"/>
                        </a:rPr>
                        <a:t>3C</a:t>
                      </a:r>
                      <a:endParaRPr lang="en-US" sz="2200" b="0" i="0" u="none" strike="noStrike" kern="1200" dirty="0">
                        <a:solidFill>
                          <a:srgbClr val="000000"/>
                        </a:solidFill>
                        <a:effectLst/>
                        <a:latin typeface="+mn-lt"/>
                        <a:ea typeface="等线" panose="02010600030101010101" pitchFamily="2" charset="-122"/>
                        <a:cs typeface="+mn-cs"/>
                      </a:endParaRPr>
                    </a:p>
                  </a:txBody>
                  <a:tcPr marL="7620" marR="7620" marT="7620" marB="0" anchor="ctr"/>
                </a:tc>
                <a:tc>
                  <a:txBody>
                    <a:bodyPr/>
                    <a:lstStyle/>
                    <a:p>
                      <a:pPr algn="l" fontAlgn="ctr"/>
                      <a:r>
                        <a:rPr lang="zh-CN" altLang="en-US" sz="2200" b="0" i="0" u="none" strike="noStrike">
                          <a:solidFill>
                            <a:srgbClr val="000000"/>
                          </a:solidFill>
                          <a:effectLst/>
                          <a:latin typeface="+mn-lt"/>
                          <a:ea typeface="等线" panose="02010600030101010101" pitchFamily="2" charset="-122"/>
                        </a:rPr>
                        <a:t>　</a:t>
                      </a:r>
                      <a:endParaRPr lang="zh-CN" altLang="en-US" sz="2200" b="0" i="0" u="none" strike="noStrike">
                        <a:solidFill>
                          <a:srgbClr val="000000"/>
                        </a:solidFill>
                        <a:effectLst/>
                        <a:latin typeface="+mn-lt"/>
                        <a:ea typeface="等线" panose="02010600030101010101" pitchFamily="2" charset="-122"/>
                      </a:endParaRPr>
                    </a:p>
                  </a:txBody>
                  <a:tcPr marL="7620" marR="7620" marT="7620" marB="0" anchor="ctr"/>
                </a:tc>
                <a:tc>
                  <a:txBody>
                    <a:bodyPr/>
                    <a:lstStyle/>
                    <a:p>
                      <a:pPr algn="l" fontAlgn="ctr"/>
                      <a:r>
                        <a:rPr lang="en-US" sz="2200" b="0" i="0" u="none" strike="noStrike" dirty="0" err="1" smtClean="0">
                          <a:solidFill>
                            <a:srgbClr val="000000"/>
                          </a:solidFill>
                          <a:effectLst/>
                          <a:latin typeface="+mn-lt"/>
                          <a:ea typeface="等线" panose="02010600030101010101" pitchFamily="2" charset="-122"/>
                        </a:rPr>
                        <a:t>addi</a:t>
                      </a:r>
                      <a:r>
                        <a:rPr lang="en-US" sz="2200" b="0" i="0" u="none" strike="noStrike" dirty="0" smtClean="0">
                          <a:solidFill>
                            <a:srgbClr val="000000"/>
                          </a:solidFill>
                          <a:effectLst/>
                          <a:latin typeface="+mn-lt"/>
                          <a:ea typeface="等线" panose="02010600030101010101" pitchFamily="2" charset="-122"/>
                        </a:rPr>
                        <a:t> x0,x0,0</a:t>
                      </a:r>
                      <a:endParaRPr lang="en-US" sz="2200" b="0" i="0" u="none" strike="noStrike" dirty="0">
                        <a:solidFill>
                          <a:srgbClr val="000000"/>
                        </a:solidFill>
                        <a:effectLst/>
                        <a:latin typeface="+mn-lt"/>
                        <a:ea typeface="等线" panose="02010600030101010101" pitchFamily="2" charset="-122"/>
                      </a:endParaRPr>
                    </a:p>
                  </a:txBody>
                  <a:tcPr marL="7620" marR="7620" marT="7620" marB="0" anchor="ctr"/>
                </a:tc>
                <a:tc>
                  <a:txBody>
                    <a:bodyPr/>
                    <a:lstStyle/>
                    <a:p>
                      <a:pPr algn="l" fontAlgn="ctr"/>
                      <a:r>
                        <a:rPr lang="zh-CN" altLang="en-US" sz="2200" b="0" i="0" u="none" strike="noStrike">
                          <a:solidFill>
                            <a:srgbClr val="000000"/>
                          </a:solidFill>
                          <a:effectLst/>
                          <a:latin typeface="+mn-lt"/>
                          <a:ea typeface="等线" panose="02010600030101010101" pitchFamily="2" charset="-122"/>
                        </a:rPr>
                        <a:t>　</a:t>
                      </a:r>
                      <a:endParaRPr lang="zh-CN" altLang="en-US" sz="2200" b="0" i="0" u="none" strike="noStrike">
                        <a:solidFill>
                          <a:srgbClr val="000000"/>
                        </a:solidFill>
                        <a:effectLst/>
                        <a:latin typeface="+mn-lt"/>
                        <a:ea typeface="等线" panose="02010600030101010101" pitchFamily="2" charset="-122"/>
                      </a:endParaRPr>
                    </a:p>
                  </a:txBody>
                  <a:tcPr marL="7620" marR="7620" marT="7620" marB="0" anchor="ctr"/>
                </a:tc>
              </a:tr>
              <a:tr h="175260">
                <a:tc>
                  <a:txBody>
                    <a:bodyPr/>
                    <a:lstStyle/>
                    <a:p>
                      <a:pPr algn="ctr" fontAlgn="ctr"/>
                      <a:r>
                        <a:rPr lang="en-US" altLang="zh-CN" sz="2200" b="0" i="0" u="none" strike="noStrike" dirty="0">
                          <a:solidFill>
                            <a:srgbClr val="000000"/>
                          </a:solidFill>
                          <a:effectLst/>
                          <a:latin typeface="+mn-lt"/>
                          <a:ea typeface="等线" panose="02010600030101010101" pitchFamily="2" charset="-122"/>
                        </a:rPr>
                        <a:t>16</a:t>
                      </a:r>
                      <a:endParaRPr lang="en-US" altLang="zh-CN" sz="2200" b="0" i="0" u="none" strike="noStrike" dirty="0">
                        <a:solidFill>
                          <a:srgbClr val="000000"/>
                        </a:solidFill>
                        <a:effectLst/>
                        <a:latin typeface="+mn-lt"/>
                        <a:ea typeface="等线" panose="02010600030101010101" pitchFamily="2" charset="-122"/>
                      </a:endParaRPr>
                    </a:p>
                  </a:txBody>
                  <a:tcPr marL="7620" marR="7620" marT="7620" marB="0" anchor="ctr"/>
                </a:tc>
                <a:tc>
                  <a:txBody>
                    <a:bodyPr/>
                    <a:lstStyle/>
                    <a:p>
                      <a:pPr algn="l" fontAlgn="ctr"/>
                      <a:r>
                        <a:rPr kumimoji="0" lang="en-US" sz="2200" b="0" i="0" u="none" strike="noStrike" kern="1200" cap="none" spc="0" normalizeH="0" baseline="0">
                          <a:ln>
                            <a:noFill/>
                          </a:ln>
                          <a:solidFill>
                            <a:srgbClr val="000000"/>
                          </a:solidFill>
                          <a:effectLst/>
                          <a:uLnTx/>
                          <a:uFillTx/>
                          <a:latin typeface="Calibri" panose="020F0502020204030204"/>
                          <a:ea typeface="等线" panose="02010600030101010101" pitchFamily="2" charset="-122"/>
                          <a:cs typeface="+mn-cs"/>
                        </a:rPr>
                        <a:t>000040b7</a:t>
                      </a:r>
                      <a:endParaRPr kumimoji="0" lang="en-US" sz="2200" b="0" i="0" u="none" strike="noStrike" kern="1200" cap="none" spc="0" normalizeH="0" baseline="0">
                        <a:ln>
                          <a:noFill/>
                        </a:ln>
                        <a:solidFill>
                          <a:srgbClr val="000000"/>
                        </a:solidFill>
                        <a:effectLst/>
                        <a:uLnTx/>
                        <a:uFillTx/>
                        <a:latin typeface="Calibri" panose="020F0502020204030204"/>
                        <a:ea typeface="等线" panose="02010600030101010101" pitchFamily="2" charset="-122"/>
                        <a:cs typeface="+mn-cs"/>
                      </a:endParaRPr>
                    </a:p>
                  </a:txBody>
                  <a:tcPr marL="7620" marR="7620" marT="7620" marB="0" anchor="ctr"/>
                </a:tc>
                <a:tc>
                  <a:txBody>
                    <a:bodyPr/>
                    <a:lstStyle/>
                    <a:p>
                      <a:pPr algn="ctr" fontAlgn="ctr"/>
                      <a:r>
                        <a:rPr lang="en-US" altLang="zh-CN" sz="2200" b="0" i="0" u="none" strike="noStrike" kern="1200">
                          <a:solidFill>
                            <a:srgbClr val="000000"/>
                          </a:solidFill>
                          <a:effectLst/>
                          <a:latin typeface="+mn-lt"/>
                          <a:ea typeface="等线" panose="02010600030101010101" pitchFamily="2" charset="-122"/>
                          <a:cs typeface="+mn-cs"/>
                        </a:rPr>
                        <a:t>40</a:t>
                      </a:r>
                      <a:endParaRPr lang="en-US" altLang="zh-CN" sz="2200" b="0" i="0" u="none" strike="noStrike" kern="1200">
                        <a:solidFill>
                          <a:srgbClr val="000000"/>
                        </a:solidFill>
                        <a:effectLst/>
                        <a:latin typeface="+mn-lt"/>
                        <a:ea typeface="等线" panose="02010600030101010101" pitchFamily="2" charset="-122"/>
                        <a:cs typeface="+mn-cs"/>
                      </a:endParaRPr>
                    </a:p>
                  </a:txBody>
                  <a:tcPr marL="7620" marR="7620" marT="7620" marB="0" anchor="ctr"/>
                </a:tc>
                <a:tc>
                  <a:txBody>
                    <a:bodyPr/>
                    <a:lstStyle/>
                    <a:p>
                      <a:pPr algn="l" fontAlgn="ctr"/>
                      <a:r>
                        <a:rPr lang="en-US" altLang="zh-CN" sz="2200" b="0" i="0" u="none" strike="noStrike" dirty="0" smtClean="0">
                          <a:solidFill>
                            <a:srgbClr val="000000"/>
                          </a:solidFill>
                          <a:effectLst/>
                          <a:latin typeface="+mn-lt"/>
                          <a:ea typeface="等线" panose="02010600030101010101" pitchFamily="2" charset="-122"/>
                        </a:rPr>
                        <a:t>label0:</a:t>
                      </a:r>
                      <a:endParaRPr lang="zh-CN" altLang="en-US" sz="2200" b="0" i="0" u="none" strike="noStrike" dirty="0">
                        <a:solidFill>
                          <a:srgbClr val="000000"/>
                        </a:solidFill>
                        <a:effectLst/>
                        <a:latin typeface="+mn-lt"/>
                        <a:ea typeface="等线" panose="02010600030101010101" pitchFamily="2" charset="-122"/>
                      </a:endParaRPr>
                    </a:p>
                  </a:txBody>
                  <a:tcPr marL="7620" marR="7620" marT="7620" marB="0" anchor="ctr"/>
                </a:tc>
                <a:tc>
                  <a:txBody>
                    <a:bodyPr/>
                    <a:lstStyle/>
                    <a:p>
                      <a:pPr algn="l" fontAlgn="ctr"/>
                      <a:r>
                        <a:rPr lang="en-US" sz="2200" b="0" i="0" u="none" strike="noStrike" kern="1200">
                          <a:solidFill>
                            <a:srgbClr val="000000"/>
                          </a:solidFill>
                          <a:effectLst/>
                          <a:latin typeface="+mn-lt"/>
                          <a:ea typeface="等线" panose="02010600030101010101" pitchFamily="2" charset="-122"/>
                          <a:cs typeface="+mn-cs"/>
                        </a:rPr>
                        <a:t>lui  x1,4</a:t>
                      </a:r>
                      <a:endParaRPr lang="en-US" sz="2200" b="0" i="0" u="none" strike="noStrike" kern="1200">
                        <a:solidFill>
                          <a:srgbClr val="000000"/>
                        </a:solidFill>
                        <a:effectLst/>
                        <a:latin typeface="+mn-lt"/>
                        <a:ea typeface="等线" panose="02010600030101010101" pitchFamily="2" charset="-122"/>
                        <a:cs typeface="+mn-cs"/>
                      </a:endParaRPr>
                    </a:p>
                  </a:txBody>
                  <a:tcPr marL="7620" marR="7620" marT="7620" marB="0" anchor="ctr"/>
                </a:tc>
                <a:tc>
                  <a:txBody>
                    <a:bodyPr/>
                    <a:lstStyle/>
                    <a:p>
                      <a:pPr algn="l" fontAlgn="ctr"/>
                      <a:r>
                        <a:rPr lang="zh-CN" altLang="en-US" sz="2200" b="0" i="0" u="none" strike="noStrike">
                          <a:solidFill>
                            <a:srgbClr val="000000"/>
                          </a:solidFill>
                          <a:effectLst/>
                          <a:latin typeface="+mn-lt"/>
                          <a:ea typeface="等线" panose="02010600030101010101" pitchFamily="2" charset="-122"/>
                        </a:rPr>
                        <a:t>　</a:t>
                      </a:r>
                      <a:endParaRPr lang="zh-CN" altLang="en-US" sz="2200" b="0" i="0" u="none" strike="noStrike">
                        <a:solidFill>
                          <a:srgbClr val="000000"/>
                        </a:solidFill>
                        <a:effectLst/>
                        <a:latin typeface="+mn-lt"/>
                        <a:ea typeface="等线" panose="02010600030101010101" pitchFamily="2" charset="-122"/>
                      </a:endParaRPr>
                    </a:p>
                  </a:txBody>
                  <a:tcPr marL="7620" marR="7620" marT="7620" marB="0" anchor="ctr"/>
                </a:tc>
              </a:tr>
              <a:tr h="175260">
                <a:tc>
                  <a:txBody>
                    <a:bodyPr/>
                    <a:lstStyle/>
                    <a:p>
                      <a:pPr algn="ctr" fontAlgn="ctr"/>
                      <a:r>
                        <a:rPr lang="en-US" altLang="zh-CN" sz="2200" b="0" i="0" u="none" strike="noStrike">
                          <a:solidFill>
                            <a:srgbClr val="000000"/>
                          </a:solidFill>
                          <a:effectLst/>
                          <a:latin typeface="+mn-lt"/>
                          <a:ea typeface="等线" panose="02010600030101010101" pitchFamily="2" charset="-122"/>
                        </a:rPr>
                        <a:t>17</a:t>
                      </a:r>
                      <a:endParaRPr lang="en-US" altLang="zh-CN" sz="2200" b="0" i="0" u="none" strike="noStrike">
                        <a:solidFill>
                          <a:srgbClr val="000000"/>
                        </a:solidFill>
                        <a:effectLst/>
                        <a:latin typeface="+mn-lt"/>
                        <a:ea typeface="等线" panose="02010600030101010101" pitchFamily="2" charset="-122"/>
                      </a:endParaRPr>
                    </a:p>
                  </a:txBody>
                  <a:tcPr marL="7620" marR="7620" marT="7620" marB="0" anchor="ctr"/>
                </a:tc>
                <a:tc>
                  <a:txBody>
                    <a:bodyPr/>
                    <a:lstStyle/>
                    <a:p>
                      <a:pPr algn="l" fontAlgn="ctr"/>
                      <a:r>
                        <a:rPr kumimoji="0" lang="en-US" sz="2200" b="0" i="0" u="none" strike="noStrike" kern="1200" cap="none" spc="0" normalizeH="0" baseline="0">
                          <a:ln>
                            <a:noFill/>
                          </a:ln>
                          <a:solidFill>
                            <a:srgbClr val="000000"/>
                          </a:solidFill>
                          <a:effectLst/>
                          <a:uLnTx/>
                          <a:uFillTx/>
                          <a:latin typeface="Calibri" panose="020F0502020204030204"/>
                          <a:ea typeface="等线" panose="02010600030101010101" pitchFamily="2" charset="-122"/>
                          <a:cs typeface="+mn-cs"/>
                        </a:rPr>
                        <a:t>00c000ef</a:t>
                      </a:r>
                      <a:endParaRPr kumimoji="0" lang="en-US" sz="2200" b="0" i="0" u="none" strike="noStrike" kern="1200" cap="none" spc="0" normalizeH="0" baseline="0">
                        <a:ln>
                          <a:noFill/>
                        </a:ln>
                        <a:solidFill>
                          <a:srgbClr val="000000"/>
                        </a:solidFill>
                        <a:effectLst/>
                        <a:uLnTx/>
                        <a:uFillTx/>
                        <a:latin typeface="Calibri" panose="020F0502020204030204"/>
                        <a:ea typeface="等线" panose="02010600030101010101" pitchFamily="2" charset="-122"/>
                        <a:cs typeface="+mn-cs"/>
                      </a:endParaRPr>
                    </a:p>
                  </a:txBody>
                  <a:tcPr marL="7620" marR="7620" marT="7620" marB="0" anchor="ctr"/>
                </a:tc>
                <a:tc>
                  <a:txBody>
                    <a:bodyPr/>
                    <a:lstStyle/>
                    <a:p>
                      <a:pPr algn="ctr" fontAlgn="ctr"/>
                      <a:r>
                        <a:rPr lang="en-US" altLang="zh-CN" sz="2200" b="0" i="0" u="none" strike="noStrike" kern="1200" dirty="0">
                          <a:solidFill>
                            <a:srgbClr val="000000"/>
                          </a:solidFill>
                          <a:effectLst/>
                          <a:latin typeface="+mn-lt"/>
                          <a:ea typeface="等线" panose="02010600030101010101" pitchFamily="2" charset="-122"/>
                          <a:cs typeface="+mn-cs"/>
                        </a:rPr>
                        <a:t>44</a:t>
                      </a:r>
                      <a:endParaRPr lang="en-US" altLang="zh-CN" sz="2200" b="0" i="0" u="none" strike="noStrike" kern="1200" dirty="0">
                        <a:solidFill>
                          <a:srgbClr val="000000"/>
                        </a:solidFill>
                        <a:effectLst/>
                        <a:latin typeface="+mn-lt"/>
                        <a:ea typeface="等线" panose="02010600030101010101" pitchFamily="2" charset="-122"/>
                        <a:cs typeface="+mn-cs"/>
                      </a:endParaRPr>
                    </a:p>
                  </a:txBody>
                  <a:tcPr marL="7620" marR="7620" marT="7620" marB="0" anchor="ctr"/>
                </a:tc>
                <a:tc>
                  <a:txBody>
                    <a:bodyPr/>
                    <a:lstStyle/>
                    <a:p>
                      <a:pPr algn="l" fontAlgn="ctr"/>
                      <a:r>
                        <a:rPr lang="zh-CN" altLang="en-US" sz="2200" b="0" i="0" u="none" strike="noStrike" dirty="0">
                          <a:solidFill>
                            <a:srgbClr val="000000"/>
                          </a:solidFill>
                          <a:effectLst/>
                          <a:latin typeface="+mn-lt"/>
                          <a:ea typeface="等线" panose="02010600030101010101" pitchFamily="2" charset="-122"/>
                        </a:rPr>
                        <a:t>　</a:t>
                      </a:r>
                      <a:endParaRPr lang="zh-CN" altLang="en-US" sz="2200" b="0" i="0" u="none" strike="noStrike" dirty="0">
                        <a:solidFill>
                          <a:srgbClr val="000000"/>
                        </a:solidFill>
                        <a:effectLst/>
                        <a:latin typeface="+mn-lt"/>
                        <a:ea typeface="等线" panose="02010600030101010101" pitchFamily="2" charset="-122"/>
                      </a:endParaRPr>
                    </a:p>
                  </a:txBody>
                  <a:tcPr marL="7620" marR="7620" marT="7620" marB="0" anchor="ctr"/>
                </a:tc>
                <a:tc>
                  <a:txBody>
                    <a:bodyPr/>
                    <a:lstStyle/>
                    <a:p>
                      <a:pPr algn="l" fontAlgn="ctr"/>
                      <a:r>
                        <a:rPr lang="en-US" sz="2200" b="0" i="0" u="none" strike="noStrike" kern="1200">
                          <a:solidFill>
                            <a:srgbClr val="000000"/>
                          </a:solidFill>
                          <a:effectLst/>
                          <a:latin typeface="+mn-lt"/>
                          <a:ea typeface="等线" panose="02010600030101010101" pitchFamily="2" charset="-122"/>
                          <a:cs typeface="+mn-cs"/>
                        </a:rPr>
                        <a:t>jal  x1,12</a:t>
                      </a:r>
                      <a:endParaRPr lang="en-US" sz="2200" b="0" i="0" u="none" strike="noStrike" kern="1200">
                        <a:solidFill>
                          <a:srgbClr val="000000"/>
                        </a:solidFill>
                        <a:effectLst/>
                        <a:latin typeface="+mn-lt"/>
                        <a:ea typeface="等线" panose="02010600030101010101" pitchFamily="2" charset="-122"/>
                        <a:cs typeface="+mn-cs"/>
                      </a:endParaRPr>
                    </a:p>
                  </a:txBody>
                  <a:tcPr marL="7620" marR="7620" marT="7620" marB="0" anchor="ctr"/>
                </a:tc>
                <a:tc>
                  <a:txBody>
                    <a:bodyPr/>
                    <a:lstStyle/>
                    <a:p>
                      <a:pPr algn="l" fontAlgn="ctr"/>
                      <a:r>
                        <a:rPr lang="zh-CN" altLang="en-US" sz="2200" b="0" i="0" u="none" strike="noStrike">
                          <a:solidFill>
                            <a:srgbClr val="000000"/>
                          </a:solidFill>
                          <a:effectLst/>
                          <a:latin typeface="+mn-lt"/>
                          <a:ea typeface="等线" panose="02010600030101010101" pitchFamily="2" charset="-122"/>
                        </a:rPr>
                        <a:t>　</a:t>
                      </a:r>
                      <a:endParaRPr lang="zh-CN" altLang="en-US" sz="2200" b="0" i="0" u="none" strike="noStrike">
                        <a:solidFill>
                          <a:srgbClr val="000000"/>
                        </a:solidFill>
                        <a:effectLst/>
                        <a:latin typeface="+mn-lt"/>
                        <a:ea typeface="等线" panose="02010600030101010101" pitchFamily="2" charset="-122"/>
                      </a:endParaRPr>
                    </a:p>
                  </a:txBody>
                  <a:tcPr marL="7620" marR="7620" marT="7620" marB="0" anchor="ctr"/>
                </a:tc>
              </a:tr>
              <a:tr h="175260">
                <a:tc>
                  <a:txBody>
                    <a:bodyPr/>
                    <a:lstStyle/>
                    <a:p>
                      <a:pPr algn="ctr" fontAlgn="ctr"/>
                      <a:r>
                        <a:rPr lang="en-US" altLang="zh-CN" sz="2200" b="0" i="0" u="none" strike="noStrike">
                          <a:solidFill>
                            <a:srgbClr val="000000"/>
                          </a:solidFill>
                          <a:effectLst/>
                          <a:latin typeface="+mn-lt"/>
                          <a:ea typeface="等线" panose="02010600030101010101" pitchFamily="2" charset="-122"/>
                        </a:rPr>
                        <a:t>18</a:t>
                      </a:r>
                      <a:endParaRPr lang="en-US" altLang="zh-CN" sz="2200" b="0" i="0" u="none" strike="noStrike">
                        <a:solidFill>
                          <a:srgbClr val="000000"/>
                        </a:solidFill>
                        <a:effectLst/>
                        <a:latin typeface="+mn-lt"/>
                        <a:ea typeface="等线" panose="02010600030101010101" pitchFamily="2" charset="-122"/>
                      </a:endParaRPr>
                    </a:p>
                  </a:txBody>
                  <a:tcPr marL="7620" marR="7620" marT="7620" marB="0" anchor="ctr"/>
                </a:tc>
                <a:tc>
                  <a:txBody>
                    <a:bodyPr/>
                    <a:lstStyle/>
                    <a:p>
                      <a:pPr algn="l" fontAlgn="ctr"/>
                      <a:r>
                        <a:rPr kumimoji="0" lang="en-US" altLang="zh-CN" sz="2200" b="0" i="0" u="none" strike="noStrike" kern="1200" cap="none" spc="0" normalizeH="0" baseline="0">
                          <a:ln>
                            <a:noFill/>
                          </a:ln>
                          <a:solidFill>
                            <a:srgbClr val="000000"/>
                          </a:solidFill>
                          <a:effectLst/>
                          <a:uLnTx/>
                          <a:uFillTx/>
                          <a:latin typeface="Calibri" panose="020F0502020204030204"/>
                          <a:ea typeface="等线" panose="02010600030101010101" pitchFamily="2" charset="-122"/>
                          <a:cs typeface="+mn-cs"/>
                        </a:rPr>
                        <a:t>00000013</a:t>
                      </a:r>
                      <a:endParaRPr kumimoji="0" lang="en-US" altLang="zh-CN" sz="2200" b="0" i="0" u="none" strike="noStrike" kern="1200" cap="none" spc="0" normalizeH="0" baseline="0">
                        <a:ln>
                          <a:noFill/>
                        </a:ln>
                        <a:solidFill>
                          <a:srgbClr val="000000"/>
                        </a:solidFill>
                        <a:effectLst/>
                        <a:uLnTx/>
                        <a:uFillTx/>
                        <a:latin typeface="Calibri" panose="020F0502020204030204"/>
                        <a:ea typeface="等线" panose="02010600030101010101" pitchFamily="2" charset="-122"/>
                        <a:cs typeface="+mn-cs"/>
                      </a:endParaRPr>
                    </a:p>
                  </a:txBody>
                  <a:tcPr marL="7620" marR="7620" marT="7620" marB="0" anchor="ctr"/>
                </a:tc>
                <a:tc>
                  <a:txBody>
                    <a:bodyPr/>
                    <a:lstStyle/>
                    <a:p>
                      <a:pPr algn="ctr" fontAlgn="ctr"/>
                      <a:r>
                        <a:rPr lang="en-US" altLang="zh-CN" sz="2200" b="0" i="0" u="none" strike="noStrike" kern="1200">
                          <a:solidFill>
                            <a:srgbClr val="000000"/>
                          </a:solidFill>
                          <a:effectLst/>
                          <a:latin typeface="+mn-lt"/>
                          <a:ea typeface="等线" panose="02010600030101010101" pitchFamily="2" charset="-122"/>
                          <a:cs typeface="+mn-cs"/>
                        </a:rPr>
                        <a:t>48</a:t>
                      </a:r>
                      <a:endParaRPr lang="en-US" altLang="zh-CN" sz="2200" b="0" i="0" u="none" strike="noStrike" kern="1200">
                        <a:solidFill>
                          <a:srgbClr val="000000"/>
                        </a:solidFill>
                        <a:effectLst/>
                        <a:latin typeface="+mn-lt"/>
                        <a:ea typeface="等线" panose="02010600030101010101" pitchFamily="2" charset="-122"/>
                        <a:cs typeface="+mn-cs"/>
                      </a:endParaRPr>
                    </a:p>
                  </a:txBody>
                  <a:tcPr marL="7620" marR="7620" marT="7620" marB="0" anchor="ctr"/>
                </a:tc>
                <a:tc>
                  <a:txBody>
                    <a:bodyPr/>
                    <a:lstStyle/>
                    <a:p>
                      <a:pPr algn="l" fontAlgn="ctr"/>
                      <a:r>
                        <a:rPr lang="zh-CN" altLang="en-US" sz="2200" b="0" i="0" u="none" strike="noStrike">
                          <a:solidFill>
                            <a:srgbClr val="000000"/>
                          </a:solidFill>
                          <a:effectLst/>
                          <a:latin typeface="+mn-lt"/>
                          <a:ea typeface="等线" panose="02010600030101010101" pitchFamily="2" charset="-122"/>
                        </a:rPr>
                        <a:t>　</a:t>
                      </a:r>
                      <a:endParaRPr lang="zh-CN" altLang="en-US" sz="2200" b="0" i="0" u="none" strike="noStrike">
                        <a:solidFill>
                          <a:srgbClr val="000000"/>
                        </a:solidFill>
                        <a:effectLst/>
                        <a:latin typeface="+mn-lt"/>
                        <a:ea typeface="等线" panose="02010600030101010101" pitchFamily="2" charset="-122"/>
                      </a:endParaRPr>
                    </a:p>
                  </a:txBody>
                  <a:tcPr marL="7620" marR="7620" marT="7620" marB="0" anchor="ctr"/>
                </a:tc>
                <a:tc>
                  <a:txBody>
                    <a:bodyPr/>
                    <a:lstStyle/>
                    <a:p>
                      <a:pPr algn="l" fontAlgn="ctr"/>
                      <a:r>
                        <a:rPr lang="en-US" sz="2200" b="0" i="0" u="none" strike="noStrike" kern="1200">
                          <a:solidFill>
                            <a:srgbClr val="000000"/>
                          </a:solidFill>
                          <a:effectLst/>
                          <a:latin typeface="+mn-lt"/>
                          <a:ea typeface="等线" panose="02010600030101010101" pitchFamily="2" charset="-122"/>
                          <a:cs typeface="+mn-cs"/>
                        </a:rPr>
                        <a:t>addi x0,x0,0</a:t>
                      </a:r>
                      <a:endParaRPr lang="en-US" sz="2200" b="0" i="0" u="none" strike="noStrike" kern="1200">
                        <a:solidFill>
                          <a:srgbClr val="000000"/>
                        </a:solidFill>
                        <a:effectLst/>
                        <a:latin typeface="+mn-lt"/>
                        <a:ea typeface="等线" panose="02010600030101010101" pitchFamily="2" charset="-122"/>
                        <a:cs typeface="+mn-cs"/>
                      </a:endParaRPr>
                    </a:p>
                  </a:txBody>
                  <a:tcPr marL="7620" marR="7620" marT="7620" marB="0" anchor="ctr"/>
                </a:tc>
                <a:tc>
                  <a:txBody>
                    <a:bodyPr/>
                    <a:lstStyle/>
                    <a:p>
                      <a:pPr algn="l" fontAlgn="ctr"/>
                      <a:r>
                        <a:rPr lang="zh-CN" altLang="en-US" sz="2200" b="0" i="0" u="none" strike="noStrike">
                          <a:solidFill>
                            <a:srgbClr val="000000"/>
                          </a:solidFill>
                          <a:effectLst/>
                          <a:latin typeface="+mn-lt"/>
                          <a:ea typeface="等线" panose="02010600030101010101" pitchFamily="2" charset="-122"/>
                        </a:rPr>
                        <a:t>　</a:t>
                      </a:r>
                      <a:endParaRPr lang="zh-CN" altLang="en-US" sz="2200" b="0" i="0" u="none" strike="noStrike">
                        <a:solidFill>
                          <a:srgbClr val="000000"/>
                        </a:solidFill>
                        <a:effectLst/>
                        <a:latin typeface="+mn-lt"/>
                        <a:ea typeface="等线" panose="02010600030101010101" pitchFamily="2" charset="-122"/>
                      </a:endParaRPr>
                    </a:p>
                  </a:txBody>
                  <a:tcPr marL="7620" marR="7620" marT="7620" marB="0" anchor="ctr"/>
                </a:tc>
              </a:tr>
              <a:tr h="175260">
                <a:tc>
                  <a:txBody>
                    <a:bodyPr/>
                    <a:lstStyle/>
                    <a:p>
                      <a:pPr algn="ctr" fontAlgn="ctr"/>
                      <a:r>
                        <a:rPr lang="en-US" altLang="zh-CN" sz="2200" b="0" i="0" u="none" strike="noStrike">
                          <a:solidFill>
                            <a:srgbClr val="000000"/>
                          </a:solidFill>
                          <a:effectLst/>
                          <a:latin typeface="+mn-lt"/>
                          <a:ea typeface="等线" panose="02010600030101010101" pitchFamily="2" charset="-122"/>
                        </a:rPr>
                        <a:t>19</a:t>
                      </a:r>
                      <a:endParaRPr lang="en-US" altLang="zh-CN" sz="2200" b="0" i="0" u="none" strike="noStrike">
                        <a:solidFill>
                          <a:srgbClr val="000000"/>
                        </a:solidFill>
                        <a:effectLst/>
                        <a:latin typeface="+mn-lt"/>
                        <a:ea typeface="等线" panose="02010600030101010101" pitchFamily="2" charset="-122"/>
                      </a:endParaRPr>
                    </a:p>
                  </a:txBody>
                  <a:tcPr marL="7620" marR="7620" marT="7620" marB="0" anchor="ctr"/>
                </a:tc>
                <a:tc>
                  <a:txBody>
                    <a:bodyPr/>
                    <a:lstStyle/>
                    <a:p>
                      <a:pPr algn="l" fontAlgn="ctr"/>
                      <a:r>
                        <a:rPr kumimoji="0" lang="en-US" altLang="zh-CN" sz="2200" b="0" i="0" u="none" strike="noStrike" kern="1200" cap="none" spc="0" normalizeH="0" baseline="0">
                          <a:ln>
                            <a:noFill/>
                          </a:ln>
                          <a:solidFill>
                            <a:srgbClr val="000000"/>
                          </a:solidFill>
                          <a:effectLst/>
                          <a:uLnTx/>
                          <a:uFillTx/>
                          <a:latin typeface="Calibri" panose="020F0502020204030204"/>
                          <a:ea typeface="等线" panose="02010600030101010101" pitchFamily="2" charset="-122"/>
                          <a:cs typeface="+mn-cs"/>
                        </a:rPr>
                        <a:t>00000013</a:t>
                      </a:r>
                      <a:endParaRPr kumimoji="0" lang="en-US" altLang="zh-CN" sz="2200" b="0" i="0" u="none" strike="noStrike" kern="1200" cap="none" spc="0" normalizeH="0" baseline="0">
                        <a:ln>
                          <a:noFill/>
                        </a:ln>
                        <a:solidFill>
                          <a:srgbClr val="000000"/>
                        </a:solidFill>
                        <a:effectLst/>
                        <a:uLnTx/>
                        <a:uFillTx/>
                        <a:latin typeface="Calibri" panose="020F0502020204030204"/>
                        <a:ea typeface="等线" panose="02010600030101010101" pitchFamily="2" charset="-122"/>
                        <a:cs typeface="+mn-cs"/>
                      </a:endParaRPr>
                    </a:p>
                  </a:txBody>
                  <a:tcPr marL="7620" marR="7620" marT="7620" marB="0" anchor="ctr"/>
                </a:tc>
                <a:tc>
                  <a:txBody>
                    <a:bodyPr/>
                    <a:lstStyle/>
                    <a:p>
                      <a:pPr algn="ctr" fontAlgn="ctr"/>
                      <a:r>
                        <a:rPr lang="en-US" sz="2200" b="0" i="0" u="none" strike="noStrike" kern="1200" dirty="0">
                          <a:solidFill>
                            <a:srgbClr val="000000"/>
                          </a:solidFill>
                          <a:effectLst/>
                          <a:latin typeface="+mn-lt"/>
                          <a:ea typeface="等线" panose="02010600030101010101" pitchFamily="2" charset="-122"/>
                          <a:cs typeface="+mn-cs"/>
                        </a:rPr>
                        <a:t>4C</a:t>
                      </a:r>
                      <a:endParaRPr lang="en-US" sz="2200" b="0" i="0" u="none" strike="noStrike" kern="1200" dirty="0">
                        <a:solidFill>
                          <a:srgbClr val="000000"/>
                        </a:solidFill>
                        <a:effectLst/>
                        <a:latin typeface="+mn-lt"/>
                        <a:ea typeface="等线" panose="02010600030101010101" pitchFamily="2" charset="-122"/>
                        <a:cs typeface="+mn-cs"/>
                      </a:endParaRPr>
                    </a:p>
                  </a:txBody>
                  <a:tcPr marL="7620" marR="7620" marT="7620" marB="0" anchor="ctr"/>
                </a:tc>
                <a:tc>
                  <a:txBody>
                    <a:bodyPr/>
                    <a:lstStyle/>
                    <a:p>
                      <a:pPr algn="l" fontAlgn="ctr"/>
                      <a:r>
                        <a:rPr lang="zh-CN" altLang="en-US" sz="2200" b="0" i="0" u="none" strike="noStrike">
                          <a:solidFill>
                            <a:srgbClr val="000000"/>
                          </a:solidFill>
                          <a:effectLst/>
                          <a:latin typeface="+mn-lt"/>
                          <a:ea typeface="等线" panose="02010600030101010101" pitchFamily="2" charset="-122"/>
                        </a:rPr>
                        <a:t>　</a:t>
                      </a:r>
                      <a:endParaRPr lang="zh-CN" altLang="en-US" sz="2200" b="0" i="0" u="none" strike="noStrike">
                        <a:solidFill>
                          <a:srgbClr val="000000"/>
                        </a:solidFill>
                        <a:effectLst/>
                        <a:latin typeface="+mn-lt"/>
                        <a:ea typeface="等线" panose="02010600030101010101" pitchFamily="2" charset="-122"/>
                      </a:endParaRPr>
                    </a:p>
                  </a:txBody>
                  <a:tcPr marL="7620" marR="7620" marT="7620" marB="0" anchor="ctr"/>
                </a:tc>
                <a:tc>
                  <a:txBody>
                    <a:bodyPr/>
                    <a:lstStyle/>
                    <a:p>
                      <a:pPr algn="l" fontAlgn="ctr"/>
                      <a:r>
                        <a:rPr lang="en-US" sz="2200" b="0" i="0" u="none" strike="noStrike" kern="1200">
                          <a:solidFill>
                            <a:srgbClr val="000000"/>
                          </a:solidFill>
                          <a:effectLst/>
                          <a:latin typeface="+mn-lt"/>
                          <a:ea typeface="等线" panose="02010600030101010101" pitchFamily="2" charset="-122"/>
                          <a:cs typeface="+mn-cs"/>
                        </a:rPr>
                        <a:t>addi x0,x0,0</a:t>
                      </a:r>
                      <a:endParaRPr lang="en-US" sz="2200" b="0" i="0" u="none" strike="noStrike" kern="1200">
                        <a:solidFill>
                          <a:srgbClr val="000000"/>
                        </a:solidFill>
                        <a:effectLst/>
                        <a:latin typeface="+mn-lt"/>
                        <a:ea typeface="等线" panose="02010600030101010101" pitchFamily="2" charset="-122"/>
                        <a:cs typeface="+mn-cs"/>
                      </a:endParaRPr>
                    </a:p>
                  </a:txBody>
                  <a:tcPr marL="7620" marR="7620" marT="7620" marB="0" anchor="ctr"/>
                </a:tc>
                <a:tc>
                  <a:txBody>
                    <a:bodyPr/>
                    <a:lstStyle/>
                    <a:p>
                      <a:pPr algn="l" fontAlgn="ctr"/>
                      <a:r>
                        <a:rPr lang="zh-CN" altLang="en-US" sz="2200" b="0" i="0" u="none" strike="noStrike">
                          <a:solidFill>
                            <a:srgbClr val="000000"/>
                          </a:solidFill>
                          <a:effectLst/>
                          <a:latin typeface="+mn-lt"/>
                          <a:ea typeface="等线" panose="02010600030101010101" pitchFamily="2" charset="-122"/>
                        </a:rPr>
                        <a:t>　</a:t>
                      </a:r>
                      <a:endParaRPr lang="zh-CN" altLang="en-US" sz="2200" b="0" i="0" u="none" strike="noStrike">
                        <a:solidFill>
                          <a:srgbClr val="000000"/>
                        </a:solidFill>
                        <a:effectLst/>
                        <a:latin typeface="+mn-lt"/>
                        <a:ea typeface="等线" panose="02010600030101010101" pitchFamily="2" charset="-122"/>
                      </a:endParaRPr>
                    </a:p>
                  </a:txBody>
                  <a:tcPr marL="7620" marR="7620" marT="7620" marB="0" anchor="ctr"/>
                </a:tc>
              </a:tr>
              <a:tr h="175260">
                <a:tc>
                  <a:txBody>
                    <a:bodyPr/>
                    <a:lstStyle/>
                    <a:p>
                      <a:pPr algn="ctr" fontAlgn="ctr"/>
                      <a:r>
                        <a:rPr lang="en-US" altLang="zh-CN" sz="2200" b="0" i="0" u="none" strike="noStrike">
                          <a:solidFill>
                            <a:srgbClr val="000000"/>
                          </a:solidFill>
                          <a:effectLst/>
                          <a:latin typeface="+mn-lt"/>
                          <a:ea typeface="等线" panose="02010600030101010101" pitchFamily="2" charset="-122"/>
                        </a:rPr>
                        <a:t>20</a:t>
                      </a:r>
                      <a:endParaRPr lang="en-US" altLang="zh-CN" sz="2200" b="0" i="0" u="none" strike="noStrike">
                        <a:solidFill>
                          <a:srgbClr val="000000"/>
                        </a:solidFill>
                        <a:effectLst/>
                        <a:latin typeface="+mn-lt"/>
                        <a:ea typeface="等线" panose="02010600030101010101" pitchFamily="2" charset="-122"/>
                      </a:endParaRPr>
                    </a:p>
                  </a:txBody>
                  <a:tcPr marL="7620" marR="7620" marT="7620" marB="0" anchor="ctr"/>
                </a:tc>
                <a:tc>
                  <a:txBody>
                    <a:bodyPr/>
                    <a:lstStyle/>
                    <a:p>
                      <a:pPr algn="l" fontAlgn="ctr"/>
                      <a:r>
                        <a:rPr kumimoji="0" lang="en-US" sz="2200" b="0" i="0" u="none" strike="noStrike" kern="1200" cap="none" spc="0" normalizeH="0" baseline="0" dirty="0">
                          <a:ln>
                            <a:noFill/>
                          </a:ln>
                          <a:solidFill>
                            <a:srgbClr val="000000"/>
                          </a:solidFill>
                          <a:effectLst/>
                          <a:uLnTx/>
                          <a:uFillTx/>
                          <a:latin typeface="Calibri" panose="020F0502020204030204"/>
                          <a:ea typeface="等线" panose="02010600030101010101" pitchFamily="2" charset="-122"/>
                          <a:cs typeface="+mn-cs"/>
                        </a:rPr>
                        <a:t>ffff0097</a:t>
                      </a:r>
                      <a:endParaRPr kumimoji="0" lang="en-US" sz="2200" b="0" i="0" u="none" strike="noStrike" kern="1200" cap="none" spc="0" normalizeH="0" baseline="0" dirty="0">
                        <a:ln>
                          <a:noFill/>
                        </a:ln>
                        <a:solidFill>
                          <a:srgbClr val="000000"/>
                        </a:solidFill>
                        <a:effectLst/>
                        <a:uLnTx/>
                        <a:uFillTx/>
                        <a:latin typeface="Calibri" panose="020F0502020204030204"/>
                        <a:ea typeface="等线" panose="02010600030101010101" pitchFamily="2" charset="-122"/>
                        <a:cs typeface="+mn-cs"/>
                      </a:endParaRPr>
                    </a:p>
                  </a:txBody>
                  <a:tcPr marL="7620" marR="7620" marT="7620" marB="0" anchor="ctr"/>
                </a:tc>
                <a:tc>
                  <a:txBody>
                    <a:bodyPr/>
                    <a:lstStyle/>
                    <a:p>
                      <a:pPr algn="ctr" fontAlgn="ctr"/>
                      <a:r>
                        <a:rPr lang="en-US" altLang="zh-CN" sz="2200" b="0" i="0" u="none" strike="noStrike" kern="1200" dirty="0">
                          <a:solidFill>
                            <a:srgbClr val="000000"/>
                          </a:solidFill>
                          <a:effectLst/>
                          <a:latin typeface="+mn-lt"/>
                          <a:ea typeface="等线" panose="02010600030101010101" pitchFamily="2" charset="-122"/>
                          <a:cs typeface="+mn-cs"/>
                        </a:rPr>
                        <a:t>50</a:t>
                      </a:r>
                      <a:endParaRPr lang="en-US" altLang="zh-CN" sz="2200" b="0" i="0" u="none" strike="noStrike" kern="1200" dirty="0">
                        <a:solidFill>
                          <a:srgbClr val="000000"/>
                        </a:solidFill>
                        <a:effectLst/>
                        <a:latin typeface="+mn-lt"/>
                        <a:ea typeface="等线" panose="02010600030101010101" pitchFamily="2" charset="-122"/>
                        <a:cs typeface="+mn-cs"/>
                      </a:endParaRPr>
                    </a:p>
                  </a:txBody>
                  <a:tcPr marL="7620" marR="7620" marT="7620" marB="0" anchor="ctr"/>
                </a:tc>
                <a:tc>
                  <a:txBody>
                    <a:bodyPr/>
                    <a:lstStyle/>
                    <a:p>
                      <a:pPr algn="l" fontAlgn="ctr"/>
                      <a:r>
                        <a:rPr lang="zh-CN" altLang="en-US" sz="2200" b="0" i="0" u="none" strike="noStrike">
                          <a:solidFill>
                            <a:srgbClr val="000000"/>
                          </a:solidFill>
                          <a:effectLst/>
                          <a:latin typeface="+mn-lt"/>
                          <a:ea typeface="等线" panose="02010600030101010101" pitchFamily="2" charset="-122"/>
                        </a:rPr>
                        <a:t>　</a:t>
                      </a:r>
                      <a:endParaRPr lang="zh-CN" altLang="en-US" sz="2200" b="0" i="0" u="none" strike="noStrike">
                        <a:solidFill>
                          <a:srgbClr val="000000"/>
                        </a:solidFill>
                        <a:effectLst/>
                        <a:latin typeface="+mn-lt"/>
                        <a:ea typeface="等线" panose="02010600030101010101" pitchFamily="2" charset="-122"/>
                      </a:endParaRPr>
                    </a:p>
                  </a:txBody>
                  <a:tcPr marL="7620" marR="7620" marT="7620" marB="0" anchor="ctr"/>
                </a:tc>
                <a:tc>
                  <a:txBody>
                    <a:bodyPr/>
                    <a:lstStyle/>
                    <a:p>
                      <a:pPr algn="l" fontAlgn="ctr"/>
                      <a:r>
                        <a:rPr lang="en-US" sz="2200" b="0" i="0" u="none" strike="noStrike" kern="1200">
                          <a:solidFill>
                            <a:srgbClr val="000000"/>
                          </a:solidFill>
                          <a:effectLst/>
                          <a:latin typeface="+mn-lt"/>
                          <a:ea typeface="等线" panose="02010600030101010101" pitchFamily="2" charset="-122"/>
                          <a:cs typeface="+mn-cs"/>
                        </a:rPr>
                        <a:t>auipc x1, 0xffff0</a:t>
                      </a:r>
                      <a:endParaRPr lang="en-US" sz="2200" b="0" i="0" u="none" strike="noStrike" kern="1200">
                        <a:solidFill>
                          <a:srgbClr val="000000"/>
                        </a:solidFill>
                        <a:effectLst/>
                        <a:latin typeface="+mn-lt"/>
                        <a:ea typeface="等线" panose="02010600030101010101" pitchFamily="2" charset="-122"/>
                        <a:cs typeface="+mn-cs"/>
                      </a:endParaRPr>
                    </a:p>
                  </a:txBody>
                  <a:tcPr marL="7620" marR="7620" marT="7620" marB="0" anchor="ctr"/>
                </a:tc>
                <a:tc>
                  <a:txBody>
                    <a:bodyPr/>
                    <a:lstStyle/>
                    <a:p>
                      <a:pPr algn="l" fontAlgn="ctr"/>
                      <a:r>
                        <a:rPr lang="zh-CN" altLang="en-US" sz="2200" b="0" i="0" u="none" strike="noStrike">
                          <a:solidFill>
                            <a:srgbClr val="000000"/>
                          </a:solidFill>
                          <a:effectLst/>
                          <a:latin typeface="+mn-lt"/>
                          <a:ea typeface="等线" panose="02010600030101010101" pitchFamily="2" charset="-122"/>
                        </a:rPr>
                        <a:t>　</a:t>
                      </a:r>
                      <a:endParaRPr lang="zh-CN" altLang="en-US" sz="2200" b="0" i="0" u="none" strike="noStrike">
                        <a:solidFill>
                          <a:srgbClr val="000000"/>
                        </a:solidFill>
                        <a:effectLst/>
                        <a:latin typeface="+mn-lt"/>
                        <a:ea typeface="等线" panose="02010600030101010101" pitchFamily="2" charset="-122"/>
                      </a:endParaRPr>
                    </a:p>
                  </a:txBody>
                  <a:tcPr marL="7620" marR="7620" marT="7620" marB="0" anchor="ctr"/>
                </a:tc>
              </a:tr>
              <a:tr h="175260">
                <a:tc>
                  <a:txBody>
                    <a:bodyPr/>
                    <a:lstStyle/>
                    <a:p>
                      <a:pPr algn="ctr" fontAlgn="ctr"/>
                      <a:r>
                        <a:rPr lang="en-US" altLang="zh-CN" sz="2200" b="0" i="0" u="none" strike="noStrike">
                          <a:solidFill>
                            <a:srgbClr val="000000"/>
                          </a:solidFill>
                          <a:effectLst/>
                          <a:latin typeface="+mn-lt"/>
                          <a:ea typeface="等线" panose="02010600030101010101" pitchFamily="2" charset="-122"/>
                        </a:rPr>
                        <a:t>21</a:t>
                      </a:r>
                      <a:endParaRPr lang="en-US" altLang="zh-CN" sz="2200" b="0" i="0" u="none" strike="noStrike">
                        <a:solidFill>
                          <a:srgbClr val="000000"/>
                        </a:solidFill>
                        <a:effectLst/>
                        <a:latin typeface="+mn-lt"/>
                        <a:ea typeface="等线" panose="02010600030101010101" pitchFamily="2" charset="-122"/>
                      </a:endParaRPr>
                    </a:p>
                  </a:txBody>
                  <a:tcPr marL="7620" marR="7620" marT="7620" marB="0" anchor="ctr"/>
                </a:tc>
                <a:tc>
                  <a:txBody>
                    <a:bodyPr/>
                    <a:lstStyle/>
                    <a:p>
                      <a:pPr algn="l" fontAlgn="ctr"/>
                      <a:r>
                        <a:rPr kumimoji="0" lang="en-US" sz="2200" b="0" i="0" u="none" strike="noStrike" kern="1200" cap="none" spc="0" normalizeH="0" baseline="0" dirty="0">
                          <a:ln>
                            <a:noFill/>
                          </a:ln>
                          <a:solidFill>
                            <a:srgbClr val="000000"/>
                          </a:solidFill>
                          <a:effectLst/>
                          <a:uLnTx/>
                          <a:uFillTx/>
                          <a:latin typeface="Calibri" panose="020F0502020204030204"/>
                          <a:ea typeface="等线" panose="02010600030101010101" pitchFamily="2" charset="-122"/>
                          <a:cs typeface="+mn-cs"/>
                        </a:rPr>
                        <a:t>0223c433</a:t>
                      </a:r>
                      <a:endParaRPr kumimoji="0" lang="en-US" sz="2200" b="0" i="0" u="none" strike="noStrike" kern="1200" cap="none" spc="0" normalizeH="0" baseline="0" dirty="0">
                        <a:ln>
                          <a:noFill/>
                        </a:ln>
                        <a:solidFill>
                          <a:srgbClr val="000000"/>
                        </a:solidFill>
                        <a:effectLst/>
                        <a:uLnTx/>
                        <a:uFillTx/>
                        <a:latin typeface="Calibri" panose="020F0502020204030204"/>
                        <a:ea typeface="等线" panose="02010600030101010101" pitchFamily="2" charset="-122"/>
                        <a:cs typeface="+mn-cs"/>
                      </a:endParaRPr>
                    </a:p>
                  </a:txBody>
                  <a:tcPr marL="7620" marR="7620" marT="7620" marB="0" anchor="ctr"/>
                </a:tc>
                <a:tc>
                  <a:txBody>
                    <a:bodyPr/>
                    <a:lstStyle/>
                    <a:p>
                      <a:pPr algn="ctr" fontAlgn="ctr"/>
                      <a:r>
                        <a:rPr lang="en-US" altLang="zh-CN" sz="2200" b="0" i="0" u="none" strike="noStrike" kern="1200" dirty="0">
                          <a:solidFill>
                            <a:srgbClr val="000000"/>
                          </a:solidFill>
                          <a:effectLst/>
                          <a:latin typeface="+mn-lt"/>
                          <a:ea typeface="等线" panose="02010600030101010101" pitchFamily="2" charset="-122"/>
                          <a:cs typeface="+mn-cs"/>
                        </a:rPr>
                        <a:t>54</a:t>
                      </a:r>
                      <a:endParaRPr lang="en-US" altLang="zh-CN" sz="2200" b="0" i="0" u="none" strike="noStrike" kern="1200" dirty="0">
                        <a:solidFill>
                          <a:srgbClr val="000000"/>
                        </a:solidFill>
                        <a:effectLst/>
                        <a:latin typeface="+mn-lt"/>
                        <a:ea typeface="等线" panose="02010600030101010101" pitchFamily="2" charset="-122"/>
                        <a:cs typeface="+mn-cs"/>
                      </a:endParaRPr>
                    </a:p>
                  </a:txBody>
                  <a:tcPr marL="7620" marR="7620" marT="7620" marB="0" anchor="ctr"/>
                </a:tc>
                <a:tc>
                  <a:txBody>
                    <a:bodyPr/>
                    <a:lstStyle/>
                    <a:p>
                      <a:pPr algn="l" fontAlgn="ctr"/>
                      <a:r>
                        <a:rPr lang="zh-CN" altLang="en-US" sz="2200" b="0" i="0" u="none" strike="noStrike">
                          <a:solidFill>
                            <a:srgbClr val="000000"/>
                          </a:solidFill>
                          <a:effectLst/>
                          <a:latin typeface="+mn-lt"/>
                          <a:ea typeface="等线" panose="02010600030101010101" pitchFamily="2" charset="-122"/>
                        </a:rPr>
                        <a:t>　</a:t>
                      </a:r>
                      <a:endParaRPr lang="zh-CN" altLang="en-US" sz="2200" b="0" i="0" u="none" strike="noStrike">
                        <a:solidFill>
                          <a:srgbClr val="000000"/>
                        </a:solidFill>
                        <a:effectLst/>
                        <a:latin typeface="+mn-lt"/>
                        <a:ea typeface="等线" panose="02010600030101010101" pitchFamily="2" charset="-122"/>
                      </a:endParaRPr>
                    </a:p>
                  </a:txBody>
                  <a:tcPr marL="7620" marR="7620" marT="7620" marB="0" anchor="ctr"/>
                </a:tc>
                <a:tc>
                  <a:txBody>
                    <a:bodyPr/>
                    <a:lstStyle/>
                    <a:p>
                      <a:pPr algn="l" fontAlgn="ctr"/>
                      <a:r>
                        <a:rPr lang="en-US" sz="2200" b="0" i="0" u="none" strike="noStrike" kern="1200" dirty="0">
                          <a:solidFill>
                            <a:srgbClr val="000000"/>
                          </a:solidFill>
                          <a:effectLst/>
                          <a:latin typeface="+mn-lt"/>
                          <a:ea typeface="等线" panose="02010600030101010101" pitchFamily="2" charset="-122"/>
                          <a:cs typeface="+mn-cs"/>
                        </a:rPr>
                        <a:t>div x8, x7, x2</a:t>
                      </a:r>
                      <a:endParaRPr lang="en-US" sz="2200" b="0" i="0" u="none" strike="noStrike" kern="1200" dirty="0">
                        <a:solidFill>
                          <a:srgbClr val="000000"/>
                        </a:solidFill>
                        <a:effectLst/>
                        <a:latin typeface="+mn-lt"/>
                        <a:ea typeface="等线" panose="02010600030101010101" pitchFamily="2" charset="-122"/>
                        <a:cs typeface="+mn-cs"/>
                      </a:endParaRPr>
                    </a:p>
                  </a:txBody>
                  <a:tcPr marL="7620" marR="7620" marT="7620" marB="0" anchor="ctr"/>
                </a:tc>
                <a:tc>
                  <a:txBody>
                    <a:bodyPr/>
                    <a:lstStyle/>
                    <a:p>
                      <a:pPr algn="l" fontAlgn="ctr"/>
                      <a:r>
                        <a:rPr lang="zh-CN" altLang="en-US" sz="2200" b="0" i="0" u="none" strike="noStrike">
                          <a:solidFill>
                            <a:srgbClr val="000000"/>
                          </a:solidFill>
                          <a:effectLst/>
                          <a:latin typeface="+mn-lt"/>
                          <a:ea typeface="等线" panose="02010600030101010101" pitchFamily="2" charset="-122"/>
                        </a:rPr>
                        <a:t>　</a:t>
                      </a:r>
                      <a:endParaRPr lang="zh-CN" altLang="en-US" sz="2200" b="0" i="0" u="none" strike="noStrike">
                        <a:solidFill>
                          <a:srgbClr val="000000"/>
                        </a:solidFill>
                        <a:effectLst/>
                        <a:latin typeface="+mn-lt"/>
                        <a:ea typeface="等线" panose="02010600030101010101" pitchFamily="2" charset="-122"/>
                      </a:endParaRPr>
                    </a:p>
                  </a:txBody>
                  <a:tcPr marL="7620" marR="7620" marT="7620" marB="0" anchor="ctr"/>
                </a:tc>
              </a:tr>
              <a:tr h="175260">
                <a:tc>
                  <a:txBody>
                    <a:bodyPr/>
                    <a:lstStyle/>
                    <a:p>
                      <a:pPr algn="ctr" fontAlgn="ctr"/>
                      <a:r>
                        <a:rPr lang="en-US" altLang="zh-CN" sz="2200" b="0" i="0" u="none" strike="noStrike">
                          <a:solidFill>
                            <a:srgbClr val="000000"/>
                          </a:solidFill>
                          <a:effectLst/>
                          <a:latin typeface="+mn-lt"/>
                          <a:ea typeface="等线" panose="02010600030101010101" pitchFamily="2" charset="-122"/>
                        </a:rPr>
                        <a:t>22</a:t>
                      </a:r>
                      <a:endParaRPr lang="en-US" altLang="zh-CN" sz="2200" b="0" i="0" u="none" strike="noStrike">
                        <a:solidFill>
                          <a:srgbClr val="000000"/>
                        </a:solidFill>
                        <a:effectLst/>
                        <a:latin typeface="+mn-lt"/>
                        <a:ea typeface="等线" panose="02010600030101010101" pitchFamily="2" charset="-122"/>
                      </a:endParaRPr>
                    </a:p>
                  </a:txBody>
                  <a:tcPr marL="7620" marR="7620" marT="7620" marB="0" anchor="ctr"/>
                </a:tc>
                <a:tc>
                  <a:txBody>
                    <a:bodyPr/>
                    <a:lstStyle/>
                    <a:p>
                      <a:pPr algn="l" fontAlgn="ctr"/>
                      <a:r>
                        <a:rPr kumimoji="0" lang="en-US" sz="2200" b="0" i="0" u="none" strike="noStrike" kern="1200" cap="none" spc="0" normalizeH="0" baseline="0" dirty="0">
                          <a:ln>
                            <a:noFill/>
                          </a:ln>
                          <a:solidFill>
                            <a:srgbClr val="000000"/>
                          </a:solidFill>
                          <a:effectLst/>
                          <a:uLnTx/>
                          <a:uFillTx/>
                          <a:latin typeface="Calibri" panose="020F0502020204030204"/>
                          <a:ea typeface="等线" panose="02010600030101010101" pitchFamily="2" charset="-122"/>
                          <a:cs typeface="+mn-cs"/>
                        </a:rPr>
                        <a:t>025204b3</a:t>
                      </a:r>
                      <a:endParaRPr kumimoji="0" lang="en-US" sz="2200" b="0" i="0" u="none" strike="noStrike" kern="1200" cap="none" spc="0" normalizeH="0" baseline="0" dirty="0">
                        <a:ln>
                          <a:noFill/>
                        </a:ln>
                        <a:solidFill>
                          <a:srgbClr val="000000"/>
                        </a:solidFill>
                        <a:effectLst/>
                        <a:uLnTx/>
                        <a:uFillTx/>
                        <a:latin typeface="Calibri" panose="020F0502020204030204"/>
                        <a:ea typeface="等线" panose="02010600030101010101" pitchFamily="2" charset="-122"/>
                        <a:cs typeface="+mn-cs"/>
                      </a:endParaRPr>
                    </a:p>
                  </a:txBody>
                  <a:tcPr marL="7620" marR="7620" marT="7620" marB="0" anchor="ctr"/>
                </a:tc>
                <a:tc>
                  <a:txBody>
                    <a:bodyPr/>
                    <a:lstStyle/>
                    <a:p>
                      <a:pPr algn="ctr" fontAlgn="ctr"/>
                      <a:r>
                        <a:rPr lang="en-US" altLang="zh-CN" sz="2200" b="0" i="0" u="none" strike="noStrike" kern="1200" dirty="0">
                          <a:solidFill>
                            <a:srgbClr val="000000"/>
                          </a:solidFill>
                          <a:effectLst/>
                          <a:latin typeface="+mn-lt"/>
                          <a:ea typeface="等线" panose="02010600030101010101" pitchFamily="2" charset="-122"/>
                          <a:cs typeface="+mn-cs"/>
                        </a:rPr>
                        <a:t>58</a:t>
                      </a:r>
                      <a:endParaRPr lang="en-US" altLang="zh-CN" sz="2200" b="0" i="0" u="none" strike="noStrike" kern="1200" dirty="0">
                        <a:solidFill>
                          <a:srgbClr val="000000"/>
                        </a:solidFill>
                        <a:effectLst/>
                        <a:latin typeface="+mn-lt"/>
                        <a:ea typeface="等线" panose="02010600030101010101" pitchFamily="2" charset="-122"/>
                        <a:cs typeface="+mn-cs"/>
                      </a:endParaRPr>
                    </a:p>
                  </a:txBody>
                  <a:tcPr marL="7620" marR="7620" marT="7620" marB="0" anchor="ctr"/>
                </a:tc>
                <a:tc>
                  <a:txBody>
                    <a:bodyPr/>
                    <a:lstStyle/>
                    <a:p>
                      <a:pPr algn="l" fontAlgn="ctr"/>
                      <a:r>
                        <a:rPr lang="zh-CN" altLang="en-US" sz="2200" b="0" i="0" u="none" strike="noStrike">
                          <a:solidFill>
                            <a:srgbClr val="000000"/>
                          </a:solidFill>
                          <a:effectLst/>
                          <a:latin typeface="+mn-lt"/>
                          <a:ea typeface="等线" panose="02010600030101010101" pitchFamily="2" charset="-122"/>
                        </a:rPr>
                        <a:t>　</a:t>
                      </a:r>
                      <a:endParaRPr lang="zh-CN" altLang="en-US" sz="2200" b="0" i="0" u="none" strike="noStrike">
                        <a:solidFill>
                          <a:srgbClr val="000000"/>
                        </a:solidFill>
                        <a:effectLst/>
                        <a:latin typeface="+mn-lt"/>
                        <a:ea typeface="等线" panose="02010600030101010101" pitchFamily="2" charset="-122"/>
                      </a:endParaRPr>
                    </a:p>
                  </a:txBody>
                  <a:tcPr marL="7620" marR="7620" marT="7620" marB="0" anchor="ctr"/>
                </a:tc>
                <a:tc>
                  <a:txBody>
                    <a:bodyPr/>
                    <a:lstStyle/>
                    <a:p>
                      <a:pPr algn="l" fontAlgn="ctr"/>
                      <a:r>
                        <a:rPr lang="en-US" sz="2200" b="0" i="0" u="none" strike="noStrike" kern="1200" dirty="0" err="1">
                          <a:solidFill>
                            <a:srgbClr val="000000"/>
                          </a:solidFill>
                          <a:effectLst/>
                          <a:latin typeface="+mn-lt"/>
                          <a:ea typeface="等线" panose="02010600030101010101" pitchFamily="2" charset="-122"/>
                          <a:cs typeface="+mn-cs"/>
                        </a:rPr>
                        <a:t>mul</a:t>
                      </a:r>
                      <a:r>
                        <a:rPr lang="en-US" sz="2200" b="0" i="0" u="none" strike="noStrike" kern="1200" dirty="0">
                          <a:solidFill>
                            <a:srgbClr val="000000"/>
                          </a:solidFill>
                          <a:effectLst/>
                          <a:latin typeface="+mn-lt"/>
                          <a:ea typeface="等线" panose="02010600030101010101" pitchFamily="2" charset="-122"/>
                          <a:cs typeface="+mn-cs"/>
                        </a:rPr>
                        <a:t> x9, x4, x5</a:t>
                      </a:r>
                      <a:endParaRPr lang="en-US" sz="2200" b="0" i="0" u="none" strike="noStrike" kern="1200" dirty="0">
                        <a:solidFill>
                          <a:srgbClr val="000000"/>
                        </a:solidFill>
                        <a:effectLst/>
                        <a:latin typeface="+mn-lt"/>
                        <a:ea typeface="等线" panose="02010600030101010101" pitchFamily="2" charset="-122"/>
                        <a:cs typeface="+mn-cs"/>
                      </a:endParaRPr>
                    </a:p>
                  </a:txBody>
                  <a:tcPr marL="7620" marR="7620" marT="7620" marB="0" anchor="ctr"/>
                </a:tc>
                <a:tc>
                  <a:txBody>
                    <a:bodyPr/>
                    <a:lstStyle/>
                    <a:p>
                      <a:pPr algn="l" fontAlgn="ctr"/>
                      <a:endParaRPr lang="zh-CN" altLang="en-US" sz="2200" b="0" i="0" u="none" strike="noStrike">
                        <a:solidFill>
                          <a:srgbClr val="000000"/>
                        </a:solidFill>
                        <a:effectLst/>
                        <a:latin typeface="+mn-lt"/>
                        <a:ea typeface="等线" panose="02010600030101010101" pitchFamily="2" charset="-122"/>
                      </a:endParaRPr>
                    </a:p>
                  </a:txBody>
                  <a:tcPr marL="7620" marR="7620" marT="7620" marB="0" anchor="ctr"/>
                </a:tc>
              </a:tr>
              <a:tr h="175260">
                <a:tc>
                  <a:txBody>
                    <a:bodyPr/>
                    <a:lstStyle/>
                    <a:p>
                      <a:pPr algn="ctr" fontAlgn="ctr"/>
                      <a:r>
                        <a:rPr lang="en-US" altLang="zh-CN" sz="2200" b="0" i="0" u="none" strike="noStrike">
                          <a:solidFill>
                            <a:srgbClr val="000000"/>
                          </a:solidFill>
                          <a:effectLst/>
                          <a:latin typeface="+mn-lt"/>
                          <a:ea typeface="等线" panose="02010600030101010101" pitchFamily="2" charset="-122"/>
                        </a:rPr>
                        <a:t>23</a:t>
                      </a:r>
                      <a:endParaRPr lang="en-US" altLang="zh-CN" sz="2200" b="0" i="0" u="none" strike="noStrike">
                        <a:solidFill>
                          <a:srgbClr val="000000"/>
                        </a:solidFill>
                        <a:effectLst/>
                        <a:latin typeface="+mn-lt"/>
                        <a:ea typeface="等线" panose="02010600030101010101" pitchFamily="2" charset="-122"/>
                      </a:endParaRPr>
                    </a:p>
                  </a:txBody>
                  <a:tcPr marL="7620" marR="7620" marT="7620" marB="0" anchor="ctr"/>
                </a:tc>
                <a:tc>
                  <a:txBody>
                    <a:bodyPr/>
                    <a:lstStyle/>
                    <a:p>
                      <a:pPr algn="l" fontAlgn="ctr"/>
                      <a:r>
                        <a:rPr kumimoji="0" lang="en-US" sz="2200" b="0" i="0" u="none" strike="noStrike" kern="1200" cap="none" spc="0" normalizeH="0" baseline="0" dirty="0">
                          <a:ln>
                            <a:noFill/>
                          </a:ln>
                          <a:solidFill>
                            <a:srgbClr val="000000"/>
                          </a:solidFill>
                          <a:effectLst/>
                          <a:uLnTx/>
                          <a:uFillTx/>
                          <a:latin typeface="Calibri" panose="020F0502020204030204"/>
                          <a:ea typeface="等线" panose="02010600030101010101" pitchFamily="2" charset="-122"/>
                          <a:cs typeface="+mn-cs"/>
                        </a:rPr>
                        <a:t>022404b3</a:t>
                      </a:r>
                      <a:endParaRPr kumimoji="0" lang="en-US" sz="2200" b="0" i="0" u="none" strike="noStrike" kern="1200" cap="none" spc="0" normalizeH="0" baseline="0" dirty="0">
                        <a:ln>
                          <a:noFill/>
                        </a:ln>
                        <a:solidFill>
                          <a:srgbClr val="000000"/>
                        </a:solidFill>
                        <a:effectLst/>
                        <a:uLnTx/>
                        <a:uFillTx/>
                        <a:latin typeface="Calibri" panose="020F0502020204030204"/>
                        <a:ea typeface="等线" panose="02010600030101010101" pitchFamily="2" charset="-122"/>
                        <a:cs typeface="+mn-cs"/>
                      </a:endParaRPr>
                    </a:p>
                  </a:txBody>
                  <a:tcPr marL="7620" marR="7620" marT="7620" marB="0" anchor="ctr"/>
                </a:tc>
                <a:tc>
                  <a:txBody>
                    <a:bodyPr/>
                    <a:lstStyle/>
                    <a:p>
                      <a:pPr algn="ctr" fontAlgn="ctr"/>
                      <a:r>
                        <a:rPr lang="en-US" sz="2200" b="0" i="0" u="none" strike="noStrike" kern="1200" dirty="0">
                          <a:solidFill>
                            <a:srgbClr val="000000"/>
                          </a:solidFill>
                          <a:effectLst/>
                          <a:latin typeface="+mn-lt"/>
                          <a:ea typeface="等线" panose="02010600030101010101" pitchFamily="2" charset="-122"/>
                          <a:cs typeface="+mn-cs"/>
                        </a:rPr>
                        <a:t>5C</a:t>
                      </a:r>
                      <a:endParaRPr lang="en-US" sz="2200" b="0" i="0" u="none" strike="noStrike" kern="1200" dirty="0">
                        <a:solidFill>
                          <a:srgbClr val="000000"/>
                        </a:solidFill>
                        <a:effectLst/>
                        <a:latin typeface="+mn-lt"/>
                        <a:ea typeface="等线" panose="02010600030101010101" pitchFamily="2" charset="-122"/>
                        <a:cs typeface="+mn-cs"/>
                      </a:endParaRPr>
                    </a:p>
                  </a:txBody>
                  <a:tcPr marL="7620" marR="7620" marT="7620" marB="0" anchor="ctr"/>
                </a:tc>
                <a:tc>
                  <a:txBody>
                    <a:bodyPr/>
                    <a:lstStyle/>
                    <a:p>
                      <a:pPr algn="l" fontAlgn="ctr"/>
                      <a:r>
                        <a:rPr lang="zh-CN" altLang="en-US" sz="2200" b="0" i="0" u="none" strike="noStrike" dirty="0">
                          <a:solidFill>
                            <a:srgbClr val="000000"/>
                          </a:solidFill>
                          <a:effectLst/>
                          <a:latin typeface="+mn-lt"/>
                          <a:ea typeface="等线" panose="02010600030101010101" pitchFamily="2" charset="-122"/>
                        </a:rPr>
                        <a:t>　</a:t>
                      </a:r>
                      <a:endParaRPr lang="zh-CN" altLang="en-US" sz="2200" b="0" i="0" u="none" strike="noStrike" dirty="0">
                        <a:solidFill>
                          <a:srgbClr val="000000"/>
                        </a:solidFill>
                        <a:effectLst/>
                        <a:latin typeface="+mn-lt"/>
                        <a:ea typeface="等线" panose="02010600030101010101" pitchFamily="2" charset="-122"/>
                      </a:endParaRPr>
                    </a:p>
                  </a:txBody>
                  <a:tcPr marL="7620" marR="7620" marT="7620" marB="0" anchor="ctr"/>
                </a:tc>
                <a:tc>
                  <a:txBody>
                    <a:bodyPr/>
                    <a:lstStyle/>
                    <a:p>
                      <a:pPr algn="l" fontAlgn="ctr"/>
                      <a:r>
                        <a:rPr lang="en-US" sz="2200" b="0" i="0" u="none" strike="noStrike" kern="1200" dirty="0" err="1">
                          <a:solidFill>
                            <a:srgbClr val="000000"/>
                          </a:solidFill>
                          <a:effectLst/>
                          <a:latin typeface="+mn-lt"/>
                          <a:ea typeface="等线" panose="02010600030101010101" pitchFamily="2" charset="-122"/>
                          <a:cs typeface="+mn-cs"/>
                        </a:rPr>
                        <a:t>mul</a:t>
                      </a:r>
                      <a:r>
                        <a:rPr lang="en-US" sz="2200" b="0" i="0" u="none" strike="noStrike" kern="1200" dirty="0">
                          <a:solidFill>
                            <a:srgbClr val="000000"/>
                          </a:solidFill>
                          <a:effectLst/>
                          <a:latin typeface="+mn-lt"/>
                          <a:ea typeface="等线" panose="02010600030101010101" pitchFamily="2" charset="-122"/>
                          <a:cs typeface="+mn-cs"/>
                        </a:rPr>
                        <a:t> x9, x8, x2</a:t>
                      </a:r>
                      <a:endParaRPr lang="en-US" sz="2200" b="0" i="0" u="none" strike="noStrike" kern="1200" dirty="0">
                        <a:solidFill>
                          <a:srgbClr val="000000"/>
                        </a:solidFill>
                        <a:effectLst/>
                        <a:latin typeface="+mn-lt"/>
                        <a:ea typeface="等线" panose="02010600030101010101" pitchFamily="2" charset="-122"/>
                        <a:cs typeface="+mn-cs"/>
                      </a:endParaRPr>
                    </a:p>
                  </a:txBody>
                  <a:tcPr marL="7620" marR="7620" marT="7620" marB="0" anchor="ctr"/>
                </a:tc>
                <a:tc>
                  <a:txBody>
                    <a:bodyPr/>
                    <a:lstStyle/>
                    <a:p>
                      <a:pPr algn="l" fontAlgn="ctr"/>
                      <a:r>
                        <a:rPr lang="en-US" altLang="zh-CN" sz="2200" dirty="0" smtClean="0">
                          <a:solidFill>
                            <a:srgbClr val="000000"/>
                          </a:solidFill>
                          <a:effectLst/>
                          <a:ea typeface="等线" panose="02010600030101010101" pitchFamily="2" charset="-122"/>
                          <a:sym typeface="+mn-ea"/>
                        </a:rPr>
                        <a:t>St. Ha./RAW/WAW</a:t>
                      </a:r>
                      <a:endParaRPr lang="zh-CN" altLang="en-US" sz="2200" b="0" i="0" u="none" strike="noStrike">
                        <a:solidFill>
                          <a:srgbClr val="000000"/>
                        </a:solidFill>
                        <a:effectLst/>
                        <a:latin typeface="+mn-lt"/>
                        <a:ea typeface="等线" panose="02010600030101010101" pitchFamily="2" charset="-122"/>
                      </a:endParaRPr>
                    </a:p>
                  </a:txBody>
                  <a:tcPr marL="7620" marR="7620" marT="7620" marB="0" anchor="ctr"/>
                </a:tc>
              </a:tr>
              <a:tr h="175260">
                <a:tc>
                  <a:txBody>
                    <a:bodyPr/>
                    <a:lstStyle/>
                    <a:p>
                      <a:pPr algn="ctr" fontAlgn="ctr"/>
                      <a:r>
                        <a:rPr lang="en-US" altLang="zh-CN" sz="2200" b="0" i="0" u="none" strike="noStrike">
                          <a:solidFill>
                            <a:srgbClr val="000000"/>
                          </a:solidFill>
                          <a:effectLst/>
                          <a:latin typeface="+mn-lt"/>
                          <a:ea typeface="等线" panose="02010600030101010101" pitchFamily="2" charset="-122"/>
                        </a:rPr>
                        <a:t>24</a:t>
                      </a:r>
                      <a:endParaRPr lang="en-US" altLang="zh-CN" sz="2200" b="0" i="0" u="none" strike="noStrike">
                        <a:solidFill>
                          <a:srgbClr val="000000"/>
                        </a:solidFill>
                        <a:effectLst/>
                        <a:latin typeface="+mn-lt"/>
                        <a:ea typeface="等线" panose="02010600030101010101" pitchFamily="2" charset="-122"/>
                      </a:endParaRPr>
                    </a:p>
                  </a:txBody>
                  <a:tcPr marL="7620" marR="7620" marT="7620" marB="0" anchor="ctr"/>
                </a:tc>
                <a:tc>
                  <a:txBody>
                    <a:bodyPr/>
                    <a:lstStyle/>
                    <a:p>
                      <a:pPr algn="l" fontAlgn="ctr"/>
                      <a:r>
                        <a:rPr kumimoji="0" lang="en-US" altLang="zh-CN" sz="2200" b="0" i="0" u="none" strike="noStrike" kern="1200" cap="none" spc="0" normalizeH="0" baseline="0" dirty="0">
                          <a:ln>
                            <a:noFill/>
                          </a:ln>
                          <a:solidFill>
                            <a:srgbClr val="000000"/>
                          </a:solidFill>
                          <a:effectLst/>
                          <a:uLnTx/>
                          <a:uFillTx/>
                          <a:latin typeface="Calibri" panose="020F0502020204030204"/>
                          <a:ea typeface="等线" panose="02010600030101010101" pitchFamily="2" charset="-122"/>
                          <a:cs typeface="+mn-cs"/>
                        </a:rPr>
                        <a:t>00400113</a:t>
                      </a:r>
                      <a:endParaRPr kumimoji="0" lang="en-US" altLang="zh-CN" sz="2200" b="0" i="0" u="none" strike="noStrike" kern="1200" cap="none" spc="0" normalizeH="0" baseline="0" dirty="0">
                        <a:ln>
                          <a:noFill/>
                        </a:ln>
                        <a:solidFill>
                          <a:srgbClr val="000000"/>
                        </a:solidFill>
                        <a:effectLst/>
                        <a:uLnTx/>
                        <a:uFillTx/>
                        <a:latin typeface="Calibri" panose="020F0502020204030204"/>
                        <a:ea typeface="等线" panose="02010600030101010101" pitchFamily="2" charset="-122"/>
                        <a:cs typeface="+mn-cs"/>
                      </a:endParaRPr>
                    </a:p>
                  </a:txBody>
                  <a:tcPr marL="7620" marR="7620" marT="7620" marB="0" anchor="ctr"/>
                </a:tc>
                <a:tc>
                  <a:txBody>
                    <a:bodyPr/>
                    <a:lstStyle/>
                    <a:p>
                      <a:pPr algn="ctr" fontAlgn="ctr"/>
                      <a:r>
                        <a:rPr lang="en-US" altLang="zh-CN" sz="2200" b="0" i="0" u="none" strike="noStrike" kern="1200" dirty="0">
                          <a:solidFill>
                            <a:srgbClr val="000000"/>
                          </a:solidFill>
                          <a:effectLst/>
                          <a:latin typeface="+mn-lt"/>
                          <a:ea typeface="等线" panose="02010600030101010101" pitchFamily="2" charset="-122"/>
                          <a:cs typeface="+mn-cs"/>
                        </a:rPr>
                        <a:t>60</a:t>
                      </a:r>
                      <a:endParaRPr lang="en-US" altLang="zh-CN" sz="2200" b="0" i="0" u="none" strike="noStrike" kern="1200" dirty="0">
                        <a:solidFill>
                          <a:srgbClr val="000000"/>
                        </a:solidFill>
                        <a:effectLst/>
                        <a:latin typeface="+mn-lt"/>
                        <a:ea typeface="等线" panose="02010600030101010101" pitchFamily="2" charset="-122"/>
                        <a:cs typeface="+mn-cs"/>
                      </a:endParaRPr>
                    </a:p>
                  </a:txBody>
                  <a:tcPr marL="7620" marR="7620" marT="7620" marB="0" anchor="ctr"/>
                </a:tc>
                <a:tc>
                  <a:txBody>
                    <a:bodyPr/>
                    <a:lstStyle/>
                    <a:p>
                      <a:pPr algn="l" fontAlgn="ctr"/>
                      <a:r>
                        <a:rPr lang="zh-CN" altLang="en-US" sz="2200" b="0" i="0" u="none" strike="noStrike">
                          <a:solidFill>
                            <a:srgbClr val="000000"/>
                          </a:solidFill>
                          <a:effectLst/>
                          <a:latin typeface="+mn-lt"/>
                          <a:ea typeface="等线" panose="02010600030101010101" pitchFamily="2" charset="-122"/>
                        </a:rPr>
                        <a:t>　</a:t>
                      </a:r>
                      <a:endParaRPr lang="zh-CN" altLang="en-US" sz="2200" b="0" i="0" u="none" strike="noStrike">
                        <a:solidFill>
                          <a:srgbClr val="000000"/>
                        </a:solidFill>
                        <a:effectLst/>
                        <a:latin typeface="+mn-lt"/>
                        <a:ea typeface="等线" panose="02010600030101010101" pitchFamily="2" charset="-122"/>
                      </a:endParaRPr>
                    </a:p>
                  </a:txBody>
                  <a:tcPr marL="7620" marR="7620" marT="7620" marB="0" anchor="ctr"/>
                </a:tc>
                <a:tc>
                  <a:txBody>
                    <a:bodyPr/>
                    <a:lstStyle/>
                    <a:p>
                      <a:pPr algn="l" fontAlgn="ctr"/>
                      <a:r>
                        <a:rPr lang="en-US" sz="2200" b="0" i="0" u="none" strike="noStrike" kern="1200" dirty="0" err="1">
                          <a:solidFill>
                            <a:srgbClr val="000000"/>
                          </a:solidFill>
                          <a:effectLst/>
                          <a:latin typeface="+mn-lt"/>
                          <a:ea typeface="等线" panose="02010600030101010101" pitchFamily="2" charset="-122"/>
                          <a:cs typeface="+mn-cs"/>
                        </a:rPr>
                        <a:t>addi</a:t>
                      </a:r>
                      <a:r>
                        <a:rPr lang="en-US" sz="2200" b="0" i="0" u="none" strike="noStrike" kern="1200" dirty="0">
                          <a:solidFill>
                            <a:srgbClr val="000000"/>
                          </a:solidFill>
                          <a:effectLst/>
                          <a:latin typeface="+mn-lt"/>
                          <a:ea typeface="等线" panose="02010600030101010101" pitchFamily="2" charset="-122"/>
                          <a:cs typeface="+mn-cs"/>
                        </a:rPr>
                        <a:t> x2, x0, 4</a:t>
                      </a:r>
                      <a:endParaRPr lang="en-US" sz="2200" b="0" i="0" u="none" strike="noStrike" kern="1200" dirty="0">
                        <a:solidFill>
                          <a:srgbClr val="000000"/>
                        </a:solidFill>
                        <a:effectLst/>
                        <a:latin typeface="+mn-lt"/>
                        <a:ea typeface="等线" panose="02010600030101010101" pitchFamily="2" charset="-122"/>
                        <a:cs typeface="+mn-cs"/>
                      </a:endParaRPr>
                    </a:p>
                  </a:txBody>
                  <a:tcPr marL="7620" marR="7620" marT="7620" marB="0" anchor="ctr"/>
                </a:tc>
                <a:tc>
                  <a:txBody>
                    <a:bodyPr/>
                    <a:lstStyle/>
                    <a:p>
                      <a:pPr algn="l" fontAlgn="ctr"/>
                      <a:r>
                        <a:rPr lang="en-US" altLang="zh-CN" sz="2200" dirty="0" smtClean="0">
                          <a:solidFill>
                            <a:srgbClr val="000000"/>
                          </a:solidFill>
                          <a:effectLst/>
                          <a:ea typeface="等线" panose="02010600030101010101" pitchFamily="2" charset="-122"/>
                          <a:sym typeface="+mn-ea"/>
                        </a:rPr>
                        <a:t>WAR</a:t>
                      </a:r>
                      <a:endParaRPr lang="zh-CN" altLang="en-US" sz="2200" b="0" i="0" u="none" strike="noStrike" dirty="0">
                        <a:solidFill>
                          <a:srgbClr val="000000"/>
                        </a:solidFill>
                        <a:effectLst/>
                        <a:latin typeface="+mn-lt"/>
                        <a:ea typeface="等线" panose="02010600030101010101" pitchFamily="2" charset="-122"/>
                      </a:endParaRPr>
                    </a:p>
                  </a:txBody>
                  <a:tcPr marL="7620" marR="7620" marT="7620" marB="0" anchor="ctr"/>
                </a:tc>
              </a:tr>
              <a:tr h="175260">
                <a:tc>
                  <a:txBody>
                    <a:bodyPr/>
                    <a:lstStyle/>
                    <a:p>
                      <a:pPr algn="ctr" fontAlgn="ctr"/>
                      <a:r>
                        <a:rPr lang="en-US" altLang="zh-CN" sz="2200" b="0" i="0" u="none" strike="noStrike">
                          <a:solidFill>
                            <a:srgbClr val="000000"/>
                          </a:solidFill>
                          <a:effectLst/>
                          <a:latin typeface="+mn-lt"/>
                          <a:ea typeface="等线" panose="02010600030101010101" pitchFamily="2" charset="-122"/>
                        </a:rPr>
                        <a:t>25</a:t>
                      </a:r>
                      <a:endParaRPr lang="en-US" altLang="zh-CN" sz="2200" b="0" i="0" u="none" strike="noStrike">
                        <a:solidFill>
                          <a:srgbClr val="000000"/>
                        </a:solidFill>
                        <a:effectLst/>
                        <a:latin typeface="+mn-lt"/>
                        <a:ea typeface="等线" panose="02010600030101010101" pitchFamily="2" charset="-122"/>
                      </a:endParaRPr>
                    </a:p>
                  </a:txBody>
                  <a:tcPr marL="7620" marR="7620" marT="7620" marB="0" anchor="ctr"/>
                </a:tc>
                <a:tc>
                  <a:txBody>
                    <a:bodyPr/>
                    <a:lstStyle/>
                    <a:p>
                      <a:pPr algn="l" fontAlgn="ctr"/>
                      <a:r>
                        <a:rPr kumimoji="0" lang="en-US" sz="2200" b="0" i="0" u="none" strike="noStrike" kern="1200" cap="none" spc="0" normalizeH="0" baseline="0" dirty="0">
                          <a:ln>
                            <a:noFill/>
                          </a:ln>
                          <a:solidFill>
                            <a:srgbClr val="000000"/>
                          </a:solidFill>
                          <a:effectLst/>
                          <a:uLnTx/>
                          <a:uFillTx/>
                          <a:latin typeface="Calibri" panose="020F0502020204030204"/>
                          <a:ea typeface="等线" panose="02010600030101010101" pitchFamily="2" charset="-122"/>
                          <a:cs typeface="+mn-cs"/>
                        </a:rPr>
                        <a:t>000000e7</a:t>
                      </a:r>
                      <a:endParaRPr kumimoji="0" lang="en-US" sz="2200" b="0" i="0" u="none" strike="noStrike" kern="1200" cap="none" spc="0" normalizeH="0" baseline="0" dirty="0">
                        <a:ln>
                          <a:noFill/>
                        </a:ln>
                        <a:solidFill>
                          <a:srgbClr val="000000"/>
                        </a:solidFill>
                        <a:effectLst/>
                        <a:uLnTx/>
                        <a:uFillTx/>
                        <a:latin typeface="Calibri" panose="020F0502020204030204"/>
                        <a:ea typeface="等线" panose="02010600030101010101" pitchFamily="2" charset="-122"/>
                        <a:cs typeface="+mn-cs"/>
                      </a:endParaRPr>
                    </a:p>
                  </a:txBody>
                  <a:tcPr marL="7620" marR="7620" marT="7620" marB="0" anchor="ctr"/>
                </a:tc>
                <a:tc>
                  <a:txBody>
                    <a:bodyPr/>
                    <a:lstStyle/>
                    <a:p>
                      <a:pPr algn="ctr" fontAlgn="ctr"/>
                      <a:r>
                        <a:rPr lang="en-US" altLang="zh-CN" sz="2200" b="0" i="0" u="none" strike="noStrike" kern="1200" dirty="0">
                          <a:solidFill>
                            <a:srgbClr val="000000"/>
                          </a:solidFill>
                          <a:effectLst/>
                          <a:latin typeface="+mn-lt"/>
                          <a:ea typeface="等线" panose="02010600030101010101" pitchFamily="2" charset="-122"/>
                          <a:cs typeface="+mn-cs"/>
                        </a:rPr>
                        <a:t>64</a:t>
                      </a:r>
                      <a:endParaRPr lang="en-US" altLang="zh-CN" sz="2200" b="0" i="0" u="none" strike="noStrike" kern="1200" dirty="0">
                        <a:solidFill>
                          <a:srgbClr val="000000"/>
                        </a:solidFill>
                        <a:effectLst/>
                        <a:latin typeface="+mn-lt"/>
                        <a:ea typeface="等线" panose="02010600030101010101" pitchFamily="2" charset="-122"/>
                        <a:cs typeface="+mn-cs"/>
                      </a:endParaRPr>
                    </a:p>
                  </a:txBody>
                  <a:tcPr marL="7620" marR="7620" marT="7620" marB="0" anchor="ctr"/>
                </a:tc>
                <a:tc>
                  <a:txBody>
                    <a:bodyPr/>
                    <a:lstStyle/>
                    <a:p>
                      <a:pPr algn="l" fontAlgn="ctr"/>
                      <a:r>
                        <a:rPr lang="zh-CN" altLang="en-US" sz="2200" b="0" i="0" u="none" strike="noStrike">
                          <a:solidFill>
                            <a:srgbClr val="000000"/>
                          </a:solidFill>
                          <a:effectLst/>
                          <a:latin typeface="+mn-lt"/>
                          <a:ea typeface="等线" panose="02010600030101010101" pitchFamily="2" charset="-122"/>
                        </a:rPr>
                        <a:t>　</a:t>
                      </a:r>
                      <a:endParaRPr lang="zh-CN" altLang="en-US" sz="2200" b="0" i="0" u="none" strike="noStrike">
                        <a:solidFill>
                          <a:srgbClr val="000000"/>
                        </a:solidFill>
                        <a:effectLst/>
                        <a:latin typeface="+mn-lt"/>
                        <a:ea typeface="等线" panose="02010600030101010101" pitchFamily="2" charset="-122"/>
                      </a:endParaRPr>
                    </a:p>
                  </a:txBody>
                  <a:tcPr marL="7620" marR="7620" marT="7620" marB="0" anchor="ctr"/>
                </a:tc>
                <a:tc>
                  <a:txBody>
                    <a:bodyPr/>
                    <a:lstStyle/>
                    <a:p>
                      <a:pPr algn="l" fontAlgn="ctr"/>
                      <a:r>
                        <a:rPr lang="en-US" sz="2200" b="0" i="0" u="none" strike="noStrike" kern="1200">
                          <a:solidFill>
                            <a:srgbClr val="000000"/>
                          </a:solidFill>
                          <a:effectLst/>
                          <a:latin typeface="+mn-lt"/>
                          <a:ea typeface="等线" panose="02010600030101010101" pitchFamily="2" charset="-122"/>
                          <a:cs typeface="+mn-cs"/>
                        </a:rPr>
                        <a:t>jalr x1,0(x0)</a:t>
                      </a:r>
                      <a:endParaRPr lang="en-US" sz="2200" b="0" i="0" u="none" strike="noStrike" kern="1200">
                        <a:solidFill>
                          <a:srgbClr val="000000"/>
                        </a:solidFill>
                        <a:effectLst/>
                        <a:latin typeface="+mn-lt"/>
                        <a:ea typeface="等线" panose="02010600030101010101" pitchFamily="2" charset="-122"/>
                        <a:cs typeface="+mn-cs"/>
                      </a:endParaRPr>
                    </a:p>
                  </a:txBody>
                  <a:tcPr marL="7620" marR="7620" marT="7620" marB="0" anchor="ctr"/>
                </a:tc>
                <a:tc>
                  <a:txBody>
                    <a:bodyPr/>
                    <a:lstStyle/>
                    <a:p>
                      <a:pPr algn="l" fontAlgn="ctr"/>
                      <a:r>
                        <a:rPr lang="zh-CN" altLang="en-US" sz="2200" b="0" i="0" u="none" strike="noStrike">
                          <a:solidFill>
                            <a:srgbClr val="000000"/>
                          </a:solidFill>
                          <a:effectLst/>
                          <a:latin typeface="+mn-lt"/>
                          <a:ea typeface="等线" panose="02010600030101010101" pitchFamily="2" charset="-122"/>
                        </a:rPr>
                        <a:t>　</a:t>
                      </a:r>
                      <a:endParaRPr lang="zh-CN" altLang="en-US" sz="2200" b="0" i="0" u="none" strike="noStrike">
                        <a:solidFill>
                          <a:srgbClr val="000000"/>
                        </a:solidFill>
                        <a:effectLst/>
                        <a:latin typeface="+mn-lt"/>
                        <a:ea typeface="等线" panose="02010600030101010101" pitchFamily="2" charset="-122"/>
                      </a:endParaRPr>
                    </a:p>
                  </a:txBody>
                  <a:tcPr marL="7620" marR="7620" marT="7620" marB="0" anchor="ctr"/>
                </a:tc>
              </a:tr>
              <a:tr h="175260">
                <a:tc>
                  <a:txBody>
                    <a:bodyPr/>
                    <a:lstStyle/>
                    <a:p>
                      <a:pPr algn="ctr" fontAlgn="ctr"/>
                      <a:r>
                        <a:rPr lang="en-US" altLang="zh-CN" sz="2200" b="0" i="0" u="none" strike="noStrike">
                          <a:solidFill>
                            <a:srgbClr val="000000"/>
                          </a:solidFill>
                          <a:effectLst/>
                          <a:latin typeface="+mn-lt"/>
                          <a:ea typeface="等线" panose="02010600030101010101" pitchFamily="2" charset="-122"/>
                        </a:rPr>
                        <a:t>26</a:t>
                      </a:r>
                      <a:endParaRPr lang="en-US" altLang="zh-CN" sz="2200" b="0" i="0" u="none" strike="noStrike">
                        <a:solidFill>
                          <a:srgbClr val="000000"/>
                        </a:solidFill>
                        <a:effectLst/>
                        <a:latin typeface="+mn-lt"/>
                        <a:ea typeface="等线" panose="02010600030101010101" pitchFamily="2" charset="-122"/>
                      </a:endParaRPr>
                    </a:p>
                  </a:txBody>
                  <a:tcPr marL="7620" marR="7620" marT="7620" marB="0" anchor="ctr"/>
                </a:tc>
                <a:tc>
                  <a:txBody>
                    <a:bodyPr/>
                    <a:lstStyle/>
                    <a:p>
                      <a:pPr algn="l" fontAlgn="ctr"/>
                      <a:r>
                        <a:rPr kumimoji="0" lang="en-US" altLang="zh-CN" sz="2200" b="0" i="0" u="none" strike="noStrike" kern="1200" cap="none" spc="0" normalizeH="0" baseline="0" dirty="0">
                          <a:ln>
                            <a:noFill/>
                          </a:ln>
                          <a:solidFill>
                            <a:srgbClr val="000000"/>
                          </a:solidFill>
                          <a:effectLst/>
                          <a:uLnTx/>
                          <a:uFillTx/>
                          <a:latin typeface="Calibri" panose="020F0502020204030204"/>
                          <a:ea typeface="等线" panose="02010600030101010101" pitchFamily="2" charset="-122"/>
                          <a:cs typeface="+mn-cs"/>
                        </a:rPr>
                        <a:t>00000013</a:t>
                      </a:r>
                      <a:endParaRPr kumimoji="0" lang="en-US" altLang="zh-CN" sz="2200" b="0" i="0" u="none" strike="noStrike" kern="1200" cap="none" spc="0" normalizeH="0" baseline="0" dirty="0">
                        <a:ln>
                          <a:noFill/>
                        </a:ln>
                        <a:solidFill>
                          <a:srgbClr val="000000"/>
                        </a:solidFill>
                        <a:effectLst/>
                        <a:uLnTx/>
                        <a:uFillTx/>
                        <a:latin typeface="Calibri" panose="020F0502020204030204"/>
                        <a:ea typeface="等线" panose="02010600030101010101" pitchFamily="2" charset="-122"/>
                        <a:cs typeface="+mn-cs"/>
                      </a:endParaRPr>
                    </a:p>
                  </a:txBody>
                  <a:tcPr marL="7620" marR="7620" marT="7620" marB="0" anchor="ctr"/>
                </a:tc>
                <a:tc>
                  <a:txBody>
                    <a:bodyPr/>
                    <a:lstStyle/>
                    <a:p>
                      <a:pPr algn="ctr" fontAlgn="ctr"/>
                      <a:r>
                        <a:rPr lang="en-US" altLang="zh-CN" sz="2200" b="0" i="0" u="none" strike="noStrike" kern="1200" dirty="0">
                          <a:solidFill>
                            <a:srgbClr val="000000"/>
                          </a:solidFill>
                          <a:effectLst/>
                          <a:latin typeface="+mn-lt"/>
                          <a:ea typeface="等线" panose="02010600030101010101" pitchFamily="2" charset="-122"/>
                          <a:cs typeface="+mn-cs"/>
                        </a:rPr>
                        <a:t>68</a:t>
                      </a:r>
                      <a:endParaRPr lang="en-US" altLang="zh-CN" sz="2200" b="0" i="0" u="none" strike="noStrike" kern="1200" dirty="0">
                        <a:solidFill>
                          <a:srgbClr val="000000"/>
                        </a:solidFill>
                        <a:effectLst/>
                        <a:latin typeface="+mn-lt"/>
                        <a:ea typeface="等线" panose="02010600030101010101" pitchFamily="2" charset="-122"/>
                        <a:cs typeface="+mn-cs"/>
                      </a:endParaRPr>
                    </a:p>
                  </a:txBody>
                  <a:tcPr marL="7620" marR="7620" marT="7620" marB="0" anchor="ctr"/>
                </a:tc>
                <a:tc>
                  <a:txBody>
                    <a:bodyPr/>
                    <a:lstStyle/>
                    <a:p>
                      <a:pPr algn="l" fontAlgn="ctr"/>
                      <a:r>
                        <a:rPr lang="zh-CN" altLang="en-US" sz="2200" b="0" i="0" u="none" strike="noStrike">
                          <a:solidFill>
                            <a:srgbClr val="000000"/>
                          </a:solidFill>
                          <a:effectLst/>
                          <a:latin typeface="+mn-lt"/>
                          <a:ea typeface="等线" panose="02010600030101010101" pitchFamily="2" charset="-122"/>
                        </a:rPr>
                        <a:t>　</a:t>
                      </a:r>
                      <a:endParaRPr lang="zh-CN" altLang="en-US" sz="2200" b="0" i="0" u="none" strike="noStrike">
                        <a:solidFill>
                          <a:srgbClr val="000000"/>
                        </a:solidFill>
                        <a:effectLst/>
                        <a:latin typeface="+mn-lt"/>
                        <a:ea typeface="等线" panose="02010600030101010101" pitchFamily="2" charset="-122"/>
                      </a:endParaRPr>
                    </a:p>
                  </a:txBody>
                  <a:tcPr marL="7620" marR="7620" marT="7620"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err="1" smtClean="0">
                          <a:ln>
                            <a:noFill/>
                          </a:ln>
                          <a:solidFill>
                            <a:srgbClr val="000000"/>
                          </a:solidFill>
                          <a:effectLst/>
                          <a:uLnTx/>
                          <a:uFillTx/>
                          <a:latin typeface="Calibri" panose="020F0502020204030204"/>
                          <a:ea typeface="等线" panose="02010600030101010101" pitchFamily="2" charset="-122"/>
                          <a:cs typeface="+mn-cs"/>
                        </a:rPr>
                        <a:t>addi</a:t>
                      </a:r>
                      <a:r>
                        <a:rPr kumimoji="0" lang="en-US" altLang="zh-CN" sz="2200" b="0" i="0" u="none" strike="noStrike" kern="1200" cap="none" spc="0" normalizeH="0" baseline="0" noProof="0" dirty="0" smtClean="0">
                          <a:ln>
                            <a:noFill/>
                          </a:ln>
                          <a:solidFill>
                            <a:srgbClr val="000000"/>
                          </a:solidFill>
                          <a:effectLst/>
                          <a:uLnTx/>
                          <a:uFillTx/>
                          <a:latin typeface="Calibri" panose="020F0502020204030204"/>
                          <a:ea typeface="等线" panose="02010600030101010101" pitchFamily="2" charset="-122"/>
                          <a:cs typeface="+mn-cs"/>
                        </a:rPr>
                        <a:t> x0,x0,0</a:t>
                      </a:r>
                      <a:endParaRPr kumimoji="0" lang="en-US" altLang="zh-CN" sz="2200" b="0" i="0" u="none" strike="noStrike" kern="1200" cap="none" spc="0" normalizeH="0" baseline="0" noProof="0" dirty="0">
                        <a:ln>
                          <a:noFill/>
                        </a:ln>
                        <a:solidFill>
                          <a:srgbClr val="000000"/>
                        </a:solidFill>
                        <a:effectLst/>
                        <a:uLnTx/>
                        <a:uFillTx/>
                        <a:latin typeface="Calibri" panose="020F0502020204030204"/>
                        <a:ea typeface="等线" panose="02010600030101010101" pitchFamily="2" charset="-122"/>
                        <a:cs typeface="+mn-cs"/>
                      </a:endParaRPr>
                    </a:p>
                  </a:txBody>
                  <a:tcPr marL="7620" marR="7620" marT="7620" marB="0" anchor="ctr"/>
                </a:tc>
                <a:tc>
                  <a:txBody>
                    <a:bodyPr/>
                    <a:lstStyle/>
                    <a:p>
                      <a:pPr algn="l" fontAlgn="ctr"/>
                      <a:r>
                        <a:rPr lang="zh-CN" altLang="en-US" sz="2200" b="0" i="0" u="none" strike="noStrike">
                          <a:solidFill>
                            <a:srgbClr val="000000"/>
                          </a:solidFill>
                          <a:effectLst/>
                          <a:latin typeface="+mn-lt"/>
                          <a:ea typeface="等线" panose="02010600030101010101" pitchFamily="2" charset="-122"/>
                        </a:rPr>
                        <a:t>　</a:t>
                      </a:r>
                      <a:endParaRPr lang="zh-CN" altLang="en-US" sz="2200" b="0" i="0" u="none" strike="noStrike">
                        <a:solidFill>
                          <a:srgbClr val="000000"/>
                        </a:solidFill>
                        <a:effectLst/>
                        <a:latin typeface="+mn-lt"/>
                        <a:ea typeface="等线" panose="02010600030101010101" pitchFamily="2" charset="-122"/>
                      </a:endParaRPr>
                    </a:p>
                  </a:txBody>
                  <a:tcPr marL="7620" marR="7620" marT="7620" marB="0" anchor="ctr"/>
                </a:tc>
              </a:tr>
              <a:tr h="175260">
                <a:tc>
                  <a:txBody>
                    <a:bodyPr/>
                    <a:lstStyle/>
                    <a:p>
                      <a:pPr algn="ctr" fontAlgn="ctr"/>
                      <a:r>
                        <a:rPr lang="en-US" altLang="zh-CN" sz="2200" b="0" i="0" u="none" strike="noStrike">
                          <a:solidFill>
                            <a:srgbClr val="000000"/>
                          </a:solidFill>
                          <a:effectLst/>
                          <a:latin typeface="+mn-lt"/>
                          <a:ea typeface="等线" panose="02010600030101010101" pitchFamily="2" charset="-122"/>
                        </a:rPr>
                        <a:t>27</a:t>
                      </a:r>
                      <a:endParaRPr lang="en-US" altLang="zh-CN" sz="2200" b="0" i="0" u="none" strike="noStrike">
                        <a:solidFill>
                          <a:srgbClr val="000000"/>
                        </a:solidFill>
                        <a:effectLst/>
                        <a:latin typeface="+mn-lt"/>
                        <a:ea typeface="等线" panose="02010600030101010101" pitchFamily="2" charset="-122"/>
                      </a:endParaRPr>
                    </a:p>
                  </a:txBody>
                  <a:tcPr marL="7620" marR="7620" marT="7620" marB="0" anchor="ctr"/>
                </a:tc>
                <a:tc>
                  <a:txBody>
                    <a:bodyPr/>
                    <a:lstStyle/>
                    <a:p>
                      <a:pPr algn="l" fontAlgn="ctr"/>
                      <a:r>
                        <a:rPr kumimoji="0" lang="en-US" altLang="zh-CN" sz="2200" b="0" i="0" u="none" strike="noStrike" kern="1200" cap="none" spc="0" normalizeH="0" baseline="0" dirty="0">
                          <a:ln>
                            <a:noFill/>
                          </a:ln>
                          <a:solidFill>
                            <a:srgbClr val="000000"/>
                          </a:solidFill>
                          <a:effectLst/>
                          <a:uLnTx/>
                          <a:uFillTx/>
                          <a:latin typeface="Calibri" panose="020F0502020204030204"/>
                          <a:ea typeface="等线" panose="02010600030101010101" pitchFamily="2" charset="-122"/>
                          <a:cs typeface="+mn-cs"/>
                        </a:rPr>
                        <a:t>00000013</a:t>
                      </a:r>
                      <a:endParaRPr kumimoji="0" lang="en-US" altLang="zh-CN" sz="2200" b="0" i="0" u="none" strike="noStrike" kern="1200" cap="none" spc="0" normalizeH="0" baseline="0" dirty="0">
                        <a:ln>
                          <a:noFill/>
                        </a:ln>
                        <a:solidFill>
                          <a:srgbClr val="000000"/>
                        </a:solidFill>
                        <a:effectLst/>
                        <a:uLnTx/>
                        <a:uFillTx/>
                        <a:latin typeface="Calibri" panose="020F0502020204030204"/>
                        <a:ea typeface="等线" panose="02010600030101010101" pitchFamily="2" charset="-122"/>
                        <a:cs typeface="+mn-cs"/>
                      </a:endParaRPr>
                    </a:p>
                  </a:txBody>
                  <a:tcPr marL="7620" marR="7620" marT="7620" marB="0" anchor="ctr"/>
                </a:tc>
                <a:tc>
                  <a:txBody>
                    <a:bodyPr/>
                    <a:lstStyle/>
                    <a:p>
                      <a:pPr algn="ctr" fontAlgn="ctr"/>
                      <a:r>
                        <a:rPr lang="en-US" sz="2200" b="0" i="0" u="none" strike="noStrike" kern="1200" dirty="0">
                          <a:solidFill>
                            <a:srgbClr val="000000"/>
                          </a:solidFill>
                          <a:effectLst/>
                          <a:latin typeface="+mn-lt"/>
                          <a:ea typeface="等线" panose="02010600030101010101" pitchFamily="2" charset="-122"/>
                          <a:cs typeface="+mn-cs"/>
                        </a:rPr>
                        <a:t>6C</a:t>
                      </a:r>
                      <a:endParaRPr lang="en-US" sz="2200" b="0" i="0" u="none" strike="noStrike" kern="1200" dirty="0">
                        <a:solidFill>
                          <a:srgbClr val="000000"/>
                        </a:solidFill>
                        <a:effectLst/>
                        <a:latin typeface="+mn-lt"/>
                        <a:ea typeface="等线" panose="02010600030101010101" pitchFamily="2" charset="-122"/>
                        <a:cs typeface="+mn-cs"/>
                      </a:endParaRPr>
                    </a:p>
                  </a:txBody>
                  <a:tcPr marL="7620" marR="7620" marT="7620" marB="0" anchor="ctr"/>
                </a:tc>
                <a:tc>
                  <a:txBody>
                    <a:bodyPr/>
                    <a:lstStyle/>
                    <a:p>
                      <a:pPr algn="l" fontAlgn="ctr"/>
                      <a:r>
                        <a:rPr lang="zh-CN" altLang="en-US" sz="2200" b="0" i="0" u="none" strike="noStrike">
                          <a:solidFill>
                            <a:srgbClr val="000000"/>
                          </a:solidFill>
                          <a:effectLst/>
                          <a:latin typeface="+mn-lt"/>
                          <a:ea typeface="等线" panose="02010600030101010101" pitchFamily="2" charset="-122"/>
                        </a:rPr>
                        <a:t>　</a:t>
                      </a:r>
                      <a:endParaRPr lang="zh-CN" altLang="en-US" sz="2200" b="0" i="0" u="none" strike="noStrike">
                        <a:solidFill>
                          <a:srgbClr val="000000"/>
                        </a:solidFill>
                        <a:effectLst/>
                        <a:latin typeface="+mn-lt"/>
                        <a:ea typeface="等线" panose="02010600030101010101" pitchFamily="2" charset="-122"/>
                      </a:endParaRPr>
                    </a:p>
                  </a:txBody>
                  <a:tcPr marL="7620" marR="7620" marT="7620"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err="1" smtClean="0">
                          <a:ln>
                            <a:noFill/>
                          </a:ln>
                          <a:solidFill>
                            <a:srgbClr val="000000"/>
                          </a:solidFill>
                          <a:effectLst/>
                          <a:uLnTx/>
                          <a:uFillTx/>
                          <a:latin typeface="Calibri" panose="020F0502020204030204"/>
                          <a:ea typeface="等线" panose="02010600030101010101" pitchFamily="2" charset="-122"/>
                          <a:cs typeface="+mn-cs"/>
                        </a:rPr>
                        <a:t>addi</a:t>
                      </a:r>
                      <a:r>
                        <a:rPr kumimoji="0" lang="en-US" altLang="zh-CN" sz="2200" b="0" i="0" u="none" strike="noStrike" kern="1200" cap="none" spc="0" normalizeH="0" baseline="0" noProof="0" dirty="0" smtClean="0">
                          <a:ln>
                            <a:noFill/>
                          </a:ln>
                          <a:solidFill>
                            <a:srgbClr val="000000"/>
                          </a:solidFill>
                          <a:effectLst/>
                          <a:uLnTx/>
                          <a:uFillTx/>
                          <a:latin typeface="Calibri" panose="020F0502020204030204"/>
                          <a:ea typeface="等线" panose="02010600030101010101" pitchFamily="2" charset="-122"/>
                          <a:cs typeface="+mn-cs"/>
                        </a:rPr>
                        <a:t> x0,x0,0</a:t>
                      </a:r>
                      <a:endParaRPr kumimoji="0" lang="en-US" altLang="zh-CN" sz="2200" b="0" i="0" u="none" strike="noStrike" kern="1200" cap="none" spc="0" normalizeH="0" baseline="0" noProof="0" dirty="0">
                        <a:ln>
                          <a:noFill/>
                        </a:ln>
                        <a:solidFill>
                          <a:srgbClr val="000000"/>
                        </a:solidFill>
                        <a:effectLst/>
                        <a:uLnTx/>
                        <a:uFillTx/>
                        <a:latin typeface="Calibri" panose="020F0502020204030204"/>
                        <a:ea typeface="等线" panose="02010600030101010101" pitchFamily="2" charset="-122"/>
                        <a:cs typeface="+mn-cs"/>
                      </a:endParaRPr>
                    </a:p>
                  </a:txBody>
                  <a:tcPr marL="7620" marR="7620" marT="7620" marB="0" anchor="ctr"/>
                </a:tc>
                <a:tc>
                  <a:txBody>
                    <a:bodyPr/>
                    <a:lstStyle/>
                    <a:p>
                      <a:pPr algn="l" fontAlgn="ctr"/>
                      <a:r>
                        <a:rPr lang="zh-CN" altLang="en-US" sz="2200" b="0" i="0" u="none" strike="noStrike">
                          <a:solidFill>
                            <a:srgbClr val="000000"/>
                          </a:solidFill>
                          <a:effectLst/>
                          <a:latin typeface="+mn-lt"/>
                          <a:ea typeface="等线" panose="02010600030101010101" pitchFamily="2" charset="-122"/>
                        </a:rPr>
                        <a:t>　</a:t>
                      </a:r>
                      <a:endParaRPr lang="zh-CN" altLang="en-US" sz="2200" b="0" i="0" u="none" strike="noStrike">
                        <a:solidFill>
                          <a:srgbClr val="000000"/>
                        </a:solidFill>
                        <a:effectLst/>
                        <a:latin typeface="+mn-lt"/>
                        <a:ea typeface="等线" panose="02010600030101010101" pitchFamily="2" charset="-122"/>
                      </a:endParaRPr>
                    </a:p>
                  </a:txBody>
                  <a:tcPr marL="7620" marR="7620" marT="7620" marB="0" anchor="ctr"/>
                </a:tc>
              </a:tr>
              <a:tr h="175260">
                <a:tc>
                  <a:txBody>
                    <a:bodyPr/>
                    <a:lstStyle/>
                    <a:p>
                      <a:pPr algn="ctr" fontAlgn="ctr"/>
                      <a:endParaRPr lang="en-US" altLang="zh-CN" sz="2200" b="0" i="0" u="none" strike="noStrike" dirty="0">
                        <a:solidFill>
                          <a:srgbClr val="000000"/>
                        </a:solidFill>
                        <a:effectLst/>
                        <a:latin typeface="+mn-lt"/>
                        <a:ea typeface="等线" panose="02010600030101010101" pitchFamily="2" charset="-122"/>
                      </a:endParaRPr>
                    </a:p>
                  </a:txBody>
                  <a:tcPr marL="7620" marR="7620" marT="7620" marB="0" anchor="ctr"/>
                </a:tc>
                <a:tc>
                  <a:txBody>
                    <a:bodyPr/>
                    <a:lstStyle/>
                    <a:p>
                      <a:pPr algn="l" fontAlgn="ct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endParaRPr lang="en-US" altLang="zh-CN" sz="2200" b="0" i="0" u="none" strike="noStrike" kern="1200" dirty="0">
                        <a:solidFill>
                          <a:srgbClr val="000000"/>
                        </a:solidFill>
                        <a:effectLst/>
                        <a:latin typeface="+mn-lt"/>
                        <a:ea typeface="等线" panose="02010600030101010101" pitchFamily="2" charset="-122"/>
                        <a:cs typeface="+mn-cs"/>
                      </a:endParaRPr>
                    </a:p>
                  </a:txBody>
                  <a:tcPr marL="7620" marR="7620" marT="7620" marB="0" anchor="ctr"/>
                </a:tc>
                <a:tc>
                  <a:txBody>
                    <a:bodyPr/>
                    <a:lstStyle/>
                    <a:p>
                      <a:pPr algn="l" fontAlgn="ctr"/>
                      <a:endParaRPr lang="zh-CN" altLang="en-US" sz="2200" b="0" i="0" u="none" strike="noStrike">
                        <a:solidFill>
                          <a:srgbClr val="000000"/>
                        </a:solidFill>
                        <a:effectLst/>
                        <a:latin typeface="+mn-lt"/>
                        <a:ea typeface="等线" panose="02010600030101010101" pitchFamily="2" charset="-122"/>
                      </a:endParaRPr>
                    </a:p>
                  </a:txBody>
                  <a:tcPr marL="7620" marR="7620" marT="7620" marB="0" anchor="ctr"/>
                </a:tc>
                <a:tc>
                  <a:txBody>
                    <a:bodyPr/>
                    <a:lstStyle/>
                    <a:p>
                      <a:pPr algn="l" fontAlgn="ctr"/>
                      <a:endParaRPr lang="en-US" sz="2200" b="0" i="0" u="none" strike="noStrike">
                        <a:solidFill>
                          <a:srgbClr val="000000"/>
                        </a:solidFill>
                        <a:effectLst/>
                        <a:latin typeface="+mn-lt"/>
                        <a:ea typeface="等线" panose="02010600030101010101" pitchFamily="2" charset="-122"/>
                      </a:endParaRPr>
                    </a:p>
                  </a:txBody>
                  <a:tcPr marL="7620" marR="7620" marT="7620" marB="0" anchor="ctr"/>
                </a:tc>
                <a:tc>
                  <a:txBody>
                    <a:bodyPr/>
                    <a:lstStyle/>
                    <a:p>
                      <a:pPr algn="l" fontAlgn="ctr"/>
                      <a:r>
                        <a:rPr lang="zh-CN" altLang="en-US" sz="2200" b="0" i="0" u="none" strike="noStrike">
                          <a:solidFill>
                            <a:srgbClr val="000000"/>
                          </a:solidFill>
                          <a:effectLst/>
                          <a:latin typeface="+mn-lt"/>
                          <a:ea typeface="等线" panose="02010600030101010101" pitchFamily="2" charset="-122"/>
                        </a:rPr>
                        <a:t>　</a:t>
                      </a:r>
                      <a:endParaRPr lang="zh-CN" altLang="en-US" sz="2200" b="0" i="0" u="none" strike="noStrike">
                        <a:solidFill>
                          <a:srgbClr val="000000"/>
                        </a:solidFill>
                        <a:effectLst/>
                        <a:latin typeface="+mn-lt"/>
                        <a:ea typeface="等线" panose="02010600030101010101" pitchFamily="2" charset="-122"/>
                      </a:endParaRPr>
                    </a:p>
                  </a:txBody>
                  <a:tcPr marL="7620" marR="7620" marT="7620" marB="0" anchor="ctr"/>
                </a:tc>
              </a:tr>
              <a:tr h="175260">
                <a:tc>
                  <a:txBody>
                    <a:bodyPr/>
                    <a:lstStyle/>
                    <a:p>
                      <a:pPr algn="ctr" fontAlgn="ctr"/>
                      <a:endParaRPr lang="en-US" altLang="zh-CN" sz="2200" b="0" i="0" u="none" strike="noStrike" dirty="0">
                        <a:solidFill>
                          <a:srgbClr val="000000"/>
                        </a:solidFill>
                        <a:effectLst/>
                        <a:latin typeface="+mn-lt"/>
                        <a:ea typeface="等线" panose="02010600030101010101" pitchFamily="2" charset="-122"/>
                      </a:endParaRPr>
                    </a:p>
                  </a:txBody>
                  <a:tcPr marL="7620" marR="7620" marT="7620" marB="0" anchor="ctr"/>
                </a:tc>
                <a:tc>
                  <a:txBody>
                    <a:bodyPr/>
                    <a:lstStyle/>
                    <a:p>
                      <a:pPr algn="l" fontAlgn="ct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endParaRPr lang="en-US" altLang="zh-CN" sz="2200" b="0" i="0" u="none" strike="noStrike" kern="1200" dirty="0">
                        <a:solidFill>
                          <a:srgbClr val="000000"/>
                        </a:solidFill>
                        <a:effectLst/>
                        <a:latin typeface="+mn-lt"/>
                        <a:ea typeface="等线" panose="02010600030101010101" pitchFamily="2" charset="-122"/>
                        <a:cs typeface="+mn-cs"/>
                      </a:endParaRPr>
                    </a:p>
                  </a:txBody>
                  <a:tcPr marL="7620" marR="7620" marT="7620" marB="0" anchor="ctr"/>
                </a:tc>
                <a:tc>
                  <a:txBody>
                    <a:bodyPr/>
                    <a:lstStyle/>
                    <a:p>
                      <a:pPr algn="l" fontAlgn="ctr"/>
                      <a:endParaRPr lang="zh-CN" altLang="en-US" sz="2200" b="0" i="0" u="none" strike="noStrike" dirty="0">
                        <a:solidFill>
                          <a:srgbClr val="000000"/>
                        </a:solidFill>
                        <a:effectLst/>
                        <a:latin typeface="+mn-lt"/>
                        <a:ea typeface="等线" panose="02010600030101010101" pitchFamily="2" charset="-122"/>
                      </a:endParaRPr>
                    </a:p>
                  </a:txBody>
                  <a:tcPr marL="7620" marR="7620" marT="7620" marB="0" anchor="ctr"/>
                </a:tc>
                <a:tc>
                  <a:txBody>
                    <a:bodyPr/>
                    <a:lstStyle/>
                    <a:p>
                      <a:pPr algn="l" fontAlgn="ctr"/>
                      <a:endParaRPr lang="en-US" sz="2200" b="0" i="0" u="none" strike="noStrike" dirty="0">
                        <a:solidFill>
                          <a:srgbClr val="000000"/>
                        </a:solidFill>
                        <a:effectLst/>
                        <a:latin typeface="+mn-lt"/>
                        <a:ea typeface="等线" panose="02010600030101010101" pitchFamily="2" charset="-122"/>
                      </a:endParaRPr>
                    </a:p>
                  </a:txBody>
                  <a:tcPr marL="7620" marR="7620" marT="7620" marB="0" anchor="ctr"/>
                </a:tc>
                <a:tc>
                  <a:txBody>
                    <a:bodyPr/>
                    <a:lstStyle/>
                    <a:p>
                      <a:pPr algn="l" fontAlgn="ctr"/>
                      <a:r>
                        <a:rPr lang="zh-CN" altLang="en-US" sz="2200" b="0" i="0" u="none" strike="noStrike" dirty="0">
                          <a:solidFill>
                            <a:srgbClr val="000000"/>
                          </a:solidFill>
                          <a:effectLst/>
                          <a:latin typeface="+mn-lt"/>
                          <a:ea typeface="等线" panose="02010600030101010101" pitchFamily="2" charset="-122"/>
                        </a:rPr>
                        <a:t>　</a:t>
                      </a:r>
                      <a:endParaRPr lang="zh-CN" altLang="en-US" sz="2200" b="0" i="0" u="none" strike="noStrike" dirty="0">
                        <a:solidFill>
                          <a:srgbClr val="000000"/>
                        </a:solidFill>
                        <a:effectLst/>
                        <a:latin typeface="+mn-lt"/>
                        <a:ea typeface="等线" panose="02010600030101010101" pitchFamily="2" charset="-122"/>
                      </a:endParaRPr>
                    </a:p>
                  </a:txBody>
                  <a:tcPr marL="7620" marR="7620" marT="7620" marB="0" anchor="ct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pPr eaLnBrk="1" hangingPunct="1"/>
            <a:r>
              <a:rPr lang="en-US" altLang="zh-CN" sz="4400" dirty="0">
                <a:solidFill>
                  <a:srgbClr val="19A1FD"/>
                </a:solidFill>
                <a:latin typeface="+mn-lt"/>
                <a:ea typeface="宋体" panose="02010600030101010101" pitchFamily="2" charset="-122"/>
              </a:rPr>
              <a:t>Data Mem. </a:t>
            </a:r>
            <a:endParaRPr lang="en-US" altLang="zh-CN" sz="4400" dirty="0">
              <a:solidFill>
                <a:srgbClr val="19A1FD"/>
              </a:solidFill>
              <a:latin typeface="+mn-lt"/>
              <a:ea typeface="宋体" panose="02010600030101010101" pitchFamily="2" charset="-122"/>
            </a:endParaRPr>
          </a:p>
        </p:txBody>
      </p:sp>
      <p:graphicFrame>
        <p:nvGraphicFramePr>
          <p:cNvPr id="5" name="Table 4"/>
          <p:cNvGraphicFramePr>
            <a:graphicFrameLocks noGrp="1"/>
          </p:cNvGraphicFramePr>
          <p:nvPr/>
        </p:nvGraphicFramePr>
        <p:xfrm>
          <a:off x="1127448" y="1268760"/>
          <a:ext cx="4968553" cy="5311140"/>
        </p:xfrm>
        <a:graphic>
          <a:graphicData uri="http://schemas.openxmlformats.org/drawingml/2006/table">
            <a:tbl>
              <a:tblPr>
                <a:tableStyleId>{5C22544A-7EE6-4342-B048-85BDC9FD1C3A}</a:tableStyleId>
              </a:tblPr>
              <a:tblGrid>
                <a:gridCol w="784508"/>
                <a:gridCol w="1656184"/>
                <a:gridCol w="958844"/>
                <a:gridCol w="1569017"/>
              </a:tblGrid>
              <a:tr h="175260">
                <a:tc>
                  <a:txBody>
                    <a:bodyPr/>
                    <a:lstStyle/>
                    <a:p>
                      <a:pPr algn="ctr" fontAlgn="ctr"/>
                      <a:r>
                        <a:rPr lang="en-US" sz="2000" u="none" strike="noStrike" dirty="0">
                          <a:effectLst/>
                        </a:rPr>
                        <a:t>NO.</a:t>
                      </a:r>
                      <a:endParaRPr lang="en-US"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2000" b="0" i="0" u="none" strike="noStrike" dirty="0" smtClean="0">
                          <a:solidFill>
                            <a:schemeClr val="dk1"/>
                          </a:solidFill>
                          <a:effectLst/>
                          <a:latin typeface="+mn-lt"/>
                          <a:ea typeface="+mn-ea"/>
                        </a:rPr>
                        <a:t>Data</a:t>
                      </a:r>
                      <a:endParaRPr lang="en-US"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2000" u="none" strike="noStrike" dirty="0" err="1">
                          <a:effectLst/>
                        </a:rPr>
                        <a:t>Addr</a:t>
                      </a:r>
                      <a:r>
                        <a:rPr lang="en-US" sz="2000" u="none" strike="noStrike" dirty="0">
                          <a:effectLst/>
                        </a:rPr>
                        <a:t>.</a:t>
                      </a:r>
                      <a:endParaRPr lang="en-US"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2000" u="none" strike="noStrike" dirty="0">
                          <a:effectLst/>
                        </a:rPr>
                        <a:t>Comment</a:t>
                      </a:r>
                      <a:endParaRPr lang="en-US"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r>
              <a:tr h="175260">
                <a:tc>
                  <a:txBody>
                    <a:bodyPr/>
                    <a:lstStyle/>
                    <a:p>
                      <a:pPr algn="ctr" fontAlgn="ctr"/>
                      <a:r>
                        <a:rPr lang="en-US" altLang="zh-CN" sz="2000" u="none" strike="noStrike" dirty="0">
                          <a:effectLst/>
                        </a:rPr>
                        <a:t>0</a:t>
                      </a:r>
                      <a:endParaRPr lang="en-US" altLang="zh-CN"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2000" u="none" strike="noStrike" dirty="0" smtClean="0">
                          <a:effectLst/>
                        </a:rPr>
                        <a:t>000080BF</a:t>
                      </a:r>
                      <a:endParaRPr lang="en-US" altLang="zh-CN"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2000" u="none" strike="noStrike" kern="1200" dirty="0">
                          <a:solidFill>
                            <a:schemeClr val="dk1"/>
                          </a:solidFill>
                          <a:effectLst/>
                          <a:latin typeface="+mn-lt"/>
                          <a:ea typeface="+mn-ea"/>
                          <a:cs typeface="+mn-cs"/>
                        </a:rPr>
                        <a:t>0</a:t>
                      </a:r>
                      <a:endParaRPr lang="en-US" altLang="zh-CN" sz="2000" u="none" strike="noStrike" kern="1200" dirty="0">
                        <a:solidFill>
                          <a:schemeClr val="dk1"/>
                        </a:solidFill>
                        <a:effectLst/>
                        <a:latin typeface="+mn-lt"/>
                        <a:ea typeface="+mn-ea"/>
                        <a:cs typeface="+mn-cs"/>
                      </a:endParaRPr>
                    </a:p>
                  </a:txBody>
                  <a:tcPr marL="7620" marR="7620" marT="7620" marB="0" anchor="ctr"/>
                </a:tc>
                <a:tc>
                  <a:txBody>
                    <a:bodyPr/>
                    <a:lstStyle/>
                    <a:p>
                      <a:pPr algn="l" fontAlgn="ctr"/>
                      <a:r>
                        <a:rPr lang="zh-CN" altLang="en-US" sz="2000" u="none" strike="noStrike" dirty="0">
                          <a:effectLst/>
                        </a:rPr>
                        <a:t>　</a:t>
                      </a:r>
                      <a:endParaRPr lang="zh-CN" altLang="en-US"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r>
              <a:tr h="175260">
                <a:tc>
                  <a:txBody>
                    <a:bodyPr/>
                    <a:lstStyle/>
                    <a:p>
                      <a:pPr algn="ctr" fontAlgn="ctr"/>
                      <a:r>
                        <a:rPr lang="en-US" altLang="zh-CN" sz="2000" u="none" strike="noStrike">
                          <a:effectLst/>
                        </a:rPr>
                        <a:t>1</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2000" u="none" strike="noStrike" dirty="0" smtClean="0">
                          <a:effectLst/>
                        </a:rPr>
                        <a:t>00000008</a:t>
                      </a:r>
                      <a:endParaRPr lang="en-US" altLang="zh-CN"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2000" u="none" strike="noStrike" kern="1200" dirty="0">
                          <a:solidFill>
                            <a:schemeClr val="dk1"/>
                          </a:solidFill>
                          <a:effectLst/>
                          <a:latin typeface="+mn-lt"/>
                          <a:ea typeface="+mn-ea"/>
                          <a:cs typeface="+mn-cs"/>
                        </a:rPr>
                        <a:t>4</a:t>
                      </a:r>
                      <a:endParaRPr lang="en-US" altLang="zh-CN" sz="2000" u="none" strike="noStrike" kern="1200" dirty="0">
                        <a:solidFill>
                          <a:schemeClr val="dk1"/>
                        </a:solidFill>
                        <a:effectLst/>
                        <a:latin typeface="+mn-lt"/>
                        <a:ea typeface="+mn-ea"/>
                        <a:cs typeface="+mn-cs"/>
                      </a:endParaRPr>
                    </a:p>
                  </a:txBody>
                  <a:tcPr marL="7620" marR="7620" marT="7620" marB="0" anchor="ctr"/>
                </a:tc>
                <a:tc>
                  <a:txBody>
                    <a:bodyPr/>
                    <a:lstStyle/>
                    <a:p>
                      <a:pPr algn="l" fontAlgn="ctr"/>
                      <a:r>
                        <a:rPr lang="zh-CN" altLang="en-US" sz="2000" u="none" strike="noStrike">
                          <a:effectLst/>
                        </a:rPr>
                        <a:t>　</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r>
              <a:tr h="175260">
                <a:tc>
                  <a:txBody>
                    <a:bodyPr/>
                    <a:lstStyle/>
                    <a:p>
                      <a:pPr algn="ctr" fontAlgn="ctr"/>
                      <a:r>
                        <a:rPr lang="en-US" altLang="zh-CN" sz="2000" u="none" strike="noStrike">
                          <a:effectLst/>
                        </a:rPr>
                        <a:t>2</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2000" u="none" strike="noStrike" dirty="0" smtClean="0">
                          <a:effectLst/>
                        </a:rPr>
                        <a:t>00000010</a:t>
                      </a:r>
                      <a:endParaRPr lang="en-US" altLang="zh-CN"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2000" u="none" strike="noStrike" kern="1200" dirty="0">
                          <a:solidFill>
                            <a:schemeClr val="dk1"/>
                          </a:solidFill>
                          <a:effectLst/>
                          <a:latin typeface="+mn-lt"/>
                          <a:ea typeface="+mn-ea"/>
                          <a:cs typeface="+mn-cs"/>
                        </a:rPr>
                        <a:t>8</a:t>
                      </a:r>
                      <a:endParaRPr lang="en-US" altLang="zh-CN" sz="2000" u="none" strike="noStrike" kern="1200" dirty="0">
                        <a:solidFill>
                          <a:schemeClr val="dk1"/>
                        </a:solidFill>
                        <a:effectLst/>
                        <a:latin typeface="+mn-lt"/>
                        <a:ea typeface="+mn-ea"/>
                        <a:cs typeface="+mn-cs"/>
                      </a:endParaRPr>
                    </a:p>
                  </a:txBody>
                  <a:tcPr marL="7620" marR="7620" marT="7620" marB="0" anchor="ctr"/>
                </a:tc>
                <a:tc>
                  <a:txBody>
                    <a:bodyPr/>
                    <a:lstStyle/>
                    <a:p>
                      <a:pPr algn="l" fontAlgn="ctr"/>
                      <a:r>
                        <a:rPr lang="zh-CN" altLang="en-US" sz="2000" u="none" strike="noStrike" dirty="0">
                          <a:effectLst/>
                        </a:rPr>
                        <a:t>　</a:t>
                      </a:r>
                      <a:endParaRPr lang="zh-CN" altLang="en-US"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r>
              <a:tr h="175260">
                <a:tc>
                  <a:txBody>
                    <a:bodyPr/>
                    <a:lstStyle/>
                    <a:p>
                      <a:pPr algn="ctr" fontAlgn="ctr"/>
                      <a:r>
                        <a:rPr lang="en-US" altLang="zh-CN" sz="2000" u="none" strike="noStrike">
                          <a:effectLst/>
                        </a:rPr>
                        <a:t>3</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2000" u="none" strike="noStrike" dirty="0" smtClean="0">
                          <a:effectLst/>
                        </a:rPr>
                        <a:t>00000014</a:t>
                      </a:r>
                      <a:endParaRPr lang="en-US"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2000" u="none" strike="noStrike" kern="1200">
                          <a:solidFill>
                            <a:schemeClr val="dk1"/>
                          </a:solidFill>
                          <a:effectLst/>
                          <a:latin typeface="+mn-lt"/>
                          <a:ea typeface="+mn-ea"/>
                          <a:cs typeface="+mn-cs"/>
                        </a:rPr>
                        <a:t>C</a:t>
                      </a:r>
                      <a:endParaRPr lang="en-US" sz="2000" u="none" strike="noStrike" kern="1200">
                        <a:solidFill>
                          <a:schemeClr val="dk1"/>
                        </a:solidFill>
                        <a:effectLst/>
                        <a:latin typeface="+mn-lt"/>
                        <a:ea typeface="+mn-ea"/>
                        <a:cs typeface="+mn-cs"/>
                      </a:endParaRPr>
                    </a:p>
                  </a:txBody>
                  <a:tcPr marL="7620" marR="7620" marT="7620" marB="0" anchor="ctr"/>
                </a:tc>
                <a:tc>
                  <a:txBody>
                    <a:bodyPr/>
                    <a:lstStyle/>
                    <a:p>
                      <a:pPr algn="l" fontAlgn="ctr"/>
                      <a:r>
                        <a:rPr lang="zh-CN" altLang="en-US" sz="2000" u="none" strike="noStrike">
                          <a:effectLst/>
                        </a:rPr>
                        <a:t>　</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r>
              <a:tr h="175260">
                <a:tc>
                  <a:txBody>
                    <a:bodyPr/>
                    <a:lstStyle/>
                    <a:p>
                      <a:pPr algn="ctr" fontAlgn="ctr"/>
                      <a:r>
                        <a:rPr lang="en-US" altLang="zh-CN" sz="2000" u="none" strike="noStrike">
                          <a:effectLst/>
                        </a:rPr>
                        <a:t>4</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2000" u="none" strike="noStrike" dirty="0" smtClean="0">
                          <a:effectLst/>
                        </a:rPr>
                        <a:t>FFFF0000</a:t>
                      </a:r>
                      <a:endParaRPr lang="en-US"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2000" u="none" strike="noStrike" kern="1200" dirty="0">
                          <a:solidFill>
                            <a:schemeClr val="dk1"/>
                          </a:solidFill>
                          <a:effectLst/>
                          <a:latin typeface="+mn-lt"/>
                          <a:ea typeface="+mn-ea"/>
                          <a:cs typeface="+mn-cs"/>
                        </a:rPr>
                        <a:t>10</a:t>
                      </a:r>
                      <a:endParaRPr lang="en-US" altLang="zh-CN" sz="2000" u="none" strike="noStrike" kern="1200" dirty="0">
                        <a:solidFill>
                          <a:schemeClr val="dk1"/>
                        </a:solidFill>
                        <a:effectLst/>
                        <a:latin typeface="+mn-lt"/>
                        <a:ea typeface="+mn-ea"/>
                        <a:cs typeface="+mn-cs"/>
                      </a:endParaRPr>
                    </a:p>
                  </a:txBody>
                  <a:tcPr marL="7620" marR="7620" marT="7620" marB="0" anchor="ctr"/>
                </a:tc>
                <a:tc>
                  <a:txBody>
                    <a:bodyPr/>
                    <a:lstStyle/>
                    <a:p>
                      <a:pPr algn="l" fontAlgn="ctr"/>
                      <a:r>
                        <a:rPr lang="zh-CN" altLang="en-US" sz="2000" u="none" strike="noStrike">
                          <a:effectLst/>
                        </a:rPr>
                        <a:t>　</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r>
              <a:tr h="175260">
                <a:tc>
                  <a:txBody>
                    <a:bodyPr/>
                    <a:lstStyle/>
                    <a:p>
                      <a:pPr algn="ctr" fontAlgn="ctr"/>
                      <a:r>
                        <a:rPr lang="en-US" altLang="zh-CN" sz="2000" u="none" strike="noStrike">
                          <a:effectLst/>
                        </a:rPr>
                        <a:t>5</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2000" u="none" strike="noStrike" dirty="0" smtClean="0">
                          <a:effectLst/>
                        </a:rPr>
                        <a:t>0FFF0000</a:t>
                      </a:r>
                      <a:endParaRPr lang="en-US"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2000" u="none" strike="noStrike" kern="1200">
                          <a:solidFill>
                            <a:schemeClr val="dk1"/>
                          </a:solidFill>
                          <a:effectLst/>
                          <a:latin typeface="+mn-lt"/>
                          <a:ea typeface="+mn-ea"/>
                          <a:cs typeface="+mn-cs"/>
                        </a:rPr>
                        <a:t>14</a:t>
                      </a:r>
                      <a:endParaRPr lang="en-US" altLang="zh-CN" sz="2000" u="none" strike="noStrike" kern="1200">
                        <a:solidFill>
                          <a:schemeClr val="dk1"/>
                        </a:solidFill>
                        <a:effectLst/>
                        <a:latin typeface="+mn-lt"/>
                        <a:ea typeface="+mn-ea"/>
                        <a:cs typeface="+mn-cs"/>
                      </a:endParaRPr>
                    </a:p>
                  </a:txBody>
                  <a:tcPr marL="7620" marR="7620" marT="7620" marB="0" anchor="ctr"/>
                </a:tc>
                <a:tc>
                  <a:txBody>
                    <a:bodyPr/>
                    <a:lstStyle/>
                    <a:p>
                      <a:pPr algn="l" fontAlgn="ctr"/>
                      <a:r>
                        <a:rPr lang="zh-CN" altLang="en-US" sz="2000" u="none" strike="noStrike" dirty="0">
                          <a:effectLst/>
                        </a:rPr>
                        <a:t>　</a:t>
                      </a:r>
                      <a:endParaRPr lang="zh-CN" altLang="en-US"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r>
              <a:tr h="175260">
                <a:tc>
                  <a:txBody>
                    <a:bodyPr/>
                    <a:lstStyle/>
                    <a:p>
                      <a:pPr algn="ctr" fontAlgn="ctr"/>
                      <a:r>
                        <a:rPr lang="en-US" altLang="zh-CN" sz="2000" u="none" strike="noStrike">
                          <a:effectLst/>
                        </a:rPr>
                        <a:t>6</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2000" u="none" strike="noStrike" dirty="0" smtClean="0">
                          <a:effectLst/>
                        </a:rPr>
                        <a:t>FF000F0F</a:t>
                      </a:r>
                      <a:endParaRPr lang="en-US" altLang="zh-CN"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2000" u="none" strike="noStrike" kern="1200" dirty="0">
                          <a:solidFill>
                            <a:schemeClr val="dk1"/>
                          </a:solidFill>
                          <a:effectLst/>
                          <a:latin typeface="+mn-lt"/>
                          <a:ea typeface="+mn-ea"/>
                          <a:cs typeface="+mn-cs"/>
                        </a:rPr>
                        <a:t>18</a:t>
                      </a:r>
                      <a:endParaRPr lang="en-US" altLang="zh-CN" sz="2000" u="none" strike="noStrike" kern="1200" dirty="0">
                        <a:solidFill>
                          <a:schemeClr val="dk1"/>
                        </a:solidFill>
                        <a:effectLst/>
                        <a:latin typeface="+mn-lt"/>
                        <a:ea typeface="+mn-ea"/>
                        <a:cs typeface="+mn-cs"/>
                      </a:endParaRPr>
                    </a:p>
                  </a:txBody>
                  <a:tcPr marL="7620" marR="7620" marT="7620" marB="0" anchor="ctr"/>
                </a:tc>
                <a:tc>
                  <a:txBody>
                    <a:bodyPr/>
                    <a:lstStyle/>
                    <a:p>
                      <a:pPr algn="l" fontAlgn="ctr"/>
                      <a:r>
                        <a:rPr lang="zh-CN" altLang="en-US" sz="2000" u="none" strike="noStrike">
                          <a:effectLst/>
                        </a:rPr>
                        <a:t>　</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r>
              <a:tr h="175260">
                <a:tc>
                  <a:txBody>
                    <a:bodyPr/>
                    <a:lstStyle/>
                    <a:p>
                      <a:pPr algn="ctr" fontAlgn="ctr"/>
                      <a:r>
                        <a:rPr lang="en-US" altLang="zh-CN" sz="2000" u="none" strike="noStrike">
                          <a:effectLst/>
                        </a:rPr>
                        <a:t>7</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2000" u="none" strike="noStrike" dirty="0" smtClean="0">
                          <a:effectLst/>
                        </a:rPr>
                        <a:t>F0F0F0F0</a:t>
                      </a:r>
                      <a:endParaRPr lang="en-US" altLang="zh-CN"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2000" u="none" strike="noStrike" kern="1200" dirty="0">
                          <a:solidFill>
                            <a:schemeClr val="dk1"/>
                          </a:solidFill>
                          <a:effectLst/>
                          <a:latin typeface="+mn-lt"/>
                          <a:ea typeface="+mn-ea"/>
                          <a:cs typeface="+mn-cs"/>
                        </a:rPr>
                        <a:t>1C</a:t>
                      </a:r>
                      <a:endParaRPr lang="en-US" sz="2000" u="none" strike="noStrike" kern="1200" dirty="0">
                        <a:solidFill>
                          <a:schemeClr val="dk1"/>
                        </a:solidFill>
                        <a:effectLst/>
                        <a:latin typeface="+mn-lt"/>
                        <a:ea typeface="+mn-ea"/>
                        <a:cs typeface="+mn-cs"/>
                      </a:endParaRPr>
                    </a:p>
                  </a:txBody>
                  <a:tcPr marL="7620" marR="7620" marT="7620" marB="0" anchor="ctr"/>
                </a:tc>
                <a:tc>
                  <a:txBody>
                    <a:bodyPr/>
                    <a:lstStyle/>
                    <a:p>
                      <a:pPr algn="l" fontAlgn="ctr"/>
                      <a:r>
                        <a:rPr lang="zh-CN" altLang="en-US" sz="2000" u="none" strike="noStrike" dirty="0">
                          <a:effectLst/>
                        </a:rPr>
                        <a:t>　</a:t>
                      </a:r>
                      <a:endParaRPr lang="zh-CN" altLang="en-US"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r>
              <a:tr h="175260">
                <a:tc>
                  <a:txBody>
                    <a:bodyPr/>
                    <a:lstStyle/>
                    <a:p>
                      <a:pPr algn="ctr" fontAlgn="ctr"/>
                      <a:r>
                        <a:rPr lang="en-US" altLang="zh-CN" sz="2000" u="none" strike="noStrike">
                          <a:effectLst/>
                        </a:rPr>
                        <a:t>8</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2000" u="none" strike="noStrike" dirty="0" smtClean="0">
                          <a:effectLst/>
                        </a:rPr>
                        <a:t>00000000</a:t>
                      </a:r>
                      <a:endParaRPr lang="en-US"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2000" u="none" strike="noStrike" kern="1200" dirty="0">
                          <a:solidFill>
                            <a:schemeClr val="dk1"/>
                          </a:solidFill>
                          <a:effectLst/>
                          <a:latin typeface="+mn-lt"/>
                          <a:ea typeface="+mn-ea"/>
                          <a:cs typeface="+mn-cs"/>
                        </a:rPr>
                        <a:t>20</a:t>
                      </a:r>
                      <a:endParaRPr lang="en-US" altLang="zh-CN" sz="2000" u="none" strike="noStrike" kern="1200" dirty="0">
                        <a:solidFill>
                          <a:schemeClr val="dk1"/>
                        </a:solidFill>
                        <a:effectLst/>
                        <a:latin typeface="+mn-lt"/>
                        <a:ea typeface="+mn-ea"/>
                        <a:cs typeface="+mn-cs"/>
                      </a:endParaRPr>
                    </a:p>
                  </a:txBody>
                  <a:tcPr marL="7620" marR="7620" marT="7620" marB="0" anchor="ctr"/>
                </a:tc>
                <a:tc>
                  <a:txBody>
                    <a:bodyPr/>
                    <a:lstStyle/>
                    <a:p>
                      <a:pPr algn="l" fontAlgn="ctr"/>
                      <a:r>
                        <a:rPr lang="zh-CN" altLang="en-US" sz="2000" u="none" strike="noStrike">
                          <a:effectLst/>
                        </a:rPr>
                        <a:t>　</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r>
              <a:tr h="175260">
                <a:tc>
                  <a:txBody>
                    <a:bodyPr/>
                    <a:lstStyle/>
                    <a:p>
                      <a:pPr algn="ctr" fontAlgn="ctr"/>
                      <a:r>
                        <a:rPr lang="en-US" altLang="zh-CN" sz="2000" u="none" strike="noStrike">
                          <a:effectLst/>
                        </a:rPr>
                        <a:t>9</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2000" u="none" strike="noStrike" dirty="0" smtClean="0">
                          <a:effectLst/>
                        </a:rPr>
                        <a:t>00000000</a:t>
                      </a:r>
                      <a:endParaRPr lang="en-US"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2000" u="none" strike="noStrike" kern="1200" dirty="0">
                          <a:solidFill>
                            <a:schemeClr val="dk1"/>
                          </a:solidFill>
                          <a:effectLst/>
                          <a:latin typeface="+mn-lt"/>
                          <a:ea typeface="+mn-ea"/>
                          <a:cs typeface="+mn-cs"/>
                        </a:rPr>
                        <a:t>24</a:t>
                      </a:r>
                      <a:endParaRPr lang="en-US" altLang="zh-CN" sz="2000" u="none" strike="noStrike" kern="1200" dirty="0">
                        <a:solidFill>
                          <a:schemeClr val="dk1"/>
                        </a:solidFill>
                        <a:effectLst/>
                        <a:latin typeface="+mn-lt"/>
                        <a:ea typeface="+mn-ea"/>
                        <a:cs typeface="+mn-cs"/>
                      </a:endParaRPr>
                    </a:p>
                  </a:txBody>
                  <a:tcPr marL="7620" marR="7620" marT="7620" marB="0" anchor="ctr"/>
                </a:tc>
                <a:tc>
                  <a:txBody>
                    <a:bodyPr/>
                    <a:lstStyle/>
                    <a:p>
                      <a:pPr algn="l" fontAlgn="ctr"/>
                      <a:r>
                        <a:rPr lang="zh-CN" altLang="en-US" sz="2000" u="none" strike="noStrike">
                          <a:effectLst/>
                        </a:rPr>
                        <a:t>　</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r>
              <a:tr h="175260">
                <a:tc>
                  <a:txBody>
                    <a:bodyPr/>
                    <a:lstStyle/>
                    <a:p>
                      <a:pPr algn="ctr" fontAlgn="ctr"/>
                      <a:r>
                        <a:rPr lang="en-US" altLang="zh-CN" sz="2000" u="none" strike="noStrike">
                          <a:effectLst/>
                        </a:rPr>
                        <a:t>10</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2000" u="none" strike="noStrike" dirty="0" smtClean="0">
                          <a:effectLst/>
                        </a:rPr>
                        <a:t>00000000</a:t>
                      </a:r>
                      <a:endParaRPr lang="en-US"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2000" u="none" strike="noStrike" kern="1200" dirty="0">
                          <a:solidFill>
                            <a:schemeClr val="dk1"/>
                          </a:solidFill>
                          <a:effectLst/>
                          <a:latin typeface="+mn-lt"/>
                          <a:ea typeface="+mn-ea"/>
                          <a:cs typeface="+mn-cs"/>
                        </a:rPr>
                        <a:t>28</a:t>
                      </a:r>
                      <a:endParaRPr lang="en-US" altLang="zh-CN" sz="2000" u="none" strike="noStrike" kern="1200" dirty="0">
                        <a:solidFill>
                          <a:schemeClr val="dk1"/>
                        </a:solidFill>
                        <a:effectLst/>
                        <a:latin typeface="+mn-lt"/>
                        <a:ea typeface="+mn-ea"/>
                        <a:cs typeface="+mn-cs"/>
                      </a:endParaRPr>
                    </a:p>
                  </a:txBody>
                  <a:tcPr marL="7620" marR="7620" marT="7620" marB="0" anchor="ctr"/>
                </a:tc>
                <a:tc>
                  <a:txBody>
                    <a:bodyPr/>
                    <a:lstStyle/>
                    <a:p>
                      <a:pPr algn="l" fontAlgn="ctr"/>
                      <a:r>
                        <a:rPr lang="zh-CN" altLang="en-US" sz="2000" u="none" strike="noStrike">
                          <a:effectLst/>
                        </a:rPr>
                        <a:t>　</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r>
              <a:tr h="175260">
                <a:tc>
                  <a:txBody>
                    <a:bodyPr/>
                    <a:lstStyle/>
                    <a:p>
                      <a:pPr algn="ctr" fontAlgn="ctr"/>
                      <a:r>
                        <a:rPr lang="en-US" altLang="zh-CN" sz="2000" u="none" strike="noStrike">
                          <a:effectLst/>
                        </a:rPr>
                        <a:t>11</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2000" u="none" strike="noStrike" dirty="0" smtClean="0">
                          <a:effectLst/>
                        </a:rPr>
                        <a:t>00000000</a:t>
                      </a:r>
                      <a:endParaRPr lang="en-US"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2000" u="none" strike="noStrike" kern="1200" dirty="0">
                          <a:solidFill>
                            <a:schemeClr val="dk1"/>
                          </a:solidFill>
                          <a:effectLst/>
                          <a:latin typeface="+mn-lt"/>
                          <a:ea typeface="+mn-ea"/>
                          <a:cs typeface="+mn-cs"/>
                        </a:rPr>
                        <a:t>2C</a:t>
                      </a:r>
                      <a:endParaRPr lang="en-US" sz="2000" u="none" strike="noStrike" kern="1200" dirty="0">
                        <a:solidFill>
                          <a:schemeClr val="dk1"/>
                        </a:solidFill>
                        <a:effectLst/>
                        <a:latin typeface="+mn-lt"/>
                        <a:ea typeface="+mn-ea"/>
                        <a:cs typeface="+mn-cs"/>
                      </a:endParaRPr>
                    </a:p>
                  </a:txBody>
                  <a:tcPr marL="7620" marR="7620" marT="7620" marB="0" anchor="ctr"/>
                </a:tc>
                <a:tc>
                  <a:txBody>
                    <a:bodyPr/>
                    <a:lstStyle/>
                    <a:p>
                      <a:pPr algn="l" fontAlgn="ctr"/>
                      <a:r>
                        <a:rPr lang="zh-CN" altLang="en-US" sz="2000" u="none" strike="noStrike">
                          <a:effectLst/>
                        </a:rPr>
                        <a:t>　</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r>
              <a:tr h="175260">
                <a:tc>
                  <a:txBody>
                    <a:bodyPr/>
                    <a:lstStyle/>
                    <a:p>
                      <a:pPr algn="ctr" fontAlgn="ctr"/>
                      <a:r>
                        <a:rPr lang="en-US" altLang="zh-CN" sz="2000" u="none" strike="noStrike">
                          <a:effectLst/>
                        </a:rPr>
                        <a:t>12</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2000" u="none" strike="noStrike" dirty="0" smtClean="0">
                          <a:effectLst/>
                        </a:rPr>
                        <a:t>00000000</a:t>
                      </a:r>
                      <a:endParaRPr lang="en-US"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2000" u="none" strike="noStrike" kern="1200" dirty="0">
                          <a:solidFill>
                            <a:schemeClr val="dk1"/>
                          </a:solidFill>
                          <a:effectLst/>
                          <a:latin typeface="+mn-lt"/>
                          <a:ea typeface="+mn-ea"/>
                          <a:cs typeface="+mn-cs"/>
                        </a:rPr>
                        <a:t>30</a:t>
                      </a:r>
                      <a:endParaRPr lang="en-US" altLang="zh-CN" sz="2000" u="none" strike="noStrike" kern="1200" dirty="0">
                        <a:solidFill>
                          <a:schemeClr val="dk1"/>
                        </a:solidFill>
                        <a:effectLst/>
                        <a:latin typeface="+mn-lt"/>
                        <a:ea typeface="+mn-ea"/>
                        <a:cs typeface="+mn-cs"/>
                      </a:endParaRPr>
                    </a:p>
                  </a:txBody>
                  <a:tcPr marL="7620" marR="7620" marT="7620" marB="0" anchor="ctr"/>
                </a:tc>
                <a:tc>
                  <a:txBody>
                    <a:bodyPr/>
                    <a:lstStyle/>
                    <a:p>
                      <a:pPr algn="l" fontAlgn="ctr"/>
                      <a:r>
                        <a:rPr lang="zh-CN" altLang="en-US" sz="2000" u="none" strike="noStrike">
                          <a:effectLst/>
                        </a:rPr>
                        <a:t>　</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r>
              <a:tr h="175260">
                <a:tc>
                  <a:txBody>
                    <a:bodyPr/>
                    <a:lstStyle/>
                    <a:p>
                      <a:pPr algn="ctr" fontAlgn="ctr"/>
                      <a:r>
                        <a:rPr lang="en-US" altLang="zh-CN" sz="2000" u="none" strike="noStrike">
                          <a:effectLst/>
                        </a:rPr>
                        <a:t>13</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2000" u="none" strike="noStrike" dirty="0" smtClean="0">
                          <a:effectLst/>
                        </a:rPr>
                        <a:t>00000000</a:t>
                      </a:r>
                      <a:endParaRPr lang="en-US"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2000" u="none" strike="noStrike" kern="1200" dirty="0">
                          <a:solidFill>
                            <a:schemeClr val="dk1"/>
                          </a:solidFill>
                          <a:effectLst/>
                          <a:latin typeface="+mn-lt"/>
                          <a:ea typeface="+mn-ea"/>
                          <a:cs typeface="+mn-cs"/>
                        </a:rPr>
                        <a:t>34</a:t>
                      </a:r>
                      <a:endParaRPr lang="en-US" altLang="zh-CN" sz="2000" u="none" strike="noStrike" kern="1200" dirty="0">
                        <a:solidFill>
                          <a:schemeClr val="dk1"/>
                        </a:solidFill>
                        <a:effectLst/>
                        <a:latin typeface="+mn-lt"/>
                        <a:ea typeface="+mn-ea"/>
                        <a:cs typeface="+mn-cs"/>
                      </a:endParaRPr>
                    </a:p>
                  </a:txBody>
                  <a:tcPr marL="7620" marR="7620" marT="7620" marB="0" anchor="ctr"/>
                </a:tc>
                <a:tc>
                  <a:txBody>
                    <a:bodyPr/>
                    <a:lstStyle/>
                    <a:p>
                      <a:pPr algn="l" fontAlgn="ctr"/>
                      <a:r>
                        <a:rPr lang="zh-CN" altLang="en-US" sz="2000" u="none" strike="noStrike" dirty="0">
                          <a:effectLst/>
                        </a:rPr>
                        <a:t>　</a:t>
                      </a:r>
                      <a:endParaRPr lang="zh-CN" altLang="en-US"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r>
              <a:tr h="175260">
                <a:tc>
                  <a:txBody>
                    <a:bodyPr/>
                    <a:lstStyle/>
                    <a:p>
                      <a:pPr algn="ctr" fontAlgn="ctr"/>
                      <a:r>
                        <a:rPr lang="en-US" altLang="zh-CN" sz="2000" u="none" strike="noStrike" dirty="0">
                          <a:effectLst/>
                        </a:rPr>
                        <a:t>14</a:t>
                      </a:r>
                      <a:endParaRPr lang="en-US" altLang="zh-CN"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2000" u="none" strike="noStrike" dirty="0" smtClean="0">
                          <a:effectLst/>
                        </a:rPr>
                        <a:t>00000000</a:t>
                      </a:r>
                      <a:endParaRPr lang="en-US"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2000" u="none" strike="noStrike" kern="1200" dirty="0">
                          <a:solidFill>
                            <a:schemeClr val="dk1"/>
                          </a:solidFill>
                          <a:effectLst/>
                          <a:latin typeface="+mn-lt"/>
                          <a:ea typeface="+mn-ea"/>
                          <a:cs typeface="+mn-cs"/>
                        </a:rPr>
                        <a:t>38</a:t>
                      </a:r>
                      <a:endParaRPr lang="en-US" altLang="zh-CN" sz="2000" u="none" strike="noStrike" kern="1200" dirty="0">
                        <a:solidFill>
                          <a:schemeClr val="dk1"/>
                        </a:solidFill>
                        <a:effectLst/>
                        <a:latin typeface="+mn-lt"/>
                        <a:ea typeface="+mn-ea"/>
                        <a:cs typeface="+mn-cs"/>
                      </a:endParaRPr>
                    </a:p>
                  </a:txBody>
                  <a:tcPr marL="7620" marR="7620" marT="7620" marB="0" anchor="ctr"/>
                </a:tc>
                <a:tc>
                  <a:txBody>
                    <a:bodyPr/>
                    <a:lstStyle/>
                    <a:p>
                      <a:pPr algn="l" fontAlgn="ctr"/>
                      <a:r>
                        <a:rPr lang="zh-CN" altLang="en-US" sz="2000" u="none" strike="noStrike" dirty="0">
                          <a:effectLst/>
                        </a:rPr>
                        <a:t>　</a:t>
                      </a:r>
                      <a:endParaRPr lang="zh-CN" altLang="en-US"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r>
              <a:tr h="175260">
                <a:tc>
                  <a:txBody>
                    <a:bodyPr/>
                    <a:lstStyle/>
                    <a:p>
                      <a:pPr algn="ctr" fontAlgn="ctr"/>
                      <a:r>
                        <a:rPr lang="en-US" altLang="zh-CN" sz="2000" b="0" i="0" u="none" strike="noStrike" dirty="0">
                          <a:solidFill>
                            <a:srgbClr val="000000"/>
                          </a:solidFill>
                          <a:effectLst/>
                          <a:latin typeface="+mn-lt"/>
                          <a:ea typeface="等线" panose="02010600030101010101" pitchFamily="2" charset="-122"/>
                        </a:rPr>
                        <a:t>15</a:t>
                      </a:r>
                      <a:endParaRPr lang="en-US" altLang="zh-CN" sz="2000" b="0" i="0" u="none" strike="noStrike" dirty="0">
                        <a:solidFill>
                          <a:srgbClr val="000000"/>
                        </a:solidFill>
                        <a:effectLst/>
                        <a:latin typeface="+mn-lt"/>
                        <a:ea typeface="等线" panose="02010600030101010101" pitchFamily="2" charset="-122"/>
                      </a:endParaRPr>
                    </a:p>
                  </a:txBody>
                  <a:tcPr marL="7620" marR="7620" marT="7620" marB="0" anchor="ctr"/>
                </a:tc>
                <a:tc>
                  <a:txBody>
                    <a:bodyPr/>
                    <a:lstStyle/>
                    <a:p>
                      <a:pPr algn="ctr" fontAlgn="ctr"/>
                      <a:r>
                        <a:rPr lang="en-US" altLang="zh-CN" sz="2000" u="none" strike="noStrike" dirty="0" smtClean="0">
                          <a:effectLst/>
                        </a:rPr>
                        <a:t>00000000</a:t>
                      </a:r>
                      <a:endParaRPr lang="en-US" altLang="zh-CN"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2000" u="none" strike="noStrike" kern="1200" dirty="0">
                          <a:solidFill>
                            <a:schemeClr val="dk1"/>
                          </a:solidFill>
                          <a:effectLst/>
                          <a:latin typeface="+mn-lt"/>
                          <a:ea typeface="+mn-ea"/>
                          <a:cs typeface="+mn-cs"/>
                        </a:rPr>
                        <a:t>3C</a:t>
                      </a:r>
                      <a:endParaRPr lang="en-US" sz="2000" u="none" strike="noStrike" kern="1200" dirty="0">
                        <a:solidFill>
                          <a:schemeClr val="dk1"/>
                        </a:solidFill>
                        <a:effectLst/>
                        <a:latin typeface="+mn-lt"/>
                        <a:ea typeface="+mn-ea"/>
                        <a:cs typeface="+mn-cs"/>
                      </a:endParaRPr>
                    </a:p>
                  </a:txBody>
                  <a:tcPr marL="7620" marR="7620" marT="7620" marB="0" anchor="ctr"/>
                </a:tc>
                <a:tc>
                  <a:txBody>
                    <a:bodyPr/>
                    <a:lstStyle/>
                    <a:p>
                      <a:pPr algn="ctr" fontAlgn="ctr"/>
                      <a:endParaRPr lang="en-US" altLang="zh-CN" sz="2000" b="0" i="0" u="none" strike="noStrike" dirty="0">
                        <a:solidFill>
                          <a:srgbClr val="000000"/>
                        </a:solidFill>
                        <a:effectLst/>
                        <a:latin typeface="+mn-lt"/>
                        <a:ea typeface="等线" panose="02010600030101010101" pitchFamily="2" charset="-122"/>
                      </a:endParaRPr>
                    </a:p>
                  </a:txBody>
                  <a:tcPr marL="7620" marR="7620" marT="7620" marB="0" anchor="ctr"/>
                </a:tc>
              </a:tr>
            </a:tbl>
          </a:graphicData>
        </a:graphic>
      </p:graphicFrame>
      <p:graphicFrame>
        <p:nvGraphicFramePr>
          <p:cNvPr id="6" name="Table 5"/>
          <p:cNvGraphicFramePr>
            <a:graphicFrameLocks noGrp="1"/>
          </p:cNvGraphicFramePr>
          <p:nvPr/>
        </p:nvGraphicFramePr>
        <p:xfrm>
          <a:off x="6373267" y="1274452"/>
          <a:ext cx="5195341" cy="5311140"/>
        </p:xfrm>
        <a:graphic>
          <a:graphicData uri="http://schemas.openxmlformats.org/drawingml/2006/table">
            <a:tbl>
              <a:tblPr>
                <a:tableStyleId>{5C22544A-7EE6-4342-B048-85BDC9FD1C3A}</a:tableStyleId>
              </a:tblPr>
              <a:tblGrid>
                <a:gridCol w="820317"/>
                <a:gridCol w="1731780"/>
                <a:gridCol w="1002610"/>
                <a:gridCol w="1640634"/>
              </a:tblGrid>
              <a:tr h="175260">
                <a:tc>
                  <a:txBody>
                    <a:bodyPr/>
                    <a:lstStyle/>
                    <a:p>
                      <a:pPr algn="ctr" fontAlgn="ctr"/>
                      <a:r>
                        <a:rPr lang="en-US" sz="2000" u="none" strike="noStrike" dirty="0">
                          <a:effectLst/>
                        </a:rPr>
                        <a:t>NO.</a:t>
                      </a:r>
                      <a:endParaRPr lang="en-US"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2000" u="none" strike="noStrike" dirty="0">
                          <a:effectLst/>
                        </a:rPr>
                        <a:t>Instruction</a:t>
                      </a:r>
                      <a:endParaRPr lang="en-US"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2000" u="none" strike="noStrike" dirty="0" err="1">
                          <a:effectLst/>
                        </a:rPr>
                        <a:t>Addr</a:t>
                      </a:r>
                      <a:r>
                        <a:rPr lang="en-US" sz="2000" u="none" strike="noStrike" dirty="0">
                          <a:effectLst/>
                        </a:rPr>
                        <a:t>.</a:t>
                      </a:r>
                      <a:endParaRPr lang="en-US"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2000" u="none" strike="noStrike" dirty="0">
                          <a:effectLst/>
                        </a:rPr>
                        <a:t>Comment</a:t>
                      </a:r>
                      <a:endParaRPr lang="en-US"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r>
              <a:tr h="175260">
                <a:tc>
                  <a:txBody>
                    <a:bodyPr/>
                    <a:lstStyle/>
                    <a:p>
                      <a:pPr algn="ctr" fontAlgn="ctr"/>
                      <a:r>
                        <a:rPr lang="en-US" altLang="zh-CN" sz="2000" b="0" i="0" u="none" strike="noStrike" dirty="0">
                          <a:solidFill>
                            <a:srgbClr val="000000"/>
                          </a:solidFill>
                          <a:effectLst/>
                          <a:latin typeface="+mn-lt"/>
                          <a:ea typeface="等线" panose="02010600030101010101" pitchFamily="2" charset="-122"/>
                        </a:rPr>
                        <a:t>16</a:t>
                      </a:r>
                      <a:endParaRPr lang="en-US" altLang="zh-CN" sz="2000" b="0" i="0" u="none" strike="noStrike" dirty="0">
                        <a:solidFill>
                          <a:srgbClr val="000000"/>
                        </a:solidFill>
                        <a:effectLst/>
                        <a:latin typeface="+mn-lt"/>
                        <a:ea typeface="等线" panose="02010600030101010101" pitchFamily="2" charset="-122"/>
                      </a:endParaRPr>
                    </a:p>
                  </a:txBody>
                  <a:tcPr marL="7620" marR="7620" marT="7620" marB="0" anchor="ctr"/>
                </a:tc>
                <a:tc>
                  <a:txBody>
                    <a:bodyPr/>
                    <a:lstStyle/>
                    <a:p>
                      <a:pPr algn="ctr" fontAlgn="ctr"/>
                      <a:r>
                        <a:rPr lang="en-US" altLang="zh-CN" sz="2000" u="none" strike="noStrike" dirty="0" smtClean="0">
                          <a:effectLst/>
                        </a:rPr>
                        <a:t>00000000</a:t>
                      </a:r>
                      <a:endParaRPr lang="en-US" altLang="zh-CN"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2000" u="none" strike="noStrike" kern="1200">
                          <a:solidFill>
                            <a:schemeClr val="dk1"/>
                          </a:solidFill>
                          <a:effectLst/>
                          <a:latin typeface="+mn-lt"/>
                          <a:ea typeface="+mn-ea"/>
                          <a:cs typeface="+mn-cs"/>
                        </a:rPr>
                        <a:t>40</a:t>
                      </a:r>
                      <a:endParaRPr lang="en-US" altLang="zh-CN" sz="2000" u="none" strike="noStrike" kern="1200">
                        <a:solidFill>
                          <a:schemeClr val="dk1"/>
                        </a:solidFill>
                        <a:effectLst/>
                        <a:latin typeface="+mn-lt"/>
                        <a:ea typeface="+mn-ea"/>
                        <a:cs typeface="+mn-cs"/>
                      </a:endParaRPr>
                    </a:p>
                  </a:txBody>
                  <a:tcPr marL="7620" marR="7620" marT="7620" marB="0" anchor="ctr"/>
                </a:tc>
                <a:tc>
                  <a:txBody>
                    <a:bodyPr/>
                    <a:lstStyle/>
                    <a:p>
                      <a:pPr algn="l" fontAlgn="ctr"/>
                      <a:r>
                        <a:rPr lang="zh-CN" altLang="en-US" sz="2000" u="none" strike="noStrike" dirty="0">
                          <a:effectLst/>
                        </a:rPr>
                        <a:t>　</a:t>
                      </a:r>
                      <a:endParaRPr lang="zh-CN" altLang="en-US"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r>
              <a:tr h="175260">
                <a:tc>
                  <a:txBody>
                    <a:bodyPr/>
                    <a:lstStyle/>
                    <a:p>
                      <a:pPr algn="ctr" fontAlgn="ctr"/>
                      <a:r>
                        <a:rPr lang="en-US" altLang="zh-CN" sz="2000" b="0" i="0" u="none" strike="noStrike" dirty="0">
                          <a:solidFill>
                            <a:srgbClr val="000000"/>
                          </a:solidFill>
                          <a:effectLst/>
                          <a:latin typeface="+mn-lt"/>
                          <a:ea typeface="等线" panose="02010600030101010101" pitchFamily="2" charset="-122"/>
                        </a:rPr>
                        <a:t>17</a:t>
                      </a:r>
                      <a:endParaRPr lang="en-US" altLang="zh-CN" sz="2000" b="0" i="0" u="none" strike="noStrike" dirty="0">
                        <a:solidFill>
                          <a:srgbClr val="000000"/>
                        </a:solidFill>
                        <a:effectLst/>
                        <a:latin typeface="+mn-lt"/>
                        <a:ea typeface="等线" panose="02010600030101010101" pitchFamily="2" charset="-122"/>
                      </a:endParaRPr>
                    </a:p>
                  </a:txBody>
                  <a:tcPr marL="7620" marR="7620" marT="7620" marB="0" anchor="ctr"/>
                </a:tc>
                <a:tc>
                  <a:txBody>
                    <a:bodyPr/>
                    <a:lstStyle/>
                    <a:p>
                      <a:pPr algn="ctr" fontAlgn="ctr"/>
                      <a:r>
                        <a:rPr lang="en-US" altLang="zh-CN" sz="2000" u="none" strike="noStrike" dirty="0" smtClean="0">
                          <a:effectLst/>
                        </a:rPr>
                        <a:t>00000000</a:t>
                      </a:r>
                      <a:endParaRPr lang="en-US" altLang="zh-CN"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2000" u="none" strike="noStrike" kern="1200" dirty="0">
                          <a:solidFill>
                            <a:schemeClr val="dk1"/>
                          </a:solidFill>
                          <a:effectLst/>
                          <a:latin typeface="+mn-lt"/>
                          <a:ea typeface="+mn-ea"/>
                          <a:cs typeface="+mn-cs"/>
                        </a:rPr>
                        <a:t>44</a:t>
                      </a:r>
                      <a:endParaRPr lang="en-US" altLang="zh-CN" sz="2000" u="none" strike="noStrike" kern="1200" dirty="0">
                        <a:solidFill>
                          <a:schemeClr val="dk1"/>
                        </a:solidFill>
                        <a:effectLst/>
                        <a:latin typeface="+mn-lt"/>
                        <a:ea typeface="+mn-ea"/>
                        <a:cs typeface="+mn-cs"/>
                      </a:endParaRPr>
                    </a:p>
                  </a:txBody>
                  <a:tcPr marL="7620" marR="7620" marT="7620" marB="0" anchor="ctr"/>
                </a:tc>
                <a:tc>
                  <a:txBody>
                    <a:bodyPr/>
                    <a:lstStyle/>
                    <a:p>
                      <a:pPr algn="l" fontAlgn="ctr"/>
                      <a:r>
                        <a:rPr lang="zh-CN" altLang="en-US" sz="2000" u="none" strike="noStrike">
                          <a:effectLst/>
                        </a:rPr>
                        <a:t>　</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r>
              <a:tr h="175260">
                <a:tc>
                  <a:txBody>
                    <a:bodyPr/>
                    <a:lstStyle/>
                    <a:p>
                      <a:pPr algn="ctr" fontAlgn="ctr"/>
                      <a:r>
                        <a:rPr lang="en-US" altLang="zh-CN" sz="2000" b="0" i="0" u="none" strike="noStrike">
                          <a:solidFill>
                            <a:srgbClr val="000000"/>
                          </a:solidFill>
                          <a:effectLst/>
                          <a:latin typeface="+mn-lt"/>
                          <a:ea typeface="等线" panose="02010600030101010101" pitchFamily="2" charset="-122"/>
                        </a:rPr>
                        <a:t>18</a:t>
                      </a:r>
                      <a:endParaRPr lang="en-US" altLang="zh-CN" sz="2000" b="0" i="0" u="none" strike="noStrike">
                        <a:solidFill>
                          <a:srgbClr val="000000"/>
                        </a:solidFill>
                        <a:effectLst/>
                        <a:latin typeface="+mn-lt"/>
                        <a:ea typeface="等线" panose="02010600030101010101" pitchFamily="2" charset="-122"/>
                      </a:endParaRPr>
                    </a:p>
                  </a:txBody>
                  <a:tcPr marL="7620" marR="7620" marT="7620" marB="0" anchor="ctr"/>
                </a:tc>
                <a:tc>
                  <a:txBody>
                    <a:bodyPr/>
                    <a:lstStyle/>
                    <a:p>
                      <a:pPr algn="ctr" fontAlgn="ctr"/>
                      <a:r>
                        <a:rPr lang="en-US" altLang="zh-CN" sz="2000" u="none" strike="noStrike" dirty="0" smtClean="0">
                          <a:effectLst/>
                        </a:rPr>
                        <a:t>00000000</a:t>
                      </a:r>
                      <a:endParaRPr lang="en-US"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2000" u="none" strike="noStrike" kern="1200">
                          <a:solidFill>
                            <a:schemeClr val="dk1"/>
                          </a:solidFill>
                          <a:effectLst/>
                          <a:latin typeface="+mn-lt"/>
                          <a:ea typeface="+mn-ea"/>
                          <a:cs typeface="+mn-cs"/>
                        </a:rPr>
                        <a:t>48</a:t>
                      </a:r>
                      <a:endParaRPr lang="en-US" altLang="zh-CN" sz="2000" u="none" strike="noStrike" kern="1200">
                        <a:solidFill>
                          <a:schemeClr val="dk1"/>
                        </a:solidFill>
                        <a:effectLst/>
                        <a:latin typeface="+mn-lt"/>
                        <a:ea typeface="+mn-ea"/>
                        <a:cs typeface="+mn-cs"/>
                      </a:endParaRPr>
                    </a:p>
                  </a:txBody>
                  <a:tcPr marL="7620" marR="7620" marT="7620" marB="0" anchor="ctr"/>
                </a:tc>
                <a:tc>
                  <a:txBody>
                    <a:bodyPr/>
                    <a:lstStyle/>
                    <a:p>
                      <a:pPr algn="l" fontAlgn="ctr"/>
                      <a:r>
                        <a:rPr lang="zh-CN" altLang="en-US" sz="2000" u="none" strike="noStrike" dirty="0">
                          <a:effectLst/>
                        </a:rPr>
                        <a:t>　</a:t>
                      </a:r>
                      <a:endParaRPr lang="zh-CN" altLang="en-US"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r>
              <a:tr h="175260">
                <a:tc>
                  <a:txBody>
                    <a:bodyPr/>
                    <a:lstStyle/>
                    <a:p>
                      <a:pPr algn="ctr" fontAlgn="ctr"/>
                      <a:r>
                        <a:rPr lang="en-US" altLang="zh-CN" sz="2000" b="0" i="0" u="none" strike="noStrike" dirty="0">
                          <a:solidFill>
                            <a:srgbClr val="000000"/>
                          </a:solidFill>
                          <a:effectLst/>
                          <a:latin typeface="+mn-lt"/>
                          <a:ea typeface="等线" panose="02010600030101010101" pitchFamily="2" charset="-122"/>
                        </a:rPr>
                        <a:t>19</a:t>
                      </a:r>
                      <a:endParaRPr lang="en-US" altLang="zh-CN" sz="2000" b="0" i="0" u="none" strike="noStrike" dirty="0">
                        <a:solidFill>
                          <a:srgbClr val="000000"/>
                        </a:solidFill>
                        <a:effectLst/>
                        <a:latin typeface="+mn-lt"/>
                        <a:ea typeface="等线" panose="02010600030101010101" pitchFamily="2" charset="-122"/>
                      </a:endParaRPr>
                    </a:p>
                  </a:txBody>
                  <a:tcPr marL="7620" marR="7620" marT="7620" marB="0" anchor="ctr"/>
                </a:tc>
                <a:tc>
                  <a:txBody>
                    <a:bodyPr/>
                    <a:lstStyle/>
                    <a:p>
                      <a:pPr algn="ctr" fontAlgn="ctr"/>
                      <a:r>
                        <a:rPr lang="en-US" altLang="zh-CN" sz="2000" u="none" strike="noStrike" dirty="0" smtClean="0">
                          <a:effectLst/>
                        </a:rPr>
                        <a:t>00000000</a:t>
                      </a:r>
                      <a:endParaRPr lang="en-US"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2000" u="none" strike="noStrike" kern="1200" dirty="0">
                          <a:solidFill>
                            <a:schemeClr val="dk1"/>
                          </a:solidFill>
                          <a:effectLst/>
                          <a:latin typeface="+mn-lt"/>
                          <a:ea typeface="+mn-ea"/>
                          <a:cs typeface="+mn-cs"/>
                        </a:rPr>
                        <a:t>4C</a:t>
                      </a:r>
                      <a:endParaRPr lang="en-US" sz="2000" u="none" strike="noStrike" kern="1200" dirty="0">
                        <a:solidFill>
                          <a:schemeClr val="dk1"/>
                        </a:solidFill>
                        <a:effectLst/>
                        <a:latin typeface="+mn-lt"/>
                        <a:ea typeface="+mn-ea"/>
                        <a:cs typeface="+mn-cs"/>
                      </a:endParaRPr>
                    </a:p>
                  </a:txBody>
                  <a:tcPr marL="7620" marR="7620" marT="7620" marB="0" anchor="ctr"/>
                </a:tc>
                <a:tc>
                  <a:txBody>
                    <a:bodyPr/>
                    <a:lstStyle/>
                    <a:p>
                      <a:pPr algn="l" fontAlgn="ctr"/>
                      <a:r>
                        <a:rPr lang="zh-CN" altLang="en-US" sz="2000" u="none" strike="noStrike" dirty="0">
                          <a:effectLst/>
                        </a:rPr>
                        <a:t>　</a:t>
                      </a:r>
                      <a:endParaRPr lang="zh-CN" altLang="en-US"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r>
              <a:tr h="175260">
                <a:tc>
                  <a:txBody>
                    <a:bodyPr/>
                    <a:lstStyle/>
                    <a:p>
                      <a:pPr algn="ctr" fontAlgn="ctr"/>
                      <a:r>
                        <a:rPr lang="en-US" altLang="zh-CN" sz="2000" b="0" i="0" u="none" strike="noStrike">
                          <a:solidFill>
                            <a:srgbClr val="000000"/>
                          </a:solidFill>
                          <a:effectLst/>
                          <a:latin typeface="+mn-lt"/>
                          <a:ea typeface="等线" panose="02010600030101010101" pitchFamily="2" charset="-122"/>
                        </a:rPr>
                        <a:t>20</a:t>
                      </a:r>
                      <a:endParaRPr lang="en-US" altLang="zh-CN" sz="2000" b="0" i="0" u="none" strike="noStrike">
                        <a:solidFill>
                          <a:srgbClr val="000000"/>
                        </a:solidFill>
                        <a:effectLst/>
                        <a:latin typeface="+mn-lt"/>
                        <a:ea typeface="等线" panose="02010600030101010101" pitchFamily="2" charset="-122"/>
                      </a:endParaRPr>
                    </a:p>
                  </a:txBody>
                  <a:tcPr marL="7620" marR="7620" marT="7620" marB="0" anchor="ctr"/>
                </a:tc>
                <a:tc>
                  <a:txBody>
                    <a:bodyPr/>
                    <a:lstStyle/>
                    <a:p>
                      <a:pPr algn="ctr" fontAlgn="ctr"/>
                      <a:r>
                        <a:rPr lang="en-US" altLang="zh-CN" sz="2000" u="none" strike="noStrike" dirty="0" smtClean="0">
                          <a:effectLst/>
                        </a:rPr>
                        <a:t>A3000000</a:t>
                      </a:r>
                      <a:endParaRPr lang="en-US"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2000" u="none" strike="noStrike" kern="1200">
                          <a:solidFill>
                            <a:schemeClr val="dk1"/>
                          </a:solidFill>
                          <a:effectLst/>
                          <a:latin typeface="+mn-lt"/>
                          <a:ea typeface="+mn-ea"/>
                          <a:cs typeface="+mn-cs"/>
                        </a:rPr>
                        <a:t>50</a:t>
                      </a:r>
                      <a:endParaRPr lang="en-US" altLang="zh-CN" sz="2000" u="none" strike="noStrike" kern="1200">
                        <a:solidFill>
                          <a:schemeClr val="dk1"/>
                        </a:solidFill>
                        <a:effectLst/>
                        <a:latin typeface="+mn-lt"/>
                        <a:ea typeface="+mn-ea"/>
                        <a:cs typeface="+mn-cs"/>
                      </a:endParaRPr>
                    </a:p>
                  </a:txBody>
                  <a:tcPr marL="7620" marR="7620" marT="7620" marB="0" anchor="ctr"/>
                </a:tc>
                <a:tc>
                  <a:txBody>
                    <a:bodyPr/>
                    <a:lstStyle/>
                    <a:p>
                      <a:pPr algn="l" fontAlgn="ctr"/>
                      <a:r>
                        <a:rPr lang="zh-CN" altLang="en-US" sz="2000" u="none" strike="noStrike">
                          <a:effectLst/>
                        </a:rPr>
                        <a:t>　</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r>
              <a:tr h="175260">
                <a:tc>
                  <a:txBody>
                    <a:bodyPr/>
                    <a:lstStyle/>
                    <a:p>
                      <a:pPr algn="ctr" fontAlgn="ctr"/>
                      <a:r>
                        <a:rPr lang="en-US" altLang="zh-CN" sz="2000" b="0" i="0" u="none" strike="noStrike">
                          <a:solidFill>
                            <a:srgbClr val="000000"/>
                          </a:solidFill>
                          <a:effectLst/>
                          <a:latin typeface="+mn-lt"/>
                          <a:ea typeface="等线" panose="02010600030101010101" pitchFamily="2" charset="-122"/>
                        </a:rPr>
                        <a:t>21</a:t>
                      </a:r>
                      <a:endParaRPr lang="en-US" altLang="zh-CN" sz="2000" b="0" i="0" u="none" strike="noStrike">
                        <a:solidFill>
                          <a:srgbClr val="000000"/>
                        </a:solidFill>
                        <a:effectLst/>
                        <a:latin typeface="+mn-lt"/>
                        <a:ea typeface="等线" panose="02010600030101010101" pitchFamily="2" charset="-122"/>
                      </a:endParaRPr>
                    </a:p>
                  </a:txBody>
                  <a:tcPr marL="7620" marR="7620" marT="7620" marB="0" anchor="ctr"/>
                </a:tc>
                <a:tc>
                  <a:txBody>
                    <a:bodyPr/>
                    <a:lstStyle/>
                    <a:p>
                      <a:pPr algn="ctr" fontAlgn="ctr"/>
                      <a:r>
                        <a:rPr lang="en-US" altLang="zh-CN" sz="2000" u="none" strike="noStrike" dirty="0" smtClean="0">
                          <a:effectLst/>
                        </a:rPr>
                        <a:t>27000000</a:t>
                      </a:r>
                      <a:endParaRPr lang="en-US" altLang="zh-CN"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2000" u="none" strike="noStrike" kern="1200" dirty="0">
                          <a:solidFill>
                            <a:schemeClr val="dk1"/>
                          </a:solidFill>
                          <a:effectLst/>
                          <a:latin typeface="+mn-lt"/>
                          <a:ea typeface="+mn-ea"/>
                          <a:cs typeface="+mn-cs"/>
                        </a:rPr>
                        <a:t>54</a:t>
                      </a:r>
                      <a:endParaRPr lang="en-US" altLang="zh-CN" sz="2000" u="none" strike="noStrike" kern="1200" dirty="0">
                        <a:solidFill>
                          <a:schemeClr val="dk1"/>
                        </a:solidFill>
                        <a:effectLst/>
                        <a:latin typeface="+mn-lt"/>
                        <a:ea typeface="+mn-ea"/>
                        <a:cs typeface="+mn-cs"/>
                      </a:endParaRPr>
                    </a:p>
                  </a:txBody>
                  <a:tcPr marL="7620" marR="7620" marT="7620" marB="0" anchor="ctr"/>
                </a:tc>
                <a:tc>
                  <a:txBody>
                    <a:bodyPr/>
                    <a:lstStyle/>
                    <a:p>
                      <a:pPr algn="l" fontAlgn="ctr"/>
                      <a:r>
                        <a:rPr lang="zh-CN" altLang="en-US" sz="2000" u="none" strike="noStrike">
                          <a:effectLst/>
                        </a:rPr>
                        <a:t>　</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r>
              <a:tr h="175260">
                <a:tc>
                  <a:txBody>
                    <a:bodyPr/>
                    <a:lstStyle/>
                    <a:p>
                      <a:pPr algn="ctr" fontAlgn="ctr"/>
                      <a:r>
                        <a:rPr lang="en-US" altLang="zh-CN" sz="2000" b="0" i="0" u="none" strike="noStrike">
                          <a:solidFill>
                            <a:srgbClr val="000000"/>
                          </a:solidFill>
                          <a:effectLst/>
                          <a:latin typeface="+mn-lt"/>
                          <a:ea typeface="等线" panose="02010600030101010101" pitchFamily="2" charset="-122"/>
                        </a:rPr>
                        <a:t>22</a:t>
                      </a:r>
                      <a:endParaRPr lang="en-US" altLang="zh-CN" sz="2000" b="0" i="0" u="none" strike="noStrike">
                        <a:solidFill>
                          <a:srgbClr val="000000"/>
                        </a:solidFill>
                        <a:effectLst/>
                        <a:latin typeface="+mn-lt"/>
                        <a:ea typeface="等线" panose="02010600030101010101" pitchFamily="2" charset="-122"/>
                      </a:endParaRPr>
                    </a:p>
                  </a:txBody>
                  <a:tcPr marL="7620" marR="7620" marT="7620" marB="0" anchor="ctr"/>
                </a:tc>
                <a:tc>
                  <a:txBody>
                    <a:bodyPr/>
                    <a:lstStyle/>
                    <a:p>
                      <a:pPr algn="ctr" fontAlgn="ctr"/>
                      <a:r>
                        <a:rPr lang="en-US" altLang="zh-CN" sz="2000" u="none" strike="noStrike" dirty="0" smtClean="0">
                          <a:effectLst/>
                        </a:rPr>
                        <a:t>79000000</a:t>
                      </a:r>
                      <a:endParaRPr lang="en-US" altLang="zh-CN"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2000" u="none" strike="noStrike" kern="1200" dirty="0">
                          <a:solidFill>
                            <a:schemeClr val="dk1"/>
                          </a:solidFill>
                          <a:effectLst/>
                          <a:latin typeface="+mn-lt"/>
                          <a:ea typeface="+mn-ea"/>
                          <a:cs typeface="+mn-cs"/>
                        </a:rPr>
                        <a:t>58</a:t>
                      </a:r>
                      <a:endParaRPr lang="en-US" altLang="zh-CN" sz="2000" u="none" strike="noStrike" kern="1200" dirty="0">
                        <a:solidFill>
                          <a:schemeClr val="dk1"/>
                        </a:solidFill>
                        <a:effectLst/>
                        <a:latin typeface="+mn-lt"/>
                        <a:ea typeface="+mn-ea"/>
                        <a:cs typeface="+mn-cs"/>
                      </a:endParaRPr>
                    </a:p>
                  </a:txBody>
                  <a:tcPr marL="7620" marR="7620" marT="7620" marB="0" anchor="ctr"/>
                </a:tc>
                <a:tc>
                  <a:txBody>
                    <a:bodyPr/>
                    <a:lstStyle/>
                    <a:p>
                      <a:pPr algn="l" fontAlgn="ctr"/>
                      <a:r>
                        <a:rPr lang="zh-CN" altLang="en-US" sz="2000" u="none" strike="noStrike">
                          <a:effectLst/>
                        </a:rPr>
                        <a:t>　</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r>
              <a:tr h="175260">
                <a:tc>
                  <a:txBody>
                    <a:bodyPr/>
                    <a:lstStyle/>
                    <a:p>
                      <a:pPr algn="ctr" fontAlgn="ctr"/>
                      <a:r>
                        <a:rPr lang="en-US" altLang="zh-CN" sz="2000" b="0" i="0" u="none" strike="noStrike">
                          <a:solidFill>
                            <a:srgbClr val="000000"/>
                          </a:solidFill>
                          <a:effectLst/>
                          <a:latin typeface="+mn-lt"/>
                          <a:ea typeface="等线" panose="02010600030101010101" pitchFamily="2" charset="-122"/>
                        </a:rPr>
                        <a:t>23</a:t>
                      </a:r>
                      <a:endParaRPr lang="en-US" altLang="zh-CN" sz="2000" b="0" i="0" u="none" strike="noStrike">
                        <a:solidFill>
                          <a:srgbClr val="000000"/>
                        </a:solidFill>
                        <a:effectLst/>
                        <a:latin typeface="+mn-lt"/>
                        <a:ea typeface="等线" panose="02010600030101010101" pitchFamily="2" charset="-122"/>
                      </a:endParaRPr>
                    </a:p>
                  </a:txBody>
                  <a:tcPr marL="7620" marR="7620" marT="7620" marB="0" anchor="ctr"/>
                </a:tc>
                <a:tc>
                  <a:txBody>
                    <a:bodyPr/>
                    <a:lstStyle/>
                    <a:p>
                      <a:pPr algn="ctr" fontAlgn="ctr"/>
                      <a:r>
                        <a:rPr lang="en-US" sz="2000" u="none" strike="noStrike" dirty="0" smtClean="0">
                          <a:effectLst/>
                        </a:rPr>
                        <a:t>15100000</a:t>
                      </a:r>
                      <a:endParaRPr lang="en-US"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2000" u="none" strike="noStrike" kern="1200" dirty="0">
                          <a:solidFill>
                            <a:schemeClr val="dk1"/>
                          </a:solidFill>
                          <a:effectLst/>
                          <a:latin typeface="+mn-lt"/>
                          <a:ea typeface="+mn-ea"/>
                          <a:cs typeface="+mn-cs"/>
                        </a:rPr>
                        <a:t>5C</a:t>
                      </a:r>
                      <a:endParaRPr lang="en-US" sz="2000" u="none" strike="noStrike" kern="1200" dirty="0">
                        <a:solidFill>
                          <a:schemeClr val="dk1"/>
                        </a:solidFill>
                        <a:effectLst/>
                        <a:latin typeface="+mn-lt"/>
                        <a:ea typeface="+mn-ea"/>
                        <a:cs typeface="+mn-cs"/>
                      </a:endParaRPr>
                    </a:p>
                  </a:txBody>
                  <a:tcPr marL="7620" marR="7620" marT="7620" marB="0" anchor="ctr"/>
                </a:tc>
                <a:tc>
                  <a:txBody>
                    <a:bodyPr/>
                    <a:lstStyle/>
                    <a:p>
                      <a:pPr algn="l" fontAlgn="ctr"/>
                      <a:r>
                        <a:rPr lang="zh-CN" altLang="en-US" sz="2000" u="none" strike="noStrike" dirty="0">
                          <a:effectLst/>
                        </a:rPr>
                        <a:t>　</a:t>
                      </a:r>
                      <a:endParaRPr lang="zh-CN" altLang="en-US"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r>
              <a:tr h="175260">
                <a:tc>
                  <a:txBody>
                    <a:bodyPr/>
                    <a:lstStyle/>
                    <a:p>
                      <a:pPr algn="ctr" fontAlgn="ctr"/>
                      <a:r>
                        <a:rPr lang="en-US" altLang="zh-CN" sz="2000" b="0" i="0" u="none" strike="noStrike">
                          <a:solidFill>
                            <a:srgbClr val="000000"/>
                          </a:solidFill>
                          <a:effectLst/>
                          <a:latin typeface="+mn-lt"/>
                          <a:ea typeface="等线" panose="02010600030101010101" pitchFamily="2" charset="-122"/>
                        </a:rPr>
                        <a:t>24</a:t>
                      </a:r>
                      <a:endParaRPr lang="en-US" altLang="zh-CN" sz="2000" b="0" i="0" u="none" strike="noStrike">
                        <a:solidFill>
                          <a:srgbClr val="000000"/>
                        </a:solidFill>
                        <a:effectLst/>
                        <a:latin typeface="+mn-lt"/>
                        <a:ea typeface="等线" panose="02010600030101010101" pitchFamily="2" charset="-122"/>
                      </a:endParaRPr>
                    </a:p>
                  </a:txBody>
                  <a:tcPr marL="7620" marR="7620" marT="7620" marB="0" anchor="ctr"/>
                </a:tc>
                <a:tc>
                  <a:txBody>
                    <a:bodyPr/>
                    <a:lstStyle/>
                    <a:p>
                      <a:pPr algn="ctr" fontAlgn="ctr"/>
                      <a:r>
                        <a:rPr lang="en-US" altLang="zh-CN" sz="2000" u="none" strike="noStrike" dirty="0" smtClean="0">
                          <a:effectLst/>
                        </a:rPr>
                        <a:t>00000000</a:t>
                      </a:r>
                      <a:endParaRPr lang="en-US"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2000" u="none" strike="noStrike" kern="1200" dirty="0">
                          <a:solidFill>
                            <a:schemeClr val="dk1"/>
                          </a:solidFill>
                          <a:effectLst/>
                          <a:latin typeface="+mn-lt"/>
                          <a:ea typeface="+mn-ea"/>
                          <a:cs typeface="+mn-cs"/>
                        </a:rPr>
                        <a:t>60</a:t>
                      </a:r>
                      <a:endParaRPr lang="en-US" altLang="zh-CN" sz="2000" u="none" strike="noStrike" kern="1200" dirty="0">
                        <a:solidFill>
                          <a:schemeClr val="dk1"/>
                        </a:solidFill>
                        <a:effectLst/>
                        <a:latin typeface="+mn-lt"/>
                        <a:ea typeface="+mn-ea"/>
                        <a:cs typeface="+mn-cs"/>
                      </a:endParaRPr>
                    </a:p>
                  </a:txBody>
                  <a:tcPr marL="7620" marR="7620" marT="7620" marB="0" anchor="ctr"/>
                </a:tc>
                <a:tc>
                  <a:txBody>
                    <a:bodyPr/>
                    <a:lstStyle/>
                    <a:p>
                      <a:pPr algn="l" fontAlgn="ctr"/>
                      <a:r>
                        <a:rPr lang="zh-CN" altLang="en-US" sz="2000" u="none" strike="noStrike">
                          <a:effectLst/>
                        </a:rPr>
                        <a:t>　</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r>
              <a:tr h="175260">
                <a:tc>
                  <a:txBody>
                    <a:bodyPr/>
                    <a:lstStyle/>
                    <a:p>
                      <a:pPr algn="ctr" fontAlgn="ctr"/>
                      <a:r>
                        <a:rPr lang="en-US" altLang="zh-CN" sz="2000" b="0" i="0" u="none" strike="noStrike">
                          <a:solidFill>
                            <a:srgbClr val="000000"/>
                          </a:solidFill>
                          <a:effectLst/>
                          <a:latin typeface="+mn-lt"/>
                          <a:ea typeface="等线" panose="02010600030101010101" pitchFamily="2" charset="-122"/>
                        </a:rPr>
                        <a:t>25</a:t>
                      </a:r>
                      <a:endParaRPr lang="en-US" altLang="zh-CN" sz="2000" b="0" i="0" u="none" strike="noStrike">
                        <a:solidFill>
                          <a:srgbClr val="000000"/>
                        </a:solidFill>
                        <a:effectLst/>
                        <a:latin typeface="+mn-lt"/>
                        <a:ea typeface="等线" panose="02010600030101010101" pitchFamily="2" charset="-122"/>
                      </a:endParaRPr>
                    </a:p>
                  </a:txBody>
                  <a:tcPr marL="7620" marR="7620" marT="7620" marB="0" anchor="ctr"/>
                </a:tc>
                <a:tc>
                  <a:txBody>
                    <a:bodyPr/>
                    <a:lstStyle/>
                    <a:p>
                      <a:pPr algn="ctr" fontAlgn="ctr"/>
                      <a:r>
                        <a:rPr lang="en-US" altLang="zh-CN" sz="2000" u="none" strike="noStrike" dirty="0" smtClean="0">
                          <a:effectLst/>
                        </a:rPr>
                        <a:t>00000000</a:t>
                      </a:r>
                      <a:endParaRPr lang="en-US"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2000" u="none" strike="noStrike" kern="1200" dirty="0">
                          <a:solidFill>
                            <a:schemeClr val="dk1"/>
                          </a:solidFill>
                          <a:effectLst/>
                          <a:latin typeface="+mn-lt"/>
                          <a:ea typeface="+mn-ea"/>
                          <a:cs typeface="+mn-cs"/>
                        </a:rPr>
                        <a:t>64</a:t>
                      </a:r>
                      <a:endParaRPr lang="en-US" altLang="zh-CN" sz="2000" u="none" strike="noStrike" kern="1200" dirty="0">
                        <a:solidFill>
                          <a:schemeClr val="dk1"/>
                        </a:solidFill>
                        <a:effectLst/>
                        <a:latin typeface="+mn-lt"/>
                        <a:ea typeface="+mn-ea"/>
                        <a:cs typeface="+mn-cs"/>
                      </a:endParaRPr>
                    </a:p>
                  </a:txBody>
                  <a:tcPr marL="7620" marR="7620" marT="7620" marB="0" anchor="ctr"/>
                </a:tc>
                <a:tc>
                  <a:txBody>
                    <a:bodyPr/>
                    <a:lstStyle/>
                    <a:p>
                      <a:pPr algn="l" fontAlgn="ctr"/>
                      <a:r>
                        <a:rPr lang="zh-CN" altLang="en-US" sz="2000" u="none" strike="noStrike">
                          <a:effectLst/>
                        </a:rPr>
                        <a:t>　</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r>
              <a:tr h="175260">
                <a:tc>
                  <a:txBody>
                    <a:bodyPr/>
                    <a:lstStyle/>
                    <a:p>
                      <a:pPr algn="ctr" fontAlgn="ctr"/>
                      <a:r>
                        <a:rPr lang="en-US" altLang="zh-CN" sz="2000" b="0" i="0" u="none" strike="noStrike">
                          <a:solidFill>
                            <a:srgbClr val="000000"/>
                          </a:solidFill>
                          <a:effectLst/>
                          <a:latin typeface="+mn-lt"/>
                          <a:ea typeface="等线" panose="02010600030101010101" pitchFamily="2" charset="-122"/>
                        </a:rPr>
                        <a:t>26</a:t>
                      </a:r>
                      <a:endParaRPr lang="en-US" altLang="zh-CN" sz="2000" b="0" i="0" u="none" strike="noStrike">
                        <a:solidFill>
                          <a:srgbClr val="000000"/>
                        </a:solidFill>
                        <a:effectLst/>
                        <a:latin typeface="+mn-lt"/>
                        <a:ea typeface="等线" panose="02010600030101010101" pitchFamily="2" charset="-122"/>
                      </a:endParaRPr>
                    </a:p>
                  </a:txBody>
                  <a:tcPr marL="7620" marR="7620" marT="7620" marB="0" anchor="ctr"/>
                </a:tc>
                <a:tc>
                  <a:txBody>
                    <a:bodyPr/>
                    <a:lstStyle/>
                    <a:p>
                      <a:pPr algn="ctr" fontAlgn="ctr"/>
                      <a:r>
                        <a:rPr lang="en-US" altLang="zh-CN" sz="2000" u="none" strike="noStrike" dirty="0" smtClean="0">
                          <a:effectLst/>
                        </a:rPr>
                        <a:t>00000000</a:t>
                      </a:r>
                      <a:endParaRPr lang="en-US"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2000" u="none" strike="noStrike" kern="1200" dirty="0">
                          <a:solidFill>
                            <a:schemeClr val="dk1"/>
                          </a:solidFill>
                          <a:effectLst/>
                          <a:latin typeface="+mn-lt"/>
                          <a:ea typeface="+mn-ea"/>
                          <a:cs typeface="+mn-cs"/>
                        </a:rPr>
                        <a:t>68</a:t>
                      </a:r>
                      <a:endParaRPr lang="en-US" altLang="zh-CN" sz="2000" u="none" strike="noStrike" kern="1200" dirty="0">
                        <a:solidFill>
                          <a:schemeClr val="dk1"/>
                        </a:solidFill>
                        <a:effectLst/>
                        <a:latin typeface="+mn-lt"/>
                        <a:ea typeface="+mn-ea"/>
                        <a:cs typeface="+mn-cs"/>
                      </a:endParaRPr>
                    </a:p>
                  </a:txBody>
                  <a:tcPr marL="7620" marR="7620" marT="7620" marB="0" anchor="ctr"/>
                </a:tc>
                <a:tc>
                  <a:txBody>
                    <a:bodyPr/>
                    <a:lstStyle/>
                    <a:p>
                      <a:pPr algn="l" fontAlgn="ctr"/>
                      <a:r>
                        <a:rPr lang="zh-CN" altLang="en-US" sz="2000" u="none" strike="noStrike">
                          <a:effectLst/>
                        </a:rPr>
                        <a:t>　</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r>
              <a:tr h="175260">
                <a:tc>
                  <a:txBody>
                    <a:bodyPr/>
                    <a:lstStyle/>
                    <a:p>
                      <a:pPr algn="ctr" fontAlgn="ctr"/>
                      <a:r>
                        <a:rPr lang="en-US" altLang="zh-CN" sz="2000" b="0" i="0" u="none" strike="noStrike">
                          <a:solidFill>
                            <a:srgbClr val="000000"/>
                          </a:solidFill>
                          <a:effectLst/>
                          <a:latin typeface="+mn-lt"/>
                          <a:ea typeface="等线" panose="02010600030101010101" pitchFamily="2" charset="-122"/>
                        </a:rPr>
                        <a:t>27</a:t>
                      </a:r>
                      <a:endParaRPr lang="en-US" altLang="zh-CN" sz="2000" b="0" i="0" u="none" strike="noStrike">
                        <a:solidFill>
                          <a:srgbClr val="000000"/>
                        </a:solidFill>
                        <a:effectLst/>
                        <a:latin typeface="+mn-lt"/>
                        <a:ea typeface="等线" panose="02010600030101010101" pitchFamily="2" charset="-122"/>
                      </a:endParaRPr>
                    </a:p>
                  </a:txBody>
                  <a:tcPr marL="7620" marR="7620" marT="7620" marB="0" anchor="ctr"/>
                </a:tc>
                <a:tc>
                  <a:txBody>
                    <a:bodyPr/>
                    <a:lstStyle/>
                    <a:p>
                      <a:pPr algn="ctr" fontAlgn="ctr"/>
                      <a:r>
                        <a:rPr lang="en-US" altLang="zh-CN" sz="2000" u="none" strike="noStrike" dirty="0" smtClean="0">
                          <a:effectLst/>
                        </a:rPr>
                        <a:t>00000000</a:t>
                      </a:r>
                      <a:endParaRPr lang="en-US"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2000" u="none" strike="noStrike" kern="1200" dirty="0">
                          <a:solidFill>
                            <a:schemeClr val="dk1"/>
                          </a:solidFill>
                          <a:effectLst/>
                          <a:latin typeface="+mn-lt"/>
                          <a:ea typeface="+mn-ea"/>
                          <a:cs typeface="+mn-cs"/>
                        </a:rPr>
                        <a:t>6C</a:t>
                      </a:r>
                      <a:endParaRPr lang="en-US" sz="2000" u="none" strike="noStrike" kern="1200" dirty="0">
                        <a:solidFill>
                          <a:schemeClr val="dk1"/>
                        </a:solidFill>
                        <a:effectLst/>
                        <a:latin typeface="+mn-lt"/>
                        <a:ea typeface="+mn-ea"/>
                        <a:cs typeface="+mn-cs"/>
                      </a:endParaRPr>
                    </a:p>
                  </a:txBody>
                  <a:tcPr marL="7620" marR="7620" marT="7620" marB="0" anchor="ctr"/>
                </a:tc>
                <a:tc>
                  <a:txBody>
                    <a:bodyPr/>
                    <a:lstStyle/>
                    <a:p>
                      <a:pPr algn="l" fontAlgn="ctr"/>
                      <a:r>
                        <a:rPr lang="zh-CN" altLang="en-US" sz="2000" u="none" strike="noStrike">
                          <a:effectLst/>
                        </a:rPr>
                        <a:t>　</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r>
              <a:tr h="175260">
                <a:tc>
                  <a:txBody>
                    <a:bodyPr/>
                    <a:lstStyle/>
                    <a:p>
                      <a:pPr algn="ctr" fontAlgn="ctr"/>
                      <a:r>
                        <a:rPr lang="en-US" altLang="zh-CN" sz="2000" b="0" i="0" u="none" strike="noStrike">
                          <a:solidFill>
                            <a:srgbClr val="000000"/>
                          </a:solidFill>
                          <a:effectLst/>
                          <a:latin typeface="+mn-lt"/>
                          <a:ea typeface="等线" panose="02010600030101010101" pitchFamily="2" charset="-122"/>
                        </a:rPr>
                        <a:t>28</a:t>
                      </a:r>
                      <a:endParaRPr lang="en-US" altLang="zh-CN" sz="2000" b="0" i="0" u="none" strike="noStrike">
                        <a:solidFill>
                          <a:srgbClr val="000000"/>
                        </a:solidFill>
                        <a:effectLst/>
                        <a:latin typeface="+mn-lt"/>
                        <a:ea typeface="等线" panose="02010600030101010101" pitchFamily="2" charset="-122"/>
                      </a:endParaRPr>
                    </a:p>
                  </a:txBody>
                  <a:tcPr marL="7620" marR="7620" marT="7620" marB="0" anchor="ctr"/>
                </a:tc>
                <a:tc>
                  <a:txBody>
                    <a:bodyPr/>
                    <a:lstStyle/>
                    <a:p>
                      <a:pPr algn="ctr" fontAlgn="ctr"/>
                      <a:r>
                        <a:rPr lang="en-US" altLang="zh-CN" sz="2000" u="none" strike="noStrike" dirty="0" smtClean="0">
                          <a:effectLst/>
                        </a:rPr>
                        <a:t>00000000</a:t>
                      </a:r>
                      <a:endParaRPr lang="en-US"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2000" u="none" strike="noStrike" kern="1200" dirty="0">
                          <a:solidFill>
                            <a:schemeClr val="dk1"/>
                          </a:solidFill>
                          <a:effectLst/>
                          <a:latin typeface="+mn-lt"/>
                          <a:ea typeface="+mn-ea"/>
                          <a:cs typeface="+mn-cs"/>
                        </a:rPr>
                        <a:t>70</a:t>
                      </a:r>
                      <a:endParaRPr lang="en-US" altLang="zh-CN" sz="2000" u="none" strike="noStrike" kern="1200" dirty="0">
                        <a:solidFill>
                          <a:schemeClr val="dk1"/>
                        </a:solidFill>
                        <a:effectLst/>
                        <a:latin typeface="+mn-lt"/>
                        <a:ea typeface="+mn-ea"/>
                        <a:cs typeface="+mn-cs"/>
                      </a:endParaRPr>
                    </a:p>
                  </a:txBody>
                  <a:tcPr marL="7620" marR="7620" marT="7620" marB="0" anchor="ctr"/>
                </a:tc>
                <a:tc>
                  <a:txBody>
                    <a:bodyPr/>
                    <a:lstStyle/>
                    <a:p>
                      <a:pPr algn="l" fontAlgn="ctr"/>
                      <a:r>
                        <a:rPr lang="zh-CN" altLang="en-US" sz="2000" u="none" strike="noStrike">
                          <a:effectLst/>
                        </a:rPr>
                        <a:t>　</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r>
              <a:tr h="175260">
                <a:tc>
                  <a:txBody>
                    <a:bodyPr/>
                    <a:lstStyle/>
                    <a:p>
                      <a:pPr algn="ctr" fontAlgn="ctr"/>
                      <a:r>
                        <a:rPr lang="en-US" altLang="zh-CN" sz="2000" b="0" i="0" u="none" strike="noStrike" dirty="0">
                          <a:solidFill>
                            <a:srgbClr val="000000"/>
                          </a:solidFill>
                          <a:effectLst/>
                          <a:latin typeface="+mn-lt"/>
                          <a:ea typeface="等线" panose="02010600030101010101" pitchFamily="2" charset="-122"/>
                        </a:rPr>
                        <a:t>29</a:t>
                      </a:r>
                      <a:endParaRPr lang="en-US" altLang="zh-CN" sz="2000" b="0" i="0" u="none" strike="noStrike" dirty="0">
                        <a:solidFill>
                          <a:srgbClr val="000000"/>
                        </a:solidFill>
                        <a:effectLst/>
                        <a:latin typeface="+mn-lt"/>
                        <a:ea typeface="等线" panose="02010600030101010101" pitchFamily="2" charset="-122"/>
                      </a:endParaRPr>
                    </a:p>
                  </a:txBody>
                  <a:tcPr marL="7620" marR="7620" marT="7620" marB="0" anchor="ctr"/>
                </a:tc>
                <a:tc>
                  <a:txBody>
                    <a:bodyPr/>
                    <a:lstStyle/>
                    <a:p>
                      <a:pPr algn="ctr" fontAlgn="ctr"/>
                      <a:r>
                        <a:rPr lang="en-US" altLang="zh-CN" sz="2000" u="none" strike="noStrike" dirty="0" smtClean="0">
                          <a:effectLst/>
                        </a:rPr>
                        <a:t>00000000</a:t>
                      </a:r>
                      <a:endParaRPr lang="en-US"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2000" u="none" strike="noStrike" kern="1200" dirty="0">
                          <a:solidFill>
                            <a:schemeClr val="dk1"/>
                          </a:solidFill>
                          <a:effectLst/>
                          <a:latin typeface="+mn-lt"/>
                          <a:ea typeface="+mn-ea"/>
                          <a:cs typeface="+mn-cs"/>
                        </a:rPr>
                        <a:t>74</a:t>
                      </a:r>
                      <a:endParaRPr lang="en-US" altLang="zh-CN" sz="2000" u="none" strike="noStrike" kern="1200" dirty="0">
                        <a:solidFill>
                          <a:schemeClr val="dk1"/>
                        </a:solidFill>
                        <a:effectLst/>
                        <a:latin typeface="+mn-lt"/>
                        <a:ea typeface="+mn-ea"/>
                        <a:cs typeface="+mn-cs"/>
                      </a:endParaRPr>
                    </a:p>
                  </a:txBody>
                  <a:tcPr marL="7620" marR="7620" marT="7620" marB="0" anchor="ctr"/>
                </a:tc>
                <a:tc>
                  <a:txBody>
                    <a:bodyPr/>
                    <a:lstStyle/>
                    <a:p>
                      <a:pPr algn="l" fontAlgn="ctr"/>
                      <a:r>
                        <a:rPr lang="zh-CN" altLang="en-US" sz="2000" u="none" strike="noStrike">
                          <a:effectLst/>
                        </a:rPr>
                        <a:t>　</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r>
              <a:tr h="175260">
                <a:tc>
                  <a:txBody>
                    <a:bodyPr/>
                    <a:lstStyle/>
                    <a:p>
                      <a:pPr algn="ctr" fontAlgn="ctr"/>
                      <a:r>
                        <a:rPr lang="en-US" altLang="zh-CN" sz="2000" b="0" i="0" u="none" strike="noStrike" dirty="0" smtClean="0">
                          <a:solidFill>
                            <a:srgbClr val="000000"/>
                          </a:solidFill>
                          <a:effectLst/>
                          <a:latin typeface="+mn-lt"/>
                          <a:ea typeface="等线" panose="02010600030101010101" pitchFamily="2" charset="-122"/>
                        </a:rPr>
                        <a:t>30</a:t>
                      </a:r>
                      <a:endParaRPr lang="en-US" altLang="zh-CN" sz="2000" b="0" i="0" u="none" strike="noStrike" dirty="0">
                        <a:solidFill>
                          <a:srgbClr val="000000"/>
                        </a:solidFill>
                        <a:effectLst/>
                        <a:latin typeface="+mn-lt"/>
                        <a:ea typeface="等线" panose="02010600030101010101" pitchFamily="2" charset="-122"/>
                      </a:endParaRPr>
                    </a:p>
                  </a:txBody>
                  <a:tcPr marL="7620" marR="7620" marT="7620" marB="0" anchor="ctr"/>
                </a:tc>
                <a:tc>
                  <a:txBody>
                    <a:bodyPr/>
                    <a:lstStyle/>
                    <a:p>
                      <a:pPr algn="ctr" fontAlgn="ctr"/>
                      <a:r>
                        <a:rPr lang="en-US" altLang="zh-CN" sz="2000" u="none" strike="noStrike" dirty="0" smtClean="0">
                          <a:effectLst/>
                        </a:rPr>
                        <a:t>00000000</a:t>
                      </a:r>
                      <a:endParaRPr lang="en-US"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2000" u="none" strike="noStrike" kern="1200" dirty="0" smtClean="0">
                          <a:solidFill>
                            <a:schemeClr val="dk1"/>
                          </a:solidFill>
                          <a:effectLst/>
                          <a:latin typeface="+mn-lt"/>
                          <a:ea typeface="+mn-ea"/>
                          <a:cs typeface="+mn-cs"/>
                        </a:rPr>
                        <a:t>78</a:t>
                      </a:r>
                      <a:endParaRPr lang="en-US" altLang="zh-CN" sz="2000" u="none" strike="noStrike" kern="1200" dirty="0">
                        <a:solidFill>
                          <a:schemeClr val="dk1"/>
                        </a:solidFill>
                        <a:effectLst/>
                        <a:latin typeface="+mn-lt"/>
                        <a:ea typeface="+mn-ea"/>
                        <a:cs typeface="+mn-cs"/>
                      </a:endParaRPr>
                    </a:p>
                  </a:txBody>
                  <a:tcPr marL="7620" marR="7620" marT="7620" marB="0" anchor="ctr"/>
                </a:tc>
                <a:tc>
                  <a:txBody>
                    <a:bodyPr/>
                    <a:lstStyle/>
                    <a:p>
                      <a:pPr algn="l" fontAlgn="ctr"/>
                      <a:r>
                        <a:rPr lang="zh-CN" altLang="en-US" sz="2000" u="none" strike="noStrike" dirty="0">
                          <a:effectLst/>
                        </a:rPr>
                        <a:t>　</a:t>
                      </a:r>
                      <a:endParaRPr lang="zh-CN" altLang="en-US"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r>
              <a:tr h="175260">
                <a:tc>
                  <a:txBody>
                    <a:bodyPr/>
                    <a:lstStyle/>
                    <a:p>
                      <a:pPr algn="ctr" fontAlgn="ctr"/>
                      <a:r>
                        <a:rPr lang="en-US" altLang="zh-CN" sz="2000" b="0" i="0" u="none" strike="noStrike" dirty="0" smtClean="0">
                          <a:solidFill>
                            <a:srgbClr val="000000"/>
                          </a:solidFill>
                          <a:effectLst/>
                          <a:latin typeface="+mn-lt"/>
                          <a:ea typeface="等线" panose="02010600030101010101" pitchFamily="2" charset="-122"/>
                        </a:rPr>
                        <a:t>31</a:t>
                      </a:r>
                      <a:endParaRPr lang="en-US" altLang="zh-CN" sz="2000" b="0" i="0" u="none" strike="noStrike" dirty="0">
                        <a:solidFill>
                          <a:srgbClr val="000000"/>
                        </a:solidFill>
                        <a:effectLst/>
                        <a:latin typeface="+mn-lt"/>
                        <a:ea typeface="等线" panose="02010600030101010101" pitchFamily="2" charset="-122"/>
                      </a:endParaRPr>
                    </a:p>
                  </a:txBody>
                  <a:tcPr marL="7620" marR="7620" marT="7620" marB="0" anchor="ctr"/>
                </a:tc>
                <a:tc>
                  <a:txBody>
                    <a:bodyPr/>
                    <a:lstStyle/>
                    <a:p>
                      <a:pPr algn="ctr" fontAlgn="ctr"/>
                      <a:r>
                        <a:rPr lang="en-US" altLang="zh-CN" sz="2000" u="none" strike="noStrike" dirty="0" smtClean="0">
                          <a:effectLst/>
                        </a:rPr>
                        <a:t>00000000</a:t>
                      </a:r>
                      <a:endParaRPr lang="en-US"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2000" u="none" strike="noStrike" kern="1200" dirty="0" smtClean="0">
                          <a:solidFill>
                            <a:schemeClr val="dk1"/>
                          </a:solidFill>
                          <a:effectLst/>
                          <a:latin typeface="+mn-lt"/>
                          <a:ea typeface="+mn-ea"/>
                          <a:cs typeface="+mn-cs"/>
                        </a:rPr>
                        <a:t>7C</a:t>
                      </a:r>
                      <a:endParaRPr lang="en-US" altLang="zh-CN" sz="2000" u="none" strike="noStrike" kern="1200" dirty="0">
                        <a:solidFill>
                          <a:schemeClr val="dk1"/>
                        </a:solidFill>
                        <a:effectLst/>
                        <a:latin typeface="+mn-lt"/>
                        <a:ea typeface="+mn-ea"/>
                        <a:cs typeface="+mn-cs"/>
                      </a:endParaRPr>
                    </a:p>
                  </a:txBody>
                  <a:tcPr marL="7620" marR="7620" marT="7620" marB="0" anchor="ctr"/>
                </a:tc>
                <a:tc>
                  <a:txBody>
                    <a:bodyPr/>
                    <a:lstStyle/>
                    <a:p>
                      <a:pPr algn="l" fontAlgn="ctr"/>
                      <a:endParaRPr lang="zh-CN" altLang="en-US"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pPr eaLnBrk="1" hangingPunct="1"/>
            <a:r>
              <a:rPr lang="en-US" altLang="zh-CN" sz="4400" dirty="0">
                <a:solidFill>
                  <a:srgbClr val="19A1FD"/>
                </a:solidFill>
                <a:latin typeface="+mn-lt"/>
                <a:ea typeface="宋体" panose="02010600030101010101" pitchFamily="2" charset="-122"/>
              </a:rPr>
              <a:t>Simulation (1)</a:t>
            </a:r>
            <a:endParaRPr lang="en-US" altLang="zh-CN" sz="4400" dirty="0">
              <a:solidFill>
                <a:srgbClr val="19A1FD"/>
              </a:solidFill>
              <a:latin typeface="+mn-lt"/>
              <a:ea typeface="宋体" panose="02010600030101010101" pitchFamily="2" charset="-122"/>
            </a:endParaRPr>
          </a:p>
        </p:txBody>
      </p: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69945" y="1412777"/>
            <a:ext cx="11830711" cy="4392488"/>
          </a:xfrm>
          <a:prstGeom prst="rect">
            <a:avLst/>
          </a:prstGeom>
        </p:spPr>
      </p:pic>
      <p:sp>
        <p:nvSpPr>
          <p:cNvPr id="3" name="圆角矩形 2"/>
          <p:cNvSpPr/>
          <p:nvPr/>
        </p:nvSpPr>
        <p:spPr>
          <a:xfrm>
            <a:off x="4079875" y="1988820"/>
            <a:ext cx="3456305" cy="1080135"/>
          </a:xfrm>
          <a:prstGeom prst="roundRect">
            <a:avLst/>
          </a:prstGeom>
          <a:noFill/>
          <a:ln w="38100">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pPr eaLnBrk="1" hangingPunct="1"/>
            <a:r>
              <a:rPr lang="en-US" altLang="zh-CN" sz="4400" dirty="0">
                <a:solidFill>
                  <a:srgbClr val="19A1FD"/>
                </a:solidFill>
                <a:latin typeface="+mn-lt"/>
                <a:ea typeface="宋体" panose="02010600030101010101" pitchFamily="2" charset="-122"/>
              </a:rPr>
              <a:t>Example </a:t>
            </a:r>
            <a:r>
              <a:rPr lang="en-US" altLang="zh-CN" sz="4400" dirty="0" smtClean="0">
                <a:solidFill>
                  <a:srgbClr val="19A1FD"/>
                </a:solidFill>
                <a:latin typeface="+mn-lt"/>
                <a:ea typeface="宋体" panose="02010600030101010101" pitchFamily="2" charset="-122"/>
              </a:rPr>
              <a:t>(1)</a:t>
            </a:r>
            <a:endParaRPr lang="en-US" altLang="zh-CN" sz="4400" dirty="0">
              <a:solidFill>
                <a:srgbClr val="19A1FD"/>
              </a:solidFill>
              <a:latin typeface="+mn-lt"/>
              <a:ea typeface="宋体" panose="02010600030101010101" pitchFamily="2" charset="-122"/>
            </a:endParaRPr>
          </a:p>
        </p:txBody>
      </p:sp>
      <p:pic>
        <p:nvPicPr>
          <p:cNvPr id="3" name="图片 2"/>
          <p:cNvPicPr>
            <a:picLocks noChangeAspect="1"/>
          </p:cNvPicPr>
          <p:nvPr>
            <p:custDataLst>
              <p:tags r:id="rId1"/>
            </p:custDataLst>
          </p:nvPr>
        </p:nvPicPr>
        <p:blipFill>
          <a:blip r:embed="rId2"/>
          <a:stretch>
            <a:fillRect/>
          </a:stretch>
        </p:blipFill>
        <p:spPr>
          <a:xfrm>
            <a:off x="1055370" y="1268730"/>
            <a:ext cx="10070465" cy="4933950"/>
          </a:xfrm>
          <a:prstGeom prst="rect">
            <a:avLst/>
          </a:prstGeom>
        </p:spPr>
      </p:pic>
      <p:sp>
        <p:nvSpPr>
          <p:cNvPr id="5" name="圆角矩形 4"/>
          <p:cNvSpPr/>
          <p:nvPr/>
        </p:nvSpPr>
        <p:spPr>
          <a:xfrm>
            <a:off x="7104380" y="3429000"/>
            <a:ext cx="1224280" cy="419100"/>
          </a:xfrm>
          <a:prstGeom prst="roundRect">
            <a:avLst/>
          </a:prstGeom>
          <a:noFill/>
          <a:ln w="38100">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片 5"/>
          <p:cNvPicPr>
            <a:picLocks noChangeAspect="1"/>
          </p:cNvPicPr>
          <p:nvPr>
            <p:custDataLst>
              <p:tags r:id="rId3"/>
            </p:custDataLst>
          </p:nvPr>
        </p:nvPicPr>
        <p:blipFill>
          <a:blip r:embed="rId4"/>
          <a:srcRect l="4131" t="9268" r="4991" b="-1463"/>
          <a:stretch>
            <a:fillRect/>
          </a:stretch>
        </p:blipFill>
        <p:spPr>
          <a:xfrm>
            <a:off x="3432175" y="5661025"/>
            <a:ext cx="7920355" cy="72009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pPr eaLnBrk="1" hangingPunct="1"/>
            <a:r>
              <a:rPr lang="en-US" altLang="zh-CN" sz="4400" dirty="0">
                <a:solidFill>
                  <a:srgbClr val="19A1FD"/>
                </a:solidFill>
                <a:latin typeface="+mn-lt"/>
                <a:ea typeface="宋体" panose="02010600030101010101" pitchFamily="2" charset="-122"/>
              </a:rPr>
              <a:t>Simulation (1)</a:t>
            </a:r>
            <a:endParaRPr lang="en-US" altLang="zh-CN" sz="4400" dirty="0">
              <a:solidFill>
                <a:srgbClr val="19A1FD"/>
              </a:solidFill>
              <a:latin typeface="+mn-lt"/>
              <a:ea typeface="宋体" panose="02010600030101010101" pitchFamily="2" charset="-122"/>
            </a:endParaRPr>
          </a:p>
        </p:txBody>
      </p: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69945" y="1412777"/>
            <a:ext cx="11830711" cy="4392488"/>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pPr eaLnBrk="1" hangingPunct="1"/>
            <a:r>
              <a:rPr lang="en-US" altLang="zh-CN" sz="4400" dirty="0">
                <a:solidFill>
                  <a:srgbClr val="19A1FD"/>
                </a:solidFill>
                <a:latin typeface="+mn-lt"/>
                <a:ea typeface="宋体" panose="02010600030101010101" pitchFamily="2" charset="-122"/>
              </a:rPr>
              <a:t>Simulation (2)</a:t>
            </a:r>
            <a:endParaRPr lang="en-US" altLang="zh-CN" sz="4400" dirty="0">
              <a:solidFill>
                <a:srgbClr val="19A1FD"/>
              </a:solidFill>
              <a:latin typeface="+mn-lt"/>
              <a:ea typeface="宋体" panose="02010600030101010101" pitchFamily="2" charset="-122"/>
            </a:endParaRPr>
          </a:p>
        </p:txBody>
      </p: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9336" y="1412776"/>
            <a:ext cx="11905323" cy="4464496"/>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pPr eaLnBrk="1" hangingPunct="1"/>
            <a:r>
              <a:rPr lang="en-US" altLang="zh-CN" sz="4400" dirty="0">
                <a:solidFill>
                  <a:srgbClr val="19A1FD"/>
                </a:solidFill>
                <a:latin typeface="+mn-lt"/>
                <a:ea typeface="宋体" panose="02010600030101010101" pitchFamily="2" charset="-122"/>
              </a:rPr>
              <a:t>Simulation (3)</a:t>
            </a:r>
            <a:endParaRPr lang="en-US" altLang="zh-CN" sz="4400" dirty="0">
              <a:solidFill>
                <a:srgbClr val="19A1FD"/>
              </a:solidFill>
              <a:latin typeface="+mn-lt"/>
              <a:ea typeface="宋体" panose="02010600030101010101" pitchFamily="2" charset="-122"/>
            </a:endParaRPr>
          </a:p>
        </p:txBody>
      </p: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9336" y="1412776"/>
            <a:ext cx="11987737" cy="4464496"/>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zh-CN" sz="4400" dirty="0">
                <a:solidFill>
                  <a:srgbClr val="19A1FD"/>
                </a:solidFill>
                <a:latin typeface="+mn-lt"/>
                <a:ea typeface="宋体" panose="02010600030101010101" pitchFamily="2" charset="-122"/>
              </a:rPr>
              <a:t>Experiment Purpose</a:t>
            </a:r>
            <a:endParaRPr lang="en-US" altLang="zh-CN" sz="4400" dirty="0">
              <a:solidFill>
                <a:srgbClr val="19A1FD"/>
              </a:solidFill>
              <a:latin typeface="+mn-lt"/>
              <a:ea typeface="宋体" panose="02010600030101010101" pitchFamily="2" charset="-122"/>
            </a:endParaRPr>
          </a:p>
        </p:txBody>
      </p:sp>
      <p:sp>
        <p:nvSpPr>
          <p:cNvPr id="6147" name="Rectangle 3"/>
          <p:cNvSpPr>
            <a:spLocks noGrp="1" noChangeArrowheads="1"/>
          </p:cNvSpPr>
          <p:nvPr>
            <p:ph type="body" idx="1"/>
          </p:nvPr>
        </p:nvSpPr>
        <p:spPr>
          <a:xfrm>
            <a:off x="623392" y="1484784"/>
            <a:ext cx="10729192" cy="5175250"/>
          </a:xfrm>
        </p:spPr>
        <p:txBody>
          <a:bodyPr>
            <a:normAutofit fontScale="92500"/>
          </a:bodyPr>
          <a:lstStyle/>
          <a:p>
            <a:pPr>
              <a:buFontTx/>
              <a:buChar char="•"/>
            </a:pPr>
            <a:r>
              <a:rPr lang="en-US" altLang="zh-CN" sz="2800" dirty="0">
                <a:latin typeface="+mn-lt"/>
                <a:ea typeface="宋体" panose="02010600030101010101" pitchFamily="2" charset="-122"/>
              </a:rPr>
              <a:t>Understand  the principle of </a:t>
            </a:r>
            <a:r>
              <a:rPr lang="en-US" altLang="zh-CN" sz="2800" dirty="0" err="1">
                <a:solidFill>
                  <a:srgbClr val="FF0000"/>
                </a:solidFill>
                <a:latin typeface="+mn-lt"/>
                <a:ea typeface="宋体" panose="02010600030101010101" pitchFamily="2" charset="-122"/>
              </a:rPr>
              <a:t>piplines</a:t>
            </a:r>
            <a:r>
              <a:rPr lang="en-US" altLang="zh-CN" sz="2800" dirty="0">
                <a:solidFill>
                  <a:srgbClr val="FF0000"/>
                </a:solidFill>
                <a:latin typeface="+mn-lt"/>
                <a:ea typeface="宋体" panose="02010600030101010101" pitchFamily="2" charset="-122"/>
              </a:rPr>
              <a:t> that support multicycle operations</a:t>
            </a:r>
            <a:r>
              <a:rPr lang="en-US" altLang="zh-CN" sz="2800" dirty="0">
                <a:latin typeface="+mn-lt"/>
                <a:ea typeface="宋体" panose="02010600030101010101" pitchFamily="2" charset="-122"/>
              </a:rPr>
              <a:t>.</a:t>
            </a:r>
            <a:endParaRPr lang="en-US" altLang="zh-CN" sz="2800" dirty="0">
              <a:latin typeface="+mn-lt"/>
              <a:ea typeface="宋体" panose="02010600030101010101" pitchFamily="2" charset="-122"/>
            </a:endParaRPr>
          </a:p>
          <a:p>
            <a:pPr>
              <a:buFontTx/>
              <a:buChar char="•"/>
            </a:pPr>
            <a:r>
              <a:rPr lang="en-US" altLang="zh-CN" sz="2800" dirty="0" smtClean="0">
                <a:latin typeface="+mn-lt"/>
                <a:ea typeface="宋体" panose="02010600030101010101" pitchFamily="2" charset="-122"/>
              </a:rPr>
              <a:t>Understand  </a:t>
            </a:r>
            <a:r>
              <a:rPr lang="en-US" altLang="zh-CN" sz="2800" dirty="0">
                <a:latin typeface="+mn-lt"/>
                <a:ea typeface="宋体" panose="02010600030101010101" pitchFamily="2" charset="-122"/>
              </a:rPr>
              <a:t>the principle of </a:t>
            </a:r>
            <a:r>
              <a:rPr lang="en-US" altLang="zh-CN" sz="2800" dirty="0">
                <a:solidFill>
                  <a:srgbClr val="FF0000"/>
                </a:solidFill>
                <a:latin typeface="+mn-lt"/>
                <a:ea typeface="宋体" panose="02010600030101010101" pitchFamily="2" charset="-122"/>
              </a:rPr>
              <a:t>Dynamic Scheduling With a Scoreboard</a:t>
            </a:r>
            <a:r>
              <a:rPr lang="en-US" altLang="zh-CN" sz="2800" dirty="0">
                <a:latin typeface="+mn-lt"/>
                <a:ea typeface="宋体" panose="02010600030101010101" pitchFamily="2" charset="-122"/>
              </a:rPr>
              <a:t>.</a:t>
            </a:r>
            <a:endParaRPr lang="en-US" altLang="zh-CN" sz="2800" dirty="0">
              <a:latin typeface="+mn-lt"/>
              <a:ea typeface="宋体" panose="02010600030101010101" pitchFamily="2" charset="-122"/>
            </a:endParaRPr>
          </a:p>
          <a:p>
            <a:pPr>
              <a:buFontTx/>
              <a:buChar char="•"/>
            </a:pPr>
            <a:r>
              <a:rPr lang="en-US" altLang="zh-CN" sz="2800" dirty="0" smtClean="0">
                <a:latin typeface="+mn-lt"/>
                <a:ea typeface="宋体" panose="02010600030101010101" pitchFamily="2" charset="-122"/>
              </a:rPr>
              <a:t>Master </a:t>
            </a:r>
            <a:r>
              <a:rPr lang="en-US" altLang="zh-CN" sz="2800" dirty="0">
                <a:solidFill>
                  <a:srgbClr val="FF0000"/>
                </a:solidFill>
                <a:latin typeface="+mn-lt"/>
                <a:ea typeface="宋体" panose="02010600030101010101" pitchFamily="2" charset="-122"/>
              </a:rPr>
              <a:t>the design methods </a:t>
            </a:r>
            <a:r>
              <a:rPr lang="en-US" altLang="zh-CN" sz="2800" dirty="0">
                <a:latin typeface="+mn-lt"/>
                <a:ea typeface="宋体" panose="02010600030101010101" pitchFamily="2" charset="-122"/>
              </a:rPr>
              <a:t>of</a:t>
            </a:r>
            <a:r>
              <a:rPr lang="en-US" altLang="zh-CN" sz="2800" dirty="0">
                <a:solidFill>
                  <a:srgbClr val="FF0000"/>
                </a:solidFill>
                <a:latin typeface="+mn-lt"/>
                <a:ea typeface="宋体" panose="02010600030101010101" pitchFamily="2" charset="-122"/>
              </a:rPr>
              <a:t> </a:t>
            </a:r>
            <a:r>
              <a:rPr lang="en-US" altLang="zh-CN" sz="2800" dirty="0" err="1">
                <a:latin typeface="+mn-lt"/>
                <a:ea typeface="宋体" panose="02010600030101010101" pitchFamily="2" charset="-122"/>
              </a:rPr>
              <a:t>piplines</a:t>
            </a:r>
            <a:r>
              <a:rPr lang="en-US" altLang="zh-CN" sz="2800" dirty="0">
                <a:latin typeface="+mn-lt"/>
                <a:ea typeface="宋体" panose="02010600030101010101" pitchFamily="2" charset="-122"/>
              </a:rPr>
              <a:t> that support multicycle operations</a:t>
            </a:r>
            <a:r>
              <a:rPr lang="en-US" altLang="zh-CN" sz="2800" dirty="0" smtClean="0">
                <a:latin typeface="+mn-lt"/>
                <a:ea typeface="宋体" panose="02010600030101010101" pitchFamily="2" charset="-122"/>
              </a:rPr>
              <a:t>.</a:t>
            </a:r>
            <a:endParaRPr lang="en-US" altLang="zh-CN" sz="2800" dirty="0" smtClean="0">
              <a:latin typeface="+mn-lt"/>
              <a:ea typeface="宋体" panose="02010600030101010101" pitchFamily="2" charset="-122"/>
            </a:endParaRPr>
          </a:p>
          <a:p>
            <a:pPr>
              <a:buFontTx/>
              <a:buChar char="•"/>
            </a:pPr>
            <a:r>
              <a:rPr lang="en-US" altLang="zh-CN" sz="2800" dirty="0">
                <a:latin typeface="+mn-lt"/>
                <a:ea typeface="宋体" panose="02010600030101010101" pitchFamily="2" charset="-122"/>
              </a:rPr>
              <a:t>Master </a:t>
            </a:r>
            <a:r>
              <a:rPr lang="en-US" altLang="zh-CN" sz="2800" dirty="0">
                <a:solidFill>
                  <a:srgbClr val="FF0000"/>
                </a:solidFill>
                <a:latin typeface="+mn-lt"/>
                <a:ea typeface="宋体" panose="02010600030101010101" pitchFamily="2" charset="-122"/>
              </a:rPr>
              <a:t>the design methods </a:t>
            </a:r>
            <a:r>
              <a:rPr lang="en-US" altLang="zh-CN" sz="2800" dirty="0">
                <a:latin typeface="+mn-lt"/>
                <a:ea typeface="宋体" panose="02010600030101010101" pitchFamily="2" charset="-122"/>
              </a:rPr>
              <a:t>of Dynamically Scheduled Pipelines using </a:t>
            </a:r>
            <a:r>
              <a:rPr lang="en-US" altLang="zh-CN" sz="2800" dirty="0" err="1">
                <a:latin typeface="+mn-lt"/>
                <a:ea typeface="宋体" panose="02010600030101010101" pitchFamily="2" charset="-122"/>
              </a:rPr>
              <a:t>Scoreboarding</a:t>
            </a:r>
            <a:r>
              <a:rPr lang="en-US" altLang="zh-CN" sz="2800" dirty="0" smtClean="0">
                <a:latin typeface="+mn-lt"/>
                <a:ea typeface="宋体" panose="02010600030101010101" pitchFamily="2" charset="-122"/>
              </a:rPr>
              <a:t>.</a:t>
            </a:r>
            <a:endParaRPr lang="en-US" altLang="zh-CN" sz="2800" dirty="0">
              <a:latin typeface="+mn-lt"/>
              <a:ea typeface="宋体" panose="02010600030101010101" pitchFamily="2" charset="-122"/>
            </a:endParaRPr>
          </a:p>
          <a:p>
            <a:pPr>
              <a:buFontTx/>
              <a:buChar char="•"/>
            </a:pPr>
            <a:r>
              <a:rPr lang="en-US" altLang="zh-CN" sz="2800" dirty="0" smtClean="0">
                <a:latin typeface="+mn-lt"/>
                <a:ea typeface="宋体" panose="02010600030101010101" pitchFamily="2" charset="-122"/>
              </a:rPr>
              <a:t>Master </a:t>
            </a:r>
            <a:r>
              <a:rPr lang="en-US" altLang="zh-CN" sz="2800" dirty="0" smtClean="0">
                <a:solidFill>
                  <a:srgbClr val="FF0000"/>
                </a:solidFill>
                <a:latin typeface="+mn-lt"/>
                <a:ea typeface="宋体" panose="02010600030101010101" pitchFamily="2" charset="-122"/>
              </a:rPr>
              <a:t>verification</a:t>
            </a:r>
            <a:r>
              <a:rPr lang="en-US" altLang="zh-CN" sz="2800" dirty="0">
                <a:latin typeface="+mn-lt"/>
                <a:ea typeface="宋体" panose="02010600030101010101" pitchFamily="2" charset="-122"/>
              </a:rPr>
              <a:t> methods of Dynamically Scheduled Pipelines using </a:t>
            </a:r>
            <a:r>
              <a:rPr lang="en-US" altLang="zh-CN" sz="2800" dirty="0" err="1" smtClean="0">
                <a:latin typeface="+mn-lt"/>
                <a:ea typeface="宋体" panose="02010600030101010101" pitchFamily="2" charset="-122"/>
              </a:rPr>
              <a:t>Scoreboarding</a:t>
            </a:r>
            <a:r>
              <a:rPr lang="en-US" altLang="zh-CN" sz="2800" dirty="0" smtClean="0">
                <a:latin typeface="+mn-lt"/>
                <a:ea typeface="宋体" panose="02010600030101010101" pitchFamily="2" charset="-122"/>
              </a:rPr>
              <a:t>.</a:t>
            </a:r>
            <a:endParaRPr lang="en-US" altLang="zh-CN" sz="2800" dirty="0">
              <a:latin typeface="+mn-lt"/>
              <a:ea typeface="宋体" panose="02010600030101010101" pitchFamily="2" charset="-122"/>
            </a:endParaRPr>
          </a:p>
          <a:p>
            <a:pPr>
              <a:buFontTx/>
              <a:buChar char="•"/>
            </a:pPr>
            <a:endParaRPr lang="en-US" altLang="zh-CN" sz="2800" dirty="0">
              <a:latin typeface="+mn-lt"/>
              <a:ea typeface="宋体" panose="02010600030101010101" pitchFamily="2"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pPr eaLnBrk="1" hangingPunct="1"/>
            <a:r>
              <a:rPr lang="en-US" altLang="zh-CN" sz="4400" dirty="0">
                <a:solidFill>
                  <a:srgbClr val="19A1FD"/>
                </a:solidFill>
                <a:latin typeface="+mn-lt"/>
                <a:ea typeface="宋体" panose="02010600030101010101" pitchFamily="2" charset="-122"/>
              </a:rPr>
              <a:t>Simulation (4)</a:t>
            </a:r>
            <a:endParaRPr lang="en-US" altLang="zh-CN" sz="4400" dirty="0">
              <a:solidFill>
                <a:srgbClr val="19A1FD"/>
              </a:solidFill>
              <a:latin typeface="+mn-lt"/>
              <a:ea typeface="宋体" panose="02010600030101010101" pitchFamily="2" charset="-122"/>
            </a:endParaRPr>
          </a:p>
        </p:txBody>
      </p: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9336" y="1450177"/>
            <a:ext cx="11912655" cy="4427095"/>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pPr eaLnBrk="1" hangingPunct="1"/>
            <a:r>
              <a:rPr lang="en-US" altLang="zh-CN" sz="4400" dirty="0">
                <a:solidFill>
                  <a:srgbClr val="19A1FD"/>
                </a:solidFill>
                <a:latin typeface="+mn-lt"/>
                <a:ea typeface="宋体" panose="02010600030101010101" pitchFamily="2" charset="-122"/>
              </a:rPr>
              <a:t>Simulation (5)</a:t>
            </a:r>
            <a:endParaRPr lang="en-US" altLang="zh-CN" sz="4400" dirty="0">
              <a:solidFill>
                <a:srgbClr val="19A1FD"/>
              </a:solidFill>
              <a:latin typeface="+mn-lt"/>
              <a:ea typeface="宋体" panose="02010600030101010101" pitchFamily="2" charset="-122"/>
            </a:endParaRPr>
          </a:p>
        </p:txBody>
      </p: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9336" y="1412777"/>
            <a:ext cx="11970735" cy="4464496"/>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pPr eaLnBrk="1" hangingPunct="1"/>
            <a:r>
              <a:rPr lang="en-US" altLang="zh-CN" sz="4400" dirty="0">
                <a:solidFill>
                  <a:srgbClr val="19A1FD"/>
                </a:solidFill>
                <a:latin typeface="+mn-lt"/>
                <a:ea typeface="宋体" panose="02010600030101010101" pitchFamily="2" charset="-122"/>
              </a:rPr>
              <a:t>Simulation </a:t>
            </a:r>
            <a:r>
              <a:rPr lang="en-US" altLang="zh-CN" sz="4400" dirty="0" smtClean="0">
                <a:solidFill>
                  <a:srgbClr val="19A1FD"/>
                </a:solidFill>
                <a:latin typeface="+mn-lt"/>
                <a:ea typeface="宋体" panose="02010600030101010101" pitchFamily="2" charset="-122"/>
              </a:rPr>
              <a:t>(6)</a:t>
            </a:r>
            <a:endParaRPr lang="en-US" altLang="zh-CN" sz="4400" dirty="0">
              <a:solidFill>
                <a:srgbClr val="19A1FD"/>
              </a:solidFill>
              <a:latin typeface="+mn-lt"/>
              <a:ea typeface="宋体" panose="02010600030101010101" pitchFamily="2" charset="-122"/>
            </a:endParaRPr>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9336" y="1412776"/>
            <a:ext cx="11953328" cy="4421476"/>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pPr eaLnBrk="1" hangingPunct="1"/>
            <a:r>
              <a:rPr lang="en-US" altLang="zh-CN" sz="4400" dirty="0">
                <a:solidFill>
                  <a:srgbClr val="19A1FD"/>
                </a:solidFill>
                <a:latin typeface="+mn-lt"/>
                <a:ea typeface="宋体" panose="02010600030101010101" pitchFamily="2" charset="-122"/>
              </a:rPr>
              <a:t>Simulation </a:t>
            </a:r>
            <a:r>
              <a:rPr lang="en-US" altLang="zh-CN" sz="4400" dirty="0" smtClean="0">
                <a:solidFill>
                  <a:srgbClr val="19A1FD"/>
                </a:solidFill>
                <a:latin typeface="+mn-lt"/>
                <a:ea typeface="宋体" panose="02010600030101010101" pitchFamily="2" charset="-122"/>
              </a:rPr>
              <a:t>(7)</a:t>
            </a:r>
            <a:endParaRPr lang="en-US" altLang="zh-CN" sz="4400" dirty="0">
              <a:solidFill>
                <a:srgbClr val="19A1FD"/>
              </a:solidFill>
              <a:latin typeface="+mn-lt"/>
              <a:ea typeface="宋体" panose="02010600030101010101" pitchFamily="2" charset="-122"/>
            </a:endParaRPr>
          </a:p>
        </p:txBody>
      </p: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9336" y="1412777"/>
            <a:ext cx="11953328" cy="4474546"/>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pPr eaLnBrk="1" hangingPunct="1"/>
            <a:r>
              <a:rPr lang="en-US" altLang="zh-CN" sz="4400" dirty="0">
                <a:solidFill>
                  <a:srgbClr val="19A1FD"/>
                </a:solidFill>
                <a:latin typeface="+mn-lt"/>
                <a:ea typeface="宋体" panose="02010600030101010101" pitchFamily="2" charset="-122"/>
              </a:rPr>
              <a:t>Simulation </a:t>
            </a:r>
            <a:r>
              <a:rPr lang="en-US" altLang="zh-CN" sz="4400" dirty="0" smtClean="0">
                <a:solidFill>
                  <a:srgbClr val="19A1FD"/>
                </a:solidFill>
                <a:latin typeface="+mn-lt"/>
                <a:ea typeface="宋体" panose="02010600030101010101" pitchFamily="2" charset="-122"/>
              </a:rPr>
              <a:t>(8)</a:t>
            </a:r>
            <a:endParaRPr lang="en-US" altLang="zh-CN" sz="4400" dirty="0">
              <a:solidFill>
                <a:srgbClr val="19A1FD"/>
              </a:solidFill>
              <a:latin typeface="+mn-lt"/>
              <a:ea typeface="宋体" panose="02010600030101010101" pitchFamily="2" charset="-122"/>
            </a:endParaRPr>
          </a:p>
        </p:txBody>
      </p: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9336" y="1412777"/>
            <a:ext cx="11900659" cy="4392488"/>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pPr eaLnBrk="1" hangingPunct="1"/>
            <a:r>
              <a:rPr lang="en-US" altLang="zh-CN" sz="4400" dirty="0">
                <a:solidFill>
                  <a:srgbClr val="19A1FD"/>
                </a:solidFill>
                <a:latin typeface="+mn-lt"/>
                <a:ea typeface="宋体" panose="02010600030101010101" pitchFamily="2" charset="-122"/>
              </a:rPr>
              <a:t>Project</a:t>
            </a:r>
            <a:endParaRPr lang="en-US" altLang="zh-CN" sz="4400" dirty="0">
              <a:solidFill>
                <a:srgbClr val="19A1FD"/>
              </a:solidFill>
              <a:latin typeface="+mn-lt"/>
              <a:ea typeface="宋体" panose="02010600030101010101" pitchFamily="2" charset="-122"/>
            </a:endParaRPr>
          </a:p>
        </p:txBody>
      </p:sp>
      <p:pic>
        <p:nvPicPr>
          <p:cNvPr id="2" name="图片 1" descr="屏幕截图 2023-12-04 174758"/>
          <p:cNvPicPr>
            <a:picLocks noChangeAspect="1"/>
          </p:cNvPicPr>
          <p:nvPr/>
        </p:nvPicPr>
        <p:blipFill>
          <a:blip r:embed="rId1"/>
          <a:stretch>
            <a:fillRect/>
          </a:stretch>
        </p:blipFill>
        <p:spPr>
          <a:xfrm>
            <a:off x="3719830" y="1268730"/>
            <a:ext cx="4930140" cy="5090160"/>
          </a:xfrm>
          <a:prstGeom prst="rect">
            <a:avLst/>
          </a:prstGeom>
        </p:spPr>
      </p:pic>
      <p:sp>
        <p:nvSpPr>
          <p:cNvPr id="4" name="圆角矩形 3"/>
          <p:cNvSpPr/>
          <p:nvPr/>
        </p:nvSpPr>
        <p:spPr>
          <a:xfrm>
            <a:off x="4727575" y="4869180"/>
            <a:ext cx="2808605" cy="360045"/>
          </a:xfrm>
          <a:prstGeom prst="roundRect">
            <a:avLst/>
          </a:prstGeom>
          <a:noFill/>
          <a:ln>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pPr eaLnBrk="1" hangingPunct="1"/>
            <a:r>
              <a:rPr lang="en-US" altLang="zh-CN" sz="4400" dirty="0">
                <a:solidFill>
                  <a:srgbClr val="19A1FD"/>
                </a:solidFill>
                <a:latin typeface="+mn-lt"/>
                <a:ea typeface="宋体" panose="02010600030101010101" pitchFamily="2" charset="-122"/>
              </a:rPr>
              <a:t>Checkpoints</a:t>
            </a:r>
            <a:endParaRPr lang="en-US" altLang="zh-CN" sz="4400" dirty="0">
              <a:solidFill>
                <a:srgbClr val="19A1FD"/>
              </a:solidFill>
              <a:latin typeface="+mn-lt"/>
              <a:ea typeface="宋体" panose="02010600030101010101" pitchFamily="2" charset="-122"/>
            </a:endParaRPr>
          </a:p>
        </p:txBody>
      </p:sp>
      <p:sp>
        <p:nvSpPr>
          <p:cNvPr id="19459" name="Rectangle 3"/>
          <p:cNvSpPr>
            <a:spLocks noGrp="1" noChangeArrowheads="1"/>
          </p:cNvSpPr>
          <p:nvPr>
            <p:ph type="body" idx="1"/>
          </p:nvPr>
        </p:nvSpPr>
        <p:spPr>
          <a:xfrm>
            <a:off x="623392" y="1412776"/>
            <a:ext cx="10945216" cy="4800600"/>
          </a:xfrm>
        </p:spPr>
        <p:txBody>
          <a:bodyPr>
            <a:noAutofit/>
          </a:bodyPr>
          <a:lstStyle/>
          <a:p>
            <a:pPr eaLnBrk="1" hangingPunct="1">
              <a:lnSpc>
                <a:spcPct val="100000"/>
              </a:lnSpc>
              <a:buFont typeface="Arial" panose="020B0604020202020204" pitchFamily="34" charset="0"/>
              <a:buChar char="•"/>
            </a:pPr>
            <a:r>
              <a:rPr lang="en-US" altLang="zh-CN" sz="2800" dirty="0">
                <a:solidFill>
                  <a:srgbClr val="19A1FD"/>
                </a:solidFill>
                <a:latin typeface="+mn-lt"/>
                <a:ea typeface="宋体" panose="02010600030101010101" pitchFamily="2" charset="-122"/>
              </a:rPr>
              <a:t>CP 1:  </a:t>
            </a:r>
            <a:endParaRPr lang="en-US" altLang="zh-CN" sz="2800" dirty="0">
              <a:solidFill>
                <a:srgbClr val="19A1FD"/>
              </a:solidFill>
              <a:latin typeface="+mn-lt"/>
              <a:ea typeface="宋体" panose="02010600030101010101" pitchFamily="2" charset="-122"/>
            </a:endParaRPr>
          </a:p>
          <a:p>
            <a:pPr marL="457200" lvl="1" indent="0">
              <a:buNone/>
            </a:pPr>
            <a:r>
              <a:rPr lang="en-US" altLang="zh-CN" sz="3200" dirty="0">
                <a:latin typeface="+mn-lt"/>
                <a:ea typeface="宋体" panose="02010600030101010101" pitchFamily="2" charset="-122"/>
              </a:rPr>
              <a:t>Waveform Simulation of the Pipelined CPU with the verification </a:t>
            </a:r>
            <a:r>
              <a:rPr lang="en-US" altLang="zh-CN" sz="3200" dirty="0" smtClean="0">
                <a:latin typeface="+mn-lt"/>
                <a:ea typeface="宋体" panose="02010600030101010101" pitchFamily="2" charset="-122"/>
              </a:rPr>
              <a:t>program</a:t>
            </a:r>
            <a:endParaRPr lang="en-US" altLang="zh-CN" sz="3200" dirty="0" smtClean="0">
              <a:latin typeface="+mn-lt"/>
              <a:ea typeface="宋体" panose="02010600030101010101" pitchFamily="2" charset="-122"/>
            </a:endParaRPr>
          </a:p>
          <a:p>
            <a:pPr marL="457200" lvl="1" indent="0">
              <a:buNone/>
            </a:pPr>
            <a:endParaRPr lang="en-US" altLang="zh-CN" sz="3200" dirty="0">
              <a:latin typeface="+mn-lt"/>
              <a:ea typeface="宋体" panose="02010600030101010101" pitchFamily="2" charset="-122"/>
            </a:endParaRPr>
          </a:p>
          <a:p>
            <a:pPr eaLnBrk="1" hangingPunct="1">
              <a:lnSpc>
                <a:spcPct val="100000"/>
              </a:lnSpc>
              <a:buFont typeface="Arial" panose="020B0604020202020204" pitchFamily="34" charset="0"/>
              <a:buChar char="•"/>
            </a:pPr>
            <a:r>
              <a:rPr lang="en-US" altLang="zh-CN" sz="2800" dirty="0">
                <a:solidFill>
                  <a:srgbClr val="19A1FD"/>
                </a:solidFill>
                <a:latin typeface="+mn-lt"/>
                <a:ea typeface="宋体" panose="02010600030101010101" pitchFamily="2" charset="-122"/>
              </a:rPr>
              <a:t>CP 2: </a:t>
            </a:r>
            <a:endParaRPr lang="en-US" altLang="zh-CN" sz="2800" dirty="0">
              <a:solidFill>
                <a:srgbClr val="19A1FD"/>
              </a:solidFill>
              <a:latin typeface="+mn-lt"/>
              <a:ea typeface="宋体" panose="02010600030101010101" pitchFamily="2" charset="-122"/>
            </a:endParaRPr>
          </a:p>
          <a:p>
            <a:pPr marL="457200" lvl="1" indent="0">
              <a:buNone/>
            </a:pPr>
            <a:r>
              <a:rPr lang="en-US" altLang="zh-CN" sz="3200" dirty="0">
                <a:latin typeface="+mn-lt"/>
                <a:ea typeface="宋体" panose="02010600030101010101" pitchFamily="2" charset="-122"/>
              </a:rPr>
              <a:t>FPGA Implementation of the Pipelined CPU with the verification program</a:t>
            </a:r>
            <a:endParaRPr lang="en-US" altLang="zh-CN" sz="3200" dirty="0">
              <a:latin typeface="+mn-lt"/>
              <a:ea typeface="宋体" panose="02010600030101010101" pitchFamily="2"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143673" y="2431048"/>
            <a:ext cx="5832647" cy="1862048"/>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altLang="zh-CN" sz="11500" b="1" spc="50" dirty="0">
                <a:ln w="11430"/>
                <a:solidFill>
                  <a:schemeClr val="tx2">
                    <a:lumMod val="60000"/>
                    <a:lumOff val="40000"/>
                  </a:schemeClr>
                </a:solidFill>
                <a:effectLst>
                  <a:outerShdw blurRad="76200" dist="50800" dir="5400000" algn="tl" rotWithShape="0">
                    <a:srgbClr val="000000">
                      <a:alpha val="65000"/>
                    </a:srgbClr>
                  </a:outerShdw>
                </a:effectLst>
              </a:rPr>
              <a:t>Thanks!</a:t>
            </a:r>
            <a:endParaRPr lang="zh-CN" altLang="en-US" sz="11500" b="1" spc="50" dirty="0">
              <a:ln w="11430"/>
              <a:solidFill>
                <a:schemeClr val="tx2">
                  <a:lumMod val="60000"/>
                  <a:lumOff val="40000"/>
                </a:schemeClr>
              </a:soli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pPr eaLnBrk="1" hangingPunct="1"/>
            <a:r>
              <a:rPr lang="en-US" altLang="zh-CN" sz="4400" dirty="0">
                <a:solidFill>
                  <a:srgbClr val="19A1FD"/>
                </a:solidFill>
                <a:latin typeface="+mn-lt"/>
                <a:ea typeface="宋体" panose="02010600030101010101" pitchFamily="2" charset="-122"/>
              </a:rPr>
              <a:t>Experiment Task</a:t>
            </a:r>
            <a:endParaRPr lang="en-US" altLang="zh-CN" sz="4400" dirty="0">
              <a:solidFill>
                <a:srgbClr val="19A1FD"/>
              </a:solidFill>
              <a:latin typeface="+mn-lt"/>
              <a:ea typeface="宋体" panose="02010600030101010101" pitchFamily="2" charset="-122"/>
            </a:endParaRPr>
          </a:p>
        </p:txBody>
      </p:sp>
      <p:sp>
        <p:nvSpPr>
          <p:cNvPr id="7171" name="Rectangle 3"/>
          <p:cNvSpPr>
            <a:spLocks noGrp="1" noChangeArrowheads="1"/>
          </p:cNvSpPr>
          <p:nvPr>
            <p:ph type="body" idx="1"/>
          </p:nvPr>
        </p:nvSpPr>
        <p:spPr/>
        <p:txBody>
          <a:bodyPr/>
          <a:lstStyle/>
          <a:p>
            <a:pPr>
              <a:lnSpc>
                <a:spcPct val="100000"/>
              </a:lnSpc>
              <a:spcBef>
                <a:spcPts val="670"/>
              </a:spcBef>
              <a:buFontTx/>
              <a:buChar char="•"/>
            </a:pPr>
            <a:r>
              <a:rPr lang="en-US" altLang="zh-CN" sz="3200" dirty="0" smtClean="0">
                <a:latin typeface="+mn-lt"/>
                <a:ea typeface="宋体" panose="02010600030101010101" pitchFamily="2" charset="-122"/>
              </a:rPr>
              <a:t>Redesign the pipelines with </a:t>
            </a:r>
            <a:r>
              <a:rPr lang="en-US" altLang="zh-CN" sz="3200" dirty="0" smtClean="0">
                <a:solidFill>
                  <a:srgbClr val="FF0000"/>
                </a:solidFill>
                <a:latin typeface="+mn-lt"/>
                <a:ea typeface="宋体" panose="02010600030101010101" pitchFamily="2" charset="-122"/>
              </a:rPr>
              <a:t>IF/IS/RO/FU/WB</a:t>
            </a:r>
            <a:r>
              <a:rPr lang="en-US" altLang="zh-CN" sz="3200" dirty="0" smtClean="0">
                <a:latin typeface="+mn-lt"/>
                <a:ea typeface="宋体" panose="02010600030101010101" pitchFamily="2" charset="-122"/>
              </a:rPr>
              <a:t> stages and </a:t>
            </a:r>
            <a:r>
              <a:rPr lang="en-US" altLang="zh-CN" sz="3200" dirty="0" smtClean="0">
                <a:solidFill>
                  <a:srgbClr val="FF0000"/>
                </a:solidFill>
                <a:latin typeface="+mn-lt"/>
                <a:ea typeface="宋体" panose="02010600030101010101" pitchFamily="2" charset="-122"/>
              </a:rPr>
              <a:t>supporting multicycle operations</a:t>
            </a:r>
            <a:r>
              <a:rPr lang="en-US" altLang="zh-CN" sz="3200" dirty="0">
                <a:latin typeface="+mn-lt"/>
                <a:ea typeface="宋体" panose="02010600030101010101" pitchFamily="2" charset="-122"/>
              </a:rPr>
              <a:t>.</a:t>
            </a:r>
            <a:endParaRPr lang="en-US" altLang="zh-CN" sz="3200" dirty="0" smtClean="0">
              <a:latin typeface="+mn-lt"/>
              <a:ea typeface="宋体" panose="02010600030101010101" pitchFamily="2" charset="-122"/>
            </a:endParaRPr>
          </a:p>
          <a:p>
            <a:pPr>
              <a:lnSpc>
                <a:spcPct val="100000"/>
              </a:lnSpc>
              <a:spcBef>
                <a:spcPts val="670"/>
              </a:spcBef>
              <a:buFontTx/>
              <a:buChar char="•"/>
            </a:pPr>
            <a:endParaRPr lang="en-US" altLang="zh-CN" sz="3200" dirty="0" smtClean="0">
              <a:latin typeface="+mn-lt"/>
              <a:ea typeface="宋体" panose="02010600030101010101" pitchFamily="2" charset="-122"/>
            </a:endParaRPr>
          </a:p>
          <a:p>
            <a:pPr>
              <a:lnSpc>
                <a:spcPct val="100000"/>
              </a:lnSpc>
              <a:spcBef>
                <a:spcPts val="670"/>
              </a:spcBef>
              <a:buFontTx/>
              <a:buChar char="•"/>
            </a:pPr>
            <a:r>
              <a:rPr lang="en-US" altLang="zh-CN" sz="3200" dirty="0" smtClean="0">
                <a:latin typeface="+mn-lt"/>
                <a:ea typeface="宋体" panose="02010600030101010101" pitchFamily="2" charset="-122"/>
              </a:rPr>
              <a:t>Design </a:t>
            </a:r>
            <a:r>
              <a:rPr lang="en-US" altLang="zh-CN" sz="3200" dirty="0">
                <a:latin typeface="+mn-lt"/>
                <a:ea typeface="宋体" panose="02010600030101010101" pitchFamily="2" charset="-122"/>
              </a:rPr>
              <a:t>of </a:t>
            </a:r>
            <a:r>
              <a:rPr lang="en-US" altLang="zh-CN" sz="3200" dirty="0" smtClean="0">
                <a:solidFill>
                  <a:srgbClr val="FF0000"/>
                </a:solidFill>
                <a:latin typeface="+mn-lt"/>
                <a:ea typeface="宋体" panose="02010600030101010101" pitchFamily="2" charset="-122"/>
              </a:rPr>
              <a:t>a scoreboard </a:t>
            </a:r>
            <a:r>
              <a:rPr lang="en-US" altLang="zh-CN" sz="3200" dirty="0" smtClean="0">
                <a:latin typeface="+mn-lt"/>
                <a:ea typeface="宋体" panose="02010600030101010101" pitchFamily="2" charset="-122"/>
              </a:rPr>
              <a:t>and </a:t>
            </a:r>
            <a:r>
              <a:rPr lang="en-US" altLang="zh-CN" sz="3200" dirty="0">
                <a:latin typeface="+mn-lt"/>
                <a:ea typeface="宋体" panose="02010600030101010101" pitchFamily="2" charset="-122"/>
              </a:rPr>
              <a:t>integrate it to CPU.</a:t>
            </a:r>
            <a:endParaRPr lang="en-US" altLang="zh-CN" sz="3200" dirty="0">
              <a:latin typeface="+mn-lt"/>
              <a:ea typeface="宋体" panose="02010600030101010101" pitchFamily="2" charset="-122"/>
            </a:endParaRPr>
          </a:p>
          <a:p>
            <a:pPr>
              <a:lnSpc>
                <a:spcPct val="100000"/>
              </a:lnSpc>
              <a:spcBef>
                <a:spcPts val="670"/>
              </a:spcBef>
              <a:buFontTx/>
              <a:buChar char="•"/>
            </a:pPr>
            <a:endParaRPr lang="en-US" altLang="zh-CN" sz="3200" dirty="0">
              <a:latin typeface="+mn-lt"/>
              <a:ea typeface="宋体" panose="02010600030101010101" pitchFamily="2" charset="-122"/>
            </a:endParaRPr>
          </a:p>
          <a:p>
            <a:pPr>
              <a:lnSpc>
                <a:spcPct val="100000"/>
              </a:lnSpc>
              <a:spcBef>
                <a:spcPts val="670"/>
              </a:spcBef>
              <a:buFontTx/>
              <a:buChar char="•"/>
            </a:pPr>
            <a:r>
              <a:rPr lang="en-US" altLang="zh-CN" sz="3200" dirty="0">
                <a:solidFill>
                  <a:srgbClr val="FF0000"/>
                </a:solidFill>
                <a:latin typeface="+mn-lt"/>
                <a:ea typeface="宋体" panose="02010600030101010101" pitchFamily="2" charset="-122"/>
              </a:rPr>
              <a:t>Verify the Pipelined CPU with program </a:t>
            </a:r>
            <a:r>
              <a:rPr lang="en-US" altLang="zh-CN" sz="3200" dirty="0">
                <a:latin typeface="+mn-lt"/>
                <a:ea typeface="宋体" panose="02010600030101010101" pitchFamily="2" charset="-122"/>
              </a:rPr>
              <a:t>and observe the execution of </a:t>
            </a:r>
            <a:r>
              <a:rPr lang="en-US" altLang="zh-CN" sz="3200" dirty="0" smtClean="0">
                <a:latin typeface="+mn-lt"/>
                <a:ea typeface="宋体" panose="02010600030101010101" pitchFamily="2" charset="-122"/>
              </a:rPr>
              <a:t>program</a:t>
            </a:r>
            <a:r>
              <a:rPr lang="en-US" altLang="zh-CN" sz="3200" dirty="0">
                <a:latin typeface="+mn-lt"/>
                <a:ea typeface="宋体" panose="02010600030101010101" pitchFamily="2" charset="-122"/>
              </a:rPr>
              <a:t>.</a:t>
            </a:r>
            <a:endParaRPr lang="en-US" altLang="zh-CN" sz="3200" dirty="0">
              <a:latin typeface="+mn-lt"/>
              <a:ea typeface="宋体" panose="02010600030101010101" pitchFamily="2" charset="-122"/>
            </a:endParaRPr>
          </a:p>
          <a:p>
            <a:pPr>
              <a:lnSpc>
                <a:spcPct val="100000"/>
              </a:lnSpc>
              <a:spcBef>
                <a:spcPts val="670"/>
              </a:spcBef>
              <a:buFontTx/>
              <a:buChar char="•"/>
            </a:pPr>
            <a:endParaRPr lang="en-US" altLang="zh-CN" sz="3200" dirty="0">
              <a:latin typeface="+mn-lt"/>
              <a:ea typeface="宋体" panose="02010600030101010101"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1319022" y="188640"/>
            <a:ext cx="9673522" cy="648072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pPr eaLnBrk="1" hangingPunct="1"/>
            <a:r>
              <a:rPr lang="en-US" altLang="zh-CN" sz="4400" dirty="0">
                <a:solidFill>
                  <a:srgbClr val="19A1FD"/>
                </a:solidFill>
                <a:latin typeface="+mn-lt"/>
                <a:ea typeface="宋体" panose="02010600030101010101" pitchFamily="2" charset="-122"/>
              </a:rPr>
              <a:t>Architecture Overview – IF</a:t>
            </a:r>
            <a:endParaRPr lang="en-US" altLang="zh-CN" sz="4400" dirty="0">
              <a:solidFill>
                <a:srgbClr val="19A1FD"/>
              </a:solidFill>
              <a:latin typeface="+mn-lt"/>
              <a:ea typeface="宋体" panose="02010600030101010101" pitchFamily="2" charset="-122"/>
            </a:endParaRPr>
          </a:p>
        </p:txBody>
      </p:sp>
      <p:pic>
        <p:nvPicPr>
          <p:cNvPr id="3" name="图片 2"/>
          <p:cNvPicPr>
            <a:picLocks noChangeAspect="1"/>
          </p:cNvPicPr>
          <p:nvPr>
            <p:custDataLst>
              <p:tags r:id="rId1"/>
            </p:custDataLst>
          </p:nvPr>
        </p:nvPicPr>
        <p:blipFill>
          <a:blip r:embed="rId2"/>
          <a:stretch>
            <a:fillRect/>
          </a:stretch>
        </p:blipFill>
        <p:spPr>
          <a:xfrm>
            <a:off x="191770" y="2204720"/>
            <a:ext cx="8991600" cy="2428875"/>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8328025" y="116840"/>
            <a:ext cx="3657600" cy="908685"/>
          </a:xfrm>
          <a:prstGeom prst="rect">
            <a:avLst/>
          </a:prstGeom>
        </p:spPr>
      </p:pic>
      <p:pic>
        <p:nvPicPr>
          <p:cNvPr id="4" name="Picture 3"/>
          <p:cNvPicPr>
            <a:picLocks noChangeAspect="1"/>
          </p:cNvPicPr>
          <p:nvPr>
            <p:custDataLst>
              <p:tags r:id="rId5"/>
            </p:custDataLst>
          </p:nvPr>
        </p:nvPicPr>
        <p:blipFill>
          <a:blip r:embed="rId6"/>
          <a:srcRect l="-249" r="74690"/>
          <a:stretch>
            <a:fillRect/>
          </a:stretch>
        </p:blipFill>
        <p:spPr>
          <a:xfrm>
            <a:off x="9119870" y="178435"/>
            <a:ext cx="2472690" cy="648081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pPr eaLnBrk="1" hangingPunct="1"/>
            <a:r>
              <a:rPr lang="en-US" altLang="zh-CN" sz="4400" dirty="0">
                <a:solidFill>
                  <a:srgbClr val="19A1FD"/>
                </a:solidFill>
                <a:latin typeface="+mn-lt"/>
                <a:ea typeface="宋体" panose="02010600030101010101" pitchFamily="2" charset="-122"/>
              </a:rPr>
              <a:t>Architecture Overview – </a:t>
            </a:r>
            <a:r>
              <a:rPr lang="en-US" altLang="zh-CN" sz="4400" dirty="0">
                <a:solidFill>
                  <a:srgbClr val="19A1FD"/>
                </a:solidFill>
                <a:latin typeface="+mn-lt"/>
                <a:ea typeface="宋体" panose="02010600030101010101" pitchFamily="2" charset="-122"/>
              </a:rPr>
              <a:t>IS</a:t>
            </a:r>
            <a:endParaRPr lang="en-US" altLang="zh-CN" sz="4400" dirty="0">
              <a:solidFill>
                <a:srgbClr val="19A1FD"/>
              </a:solidFill>
              <a:latin typeface="+mn-lt"/>
              <a:ea typeface="宋体" panose="02010600030101010101" pitchFamily="2" charset="-122"/>
            </a:endParaRPr>
          </a:p>
        </p:txBody>
      </p:sp>
      <p:pic>
        <p:nvPicPr>
          <p:cNvPr id="2" name="图片 1"/>
          <p:cNvPicPr>
            <a:picLocks noChangeAspect="1"/>
          </p:cNvPicPr>
          <p:nvPr>
            <p:custDataLst>
              <p:tags r:id="rId1"/>
            </p:custDataLst>
          </p:nvPr>
        </p:nvPicPr>
        <p:blipFill>
          <a:blip r:embed="rId2"/>
          <a:stretch>
            <a:fillRect/>
          </a:stretch>
        </p:blipFill>
        <p:spPr>
          <a:xfrm>
            <a:off x="521335" y="1628775"/>
            <a:ext cx="9544050" cy="4371975"/>
          </a:xfrm>
          <a:prstGeom prst="rect">
            <a:avLst/>
          </a:prstGeom>
        </p:spPr>
      </p:pic>
      <p:pic>
        <p:nvPicPr>
          <p:cNvPr id="3" name="图片 2"/>
          <p:cNvPicPr>
            <a:picLocks noChangeAspect="1"/>
          </p:cNvPicPr>
          <p:nvPr>
            <p:custDataLst>
              <p:tags r:id="rId3"/>
            </p:custDataLst>
          </p:nvPr>
        </p:nvPicPr>
        <p:blipFill>
          <a:blip r:embed="rId4"/>
          <a:stretch>
            <a:fillRect/>
          </a:stretch>
        </p:blipFill>
        <p:spPr>
          <a:xfrm>
            <a:off x="8688705" y="116840"/>
            <a:ext cx="3190875" cy="962025"/>
          </a:xfrm>
          <a:prstGeom prst="rect">
            <a:avLst/>
          </a:prstGeom>
        </p:spPr>
      </p:pic>
      <p:pic>
        <p:nvPicPr>
          <p:cNvPr id="4" name="Picture 3"/>
          <p:cNvPicPr>
            <a:picLocks noChangeAspect="1"/>
          </p:cNvPicPr>
          <p:nvPr>
            <p:custDataLst>
              <p:tags r:id="rId5"/>
            </p:custDataLst>
          </p:nvPr>
        </p:nvPicPr>
        <p:blipFill>
          <a:blip r:embed="rId6"/>
          <a:srcRect l="22580" r="67736"/>
          <a:stretch>
            <a:fillRect/>
          </a:stretch>
        </p:blipFill>
        <p:spPr>
          <a:xfrm>
            <a:off x="10560050" y="188595"/>
            <a:ext cx="936752" cy="648081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pPr eaLnBrk="1" hangingPunct="1"/>
            <a:r>
              <a:rPr lang="en-US" altLang="zh-CN" sz="4400" dirty="0">
                <a:solidFill>
                  <a:srgbClr val="19A1FD"/>
                </a:solidFill>
                <a:latin typeface="+mn-lt"/>
                <a:ea typeface="宋体" panose="02010600030101010101" pitchFamily="2" charset="-122"/>
              </a:rPr>
              <a:t>Architecture Overview – </a:t>
            </a:r>
            <a:r>
              <a:rPr lang="en-US" altLang="zh-CN" sz="4400" dirty="0">
                <a:solidFill>
                  <a:srgbClr val="19A1FD"/>
                </a:solidFill>
                <a:latin typeface="+mn-lt"/>
                <a:ea typeface="宋体" panose="02010600030101010101" pitchFamily="2" charset="-122"/>
              </a:rPr>
              <a:t>RO</a:t>
            </a:r>
            <a:endParaRPr lang="en-US" altLang="zh-CN" sz="4400" dirty="0">
              <a:solidFill>
                <a:srgbClr val="19A1FD"/>
              </a:solidFill>
              <a:latin typeface="+mn-lt"/>
              <a:ea typeface="宋体" panose="02010600030101010101" pitchFamily="2" charset="-122"/>
            </a:endParaRPr>
          </a:p>
        </p:txBody>
      </p:sp>
      <p:pic>
        <p:nvPicPr>
          <p:cNvPr id="4" name="Picture 3"/>
          <p:cNvPicPr>
            <a:picLocks noChangeAspect="1"/>
          </p:cNvPicPr>
          <p:nvPr>
            <p:custDataLst>
              <p:tags r:id="rId1"/>
            </p:custDataLst>
          </p:nvPr>
        </p:nvPicPr>
        <p:blipFill>
          <a:blip r:embed="rId2"/>
          <a:srcRect l="29282" r="40941"/>
          <a:stretch>
            <a:fillRect/>
          </a:stretch>
        </p:blipFill>
        <p:spPr>
          <a:xfrm>
            <a:off x="8832215" y="188595"/>
            <a:ext cx="2880360" cy="6480810"/>
          </a:xfrm>
          <a:prstGeom prst="rect">
            <a:avLst/>
          </a:prstGeom>
        </p:spPr>
      </p:pic>
      <p:pic>
        <p:nvPicPr>
          <p:cNvPr id="2" name="图片 1"/>
          <p:cNvPicPr>
            <a:picLocks noChangeAspect="1"/>
          </p:cNvPicPr>
          <p:nvPr>
            <p:custDataLst>
              <p:tags r:id="rId3"/>
            </p:custDataLst>
          </p:nvPr>
        </p:nvPicPr>
        <p:blipFill>
          <a:blip r:embed="rId4"/>
          <a:stretch>
            <a:fillRect/>
          </a:stretch>
        </p:blipFill>
        <p:spPr>
          <a:xfrm>
            <a:off x="335280" y="2348865"/>
            <a:ext cx="8277225" cy="24384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pPr eaLnBrk="1" hangingPunct="1"/>
            <a:r>
              <a:rPr lang="en-US" altLang="zh-CN" sz="4400" dirty="0">
                <a:solidFill>
                  <a:srgbClr val="19A1FD"/>
                </a:solidFill>
                <a:latin typeface="+mn-lt"/>
                <a:ea typeface="宋体" panose="02010600030101010101" pitchFamily="2" charset="-122"/>
              </a:rPr>
              <a:t>Architecture Overview – </a:t>
            </a:r>
            <a:r>
              <a:rPr lang="en-US" altLang="zh-CN" sz="4400" dirty="0">
                <a:solidFill>
                  <a:srgbClr val="19A1FD"/>
                </a:solidFill>
                <a:latin typeface="+mn-lt"/>
                <a:ea typeface="宋体" panose="02010600030101010101" pitchFamily="2" charset="-122"/>
              </a:rPr>
              <a:t>FU</a:t>
            </a:r>
            <a:endParaRPr lang="en-US" altLang="zh-CN" sz="4400" dirty="0">
              <a:solidFill>
                <a:srgbClr val="19A1FD"/>
              </a:solidFill>
              <a:latin typeface="+mn-lt"/>
              <a:ea typeface="宋体" panose="02010600030101010101" pitchFamily="2" charset="-122"/>
            </a:endParaRPr>
          </a:p>
        </p:txBody>
      </p:sp>
      <p:pic>
        <p:nvPicPr>
          <p:cNvPr id="4" name="Picture 3"/>
          <p:cNvPicPr>
            <a:picLocks noChangeAspect="1"/>
          </p:cNvPicPr>
          <p:nvPr>
            <p:custDataLst>
              <p:tags r:id="rId1"/>
            </p:custDataLst>
          </p:nvPr>
        </p:nvPicPr>
        <p:blipFill>
          <a:blip r:embed="rId2"/>
          <a:srcRect l="54594" r="11913"/>
          <a:stretch>
            <a:fillRect/>
          </a:stretch>
        </p:blipFill>
        <p:spPr>
          <a:xfrm>
            <a:off x="8616315" y="188595"/>
            <a:ext cx="3239897" cy="6480810"/>
          </a:xfrm>
          <a:prstGeom prst="rect">
            <a:avLst/>
          </a:prstGeom>
        </p:spPr>
      </p:pic>
      <p:pic>
        <p:nvPicPr>
          <p:cNvPr id="3" name="图片 2"/>
          <p:cNvPicPr>
            <a:picLocks noChangeAspect="1"/>
          </p:cNvPicPr>
          <p:nvPr>
            <p:custDataLst>
              <p:tags r:id="rId3"/>
            </p:custDataLst>
          </p:nvPr>
        </p:nvPicPr>
        <p:blipFill>
          <a:blip r:embed="rId4"/>
          <a:stretch>
            <a:fillRect/>
          </a:stretch>
        </p:blipFill>
        <p:spPr>
          <a:xfrm>
            <a:off x="479425" y="1412875"/>
            <a:ext cx="7877175" cy="4762500"/>
          </a:xfrm>
          <a:prstGeom prst="rect">
            <a:avLst/>
          </a:prstGeom>
        </p:spPr>
      </p:pic>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commondata" val="eyJoZGlkIjoiOTAyMTg2OGY1MDg2NzFiNGU0MzMyYzJmMmEzODBhYTgifQ=="/>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实验室PPT模版2013 beta1">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3724</Words>
  <Application>WPS 演示</Application>
  <PresentationFormat>Widescreen</PresentationFormat>
  <Paragraphs>757</Paragraphs>
  <Slides>37</Slides>
  <Notes>2</Notes>
  <HiddenSlides>0</HiddenSlides>
  <MMClips>0</MMClips>
  <ScaleCrop>false</ScaleCrop>
  <HeadingPairs>
    <vt:vector size="6" baseType="variant">
      <vt:variant>
        <vt:lpstr>已用的字体</vt:lpstr>
      </vt:variant>
      <vt:variant>
        <vt:i4>13</vt:i4>
      </vt:variant>
      <vt:variant>
        <vt:lpstr>主题</vt:lpstr>
      </vt:variant>
      <vt:variant>
        <vt:i4>3</vt:i4>
      </vt:variant>
      <vt:variant>
        <vt:lpstr>幻灯片标题</vt:lpstr>
      </vt:variant>
      <vt:variant>
        <vt:i4>37</vt:i4>
      </vt:variant>
    </vt:vector>
  </HeadingPairs>
  <TitlesOfParts>
    <vt:vector size="53" baseType="lpstr">
      <vt:lpstr>Arial</vt:lpstr>
      <vt:lpstr>宋体</vt:lpstr>
      <vt:lpstr>Wingdings</vt:lpstr>
      <vt:lpstr>黑体</vt:lpstr>
      <vt:lpstr>华文细黑</vt:lpstr>
      <vt:lpstr>微软雅黑</vt:lpstr>
      <vt:lpstr>楷体</vt:lpstr>
      <vt:lpstr>楷体_GB2312</vt:lpstr>
      <vt:lpstr>新宋体</vt:lpstr>
      <vt:lpstr>Calibri</vt:lpstr>
      <vt:lpstr>Arial Unicode MS</vt:lpstr>
      <vt:lpstr>等线</vt:lpstr>
      <vt:lpstr>Calibri</vt:lpstr>
      <vt:lpstr>自定义设计方案</vt:lpstr>
      <vt:lpstr>实验室PPT模版2013 beta1</vt:lpstr>
      <vt:lpstr>1_自定义设计方案</vt:lpstr>
      <vt:lpstr>Computer Architecture Experiment</vt:lpstr>
      <vt:lpstr>Outline</vt:lpstr>
      <vt:lpstr>Experiment Purpose</vt:lpstr>
      <vt:lpstr>Experiment Task</vt:lpstr>
      <vt:lpstr>PowerPoint 演示文稿</vt:lpstr>
      <vt:lpstr>Architecture Overview – IF</vt:lpstr>
      <vt:lpstr>Architecture Overview – IS</vt:lpstr>
      <vt:lpstr>Architecture Overview – RO</vt:lpstr>
      <vt:lpstr>Architecture Overview – FU</vt:lpstr>
      <vt:lpstr>Architecture Overview – WB</vt:lpstr>
      <vt:lpstr>PowerPoint 演示文稿</vt:lpstr>
      <vt:lpstr>Ctrl Unit</vt:lpstr>
      <vt:lpstr>Ctrl Unit - Function Unit Status</vt:lpstr>
      <vt:lpstr>Ctrl Unit - Function Unit Status</vt:lpstr>
      <vt:lpstr>Ctrl Unit - Function Unit Status</vt:lpstr>
      <vt:lpstr>Issue</vt:lpstr>
      <vt:lpstr>Issue</vt:lpstr>
      <vt:lpstr>Read Operands</vt:lpstr>
      <vt:lpstr>Read Operands</vt:lpstr>
      <vt:lpstr>Execute</vt:lpstr>
      <vt:lpstr>Write Back</vt:lpstr>
      <vt:lpstr>Instr. Mem.(1)</vt:lpstr>
      <vt:lpstr>Instr. Mem.(2)</vt:lpstr>
      <vt:lpstr>Data Mem. </vt:lpstr>
      <vt:lpstr>Simulation (1)</vt:lpstr>
      <vt:lpstr>Example (1)</vt:lpstr>
      <vt:lpstr>Simulation (1)</vt:lpstr>
      <vt:lpstr>Simulation (2)</vt:lpstr>
      <vt:lpstr>Simulation (3)</vt:lpstr>
      <vt:lpstr>Simulation (4)</vt:lpstr>
      <vt:lpstr>Simulation (5)</vt:lpstr>
      <vt:lpstr>Simulation (6)</vt:lpstr>
      <vt:lpstr>Simulation (7)</vt:lpstr>
      <vt:lpstr>Simulation (8)</vt:lpstr>
      <vt:lpstr>Project</vt:lpstr>
      <vt:lpstr>Checkpoints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xu3stones</dc:creator>
  <cp:lastModifiedBy>辰晨</cp:lastModifiedBy>
  <cp:revision>279</cp:revision>
  <cp:lastPrinted>2015-06-15T14:04:00Z</cp:lastPrinted>
  <dcterms:created xsi:type="dcterms:W3CDTF">2011-08-03T07:44:00Z</dcterms:created>
  <dcterms:modified xsi:type="dcterms:W3CDTF">2023-12-11T06:44:40Z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2C588B36BBD147FFA88D4EA032FA0A18_12</vt:lpwstr>
  </property>
  <property fmtid="{D5CDD505-2E9C-101B-9397-08002B2CF9AE}" pid="3" name="KSOProductBuildVer">
    <vt:lpwstr>2052-12.1.0.15990</vt:lpwstr>
  </property>
</Properties>
</file>