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1"/>
  </p:sldMasterIdLst>
  <p:notesMasterIdLst>
    <p:notesMasterId r:id="rId50"/>
  </p:notesMasterIdLst>
  <p:sldIdLst>
    <p:sldId id="291" r:id="rId2"/>
    <p:sldId id="292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71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9" r:id="rId25"/>
    <p:sldId id="370" r:id="rId26"/>
    <p:sldId id="368" r:id="rId27"/>
    <p:sldId id="257" r:id="rId28"/>
    <p:sldId id="296" r:id="rId29"/>
    <p:sldId id="258" r:id="rId30"/>
    <p:sldId id="260" r:id="rId31"/>
    <p:sldId id="261" r:id="rId32"/>
    <p:sldId id="301" r:id="rId33"/>
    <p:sldId id="302" r:id="rId34"/>
    <p:sldId id="300" r:id="rId35"/>
    <p:sldId id="303" r:id="rId36"/>
    <p:sldId id="299" r:id="rId37"/>
    <p:sldId id="304" r:id="rId38"/>
    <p:sldId id="313" r:id="rId39"/>
    <p:sldId id="315" r:id="rId40"/>
    <p:sldId id="316" r:id="rId41"/>
    <p:sldId id="317" r:id="rId42"/>
    <p:sldId id="318" r:id="rId43"/>
    <p:sldId id="339" r:id="rId44"/>
    <p:sldId id="342" r:id="rId45"/>
    <p:sldId id="343" r:id="rId46"/>
    <p:sldId id="344" r:id="rId47"/>
    <p:sldId id="345" r:id="rId48"/>
    <p:sldId id="346" r:id="rId49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CC0099"/>
    <a:srgbClr val="FF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7" autoAdjust="0"/>
    <p:restoredTop sz="94614" autoAdjust="0"/>
  </p:normalViewPr>
  <p:slideViewPr>
    <p:cSldViewPr>
      <p:cViewPr varScale="1">
        <p:scale>
          <a:sx n="154" d="100"/>
          <a:sy n="154" d="100"/>
        </p:scale>
        <p:origin x="20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2"/>
    </p:cViewPr>
  </p:sorterViewPr>
  <p:notesViewPr>
    <p:cSldViewPr>
      <p:cViewPr varScale="1">
        <p:scale>
          <a:sx n="54" d="100"/>
          <a:sy n="54" d="100"/>
        </p:scale>
        <p:origin x="-1230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z" userId="c4e1dd2b-9cad-4a1c-933f-14a5ced6eec8" providerId="ADAL" clId="{16E9F230-E5EE-4F00-80DB-47D715695787}"/>
    <pc:docChg chg="undo custSel delSld modSld">
      <pc:chgData name="hz" userId="c4e1dd2b-9cad-4a1c-933f-14a5ced6eec8" providerId="ADAL" clId="{16E9F230-E5EE-4F00-80DB-47D715695787}" dt="2023-11-28T03:23:27.063" v="132" actId="20577"/>
      <pc:docMkLst>
        <pc:docMk/>
      </pc:docMkLst>
      <pc:sldChg chg="modSp">
        <pc:chgData name="hz" userId="c4e1dd2b-9cad-4a1c-933f-14a5ced6eec8" providerId="ADAL" clId="{16E9F230-E5EE-4F00-80DB-47D715695787}" dt="2023-11-28T03:23:27.063" v="132" actId="20577"/>
        <pc:sldMkLst>
          <pc:docMk/>
          <pc:sldMk cId="0" sldId="296"/>
        </pc:sldMkLst>
        <pc:spChg chg="mod">
          <ac:chgData name="hz" userId="c4e1dd2b-9cad-4a1c-933f-14a5ced6eec8" providerId="ADAL" clId="{16E9F230-E5EE-4F00-80DB-47D715695787}" dt="2023-11-28T03:23:27.063" v="132" actId="20577"/>
          <ac:spMkLst>
            <pc:docMk/>
            <pc:sldMk cId="0" sldId="296"/>
            <ac:spMk id="60420" creationId="{00000000-0000-0000-0000-000000000000}"/>
          </ac:spMkLst>
        </pc:spChg>
      </pc:sldChg>
      <pc:sldChg chg="modSp mod">
        <pc:chgData name="hz" userId="c4e1dd2b-9cad-4a1c-933f-14a5ced6eec8" providerId="ADAL" clId="{16E9F230-E5EE-4F00-80DB-47D715695787}" dt="2023-11-27T13:27:38.716" v="113" actId="20577"/>
        <pc:sldMkLst>
          <pc:docMk/>
          <pc:sldMk cId="0" sldId="313"/>
        </pc:sldMkLst>
        <pc:spChg chg="mod">
          <ac:chgData name="hz" userId="c4e1dd2b-9cad-4a1c-933f-14a5ced6eec8" providerId="ADAL" clId="{16E9F230-E5EE-4F00-80DB-47D715695787}" dt="2023-11-27T13:27:38.716" v="113" actId="20577"/>
          <ac:spMkLst>
            <pc:docMk/>
            <pc:sldMk cId="0" sldId="313"/>
            <ac:spMk id="80899" creationId="{00000000-0000-0000-0000-000000000000}"/>
          </ac:spMkLst>
        </pc:spChg>
      </pc:sldChg>
      <pc:sldChg chg="del">
        <pc:chgData name="hz" userId="c4e1dd2b-9cad-4a1c-933f-14a5ced6eec8" providerId="ADAL" clId="{16E9F230-E5EE-4F00-80DB-47D715695787}" dt="2023-11-27T13:18:54.130" v="109" actId="47"/>
        <pc:sldMkLst>
          <pc:docMk/>
          <pc:sldMk cId="0" sldId="347"/>
        </pc:sldMkLst>
      </pc:sldChg>
      <pc:sldChg chg="delSp mod">
        <pc:chgData name="hz" userId="c4e1dd2b-9cad-4a1c-933f-14a5ced6eec8" providerId="ADAL" clId="{16E9F230-E5EE-4F00-80DB-47D715695787}" dt="2023-11-28T02:52:32.434" v="118" actId="478"/>
        <pc:sldMkLst>
          <pc:docMk/>
          <pc:sldMk cId="0" sldId="355"/>
        </pc:sldMkLst>
        <pc:spChg chg="del">
          <ac:chgData name="hz" userId="c4e1dd2b-9cad-4a1c-933f-14a5ced6eec8" providerId="ADAL" clId="{16E9F230-E5EE-4F00-80DB-47D715695787}" dt="2023-11-28T02:52:27.756" v="114" actId="478"/>
          <ac:spMkLst>
            <pc:docMk/>
            <pc:sldMk cId="0" sldId="355"/>
            <ac:spMk id="3" creationId="{0F330AC8-F8DD-420B-8B81-3D7D3FFEDAAF}"/>
          </ac:spMkLst>
        </pc:spChg>
        <pc:spChg chg="del">
          <ac:chgData name="hz" userId="c4e1dd2b-9cad-4a1c-933f-14a5ced6eec8" providerId="ADAL" clId="{16E9F230-E5EE-4F00-80DB-47D715695787}" dt="2023-11-28T02:52:28.867" v="115" actId="478"/>
          <ac:spMkLst>
            <pc:docMk/>
            <pc:sldMk cId="0" sldId="355"/>
            <ac:spMk id="4" creationId="{98B6209C-D736-4670-8BBA-924AA0926A93}"/>
          </ac:spMkLst>
        </pc:spChg>
        <pc:spChg chg="del">
          <ac:chgData name="hz" userId="c4e1dd2b-9cad-4a1c-933f-14a5ced6eec8" providerId="ADAL" clId="{16E9F230-E5EE-4F00-80DB-47D715695787}" dt="2023-11-28T02:52:32.434" v="118" actId="478"/>
          <ac:spMkLst>
            <pc:docMk/>
            <pc:sldMk cId="0" sldId="355"/>
            <ac:spMk id="5" creationId="{E0522A79-CE74-4064-8C1C-0F9F35EC0207}"/>
          </ac:spMkLst>
        </pc:spChg>
        <pc:spChg chg="del">
          <ac:chgData name="hz" userId="c4e1dd2b-9cad-4a1c-933f-14a5ced6eec8" providerId="ADAL" clId="{16E9F230-E5EE-4F00-80DB-47D715695787}" dt="2023-11-28T02:52:30.601" v="116" actId="478"/>
          <ac:spMkLst>
            <pc:docMk/>
            <pc:sldMk cId="0" sldId="355"/>
            <ac:spMk id="6" creationId="{DD7A6A6B-D189-4D88-A1D9-ACAC739A9189}"/>
          </ac:spMkLst>
        </pc:spChg>
        <pc:spChg chg="del">
          <ac:chgData name="hz" userId="c4e1dd2b-9cad-4a1c-933f-14a5ced6eec8" providerId="ADAL" clId="{16E9F230-E5EE-4F00-80DB-47D715695787}" dt="2023-11-28T02:52:31.564" v="117" actId="478"/>
          <ac:spMkLst>
            <pc:docMk/>
            <pc:sldMk cId="0" sldId="355"/>
            <ac:spMk id="8" creationId="{C3348B3D-2FE7-4FD9-8023-22272CB38ADD}"/>
          </ac:spMkLst>
        </pc:spChg>
      </pc:sldChg>
      <pc:sldChg chg="modSp mod">
        <pc:chgData name="hz" userId="c4e1dd2b-9cad-4a1c-933f-14a5ced6eec8" providerId="ADAL" clId="{16E9F230-E5EE-4F00-80DB-47D715695787}" dt="2023-11-27T02:48:18.017" v="108" actId="1076"/>
        <pc:sldMkLst>
          <pc:docMk/>
          <pc:sldMk cId="311169822" sldId="371"/>
        </pc:sldMkLst>
        <pc:spChg chg="mod">
          <ac:chgData name="hz" userId="c4e1dd2b-9cad-4a1c-933f-14a5ced6eec8" providerId="ADAL" clId="{16E9F230-E5EE-4F00-80DB-47D715695787}" dt="2023-11-26T12:42:04.501" v="60" actId="1076"/>
          <ac:spMkLst>
            <pc:docMk/>
            <pc:sldMk cId="311169822" sldId="371"/>
            <ac:spMk id="3" creationId="{0F330AC8-F8DD-420B-8B81-3D7D3FFEDAAF}"/>
          </ac:spMkLst>
        </pc:spChg>
        <pc:spChg chg="mod">
          <ac:chgData name="hz" userId="c4e1dd2b-9cad-4a1c-933f-14a5ced6eec8" providerId="ADAL" clId="{16E9F230-E5EE-4F00-80DB-47D715695787}" dt="2023-11-27T02:48:13.474" v="107" actId="14100"/>
          <ac:spMkLst>
            <pc:docMk/>
            <pc:sldMk cId="311169822" sldId="371"/>
            <ac:spMk id="4" creationId="{98B6209C-D736-4670-8BBA-924AA0926A93}"/>
          </ac:spMkLst>
        </pc:spChg>
        <pc:spChg chg="mod">
          <ac:chgData name="hz" userId="c4e1dd2b-9cad-4a1c-933f-14a5ced6eec8" providerId="ADAL" clId="{16E9F230-E5EE-4F00-80DB-47D715695787}" dt="2023-11-26T12:41:54.929" v="58" actId="20577"/>
          <ac:spMkLst>
            <pc:docMk/>
            <pc:sldMk cId="311169822" sldId="371"/>
            <ac:spMk id="5" creationId="{E0522A79-CE74-4064-8C1C-0F9F35EC0207}"/>
          </ac:spMkLst>
        </pc:spChg>
        <pc:spChg chg="mod">
          <ac:chgData name="hz" userId="c4e1dd2b-9cad-4a1c-933f-14a5ced6eec8" providerId="ADAL" clId="{16E9F230-E5EE-4F00-80DB-47D715695787}" dt="2023-11-26T12:41:39.212" v="56" actId="1076"/>
          <ac:spMkLst>
            <pc:docMk/>
            <pc:sldMk cId="311169822" sldId="371"/>
            <ac:spMk id="6" creationId="{DD7A6A6B-D189-4D88-A1D9-ACAC739A9189}"/>
          </ac:spMkLst>
        </pc:spChg>
        <pc:spChg chg="mod">
          <ac:chgData name="hz" userId="c4e1dd2b-9cad-4a1c-933f-14a5ced6eec8" providerId="ADAL" clId="{16E9F230-E5EE-4F00-80DB-47D715695787}" dt="2023-11-26T12:41:39.212" v="56" actId="1076"/>
          <ac:spMkLst>
            <pc:docMk/>
            <pc:sldMk cId="311169822" sldId="371"/>
            <ac:spMk id="8" creationId="{C3348B3D-2FE7-4FD9-8023-22272CB38ADD}"/>
          </ac:spMkLst>
        </pc:spChg>
        <pc:spChg chg="mod">
          <ac:chgData name="hz" userId="c4e1dd2b-9cad-4a1c-933f-14a5ced6eec8" providerId="ADAL" clId="{16E9F230-E5EE-4F00-80DB-47D715695787}" dt="2023-11-27T02:48:18.017" v="108" actId="1076"/>
          <ac:spMkLst>
            <pc:docMk/>
            <pc:sldMk cId="311169822" sldId="371"/>
            <ac:spMk id="11" creationId="{5459E51A-77E0-4665-8CFB-8FDC77384692}"/>
          </ac:spMkLst>
        </pc:spChg>
        <pc:spChg chg="mod">
          <ac:chgData name="hz" userId="c4e1dd2b-9cad-4a1c-933f-14a5ced6eec8" providerId="ADAL" clId="{16E9F230-E5EE-4F00-80DB-47D715695787}" dt="2023-11-26T12:41:45.620" v="57" actId="1076"/>
          <ac:spMkLst>
            <pc:docMk/>
            <pc:sldMk cId="311169822" sldId="371"/>
            <ac:spMk id="12" creationId="{D45CD855-24EC-4F2B-ADCC-4EDF5110FB8D}"/>
          </ac:spMkLst>
        </pc:spChg>
        <pc:spChg chg="mod">
          <ac:chgData name="hz" userId="c4e1dd2b-9cad-4a1c-933f-14a5ced6eec8" providerId="ADAL" clId="{16E9F230-E5EE-4F00-80DB-47D715695787}" dt="2023-11-26T12:41:57.801" v="59" actId="20577"/>
          <ac:spMkLst>
            <pc:docMk/>
            <pc:sldMk cId="311169822" sldId="371"/>
            <ac:spMk id="13" creationId="{4999A28A-CA39-43C3-966D-A6050FCDDA47}"/>
          </ac:spMkLst>
        </pc:spChg>
        <pc:spChg chg="mod">
          <ac:chgData name="hz" userId="c4e1dd2b-9cad-4a1c-933f-14a5ced6eec8" providerId="ADAL" clId="{16E9F230-E5EE-4F00-80DB-47D715695787}" dt="2023-11-26T12:41:45.620" v="57" actId="1076"/>
          <ac:spMkLst>
            <pc:docMk/>
            <pc:sldMk cId="311169822" sldId="371"/>
            <ac:spMk id="14" creationId="{D3062412-6C78-4427-BB33-420564B2C0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C81B8DF-7169-4BE7-A7A2-9E6625566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9458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D7348DA-D080-4DF3-BF31-F2B37A7BD130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9891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A047124-9A10-4673-87A1-BE3441E1CFC6}" type="slidenum">
              <a:rPr lang="en-US" altLang="zh-CN" sz="1300" smtClean="0"/>
              <a:pPr>
                <a:spcBef>
                  <a:spcPct val="0"/>
                </a:spcBef>
              </a:pPr>
              <a:t>12</a:t>
            </a:fld>
            <a:endParaRPr lang="en-US" altLang="zh-CN" sz="1300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8495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CD9DF0-6347-4D8F-B5A4-058A747D9630}" type="slidenum">
              <a:rPr lang="en-US" altLang="zh-CN" sz="1300" smtClean="0"/>
              <a:pPr>
                <a:spcBef>
                  <a:spcPct val="0"/>
                </a:spcBef>
              </a:pPr>
              <a:t>13</a:t>
            </a:fld>
            <a:endParaRPr lang="en-US" altLang="zh-CN" sz="1300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6279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7C62F96-3420-47FA-84C8-FF4B8025FF6F}" type="slidenum">
              <a:rPr lang="en-US" altLang="zh-CN" sz="1300" smtClean="0"/>
              <a:pPr>
                <a:spcBef>
                  <a:spcPct val="0"/>
                </a:spcBef>
              </a:pPr>
              <a:t>14</a:t>
            </a:fld>
            <a:endParaRPr lang="en-US" altLang="zh-CN" sz="1300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9820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F1E9838-E7A6-4FB7-9551-7404DAEB4345}" type="slidenum">
              <a:rPr lang="en-US" altLang="zh-CN" sz="1300" smtClean="0"/>
              <a:pPr>
                <a:spcBef>
                  <a:spcPct val="0"/>
                </a:spcBef>
              </a:pPr>
              <a:t>15</a:t>
            </a:fld>
            <a:endParaRPr lang="en-US" altLang="zh-CN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24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ECA80E-433F-4E77-B2AB-9C7D18EA0189}" type="slidenum">
              <a:rPr lang="en-US" altLang="zh-CN" sz="1300" smtClean="0"/>
              <a:pPr>
                <a:spcBef>
                  <a:spcPct val="0"/>
                </a:spcBef>
              </a:pPr>
              <a:t>16</a:t>
            </a:fld>
            <a:endParaRPr lang="en-US" altLang="zh-CN" sz="13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3138" y="765175"/>
            <a:ext cx="5118100" cy="3838575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74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B94C1E2-CCAB-4390-83DF-0DC9C20572F9}" type="slidenum">
              <a:rPr lang="en-US" altLang="zh-CN" sz="1300" smtClean="0"/>
              <a:pPr>
                <a:spcBef>
                  <a:spcPct val="0"/>
                </a:spcBef>
              </a:pPr>
              <a:t>17</a:t>
            </a:fld>
            <a:endParaRPr lang="en-US" altLang="zh-CN" sz="13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042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08E4A05-4D4A-4439-9ABA-3973654D427A}" type="slidenum">
              <a:rPr lang="en-US" altLang="zh-CN" sz="1300" smtClean="0"/>
              <a:pPr>
                <a:spcBef>
                  <a:spcPct val="0"/>
                </a:spcBef>
              </a:pPr>
              <a:t>18</a:t>
            </a:fld>
            <a:endParaRPr lang="en-US" altLang="zh-CN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455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EB2EB0-4168-4BCF-A98F-D79085D26208}" type="slidenum">
              <a:rPr lang="en-US" altLang="zh-CN" sz="1300" smtClean="0"/>
              <a:pPr>
                <a:spcBef>
                  <a:spcPct val="0"/>
                </a:spcBef>
              </a:pPr>
              <a:t>19</a:t>
            </a:fld>
            <a:endParaRPr lang="en-US" altLang="zh-CN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728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03CDA60-8EAE-49F1-BFE8-C06A4F101847}" type="slidenum">
              <a:rPr lang="en-US" altLang="zh-CN" sz="1300" smtClean="0"/>
              <a:pPr>
                <a:spcBef>
                  <a:spcPct val="0"/>
                </a:spcBef>
              </a:pPr>
              <a:t>20</a:t>
            </a:fld>
            <a:endParaRPr lang="en-US" altLang="zh-CN" sz="13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435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8B8CEC-1F6E-4591-A05E-88C7F753381A}" type="slidenum">
              <a:rPr lang="en-US" altLang="zh-CN" sz="1300" smtClean="0"/>
              <a:pPr>
                <a:spcBef>
                  <a:spcPct val="0"/>
                </a:spcBef>
              </a:pPr>
              <a:t>21</a:t>
            </a:fld>
            <a:endParaRPr lang="en-US" altLang="zh-CN" sz="13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277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632B3A6-AA63-49D1-9BF1-3FAF18F42C47}" type="slidenum">
              <a:rPr lang="en-US" altLang="zh-CN" sz="1300" smtClean="0"/>
              <a:pPr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8514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4FF44A2-F1B2-4916-906A-8553723852C2}" type="slidenum">
              <a:rPr lang="en-US" altLang="zh-CN" sz="1300" smtClean="0"/>
              <a:pPr>
                <a:spcBef>
                  <a:spcPct val="0"/>
                </a:spcBef>
              </a:pPr>
              <a:t>22</a:t>
            </a:fld>
            <a:endParaRPr lang="en-US" altLang="zh-CN" sz="13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9920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EE4497-1C88-4B27-B720-2019C8E2EA8B}" type="slidenum">
              <a:rPr lang="en-US" altLang="zh-CN" sz="1300" smtClean="0"/>
              <a:pPr>
                <a:spcBef>
                  <a:spcPct val="0"/>
                </a:spcBef>
              </a:pPr>
              <a:t>23</a:t>
            </a:fld>
            <a:endParaRPr lang="en-US" altLang="zh-CN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622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CE76EDD-53A9-4C2E-807D-BC42E87FAC2F}" type="slidenum">
              <a:rPr lang="en-US" altLang="zh-CN" sz="1300" smtClean="0"/>
              <a:pPr>
                <a:spcBef>
                  <a:spcPct val="0"/>
                </a:spcBef>
              </a:pPr>
              <a:t>26</a:t>
            </a:fld>
            <a:endParaRPr lang="en-US" altLang="zh-CN" sz="13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800"/>
              <a:t>Let check the example to see </a:t>
            </a:r>
          </a:p>
          <a:p>
            <a:pPr eaLnBrk="1" hangingPunct="1"/>
            <a:r>
              <a:rPr lang="en-US" altLang="zh-CN" sz="1800"/>
              <a:t>What compiler can do to increase the amount of available  ILP by transforming loops.</a:t>
            </a:r>
          </a:p>
        </p:txBody>
      </p:sp>
    </p:spTree>
    <p:extLst>
      <p:ext uri="{BB962C8B-B14F-4D97-AF65-F5344CB8AC3E}">
        <p14:creationId xmlns:p14="http://schemas.microsoft.com/office/powerpoint/2010/main" val="20965690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F183FCD-B958-406B-9766-3994E1B6A3AF}" type="slidenum">
              <a:rPr lang="en-US" altLang="zh-CN" sz="1300" smtClean="0"/>
              <a:pPr>
                <a:spcBef>
                  <a:spcPct val="0"/>
                </a:spcBef>
              </a:pPr>
              <a:t>27</a:t>
            </a:fld>
            <a:endParaRPr lang="en-US" altLang="zh-CN" sz="13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93746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6EEF11-AC48-49F0-90A0-8244D58F76EC}" type="slidenum">
              <a:rPr lang="en-US" altLang="zh-CN" sz="1300" smtClean="0"/>
              <a:pPr>
                <a:spcBef>
                  <a:spcPct val="0"/>
                </a:spcBef>
              </a:pPr>
              <a:t>30</a:t>
            </a:fld>
            <a:endParaRPr lang="en-US" altLang="zh-CN" sz="130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07" tIns="48144" rIns="98007" bIns="48144"/>
          <a:lstStyle/>
          <a:p>
            <a:pPr eaLnBrk="1" hangingPunct="1"/>
            <a:endParaRPr lang="en-US" altLang="zh-CN"/>
          </a:p>
        </p:txBody>
      </p:sp>
      <p:sp>
        <p:nvSpPr>
          <p:cNvPr id="6861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1878772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9B133A4-F9F0-4346-BC30-A0B7ABAC9B39}" type="slidenum">
              <a:rPr lang="en-US" altLang="zh-CN" sz="1300" smtClean="0"/>
              <a:pPr>
                <a:spcBef>
                  <a:spcPct val="0"/>
                </a:spcBef>
              </a:pPr>
              <a:t>31</a:t>
            </a:fld>
            <a:endParaRPr lang="en-US" altLang="zh-CN" sz="130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07" tIns="48144" rIns="98007" bIns="48144"/>
          <a:lstStyle/>
          <a:p>
            <a:pPr eaLnBrk="1" hangingPunct="1"/>
            <a:endParaRPr lang="en-US" altLang="zh-CN"/>
          </a:p>
        </p:txBody>
      </p:sp>
      <p:sp>
        <p:nvSpPr>
          <p:cNvPr id="706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827337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A9A2D31-BDF6-4D72-B6EC-2207BB23C2C9}" type="slidenum">
              <a:rPr lang="en-US" altLang="zh-CN" sz="1300" smtClean="0"/>
              <a:pPr>
                <a:spcBef>
                  <a:spcPct val="0"/>
                </a:spcBef>
              </a:pPr>
              <a:t>32</a:t>
            </a:fld>
            <a:endParaRPr lang="en-US" altLang="zh-CN" sz="130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00" tIns="48141" rIns="98000" bIns="48141"/>
          <a:lstStyle/>
          <a:p>
            <a:pPr eaLnBrk="1" hangingPunct="1"/>
            <a:r>
              <a:rPr lang="en-US" altLang="zh-CN"/>
              <a:t>L.D F0 to output to next L.D F0</a:t>
            </a:r>
          </a:p>
          <a:p>
            <a:pPr eaLnBrk="1" hangingPunct="1"/>
            <a:r>
              <a:rPr lang="en-US" altLang="zh-CN"/>
              <a:t>ADD F0 input to L.D F0</a:t>
            </a:r>
          </a:p>
        </p:txBody>
      </p:sp>
      <p:sp>
        <p:nvSpPr>
          <p:cNvPr id="727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190624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6DE903-6E6B-4933-BF9D-1A0EFF1A73B2}" type="slidenum">
              <a:rPr lang="en-US" altLang="zh-CN" sz="1300" smtClean="0"/>
              <a:pPr>
                <a:spcBef>
                  <a:spcPct val="0"/>
                </a:spcBef>
              </a:pPr>
              <a:t>33</a:t>
            </a:fld>
            <a:endParaRPr lang="en-US" altLang="zh-CN" sz="130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00" tIns="48141" rIns="98000" bIns="48141"/>
          <a:lstStyle/>
          <a:p>
            <a:pPr eaLnBrk="1" hangingPunct="1"/>
            <a:endParaRPr lang="en-US" altLang="zh-CN"/>
          </a:p>
        </p:txBody>
      </p:sp>
      <p:sp>
        <p:nvSpPr>
          <p:cNvPr id="7475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9994779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5237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635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EBBF47-018F-4A3A-866F-71D15C253023}" type="slidenum">
              <a:rPr lang="en-US" altLang="zh-CN" sz="1300" smtClean="0"/>
              <a:pPr>
                <a:spcBef>
                  <a:spcPct val="0"/>
                </a:spcBef>
              </a:pPr>
              <a:t>5</a:t>
            </a:fld>
            <a:endParaRPr lang="en-US" altLang="zh-CN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800"/>
              <a:t>EPIC: Explicit Parallel Instruction Computing </a:t>
            </a:r>
          </a:p>
        </p:txBody>
      </p:sp>
    </p:spTree>
    <p:extLst>
      <p:ext uri="{BB962C8B-B14F-4D97-AF65-F5344CB8AC3E}">
        <p14:creationId xmlns:p14="http://schemas.microsoft.com/office/powerpoint/2010/main" val="30733241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E32FFDF-3BD1-4669-9F66-4F5490B91AB4}" type="slidenum">
              <a:rPr lang="en-US" altLang="zh-CN" sz="1300" smtClean="0"/>
              <a:pPr>
                <a:spcBef>
                  <a:spcPct val="0"/>
                </a:spcBef>
              </a:pPr>
              <a:t>39</a:t>
            </a:fld>
            <a:endParaRPr lang="en-US" altLang="zh-CN" sz="13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8412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8B47F4B-7829-40C3-B3F4-BC406286CB88}" type="slidenum">
              <a:rPr lang="en-US" altLang="zh-CN" sz="1300" smtClean="0"/>
              <a:pPr>
                <a:spcBef>
                  <a:spcPct val="0"/>
                </a:spcBef>
              </a:pPr>
              <a:t>40</a:t>
            </a:fld>
            <a:endParaRPr lang="en-US" altLang="zh-CN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79079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161D973-52C6-4B6C-B5A8-65E38EEFB4DE}" type="slidenum">
              <a:rPr lang="en-US" altLang="zh-CN" sz="1300" smtClean="0"/>
              <a:pPr>
                <a:spcBef>
                  <a:spcPct val="0"/>
                </a:spcBef>
              </a:pPr>
              <a:t>41</a:t>
            </a:fld>
            <a:endParaRPr lang="en-US" altLang="zh-CN" sz="13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4451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817B951-B454-4510-BD7F-3248ECFDBBC4}" type="slidenum">
              <a:rPr lang="en-US" altLang="zh-CN" sz="1300" smtClean="0"/>
              <a:pPr>
                <a:spcBef>
                  <a:spcPct val="0"/>
                </a:spcBef>
              </a:pPr>
              <a:t>42</a:t>
            </a:fld>
            <a:endParaRPr lang="en-US" altLang="zh-CN" sz="13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8463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D5CD4CD-A5BD-4E7B-91D3-2683A6B4D582}" type="slidenum">
              <a:rPr lang="en-US" altLang="zh-CN" sz="1300" smtClean="0"/>
              <a:pPr>
                <a:spcBef>
                  <a:spcPct val="0"/>
                </a:spcBef>
              </a:pPr>
              <a:t>48</a:t>
            </a:fld>
            <a:endParaRPr lang="en-US" altLang="zh-CN" sz="13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From http://www.tomshardware.com/cpu/99q3/990810/</a:t>
            </a:r>
          </a:p>
          <a:p>
            <a:pPr eaLnBrk="1" hangingPunct="1"/>
            <a:r>
              <a:rPr lang="en-US" altLang="en-US"/>
              <a:t>Statistics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       0.25 micron 5-layer metal CMOS process technology</a:t>
            </a:r>
          </a:p>
          <a:p>
            <a:pPr eaLnBrk="1" hangingPunct="1"/>
            <a:r>
              <a:rPr lang="en-US" altLang="en-US"/>
              <a:t>          9.5M transistors</a:t>
            </a:r>
          </a:p>
          <a:p>
            <a:pPr eaLnBrk="1" hangingPunct="1"/>
            <a:r>
              <a:rPr lang="en-US" altLang="en-US"/>
              <a:t>          10.2 x 12.1 mm die size (excluding the etch ring)</a:t>
            </a:r>
          </a:p>
          <a:p>
            <a:pPr eaLnBrk="1" hangingPunct="1"/>
            <a:r>
              <a:rPr lang="en-US" altLang="en-US"/>
              <a:t>          3-way superscalar out-of-order execution micro-architecture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       70 new streaming SIMD instructions:</a:t>
            </a:r>
          </a:p>
          <a:p>
            <a:pPr eaLnBrk="1" hangingPunct="1"/>
            <a:r>
              <a:rPr lang="en-US" altLang="en-US"/>
              <a:t>                Comprehensive set of new SIMD-FP instruction set</a:t>
            </a:r>
          </a:p>
          <a:p>
            <a:pPr eaLnBrk="1" hangingPunct="1"/>
            <a:r>
              <a:rPr lang="en-US" altLang="en-US"/>
              <a:t>                Additional SIMD-integer MMX Technology instructions</a:t>
            </a:r>
          </a:p>
          <a:p>
            <a:pPr eaLnBrk="1" hangingPunct="1"/>
            <a:r>
              <a:rPr lang="en-US" altLang="en-US"/>
              <a:t>                New memory streaming instructions (for FP &amp; integer data types)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Bottom left quadrant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       Logic for the front-end of the pipeline resides here.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       IFU</a:t>
            </a:r>
          </a:p>
          <a:p>
            <a:pPr eaLnBrk="1" hangingPunct="1"/>
            <a:r>
              <a:rPr lang="en-US" altLang="en-US"/>
              <a:t>          Instruction Fetch Unit. Instruction fetch logic and a 16K Byte 4-way set-associative level one </a:t>
            </a:r>
          </a:p>
          <a:p>
            <a:pPr eaLnBrk="1" hangingPunct="1"/>
            <a:r>
              <a:rPr lang="en-US" altLang="en-US"/>
              <a:t>          instruction cache resides in this block. Instruction data from the IFU is then forwarded to the ID.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       BTB</a:t>
            </a:r>
          </a:p>
          <a:p>
            <a:pPr eaLnBrk="1" hangingPunct="1"/>
            <a:r>
              <a:rPr lang="en-US" altLang="en-US"/>
              <a:t>          Branch Target Buffer. This block is responsible for dynamic branch prediction based on the </a:t>
            </a:r>
          </a:p>
          <a:p>
            <a:pPr eaLnBrk="1" hangingPunct="1"/>
            <a:r>
              <a:rPr lang="en-US" altLang="en-US"/>
              <a:t>          history of past branch decisions paths.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       BAC</a:t>
            </a:r>
          </a:p>
          <a:p>
            <a:pPr eaLnBrk="1" hangingPunct="1"/>
            <a:r>
              <a:rPr lang="en-US" altLang="en-US"/>
              <a:t>          Branch Address Calculator. Static branch prediction is performed here to handle the BTB miss </a:t>
            </a:r>
          </a:p>
          <a:p>
            <a:pPr eaLnBrk="1" hangingPunct="1"/>
            <a:r>
              <a:rPr lang="en-US" altLang="en-US"/>
              <a:t>          case.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       TAP</a:t>
            </a:r>
          </a:p>
          <a:p>
            <a:pPr eaLnBrk="1" hangingPunct="1"/>
            <a:r>
              <a:rPr lang="en-US" altLang="en-US"/>
              <a:t>          Testability Access Port. Various testability and debug mechanisms reside within this block.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Bottom right quadrant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       Instruction decode, scheduling, dispatch, and retirement functionality is contained within this </a:t>
            </a:r>
          </a:p>
          <a:p>
            <a:pPr eaLnBrk="1" hangingPunct="1"/>
            <a:r>
              <a:rPr lang="en-US" altLang="en-US"/>
              <a:t>          quadrant.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       ID</a:t>
            </a:r>
          </a:p>
          <a:p>
            <a:pPr eaLnBrk="1" hangingPunct="1"/>
            <a:r>
              <a:rPr lang="en-US" altLang="en-US"/>
              <a:t>          Instruction Decoder. This unit is capable of decoding up to 3 instructions per cycle.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       MS</a:t>
            </a:r>
          </a:p>
          <a:p>
            <a:pPr eaLnBrk="1" hangingPunct="1"/>
            <a:r>
              <a:rPr lang="en-US" altLang="en-US"/>
              <a:t>          Micro-instruction Sequencer. This holds the microcode ROM and sequencer for more complex </a:t>
            </a:r>
          </a:p>
          <a:p>
            <a:pPr eaLnBrk="1" hangingPunct="1"/>
            <a:r>
              <a:rPr lang="en-US" altLang="en-US"/>
              <a:t>          instruction flows. The microcode update functionality is also located here.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       RS</a:t>
            </a:r>
          </a:p>
          <a:p>
            <a:pPr eaLnBrk="1" hangingPunct="1"/>
            <a:r>
              <a:rPr lang="en-US" altLang="en-US"/>
              <a:t>          Reservation Station. Micro-instructions and source data are held here for scheduling and dispatch </a:t>
            </a:r>
          </a:p>
          <a:p>
            <a:pPr eaLnBrk="1" hangingPunct="1"/>
            <a:r>
              <a:rPr lang="en-US" altLang="en-US"/>
              <a:t>          to the execution ports. Dispatch can happen out-of-order and is dependent on source data </a:t>
            </a:r>
          </a:p>
          <a:p>
            <a:pPr eaLnBrk="1" hangingPunct="1"/>
            <a:r>
              <a:rPr lang="en-US" altLang="en-US"/>
              <a:t>          availability and an available execution port.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       ROB</a:t>
            </a:r>
          </a:p>
          <a:p>
            <a:pPr eaLnBrk="1" hangingPunct="1"/>
            <a:r>
              <a:rPr lang="en-US" altLang="en-US"/>
              <a:t>          Re-Order Buffer. This supports a 40-entry physical register file that holds temporary write-back </a:t>
            </a:r>
          </a:p>
          <a:p>
            <a:pPr eaLnBrk="1" hangingPunct="1"/>
            <a:r>
              <a:rPr lang="en-US" altLang="en-US"/>
              <a:t>          results that can complete out of order. These results are then committed to a separate </a:t>
            </a:r>
          </a:p>
          <a:p>
            <a:pPr eaLnBrk="1" hangingPunct="1"/>
            <a:r>
              <a:rPr lang="en-US" altLang="en-US"/>
              <a:t>          architectural register file during in-order retirement.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Top right quadrant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       This primarily consists of the execution datapath for the Pentium® III processor.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       SIMD</a:t>
            </a:r>
          </a:p>
          <a:p>
            <a:pPr eaLnBrk="1" hangingPunct="1"/>
            <a:r>
              <a:rPr lang="en-US" altLang="en-US"/>
              <a:t>          SIMD integer execution unit for MMX Technology instructions.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       MIU</a:t>
            </a:r>
          </a:p>
          <a:p>
            <a:pPr eaLnBrk="1" hangingPunct="1"/>
            <a:r>
              <a:rPr lang="en-US" altLang="en-US"/>
              <a:t>          Memory Interface Unit. This is responsible for data conversion and formatting for floating point </a:t>
            </a:r>
          </a:p>
          <a:p>
            <a:pPr eaLnBrk="1" hangingPunct="1"/>
            <a:r>
              <a:rPr lang="en-US" altLang="en-US"/>
              <a:t>          data types.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       IEU</a:t>
            </a:r>
          </a:p>
          <a:p>
            <a:pPr eaLnBrk="1" hangingPunct="1"/>
            <a:r>
              <a:rPr lang="en-US" altLang="en-US"/>
              <a:t>          Integer Execution Unit. This is responsible for ALU functionality of scalar integer instructions. </a:t>
            </a:r>
          </a:p>
          <a:p>
            <a:pPr eaLnBrk="1" hangingPunct="1"/>
            <a:r>
              <a:rPr lang="en-US" altLang="en-US"/>
              <a:t>          Address calculations for memory referencing instructions are also performed here along with </a:t>
            </a:r>
          </a:p>
          <a:p>
            <a:pPr eaLnBrk="1" hangingPunct="1"/>
            <a:r>
              <a:rPr lang="en-US" altLang="en-US"/>
              <a:t>          target address calculations for jump related instructions.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       FAU</a:t>
            </a:r>
          </a:p>
          <a:p>
            <a:pPr eaLnBrk="1" hangingPunct="1"/>
            <a:r>
              <a:rPr lang="en-US" altLang="en-US"/>
              <a:t>          Floating point Arithmetic Unit. This performs floating point related calculations for both existing </a:t>
            </a:r>
          </a:p>
          <a:p>
            <a:pPr eaLnBrk="1" hangingPunct="1"/>
            <a:r>
              <a:rPr lang="en-US" altLang="en-US"/>
              <a:t>          scalar instructions along with support for some of the new SIMD-FP instructions.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       PFAU</a:t>
            </a:r>
          </a:p>
          <a:p>
            <a:pPr eaLnBrk="1" hangingPunct="1"/>
            <a:r>
              <a:rPr lang="en-US" altLang="en-US"/>
              <a:t>          Packed Floating point Arithmetic Unit. This contains arithmetic execution data-path functionality </a:t>
            </a:r>
          </a:p>
          <a:p>
            <a:pPr eaLnBrk="1" hangingPunct="1"/>
            <a:r>
              <a:rPr lang="en-US" altLang="en-US"/>
              <a:t>          for SIMD-FP specific instructions.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Top left quadrant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       Functionality in this quadrant is split into assorted functions including bus interface related </a:t>
            </a:r>
          </a:p>
          <a:p>
            <a:pPr eaLnBrk="1" hangingPunct="1"/>
            <a:r>
              <a:rPr lang="en-US" altLang="en-US"/>
              <a:t>          functionality, data cache access, and allocation.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       ALLOC</a:t>
            </a:r>
          </a:p>
          <a:p>
            <a:pPr eaLnBrk="1" hangingPunct="1"/>
            <a:r>
              <a:rPr lang="en-US" altLang="en-US"/>
              <a:t>          Allocator. Allocation of various resources such as ROB, MOB, and RS entries is performed here </a:t>
            </a:r>
          </a:p>
          <a:p>
            <a:pPr eaLnBrk="1" hangingPunct="1"/>
            <a:r>
              <a:rPr lang="en-US" altLang="en-US"/>
              <a:t>          prior to micro-instruction dispatch by the RS.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       RAT</a:t>
            </a:r>
          </a:p>
          <a:p>
            <a:pPr eaLnBrk="1" hangingPunct="1"/>
            <a:r>
              <a:rPr lang="en-US" altLang="en-US"/>
              <a:t>          Register Alias Table. During resource allocation the renaming of logical to physical registers is </a:t>
            </a:r>
          </a:p>
          <a:p>
            <a:pPr eaLnBrk="1" hangingPunct="1"/>
            <a:r>
              <a:rPr lang="en-US" altLang="en-US"/>
              <a:t>          performed here.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       MOB</a:t>
            </a:r>
          </a:p>
          <a:p>
            <a:pPr eaLnBrk="1" hangingPunct="1"/>
            <a:r>
              <a:rPr lang="en-US" altLang="en-US"/>
              <a:t>          Memory Order Buffer. Acts as a separate schedule and dispatch engine for data loads and </a:t>
            </a:r>
          </a:p>
          <a:p>
            <a:pPr eaLnBrk="1" hangingPunct="1"/>
            <a:r>
              <a:rPr lang="en-US" altLang="en-US"/>
              <a:t>          stores. Also temporarily holds the state of outstanding loads and stores from dispatch until </a:t>
            </a:r>
          </a:p>
          <a:p>
            <a:pPr eaLnBrk="1" hangingPunct="1"/>
            <a:r>
              <a:rPr lang="en-US" altLang="en-US"/>
              <a:t>          completion.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       DTLB</a:t>
            </a:r>
          </a:p>
          <a:p>
            <a:pPr eaLnBrk="1" hangingPunct="1"/>
            <a:r>
              <a:rPr lang="en-US" altLang="en-US"/>
              <a:t>          Data Translation Look-aside Buffer. Performs the translation from linear addresses to physical </a:t>
            </a:r>
          </a:p>
          <a:p>
            <a:pPr eaLnBrk="1" hangingPunct="1"/>
            <a:r>
              <a:rPr lang="en-US" altLang="en-US"/>
              <a:t>          address required for support of virtual memory.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       PMH</a:t>
            </a:r>
          </a:p>
          <a:p>
            <a:pPr eaLnBrk="1" hangingPunct="1"/>
            <a:r>
              <a:rPr lang="en-US" altLang="en-US"/>
              <a:t>          Page Miss Handler. Hardware engine for performing a page table walk in the event of a TLB </a:t>
            </a:r>
          </a:p>
          <a:p>
            <a:pPr eaLnBrk="1" hangingPunct="1"/>
            <a:r>
              <a:rPr lang="en-US" altLang="en-US"/>
              <a:t>          miss.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       DCU</a:t>
            </a:r>
          </a:p>
          <a:p>
            <a:pPr eaLnBrk="1" hangingPunct="1"/>
            <a:r>
              <a:rPr lang="en-US" altLang="en-US"/>
              <a:t>          Data Cache Unit. Contains the non-blocking 16K Byte 4-way set-associative level one data cache </a:t>
            </a:r>
          </a:p>
          <a:p>
            <a:pPr eaLnBrk="1" hangingPunct="1"/>
            <a:r>
              <a:rPr lang="en-US" altLang="en-US"/>
              <a:t>          along with associated fill and write back buffering.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       BBL</a:t>
            </a:r>
          </a:p>
          <a:p>
            <a:pPr eaLnBrk="1" hangingPunct="1"/>
            <a:r>
              <a:rPr lang="en-US" altLang="en-US"/>
              <a:t>          Back-side Bus Logic. Logic for interface to the back-side bus for accesses to the external unified </a:t>
            </a:r>
          </a:p>
          <a:p>
            <a:pPr eaLnBrk="1" hangingPunct="1"/>
            <a:r>
              <a:rPr lang="en-US" altLang="en-US"/>
              <a:t>          level two processor cache.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       EBL</a:t>
            </a:r>
          </a:p>
          <a:p>
            <a:pPr eaLnBrk="1" hangingPunct="1"/>
            <a:r>
              <a:rPr lang="en-US" altLang="en-US"/>
              <a:t>          External Bus Logic. Logic for interface to the external front-side bus.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       PIC</a:t>
            </a:r>
          </a:p>
          <a:p>
            <a:pPr eaLnBrk="1" hangingPunct="1"/>
            <a:r>
              <a:rPr lang="en-US" altLang="en-US"/>
              <a:t>          Programmable Interrupt Controller. Local interrupt controller logic for multi-processor interrupt </a:t>
            </a:r>
          </a:p>
          <a:p>
            <a:pPr eaLnBrk="1" hangingPunct="1"/>
            <a:r>
              <a:rPr lang="en-US" altLang="en-US"/>
              <a:t>          distribution and boot-up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327344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6A5BFA-92F5-4FC9-9E35-2B57056087D8}" type="slidenum">
              <a:rPr lang="en-US" altLang="zh-CN" sz="1300" smtClean="0"/>
              <a:pPr>
                <a:spcBef>
                  <a:spcPct val="0"/>
                </a:spcBef>
              </a:pPr>
              <a:t>6</a:t>
            </a:fld>
            <a:endParaRPr lang="en-US" altLang="zh-CN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800"/>
              <a:t>EPIC: Explicit parallel instruction computer </a:t>
            </a:r>
          </a:p>
          <a:p>
            <a:pPr eaLnBrk="1" hangingPunct="1"/>
            <a:r>
              <a:rPr lang="en-US" altLang="zh-CN" sz="1800"/>
              <a:t>         proposed by HP and Intel when create IA-64    architecture.</a:t>
            </a:r>
          </a:p>
          <a:p>
            <a:pPr eaLnBrk="1" hangingPunct="1"/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281252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FAF5F1A-C777-413E-BE6E-640468D24DEC}" type="slidenum">
              <a:rPr lang="en-US" altLang="zh-CN" sz="1300" smtClean="0"/>
              <a:pPr>
                <a:spcBef>
                  <a:spcPct val="0"/>
                </a:spcBef>
              </a:pPr>
              <a:t>7</a:t>
            </a:fld>
            <a:endParaRPr lang="en-US" altLang="zh-CN" sz="13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7101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E1C7CA-7863-437D-B6DD-747FF2D0AA54}" type="slidenum">
              <a:rPr lang="en-US" altLang="zh-CN" sz="1300" smtClean="0"/>
              <a:pPr>
                <a:spcBef>
                  <a:spcPct val="0"/>
                </a:spcBef>
              </a:pPr>
              <a:t>8</a:t>
            </a:fld>
            <a:endParaRPr lang="en-US" altLang="zh-CN" sz="13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519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A69F794-6296-4AF2-AFD6-EE3FF542F0CA}" type="slidenum">
              <a:rPr lang="en-US" altLang="zh-CN" sz="1300" smtClean="0"/>
              <a:pPr>
                <a:spcBef>
                  <a:spcPct val="0"/>
                </a:spcBef>
              </a:pPr>
              <a:t>9</a:t>
            </a:fld>
            <a:endParaRPr lang="en-US" altLang="zh-CN" sz="13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5961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3439A1C-0BAF-4029-899A-1759BBE9A10E}" type="slidenum">
              <a:rPr lang="en-US" altLang="zh-CN" sz="1300" smtClean="0"/>
              <a:pPr>
                <a:spcBef>
                  <a:spcPct val="0"/>
                </a:spcBef>
              </a:pPr>
              <a:t>10</a:t>
            </a:fld>
            <a:endParaRPr lang="en-US" altLang="zh-CN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8417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3439A1C-0BAF-4029-899A-1759BBE9A10E}" type="slidenum">
              <a:rPr lang="en-US" altLang="zh-CN" sz="1300" smtClean="0"/>
              <a:pPr>
                <a:spcBef>
                  <a:spcPct val="0"/>
                </a:spcBef>
              </a:pPr>
              <a:t>11</a:t>
            </a:fld>
            <a:endParaRPr lang="en-US" altLang="zh-CN" sz="1300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6241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雅典神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9" y="1341440"/>
            <a:ext cx="347345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898526" y="1324816"/>
            <a:ext cx="3673475" cy="2016125"/>
          </a:xfrm>
          <a:noFill/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65894" name="Rectangle 6"/>
          <p:cNvSpPr>
            <a:spLocks noGrp="1" noRot="1" noChangeArrowheads="1"/>
          </p:cNvSpPr>
          <p:nvPr>
            <p:ph type="subTitle" idx="1"/>
          </p:nvPr>
        </p:nvSpPr>
        <p:spPr>
          <a:xfrm>
            <a:off x="747713" y="3943350"/>
            <a:ext cx="4752975" cy="2089150"/>
          </a:xfrm>
          <a:prstGeom prst="rect">
            <a:avLst/>
          </a:prstGeom>
        </p:spPr>
        <p:txBody>
          <a:bodyPr/>
          <a:lstStyle>
            <a:lvl1pPr marL="0" indent="0">
              <a:defRPr sz="195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1678099"/>
      </p:ext>
    </p:extLst>
  </p:cSld>
  <p:clrMapOvr>
    <a:masterClrMapping/>
  </p:clrMapOvr>
  <p:transition spd="slow">
    <p:pull dir="ru"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C41BE-5ACA-4E5F-A7F3-63019931CA9F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2687373236"/>
      </p:ext>
    </p:extLst>
  </p:cSld>
  <p:clrMapOvr>
    <a:masterClrMapping/>
  </p:clrMapOvr>
  <p:transition spd="slow">
    <p:pull dir="ru"/>
  </p:transition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9" y="2"/>
            <a:ext cx="2160587" cy="5921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2"/>
            <a:ext cx="6329363" cy="592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3A8E4-AD8A-47C0-8BA0-0E8EDD5DE1F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625642538"/>
      </p:ext>
    </p:extLst>
  </p:cSld>
  <p:clrMapOvr>
    <a:masterClrMapping/>
  </p:clrMapOvr>
  <p:transition spd="slow">
    <p:pull dir="ru"/>
  </p:transition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38"/>
            <a:ext cx="8642350" cy="498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59219"/>
      </p:ext>
    </p:extLst>
  </p:cSld>
  <p:clrMapOvr>
    <a:masterClrMapping/>
  </p:clrMapOvr>
  <p:transition spd="slow">
    <p:pull dir="ru"/>
  </p:transition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045C5-98EC-411D-B2C8-074C16C5EC2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596321"/>
      </p:ext>
    </p:extLst>
  </p:cSld>
  <p:clrMapOvr>
    <a:masterClrMapping/>
  </p:clrMapOvr>
  <p:transition spd="slow">
    <p:pull dir="ru"/>
  </p:transition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643064" y="6400800"/>
            <a:ext cx="3500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l">
              <a:defRPr sz="1400" dirty="0" err="1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rgbClr val="E40000"/>
                </a:solidFill>
              </a:rPr>
              <a:t>Fall_Ad Computer Architecture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2767988"/>
      </p:ext>
    </p:extLst>
  </p:cSld>
  <p:clrMapOvr>
    <a:masterClrMapping/>
  </p:clrMapOvr>
  <p:transition spd="slow">
    <p:pull dir="ru"/>
  </p:transition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1" y="260352"/>
            <a:ext cx="7993063" cy="7667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" y="1557338"/>
            <a:ext cx="89646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9B579-C60A-4A24-A98A-1C913EC1EC3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2"/>
          </p:nvPr>
        </p:nvSpPr>
        <p:spPr>
          <a:xfrm>
            <a:off x="1500189" y="6400800"/>
            <a:ext cx="3500437" cy="457200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2013Fall_Ad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8969225"/>
      </p:ext>
    </p:extLst>
  </p:cSld>
  <p:clrMapOvr>
    <a:masterClrMapping/>
  </p:clrMapOvr>
  <p:transition/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313343"/>
      </p:ext>
    </p:extLst>
  </p:cSld>
  <p:clrMapOvr>
    <a:masterClrMapping/>
  </p:clrMapOvr>
  <p:transition spd="slow">
    <p:pull dir="ru"/>
  </p:transition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B0411-D208-4821-ABAE-4881C07B479E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2744939829"/>
      </p:ext>
    </p:extLst>
  </p:cSld>
  <p:clrMapOvr>
    <a:masterClrMapping/>
  </p:clrMapOvr>
  <p:transition spd="slow">
    <p:pull dir="ru"/>
  </p:transition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DBEAD-A87F-479D-A5D6-963F5152D326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4282202285"/>
      </p:ext>
    </p:extLst>
  </p:cSld>
  <p:clrMapOvr>
    <a:masterClrMapping/>
  </p:clrMapOvr>
  <p:transition spd="slow">
    <p:pull dir="ru"/>
  </p:transition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CA2E6-7021-48FD-937F-1F4B188E83DF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2904850489"/>
      </p:ext>
    </p:extLst>
  </p:cSld>
  <p:clrMapOvr>
    <a:masterClrMapping/>
  </p:clrMapOvr>
  <p:transition spd="slow">
    <p:pull dir="ru"/>
  </p:transition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89898722"/>
      </p:ext>
    </p:extLst>
  </p:cSld>
  <p:clrMapOvr>
    <a:masterClrMapping/>
  </p:clrMapOvr>
  <p:transition spd="slow">
    <p:pull dir="ru"/>
  </p:transition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E4EF1-A968-4F47-9E2C-B883069B37CC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45126694"/>
      </p:ext>
    </p:extLst>
  </p:cSld>
  <p:clrMapOvr>
    <a:masterClrMapping/>
  </p:clrMapOvr>
  <p:transition spd="slow">
    <p:pull dir="ru"/>
  </p:transition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94D3C-A762-4618-838C-4C6BC0DD4E36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872499366"/>
      </p:ext>
    </p:extLst>
  </p:cSld>
  <p:clrMapOvr>
    <a:masterClrMapping/>
  </p:clrMapOvr>
  <p:transition spd="slow">
    <p:pull dir="ru"/>
  </p:transition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F6E52-C09D-47D9-BBE6-CFA3F793458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101946197"/>
      </p:ext>
    </p:extLst>
  </p:cSld>
  <p:clrMapOvr>
    <a:masterClrMapping/>
  </p:clrMapOvr>
  <p:transition spd="slow">
    <p:pull dir="ru"/>
  </p:transition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331914" y="2"/>
            <a:ext cx="7561262" cy="981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2641600" y="6524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FFF4EA94-0EC2-49B3-88FF-867E2558455A}" type="slidenum">
              <a:rPr lang="en-US" altLang="zh-CN" sz="1050" smtClean="0">
                <a:solidFill>
                  <a:srgbClr val="000000"/>
                </a:solidFill>
              </a:rPr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050" dirty="0">
              <a:solidFill>
                <a:srgbClr val="000000"/>
              </a:solidFill>
            </a:endParaRPr>
          </a:p>
        </p:txBody>
      </p:sp>
      <p:pic>
        <p:nvPicPr>
          <p:cNvPr id="1028" name="Picture 7" descr="雅典神庙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6" y="165100"/>
            <a:ext cx="98901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7239000" y="6453188"/>
            <a:ext cx="19050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1C573C09-8799-4BFC-8D64-BC6CA2EC8BDD}" type="slidenum">
              <a:rPr kumimoji="0" lang="en-US" altLang="zh-CN" sz="1400" b="0" smtClean="0">
                <a:solidFill>
                  <a:srgbClr val="000000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r>
              <a:rPr kumimoji="0" lang="en-US" altLang="zh-CN" sz="1400" b="0">
                <a:solidFill>
                  <a:srgbClr val="000000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29752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99592" y="2204864"/>
            <a:ext cx="8467725" cy="1311275"/>
          </a:xfrm>
        </p:spPr>
        <p:txBody>
          <a:bodyPr/>
          <a:lstStyle/>
          <a:p>
            <a:pPr eaLnBrk="1" hangingPunct="1"/>
            <a:br>
              <a:rPr lang="en-US" altLang="zh-CN" sz="3600" dirty="0"/>
            </a:br>
            <a:r>
              <a:rPr lang="en-US" altLang="zh-CN" sz="3600" dirty="0"/>
              <a:t>  Change3-4  </a:t>
            </a:r>
            <a:br>
              <a:rPr lang="en-US" altLang="zh-CN" sz="3600" dirty="0"/>
            </a:br>
            <a:r>
              <a:rPr lang="en-US" altLang="zh-CN" sz="3600" dirty="0"/>
              <a:t>  </a:t>
            </a:r>
            <a:br>
              <a:rPr lang="en-US" altLang="zh-CN" sz="3600" dirty="0"/>
            </a:br>
            <a:r>
              <a:rPr lang="en-US" altLang="zh-CN" sz="3600" dirty="0"/>
              <a:t>loop unrolling </a:t>
            </a:r>
            <a:br>
              <a:rPr lang="en-US" altLang="zh-CN" sz="3600" dirty="0"/>
            </a:br>
            <a:r>
              <a:rPr lang="en-US" altLang="zh-CN" sz="3600" dirty="0"/>
              <a:t>&amp; Multiple-issue</a:t>
            </a:r>
          </a:p>
        </p:txBody>
      </p:sp>
    </p:spTree>
  </p:cSld>
  <p:clrMapOvr>
    <a:masterClrMapping/>
  </p:clrMapOvr>
  <p:transition spd="slow"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621713" cy="836613"/>
          </a:xfrm>
        </p:spPr>
        <p:txBody>
          <a:bodyPr/>
          <a:lstStyle/>
          <a:p>
            <a:pPr eaLnBrk="1" hangingPunct="1"/>
            <a:r>
              <a:rPr lang="en-US" altLang="zh-CN"/>
              <a:t>Ex.  Superscalar MIPS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96975"/>
            <a:ext cx="8621713" cy="4251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2 instructions,  1 FP &amp;  1 anything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必须一条浮点数</a:t>
            </a:r>
            <a:endParaRPr lang="en-US" altLang="en-US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– Fetch 64-bits/clock cycle;  Int on left, FP on right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– Can only issue 2nd instruction if 1st instruction issues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– More ports for FP registers to do FP load &amp; FP op in a pair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Comic Sans MS" panose="030F0702030302020204" pitchFamily="66" charset="0"/>
              </a:rPr>
              <a:t>1 cycle load delay expands to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3 instructions</a:t>
            </a:r>
            <a:r>
              <a:rPr lang="en-US" altLang="en-US" sz="2400" dirty="0">
                <a:latin typeface="Comic Sans MS" panose="030F0702030302020204" pitchFamily="66" charset="0"/>
              </a:rPr>
              <a:t> in </a:t>
            </a:r>
            <a:r>
              <a:rPr lang="en-US" altLang="en-US" sz="2000" dirty="0">
                <a:latin typeface="Comic Sans MS" panose="030F0702030302020204" pitchFamily="66" charset="0"/>
              </a:rPr>
              <a:t>Superscalar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Comic Sans MS" panose="030F0702030302020204" pitchFamily="66" charset="0"/>
              </a:rPr>
              <a:t>instruction in right half can’t use it, nor instructions in next slot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Branch delay</a:t>
            </a:r>
            <a:r>
              <a:rPr lang="en-US" altLang="zh-CN" sz="2000" dirty="0">
                <a:latin typeface="Comic Sans MS" panose="030F0702030302020204" pitchFamily="66" charset="0"/>
              </a:rPr>
              <a:t> for a taken branch becomes either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two or three</a:t>
            </a:r>
            <a:r>
              <a:rPr lang="en-US" altLang="zh-CN" sz="2000" dirty="0">
                <a:latin typeface="Comic Sans MS" panose="030F0702030302020204" pitchFamily="66" charset="0"/>
              </a:rPr>
              <a:t> instructions</a:t>
            </a:r>
            <a:endParaRPr lang="en-US" altLang="en-US" sz="2000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621713" cy="836613"/>
          </a:xfrm>
        </p:spPr>
        <p:txBody>
          <a:bodyPr/>
          <a:lstStyle/>
          <a:p>
            <a:pPr eaLnBrk="1" hangingPunct="1"/>
            <a:r>
              <a:rPr lang="en-US" altLang="zh-CN" dirty="0"/>
              <a:t>Ex.  Superscalar MIPS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330AC8-F8DD-420B-8B81-3D7D3FFEDAAF}"/>
              </a:ext>
            </a:extLst>
          </p:cNvPr>
          <p:cNvSpPr txBox="1"/>
          <p:nvPr/>
        </p:nvSpPr>
        <p:spPr>
          <a:xfrm>
            <a:off x="4748303" y="998295"/>
            <a:ext cx="3528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Load Delay: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1   LOAD  F0,0(R1)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1   MUL    R4,R3,R2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2   Stall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2   Stall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3   ADD     F2,F1,F0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3   ADD   R4, R3,R2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7A6A6B-D189-4D88-A1D9-ACAC739A9189}"/>
              </a:ext>
            </a:extLst>
          </p:cNvPr>
          <p:cNvSpPr txBox="1"/>
          <p:nvPr/>
        </p:nvSpPr>
        <p:spPr>
          <a:xfrm>
            <a:off x="343247" y="1190776"/>
            <a:ext cx="35283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Branch Delay 3 Slots:</a:t>
            </a:r>
          </a:p>
          <a:p>
            <a:pPr marL="457200" indent="-457200">
              <a:buAutoNum type="arabicPlain"/>
            </a:pPr>
            <a:r>
              <a:rPr lang="en-US" altLang="zh-CN" dirty="0">
                <a:solidFill>
                  <a:schemeClr val="tx1"/>
                </a:solidFill>
              </a:rPr>
              <a:t>BNE  R1,R2,S1 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1     MUL  R4,R3,R2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2     ADD  R6,R5,R7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2     ADD  F3,F2,F1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3     S1:SUB R8,10(R9)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B6209C-D736-4670-8BBA-924AA0926A93}"/>
              </a:ext>
            </a:extLst>
          </p:cNvPr>
          <p:cNvSpPr/>
          <p:nvPr/>
        </p:nvSpPr>
        <p:spPr bwMode="auto">
          <a:xfrm>
            <a:off x="4748303" y="1979901"/>
            <a:ext cx="2808632" cy="873036"/>
          </a:xfrm>
          <a:prstGeom prst="rect">
            <a:avLst/>
          </a:prstGeom>
          <a:noFill/>
          <a:ln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348B3D-2FE7-4FD9-8023-22272CB38ADD}"/>
              </a:ext>
            </a:extLst>
          </p:cNvPr>
          <p:cNvSpPr/>
          <p:nvPr/>
        </p:nvSpPr>
        <p:spPr bwMode="auto">
          <a:xfrm>
            <a:off x="405953" y="1805920"/>
            <a:ext cx="2592288" cy="936104"/>
          </a:xfrm>
          <a:prstGeom prst="rect">
            <a:avLst/>
          </a:prstGeom>
          <a:noFill/>
          <a:ln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522A79-CE74-4064-8C1C-0F9F35EC0207}"/>
              </a:ext>
            </a:extLst>
          </p:cNvPr>
          <p:cNvSpPr txBox="1"/>
          <p:nvPr/>
        </p:nvSpPr>
        <p:spPr>
          <a:xfrm>
            <a:off x="3024097" y="2017745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Flush 3 </a:t>
            </a:r>
          </a:p>
          <a:p>
            <a:r>
              <a:rPr lang="en-US" altLang="zh-CN" dirty="0"/>
              <a:t>instructions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459E51A-77E0-4665-8CFB-8FDC77384692}"/>
              </a:ext>
            </a:extLst>
          </p:cNvPr>
          <p:cNvSpPr txBox="1"/>
          <p:nvPr/>
        </p:nvSpPr>
        <p:spPr>
          <a:xfrm>
            <a:off x="7452320" y="2127625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3 instruction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45CD855-24EC-4F2B-ADCC-4EDF5110FB8D}"/>
              </a:ext>
            </a:extLst>
          </p:cNvPr>
          <p:cNvSpPr txBox="1"/>
          <p:nvPr/>
        </p:nvSpPr>
        <p:spPr>
          <a:xfrm>
            <a:off x="355896" y="3624847"/>
            <a:ext cx="35283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Branch Delay 2 Slots:</a:t>
            </a:r>
          </a:p>
          <a:p>
            <a:pPr marL="457200" indent="-457200">
              <a:buAutoNum type="arabicPlain"/>
            </a:pPr>
            <a:r>
              <a:rPr lang="en-US" altLang="zh-CN" dirty="0">
                <a:solidFill>
                  <a:schemeClr val="tx1"/>
                </a:solidFill>
              </a:rPr>
              <a:t>BNE  R1,R2,S1 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1     MUL  R4,R3,R2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2     ADD  R6,R5,R7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2     S1:MUL F0,10(R9)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99A28A-CA39-43C3-966D-A6050FCDDA47}"/>
              </a:ext>
            </a:extLst>
          </p:cNvPr>
          <p:cNvSpPr txBox="1"/>
          <p:nvPr/>
        </p:nvSpPr>
        <p:spPr>
          <a:xfrm>
            <a:off x="3101481" y="4380049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Flush 2 </a:t>
            </a:r>
          </a:p>
          <a:p>
            <a:r>
              <a:rPr lang="en-US" altLang="zh-CN" dirty="0"/>
              <a:t>instructions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3062412-6C78-4427-BB33-420564B2C08E}"/>
              </a:ext>
            </a:extLst>
          </p:cNvPr>
          <p:cNvSpPr/>
          <p:nvPr/>
        </p:nvSpPr>
        <p:spPr bwMode="auto">
          <a:xfrm>
            <a:off x="427582" y="4286060"/>
            <a:ext cx="2592288" cy="594668"/>
          </a:xfrm>
          <a:prstGeom prst="rect">
            <a:avLst/>
          </a:prstGeom>
          <a:noFill/>
          <a:ln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169822"/>
      </p:ext>
    </p:extLst>
  </p:cSld>
  <p:clrMapOvr>
    <a:masterClrMapping/>
  </p:clrMapOvr>
  <p:transition spd="slow"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14313"/>
            <a:ext cx="7993063" cy="1027112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Superscalar MIPS pipeline in operation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685800" y="1752600"/>
          <a:ext cx="7840663" cy="407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8640318" imgH="4668012" progId="Word.Document.8">
                  <p:embed/>
                </p:oleObj>
              </mc:Choice>
              <mc:Fallback>
                <p:oleObj name="文档" r:id="rId3" imgW="8640318" imgH="4668012" progId="Word.Document.8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7840663" cy="407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0"/>
            <a:ext cx="7550150" cy="936625"/>
          </a:xfrm>
        </p:spPr>
        <p:txBody>
          <a:bodyPr/>
          <a:lstStyle/>
          <a:p>
            <a:pPr eaLnBrk="1" hangingPunct="1"/>
            <a:r>
              <a:rPr lang="en-US" altLang="en-US" dirty="0"/>
              <a:t>Multiple </a:t>
            </a:r>
            <a:r>
              <a:rPr lang="en-US" altLang="zh-CN" dirty="0"/>
              <a:t>Issues</a:t>
            </a:r>
            <a:r>
              <a:rPr lang="en-US" altLang="en-US" dirty="0"/>
              <a:t> 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30213" y="1312863"/>
            <a:ext cx="8713787" cy="5545137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issue packet</a:t>
            </a:r>
            <a:r>
              <a:rPr lang="en-US" altLang="en-US" sz="2400" dirty="0">
                <a:latin typeface="Comic Sans MS" panose="030F0702030302020204" pitchFamily="66" charset="0"/>
              </a:rPr>
              <a:t>: group of instructions from fetch unit that could potentially issue in 1 clock</a:t>
            </a:r>
          </a:p>
          <a:p>
            <a:pPr lvl="1" eaLnBrk="1" hangingPunct="1"/>
            <a:r>
              <a:rPr lang="en-US" altLang="en-US" sz="2000" dirty="0">
                <a:latin typeface="Comic Sans MS" panose="030F0702030302020204" pitchFamily="66" charset="0"/>
              </a:rPr>
              <a:t>If instruction causes structural hazard or a data hazard either due to earlier instruction in execution or to earlier instruction in issue packet, then instruction does not issue</a:t>
            </a:r>
          </a:p>
          <a:p>
            <a:pPr lvl="1" eaLnBrk="1" hangingPunct="1"/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0 to N instruction</a:t>
            </a:r>
            <a:r>
              <a:rPr lang="en-US" altLang="en-US" sz="2000" dirty="0">
                <a:latin typeface="Comic Sans MS" panose="030F0702030302020204" pitchFamily="66" charset="0"/>
              </a:rPr>
              <a:t> issues per clock cycle, for N-issue</a:t>
            </a:r>
          </a:p>
          <a:p>
            <a:pPr eaLnBrk="1" hangingPunct="1"/>
            <a:r>
              <a:rPr lang="en-US" altLang="en-US" sz="2400" dirty="0">
                <a:latin typeface="Comic Sans MS" panose="030F0702030302020204" pitchFamily="66" charset="0"/>
              </a:rPr>
              <a:t>Performing issue checks in 1 cycle could limit clock cycle time: O(n</a:t>
            </a:r>
            <a:r>
              <a:rPr lang="en-US" altLang="en-US" sz="2400" baseline="30000" dirty="0">
                <a:latin typeface="Comic Sans MS" panose="030F0702030302020204" pitchFamily="66" charset="0"/>
              </a:rPr>
              <a:t>2</a:t>
            </a:r>
            <a:r>
              <a:rPr lang="en-US" altLang="en-US" sz="2400" dirty="0">
                <a:latin typeface="Comic Sans MS" panose="030F0702030302020204" pitchFamily="66" charset="0"/>
              </a:rPr>
              <a:t>-n) comparisons</a:t>
            </a:r>
            <a:r>
              <a:rPr lang="zh-CN" altLang="en-US" sz="2400" dirty="0">
                <a:latin typeface="Comic Sans MS" panose="030F0702030302020204" pitchFamily="66" charset="0"/>
              </a:rPr>
              <a:t>（组内和组间相互比较）</a:t>
            </a:r>
            <a:endParaRPr lang="en-US" altLang="en-US" sz="2400" dirty="0">
              <a:latin typeface="Comic Sans MS" panose="030F0702030302020204" pitchFamily="66" charset="0"/>
            </a:endParaRPr>
          </a:p>
          <a:p>
            <a:pPr lvl="1" eaLnBrk="1" hangingPunct="1"/>
            <a:r>
              <a:rPr lang="en-US" altLang="en-US" sz="2000" dirty="0">
                <a:latin typeface="Comic Sans MS" panose="030F0702030302020204" pitchFamily="66" charset="0"/>
              </a:rPr>
              <a:t>=&gt; </a:t>
            </a:r>
            <a:r>
              <a:rPr lang="en-US" altLang="en-US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issue stage usually split and pipelined</a:t>
            </a:r>
          </a:p>
          <a:p>
            <a:pPr lvl="1" eaLnBrk="1" hangingPunct="1"/>
            <a:r>
              <a:rPr lang="en-US" altLang="en-US" sz="2000" dirty="0">
                <a:latin typeface="Comic Sans MS" panose="030F0702030302020204" pitchFamily="66" charset="0"/>
              </a:rPr>
              <a:t>1st stage decides how many instructions from within this packet can issue, 2nd stage examines hazards among selected instructions and those already been issued</a:t>
            </a:r>
          </a:p>
          <a:p>
            <a:pPr lvl="1" eaLnBrk="1" hangingPunct="1"/>
            <a:r>
              <a:rPr lang="en-US" altLang="en-US" sz="2000" dirty="0">
                <a:latin typeface="Comic Sans MS" panose="030F0702030302020204" pitchFamily="66" charset="0"/>
              </a:rPr>
              <a:t>=&gt; </a:t>
            </a:r>
            <a:r>
              <a:rPr lang="en-US" altLang="en-US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higher branch penalties</a:t>
            </a:r>
            <a:r>
              <a:rPr lang="en-US" altLang="en-US" sz="2000" dirty="0">
                <a:latin typeface="Comic Sans MS" panose="030F0702030302020204" pitchFamily="66" charset="0"/>
              </a:rPr>
              <a:t> =&gt; prediction accuracy important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162800" cy="59055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/>
              <a:t>Multiple Issue Challenges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571625"/>
            <a:ext cx="8064500" cy="4321175"/>
          </a:xfrm>
        </p:spPr>
        <p:txBody>
          <a:bodyPr lIns="90488" tIns="44450" rIns="90488" bIns="44450"/>
          <a:lstStyle/>
          <a:p>
            <a:pPr marL="285750" indent="-285750" defTabSz="920750" eaLnBrk="1" hangingPunct="1">
              <a:lnSpc>
                <a:spcPct val="105000"/>
              </a:lnSpc>
              <a:spcBef>
                <a:spcPct val="25000"/>
              </a:spcBef>
              <a:tabLst>
                <a:tab pos="920750" algn="l"/>
                <a:tab pos="3263900" algn="l"/>
                <a:tab pos="4294188" algn="l"/>
              </a:tabLst>
            </a:pPr>
            <a:r>
              <a:rPr lang="en-US" altLang="en-US" sz="2800" dirty="0"/>
              <a:t>While Integer/FP split is simple for the HW, get CPI of 0.5 only for programs with:</a:t>
            </a:r>
          </a:p>
          <a:p>
            <a:pPr marL="685800" lvl="1" indent="-228600" defTabSz="920750" eaLnBrk="1" hangingPunct="1">
              <a:lnSpc>
                <a:spcPct val="105000"/>
              </a:lnSpc>
              <a:spcBef>
                <a:spcPct val="25000"/>
              </a:spcBef>
              <a:tabLst>
                <a:tab pos="920750" algn="l"/>
                <a:tab pos="3263900" algn="l"/>
                <a:tab pos="4294188" algn="l"/>
              </a:tabLst>
            </a:pPr>
            <a:r>
              <a:rPr lang="en-US" altLang="en-US" sz="2400" dirty="0"/>
              <a:t>Exactly 50% FP operations AND No hazards</a:t>
            </a:r>
          </a:p>
          <a:p>
            <a:pPr marL="285750" indent="-285750" defTabSz="920750" eaLnBrk="1" hangingPunct="1">
              <a:lnSpc>
                <a:spcPct val="105000"/>
              </a:lnSpc>
              <a:spcBef>
                <a:spcPct val="25000"/>
              </a:spcBef>
              <a:tabLst>
                <a:tab pos="920750" algn="l"/>
                <a:tab pos="3263900" algn="l"/>
                <a:tab pos="4294188" algn="l"/>
              </a:tabLst>
            </a:pPr>
            <a:r>
              <a:rPr lang="en-US" altLang="en-US" sz="2800" dirty="0"/>
              <a:t>If more instructions issue at same time, greater difficulty of decode and issue:</a:t>
            </a:r>
          </a:p>
          <a:p>
            <a:pPr marL="685800" lvl="1" indent="-228600" defTabSz="920750" eaLnBrk="1" hangingPunct="1">
              <a:lnSpc>
                <a:spcPct val="105000"/>
              </a:lnSpc>
              <a:spcBef>
                <a:spcPct val="25000"/>
              </a:spcBef>
              <a:tabLst>
                <a:tab pos="920750" algn="l"/>
                <a:tab pos="3263900" algn="l"/>
                <a:tab pos="4294188" algn="l"/>
              </a:tabLst>
            </a:pPr>
            <a:r>
              <a:rPr lang="en-US" altLang="en-US" sz="2400" dirty="0"/>
              <a:t>Even 2-scalar =&gt; examine 2 opcodes, 6 register specifiers, &amp; decide if 1 or 2 instructions can issue; (N-issue ~O(N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-N) comparisons)</a:t>
            </a:r>
          </a:p>
          <a:p>
            <a:pPr marL="685800" lvl="1" indent="-228600" defTabSz="920750" eaLnBrk="1" hangingPunct="1">
              <a:lnSpc>
                <a:spcPct val="105000"/>
              </a:lnSpc>
              <a:spcBef>
                <a:spcPct val="25000"/>
              </a:spcBef>
              <a:tabLst>
                <a:tab pos="920750" algn="l"/>
                <a:tab pos="3263900" algn="l"/>
                <a:tab pos="4294188" algn="l"/>
              </a:tabLst>
            </a:pPr>
            <a:r>
              <a:rPr lang="en-US" altLang="en-US" sz="2400" dirty="0"/>
              <a:t>Register file: need 2*N reads and 1*N  writes/cycle</a:t>
            </a:r>
          </a:p>
          <a:p>
            <a:pPr marL="685800" lvl="1" indent="-228600" defTabSz="920750" eaLnBrk="1" hangingPunct="1">
              <a:lnSpc>
                <a:spcPct val="85000"/>
              </a:lnSpc>
              <a:spcBef>
                <a:spcPct val="25000"/>
              </a:spcBef>
              <a:tabLst>
                <a:tab pos="920750" algn="l"/>
                <a:tab pos="3263900" algn="l"/>
                <a:tab pos="4294188" algn="l"/>
              </a:tabLst>
            </a:pPr>
            <a:endParaRPr lang="en-US" altLang="en-US" sz="24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260350"/>
            <a:ext cx="7874000" cy="936625"/>
          </a:xfrm>
        </p:spPr>
        <p:txBody>
          <a:bodyPr/>
          <a:lstStyle/>
          <a:p>
            <a:pPr eaLnBrk="1" hangingPunct="1"/>
            <a:r>
              <a:rPr lang="en-US" altLang="en-US" dirty="0"/>
              <a:t>Multiple Issue Challenges</a:t>
            </a:r>
            <a:r>
              <a:rPr lang="en-US" altLang="zh-CN" dirty="0"/>
              <a:t>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spcBef>
                <a:spcPct val="25000"/>
              </a:spcBef>
            </a:pPr>
            <a:r>
              <a:rPr lang="en-US" altLang="en-US" sz="2400" dirty="0"/>
              <a:t>Rename logic: must be able to rename same register multiple times in one cycle!  For instance, consider 4-way issue: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		</a:t>
            </a:r>
            <a:r>
              <a:rPr lang="en-US" altLang="en-US" sz="2400" b="1" dirty="0">
                <a:latin typeface="Courier New" panose="02070309020205020404" pitchFamily="49" charset="0"/>
              </a:rPr>
              <a:t>add </a:t>
            </a:r>
            <a:r>
              <a:rPr lang="en-US" altLang="en-US" sz="2400" b="1" dirty="0">
                <a:solidFill>
                  <a:srgbClr val="3333FF"/>
                </a:solidFill>
                <a:latin typeface="Courier New" panose="02070309020205020404" pitchFamily="49" charset="0"/>
              </a:rPr>
              <a:t>r1</a:t>
            </a:r>
            <a:r>
              <a:rPr lang="en-US" altLang="en-US" sz="2400" b="1" dirty="0">
                <a:latin typeface="Courier New" panose="02070309020205020404" pitchFamily="49" charset="0"/>
              </a:rPr>
              <a:t>, r2, r3		add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p11</a:t>
            </a:r>
            <a:r>
              <a:rPr lang="en-US" altLang="en-US" sz="2400" b="1" dirty="0">
                <a:latin typeface="Courier New" panose="02070309020205020404" pitchFamily="49" charset="0"/>
              </a:rPr>
              <a:t>, p4, p7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	sub r4, </a:t>
            </a:r>
            <a:r>
              <a:rPr lang="en-US" altLang="en-US" sz="2400" b="1" dirty="0">
                <a:solidFill>
                  <a:srgbClr val="3333FF"/>
                </a:solidFill>
                <a:latin typeface="Courier New" panose="02070309020205020404" pitchFamily="49" charset="0"/>
              </a:rPr>
              <a:t>r1</a:t>
            </a:r>
            <a:r>
              <a:rPr lang="en-US" altLang="en-US" sz="2400" b="1" dirty="0">
                <a:latin typeface="Courier New" panose="02070309020205020404" pitchFamily="49" charset="0"/>
              </a:rPr>
              <a:t>, r2	</a:t>
            </a:r>
            <a:r>
              <a:rPr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	sub p22,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p11</a:t>
            </a:r>
            <a:r>
              <a:rPr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, p4</a:t>
            </a:r>
            <a:br>
              <a:rPr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</a:br>
            <a:r>
              <a:rPr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lw</a:t>
            </a:r>
            <a:r>
              <a:rPr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r1</a:t>
            </a:r>
            <a:r>
              <a:rPr lang="en-US" altLang="en-US" sz="2400" b="1" dirty="0">
                <a:latin typeface="Courier New" panose="02070309020205020404" pitchFamily="49" charset="0"/>
              </a:rPr>
              <a:t>, 4(r4)	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lw</a:t>
            </a:r>
            <a:r>
              <a:rPr lang="en-US" altLang="en-US" sz="2400" b="1" dirty="0">
                <a:latin typeface="Courier New" panose="02070309020205020404" pitchFamily="49" charset="0"/>
              </a:rPr>
              <a:t>  </a:t>
            </a:r>
            <a:r>
              <a:rPr lang="en-US" altLang="en-US" sz="2400" b="1" dirty="0">
                <a:solidFill>
                  <a:srgbClr val="0FEFEA"/>
                </a:solidFill>
                <a:latin typeface="Courier New" panose="02070309020205020404" pitchFamily="49" charset="0"/>
              </a:rPr>
              <a:t>p23</a:t>
            </a:r>
            <a:r>
              <a:rPr lang="en-US" altLang="en-US" sz="2400" b="1" dirty="0">
                <a:latin typeface="Courier New" panose="02070309020205020404" pitchFamily="49" charset="0"/>
              </a:rPr>
              <a:t>, 4(p22)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	add r5, </a:t>
            </a:r>
            <a:r>
              <a:rPr lang="en-US" altLang="en-US" sz="2400" b="1" dirty="0">
                <a:solidFill>
                  <a:srgbClr val="0FEFEA"/>
                </a:solidFill>
                <a:latin typeface="Courier New" panose="02070309020205020404" pitchFamily="49" charset="0"/>
              </a:rPr>
              <a:t>r1</a:t>
            </a:r>
            <a:r>
              <a:rPr lang="en-US" altLang="en-US" sz="2400" b="1" dirty="0">
                <a:latin typeface="Courier New" panose="02070309020205020404" pitchFamily="49" charset="0"/>
              </a:rPr>
              <a:t>, r2		add p12, </a:t>
            </a:r>
            <a:r>
              <a:rPr lang="en-US" altLang="en-US" sz="2400" b="1" dirty="0">
                <a:solidFill>
                  <a:srgbClr val="0FEFEA"/>
                </a:solidFill>
                <a:latin typeface="Courier New" panose="02070309020205020404" pitchFamily="49" charset="0"/>
              </a:rPr>
              <a:t>p23</a:t>
            </a:r>
            <a:r>
              <a:rPr lang="en-US" altLang="en-US" sz="2400" b="1" dirty="0">
                <a:latin typeface="Courier New" panose="02070309020205020404" pitchFamily="49" charset="0"/>
              </a:rPr>
              <a:t>, p4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dirty="0"/>
              <a:t>Imagine doing this transformation in a single cycle!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重命名后指令是一样的，但是多发射重命名寄存器由</a:t>
            </a:r>
            <a:r>
              <a:rPr lang="en-US" altLang="zh-CN" dirty="0"/>
              <a:t>1</a:t>
            </a:r>
            <a:r>
              <a:rPr lang="zh-CN" altLang="en-US" dirty="0"/>
              <a:t>变</a:t>
            </a:r>
            <a:r>
              <a:rPr lang="en-US" altLang="zh-CN" dirty="0"/>
              <a:t>2</a:t>
            </a:r>
            <a:endParaRPr lang="en-US" altLang="en-US" sz="2400" dirty="0"/>
          </a:p>
          <a:p>
            <a:pPr eaLnBrk="1" hangingPunct="1">
              <a:lnSpc>
                <a:spcPct val="85000"/>
              </a:lnSpc>
              <a:spcBef>
                <a:spcPct val="25000"/>
              </a:spcBef>
            </a:pPr>
            <a:r>
              <a:rPr lang="en-US" altLang="en-US" sz="2400" dirty="0"/>
              <a:t>Result buses: Need to complete multiple instructions/cycle</a:t>
            </a:r>
          </a:p>
          <a:p>
            <a:pPr lvl="1" eaLnBrk="1" hangingPunct="1">
              <a:lnSpc>
                <a:spcPct val="85000"/>
              </a:lnSpc>
              <a:spcBef>
                <a:spcPct val="25000"/>
              </a:spcBef>
            </a:pPr>
            <a:r>
              <a:rPr lang="en-US" altLang="en-US" sz="2000" dirty="0"/>
              <a:t>So, need </a:t>
            </a:r>
            <a:r>
              <a:rPr lang="en-US" altLang="en-US" sz="2000" b="1" dirty="0"/>
              <a:t>multiple buses</a:t>
            </a:r>
            <a:r>
              <a:rPr lang="en-US" altLang="en-US" sz="2000" dirty="0"/>
              <a:t> with associated matching logic at every reservation station.</a:t>
            </a:r>
          </a:p>
          <a:p>
            <a:pPr lvl="1" eaLnBrk="1" hangingPunct="1">
              <a:lnSpc>
                <a:spcPct val="85000"/>
              </a:lnSpc>
              <a:spcBef>
                <a:spcPct val="25000"/>
              </a:spcBef>
            </a:pPr>
            <a:r>
              <a:rPr lang="en-US" altLang="en-US" sz="2000" dirty="0"/>
              <a:t>Or, need </a:t>
            </a:r>
            <a:r>
              <a:rPr lang="en-US" altLang="en-US" sz="2000" b="1" dirty="0">
                <a:solidFill>
                  <a:srgbClr val="FF0000"/>
                </a:solidFill>
              </a:rPr>
              <a:t>multiple forwarding paths</a:t>
            </a:r>
            <a:r>
              <a:rPr lang="en-US" altLang="en-US" sz="2000" dirty="0"/>
              <a:t>			</a:t>
            </a:r>
            <a:endParaRPr lang="en-US" altLang="zh-CN" sz="2000" dirty="0"/>
          </a:p>
        </p:txBody>
      </p:sp>
    </p:spTree>
  </p:cSld>
  <p:clrMapOvr>
    <a:masterClrMapping/>
  </p:clrMapOvr>
  <p:transition spd="slow">
    <p:pull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569325" cy="836613"/>
          </a:xfrm>
        </p:spPr>
        <p:txBody>
          <a:bodyPr/>
          <a:lstStyle/>
          <a:p>
            <a:pPr eaLnBrk="1" hangingPunct="1"/>
            <a:r>
              <a:rPr lang="en-US" altLang="zh-CN" sz="3600"/>
              <a:t>Dynamically Scheduled Superscalar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496300" cy="5113337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Comic Sans MS" panose="030F0702030302020204" pitchFamily="66" charset="0"/>
              </a:rPr>
              <a:t>Potentially </a:t>
            </a:r>
            <a:r>
              <a:rPr lang="en-US" altLang="zh-CN" sz="2800" dirty="0">
                <a:solidFill>
                  <a:srgbClr val="3333FF"/>
                </a:solidFill>
                <a:latin typeface="Comic Sans MS" panose="030F0702030302020204" pitchFamily="66" charset="0"/>
              </a:rPr>
              <a:t>overcome the issue restrictions</a:t>
            </a:r>
            <a:r>
              <a:rPr lang="en-US" altLang="zh-CN" sz="2800" dirty="0">
                <a:latin typeface="Comic Sans MS" panose="030F0702030302020204" pitchFamily="66" charset="0"/>
              </a:rPr>
              <a:t>.</a:t>
            </a:r>
          </a:p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Two different approaches</a:t>
            </a:r>
            <a:r>
              <a:rPr lang="en-US" altLang="zh-CN" sz="2800" dirty="0">
                <a:latin typeface="Comic Sans MS" panose="030F0702030302020204" pitchFamily="66" charset="0"/>
              </a:rPr>
              <a:t> to issue multiple instructions per clock:</a:t>
            </a:r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Pipeline:</a:t>
            </a:r>
            <a:r>
              <a:rPr lang="en-US" altLang="zh-CN" sz="2400" dirty="0">
                <a:latin typeface="Comic Sans MS" panose="030F0702030302020204" pitchFamily="66" charset="0"/>
              </a:rPr>
              <a:t> Run this step in half a clock cycle, so that two instructions can be processed in one clock cycle.</a:t>
            </a:r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Widen issue logic:</a:t>
            </a:r>
            <a:r>
              <a:rPr lang="en-US" altLang="zh-CN" sz="2400" dirty="0">
                <a:latin typeface="Comic Sans MS" panose="030F0702030302020204" pitchFamily="66" charset="0"/>
              </a:rPr>
              <a:t> Build the logic necessary to handle two instructions at once, including any possible dependences between the instructions.</a:t>
            </a:r>
          </a:p>
          <a:p>
            <a:pPr lvl="1" eaLnBrk="1" hangingPunct="1"/>
            <a:r>
              <a:rPr lang="en-US" altLang="zh-CN" sz="2400" dirty="0">
                <a:solidFill>
                  <a:srgbClr val="3333FF"/>
                </a:solidFill>
                <a:latin typeface="Comic Sans MS" panose="030F0702030302020204" pitchFamily="66" charset="0"/>
              </a:rPr>
              <a:t>Both:</a:t>
            </a:r>
            <a:r>
              <a:rPr lang="en-US" altLang="zh-CN" sz="2400" dirty="0">
                <a:latin typeface="Comic Sans MS" panose="030F0702030302020204" pitchFamily="66" charset="0"/>
              </a:rPr>
              <a:t> Modern superscalar processors often include both pipeline and widen the issue logic.</a:t>
            </a:r>
          </a:p>
        </p:txBody>
      </p:sp>
    </p:spTree>
  </p:cSld>
  <p:clrMapOvr>
    <a:masterClrMapping/>
  </p:clrMapOvr>
  <p:transition spd="slow">
    <p:pull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79388" y="1412875"/>
            <a:ext cx="4679950" cy="22320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Loop:   L.D       F0, 0(R1)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		  ADD.D  F4, F0, F2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		  S.D       F4, 0(R1)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		  DADDIU  R1, R1, #-8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		  BNE      R1,R2, Loop 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716463" y="260350"/>
            <a:ext cx="4176712" cy="61928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</a:rPr>
              <a:t>Assumptions:</a:t>
            </a:r>
          </a:p>
          <a:p>
            <a:pPr eaLnBrk="1" hangingPunct="1"/>
            <a:r>
              <a:rPr lang="en-US" altLang="zh-CN" sz="2400"/>
              <a:t>1 FP and 1 integer operation  per CC. even if they are dependent.</a:t>
            </a:r>
          </a:p>
          <a:p>
            <a:pPr eaLnBrk="1" hangingPunct="1"/>
            <a:r>
              <a:rPr lang="en-US" altLang="zh-CN" sz="2400"/>
              <a:t>One interger function unit for ALU and address calculations</a:t>
            </a:r>
          </a:p>
          <a:p>
            <a:pPr eaLnBrk="1" hangingPunct="1"/>
            <a:r>
              <a:rPr lang="en-US" altLang="zh-CN" sz="2400"/>
              <a:t>Separate function unit for evaluating branch condition  </a:t>
            </a:r>
          </a:p>
          <a:p>
            <a:pPr eaLnBrk="1" hangingPunct="1"/>
            <a:r>
              <a:rPr lang="en-US" altLang="zh-CN" sz="2400">
                <a:solidFill>
                  <a:srgbClr val="3333FF"/>
                </a:solidFill>
              </a:rPr>
              <a:t>Single issue</a:t>
            </a:r>
            <a:r>
              <a:rPr lang="en-US" altLang="zh-CN" sz="2400"/>
              <a:t> for branches, but perfect prediction.</a:t>
            </a:r>
          </a:p>
          <a:p>
            <a:pPr eaLnBrk="1" hangingPunct="1"/>
            <a:r>
              <a:rPr lang="en-US" altLang="zh-CN" sz="2400">
                <a:solidFill>
                  <a:srgbClr val="3333FF"/>
                </a:solidFill>
              </a:rPr>
              <a:t>No speculation</a:t>
            </a:r>
            <a:r>
              <a:rPr lang="en-US" altLang="zh-CN" sz="2400"/>
              <a:t>: all instr. following a branch are delay until branch resolved.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55650" y="3860800"/>
            <a:ext cx="3411538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Function Latency: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1 cycle for integer ALU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>
                <a:latin typeface="Times New Roman" panose="02020603050405020304" pitchFamily="18" charset="0"/>
              </a:rPr>
              <a:t> 2 cycles for load 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>
                <a:latin typeface="Times New Roman" panose="02020603050405020304" pitchFamily="18" charset="0"/>
              </a:rPr>
              <a:t> 3 cycles for FP add.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7766050" cy="1000125"/>
          </a:xfrm>
        </p:spPr>
        <p:txBody>
          <a:bodyPr/>
          <a:lstStyle/>
          <a:p>
            <a:pPr eaLnBrk="1" hangingPunct="1"/>
            <a:r>
              <a:rPr lang="en-US" altLang="zh-CN" sz="2800"/>
              <a:t>Operation on a dual-issue version of Tomasulo pipeline </a:t>
            </a:r>
            <a:r>
              <a:rPr lang="en-US" altLang="zh-CN" sz="2400"/>
              <a:t>(Fig 3.25, p222, 3rd edition)</a:t>
            </a: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569318"/>
              </p:ext>
            </p:extLst>
          </p:nvPr>
        </p:nvGraphicFramePr>
        <p:xfrm>
          <a:off x="323850" y="1196975"/>
          <a:ext cx="8569325" cy="537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8247888" imgH="5725668" progId="Word.Document.8">
                  <p:embed/>
                </p:oleObj>
              </mc:Choice>
              <mc:Fallback>
                <p:oleObj name="文档" r:id="rId3" imgW="8247888" imgH="5725668" progId="Word.Document.8">
                  <p:embed/>
                  <p:pic>
                    <p:nvPicPr>
                      <p:cNvPr id="471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96975"/>
                        <a:ext cx="8569325" cy="537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80063" y="2205038"/>
            <a:ext cx="2736850" cy="792162"/>
            <a:chOff x="3515" y="1389"/>
            <a:chExt cx="1724" cy="499"/>
          </a:xfrm>
        </p:grpSpPr>
        <p:sp>
          <p:nvSpPr>
            <p:cNvPr id="47131" name="Oval 5"/>
            <p:cNvSpPr>
              <a:spLocks noChangeArrowheads="1"/>
            </p:cNvSpPr>
            <p:nvPr/>
          </p:nvSpPr>
          <p:spPr bwMode="auto">
            <a:xfrm>
              <a:off x="4967" y="1389"/>
              <a:ext cx="272" cy="226"/>
            </a:xfrm>
            <a:prstGeom prst="ellipse">
              <a:avLst/>
            </a:prstGeom>
            <a:noFill/>
            <a:ln w="12700" cap="sq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32" name="Oval 6"/>
            <p:cNvSpPr>
              <a:spLocks noChangeArrowheads="1"/>
            </p:cNvSpPr>
            <p:nvPr/>
          </p:nvSpPr>
          <p:spPr bwMode="auto">
            <a:xfrm>
              <a:off x="3515" y="1661"/>
              <a:ext cx="272" cy="227"/>
            </a:xfrm>
            <a:prstGeom prst="ellipse">
              <a:avLst/>
            </a:prstGeom>
            <a:noFill/>
            <a:ln w="12700" cap="sq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33" name="Line 7"/>
            <p:cNvSpPr>
              <a:spLocks noChangeShapeType="1"/>
            </p:cNvSpPr>
            <p:nvPr/>
          </p:nvSpPr>
          <p:spPr bwMode="auto">
            <a:xfrm flipH="1">
              <a:off x="3787" y="1525"/>
              <a:ext cx="1180" cy="227"/>
            </a:xfrm>
            <a:prstGeom prst="line">
              <a:avLst/>
            </a:prstGeom>
            <a:noFill/>
            <a:ln w="12700" cap="sq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580063" y="3357563"/>
            <a:ext cx="2736850" cy="792162"/>
            <a:chOff x="3515" y="1389"/>
            <a:chExt cx="1724" cy="499"/>
          </a:xfrm>
        </p:grpSpPr>
        <p:sp>
          <p:nvSpPr>
            <p:cNvPr id="47128" name="Oval 9"/>
            <p:cNvSpPr>
              <a:spLocks noChangeArrowheads="1"/>
            </p:cNvSpPr>
            <p:nvPr/>
          </p:nvSpPr>
          <p:spPr bwMode="auto">
            <a:xfrm>
              <a:off x="4967" y="1389"/>
              <a:ext cx="272" cy="226"/>
            </a:xfrm>
            <a:prstGeom prst="ellipse">
              <a:avLst/>
            </a:prstGeom>
            <a:noFill/>
            <a:ln w="12700" cap="sq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29" name="Oval 10"/>
            <p:cNvSpPr>
              <a:spLocks noChangeArrowheads="1"/>
            </p:cNvSpPr>
            <p:nvPr/>
          </p:nvSpPr>
          <p:spPr bwMode="auto">
            <a:xfrm>
              <a:off x="3515" y="1661"/>
              <a:ext cx="272" cy="227"/>
            </a:xfrm>
            <a:prstGeom prst="ellipse">
              <a:avLst/>
            </a:prstGeom>
            <a:noFill/>
            <a:ln w="12700" cap="sq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30" name="Line 11"/>
            <p:cNvSpPr>
              <a:spLocks noChangeShapeType="1"/>
            </p:cNvSpPr>
            <p:nvPr/>
          </p:nvSpPr>
          <p:spPr bwMode="auto">
            <a:xfrm flipH="1">
              <a:off x="3787" y="1525"/>
              <a:ext cx="1180" cy="227"/>
            </a:xfrm>
            <a:prstGeom prst="line">
              <a:avLst/>
            </a:prstGeom>
            <a:noFill/>
            <a:ln w="12700" cap="sq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867400" y="3017838"/>
            <a:ext cx="2924175" cy="627062"/>
            <a:chOff x="3696" y="1901"/>
            <a:chExt cx="1842" cy="395"/>
          </a:xfrm>
        </p:grpSpPr>
        <p:sp>
          <p:nvSpPr>
            <p:cNvPr id="47126" name="Freeform 13"/>
            <p:cNvSpPr>
              <a:spLocks/>
            </p:cNvSpPr>
            <p:nvPr/>
          </p:nvSpPr>
          <p:spPr bwMode="auto">
            <a:xfrm>
              <a:off x="3696" y="1979"/>
              <a:ext cx="318" cy="317"/>
            </a:xfrm>
            <a:custGeom>
              <a:avLst/>
              <a:gdLst>
                <a:gd name="T0" fmla="*/ 0 w 136"/>
                <a:gd name="T1" fmla="*/ 0 h 317"/>
                <a:gd name="T2" fmla="*/ 52016 w 136"/>
                <a:gd name="T3" fmla="*/ 90 h 317"/>
                <a:gd name="T4" fmla="*/ 0 w 136"/>
                <a:gd name="T5" fmla="*/ 317 h 317"/>
                <a:gd name="T6" fmla="*/ 0 60000 65536"/>
                <a:gd name="T7" fmla="*/ 0 60000 65536"/>
                <a:gd name="T8" fmla="*/ 0 60000 65536"/>
                <a:gd name="T9" fmla="*/ 0 w 136"/>
                <a:gd name="T10" fmla="*/ 0 h 317"/>
                <a:gd name="T11" fmla="*/ 136 w 136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317">
                  <a:moveTo>
                    <a:pt x="0" y="0"/>
                  </a:moveTo>
                  <a:cubicBezTo>
                    <a:pt x="68" y="18"/>
                    <a:pt x="136" y="37"/>
                    <a:pt x="136" y="90"/>
                  </a:cubicBezTo>
                  <a:cubicBezTo>
                    <a:pt x="136" y="143"/>
                    <a:pt x="23" y="279"/>
                    <a:pt x="0" y="317"/>
                  </a:cubicBezTo>
                </a:path>
              </a:pathLst>
            </a:custGeom>
            <a:noFill/>
            <a:ln w="25400" cap="sq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7" name="Text Box 14"/>
            <p:cNvSpPr txBox="1">
              <a:spLocks noChangeArrowheads="1"/>
            </p:cNvSpPr>
            <p:nvPr/>
          </p:nvSpPr>
          <p:spPr bwMode="auto">
            <a:xfrm>
              <a:off x="4001" y="1901"/>
              <a:ext cx="1537" cy="296"/>
            </a:xfrm>
            <a:prstGeom prst="rect">
              <a:avLst/>
            </a:prstGeom>
            <a:noFill/>
            <a:ln w="12700" cap="sq" algn="ctr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Structure hazard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940425" y="3789363"/>
            <a:ext cx="2603500" cy="627062"/>
            <a:chOff x="3696" y="1901"/>
            <a:chExt cx="1640" cy="395"/>
          </a:xfrm>
        </p:grpSpPr>
        <p:sp>
          <p:nvSpPr>
            <p:cNvPr id="47124" name="Freeform 16"/>
            <p:cNvSpPr>
              <a:spLocks/>
            </p:cNvSpPr>
            <p:nvPr/>
          </p:nvSpPr>
          <p:spPr bwMode="auto">
            <a:xfrm>
              <a:off x="3696" y="1979"/>
              <a:ext cx="318" cy="317"/>
            </a:xfrm>
            <a:custGeom>
              <a:avLst/>
              <a:gdLst>
                <a:gd name="T0" fmla="*/ 0 w 136"/>
                <a:gd name="T1" fmla="*/ 0 h 317"/>
                <a:gd name="T2" fmla="*/ 52016 w 136"/>
                <a:gd name="T3" fmla="*/ 90 h 317"/>
                <a:gd name="T4" fmla="*/ 0 w 136"/>
                <a:gd name="T5" fmla="*/ 317 h 317"/>
                <a:gd name="T6" fmla="*/ 0 60000 65536"/>
                <a:gd name="T7" fmla="*/ 0 60000 65536"/>
                <a:gd name="T8" fmla="*/ 0 60000 65536"/>
                <a:gd name="T9" fmla="*/ 0 w 136"/>
                <a:gd name="T10" fmla="*/ 0 h 317"/>
                <a:gd name="T11" fmla="*/ 136 w 136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317">
                  <a:moveTo>
                    <a:pt x="0" y="0"/>
                  </a:moveTo>
                  <a:cubicBezTo>
                    <a:pt x="68" y="18"/>
                    <a:pt x="136" y="37"/>
                    <a:pt x="136" y="90"/>
                  </a:cubicBezTo>
                  <a:cubicBezTo>
                    <a:pt x="136" y="143"/>
                    <a:pt x="23" y="279"/>
                    <a:pt x="0" y="317"/>
                  </a:cubicBezTo>
                </a:path>
              </a:pathLst>
            </a:custGeom>
            <a:noFill/>
            <a:ln w="25400" cap="sq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Text Box 17"/>
            <p:cNvSpPr txBox="1">
              <a:spLocks noChangeArrowheads="1"/>
            </p:cNvSpPr>
            <p:nvPr/>
          </p:nvSpPr>
          <p:spPr bwMode="auto">
            <a:xfrm>
              <a:off x="4001" y="1901"/>
              <a:ext cx="1335" cy="296"/>
            </a:xfrm>
            <a:prstGeom prst="rect">
              <a:avLst/>
            </a:prstGeom>
            <a:noFill/>
            <a:ln w="12700" cap="sq" algn="ctr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No speculation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5580063" y="4149725"/>
            <a:ext cx="2736850" cy="792163"/>
            <a:chOff x="3515" y="1389"/>
            <a:chExt cx="1724" cy="499"/>
          </a:xfrm>
        </p:grpSpPr>
        <p:sp>
          <p:nvSpPr>
            <p:cNvPr id="47121" name="Oval 19"/>
            <p:cNvSpPr>
              <a:spLocks noChangeArrowheads="1"/>
            </p:cNvSpPr>
            <p:nvPr/>
          </p:nvSpPr>
          <p:spPr bwMode="auto">
            <a:xfrm>
              <a:off x="4967" y="1389"/>
              <a:ext cx="272" cy="226"/>
            </a:xfrm>
            <a:prstGeom prst="ellipse">
              <a:avLst/>
            </a:prstGeom>
            <a:noFill/>
            <a:ln w="12700" cap="sq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22" name="Oval 20"/>
            <p:cNvSpPr>
              <a:spLocks noChangeArrowheads="1"/>
            </p:cNvSpPr>
            <p:nvPr/>
          </p:nvSpPr>
          <p:spPr bwMode="auto">
            <a:xfrm>
              <a:off x="3515" y="1661"/>
              <a:ext cx="272" cy="227"/>
            </a:xfrm>
            <a:prstGeom prst="ellipse">
              <a:avLst/>
            </a:prstGeom>
            <a:noFill/>
            <a:ln w="12700" cap="sq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23" name="Line 21"/>
            <p:cNvSpPr>
              <a:spLocks noChangeShapeType="1"/>
            </p:cNvSpPr>
            <p:nvPr/>
          </p:nvSpPr>
          <p:spPr bwMode="auto">
            <a:xfrm flipH="1">
              <a:off x="3787" y="1525"/>
              <a:ext cx="1180" cy="227"/>
            </a:xfrm>
            <a:prstGeom prst="line">
              <a:avLst/>
            </a:prstGeom>
            <a:noFill/>
            <a:ln w="12700" cap="sq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867400" y="4437063"/>
            <a:ext cx="2924175" cy="771525"/>
            <a:chOff x="3696" y="2795"/>
            <a:chExt cx="1842" cy="486"/>
          </a:xfrm>
        </p:grpSpPr>
        <p:sp>
          <p:nvSpPr>
            <p:cNvPr id="47119" name="Freeform 23"/>
            <p:cNvSpPr>
              <a:spLocks/>
            </p:cNvSpPr>
            <p:nvPr/>
          </p:nvSpPr>
          <p:spPr bwMode="auto">
            <a:xfrm>
              <a:off x="3696" y="2795"/>
              <a:ext cx="318" cy="486"/>
            </a:xfrm>
            <a:custGeom>
              <a:avLst/>
              <a:gdLst>
                <a:gd name="T0" fmla="*/ 0 w 136"/>
                <a:gd name="T1" fmla="*/ 0 h 317"/>
                <a:gd name="T2" fmla="*/ 52016 w 136"/>
                <a:gd name="T3" fmla="*/ 1794 h 317"/>
                <a:gd name="T4" fmla="*/ 0 w 136"/>
                <a:gd name="T5" fmla="*/ 6309 h 317"/>
                <a:gd name="T6" fmla="*/ 0 60000 65536"/>
                <a:gd name="T7" fmla="*/ 0 60000 65536"/>
                <a:gd name="T8" fmla="*/ 0 60000 65536"/>
                <a:gd name="T9" fmla="*/ 0 w 136"/>
                <a:gd name="T10" fmla="*/ 0 h 317"/>
                <a:gd name="T11" fmla="*/ 136 w 136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317">
                  <a:moveTo>
                    <a:pt x="0" y="0"/>
                  </a:moveTo>
                  <a:cubicBezTo>
                    <a:pt x="68" y="18"/>
                    <a:pt x="136" y="37"/>
                    <a:pt x="136" y="90"/>
                  </a:cubicBezTo>
                  <a:cubicBezTo>
                    <a:pt x="136" y="143"/>
                    <a:pt x="23" y="279"/>
                    <a:pt x="0" y="317"/>
                  </a:cubicBezTo>
                </a:path>
              </a:pathLst>
            </a:custGeom>
            <a:noFill/>
            <a:ln w="25400" cap="sq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0" name="Text Box 24"/>
            <p:cNvSpPr txBox="1">
              <a:spLocks noChangeArrowheads="1"/>
            </p:cNvSpPr>
            <p:nvPr/>
          </p:nvSpPr>
          <p:spPr bwMode="auto">
            <a:xfrm>
              <a:off x="4001" y="2886"/>
              <a:ext cx="1537" cy="296"/>
            </a:xfrm>
            <a:prstGeom prst="rect">
              <a:avLst/>
            </a:prstGeom>
            <a:noFill/>
            <a:ln w="12700" cap="sq" algn="ctr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Structure hazard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5867400" y="5084763"/>
            <a:ext cx="2924175" cy="627062"/>
            <a:chOff x="3696" y="1901"/>
            <a:chExt cx="1842" cy="395"/>
          </a:xfrm>
        </p:grpSpPr>
        <p:sp>
          <p:nvSpPr>
            <p:cNvPr id="47117" name="Freeform 26"/>
            <p:cNvSpPr>
              <a:spLocks/>
            </p:cNvSpPr>
            <p:nvPr/>
          </p:nvSpPr>
          <p:spPr bwMode="auto">
            <a:xfrm>
              <a:off x="3696" y="1979"/>
              <a:ext cx="318" cy="317"/>
            </a:xfrm>
            <a:custGeom>
              <a:avLst/>
              <a:gdLst>
                <a:gd name="T0" fmla="*/ 0 w 136"/>
                <a:gd name="T1" fmla="*/ 0 h 317"/>
                <a:gd name="T2" fmla="*/ 52016 w 136"/>
                <a:gd name="T3" fmla="*/ 90 h 317"/>
                <a:gd name="T4" fmla="*/ 0 w 136"/>
                <a:gd name="T5" fmla="*/ 317 h 317"/>
                <a:gd name="T6" fmla="*/ 0 60000 65536"/>
                <a:gd name="T7" fmla="*/ 0 60000 65536"/>
                <a:gd name="T8" fmla="*/ 0 60000 65536"/>
                <a:gd name="T9" fmla="*/ 0 w 136"/>
                <a:gd name="T10" fmla="*/ 0 h 317"/>
                <a:gd name="T11" fmla="*/ 136 w 136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317">
                  <a:moveTo>
                    <a:pt x="0" y="0"/>
                  </a:moveTo>
                  <a:cubicBezTo>
                    <a:pt x="68" y="18"/>
                    <a:pt x="136" y="37"/>
                    <a:pt x="136" y="90"/>
                  </a:cubicBezTo>
                  <a:cubicBezTo>
                    <a:pt x="136" y="143"/>
                    <a:pt x="23" y="279"/>
                    <a:pt x="0" y="317"/>
                  </a:cubicBezTo>
                </a:path>
              </a:pathLst>
            </a:custGeom>
            <a:noFill/>
            <a:ln w="25400" cap="sq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8" name="Text Box 27"/>
            <p:cNvSpPr txBox="1">
              <a:spLocks noChangeArrowheads="1"/>
            </p:cNvSpPr>
            <p:nvPr/>
          </p:nvSpPr>
          <p:spPr bwMode="auto">
            <a:xfrm>
              <a:off x="4001" y="1901"/>
              <a:ext cx="1537" cy="296"/>
            </a:xfrm>
            <a:prstGeom prst="rect">
              <a:avLst/>
            </a:prstGeom>
            <a:noFill/>
            <a:ln w="12700" cap="sq" algn="ctr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Structure hazard</a:t>
              </a:r>
            </a:p>
          </p:txBody>
        </p:sp>
      </p:grpSp>
      <p:sp>
        <p:nvSpPr>
          <p:cNvPr id="100380" name="Text Box 28"/>
          <p:cNvSpPr txBox="1">
            <a:spLocks noChangeArrowheads="1"/>
          </p:cNvSpPr>
          <p:nvPr/>
        </p:nvSpPr>
        <p:spPr bwMode="auto">
          <a:xfrm>
            <a:off x="3059113" y="6092825"/>
            <a:ext cx="4725987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Integer function unit  </a:t>
            </a: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bottleneck</a:t>
            </a:r>
            <a:endParaRPr lang="en-US" altLang="zh-CN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0" y="1196975"/>
            <a:ext cx="5148263" cy="701675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3300"/>
                </a:solidFill>
                <a:latin typeface="Arial" panose="020B0604020202020204" pitchFamily="34" charset="0"/>
              </a:rPr>
              <a:t>One memory unit, one interger pipeline, one FP adder</a:t>
            </a:r>
          </a:p>
        </p:txBody>
      </p:sp>
      <p:sp>
        <p:nvSpPr>
          <p:cNvPr id="32" name="Text Box 17">
            <a:extLst>
              <a:ext uri="{FF2B5EF4-FFF2-40B4-BE49-F238E27FC236}">
                <a16:creationId xmlns:a16="http://schemas.microsoft.com/office/drawing/2014/main" id="{9D821D10-8EC2-4E20-996F-FD51564E2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6219" y="4010131"/>
            <a:ext cx="1219200" cy="338137"/>
          </a:xfrm>
          <a:prstGeom prst="rect">
            <a:avLst/>
          </a:prstGeom>
          <a:noFill/>
          <a:ln w="12700" cap="sq" algn="ctr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FF3300"/>
                </a:solidFill>
                <a:latin typeface="Times New Roman" panose="02020603050405020304" pitchFamily="18" charset="0"/>
              </a:rPr>
              <a:t>分支单发射</a:t>
            </a:r>
            <a:endParaRPr lang="en-US" altLang="zh-CN" sz="16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80" grpId="0" animBg="1"/>
      <p:bldP spid="100380" grpId="1" animBg="1"/>
      <p:bldP spid="1003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-214313"/>
            <a:ext cx="7945438" cy="979488"/>
          </a:xfrm>
        </p:spPr>
        <p:txBody>
          <a:bodyPr/>
          <a:lstStyle/>
          <a:p>
            <a:pPr eaLnBrk="1" hangingPunct="1"/>
            <a:r>
              <a:rPr lang="en-US" altLang="zh-CN" sz="2800"/>
              <a:t>Separate FU for ALU op and Address Calculation  (fig3.27, p224, 3rd edition)</a:t>
            </a:r>
          </a:p>
        </p:txBody>
      </p:sp>
      <p:graphicFrame>
        <p:nvGraphicFramePr>
          <p:cNvPr id="4915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454607"/>
              </p:ext>
            </p:extLst>
          </p:nvPr>
        </p:nvGraphicFramePr>
        <p:xfrm>
          <a:off x="396875" y="739775"/>
          <a:ext cx="8458200" cy="610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8006117" imgH="5777780" progId="Word.Document.8">
                  <p:embed/>
                </p:oleObj>
              </mc:Choice>
              <mc:Fallback>
                <p:oleObj name="文档" r:id="rId3" imgW="8006117" imgH="5777780" progId="Word.Document.8">
                  <p:embed/>
                  <p:pic>
                    <p:nvPicPr>
                      <p:cNvPr id="491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739775"/>
                        <a:ext cx="8458200" cy="610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5113" y="1844675"/>
            <a:ext cx="358775" cy="1800225"/>
            <a:chOff x="4967" y="1162"/>
            <a:chExt cx="226" cy="1134"/>
          </a:xfrm>
        </p:grpSpPr>
        <p:sp>
          <p:nvSpPr>
            <p:cNvPr id="49160" name="Oval 5"/>
            <p:cNvSpPr>
              <a:spLocks noChangeArrowheads="1"/>
            </p:cNvSpPr>
            <p:nvPr/>
          </p:nvSpPr>
          <p:spPr bwMode="auto">
            <a:xfrm>
              <a:off x="4967" y="1162"/>
              <a:ext cx="226" cy="272"/>
            </a:xfrm>
            <a:prstGeom prst="ellipse">
              <a:avLst/>
            </a:prstGeom>
            <a:noFill/>
            <a:ln w="12700" cap="sq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61" name="Oval 6"/>
            <p:cNvSpPr>
              <a:spLocks noChangeArrowheads="1"/>
            </p:cNvSpPr>
            <p:nvPr/>
          </p:nvSpPr>
          <p:spPr bwMode="auto">
            <a:xfrm>
              <a:off x="4967" y="2024"/>
              <a:ext cx="226" cy="272"/>
            </a:xfrm>
            <a:prstGeom prst="ellipse">
              <a:avLst/>
            </a:prstGeom>
            <a:noFill/>
            <a:ln w="12700" cap="sq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9157" name="Text Box 7"/>
          <p:cNvSpPr txBox="1">
            <a:spLocks noChangeArrowheads="1"/>
          </p:cNvSpPr>
          <p:nvPr/>
        </p:nvSpPr>
        <p:spPr bwMode="auto">
          <a:xfrm>
            <a:off x="3492500" y="6308725"/>
            <a:ext cx="574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8" name="Text Box 8"/>
          <p:cNvSpPr txBox="1">
            <a:spLocks noChangeArrowheads="1"/>
          </p:cNvSpPr>
          <p:nvPr/>
        </p:nvSpPr>
        <p:spPr bwMode="auto">
          <a:xfrm>
            <a:off x="3832225" y="6329363"/>
            <a:ext cx="412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A second CDB is needed !</a:t>
            </a:r>
          </a:p>
        </p:txBody>
      </p:sp>
      <p:sp>
        <p:nvSpPr>
          <p:cNvPr id="101385" name="Freeform 9"/>
          <p:cNvSpPr>
            <a:spLocks/>
          </p:cNvSpPr>
          <p:nvPr/>
        </p:nvSpPr>
        <p:spPr bwMode="auto">
          <a:xfrm>
            <a:off x="5940425" y="3789363"/>
            <a:ext cx="576263" cy="503237"/>
          </a:xfrm>
          <a:custGeom>
            <a:avLst/>
            <a:gdLst>
              <a:gd name="T0" fmla="*/ 0 w 363"/>
              <a:gd name="T1" fmla="*/ 0 h 317"/>
              <a:gd name="T2" fmla="*/ 2147483646 w 363"/>
              <a:gd name="T3" fmla="*/ 2147483646 h 317"/>
              <a:gd name="T4" fmla="*/ 0 w 363"/>
              <a:gd name="T5" fmla="*/ 2147483646 h 317"/>
              <a:gd name="T6" fmla="*/ 0 60000 65536"/>
              <a:gd name="T7" fmla="*/ 0 60000 65536"/>
              <a:gd name="T8" fmla="*/ 0 60000 65536"/>
              <a:gd name="T9" fmla="*/ 0 w 363"/>
              <a:gd name="T10" fmla="*/ 0 h 317"/>
              <a:gd name="T11" fmla="*/ 363 w 363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317">
                <a:moveTo>
                  <a:pt x="0" y="0"/>
                </a:moveTo>
                <a:cubicBezTo>
                  <a:pt x="181" y="64"/>
                  <a:pt x="363" y="128"/>
                  <a:pt x="363" y="181"/>
                </a:cubicBezTo>
                <a:cubicBezTo>
                  <a:pt x="363" y="234"/>
                  <a:pt x="60" y="294"/>
                  <a:pt x="0" y="317"/>
                </a:cubicBezTo>
              </a:path>
            </a:pathLst>
          </a:custGeom>
          <a:noFill/>
          <a:ln w="28575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E3D53C-A627-41CA-B445-11EB2777451B}"/>
              </a:ext>
            </a:extLst>
          </p:cNvPr>
          <p:cNvSpPr txBox="1"/>
          <p:nvPr/>
        </p:nvSpPr>
        <p:spPr>
          <a:xfrm>
            <a:off x="3707904" y="278130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地址计算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21B4CA-A464-48DD-9CD5-5050A2FDA3C6}"/>
              </a:ext>
            </a:extLst>
          </p:cNvPr>
          <p:cNvSpPr txBox="1"/>
          <p:nvPr/>
        </p:nvSpPr>
        <p:spPr>
          <a:xfrm>
            <a:off x="3861548" y="3297406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ALU</a:t>
            </a:r>
            <a:r>
              <a:rPr lang="zh-CN" altLang="en-US" sz="1600" dirty="0"/>
              <a:t>计算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60350"/>
            <a:ext cx="8001000" cy="936625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Review </a:t>
            </a:r>
            <a:br>
              <a:rPr lang="en-US" altLang="zh-CN" sz="4000" dirty="0"/>
            </a:br>
            <a:r>
              <a:rPr lang="en-US" altLang="zh-CN" sz="4000" dirty="0"/>
              <a:t> – </a:t>
            </a:r>
            <a:r>
              <a:rPr lang="en-US" altLang="zh-CN" sz="3200" dirty="0"/>
              <a:t>explore ILP via Hardware approaches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Basic 5-stage pipeline</a:t>
            </a:r>
          </a:p>
          <a:p>
            <a:pPr eaLnBrk="1" hangingPunct="1"/>
            <a:r>
              <a:rPr lang="en-US" altLang="zh-CN" sz="2800" dirty="0"/>
              <a:t>Extended to pipeline supporting FP operations</a:t>
            </a:r>
          </a:p>
          <a:p>
            <a:pPr eaLnBrk="1" hangingPunct="1"/>
            <a:r>
              <a:rPr lang="en-US" altLang="zh-CN" sz="2800" dirty="0"/>
              <a:t>Scoreboard </a:t>
            </a:r>
          </a:p>
          <a:p>
            <a:pPr eaLnBrk="1" hangingPunct="1"/>
            <a:r>
              <a:rPr lang="en-US" altLang="zh-CN" sz="2800" dirty="0" err="1"/>
              <a:t>Tomasulo</a:t>
            </a:r>
            <a:r>
              <a:rPr lang="en-US" altLang="zh-CN" sz="2800"/>
              <a:t> Algorithm</a:t>
            </a:r>
          </a:p>
          <a:p>
            <a:pPr eaLnBrk="1" hangingPunct="1"/>
            <a:r>
              <a:rPr lang="en-US" altLang="zh-CN" sz="2800"/>
              <a:t>Branch predictor</a:t>
            </a:r>
          </a:p>
          <a:p>
            <a:pPr eaLnBrk="1" hangingPunct="1"/>
            <a:r>
              <a:rPr lang="en-US" altLang="zh-CN" sz="2800"/>
              <a:t>Hardware-based Speculation</a:t>
            </a:r>
          </a:p>
          <a:p>
            <a:pPr eaLnBrk="1" hangingPunct="1"/>
            <a:r>
              <a:rPr lang="en-US" altLang="zh-CN" sz="2800"/>
              <a:t>Explicit register renaming</a:t>
            </a:r>
          </a:p>
        </p:txBody>
      </p:sp>
    </p:spTree>
  </p:cSld>
  <p:clrMapOvr>
    <a:masterClrMapping/>
  </p:clrMapOvr>
  <p:transition spd="slow">
    <p:pull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4450"/>
            <a:ext cx="8621713" cy="647700"/>
          </a:xfrm>
        </p:spPr>
        <p:txBody>
          <a:bodyPr/>
          <a:lstStyle/>
          <a:p>
            <a:pPr eaLnBrk="1" hangingPunct="1"/>
            <a:r>
              <a:rPr lang="en-US" altLang="zh-CN" sz="4000"/>
              <a:t>      Multiple Issue with Speculation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621713" cy="4683125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Comic Sans MS" panose="030F0702030302020204" pitchFamily="66" charset="0"/>
              </a:rPr>
              <a:t>A speculative processor can be extended to multiple issue.</a:t>
            </a:r>
          </a:p>
          <a:p>
            <a:pPr eaLnBrk="1" hangingPunct="1"/>
            <a:r>
              <a:rPr lang="en-US" altLang="zh-CN" sz="2800" dirty="0">
                <a:latin typeface="Comic Sans MS" panose="030F0702030302020204" pitchFamily="66" charset="0"/>
              </a:rPr>
              <a:t>Need to handle </a:t>
            </a:r>
            <a:r>
              <a:rPr lang="en-US" altLang="zh-CN" sz="2800" dirty="0">
                <a:solidFill>
                  <a:srgbClr val="0000FF"/>
                </a:solidFill>
                <a:latin typeface="Comic Sans MS" panose="030F0702030302020204" pitchFamily="66" charset="0"/>
              </a:rPr>
              <a:t>multiple instruction commits per clock cycle</a:t>
            </a:r>
            <a:r>
              <a:rPr lang="en-US" altLang="zh-CN" sz="2800" dirty="0">
                <a:latin typeface="Comic Sans MS" panose="030F0702030302020204" pitchFamily="66" charset="0"/>
              </a:rPr>
              <a:t>.</a:t>
            </a:r>
          </a:p>
          <a:p>
            <a:pPr eaLnBrk="1" hangingPunct="1"/>
            <a:r>
              <a:rPr lang="en-US" altLang="zh-CN" sz="2800" dirty="0">
                <a:latin typeface="Comic Sans MS" panose="030F0702030302020204" pitchFamily="66" charset="0"/>
              </a:rPr>
              <a:t>Example:</a:t>
            </a:r>
            <a:r>
              <a:rPr lang="en-US" altLang="zh-CN" dirty="0">
                <a:latin typeface="Comic Sans MS" panose="030F0702030302020204" pitchFamily="66" charset="0"/>
              </a:rPr>
              <a:t> </a:t>
            </a:r>
          </a:p>
          <a:p>
            <a:pPr lvl="2" eaLnBrk="1" hangingPunct="1">
              <a:buFontTx/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Loop:  LD	R2, 0(R1)</a:t>
            </a:r>
          </a:p>
          <a:p>
            <a:pPr lvl="4" eaLnBrk="1" hangingPunct="1">
              <a:buFontTx/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ADDI     R2, R2, #1</a:t>
            </a:r>
          </a:p>
          <a:p>
            <a:pPr lvl="4" eaLnBrk="1" hangingPunct="1">
              <a:buFontTx/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SD    	R2, 0(R1)</a:t>
            </a:r>
          </a:p>
          <a:p>
            <a:pPr lvl="4" eaLnBrk="1" hangingPunct="1">
              <a:buFontTx/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ADDI	R1, R1, #4</a:t>
            </a:r>
          </a:p>
          <a:p>
            <a:pPr lvl="4" eaLnBrk="1" hangingPunct="1">
              <a:buFontTx/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BNE	R2, R3, Loop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 spd="slow">
    <p:pull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Assumptions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Separate</a:t>
            </a:r>
            <a:r>
              <a:rPr lang="en-US" altLang="zh-CN"/>
              <a:t> integer function units for</a:t>
            </a:r>
          </a:p>
          <a:p>
            <a:pPr lvl="1" eaLnBrk="1" hangingPunct="1"/>
            <a:r>
              <a:rPr lang="en-US" altLang="zh-CN"/>
              <a:t>Effective address calculation</a:t>
            </a:r>
          </a:p>
          <a:p>
            <a:pPr lvl="1" eaLnBrk="1" hangingPunct="1"/>
            <a:r>
              <a:rPr lang="en-US" altLang="zh-CN"/>
              <a:t>ALU operations</a:t>
            </a:r>
          </a:p>
          <a:p>
            <a:pPr lvl="1" eaLnBrk="1" hangingPunct="1"/>
            <a:r>
              <a:rPr lang="en-US" altLang="zh-CN"/>
              <a:t>Branch condition evaluation</a:t>
            </a:r>
          </a:p>
        </p:txBody>
      </p:sp>
    </p:spTree>
  </p:cSld>
  <p:clrMapOvr>
    <a:masterClrMapping/>
  </p:clrMapOvr>
  <p:transition spd="slow">
    <p:pull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-26988"/>
            <a:ext cx="8072437" cy="863601"/>
          </a:xfrm>
        </p:spPr>
        <p:txBody>
          <a:bodyPr/>
          <a:lstStyle/>
          <a:p>
            <a:pPr eaLnBrk="1" hangingPunct="1"/>
            <a:r>
              <a:rPr lang="en-US" altLang="zh-CN" sz="3600"/>
              <a:t>Dual-issue </a:t>
            </a:r>
            <a:r>
              <a:rPr lang="en-US" altLang="zh-CN" sz="3600">
                <a:solidFill>
                  <a:srgbClr val="FFFF00"/>
                </a:solidFill>
              </a:rPr>
              <a:t>without</a:t>
            </a:r>
            <a:r>
              <a:rPr lang="en-US" altLang="zh-CN" sz="3600"/>
              <a:t> speculation</a:t>
            </a:r>
            <a:r>
              <a:rPr lang="en-US" altLang="zh-CN" sz="2800"/>
              <a:t> </a:t>
            </a:r>
            <a:br>
              <a:rPr lang="en-US" altLang="zh-CN" sz="2800"/>
            </a:br>
            <a:r>
              <a:rPr lang="en-US" altLang="zh-CN" sz="2000"/>
              <a:t>(p236, 4</a:t>
            </a:r>
            <a:r>
              <a:rPr lang="en-US" altLang="zh-CN" sz="2000" baseline="30000"/>
              <a:t>th</a:t>
            </a:r>
            <a:r>
              <a:rPr lang="en-US" altLang="zh-CN" sz="2000"/>
              <a:t> edition)</a:t>
            </a: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349250" y="981075"/>
          <a:ext cx="8794750" cy="54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9958028" imgH="5741940" progId="Word.Document.8">
                  <p:embed/>
                </p:oleObj>
              </mc:Choice>
              <mc:Fallback>
                <p:oleObj name="文档" r:id="rId3" imgW="9958028" imgH="5741940" progId="Word.Document.8">
                  <p:embed/>
                  <p:pic>
                    <p:nvPicPr>
                      <p:cNvPr id="552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981075"/>
                        <a:ext cx="8794750" cy="547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Line 4"/>
          <p:cNvSpPr>
            <a:spLocks noChangeShapeType="1"/>
          </p:cNvSpPr>
          <p:nvPr/>
        </p:nvSpPr>
        <p:spPr bwMode="auto">
          <a:xfrm flipH="1">
            <a:off x="5003800" y="2133600"/>
            <a:ext cx="1800225" cy="43180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 flipH="1">
            <a:off x="5076825" y="3068638"/>
            <a:ext cx="719138" cy="64770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5302" name="Freeform 6"/>
          <p:cNvSpPr>
            <a:spLocks/>
          </p:cNvSpPr>
          <p:nvPr/>
        </p:nvSpPr>
        <p:spPr bwMode="auto">
          <a:xfrm>
            <a:off x="5076825" y="3716338"/>
            <a:ext cx="647700" cy="504825"/>
          </a:xfrm>
          <a:custGeom>
            <a:avLst/>
            <a:gdLst>
              <a:gd name="T0" fmla="*/ 0 w 408"/>
              <a:gd name="T1" fmla="*/ 0 h 318"/>
              <a:gd name="T2" fmla="*/ 2147483646 w 408"/>
              <a:gd name="T3" fmla="*/ 2147483646 h 318"/>
              <a:gd name="T4" fmla="*/ 0 w 408"/>
              <a:gd name="T5" fmla="*/ 2147483646 h 318"/>
              <a:gd name="T6" fmla="*/ 0 60000 65536"/>
              <a:gd name="T7" fmla="*/ 0 60000 65536"/>
              <a:gd name="T8" fmla="*/ 0 60000 65536"/>
              <a:gd name="T9" fmla="*/ 0 w 408"/>
              <a:gd name="T10" fmla="*/ 0 h 318"/>
              <a:gd name="T11" fmla="*/ 408 w 408"/>
              <a:gd name="T12" fmla="*/ 318 h 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318">
                <a:moveTo>
                  <a:pt x="0" y="0"/>
                </a:moveTo>
                <a:cubicBezTo>
                  <a:pt x="204" y="42"/>
                  <a:pt x="408" y="84"/>
                  <a:pt x="408" y="137"/>
                </a:cubicBezTo>
                <a:cubicBezTo>
                  <a:pt x="408" y="190"/>
                  <a:pt x="68" y="288"/>
                  <a:pt x="0" y="318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5303" name="Freeform 7"/>
          <p:cNvSpPr>
            <a:spLocks/>
          </p:cNvSpPr>
          <p:nvPr/>
        </p:nvSpPr>
        <p:spPr bwMode="auto">
          <a:xfrm>
            <a:off x="5076825" y="3789363"/>
            <a:ext cx="647700" cy="360362"/>
          </a:xfrm>
          <a:custGeom>
            <a:avLst/>
            <a:gdLst>
              <a:gd name="T0" fmla="*/ 0 w 408"/>
              <a:gd name="T1" fmla="*/ 0 h 227"/>
              <a:gd name="T2" fmla="*/ 2147483646 w 408"/>
              <a:gd name="T3" fmla="*/ 2147483646 h 227"/>
              <a:gd name="T4" fmla="*/ 0 w 408"/>
              <a:gd name="T5" fmla="*/ 2147483646 h 227"/>
              <a:gd name="T6" fmla="*/ 0 60000 65536"/>
              <a:gd name="T7" fmla="*/ 0 60000 65536"/>
              <a:gd name="T8" fmla="*/ 0 60000 65536"/>
              <a:gd name="T9" fmla="*/ 0 w 408"/>
              <a:gd name="T10" fmla="*/ 0 h 227"/>
              <a:gd name="T11" fmla="*/ 408 w 408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227">
                <a:moveTo>
                  <a:pt x="0" y="0"/>
                </a:moveTo>
                <a:cubicBezTo>
                  <a:pt x="204" y="26"/>
                  <a:pt x="408" y="53"/>
                  <a:pt x="408" y="91"/>
                </a:cubicBezTo>
                <a:cubicBezTo>
                  <a:pt x="408" y="129"/>
                  <a:pt x="68" y="204"/>
                  <a:pt x="0" y="227"/>
                </a:cubicBezTo>
              </a:path>
            </a:pathLst>
          </a:custGeom>
          <a:noFill/>
          <a:ln w="28575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5304" name="Freeform 8"/>
          <p:cNvSpPr>
            <a:spLocks/>
          </p:cNvSpPr>
          <p:nvPr/>
        </p:nvSpPr>
        <p:spPr bwMode="auto">
          <a:xfrm>
            <a:off x="5003800" y="4221163"/>
            <a:ext cx="720725" cy="863600"/>
          </a:xfrm>
          <a:custGeom>
            <a:avLst/>
            <a:gdLst>
              <a:gd name="T0" fmla="*/ 0 w 408"/>
              <a:gd name="T1" fmla="*/ 0 h 227"/>
              <a:gd name="T2" fmla="*/ 2147483646 w 408"/>
              <a:gd name="T3" fmla="*/ 2147483646 h 227"/>
              <a:gd name="T4" fmla="*/ 0 w 408"/>
              <a:gd name="T5" fmla="*/ 2147483646 h 227"/>
              <a:gd name="T6" fmla="*/ 0 60000 65536"/>
              <a:gd name="T7" fmla="*/ 0 60000 65536"/>
              <a:gd name="T8" fmla="*/ 0 60000 65536"/>
              <a:gd name="T9" fmla="*/ 0 w 408"/>
              <a:gd name="T10" fmla="*/ 0 h 227"/>
              <a:gd name="T11" fmla="*/ 408 w 408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227">
                <a:moveTo>
                  <a:pt x="0" y="0"/>
                </a:moveTo>
                <a:cubicBezTo>
                  <a:pt x="204" y="26"/>
                  <a:pt x="408" y="53"/>
                  <a:pt x="408" y="91"/>
                </a:cubicBezTo>
                <a:cubicBezTo>
                  <a:pt x="408" y="129"/>
                  <a:pt x="68" y="204"/>
                  <a:pt x="0" y="227"/>
                </a:cubicBezTo>
              </a:path>
            </a:pathLst>
          </a:custGeom>
          <a:noFill/>
          <a:ln w="28575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5061B0-BD6E-4065-AB69-60E065879DFE}"/>
              </a:ext>
            </a:extLst>
          </p:cNvPr>
          <p:cNvSpPr txBox="1"/>
          <p:nvPr/>
        </p:nvSpPr>
        <p:spPr>
          <a:xfrm>
            <a:off x="3347864" y="54868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与上个例子代码不同</a:t>
            </a:r>
          </a:p>
        </p:txBody>
      </p:sp>
    </p:spTree>
  </p:cSld>
  <p:clrMapOvr>
    <a:masterClrMapping/>
  </p:clrMapOvr>
  <p:transition spd="slow">
    <p:pull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-26988"/>
            <a:ext cx="8143875" cy="863601"/>
          </a:xfrm>
        </p:spPr>
        <p:txBody>
          <a:bodyPr/>
          <a:lstStyle/>
          <a:p>
            <a:pPr eaLnBrk="1" hangingPunct="1"/>
            <a:r>
              <a:rPr lang="en-US" altLang="zh-CN" sz="3600"/>
              <a:t>Dual-issue </a:t>
            </a:r>
            <a:r>
              <a:rPr lang="en-US" altLang="zh-CN" sz="3600">
                <a:solidFill>
                  <a:srgbClr val="FFFF00"/>
                </a:solidFill>
              </a:rPr>
              <a:t>with</a:t>
            </a:r>
            <a:r>
              <a:rPr lang="en-US" altLang="zh-CN" sz="3600"/>
              <a:t> speculation</a:t>
            </a:r>
            <a:br>
              <a:rPr lang="en-US" altLang="zh-CN" sz="3600"/>
            </a:br>
            <a:r>
              <a:rPr lang="zh-CN" altLang="en-US" sz="2400"/>
              <a:t>（</a:t>
            </a:r>
            <a:r>
              <a:rPr lang="en-US" altLang="zh-CN" sz="2400"/>
              <a:t>p237,4</a:t>
            </a:r>
            <a:r>
              <a:rPr lang="en-US" altLang="zh-CN" sz="2400" baseline="30000"/>
              <a:t>th</a:t>
            </a:r>
            <a:r>
              <a:rPr lang="en-US" altLang="zh-CN" sz="2400"/>
              <a:t> edition)</a:t>
            </a: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304800" y="908050"/>
          <a:ext cx="8597900" cy="551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9617202" imgH="5726430" progId="Word.Document.8">
                  <p:embed/>
                </p:oleObj>
              </mc:Choice>
              <mc:Fallback>
                <p:oleObj name="文档" r:id="rId3" imgW="9617202" imgH="5726430" progId="Word.Document.8">
                  <p:embed/>
                  <p:pic>
                    <p:nvPicPr>
                      <p:cNvPr id="573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08050"/>
                        <a:ext cx="8597900" cy="551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4932363" y="4005263"/>
            <a:ext cx="360362" cy="360362"/>
          </a:xfrm>
          <a:prstGeom prst="ellipse">
            <a:avLst/>
          </a:prstGeom>
          <a:noFill/>
          <a:ln w="12700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zh-CN" sz="20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57349" name="Freeform 5"/>
          <p:cNvSpPr>
            <a:spLocks/>
          </p:cNvSpPr>
          <p:nvPr/>
        </p:nvSpPr>
        <p:spPr bwMode="auto">
          <a:xfrm>
            <a:off x="5219700" y="3716338"/>
            <a:ext cx="517525" cy="504825"/>
          </a:xfrm>
          <a:custGeom>
            <a:avLst/>
            <a:gdLst>
              <a:gd name="T0" fmla="*/ 2147483646 w 326"/>
              <a:gd name="T1" fmla="*/ 2147483646 h 318"/>
              <a:gd name="T2" fmla="*/ 2147483646 w 326"/>
              <a:gd name="T3" fmla="*/ 2147483646 h 318"/>
              <a:gd name="T4" fmla="*/ 0 w 326"/>
              <a:gd name="T5" fmla="*/ 0 h 318"/>
              <a:gd name="T6" fmla="*/ 0 60000 65536"/>
              <a:gd name="T7" fmla="*/ 0 60000 65536"/>
              <a:gd name="T8" fmla="*/ 0 60000 65536"/>
              <a:gd name="T9" fmla="*/ 0 w 326"/>
              <a:gd name="T10" fmla="*/ 0 h 318"/>
              <a:gd name="T11" fmla="*/ 326 w 326"/>
              <a:gd name="T12" fmla="*/ 318 h 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6" h="318">
                <a:moveTo>
                  <a:pt x="46" y="318"/>
                </a:moveTo>
                <a:cubicBezTo>
                  <a:pt x="186" y="299"/>
                  <a:pt x="326" y="280"/>
                  <a:pt x="318" y="227"/>
                </a:cubicBezTo>
                <a:cubicBezTo>
                  <a:pt x="310" y="174"/>
                  <a:pt x="53" y="38"/>
                  <a:pt x="0" y="0"/>
                </a:cubicBezTo>
              </a:path>
            </a:pathLst>
          </a:custGeom>
          <a:noFill/>
          <a:ln w="25400" cap="sq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Explore ILP via Software approaches</a:t>
            </a:r>
            <a:r>
              <a:rPr lang="en-US" altLang="zh-CN"/>
              <a:t>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285875"/>
            <a:ext cx="8964612" cy="45751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Comic Sans MS" panose="030F0702030302020204" pitchFamily="66" charset="0"/>
              </a:rPr>
              <a:t>Basic Compiler Technique for Exposing ILP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Loop unrolling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latin typeface="Comic Sans MS" panose="030F0702030302020204" pitchFamily="66" charset="0"/>
              </a:rPr>
              <a:t>Static Branch Prediction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latin typeface="Comic Sans MS" panose="030F0702030302020204" pitchFamily="66" charset="0"/>
              </a:rPr>
              <a:t>Static multiple Issue:</a:t>
            </a: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Comic Sans MS" panose="030F0702030302020204" pitchFamily="66" charset="0"/>
              </a:rPr>
              <a:t>VLIW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latin typeface="Comic Sans MS" panose="030F0702030302020204" pitchFamily="66" charset="0"/>
              </a:rPr>
              <a:t>Advanced </a:t>
            </a:r>
            <a:r>
              <a:rPr lang="en-US" altLang="zh-CN" sz="2800" dirty="0" err="1">
                <a:latin typeface="Comic Sans MS" panose="030F0702030302020204" pitchFamily="66" charset="0"/>
              </a:rPr>
              <a:t>Compilor</a:t>
            </a:r>
            <a:r>
              <a:rPr lang="en-US" altLang="zh-CN" sz="2800" dirty="0">
                <a:latin typeface="Comic Sans MS" panose="030F0702030302020204" pitchFamily="66" charset="0"/>
              </a:rPr>
              <a:t> Support for Exposing and Exploiting ILP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Software pipelining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Global Code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Hardware Support</a:t>
            </a:r>
            <a:r>
              <a:rPr lang="en-US" altLang="zh-CN" sz="2800" dirty="0">
                <a:latin typeface="Comic Sans MS" panose="030F0702030302020204" pitchFamily="66" charset="0"/>
              </a:rPr>
              <a:t> for Exposing More Parallelism at compile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Conditional or Predicated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Compiler speculation</a:t>
            </a:r>
            <a:r>
              <a:rPr lang="en-US" altLang="zh-CN" sz="2400" dirty="0">
                <a:latin typeface="Comic Sans MS" panose="030F0702030302020204" pitchFamily="66" charset="0"/>
              </a:rPr>
              <a:t> with hardware support</a:t>
            </a:r>
          </a:p>
        </p:txBody>
      </p:sp>
    </p:spTree>
  </p:cSld>
  <p:clrMapOvr>
    <a:masterClrMapping/>
  </p:clrMapOvr>
  <p:transition spd="slow">
    <p:pull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Review: </a:t>
            </a:r>
            <a:r>
              <a:rPr lang="en-US" altLang="en-US" sz="4000"/>
              <a:t>Static Branch Prediction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569325" cy="496887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Simplest: </a:t>
            </a:r>
            <a:r>
              <a:rPr lang="en-US" altLang="en-US" sz="2400" dirty="0">
                <a:solidFill>
                  <a:srgbClr val="0000FF"/>
                </a:solidFill>
              </a:rPr>
              <a:t>Predict taken</a:t>
            </a:r>
            <a:r>
              <a:rPr lang="zh-CN" altLang="en-US" sz="1600" dirty="0">
                <a:solidFill>
                  <a:srgbClr val="0000FF"/>
                </a:solidFill>
              </a:rPr>
              <a:t>（没有分支预测遇到分支会停顿，现在执行预测的指令）</a:t>
            </a:r>
            <a:endParaRPr lang="en-US" altLang="en-US" sz="1600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en-US" sz="2000" dirty="0"/>
              <a:t>average misprediction rate = untaken branch frequency, which for the SPEC programs is 34%. </a:t>
            </a:r>
          </a:p>
          <a:p>
            <a:pPr lvl="1" eaLnBrk="1" hangingPunct="1"/>
            <a:r>
              <a:rPr lang="en-US" altLang="en-US" sz="2000" dirty="0"/>
              <a:t>Unfortunately, the misprediction rate ranges from not very accurate (59%) to highly accurate (9%)</a:t>
            </a:r>
          </a:p>
          <a:p>
            <a:pPr eaLnBrk="1" hangingPunct="1"/>
            <a:r>
              <a:rPr lang="en-US" altLang="en-US" sz="2400" dirty="0"/>
              <a:t>Predict </a:t>
            </a:r>
            <a:r>
              <a:rPr lang="en-US" altLang="en-US" sz="2400" dirty="0">
                <a:solidFill>
                  <a:srgbClr val="FF0000"/>
                </a:solidFill>
              </a:rPr>
              <a:t>on the basis of branch direction</a:t>
            </a:r>
            <a:r>
              <a:rPr lang="en-US" altLang="en-US" sz="2400" dirty="0"/>
              <a:t>? </a:t>
            </a:r>
          </a:p>
          <a:p>
            <a:pPr lvl="1" eaLnBrk="1" hangingPunct="1"/>
            <a:r>
              <a:rPr lang="en-US" altLang="en-US" sz="2000" dirty="0"/>
              <a:t>choosing backward-going branches to be taken (loop)</a:t>
            </a:r>
          </a:p>
          <a:p>
            <a:pPr lvl="1" eaLnBrk="1" hangingPunct="1"/>
            <a:r>
              <a:rPr lang="en-US" altLang="en-US" sz="2000" dirty="0"/>
              <a:t>forward-going branches to be not taken (if)</a:t>
            </a:r>
          </a:p>
          <a:p>
            <a:pPr lvl="1" eaLnBrk="1" hangingPunct="1"/>
            <a:r>
              <a:rPr lang="en-US" altLang="en-US" sz="2000" dirty="0"/>
              <a:t>SPEC programs, however, most forward-going branches are taken =&gt; predict taken is better</a:t>
            </a:r>
          </a:p>
          <a:p>
            <a:pPr eaLnBrk="1" hangingPunct="1"/>
            <a:r>
              <a:rPr lang="en-US" altLang="en-US" sz="2400" dirty="0"/>
              <a:t>Predict branches </a:t>
            </a:r>
            <a:r>
              <a:rPr lang="en-US" altLang="en-US" sz="2400" dirty="0">
                <a:solidFill>
                  <a:srgbClr val="FF0000"/>
                </a:solidFill>
              </a:rPr>
              <a:t>on the basis of profile information</a:t>
            </a:r>
            <a:r>
              <a:rPr lang="en-US" altLang="en-US" sz="2400" dirty="0"/>
              <a:t> collected from earlier runs</a:t>
            </a:r>
          </a:p>
          <a:p>
            <a:pPr lvl="1" eaLnBrk="1" hangingPunct="1"/>
            <a:r>
              <a:rPr lang="en-US" altLang="en-US" sz="2000" dirty="0"/>
              <a:t>Misprediction varies from 5% to 22%</a:t>
            </a:r>
          </a:p>
        </p:txBody>
      </p:sp>
    </p:spTree>
  </p:cSld>
  <p:clrMapOvr>
    <a:masterClrMapping/>
  </p:clrMapOvr>
  <p:transition spd="slow">
    <p:pull dir="r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412875"/>
            <a:ext cx="7959725" cy="46831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For ( </a:t>
            </a:r>
            <a:r>
              <a:rPr lang="en-US" altLang="zh-CN" dirty="0" err="1"/>
              <a:t>i</a:t>
            </a:r>
            <a:r>
              <a:rPr lang="en-US" altLang="zh-CN" dirty="0"/>
              <a:t>=1000; </a:t>
            </a:r>
            <a:r>
              <a:rPr lang="en-US" altLang="zh-CN" dirty="0" err="1"/>
              <a:t>i</a:t>
            </a:r>
            <a:r>
              <a:rPr lang="en-US" altLang="zh-CN" dirty="0"/>
              <a:t>&gt;0; </a:t>
            </a:r>
            <a:r>
              <a:rPr lang="en-US" altLang="zh-CN" dirty="0" err="1"/>
              <a:t>i</a:t>
            </a:r>
            <a:r>
              <a:rPr lang="en-US" altLang="zh-CN" dirty="0"/>
              <a:t>=i-1 )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x[</a:t>
            </a:r>
            <a:r>
              <a:rPr lang="en-US" altLang="zh-CN" dirty="0" err="1"/>
              <a:t>i</a:t>
            </a:r>
            <a:r>
              <a:rPr lang="en-US" altLang="zh-CN" dirty="0"/>
              <a:t>] = x[</a:t>
            </a:r>
            <a:r>
              <a:rPr lang="en-US" altLang="zh-CN" dirty="0" err="1"/>
              <a:t>i</a:t>
            </a:r>
            <a:r>
              <a:rPr lang="en-US" altLang="zh-CN" dirty="0"/>
              <a:t>] + s;</a:t>
            </a:r>
          </a:p>
        </p:txBody>
      </p:sp>
    </p:spTree>
  </p:cSld>
  <p:clrMapOvr>
    <a:masterClrMapping/>
  </p:clrMapOvr>
  <p:transition spd="slow">
    <p:pull dir="r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973138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/>
              <a:t>First: Translate into MIPS code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68413"/>
            <a:ext cx="8135938" cy="20066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Loop:	LD	 F0,0(R1)	       ;F0=vector element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 		ADDD  F4,F0,F2	       ;add scalar from F2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 		SD	 0(R1),F4	       ;store result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 		SUBI	 R1,R1,8	       ;decrement pointer 8B (DW)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 		BNEZ	 R1,R2,Loop	       ;branch if R1 != R2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 		NOP		       ;delayed branch slot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3727450"/>
            <a:ext cx="8610600" cy="2813050"/>
            <a:chOff x="144" y="2348"/>
            <a:chExt cx="5424" cy="1772"/>
          </a:xfrm>
        </p:grpSpPr>
        <p:sp>
          <p:nvSpPr>
            <p:cNvPr id="63493" name="Rectangle 5"/>
            <p:cNvSpPr>
              <a:spLocks noChangeArrowheads="1"/>
            </p:cNvSpPr>
            <p:nvPr/>
          </p:nvSpPr>
          <p:spPr bwMode="auto">
            <a:xfrm>
              <a:off x="336" y="2348"/>
              <a:ext cx="5232" cy="1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latin typeface="Comic Sans MS" panose="030F0702030302020204" pitchFamily="66" charset="0"/>
                </a:rPr>
                <a:t>Instruction	Instruction		Latency </a:t>
              </a:r>
              <a:br>
                <a:rPr kumimoji="0" lang="en-US" altLang="zh-CN" sz="1800" i="1">
                  <a:latin typeface="Comic Sans MS" panose="030F0702030302020204" pitchFamily="66" charset="0"/>
                </a:rPr>
              </a:br>
              <a:r>
                <a:rPr kumimoji="0" lang="en-US" altLang="zh-CN" sz="1800" i="1">
                  <a:latin typeface="Comic Sans MS" panose="030F0702030302020204" pitchFamily="66" charset="0"/>
                </a:rPr>
                <a:t>producing result	using result 		in cycles</a:t>
              </a:r>
              <a:endParaRPr kumimoji="0" lang="en-US" altLang="zh-CN" sz="1800"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FP ALU op	Another FP ALU op		   3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FP ALU op	Store double	   	   2 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Load double	FP ALU op		   1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Load double	Store double	   	   0</a:t>
              </a:r>
              <a:endParaRPr kumimoji="0" lang="en-US" altLang="zh-CN" sz="1800">
                <a:latin typeface="Courier" pitchFamily="49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Integer op	Integer op		   0</a:t>
              </a:r>
            </a:p>
          </p:txBody>
        </p:sp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144" y="3792"/>
              <a:ext cx="4360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 marL="2857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endParaRPr kumimoji="0" lang="en-US" altLang="zh-CN" sz="240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Where are the Hazards?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089525" y="1412875"/>
            <a:ext cx="4054475" cy="4683125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1 Loop: L.D	</a:t>
            </a:r>
            <a:r>
              <a:rPr lang="en-US" altLang="zh-CN" sz="2000">
                <a:solidFill>
                  <a:schemeClr val="hlink"/>
                </a:solidFill>
              </a:rPr>
              <a:t>F0</a:t>
            </a:r>
            <a:r>
              <a:rPr lang="en-US" altLang="zh-CN" sz="2000"/>
              <a:t>,0(R1)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2  </a:t>
            </a:r>
            <a:r>
              <a:rPr lang="en-US" altLang="zh-CN" sz="2000">
                <a:solidFill>
                  <a:srgbClr val="FF0000"/>
                </a:solidFill>
              </a:rPr>
              <a:t>stall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3           ADD.D  </a:t>
            </a:r>
            <a:r>
              <a:rPr lang="en-US" altLang="zh-CN" sz="2000">
                <a:solidFill>
                  <a:srgbClr val="0000FF"/>
                </a:solidFill>
              </a:rPr>
              <a:t>F4</a:t>
            </a:r>
            <a:r>
              <a:rPr lang="en-US" altLang="zh-CN" sz="2000"/>
              <a:t>,</a:t>
            </a:r>
            <a:r>
              <a:rPr lang="en-US" altLang="zh-CN" sz="2000">
                <a:solidFill>
                  <a:schemeClr val="hlink"/>
                </a:solidFill>
              </a:rPr>
              <a:t>F0</a:t>
            </a:r>
            <a:r>
              <a:rPr lang="en-US" altLang="zh-CN" sz="2000"/>
              <a:t>,F2	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4  </a:t>
            </a:r>
            <a:r>
              <a:rPr lang="en-US" altLang="zh-CN" sz="2000">
                <a:solidFill>
                  <a:srgbClr val="FF0000"/>
                </a:solidFill>
              </a:rPr>
              <a:t>stall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5  </a:t>
            </a:r>
            <a:r>
              <a:rPr lang="en-US" altLang="zh-CN" sz="2000">
                <a:solidFill>
                  <a:srgbClr val="FF0000"/>
                </a:solidFill>
              </a:rPr>
              <a:t>stall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6           S.D	0(R1),</a:t>
            </a:r>
            <a:r>
              <a:rPr lang="en-US" altLang="zh-CN" sz="2000">
                <a:solidFill>
                  <a:srgbClr val="0000FF"/>
                </a:solidFill>
              </a:rPr>
              <a:t>F4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7           DSUBUI  </a:t>
            </a:r>
            <a:r>
              <a:rPr lang="en-US" altLang="zh-CN" sz="2000">
                <a:solidFill>
                  <a:srgbClr val="FF00FF"/>
                </a:solidFill>
              </a:rPr>
              <a:t>R1</a:t>
            </a:r>
            <a:r>
              <a:rPr lang="en-US" altLang="zh-CN" sz="2000"/>
              <a:t>,R1,8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8  </a:t>
            </a:r>
            <a:r>
              <a:rPr lang="en-US" altLang="zh-CN" sz="2000">
                <a:solidFill>
                  <a:srgbClr val="FF0000"/>
                </a:solidFill>
              </a:rPr>
              <a:t>stall	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9 	       BNEZ   </a:t>
            </a:r>
            <a:r>
              <a:rPr lang="en-US" altLang="zh-CN" sz="2000">
                <a:solidFill>
                  <a:srgbClr val="FF00FF"/>
                </a:solidFill>
              </a:rPr>
              <a:t>R1</a:t>
            </a:r>
            <a:r>
              <a:rPr lang="en-US" altLang="zh-CN" sz="2000"/>
              <a:t>,R2,Loop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10 </a:t>
            </a:r>
            <a:r>
              <a:rPr lang="en-US" altLang="zh-CN" sz="2000">
                <a:solidFill>
                  <a:srgbClr val="FF0000"/>
                </a:solidFill>
              </a:rPr>
              <a:t>stall</a:t>
            </a:r>
          </a:p>
        </p:txBody>
      </p:sp>
      <p:sp>
        <p:nvSpPr>
          <p:cNvPr id="60431" name="Rectangle 15"/>
          <p:cNvSpPr>
            <a:spLocks noGrp="1" noChangeArrowheads="1"/>
          </p:cNvSpPr>
          <p:nvPr>
            <p:ph sz="half" idx="2"/>
          </p:nvPr>
        </p:nvSpPr>
        <p:spPr>
          <a:xfrm>
            <a:off x="684213" y="1125538"/>
            <a:ext cx="4054475" cy="22320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Loop: LD   F0, 0(R1)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ADDD F4, F0, F2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SD   0(R1),  F4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SUBI R1, R1, #8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BNEZ R1,R2 Loop</a:t>
            </a:r>
          </a:p>
          <a:p>
            <a:pPr eaLnBrk="1" hangingPunct="1"/>
            <a:endParaRPr lang="en-US" altLang="zh-CN" sz="240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323850" y="3573463"/>
            <a:ext cx="4191000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 b="0" dirty="0">
                <a:latin typeface="Arial Narrow" panose="020B0606020202030204" pitchFamily="34" charset="0"/>
              </a:rPr>
              <a:t>F D X M 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 dirty="0">
                <a:latin typeface="Arial Narrow" panose="020B0606020202030204" pitchFamily="34" charset="0"/>
              </a:rPr>
              <a:t>   F  D </a:t>
            </a:r>
            <a:r>
              <a:rPr lang="en-US" altLang="zh-CN" sz="2400" b="0" dirty="0">
                <a:solidFill>
                  <a:srgbClr val="FF0066"/>
                </a:solidFill>
                <a:latin typeface="Arial Narrow" panose="020B0606020202030204" pitchFamily="34" charset="0"/>
              </a:rPr>
              <a:t>s</a:t>
            </a:r>
            <a:r>
              <a:rPr lang="en-US" altLang="zh-CN" sz="2400" b="0" dirty="0">
                <a:latin typeface="Arial Narrow" panose="020B0606020202030204" pitchFamily="34" charset="0"/>
              </a:rPr>
              <a:t>  A</a:t>
            </a:r>
            <a:r>
              <a:rPr lang="en-US" altLang="zh-CN" sz="2400" b="0" baseline="-25000" dirty="0">
                <a:latin typeface="Arial Narrow" panose="020B0606020202030204" pitchFamily="34" charset="0"/>
              </a:rPr>
              <a:t>1 </a:t>
            </a:r>
            <a:r>
              <a:rPr lang="en-US" altLang="zh-CN" sz="2400" b="0" dirty="0">
                <a:latin typeface="Arial Narrow" panose="020B0606020202030204" pitchFamily="34" charset="0"/>
              </a:rPr>
              <a:t>A</a:t>
            </a:r>
            <a:r>
              <a:rPr lang="en-US" altLang="zh-CN" sz="2400" b="0" baseline="-25000" dirty="0">
                <a:latin typeface="Arial Narrow" panose="020B0606020202030204" pitchFamily="34" charset="0"/>
              </a:rPr>
              <a:t>2 </a:t>
            </a:r>
            <a:r>
              <a:rPr lang="en-US" altLang="zh-CN" sz="2400" b="0" dirty="0">
                <a:latin typeface="Arial Narrow" panose="020B0606020202030204" pitchFamily="34" charset="0"/>
              </a:rPr>
              <a:t>A</a:t>
            </a:r>
            <a:r>
              <a:rPr lang="en-US" altLang="zh-CN" sz="2400" b="0" baseline="-25000" dirty="0">
                <a:latin typeface="Arial Narrow" panose="020B0606020202030204" pitchFamily="34" charset="0"/>
              </a:rPr>
              <a:t>3 </a:t>
            </a:r>
            <a:r>
              <a:rPr lang="en-US" altLang="zh-CN" sz="2400" b="0" dirty="0">
                <a:latin typeface="Arial Narrow" panose="020B0606020202030204" pitchFamily="34" charset="0"/>
              </a:rPr>
              <a:t>A</a:t>
            </a:r>
            <a:r>
              <a:rPr lang="en-US" altLang="zh-CN" sz="2400" b="0" baseline="-25000" dirty="0">
                <a:latin typeface="Arial Narrow" panose="020B0606020202030204" pitchFamily="34" charset="0"/>
              </a:rPr>
              <a:t>4 </a:t>
            </a:r>
            <a:r>
              <a:rPr lang="en-US" altLang="zh-CN" sz="2400" b="0" dirty="0">
                <a:latin typeface="Arial Narrow" panose="020B0606020202030204" pitchFamily="34" charset="0"/>
              </a:rPr>
              <a:t>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 dirty="0">
                <a:latin typeface="Arial Narrow" panose="020B0606020202030204" pitchFamily="34" charset="0"/>
              </a:rPr>
              <a:t>        F </a:t>
            </a:r>
            <a:r>
              <a:rPr lang="en-US" altLang="zh-CN" sz="2400" b="0" dirty="0">
                <a:solidFill>
                  <a:srgbClr val="FF0066"/>
                </a:solidFill>
                <a:latin typeface="Arial Narrow" panose="020B0606020202030204" pitchFamily="34" charset="0"/>
              </a:rPr>
              <a:t>s</a:t>
            </a:r>
            <a:r>
              <a:rPr lang="en-US" altLang="zh-CN" sz="2400" b="0" dirty="0">
                <a:latin typeface="Arial Narrow" panose="020B0606020202030204" pitchFamily="34" charset="0"/>
              </a:rPr>
              <a:t>  D   </a:t>
            </a:r>
            <a:r>
              <a:rPr lang="en-US" altLang="zh-CN" sz="2400" b="0" dirty="0">
                <a:solidFill>
                  <a:srgbClr val="FF0066"/>
                </a:solidFill>
                <a:latin typeface="Arial Narrow" panose="020B0606020202030204" pitchFamily="34" charset="0"/>
              </a:rPr>
              <a:t>s  </a:t>
            </a:r>
            <a:r>
              <a:rPr lang="en-US" altLang="zh-CN" sz="2400" b="0" dirty="0" err="1">
                <a:solidFill>
                  <a:srgbClr val="FF0066"/>
                </a:solidFill>
                <a:latin typeface="Arial Narrow" panose="020B0606020202030204" pitchFamily="34" charset="0"/>
              </a:rPr>
              <a:t>s</a:t>
            </a:r>
            <a:r>
              <a:rPr lang="en-US" altLang="zh-CN" sz="2400" b="0" dirty="0">
                <a:latin typeface="Arial Narrow" panose="020B0606020202030204" pitchFamily="34" charset="0"/>
              </a:rPr>
              <a:t>  X  M 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 dirty="0">
                <a:latin typeface="Arial Narrow" panose="020B0606020202030204" pitchFamily="34" charset="0"/>
              </a:rPr>
              <a:t>               F   s  </a:t>
            </a:r>
            <a:r>
              <a:rPr lang="en-US" altLang="zh-CN" sz="2400" b="0" dirty="0" err="1">
                <a:latin typeface="Arial Narrow" panose="020B0606020202030204" pitchFamily="34" charset="0"/>
              </a:rPr>
              <a:t>s</a:t>
            </a:r>
            <a:r>
              <a:rPr lang="en-US" altLang="zh-CN" sz="2400" b="0" dirty="0">
                <a:latin typeface="Arial Narrow" panose="020B0606020202030204" pitchFamily="34" charset="0"/>
              </a:rPr>
              <a:t>   D  X M 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 dirty="0">
                <a:latin typeface="Arial Narrow" panose="020B0606020202030204" pitchFamily="34" charset="0"/>
              </a:rPr>
              <a:t>                             F  </a:t>
            </a:r>
            <a:r>
              <a:rPr lang="en-US" altLang="zh-CN" sz="2400" b="0" dirty="0">
                <a:solidFill>
                  <a:srgbClr val="FF0066"/>
                </a:solidFill>
                <a:latin typeface="Arial Narrow" panose="020B0606020202030204" pitchFamily="34" charset="0"/>
              </a:rPr>
              <a:t>s</a:t>
            </a:r>
            <a:r>
              <a:rPr lang="en-US" altLang="zh-CN" sz="2400" b="0" dirty="0">
                <a:latin typeface="Arial Narrow" panose="020B0606020202030204" pitchFamily="34" charset="0"/>
              </a:rPr>
              <a:t>  D X M W</a:t>
            </a:r>
            <a:endParaRPr lang="en-US" altLang="zh-CN" sz="2400" b="0" dirty="0">
              <a:latin typeface="Arial" panose="020B0604020202020204" pitchFamily="34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 dirty="0">
                <a:latin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chemeClr val="accent2"/>
                </a:solidFill>
                <a:latin typeface="宋体" panose="02010600030101010101" pitchFamily="2" charset="-122"/>
              </a:rPr>
              <a:t>10 CC       </a:t>
            </a:r>
            <a:r>
              <a:rPr lang="en-US" altLang="zh-CN" sz="2400" b="0" dirty="0">
                <a:latin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rgbClr val="FF0066"/>
                </a:solidFill>
                <a:latin typeface="Arial Narrow" panose="020B0606020202030204" pitchFamily="34" charset="0"/>
              </a:rPr>
              <a:t>s  </a:t>
            </a:r>
            <a:r>
              <a:rPr lang="en-US" altLang="zh-CN" sz="2400" b="0" dirty="0">
                <a:solidFill>
                  <a:srgbClr val="FF0000"/>
                </a:solidFill>
                <a:latin typeface="宋体" panose="02010600030101010101" pitchFamily="2" charset="-122"/>
              </a:rPr>
              <a:t>F</a:t>
            </a:r>
            <a:endParaRPr lang="en-US" altLang="zh-CN" sz="2400" b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31913" y="3429000"/>
            <a:ext cx="1905000" cy="2819400"/>
            <a:chOff x="768" y="2304"/>
            <a:chExt cx="1200" cy="1776"/>
          </a:xfrm>
        </p:grpSpPr>
        <p:sp>
          <p:nvSpPr>
            <p:cNvPr id="65543" name="Line 6"/>
            <p:cNvSpPr>
              <a:spLocks noChangeShapeType="1"/>
            </p:cNvSpPr>
            <p:nvPr/>
          </p:nvSpPr>
          <p:spPr bwMode="auto">
            <a:xfrm>
              <a:off x="1968" y="2304"/>
              <a:ext cx="0" cy="17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65544" name="Line 7"/>
            <p:cNvSpPr>
              <a:spLocks noChangeShapeType="1"/>
            </p:cNvSpPr>
            <p:nvPr/>
          </p:nvSpPr>
          <p:spPr bwMode="auto">
            <a:xfrm>
              <a:off x="1536" y="2784"/>
              <a:ext cx="9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5" name="Line 8"/>
            <p:cNvSpPr>
              <a:spLocks noChangeShapeType="1"/>
            </p:cNvSpPr>
            <p:nvPr/>
          </p:nvSpPr>
          <p:spPr bwMode="auto">
            <a:xfrm>
              <a:off x="1776" y="3312"/>
              <a:ext cx="4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6" name="Line 9"/>
            <p:cNvSpPr>
              <a:spLocks noChangeShapeType="1"/>
            </p:cNvSpPr>
            <p:nvPr/>
          </p:nvSpPr>
          <p:spPr bwMode="auto">
            <a:xfrm>
              <a:off x="768" y="2496"/>
              <a:ext cx="9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  <p:bldP spid="60431" grpId="0"/>
      <p:bldP spid="604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16719"/>
            <a:ext cx="7561262" cy="9810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dirty="0"/>
              <a:t>Reducing stalls from scheduling in Basic and delayed branch</a:t>
            </a:r>
            <a:br>
              <a:rPr lang="en-US" altLang="zh-CN" sz="4000" dirty="0"/>
            </a:br>
            <a:endParaRPr lang="en-US" altLang="zh-CN" sz="4000" dirty="0"/>
          </a:p>
        </p:txBody>
      </p:sp>
      <p:sp>
        <p:nvSpPr>
          <p:cNvPr id="4120" name="Rectangle 24"/>
          <p:cNvSpPr>
            <a:spLocks noGrp="1" noChangeArrowheads="1"/>
          </p:cNvSpPr>
          <p:nvPr>
            <p:ph sz="half" idx="1"/>
          </p:nvPr>
        </p:nvSpPr>
        <p:spPr>
          <a:xfrm>
            <a:off x="4891088" y="1412875"/>
            <a:ext cx="4054475" cy="23034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66FF"/>
                </a:solidFill>
              </a:rPr>
              <a:t>Loop: </a:t>
            </a:r>
            <a:r>
              <a:rPr lang="en-US" altLang="zh-CN" sz="2400" b="1">
                <a:solidFill>
                  <a:srgbClr val="0000FF"/>
                </a:solidFill>
              </a:rPr>
              <a:t>LD   F0, 0(R1)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66FF"/>
                </a:solidFill>
              </a:rPr>
              <a:t>           </a:t>
            </a:r>
            <a:r>
              <a:rPr lang="en-US" altLang="zh-CN" sz="2400" b="1">
                <a:solidFill>
                  <a:srgbClr val="CC0099"/>
                </a:solidFill>
              </a:rPr>
              <a:t>SUBI R1, R1,#8</a:t>
            </a:r>
            <a:r>
              <a:rPr lang="en-US" altLang="zh-CN" sz="2400" b="1">
                <a:solidFill>
                  <a:srgbClr val="0066FF"/>
                </a:solidFill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66FF"/>
                </a:solidFill>
              </a:rPr>
              <a:t>           </a:t>
            </a:r>
            <a:r>
              <a:rPr lang="en-US" altLang="zh-CN" sz="2400" b="1">
                <a:solidFill>
                  <a:srgbClr val="0000FF"/>
                </a:solidFill>
              </a:rPr>
              <a:t>ADDD F4, F0, F2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66FF"/>
                </a:solidFill>
              </a:rPr>
              <a:t>           </a:t>
            </a:r>
            <a:r>
              <a:rPr lang="en-US" altLang="zh-CN" sz="2400" b="1">
                <a:solidFill>
                  <a:srgbClr val="CC0099"/>
                </a:solidFill>
              </a:rPr>
              <a:t>BNEZ R1,R2 Loop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66FF"/>
                </a:solidFill>
              </a:rPr>
              <a:t>           </a:t>
            </a:r>
            <a:r>
              <a:rPr lang="en-US" altLang="zh-CN" sz="2400" b="1">
                <a:solidFill>
                  <a:srgbClr val="FF0000"/>
                </a:solidFill>
              </a:rPr>
              <a:t>SD   +8(R1),  F4</a:t>
            </a:r>
            <a:endParaRPr lang="en-US" altLang="zh-CN" sz="2400"/>
          </a:p>
        </p:txBody>
      </p:sp>
      <p:sp>
        <p:nvSpPr>
          <p:cNvPr id="66564" name="Rectangle 6"/>
          <p:cNvSpPr>
            <a:spLocks noChangeArrowheads="1"/>
          </p:cNvSpPr>
          <p:nvPr/>
        </p:nvSpPr>
        <p:spPr bwMode="auto">
          <a:xfrm>
            <a:off x="250825" y="1628775"/>
            <a:ext cx="4191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Comic Sans MS" panose="030F0702030302020204" pitchFamily="66" charset="0"/>
              </a:rPr>
              <a:t>Loop: LD   F0, 0(R1)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Comic Sans MS" panose="030F0702030302020204" pitchFamily="66" charset="0"/>
              </a:rPr>
              <a:t>         ADDD F4, F0, F2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Comic Sans MS" panose="030F0702030302020204" pitchFamily="66" charset="0"/>
              </a:rPr>
              <a:t>         SD   0(R1),  F4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Comic Sans MS" panose="030F0702030302020204" pitchFamily="66" charset="0"/>
              </a:rPr>
              <a:t>         SUBI R1, R1, #8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Comic Sans MS" panose="030F0702030302020204" pitchFamily="66" charset="0"/>
              </a:rPr>
              <a:t>         BNEZ R1,R2, Loop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Arial Narrow" panose="020B0606020202030204" pitchFamily="34" charset="0"/>
              </a:rPr>
              <a:t>F D X M 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Arial Narrow" panose="020B0606020202030204" pitchFamily="34" charset="0"/>
              </a:rPr>
              <a:t>   F  D </a:t>
            </a:r>
            <a:r>
              <a:rPr lang="en-US" altLang="zh-CN" sz="2400" b="0">
                <a:solidFill>
                  <a:srgbClr val="FF0066"/>
                </a:solidFill>
                <a:latin typeface="Arial Narrow" panose="020B0606020202030204" pitchFamily="34" charset="0"/>
              </a:rPr>
              <a:t>s</a:t>
            </a:r>
            <a:r>
              <a:rPr lang="en-US" altLang="zh-CN" sz="2400" b="0">
                <a:latin typeface="Arial Narrow" panose="020B0606020202030204" pitchFamily="34" charset="0"/>
              </a:rPr>
              <a:t>  A</a:t>
            </a:r>
            <a:r>
              <a:rPr lang="en-US" altLang="zh-CN" sz="2400" b="0" baseline="-25000">
                <a:latin typeface="Arial Narrow" panose="020B0606020202030204" pitchFamily="34" charset="0"/>
              </a:rPr>
              <a:t>1 </a:t>
            </a:r>
            <a:r>
              <a:rPr lang="en-US" altLang="zh-CN" sz="2400" b="0">
                <a:latin typeface="Arial Narrow" panose="020B0606020202030204" pitchFamily="34" charset="0"/>
              </a:rPr>
              <a:t>A</a:t>
            </a:r>
            <a:r>
              <a:rPr lang="en-US" altLang="zh-CN" sz="2400" b="0" baseline="-25000">
                <a:latin typeface="Arial Narrow" panose="020B0606020202030204" pitchFamily="34" charset="0"/>
              </a:rPr>
              <a:t>2 </a:t>
            </a:r>
            <a:r>
              <a:rPr lang="en-US" altLang="zh-CN" sz="2400" b="0">
                <a:latin typeface="Arial Narrow" panose="020B0606020202030204" pitchFamily="34" charset="0"/>
              </a:rPr>
              <a:t>A</a:t>
            </a:r>
            <a:r>
              <a:rPr lang="en-US" altLang="zh-CN" sz="2400" b="0" baseline="-25000">
                <a:latin typeface="Arial Narrow" panose="020B0606020202030204" pitchFamily="34" charset="0"/>
              </a:rPr>
              <a:t>3 </a:t>
            </a:r>
            <a:r>
              <a:rPr lang="en-US" altLang="zh-CN" sz="2400" b="0">
                <a:latin typeface="Arial Narrow" panose="020B0606020202030204" pitchFamily="34" charset="0"/>
              </a:rPr>
              <a:t>A</a:t>
            </a:r>
            <a:r>
              <a:rPr lang="en-US" altLang="zh-CN" sz="2400" b="0" baseline="-25000">
                <a:latin typeface="Arial Narrow" panose="020B0606020202030204" pitchFamily="34" charset="0"/>
              </a:rPr>
              <a:t>4 </a:t>
            </a:r>
            <a:r>
              <a:rPr lang="en-US" altLang="zh-CN" sz="2400" b="0">
                <a:latin typeface="Arial Narrow" panose="020B0606020202030204" pitchFamily="34" charset="0"/>
              </a:rPr>
              <a:t>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Arial Narrow" panose="020B0606020202030204" pitchFamily="34" charset="0"/>
              </a:rPr>
              <a:t>        F </a:t>
            </a:r>
            <a:r>
              <a:rPr lang="en-US" altLang="zh-CN" sz="2400" b="0">
                <a:solidFill>
                  <a:srgbClr val="FF0066"/>
                </a:solidFill>
                <a:latin typeface="Arial Narrow" panose="020B0606020202030204" pitchFamily="34" charset="0"/>
              </a:rPr>
              <a:t>s</a:t>
            </a:r>
            <a:r>
              <a:rPr lang="en-US" altLang="zh-CN" sz="2400" b="0">
                <a:latin typeface="Arial Narrow" panose="020B0606020202030204" pitchFamily="34" charset="0"/>
              </a:rPr>
              <a:t>  D   </a:t>
            </a:r>
            <a:r>
              <a:rPr lang="en-US" altLang="zh-CN" sz="2400" b="0">
                <a:solidFill>
                  <a:srgbClr val="FF0066"/>
                </a:solidFill>
                <a:latin typeface="Arial Narrow" panose="020B0606020202030204" pitchFamily="34" charset="0"/>
              </a:rPr>
              <a:t>s  s</a:t>
            </a:r>
            <a:r>
              <a:rPr lang="en-US" altLang="zh-CN" sz="2400" b="0">
                <a:latin typeface="Arial Narrow" panose="020B0606020202030204" pitchFamily="34" charset="0"/>
              </a:rPr>
              <a:t>  X  M 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Arial Narrow" panose="020B0606020202030204" pitchFamily="34" charset="0"/>
              </a:rPr>
              <a:t>               F   s  s   D  X M 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Arial Narrow" panose="020B0606020202030204" pitchFamily="34" charset="0"/>
              </a:rPr>
              <a:t>                             F  </a:t>
            </a:r>
            <a:r>
              <a:rPr lang="en-US" altLang="zh-CN" sz="2400" b="0">
                <a:solidFill>
                  <a:srgbClr val="FF0066"/>
                </a:solidFill>
                <a:latin typeface="Arial Narrow" panose="020B0606020202030204" pitchFamily="34" charset="0"/>
              </a:rPr>
              <a:t>s</a:t>
            </a:r>
            <a:r>
              <a:rPr lang="en-US" altLang="zh-CN" sz="2400" b="0">
                <a:latin typeface="Arial Narrow" panose="020B0606020202030204" pitchFamily="34" charset="0"/>
              </a:rPr>
              <a:t>  D X M W</a:t>
            </a:r>
            <a:endParaRPr lang="en-US" altLang="zh-CN" sz="2400" b="0">
              <a:latin typeface="Arial" panose="020B0604020202020204" pitchFamily="34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10 CC</a:t>
            </a:r>
            <a:r>
              <a:rPr lang="en-US" altLang="zh-CN" sz="2400" b="0">
                <a:latin typeface="宋体" panose="02010600030101010101" pitchFamily="2" charset="-122"/>
              </a:rPr>
              <a:t>        F F</a:t>
            </a:r>
            <a:endParaRPr lang="en-US" altLang="zh-CN" sz="2400" b="0">
              <a:latin typeface="Arial" panose="020B0604020202020204" pitchFamily="34" charset="0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876800" y="3789363"/>
            <a:ext cx="4267200" cy="261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Arial Narrow" panose="020B0606020202030204" pitchFamily="34" charset="0"/>
              </a:rPr>
              <a:t>F D X M 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Arial Narrow" panose="020B0606020202030204" pitchFamily="34" charset="0"/>
              </a:rPr>
              <a:t>   F  D X M</a:t>
            </a:r>
            <a:r>
              <a:rPr lang="en-US" altLang="zh-CN" sz="2400" b="0" baseline="-25000">
                <a:latin typeface="Arial Narrow" panose="020B0606020202030204" pitchFamily="34" charset="0"/>
              </a:rPr>
              <a:t> </a:t>
            </a:r>
            <a:r>
              <a:rPr lang="en-US" altLang="zh-CN" sz="2400" b="0">
                <a:latin typeface="Arial Narrow" panose="020B0606020202030204" pitchFamily="34" charset="0"/>
              </a:rPr>
              <a:t>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Arial Narrow" panose="020B0606020202030204" pitchFamily="34" charset="0"/>
              </a:rPr>
              <a:t>        F DA</a:t>
            </a:r>
            <a:r>
              <a:rPr lang="en-US" altLang="zh-CN" sz="2400" b="0" baseline="-25000">
                <a:latin typeface="Arial Narrow" panose="020B0606020202030204" pitchFamily="34" charset="0"/>
              </a:rPr>
              <a:t>1</a:t>
            </a:r>
            <a:r>
              <a:rPr lang="en-US" altLang="zh-CN" sz="2400" b="0">
                <a:latin typeface="Arial Narrow" panose="020B0606020202030204" pitchFamily="34" charset="0"/>
              </a:rPr>
              <a:t>A</a:t>
            </a:r>
            <a:r>
              <a:rPr lang="en-US" altLang="zh-CN" sz="2400" b="0" baseline="-25000">
                <a:latin typeface="Arial Narrow" panose="020B0606020202030204" pitchFamily="34" charset="0"/>
              </a:rPr>
              <a:t>2</a:t>
            </a:r>
            <a:r>
              <a:rPr lang="en-US" altLang="zh-CN" sz="2400" b="0">
                <a:latin typeface="Arial Narrow" panose="020B0606020202030204" pitchFamily="34" charset="0"/>
              </a:rPr>
              <a:t>A</a:t>
            </a:r>
            <a:r>
              <a:rPr lang="en-US" altLang="zh-CN" sz="2400" b="0" baseline="-25000">
                <a:latin typeface="Arial Narrow" panose="020B0606020202030204" pitchFamily="34" charset="0"/>
              </a:rPr>
              <a:t>3</a:t>
            </a:r>
            <a:r>
              <a:rPr lang="en-US" altLang="zh-CN" sz="2400" b="0">
                <a:latin typeface="Arial Narrow" panose="020B0606020202030204" pitchFamily="34" charset="0"/>
              </a:rPr>
              <a:t>A</a:t>
            </a:r>
            <a:r>
              <a:rPr lang="en-US" altLang="zh-CN" sz="2400" b="0" baseline="-25000">
                <a:latin typeface="Arial Narrow" panose="020B0606020202030204" pitchFamily="34" charset="0"/>
              </a:rPr>
              <a:t>4</a:t>
            </a:r>
            <a:r>
              <a:rPr lang="en-US" altLang="zh-CN" sz="2400" b="0">
                <a:latin typeface="Arial Narrow" panose="020B0606020202030204" pitchFamily="34" charset="0"/>
              </a:rPr>
              <a:t>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Arial Narrow" panose="020B0606020202030204" pitchFamily="34" charset="0"/>
              </a:rPr>
              <a:t>           F D X M 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Arial Narrow" panose="020B0606020202030204" pitchFamily="34" charset="0"/>
              </a:rPr>
              <a:t>              </a:t>
            </a:r>
            <a:r>
              <a:rPr lang="en-US" altLang="zh-CN" sz="2400" b="0">
                <a:solidFill>
                  <a:srgbClr val="0066FF"/>
                </a:solidFill>
                <a:latin typeface="Arial Narrow" panose="020B0606020202030204" pitchFamily="34" charset="0"/>
              </a:rPr>
              <a:t>F D  s  X M W</a:t>
            </a:r>
            <a:endParaRPr lang="en-US" altLang="zh-CN" sz="2400" b="0">
              <a:latin typeface="Arial" panose="020B0604020202020204" pitchFamily="34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宋体" panose="02010600030101010101" pitchFamily="2" charset="-122"/>
              </a:rPr>
              <a:t>        F</a:t>
            </a:r>
            <a:r>
              <a:rPr lang="en-US" altLang="zh-CN" sz="2400" b="0">
                <a:latin typeface="Arial Narrow" panose="020B0606020202030204" pitchFamily="34" charset="0"/>
              </a:rPr>
              <a:t>  </a:t>
            </a:r>
            <a:r>
              <a:rPr lang="en-US" altLang="zh-CN" sz="2400" b="0">
                <a:solidFill>
                  <a:srgbClr val="FF0066"/>
                </a:solidFill>
                <a:latin typeface="Arial Narrow" panose="020B0606020202030204" pitchFamily="34" charset="0"/>
              </a:rPr>
              <a:t>s</a:t>
            </a:r>
            <a:r>
              <a:rPr lang="en-US" altLang="zh-CN" sz="2400" b="0">
                <a:latin typeface="宋体" panose="02010600030101010101" pitchFamily="2" charset="-122"/>
              </a:rPr>
              <a:t> </a:t>
            </a:r>
            <a:r>
              <a:rPr lang="en-US" altLang="zh-CN" sz="2400" b="0">
                <a:latin typeface="Arial Narrow" panose="020B0606020202030204" pitchFamily="34" charset="0"/>
              </a:rPr>
              <a:t>D X M W</a:t>
            </a:r>
            <a:endParaRPr lang="en-US" altLang="zh-CN" sz="2800" b="0">
              <a:latin typeface="宋体" panose="02010600030101010101" pitchFamily="2" charset="-122"/>
            </a:endParaRPr>
          </a:p>
        </p:txBody>
      </p:sp>
      <p:grpSp>
        <p:nvGrpSpPr>
          <p:cNvPr id="66566" name="Group 19"/>
          <p:cNvGrpSpPr>
            <a:grpSpLocks/>
          </p:cNvGrpSpPr>
          <p:nvPr/>
        </p:nvGrpSpPr>
        <p:grpSpPr bwMode="auto">
          <a:xfrm>
            <a:off x="1219200" y="3657600"/>
            <a:ext cx="1905000" cy="2819400"/>
            <a:chOff x="768" y="2304"/>
            <a:chExt cx="1200" cy="1776"/>
          </a:xfrm>
        </p:grpSpPr>
        <p:sp>
          <p:nvSpPr>
            <p:cNvPr id="66576" name="Line 8"/>
            <p:cNvSpPr>
              <a:spLocks noChangeShapeType="1"/>
            </p:cNvSpPr>
            <p:nvPr/>
          </p:nvSpPr>
          <p:spPr bwMode="auto">
            <a:xfrm>
              <a:off x="1968" y="2304"/>
              <a:ext cx="0" cy="17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66577" name="Line 15"/>
            <p:cNvSpPr>
              <a:spLocks noChangeShapeType="1"/>
            </p:cNvSpPr>
            <p:nvPr/>
          </p:nvSpPr>
          <p:spPr bwMode="auto">
            <a:xfrm>
              <a:off x="1536" y="2784"/>
              <a:ext cx="9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8" name="Line 17"/>
            <p:cNvSpPr>
              <a:spLocks noChangeShapeType="1"/>
            </p:cNvSpPr>
            <p:nvPr/>
          </p:nvSpPr>
          <p:spPr bwMode="auto">
            <a:xfrm>
              <a:off x="1776" y="3312"/>
              <a:ext cx="4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9" name="Line 18"/>
            <p:cNvSpPr>
              <a:spLocks noChangeShapeType="1"/>
            </p:cNvSpPr>
            <p:nvPr/>
          </p:nvSpPr>
          <p:spPr bwMode="auto">
            <a:xfrm>
              <a:off x="768" y="2496"/>
              <a:ext cx="9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867400" y="3810000"/>
            <a:ext cx="1981200" cy="2590800"/>
            <a:chOff x="3696" y="2400"/>
            <a:chExt cx="1248" cy="1632"/>
          </a:xfrm>
        </p:grpSpPr>
        <p:grpSp>
          <p:nvGrpSpPr>
            <p:cNvPr id="66570" name="Group 14"/>
            <p:cNvGrpSpPr>
              <a:grpSpLocks/>
            </p:cNvGrpSpPr>
            <p:nvPr/>
          </p:nvGrpSpPr>
          <p:grpSpPr bwMode="auto">
            <a:xfrm>
              <a:off x="4080" y="2400"/>
              <a:ext cx="864" cy="1632"/>
              <a:chOff x="4080" y="2400"/>
              <a:chExt cx="864" cy="1632"/>
            </a:xfrm>
          </p:grpSpPr>
          <p:sp>
            <p:nvSpPr>
              <p:cNvPr id="66573" name="Line 11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0" cy="15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66574" name="Line 12"/>
              <p:cNvSpPr>
                <a:spLocks noChangeShapeType="1"/>
              </p:cNvSpPr>
              <p:nvPr/>
            </p:nvSpPr>
            <p:spPr bwMode="auto">
              <a:xfrm>
                <a:off x="4944" y="3024"/>
                <a:ext cx="0" cy="100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66575" name="Line 13"/>
              <p:cNvSpPr>
                <a:spLocks noChangeShapeType="1"/>
              </p:cNvSpPr>
              <p:nvPr/>
            </p:nvSpPr>
            <p:spPr bwMode="auto">
              <a:xfrm>
                <a:off x="4368" y="3072"/>
                <a:ext cx="42" cy="52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571" name="Line 20"/>
            <p:cNvSpPr>
              <a:spLocks noChangeShapeType="1"/>
            </p:cNvSpPr>
            <p:nvPr/>
          </p:nvSpPr>
          <p:spPr bwMode="auto">
            <a:xfrm>
              <a:off x="3696" y="2496"/>
              <a:ext cx="96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2" name="Line 21"/>
            <p:cNvSpPr>
              <a:spLocks noChangeShapeType="1"/>
            </p:cNvSpPr>
            <p:nvPr/>
          </p:nvSpPr>
          <p:spPr bwMode="auto">
            <a:xfrm>
              <a:off x="3696" y="2736"/>
              <a:ext cx="48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4716463" y="6092825"/>
            <a:ext cx="973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0">
                <a:solidFill>
                  <a:schemeClr val="accent2"/>
                </a:solidFill>
                <a:latin typeface="Arial" panose="020B0604020202020204" pitchFamily="34" charset="0"/>
              </a:rPr>
              <a:t>6  CC</a:t>
            </a:r>
            <a:r>
              <a:rPr lang="en-US" altLang="zh-CN" sz="200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1" name="Cloud 20"/>
          <p:cNvSpPr/>
          <p:nvPr/>
        </p:nvSpPr>
        <p:spPr bwMode="auto">
          <a:xfrm>
            <a:off x="4357688" y="2571750"/>
            <a:ext cx="1643062" cy="1071563"/>
          </a:xfrm>
          <a:prstGeom prst="clou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67F345-2190-4A6C-9E3C-638F83D6794B}"/>
              </a:ext>
            </a:extLst>
          </p:cNvPr>
          <p:cNvSpPr txBox="1"/>
          <p:nvPr/>
        </p:nvSpPr>
        <p:spPr>
          <a:xfrm>
            <a:off x="1475655" y="1124744"/>
            <a:ext cx="568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没有分支预测，利用延迟槽插入一定执行的代码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0" grpId="0"/>
      <p:bldP spid="4105" grpId="0"/>
      <p:bldP spid="41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6375" y="0"/>
            <a:ext cx="7396163" cy="936625"/>
          </a:xfrm>
        </p:spPr>
        <p:txBody>
          <a:bodyPr/>
          <a:lstStyle/>
          <a:p>
            <a:pPr eaLnBrk="1" hangingPunct="1"/>
            <a:r>
              <a:rPr lang="en-US" altLang="zh-CN"/>
              <a:t>Review:   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125538"/>
            <a:ext cx="8621713" cy="4970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Forwarding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Comic Sans MS" panose="030F0702030302020204" pitchFamily="66" charset="0"/>
              </a:rPr>
              <a:t>Reduce potential data hazard stalls.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Delayed branch</a:t>
            </a:r>
            <a:endParaRPr lang="en-US" altLang="zh-CN" sz="24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Comic Sans MS" panose="030F0702030302020204" pitchFamily="66" charset="0"/>
              </a:rPr>
              <a:t>Reduce control stalls with simple branch scheduling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Dynamic scheduling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Scoreboard:</a:t>
            </a:r>
            <a:r>
              <a:rPr lang="en-US" altLang="zh-CN" sz="2000" dirty="0">
                <a:latin typeface="Comic Sans MS" panose="030F0702030302020204" pitchFamily="66" charset="0"/>
              </a:rPr>
              <a:t>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latin typeface="Comic Sans MS" panose="030F0702030302020204" pitchFamily="66" charset="0"/>
              </a:rPr>
              <a:t>reduce data stalls from true data dependence</a:t>
            </a:r>
            <a:r>
              <a:rPr lang="zh-CN" altLang="en-US" sz="1800" dirty="0">
                <a:latin typeface="Comic Sans MS" panose="030F0702030302020204" pitchFamily="66" charset="0"/>
              </a:rPr>
              <a:t>（依赖指令后面的指令等待）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Tomasulo</a:t>
            </a:r>
            <a:r>
              <a:rPr lang="en-US" altLang="zh-CN" sz="2000" dirty="0">
                <a:latin typeface="Comic Sans MS" panose="030F0702030302020204" pitchFamily="66" charset="0"/>
              </a:rPr>
              <a:t>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latin typeface="Comic Sans MS" panose="030F0702030302020204" pitchFamily="66" charset="0"/>
              </a:rPr>
              <a:t>Eliminate data stalls from WAR &amp; WAW data dependences via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renaming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latin typeface="Comic Sans MS" panose="030F0702030302020204" pitchFamily="66" charset="0"/>
              </a:rPr>
              <a:t>Reduce data hazard stalls via out-of-order execution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3333FF"/>
                </a:solidFill>
                <a:latin typeface="Comic Sans MS" panose="030F0702030302020204" pitchFamily="66" charset="0"/>
              </a:rPr>
              <a:t>Branch predictor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Comic Sans MS" panose="030F0702030302020204" pitchFamily="66" charset="0"/>
              </a:rPr>
              <a:t>Reduce control stalls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Hardware-based speculation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3492500" y="404813"/>
            <a:ext cx="5111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3300"/>
                </a:solidFill>
                <a:latin typeface="Comic Sans MS" panose="030F0702030302020204" pitchFamily="66" charset="0"/>
              </a:rPr>
              <a:t>achieve an ideal CPI = 1  !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152400"/>
            <a:ext cx="8396287" cy="84772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200"/>
              <a:t>Unroll Loop Four Times (straight forward)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261100" y="1484313"/>
            <a:ext cx="2882900" cy="1584325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800">
                <a:solidFill>
                  <a:schemeClr val="hlink"/>
                </a:solidFill>
              </a:rPr>
              <a:t> </a:t>
            </a:r>
            <a:r>
              <a:rPr lang="en-US" altLang="zh-CN" sz="2800">
                <a:solidFill>
                  <a:srgbClr val="FF0000"/>
                </a:solidFill>
              </a:rPr>
              <a:t>Rewrite loop to minimize stalls?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23850" y="1484313"/>
            <a:ext cx="86106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1 Loop:	LD	F0,0(R1)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2		ADDD	F4,F0,F2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3		SD	0(R1),F4 	</a:t>
            </a:r>
            <a:r>
              <a:rPr kumimoji="0" lang="en-US" altLang="zh-CN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;drop SUBI &amp; BNEZ</a:t>
            </a:r>
            <a:endParaRPr kumimoji="0" lang="en-US" altLang="zh-CN" sz="18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4		LD	F6,</a:t>
            </a:r>
            <a:r>
              <a:rPr kumimoji="0" lang="en-US" altLang="zh-CN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-8</a:t>
            </a:r>
            <a:r>
              <a:rPr kumimoji="0" lang="en-US" altLang="zh-CN" sz="1800" dirty="0">
                <a:latin typeface="Courier New" panose="02070309020205020404" pitchFamily="49" charset="0"/>
              </a:rPr>
              <a:t>(R1)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5		ADDD	F8,F6,F2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6		SD	</a:t>
            </a:r>
            <a:r>
              <a:rPr kumimoji="0" lang="en-US" altLang="zh-CN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-8</a:t>
            </a:r>
            <a:r>
              <a:rPr kumimoji="0" lang="en-US" altLang="zh-CN" sz="1800" dirty="0">
                <a:latin typeface="Courier New" panose="02070309020205020404" pitchFamily="49" charset="0"/>
              </a:rPr>
              <a:t>(R1),F8 	</a:t>
            </a:r>
            <a:r>
              <a:rPr kumimoji="0" lang="en-US" altLang="zh-CN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;drop SUBI &amp; BNEZ</a:t>
            </a:r>
            <a:endParaRPr kumimoji="0" lang="en-US" altLang="zh-CN" sz="18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7		LD	F10,</a:t>
            </a:r>
            <a:r>
              <a:rPr kumimoji="0" lang="en-US" altLang="zh-CN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-16</a:t>
            </a:r>
            <a:r>
              <a:rPr kumimoji="0" lang="en-US" altLang="zh-CN" sz="1800" dirty="0">
                <a:latin typeface="Courier New" panose="02070309020205020404" pitchFamily="49" charset="0"/>
              </a:rPr>
              <a:t>(R1)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8		ADDD	F12,F10,F2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9		SD	</a:t>
            </a:r>
            <a:r>
              <a:rPr kumimoji="0" lang="en-US" altLang="zh-CN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-16</a:t>
            </a:r>
            <a:r>
              <a:rPr kumimoji="0" lang="en-US" altLang="zh-CN" sz="1800" dirty="0">
                <a:latin typeface="Courier New" panose="02070309020205020404" pitchFamily="49" charset="0"/>
              </a:rPr>
              <a:t>(R1),F12 	</a:t>
            </a:r>
            <a:r>
              <a:rPr kumimoji="0" lang="en-US" altLang="zh-CN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;drop SUBI &amp; BNEZ</a:t>
            </a:r>
            <a:endParaRPr kumimoji="0" lang="en-US" altLang="zh-CN" sz="18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10		LD	F14,</a:t>
            </a:r>
            <a:r>
              <a:rPr kumimoji="0" lang="en-US" altLang="zh-CN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-24</a:t>
            </a:r>
            <a:r>
              <a:rPr kumimoji="0" lang="en-US" altLang="zh-CN" sz="1800" dirty="0">
                <a:latin typeface="Courier New" panose="02070309020205020404" pitchFamily="49" charset="0"/>
              </a:rPr>
              <a:t>(R1)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11		ADDD 	F16,F14,F2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12		SUBI	R1,R1,</a:t>
            </a:r>
            <a:r>
              <a:rPr kumimoji="0" lang="en-US" altLang="zh-CN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#32	;alter to 4*8</a:t>
            </a:r>
            <a:endParaRPr kumimoji="0" lang="en-US" altLang="zh-CN" sz="18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13		SD	</a:t>
            </a:r>
            <a:r>
              <a:rPr kumimoji="0" lang="en-US" altLang="zh-CN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+8</a:t>
            </a:r>
            <a:r>
              <a:rPr kumimoji="0" lang="en-US" altLang="zh-CN" sz="1800" dirty="0">
                <a:latin typeface="Courier New" panose="02070309020205020404" pitchFamily="49" charset="0"/>
              </a:rPr>
              <a:t>(R1),F16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14		BNEZ	R1,LOOP</a:t>
            </a:r>
            <a:endParaRPr kumimoji="0" lang="en-US" altLang="zh-CN" sz="14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15		NOP</a:t>
            </a:r>
            <a:br>
              <a:rPr kumimoji="0" lang="en-US" altLang="zh-CN" sz="1800" dirty="0">
                <a:latin typeface="Courier New" panose="02070309020205020404" pitchFamily="49" charset="0"/>
              </a:rPr>
            </a:br>
            <a:endParaRPr kumimoji="0" lang="en-US" altLang="zh-CN" sz="1800" dirty="0">
              <a:latin typeface="Courier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chemeClr val="hlink"/>
                </a:solidFill>
                <a:latin typeface="Courier" pitchFamily="49" charset="0"/>
              </a:rPr>
              <a:t> </a:t>
            </a:r>
            <a:endParaRPr kumimoji="0" lang="en-US" altLang="zh-CN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352800" y="1319213"/>
            <a:ext cx="2432050" cy="762000"/>
            <a:chOff x="2112" y="831"/>
            <a:chExt cx="1532" cy="480"/>
          </a:xfrm>
        </p:grpSpPr>
        <p:sp>
          <p:nvSpPr>
            <p:cNvPr id="67591" name="Text Box 5"/>
            <p:cNvSpPr txBox="1">
              <a:spLocks noChangeArrowheads="1"/>
            </p:cNvSpPr>
            <p:nvPr/>
          </p:nvSpPr>
          <p:spPr bwMode="auto">
            <a:xfrm>
              <a:off x="2640" y="831"/>
              <a:ext cx="8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0">
                  <a:solidFill>
                    <a:srgbClr val="FF0000"/>
                  </a:solidFill>
                  <a:latin typeface="Comic Sans MS" panose="030F0702030302020204" pitchFamily="66" charset="0"/>
                </a:rPr>
                <a:t>1 cycle stall</a:t>
              </a:r>
            </a:p>
          </p:txBody>
        </p:sp>
        <p:sp>
          <p:nvSpPr>
            <p:cNvPr id="67592" name="Text Box 6"/>
            <p:cNvSpPr txBox="1">
              <a:spLocks noChangeArrowheads="1"/>
            </p:cNvSpPr>
            <p:nvPr/>
          </p:nvSpPr>
          <p:spPr bwMode="auto">
            <a:xfrm>
              <a:off x="2653" y="1071"/>
              <a:ext cx="9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0">
                  <a:solidFill>
                    <a:srgbClr val="FF0000"/>
                  </a:solidFill>
                  <a:latin typeface="Comic Sans MS" panose="030F0702030302020204" pitchFamily="66" charset="0"/>
                </a:rPr>
                <a:t>2 cycles stall</a:t>
              </a:r>
            </a:p>
          </p:txBody>
        </p:sp>
        <p:sp>
          <p:nvSpPr>
            <p:cNvPr id="67593" name="Line 7"/>
            <p:cNvSpPr>
              <a:spLocks noChangeShapeType="1"/>
            </p:cNvSpPr>
            <p:nvPr/>
          </p:nvSpPr>
          <p:spPr bwMode="auto">
            <a:xfrm flipH="1">
              <a:off x="2112" y="975"/>
              <a:ext cx="576" cy="1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4" name="Line 8"/>
            <p:cNvSpPr>
              <a:spLocks noChangeShapeType="1"/>
            </p:cNvSpPr>
            <p:nvPr/>
          </p:nvSpPr>
          <p:spPr bwMode="auto">
            <a:xfrm flipH="1">
              <a:off x="2112" y="1167"/>
              <a:ext cx="576" cy="1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684213" y="5805488"/>
            <a:ext cx="7491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400" i="1">
                <a:solidFill>
                  <a:srgbClr val="FF0000"/>
                </a:solidFill>
                <a:latin typeface="Arial" panose="020B0604020202020204" pitchFamily="34" charset="0"/>
              </a:rPr>
              <a:t>15 + 4 x (1+2) = 27 clock cycles, or 6.8 per iteration</a:t>
            </a:r>
            <a:endParaRPr lang="en-US" altLang="zh-CN" sz="2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E35735-DC04-42D6-A336-B427D6558435}"/>
              </a:ext>
            </a:extLst>
          </p:cNvPr>
          <p:cNvSpPr/>
          <p:nvPr/>
        </p:nvSpPr>
        <p:spPr bwMode="auto">
          <a:xfrm>
            <a:off x="1364822" y="1487806"/>
            <a:ext cx="2088232" cy="873075"/>
          </a:xfrm>
          <a:prstGeom prst="rect">
            <a:avLst/>
          </a:prstGeom>
          <a:noFill/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335F2F-D700-4BEF-BE05-55E84D56A5BE}"/>
              </a:ext>
            </a:extLst>
          </p:cNvPr>
          <p:cNvSpPr/>
          <p:nvPr/>
        </p:nvSpPr>
        <p:spPr bwMode="auto">
          <a:xfrm>
            <a:off x="1366656" y="2328938"/>
            <a:ext cx="2269239" cy="873075"/>
          </a:xfrm>
          <a:prstGeom prst="rect">
            <a:avLst/>
          </a:prstGeom>
          <a:noFill/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ABE6D3-EA7E-4A0D-8DBC-3398BCB93989}"/>
              </a:ext>
            </a:extLst>
          </p:cNvPr>
          <p:cNvSpPr/>
          <p:nvPr/>
        </p:nvSpPr>
        <p:spPr bwMode="auto">
          <a:xfrm>
            <a:off x="1366656" y="3194138"/>
            <a:ext cx="2269239" cy="873075"/>
          </a:xfrm>
          <a:prstGeom prst="rect">
            <a:avLst/>
          </a:prstGeom>
          <a:noFill/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E98C631-E9EF-4642-A5A6-64D7BD7FA779}"/>
              </a:ext>
            </a:extLst>
          </p:cNvPr>
          <p:cNvSpPr/>
          <p:nvPr/>
        </p:nvSpPr>
        <p:spPr bwMode="auto">
          <a:xfrm>
            <a:off x="1366656" y="4038483"/>
            <a:ext cx="2485264" cy="1118709"/>
          </a:xfrm>
          <a:prstGeom prst="rect">
            <a:avLst/>
          </a:prstGeom>
          <a:noFill/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79129A-0BD6-41C3-B9B0-3C4778A2C6E4}"/>
              </a:ext>
            </a:extLst>
          </p:cNvPr>
          <p:cNvSpPr/>
          <p:nvPr/>
        </p:nvSpPr>
        <p:spPr bwMode="auto">
          <a:xfrm>
            <a:off x="395536" y="4581128"/>
            <a:ext cx="3312368" cy="236935"/>
          </a:xfrm>
          <a:prstGeom prst="rect">
            <a:avLst/>
          </a:prstGeom>
          <a:noFill/>
          <a:ln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BBE5A1-A481-4042-8FCE-ADC750DD0DED}"/>
              </a:ext>
            </a:extLst>
          </p:cNvPr>
          <p:cNvSpPr txBox="1"/>
          <p:nvPr/>
        </p:nvSpPr>
        <p:spPr>
          <a:xfrm>
            <a:off x="4067944" y="2328938"/>
            <a:ext cx="410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00FF"/>
                </a:solidFill>
              </a:rPr>
              <a:t>由于循环展开，去掉了减法和跳转判断指令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  <p:bldP spid="8196" grpId="0"/>
      <p:bldP spid="820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27000"/>
            <a:ext cx="8143875" cy="87312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/>
              <a:t>Unrolled Loop That Minimizes Stalls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076825" y="1484313"/>
            <a:ext cx="3841750" cy="33528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What assumptions made when moved code?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OK to move store past SUBI even though changes register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OK to move loads before stores: get right data?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When is it safe for compiler to do such changes?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685800" y="1125538"/>
            <a:ext cx="84582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zh-CN" sz="20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39750" y="1341438"/>
            <a:ext cx="6678613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1 Loop:	LD	F0,0(R1)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2	LD	F6,-8(R1)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3	LD	F10,-16(R1)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4	LD	F14,-24(R1)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5	ADDD	F4,F0,F2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6	ADDD	F8,F6,F2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7	ADDD	F12,F10,F2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8	ADDD	F16,F14,F2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9	SD	0(R1),F4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10	SD	-8(R1),F8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11	SUBI	R1,R1,#32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12	SD	</a:t>
            </a:r>
            <a:r>
              <a:rPr kumimoji="0" lang="en-US" altLang="zh-CN" sz="1800">
                <a:solidFill>
                  <a:srgbClr val="0000FF"/>
                </a:solidFill>
                <a:latin typeface="Courier New" panose="02070309020205020404" pitchFamily="49" charset="0"/>
              </a:rPr>
              <a:t>+16</a:t>
            </a:r>
            <a:r>
              <a:rPr kumimoji="0" lang="en-US" altLang="zh-CN" sz="1800">
                <a:latin typeface="Courier New" panose="02070309020205020404" pitchFamily="49" charset="0"/>
              </a:rPr>
              <a:t>(R1),F12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13	BNEZ	R1,LOOP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14	SD	</a:t>
            </a:r>
            <a:r>
              <a:rPr kumimoji="0" lang="en-US" altLang="zh-CN" sz="1800">
                <a:solidFill>
                  <a:schemeClr val="accent2"/>
                </a:solidFill>
                <a:latin typeface="Courier New" panose="02070309020205020404" pitchFamily="49" charset="0"/>
              </a:rPr>
              <a:t>8</a:t>
            </a:r>
            <a:r>
              <a:rPr kumimoji="0" lang="en-US" altLang="zh-CN" sz="1800">
                <a:latin typeface="Courier New" panose="02070309020205020404" pitchFamily="49" charset="0"/>
              </a:rPr>
              <a:t>(R1),F16	</a:t>
            </a:r>
            <a:r>
              <a:rPr kumimoji="0" lang="en-US" altLang="zh-CN" sz="1800">
                <a:solidFill>
                  <a:schemeClr val="accent2"/>
                </a:solidFill>
                <a:latin typeface="Courier New" panose="02070309020205020404" pitchFamily="49" charset="0"/>
              </a:rPr>
              <a:t>; 8-32 = -24</a:t>
            </a:r>
            <a:br>
              <a:rPr kumimoji="0" lang="en-US" altLang="zh-CN" sz="18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endParaRPr kumimoji="0" lang="en-US" altLang="zh-CN" sz="18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Courier" pitchFamily="49" charset="0"/>
              </a:rPr>
              <a:t> </a:t>
            </a:r>
            <a:r>
              <a:rPr kumimoji="0" lang="en-US" altLang="zh-CN" sz="2400" i="1">
                <a:solidFill>
                  <a:srgbClr val="FF0000"/>
                </a:solidFill>
                <a:latin typeface="Comic Sans MS" panose="030F0702030302020204" pitchFamily="66" charset="0"/>
              </a:rPr>
              <a:t>14 clock cycles, or 3.5 per iteration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D299ED-C4EE-43F4-86EC-978B29CB5D82}"/>
              </a:ext>
            </a:extLst>
          </p:cNvPr>
          <p:cNvSpPr/>
          <p:nvPr/>
        </p:nvSpPr>
        <p:spPr bwMode="auto">
          <a:xfrm>
            <a:off x="1547664" y="1471719"/>
            <a:ext cx="2519512" cy="1021177"/>
          </a:xfrm>
          <a:prstGeom prst="rect">
            <a:avLst/>
          </a:prstGeom>
          <a:noFill/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70C140-4513-49C5-AC3D-29D3FB499F23}"/>
              </a:ext>
            </a:extLst>
          </p:cNvPr>
          <p:cNvSpPr/>
          <p:nvPr/>
        </p:nvSpPr>
        <p:spPr bwMode="auto">
          <a:xfrm>
            <a:off x="1547664" y="2492896"/>
            <a:ext cx="2519512" cy="1021177"/>
          </a:xfrm>
          <a:prstGeom prst="rect">
            <a:avLst/>
          </a:prstGeom>
          <a:noFill/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01A574-7563-463F-87FD-3F3981C4D8F1}"/>
              </a:ext>
            </a:extLst>
          </p:cNvPr>
          <p:cNvSpPr/>
          <p:nvPr/>
        </p:nvSpPr>
        <p:spPr bwMode="auto">
          <a:xfrm>
            <a:off x="1547664" y="3514073"/>
            <a:ext cx="2592288" cy="1139063"/>
          </a:xfrm>
          <a:prstGeom prst="rect">
            <a:avLst/>
          </a:prstGeom>
          <a:noFill/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  <p:bldP spid="1024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0"/>
            <a:ext cx="8143875" cy="928688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/>
              <a:t>Where are the name dependencies?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23850" y="1052513"/>
            <a:ext cx="8820150" cy="476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dirty="0">
                <a:latin typeface="Courier New" panose="02070309020205020404" pitchFamily="49" charset="0"/>
              </a:rPr>
              <a:t>1 </a:t>
            </a:r>
            <a:r>
              <a:rPr kumimoji="0" lang="en-US" altLang="zh-CN" sz="2000" dirty="0" err="1">
                <a:latin typeface="Courier New" panose="02070309020205020404" pitchFamily="49" charset="0"/>
              </a:rPr>
              <a:t>Loop:L.D</a:t>
            </a:r>
            <a:r>
              <a:rPr kumimoji="0" lang="en-US" altLang="zh-CN" sz="2000" dirty="0">
                <a:latin typeface="Courier New" panose="02070309020205020404" pitchFamily="49" charset="0"/>
              </a:rPr>
              <a:t>	F0,0(R1)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dirty="0">
                <a:latin typeface="Courier New" panose="02070309020205020404" pitchFamily="49" charset="0"/>
              </a:rPr>
              <a:t>2	ADD.D	</a:t>
            </a:r>
            <a:r>
              <a:rPr kumimoji="0" lang="en-US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F4</a:t>
            </a:r>
            <a:r>
              <a:rPr kumimoji="0" lang="en-US" altLang="zh-CN" sz="2000" dirty="0">
                <a:latin typeface="Courier New" panose="02070309020205020404" pitchFamily="49" charset="0"/>
              </a:rPr>
              <a:t>,F0,F2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dirty="0">
                <a:latin typeface="Courier New" panose="02070309020205020404" pitchFamily="49" charset="0"/>
              </a:rPr>
              <a:t>3	S.D	0(R1),</a:t>
            </a:r>
            <a:r>
              <a:rPr kumimoji="0" lang="en-US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F4</a:t>
            </a:r>
            <a:r>
              <a:rPr kumimoji="0" lang="en-US" altLang="zh-CN" sz="2000" dirty="0">
                <a:latin typeface="Courier New" panose="02070309020205020404" pitchFamily="49" charset="0"/>
              </a:rPr>
              <a:t> 	</a:t>
            </a:r>
            <a:r>
              <a:rPr kumimoji="0"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;drop DSUBUI &amp; BNEZ</a:t>
            </a:r>
            <a:endParaRPr kumimoji="0" lang="en-US" altLang="zh-CN" sz="20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dirty="0">
                <a:latin typeface="Courier New" panose="02070309020205020404" pitchFamily="49" charset="0"/>
              </a:rPr>
              <a:t>4	L.D	F0,</a:t>
            </a:r>
            <a:r>
              <a:rPr kumimoji="0"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-8</a:t>
            </a:r>
            <a:r>
              <a:rPr kumimoji="0" lang="en-US" altLang="zh-CN" sz="2000" dirty="0">
                <a:latin typeface="Courier New" panose="02070309020205020404" pitchFamily="49" charset="0"/>
              </a:rPr>
              <a:t>(R1)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dirty="0">
                <a:latin typeface="Courier New" panose="02070309020205020404" pitchFamily="49" charset="0"/>
              </a:rPr>
              <a:t>5	ADD.D	</a:t>
            </a:r>
            <a:r>
              <a:rPr kumimoji="0" lang="en-US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F4</a:t>
            </a:r>
            <a:r>
              <a:rPr kumimoji="0" lang="en-US" altLang="zh-CN" sz="2000" dirty="0">
                <a:latin typeface="Courier New" panose="02070309020205020404" pitchFamily="49" charset="0"/>
              </a:rPr>
              <a:t>,F0,F2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dirty="0">
                <a:latin typeface="Courier New" panose="02070309020205020404" pitchFamily="49" charset="0"/>
              </a:rPr>
              <a:t>6	S.D	</a:t>
            </a:r>
            <a:r>
              <a:rPr kumimoji="0"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-8</a:t>
            </a:r>
            <a:r>
              <a:rPr kumimoji="0" lang="en-US" altLang="zh-CN" sz="2000" dirty="0">
                <a:latin typeface="Courier New" panose="02070309020205020404" pitchFamily="49" charset="0"/>
              </a:rPr>
              <a:t>(R1),F4 	</a:t>
            </a:r>
            <a:r>
              <a:rPr kumimoji="0"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;drop DSUBUI &amp; BNEZ</a:t>
            </a:r>
            <a:endParaRPr kumimoji="0" lang="en-US" altLang="zh-CN" sz="20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dirty="0">
                <a:latin typeface="Courier New" panose="02070309020205020404" pitchFamily="49" charset="0"/>
              </a:rPr>
              <a:t>7	L.D	F0,</a:t>
            </a:r>
            <a:r>
              <a:rPr kumimoji="0"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-16</a:t>
            </a:r>
            <a:r>
              <a:rPr kumimoji="0" lang="en-US" altLang="zh-CN" sz="2000" dirty="0">
                <a:latin typeface="Courier New" panose="02070309020205020404" pitchFamily="49" charset="0"/>
              </a:rPr>
              <a:t>(R1)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dirty="0">
                <a:latin typeface="Courier New" panose="02070309020205020404" pitchFamily="49" charset="0"/>
              </a:rPr>
              <a:t>8	ADD.D	</a:t>
            </a:r>
            <a:r>
              <a:rPr kumimoji="0" lang="en-US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F4</a:t>
            </a:r>
            <a:r>
              <a:rPr kumimoji="0" lang="en-US" altLang="zh-CN" sz="2000" dirty="0">
                <a:latin typeface="Courier New" panose="02070309020205020404" pitchFamily="49" charset="0"/>
              </a:rPr>
              <a:t>,F0,F2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dirty="0">
                <a:latin typeface="Courier New" panose="02070309020205020404" pitchFamily="49" charset="0"/>
              </a:rPr>
              <a:t>9	S.D	</a:t>
            </a:r>
            <a:r>
              <a:rPr kumimoji="0"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-16</a:t>
            </a:r>
            <a:r>
              <a:rPr kumimoji="0" lang="en-US" altLang="zh-CN" sz="2000" dirty="0">
                <a:latin typeface="Courier New" panose="02070309020205020404" pitchFamily="49" charset="0"/>
              </a:rPr>
              <a:t>(R1),F4 	</a:t>
            </a:r>
            <a:r>
              <a:rPr kumimoji="0"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;drop DSUBUI &amp; BNEZ</a:t>
            </a:r>
            <a:endParaRPr kumimoji="0" lang="en-US" altLang="zh-CN" sz="20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dirty="0">
                <a:latin typeface="Courier New" panose="02070309020205020404" pitchFamily="49" charset="0"/>
              </a:rPr>
              <a:t>10	L.D	F0,</a:t>
            </a:r>
            <a:r>
              <a:rPr kumimoji="0"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-24</a:t>
            </a:r>
            <a:r>
              <a:rPr kumimoji="0" lang="en-US" altLang="zh-CN" sz="2000" dirty="0">
                <a:latin typeface="Courier New" panose="02070309020205020404" pitchFamily="49" charset="0"/>
              </a:rPr>
              <a:t>(R1)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dirty="0">
                <a:latin typeface="Courier New" panose="02070309020205020404" pitchFamily="49" charset="0"/>
              </a:rPr>
              <a:t>11	ADD.D	</a:t>
            </a:r>
            <a:r>
              <a:rPr kumimoji="0" lang="en-US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F4</a:t>
            </a:r>
            <a:r>
              <a:rPr kumimoji="0" lang="en-US" altLang="zh-CN" sz="2000" dirty="0">
                <a:latin typeface="Courier New" panose="02070309020205020404" pitchFamily="49" charset="0"/>
              </a:rPr>
              <a:t>,F0,F2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dirty="0">
                <a:latin typeface="Courier New" panose="02070309020205020404" pitchFamily="49" charset="0"/>
              </a:rPr>
              <a:t>12	S.D	</a:t>
            </a:r>
            <a:r>
              <a:rPr kumimoji="0"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-24</a:t>
            </a:r>
            <a:r>
              <a:rPr kumimoji="0" lang="en-US" altLang="zh-CN" sz="2000" dirty="0">
                <a:latin typeface="Courier New" panose="02070309020205020404" pitchFamily="49" charset="0"/>
              </a:rPr>
              <a:t>(R1),F4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dirty="0">
                <a:latin typeface="Courier New" panose="02070309020205020404" pitchFamily="49" charset="0"/>
              </a:rPr>
              <a:t>13	DSUBUI R1,R1,</a:t>
            </a:r>
            <a:r>
              <a:rPr kumimoji="0"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#32	;alter to 4*8</a:t>
            </a:r>
            <a:endParaRPr kumimoji="0" lang="en-US" altLang="zh-CN" sz="20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dirty="0">
                <a:latin typeface="Courier New" panose="02070309020205020404" pitchFamily="49" charset="0"/>
              </a:rPr>
              <a:t>14	BNEZ	R1,LOOP</a:t>
            </a:r>
            <a:endParaRPr kumimoji="0" lang="en-US" altLang="zh-CN" sz="16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dirty="0">
                <a:latin typeface="Courier New" panose="02070309020205020404" pitchFamily="49" charset="0"/>
              </a:rPr>
              <a:t>15	NOP</a:t>
            </a:r>
            <a:r>
              <a:rPr kumimoji="0" lang="en-US" altLang="zh-CN" sz="2400" dirty="0">
                <a:latin typeface="Courier New" panose="02070309020205020404" pitchFamily="49" charset="0"/>
              </a:rPr>
              <a:t>            </a:t>
            </a:r>
            <a:r>
              <a:rPr kumimoji="0" lang="en-US" altLang="zh-CN" sz="2400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How can remove them?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92643B-4FA8-4AA2-A2E4-CCCAC2701892}"/>
              </a:ext>
            </a:extLst>
          </p:cNvPr>
          <p:cNvSpPr txBox="1"/>
          <p:nvPr/>
        </p:nvSpPr>
        <p:spPr>
          <a:xfrm>
            <a:off x="3464557" y="152170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RAW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8D01B5D-329C-4EAA-A14B-248E424677C3}"/>
              </a:ext>
            </a:extLst>
          </p:cNvPr>
          <p:cNvCxnSpPr/>
          <p:nvPr/>
        </p:nvCxnSpPr>
        <p:spPr bwMode="auto">
          <a:xfrm flipH="1">
            <a:off x="2627784" y="692696"/>
            <a:ext cx="1872208" cy="72008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2E1617C-3910-4E55-BF3B-C280F094A084}"/>
              </a:ext>
            </a:extLst>
          </p:cNvPr>
          <p:cNvCxnSpPr>
            <a:cxnSpLocks/>
          </p:cNvCxnSpPr>
          <p:nvPr/>
        </p:nvCxnSpPr>
        <p:spPr bwMode="auto">
          <a:xfrm flipH="1">
            <a:off x="2555776" y="630561"/>
            <a:ext cx="2088234" cy="1780155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790F276-FAAA-4CA5-8D64-5F467B2FF477}"/>
              </a:ext>
            </a:extLst>
          </p:cNvPr>
          <p:cNvCxnSpPr>
            <a:cxnSpLocks/>
          </p:cNvCxnSpPr>
          <p:nvPr/>
        </p:nvCxnSpPr>
        <p:spPr bwMode="auto">
          <a:xfrm flipH="1">
            <a:off x="2627784" y="700966"/>
            <a:ext cx="2016226" cy="2565691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55CBA14-C4B9-4B02-93AB-A1919EFE06E2}"/>
              </a:ext>
            </a:extLst>
          </p:cNvPr>
          <p:cNvCxnSpPr>
            <a:cxnSpLocks/>
          </p:cNvCxnSpPr>
          <p:nvPr/>
        </p:nvCxnSpPr>
        <p:spPr bwMode="auto">
          <a:xfrm flipH="1">
            <a:off x="2555776" y="692696"/>
            <a:ext cx="2088234" cy="3490835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 dir="r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0"/>
            <a:ext cx="7748588" cy="130492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/>
              <a:t>Where are the name dependencies?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608013" y="1474788"/>
            <a:ext cx="79533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1 Loop:	L.D	F0,0(R1)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2	ADD.D	</a:t>
            </a:r>
            <a:r>
              <a:rPr kumimoji="0" lang="en-US" altLang="zh-CN" sz="1800" dirty="0">
                <a:solidFill>
                  <a:srgbClr val="FF0000"/>
                </a:solidFill>
                <a:latin typeface="Courier New" panose="02070309020205020404" pitchFamily="49" charset="0"/>
              </a:rPr>
              <a:t>F4</a:t>
            </a:r>
            <a:r>
              <a:rPr kumimoji="0" lang="en-US" altLang="zh-CN" sz="1800" dirty="0">
                <a:latin typeface="Courier New" panose="02070309020205020404" pitchFamily="49" charset="0"/>
              </a:rPr>
              <a:t>,F0,F2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3	S.D	0(R1),F4 	</a:t>
            </a:r>
            <a:r>
              <a:rPr kumimoji="0" lang="en-US" altLang="zh-CN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;drop DSUBUI &amp; BNEZ</a:t>
            </a:r>
            <a:endParaRPr kumimoji="0" lang="en-US" altLang="zh-CN" sz="18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4	L.D	F6,</a:t>
            </a:r>
            <a:r>
              <a:rPr kumimoji="0" lang="en-US" altLang="zh-CN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-8</a:t>
            </a:r>
            <a:r>
              <a:rPr kumimoji="0" lang="en-US" altLang="zh-CN" sz="1800" dirty="0">
                <a:latin typeface="Courier New" panose="02070309020205020404" pitchFamily="49" charset="0"/>
              </a:rPr>
              <a:t>(R1)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5	ADD.D	</a:t>
            </a:r>
            <a:r>
              <a:rPr kumimoji="0" lang="en-US" altLang="zh-CN" sz="1800" dirty="0">
                <a:solidFill>
                  <a:srgbClr val="FF0000"/>
                </a:solidFill>
                <a:latin typeface="Courier New" panose="02070309020205020404" pitchFamily="49" charset="0"/>
              </a:rPr>
              <a:t>F8</a:t>
            </a:r>
            <a:r>
              <a:rPr kumimoji="0" lang="en-US" altLang="zh-CN" sz="1800" dirty="0">
                <a:latin typeface="Courier New" panose="02070309020205020404" pitchFamily="49" charset="0"/>
              </a:rPr>
              <a:t>,F6,F2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6	S.D	</a:t>
            </a:r>
            <a:r>
              <a:rPr kumimoji="0" lang="en-US" altLang="zh-CN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-8</a:t>
            </a:r>
            <a:r>
              <a:rPr kumimoji="0" lang="en-US" altLang="zh-CN" sz="1800" dirty="0">
                <a:latin typeface="Courier New" panose="02070309020205020404" pitchFamily="49" charset="0"/>
              </a:rPr>
              <a:t>(R1),F8 	</a:t>
            </a:r>
            <a:r>
              <a:rPr kumimoji="0" lang="en-US" altLang="zh-CN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;drop DSUBUI &amp; BNEZ</a:t>
            </a:r>
            <a:endParaRPr kumimoji="0" lang="en-US" altLang="zh-CN" sz="18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7	L.D	F10,</a:t>
            </a:r>
            <a:r>
              <a:rPr kumimoji="0" lang="en-US" altLang="zh-CN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-16</a:t>
            </a:r>
            <a:r>
              <a:rPr kumimoji="0" lang="en-US" altLang="zh-CN" sz="1800" dirty="0">
                <a:latin typeface="Courier New" panose="02070309020205020404" pitchFamily="49" charset="0"/>
              </a:rPr>
              <a:t>(R1)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8	ADD.D	</a:t>
            </a:r>
            <a:r>
              <a:rPr kumimoji="0" lang="en-US" altLang="zh-CN" sz="1800" dirty="0">
                <a:solidFill>
                  <a:srgbClr val="FF0000"/>
                </a:solidFill>
                <a:latin typeface="Courier New" panose="02070309020205020404" pitchFamily="49" charset="0"/>
              </a:rPr>
              <a:t>F12</a:t>
            </a:r>
            <a:r>
              <a:rPr kumimoji="0" lang="en-US" altLang="zh-CN" sz="1800" dirty="0">
                <a:latin typeface="Courier New" panose="02070309020205020404" pitchFamily="49" charset="0"/>
              </a:rPr>
              <a:t>,F10,F2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9	S.D	</a:t>
            </a:r>
            <a:r>
              <a:rPr kumimoji="0" lang="en-US" altLang="zh-CN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-16</a:t>
            </a:r>
            <a:r>
              <a:rPr kumimoji="0" lang="en-US" altLang="zh-CN" sz="1800" dirty="0">
                <a:latin typeface="Courier New" panose="02070309020205020404" pitchFamily="49" charset="0"/>
              </a:rPr>
              <a:t>(R1),F12 	</a:t>
            </a:r>
            <a:r>
              <a:rPr kumimoji="0" lang="en-US" altLang="zh-CN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;drop DSUBUI &amp; BNEZ</a:t>
            </a:r>
            <a:endParaRPr kumimoji="0" lang="en-US" altLang="zh-CN" sz="18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10	L.D	F14,</a:t>
            </a:r>
            <a:r>
              <a:rPr kumimoji="0" lang="en-US" altLang="zh-CN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-24</a:t>
            </a:r>
            <a:r>
              <a:rPr kumimoji="0" lang="en-US" altLang="zh-CN" sz="1800" dirty="0">
                <a:latin typeface="Courier New" panose="02070309020205020404" pitchFamily="49" charset="0"/>
              </a:rPr>
              <a:t>(R1)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11	ADD.D	</a:t>
            </a:r>
            <a:r>
              <a:rPr kumimoji="0" lang="en-US" altLang="zh-CN" sz="1800" dirty="0">
                <a:solidFill>
                  <a:srgbClr val="FF0000"/>
                </a:solidFill>
                <a:latin typeface="Courier New" panose="02070309020205020404" pitchFamily="49" charset="0"/>
              </a:rPr>
              <a:t>F16</a:t>
            </a:r>
            <a:r>
              <a:rPr kumimoji="0" lang="en-US" altLang="zh-CN" sz="1800" dirty="0">
                <a:latin typeface="Courier New" panose="02070309020205020404" pitchFamily="49" charset="0"/>
              </a:rPr>
              <a:t>,F14,F2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12	S.D	</a:t>
            </a:r>
            <a:r>
              <a:rPr kumimoji="0" lang="en-US" altLang="zh-CN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-24</a:t>
            </a:r>
            <a:r>
              <a:rPr kumimoji="0" lang="en-US" altLang="zh-CN" sz="1800" dirty="0">
                <a:latin typeface="Courier New" panose="02070309020205020404" pitchFamily="49" charset="0"/>
              </a:rPr>
              <a:t>(R1),F16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13	DSUBUI	R1,R1,</a:t>
            </a:r>
            <a:r>
              <a:rPr kumimoji="0" lang="en-US" altLang="zh-CN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#32	;alter to 4*8</a:t>
            </a:r>
            <a:endParaRPr kumimoji="0" lang="en-US" altLang="zh-CN" sz="18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14	BNEZ	R1,LOOP</a:t>
            </a:r>
            <a:endParaRPr kumimoji="0" lang="en-US" altLang="zh-CN" sz="14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15	NOP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800" dirty="0">
              <a:latin typeface="Courier New" panose="02070309020205020404" pitchFamily="49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zh-CN" sz="2800" dirty="0">
                <a:solidFill>
                  <a:srgbClr val="FF0000"/>
                </a:solidFill>
                <a:latin typeface="Courier New" panose="02070309020205020404" pitchFamily="49" charset="0"/>
              </a:rPr>
              <a:t>The </a:t>
            </a:r>
            <a:r>
              <a:rPr kumimoji="0" lang="en-US" altLang="zh-CN" sz="2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Orginal</a:t>
            </a:r>
            <a:r>
              <a:rPr kumimoji="0" lang="en-US" altLang="zh-CN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“register</a:t>
            </a:r>
            <a:r>
              <a:rPr kumimoji="0"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 renaming”</a:t>
            </a:r>
            <a:br>
              <a:rPr kumimoji="0" lang="en-US" altLang="zh-CN" sz="1800" dirty="0">
                <a:latin typeface="Comic Sans MS" panose="030F0702030302020204" pitchFamily="66" charset="0"/>
              </a:rPr>
            </a:br>
            <a:endParaRPr kumimoji="0" lang="en-US" altLang="zh-CN" sz="1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0"/>
            <a:ext cx="8072437" cy="8572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200" dirty="0"/>
              <a:t>Compiler Perspectives on Code Movement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981075"/>
            <a:ext cx="8713787" cy="5327650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zh-CN" sz="2400" dirty="0"/>
              <a:t>Compiler concerned about dependencies in </a:t>
            </a:r>
            <a:r>
              <a:rPr lang="en-US" altLang="zh-CN" sz="2400" dirty="0">
                <a:solidFill>
                  <a:srgbClr val="FF0000"/>
                </a:solidFill>
              </a:rPr>
              <a:t>program</a:t>
            </a:r>
          </a:p>
          <a:p>
            <a:pPr eaLnBrk="1" hangingPunct="1"/>
            <a:r>
              <a:rPr lang="en-US" altLang="zh-CN" sz="2400" dirty="0"/>
              <a:t>Whether or not a HW hazard depends on </a:t>
            </a:r>
            <a:r>
              <a:rPr lang="en-US" altLang="zh-CN" sz="2400" dirty="0">
                <a:solidFill>
                  <a:srgbClr val="FF0000"/>
                </a:solidFill>
              </a:rPr>
              <a:t>pipeline</a:t>
            </a:r>
          </a:p>
          <a:p>
            <a:pPr eaLnBrk="1" hangingPunct="1"/>
            <a:r>
              <a:rPr lang="en-US" altLang="zh-CN" sz="2400" dirty="0"/>
              <a:t>Try to schedule to avoid hazards that cause performance losses</a:t>
            </a:r>
          </a:p>
          <a:p>
            <a:pPr eaLnBrk="1" hangingPunct="1"/>
            <a:r>
              <a:rPr lang="en-US" altLang="zh-CN" sz="2400" dirty="0"/>
              <a:t>(True) </a:t>
            </a:r>
            <a:r>
              <a:rPr lang="en-US" altLang="zh-CN" sz="2400" dirty="0">
                <a:solidFill>
                  <a:srgbClr val="FF0000"/>
                </a:solidFill>
              </a:rPr>
              <a:t>Data dependencies</a:t>
            </a:r>
            <a:r>
              <a:rPr lang="en-US" altLang="zh-CN" sz="2400" dirty="0"/>
              <a:t> (RAW if a hazard for HW)</a:t>
            </a:r>
          </a:p>
          <a:p>
            <a:pPr lvl="1" eaLnBrk="1" hangingPunct="1"/>
            <a:r>
              <a:rPr lang="en-US" altLang="zh-CN" sz="2000" dirty="0"/>
              <a:t>Instruction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produces a result used by instruction j, or</a:t>
            </a:r>
          </a:p>
          <a:p>
            <a:pPr lvl="1" eaLnBrk="1" hangingPunct="1"/>
            <a:r>
              <a:rPr lang="en-US" altLang="zh-CN" sz="2000" dirty="0"/>
              <a:t>Instruction j is data dependent on instruction k,  and instruction k is data dependent on instruction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.</a:t>
            </a:r>
          </a:p>
          <a:p>
            <a:pPr eaLnBrk="1" hangingPunct="1"/>
            <a:r>
              <a:rPr lang="en-US" altLang="zh-CN" sz="2400" dirty="0"/>
              <a:t>If dependent, can</a:t>
            </a:r>
            <a:r>
              <a:rPr lang="en-US" altLang="zh-CN" sz="2400" dirty="0">
                <a:latin typeface="Comic Sans MS" panose="030F0702030302020204" pitchFamily="66" charset="0"/>
              </a:rPr>
              <a:t>’</a:t>
            </a:r>
            <a:r>
              <a:rPr lang="en-US" altLang="zh-CN" sz="2400" dirty="0"/>
              <a:t>t execute in parallel</a:t>
            </a:r>
          </a:p>
          <a:p>
            <a:pPr eaLnBrk="1" hangingPunct="1"/>
            <a:r>
              <a:rPr lang="en-US" altLang="zh-CN" sz="2400" dirty="0"/>
              <a:t>Easy to determine for registers (fixed names)</a:t>
            </a:r>
          </a:p>
          <a:p>
            <a:pPr eaLnBrk="1" hangingPunct="1"/>
            <a:r>
              <a:rPr lang="en-US" altLang="zh-CN" sz="2400" dirty="0"/>
              <a:t>Hard for memory (</a:t>
            </a:r>
            <a:r>
              <a:rPr lang="en-US" altLang="zh-CN" sz="2400" dirty="0">
                <a:latin typeface="Comic Sans MS" panose="030F0702030302020204" pitchFamily="66" charset="0"/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</a:rPr>
              <a:t>memory disambiguation</a:t>
            </a:r>
            <a:r>
              <a:rPr lang="en-US" altLang="zh-CN" sz="2400" dirty="0">
                <a:latin typeface="Comic Sans MS" panose="030F0702030302020204" pitchFamily="66" charset="0"/>
              </a:rPr>
              <a:t>”</a:t>
            </a:r>
            <a:r>
              <a:rPr lang="en-US" altLang="zh-CN" sz="2400" dirty="0"/>
              <a:t>) problem: </a:t>
            </a:r>
          </a:p>
          <a:p>
            <a:pPr lvl="1" eaLnBrk="1" hangingPunct="1"/>
            <a:r>
              <a:rPr lang="en-US" altLang="zh-CN" sz="2000" dirty="0"/>
              <a:t>Does 100(R4) = 20(R6)?</a:t>
            </a:r>
          </a:p>
          <a:p>
            <a:pPr lvl="1" eaLnBrk="1" hangingPunct="1"/>
            <a:r>
              <a:rPr lang="en-US" altLang="zh-CN" sz="2000" dirty="0"/>
              <a:t>From different loop iterations, does 20(R6) = 20(R6)?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640762" cy="1208087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200"/>
              <a:t>Compiler Perspectives on Code Movement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82600" y="1341438"/>
            <a:ext cx="8661400" cy="4895850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/>
              <a:t>Our example required compiler to know that if R1 doesn</a:t>
            </a:r>
            <a:r>
              <a:rPr lang="en-US" altLang="zh-CN" dirty="0">
                <a:latin typeface="Comic Sans MS" panose="030F0702030302020204" pitchFamily="66" charset="0"/>
              </a:rPr>
              <a:t>’</a:t>
            </a:r>
            <a:r>
              <a:rPr lang="en-US" altLang="zh-CN" dirty="0"/>
              <a:t>t change then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因为</a:t>
            </a:r>
            <a:r>
              <a:rPr lang="en-US" altLang="zh-CN" dirty="0">
                <a:solidFill>
                  <a:srgbClr val="FF0000"/>
                </a:solidFill>
              </a:rPr>
              <a:t>R1</a:t>
            </a:r>
            <a:r>
              <a:rPr lang="zh-CN" altLang="en-US" dirty="0">
                <a:solidFill>
                  <a:srgbClr val="FF0000"/>
                </a:solidFill>
              </a:rPr>
              <a:t>不变，因此上述内存地址不同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latin typeface="Courier New" panose="02070309020205020404" pitchFamily="49" charset="0"/>
              </a:rPr>
              <a:t>0(R1) </a:t>
            </a:r>
            <a:r>
              <a:rPr lang="en-US" altLang="zh-CN" dirty="0">
                <a:latin typeface="Courier New" panose="02070309020205020404" pitchFamily="49" charset="0"/>
                <a:sym typeface="Symbol" panose="05050102010706020507" pitchFamily="18" charset="2"/>
              </a:rPr>
              <a:t></a:t>
            </a:r>
            <a:r>
              <a:rPr lang="en-US" altLang="zh-CN" dirty="0">
                <a:latin typeface="Courier New" panose="02070309020205020404" pitchFamily="49" charset="0"/>
              </a:rPr>
              <a:t> -8(R1) </a:t>
            </a:r>
            <a:r>
              <a:rPr lang="en-US" altLang="zh-CN" dirty="0">
                <a:latin typeface="Courier New" panose="02070309020205020404" pitchFamily="49" charset="0"/>
                <a:sym typeface="Symbol" panose="05050102010706020507" pitchFamily="18" charset="2"/>
              </a:rPr>
              <a:t></a:t>
            </a:r>
            <a:r>
              <a:rPr lang="en-US" altLang="zh-CN" dirty="0">
                <a:latin typeface="Courier New" panose="02070309020205020404" pitchFamily="49" charset="0"/>
              </a:rPr>
              <a:t> -16(R1) </a:t>
            </a:r>
            <a:r>
              <a:rPr lang="en-US" altLang="zh-CN" dirty="0">
                <a:latin typeface="Courier New" panose="02070309020205020404" pitchFamily="49" charset="0"/>
                <a:sym typeface="Symbol" panose="05050102010706020507" pitchFamily="18" charset="2"/>
              </a:rPr>
              <a:t></a:t>
            </a:r>
            <a:r>
              <a:rPr lang="en-US" altLang="zh-CN" dirty="0">
                <a:latin typeface="Courier New" panose="02070309020205020404" pitchFamily="49" charset="0"/>
              </a:rPr>
              <a:t> -24(R1)</a:t>
            </a:r>
            <a:br>
              <a:rPr lang="en-US" altLang="zh-CN" dirty="0">
                <a:latin typeface="Courier New" panose="02070309020205020404" pitchFamily="49" charset="0"/>
              </a:rPr>
            </a:br>
            <a:endParaRPr lang="en-US" altLang="zh-CN" sz="2400" dirty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  <a:r>
              <a:rPr lang="en-US" altLang="zh-CN" dirty="0"/>
              <a:t>There were no dependencies between some loads and stores so they could be moved by each other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endParaRPr lang="en-US" altLang="zh-CN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621713" cy="936625"/>
          </a:xfrm>
        </p:spPr>
        <p:txBody>
          <a:bodyPr/>
          <a:lstStyle/>
          <a:p>
            <a:pPr eaLnBrk="1" hangingPunct="1"/>
            <a:r>
              <a:rPr lang="en-US" altLang="en-US"/>
              <a:t>      Unrolled Loop Detail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052513"/>
            <a:ext cx="8261350" cy="54006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Do not usually know upper bound of loop</a:t>
            </a:r>
          </a:p>
          <a:p>
            <a:pPr eaLnBrk="1" hangingPunct="1"/>
            <a:r>
              <a:rPr lang="en-US" altLang="en-US" sz="2800" dirty="0"/>
              <a:t>Suppose it is n, and we would like to unroll the loop to make k copies of the body</a:t>
            </a:r>
          </a:p>
          <a:p>
            <a:pPr eaLnBrk="1" hangingPunct="1"/>
            <a:r>
              <a:rPr lang="en-US" altLang="en-US" sz="2800" dirty="0"/>
              <a:t>Instead of a single unrolled loop, we generate a pair of consecutive loops:</a:t>
            </a:r>
          </a:p>
          <a:p>
            <a:pPr lvl="1" eaLnBrk="1" hangingPunct="1"/>
            <a:r>
              <a:rPr lang="en-US" altLang="en-US" sz="2400" dirty="0"/>
              <a:t>1st executes (n mod k) times and has a body that is the original loop</a:t>
            </a:r>
          </a:p>
          <a:p>
            <a:pPr lvl="1" eaLnBrk="1" hangingPunct="1"/>
            <a:r>
              <a:rPr lang="en-US" altLang="en-US" sz="2400" dirty="0"/>
              <a:t>2nd is the unrolled body surrounded by an outer loop that iterates (n/k) times</a:t>
            </a:r>
          </a:p>
          <a:p>
            <a:pPr lvl="1" eaLnBrk="1" hangingPunct="1"/>
            <a:r>
              <a:rPr lang="en-US" altLang="en-US" sz="2400" dirty="0"/>
              <a:t>For large values of n, </a:t>
            </a:r>
            <a:r>
              <a:rPr lang="en-US" altLang="en-US" sz="2400" dirty="0">
                <a:solidFill>
                  <a:srgbClr val="0000FF"/>
                </a:solidFill>
              </a:rPr>
              <a:t>most of the execution time will be spent in the unrolled loop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F416FF-98BA-4CF4-97B3-E7479DE8162A}"/>
              </a:ext>
            </a:extLst>
          </p:cNvPr>
          <p:cNvSpPr txBox="1"/>
          <p:nvPr/>
        </p:nvSpPr>
        <p:spPr>
          <a:xfrm>
            <a:off x="2915816" y="3861048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前面的例子</a:t>
            </a:r>
            <a:r>
              <a:rPr lang="en-US" altLang="zh-CN" dirty="0"/>
              <a:t>N=1000,k=4</a:t>
            </a:r>
            <a:endParaRPr lang="zh-CN" altLang="en-US" dirty="0"/>
          </a:p>
        </p:txBody>
      </p:sp>
    </p:spTree>
  </p:cSld>
  <p:clrMapOvr>
    <a:masterClrMapping/>
  </p:clrMapOvr>
  <p:transition spd="slow">
    <p:pull dir="r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0"/>
            <a:ext cx="8072437" cy="714375"/>
          </a:xfrm>
        </p:spPr>
        <p:txBody>
          <a:bodyPr/>
          <a:lstStyle/>
          <a:p>
            <a:pPr eaLnBrk="1" hangingPunct="1"/>
            <a:r>
              <a:rPr lang="en-US" altLang="en-US" sz="3600"/>
              <a:t>Steps Compiler Performed to Unroll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6613"/>
            <a:ext cx="8569325" cy="5472112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Check OK to move the S.D after DSUBUI and BNEZ, and find amount to adjust S.D offset</a:t>
            </a:r>
          </a:p>
          <a:p>
            <a:pPr eaLnBrk="1" hangingPunct="1"/>
            <a:r>
              <a:rPr lang="en-US" altLang="en-US" sz="2400" dirty="0"/>
              <a:t>Determine unrolling the loop would be useful by finding that the loop iterations were independent</a:t>
            </a:r>
          </a:p>
          <a:p>
            <a:pPr eaLnBrk="1" hangingPunct="1"/>
            <a:r>
              <a:rPr lang="en-US" altLang="en-US" sz="2400" dirty="0"/>
              <a:t>Rename registers to avoid name dependencies</a:t>
            </a:r>
          </a:p>
          <a:p>
            <a:pPr eaLnBrk="1" hangingPunct="1"/>
            <a:r>
              <a:rPr lang="en-US" altLang="en-US" sz="2400" dirty="0"/>
              <a:t>Eliminate extra test and branch instructions and adjust the loop termination and iteration code</a:t>
            </a:r>
          </a:p>
          <a:p>
            <a:pPr eaLnBrk="1" hangingPunct="1"/>
            <a:r>
              <a:rPr lang="en-US" altLang="en-US" sz="2400" dirty="0"/>
              <a:t>Determine loads and stores in unrolled loop can be interchanged by observing that the loads and stores from different iterations are independent</a:t>
            </a:r>
          </a:p>
          <a:p>
            <a:pPr lvl="1" eaLnBrk="1" hangingPunct="1"/>
            <a:r>
              <a:rPr lang="en-US" altLang="en-US" sz="2000" dirty="0"/>
              <a:t>requires analyzing memory addresses and finding that they do not refer to the same address.</a:t>
            </a:r>
          </a:p>
          <a:p>
            <a:pPr eaLnBrk="1" hangingPunct="1"/>
            <a:r>
              <a:rPr lang="en-US" altLang="en-US" sz="2400" dirty="0"/>
              <a:t>Schedule the code, preserving any dependences needed to yield same result as the original code</a:t>
            </a:r>
          </a:p>
        </p:txBody>
      </p:sp>
    </p:spTree>
  </p:cSld>
  <p:clrMapOvr>
    <a:masterClrMapping/>
  </p:clrMapOvr>
  <p:transition spd="slow">
    <p:pull dir="r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Not good enough due to limitations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Amount of overhead amortized with each unroll</a:t>
            </a:r>
          </a:p>
          <a:p>
            <a:pPr lvl="1" eaLnBrk="1" hangingPunct="1"/>
            <a:r>
              <a:rPr lang="en-US" altLang="zh-CN" sz="2800" dirty="0"/>
              <a:t>Overhead: 2/8     </a:t>
            </a:r>
            <a:r>
              <a:rPr lang="en-US" altLang="zh-CN" sz="2800" dirty="0">
                <a:sym typeface="Wingdings" panose="05000000000000000000" pitchFamily="2" charset="2"/>
              </a:rPr>
              <a:t>   2/14=1/ 7    2/26=1/13</a:t>
            </a:r>
          </a:p>
          <a:p>
            <a:pPr lvl="1" eaLnBrk="1" hangingPunct="1">
              <a:buFontTx/>
              <a:buNone/>
            </a:pPr>
            <a:r>
              <a:rPr lang="en-US" altLang="zh-CN" sz="2800" dirty="0"/>
              <a:t>              2/2 iteration    2/4 iteration      2/8 iteration</a:t>
            </a:r>
          </a:p>
          <a:p>
            <a:pPr eaLnBrk="1" hangingPunct="1"/>
            <a:r>
              <a:rPr lang="en-US" altLang="zh-CN" sz="2800" dirty="0"/>
              <a:t>Result in growth of code size</a:t>
            </a:r>
          </a:p>
          <a:p>
            <a:pPr eaLnBrk="1" hangingPunct="1"/>
            <a:r>
              <a:rPr lang="en-US" altLang="zh-CN" sz="2800" dirty="0"/>
              <a:t>Potential shortfall in registers. </a:t>
            </a:r>
          </a:p>
          <a:p>
            <a:pPr eaLnBrk="1" hangingPunct="1"/>
            <a:r>
              <a:rPr lang="en-US" altLang="zh-CN" sz="2800" dirty="0"/>
              <a:t>What about branch but not loop ?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EBF634-E129-47FD-9F7A-07C1AD665766}"/>
              </a:ext>
            </a:extLst>
          </p:cNvPr>
          <p:cNvSpPr txBox="1"/>
          <p:nvPr/>
        </p:nvSpPr>
        <p:spPr>
          <a:xfrm>
            <a:off x="250824" y="2007969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针对于完全展开，不需要减法和跳转指令</a:t>
            </a:r>
          </a:p>
        </p:txBody>
      </p:sp>
    </p:spTree>
  </p:cSld>
  <p:clrMapOvr>
    <a:masterClrMapping/>
  </p:clrMapOvr>
  <p:transition spd="slow">
    <p:pull dir="r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030287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Using Loop unrolling and scheduling </a:t>
            </a:r>
            <a:br>
              <a:rPr lang="en-US" altLang="zh-CN" sz="3200" dirty="0"/>
            </a:br>
            <a:r>
              <a:rPr lang="en-US" altLang="zh-CN" sz="3200" dirty="0"/>
              <a:t>with static Multiple Issue</a:t>
            </a:r>
          </a:p>
        </p:txBody>
      </p:sp>
      <p:graphicFrame>
        <p:nvGraphicFramePr>
          <p:cNvPr id="84995" name="Group 3"/>
          <p:cNvGraphicFramePr>
            <a:graphicFrameLocks noGrp="1"/>
          </p:cNvGraphicFramePr>
          <p:nvPr/>
        </p:nvGraphicFramePr>
        <p:xfrm>
          <a:off x="381000" y="1412875"/>
          <a:ext cx="8458200" cy="4806949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Integer Instruction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FP instruction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Clock cycle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Loop:   L.D  F0, 0(R1)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41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L.D  F0, -8(R1)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L.D  F0, -16(R1)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ADD.D F4, F0. F2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L.D  F0, -24(R1)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ADD.D F8, F6. F2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L.D  F0, -32(R1)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ADD.D F12, F10. F2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S.D F4, 0(R1)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ADD.D F16, F14. F2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S.D F8, -8(R1)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ADD.D F20, F18. F2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S.D F12,-16(R1)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DADDUI  R1, R1, #-40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S.D F16, 16(R1)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BNE R1, R2, Loop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S.D F20, 8(R1)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542213" cy="1196975"/>
          </a:xfrm>
        </p:spPr>
        <p:txBody>
          <a:bodyPr/>
          <a:lstStyle/>
          <a:p>
            <a:pPr eaLnBrk="1" hangingPunct="1"/>
            <a:r>
              <a:rPr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Getting CPI &lt; 1</a:t>
            </a:r>
            <a:br>
              <a:rPr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CN" sz="3600">
                <a:solidFill>
                  <a:srgbClr val="FF0000"/>
                </a:solidFill>
                <a:latin typeface="Comic Sans MS" panose="030F0702030302020204" pitchFamily="66" charset="0"/>
              </a:rPr>
              <a:t>Multiple Issue Processors: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5750" y="1500188"/>
            <a:ext cx="8621713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Vector Processing: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Explicit coding of independent loops as operations on large vectors of numbers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Multimedia instructions being added to many processors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Superscalar: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varying n</a:t>
            </a:r>
            <a:r>
              <a:rPr lang="en-US" altLang="zh-CN" sz="2400" dirty="0">
                <a:solidFill>
                  <a:srgbClr val="FF0000"/>
                </a:solidFill>
              </a:rPr>
              <a:t>umber</a:t>
            </a:r>
            <a:r>
              <a:rPr lang="en-US" altLang="zh-CN" sz="2400" dirty="0"/>
              <a:t> of</a:t>
            </a:r>
            <a:r>
              <a:rPr lang="en-US" altLang="en-US" sz="2400" dirty="0"/>
              <a:t> instructions/cycle (1 to 8), scheduled by compiler or by HW (</a:t>
            </a:r>
            <a:r>
              <a:rPr lang="en-US" altLang="en-US" sz="2400" dirty="0" err="1"/>
              <a:t>Tomasulo</a:t>
            </a:r>
            <a:r>
              <a:rPr lang="en-US" altLang="en-US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IBM PowerPC, Sun </a:t>
            </a:r>
            <a:r>
              <a:rPr lang="en-US" altLang="en-US" sz="2000" dirty="0" err="1"/>
              <a:t>UltraSparc</a:t>
            </a:r>
            <a:r>
              <a:rPr lang="en-US" altLang="en-US" sz="2000" dirty="0"/>
              <a:t>, DEC Alpha, Pentium III/4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3333FF"/>
                </a:solidFill>
              </a:rPr>
              <a:t>(Very) Long Instruction Words (V)LIW:</a:t>
            </a:r>
            <a:r>
              <a:rPr lang="en-US" altLang="en-US" sz="2400" dirty="0"/>
              <a:t> </a:t>
            </a:r>
            <a:br>
              <a:rPr lang="en-US" altLang="en-US" sz="2400" dirty="0"/>
            </a:br>
            <a:r>
              <a:rPr lang="en-US" altLang="en-US" sz="2400" dirty="0">
                <a:solidFill>
                  <a:srgbClr val="3333FF"/>
                </a:solidFill>
              </a:rPr>
              <a:t>fixed</a:t>
            </a:r>
            <a:r>
              <a:rPr lang="en-US" altLang="en-US" sz="2400" dirty="0"/>
              <a:t> number of instructions (4-16) scheduled by the compiler; put ops into wide templates (TBD)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Intel Architecture-64 (IA-64) 64-bit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Renamed: “Explicitly Parallel Instruction Computer (EPIC)”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Anticipated success of multiple instructions lead to </a:t>
            </a:r>
            <a:br>
              <a:rPr lang="en-US" altLang="en-US" sz="2400" dirty="0"/>
            </a:br>
            <a:r>
              <a:rPr lang="en-US" altLang="en-US" sz="2400" dirty="0">
                <a:solidFill>
                  <a:srgbClr val="FF0000"/>
                </a:solidFill>
              </a:rPr>
              <a:t>Instructions Per Clock</a:t>
            </a:r>
            <a:r>
              <a:rPr lang="en-US" altLang="en-US" sz="2400" u="sng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cycle (IPC)</a:t>
            </a:r>
            <a:r>
              <a:rPr lang="en-US" altLang="en-US" sz="2400" dirty="0"/>
              <a:t> vs. CPI</a:t>
            </a:r>
            <a:endParaRPr lang="en-US" altLang="zh-CN" sz="2400" dirty="0"/>
          </a:p>
        </p:txBody>
      </p:sp>
    </p:spTree>
  </p:cSld>
  <p:clrMapOvr>
    <a:masterClrMapping/>
  </p:clrMapOvr>
  <p:transition spd="slow">
    <p:pull dir="r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016875" cy="936625"/>
          </a:xfrm>
        </p:spPr>
        <p:txBody>
          <a:bodyPr/>
          <a:lstStyle/>
          <a:p>
            <a:pPr eaLnBrk="1" hangingPunct="1"/>
            <a:r>
              <a:rPr lang="en-US" altLang="zh-CN"/>
              <a:t>Static Multiple issue: VLIW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125538"/>
            <a:ext cx="8785225" cy="4967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anose="030F0702030302020204" pitchFamily="66" charset="0"/>
              </a:rPr>
              <a:t>VLIW: Very Long Instruction Word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anose="030F0702030302020204" pitchFamily="66" charset="0"/>
              </a:rPr>
              <a:t>Each “instruction” has </a:t>
            </a:r>
            <a:r>
              <a:rPr lang="en-US" altLang="zh-CN" sz="2800">
                <a:solidFill>
                  <a:srgbClr val="0000FF"/>
                </a:solidFill>
                <a:latin typeface="Comic Sans MS" panose="030F0702030302020204" pitchFamily="66" charset="0"/>
              </a:rPr>
              <a:t>explicit coding for multiple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In EPIC, grouping called a “packet”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In Transmeta, grouping called a “molecule” (with “atoms” as ops)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anose="030F0702030302020204" pitchFamily="66" charset="0"/>
              </a:rPr>
              <a:t>Tradeoff instruction space for simple decoding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The long instruction word has room for many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By definition, all the operations the compiler puts in the long instruction word are 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independent</a:t>
            </a:r>
            <a:r>
              <a:rPr lang="en-US" altLang="zh-CN" sz="2000">
                <a:latin typeface="Comic Sans MS" panose="030F0702030302020204" pitchFamily="66" charset="0"/>
              </a:rPr>
              <a:t> =&gt; execute in parallel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E.g., 2 integer operations, 2 FP ops, 2 Memory refs, 1 branch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>
                <a:latin typeface="Comic Sans MS" panose="030F0702030302020204" pitchFamily="66" charset="0"/>
              </a:rPr>
              <a:t>16 to 24 bits per field =&gt; 7*16 or 112 bits to 7*24 or 168 bits wide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Need compiling technique that 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schedules across several branches</a:t>
            </a:r>
          </a:p>
        </p:txBody>
      </p:sp>
    </p:spTree>
  </p:cSld>
  <p:clrMapOvr>
    <a:masterClrMapping/>
  </p:clrMapOvr>
  <p:transition spd="slow">
    <p:pull dir="r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1628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/>
              <a:t>Loop Unrolling in VLIW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839200" cy="4902200"/>
          </a:xfrm>
        </p:spPr>
        <p:txBody>
          <a:bodyPr lIns="90488" tIns="44450" rIns="90488" bIns="44450"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1800" b="1" i="1" dirty="0"/>
              <a:t>Memory 	Memory	FP	FP	Int. op/	Clock</a:t>
            </a:r>
            <a:br>
              <a:rPr lang="en-US" altLang="zh-CN" sz="1800" b="1" i="1" dirty="0"/>
            </a:br>
            <a:r>
              <a:rPr lang="en-US" altLang="zh-CN" sz="1800" b="1" i="1" dirty="0"/>
              <a:t>reference 1	reference 2	operation 1	 op. 2 	branch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1600" b="1" dirty="0"/>
              <a:t>LD </a:t>
            </a:r>
            <a:r>
              <a:rPr lang="en-US" altLang="zh-CN" sz="1600" b="1" dirty="0">
                <a:solidFill>
                  <a:srgbClr val="FF0000"/>
                </a:solidFill>
              </a:rPr>
              <a:t>F0</a:t>
            </a:r>
            <a:r>
              <a:rPr lang="en-US" altLang="zh-CN" sz="1600" b="1" dirty="0"/>
              <a:t>,0(R1)	LD F6,-8(R1)				1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1600" b="1" dirty="0"/>
              <a:t>LD F10,-16(R1)	LD F14,-24(R1)				2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1600" b="1" dirty="0"/>
              <a:t>LD F18,-32(R1)	LD F22,-40(R1)	ADDD </a:t>
            </a:r>
            <a:r>
              <a:rPr lang="en-US" altLang="zh-CN" sz="1600" b="1" dirty="0">
                <a:solidFill>
                  <a:srgbClr val="0000FF"/>
                </a:solidFill>
              </a:rPr>
              <a:t>F4</a:t>
            </a:r>
            <a:r>
              <a:rPr lang="en-US" altLang="zh-CN" sz="1600" b="1" dirty="0"/>
              <a:t>,</a:t>
            </a:r>
            <a:r>
              <a:rPr lang="en-US" altLang="zh-CN" sz="1600" b="1" dirty="0">
                <a:solidFill>
                  <a:srgbClr val="FF0000"/>
                </a:solidFill>
              </a:rPr>
              <a:t>F0</a:t>
            </a:r>
            <a:r>
              <a:rPr lang="en-US" altLang="zh-CN" sz="1600" b="1" dirty="0"/>
              <a:t>,F2	ADDD F8,F6,F2	3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1600" b="1" dirty="0"/>
              <a:t>LD F26,-48(R1)		ADDD F12,F10,F2	ADDD F16,F14,F2	4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1600" b="1" dirty="0"/>
              <a:t>		ADDD F20,F18,F2	ADDD F24,F22,F2	5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1600" b="1" dirty="0"/>
              <a:t>SD 0(R1),</a:t>
            </a:r>
            <a:r>
              <a:rPr lang="en-US" altLang="zh-CN" sz="1600" b="1" dirty="0">
                <a:solidFill>
                  <a:srgbClr val="0000FF"/>
                </a:solidFill>
              </a:rPr>
              <a:t>F4</a:t>
            </a:r>
            <a:r>
              <a:rPr lang="en-US" altLang="zh-CN" sz="1600" b="1" dirty="0"/>
              <a:t>	SD -8(R1),F8	ADDD F28,F26,F2			6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1600" b="1" dirty="0"/>
              <a:t>SD -16(R1),F12	SD -24(R1),F16				7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1600" b="1" dirty="0"/>
              <a:t>SD -32(R1),F20	SD -40(R1),F24			SUBI  R1,R1,#48	8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1600" b="1" dirty="0"/>
              <a:t>SD -0(R1),F28				BNEZ R1,LOOP	9</a:t>
            </a:r>
            <a:endParaRPr lang="en-US" altLang="zh-CN" sz="2400" b="1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dirty="0">
                <a:solidFill>
                  <a:schemeClr val="hlink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Unrolled 7 times to avoid delays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2400" dirty="0">
                <a:solidFill>
                  <a:srgbClr val="FF0000"/>
                </a:solidFill>
              </a:rPr>
              <a:t>  7 results in 9 clocks, or 1.3 clocks per iteration (1.8X)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2400" dirty="0">
                <a:solidFill>
                  <a:srgbClr val="FF0000"/>
                </a:solidFill>
              </a:rPr>
              <a:t>  Average: 2.5 ops per clock, 50% efficiency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2400" dirty="0"/>
              <a:t>  Note: Need more registers in VLIW (15 vs. 6 in SS)</a:t>
            </a:r>
          </a:p>
        </p:txBody>
      </p:sp>
      <p:sp>
        <p:nvSpPr>
          <p:cNvPr id="87044" name="Line 4"/>
          <p:cNvSpPr>
            <a:spLocks noChangeShapeType="1"/>
          </p:cNvSpPr>
          <p:nvPr/>
        </p:nvSpPr>
        <p:spPr bwMode="auto">
          <a:xfrm>
            <a:off x="1035050" y="2381250"/>
            <a:ext cx="3517900" cy="393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5" name="Line 5"/>
          <p:cNvSpPr>
            <a:spLocks noChangeShapeType="1"/>
          </p:cNvSpPr>
          <p:nvPr/>
        </p:nvSpPr>
        <p:spPr bwMode="auto">
          <a:xfrm flipH="1">
            <a:off x="1682750" y="2990850"/>
            <a:ext cx="2882900" cy="736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>
            <a:off x="228600" y="21336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Problems for VLIW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68413"/>
            <a:ext cx="8839200" cy="50292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Comic Sans MS" panose="030F0702030302020204" pitchFamily="66" charset="0"/>
              </a:rPr>
              <a:t>Technical problems</a:t>
            </a:r>
          </a:p>
          <a:p>
            <a:pPr lvl="1" eaLnBrk="1" hangingPunct="1"/>
            <a:r>
              <a:rPr lang="en-US" altLang="zh-CN" sz="2400" dirty="0">
                <a:latin typeface="Comic Sans MS" panose="030F0702030302020204" pitchFamily="66" charset="0"/>
              </a:rPr>
              <a:t>Increase in code size</a:t>
            </a:r>
          </a:p>
          <a:p>
            <a:pPr lvl="2" eaLnBrk="1" hangingPunct="1"/>
            <a:r>
              <a:rPr lang="en-US" altLang="zh-CN" sz="2000" dirty="0">
                <a:latin typeface="Comic Sans MS" panose="030F0702030302020204" pitchFamily="66" charset="0"/>
              </a:rPr>
              <a:t>Loop unrolling</a:t>
            </a:r>
          </a:p>
          <a:p>
            <a:pPr lvl="2" eaLnBrk="1" hangingPunct="1"/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Unused function slots</a:t>
            </a:r>
          </a:p>
          <a:p>
            <a:pPr lvl="1" eaLnBrk="1" hangingPunct="1"/>
            <a:r>
              <a:rPr lang="en-US" altLang="zh-CN" sz="2400" dirty="0">
                <a:latin typeface="Comic Sans MS" panose="030F0702030302020204" pitchFamily="66" charset="0"/>
              </a:rPr>
              <a:t>Limitations of lockstep operation</a:t>
            </a:r>
          </a:p>
          <a:p>
            <a:pPr lvl="2" eaLnBrk="1" hangingPunct="1"/>
            <a:r>
              <a:rPr lang="en-US" altLang="zh-CN" sz="2000" dirty="0">
                <a:latin typeface="Comic Sans MS" panose="030F0702030302020204" pitchFamily="66" charset="0"/>
              </a:rPr>
              <a:t>A stall in any function unit may cause the entire processor to stall</a:t>
            </a:r>
          </a:p>
          <a:p>
            <a:pPr eaLnBrk="1" hangingPunct="1"/>
            <a:r>
              <a:rPr lang="en-US" altLang="zh-CN" sz="2800" dirty="0">
                <a:latin typeface="Comic Sans MS" panose="030F0702030302020204" pitchFamily="66" charset="0"/>
              </a:rPr>
              <a:t>Logistical problem</a:t>
            </a:r>
          </a:p>
          <a:p>
            <a:pPr lvl="1" eaLnBrk="1" hangingPunct="1"/>
            <a:r>
              <a:rPr lang="en-US" altLang="zh-CN" sz="2400" dirty="0">
                <a:latin typeface="Comic Sans MS" panose="030F0702030302020204" pitchFamily="66" charset="0"/>
              </a:rPr>
              <a:t>Binary code compatibility</a:t>
            </a:r>
          </a:p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Major challenge</a:t>
            </a:r>
            <a:r>
              <a:rPr lang="en-US" altLang="zh-CN" sz="2800" dirty="0">
                <a:latin typeface="Comic Sans MS" panose="030F0702030302020204" pitchFamily="66" charset="0"/>
              </a:rPr>
              <a:t> for all multiple-issue processors</a:t>
            </a:r>
          </a:p>
          <a:p>
            <a:pPr lvl="1" eaLnBrk="1" hangingPunct="1"/>
            <a:r>
              <a:rPr lang="en-US" altLang="zh-CN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Exploit large amounts of ILP</a:t>
            </a:r>
          </a:p>
        </p:txBody>
      </p:sp>
    </p:spTree>
  </p:cSld>
  <p:clrMapOvr>
    <a:masterClrMapping/>
  </p:clrMapOvr>
  <p:transition spd="slow">
    <p:pull dir="r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/>
              <a:t>Advanced Compiler Support for Exploiting ILP (section 4.4 in 3rd </a:t>
            </a:r>
            <a:r>
              <a:rPr lang="en-US" altLang="zh-CN" sz="3200" dirty="0" err="1"/>
              <a:t>Edtion</a:t>
            </a:r>
            <a:r>
              <a:rPr lang="en-US" altLang="zh-CN" sz="3200" dirty="0"/>
              <a:t>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latin typeface="Comic Sans MS" pitchFamily="66" charset="0"/>
              </a:rPr>
              <a:t>Detecting and Enhancing Loop-level Parallelism  </a:t>
            </a:r>
          </a:p>
          <a:p>
            <a:pPr eaLnBrk="1" hangingPunct="1">
              <a:defRPr/>
            </a:pPr>
            <a:r>
              <a:rPr lang="en-US" altLang="zh-CN" sz="2800" dirty="0">
                <a:latin typeface="Comic Sans MS" pitchFamily="66" charset="0"/>
              </a:rPr>
              <a:t>Eliminating Dependent Computations</a:t>
            </a: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Software pipelining</a:t>
            </a:r>
            <a:r>
              <a:rPr lang="en-US" altLang="zh-CN" sz="2800" dirty="0">
                <a:latin typeface="Comic Sans MS" pitchFamily="66" charset="0"/>
              </a:rPr>
              <a:t>: Symbolic loop unrolling</a:t>
            </a: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Global Code Scheduling</a:t>
            </a:r>
          </a:p>
          <a:p>
            <a:pPr lvl="1" eaLnBrk="1" hangingPunct="1">
              <a:defRPr/>
            </a:pP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Trace Scheduling</a:t>
            </a:r>
            <a:r>
              <a:rPr lang="en-US" altLang="zh-CN" sz="2800" dirty="0">
                <a:latin typeface="Comic Sans MS" pitchFamily="66" charset="0"/>
              </a:rPr>
              <a:t>: focus on Critical path</a:t>
            </a:r>
          </a:p>
          <a:p>
            <a:pPr lvl="1" eaLnBrk="1" hangingPunct="1">
              <a:defRPr/>
            </a:pPr>
            <a:r>
              <a:rPr lang="en-US" altLang="zh-CN" sz="2800" dirty="0">
                <a:latin typeface="Comic Sans MS" pitchFamily="66" charset="0"/>
              </a:rPr>
              <a:t>Superblocks</a:t>
            </a:r>
          </a:p>
        </p:txBody>
      </p:sp>
    </p:spTree>
  </p:cSld>
  <p:clrMapOvr>
    <a:masterClrMapping/>
  </p:clrMapOvr>
  <p:transition spd="slow">
    <p:pull dir="r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-26988"/>
            <a:ext cx="7637462" cy="1152526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3600"/>
              <a:t>Dynamic Scheduling in P6 </a:t>
            </a:r>
            <a:br>
              <a:rPr lang="en-US" altLang="en-US" sz="3600"/>
            </a:br>
            <a:r>
              <a:rPr lang="en-US" altLang="en-US" sz="3600"/>
              <a:t>(Pentium Pro, II, III)</a:t>
            </a:r>
          </a:p>
        </p:txBody>
      </p:sp>
      <p:sp>
        <p:nvSpPr>
          <p:cNvPr id="1187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196975"/>
            <a:ext cx="8401050" cy="4303713"/>
          </a:xfrm>
        </p:spPr>
        <p:txBody>
          <a:bodyPr lIns="90488" tIns="44450" rIns="90488" bIns="44450"/>
          <a:lstStyle/>
          <a:p>
            <a:pPr marL="0" indent="0" eaLnBrk="1" hangingPunct="1"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800"/>
              <a:t> </a:t>
            </a:r>
            <a:r>
              <a:rPr lang="en-US" altLang="en-US" sz="2800">
                <a:solidFill>
                  <a:srgbClr val="FF0000"/>
                </a:solidFill>
              </a:rPr>
              <a:t>Q: How pipeline 1 to 17 byte 80x86 instructions?</a:t>
            </a:r>
            <a:endParaRPr lang="en-US" altLang="en-US" sz="2400">
              <a:solidFill>
                <a:srgbClr val="FF0000"/>
              </a:solidFill>
            </a:endParaRPr>
          </a:p>
          <a:p>
            <a:pPr marL="0" indent="0" eaLnBrk="1" hangingPunct="1"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400"/>
              <a:t> P6 doesn’t pipeline 80x86 instructions</a:t>
            </a:r>
          </a:p>
          <a:p>
            <a:pPr marL="0" indent="0" eaLnBrk="1" hangingPunct="1"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400"/>
              <a:t> P6 decode unit translates the Intel instructions into 72-bit micro-operations (~ MIPS)</a:t>
            </a:r>
          </a:p>
          <a:p>
            <a:pPr marL="0" indent="0" eaLnBrk="1" hangingPunct="1"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400"/>
              <a:t> Sends micro-operations to reorder buffer &amp; reservation stations</a:t>
            </a:r>
          </a:p>
          <a:p>
            <a:pPr marL="0" indent="0" eaLnBrk="1" hangingPunct="1"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400"/>
              <a:t> Many instructions translate to 1 to 4 micro-operations</a:t>
            </a:r>
          </a:p>
          <a:p>
            <a:pPr marL="0" indent="0" eaLnBrk="1" hangingPunct="1"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400"/>
              <a:t> Complex 80x86 instructions are executed by a conventional microprogram (8K x 72 bits) that issues long sequences of micro-operations</a:t>
            </a:r>
          </a:p>
          <a:p>
            <a:pPr marL="0" indent="0" eaLnBrk="1" hangingPunct="1"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400"/>
              <a:t> 14 clocks in total pipeline (~ 3 state machines)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-26988"/>
            <a:ext cx="7272338" cy="719138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4000"/>
              <a:t>Dynamic Scheduling in P6</a:t>
            </a:r>
          </a:p>
        </p:txBody>
      </p:sp>
      <p:sp>
        <p:nvSpPr>
          <p:cNvPr id="931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765175"/>
            <a:ext cx="8208590" cy="5761038"/>
          </a:xfrm>
        </p:spPr>
        <p:txBody>
          <a:bodyPr lIns="90488" tIns="44450" rIns="90488" bIns="44450"/>
          <a:lstStyle/>
          <a:p>
            <a:pPr marL="0" indent="0" eaLnBrk="1" hangingPunct="1">
              <a:buFont typeface="Wingdings" panose="05000000000000000000" pitchFamily="2" charset="2"/>
              <a:buNone/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800" dirty="0"/>
              <a:t>	Parameter	</a:t>
            </a:r>
            <a:r>
              <a:rPr lang="en-US" altLang="zh-CN" sz="2800" dirty="0"/>
              <a:t>    </a:t>
            </a:r>
            <a:r>
              <a:rPr lang="en-US" altLang="en-US" sz="2800" dirty="0"/>
              <a:t>80x86	</a:t>
            </a:r>
            <a:r>
              <a:rPr lang="en-US" altLang="en-US" sz="2800" dirty="0" err="1"/>
              <a:t>microops</a:t>
            </a:r>
            <a:endParaRPr lang="en-US" altLang="en-US" sz="2800" dirty="0"/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800" dirty="0"/>
              <a:t>Max. instructions issued/clock	3	6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800" dirty="0"/>
              <a:t>Max. instr. complete exec./clock		5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800" dirty="0"/>
              <a:t>Max. instr. </a:t>
            </a:r>
            <a:r>
              <a:rPr lang="en-US" altLang="en-US" sz="2800" dirty="0" err="1"/>
              <a:t>commited</a:t>
            </a:r>
            <a:r>
              <a:rPr lang="en-US" altLang="en-US" sz="2800" dirty="0"/>
              <a:t>/clock		3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800" dirty="0"/>
              <a:t>Window (</a:t>
            </a:r>
            <a:r>
              <a:rPr lang="en-US" altLang="en-US" sz="2800" dirty="0" err="1"/>
              <a:t>Instrs</a:t>
            </a:r>
            <a:r>
              <a:rPr lang="en-US" altLang="en-US" sz="2800" dirty="0"/>
              <a:t> in reorder buffer)		40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800" dirty="0"/>
              <a:t>Number of reservations stations	</a:t>
            </a:r>
            <a:r>
              <a:rPr lang="en-US" altLang="zh-CN" sz="2800" dirty="0"/>
              <a:t>            </a:t>
            </a:r>
            <a:r>
              <a:rPr lang="en-US" altLang="en-US" sz="2800" dirty="0"/>
              <a:t>20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800" dirty="0"/>
              <a:t>Number of rename registers	</a:t>
            </a:r>
            <a:r>
              <a:rPr lang="en-US" altLang="zh-CN" sz="2800" dirty="0"/>
              <a:t>                  </a:t>
            </a:r>
            <a:r>
              <a:rPr lang="en-US" altLang="en-US" sz="2800" dirty="0"/>
              <a:t>40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800" dirty="0"/>
              <a:t>No. integer functional units (FUs)	  2</a:t>
            </a:r>
            <a:br>
              <a:rPr lang="en-US" altLang="en-US" sz="2800" dirty="0"/>
            </a:br>
            <a:r>
              <a:rPr lang="en-US" altLang="en-US" sz="2800" dirty="0"/>
              <a:t>No. floating point FUs	</a:t>
            </a:r>
            <a:r>
              <a:rPr lang="en-US" altLang="zh-CN" sz="2800" dirty="0"/>
              <a:t>                          </a:t>
            </a:r>
            <a:r>
              <a:rPr lang="en-US" altLang="en-US" sz="2800" dirty="0"/>
              <a:t>1</a:t>
            </a:r>
            <a:br>
              <a:rPr lang="en-US" altLang="en-US" sz="2800" dirty="0"/>
            </a:br>
            <a:r>
              <a:rPr lang="en-US" altLang="en-US" sz="2800" dirty="0"/>
              <a:t>No. SIMD Fl. Pt. FUs	</a:t>
            </a:r>
            <a:r>
              <a:rPr lang="en-US" altLang="zh-CN" sz="2800" dirty="0"/>
              <a:t>                         </a:t>
            </a:r>
            <a:r>
              <a:rPr lang="en-US" altLang="en-US" sz="2800" dirty="0"/>
              <a:t>1</a:t>
            </a:r>
            <a:br>
              <a:rPr lang="en-US" altLang="en-US" sz="2800" dirty="0"/>
            </a:br>
            <a:r>
              <a:rPr lang="en-US" altLang="en-US" sz="2800" dirty="0"/>
              <a:t>No. memory </a:t>
            </a:r>
            <a:r>
              <a:rPr lang="en-US" altLang="en-US" sz="2800" dirty="0" err="1"/>
              <a:t>Fus</a:t>
            </a:r>
            <a:r>
              <a:rPr lang="en-US" altLang="en-US" sz="2800" dirty="0"/>
              <a:t>		1 load + 1 store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304800" y="6096000"/>
            <a:ext cx="1809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-26988"/>
            <a:ext cx="7324725" cy="936626"/>
          </a:xfrm>
        </p:spPr>
        <p:txBody>
          <a:bodyPr/>
          <a:lstStyle/>
          <a:p>
            <a:pPr eaLnBrk="1" hangingPunct="1"/>
            <a:r>
              <a:rPr lang="en-US" altLang="en-US"/>
              <a:t>P6 Pipeline</a:t>
            </a:r>
          </a:p>
        </p:txBody>
      </p:sp>
      <p:sp>
        <p:nvSpPr>
          <p:cNvPr id="1208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68313" y="836613"/>
            <a:ext cx="7391400" cy="3429000"/>
          </a:xfrm>
        </p:spPr>
        <p:txBody>
          <a:bodyPr/>
          <a:lstStyle/>
          <a:p>
            <a:pPr eaLnBrk="1" hangingPunct="1"/>
            <a:r>
              <a:rPr lang="en-US" altLang="en-US" sz="2400"/>
              <a:t>14 clocks in total (~3 state machines)</a:t>
            </a:r>
            <a:endParaRPr lang="en-US" altLang="en-US" sz="2000"/>
          </a:p>
          <a:p>
            <a:pPr eaLnBrk="1" hangingPunct="1"/>
            <a:r>
              <a:rPr lang="en-US" altLang="en-US" sz="2400"/>
              <a:t>8 stages are used for in-order instruction fetch, decode, and issue</a:t>
            </a:r>
            <a:endParaRPr lang="en-US" altLang="en-US" sz="2000"/>
          </a:p>
          <a:p>
            <a:pPr lvl="1" eaLnBrk="1" hangingPunct="1"/>
            <a:r>
              <a:rPr lang="en-US" altLang="en-US" sz="1800"/>
              <a:t>Takes 1 clock cycle to determine length of 80x86 instructions + 2 more to create the micro-operations (uops)</a:t>
            </a:r>
          </a:p>
          <a:p>
            <a:pPr eaLnBrk="1" hangingPunct="1"/>
            <a:r>
              <a:rPr lang="en-US" altLang="en-US" sz="2400"/>
              <a:t>3 stages are used for out-of-order execution in one of 5 separate functional units</a:t>
            </a:r>
          </a:p>
          <a:p>
            <a:pPr eaLnBrk="1" hangingPunct="1"/>
            <a:r>
              <a:rPr lang="en-US" altLang="en-US" sz="2400"/>
              <a:t>3 stages are used for instruction commit</a:t>
            </a:r>
            <a:endParaRPr lang="en-US" altLang="en-US" sz="2000"/>
          </a:p>
          <a:p>
            <a:pPr lvl="1" eaLnBrk="1" hangingPunct="1"/>
            <a:endParaRPr lang="en-US" altLang="en-US" sz="1800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79400" y="4438650"/>
            <a:ext cx="833438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Instr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Comic Sans MS" panose="030F0702030302020204" pitchFamily="66" charset="0"/>
              </a:rPr>
              <a:t>Fetch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Comic Sans MS" panose="030F0702030302020204" pitchFamily="66" charset="0"/>
              </a:rPr>
              <a:t>16B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Comic Sans MS" panose="030F0702030302020204" pitchFamily="66" charset="0"/>
              </a:rPr>
              <a:t>/clk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2081213" y="4344988"/>
            <a:ext cx="1001712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Instr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Comic Sans MS" panose="030F0702030302020204" pitchFamily="66" charset="0"/>
              </a:rPr>
              <a:t>Decode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Comic Sans MS" panose="030F0702030302020204" pitchFamily="66" charset="0"/>
              </a:rPr>
              <a:t>3 Instr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Comic Sans MS" panose="030F0702030302020204" pitchFamily="66" charset="0"/>
              </a:rPr>
              <a:t>/clk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3995738" y="4575175"/>
            <a:ext cx="1198562" cy="9445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Renaming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Comic Sans MS" panose="030F0702030302020204" pitchFamily="66" charset="0"/>
              </a:rPr>
              <a:t>3 uops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Comic Sans MS" panose="030F0702030302020204" pitchFamily="66" charset="0"/>
              </a:rPr>
              <a:t>/clk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6156325" y="4437063"/>
            <a:ext cx="947738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Execu-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Comic Sans MS" panose="030F0702030302020204" pitchFamily="66" charset="0"/>
              </a:rPr>
              <a:t>tion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Comic Sans MS" panose="030F0702030302020204" pitchFamily="66" charset="0"/>
              </a:rPr>
              <a:t>units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Comic Sans MS" panose="030F0702030302020204" pitchFamily="66" charset="0"/>
              </a:rPr>
              <a:t>(5)</a:t>
            </a: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8027988" y="4437063"/>
            <a:ext cx="944562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Gradu-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Comic Sans MS" panose="030F0702030302020204" pitchFamily="66" charset="0"/>
              </a:rPr>
              <a:t>ation</a:t>
            </a:r>
          </a:p>
          <a:p>
            <a:pPr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3 uops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Comic Sans MS" panose="030F0702030302020204" pitchFamily="66" charset="0"/>
              </a:rPr>
              <a:t>/clk</a:t>
            </a:r>
          </a:p>
        </p:txBody>
      </p:sp>
      <p:grpSp>
        <p:nvGrpSpPr>
          <p:cNvPr id="94217" name="Group 9"/>
          <p:cNvGrpSpPr>
            <a:grpSpLocks/>
          </p:cNvGrpSpPr>
          <p:nvPr/>
        </p:nvGrpSpPr>
        <p:grpSpPr bwMode="auto">
          <a:xfrm>
            <a:off x="1176338" y="4378325"/>
            <a:ext cx="914400" cy="892175"/>
            <a:chOff x="912" y="3326"/>
            <a:chExt cx="576" cy="562"/>
          </a:xfrm>
        </p:grpSpPr>
        <p:sp>
          <p:nvSpPr>
            <p:cNvPr id="94242" name="Rectangle 10"/>
            <p:cNvSpPr>
              <a:spLocks noChangeArrowheads="1"/>
            </p:cNvSpPr>
            <p:nvPr/>
          </p:nvSpPr>
          <p:spPr bwMode="auto">
            <a:xfrm>
              <a:off x="1152" y="3552"/>
              <a:ext cx="192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4243" name="Line 11"/>
            <p:cNvSpPr>
              <a:spLocks noChangeShapeType="1"/>
            </p:cNvSpPr>
            <p:nvPr/>
          </p:nvSpPr>
          <p:spPr bwMode="auto">
            <a:xfrm>
              <a:off x="1008" y="38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4" name="Line 12"/>
            <p:cNvSpPr>
              <a:spLocks noChangeShapeType="1"/>
            </p:cNvSpPr>
            <p:nvPr/>
          </p:nvSpPr>
          <p:spPr bwMode="auto">
            <a:xfrm>
              <a:off x="1248" y="355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5" name="Line 13"/>
            <p:cNvSpPr>
              <a:spLocks noChangeShapeType="1"/>
            </p:cNvSpPr>
            <p:nvPr/>
          </p:nvSpPr>
          <p:spPr bwMode="auto">
            <a:xfrm>
              <a:off x="912" y="37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6" name="Text Box 14"/>
            <p:cNvSpPr txBox="1">
              <a:spLocks noChangeArrowheads="1"/>
            </p:cNvSpPr>
            <p:nvPr/>
          </p:nvSpPr>
          <p:spPr bwMode="auto">
            <a:xfrm>
              <a:off x="1008" y="3326"/>
              <a:ext cx="3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16B</a:t>
              </a:r>
            </a:p>
          </p:txBody>
        </p:sp>
        <p:sp>
          <p:nvSpPr>
            <p:cNvPr id="94247" name="Line 15"/>
            <p:cNvSpPr>
              <a:spLocks noChangeShapeType="1"/>
            </p:cNvSpPr>
            <p:nvPr/>
          </p:nvSpPr>
          <p:spPr bwMode="auto">
            <a:xfrm>
              <a:off x="1344" y="37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8" name="Line 16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4218" name="Group 17"/>
          <p:cNvGrpSpPr>
            <a:grpSpLocks/>
          </p:cNvGrpSpPr>
          <p:nvPr/>
        </p:nvGrpSpPr>
        <p:grpSpPr bwMode="auto">
          <a:xfrm>
            <a:off x="3081338" y="4378325"/>
            <a:ext cx="914400" cy="892175"/>
            <a:chOff x="912" y="3326"/>
            <a:chExt cx="576" cy="562"/>
          </a:xfrm>
        </p:grpSpPr>
        <p:sp>
          <p:nvSpPr>
            <p:cNvPr id="94235" name="Rectangle 18"/>
            <p:cNvSpPr>
              <a:spLocks noChangeArrowheads="1"/>
            </p:cNvSpPr>
            <p:nvPr/>
          </p:nvSpPr>
          <p:spPr bwMode="auto">
            <a:xfrm>
              <a:off x="1152" y="3552"/>
              <a:ext cx="192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4236" name="Line 19"/>
            <p:cNvSpPr>
              <a:spLocks noChangeShapeType="1"/>
            </p:cNvSpPr>
            <p:nvPr/>
          </p:nvSpPr>
          <p:spPr bwMode="auto">
            <a:xfrm>
              <a:off x="1008" y="38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7" name="Line 20"/>
            <p:cNvSpPr>
              <a:spLocks noChangeShapeType="1"/>
            </p:cNvSpPr>
            <p:nvPr/>
          </p:nvSpPr>
          <p:spPr bwMode="auto">
            <a:xfrm>
              <a:off x="1248" y="355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8" name="Line 21"/>
            <p:cNvSpPr>
              <a:spLocks noChangeShapeType="1"/>
            </p:cNvSpPr>
            <p:nvPr/>
          </p:nvSpPr>
          <p:spPr bwMode="auto">
            <a:xfrm>
              <a:off x="912" y="37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9" name="Text Box 22"/>
            <p:cNvSpPr txBox="1">
              <a:spLocks noChangeArrowheads="1"/>
            </p:cNvSpPr>
            <p:nvPr/>
          </p:nvSpPr>
          <p:spPr bwMode="auto">
            <a:xfrm>
              <a:off x="917" y="3326"/>
              <a:ext cx="5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6 uops</a:t>
              </a:r>
            </a:p>
          </p:txBody>
        </p:sp>
        <p:sp>
          <p:nvSpPr>
            <p:cNvPr id="94240" name="Line 23"/>
            <p:cNvSpPr>
              <a:spLocks noChangeShapeType="1"/>
            </p:cNvSpPr>
            <p:nvPr/>
          </p:nvSpPr>
          <p:spPr bwMode="auto">
            <a:xfrm>
              <a:off x="1344" y="37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1" name="Line 24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4219" name="Group 25"/>
          <p:cNvGrpSpPr>
            <a:grpSpLocks/>
          </p:cNvGrpSpPr>
          <p:nvPr/>
        </p:nvGrpSpPr>
        <p:grpSpPr bwMode="auto">
          <a:xfrm>
            <a:off x="5138738" y="4102100"/>
            <a:ext cx="990600" cy="1168400"/>
            <a:chOff x="3264" y="3152"/>
            <a:chExt cx="624" cy="736"/>
          </a:xfrm>
        </p:grpSpPr>
        <p:sp>
          <p:nvSpPr>
            <p:cNvPr id="94228" name="Rectangle 26"/>
            <p:cNvSpPr>
              <a:spLocks noChangeArrowheads="1"/>
            </p:cNvSpPr>
            <p:nvPr/>
          </p:nvSpPr>
          <p:spPr bwMode="auto">
            <a:xfrm>
              <a:off x="3552" y="3552"/>
              <a:ext cx="192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4229" name="Line 27"/>
            <p:cNvSpPr>
              <a:spLocks noChangeShapeType="1"/>
            </p:cNvSpPr>
            <p:nvPr/>
          </p:nvSpPr>
          <p:spPr bwMode="auto">
            <a:xfrm>
              <a:off x="3408" y="38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0" name="Line 28"/>
            <p:cNvSpPr>
              <a:spLocks noChangeShapeType="1"/>
            </p:cNvSpPr>
            <p:nvPr/>
          </p:nvSpPr>
          <p:spPr bwMode="auto">
            <a:xfrm>
              <a:off x="3648" y="355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1" name="Line 29"/>
            <p:cNvSpPr>
              <a:spLocks noChangeShapeType="1"/>
            </p:cNvSpPr>
            <p:nvPr/>
          </p:nvSpPr>
          <p:spPr bwMode="auto">
            <a:xfrm>
              <a:off x="3312" y="37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2" name="Text Box 30"/>
            <p:cNvSpPr txBox="1">
              <a:spLocks noChangeArrowheads="1"/>
            </p:cNvSpPr>
            <p:nvPr/>
          </p:nvSpPr>
          <p:spPr bwMode="auto">
            <a:xfrm>
              <a:off x="3264" y="3152"/>
              <a:ext cx="61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Reserv.</a:t>
              </a:r>
              <a:br>
                <a:rPr lang="en-US" altLang="en-US" sz="1800">
                  <a:latin typeface="Comic Sans MS" panose="030F0702030302020204" pitchFamily="66" charset="0"/>
                </a:rPr>
              </a:br>
              <a:r>
                <a:rPr lang="en-US" altLang="en-US" sz="1800">
                  <a:latin typeface="Comic Sans MS" panose="030F0702030302020204" pitchFamily="66" charset="0"/>
                </a:rPr>
                <a:t>Station</a:t>
              </a:r>
            </a:p>
          </p:txBody>
        </p:sp>
        <p:sp>
          <p:nvSpPr>
            <p:cNvPr id="94233" name="Line 31"/>
            <p:cNvSpPr>
              <a:spLocks noChangeShapeType="1"/>
            </p:cNvSpPr>
            <p:nvPr/>
          </p:nvSpPr>
          <p:spPr bwMode="auto">
            <a:xfrm>
              <a:off x="3744" y="37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4" name="Line 32"/>
            <p:cNvSpPr>
              <a:spLocks noChangeShapeType="1"/>
            </p:cNvSpPr>
            <p:nvPr/>
          </p:nvSpPr>
          <p:spPr bwMode="auto">
            <a:xfrm>
              <a:off x="3408" y="355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4220" name="Group 33"/>
          <p:cNvGrpSpPr>
            <a:grpSpLocks/>
          </p:cNvGrpSpPr>
          <p:nvPr/>
        </p:nvGrpSpPr>
        <p:grpSpPr bwMode="auto">
          <a:xfrm>
            <a:off x="7007225" y="4102100"/>
            <a:ext cx="1052513" cy="1168400"/>
            <a:chOff x="3241" y="3152"/>
            <a:chExt cx="663" cy="736"/>
          </a:xfrm>
        </p:grpSpPr>
        <p:sp>
          <p:nvSpPr>
            <p:cNvPr id="94221" name="Rectangle 34"/>
            <p:cNvSpPr>
              <a:spLocks noChangeArrowheads="1"/>
            </p:cNvSpPr>
            <p:nvPr/>
          </p:nvSpPr>
          <p:spPr bwMode="auto">
            <a:xfrm>
              <a:off x="3552" y="3552"/>
              <a:ext cx="192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4222" name="Line 35"/>
            <p:cNvSpPr>
              <a:spLocks noChangeShapeType="1"/>
            </p:cNvSpPr>
            <p:nvPr/>
          </p:nvSpPr>
          <p:spPr bwMode="auto">
            <a:xfrm>
              <a:off x="3408" y="38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3" name="Line 36"/>
            <p:cNvSpPr>
              <a:spLocks noChangeShapeType="1"/>
            </p:cNvSpPr>
            <p:nvPr/>
          </p:nvSpPr>
          <p:spPr bwMode="auto">
            <a:xfrm>
              <a:off x="3648" y="355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4" name="Line 37"/>
            <p:cNvSpPr>
              <a:spLocks noChangeShapeType="1"/>
            </p:cNvSpPr>
            <p:nvPr/>
          </p:nvSpPr>
          <p:spPr bwMode="auto">
            <a:xfrm>
              <a:off x="3312" y="37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5" name="Text Box 38"/>
            <p:cNvSpPr txBox="1">
              <a:spLocks noChangeArrowheads="1"/>
            </p:cNvSpPr>
            <p:nvPr/>
          </p:nvSpPr>
          <p:spPr bwMode="auto">
            <a:xfrm>
              <a:off x="3241" y="3152"/>
              <a:ext cx="66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Reorder</a:t>
              </a:r>
              <a:br>
                <a:rPr lang="en-US" altLang="en-US" sz="1800">
                  <a:latin typeface="Comic Sans MS" panose="030F0702030302020204" pitchFamily="66" charset="0"/>
                </a:rPr>
              </a:br>
              <a:r>
                <a:rPr lang="en-US" altLang="en-US" sz="1800">
                  <a:latin typeface="Comic Sans MS" panose="030F0702030302020204" pitchFamily="66" charset="0"/>
                </a:rPr>
                <a:t>Buffer</a:t>
              </a:r>
            </a:p>
          </p:txBody>
        </p:sp>
        <p:sp>
          <p:nvSpPr>
            <p:cNvPr id="94226" name="Line 39"/>
            <p:cNvSpPr>
              <a:spLocks noChangeShapeType="1"/>
            </p:cNvSpPr>
            <p:nvPr/>
          </p:nvSpPr>
          <p:spPr bwMode="auto">
            <a:xfrm>
              <a:off x="3744" y="37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7" name="Line 40"/>
            <p:cNvSpPr>
              <a:spLocks noChangeShapeType="1"/>
            </p:cNvSpPr>
            <p:nvPr/>
          </p:nvSpPr>
          <p:spPr bwMode="auto">
            <a:xfrm>
              <a:off x="3408" y="355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427538" y="-26988"/>
            <a:ext cx="4716462" cy="1169988"/>
          </a:xfrm>
        </p:spPr>
        <p:txBody>
          <a:bodyPr/>
          <a:lstStyle/>
          <a:p>
            <a:pPr eaLnBrk="1" hangingPunct="1"/>
            <a:r>
              <a:rPr lang="en-US" altLang="en-US"/>
              <a:t>P6 Block Diagram</a:t>
            </a:r>
          </a:p>
        </p:txBody>
      </p:sp>
      <p:sp>
        <p:nvSpPr>
          <p:cNvPr id="95235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7239000" y="1143000"/>
            <a:ext cx="1600200" cy="3429000"/>
          </a:xfrm>
        </p:spPr>
        <p:txBody>
          <a:bodyPr/>
          <a:lstStyle/>
          <a:p>
            <a:pPr eaLnBrk="1" hangingPunct="1"/>
            <a:r>
              <a:rPr lang="en-US" altLang="en-US"/>
              <a:t>IP = PC</a:t>
            </a:r>
          </a:p>
        </p:txBody>
      </p:sp>
      <p:sp>
        <p:nvSpPr>
          <p:cNvPr id="95236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0" y="6308725"/>
            <a:ext cx="2289175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400">
                <a:latin typeface="Arial" panose="020B0604020202020204" pitchFamily="34" charset="0"/>
              </a:rPr>
              <a:t>Feb.2008_jxh_Introduction</a:t>
            </a:r>
          </a:p>
        </p:txBody>
      </p:sp>
      <p:pic>
        <p:nvPicPr>
          <p:cNvPr id="952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7162800" cy="666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8" name="Text Box 5"/>
          <p:cNvSpPr txBox="1">
            <a:spLocks noChangeArrowheads="1"/>
          </p:cNvSpPr>
          <p:nvPr/>
        </p:nvSpPr>
        <p:spPr bwMode="auto">
          <a:xfrm>
            <a:off x="6848475" y="5715000"/>
            <a:ext cx="2295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From: </a:t>
            </a:r>
            <a:r>
              <a:rPr lang="en-US" altLang="en-US" sz="1200">
                <a:latin typeface="Times New Roman" panose="02020603050405020304" pitchFamily="18" charset="0"/>
              </a:rPr>
              <a:t>http://www.digit-life.com/articles/pentium4/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1563" y="-26988"/>
            <a:ext cx="7005637" cy="719138"/>
          </a:xfrm>
        </p:spPr>
        <p:txBody>
          <a:bodyPr/>
          <a:lstStyle/>
          <a:p>
            <a:pPr eaLnBrk="1" hangingPunct="1"/>
            <a:r>
              <a:rPr lang="en-US" altLang="en-US" sz="4000"/>
              <a:t>Pentium III Die Photo</a:t>
            </a:r>
          </a:p>
        </p:txBody>
      </p:sp>
      <p:sp>
        <p:nvSpPr>
          <p:cNvPr id="962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876800" y="762000"/>
            <a:ext cx="4038600" cy="3048000"/>
          </a:xfrm>
        </p:spPr>
        <p:txBody>
          <a:bodyPr/>
          <a:lstStyle/>
          <a:p>
            <a:pPr eaLnBrk="1" hangingPunct="1"/>
            <a:r>
              <a:rPr lang="en-US" altLang="en-US" sz="1800"/>
              <a:t>EBL/BBL - Bus logic, Front, Back</a:t>
            </a:r>
          </a:p>
          <a:p>
            <a:pPr eaLnBrk="1" hangingPunct="1"/>
            <a:r>
              <a:rPr lang="en-US" altLang="en-US" sz="1800"/>
              <a:t>MOB - Memory Order Buffer</a:t>
            </a:r>
          </a:p>
          <a:p>
            <a:pPr eaLnBrk="1" hangingPunct="1"/>
            <a:r>
              <a:rPr lang="en-US" altLang="en-US" sz="1800"/>
              <a:t>Packed FPU - MMX Fl. Pt. (SSE)</a:t>
            </a:r>
          </a:p>
          <a:p>
            <a:pPr eaLnBrk="1" hangingPunct="1"/>
            <a:r>
              <a:rPr lang="en-US" altLang="en-US" sz="1800"/>
              <a:t>IEU - Integer Execution Unit</a:t>
            </a:r>
          </a:p>
          <a:p>
            <a:pPr eaLnBrk="1" hangingPunct="1"/>
            <a:r>
              <a:rPr lang="en-US" altLang="en-US" sz="1800"/>
              <a:t>FAU - Fl. Pt. Arithmetic Unit</a:t>
            </a:r>
          </a:p>
          <a:p>
            <a:pPr eaLnBrk="1" hangingPunct="1"/>
            <a:r>
              <a:rPr lang="en-US" altLang="en-US" sz="1800"/>
              <a:t>MIU - Memory Interface Unit</a:t>
            </a:r>
          </a:p>
          <a:p>
            <a:pPr eaLnBrk="1" hangingPunct="1"/>
            <a:r>
              <a:rPr lang="en-US" altLang="en-US" sz="1800"/>
              <a:t>DCU - Data Cache Unit</a:t>
            </a:r>
          </a:p>
          <a:p>
            <a:pPr eaLnBrk="1" hangingPunct="1"/>
            <a:r>
              <a:rPr lang="en-US" altLang="en-US" sz="1800"/>
              <a:t>PMH - Page Miss Handler</a:t>
            </a:r>
          </a:p>
          <a:p>
            <a:pPr eaLnBrk="1" hangingPunct="1"/>
            <a:r>
              <a:rPr lang="en-US" altLang="en-US" sz="1800"/>
              <a:t>DTLB - Data TLB</a:t>
            </a:r>
          </a:p>
          <a:p>
            <a:pPr eaLnBrk="1" hangingPunct="1"/>
            <a:r>
              <a:rPr lang="en-US" altLang="en-US" sz="1800"/>
              <a:t>BAC - Branch Address Calculator</a:t>
            </a:r>
          </a:p>
          <a:p>
            <a:pPr eaLnBrk="1" hangingPunct="1"/>
            <a:r>
              <a:rPr lang="en-US" altLang="en-US" sz="1800"/>
              <a:t>RAT - Register Alias Table</a:t>
            </a:r>
          </a:p>
          <a:p>
            <a:pPr eaLnBrk="1" hangingPunct="1"/>
            <a:r>
              <a:rPr lang="en-US" altLang="en-US" sz="1800"/>
              <a:t>SIMD - Packed Fl. Pt.</a:t>
            </a:r>
          </a:p>
          <a:p>
            <a:pPr eaLnBrk="1" hangingPunct="1"/>
            <a:r>
              <a:rPr lang="en-US" altLang="en-US" sz="1800"/>
              <a:t>RS - Reservation Station</a:t>
            </a:r>
          </a:p>
          <a:p>
            <a:pPr eaLnBrk="1" hangingPunct="1"/>
            <a:r>
              <a:rPr lang="en-US" altLang="en-US" sz="1800"/>
              <a:t>BTB - Branch Target Buffer</a:t>
            </a:r>
          </a:p>
          <a:p>
            <a:pPr eaLnBrk="1" hangingPunct="1"/>
            <a:r>
              <a:rPr lang="en-US" altLang="en-US" sz="1800"/>
              <a:t>IFU - Instruction Fetch Unit (+I$)</a:t>
            </a:r>
          </a:p>
          <a:p>
            <a:pPr eaLnBrk="1" hangingPunct="1"/>
            <a:r>
              <a:rPr lang="en-US" altLang="en-US" sz="1800"/>
              <a:t>ID - Instruction Decode</a:t>
            </a:r>
          </a:p>
          <a:p>
            <a:pPr eaLnBrk="1" hangingPunct="1"/>
            <a:r>
              <a:rPr lang="en-US" altLang="en-US" sz="1800"/>
              <a:t>ROB - Reorder Buffer</a:t>
            </a:r>
          </a:p>
          <a:p>
            <a:pPr eaLnBrk="1" hangingPunct="1"/>
            <a:r>
              <a:rPr lang="en-US" altLang="en-US" sz="1800"/>
              <a:t>MS - Micro-instruction Sequencer</a:t>
            </a:r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3721100" cy="451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-214313" y="5500688"/>
            <a:ext cx="518160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1st Pentium III, Katmai: 9.5 M transistors, 12.3 * 10.4 mm in 0.25-mi. with 5 layers of aluminum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6262" name="Line 6"/>
          <p:cNvSpPr>
            <a:spLocks noChangeShapeType="1"/>
          </p:cNvSpPr>
          <p:nvPr/>
        </p:nvSpPr>
        <p:spPr bwMode="auto">
          <a:xfrm>
            <a:off x="4876800" y="5105400"/>
            <a:ext cx="426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3" name="Line 7"/>
          <p:cNvSpPr>
            <a:spLocks noChangeShapeType="1"/>
          </p:cNvSpPr>
          <p:nvPr/>
        </p:nvSpPr>
        <p:spPr bwMode="auto">
          <a:xfrm>
            <a:off x="4876800" y="2819400"/>
            <a:ext cx="426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993062" cy="766762"/>
          </a:xfrm>
        </p:spPr>
        <p:txBody>
          <a:bodyPr/>
          <a:lstStyle/>
          <a:p>
            <a:pPr eaLnBrk="1" hangingPunct="1"/>
            <a:r>
              <a:rPr lang="en-US" altLang="zh-CN"/>
              <a:t>Explore ILP via Multiple-issue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14375" y="1143000"/>
            <a:ext cx="8261350" cy="4659313"/>
          </a:xfrm>
        </p:spPr>
        <p:txBody>
          <a:bodyPr/>
          <a:lstStyle/>
          <a:p>
            <a:pPr eaLnBrk="1" hangingPunct="1"/>
            <a:r>
              <a:rPr lang="en-US" altLang="zh-CN" sz="3200"/>
              <a:t>Goal:</a:t>
            </a:r>
          </a:p>
          <a:p>
            <a:pPr lvl="1" eaLnBrk="1" hangingPunct="1"/>
            <a:r>
              <a:rPr lang="en-US" altLang="zh-CN" sz="3200"/>
              <a:t>Allow multiple instructions to issue in a clock cycle. </a:t>
            </a:r>
            <a:r>
              <a:rPr lang="en-US" altLang="zh-CN" sz="3200">
                <a:solidFill>
                  <a:srgbClr val="FF0000"/>
                </a:solidFill>
              </a:rPr>
              <a:t>Getting CPI &lt; 1: </a:t>
            </a:r>
          </a:p>
          <a:p>
            <a:pPr eaLnBrk="1" hangingPunct="1"/>
            <a:r>
              <a:rPr lang="en-US" altLang="zh-CN" sz="3200"/>
              <a:t>Approach</a:t>
            </a:r>
          </a:p>
          <a:p>
            <a:pPr lvl="1" eaLnBrk="1" hangingPunct="1"/>
            <a:r>
              <a:rPr lang="en-US" altLang="zh-CN" sz="3200"/>
              <a:t>Static Superscalar</a:t>
            </a:r>
          </a:p>
          <a:p>
            <a:pPr lvl="1" eaLnBrk="1" hangingPunct="1"/>
            <a:r>
              <a:rPr lang="en-US" altLang="zh-CN" sz="3200"/>
              <a:t>Dynamic Superscalar</a:t>
            </a:r>
          </a:p>
          <a:p>
            <a:pPr lvl="1" eaLnBrk="1" hangingPunct="1"/>
            <a:r>
              <a:rPr lang="en-US" altLang="zh-CN" sz="3200"/>
              <a:t>Speculative Superscalar</a:t>
            </a:r>
          </a:p>
          <a:p>
            <a:pPr lvl="1" eaLnBrk="1" hangingPunct="1"/>
            <a:r>
              <a:rPr lang="en-US" altLang="zh-CN" sz="3200"/>
              <a:t>VLIW/LIW</a:t>
            </a:r>
          </a:p>
          <a:p>
            <a:pPr lvl="1" eaLnBrk="1" hangingPunct="1"/>
            <a:r>
              <a:rPr lang="en-US" altLang="zh-CN" sz="3200"/>
              <a:t>EPIC( IA-64)</a:t>
            </a:r>
          </a:p>
        </p:txBody>
      </p:sp>
    </p:spTree>
  </p:cSld>
  <p:clrMapOvr>
    <a:masterClrMapping/>
  </p:clrMapOvr>
  <p:transition spd="slow"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621713" cy="692150"/>
          </a:xfrm>
        </p:spPr>
        <p:txBody>
          <a:bodyPr/>
          <a:lstStyle/>
          <a:p>
            <a:pPr eaLnBrk="1" hangingPunct="1"/>
            <a:r>
              <a:rPr lang="en-US" altLang="zh-CN" sz="4000"/>
              <a:t>     Comparison</a:t>
            </a:r>
          </a:p>
        </p:txBody>
      </p:sp>
      <p:graphicFrame>
        <p:nvGraphicFramePr>
          <p:cNvPr id="90115" name="Group 3"/>
          <p:cNvGraphicFramePr>
            <a:graphicFrameLocks noGrp="1"/>
          </p:cNvGraphicFramePr>
          <p:nvPr>
            <p:ph type="tbl" idx="1"/>
          </p:nvPr>
        </p:nvGraphicFramePr>
        <p:xfrm>
          <a:off x="0" y="765175"/>
          <a:ext cx="8972550" cy="5559426"/>
        </p:xfrm>
        <a:graphic>
          <a:graphicData uri="http://schemas.openxmlformats.org/drawingml/2006/table">
            <a:tbl>
              <a:tblPr/>
              <a:tblGrid>
                <a:gridCol w="147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Issue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Hazard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Detection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Scheduling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Characteristic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Superscalar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(static)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Dynamic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Hardware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In-order execution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Sun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UltraSPARCII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Superscalar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(dynamic)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Dynamic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Hardware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Dynamic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Some out-or-order exec.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IBM Power2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Superscalar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(speculative)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Dynamic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Hardware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Dynamic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With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speculation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Out-of-order exec. With speculation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Pentium III/4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MIPS R10K,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Alpha 21264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9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VLIW/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LIW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Software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 hazards in issue packets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Trimedia,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i860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EPIC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Mostly 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Mostly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software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Mostly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Explicit dependences marked by compiler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Itanium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1500166" y="785794"/>
            <a:ext cx="2571768" cy="335758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0"/>
            <a:ext cx="7800975" cy="836613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Superscalar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81075"/>
            <a:ext cx="8569325" cy="5327650"/>
          </a:xfrm>
        </p:spPr>
        <p:txBody>
          <a:bodyPr/>
          <a:lstStyle/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Comic Sans MS" panose="030F0702030302020204" pitchFamily="66" charset="0"/>
              </a:rPr>
              <a:t>the processor tries to issue more than one</a:t>
            </a:r>
            <a:r>
              <a:rPr lang="en-US" altLang="zh-CN" sz="2800" b="1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Comic Sans MS" panose="030F0702030302020204" pitchFamily="66" charset="0"/>
              </a:rPr>
              <a:t>instruction (</a:t>
            </a:r>
            <a:r>
              <a:rPr lang="en-US" altLang="zh-CN" sz="2800" b="1">
                <a:solidFill>
                  <a:srgbClr val="FF0000"/>
                </a:solidFill>
                <a:latin typeface="Comic Sans MS" panose="030F0702030302020204" pitchFamily="66" charset="0"/>
              </a:rPr>
              <a:t>varying</a:t>
            </a:r>
            <a:r>
              <a:rPr lang="en-US" altLang="zh-CN" sz="2800" b="1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Comic Sans MS" panose="030F0702030302020204" pitchFamily="66" charset="0"/>
              </a:rPr>
              <a:t>number</a:t>
            </a:r>
            <a:r>
              <a:rPr lang="en-US" altLang="zh-CN" sz="2800" b="1">
                <a:solidFill>
                  <a:srgbClr val="000000"/>
                </a:solidFill>
                <a:latin typeface="Comic Sans MS" panose="030F0702030302020204" pitchFamily="66" charset="0"/>
              </a:rPr>
              <a:t> 1-8 ) per cycle so as to keep all of the functional units busy.</a:t>
            </a:r>
          </a:p>
          <a:p>
            <a:pPr lvl="1" eaLnBrk="1" hangingPunct="1"/>
            <a:r>
              <a:rPr lang="en-US" altLang="zh-CN" sz="2800">
                <a:solidFill>
                  <a:srgbClr val="3333FF"/>
                </a:solidFill>
                <a:latin typeface="Comic Sans MS" panose="030F0702030302020204" pitchFamily="66" charset="0"/>
              </a:rPr>
              <a:t>Statically scheduled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  <a:p>
            <a:pPr lvl="2" eaLnBrk="1" hangingPunct="1"/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using compiler techniques </a:t>
            </a:r>
          </a:p>
          <a:p>
            <a:pPr lvl="2" eaLnBrk="1" hangingPunct="1"/>
            <a:r>
              <a:rPr lang="en-US" altLang="zh-CN" sz="2800">
                <a:solidFill>
                  <a:srgbClr val="FF0000"/>
                </a:solidFill>
                <a:latin typeface="Comic Sans MS" panose="030F0702030302020204" pitchFamily="66" charset="0"/>
              </a:rPr>
              <a:t>In-order 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execution</a:t>
            </a:r>
          </a:p>
          <a:p>
            <a:pPr lvl="1" eaLnBrk="1" hangingPunct="1"/>
            <a:r>
              <a:rPr lang="en-US" altLang="zh-CN" sz="2800">
                <a:solidFill>
                  <a:srgbClr val="3333FF"/>
                </a:solidFill>
                <a:latin typeface="Comic Sans MS" panose="030F0702030302020204" pitchFamily="66" charset="0"/>
              </a:rPr>
              <a:t>Dynamically scheduled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  <a:p>
            <a:pPr lvl="2" eaLnBrk="1" hangingPunct="1"/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using techniques based on Tomasulo’s algorithm</a:t>
            </a:r>
          </a:p>
          <a:p>
            <a:pPr lvl="2" eaLnBrk="1" hangingPunct="1"/>
            <a:r>
              <a:rPr lang="en-US" altLang="zh-CN" sz="2800">
                <a:solidFill>
                  <a:srgbClr val="FF0000"/>
                </a:solidFill>
                <a:latin typeface="Comic Sans MS" panose="030F0702030302020204" pitchFamily="66" charset="0"/>
              </a:rPr>
              <a:t>Out-of-order 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execution</a:t>
            </a:r>
            <a:r>
              <a:rPr lang="en-US" altLang="zh-CN" sz="2800" i="1">
                <a:solidFill>
                  <a:srgbClr val="000000"/>
                </a:solidFill>
                <a:latin typeface="Palatino"/>
              </a:rPr>
              <a:t> </a:t>
            </a:r>
            <a:endParaRPr lang="en-US" altLang="zh-CN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/>
            <a:endParaRPr lang="en-US" altLang="zh-CN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0"/>
            <a:ext cx="8072437" cy="836613"/>
          </a:xfrm>
        </p:spPr>
        <p:txBody>
          <a:bodyPr/>
          <a:lstStyle/>
          <a:p>
            <a:pPr eaLnBrk="1" hangingPunct="1"/>
            <a:r>
              <a:rPr lang="en-US" altLang="zh-CN" sz="4000"/>
              <a:t>Statically Scheduled Superscalar</a:t>
            </a:r>
            <a:r>
              <a:rPr lang="en-US" altLang="zh-CN"/>
              <a:t>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621713" cy="5040312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Instruction </a:t>
            </a: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issue in order</a:t>
            </a:r>
          </a:p>
          <a:p>
            <a:pPr eaLnBrk="1" hangingPunct="1"/>
            <a:r>
              <a:rPr lang="en-US" altLang="zh-CN" sz="2800" dirty="0">
                <a:solidFill>
                  <a:srgbClr val="3333FF"/>
                </a:solidFill>
                <a:latin typeface="Comic Sans MS" panose="030F0702030302020204" pitchFamily="66" charset="0"/>
              </a:rPr>
              <a:t>All pipeline hazards </a:t>
            </a:r>
            <a:r>
              <a:rPr lang="en-US" altLang="zh-CN" sz="2800" dirty="0">
                <a:latin typeface="Comic Sans MS" panose="030F0702030302020204" pitchFamily="66" charset="0"/>
              </a:rPr>
              <a:t>are checked for</a:t>
            </a:r>
            <a:r>
              <a:rPr lang="en-US" altLang="zh-CN" sz="2800" dirty="0">
                <a:solidFill>
                  <a:srgbClr val="3333FF"/>
                </a:solidFill>
                <a:latin typeface="Comic Sans MS" panose="030F0702030302020204" pitchFamily="66" charset="0"/>
              </a:rPr>
              <a:t> at issue time</a:t>
            </a:r>
            <a:r>
              <a:rPr lang="en-US" altLang="zh-CN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. May issue </a:t>
            </a: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~8 instructions per </a:t>
            </a:r>
            <a:r>
              <a:rPr lang="en-US" altLang="zh-CN" sz="28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Clockcycle</a:t>
            </a:r>
            <a:r>
              <a:rPr lang="en-US" altLang="zh-CN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</a:p>
          <a:p>
            <a:pPr eaLnBrk="1" hangingPunct="1"/>
            <a:r>
              <a:rPr lang="en-US" altLang="zh-CN" sz="2800" dirty="0">
                <a:solidFill>
                  <a:srgbClr val="0000FF"/>
                </a:solidFill>
                <a:latin typeface="Comic Sans MS" panose="030F0702030302020204" pitchFamily="66" charset="0"/>
              </a:rPr>
              <a:t>Issue packet</a:t>
            </a:r>
            <a:r>
              <a:rPr lang="en-US" altLang="zh-CN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: the instruction group received from the fetch unit that potentially issue in one clock cycle.</a:t>
            </a:r>
            <a:r>
              <a:rPr lang="zh-CN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（取指单元取出的指令数等于</a:t>
            </a:r>
            <a:r>
              <a:rPr lang="en-US" altLang="zh-CN" dirty="0">
                <a:solidFill>
                  <a:srgbClr val="0000FF"/>
                </a:solidFill>
                <a:latin typeface="Comic Sans MS" panose="030F0702030302020204" pitchFamily="66" charset="0"/>
              </a:rPr>
              <a:t>packet</a:t>
            </a:r>
            <a:r>
              <a:rPr lang="zh-CN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大小）</a:t>
            </a:r>
            <a:endParaRPr lang="en-US" altLang="zh-CN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zh-CN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Issue stage is split and pipelined:</a:t>
            </a:r>
          </a:p>
          <a:p>
            <a:pPr lvl="1" eaLnBrk="1" hangingPunct="1"/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Decide how many instructions from the packet can issue simultaneously (</a:t>
            </a:r>
            <a:r>
              <a:rPr lang="en-US" altLang="zh-CN" sz="2400" dirty="0">
                <a:solidFill>
                  <a:srgbClr val="3333FF"/>
                </a:solidFill>
                <a:latin typeface="Comic Sans MS" panose="030F0702030302020204" pitchFamily="66" charset="0"/>
              </a:rPr>
              <a:t>within</a:t>
            </a: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packet )</a:t>
            </a:r>
          </a:p>
          <a:p>
            <a:pPr lvl="1" eaLnBrk="1" hangingPunct="1"/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Detect hazards among the selected instructions and those that have already been issued.(</a:t>
            </a:r>
            <a:r>
              <a:rPr lang="en-US" altLang="zh-CN" sz="2400" dirty="0">
                <a:solidFill>
                  <a:srgbClr val="3333FF"/>
                </a:solidFill>
                <a:latin typeface="Comic Sans MS" panose="030F0702030302020204" pitchFamily="66" charset="0"/>
              </a:rPr>
              <a:t>between</a:t>
            </a: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packet)</a:t>
            </a:r>
          </a:p>
        </p:txBody>
      </p:sp>
    </p:spTree>
  </p:cSld>
  <p:clrMapOvr>
    <a:masterClrMapping/>
  </p:clrMapOvr>
  <p:transition spd="slow"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993062" cy="1241425"/>
          </a:xfrm>
        </p:spPr>
        <p:txBody>
          <a:bodyPr/>
          <a:lstStyle/>
          <a:p>
            <a:pPr eaLnBrk="1" hangingPunct="1"/>
            <a:r>
              <a:rPr lang="en-US" altLang="zh-CN" dirty="0"/>
              <a:t>An example of dual-issue pipeline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28600" y="1752600"/>
          <a:ext cx="89154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3219450" imgH="1610106" progId="Word.Picture.8">
                  <p:embed/>
                </p:oleObj>
              </mc:Choice>
              <mc:Fallback>
                <p:oleObj name="图片" r:id="rId3" imgW="3219450" imgH="1610106" progId="Word.Picture.8">
                  <p:embed/>
                  <p:pic>
                    <p:nvPicPr>
                      <p:cNvPr id="307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891540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D58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theme/theme1.xml><?xml version="1.0" encoding="utf-8"?>
<a:theme xmlns:a="http://schemas.openxmlformats.org/drawingml/2006/main" name="SpringFestivalGreeting">
  <a:themeElements>
    <a:clrScheme name="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SpringFestivalGreeting">
      <a:majorFont>
        <a:latin typeface="Arial"/>
        <a:ea typeface="华文行楷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1Arch_13_Ch4_DLP_VectorSiMDGPU.pptx" id="{5BFAC3FA-7D07-49C9-83B9-2AE6C0BE68BF}" vid="{0DFCA78E-39BE-421F-8371-AC2A67A8711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2021Arch</Template>
  <TotalTime>4367</TotalTime>
  <Words>5448</Words>
  <Application>Microsoft Office PowerPoint</Application>
  <PresentationFormat>全屏显示(4:3)</PresentationFormat>
  <Paragraphs>715</Paragraphs>
  <Slides>48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Courier</vt:lpstr>
      <vt:lpstr>Palatino</vt:lpstr>
      <vt:lpstr>宋体</vt:lpstr>
      <vt:lpstr>Arial</vt:lpstr>
      <vt:lpstr>Arial Narrow</vt:lpstr>
      <vt:lpstr>Comic Sans MS</vt:lpstr>
      <vt:lpstr>Courier New</vt:lpstr>
      <vt:lpstr>Times New Roman</vt:lpstr>
      <vt:lpstr>Wingdings</vt:lpstr>
      <vt:lpstr>Wingdings 2</vt:lpstr>
      <vt:lpstr>SpringFestivalGreeting</vt:lpstr>
      <vt:lpstr>图片</vt:lpstr>
      <vt:lpstr>文档</vt:lpstr>
      <vt:lpstr>   Change3-4      loop unrolling  &amp; Multiple-issue</vt:lpstr>
      <vt:lpstr>Review   – explore ILP via Hardware approaches</vt:lpstr>
      <vt:lpstr>Review:   </vt:lpstr>
      <vt:lpstr>Getting CPI &lt; 1 Multiple Issue Processors:</vt:lpstr>
      <vt:lpstr>Explore ILP via Multiple-issue</vt:lpstr>
      <vt:lpstr>     Comparison</vt:lpstr>
      <vt:lpstr>Superscalar</vt:lpstr>
      <vt:lpstr>Statically Scheduled Superscalar </vt:lpstr>
      <vt:lpstr>An example of dual-issue pipeline</vt:lpstr>
      <vt:lpstr>Ex.  Superscalar MIPS</vt:lpstr>
      <vt:lpstr>Ex.  Superscalar MIPS</vt:lpstr>
      <vt:lpstr>Superscalar MIPS pipeline in operation</vt:lpstr>
      <vt:lpstr>Multiple Issues </vt:lpstr>
      <vt:lpstr>Multiple Issue Challenges</vt:lpstr>
      <vt:lpstr>Multiple Issue Challenges(cont.)</vt:lpstr>
      <vt:lpstr>Dynamically Scheduled Superscalar</vt:lpstr>
      <vt:lpstr>Example</vt:lpstr>
      <vt:lpstr>Operation on a dual-issue version of Tomasulo pipeline (Fig 3.25, p222, 3rd edition)</vt:lpstr>
      <vt:lpstr>Separate FU for ALU op and Address Calculation  (fig3.27, p224, 3rd edition)</vt:lpstr>
      <vt:lpstr>      Multiple Issue with Speculation</vt:lpstr>
      <vt:lpstr>Assumptions</vt:lpstr>
      <vt:lpstr>Dual-issue without speculation  (p236, 4th edition)</vt:lpstr>
      <vt:lpstr>Dual-issue with speculation （p237,4th edition)</vt:lpstr>
      <vt:lpstr>Explore ILP via Software approaches </vt:lpstr>
      <vt:lpstr>Review: Static Branch Prediction</vt:lpstr>
      <vt:lpstr>Example: </vt:lpstr>
      <vt:lpstr>First: Translate into MIPS code</vt:lpstr>
      <vt:lpstr>Where are the Hazards?</vt:lpstr>
      <vt:lpstr>Reducing stalls from scheduling in Basic and delayed branch </vt:lpstr>
      <vt:lpstr>Unroll Loop Four Times (straight forward)</vt:lpstr>
      <vt:lpstr>Unrolled Loop That Minimizes Stalls</vt:lpstr>
      <vt:lpstr>Where are the name dependencies?</vt:lpstr>
      <vt:lpstr>Where are the name dependencies?</vt:lpstr>
      <vt:lpstr>Compiler Perspectives on Code Movement</vt:lpstr>
      <vt:lpstr>Compiler Perspectives on Code Movement</vt:lpstr>
      <vt:lpstr>      Unrolled Loop Detail</vt:lpstr>
      <vt:lpstr>Steps Compiler Performed to Unroll</vt:lpstr>
      <vt:lpstr>Not good enough due to limitations</vt:lpstr>
      <vt:lpstr>Using Loop unrolling and scheduling  with static Multiple Issue</vt:lpstr>
      <vt:lpstr>Static Multiple issue: VLIW</vt:lpstr>
      <vt:lpstr>Loop Unrolling in VLIW</vt:lpstr>
      <vt:lpstr>Problems for VLIW</vt:lpstr>
      <vt:lpstr>Advanced Compiler Support for Exploiting ILP (section 4.4 in 3rd Edtion)</vt:lpstr>
      <vt:lpstr>Dynamic Scheduling in P6  (Pentium Pro, II, III)</vt:lpstr>
      <vt:lpstr>Dynamic Scheduling in P6</vt:lpstr>
      <vt:lpstr>P6 Pipeline</vt:lpstr>
      <vt:lpstr>P6 Block Diagram</vt:lpstr>
      <vt:lpstr>Pentium III Die Photo</vt:lpstr>
    </vt:vector>
  </TitlesOfParts>
  <Company>Zhejiang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for ILP: Software approaches</dc:title>
  <dc:creator>jiang xiaohong</dc:creator>
  <cp:lastModifiedBy>Song Haozhe</cp:lastModifiedBy>
  <cp:revision>63</cp:revision>
  <dcterms:created xsi:type="dcterms:W3CDTF">2003-04-27T17:50:02Z</dcterms:created>
  <dcterms:modified xsi:type="dcterms:W3CDTF">2023-11-28T03:23:28Z</dcterms:modified>
</cp:coreProperties>
</file>