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72"/>
  </p:notesMasterIdLst>
  <p:sldIdLst>
    <p:sldId id="32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10"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11" r:id="rId38"/>
    <p:sldId id="292" r:id="rId39"/>
    <p:sldId id="293" r:id="rId40"/>
    <p:sldId id="294" r:id="rId41"/>
    <p:sldId id="295" r:id="rId42"/>
    <p:sldId id="312" r:id="rId43"/>
    <p:sldId id="316" r:id="rId44"/>
    <p:sldId id="296" r:id="rId45"/>
    <p:sldId id="313" r:id="rId46"/>
    <p:sldId id="314" r:id="rId47"/>
    <p:sldId id="315"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7" r:id="rId62"/>
    <p:sldId id="318" r:id="rId63"/>
    <p:sldId id="319" r:id="rId64"/>
    <p:sldId id="320" r:id="rId65"/>
    <p:sldId id="321" r:id="rId66"/>
    <p:sldId id="322" r:id="rId67"/>
    <p:sldId id="323" r:id="rId68"/>
    <p:sldId id="324" r:id="rId69"/>
    <p:sldId id="326" r:id="rId70"/>
    <p:sldId id="327"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1" autoAdjust="0"/>
    <p:restoredTop sz="94660"/>
  </p:normalViewPr>
  <p:slideViewPr>
    <p:cSldViewPr snapToGrid="0">
      <p:cViewPr varScale="1">
        <p:scale>
          <a:sx n="114" d="100"/>
          <a:sy n="114" d="100"/>
        </p:scale>
        <p:origin x="14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z" userId="c4e1dd2b-9cad-4a1c-933f-14a5ced6eec8" providerId="ADAL" clId="{784A872D-DFD9-41E8-8813-ECF05B995C04}"/>
    <pc:docChg chg="modSld">
      <pc:chgData name="hz" userId="c4e1dd2b-9cad-4a1c-933f-14a5ced6eec8" providerId="ADAL" clId="{784A872D-DFD9-41E8-8813-ECF05B995C04}" dt="2023-12-05T04:13:20.174" v="1" actId="20577"/>
      <pc:docMkLst>
        <pc:docMk/>
      </pc:docMkLst>
      <pc:sldChg chg="modSp mod">
        <pc:chgData name="hz" userId="c4e1dd2b-9cad-4a1c-933f-14a5ced6eec8" providerId="ADAL" clId="{784A872D-DFD9-41E8-8813-ECF05B995C04}" dt="2023-12-05T04:13:20.174" v="1" actId="20577"/>
        <pc:sldMkLst>
          <pc:docMk/>
          <pc:sldMk cId="3444413913" sldId="274"/>
        </pc:sldMkLst>
        <pc:spChg chg="mod">
          <ac:chgData name="hz" userId="c4e1dd2b-9cad-4a1c-933f-14a5ced6eec8" providerId="ADAL" clId="{784A872D-DFD9-41E8-8813-ECF05B995C04}" dt="2023-12-05T04:13:20.174" v="1" actId="20577"/>
          <ac:spMkLst>
            <pc:docMk/>
            <pc:sldMk cId="3444413913" sldId="274"/>
            <ac:spMk id="34820" creationId="{00000000-0000-0000-0000-000000000000}"/>
          </ac:spMkLst>
        </pc:spChg>
      </pc:sldChg>
    </pc:docChg>
  </pc:docChgLst>
  <pc:docChgLst>
    <pc:chgData name="hz" userId="c4e1dd2b-9cad-4a1c-933f-14a5ced6eec8" providerId="ADAL" clId="{E482C92B-0FD9-444A-84B1-5D8A3A23E7BA}"/>
    <pc:docChg chg="modSld">
      <pc:chgData name="hz" userId="c4e1dd2b-9cad-4a1c-933f-14a5ced6eec8" providerId="ADAL" clId="{E482C92B-0FD9-444A-84B1-5D8A3A23E7BA}" dt="2023-12-04T12:27:02.426" v="27" actId="20577"/>
      <pc:docMkLst>
        <pc:docMk/>
      </pc:docMkLst>
      <pc:sldChg chg="modSp mod modAnim">
        <pc:chgData name="hz" userId="c4e1dd2b-9cad-4a1c-933f-14a5ced6eec8" providerId="ADAL" clId="{E482C92B-0FD9-444A-84B1-5D8A3A23E7BA}" dt="2023-12-04T12:03:17.224" v="5" actId="207"/>
        <pc:sldMkLst>
          <pc:docMk/>
          <pc:sldMk cId="1142425131" sldId="270"/>
        </pc:sldMkLst>
        <pc:spChg chg="mod">
          <ac:chgData name="hz" userId="c4e1dd2b-9cad-4a1c-933f-14a5ced6eec8" providerId="ADAL" clId="{E482C92B-0FD9-444A-84B1-5D8A3A23E7BA}" dt="2023-12-04T12:03:17.224" v="5" actId="207"/>
          <ac:spMkLst>
            <pc:docMk/>
            <pc:sldMk cId="1142425131" sldId="270"/>
            <ac:spMk id="36867" creationId="{00000000-0000-0000-0000-000000000000}"/>
          </ac:spMkLst>
        </pc:spChg>
        <pc:picChg chg="mod">
          <ac:chgData name="hz" userId="c4e1dd2b-9cad-4a1c-933f-14a5ced6eec8" providerId="ADAL" clId="{E482C92B-0FD9-444A-84B1-5D8A3A23E7BA}" dt="2023-12-04T11:56:48.665" v="2" actId="1076"/>
          <ac:picMkLst>
            <pc:docMk/>
            <pc:sldMk cId="1142425131" sldId="270"/>
            <ac:picMk id="2" creationId="{640BBF88-C406-4C6B-9291-0D49B23DF1FC}"/>
          </ac:picMkLst>
        </pc:picChg>
      </pc:sldChg>
      <pc:sldChg chg="modSp">
        <pc:chgData name="hz" userId="c4e1dd2b-9cad-4a1c-933f-14a5ced6eec8" providerId="ADAL" clId="{E482C92B-0FD9-444A-84B1-5D8A3A23E7BA}" dt="2023-12-04T12:13:54.194" v="19" actId="20577"/>
        <pc:sldMkLst>
          <pc:docMk/>
          <pc:sldMk cId="1144566907" sldId="275"/>
        </pc:sldMkLst>
        <pc:spChg chg="mod">
          <ac:chgData name="hz" userId="c4e1dd2b-9cad-4a1c-933f-14a5ced6eec8" providerId="ADAL" clId="{E482C92B-0FD9-444A-84B1-5D8A3A23E7BA}" dt="2023-12-04T12:13:54.194" v="19" actId="20577"/>
          <ac:spMkLst>
            <pc:docMk/>
            <pc:sldMk cId="1144566907" sldId="275"/>
            <ac:spMk id="41992" creationId="{00000000-0000-0000-0000-000000000000}"/>
          </ac:spMkLst>
        </pc:spChg>
      </pc:sldChg>
      <pc:sldChg chg="modSp mod">
        <pc:chgData name="hz" userId="c4e1dd2b-9cad-4a1c-933f-14a5ced6eec8" providerId="ADAL" clId="{E482C92B-0FD9-444A-84B1-5D8A3A23E7BA}" dt="2023-12-04T12:27:02.426" v="27" actId="20577"/>
        <pc:sldMkLst>
          <pc:docMk/>
          <pc:sldMk cId="3964451686" sldId="310"/>
        </pc:sldMkLst>
        <pc:spChg chg="mod">
          <ac:chgData name="hz" userId="c4e1dd2b-9cad-4a1c-933f-14a5ced6eec8" providerId="ADAL" clId="{E482C92B-0FD9-444A-84B1-5D8A3A23E7BA}" dt="2023-12-04T12:27:02.426" v="27" actId="20577"/>
          <ac:spMkLst>
            <pc:docMk/>
            <pc:sldMk cId="3964451686" sldId="310"/>
            <ac:spMk id="2426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A175-6E75-42AA-A411-67D3A82B8B79}"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24665-4BAD-463A-9145-6BEBF46CB291}" type="slidenum">
              <a:rPr lang="zh-CN" altLang="en-US" smtClean="0"/>
              <a:t>‹#›</a:t>
            </a:fld>
            <a:endParaRPr lang="zh-CN" altLang="en-US"/>
          </a:p>
        </p:txBody>
      </p:sp>
    </p:spTree>
    <p:extLst>
      <p:ext uri="{BB962C8B-B14F-4D97-AF65-F5344CB8AC3E}">
        <p14:creationId xmlns:p14="http://schemas.microsoft.com/office/powerpoint/2010/main" val="83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Scientific_computing" TargetMode="External"/><Relationship Id="rId4" Type="http://schemas.openxmlformats.org/officeDocument/2006/relationships/hyperlink" Target="http://en.wikipedia.org/wiki/Scalar_processo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ra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53F4836F-E334-4991-B3B9-BEC9C9173C9E}"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0242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22AA5C-B452-4B67-AB32-8633FB1279F2}" type="slidenum">
              <a:rPr lang="en-US" altLang="zh-CN" sz="1300">
                <a:solidFill>
                  <a:srgbClr val="000000"/>
                </a:solidFill>
              </a:rPr>
              <a:pPr>
                <a:spcBef>
                  <a:spcPct val="0"/>
                </a:spcBef>
              </a:pPr>
              <a:t>31</a:t>
            </a:fld>
            <a:endParaRPr lang="en-US" altLang="zh-CN" sz="1300">
              <a:solidFill>
                <a:srgbClr val="000000"/>
              </a:solidFill>
            </a:endParaRPr>
          </a:p>
        </p:txBody>
      </p:sp>
      <p:sp>
        <p:nvSpPr>
          <p:cNvPr id="49155" name="Rectangle 2"/>
          <p:cNvSpPr>
            <a:spLocks noGrp="1" noRot="1" noChangeAspect="1" noChangeArrowheads="1" noTextEdit="1"/>
          </p:cNvSpPr>
          <p:nvPr>
            <p:ph type="sldImg"/>
          </p:nvPr>
        </p:nvSpPr>
        <p:spPr>
          <a:xfrm>
            <a:off x="1000125" y="776288"/>
            <a:ext cx="5099050" cy="3824287"/>
          </a:xfrm>
          <a:ln/>
        </p:spPr>
      </p:sp>
      <p:sp>
        <p:nvSpPr>
          <p:cNvPr id="491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下标向量</a:t>
            </a:r>
            <a:r>
              <a:rPr lang="en-US" altLang="zh-CN"/>
              <a:t>D</a:t>
            </a:r>
            <a:r>
              <a:rPr lang="zh-CN" altLang="en-US"/>
              <a:t>表示</a:t>
            </a:r>
            <a:r>
              <a:rPr lang="en-US" altLang="zh-CN"/>
              <a:t>C</a:t>
            </a:r>
            <a:r>
              <a:rPr lang="zh-CN" altLang="en-US"/>
              <a:t>的非零元素。</a:t>
            </a:r>
          </a:p>
          <a:p>
            <a:pPr eaLnBrk="1" hangingPunct="1"/>
            <a:r>
              <a:rPr lang="en-US" altLang="zh-CN">
                <a:latin typeface="Times-Roman" charset="0"/>
              </a:rPr>
              <a:t>The primary mechanism for supporting sparse matrices is </a:t>
            </a:r>
            <a:r>
              <a:rPr lang="en-US" altLang="zh-CN" i="1">
                <a:latin typeface="Times-Italic" charset="0"/>
              </a:rPr>
              <a:t>scatter-gather operations </a:t>
            </a:r>
            <a:r>
              <a:rPr lang="en-US" altLang="zh-CN">
                <a:latin typeface="Times-Roman" charset="0"/>
              </a:rPr>
              <a:t>using index vectors. </a:t>
            </a:r>
            <a:r>
              <a:rPr lang="zh-CN" altLang="en-US">
                <a:latin typeface="Times-Roman" charset="0"/>
              </a:rPr>
              <a:t>分散集中操作</a:t>
            </a:r>
          </a:p>
          <a:p>
            <a:pPr eaLnBrk="1" hangingPunct="1"/>
            <a:r>
              <a:rPr lang="en-US" altLang="zh-CN">
                <a:latin typeface="Times-Roman" charset="0"/>
              </a:rPr>
              <a:t>The goal of such operations is to support moving between a dense representation (i.e., zeros are not included) and normal representation (i.e., the zeros are included) of a sparse matrix. </a:t>
            </a:r>
          </a:p>
          <a:p>
            <a:pPr eaLnBrk="1" hangingPunct="1"/>
            <a:r>
              <a:rPr lang="en-US" altLang="zh-CN">
                <a:latin typeface="Times-Roman" charset="0"/>
              </a:rPr>
              <a:t>A </a:t>
            </a:r>
            <a:r>
              <a:rPr lang="en-US" altLang="zh-CN" i="1">
                <a:latin typeface="Times-Italic" charset="0"/>
              </a:rPr>
              <a:t>gather </a:t>
            </a:r>
            <a:r>
              <a:rPr lang="en-US" altLang="zh-CN">
                <a:latin typeface="Times-Roman" charset="0"/>
              </a:rPr>
              <a:t>operation takes an </a:t>
            </a:r>
            <a:r>
              <a:rPr lang="en-US" altLang="zh-CN" i="1">
                <a:latin typeface="Times-Italic" charset="0"/>
              </a:rPr>
              <a:t>index vector </a:t>
            </a:r>
            <a:r>
              <a:rPr lang="en-US" altLang="zh-CN">
                <a:latin typeface="Times-Roman" charset="0"/>
              </a:rPr>
              <a:t>and fetches the vector whose elements are at the addresses given by adding a base address to the offsets given in the index vector. The result is a nonsparse vector in a vector register.</a:t>
            </a:r>
          </a:p>
          <a:p>
            <a:pPr eaLnBrk="1" hangingPunct="1"/>
            <a:endParaRPr lang="en-US" altLang="zh-CN">
              <a:latin typeface="Times-Roman" charset="0"/>
            </a:endParaRPr>
          </a:p>
          <a:p>
            <a:pPr eaLnBrk="1" hangingPunct="1"/>
            <a:endParaRPr lang="en-US" altLang="zh-CN"/>
          </a:p>
        </p:txBody>
      </p:sp>
    </p:spTree>
    <p:extLst>
      <p:ext uri="{BB962C8B-B14F-4D97-AF65-F5344CB8AC3E}">
        <p14:creationId xmlns:p14="http://schemas.microsoft.com/office/powerpoint/2010/main" val="411169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74E998-713F-476B-A4B8-8875D5F61195}" type="slidenum">
              <a:rPr lang="en-US" altLang="zh-CN" sz="1300">
                <a:solidFill>
                  <a:srgbClr val="000000"/>
                </a:solidFill>
              </a:rPr>
              <a:pPr>
                <a:spcBef>
                  <a:spcPct val="0"/>
                </a:spcBef>
              </a:pPr>
              <a:t>32</a:t>
            </a:fld>
            <a:endParaRPr lang="en-US" altLang="zh-CN" sz="1300">
              <a:solidFill>
                <a:srgbClr val="000000"/>
              </a:solidFill>
            </a:endParaRPr>
          </a:p>
        </p:txBody>
      </p:sp>
      <p:sp>
        <p:nvSpPr>
          <p:cNvPr id="51203" name="Rectangle 2"/>
          <p:cNvSpPr>
            <a:spLocks noGrp="1" noRot="1" noChangeAspect="1" noChangeArrowheads="1" noTextEdit="1"/>
          </p:cNvSpPr>
          <p:nvPr>
            <p:ph type="sldImg"/>
          </p:nvPr>
        </p:nvSpPr>
        <p:spPr>
          <a:xfrm>
            <a:off x="1000125" y="776288"/>
            <a:ext cx="5099050" cy="3824287"/>
          </a:xfrm>
          <a:ln/>
        </p:spPr>
      </p:sp>
      <p:sp>
        <p:nvSpPr>
          <p:cNvPr id="512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Roman" charset="0"/>
              </a:rPr>
              <a:t>After these elements are operated on in dense form, the sparse vector can be stored in expanded form by a </a:t>
            </a:r>
            <a:r>
              <a:rPr lang="en-US" altLang="zh-CN" i="1">
                <a:latin typeface="Times-Italic" charset="0"/>
              </a:rPr>
              <a:t>scatter </a:t>
            </a:r>
            <a:r>
              <a:rPr lang="en-US" altLang="zh-CN">
                <a:latin typeface="Times-Roman" charset="0"/>
              </a:rPr>
              <a:t>store, using the same index vector.</a:t>
            </a:r>
          </a:p>
          <a:p>
            <a:pPr eaLnBrk="1" hangingPunct="1"/>
            <a:endParaRPr lang="en-US" altLang="zh-CN"/>
          </a:p>
        </p:txBody>
      </p:sp>
    </p:spTree>
    <p:extLst>
      <p:ext uri="{BB962C8B-B14F-4D97-AF65-F5344CB8AC3E}">
        <p14:creationId xmlns:p14="http://schemas.microsoft.com/office/powerpoint/2010/main" val="2764058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DFE5A8-5D36-4932-99E3-7543BF7C8EB2}" type="slidenum">
              <a:rPr lang="en-US" altLang="zh-CN" sz="1300">
                <a:solidFill>
                  <a:srgbClr val="000000"/>
                </a:solidFill>
              </a:rPr>
              <a:pPr>
                <a:spcBef>
                  <a:spcPct val="0"/>
                </a:spcBef>
              </a:pPr>
              <a:t>34</a:t>
            </a:fld>
            <a:endParaRPr lang="en-US" altLang="zh-CN" sz="1300">
              <a:solidFill>
                <a:srgbClr val="000000"/>
              </a:solidFill>
            </a:endParaRPr>
          </a:p>
        </p:txBody>
      </p:sp>
      <p:sp>
        <p:nvSpPr>
          <p:cNvPr id="54275" name="Rectangle 2"/>
          <p:cNvSpPr>
            <a:spLocks noGrp="1" noRot="1" noChangeAspect="1" noChangeArrowheads="1" noTextEdit="1"/>
          </p:cNvSpPr>
          <p:nvPr>
            <p:ph type="sldImg"/>
          </p:nvPr>
        </p:nvSpPr>
        <p:spPr>
          <a:xfrm>
            <a:off x="1000125" y="776288"/>
            <a:ext cx="5099050" cy="3824287"/>
          </a:xfrm>
          <a:ln/>
        </p:spPr>
      </p:sp>
      <p:sp>
        <p:nvSpPr>
          <p:cNvPr id="542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Roman" charset="0"/>
              </a:rPr>
              <a:t>The parallel semantics of a vector instruction allows an implementation to execute these elemental operations using :</a:t>
            </a:r>
          </a:p>
          <a:p>
            <a:pPr eaLnBrk="1" hangingPunct="1"/>
            <a:r>
              <a:rPr lang="en-US" altLang="zh-CN">
                <a:latin typeface="Times-Roman" charset="0"/>
              </a:rPr>
              <a:t>either a deeply pipelined functional unit, or by using an array of parallel functional units, or a combination of parallel and pipelined functional units.</a:t>
            </a:r>
          </a:p>
          <a:p>
            <a:pPr eaLnBrk="1" hangingPunct="1"/>
            <a:r>
              <a:rPr lang="en-US" altLang="zh-CN" b="1">
                <a:latin typeface="MyriadMM_565_600_" charset="0"/>
              </a:rPr>
              <a:t>Using multiple functional units to improve the performance of a single vector add instruction</a:t>
            </a:r>
            <a:endParaRPr lang="en-US" altLang="zh-CN">
              <a:latin typeface="MyriadMM_565_600_" charset="0"/>
            </a:endParaRPr>
          </a:p>
          <a:p>
            <a:pPr eaLnBrk="1" hangingPunct="1"/>
            <a:r>
              <a:rPr lang="en-US" altLang="zh-CN">
                <a:latin typeface="MyriadMM_400_600_" charset="0"/>
              </a:rPr>
              <a:t>The machine shown in (a) has a single add pipeline and can complete one addition per cycle. </a:t>
            </a:r>
          </a:p>
          <a:p>
            <a:pPr eaLnBrk="1" hangingPunct="1"/>
            <a:r>
              <a:rPr lang="en-US" altLang="zh-CN">
                <a:latin typeface="MyriadMM_400_600_" charset="0"/>
              </a:rPr>
              <a:t>The machine shown in (b) has four add pipelines and can complete four additions per cycle.</a:t>
            </a:r>
          </a:p>
          <a:p>
            <a:pPr eaLnBrk="1" hangingPunct="1"/>
            <a:endParaRPr lang="en-US" altLang="zh-CN">
              <a:latin typeface="Times-Roman" charset="0"/>
            </a:endParaRPr>
          </a:p>
          <a:p>
            <a:pPr eaLnBrk="1" hangingPunct="1"/>
            <a:endParaRPr lang="en-US" altLang="zh-CN"/>
          </a:p>
        </p:txBody>
      </p:sp>
    </p:spTree>
    <p:extLst>
      <p:ext uri="{BB962C8B-B14F-4D97-AF65-F5344CB8AC3E}">
        <p14:creationId xmlns:p14="http://schemas.microsoft.com/office/powerpoint/2010/main" val="229649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82D34EA-112E-4426-8654-71DD86CF6B40}"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8426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2239C2-C1BE-46B8-96FA-79DDE8AAA4CF}" type="slidenum">
              <a:rPr lang="en-US" altLang="zh-CN" sz="1300">
                <a:solidFill>
                  <a:srgbClr val="000000"/>
                </a:solidFill>
              </a:rPr>
              <a:pPr>
                <a:spcBef>
                  <a:spcPct val="0"/>
                </a:spcBef>
              </a:pPr>
              <a:t>38</a:t>
            </a:fld>
            <a:endParaRPr lang="en-US" altLang="zh-CN" sz="1300">
              <a:solidFill>
                <a:srgbClr val="000000"/>
              </a:solidFill>
            </a:endParaRPr>
          </a:p>
        </p:txBody>
      </p:sp>
      <p:sp>
        <p:nvSpPr>
          <p:cNvPr id="583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0EE5FB10-3C6E-4D72-BC79-89E588AEEFF9}" type="slidenum">
              <a:rPr lang="en-US" altLang="zh-CN" sz="1300">
                <a:solidFill>
                  <a:srgbClr val="000000"/>
                </a:solidFill>
                <a:latin typeface="Calibri" panose="020F0502020204030204" pitchFamily="34" charset="0"/>
              </a:rPr>
              <a:pPr algn="r" fontAlgn="base">
                <a:spcBef>
                  <a:spcPct val="0"/>
                </a:spcBef>
                <a:spcAft>
                  <a:spcPct val="0"/>
                </a:spcAft>
              </a:pPr>
              <a:t>38</a:t>
            </a:fld>
            <a:endParaRPr lang="en-US" altLang="zh-CN" sz="1300">
              <a:solidFill>
                <a:srgbClr val="000000"/>
              </a:solidFill>
              <a:latin typeface="Calibri" panose="020F0502020204030204" pitchFamily="34" charset="0"/>
            </a:endParaRPr>
          </a:p>
        </p:txBody>
      </p:sp>
      <p:sp>
        <p:nvSpPr>
          <p:cNvPr id="583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a:t>Cray 1; fastest scalar computer + 1st commercially successful vector computer, offered another 10X</a:t>
            </a:r>
          </a:p>
          <a:p>
            <a:pPr eaLnBrk="1" hangingPunct="1">
              <a:spcBef>
                <a:spcPct val="0"/>
              </a:spcBef>
            </a:pPr>
            <a:r>
              <a:rPr lang="en-US" altLang="zh-CN"/>
              <a:t>6600 1st scoreboard</a:t>
            </a:r>
          </a:p>
          <a:p>
            <a:pPr eaLnBrk="1" hangingPunct="1">
              <a:spcBef>
                <a:spcPct val="0"/>
              </a:spcBef>
            </a:pPr>
            <a:endParaRPr lang="en-US" altLang="zh-CN"/>
          </a:p>
          <a:p>
            <a:pPr eaLnBrk="1" hangingPunct="1">
              <a:spcBef>
                <a:spcPct val="0"/>
              </a:spcBef>
            </a:pPr>
            <a:r>
              <a:rPr lang="en-US" altLang="zh-CN"/>
              <a:t>Cray XMP: 3 LSUs, Multiprocessor 4 way (not by Cray) </a:t>
            </a:r>
          </a:p>
          <a:p>
            <a:pPr eaLnBrk="1" hangingPunct="1">
              <a:spcBef>
                <a:spcPct val="0"/>
              </a:spcBef>
            </a:pPr>
            <a:r>
              <a:rPr lang="en-US" altLang="zh-CN"/>
              <a:t>=&gt; YMP, C-90, T-90; 2X processors, 1.5X clock</a:t>
            </a:r>
          </a:p>
          <a:p>
            <a:pPr eaLnBrk="1" hangingPunct="1">
              <a:spcBef>
                <a:spcPct val="0"/>
              </a:spcBef>
            </a:pPr>
            <a:r>
              <a:rPr lang="en-US" altLang="zh-CN"/>
              <a:t>Cray 2 went to DRAM to get more memory, not so great</a:t>
            </a:r>
          </a:p>
          <a:p>
            <a:pPr eaLnBrk="1" hangingPunct="1">
              <a:spcBef>
                <a:spcPct val="0"/>
              </a:spcBef>
            </a:pPr>
            <a:r>
              <a:rPr lang="en-US" altLang="zh-CN"/>
              <a:t>Like parallel teams as Intel (486, PPro, Pentium, next one)</a:t>
            </a:r>
          </a:p>
          <a:p>
            <a:pPr eaLnBrk="1" hangingPunct="1">
              <a:spcBef>
                <a:spcPct val="0"/>
              </a:spcBef>
            </a:pPr>
            <a:endParaRPr lang="en-US" altLang="zh-CN"/>
          </a:p>
          <a:p>
            <a:pPr eaLnBrk="1" hangingPunct="1">
              <a:spcBef>
                <a:spcPct val="0"/>
              </a:spcBef>
            </a:pPr>
            <a:r>
              <a:rPr lang="en-US" altLang="zh-CN"/>
              <a:t>Japan</a:t>
            </a:r>
          </a:p>
          <a:p>
            <a:pPr eaLnBrk="1" hangingPunct="1">
              <a:spcBef>
                <a:spcPct val="0"/>
              </a:spcBef>
            </a:pPr>
            <a:r>
              <a:rPr lang="en-US" altLang="zh-CN"/>
              <a:t>Fujitsu, vary number of registers elements (8x1024 or 32x256)</a:t>
            </a:r>
          </a:p>
          <a:p>
            <a:pPr eaLnBrk="1" hangingPunct="1">
              <a:spcBef>
                <a:spcPct val="0"/>
              </a:spcBef>
            </a:pPr>
            <a:r>
              <a:rPr lang="en-US" altLang="zh-CN"/>
              <a:t>NEC, 8x256 + 8K of varying elements</a:t>
            </a:r>
          </a:p>
        </p:txBody>
      </p:sp>
      <p:sp>
        <p:nvSpPr>
          <p:cNvPr id="583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4144393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065FF8-352E-40B8-8EFF-5C7308E4496D}" type="slidenum">
              <a:rPr lang="en-US" altLang="zh-CN" sz="1300">
                <a:solidFill>
                  <a:srgbClr val="000000"/>
                </a:solidFill>
              </a:rPr>
              <a:pPr>
                <a:spcBef>
                  <a:spcPct val="0"/>
                </a:spcBef>
              </a:pPr>
              <a:t>39</a:t>
            </a:fld>
            <a:endParaRPr lang="en-US" altLang="zh-CN" sz="1300">
              <a:solidFill>
                <a:srgbClr val="000000"/>
              </a:solidFill>
            </a:endParaRPr>
          </a:p>
        </p:txBody>
      </p:sp>
      <p:sp>
        <p:nvSpPr>
          <p:cNvPr id="604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D79FAD78-7116-4F35-B657-65481D081B73}" type="slidenum">
              <a:rPr lang="en-US" altLang="zh-CN" sz="1300">
                <a:solidFill>
                  <a:srgbClr val="000000"/>
                </a:solidFill>
                <a:latin typeface="Calibri" panose="020F0502020204030204" pitchFamily="34" charset="0"/>
              </a:rPr>
              <a:pPr algn="r" fontAlgn="base">
                <a:spcBef>
                  <a:spcPct val="0"/>
                </a:spcBef>
                <a:spcAft>
                  <a:spcPct val="0"/>
                </a:spcAft>
              </a:pPr>
              <a:t>39</a:t>
            </a:fld>
            <a:endParaRPr lang="en-US" altLang="zh-CN" sz="1300">
              <a:solidFill>
                <a:srgbClr val="000000"/>
              </a:solidFill>
              <a:latin typeface="Calibri" panose="020F0502020204030204" pitchFamily="34" charset="0"/>
            </a:endParaRPr>
          </a:p>
        </p:txBody>
      </p:sp>
      <p:sp>
        <p:nvSpPr>
          <p:cNvPr id="604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a:t>6X in 20 years; 32X in 20 years; Peak is 360X speedup </a:t>
            </a:r>
          </a:p>
          <a:p>
            <a:pPr eaLnBrk="1" hangingPunct="1">
              <a:spcBef>
                <a:spcPct val="0"/>
              </a:spcBef>
            </a:pPr>
            <a:r>
              <a:rPr lang="en-US" altLang="zh-CN"/>
              <a:t>Weighed tons</a:t>
            </a:r>
          </a:p>
        </p:txBody>
      </p:sp>
      <p:sp>
        <p:nvSpPr>
          <p:cNvPr id="6042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059130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7D54BD-B15B-4532-BDCD-C7A2B3E1AFD6}" type="slidenum">
              <a:rPr lang="en-US" altLang="zh-CN" sz="1300">
                <a:solidFill>
                  <a:srgbClr val="000000"/>
                </a:solidFill>
              </a:rPr>
              <a:pPr>
                <a:spcBef>
                  <a:spcPct val="0"/>
                </a:spcBef>
              </a:pPr>
              <a:t>41</a:t>
            </a:fld>
            <a:endParaRPr lang="en-US" altLang="zh-CN" sz="1300">
              <a:solidFill>
                <a:srgbClr val="000000"/>
              </a:solidFill>
            </a:endParaRPr>
          </a:p>
        </p:txBody>
      </p:sp>
      <p:sp>
        <p:nvSpPr>
          <p:cNvPr id="634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44A742EA-DDB2-49FE-A2D6-9825554F3F6B}" type="slidenum">
              <a:rPr lang="en-US" altLang="zh-CN" sz="1300">
                <a:solidFill>
                  <a:srgbClr val="000000"/>
                </a:solidFill>
                <a:latin typeface="Calibri" panose="020F0502020204030204" pitchFamily="34" charset="0"/>
              </a:rPr>
              <a:pPr algn="r" fontAlgn="base">
                <a:spcBef>
                  <a:spcPct val="0"/>
                </a:spcBef>
                <a:spcAft>
                  <a:spcPct val="0"/>
                </a:spcAft>
              </a:pPr>
              <a:t>41</a:t>
            </a:fld>
            <a:endParaRPr lang="en-US" altLang="zh-CN" sz="1300">
              <a:solidFill>
                <a:srgbClr val="000000"/>
              </a:solidFill>
              <a:latin typeface="Calibri" panose="020F0502020204030204" pitchFamily="34" charset="0"/>
            </a:endParaRPr>
          </a:p>
        </p:txBody>
      </p:sp>
      <p:sp>
        <p:nvSpPr>
          <p:cNvPr id="63492"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3"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24</a:t>
            </a:r>
          </a:p>
        </p:txBody>
      </p:sp>
      <p:sp>
        <p:nvSpPr>
          <p:cNvPr id="63494"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5"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6" name="Rectangle 6"/>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70" tIns="47345" rIns="98070" bIns="47345"/>
          <a:lstStyle/>
          <a:p>
            <a:pPr eaLnBrk="1" hangingPunct="1">
              <a:spcBef>
                <a:spcPct val="0"/>
              </a:spcBef>
            </a:pPr>
            <a:r>
              <a:rPr lang="en-US" altLang="zh-CN"/>
              <a:t>Why MPP? Best potential performance!</a:t>
            </a:r>
          </a:p>
          <a:p>
            <a:pPr eaLnBrk="1" hangingPunct="1">
              <a:spcBef>
                <a:spcPct val="0"/>
              </a:spcBef>
            </a:pPr>
            <a:r>
              <a:rPr lang="en-US" altLang="zh-CN"/>
              <a:t>Few successes</a:t>
            </a:r>
          </a:p>
          <a:p>
            <a:pPr eaLnBrk="1" hangingPunct="1">
              <a:spcBef>
                <a:spcPct val="0"/>
              </a:spcBef>
            </a:pPr>
            <a:r>
              <a:rPr lang="en-US" altLang="zh-CN"/>
              <a:t>Operator on vectors of registers</a:t>
            </a:r>
          </a:p>
          <a:p>
            <a:pPr eaLnBrk="1" hangingPunct="1">
              <a:spcBef>
                <a:spcPct val="0"/>
              </a:spcBef>
            </a:pPr>
            <a:r>
              <a:rPr lang="en-US" altLang="zh-CN"/>
              <a:t>Its easier to vectorize than parallelize</a:t>
            </a:r>
          </a:p>
          <a:p>
            <a:pPr eaLnBrk="1" hangingPunct="1">
              <a:spcBef>
                <a:spcPct val="0"/>
              </a:spcBef>
            </a:pPr>
            <a:r>
              <a:rPr lang="en-US" altLang="zh-CN"/>
              <a:t>Scales well: more hardware and slower clock rate</a:t>
            </a:r>
          </a:p>
          <a:p>
            <a:pPr eaLnBrk="1" hangingPunct="1">
              <a:spcBef>
                <a:spcPct val="0"/>
              </a:spcBef>
            </a:pPr>
            <a:endParaRPr lang="en-US" altLang="zh-CN"/>
          </a:p>
          <a:p>
            <a:pPr eaLnBrk="1" hangingPunct="1">
              <a:spcBef>
                <a:spcPct val="0"/>
              </a:spcBef>
            </a:pPr>
            <a:r>
              <a:rPr lang="en-US" altLang="zh-CN"/>
              <a:t>Crazy research</a:t>
            </a:r>
          </a:p>
          <a:p>
            <a:pPr eaLnBrk="1" hangingPunct="1">
              <a:spcBef>
                <a:spcPct val="0"/>
              </a:spcBef>
            </a:pPr>
            <a:endParaRPr lang="en-US" altLang="zh-CN"/>
          </a:p>
        </p:txBody>
      </p:sp>
      <p:sp>
        <p:nvSpPr>
          <p:cNvPr id="63497" name="Rectangle 7"/>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78001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0F39B76-4B13-40D6-A84E-5D4FC0E400B3}"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42</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21776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3079564-71B7-4D75-8E4A-FC64CAEC3110}"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78068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5E0C5B4-F19E-4C1A-BCFD-C8409342096D}"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1548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351435-080D-4221-B27C-FD316E3EE74B}" type="slidenum">
              <a:rPr lang="en-US" altLang="zh-CN" sz="1300">
                <a:solidFill>
                  <a:srgbClr val="000000"/>
                </a:solidFill>
              </a:rPr>
              <a:pPr>
                <a:spcBef>
                  <a:spcPct val="0"/>
                </a:spcBef>
              </a:pPr>
              <a:t>7</a:t>
            </a:fld>
            <a:endParaRPr lang="en-US" altLang="zh-CN" sz="1300">
              <a:solidFill>
                <a:srgbClr val="000000"/>
              </a:solidFill>
            </a:endParaRPr>
          </a:p>
        </p:txBody>
      </p:sp>
      <p:sp>
        <p:nvSpPr>
          <p:cNvPr id="184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E4E83058-1E90-430D-BEEC-2CC05DB17B8E}" type="slidenum">
              <a:rPr lang="en-US" altLang="zh-CN" sz="1300">
                <a:solidFill>
                  <a:srgbClr val="000000"/>
                </a:solidFill>
                <a:latin typeface="Calibri" panose="020F0502020204030204" pitchFamily="34" charset="0"/>
              </a:rPr>
              <a:pPr algn="r" fontAlgn="base">
                <a:spcBef>
                  <a:spcPct val="0"/>
                </a:spcBef>
                <a:spcAft>
                  <a:spcPct val="0"/>
                </a:spcAft>
              </a:pPr>
              <a:t>7</a:t>
            </a:fld>
            <a:endParaRPr lang="en-US" altLang="zh-CN" sz="1300">
              <a:solidFill>
                <a:srgbClr val="000000"/>
              </a:solidFill>
              <a:latin typeface="Calibri" panose="020F0502020204030204" pitchFamily="34" charset="0"/>
            </a:endParaRPr>
          </a:p>
        </p:txBody>
      </p:sp>
      <p:sp>
        <p:nvSpPr>
          <p:cNvPr id="18436"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7"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25</a:t>
            </a:r>
          </a:p>
        </p:txBody>
      </p:sp>
      <p:sp>
        <p:nvSpPr>
          <p:cNvPr id="18438"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9"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40" name="Rectangle 6"/>
          <p:cNvSpPr>
            <a:spLocks noGrp="1" noRot="1" noChangeAspect="1" noChangeArrowheads="1" noTextEdit="1"/>
          </p:cNvSpPr>
          <p:nvPr>
            <p:ph type="sldImg"/>
          </p:nvPr>
        </p:nvSpPr>
        <p:spPr>
          <a:xfrm>
            <a:off x="993775" y="768350"/>
            <a:ext cx="5114925" cy="3836988"/>
          </a:xfrm>
          <a:ln w="12700" cap="flat">
            <a:solidFill>
              <a:schemeClr val="tx1"/>
            </a:solidFill>
          </a:ln>
        </p:spPr>
      </p:sp>
      <p:sp>
        <p:nvSpPr>
          <p:cNvPr id="18441" name="Rectangle 7"/>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r>
              <a:rPr lang="en-US" altLang="zh-CN" sz="1800"/>
              <a:t>Vector processor is a </a:t>
            </a:r>
            <a:r>
              <a:rPr lang="en-US" altLang="zh-CN" sz="1800">
                <a:hlinkClick r:id="rId3" tooltip="Central processing unit"/>
              </a:rPr>
              <a:t>CPU</a:t>
            </a:r>
            <a:r>
              <a:rPr lang="en-US" altLang="zh-CN" sz="1800"/>
              <a:t> design that vector  instruction can perform mathematical operations on a set of data elements simultaneously. This is in contrast to a </a:t>
            </a:r>
            <a:r>
              <a:rPr lang="en-US" altLang="zh-CN" sz="1800">
                <a:hlinkClick r:id="rId4" tooltip="Scalar processor"/>
              </a:rPr>
              <a:t>scalar processor</a:t>
            </a:r>
            <a:r>
              <a:rPr lang="en-US" altLang="zh-CN" sz="1800"/>
              <a:t> which handles one element at a time using multiple instructions. </a:t>
            </a:r>
          </a:p>
          <a:p>
            <a:pPr eaLnBrk="1" hangingPunct="1"/>
            <a:r>
              <a:rPr lang="en-US" altLang="zh-CN" sz="2000"/>
              <a:t>Vector processors were common in the </a:t>
            </a:r>
            <a:r>
              <a:rPr lang="en-US" altLang="zh-CN" sz="2000">
                <a:hlinkClick r:id="rId5" tooltip="Scientific computing"/>
              </a:rPr>
              <a:t>scientific computing</a:t>
            </a:r>
            <a:r>
              <a:rPr lang="en-US" altLang="zh-CN" sz="2000"/>
              <a:t> area through the 1980s and into the 1990s, because s</a:t>
            </a:r>
            <a:r>
              <a:rPr lang="en-US" altLang="zh-CN" sz="1800"/>
              <a:t>cientific applications typically operate on arrays and matrices</a:t>
            </a:r>
          </a:p>
        </p:txBody>
      </p:sp>
    </p:spTree>
    <p:extLst>
      <p:ext uri="{BB962C8B-B14F-4D97-AF65-F5344CB8AC3E}">
        <p14:creationId xmlns:p14="http://schemas.microsoft.com/office/powerpoint/2010/main" val="4198305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81F7A81-0406-4C7C-AE0C-38F89B7C021B}"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232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3DFF8AC8-435A-4077-9E22-9AB1FC9AE6AE}"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48</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84268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ED297CC4-ACC3-4E46-AE29-30B72920501D}"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49</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17699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91A5F03A-DCFD-4046-9389-1D5DBD4B74A9}"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50</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04489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8EB7188-B27A-4E4D-999D-182358EF1AD9}"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51</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68476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DFA46471-3114-4E0B-A895-482E518FD99B}"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52</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43783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3400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54</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05654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DEFD281-E0A6-4F8A-97D3-E281FD9FFE7C}"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55</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10991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04E1AA4-5F9B-45BF-AEF2-984289476092}"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56</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4563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6C8F50-A411-4756-84BB-C9BF755F95C1}" type="slidenum">
              <a:rPr lang="en-US" altLang="zh-CN" sz="1300">
                <a:solidFill>
                  <a:srgbClr val="000000"/>
                </a:solidFill>
              </a:rPr>
              <a:pPr>
                <a:spcBef>
                  <a:spcPct val="0"/>
                </a:spcBef>
              </a:pPr>
              <a:t>8</a:t>
            </a:fld>
            <a:endParaRPr lang="en-US" altLang="zh-CN" sz="1300">
              <a:solidFill>
                <a:srgbClr val="000000"/>
              </a:solidFill>
            </a:endParaRPr>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800"/>
              <a:t>Vector processors have the following properties.</a:t>
            </a:r>
          </a:p>
          <a:p>
            <a:pPr eaLnBrk="1" hangingPunct="1"/>
            <a:endParaRPr lang="en-US" altLang="zh-CN" sz="1800"/>
          </a:p>
          <a:p>
            <a:pPr eaLnBrk="1" hangingPunct="1"/>
            <a:r>
              <a:rPr lang="en-US" altLang="zh-CN" sz="1800"/>
              <a:t>Each single vector instruction implies a lot of work. In fact they can do the same work as a loop in scalar processor.</a:t>
            </a:r>
          </a:p>
          <a:p>
            <a:pPr eaLnBrk="1" hangingPunct="1"/>
            <a:r>
              <a:rPr lang="en-US" altLang="zh-CN" sz="1800"/>
              <a:t>We will have much fewer instructions and instruction fetch.</a:t>
            </a:r>
          </a:p>
          <a:p>
            <a:pPr eaLnBrk="1" hangingPunct="1"/>
            <a:endParaRPr lang="en-US" altLang="zh-CN" sz="1800"/>
          </a:p>
        </p:txBody>
      </p:sp>
    </p:spTree>
    <p:extLst>
      <p:ext uri="{BB962C8B-B14F-4D97-AF65-F5344CB8AC3E}">
        <p14:creationId xmlns:p14="http://schemas.microsoft.com/office/powerpoint/2010/main" val="3728441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40DE305C-46C2-43D2-A304-E04B3E8E75A4}"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57</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189165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C999DE0-B237-4D7F-A34D-F1AE01D48DA2}"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58</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39983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897A36BF-B5A1-45AA-9284-C6E45B51EB00}"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59</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83069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solidFill>
                  <a:srgbClr val="000000"/>
                </a:solidFill>
              </a:rPr>
              <a:pPr/>
              <a:t>5 December 2023</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60</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69479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61</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41039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94EF222-DDC4-4B4E-B052-006607246041}"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62</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63647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4F3C8C8-192C-415E-A17A-272348089090}"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63</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80750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66FE83A-E041-4C32-8791-EAB2D10A51EE}"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96881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C2C7202-1BEA-46B7-AA99-D9D8E44EB597}"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42842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F77A658F-25FF-4AFB-AF60-04454F2C3370}"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12753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D4F4C8-F5EB-4F80-AAE3-3252379037A0}" type="slidenum">
              <a:rPr lang="en-US" altLang="zh-CN" sz="1300">
                <a:solidFill>
                  <a:srgbClr val="000000"/>
                </a:solidFill>
              </a:rPr>
              <a:pPr>
                <a:spcBef>
                  <a:spcPct val="0"/>
                </a:spcBef>
              </a:pPr>
              <a:t>9</a:t>
            </a:fld>
            <a:endParaRPr lang="en-US" altLang="zh-CN" sz="1300">
              <a:solidFill>
                <a:srgbClr val="00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CDC:  Control Data Corporation</a:t>
            </a:r>
          </a:p>
          <a:p>
            <a:pPr eaLnBrk="1" hangingPunct="1"/>
            <a:endParaRPr lang="en-US" altLang="zh-CN"/>
          </a:p>
          <a:p>
            <a:pPr eaLnBrk="1" hangingPunct="1"/>
            <a:r>
              <a:rPr lang="en-US" altLang="zh-CN"/>
              <a:t>Vector processing was especially popularized by </a:t>
            </a:r>
            <a:r>
              <a:rPr lang="en-US" altLang="zh-CN">
                <a:hlinkClick r:id="rId3" tooltip="Cray"/>
              </a:rPr>
              <a:t>Cray</a:t>
            </a:r>
            <a:r>
              <a:rPr lang="en-US" altLang="zh-CN"/>
              <a:t> in the 1970s and 1980s. </a:t>
            </a:r>
          </a:p>
        </p:txBody>
      </p:sp>
    </p:spTree>
    <p:extLst>
      <p:ext uri="{BB962C8B-B14F-4D97-AF65-F5344CB8AC3E}">
        <p14:creationId xmlns:p14="http://schemas.microsoft.com/office/powerpoint/2010/main" val="331567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7D776B9-53A3-4595-A8CC-9140EA90FAD4}"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55662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5014C0-73DB-4C73-94A2-45856EFE90F5}"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68</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6208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31A5B9AD-0EE0-4FEF-B113-EE3A9631A42A}"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4148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62DC49-D31C-49FC-91BE-B51A3726841A}" type="slidenum">
              <a:rPr lang="en-US" altLang="zh-CN" sz="1300">
                <a:solidFill>
                  <a:srgbClr val="000000"/>
                </a:solidFill>
              </a:rPr>
              <a:pPr>
                <a:spcBef>
                  <a:spcPct val="0"/>
                </a:spcBef>
              </a:pPr>
              <a:t>10</a:t>
            </a:fld>
            <a:endParaRPr lang="en-US" altLang="zh-CN" sz="1300">
              <a:solidFill>
                <a:srgbClr val="000000"/>
              </a:solidFill>
            </a:endParaRPr>
          </a:p>
        </p:txBody>
      </p:sp>
      <p:sp>
        <p:nvSpPr>
          <p:cNvPr id="245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FF6C90F-0770-4341-A3D8-9006FFF6EEB6}" type="slidenum">
              <a:rPr lang="en-US" altLang="zh-CN" sz="1300">
                <a:solidFill>
                  <a:srgbClr val="000000"/>
                </a:solidFill>
                <a:latin typeface="Calibri" panose="020F0502020204030204" pitchFamily="34" charset="0"/>
              </a:rPr>
              <a:pPr algn="r" fontAlgn="base">
                <a:spcBef>
                  <a:spcPct val="0"/>
                </a:spcBef>
                <a:spcAft>
                  <a:spcPct val="0"/>
                </a:spcAft>
              </a:pPr>
              <a:t>10</a:t>
            </a:fld>
            <a:endParaRPr lang="en-US" altLang="zh-CN" sz="1300">
              <a:solidFill>
                <a:srgbClr val="000000"/>
              </a:solidFill>
              <a:latin typeface="Calibri" panose="020F0502020204030204" pitchFamily="34" charset="0"/>
            </a:endParaRPr>
          </a:p>
        </p:txBody>
      </p:sp>
      <p:sp>
        <p:nvSpPr>
          <p:cNvPr id="2458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a:t>For memory-memory vector processors, all the vector operations are memory to memory, which means or instruction operand the elements of the array are fetched from memory and the results are stored back to memory.</a:t>
            </a:r>
          </a:p>
          <a:p>
            <a:pPr eaLnBrk="1" hangingPunct="1">
              <a:spcBef>
                <a:spcPct val="0"/>
              </a:spcBef>
            </a:pPr>
            <a:r>
              <a:rPr lang="en-US" altLang="zh-CN"/>
              <a:t>CDC Star-100 in 1973 and Texas Instrument ASC in 1971 are both m-m vector processors.</a:t>
            </a:r>
          </a:p>
          <a:p>
            <a:pPr eaLnBrk="1" hangingPunct="1">
              <a:spcBef>
                <a:spcPct val="0"/>
              </a:spcBef>
            </a:pPr>
            <a:endParaRPr lang="en-US" altLang="zh-CN"/>
          </a:p>
          <a:p>
            <a:pPr eaLnBrk="1" hangingPunct="1">
              <a:spcBef>
                <a:spcPct val="0"/>
              </a:spcBef>
            </a:pPr>
            <a:endParaRPr lang="en-US" altLang="zh-CN"/>
          </a:p>
        </p:txBody>
      </p:sp>
      <p:sp>
        <p:nvSpPr>
          <p:cNvPr id="2458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5001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BFECCB-F250-40B8-9F8B-1DBC95552AA3}" type="slidenum">
              <a:rPr lang="en-US" altLang="zh-CN" sz="1300">
                <a:solidFill>
                  <a:srgbClr val="000000"/>
                </a:solidFill>
              </a:rPr>
              <a:pPr>
                <a:spcBef>
                  <a:spcPct val="0"/>
                </a:spcBef>
              </a:pPr>
              <a:t>15</a:t>
            </a:fld>
            <a:endParaRPr lang="en-US" altLang="zh-CN" sz="1300">
              <a:solidFill>
                <a:srgbClr val="000000"/>
              </a:solidFill>
            </a:endParaRPr>
          </a:p>
        </p:txBody>
      </p:sp>
      <p:sp>
        <p:nvSpPr>
          <p:cNvPr id="307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3F290DCD-2227-4ED3-BAC6-FFA27483B389}" type="slidenum">
              <a:rPr lang="en-US" altLang="zh-CN" sz="1300">
                <a:solidFill>
                  <a:srgbClr val="000000"/>
                </a:solidFill>
                <a:latin typeface="Calibri" panose="020F0502020204030204" pitchFamily="34" charset="0"/>
              </a:rPr>
              <a:pPr algn="r" fontAlgn="base">
                <a:spcBef>
                  <a:spcPct val="0"/>
                </a:spcBef>
                <a:spcAft>
                  <a:spcPct val="0"/>
                </a:spcAft>
              </a:pPr>
              <a:t>15</a:t>
            </a:fld>
            <a:endParaRPr lang="en-US" altLang="zh-CN" sz="1300">
              <a:solidFill>
                <a:srgbClr val="000000"/>
              </a:solidFill>
              <a:latin typeface="Calibri" panose="020F0502020204030204" pitchFamily="34" charset="0"/>
            </a:endParaRPr>
          </a:p>
        </p:txBody>
      </p:sp>
      <p:sp>
        <p:nvSpPr>
          <p:cNvPr id="307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a:p>
        </p:txBody>
      </p:sp>
      <p:sp>
        <p:nvSpPr>
          <p:cNvPr id="30725"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971612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3B0F8A-4407-49BA-82C9-2D11C54ABED9}" type="slidenum">
              <a:rPr lang="en-US" altLang="zh-CN" sz="1300">
                <a:solidFill>
                  <a:srgbClr val="000000"/>
                </a:solidFill>
              </a:rPr>
              <a:pPr>
                <a:spcBef>
                  <a:spcPct val="0"/>
                </a:spcBef>
              </a:pPr>
              <a:t>16</a:t>
            </a:fld>
            <a:endParaRPr lang="en-US" altLang="zh-CN" sz="1300">
              <a:solidFill>
                <a:srgbClr val="000000"/>
              </a:solidFill>
            </a:endParaRPr>
          </a:p>
        </p:txBody>
      </p:sp>
      <p:sp>
        <p:nvSpPr>
          <p:cNvPr id="327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9856D7E-C8E5-43A3-AED2-CD9741A3CFF8}" type="slidenum">
              <a:rPr lang="en-US" altLang="zh-CN" sz="1300">
                <a:solidFill>
                  <a:srgbClr val="000000"/>
                </a:solidFill>
                <a:latin typeface="Calibri" panose="020F0502020204030204" pitchFamily="34" charset="0"/>
              </a:rPr>
              <a:pPr algn="r" fontAlgn="base">
                <a:spcBef>
                  <a:spcPct val="0"/>
                </a:spcBef>
                <a:spcAft>
                  <a:spcPct val="0"/>
                </a:spcAft>
              </a:pPr>
              <a:t>16</a:t>
            </a:fld>
            <a:endParaRPr lang="en-US" altLang="zh-CN" sz="1300">
              <a:solidFill>
                <a:srgbClr val="000000"/>
              </a:solidFill>
              <a:latin typeface="Calibri" panose="020F0502020204030204" pitchFamily="34" charset="0"/>
            </a:endParaRPr>
          </a:p>
        </p:txBody>
      </p:sp>
      <p:sp>
        <p:nvSpPr>
          <p:cNvPr id="327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a:p>
        </p:txBody>
      </p:sp>
      <p:sp>
        <p:nvSpPr>
          <p:cNvPr id="327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0421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6873E2-E758-47A5-BD1D-F57A3EF213F3}" type="datetime3">
              <a:rPr lang="en-US" smtClean="0"/>
              <a:t>5 December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8511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47BC9A-C36B-433B-8796-993E1A26E661}" type="slidenum">
              <a:rPr lang="en-US" altLang="zh-CN" sz="1300">
                <a:solidFill>
                  <a:srgbClr val="000000"/>
                </a:solidFill>
              </a:rPr>
              <a:pPr>
                <a:spcBef>
                  <a:spcPct val="0"/>
                </a:spcBef>
              </a:pPr>
              <a:t>24</a:t>
            </a:fld>
            <a:endParaRPr lang="en-US" altLang="zh-CN" sz="1300">
              <a:solidFill>
                <a:srgbClr val="000000"/>
              </a:solidFill>
            </a:endParaRPr>
          </a:p>
        </p:txBody>
      </p:sp>
      <p:sp>
        <p:nvSpPr>
          <p:cNvPr id="40963" name="Rectangle 2"/>
          <p:cNvSpPr>
            <a:spLocks noGrp="1" noRot="1" noChangeAspect="1" noChangeArrowheads="1" noTextEdit="1"/>
          </p:cNvSpPr>
          <p:nvPr>
            <p:ph type="sldImg"/>
          </p:nvPr>
        </p:nvSpPr>
        <p:spPr>
          <a:xfrm>
            <a:off x="1000125" y="776288"/>
            <a:ext cx="5099050" cy="3824287"/>
          </a:xfrm>
          <a:ln/>
        </p:spPr>
      </p:sp>
      <p:sp>
        <p:nvSpPr>
          <p:cNvPr id="4096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Roman" charset="0"/>
              </a:rPr>
              <a:t>The first, </a:t>
            </a:r>
            <a:r>
              <a:rPr lang="en-US" altLang="zh-CN" i="1">
                <a:latin typeface="Times-Italic" charset="0"/>
              </a:rPr>
              <a:t>chaining, </a:t>
            </a:r>
            <a:r>
              <a:rPr lang="en-US" altLang="zh-CN">
                <a:latin typeface="Times-Roman" charset="0"/>
              </a:rPr>
              <a:t>deals with making a sequence of dependent vector operations run faster, and originated in the Cray-1 but is now supported on most vector processors. The next two deal with expanding the class of loops that can be run in vector mode by combating the effects of conditional execution and sparse matrices with new types of vector instruction. The fourth technique increases the peak performance of a vector machine by adding more parallel execution units in the form of additional </a:t>
            </a:r>
            <a:r>
              <a:rPr lang="en-US" altLang="zh-CN" i="1">
                <a:latin typeface="Times-Italic" charset="0"/>
              </a:rPr>
              <a:t>lanes</a:t>
            </a:r>
            <a:r>
              <a:rPr lang="en-US" altLang="zh-CN">
                <a:latin typeface="Times-Roman" charset="0"/>
              </a:rPr>
              <a:t>. The fifth technique reduces start-up overhead by pipelining and overlapping instruction start-up.</a:t>
            </a:r>
          </a:p>
          <a:p>
            <a:pPr eaLnBrk="1" hangingPunct="1"/>
            <a:endParaRPr lang="en-US" altLang="zh-CN"/>
          </a:p>
        </p:txBody>
      </p:sp>
    </p:spTree>
    <p:extLst>
      <p:ext uri="{BB962C8B-B14F-4D97-AF65-F5344CB8AC3E}">
        <p14:creationId xmlns:p14="http://schemas.microsoft.com/office/powerpoint/2010/main" val="515524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pic>
        <p:nvPicPr>
          <p:cNvPr id="7"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21185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D912428-D715-42A8-8346-01AB4D42FF13}"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415679210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4C4F6868-8B3B-4D94-B184-36D9E4194F2A}"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4064866319"/>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27860887"/>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81202038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Rectangle 5"/>
          <p:cNvSpPr txBox="1">
            <a:spLocks noChangeArrowheads="1"/>
          </p:cNvSpPr>
          <p:nvPr userDrawn="1"/>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Tree>
    <p:extLst>
      <p:ext uri="{BB962C8B-B14F-4D97-AF65-F5344CB8AC3E}">
        <p14:creationId xmlns:p14="http://schemas.microsoft.com/office/powerpoint/2010/main" val="122646540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40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801510781"/>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66528101"/>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625143"/>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49801873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562673237"/>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67764109-934C-4C08-B2A5-F6E2CCFF47ED}"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4930997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45028604"/>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431F16C-E9C5-4F95-91CE-10B80BBBF52A}"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6384380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37D0C65-2D36-4042-99B4-9A6B3B72E21A}"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92750158"/>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9E11761C-F296-42F6-915D-B7E30AAC7CA4}" type="slidenum">
              <a:rPr lang="en-US" altLang="zh-CN" sz="4400" smtClean="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6637952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a:solidFill>
                <a:srgbClr val="000000"/>
              </a:solidFill>
            </a:endParaRPr>
          </a:p>
        </p:txBody>
      </p:sp>
      <p:pic>
        <p:nvPicPr>
          <p:cNvPr id="1028"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4"/>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5"/>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370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72" r:id="rId16"/>
  </p:sldLayoutIdLst>
  <p:transition spd="slow">
    <p:pull dir="ru"/>
  </p:transition>
  <p:hf sldNum="0"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73236" y="1544322"/>
            <a:ext cx="10081683" cy="981075"/>
          </a:xfrm>
        </p:spPr>
        <p:txBody>
          <a:bodyPr/>
          <a:lstStyle/>
          <a:p>
            <a:pPr eaLnBrk="1" hangingPunct="1"/>
            <a:br>
              <a:rPr lang="en-US" altLang="zh-CN" dirty="0"/>
            </a:br>
            <a:r>
              <a:rPr lang="en-US" altLang="zh-CN" dirty="0"/>
              <a:t>                   Chapter 4   </a:t>
            </a:r>
            <a:br>
              <a:rPr lang="en-US" altLang="zh-CN" dirty="0"/>
            </a:br>
            <a:br>
              <a:rPr lang="en-US" altLang="zh-CN" dirty="0"/>
            </a:br>
            <a:r>
              <a:rPr lang="en-US" altLang="zh-CN" dirty="0"/>
              <a:t>          Data-level Parallelism</a:t>
            </a:r>
            <a:br>
              <a:rPr lang="en-US" altLang="zh-CN" dirty="0"/>
            </a:br>
            <a:r>
              <a:rPr lang="en-US" altLang="zh-CN" dirty="0"/>
              <a:t>          </a:t>
            </a:r>
            <a:r>
              <a:rPr lang="en-US" altLang="zh-CN" dirty="0" err="1">
                <a:solidFill>
                  <a:srgbClr val="FF0000"/>
                </a:solidFill>
              </a:rPr>
              <a:t>Vector,SIMD</a:t>
            </a:r>
            <a:r>
              <a:rPr lang="en-US" altLang="zh-CN" dirty="0">
                <a:solidFill>
                  <a:srgbClr val="FF0000"/>
                </a:solidFill>
              </a:rPr>
              <a:t>, and GPU</a:t>
            </a:r>
          </a:p>
        </p:txBody>
      </p:sp>
    </p:spTree>
    <p:extLst>
      <p:ext uri="{BB962C8B-B14F-4D97-AF65-F5344CB8AC3E}">
        <p14:creationId xmlns:p14="http://schemas.microsoft.com/office/powerpoint/2010/main" val="1712941391"/>
      </p:ext>
    </p:extLst>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609849" y="54709"/>
            <a:ext cx="7221537" cy="962025"/>
          </a:xfrm>
          <a:noFill/>
        </p:spPr>
        <p:txBody>
          <a:bodyPr vert="horz" wrap="square" lIns="90488" tIns="44450" rIns="90488" bIns="44450" numCol="1" anchor="ctr" anchorCtr="0" compatLnSpc="1">
            <a:prstTxWarp prst="textNoShape">
              <a:avLst/>
            </a:prstTxWarp>
          </a:bodyPr>
          <a:lstStyle/>
          <a:p>
            <a:pPr eaLnBrk="1" hangingPunct="1"/>
            <a:r>
              <a:rPr lang="en-US" altLang="zh-CN" sz="4000" dirty="0"/>
              <a:t>Types of Vector Architectures</a:t>
            </a:r>
          </a:p>
        </p:txBody>
      </p:sp>
      <p:sp>
        <p:nvSpPr>
          <p:cNvPr id="23555" name="Rectangle 3"/>
          <p:cNvSpPr>
            <a:spLocks noGrp="1" noChangeArrowheads="1"/>
          </p:cNvSpPr>
          <p:nvPr>
            <p:ph type="body" idx="4294967295"/>
          </p:nvPr>
        </p:nvSpPr>
        <p:spPr>
          <a:xfrm>
            <a:off x="523630" y="1232145"/>
            <a:ext cx="8569325" cy="4824413"/>
          </a:xfrm>
          <a:prstGeom prst="rect">
            <a:avLst/>
          </a:prstGeom>
          <a:noFill/>
        </p:spPr>
        <p:txBody>
          <a:bodyPr lIns="90488" tIns="44450" rIns="90488" bIns="44450"/>
          <a:lstStyle/>
          <a:p>
            <a:pPr eaLnBrk="1" hangingPunct="1">
              <a:lnSpc>
                <a:spcPct val="90000"/>
              </a:lnSpc>
            </a:pPr>
            <a:r>
              <a:rPr lang="en-US" altLang="zh-CN" sz="2800" i="1" dirty="0">
                <a:solidFill>
                  <a:srgbClr val="3333FF"/>
                </a:solidFill>
              </a:rPr>
              <a:t>memory-memory vector processors</a:t>
            </a:r>
            <a:r>
              <a:rPr lang="en-US" altLang="zh-CN" sz="2800" dirty="0"/>
              <a:t>: all  vector operations are memory to memory</a:t>
            </a:r>
          </a:p>
          <a:p>
            <a:pPr lvl="1" eaLnBrk="1" hangingPunct="1">
              <a:lnSpc>
                <a:spcPct val="90000"/>
              </a:lnSpc>
            </a:pPr>
            <a:r>
              <a:rPr lang="en-US" altLang="zh-CN" sz="2400" dirty="0"/>
              <a:t>CDC Star-100 (‘73)  , TI ASC (’71)</a:t>
            </a:r>
          </a:p>
          <a:p>
            <a:pPr eaLnBrk="1" hangingPunct="1">
              <a:lnSpc>
                <a:spcPct val="90000"/>
              </a:lnSpc>
            </a:pPr>
            <a:endParaRPr lang="en-US" altLang="zh-CN" sz="2800" i="1" dirty="0">
              <a:solidFill>
                <a:srgbClr val="3333FF"/>
              </a:solidFill>
            </a:endParaRPr>
          </a:p>
          <a:p>
            <a:pPr eaLnBrk="1" hangingPunct="1">
              <a:lnSpc>
                <a:spcPct val="90000"/>
              </a:lnSpc>
            </a:pPr>
            <a:r>
              <a:rPr lang="en-US" altLang="zh-CN" sz="2800" i="1" dirty="0">
                <a:solidFill>
                  <a:srgbClr val="3333FF"/>
                </a:solidFill>
              </a:rPr>
              <a:t>vector-register processors</a:t>
            </a:r>
            <a:r>
              <a:rPr lang="en-US" altLang="zh-CN" sz="2800" dirty="0"/>
              <a:t>: all vector operations between vector registers (except load and store)</a:t>
            </a:r>
          </a:p>
          <a:p>
            <a:pPr lvl="1" eaLnBrk="1" hangingPunct="1">
              <a:lnSpc>
                <a:spcPct val="90000"/>
              </a:lnSpc>
            </a:pPr>
            <a:r>
              <a:rPr lang="en-US" altLang="zh-CN" sz="2400" dirty="0"/>
              <a:t>Vector equivalent of load-store architectures</a:t>
            </a:r>
          </a:p>
          <a:p>
            <a:pPr lvl="1" eaLnBrk="1" hangingPunct="1">
              <a:lnSpc>
                <a:spcPct val="90000"/>
              </a:lnSpc>
            </a:pPr>
            <a:r>
              <a:rPr lang="en-US" altLang="zh-CN" sz="2400" dirty="0">
                <a:solidFill>
                  <a:srgbClr val="0000FF"/>
                </a:solidFill>
              </a:rPr>
              <a:t>Cray-1(1976)</a:t>
            </a:r>
            <a:r>
              <a:rPr lang="en-US" altLang="zh-CN" sz="2400" dirty="0"/>
              <a:t> was  the 1</a:t>
            </a:r>
            <a:r>
              <a:rPr lang="en-US" altLang="zh-CN" sz="2400" baseline="30000" dirty="0"/>
              <a:t>st</a:t>
            </a:r>
            <a:r>
              <a:rPr lang="en-US" altLang="zh-CN" sz="2400" dirty="0"/>
              <a:t> Vector-Register machine</a:t>
            </a:r>
          </a:p>
          <a:p>
            <a:pPr lvl="1" eaLnBrk="1" hangingPunct="1">
              <a:lnSpc>
                <a:spcPct val="90000"/>
              </a:lnSpc>
            </a:pPr>
            <a:r>
              <a:rPr lang="en-US" altLang="zh-CN" sz="2400" dirty="0"/>
              <a:t>Includes all vector machines since late 1980s: 	</a:t>
            </a:r>
            <a:br>
              <a:rPr lang="en-US" altLang="zh-CN" sz="2400" dirty="0"/>
            </a:br>
            <a:r>
              <a:rPr lang="en-US" altLang="zh-CN" sz="2400" dirty="0"/>
              <a:t>	Cray, Convex, Fujitsu, Hitachi, NEC</a:t>
            </a:r>
          </a:p>
          <a:p>
            <a:pPr lvl="1" eaLnBrk="1" hangingPunct="1">
              <a:lnSpc>
                <a:spcPct val="90000"/>
              </a:lnSpc>
            </a:pPr>
            <a:r>
              <a:rPr lang="en-US" altLang="zh-CN" sz="2400" dirty="0"/>
              <a:t>We assume vector-register for rest of lectures</a:t>
            </a:r>
          </a:p>
        </p:txBody>
      </p:sp>
    </p:spTree>
    <p:extLst>
      <p:ext uri="{BB962C8B-B14F-4D97-AF65-F5344CB8AC3E}">
        <p14:creationId xmlns:p14="http://schemas.microsoft.com/office/powerpoint/2010/main" val="1594740283"/>
      </p:ext>
    </p:extLst>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331915" y="2"/>
            <a:ext cx="7812087" cy="1196975"/>
          </a:xfrm>
        </p:spPr>
        <p:txBody>
          <a:bodyPr/>
          <a:lstStyle/>
          <a:p>
            <a:pPr eaLnBrk="1" hangingPunct="1"/>
            <a:r>
              <a:rPr lang="en-US" altLang="zh-CN" sz="4000"/>
              <a:t>Vector Memory-Memory vs.     </a:t>
            </a:r>
            <a:br>
              <a:rPr lang="en-US" altLang="zh-CN" sz="4000"/>
            </a:br>
            <a:r>
              <a:rPr lang="en-US" altLang="zh-CN" sz="4000"/>
              <a:t>         Vector-Register Machines</a:t>
            </a:r>
          </a:p>
        </p:txBody>
      </p:sp>
      <p:grpSp>
        <p:nvGrpSpPr>
          <p:cNvPr id="25603" name="Group 4"/>
          <p:cNvGrpSpPr>
            <a:grpSpLocks/>
          </p:cNvGrpSpPr>
          <p:nvPr/>
        </p:nvGrpSpPr>
        <p:grpSpPr bwMode="auto">
          <a:xfrm>
            <a:off x="82551" y="2406652"/>
            <a:ext cx="3050911" cy="2087563"/>
            <a:chOff x="288" y="2064"/>
            <a:chExt cx="1774" cy="1315"/>
          </a:xfrm>
        </p:grpSpPr>
        <p:sp>
          <p:nvSpPr>
            <p:cNvPr id="25616" name="Text Box 5"/>
            <p:cNvSpPr txBox="1">
              <a:spLocks noChangeArrowheads="1"/>
            </p:cNvSpPr>
            <p:nvPr/>
          </p:nvSpPr>
          <p:spPr bwMode="auto">
            <a:xfrm>
              <a:off x="288" y="2316"/>
              <a:ext cx="1774"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for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=0;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&lt;N;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C[</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D[</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p:txBody>
        </p:sp>
        <p:sp>
          <p:nvSpPr>
            <p:cNvPr id="25617" name="Text Box 6"/>
            <p:cNvSpPr txBox="1">
              <a:spLocks noChangeArrowheads="1"/>
            </p:cNvSpPr>
            <p:nvPr/>
          </p:nvSpPr>
          <p:spPr bwMode="auto">
            <a:xfrm>
              <a:off x="308" y="2064"/>
              <a:ext cx="16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Example Source Code</a:t>
              </a:r>
            </a:p>
          </p:txBody>
        </p:sp>
      </p:grpSp>
      <p:grpSp>
        <p:nvGrpSpPr>
          <p:cNvPr id="3" name="Group 8"/>
          <p:cNvGrpSpPr>
            <a:grpSpLocks/>
          </p:cNvGrpSpPr>
          <p:nvPr/>
        </p:nvGrpSpPr>
        <p:grpSpPr bwMode="auto">
          <a:xfrm>
            <a:off x="3467100" y="1989138"/>
            <a:ext cx="5778500" cy="1371600"/>
            <a:chOff x="2256" y="1801"/>
            <a:chExt cx="3360" cy="864"/>
          </a:xfrm>
        </p:grpSpPr>
        <p:grpSp>
          <p:nvGrpSpPr>
            <p:cNvPr id="25611" name="Group 9"/>
            <p:cNvGrpSpPr>
              <a:grpSpLocks/>
            </p:cNvGrpSpPr>
            <p:nvPr/>
          </p:nvGrpSpPr>
          <p:grpSpPr bwMode="auto">
            <a:xfrm>
              <a:off x="3168" y="1801"/>
              <a:ext cx="2448" cy="727"/>
              <a:chOff x="3168" y="1801"/>
              <a:chExt cx="2448" cy="727"/>
            </a:xfrm>
          </p:grpSpPr>
          <p:sp>
            <p:nvSpPr>
              <p:cNvPr id="25613" name="Text Box 10"/>
              <p:cNvSpPr txBox="1">
                <a:spLocks noChangeArrowheads="1"/>
              </p:cNvSpPr>
              <p:nvPr/>
            </p:nvSpPr>
            <p:spPr bwMode="auto">
              <a:xfrm>
                <a:off x="3696" y="2089"/>
                <a:ext cx="106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a:solidFill>
                      <a:srgbClr val="000000"/>
                    </a:solidFill>
                    <a:latin typeface="Courier New" panose="02070309020205020404" pitchFamily="49" charset="0"/>
                  </a:rPr>
                  <a:t>ADDV C, A, B</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SUBV D, A, B</a:t>
                </a:r>
                <a:endParaRPr lang="en-US" altLang="zh-CN" sz="1800" b="1">
                  <a:solidFill>
                    <a:srgbClr val="000000"/>
                  </a:solidFill>
                  <a:latin typeface="Arial" panose="020B0604020202020204" pitchFamily="34" charset="0"/>
                </a:endParaRPr>
              </a:p>
            </p:txBody>
          </p:sp>
          <p:sp>
            <p:nvSpPr>
              <p:cNvPr id="25614" name="Text Box 11"/>
              <p:cNvSpPr txBox="1">
                <a:spLocks noChangeArrowheads="1"/>
              </p:cNvSpPr>
              <p:nvPr/>
            </p:nvSpPr>
            <p:spPr bwMode="auto">
              <a:xfrm>
                <a:off x="3260" y="1801"/>
                <a:ext cx="2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Memory-Memory Code</a:t>
                </a:r>
              </a:p>
            </p:txBody>
          </p:sp>
          <p:sp>
            <p:nvSpPr>
              <p:cNvPr id="25615" name="Rectangle 12"/>
              <p:cNvSpPr>
                <a:spLocks noChangeArrowheads="1"/>
              </p:cNvSpPr>
              <p:nvPr/>
            </p:nvSpPr>
            <p:spPr bwMode="auto">
              <a:xfrm>
                <a:off x="3168" y="1991"/>
                <a:ext cx="2448"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12"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nvGrpSpPr>
          <p:cNvPr id="5" name="Group 14"/>
          <p:cNvGrpSpPr>
            <a:grpSpLocks/>
          </p:cNvGrpSpPr>
          <p:nvPr/>
        </p:nvGrpSpPr>
        <p:grpSpPr bwMode="auto">
          <a:xfrm>
            <a:off x="3467100" y="3360740"/>
            <a:ext cx="4626240" cy="2511425"/>
            <a:chOff x="2256" y="2665"/>
            <a:chExt cx="2690" cy="1582"/>
          </a:xfrm>
        </p:grpSpPr>
        <p:grpSp>
          <p:nvGrpSpPr>
            <p:cNvPr id="25606" name="Group 15"/>
            <p:cNvGrpSpPr>
              <a:grpSpLocks/>
            </p:cNvGrpSpPr>
            <p:nvPr/>
          </p:nvGrpSpPr>
          <p:grpSpPr bwMode="auto">
            <a:xfrm>
              <a:off x="3168" y="2688"/>
              <a:ext cx="1778" cy="1559"/>
              <a:chOff x="3168" y="2761"/>
              <a:chExt cx="1778" cy="1559"/>
            </a:xfrm>
          </p:grpSpPr>
          <p:sp>
            <p:nvSpPr>
              <p:cNvPr id="25608" name="Text Box 16"/>
              <p:cNvSpPr txBox="1">
                <a:spLocks noChangeArrowheads="1"/>
              </p:cNvSpPr>
              <p:nvPr/>
            </p:nvSpPr>
            <p:spPr bwMode="auto">
              <a:xfrm>
                <a:off x="3648" y="3049"/>
                <a:ext cx="1298"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LV V1, A</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LV V2, B</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ADDV V3, V1, V2</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SV V3, C</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SUBV V4, V1, V2</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SV V4, D</a:t>
                </a:r>
                <a:endParaRPr lang="en-US" altLang="zh-CN" sz="1800" b="1" dirty="0">
                  <a:solidFill>
                    <a:srgbClr val="000000"/>
                  </a:solidFill>
                  <a:latin typeface="Arial" panose="020B0604020202020204" pitchFamily="34" charset="0"/>
                </a:endParaRPr>
              </a:p>
            </p:txBody>
          </p:sp>
          <p:sp>
            <p:nvSpPr>
              <p:cNvPr id="25609" name="Text Box 17"/>
              <p:cNvSpPr txBox="1">
                <a:spLocks noChangeArrowheads="1"/>
              </p:cNvSpPr>
              <p:nvPr/>
            </p:nvSpPr>
            <p:spPr bwMode="auto">
              <a:xfrm>
                <a:off x="3234" y="2761"/>
                <a:ext cx="16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Register Code</a:t>
                </a:r>
              </a:p>
            </p:txBody>
          </p:sp>
          <p:sp>
            <p:nvSpPr>
              <p:cNvPr id="25610" name="Rectangle 18"/>
              <p:cNvSpPr>
                <a:spLocks noChangeArrowheads="1"/>
              </p:cNvSpPr>
              <p:nvPr/>
            </p:nvSpPr>
            <p:spPr bwMode="auto">
              <a:xfrm>
                <a:off x="3168" y="3287"/>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07"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217406041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3600"/>
              <a:t>Vector Memory-Memory Achitecture</a:t>
            </a:r>
          </a:p>
        </p:txBody>
      </p:sp>
      <p:sp>
        <p:nvSpPr>
          <p:cNvPr id="26627" name="Rectangle 3"/>
          <p:cNvSpPr>
            <a:spLocks noGrp="1" noRot="1" noChangeArrowheads="1"/>
          </p:cNvSpPr>
          <p:nvPr>
            <p:ph idx="1"/>
          </p:nvPr>
        </p:nvSpPr>
        <p:spPr>
          <a:xfrm>
            <a:off x="395288" y="1341440"/>
            <a:ext cx="8261350" cy="4683125"/>
          </a:xfrm>
        </p:spPr>
        <p:txBody>
          <a:bodyPr/>
          <a:lstStyle/>
          <a:p>
            <a:pPr eaLnBrk="1" hangingPunct="1">
              <a:lnSpc>
                <a:spcPct val="90000"/>
              </a:lnSpc>
            </a:pPr>
            <a:r>
              <a:rPr lang="en-US" altLang="zh-CN" sz="2400" dirty="0"/>
              <a:t>Vector memory-memory architectures (VMMA) require greater main memory bandwidth, why?</a:t>
            </a:r>
          </a:p>
          <a:p>
            <a:pPr lvl="1" eaLnBrk="1" hangingPunct="1">
              <a:lnSpc>
                <a:spcPct val="90000"/>
              </a:lnSpc>
            </a:pPr>
            <a:r>
              <a:rPr lang="en-US" altLang="zh-CN" sz="2400" dirty="0">
                <a:solidFill>
                  <a:srgbClr val="0000FF"/>
                </a:solidFill>
              </a:rPr>
              <a:t>All operands must be read in and out of memory</a:t>
            </a:r>
          </a:p>
          <a:p>
            <a:pPr eaLnBrk="1" hangingPunct="1">
              <a:lnSpc>
                <a:spcPct val="90000"/>
              </a:lnSpc>
            </a:pPr>
            <a:r>
              <a:rPr lang="en-US" altLang="zh-CN" sz="2400" dirty="0"/>
              <a:t>VMMAs make if difficult to overlap execution of multiple vector operations, why? </a:t>
            </a:r>
          </a:p>
          <a:p>
            <a:pPr lvl="1" eaLnBrk="1" hangingPunct="1">
              <a:lnSpc>
                <a:spcPct val="90000"/>
              </a:lnSpc>
            </a:pPr>
            <a:r>
              <a:rPr lang="en-US" altLang="zh-CN" sz="2400" dirty="0">
                <a:solidFill>
                  <a:srgbClr val="0000FF"/>
                </a:solidFill>
              </a:rPr>
              <a:t>Must check dependencies on memory addresses</a:t>
            </a:r>
          </a:p>
          <a:p>
            <a:pPr eaLnBrk="1" hangingPunct="1">
              <a:lnSpc>
                <a:spcPct val="90000"/>
              </a:lnSpc>
            </a:pPr>
            <a:r>
              <a:rPr lang="en-US" altLang="zh-CN" sz="2400" dirty="0"/>
              <a:t>VMMAs incur greater startup latency</a:t>
            </a:r>
          </a:p>
          <a:p>
            <a:pPr lvl="1" eaLnBrk="1" hangingPunct="1">
              <a:lnSpc>
                <a:spcPct val="90000"/>
              </a:lnSpc>
            </a:pPr>
            <a:r>
              <a:rPr lang="en-US" altLang="zh-CN" sz="2000" dirty="0"/>
              <a:t>Scalar code was faster on CDC Star-100 for vectors &lt; 100 elements</a:t>
            </a:r>
          </a:p>
          <a:p>
            <a:pPr lvl="1" eaLnBrk="1" hangingPunct="1">
              <a:lnSpc>
                <a:spcPct val="90000"/>
              </a:lnSpc>
            </a:pPr>
            <a:r>
              <a:rPr lang="en-US" altLang="zh-CN" sz="2000" dirty="0"/>
              <a:t>For Cray-1, vector/scalar breakeven point was around 2 elements</a:t>
            </a:r>
          </a:p>
          <a:p>
            <a:pPr lvl="1" eaLnBrk="1" hangingPunct="1">
              <a:lnSpc>
                <a:spcPct val="90000"/>
              </a:lnSpc>
            </a:pPr>
            <a:endParaRPr lang="en-US" altLang="zh-CN" sz="2000" dirty="0"/>
          </a:p>
          <a:p>
            <a:pPr lvl="1" eaLnBrk="1" hangingPunct="1">
              <a:lnSpc>
                <a:spcPct val="90000"/>
              </a:lnSpc>
              <a:buFont typeface="Wingdings" panose="05000000000000000000" pitchFamily="2" charset="2"/>
              <a:buNone/>
            </a:pPr>
            <a:r>
              <a:rPr lang="en-US" altLang="zh-CN" sz="2400" dirty="0">
                <a:solidFill>
                  <a:srgbClr val="FF3300"/>
                </a:solidFill>
              </a:rPr>
              <a:t>We assume vector-register for rest of the lecture</a:t>
            </a:r>
          </a:p>
          <a:p>
            <a:pPr lvl="1" eaLnBrk="1" hangingPunct="1">
              <a:lnSpc>
                <a:spcPct val="90000"/>
              </a:lnSpc>
            </a:pPr>
            <a:endParaRPr lang="en-US" altLang="zh-CN" sz="2000" dirty="0"/>
          </a:p>
        </p:txBody>
      </p:sp>
    </p:spTree>
    <p:extLst>
      <p:ext uri="{BB962C8B-B14F-4D97-AF65-F5344CB8AC3E}">
        <p14:creationId xmlns:p14="http://schemas.microsoft.com/office/powerpoint/2010/main" val="2629966041"/>
      </p:ext>
    </p:extLst>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a:t>Cray-1 Breakthrough</a:t>
            </a:r>
          </a:p>
        </p:txBody>
      </p:sp>
      <p:sp>
        <p:nvSpPr>
          <p:cNvPr id="27651" name="Rectangle 3"/>
          <p:cNvSpPr>
            <a:spLocks noGrp="1" noRot="1" noChangeArrowheads="1"/>
          </p:cNvSpPr>
          <p:nvPr>
            <p:ph idx="1"/>
          </p:nvPr>
        </p:nvSpPr>
        <p:spPr>
          <a:xfrm>
            <a:off x="467545" y="1341439"/>
            <a:ext cx="9219381" cy="5030786"/>
          </a:xfrm>
        </p:spPr>
        <p:txBody>
          <a:bodyPr/>
          <a:lstStyle/>
          <a:p>
            <a:pPr eaLnBrk="1" hangingPunct="1">
              <a:lnSpc>
                <a:spcPct val="80000"/>
              </a:lnSpc>
            </a:pPr>
            <a:r>
              <a:rPr lang="en-US" altLang="zh-CN" sz="2800" dirty="0"/>
              <a:t>Exquisite electrical and mechanical design</a:t>
            </a:r>
          </a:p>
          <a:p>
            <a:pPr eaLnBrk="1" hangingPunct="1">
              <a:lnSpc>
                <a:spcPct val="80000"/>
              </a:lnSpc>
            </a:pPr>
            <a:r>
              <a:rPr lang="en-US" altLang="zh-CN" sz="2800" dirty="0"/>
              <a:t>Semiconductor memory</a:t>
            </a:r>
          </a:p>
          <a:p>
            <a:pPr eaLnBrk="1" hangingPunct="1">
              <a:lnSpc>
                <a:spcPct val="80000"/>
              </a:lnSpc>
            </a:pPr>
            <a:r>
              <a:rPr lang="en-US" altLang="zh-CN" sz="2800" dirty="0">
                <a:solidFill>
                  <a:srgbClr val="0000FF"/>
                </a:solidFill>
              </a:rPr>
              <a:t>Vector register concept</a:t>
            </a:r>
          </a:p>
          <a:p>
            <a:pPr lvl="1" eaLnBrk="1" hangingPunct="1">
              <a:lnSpc>
                <a:spcPct val="80000"/>
              </a:lnSpc>
            </a:pPr>
            <a:r>
              <a:rPr lang="en-US" altLang="zh-CN" sz="2400" dirty="0"/>
              <a:t>vast simplification of instruction set</a:t>
            </a:r>
          </a:p>
          <a:p>
            <a:pPr lvl="1" eaLnBrk="1" hangingPunct="1">
              <a:lnSpc>
                <a:spcPct val="80000"/>
              </a:lnSpc>
            </a:pPr>
            <a:r>
              <a:rPr lang="en-US" altLang="zh-CN" sz="2400" dirty="0"/>
              <a:t>reduced </a:t>
            </a:r>
            <a:r>
              <a:rPr lang="en-US" altLang="zh-CN" sz="2400" dirty="0" err="1"/>
              <a:t>necc</a:t>
            </a:r>
            <a:r>
              <a:rPr lang="en-US" altLang="zh-CN" sz="2400" dirty="0"/>
              <a:t>. memory bandwidth</a:t>
            </a:r>
          </a:p>
          <a:p>
            <a:pPr eaLnBrk="1" hangingPunct="1">
              <a:lnSpc>
                <a:spcPct val="80000"/>
              </a:lnSpc>
            </a:pPr>
            <a:r>
              <a:rPr lang="en-US" altLang="zh-CN" sz="2800" dirty="0"/>
              <a:t>Tight integration of vector and scalar</a:t>
            </a:r>
          </a:p>
          <a:p>
            <a:pPr eaLnBrk="1" hangingPunct="1">
              <a:lnSpc>
                <a:spcPct val="80000"/>
              </a:lnSpc>
            </a:pPr>
            <a:r>
              <a:rPr lang="en-US" altLang="zh-CN" sz="2800" dirty="0"/>
              <a:t>Piggy-back off 7600 </a:t>
            </a:r>
            <a:r>
              <a:rPr lang="en-US" altLang="zh-CN" sz="2800" dirty="0" err="1"/>
              <a:t>stacklib</a:t>
            </a:r>
            <a:endParaRPr lang="en-US" altLang="zh-CN" sz="2800" dirty="0"/>
          </a:p>
          <a:p>
            <a:pPr eaLnBrk="1" hangingPunct="1">
              <a:lnSpc>
                <a:spcPct val="80000"/>
              </a:lnSpc>
            </a:pPr>
            <a:r>
              <a:rPr lang="en-US" altLang="zh-CN" sz="2800" dirty="0">
                <a:solidFill>
                  <a:srgbClr val="0000FF"/>
                </a:solidFill>
              </a:rPr>
              <a:t>Later </a:t>
            </a:r>
            <a:r>
              <a:rPr lang="en-US" altLang="zh-CN" sz="2800" dirty="0" err="1">
                <a:solidFill>
                  <a:srgbClr val="0000FF"/>
                </a:solidFill>
              </a:rPr>
              <a:t>vectorizing</a:t>
            </a:r>
            <a:r>
              <a:rPr lang="en-US" altLang="zh-CN" sz="2800" dirty="0">
                <a:solidFill>
                  <a:srgbClr val="0000FF"/>
                </a:solidFill>
              </a:rPr>
              <a:t> compilers developed</a:t>
            </a:r>
          </a:p>
          <a:p>
            <a:pPr eaLnBrk="1" hangingPunct="1">
              <a:lnSpc>
                <a:spcPct val="80000"/>
              </a:lnSpc>
            </a:pPr>
            <a:r>
              <a:rPr lang="en-US" altLang="zh-CN" sz="2800" dirty="0">
                <a:solidFill>
                  <a:srgbClr val="FF00FF"/>
                </a:solidFill>
              </a:rPr>
              <a:t>Owned high-performance computing for a decade</a:t>
            </a:r>
          </a:p>
          <a:p>
            <a:pPr lvl="1" eaLnBrk="1" hangingPunct="1">
              <a:lnSpc>
                <a:spcPct val="80000"/>
              </a:lnSpc>
            </a:pPr>
            <a:r>
              <a:rPr lang="en-US" altLang="zh-CN" sz="2400" dirty="0"/>
              <a:t>what happened then?</a:t>
            </a:r>
          </a:p>
          <a:p>
            <a:pPr lvl="1" eaLnBrk="1" hangingPunct="1">
              <a:lnSpc>
                <a:spcPct val="80000"/>
              </a:lnSpc>
            </a:pPr>
            <a:r>
              <a:rPr lang="en-US" altLang="zh-CN" sz="2400" dirty="0"/>
              <a:t>VLIW competition</a:t>
            </a:r>
          </a:p>
        </p:txBody>
      </p:sp>
      <p:pic>
        <p:nvPicPr>
          <p:cNvPr id="27652" name="Picture 4" descr="cra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665" y="1732209"/>
            <a:ext cx="20002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179547"/>
      </p:ext>
    </p:extLst>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1403352" y="2"/>
            <a:ext cx="7218363" cy="549275"/>
          </a:xfrm>
        </p:spPr>
        <p:txBody>
          <a:bodyPr/>
          <a:lstStyle/>
          <a:p>
            <a:pPr eaLnBrk="1" hangingPunct="1"/>
            <a:r>
              <a:rPr lang="en-US" altLang="zh-CN" sz="2800" dirty="0"/>
              <a:t>Cray-1 Block Diagram</a:t>
            </a:r>
          </a:p>
        </p:txBody>
      </p:sp>
      <p:sp>
        <p:nvSpPr>
          <p:cNvPr id="36867" name="Rectangle 3"/>
          <p:cNvSpPr>
            <a:spLocks noGrp="1" noRot="1" noChangeArrowheads="1"/>
          </p:cNvSpPr>
          <p:nvPr>
            <p:ph idx="1"/>
          </p:nvPr>
        </p:nvSpPr>
        <p:spPr>
          <a:xfrm>
            <a:off x="0" y="795693"/>
            <a:ext cx="2607469" cy="5114925"/>
          </a:xfrm>
        </p:spPr>
        <p:txBody>
          <a:bodyPr/>
          <a:lstStyle/>
          <a:p>
            <a:pPr eaLnBrk="1" hangingPunct="1">
              <a:lnSpc>
                <a:spcPct val="80000"/>
              </a:lnSpc>
            </a:pPr>
            <a:endParaRPr lang="en-US" altLang="zh-CN" sz="1800" dirty="0"/>
          </a:p>
          <a:p>
            <a:pPr eaLnBrk="1" hangingPunct="1">
              <a:lnSpc>
                <a:spcPct val="80000"/>
              </a:lnSpc>
            </a:pPr>
            <a:r>
              <a:rPr lang="en-US" altLang="zh-CN" sz="2000" dirty="0"/>
              <a:t>Scalar Unit + Vector Extensions</a:t>
            </a:r>
          </a:p>
          <a:p>
            <a:pPr eaLnBrk="1" hangingPunct="1">
              <a:lnSpc>
                <a:spcPct val="80000"/>
              </a:lnSpc>
            </a:pPr>
            <a:r>
              <a:rPr lang="en-US" altLang="zh-CN" sz="2000" dirty="0">
                <a:solidFill>
                  <a:srgbClr val="FF0000"/>
                </a:solidFill>
              </a:rPr>
              <a:t>Load/Store Architecture</a:t>
            </a:r>
          </a:p>
          <a:p>
            <a:pPr eaLnBrk="1" hangingPunct="1">
              <a:lnSpc>
                <a:spcPct val="80000"/>
              </a:lnSpc>
            </a:pPr>
            <a:r>
              <a:rPr lang="en-US" altLang="zh-CN" sz="2000" dirty="0"/>
              <a:t>Vector Registers</a:t>
            </a:r>
          </a:p>
          <a:p>
            <a:pPr eaLnBrk="1" hangingPunct="1">
              <a:lnSpc>
                <a:spcPct val="80000"/>
              </a:lnSpc>
            </a:pPr>
            <a:r>
              <a:rPr lang="en-US" altLang="zh-CN" sz="2000" dirty="0"/>
              <a:t>Simple 16-bit RR Vector Instructions(32-bit with </a:t>
            </a:r>
            <a:r>
              <a:rPr lang="en-US" altLang="zh-CN" sz="2000" dirty="0" err="1"/>
              <a:t>immed</a:t>
            </a:r>
            <a:r>
              <a:rPr lang="en-US" altLang="zh-CN" sz="2000" dirty="0"/>
              <a:t>)</a:t>
            </a:r>
          </a:p>
          <a:p>
            <a:pPr eaLnBrk="1" hangingPunct="1">
              <a:lnSpc>
                <a:spcPct val="80000"/>
              </a:lnSpc>
            </a:pPr>
            <a:r>
              <a:rPr lang="en-US" altLang="zh-CN" sz="2000" dirty="0"/>
              <a:t>Hardwired Control</a:t>
            </a:r>
          </a:p>
          <a:p>
            <a:pPr eaLnBrk="1" hangingPunct="1">
              <a:lnSpc>
                <a:spcPct val="80000"/>
              </a:lnSpc>
            </a:pPr>
            <a:r>
              <a:rPr lang="en-US" altLang="zh-CN" sz="2000" dirty="0"/>
              <a:t>Highly Pipelined Functional Units</a:t>
            </a:r>
          </a:p>
          <a:p>
            <a:pPr eaLnBrk="1" hangingPunct="1">
              <a:lnSpc>
                <a:spcPct val="80000"/>
              </a:lnSpc>
            </a:pPr>
            <a:r>
              <a:rPr lang="en-US" altLang="zh-CN" sz="2000" dirty="0"/>
              <a:t>Interleaved Memory System</a:t>
            </a:r>
          </a:p>
          <a:p>
            <a:pPr eaLnBrk="1" hangingPunct="1">
              <a:lnSpc>
                <a:spcPct val="80000"/>
              </a:lnSpc>
            </a:pPr>
            <a:r>
              <a:rPr lang="en-US" altLang="zh-CN" sz="2000" dirty="0">
                <a:solidFill>
                  <a:srgbClr val="FF0000"/>
                </a:solidFill>
              </a:rPr>
              <a:t>No Data Caches</a:t>
            </a:r>
          </a:p>
          <a:p>
            <a:pPr eaLnBrk="1" hangingPunct="1">
              <a:lnSpc>
                <a:spcPct val="80000"/>
              </a:lnSpc>
            </a:pPr>
            <a:r>
              <a:rPr lang="en-US" altLang="zh-CN" sz="2000" dirty="0">
                <a:solidFill>
                  <a:srgbClr val="FF0000"/>
                </a:solidFill>
              </a:rPr>
              <a:t>No Virtual Memory</a:t>
            </a:r>
          </a:p>
        </p:txBody>
      </p:sp>
      <p:pic>
        <p:nvPicPr>
          <p:cNvPr id="2" name="图片 1">
            <a:extLst>
              <a:ext uri="{FF2B5EF4-FFF2-40B4-BE49-F238E27FC236}">
                <a16:creationId xmlns:a16="http://schemas.microsoft.com/office/drawing/2014/main" id="{640BBF88-C406-4C6B-9291-0D49B23DF1FC}"/>
              </a:ext>
            </a:extLst>
          </p:cNvPr>
          <p:cNvPicPr>
            <a:picLocks noChangeAspect="1"/>
          </p:cNvPicPr>
          <p:nvPr/>
        </p:nvPicPr>
        <p:blipFill>
          <a:blip r:embed="rId2"/>
          <a:stretch>
            <a:fillRect/>
          </a:stretch>
        </p:blipFill>
        <p:spPr>
          <a:xfrm>
            <a:off x="2547257" y="947382"/>
            <a:ext cx="6596743" cy="4660794"/>
          </a:xfrm>
          <a:prstGeom prst="rect">
            <a:avLst/>
          </a:prstGeom>
        </p:spPr>
      </p:pic>
    </p:spTree>
    <p:extLst>
      <p:ext uri="{BB962C8B-B14F-4D97-AF65-F5344CB8AC3E}">
        <p14:creationId xmlns:p14="http://schemas.microsoft.com/office/powerpoint/2010/main" val="11424251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subTnLst>
                                    <p:set>
                                      <p:cBhvr override="childStyle">
                                        <p:cTn dur="1" fill="hold" display="0" masterRel="nextClick" afterEffect="1"/>
                                        <p:tgtEl>
                                          <p:spTgt spid="368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777391" y="196728"/>
            <a:ext cx="7812087" cy="5588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Components of Vector Processor</a:t>
            </a:r>
          </a:p>
        </p:txBody>
      </p:sp>
      <p:sp>
        <p:nvSpPr>
          <p:cNvPr id="29699" name="Rectangle 3"/>
          <p:cNvSpPr>
            <a:spLocks noGrp="1" noChangeArrowheads="1"/>
          </p:cNvSpPr>
          <p:nvPr>
            <p:ph type="body" idx="4294967295"/>
          </p:nvPr>
        </p:nvSpPr>
        <p:spPr>
          <a:xfrm>
            <a:off x="257908" y="937359"/>
            <a:ext cx="8820150" cy="5400675"/>
          </a:xfrm>
          <a:prstGeom prst="rect">
            <a:avLst/>
          </a:prstGeom>
          <a:noFill/>
        </p:spPr>
        <p:txBody>
          <a:bodyPr lIns="90488" tIns="44450" rIns="90488" bIns="44450"/>
          <a:lstStyle/>
          <a:p>
            <a:pPr eaLnBrk="1" hangingPunct="1">
              <a:lnSpc>
                <a:spcPct val="90000"/>
              </a:lnSpc>
            </a:pPr>
            <a:r>
              <a:rPr lang="en-US" altLang="zh-CN" sz="2400" i="1" dirty="0">
                <a:solidFill>
                  <a:srgbClr val="3333FF"/>
                </a:solidFill>
              </a:rPr>
              <a:t>Vector Register</a:t>
            </a:r>
            <a:r>
              <a:rPr lang="en-US" altLang="zh-CN" sz="2400" dirty="0"/>
              <a:t>: fixed length bank holding a single vector</a:t>
            </a:r>
          </a:p>
          <a:p>
            <a:pPr lvl="1" eaLnBrk="1" hangingPunct="1">
              <a:lnSpc>
                <a:spcPct val="90000"/>
              </a:lnSpc>
            </a:pPr>
            <a:r>
              <a:rPr lang="en-US" altLang="zh-CN" sz="2000" dirty="0"/>
              <a:t>	has at least 2 read and 1 write ports</a:t>
            </a:r>
          </a:p>
          <a:p>
            <a:pPr lvl="1" eaLnBrk="1" hangingPunct="1">
              <a:lnSpc>
                <a:spcPct val="90000"/>
              </a:lnSpc>
            </a:pPr>
            <a:r>
              <a:rPr lang="en-US" altLang="zh-CN" sz="2000" dirty="0"/>
              <a:t>	typically 8-32 vector registers, each holding 64-128 64-bit </a:t>
            </a:r>
            <a:r>
              <a:rPr lang="en-US" altLang="zh-CN" sz="2000" u="sng" dirty="0">
                <a:solidFill>
                  <a:srgbClr val="3333FF"/>
                </a:solidFill>
              </a:rPr>
              <a:t>elements</a:t>
            </a:r>
            <a:r>
              <a:rPr lang="en-US" altLang="zh-CN" sz="2000" dirty="0">
                <a:solidFill>
                  <a:srgbClr val="3333FF"/>
                </a:solidFill>
              </a:rPr>
              <a:t> </a:t>
            </a:r>
          </a:p>
          <a:p>
            <a:pPr eaLnBrk="1" hangingPunct="1">
              <a:lnSpc>
                <a:spcPct val="90000"/>
              </a:lnSpc>
            </a:pPr>
            <a:r>
              <a:rPr lang="en-US" altLang="zh-CN" sz="2400" i="1" dirty="0">
                <a:solidFill>
                  <a:srgbClr val="3333FF"/>
                </a:solidFill>
              </a:rPr>
              <a:t>Vector Functional Units</a:t>
            </a:r>
            <a:r>
              <a:rPr lang="en-US" altLang="zh-CN" sz="2400" i="1" dirty="0">
                <a:solidFill>
                  <a:schemeClr val="hlink"/>
                </a:solidFill>
              </a:rPr>
              <a:t> </a:t>
            </a:r>
            <a:r>
              <a:rPr lang="en-US" altLang="zh-CN" sz="2400" i="1" dirty="0"/>
              <a:t>(FUs)</a:t>
            </a:r>
            <a:r>
              <a:rPr lang="en-US" altLang="zh-CN" sz="2400" dirty="0"/>
              <a:t>: fully pipelined, start new operation every clock</a:t>
            </a:r>
          </a:p>
          <a:p>
            <a:pPr lvl="1" eaLnBrk="1" hangingPunct="1">
              <a:lnSpc>
                <a:spcPct val="90000"/>
              </a:lnSpc>
            </a:pPr>
            <a:r>
              <a:rPr lang="en-US" altLang="zh-CN" sz="2000" dirty="0"/>
              <a:t>Fully pipelined, start new operation every clock</a:t>
            </a:r>
          </a:p>
          <a:p>
            <a:pPr lvl="1" eaLnBrk="1" hangingPunct="1">
              <a:lnSpc>
                <a:spcPct val="90000"/>
              </a:lnSpc>
            </a:pPr>
            <a:r>
              <a:rPr lang="en-US" altLang="zh-CN" sz="2000" dirty="0"/>
              <a:t>Typically 4 to 8 FUs: FP add, FP </a:t>
            </a:r>
            <a:r>
              <a:rPr lang="en-US" altLang="zh-CN" sz="2000" dirty="0" err="1"/>
              <a:t>mult</a:t>
            </a:r>
            <a:r>
              <a:rPr lang="en-US" altLang="zh-CN" sz="2000" dirty="0"/>
              <a:t>, FP reciprocal (1/X), integer add, logical,  shift; </a:t>
            </a:r>
          </a:p>
          <a:p>
            <a:pPr lvl="1" eaLnBrk="1" hangingPunct="1">
              <a:lnSpc>
                <a:spcPct val="90000"/>
              </a:lnSpc>
            </a:pPr>
            <a:r>
              <a:rPr lang="en-US" altLang="zh-CN" sz="2000" dirty="0"/>
              <a:t>may have multiple of same unit</a:t>
            </a:r>
          </a:p>
          <a:p>
            <a:pPr eaLnBrk="1" hangingPunct="1">
              <a:lnSpc>
                <a:spcPct val="90000"/>
              </a:lnSpc>
            </a:pPr>
            <a:r>
              <a:rPr lang="en-US" altLang="zh-CN" sz="2400" i="1" dirty="0">
                <a:solidFill>
                  <a:srgbClr val="3333FF"/>
                </a:solidFill>
              </a:rPr>
              <a:t>Vector Load-Store Units</a:t>
            </a:r>
            <a:r>
              <a:rPr lang="en-US" altLang="zh-CN" sz="2400" i="1" dirty="0">
                <a:solidFill>
                  <a:schemeClr val="hlink"/>
                </a:solidFill>
              </a:rPr>
              <a:t> </a:t>
            </a:r>
            <a:r>
              <a:rPr lang="en-US" altLang="zh-CN" sz="2400" i="1" dirty="0"/>
              <a:t>(LSUs)</a:t>
            </a:r>
            <a:r>
              <a:rPr lang="en-US" altLang="zh-CN" sz="2400" dirty="0"/>
              <a:t>: </a:t>
            </a:r>
          </a:p>
          <a:p>
            <a:pPr lvl="1" eaLnBrk="1" hangingPunct="1">
              <a:lnSpc>
                <a:spcPct val="90000"/>
              </a:lnSpc>
            </a:pPr>
            <a:r>
              <a:rPr lang="en-US" altLang="zh-CN" sz="2000" dirty="0"/>
              <a:t>fully pipelined unit to load or store a vector; </a:t>
            </a:r>
          </a:p>
          <a:p>
            <a:pPr lvl="1" eaLnBrk="1" hangingPunct="1">
              <a:lnSpc>
                <a:spcPct val="90000"/>
              </a:lnSpc>
            </a:pPr>
            <a:r>
              <a:rPr lang="en-US" altLang="zh-CN" sz="2000" dirty="0"/>
              <a:t>Multiple elements fetched/stored per cycle</a:t>
            </a:r>
          </a:p>
          <a:p>
            <a:pPr lvl="1" eaLnBrk="1" hangingPunct="1">
              <a:lnSpc>
                <a:spcPct val="90000"/>
              </a:lnSpc>
            </a:pPr>
            <a:r>
              <a:rPr lang="en-US" altLang="zh-CN" sz="2000" dirty="0"/>
              <a:t>may have multiple LSUs</a:t>
            </a:r>
          </a:p>
          <a:p>
            <a:pPr eaLnBrk="1" hangingPunct="1">
              <a:lnSpc>
                <a:spcPct val="90000"/>
              </a:lnSpc>
            </a:pPr>
            <a:r>
              <a:rPr lang="en-US" altLang="zh-CN" sz="2400" i="1" dirty="0">
                <a:solidFill>
                  <a:srgbClr val="3333FF"/>
                </a:solidFill>
              </a:rPr>
              <a:t>Scalar registers</a:t>
            </a:r>
            <a:r>
              <a:rPr lang="en-US" altLang="zh-CN" sz="2400" dirty="0">
                <a:solidFill>
                  <a:srgbClr val="3333FF"/>
                </a:solidFill>
              </a:rPr>
              <a:t>:</a:t>
            </a:r>
            <a:r>
              <a:rPr lang="en-US" altLang="zh-CN" sz="2400" dirty="0"/>
              <a:t> single element for FP scalar or address</a:t>
            </a:r>
          </a:p>
          <a:p>
            <a:pPr eaLnBrk="1" hangingPunct="1">
              <a:lnSpc>
                <a:spcPct val="90000"/>
              </a:lnSpc>
            </a:pPr>
            <a:r>
              <a:rPr lang="en-US" altLang="zh-CN" sz="2400" dirty="0"/>
              <a:t>Cross-bar to connect FUs , LSUs, registers</a:t>
            </a:r>
          </a:p>
        </p:txBody>
      </p:sp>
    </p:spTree>
    <p:extLst>
      <p:ext uri="{BB962C8B-B14F-4D97-AF65-F5344CB8AC3E}">
        <p14:creationId xmlns:p14="http://schemas.microsoft.com/office/powerpoint/2010/main" val="262705393"/>
      </p:ext>
    </p:extLst>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855914" y="1"/>
            <a:ext cx="7812087" cy="868363"/>
          </a:xfrm>
          <a:noFill/>
        </p:spPr>
        <p:txBody>
          <a:bodyPr vert="horz" wrap="square" lIns="90488" tIns="44450" rIns="90488" bIns="44450" numCol="1" anchor="ctr" anchorCtr="0" compatLnSpc="1">
            <a:prstTxWarp prst="textNoShape">
              <a:avLst/>
            </a:prstTxWarp>
          </a:bodyPr>
          <a:lstStyle/>
          <a:p>
            <a:pPr eaLnBrk="1" hangingPunct="1"/>
            <a:r>
              <a:rPr lang="en-US" altLang="zh-CN" dirty="0"/>
              <a:t>Basic Vector Instructions</a:t>
            </a:r>
          </a:p>
        </p:txBody>
      </p:sp>
      <p:sp>
        <p:nvSpPr>
          <p:cNvPr id="31747" name="Rectangle 3"/>
          <p:cNvSpPr>
            <a:spLocks noGrp="1" noChangeArrowheads="1"/>
          </p:cNvSpPr>
          <p:nvPr>
            <p:ph type="body" idx="4294967295"/>
          </p:nvPr>
        </p:nvSpPr>
        <p:spPr>
          <a:xfrm>
            <a:off x="281354" y="1113816"/>
            <a:ext cx="8807450" cy="5360987"/>
          </a:xfrm>
          <a:prstGeom prst="rect">
            <a:avLst/>
          </a:prstGeom>
          <a:noFill/>
        </p:spPr>
        <p:txBody>
          <a:bodyPr lIns="90488" tIns="44450" rIns="90488" bIns="44450"/>
          <a:lstStyle/>
          <a:p>
            <a:pPr marL="285750" indent="-285750">
              <a:buNone/>
              <a:tabLst>
                <a:tab pos="1371600" algn="l"/>
                <a:tab pos="3028950" algn="l"/>
                <a:tab pos="6172200" algn="l"/>
              </a:tabLst>
            </a:pPr>
            <a:r>
              <a:rPr lang="en-US" altLang="zh-CN" sz="4000" dirty="0"/>
              <a:t>	</a:t>
            </a:r>
            <a:r>
              <a:rPr lang="en-US" altLang="zh-CN" sz="2000" dirty="0"/>
              <a:t>Instr.	Operands	Operation	Comment</a:t>
            </a:r>
          </a:p>
          <a:p>
            <a:pPr marL="285750" indent="-285750">
              <a:tabLst>
                <a:tab pos="1371600" algn="l"/>
                <a:tab pos="3028950" algn="l"/>
                <a:tab pos="6172200" algn="l"/>
              </a:tabLst>
            </a:pPr>
            <a:r>
              <a:rPr lang="en-US" altLang="zh-CN" sz="2000" dirty="0"/>
              <a:t>ADD</a:t>
            </a:r>
            <a:r>
              <a:rPr lang="en-US" altLang="zh-CN" sz="2000" u="sng" dirty="0">
                <a:solidFill>
                  <a:srgbClr val="3333FF"/>
                </a:solidFill>
              </a:rPr>
              <a:t>V</a:t>
            </a:r>
            <a:r>
              <a:rPr lang="en-US" altLang="zh-CN" sz="2000" dirty="0"/>
              <a:t>	 V1,V2,V3	V1=V2+V3	vector + vector</a:t>
            </a:r>
          </a:p>
          <a:p>
            <a:pPr marL="285750" indent="-285750">
              <a:tabLst>
                <a:tab pos="1371600" algn="l"/>
                <a:tab pos="3028950" algn="l"/>
                <a:tab pos="6172200" algn="l"/>
              </a:tabLst>
            </a:pPr>
            <a:r>
              <a:rPr lang="en-US" altLang="zh-CN" sz="2000" dirty="0"/>
              <a:t>ADD</a:t>
            </a:r>
            <a:r>
              <a:rPr lang="en-US" altLang="zh-CN" sz="2000" u="sng" dirty="0">
                <a:solidFill>
                  <a:srgbClr val="3333FF"/>
                </a:solidFill>
              </a:rPr>
              <a:t>S</a:t>
            </a:r>
            <a:r>
              <a:rPr lang="en-US" altLang="zh-CN" sz="2000" dirty="0"/>
              <a:t>V	 V1,</a:t>
            </a:r>
            <a:r>
              <a:rPr lang="en-US" altLang="zh-CN" sz="2000" u="sng" dirty="0">
                <a:solidFill>
                  <a:srgbClr val="3333FF"/>
                </a:solidFill>
              </a:rPr>
              <a:t>F0</a:t>
            </a:r>
            <a:r>
              <a:rPr lang="en-US" altLang="zh-CN" sz="2000" dirty="0"/>
              <a:t>,V2	V1=</a:t>
            </a:r>
            <a:r>
              <a:rPr lang="en-US" altLang="zh-CN" sz="2000" u="sng" dirty="0">
                <a:solidFill>
                  <a:srgbClr val="3333FF"/>
                </a:solidFill>
              </a:rPr>
              <a:t>F0</a:t>
            </a:r>
            <a:r>
              <a:rPr lang="en-US" altLang="zh-CN" sz="2000" dirty="0"/>
              <a:t>+V2	scalar + vector</a:t>
            </a:r>
          </a:p>
          <a:p>
            <a:pPr marL="285750" indent="-285750">
              <a:tabLst>
                <a:tab pos="1371600" algn="l"/>
                <a:tab pos="3028950" algn="l"/>
                <a:tab pos="6172200" algn="l"/>
              </a:tabLst>
            </a:pPr>
            <a:r>
              <a:rPr lang="en-US" altLang="zh-CN" sz="2000" dirty="0"/>
              <a:t>MULTV	 V1,V2,V3	V1=V2xV3	vector x vector</a:t>
            </a:r>
          </a:p>
          <a:p>
            <a:pPr marL="285750" indent="-285750">
              <a:tabLst>
                <a:tab pos="1371600" algn="l"/>
                <a:tab pos="3028950" algn="l"/>
                <a:tab pos="6172200" algn="l"/>
              </a:tabLst>
            </a:pPr>
            <a:r>
              <a:rPr lang="en-US" altLang="zh-CN" sz="2000" dirty="0"/>
              <a:t>MULSV	 V1,F0,V2	V1=F0xV2	scalar x vector</a:t>
            </a:r>
          </a:p>
          <a:p>
            <a:pPr marL="285750" indent="-285750">
              <a:tabLst>
                <a:tab pos="1371600" algn="l"/>
                <a:tab pos="3028950" algn="l"/>
                <a:tab pos="6172200" algn="l"/>
              </a:tabLst>
            </a:pPr>
            <a:r>
              <a:rPr lang="en-US" altLang="zh-CN" sz="2000" dirty="0"/>
              <a:t>LV	 V1,R1	V1=M[R1..R1+63]	load, stride=1</a:t>
            </a:r>
          </a:p>
          <a:p>
            <a:pPr marL="285750" indent="-285750">
              <a:tabLst>
                <a:tab pos="1371600" algn="l"/>
                <a:tab pos="3028950" algn="l"/>
                <a:tab pos="6172200" algn="l"/>
              </a:tabLst>
            </a:pPr>
            <a:r>
              <a:rPr lang="en-US" altLang="zh-CN" sz="2000" dirty="0"/>
              <a:t>LV</a:t>
            </a:r>
            <a:r>
              <a:rPr lang="en-US" altLang="zh-CN" sz="2000" u="sng" dirty="0">
                <a:solidFill>
                  <a:srgbClr val="3333FF"/>
                </a:solidFill>
              </a:rPr>
              <a:t>WS</a:t>
            </a:r>
            <a:r>
              <a:rPr lang="en-US" altLang="zh-CN" sz="2000" dirty="0"/>
              <a:t>	 V1,R1,R2	V1=M[R1..R1+</a:t>
            </a:r>
            <a:r>
              <a:rPr lang="en-US" altLang="zh-CN" sz="2000" u="sng" dirty="0">
                <a:solidFill>
                  <a:srgbClr val="3333FF"/>
                </a:solidFill>
              </a:rPr>
              <a:t>63*R2</a:t>
            </a:r>
            <a:r>
              <a:rPr lang="en-US" altLang="zh-CN" sz="2000" dirty="0"/>
              <a:t>]	load, stride=R2</a:t>
            </a:r>
          </a:p>
          <a:p>
            <a:pPr marL="285750" indent="-285750">
              <a:tabLst>
                <a:tab pos="1371600" algn="l"/>
                <a:tab pos="3028950" algn="l"/>
                <a:tab pos="6172200" algn="l"/>
              </a:tabLst>
            </a:pPr>
            <a:r>
              <a:rPr lang="en-US" altLang="zh-CN" sz="2000" dirty="0"/>
              <a:t>LV</a:t>
            </a:r>
            <a:r>
              <a:rPr lang="en-US" altLang="zh-CN" sz="2000" u="sng" dirty="0">
                <a:solidFill>
                  <a:srgbClr val="3333FF"/>
                </a:solidFill>
              </a:rPr>
              <a:t>I</a:t>
            </a:r>
            <a:r>
              <a:rPr lang="en-US" altLang="zh-CN" sz="2000" dirty="0"/>
              <a:t>	 V1,R1,V2	V1=M[R1</a:t>
            </a:r>
            <a:r>
              <a:rPr lang="en-US" altLang="zh-CN" sz="2000" u="sng" dirty="0">
                <a:solidFill>
                  <a:srgbClr val="3333FF"/>
                </a:solidFill>
              </a:rPr>
              <a:t>+V2i</a:t>
            </a:r>
            <a:r>
              <a:rPr lang="en-US" altLang="zh-CN" sz="2000" dirty="0">
                <a:solidFill>
                  <a:srgbClr val="3333FF"/>
                </a:solidFill>
              </a:rPr>
              <a:t>,</a:t>
            </a:r>
            <a:r>
              <a:rPr lang="en-US" altLang="zh-CN" sz="2000" dirty="0"/>
              <a:t>i=0..63]         indexed "gather"</a:t>
            </a:r>
          </a:p>
          <a:p>
            <a:pPr marL="285750" indent="-285750">
              <a:tabLst>
                <a:tab pos="1371600" algn="l"/>
                <a:tab pos="3028950" algn="l"/>
                <a:tab pos="6172200" algn="l"/>
              </a:tabLst>
            </a:pPr>
            <a:r>
              <a:rPr lang="en-US" altLang="zh-CN" sz="2000" dirty="0" err="1"/>
              <a:t>CeqV</a:t>
            </a:r>
            <a:r>
              <a:rPr lang="en-US" altLang="zh-CN" sz="2000" dirty="0"/>
              <a:t>	 VM,V1,V2	</a:t>
            </a:r>
            <a:r>
              <a:rPr lang="en-US" altLang="zh-CN" sz="2000" dirty="0" err="1"/>
              <a:t>VMASKi</a:t>
            </a:r>
            <a:r>
              <a:rPr lang="en-US" altLang="zh-CN" sz="2000" dirty="0"/>
              <a:t> = (V1i=V2i)?	comp. </a:t>
            </a:r>
            <a:r>
              <a:rPr lang="en-US" altLang="zh-CN" sz="2000" dirty="0" err="1"/>
              <a:t>setmask</a:t>
            </a:r>
            <a:endParaRPr lang="en-US" altLang="zh-CN" sz="2000" dirty="0"/>
          </a:p>
          <a:p>
            <a:pPr marL="285750" indent="-285750">
              <a:tabLst>
                <a:tab pos="1371600" algn="l"/>
                <a:tab pos="3028950" algn="l"/>
                <a:tab pos="6172200" algn="l"/>
              </a:tabLst>
            </a:pPr>
            <a:r>
              <a:rPr lang="en-US" altLang="zh-CN" sz="2000" dirty="0"/>
              <a:t>MOV	 </a:t>
            </a:r>
            <a:r>
              <a:rPr lang="en-US" altLang="zh-CN" sz="2000" u="sng" dirty="0">
                <a:solidFill>
                  <a:srgbClr val="3333FF"/>
                </a:solidFill>
              </a:rPr>
              <a:t>VLR</a:t>
            </a:r>
            <a:r>
              <a:rPr lang="en-US" altLang="zh-CN" sz="2000" dirty="0"/>
              <a:t>,R1	</a:t>
            </a:r>
            <a:r>
              <a:rPr lang="en-US" altLang="zh-CN" sz="2000" dirty="0" err="1"/>
              <a:t>Vec</a:t>
            </a:r>
            <a:r>
              <a:rPr lang="en-US" altLang="zh-CN" sz="2000" dirty="0"/>
              <a:t>. Len. Reg. = R1	set vector length</a:t>
            </a:r>
          </a:p>
          <a:p>
            <a:pPr marL="285750" indent="-285750">
              <a:tabLst>
                <a:tab pos="1371600" algn="l"/>
                <a:tab pos="3028950" algn="l"/>
                <a:tab pos="6172200" algn="l"/>
              </a:tabLst>
            </a:pPr>
            <a:r>
              <a:rPr lang="en-US" altLang="zh-CN" sz="2000" dirty="0"/>
              <a:t>MOV	</a:t>
            </a:r>
            <a:r>
              <a:rPr lang="en-US" altLang="zh-CN" sz="2000" dirty="0">
                <a:solidFill>
                  <a:srgbClr val="3333FF"/>
                </a:solidFill>
              </a:rPr>
              <a:t> </a:t>
            </a:r>
            <a:r>
              <a:rPr lang="en-US" altLang="zh-CN" sz="2000" u="sng" dirty="0">
                <a:solidFill>
                  <a:srgbClr val="3333FF"/>
                </a:solidFill>
              </a:rPr>
              <a:t>VM</a:t>
            </a:r>
            <a:r>
              <a:rPr lang="en-US" altLang="zh-CN" sz="2000" dirty="0"/>
              <a:t>,R1	</a:t>
            </a:r>
            <a:r>
              <a:rPr lang="en-US" altLang="zh-CN" sz="2000" dirty="0" err="1"/>
              <a:t>Vec</a:t>
            </a:r>
            <a:r>
              <a:rPr lang="en-US" altLang="zh-CN" sz="2000" dirty="0"/>
              <a:t>. Mask = R1	set vector mask</a:t>
            </a:r>
          </a:p>
        </p:txBody>
      </p:sp>
      <p:sp>
        <p:nvSpPr>
          <p:cNvPr id="31748" name="Rectangle 4"/>
          <p:cNvSpPr>
            <a:spLocks noChangeArrowheads="1"/>
          </p:cNvSpPr>
          <p:nvPr/>
        </p:nvSpPr>
        <p:spPr bwMode="auto">
          <a:xfrm>
            <a:off x="1116013" y="5805490"/>
            <a:ext cx="573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2000">
                <a:solidFill>
                  <a:srgbClr val="000000"/>
                </a:solidFill>
                <a:latin typeface="Arial" panose="020B0604020202020204" pitchFamily="34" charset="0"/>
              </a:rPr>
              <a:t>+ all the regular scalar instructions (RISC style)</a:t>
            </a:r>
            <a:r>
              <a:rPr lang="en-US" altLang="zh-CN" sz="2000">
                <a:solidFill>
                  <a:srgbClr val="000000"/>
                </a:solidFill>
                <a:latin typeface="Times New Roman" panose="02020603050405020304" pitchFamily="18" charset="0"/>
              </a:rPr>
              <a:t>…</a:t>
            </a:r>
            <a:endParaRPr lang="en-US" altLang="zh-CN" sz="2000">
              <a:solidFill>
                <a:srgbClr val="000000"/>
              </a:solidFill>
              <a:latin typeface="Arial" panose="020B0604020202020204" pitchFamily="34" charset="0"/>
            </a:endParaRPr>
          </a:p>
        </p:txBody>
      </p:sp>
    </p:spTree>
    <p:extLst>
      <p:ext uri="{BB962C8B-B14F-4D97-AF65-F5344CB8AC3E}">
        <p14:creationId xmlns:p14="http://schemas.microsoft.com/office/powerpoint/2010/main" val="3978977276"/>
      </p:ext>
    </p:extLst>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idx="4294967295"/>
          </p:nvPr>
        </p:nvSpPr>
        <p:spPr>
          <a:xfrm>
            <a:off x="1306572" y="50158"/>
            <a:ext cx="7613650" cy="836613"/>
          </a:xfrm>
          <a:noFill/>
        </p:spPr>
        <p:txBody>
          <a:bodyPr vert="horz" wrap="square" lIns="90488" tIns="44450" rIns="90488" bIns="44450" numCol="1" anchor="ctr" anchorCtr="0" compatLnSpc="1">
            <a:prstTxWarp prst="textNoShape">
              <a:avLst/>
            </a:prstTxWarp>
          </a:bodyPr>
          <a:lstStyle/>
          <a:p>
            <a:pPr eaLnBrk="1" hangingPunct="1"/>
            <a:r>
              <a:rPr lang="en-US" altLang="zh-CN" dirty="0"/>
              <a:t>Vector Memory operations</a:t>
            </a:r>
          </a:p>
        </p:txBody>
      </p:sp>
      <p:sp>
        <p:nvSpPr>
          <p:cNvPr id="33795" name="Rectangle 4"/>
          <p:cNvSpPr>
            <a:spLocks noGrp="1" noChangeArrowheads="1"/>
          </p:cNvSpPr>
          <p:nvPr>
            <p:ph type="body" idx="4294967295"/>
          </p:nvPr>
        </p:nvSpPr>
        <p:spPr>
          <a:xfrm>
            <a:off x="684092" y="914340"/>
            <a:ext cx="7993062" cy="5256212"/>
          </a:xfrm>
          <a:prstGeom prst="rect">
            <a:avLst/>
          </a:prstGeom>
          <a:noFill/>
        </p:spPr>
        <p:txBody>
          <a:bodyPr lIns="90488" tIns="44450" rIns="90488" bIns="44450"/>
          <a:lstStyle/>
          <a:p>
            <a:pPr eaLnBrk="1" hangingPunct="1">
              <a:lnSpc>
                <a:spcPct val="90000"/>
              </a:lnSpc>
            </a:pPr>
            <a:r>
              <a:rPr lang="en-US" altLang="zh-CN" sz="2400" dirty="0"/>
              <a:t>Load/store operations move groups of data between registers and memory</a:t>
            </a:r>
          </a:p>
          <a:p>
            <a:pPr eaLnBrk="1" hangingPunct="1">
              <a:lnSpc>
                <a:spcPct val="90000"/>
              </a:lnSpc>
            </a:pPr>
            <a:r>
              <a:rPr lang="en-US" altLang="zh-CN" sz="2400" dirty="0"/>
              <a:t>Three types of addressing</a:t>
            </a:r>
          </a:p>
          <a:p>
            <a:pPr lvl="1" eaLnBrk="1" hangingPunct="1">
              <a:lnSpc>
                <a:spcPct val="90000"/>
              </a:lnSpc>
            </a:pPr>
            <a:r>
              <a:rPr lang="en-US" altLang="zh-CN" sz="2000" u="sng" dirty="0">
                <a:solidFill>
                  <a:srgbClr val="FF3300"/>
                </a:solidFill>
              </a:rPr>
              <a:t>Unit stride</a:t>
            </a:r>
            <a:endParaRPr lang="en-US" altLang="zh-CN" sz="2000" dirty="0"/>
          </a:p>
          <a:p>
            <a:pPr lvl="2" eaLnBrk="1" hangingPunct="1">
              <a:lnSpc>
                <a:spcPct val="90000"/>
              </a:lnSpc>
            </a:pPr>
            <a:r>
              <a:rPr lang="en-US" altLang="zh-CN" sz="1800" dirty="0"/>
              <a:t>Fastest</a:t>
            </a:r>
          </a:p>
          <a:p>
            <a:pPr lvl="1" eaLnBrk="1" hangingPunct="1">
              <a:lnSpc>
                <a:spcPct val="90000"/>
              </a:lnSpc>
            </a:pPr>
            <a:r>
              <a:rPr lang="en-US" altLang="zh-CN" sz="2000" u="sng" dirty="0">
                <a:solidFill>
                  <a:srgbClr val="FF3300"/>
                </a:solidFill>
              </a:rPr>
              <a:t>Non-unit</a:t>
            </a:r>
            <a:r>
              <a:rPr lang="en-US" altLang="zh-CN" sz="2000" dirty="0">
                <a:solidFill>
                  <a:srgbClr val="FF3300"/>
                </a:solidFill>
              </a:rPr>
              <a:t> </a:t>
            </a:r>
            <a:r>
              <a:rPr lang="en-US" altLang="zh-CN" sz="2000" dirty="0"/>
              <a:t>(constant) </a:t>
            </a:r>
            <a:r>
              <a:rPr lang="en-US" altLang="zh-CN" sz="2000" u="sng" dirty="0">
                <a:solidFill>
                  <a:srgbClr val="FF3300"/>
                </a:solidFill>
              </a:rPr>
              <a:t>stride</a:t>
            </a:r>
            <a:endParaRPr lang="en-US" altLang="zh-CN" sz="2000" dirty="0"/>
          </a:p>
          <a:p>
            <a:pPr lvl="1" eaLnBrk="1" hangingPunct="1">
              <a:lnSpc>
                <a:spcPct val="90000"/>
              </a:lnSpc>
            </a:pPr>
            <a:r>
              <a:rPr lang="en-US" altLang="zh-CN" sz="2000" u="sng" dirty="0">
                <a:solidFill>
                  <a:srgbClr val="FF3300"/>
                </a:solidFill>
              </a:rPr>
              <a:t>Indexed</a:t>
            </a:r>
            <a:r>
              <a:rPr lang="en-US" altLang="zh-CN" sz="2000" dirty="0"/>
              <a:t> (gather-scatter)</a:t>
            </a:r>
          </a:p>
          <a:p>
            <a:pPr lvl="2" eaLnBrk="1" hangingPunct="1">
              <a:lnSpc>
                <a:spcPct val="90000"/>
              </a:lnSpc>
            </a:pPr>
            <a:r>
              <a:rPr lang="en-US" altLang="zh-CN" sz="2000" dirty="0"/>
              <a:t>Vector equivalent of register indirect</a:t>
            </a:r>
          </a:p>
          <a:p>
            <a:pPr lvl="2" eaLnBrk="1" hangingPunct="1">
              <a:lnSpc>
                <a:spcPct val="90000"/>
              </a:lnSpc>
            </a:pPr>
            <a:r>
              <a:rPr lang="en-US" altLang="zh-CN" sz="2000" dirty="0"/>
              <a:t>Good for sparse arrays of data</a:t>
            </a:r>
          </a:p>
          <a:p>
            <a:pPr lvl="2" eaLnBrk="1" hangingPunct="1">
              <a:lnSpc>
                <a:spcPct val="90000"/>
              </a:lnSpc>
            </a:pPr>
            <a:r>
              <a:rPr lang="en-US" altLang="zh-CN" sz="2000" dirty="0"/>
              <a:t>Increases number of programs that </a:t>
            </a:r>
            <a:r>
              <a:rPr lang="en-US" altLang="zh-CN" sz="2000" dirty="0" err="1"/>
              <a:t>vectorize</a:t>
            </a:r>
            <a:endParaRPr lang="en-US" altLang="zh-CN" sz="2000" dirty="0"/>
          </a:p>
          <a:p>
            <a:pPr lvl="2" eaLnBrk="1" hangingPunct="1">
              <a:lnSpc>
                <a:spcPct val="90000"/>
              </a:lnSpc>
            </a:pPr>
            <a:r>
              <a:rPr lang="en-US" altLang="zh-CN" sz="2000" dirty="0"/>
              <a:t>compress/expand variant also</a:t>
            </a:r>
            <a:endParaRPr lang="en-US" altLang="zh-CN" sz="1800" dirty="0"/>
          </a:p>
          <a:p>
            <a:pPr eaLnBrk="1" hangingPunct="1">
              <a:lnSpc>
                <a:spcPct val="90000"/>
              </a:lnSpc>
            </a:pPr>
            <a:r>
              <a:rPr lang="en-US" altLang="zh-CN" sz="2400" dirty="0"/>
              <a:t>Support for various combinations of data widths in memory</a:t>
            </a:r>
          </a:p>
          <a:p>
            <a:pPr lvl="1" eaLnBrk="1" hangingPunct="1">
              <a:lnSpc>
                <a:spcPct val="90000"/>
              </a:lnSpc>
            </a:pPr>
            <a:r>
              <a:rPr lang="en-US" altLang="zh-CN" sz="2000" dirty="0"/>
              <a:t>{.L,.W,.H.,.B} x {64b, 32b, 16b, 8b}</a:t>
            </a:r>
          </a:p>
          <a:p>
            <a:pPr eaLnBrk="1" hangingPunct="1">
              <a:lnSpc>
                <a:spcPct val="90000"/>
              </a:lnSpc>
            </a:pPr>
            <a:endParaRPr lang="en-US" altLang="zh-CN" sz="2000" dirty="0"/>
          </a:p>
        </p:txBody>
      </p:sp>
    </p:spTree>
    <p:extLst>
      <p:ext uri="{BB962C8B-B14F-4D97-AF65-F5344CB8AC3E}">
        <p14:creationId xmlns:p14="http://schemas.microsoft.com/office/powerpoint/2010/main" val="109804424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5240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0"/>
              </a:spcBef>
              <a:spcAft>
                <a:spcPct val="0"/>
              </a:spcAft>
              <a:buClrTx/>
              <a:buSzTx/>
              <a:buFontTx/>
              <a:buNone/>
            </a:pPr>
            <a:r>
              <a:rPr kumimoji="1" lang="en-US" altLang="zh-CN" sz="4400" b="1">
                <a:solidFill>
                  <a:srgbClr val="FF3300"/>
                </a:solidFill>
                <a:latin typeface="Comic Sans MS" panose="030F0702030302020204" pitchFamily="66" charset="0"/>
              </a:rPr>
              <a:t>Vector Memory System</a:t>
            </a:r>
          </a:p>
        </p:txBody>
      </p:sp>
      <p:sp>
        <p:nvSpPr>
          <p:cNvPr id="34820" name="Text Box 68"/>
          <p:cNvSpPr txBox="1">
            <a:spLocks noChangeArrowheads="1"/>
          </p:cNvSpPr>
          <p:nvPr/>
        </p:nvSpPr>
        <p:spPr bwMode="auto">
          <a:xfrm>
            <a:off x="279402" y="1238250"/>
            <a:ext cx="8588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400" b="1" dirty="0">
                <a:solidFill>
                  <a:srgbClr val="000000"/>
                </a:solidFill>
                <a:latin typeface="Arial" panose="020B0604020202020204" pitchFamily="34" charset="0"/>
              </a:rPr>
              <a:t>Cray-1, 16 banks, 4 cycle bank busy time, 16 cycle latency</a:t>
            </a:r>
            <a:endParaRPr lang="en-US" altLang="zh-CN" sz="1800" b="1" i="1" dirty="0">
              <a:solidFill>
                <a:srgbClr val="000000"/>
              </a:solidFill>
              <a:latin typeface="Arial" panose="020B0604020202020204" pitchFamily="34" charset="0"/>
            </a:endParaRPr>
          </a:p>
          <a:p>
            <a:pPr lvl="1" eaLnBrk="0" fontAlgn="base" hangingPunct="0">
              <a:spcBef>
                <a:spcPct val="50000"/>
              </a:spcBef>
              <a:spcAft>
                <a:spcPct val="0"/>
              </a:spcAft>
              <a:buClrTx/>
              <a:buSzTx/>
              <a:buFontTx/>
              <a:buChar char="•"/>
            </a:pPr>
            <a:r>
              <a:rPr lang="en-US" altLang="zh-CN" sz="1800" b="1" i="1" dirty="0">
                <a:solidFill>
                  <a:srgbClr val="000000"/>
                </a:solidFill>
                <a:latin typeface="Arial" panose="020B0604020202020204" pitchFamily="34" charset="0"/>
              </a:rPr>
              <a:t> Bank busy time</a:t>
            </a:r>
            <a:r>
              <a:rPr lang="en-US" altLang="zh-CN" sz="1800" b="1" dirty="0">
                <a:solidFill>
                  <a:srgbClr val="000000"/>
                </a:solidFill>
                <a:latin typeface="Arial" panose="020B0604020202020204" pitchFamily="34" charset="0"/>
              </a:rPr>
              <a:t>: Cycles between accesses to same bank</a:t>
            </a:r>
          </a:p>
        </p:txBody>
      </p:sp>
      <p:grpSp>
        <p:nvGrpSpPr>
          <p:cNvPr id="69" name="Group 3"/>
          <p:cNvGrpSpPr>
            <a:grpSpLocks/>
          </p:cNvGrpSpPr>
          <p:nvPr/>
        </p:nvGrpSpPr>
        <p:grpSpPr bwMode="auto">
          <a:xfrm>
            <a:off x="279401" y="2365376"/>
            <a:ext cx="8534400" cy="3719513"/>
            <a:chOff x="288" y="816"/>
            <a:chExt cx="5376" cy="2343"/>
          </a:xfrm>
        </p:grpSpPr>
        <p:grpSp>
          <p:nvGrpSpPr>
            <p:cNvPr id="70" name="Group 4"/>
            <p:cNvGrpSpPr>
              <a:grpSpLocks/>
            </p:cNvGrpSpPr>
            <p:nvPr/>
          </p:nvGrpSpPr>
          <p:grpSpPr bwMode="auto">
            <a:xfrm>
              <a:off x="288" y="1200"/>
              <a:ext cx="4616" cy="1895"/>
              <a:chOff x="524" y="2016"/>
              <a:chExt cx="4616" cy="1895"/>
            </a:xfrm>
          </p:grpSpPr>
          <p:sp>
            <p:nvSpPr>
              <p:cNvPr id="97"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0</a:t>
                </a:r>
              </a:p>
            </p:txBody>
          </p:sp>
          <p:sp>
            <p:nvSpPr>
              <p:cNvPr id="98"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1</a:t>
                </a:r>
              </a:p>
            </p:txBody>
          </p:sp>
          <p:sp>
            <p:nvSpPr>
              <p:cNvPr id="99"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2</a:t>
                </a:r>
              </a:p>
            </p:txBody>
          </p:sp>
          <p:sp>
            <p:nvSpPr>
              <p:cNvPr id="100"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3</a:t>
                </a:r>
              </a:p>
            </p:txBody>
          </p:sp>
          <p:sp>
            <p:nvSpPr>
              <p:cNvPr id="101"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4</a:t>
                </a:r>
              </a:p>
            </p:txBody>
          </p:sp>
          <p:sp>
            <p:nvSpPr>
              <p:cNvPr id="102"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5</a:t>
                </a:r>
              </a:p>
            </p:txBody>
          </p:sp>
          <p:sp>
            <p:nvSpPr>
              <p:cNvPr id="103"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6</a:t>
                </a:r>
              </a:p>
            </p:txBody>
          </p:sp>
          <p:sp>
            <p:nvSpPr>
              <p:cNvPr id="104"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7</a:t>
                </a:r>
              </a:p>
            </p:txBody>
          </p:sp>
          <p:sp>
            <p:nvSpPr>
              <p:cNvPr id="105"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8</a:t>
                </a:r>
              </a:p>
            </p:txBody>
          </p:sp>
          <p:sp>
            <p:nvSpPr>
              <p:cNvPr id="106"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9</a:t>
                </a:r>
              </a:p>
            </p:txBody>
          </p:sp>
          <p:sp>
            <p:nvSpPr>
              <p:cNvPr id="107"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a:t>
                </a:r>
              </a:p>
            </p:txBody>
          </p:sp>
          <p:sp>
            <p:nvSpPr>
              <p:cNvPr id="108"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B</a:t>
                </a:r>
              </a:p>
            </p:txBody>
          </p:sp>
          <p:sp>
            <p:nvSpPr>
              <p:cNvPr id="109"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dirty="0">
                    <a:latin typeface="Arial" panose="020B0604020202020204" pitchFamily="34" charset="0"/>
                  </a:rPr>
                  <a:t>C</a:t>
                </a:r>
              </a:p>
            </p:txBody>
          </p:sp>
          <p:sp>
            <p:nvSpPr>
              <p:cNvPr id="110"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D</a:t>
                </a:r>
              </a:p>
            </p:txBody>
          </p:sp>
          <p:sp>
            <p:nvSpPr>
              <p:cNvPr id="111"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E</a:t>
                </a:r>
              </a:p>
            </p:txBody>
          </p:sp>
          <p:sp>
            <p:nvSpPr>
              <p:cNvPr id="112"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F</a:t>
                </a:r>
              </a:p>
            </p:txBody>
          </p:sp>
          <p:grpSp>
            <p:nvGrpSpPr>
              <p:cNvPr id="113" name="Group 21"/>
              <p:cNvGrpSpPr>
                <a:grpSpLocks/>
              </p:cNvGrpSpPr>
              <p:nvPr/>
            </p:nvGrpSpPr>
            <p:grpSpPr bwMode="auto">
              <a:xfrm>
                <a:off x="2544" y="2326"/>
                <a:ext cx="626" cy="485"/>
                <a:chOff x="1536" y="2038"/>
                <a:chExt cx="626" cy="485"/>
              </a:xfrm>
            </p:grpSpPr>
            <p:sp>
              <p:nvSpPr>
                <p:cNvPr id="131" name="Rectangle 22"/>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2" name="Freeform 23"/>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33" name="Line 2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4"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5"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6"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7"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8"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9"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0"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1"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4"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5"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6"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7"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8"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0"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71" name="Freeform 42"/>
            <p:cNvSpPr>
              <a:spLocks/>
            </p:cNvSpPr>
            <p:nvPr/>
          </p:nvSpPr>
          <p:spPr bwMode="auto">
            <a:xfrm>
              <a:off x="4896" y="1488"/>
              <a:ext cx="576" cy="240"/>
            </a:xfrm>
            <a:custGeom>
              <a:avLst/>
              <a:gdLst>
                <a:gd name="T0" fmla="*/ 0 w 576"/>
                <a:gd name="T1" fmla="*/ 0 h 672"/>
                <a:gd name="T2" fmla="*/ 144 w 576"/>
                <a:gd name="T3" fmla="*/ 86 h 672"/>
                <a:gd name="T4" fmla="*/ 450 w 576"/>
                <a:gd name="T5" fmla="*/ 86 h 672"/>
                <a:gd name="T6" fmla="*/ 576 w 576"/>
                <a:gd name="T7" fmla="*/ 0 h 672"/>
                <a:gd name="T8" fmla="*/ 336 w 576"/>
                <a:gd name="T9" fmla="*/ 0 h 672"/>
                <a:gd name="T10" fmla="*/ 288 w 576"/>
                <a:gd name="T11" fmla="*/ 12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2" name="Line 43"/>
            <p:cNvSpPr>
              <a:spLocks noChangeShapeType="1"/>
            </p:cNvSpPr>
            <p:nvPr/>
          </p:nvSpPr>
          <p:spPr bwMode="auto">
            <a:xfrm>
              <a:off x="5184" y="172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 name="Group 44"/>
            <p:cNvGrpSpPr>
              <a:grpSpLocks/>
            </p:cNvGrpSpPr>
            <p:nvPr/>
          </p:nvGrpSpPr>
          <p:grpSpPr bwMode="auto">
            <a:xfrm>
              <a:off x="4800" y="1078"/>
              <a:ext cx="338" cy="485"/>
              <a:chOff x="1536" y="2038"/>
              <a:chExt cx="626" cy="485"/>
            </a:xfrm>
          </p:grpSpPr>
          <p:sp>
            <p:nvSpPr>
              <p:cNvPr id="94" name="Rectangle 45"/>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5" name="Freeform 4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6" name="Line 4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4" name="Group 48"/>
            <p:cNvGrpSpPr>
              <a:grpSpLocks/>
            </p:cNvGrpSpPr>
            <p:nvPr/>
          </p:nvGrpSpPr>
          <p:grpSpPr bwMode="auto">
            <a:xfrm>
              <a:off x="5232" y="1078"/>
              <a:ext cx="338" cy="485"/>
              <a:chOff x="1536" y="2038"/>
              <a:chExt cx="626" cy="485"/>
            </a:xfrm>
          </p:grpSpPr>
          <p:sp>
            <p:nvSpPr>
              <p:cNvPr id="91" name="Rectangle 49"/>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2" name="Freeform 50"/>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3" name="Line 5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 name="Line 52"/>
            <p:cNvSpPr>
              <a:spLocks noChangeShapeType="1"/>
            </p:cNvSpPr>
            <p:nvPr/>
          </p:nvSpPr>
          <p:spPr bwMode="auto">
            <a:xfrm flipH="1">
              <a:off x="4992"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6" name="Line 53"/>
            <p:cNvSpPr>
              <a:spLocks noChangeShapeType="1"/>
            </p:cNvSpPr>
            <p:nvPr/>
          </p:nvSpPr>
          <p:spPr bwMode="auto">
            <a:xfrm>
              <a:off x="5376"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7" name="Text Box 54"/>
            <p:cNvSpPr txBox="1">
              <a:spLocks noChangeArrowheads="1"/>
            </p:cNvSpPr>
            <p:nvPr/>
          </p:nvSpPr>
          <p:spPr bwMode="auto">
            <a:xfrm>
              <a:off x="5088" y="1440"/>
              <a:ext cx="2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t>
              </a:r>
            </a:p>
          </p:txBody>
        </p:sp>
        <p:grpSp>
          <p:nvGrpSpPr>
            <p:cNvPr id="78" name="Group 55"/>
            <p:cNvGrpSpPr>
              <a:grpSpLocks/>
            </p:cNvGrpSpPr>
            <p:nvPr/>
          </p:nvGrpSpPr>
          <p:grpSpPr bwMode="auto">
            <a:xfrm>
              <a:off x="5040" y="1654"/>
              <a:ext cx="338" cy="485"/>
              <a:chOff x="1536" y="2038"/>
              <a:chExt cx="626" cy="485"/>
            </a:xfrm>
          </p:grpSpPr>
          <p:sp>
            <p:nvSpPr>
              <p:cNvPr id="88" name="Rectangle 56"/>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 name="Freeform 57"/>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0" name="Line 5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9" name="Freeform 59"/>
            <p:cNvSpPr>
              <a:spLocks/>
            </p:cNvSpPr>
            <p:nvPr/>
          </p:nvSpPr>
          <p:spPr bwMode="auto">
            <a:xfrm>
              <a:off x="4608" y="1372"/>
              <a:ext cx="576" cy="233"/>
            </a:xfrm>
            <a:custGeom>
              <a:avLst/>
              <a:gdLst>
                <a:gd name="T0" fmla="*/ 576 w 576"/>
                <a:gd name="T1" fmla="*/ 576 h 576"/>
                <a:gd name="T2" fmla="*/ 0 w 576"/>
                <a:gd name="T3" fmla="*/ 576 h 576"/>
                <a:gd name="T4" fmla="*/ 0 w 576"/>
                <a:gd name="T5" fmla="*/ 0 h 576"/>
                <a:gd name="T6" fmla="*/ 288 w 576"/>
                <a:gd name="T7" fmla="*/ 0 h 576"/>
                <a:gd name="T8" fmla="*/ 288 w 576"/>
                <a:gd name="T9" fmla="*/ 96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lnTo>
                    <a:pt x="0" y="576"/>
                  </a:lnTo>
                  <a:lnTo>
                    <a:pt x="0" y="0"/>
                  </a:lnTo>
                  <a:lnTo>
                    <a:pt x="288" y="0"/>
                  </a:lnTo>
                  <a:lnTo>
                    <a:pt x="288" y="96"/>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0" name="Line 60"/>
            <p:cNvSpPr>
              <a:spLocks noChangeShapeType="1"/>
            </p:cNvSpPr>
            <p:nvPr/>
          </p:nvSpPr>
          <p:spPr bwMode="auto">
            <a:xfrm>
              <a:off x="5040"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1" name="Line 61"/>
            <p:cNvSpPr>
              <a:spLocks noChangeShapeType="1"/>
            </p:cNvSpPr>
            <p:nvPr/>
          </p:nvSpPr>
          <p:spPr bwMode="auto">
            <a:xfrm>
              <a:off x="5376"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 name="Text Box 62"/>
            <p:cNvSpPr txBox="1">
              <a:spLocks noChangeArrowheads="1"/>
            </p:cNvSpPr>
            <p:nvPr/>
          </p:nvSpPr>
          <p:spPr bwMode="auto">
            <a:xfrm>
              <a:off x="4704" y="81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Base</a:t>
              </a:r>
            </a:p>
          </p:txBody>
        </p:sp>
        <p:sp>
          <p:nvSpPr>
            <p:cNvPr id="83" name="Text Box 63"/>
            <p:cNvSpPr txBox="1">
              <a:spLocks noChangeArrowheads="1"/>
            </p:cNvSpPr>
            <p:nvPr/>
          </p:nvSpPr>
          <p:spPr bwMode="auto">
            <a:xfrm>
              <a:off x="5136"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dirty="0">
                  <a:latin typeface="Arial" panose="020B0604020202020204" pitchFamily="34" charset="0"/>
                </a:rPr>
                <a:t>Stride</a:t>
              </a:r>
            </a:p>
          </p:txBody>
        </p:sp>
        <p:sp>
          <p:nvSpPr>
            <p:cNvPr id="84" name="Freeform 64"/>
            <p:cNvSpPr>
              <a:spLocks/>
            </p:cNvSpPr>
            <p:nvPr/>
          </p:nvSpPr>
          <p:spPr bwMode="auto">
            <a:xfrm>
              <a:off x="4896" y="2188"/>
              <a:ext cx="116" cy="233"/>
            </a:xfrm>
            <a:custGeom>
              <a:avLst/>
              <a:gdLst>
                <a:gd name="T0" fmla="*/ 288 w 288"/>
                <a:gd name="T1" fmla="*/ 0 h 768"/>
                <a:gd name="T2" fmla="*/ 288 w 288"/>
                <a:gd name="T3" fmla="*/ 768 h 768"/>
                <a:gd name="T4" fmla="*/ 0 w 288"/>
                <a:gd name="T5" fmla="*/ 768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0"/>
                  </a:moveTo>
                  <a:lnTo>
                    <a:pt x="288" y="768"/>
                  </a:lnTo>
                  <a:lnTo>
                    <a:pt x="0" y="768"/>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5" name="Text Box 65"/>
            <p:cNvSpPr txBox="1">
              <a:spLocks noChangeArrowheads="1"/>
            </p:cNvSpPr>
            <p:nvPr/>
          </p:nvSpPr>
          <p:spPr bwMode="auto">
            <a:xfrm>
              <a:off x="1920" y="912"/>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Vector Registers</a:t>
              </a:r>
            </a:p>
          </p:txBody>
        </p:sp>
        <p:sp>
          <p:nvSpPr>
            <p:cNvPr id="86" name="Text Box 66"/>
            <p:cNvSpPr txBox="1">
              <a:spLocks noChangeArrowheads="1"/>
            </p:cNvSpPr>
            <p:nvPr/>
          </p:nvSpPr>
          <p:spPr bwMode="auto">
            <a:xfrm>
              <a:off x="2016" y="2928"/>
              <a:ext cx="11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Memory Banks</a:t>
              </a:r>
            </a:p>
          </p:txBody>
        </p:sp>
        <p:sp>
          <p:nvSpPr>
            <p:cNvPr id="87" name="Text Box 67"/>
            <p:cNvSpPr txBox="1">
              <a:spLocks noChangeArrowheads="1"/>
            </p:cNvSpPr>
            <p:nvPr/>
          </p:nvSpPr>
          <p:spPr bwMode="auto">
            <a:xfrm>
              <a:off x="3744" y="1296"/>
              <a:ext cx="8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Address Generator</a:t>
              </a:r>
            </a:p>
          </p:txBody>
        </p:sp>
      </p:grpSp>
    </p:spTree>
    <p:extLst>
      <p:ext uri="{BB962C8B-B14F-4D97-AF65-F5344CB8AC3E}">
        <p14:creationId xmlns:p14="http://schemas.microsoft.com/office/powerpoint/2010/main" val="3444413913"/>
      </p:ext>
    </p:extLst>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821815" y="49218"/>
            <a:ext cx="5962650" cy="765175"/>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DAXPY  (Y = </a:t>
            </a:r>
            <a:r>
              <a:rPr lang="en-US" altLang="zh-CN" sz="3600" u="sng" dirty="0"/>
              <a:t>a</a:t>
            </a:r>
            <a:r>
              <a:rPr lang="en-US" altLang="zh-CN" sz="3600" dirty="0"/>
              <a:t> </a:t>
            </a:r>
            <a:r>
              <a:rPr lang="en-US" altLang="zh-CN" sz="7200" baseline="-25000" dirty="0"/>
              <a:t>*</a:t>
            </a:r>
            <a:r>
              <a:rPr lang="en-US" altLang="zh-CN" sz="3600" dirty="0"/>
              <a:t> </a:t>
            </a:r>
            <a:r>
              <a:rPr lang="en-US" altLang="zh-CN" sz="3600" u="sng" dirty="0"/>
              <a:t>X + Y</a:t>
            </a:r>
            <a:r>
              <a:rPr lang="en-US" altLang="zh-CN" sz="3600" dirty="0"/>
              <a:t>)</a:t>
            </a:r>
          </a:p>
        </p:txBody>
      </p:sp>
      <p:sp>
        <p:nvSpPr>
          <p:cNvPr id="35843" name="Rectangle 3"/>
          <p:cNvSpPr>
            <a:spLocks noGrp="1" noChangeArrowheads="1"/>
          </p:cNvSpPr>
          <p:nvPr>
            <p:ph type="body" idx="4294967295"/>
          </p:nvPr>
        </p:nvSpPr>
        <p:spPr>
          <a:xfrm>
            <a:off x="-90487" y="2681286"/>
            <a:ext cx="5454650" cy="3789363"/>
          </a:xfrm>
          <a:prstGeom prst="rect">
            <a:avLst/>
          </a:prstGeom>
          <a:noFill/>
        </p:spPr>
        <p:txBody>
          <a:bodyPr lIns="90488" tIns="44450" rIns="90488" bIns="44450"/>
          <a:lstStyle/>
          <a:p>
            <a:pPr marL="514350" indent="-514350">
              <a:buNone/>
              <a:tabLst>
                <a:tab pos="1485900" algn="l"/>
                <a:tab pos="2800350" algn="l"/>
              </a:tabLst>
            </a:pPr>
            <a:r>
              <a:rPr lang="en-US" altLang="zh-CN" sz="2400" b="1" dirty="0"/>
              <a:t>	  </a:t>
            </a:r>
            <a:r>
              <a:rPr lang="en-US" altLang="zh-CN" sz="1800" b="1" dirty="0"/>
              <a:t>LD	F0,a</a:t>
            </a:r>
          </a:p>
          <a:p>
            <a:pPr marL="514350" indent="-514350">
              <a:buNone/>
              <a:tabLst>
                <a:tab pos="1485900" algn="l"/>
                <a:tab pos="2800350" algn="l"/>
              </a:tabLst>
            </a:pPr>
            <a:r>
              <a:rPr lang="en-US" altLang="zh-CN" sz="1800" b="1" dirty="0"/>
              <a:t>	  ADDI	R4,Rx,#512 	;last address to load </a:t>
            </a:r>
          </a:p>
          <a:p>
            <a:pPr marL="514350" indent="-514350">
              <a:buNone/>
              <a:tabLst>
                <a:tab pos="1485900" algn="l"/>
                <a:tab pos="2800350" algn="l"/>
              </a:tabLst>
            </a:pPr>
            <a:r>
              <a:rPr lang="en-US" altLang="zh-CN" sz="1800" b="1" dirty="0"/>
              <a:t>loop: LD	</a:t>
            </a:r>
            <a:r>
              <a:rPr lang="en-US" altLang="zh-CN" sz="1800" b="1" u="sng" dirty="0">
                <a:solidFill>
                  <a:srgbClr val="FF3300"/>
                </a:solidFill>
              </a:rPr>
              <a:t>F2</a:t>
            </a:r>
            <a:r>
              <a:rPr lang="en-US" altLang="zh-CN" sz="1800" b="1" dirty="0"/>
              <a:t>, 0(Rx)   	;load X(</a:t>
            </a:r>
            <a:r>
              <a:rPr lang="en-US" altLang="zh-CN" sz="1800" b="1" dirty="0" err="1"/>
              <a:t>i</a:t>
            </a:r>
            <a:r>
              <a:rPr lang="en-US" altLang="zh-CN" sz="1800" b="1" dirty="0"/>
              <a:t>)</a:t>
            </a:r>
          </a:p>
          <a:p>
            <a:pPr marL="514350" indent="-514350">
              <a:buNone/>
              <a:tabLst>
                <a:tab pos="1485900" algn="l"/>
                <a:tab pos="2800350" algn="l"/>
              </a:tabLst>
            </a:pPr>
            <a:r>
              <a:rPr lang="en-US" altLang="zh-CN" sz="1800" b="1" dirty="0"/>
              <a:t>	  MULTD	F2,F0,</a:t>
            </a:r>
            <a:r>
              <a:rPr lang="en-US" altLang="zh-CN" sz="1800" b="1" i="1" u="sng" dirty="0">
                <a:solidFill>
                  <a:schemeClr val="hlink"/>
                </a:solidFill>
              </a:rPr>
              <a:t>F2</a:t>
            </a:r>
            <a:r>
              <a:rPr lang="en-US" altLang="zh-CN" sz="1800" b="1" dirty="0"/>
              <a:t>	;a*X(</a:t>
            </a:r>
            <a:r>
              <a:rPr lang="en-US" altLang="zh-CN" sz="1800" b="1" dirty="0" err="1"/>
              <a:t>i</a:t>
            </a:r>
            <a:r>
              <a:rPr lang="en-US" altLang="zh-CN" sz="1800" b="1" dirty="0"/>
              <a:t>)</a:t>
            </a:r>
          </a:p>
          <a:p>
            <a:pPr marL="514350" indent="-514350">
              <a:buNone/>
              <a:tabLst>
                <a:tab pos="1485900" algn="l"/>
                <a:tab pos="2800350" algn="l"/>
              </a:tabLst>
            </a:pPr>
            <a:r>
              <a:rPr lang="en-US" altLang="zh-CN" sz="1800" b="1" dirty="0"/>
              <a:t>	  LD	</a:t>
            </a:r>
            <a:r>
              <a:rPr lang="en-US" altLang="zh-CN" sz="1800" b="1" u="sng" dirty="0">
                <a:solidFill>
                  <a:srgbClr val="FF3300"/>
                </a:solidFill>
              </a:rPr>
              <a:t>F4</a:t>
            </a:r>
            <a:r>
              <a:rPr lang="en-US" altLang="zh-CN" sz="1800" b="1" dirty="0">
                <a:solidFill>
                  <a:srgbClr val="FF3300"/>
                </a:solidFill>
              </a:rPr>
              <a:t>,</a:t>
            </a:r>
            <a:r>
              <a:rPr lang="en-US" altLang="zh-CN" sz="1800" b="1" dirty="0"/>
              <a:t> 0(Ry)	;load Y(</a:t>
            </a:r>
            <a:r>
              <a:rPr lang="en-US" altLang="zh-CN" sz="1800" b="1" dirty="0" err="1"/>
              <a:t>i</a:t>
            </a:r>
            <a:r>
              <a:rPr lang="en-US" altLang="zh-CN" sz="1800" b="1" dirty="0"/>
              <a:t>)	</a:t>
            </a:r>
          </a:p>
          <a:p>
            <a:pPr marL="514350" indent="-514350">
              <a:buNone/>
              <a:tabLst>
                <a:tab pos="1485900" algn="l"/>
                <a:tab pos="2800350" algn="l"/>
              </a:tabLst>
            </a:pPr>
            <a:r>
              <a:rPr lang="en-US" altLang="zh-CN" sz="1800" b="1" dirty="0"/>
              <a:t>	  ADDD	</a:t>
            </a:r>
            <a:r>
              <a:rPr lang="en-US" altLang="zh-CN" sz="1800" b="1" u="sng" dirty="0">
                <a:solidFill>
                  <a:srgbClr val="FF3300"/>
                </a:solidFill>
              </a:rPr>
              <a:t>F4</a:t>
            </a:r>
            <a:r>
              <a:rPr lang="en-US" altLang="zh-CN" sz="1800" b="1" dirty="0"/>
              <a:t>,F2, </a:t>
            </a:r>
            <a:r>
              <a:rPr lang="en-US" altLang="zh-CN" sz="1800" b="1" i="1" u="sng" dirty="0">
                <a:solidFill>
                  <a:schemeClr val="hlink"/>
                </a:solidFill>
              </a:rPr>
              <a:t>F4</a:t>
            </a:r>
            <a:r>
              <a:rPr lang="en-US" altLang="zh-CN" sz="1800" b="1" dirty="0"/>
              <a:t>	;a*X(</a:t>
            </a:r>
            <a:r>
              <a:rPr lang="en-US" altLang="zh-CN" sz="1800" b="1" dirty="0" err="1"/>
              <a:t>i</a:t>
            </a:r>
            <a:r>
              <a:rPr lang="en-US" altLang="zh-CN" sz="1800" b="1" dirty="0"/>
              <a:t>) + Y(</a:t>
            </a:r>
            <a:r>
              <a:rPr lang="en-US" altLang="zh-CN" sz="1800" b="1" dirty="0" err="1"/>
              <a:t>i</a:t>
            </a:r>
            <a:r>
              <a:rPr lang="en-US" altLang="zh-CN" sz="1800" b="1" dirty="0"/>
              <a:t>)</a:t>
            </a:r>
          </a:p>
          <a:p>
            <a:pPr marL="514350" indent="-514350">
              <a:buNone/>
              <a:tabLst>
                <a:tab pos="1485900" algn="l"/>
                <a:tab pos="2800350" algn="l"/>
              </a:tabLst>
            </a:pPr>
            <a:r>
              <a:rPr lang="en-US" altLang="zh-CN" sz="1800" b="1" dirty="0"/>
              <a:t>	  SD	</a:t>
            </a:r>
            <a:r>
              <a:rPr lang="en-US" altLang="zh-CN" sz="1800" b="1" i="1" u="sng" dirty="0">
                <a:solidFill>
                  <a:schemeClr val="hlink"/>
                </a:solidFill>
              </a:rPr>
              <a:t>F4</a:t>
            </a:r>
            <a:r>
              <a:rPr lang="en-US" altLang="zh-CN" sz="1800" b="1" u="sng" dirty="0"/>
              <a:t> </a:t>
            </a:r>
            <a:r>
              <a:rPr lang="en-US" altLang="zh-CN" sz="1800" b="1" dirty="0"/>
              <a:t>,0(Ry)	;store into Y(</a:t>
            </a:r>
            <a:r>
              <a:rPr lang="en-US" altLang="zh-CN" sz="1800" b="1" dirty="0" err="1"/>
              <a:t>i</a:t>
            </a:r>
            <a:r>
              <a:rPr lang="en-US" altLang="zh-CN" sz="1800" b="1" dirty="0"/>
              <a:t>)</a:t>
            </a:r>
          </a:p>
          <a:p>
            <a:pPr marL="514350" indent="-514350">
              <a:buNone/>
              <a:tabLst>
                <a:tab pos="1485900" algn="l"/>
                <a:tab pos="2800350" algn="l"/>
              </a:tabLst>
            </a:pPr>
            <a:r>
              <a:rPr lang="en-US" altLang="zh-CN" sz="1800" b="1" dirty="0"/>
              <a:t>	  ADDI	Rx,Rx,#8	;increment index to X</a:t>
            </a:r>
          </a:p>
          <a:p>
            <a:pPr marL="514350" indent="-514350">
              <a:buNone/>
              <a:tabLst>
                <a:tab pos="1485900" algn="l"/>
                <a:tab pos="2800350" algn="l"/>
              </a:tabLst>
            </a:pPr>
            <a:r>
              <a:rPr lang="en-US" altLang="zh-CN" sz="1800" b="1" dirty="0"/>
              <a:t>	  ADDI	Ry,Ry,#8	;increment index to Y</a:t>
            </a:r>
          </a:p>
          <a:p>
            <a:pPr marL="514350" indent="-514350">
              <a:buNone/>
              <a:tabLst>
                <a:tab pos="1485900" algn="l"/>
                <a:tab pos="2800350" algn="l"/>
              </a:tabLst>
            </a:pPr>
            <a:r>
              <a:rPr lang="en-US" altLang="zh-CN" sz="1800" b="1" dirty="0"/>
              <a:t>	  SUB	R20,R4,Rx	;compute bound</a:t>
            </a:r>
          </a:p>
          <a:p>
            <a:pPr marL="514350" indent="-514350">
              <a:buNone/>
              <a:tabLst>
                <a:tab pos="1485900" algn="l"/>
                <a:tab pos="2800350" algn="l"/>
              </a:tabLst>
            </a:pPr>
            <a:r>
              <a:rPr lang="en-US" altLang="zh-CN" sz="1800" b="1" dirty="0"/>
              <a:t>	  BNZ	R20,loop	;check if done</a:t>
            </a:r>
          </a:p>
        </p:txBody>
      </p:sp>
      <p:sp>
        <p:nvSpPr>
          <p:cNvPr id="35844" name="Rectangle 4"/>
          <p:cNvSpPr>
            <a:spLocks noChangeArrowheads="1"/>
          </p:cNvSpPr>
          <p:nvPr/>
        </p:nvSpPr>
        <p:spPr bwMode="auto">
          <a:xfrm>
            <a:off x="4067175" y="981077"/>
            <a:ext cx="47879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6000"/>
              </a:lnSpc>
              <a:spcBef>
                <a:spcPct val="40000"/>
              </a:spcBef>
              <a:spcAft>
                <a:spcPct val="0"/>
              </a:spcAft>
              <a:buClrTx/>
              <a:buSzTx/>
              <a:buFontTx/>
              <a:buNone/>
            </a:pPr>
            <a:r>
              <a:rPr lang="en-US" altLang="zh-CN" sz="1800" dirty="0">
                <a:solidFill>
                  <a:srgbClr val="FFE2C5"/>
                </a:solidFill>
                <a:latin typeface="Calibri" panose="020F0502020204030204" pitchFamily="34" charset="0"/>
              </a:rPr>
              <a:t>	</a:t>
            </a:r>
            <a:r>
              <a:rPr lang="en-US" altLang="zh-CN" sz="1800" dirty="0">
                <a:solidFill>
                  <a:srgbClr val="0000FF"/>
                </a:solidFill>
                <a:latin typeface="Calibri" panose="020F0502020204030204" pitchFamily="34" charset="0"/>
              </a:rPr>
              <a:t>LD     	F0,a	;load scalar a</a:t>
            </a:r>
          </a:p>
          <a:p>
            <a:pPr eaLnBrk="0" fontAlgn="base" hangingPunct="0">
              <a:lnSpc>
                <a:spcPct val="86000"/>
              </a:lnSpc>
              <a:spcBef>
                <a:spcPct val="40000"/>
              </a:spcBef>
              <a:spcAft>
                <a:spcPct val="0"/>
              </a:spcAft>
              <a:buClrTx/>
              <a:buSzTx/>
              <a:buFontTx/>
              <a:buNone/>
            </a:pPr>
            <a:r>
              <a:rPr lang="en-US" altLang="zh-CN" sz="1800" dirty="0">
                <a:solidFill>
                  <a:srgbClr val="0000FF"/>
                </a:solidFill>
                <a:latin typeface="Calibri" panose="020F0502020204030204" pitchFamily="34" charset="0"/>
              </a:rPr>
              <a:t>	LV     	V1,Rx	;load vector X</a:t>
            </a:r>
          </a:p>
          <a:p>
            <a:pPr eaLnBrk="0" fontAlgn="base" hangingPunct="0">
              <a:lnSpc>
                <a:spcPct val="86000"/>
              </a:lnSpc>
              <a:spcBef>
                <a:spcPct val="40000"/>
              </a:spcBef>
              <a:spcAft>
                <a:spcPct val="0"/>
              </a:spcAft>
              <a:buClrTx/>
              <a:buSzTx/>
              <a:buFontTx/>
              <a:buNone/>
            </a:pPr>
            <a:r>
              <a:rPr lang="en-US" altLang="zh-CN" sz="1800" dirty="0">
                <a:solidFill>
                  <a:srgbClr val="0000FF"/>
                </a:solidFill>
                <a:latin typeface="Calibri" panose="020F0502020204030204" pitchFamily="34" charset="0"/>
              </a:rPr>
              <a:t>	MULTS 	V2,F0,V1 	;vector-scalar </a:t>
            </a:r>
            <a:r>
              <a:rPr lang="en-US" altLang="zh-CN" sz="1800" dirty="0" err="1">
                <a:solidFill>
                  <a:srgbClr val="0000FF"/>
                </a:solidFill>
                <a:latin typeface="Calibri" panose="020F0502020204030204" pitchFamily="34" charset="0"/>
              </a:rPr>
              <a:t>mult</a:t>
            </a:r>
            <a:r>
              <a:rPr lang="en-US" altLang="zh-CN" sz="1800" dirty="0">
                <a:solidFill>
                  <a:srgbClr val="0000FF"/>
                </a:solidFill>
                <a:latin typeface="Calibri" panose="020F0502020204030204" pitchFamily="34" charset="0"/>
              </a:rPr>
              <a:t>.</a:t>
            </a:r>
          </a:p>
          <a:p>
            <a:pPr eaLnBrk="0" fontAlgn="base" hangingPunct="0">
              <a:lnSpc>
                <a:spcPct val="86000"/>
              </a:lnSpc>
              <a:spcBef>
                <a:spcPct val="40000"/>
              </a:spcBef>
              <a:spcAft>
                <a:spcPct val="0"/>
              </a:spcAft>
              <a:buClrTx/>
              <a:buSzTx/>
              <a:buFontTx/>
              <a:buNone/>
            </a:pPr>
            <a:r>
              <a:rPr lang="en-US" altLang="zh-CN" sz="1800" dirty="0">
                <a:solidFill>
                  <a:srgbClr val="0000FF"/>
                </a:solidFill>
                <a:latin typeface="Calibri" panose="020F0502020204030204" pitchFamily="34" charset="0"/>
              </a:rPr>
              <a:t>	LV	V3,Ry	;load vector Y</a:t>
            </a:r>
          </a:p>
          <a:p>
            <a:pPr eaLnBrk="0" fontAlgn="base" hangingPunct="0">
              <a:lnSpc>
                <a:spcPct val="86000"/>
              </a:lnSpc>
              <a:spcBef>
                <a:spcPct val="40000"/>
              </a:spcBef>
              <a:spcAft>
                <a:spcPct val="0"/>
              </a:spcAft>
              <a:buClrTx/>
              <a:buSzTx/>
              <a:buFontTx/>
              <a:buNone/>
            </a:pPr>
            <a:r>
              <a:rPr lang="en-US" altLang="zh-CN" sz="1800" dirty="0">
                <a:solidFill>
                  <a:srgbClr val="0000FF"/>
                </a:solidFill>
                <a:latin typeface="Calibri" panose="020F0502020204030204" pitchFamily="34" charset="0"/>
              </a:rPr>
              <a:t>	ADDV	V4,V2,V3	;add</a:t>
            </a:r>
          </a:p>
          <a:p>
            <a:pPr eaLnBrk="0" fontAlgn="base" hangingPunct="0">
              <a:lnSpc>
                <a:spcPct val="86000"/>
              </a:lnSpc>
              <a:spcBef>
                <a:spcPct val="40000"/>
              </a:spcBef>
              <a:spcAft>
                <a:spcPct val="0"/>
              </a:spcAft>
              <a:buClrTx/>
              <a:buSzTx/>
              <a:buFontTx/>
              <a:buNone/>
            </a:pPr>
            <a:r>
              <a:rPr lang="en-US" altLang="zh-CN" sz="1800" dirty="0">
                <a:solidFill>
                  <a:srgbClr val="0000FF"/>
                </a:solidFill>
                <a:latin typeface="Calibri" panose="020F0502020204030204" pitchFamily="34" charset="0"/>
              </a:rPr>
              <a:t>	SV	Ry,V4	;store the result</a:t>
            </a:r>
          </a:p>
        </p:txBody>
      </p:sp>
      <p:sp>
        <p:nvSpPr>
          <p:cNvPr id="35845" name="Rectangle 5"/>
          <p:cNvSpPr>
            <a:spLocks noChangeArrowheads="1"/>
          </p:cNvSpPr>
          <p:nvPr/>
        </p:nvSpPr>
        <p:spPr bwMode="auto">
          <a:xfrm>
            <a:off x="400050" y="1085852"/>
            <a:ext cx="3556000" cy="663575"/>
          </a:xfrm>
          <a:prstGeom prst="rect">
            <a:avLst/>
          </a:prstGeom>
          <a:solidFill>
            <a:schemeClr val="bg1"/>
          </a:solidFill>
          <a:ln w="12700">
            <a:solidFill>
              <a:schemeClr val="bg1"/>
            </a:solidFill>
            <a:miter lim="800000"/>
            <a:headEnd/>
            <a:tailEnd/>
          </a:ln>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Assuming vectors X, Y are length 64</a:t>
            </a:r>
          </a:p>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Scalar vs. </a:t>
            </a:r>
            <a:r>
              <a:rPr lang="en-US" altLang="zh-CN" sz="1800">
                <a:solidFill>
                  <a:srgbClr val="FF3300"/>
                </a:solidFill>
                <a:latin typeface="Calibri" panose="020F0502020204030204" pitchFamily="34" charset="0"/>
              </a:rPr>
              <a:t>Vector</a:t>
            </a:r>
          </a:p>
        </p:txBody>
      </p:sp>
      <p:sp>
        <p:nvSpPr>
          <p:cNvPr id="35846" name="Line 6"/>
          <p:cNvSpPr>
            <a:spLocks noChangeShapeType="1"/>
          </p:cNvSpPr>
          <p:nvPr/>
        </p:nvSpPr>
        <p:spPr bwMode="auto">
          <a:xfrm>
            <a:off x="2058988" y="1604962"/>
            <a:ext cx="2278062" cy="45243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ln>
                <a:solidFill>
                  <a:schemeClr val="tx2">
                    <a:lumMod val="60000"/>
                    <a:lumOff val="40000"/>
                  </a:schemeClr>
                </a:solidFill>
              </a:ln>
              <a:solidFill>
                <a:srgbClr val="E40000"/>
              </a:solidFill>
            </a:endParaRPr>
          </a:p>
        </p:txBody>
      </p:sp>
      <p:sp>
        <p:nvSpPr>
          <p:cNvPr id="35847" name="Line 7"/>
          <p:cNvSpPr>
            <a:spLocks noChangeShapeType="1"/>
          </p:cNvSpPr>
          <p:nvPr/>
        </p:nvSpPr>
        <p:spPr bwMode="auto">
          <a:xfrm>
            <a:off x="1200150" y="1749426"/>
            <a:ext cx="58738" cy="887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41992" name="Rectangle 8"/>
          <p:cNvSpPr>
            <a:spLocks noChangeArrowheads="1"/>
          </p:cNvSpPr>
          <p:nvPr/>
        </p:nvSpPr>
        <p:spPr bwMode="auto">
          <a:xfrm>
            <a:off x="5364163" y="3429002"/>
            <a:ext cx="3556000" cy="2168029"/>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7000"/>
              </a:lnSpc>
              <a:spcBef>
                <a:spcPct val="42000"/>
              </a:spcBef>
              <a:spcAft>
                <a:spcPct val="0"/>
              </a:spcAft>
              <a:buClrTx/>
              <a:buSzTx/>
              <a:buFontTx/>
              <a:buNone/>
            </a:pPr>
            <a:r>
              <a:rPr lang="en-US" altLang="zh-CN" sz="2400" dirty="0">
                <a:solidFill>
                  <a:srgbClr val="0066CC"/>
                </a:solidFill>
                <a:latin typeface="Calibri" panose="020F0502020204030204" pitchFamily="34" charset="0"/>
              </a:rPr>
              <a:t>  </a:t>
            </a:r>
            <a:r>
              <a:rPr lang="en-US" altLang="zh-CN" sz="1800" dirty="0">
                <a:solidFill>
                  <a:srgbClr val="000000"/>
                </a:solidFill>
                <a:latin typeface="Calibri" panose="020F0502020204030204" pitchFamily="34" charset="0"/>
              </a:rPr>
              <a:t>(2+9*64)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(1+5*64) ops (1.8X)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   (2+9*64)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6 instructions (96X)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64 operation vectors +       no loop overhead</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also 64X fewer pipeline hazards</a:t>
            </a:r>
          </a:p>
        </p:txBody>
      </p:sp>
      <p:sp>
        <p:nvSpPr>
          <p:cNvPr id="35849" name="Line 9"/>
          <p:cNvSpPr>
            <a:spLocks noChangeShapeType="1"/>
          </p:cNvSpPr>
          <p:nvPr/>
        </p:nvSpPr>
        <p:spPr bwMode="auto">
          <a:xfrm>
            <a:off x="1816588" y="3690329"/>
            <a:ext cx="406400" cy="19367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0" name="Line 10"/>
          <p:cNvSpPr>
            <a:spLocks noChangeShapeType="1"/>
          </p:cNvSpPr>
          <p:nvPr/>
        </p:nvSpPr>
        <p:spPr bwMode="auto">
          <a:xfrm>
            <a:off x="1836126" y="4367091"/>
            <a:ext cx="406400" cy="20319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1" name="Line 11"/>
          <p:cNvSpPr>
            <a:spLocks noChangeShapeType="1"/>
          </p:cNvSpPr>
          <p:nvPr/>
        </p:nvSpPr>
        <p:spPr bwMode="auto">
          <a:xfrm flipH="1">
            <a:off x="1704975" y="4621094"/>
            <a:ext cx="19050" cy="231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Tree>
    <p:extLst>
      <p:ext uri="{BB962C8B-B14F-4D97-AF65-F5344CB8AC3E}">
        <p14:creationId xmlns:p14="http://schemas.microsoft.com/office/powerpoint/2010/main" val="1144566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992">
                                            <p:bg/>
                                          </p:spTgt>
                                        </p:tgtEl>
                                        <p:attrNameLst>
                                          <p:attrName>style.visibility</p:attrName>
                                        </p:attrNameLst>
                                      </p:cBhvr>
                                      <p:to>
                                        <p:strVal val="visible"/>
                                      </p:to>
                                    </p:set>
                                    <p:anim calcmode="lin" valueType="num">
                                      <p:cBhvr additive="base">
                                        <p:cTn id="7" dur="500" fill="hold"/>
                                        <p:tgtEl>
                                          <p:spTgt spid="4199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41992">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992">
                                            <p:txEl>
                                              <p:pRg st="0" end="0"/>
                                            </p:txEl>
                                          </p:spTgt>
                                        </p:tgtEl>
                                        <p:attrNameLst>
                                          <p:attrName>style.visibility</p:attrName>
                                        </p:attrNameLst>
                                      </p:cBhvr>
                                      <p:to>
                                        <p:strVal val="visible"/>
                                      </p:to>
                                    </p:set>
                                    <p:anim calcmode="lin" valueType="num">
                                      <p:cBhvr additive="base">
                                        <p:cTn id="13" dur="500" fill="hold"/>
                                        <p:tgtEl>
                                          <p:spTgt spid="4199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19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992">
                                            <p:txEl>
                                              <p:pRg st="1" end="1"/>
                                            </p:txEl>
                                          </p:spTgt>
                                        </p:tgtEl>
                                        <p:attrNameLst>
                                          <p:attrName>style.visibility</p:attrName>
                                        </p:attrNameLst>
                                      </p:cBhvr>
                                      <p:to>
                                        <p:strVal val="visible"/>
                                      </p:to>
                                    </p:set>
                                    <p:anim calcmode="lin" valueType="num">
                                      <p:cBhvr additive="base">
                                        <p:cTn id="19" dur="500" fill="hold"/>
                                        <p:tgtEl>
                                          <p:spTgt spid="4199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9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992">
                                            <p:txEl>
                                              <p:pRg st="2" end="2"/>
                                            </p:txEl>
                                          </p:spTgt>
                                        </p:tgtEl>
                                        <p:attrNameLst>
                                          <p:attrName>style.visibility</p:attrName>
                                        </p:attrNameLst>
                                      </p:cBhvr>
                                      <p:to>
                                        <p:strVal val="visible"/>
                                      </p:to>
                                    </p:set>
                                    <p:anim calcmode="lin" valueType="num">
                                      <p:cBhvr additive="base">
                                        <p:cTn id="25" dur="500" fill="hold"/>
                                        <p:tgtEl>
                                          <p:spTgt spid="4199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9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992">
                                            <p:txEl>
                                              <p:pRg st="3" end="3"/>
                                            </p:txEl>
                                          </p:spTgt>
                                        </p:tgtEl>
                                        <p:attrNameLst>
                                          <p:attrName>style.visibility</p:attrName>
                                        </p:attrNameLst>
                                      </p:cBhvr>
                                      <p:to>
                                        <p:strVal val="visible"/>
                                      </p:to>
                                    </p:set>
                                    <p:anim calcmode="lin" valueType="num">
                                      <p:cBhvr additive="base">
                                        <p:cTn id="31" dur="500" fill="hold"/>
                                        <p:tgtEl>
                                          <p:spTgt spid="4199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99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331640" y="116632"/>
            <a:ext cx="7560840" cy="766762"/>
          </a:xfrm>
        </p:spPr>
        <p:txBody>
          <a:bodyPr/>
          <a:lstStyle/>
          <a:p>
            <a:pPr eaLnBrk="1" hangingPunct="1"/>
            <a:r>
              <a:rPr lang="en-US" altLang="zh-CN" dirty="0"/>
              <a:t>Data/Thread level Parallelism</a:t>
            </a:r>
            <a:endParaRPr lang="zh-CN" altLang="en-US" dirty="0"/>
          </a:p>
        </p:txBody>
      </p:sp>
      <p:sp>
        <p:nvSpPr>
          <p:cNvPr id="41987" name="内容占位符 2"/>
          <p:cNvSpPr>
            <a:spLocks noGrp="1"/>
          </p:cNvSpPr>
          <p:nvPr>
            <p:ph idx="1"/>
          </p:nvPr>
        </p:nvSpPr>
        <p:spPr bwMode="auto">
          <a:xfrm>
            <a:off x="360365" y="1196977"/>
            <a:ext cx="7956053" cy="51843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solidFill>
                  <a:schemeClr val="tx2">
                    <a:lumMod val="60000"/>
                    <a:lumOff val="40000"/>
                  </a:schemeClr>
                </a:solidFill>
              </a:rPr>
              <a:t>Data level parallelism</a:t>
            </a:r>
          </a:p>
          <a:p>
            <a:pPr lvl="1" eaLnBrk="1" hangingPunct="1"/>
            <a:r>
              <a:rPr lang="en-US" altLang="zh-CN" sz="3200" dirty="0"/>
              <a:t>Vector Processor</a:t>
            </a:r>
          </a:p>
          <a:p>
            <a:pPr lvl="1" eaLnBrk="1" hangingPunct="1"/>
            <a:r>
              <a:rPr lang="en-US" altLang="zh-CN" sz="3200" dirty="0"/>
              <a:t>GPU</a:t>
            </a:r>
          </a:p>
          <a:p>
            <a:pPr eaLnBrk="1" hangingPunct="1"/>
            <a:r>
              <a:rPr lang="en-US" altLang="zh-CN" sz="3600" dirty="0">
                <a:solidFill>
                  <a:schemeClr val="tx2">
                    <a:lumMod val="60000"/>
                    <a:lumOff val="40000"/>
                  </a:schemeClr>
                </a:solidFill>
              </a:rPr>
              <a:t>Thread level Parallelism</a:t>
            </a:r>
          </a:p>
          <a:p>
            <a:pPr lvl="1" eaLnBrk="1" hangingPunct="1"/>
            <a:r>
              <a:rPr lang="en-US" altLang="zh-CN" dirty="0"/>
              <a:t>SMP/DSM</a:t>
            </a:r>
          </a:p>
          <a:p>
            <a:pPr lvl="1" eaLnBrk="1" hangingPunct="1"/>
            <a:r>
              <a:rPr lang="en-US" altLang="zh-CN" dirty="0"/>
              <a:t>Cache coherence</a:t>
            </a:r>
          </a:p>
          <a:p>
            <a:pPr lvl="1" eaLnBrk="1" hangingPunct="1"/>
            <a:r>
              <a:rPr lang="en-AU" altLang="zh-CN" dirty="0"/>
              <a:t>Synchronization</a:t>
            </a:r>
            <a:endParaRPr lang="en-US" altLang="zh-CN" dirty="0">
              <a:solidFill>
                <a:schemeClr val="tx2">
                  <a:lumMod val="60000"/>
                  <a:lumOff val="40000"/>
                </a:schemeClr>
              </a:solidFill>
            </a:endParaRPr>
          </a:p>
        </p:txBody>
      </p:sp>
    </p:spTree>
    <p:extLst>
      <p:ext uri="{BB962C8B-B14F-4D97-AF65-F5344CB8AC3E}">
        <p14:creationId xmlns:p14="http://schemas.microsoft.com/office/powerpoint/2010/main" val="3369421171"/>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a:t>Vector Length</a:t>
            </a:r>
          </a:p>
        </p:txBody>
      </p:sp>
      <p:sp>
        <p:nvSpPr>
          <p:cNvPr id="38915" name="Rectangle 3"/>
          <p:cNvSpPr>
            <a:spLocks noGrp="1" noRot="1" noChangeArrowheads="1"/>
          </p:cNvSpPr>
          <p:nvPr>
            <p:ph idx="1"/>
          </p:nvPr>
        </p:nvSpPr>
        <p:spPr>
          <a:xfrm>
            <a:off x="250825" y="1125538"/>
            <a:ext cx="8642350" cy="3835400"/>
          </a:xfrm>
        </p:spPr>
        <p:txBody>
          <a:bodyPr/>
          <a:lstStyle/>
          <a:p>
            <a:pPr eaLnBrk="1" hangingPunct="1">
              <a:lnSpc>
                <a:spcPct val="90000"/>
              </a:lnSpc>
            </a:pPr>
            <a:r>
              <a:rPr lang="en-US" altLang="zh-CN" sz="2400" dirty="0"/>
              <a:t>A vector register can hold some maximum number of elements for each data width (maximum vector length or MVL)</a:t>
            </a:r>
          </a:p>
          <a:p>
            <a:pPr eaLnBrk="1" hangingPunct="1">
              <a:lnSpc>
                <a:spcPct val="90000"/>
              </a:lnSpc>
            </a:pPr>
            <a:r>
              <a:rPr lang="en-US" altLang="zh-CN" sz="2400" dirty="0"/>
              <a:t>What to do when the application vector length is not exactly MVL?   </a:t>
            </a:r>
          </a:p>
          <a:p>
            <a:pPr eaLnBrk="1" hangingPunct="1">
              <a:lnSpc>
                <a:spcPct val="90000"/>
              </a:lnSpc>
            </a:pPr>
            <a:r>
              <a:rPr lang="en-US" altLang="zh-CN" sz="2400" dirty="0">
                <a:solidFill>
                  <a:srgbClr val="FF3300"/>
                </a:solidFill>
              </a:rPr>
              <a:t>Vector-length (VL)</a:t>
            </a:r>
            <a:r>
              <a:rPr lang="en-US" altLang="zh-CN" sz="2400" dirty="0"/>
              <a:t> register</a:t>
            </a:r>
            <a:r>
              <a:rPr lang="en-US" altLang="zh-CN" sz="2400" i="1" dirty="0">
                <a:solidFill>
                  <a:schemeClr val="hlink"/>
                </a:solidFill>
              </a:rPr>
              <a:t> </a:t>
            </a:r>
            <a:r>
              <a:rPr lang="en-US" altLang="zh-CN" sz="2400" dirty="0"/>
              <a:t>controls the length of any vector operation, including a vector load or store</a:t>
            </a:r>
          </a:p>
          <a:p>
            <a:pPr lvl="1" eaLnBrk="1" hangingPunct="1">
              <a:lnSpc>
                <a:spcPct val="90000"/>
              </a:lnSpc>
            </a:pPr>
            <a:r>
              <a:rPr lang="en-US" altLang="zh-CN" sz="2000" dirty="0"/>
              <a:t>E.g. </a:t>
            </a:r>
            <a:r>
              <a:rPr lang="en-US" altLang="zh-CN" sz="2000" dirty="0" err="1"/>
              <a:t>vadd.vv</a:t>
            </a:r>
            <a:r>
              <a:rPr lang="en-US" altLang="zh-CN" sz="2000" dirty="0"/>
              <a:t> with VL=10 is </a:t>
            </a:r>
          </a:p>
          <a:p>
            <a:pPr lvl="1" eaLnBrk="1" hangingPunct="1">
              <a:lnSpc>
                <a:spcPct val="90000"/>
              </a:lnSpc>
              <a:buFont typeface="Wingdings" panose="05000000000000000000" pitchFamily="2" charset="2"/>
              <a:buNone/>
            </a:pPr>
            <a:r>
              <a:rPr lang="en-US" altLang="zh-CN" sz="2000" dirty="0">
                <a:latin typeface="Courier New" panose="02070309020205020404" pitchFamily="49" charset="0"/>
              </a:rPr>
              <a:t>for (I=0; I&lt;10; I++) V1[I]=V2[I]+V3[I]</a:t>
            </a:r>
          </a:p>
          <a:p>
            <a:pPr eaLnBrk="1" hangingPunct="1">
              <a:lnSpc>
                <a:spcPct val="90000"/>
              </a:lnSpc>
            </a:pPr>
            <a:r>
              <a:rPr lang="en-US" altLang="zh-CN" sz="2400" dirty="0"/>
              <a:t>VL can be anything from 0 to MVL</a:t>
            </a:r>
          </a:p>
        </p:txBody>
      </p:sp>
      <p:sp>
        <p:nvSpPr>
          <p:cNvPr id="36868" name="Text Box 4"/>
          <p:cNvSpPr txBox="1">
            <a:spLocks noChangeArrowheads="1"/>
          </p:cNvSpPr>
          <p:nvPr/>
        </p:nvSpPr>
        <p:spPr bwMode="auto">
          <a:xfrm>
            <a:off x="346075" y="5105401"/>
            <a:ext cx="8769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90000"/>
              </a:lnSpc>
              <a:spcAft>
                <a:spcPct val="0"/>
              </a:spcAft>
              <a:buClr>
                <a:srgbClr val="E1F4FF"/>
              </a:buClr>
              <a:buSzPct val="80000"/>
            </a:pPr>
            <a:r>
              <a:rPr kumimoji="1" lang="en-US" altLang="zh-CN" sz="2400" dirty="0">
                <a:solidFill>
                  <a:srgbClr val="FF3300"/>
                </a:solidFill>
                <a:latin typeface="Arial" panose="020B0604020202020204" pitchFamily="34" charset="0"/>
              </a:rPr>
              <a:t>How do you code an application where the vector length is not known until run-time?</a:t>
            </a:r>
          </a:p>
          <a:p>
            <a:pPr fontAlgn="base">
              <a:spcAft>
                <a:spcPct val="0"/>
              </a:spcAft>
              <a:buClr>
                <a:srgbClr val="E1F4FF"/>
              </a:buClr>
              <a:buSzPct val="80000"/>
              <a:buFont typeface="Wingdings" panose="05000000000000000000" pitchFamily="2" charset="2"/>
              <a:buNone/>
            </a:pPr>
            <a:endParaRPr kumimoji="1" lang="en-US" altLang="zh-CN" sz="2400" b="1" dirty="0">
              <a:solidFill>
                <a:srgbClr val="FF3300"/>
              </a:solidFill>
              <a:latin typeface="Arial" panose="020B0604020202020204" pitchFamily="34" charset="0"/>
            </a:endParaRPr>
          </a:p>
        </p:txBody>
      </p:sp>
    </p:spTree>
    <p:extLst>
      <p:ext uri="{BB962C8B-B14F-4D97-AF65-F5344CB8AC3E}">
        <p14:creationId xmlns:p14="http://schemas.microsoft.com/office/powerpoint/2010/main" val="1862648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dirty="0"/>
              <a:t>Strip Mining</a:t>
            </a:r>
          </a:p>
        </p:txBody>
      </p:sp>
      <p:sp>
        <p:nvSpPr>
          <p:cNvPr id="37891" name="Rectangle 3"/>
          <p:cNvSpPr>
            <a:spLocks noGrp="1" noRot="1" noChangeArrowheads="1"/>
          </p:cNvSpPr>
          <p:nvPr>
            <p:ph idx="1"/>
          </p:nvPr>
        </p:nvSpPr>
        <p:spPr>
          <a:xfrm>
            <a:off x="611188" y="1196975"/>
            <a:ext cx="8229600" cy="5105400"/>
          </a:xfrm>
        </p:spPr>
        <p:txBody>
          <a:bodyPr/>
          <a:lstStyle/>
          <a:p>
            <a:pPr eaLnBrk="1" hangingPunct="1">
              <a:lnSpc>
                <a:spcPct val="80000"/>
              </a:lnSpc>
            </a:pPr>
            <a:r>
              <a:rPr lang="en-US" altLang="zh-CN" sz="2400" dirty="0"/>
              <a:t>Suppose application vector length &gt; MVL</a:t>
            </a:r>
          </a:p>
          <a:p>
            <a:pPr eaLnBrk="1" hangingPunct="1">
              <a:lnSpc>
                <a:spcPct val="80000"/>
              </a:lnSpc>
            </a:pPr>
            <a:r>
              <a:rPr lang="en-US" altLang="zh-CN" sz="2400" u="sng" dirty="0">
                <a:solidFill>
                  <a:srgbClr val="FF3300"/>
                </a:solidFill>
              </a:rPr>
              <a:t>Strip mining</a:t>
            </a:r>
            <a:r>
              <a:rPr lang="en-US" altLang="zh-CN" sz="2400" dirty="0">
                <a:solidFill>
                  <a:srgbClr val="FF3300"/>
                </a:solidFill>
              </a:rPr>
              <a:t> </a:t>
            </a:r>
          </a:p>
          <a:p>
            <a:pPr lvl="1" eaLnBrk="1" hangingPunct="1">
              <a:lnSpc>
                <a:spcPct val="80000"/>
              </a:lnSpc>
            </a:pPr>
            <a:r>
              <a:rPr lang="en-US" altLang="zh-CN" sz="2000" dirty="0"/>
              <a:t>Generation of a loop that handles MVL elements per iteration</a:t>
            </a:r>
          </a:p>
          <a:p>
            <a:pPr lvl="1" eaLnBrk="1" hangingPunct="1">
              <a:lnSpc>
                <a:spcPct val="80000"/>
              </a:lnSpc>
            </a:pPr>
            <a:r>
              <a:rPr lang="en-US" altLang="zh-CN" sz="2000" dirty="0"/>
              <a:t>A set operations on MVL elements is translated to a single vector instruction</a:t>
            </a:r>
          </a:p>
          <a:p>
            <a:pPr eaLnBrk="1" hangingPunct="1">
              <a:lnSpc>
                <a:spcPct val="80000"/>
              </a:lnSpc>
            </a:pPr>
            <a:r>
              <a:rPr lang="en-US" altLang="zh-CN" sz="2400" dirty="0"/>
              <a:t>Example: vector </a:t>
            </a:r>
            <a:r>
              <a:rPr lang="en-US" altLang="zh-CN" sz="2400" dirty="0" err="1"/>
              <a:t>daxpy</a:t>
            </a:r>
            <a:r>
              <a:rPr lang="en-US" altLang="zh-CN" sz="2400" dirty="0"/>
              <a:t> of N elements</a:t>
            </a:r>
          </a:p>
          <a:p>
            <a:pPr lvl="1" eaLnBrk="1" hangingPunct="1">
              <a:lnSpc>
                <a:spcPct val="80000"/>
              </a:lnSpc>
            </a:pPr>
            <a:r>
              <a:rPr lang="en-US" altLang="zh-CN" sz="2000" dirty="0"/>
              <a:t>First loop handles (N mod MVL) elements, the rest handle MVL</a:t>
            </a:r>
          </a:p>
          <a:p>
            <a:pPr lvl="1" eaLnBrk="1" hangingPunct="1">
              <a:lnSpc>
                <a:spcPct val="80000"/>
              </a:lnSpc>
            </a:pPr>
            <a:endParaRPr lang="en-US" altLang="zh-CN"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dirty="0">
                <a:latin typeface="Courier New" panose="02070309020205020404" pitchFamily="49" charset="0"/>
              </a:rPr>
              <a:t>	</a:t>
            </a:r>
            <a:r>
              <a:rPr lang="en-US" altLang="zh-CN" sz="1800" b="1" dirty="0">
                <a:latin typeface="Courier New" panose="02070309020205020404" pitchFamily="49" charset="0"/>
              </a:rPr>
              <a:t>VL = (N mod MVL);       </a:t>
            </a:r>
            <a:r>
              <a:rPr lang="en-US" altLang="zh-CN" sz="1800" b="1" dirty="0">
                <a:solidFill>
                  <a:srgbClr val="FF3300"/>
                </a:solidFill>
                <a:latin typeface="Courier New" panose="02070309020205020404" pitchFamily="49" charset="0"/>
              </a:rPr>
              <a:t>// set VL = N mod MVL</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for (I=0; I&lt;VL; I++)    </a:t>
            </a:r>
            <a:r>
              <a:rPr lang="en-US" altLang="zh-CN" sz="1800" b="1" dirty="0">
                <a:solidFill>
                  <a:srgbClr val="FF3300"/>
                </a:solidFill>
                <a:latin typeface="Courier New" panose="02070309020205020404" pitchFamily="49" charset="0"/>
              </a:rPr>
              <a:t>// 1</a:t>
            </a:r>
            <a:r>
              <a:rPr lang="en-US" altLang="zh-CN" sz="1800" b="1" baseline="30000" dirty="0">
                <a:solidFill>
                  <a:srgbClr val="FF3300"/>
                </a:solidFill>
                <a:latin typeface="Courier New" panose="02070309020205020404" pitchFamily="49" charset="0"/>
              </a:rPr>
              <a:t>st</a:t>
            </a:r>
            <a:r>
              <a:rPr lang="en-US" altLang="zh-CN" sz="1800" b="1" dirty="0">
                <a:solidFill>
                  <a:srgbClr val="FF3300"/>
                </a:solidFill>
                <a:latin typeface="Courier New" panose="02070309020205020404" pitchFamily="49" charset="0"/>
              </a:rPr>
              <a:t> loop is a single set of</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Y[I]=A*X[I]+Y[I];   </a:t>
            </a:r>
            <a:r>
              <a:rPr lang="en-US" altLang="zh-CN" sz="1800" b="1" dirty="0">
                <a:solidFill>
                  <a:srgbClr val="FF3300"/>
                </a:solidFill>
                <a:latin typeface="Courier New" panose="02070309020205020404" pitchFamily="49" charset="0"/>
              </a:rPr>
              <a:t>//   vector instructions</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low = (N mod MVL); </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VL = MVL;               </a:t>
            </a:r>
            <a:r>
              <a:rPr lang="en-US" altLang="zh-CN" sz="1800" b="1" dirty="0">
                <a:solidFill>
                  <a:srgbClr val="FF3300"/>
                </a:solidFill>
                <a:latin typeface="Courier New" panose="02070309020205020404" pitchFamily="49" charset="0"/>
              </a:rPr>
              <a:t>// set VL to MVL</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for (I=low; I&lt;N; </a:t>
            </a:r>
            <a:r>
              <a:rPr lang="en-US" altLang="zh-CN" sz="1800" b="1">
                <a:latin typeface="Courier New" panose="02070309020205020404" pitchFamily="49" charset="0"/>
              </a:rPr>
              <a:t>I+=MVL)   </a:t>
            </a:r>
            <a:r>
              <a:rPr lang="en-US" altLang="zh-CN" sz="1800" b="1" dirty="0">
                <a:solidFill>
                  <a:srgbClr val="FF3300"/>
                </a:solidFill>
                <a:latin typeface="Courier New" panose="02070309020205020404" pitchFamily="49" charset="0"/>
              </a:rPr>
              <a:t>// 2</a:t>
            </a:r>
            <a:r>
              <a:rPr lang="en-US" altLang="zh-CN" sz="1800" b="1" baseline="30000" dirty="0">
                <a:solidFill>
                  <a:srgbClr val="FF3300"/>
                </a:solidFill>
                <a:latin typeface="Courier New" panose="02070309020205020404" pitchFamily="49" charset="0"/>
              </a:rPr>
              <a:t>nd</a:t>
            </a:r>
            <a:r>
              <a:rPr lang="en-US" altLang="zh-CN" sz="1800" b="1" dirty="0">
                <a:solidFill>
                  <a:srgbClr val="FF3300"/>
                </a:solidFill>
                <a:latin typeface="Courier New" panose="02070309020205020404" pitchFamily="49" charset="0"/>
              </a:rPr>
              <a:t> loop requires N/MVL</a:t>
            </a:r>
          </a:p>
          <a:p>
            <a:pPr eaLnBrk="1" hangingPunct="1">
              <a:lnSpc>
                <a:spcPct val="80000"/>
              </a:lnSpc>
              <a:buFont typeface="Wingdings" panose="05000000000000000000" pitchFamily="2" charset="2"/>
              <a:buNone/>
            </a:pPr>
            <a:r>
              <a:rPr lang="en-US" altLang="zh-CN" sz="1800" b="1" dirty="0">
                <a:latin typeface="Courier New" panose="02070309020205020404" pitchFamily="49" charset="0"/>
              </a:rPr>
              <a:t>		Y[I]=A*X[I]+Y[I];   </a:t>
            </a:r>
            <a:r>
              <a:rPr lang="en-US" altLang="zh-CN" sz="1800" b="1" dirty="0">
                <a:solidFill>
                  <a:srgbClr val="FF3300"/>
                </a:solidFill>
                <a:latin typeface="Courier New" panose="02070309020205020404" pitchFamily="49" charset="0"/>
              </a:rPr>
              <a:t>//   sets of vector instructions</a:t>
            </a:r>
          </a:p>
          <a:p>
            <a:pPr eaLnBrk="1" hangingPunct="1">
              <a:lnSpc>
                <a:spcPct val="80000"/>
              </a:lnSpc>
              <a:buFont typeface="Wingdings" panose="05000000000000000000" pitchFamily="2" charset="2"/>
              <a:buNone/>
            </a:pPr>
            <a:endParaRPr lang="en-US" altLang="zh-CN" sz="2400" dirty="0"/>
          </a:p>
        </p:txBody>
      </p:sp>
    </p:spTree>
    <p:extLst>
      <p:ext uri="{BB962C8B-B14F-4D97-AF65-F5344CB8AC3E}">
        <p14:creationId xmlns:p14="http://schemas.microsoft.com/office/powerpoint/2010/main" val="1571274319"/>
      </p:ext>
    </p:extLst>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a:t>example for Strip Mining</a:t>
            </a:r>
          </a:p>
        </p:txBody>
      </p:sp>
      <p:sp>
        <p:nvSpPr>
          <p:cNvPr id="38915" name="Rectangle 3"/>
          <p:cNvSpPr>
            <a:spLocks noGrp="1" noRot="1" noChangeArrowheads="1"/>
          </p:cNvSpPr>
          <p:nvPr>
            <p:ph idx="1"/>
          </p:nvPr>
        </p:nvSpPr>
        <p:spPr/>
        <p:txBody>
          <a:bodyPr/>
          <a:lstStyle/>
          <a:p>
            <a:pPr eaLnBrk="1" hangingPunct="1"/>
            <a:endParaRPr lang="zh-CN" altLang="zh-CN" dirty="0"/>
          </a:p>
        </p:txBody>
      </p:sp>
      <p:sp>
        <p:nvSpPr>
          <p:cNvPr id="72708" name="Text Box 4"/>
          <p:cNvSpPr txBox="1">
            <a:spLocks noChangeArrowheads="1"/>
          </p:cNvSpPr>
          <p:nvPr/>
        </p:nvSpPr>
        <p:spPr bwMode="auto">
          <a:xfrm>
            <a:off x="3797300" y="1623106"/>
            <a:ext cx="5849678"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10000"/>
              </a:spcBef>
              <a:spcAft>
                <a:spcPct val="0"/>
              </a:spcAft>
              <a:buClrTx/>
              <a:buSzTx/>
              <a:buFontTx/>
              <a:buNone/>
            </a:pPr>
            <a:r>
              <a:rPr lang="en-US" altLang="zh-CN" sz="2000" b="1"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ANDI R1, N, #63 	; N mod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Do remainder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loop:</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V1, RA</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DSLL R2, R1, #3	; Multiply by 8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RA, RA, R2 ; Bump pointer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V2, RB</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RB, RB, R2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ADDV.D V3, V1, V2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SV V3, RC</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RC, RC, R2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DSUBU N, N, R1 ; Subtract elements</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LI R1,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Reset full length</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BGTZ N, loop   ; Any more to do?</a:t>
            </a:r>
          </a:p>
        </p:txBody>
      </p:sp>
      <p:grpSp>
        <p:nvGrpSpPr>
          <p:cNvPr id="42" name="Group 5"/>
          <p:cNvGrpSpPr>
            <a:grpSpLocks/>
          </p:cNvGrpSpPr>
          <p:nvPr/>
        </p:nvGrpSpPr>
        <p:grpSpPr bwMode="auto">
          <a:xfrm>
            <a:off x="145889" y="1661688"/>
            <a:ext cx="3851275" cy="4195763"/>
            <a:chOff x="0" y="1344"/>
            <a:chExt cx="2239" cy="2643"/>
          </a:xfrm>
        </p:grpSpPr>
        <p:sp>
          <p:nvSpPr>
            <p:cNvPr id="43" name="Text Box 6"/>
            <p:cNvSpPr txBox="1">
              <a:spLocks noChangeArrowheads="1"/>
            </p:cNvSpPr>
            <p:nvPr/>
          </p:nvSpPr>
          <p:spPr bwMode="auto">
            <a:xfrm>
              <a:off x="0" y="1344"/>
              <a:ext cx="196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10000"/>
                </a:spcBef>
                <a:buClrTx/>
                <a:buSzTx/>
                <a:buFontTx/>
                <a:buNone/>
              </a:pPr>
              <a:r>
                <a:rPr lang="en-US" altLang="zh-CN" sz="2000" b="1" dirty="0">
                  <a:latin typeface="Courier New" panose="02070309020205020404" pitchFamily="49" charset="0"/>
                </a:rPr>
                <a:t>for (</a:t>
              </a:r>
              <a:r>
                <a:rPr lang="en-US" altLang="zh-CN" sz="2000" b="1" dirty="0" err="1">
                  <a:latin typeface="Courier New" panose="02070309020205020404" pitchFamily="49" charset="0"/>
                </a:rPr>
                <a:t>i</a:t>
              </a:r>
              <a:r>
                <a:rPr lang="en-US" altLang="zh-CN" sz="2000" b="1" dirty="0">
                  <a:latin typeface="Courier New" panose="02070309020205020404" pitchFamily="49" charset="0"/>
                </a:rPr>
                <a:t>=0; </a:t>
              </a:r>
              <a:r>
                <a:rPr lang="en-US" altLang="zh-CN" sz="2000" b="1" dirty="0" err="1">
                  <a:latin typeface="Courier New" panose="02070309020205020404" pitchFamily="49" charset="0"/>
                </a:rPr>
                <a:t>i</a:t>
              </a:r>
              <a:r>
                <a:rPr lang="en-US" altLang="zh-CN" sz="2000" b="1" dirty="0">
                  <a:latin typeface="Courier New" panose="02070309020205020404" pitchFamily="49" charset="0"/>
                </a:rPr>
                <a:t>&lt;N;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a:spcBef>
                  <a:spcPct val="10000"/>
                </a:spcBef>
                <a:buClrTx/>
                <a:buSzTx/>
                <a:buFontTx/>
                <a:buNone/>
              </a:pPr>
              <a:r>
                <a:rPr lang="en-US" altLang="zh-CN" sz="2000" b="1" dirty="0">
                  <a:latin typeface="Courier New" panose="02070309020205020404" pitchFamily="49" charset="0"/>
                </a:rPr>
                <a:t>    C[</a:t>
              </a:r>
              <a:r>
                <a:rPr lang="en-US" altLang="zh-CN" sz="2000" b="1" dirty="0" err="1">
                  <a:latin typeface="Courier New" panose="02070309020205020404" pitchFamily="49" charset="0"/>
                </a:rPr>
                <a:t>i</a:t>
              </a:r>
              <a:r>
                <a:rPr lang="en-US" altLang="zh-CN" sz="2000" b="1" dirty="0">
                  <a:latin typeface="Courier New" panose="02070309020205020404" pitchFamily="49" charset="0"/>
                </a:rPr>
                <a:t>] = A[</a:t>
              </a:r>
              <a:r>
                <a:rPr lang="en-US" altLang="zh-CN" sz="2000" b="1" dirty="0" err="1">
                  <a:latin typeface="Courier New" panose="02070309020205020404" pitchFamily="49" charset="0"/>
                </a:rPr>
                <a:t>i</a:t>
              </a:r>
              <a:r>
                <a:rPr lang="en-US" altLang="zh-CN" sz="2000" b="1" dirty="0">
                  <a:latin typeface="Courier New" panose="02070309020205020404" pitchFamily="49" charset="0"/>
                </a:rPr>
                <a:t>]+B[</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p:txBody>
        </p:sp>
        <p:grpSp>
          <p:nvGrpSpPr>
            <p:cNvPr id="44" name="Group 7"/>
            <p:cNvGrpSpPr>
              <a:grpSpLocks/>
            </p:cNvGrpSpPr>
            <p:nvPr/>
          </p:nvGrpSpPr>
          <p:grpSpPr bwMode="auto">
            <a:xfrm>
              <a:off x="152" y="1824"/>
              <a:ext cx="2087" cy="2163"/>
              <a:chOff x="152" y="1392"/>
              <a:chExt cx="2087" cy="2163"/>
            </a:xfrm>
          </p:grpSpPr>
          <p:sp>
            <p:nvSpPr>
              <p:cNvPr id="45" name="Rectangle 8"/>
              <p:cNvSpPr>
                <a:spLocks noChangeArrowheads="1"/>
              </p:cNvSpPr>
              <p:nvPr/>
            </p:nvSpPr>
            <p:spPr bwMode="auto">
              <a:xfrm>
                <a:off x="192"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 name="Rectangle 9"/>
              <p:cNvSpPr>
                <a:spLocks noChangeArrowheads="1"/>
              </p:cNvSpPr>
              <p:nvPr/>
            </p:nvSpPr>
            <p:spPr bwMode="auto">
              <a:xfrm>
                <a:off x="480"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 name="Rectangle 10"/>
              <p:cNvSpPr>
                <a:spLocks noChangeArrowheads="1"/>
              </p:cNvSpPr>
              <p:nvPr/>
            </p:nvSpPr>
            <p:spPr bwMode="auto">
              <a:xfrm>
                <a:off x="1008"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8" name="Rectangle 11"/>
              <p:cNvSpPr>
                <a:spLocks noChangeArrowheads="1"/>
              </p:cNvSpPr>
              <p:nvPr/>
            </p:nvSpPr>
            <p:spPr bwMode="auto">
              <a:xfrm>
                <a:off x="192"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 name="Rectangle 12"/>
              <p:cNvSpPr>
                <a:spLocks noChangeArrowheads="1"/>
              </p:cNvSpPr>
              <p:nvPr/>
            </p:nvSpPr>
            <p:spPr bwMode="auto">
              <a:xfrm>
                <a:off x="480"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0" name="Rectangle 13"/>
              <p:cNvSpPr>
                <a:spLocks noChangeArrowheads="1"/>
              </p:cNvSpPr>
              <p:nvPr/>
            </p:nvSpPr>
            <p:spPr bwMode="auto">
              <a:xfrm>
                <a:off x="1008"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 name="Rectangle 14"/>
              <p:cNvSpPr>
                <a:spLocks noChangeArrowheads="1"/>
              </p:cNvSpPr>
              <p:nvPr/>
            </p:nvSpPr>
            <p:spPr bwMode="auto">
              <a:xfrm>
                <a:off x="192"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 name="Rectangle 15"/>
              <p:cNvSpPr>
                <a:spLocks noChangeArrowheads="1"/>
              </p:cNvSpPr>
              <p:nvPr/>
            </p:nvSpPr>
            <p:spPr bwMode="auto">
              <a:xfrm>
                <a:off x="480"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 name="Rectangle 16"/>
              <p:cNvSpPr>
                <a:spLocks noChangeArrowheads="1"/>
              </p:cNvSpPr>
              <p:nvPr/>
            </p:nvSpPr>
            <p:spPr bwMode="auto">
              <a:xfrm>
                <a:off x="1008"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 name="Rectangle 17"/>
              <p:cNvSpPr>
                <a:spLocks noChangeArrowheads="1"/>
              </p:cNvSpPr>
              <p:nvPr/>
            </p:nvSpPr>
            <p:spPr bwMode="auto">
              <a:xfrm>
                <a:off x="192"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 name="Rectangle 18"/>
              <p:cNvSpPr>
                <a:spLocks noChangeArrowheads="1"/>
              </p:cNvSpPr>
              <p:nvPr/>
            </p:nvSpPr>
            <p:spPr bwMode="auto">
              <a:xfrm>
                <a:off x="480"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 name="Rectangle 19"/>
              <p:cNvSpPr>
                <a:spLocks noChangeArrowheads="1"/>
              </p:cNvSpPr>
              <p:nvPr/>
            </p:nvSpPr>
            <p:spPr bwMode="auto">
              <a:xfrm>
                <a:off x="1008"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7" name="Group 20"/>
              <p:cNvGrpSpPr>
                <a:grpSpLocks/>
              </p:cNvGrpSpPr>
              <p:nvPr/>
            </p:nvGrpSpPr>
            <p:grpSpPr bwMode="auto">
              <a:xfrm>
                <a:off x="288" y="2304"/>
                <a:ext cx="720" cy="288"/>
                <a:chOff x="912" y="2736"/>
                <a:chExt cx="720" cy="288"/>
              </a:xfrm>
            </p:grpSpPr>
            <p:sp>
              <p:nvSpPr>
                <p:cNvPr id="75" name="Oval 2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6" name="Line 2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Line 2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8" name="Line 2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8" name="Group 25"/>
              <p:cNvGrpSpPr>
                <a:grpSpLocks/>
              </p:cNvGrpSpPr>
              <p:nvPr/>
            </p:nvGrpSpPr>
            <p:grpSpPr bwMode="auto">
              <a:xfrm>
                <a:off x="288" y="3168"/>
                <a:ext cx="720" cy="288"/>
                <a:chOff x="912" y="2736"/>
                <a:chExt cx="720" cy="288"/>
              </a:xfrm>
            </p:grpSpPr>
            <p:sp>
              <p:nvSpPr>
                <p:cNvPr id="71" name="Oval 26"/>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2" name="Line 27"/>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28"/>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 name="Line 29"/>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 name="Group 30"/>
              <p:cNvGrpSpPr>
                <a:grpSpLocks/>
              </p:cNvGrpSpPr>
              <p:nvPr/>
            </p:nvGrpSpPr>
            <p:grpSpPr bwMode="auto">
              <a:xfrm>
                <a:off x="288" y="1680"/>
                <a:ext cx="720" cy="288"/>
                <a:chOff x="912" y="2736"/>
                <a:chExt cx="720" cy="288"/>
              </a:xfrm>
            </p:grpSpPr>
            <p:sp>
              <p:nvSpPr>
                <p:cNvPr id="67" name="Oval 3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68" name="Line 3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3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Line 3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0" name="Text Box 35"/>
              <p:cNvSpPr txBox="1">
                <a:spLocks noChangeArrowheads="1"/>
              </p:cNvSpPr>
              <p:nvPr/>
            </p:nvSpPr>
            <p:spPr bwMode="auto">
              <a:xfrm>
                <a:off x="152"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a:t>
                </a:r>
              </a:p>
            </p:txBody>
          </p:sp>
          <p:sp>
            <p:nvSpPr>
              <p:cNvPr id="61" name="Text Box 36"/>
              <p:cNvSpPr txBox="1">
                <a:spLocks noChangeArrowheads="1"/>
              </p:cNvSpPr>
              <p:nvPr/>
            </p:nvSpPr>
            <p:spPr bwMode="auto">
              <a:xfrm>
                <a:off x="440"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B</a:t>
                </a:r>
              </a:p>
            </p:txBody>
          </p:sp>
          <p:sp>
            <p:nvSpPr>
              <p:cNvPr id="62" name="Text Box 37"/>
              <p:cNvSpPr txBox="1">
                <a:spLocks noChangeArrowheads="1"/>
              </p:cNvSpPr>
              <p:nvPr/>
            </p:nvSpPr>
            <p:spPr bwMode="auto">
              <a:xfrm>
                <a:off x="969"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a:t>
                </a:r>
              </a:p>
            </p:txBody>
          </p:sp>
          <p:sp>
            <p:nvSpPr>
              <p:cNvPr id="63" name="AutoShape 38"/>
              <p:cNvSpPr>
                <a:spLocks/>
              </p:cNvSpPr>
              <p:nvPr/>
            </p:nvSpPr>
            <p:spPr bwMode="auto">
              <a:xfrm>
                <a:off x="1152" y="2064"/>
                <a:ext cx="144" cy="768"/>
              </a:xfrm>
              <a:prstGeom prst="rightBrace">
                <a:avLst>
                  <a:gd name="adj1" fmla="val 44444"/>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4" name="Text Box 39"/>
              <p:cNvSpPr txBox="1">
                <a:spLocks noChangeArrowheads="1"/>
              </p:cNvSpPr>
              <p:nvPr/>
            </p:nvSpPr>
            <p:spPr bwMode="auto">
              <a:xfrm>
                <a:off x="1288" y="2304"/>
                <a:ext cx="9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64 elements</a:t>
                </a:r>
              </a:p>
            </p:txBody>
          </p:sp>
          <p:sp>
            <p:nvSpPr>
              <p:cNvPr id="65" name="AutoShape 40"/>
              <p:cNvSpPr>
                <a:spLocks/>
              </p:cNvSpPr>
              <p:nvPr/>
            </p:nvSpPr>
            <p:spPr bwMode="auto">
              <a:xfrm>
                <a:off x="1152" y="1632"/>
                <a:ext cx="144" cy="384"/>
              </a:xfrm>
              <a:prstGeom prst="rightBrace">
                <a:avLst>
                  <a:gd name="adj1" fmla="val 22222"/>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6" name="Text Box 41"/>
              <p:cNvSpPr txBox="1">
                <a:spLocks noChangeArrowheads="1"/>
              </p:cNvSpPr>
              <p:nvPr/>
            </p:nvSpPr>
            <p:spPr bwMode="auto">
              <a:xfrm>
                <a:off x="1284" y="1680"/>
                <a:ext cx="8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Remainder</a:t>
                </a:r>
              </a:p>
            </p:txBody>
          </p:sp>
        </p:grpSp>
      </p:grpSp>
    </p:spTree>
    <p:extLst>
      <p:ext uri="{BB962C8B-B14F-4D97-AF65-F5344CB8AC3E}">
        <p14:creationId xmlns:p14="http://schemas.microsoft.com/office/powerpoint/2010/main" val="34323629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Challenges</a:t>
            </a:r>
            <a:endParaRPr lang="en-AU" dirty="0"/>
          </a:p>
        </p:txBody>
      </p:sp>
      <p:sp>
        <p:nvSpPr>
          <p:cNvPr id="242691" name="Rectangle 3"/>
          <p:cNvSpPr>
            <a:spLocks noGrp="1" noChangeArrowheads="1"/>
          </p:cNvSpPr>
          <p:nvPr>
            <p:ph idx="1"/>
          </p:nvPr>
        </p:nvSpPr>
        <p:spPr>
          <a:xfrm>
            <a:off x="9525" y="981076"/>
            <a:ext cx="10000192" cy="5591174"/>
          </a:xfrm>
        </p:spPr>
        <p:txBody>
          <a:bodyPr/>
          <a:lstStyle/>
          <a:p>
            <a:r>
              <a:rPr lang="en-US" sz="2400" dirty="0"/>
              <a:t>Start up time</a:t>
            </a:r>
          </a:p>
          <a:p>
            <a:pPr lvl="1"/>
            <a:r>
              <a:rPr lang="en-US" sz="2000" dirty="0"/>
              <a:t>Latency of vector functional unit</a:t>
            </a:r>
          </a:p>
          <a:p>
            <a:pPr lvl="1"/>
            <a:r>
              <a:rPr lang="en-US" sz="2000" dirty="0"/>
              <a:t>Assume the same as Cray-1</a:t>
            </a:r>
          </a:p>
          <a:p>
            <a:pPr lvl="2"/>
            <a:r>
              <a:rPr lang="en-US" sz="1600" dirty="0"/>
              <a:t>Floating-point add =&gt; 6 clock cycles</a:t>
            </a:r>
          </a:p>
          <a:p>
            <a:pPr lvl="2"/>
            <a:r>
              <a:rPr lang="en-US" sz="1600" dirty="0"/>
              <a:t>Floating-point multiply =&gt; 7 clock cycles</a:t>
            </a:r>
          </a:p>
          <a:p>
            <a:pPr lvl="2"/>
            <a:r>
              <a:rPr lang="en-US" sz="1600" dirty="0"/>
              <a:t>Floating-point divide =&gt; 20 clock cycles</a:t>
            </a:r>
          </a:p>
          <a:p>
            <a:pPr lvl="2"/>
            <a:r>
              <a:rPr lang="en-US" sz="1600" dirty="0"/>
              <a:t>Vector load =&gt; 12 clock cycles</a:t>
            </a:r>
          </a:p>
          <a:p>
            <a:r>
              <a:rPr lang="en-US" sz="2400" dirty="0"/>
              <a:t>And more</a:t>
            </a:r>
            <a:r>
              <a:rPr lang="en-US" sz="2800" dirty="0"/>
              <a:t>:</a:t>
            </a:r>
          </a:p>
          <a:p>
            <a:pPr lvl="1"/>
            <a:r>
              <a:rPr lang="en-US" sz="2000" dirty="0"/>
              <a:t>&gt; 1 element per clock cycle</a:t>
            </a:r>
          </a:p>
          <a:p>
            <a:pPr lvl="1"/>
            <a:r>
              <a:rPr lang="en-US" sz="2000" dirty="0"/>
              <a:t>Non-64 wide vectors</a:t>
            </a:r>
          </a:p>
          <a:p>
            <a:pPr lvl="1"/>
            <a:r>
              <a:rPr lang="en-US" sz="2000" dirty="0"/>
              <a:t>IF statements in vector code</a:t>
            </a:r>
          </a:p>
          <a:p>
            <a:pPr lvl="1"/>
            <a:r>
              <a:rPr lang="en-US" sz="2000" dirty="0"/>
              <a:t>Memory system optimizations to support vector processors</a:t>
            </a:r>
          </a:p>
          <a:p>
            <a:pPr lvl="1"/>
            <a:r>
              <a:rPr lang="en-US" sz="2000" dirty="0"/>
              <a:t>Multiple dimensional matrices</a:t>
            </a:r>
          </a:p>
          <a:p>
            <a:pPr lvl="1"/>
            <a:r>
              <a:rPr lang="en-US" sz="2000" dirty="0"/>
              <a:t>Sparse matrices</a:t>
            </a:r>
          </a:p>
          <a:p>
            <a:pPr lvl="1"/>
            <a:r>
              <a:rPr lang="en-US" sz="2000" dirty="0"/>
              <a:t>Programming a vector computer</a:t>
            </a:r>
          </a:p>
        </p:txBody>
      </p:sp>
    </p:spTree>
    <p:extLst>
      <p:ext uri="{BB962C8B-B14F-4D97-AF65-F5344CB8AC3E}">
        <p14:creationId xmlns:p14="http://schemas.microsoft.com/office/powerpoint/2010/main" val="3964451686"/>
      </p:ext>
    </p:extLst>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1187450" y="0"/>
            <a:ext cx="7956550" cy="914400"/>
          </a:xfrm>
        </p:spPr>
        <p:txBody>
          <a:bodyPr/>
          <a:lstStyle/>
          <a:p>
            <a:pPr eaLnBrk="1" hangingPunct="1"/>
            <a:r>
              <a:rPr lang="en-US" altLang="zh-CN"/>
              <a:t>Optimizing Vector Performance</a:t>
            </a:r>
            <a:endParaRPr lang="en-US" altLang="zh-CN" b="1"/>
          </a:p>
        </p:txBody>
      </p:sp>
      <p:sp>
        <p:nvSpPr>
          <p:cNvPr id="39939" name="Rectangle 3"/>
          <p:cNvSpPr>
            <a:spLocks noGrp="1" noChangeArrowheads="1"/>
          </p:cNvSpPr>
          <p:nvPr>
            <p:ph idx="1"/>
          </p:nvPr>
        </p:nvSpPr>
        <p:spPr>
          <a:xfrm>
            <a:off x="476250" y="1125538"/>
            <a:ext cx="8161338" cy="4349750"/>
          </a:xfrm>
        </p:spPr>
        <p:txBody>
          <a:bodyPr/>
          <a:lstStyle/>
          <a:p>
            <a:pPr eaLnBrk="1" hangingPunct="1"/>
            <a:r>
              <a:rPr lang="en-US" altLang="zh-CN" dirty="0">
                <a:latin typeface="MyriadMM_565_600_" charset="0"/>
              </a:rPr>
              <a:t>Vector Chaining</a:t>
            </a:r>
            <a:endParaRPr lang="en-US" altLang="zh-CN" b="1" dirty="0">
              <a:latin typeface="MyriadMM_565_600_" charset="0"/>
            </a:endParaRPr>
          </a:p>
          <a:p>
            <a:pPr eaLnBrk="1" hangingPunct="1"/>
            <a:r>
              <a:rPr lang="en-US" altLang="zh-CN" dirty="0">
                <a:latin typeface="MyriadMM_565_600_" charset="0"/>
              </a:rPr>
              <a:t>Conditionally Executed Statements</a:t>
            </a:r>
            <a:endParaRPr lang="en-US" altLang="zh-CN" b="1" dirty="0">
              <a:latin typeface="MyriadMM_565_600_" charset="0"/>
            </a:endParaRPr>
          </a:p>
          <a:p>
            <a:pPr eaLnBrk="1" hangingPunct="1"/>
            <a:r>
              <a:rPr lang="en-US" altLang="zh-CN" dirty="0">
                <a:latin typeface="MyriadMM_565_600_" charset="0"/>
              </a:rPr>
              <a:t>Sparse Matrices</a:t>
            </a:r>
            <a:endParaRPr lang="en-US" altLang="zh-CN" b="1" dirty="0">
              <a:latin typeface="MyriadMM_565_600_" charset="0"/>
            </a:endParaRPr>
          </a:p>
          <a:p>
            <a:pPr eaLnBrk="1" hangingPunct="1"/>
            <a:r>
              <a:rPr lang="en-US" altLang="zh-CN" dirty="0">
                <a:latin typeface="MyriadMM_565_600_" charset="0"/>
              </a:rPr>
              <a:t>Multiple Lanes</a:t>
            </a:r>
            <a:endParaRPr lang="en-US" altLang="zh-CN" b="1" dirty="0">
              <a:latin typeface="MyriadMM_565_600_" charset="0"/>
            </a:endParaRPr>
          </a:p>
          <a:p>
            <a:pPr eaLnBrk="1" hangingPunct="1"/>
            <a:endParaRPr lang="en-US" altLang="zh-CN" b="1" dirty="0">
              <a:latin typeface="MyriadMM_565_600_" charset="0"/>
            </a:endParaRPr>
          </a:p>
          <a:p>
            <a:pPr eaLnBrk="1" hangingPunct="1"/>
            <a:endParaRPr lang="en-US" altLang="zh-CN" dirty="0"/>
          </a:p>
        </p:txBody>
      </p:sp>
    </p:spTree>
    <p:extLst>
      <p:ext uri="{BB962C8B-B14F-4D97-AF65-F5344CB8AC3E}">
        <p14:creationId xmlns:p14="http://schemas.microsoft.com/office/powerpoint/2010/main" val="1407490162"/>
      </p:ext>
    </p:extLst>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sz="4000"/>
              <a:t>Optimization 1: Vector Chaining</a:t>
            </a:r>
          </a:p>
        </p:txBody>
      </p:sp>
      <p:sp>
        <p:nvSpPr>
          <p:cNvPr id="41987" name="Rectangle 4"/>
          <p:cNvSpPr>
            <a:spLocks noChangeArrowheads="1"/>
          </p:cNvSpPr>
          <p:nvPr/>
        </p:nvSpPr>
        <p:spPr bwMode="auto">
          <a:xfrm>
            <a:off x="250825" y="1034542"/>
            <a:ext cx="94107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the Concept of Forwarding Extended to Vector Registers</a:t>
            </a:r>
          </a:p>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Vector version of register bypassing</a:t>
            </a:r>
          </a:p>
          <a:p>
            <a:pPr lvl="1" fontAlgn="base">
              <a:spcAft>
                <a:spcPct val="0"/>
              </a:spcAft>
              <a:buClr>
                <a:srgbClr val="E40000"/>
              </a:buClr>
              <a:buSzPct val="85000"/>
              <a:buFont typeface="Wingdings" panose="05000000000000000000" pitchFamily="2" charset="2"/>
              <a:buChar char="Ø"/>
            </a:pPr>
            <a:r>
              <a:rPr lang="en-US" altLang="zh-CN" sz="2000">
                <a:solidFill>
                  <a:srgbClr val="000000"/>
                </a:solidFill>
                <a:latin typeface="Arial" panose="020B0604020202020204" pitchFamily="34" charset="0"/>
              </a:rPr>
              <a:t>introduced with Cray-1</a:t>
            </a:r>
          </a:p>
        </p:txBody>
      </p:sp>
      <p:sp>
        <p:nvSpPr>
          <p:cNvPr id="73789" name="Text Box 61"/>
          <p:cNvSpPr txBox="1">
            <a:spLocks noChangeArrowheads="1"/>
          </p:cNvSpPr>
          <p:nvPr/>
        </p:nvSpPr>
        <p:spPr bwMode="auto">
          <a:xfrm>
            <a:off x="250825" y="2565402"/>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LV   v1  A</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MULV v3,v1,v2</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ADDV v5, v3, v4</a:t>
            </a:r>
          </a:p>
        </p:txBody>
      </p:sp>
      <p:cxnSp>
        <p:nvCxnSpPr>
          <p:cNvPr id="5" name="直接箭头连接符 4"/>
          <p:cNvCxnSpPr/>
          <p:nvPr/>
        </p:nvCxnSpPr>
        <p:spPr bwMode="auto">
          <a:xfrm>
            <a:off x="1352551" y="2771775"/>
            <a:ext cx="352425" cy="304800"/>
          </a:xfrm>
          <a:prstGeom prst="straightConnector1">
            <a:avLst/>
          </a:prstGeom>
          <a:noFill/>
          <a:ln w="9525" cap="flat" cmpd="sng" algn="ctr">
            <a:solidFill>
              <a:srgbClr val="FF0000"/>
            </a:solidFill>
            <a:prstDash val="solid"/>
            <a:round/>
            <a:headEnd type="none" w="sm" len="sm"/>
            <a:tailEnd type="triangle"/>
          </a:ln>
          <a:effectLst/>
        </p:spPr>
      </p:cxnSp>
      <p:cxnSp>
        <p:nvCxnSpPr>
          <p:cNvPr id="63" name="直接箭头连接符 62"/>
          <p:cNvCxnSpPr/>
          <p:nvPr/>
        </p:nvCxnSpPr>
        <p:spPr bwMode="auto">
          <a:xfrm>
            <a:off x="1352551" y="3324225"/>
            <a:ext cx="352425" cy="304800"/>
          </a:xfrm>
          <a:prstGeom prst="straightConnector1">
            <a:avLst/>
          </a:prstGeom>
          <a:noFill/>
          <a:ln w="9525" cap="flat" cmpd="sng" algn="ctr">
            <a:solidFill>
              <a:srgbClr val="FF0000"/>
            </a:solidFill>
            <a:prstDash val="solid"/>
            <a:round/>
            <a:headEnd type="none" w="sm" len="sm"/>
            <a:tailEnd type="triangle"/>
          </a:ln>
          <a:effectLst/>
        </p:spPr>
      </p:cxnSp>
      <p:grpSp>
        <p:nvGrpSpPr>
          <p:cNvPr id="64" name="Group 5"/>
          <p:cNvGrpSpPr>
            <a:grpSpLocks/>
          </p:cNvGrpSpPr>
          <p:nvPr/>
        </p:nvGrpSpPr>
        <p:grpSpPr bwMode="auto">
          <a:xfrm>
            <a:off x="3257550" y="2149475"/>
            <a:ext cx="1676400" cy="3733800"/>
            <a:chOff x="1824" y="1392"/>
            <a:chExt cx="975" cy="2352"/>
          </a:xfrm>
        </p:grpSpPr>
        <p:sp>
          <p:nvSpPr>
            <p:cNvPr id="65" name="Rectangle 6"/>
            <p:cNvSpPr>
              <a:spLocks noChangeArrowheads="1"/>
            </p:cNvSpPr>
            <p:nvPr/>
          </p:nvSpPr>
          <p:spPr bwMode="auto">
            <a:xfrm>
              <a:off x="1824" y="34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Memory</a:t>
              </a:r>
            </a:p>
          </p:txBody>
        </p:sp>
        <p:sp>
          <p:nvSpPr>
            <p:cNvPr id="66" name="Rectangle 7"/>
            <p:cNvSpPr>
              <a:spLocks noChangeArrowheads="1"/>
            </p:cNvSpPr>
            <p:nvPr/>
          </p:nvSpPr>
          <p:spPr bwMode="auto">
            <a:xfrm>
              <a:off x="2496" y="1392"/>
              <a:ext cx="303"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dirty="0">
                  <a:latin typeface="Arial" panose="020B0604020202020204" pitchFamily="34" charset="0"/>
                </a:rPr>
                <a:t>V1</a:t>
              </a:r>
            </a:p>
          </p:txBody>
        </p:sp>
        <p:sp>
          <p:nvSpPr>
            <p:cNvPr id="67" name="Rectangle 8"/>
            <p:cNvSpPr>
              <a:spLocks noChangeArrowheads="1"/>
            </p:cNvSpPr>
            <p:nvPr/>
          </p:nvSpPr>
          <p:spPr bwMode="auto">
            <a:xfrm>
              <a:off x="1872" y="2824"/>
              <a:ext cx="714"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68" name="Line 9"/>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10"/>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0" name="Group 11"/>
          <p:cNvGrpSpPr>
            <a:grpSpLocks/>
          </p:cNvGrpSpPr>
          <p:nvPr/>
        </p:nvGrpSpPr>
        <p:grpSpPr bwMode="auto">
          <a:xfrm>
            <a:off x="4365625" y="2171701"/>
            <a:ext cx="2724150" cy="3929063"/>
            <a:chOff x="2448" y="1392"/>
            <a:chExt cx="1584" cy="2475"/>
          </a:xfrm>
        </p:grpSpPr>
        <p:grpSp>
          <p:nvGrpSpPr>
            <p:cNvPr id="71" name="Group 12"/>
            <p:cNvGrpSpPr>
              <a:grpSpLocks/>
            </p:cNvGrpSpPr>
            <p:nvPr/>
          </p:nvGrpSpPr>
          <p:grpSpPr bwMode="auto">
            <a:xfrm>
              <a:off x="3120" y="2880"/>
              <a:ext cx="626" cy="987"/>
              <a:chOff x="3120" y="2880"/>
              <a:chExt cx="626" cy="987"/>
            </a:xfrm>
          </p:grpSpPr>
          <p:sp>
            <p:nvSpPr>
              <p:cNvPr id="78" name="Freeform 13"/>
              <p:cNvSpPr>
                <a:spLocks/>
              </p:cNvSpPr>
              <p:nvPr/>
            </p:nvSpPr>
            <p:spPr bwMode="auto">
              <a:xfrm>
                <a:off x="3120" y="3244"/>
                <a:ext cx="107"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79" name="Group 14"/>
              <p:cNvGrpSpPr>
                <a:grpSpLocks/>
              </p:cNvGrpSpPr>
              <p:nvPr/>
            </p:nvGrpSpPr>
            <p:grpSpPr bwMode="auto">
              <a:xfrm>
                <a:off x="3120" y="3382"/>
                <a:ext cx="626" cy="485"/>
                <a:chOff x="1536" y="2038"/>
                <a:chExt cx="626" cy="485"/>
              </a:xfrm>
            </p:grpSpPr>
            <p:sp>
              <p:nvSpPr>
                <p:cNvPr id="92" name="Rectangle 15"/>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3" name="Freeform 1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94" name="Line 17"/>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0" name="Group 18"/>
              <p:cNvGrpSpPr>
                <a:grpSpLocks/>
              </p:cNvGrpSpPr>
              <p:nvPr/>
            </p:nvGrpSpPr>
            <p:grpSpPr bwMode="auto">
              <a:xfrm>
                <a:off x="3120" y="2902"/>
                <a:ext cx="626" cy="485"/>
                <a:chOff x="1536" y="2038"/>
                <a:chExt cx="626" cy="485"/>
              </a:xfrm>
            </p:grpSpPr>
            <p:sp>
              <p:nvSpPr>
                <p:cNvPr id="89" name="Rectangle 19"/>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0" name="Freeform 20"/>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91" name="Line 21"/>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1" name="Group 22"/>
              <p:cNvGrpSpPr>
                <a:grpSpLocks/>
              </p:cNvGrpSpPr>
              <p:nvPr/>
            </p:nvGrpSpPr>
            <p:grpSpPr bwMode="auto">
              <a:xfrm>
                <a:off x="3120" y="3142"/>
                <a:ext cx="626" cy="485"/>
                <a:chOff x="1536" y="2038"/>
                <a:chExt cx="626" cy="485"/>
              </a:xfrm>
            </p:grpSpPr>
            <p:sp>
              <p:nvSpPr>
                <p:cNvPr id="86" name="Rectangle 23"/>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7" name="Freeform 24"/>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88" name="Line 25"/>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82" name="Line 26"/>
              <p:cNvSpPr>
                <a:spLocks noChangeShapeType="1"/>
              </p:cNvSpPr>
              <p:nvPr/>
            </p:nvSpPr>
            <p:spPr bwMode="auto">
              <a:xfrm>
                <a:off x="3600"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3" name="Line 27"/>
              <p:cNvSpPr>
                <a:spLocks noChangeShapeType="1"/>
              </p:cNvSpPr>
              <p:nvPr/>
            </p:nvSpPr>
            <p:spPr bwMode="auto">
              <a:xfrm>
                <a:off x="321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4" name="Freeform 28"/>
              <p:cNvSpPr>
                <a:spLocks/>
              </p:cNvSpPr>
              <p:nvPr/>
            </p:nvSpPr>
            <p:spPr bwMode="auto">
              <a:xfrm>
                <a:off x="3408" y="3220"/>
                <a:ext cx="107" cy="233"/>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5" name="Text Box 29"/>
              <p:cNvSpPr txBox="1">
                <a:spLocks noChangeArrowheads="1"/>
              </p:cNvSpPr>
              <p:nvPr/>
            </p:nvSpPr>
            <p:spPr bwMode="auto">
              <a:xfrm>
                <a:off x="3159" y="3168"/>
                <a:ext cx="4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a:t>
                </a:r>
              </a:p>
            </p:txBody>
          </p:sp>
        </p:grpSp>
        <p:sp>
          <p:nvSpPr>
            <p:cNvPr id="72" name="Line 30"/>
            <p:cNvSpPr>
              <a:spLocks noChangeShapeType="1"/>
            </p:cNvSpPr>
            <p:nvPr/>
          </p:nvSpPr>
          <p:spPr bwMode="auto">
            <a:xfrm>
              <a:off x="2448" y="2544"/>
              <a:ext cx="768" cy="3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Rectangle 31"/>
            <p:cNvSpPr>
              <a:spLocks noChangeArrowheads="1"/>
            </p:cNvSpPr>
            <p:nvPr/>
          </p:nvSpPr>
          <p:spPr bwMode="auto">
            <a:xfrm>
              <a:off x="3408"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V2</a:t>
              </a:r>
            </a:p>
          </p:txBody>
        </p:sp>
        <p:sp>
          <p:nvSpPr>
            <p:cNvPr id="74" name="Line 32"/>
            <p:cNvSpPr>
              <a:spLocks noChangeShapeType="1"/>
            </p:cNvSpPr>
            <p:nvPr/>
          </p:nvSpPr>
          <p:spPr bwMode="auto">
            <a:xfrm>
              <a:off x="3600"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 name="Rectangle 33"/>
            <p:cNvSpPr>
              <a:spLocks noChangeArrowheads="1"/>
            </p:cNvSpPr>
            <p:nvPr/>
          </p:nvSpPr>
          <p:spPr bwMode="auto">
            <a:xfrm>
              <a:off x="374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V3</a:t>
              </a:r>
            </a:p>
          </p:txBody>
        </p:sp>
        <p:sp>
          <p:nvSpPr>
            <p:cNvPr id="76" name="Line 34"/>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Text Box 35"/>
            <p:cNvSpPr txBox="1">
              <a:spLocks noChangeArrowheads="1"/>
            </p:cNvSpPr>
            <p:nvPr/>
          </p:nvSpPr>
          <p:spPr bwMode="auto">
            <a:xfrm>
              <a:off x="2709" y="2496"/>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p>
          </p:txBody>
        </p:sp>
      </p:grpSp>
      <p:grpSp>
        <p:nvGrpSpPr>
          <p:cNvPr id="95" name="Group 36"/>
          <p:cNvGrpSpPr>
            <a:grpSpLocks/>
          </p:cNvGrpSpPr>
          <p:nvPr/>
        </p:nvGrpSpPr>
        <p:grpSpPr bwMode="auto">
          <a:xfrm>
            <a:off x="6759575" y="2171701"/>
            <a:ext cx="2311400" cy="3929063"/>
            <a:chOff x="3840" y="1392"/>
            <a:chExt cx="1344" cy="2475"/>
          </a:xfrm>
        </p:grpSpPr>
        <p:grpSp>
          <p:nvGrpSpPr>
            <p:cNvPr id="96" name="Group 37"/>
            <p:cNvGrpSpPr>
              <a:grpSpLocks/>
            </p:cNvGrpSpPr>
            <p:nvPr/>
          </p:nvGrpSpPr>
          <p:grpSpPr bwMode="auto">
            <a:xfrm>
              <a:off x="4176" y="2880"/>
              <a:ext cx="626" cy="987"/>
              <a:chOff x="4176" y="2880"/>
              <a:chExt cx="626" cy="987"/>
            </a:xfrm>
          </p:grpSpPr>
          <p:sp>
            <p:nvSpPr>
              <p:cNvPr id="103" name="Freeform 38"/>
              <p:cNvSpPr>
                <a:spLocks/>
              </p:cNvSpPr>
              <p:nvPr/>
            </p:nvSpPr>
            <p:spPr bwMode="auto">
              <a:xfrm>
                <a:off x="4176" y="3244"/>
                <a:ext cx="107"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04" name="Group 39"/>
              <p:cNvGrpSpPr>
                <a:grpSpLocks/>
              </p:cNvGrpSpPr>
              <p:nvPr/>
            </p:nvGrpSpPr>
            <p:grpSpPr bwMode="auto">
              <a:xfrm>
                <a:off x="4176" y="3382"/>
                <a:ext cx="626" cy="485"/>
                <a:chOff x="1536" y="2038"/>
                <a:chExt cx="626" cy="485"/>
              </a:xfrm>
            </p:grpSpPr>
            <p:sp>
              <p:nvSpPr>
                <p:cNvPr id="117" name="Rectangle 40"/>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18" name="Freeform 41"/>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19" name="Line 42"/>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05" name="Group 43"/>
              <p:cNvGrpSpPr>
                <a:grpSpLocks/>
              </p:cNvGrpSpPr>
              <p:nvPr/>
            </p:nvGrpSpPr>
            <p:grpSpPr bwMode="auto">
              <a:xfrm>
                <a:off x="4176" y="2902"/>
                <a:ext cx="626" cy="485"/>
                <a:chOff x="1536" y="2038"/>
                <a:chExt cx="626" cy="485"/>
              </a:xfrm>
            </p:grpSpPr>
            <p:sp>
              <p:nvSpPr>
                <p:cNvPr id="114" name="Rectangle 44"/>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15" name="Freeform 45"/>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16" name="Line 46"/>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06" name="Group 47"/>
              <p:cNvGrpSpPr>
                <a:grpSpLocks/>
              </p:cNvGrpSpPr>
              <p:nvPr/>
            </p:nvGrpSpPr>
            <p:grpSpPr bwMode="auto">
              <a:xfrm>
                <a:off x="4176" y="3142"/>
                <a:ext cx="626" cy="485"/>
                <a:chOff x="1536" y="2038"/>
                <a:chExt cx="626" cy="485"/>
              </a:xfrm>
            </p:grpSpPr>
            <p:sp>
              <p:nvSpPr>
                <p:cNvPr id="111" name="Rectangle 48"/>
                <p:cNvSpPr>
                  <a:spLocks noChangeArrowheads="1"/>
                </p:cNvSpPr>
                <p:nvPr/>
              </p:nvSpPr>
              <p:spPr bwMode="auto">
                <a:xfrm>
                  <a:off x="1536" y="2038"/>
                  <a:ext cx="107" cy="485"/>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12" name="Freeform 49"/>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13" name="Line 50"/>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07" name="Line 51"/>
              <p:cNvSpPr>
                <a:spLocks noChangeShapeType="1"/>
              </p:cNvSpPr>
              <p:nvPr/>
            </p:nvSpPr>
            <p:spPr bwMode="auto">
              <a:xfrm>
                <a:off x="465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8" name="Line 52"/>
              <p:cNvSpPr>
                <a:spLocks noChangeShapeType="1"/>
              </p:cNvSpPr>
              <p:nvPr/>
            </p:nvSpPr>
            <p:spPr bwMode="auto">
              <a:xfrm>
                <a:off x="4272"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9" name="Freeform 53"/>
              <p:cNvSpPr>
                <a:spLocks/>
              </p:cNvSpPr>
              <p:nvPr/>
            </p:nvSpPr>
            <p:spPr bwMode="auto">
              <a:xfrm>
                <a:off x="4464" y="3220"/>
                <a:ext cx="107" cy="233"/>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 name="Text Box 54"/>
              <p:cNvSpPr txBox="1">
                <a:spLocks noChangeArrowheads="1"/>
              </p:cNvSpPr>
              <p:nvPr/>
            </p:nvSpPr>
            <p:spPr bwMode="auto">
              <a:xfrm>
                <a:off x="4288" y="3168"/>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97" name="Rectangle 55"/>
            <p:cNvSpPr>
              <a:spLocks noChangeArrowheads="1"/>
            </p:cNvSpPr>
            <p:nvPr/>
          </p:nvSpPr>
          <p:spPr bwMode="auto">
            <a:xfrm>
              <a:off x="446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V4</a:t>
              </a:r>
            </a:p>
          </p:txBody>
        </p:sp>
        <p:sp>
          <p:nvSpPr>
            <p:cNvPr id="98" name="Rectangle 56"/>
            <p:cNvSpPr>
              <a:spLocks noChangeArrowheads="1"/>
            </p:cNvSpPr>
            <p:nvPr/>
          </p:nvSpPr>
          <p:spPr bwMode="auto">
            <a:xfrm>
              <a:off x="4896"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V5</a:t>
              </a:r>
            </a:p>
          </p:txBody>
        </p:sp>
        <p:sp>
          <p:nvSpPr>
            <p:cNvPr id="99" name="Line 57"/>
            <p:cNvSpPr>
              <a:spLocks noChangeShapeType="1"/>
            </p:cNvSpPr>
            <p:nvPr/>
          </p:nvSpPr>
          <p:spPr bwMode="auto">
            <a:xfrm>
              <a:off x="3840" y="2640"/>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0" name="Line 58"/>
            <p:cNvSpPr>
              <a:spLocks noChangeShapeType="1"/>
            </p:cNvSpPr>
            <p:nvPr/>
          </p:nvSpPr>
          <p:spPr bwMode="auto">
            <a:xfrm>
              <a:off x="4656"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1" name="Line 59"/>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 name="Text Box 60"/>
            <p:cNvSpPr txBox="1">
              <a:spLocks noChangeArrowheads="1"/>
            </p:cNvSpPr>
            <p:nvPr/>
          </p:nvSpPr>
          <p:spPr bwMode="auto">
            <a:xfrm>
              <a:off x="3957" y="2544"/>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endParaRPr lang="en-US" altLang="zh-CN" sz="2000" b="1" i="1">
                <a:latin typeface="Arial" panose="020B0604020202020204" pitchFamily="34" charset="0"/>
              </a:endParaRPr>
            </a:p>
          </p:txBody>
        </p:sp>
      </p:grpSp>
    </p:spTree>
    <p:extLst>
      <p:ext uri="{BB962C8B-B14F-4D97-AF65-F5344CB8AC3E}">
        <p14:creationId xmlns:p14="http://schemas.microsoft.com/office/powerpoint/2010/main" val="26118002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a:t>Vector Chaining Advantage</a:t>
            </a:r>
          </a:p>
        </p:txBody>
      </p:sp>
      <p:grpSp>
        <p:nvGrpSpPr>
          <p:cNvPr id="2" name="Group 3"/>
          <p:cNvGrpSpPr>
            <a:grpSpLocks/>
          </p:cNvGrpSpPr>
          <p:nvPr/>
        </p:nvGrpSpPr>
        <p:grpSpPr bwMode="auto">
          <a:xfrm>
            <a:off x="304800" y="3844925"/>
            <a:ext cx="8534400" cy="2270124"/>
            <a:chOff x="192" y="2422"/>
            <a:chExt cx="5376" cy="1430"/>
          </a:xfrm>
        </p:grpSpPr>
        <p:sp>
          <p:nvSpPr>
            <p:cNvPr id="43023" name="Rectangle 4"/>
            <p:cNvSpPr>
              <a:spLocks noChangeArrowheads="1"/>
            </p:cNvSpPr>
            <p:nvPr/>
          </p:nvSpPr>
          <p:spPr bwMode="auto">
            <a:xfrm>
              <a:off x="192" y="2422"/>
              <a:ext cx="53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b="1">
                  <a:solidFill>
                    <a:srgbClr val="000000"/>
                  </a:solidFill>
                  <a:latin typeface="Arial" panose="020B0604020202020204" pitchFamily="34" charset="0"/>
                </a:rPr>
                <a:t>With chaining, can start dependent instruction as soon as first result appears</a:t>
              </a:r>
            </a:p>
          </p:txBody>
        </p:sp>
        <p:grpSp>
          <p:nvGrpSpPr>
            <p:cNvPr id="43024" name="Group 5"/>
            <p:cNvGrpSpPr>
              <a:grpSpLocks/>
            </p:cNvGrpSpPr>
            <p:nvPr/>
          </p:nvGrpSpPr>
          <p:grpSpPr bwMode="auto">
            <a:xfrm>
              <a:off x="816" y="3120"/>
              <a:ext cx="2064" cy="732"/>
              <a:chOff x="816" y="3120"/>
              <a:chExt cx="2064" cy="732"/>
            </a:xfrm>
          </p:grpSpPr>
          <p:sp>
            <p:nvSpPr>
              <p:cNvPr id="43025" name="Rectangle 6"/>
              <p:cNvSpPr>
                <a:spLocks noChangeArrowheads="1"/>
              </p:cNvSpPr>
              <p:nvPr/>
            </p:nvSpPr>
            <p:spPr bwMode="auto">
              <a:xfrm>
                <a:off x="816" y="3120"/>
                <a:ext cx="1536" cy="240"/>
              </a:xfrm>
              <a:prstGeom prst="rect">
                <a:avLst/>
              </a:prstGeom>
              <a:solidFill>
                <a:srgbClr val="9999FF"/>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Load</a:t>
                </a:r>
              </a:p>
            </p:txBody>
          </p:sp>
          <p:sp>
            <p:nvSpPr>
              <p:cNvPr id="43026" name="Rectangle 7"/>
              <p:cNvSpPr>
                <a:spLocks noChangeArrowheads="1"/>
              </p:cNvSpPr>
              <p:nvPr/>
            </p:nvSpPr>
            <p:spPr bwMode="auto">
              <a:xfrm>
                <a:off x="1104" y="3360"/>
                <a:ext cx="1536" cy="240"/>
              </a:xfrm>
              <a:prstGeom prst="rect">
                <a:avLst/>
              </a:prstGeom>
              <a:solidFill>
                <a:srgbClr val="00FF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Mul</a:t>
                </a:r>
              </a:p>
            </p:txBody>
          </p:sp>
          <p:sp>
            <p:nvSpPr>
              <p:cNvPr id="43027" name="Rectangle 8"/>
              <p:cNvSpPr>
                <a:spLocks noChangeArrowheads="1"/>
              </p:cNvSpPr>
              <p:nvPr/>
            </p:nvSpPr>
            <p:spPr bwMode="auto">
              <a:xfrm>
                <a:off x="1344" y="3600"/>
                <a:ext cx="1536" cy="252"/>
              </a:xfrm>
              <a:prstGeom prst="rect">
                <a:avLst/>
              </a:prstGeom>
              <a:solidFill>
                <a:srgbClr val="FF00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Add</a:t>
                </a:r>
              </a:p>
            </p:txBody>
          </p:sp>
        </p:grpSp>
      </p:grpSp>
      <p:grpSp>
        <p:nvGrpSpPr>
          <p:cNvPr id="43013" name="Group 9"/>
          <p:cNvGrpSpPr>
            <a:grpSpLocks/>
          </p:cNvGrpSpPr>
          <p:nvPr/>
        </p:nvGrpSpPr>
        <p:grpSpPr bwMode="auto">
          <a:xfrm>
            <a:off x="304800" y="1125538"/>
            <a:ext cx="8534400" cy="2322512"/>
            <a:chOff x="192" y="709"/>
            <a:chExt cx="5376" cy="1463"/>
          </a:xfrm>
        </p:grpSpPr>
        <p:grpSp>
          <p:nvGrpSpPr>
            <p:cNvPr id="43014" name="Group 10"/>
            <p:cNvGrpSpPr>
              <a:grpSpLocks/>
            </p:cNvGrpSpPr>
            <p:nvPr/>
          </p:nvGrpSpPr>
          <p:grpSpPr bwMode="auto">
            <a:xfrm>
              <a:off x="624" y="1440"/>
              <a:ext cx="4608" cy="732"/>
              <a:chOff x="624" y="1440"/>
              <a:chExt cx="4608" cy="732"/>
            </a:xfrm>
          </p:grpSpPr>
          <p:grpSp>
            <p:nvGrpSpPr>
              <p:cNvPr id="43016" name="Group 11"/>
              <p:cNvGrpSpPr>
                <a:grpSpLocks/>
              </p:cNvGrpSpPr>
              <p:nvPr/>
            </p:nvGrpSpPr>
            <p:grpSpPr bwMode="auto">
              <a:xfrm>
                <a:off x="624" y="1440"/>
                <a:ext cx="4608" cy="732"/>
                <a:chOff x="624" y="1440"/>
                <a:chExt cx="4608" cy="732"/>
              </a:xfrm>
            </p:grpSpPr>
            <p:sp>
              <p:nvSpPr>
                <p:cNvPr id="43020" name="Rectangle 12"/>
                <p:cNvSpPr>
                  <a:spLocks noChangeArrowheads="1"/>
                </p:cNvSpPr>
                <p:nvPr/>
              </p:nvSpPr>
              <p:spPr bwMode="auto">
                <a:xfrm>
                  <a:off x="624" y="1440"/>
                  <a:ext cx="1536" cy="240"/>
                </a:xfrm>
                <a:prstGeom prst="rect">
                  <a:avLst/>
                </a:prstGeom>
                <a:solidFill>
                  <a:srgbClr val="9999FF"/>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Load</a:t>
                  </a:r>
                </a:p>
              </p:txBody>
            </p:sp>
            <p:sp>
              <p:nvSpPr>
                <p:cNvPr id="43021" name="Rectangle 13"/>
                <p:cNvSpPr>
                  <a:spLocks noChangeArrowheads="1"/>
                </p:cNvSpPr>
                <p:nvPr/>
              </p:nvSpPr>
              <p:spPr bwMode="auto">
                <a:xfrm>
                  <a:off x="2160" y="1680"/>
                  <a:ext cx="1536" cy="240"/>
                </a:xfrm>
                <a:prstGeom prst="rect">
                  <a:avLst/>
                </a:prstGeom>
                <a:solidFill>
                  <a:srgbClr val="00FF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Mul</a:t>
                  </a:r>
                </a:p>
              </p:txBody>
            </p:sp>
            <p:sp>
              <p:nvSpPr>
                <p:cNvPr id="43022" name="Rectangle 14"/>
                <p:cNvSpPr>
                  <a:spLocks noChangeArrowheads="1"/>
                </p:cNvSpPr>
                <p:nvPr/>
              </p:nvSpPr>
              <p:spPr bwMode="auto">
                <a:xfrm>
                  <a:off x="3696" y="1920"/>
                  <a:ext cx="1536" cy="252"/>
                </a:xfrm>
                <a:prstGeom prst="rect">
                  <a:avLst/>
                </a:prstGeom>
                <a:solidFill>
                  <a:srgbClr val="FF00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Add</a:t>
                  </a:r>
                </a:p>
              </p:txBody>
            </p:sp>
          </p:grpSp>
          <p:grpSp>
            <p:nvGrpSpPr>
              <p:cNvPr id="43017" name="Group 15"/>
              <p:cNvGrpSpPr>
                <a:grpSpLocks/>
              </p:cNvGrpSpPr>
              <p:nvPr/>
            </p:nvGrpSpPr>
            <p:grpSpPr bwMode="auto">
              <a:xfrm>
                <a:off x="1100" y="1891"/>
                <a:ext cx="820" cy="250"/>
                <a:chOff x="1100" y="1891"/>
                <a:chExt cx="820" cy="250"/>
              </a:xfrm>
            </p:grpSpPr>
            <p:sp>
              <p:nvSpPr>
                <p:cNvPr id="43018" name="Line 16"/>
                <p:cNvSpPr>
                  <a:spLocks noChangeShapeType="1"/>
                </p:cNvSpPr>
                <p:nvPr/>
              </p:nvSpPr>
              <p:spPr bwMode="auto">
                <a:xfrm flipV="1">
                  <a:off x="1584" y="201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3019" name="Text Box 17"/>
                <p:cNvSpPr txBox="1">
                  <a:spLocks noChangeArrowheads="1"/>
                </p:cNvSpPr>
                <p:nvPr/>
              </p:nvSpPr>
              <p:spPr bwMode="auto">
                <a:xfrm>
                  <a:off x="1100" y="1891"/>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Time</a:t>
                  </a:r>
                </a:p>
              </p:txBody>
            </p:sp>
          </p:grpSp>
        </p:grpSp>
        <p:sp>
          <p:nvSpPr>
            <p:cNvPr id="43015" name="Rectangle 18"/>
            <p:cNvSpPr>
              <a:spLocks noChangeArrowheads="1"/>
            </p:cNvSpPr>
            <p:nvPr/>
          </p:nvSpPr>
          <p:spPr bwMode="auto">
            <a:xfrm>
              <a:off x="192" y="709"/>
              <a:ext cx="537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90000"/>
                </a:lnSpc>
                <a:spcBef>
                  <a:spcPct val="30000"/>
                </a:spcBef>
                <a:spcAft>
                  <a:spcPct val="0"/>
                </a:spcAft>
                <a:buClrTx/>
                <a:buSzPct val="100000"/>
                <a:buFontTx/>
                <a:buChar char="•"/>
              </a:pPr>
              <a:r>
                <a:rPr lang="en-US" altLang="zh-CN" sz="2400" b="1">
                  <a:solidFill>
                    <a:srgbClr val="000000"/>
                  </a:solidFill>
                  <a:latin typeface="Arial" panose="020B0604020202020204" pitchFamily="34" charset="0"/>
                </a:rPr>
                <a:t>Without chaining, must wait for last element of result to be written into Vector register before starting dependent instruction</a:t>
              </a:r>
            </a:p>
          </p:txBody>
        </p:sp>
      </p:grpSp>
    </p:spTree>
    <p:extLst>
      <p:ext uri="{BB962C8B-B14F-4D97-AF65-F5344CB8AC3E}">
        <p14:creationId xmlns:p14="http://schemas.microsoft.com/office/powerpoint/2010/main" val="272583027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646115" y="1"/>
            <a:ext cx="7812087" cy="936625"/>
          </a:xfrm>
        </p:spPr>
        <p:txBody>
          <a:bodyPr/>
          <a:lstStyle/>
          <a:p>
            <a:pPr eaLnBrk="1" hangingPunct="1"/>
            <a:r>
              <a:rPr lang="en-US" altLang="zh-CN" sz="3600" dirty="0"/>
              <a:t>Optimization 2: Conditional Execution</a:t>
            </a:r>
          </a:p>
        </p:txBody>
      </p:sp>
      <p:sp>
        <p:nvSpPr>
          <p:cNvPr id="44035" name="Rectangle 3"/>
          <p:cNvSpPr>
            <a:spLocks noGrp="1" noRot="1" noChangeArrowheads="1"/>
          </p:cNvSpPr>
          <p:nvPr>
            <p:ph idx="1"/>
          </p:nvPr>
        </p:nvSpPr>
        <p:spPr>
          <a:xfrm>
            <a:off x="179388" y="908052"/>
            <a:ext cx="8964612" cy="5400675"/>
          </a:xfrm>
        </p:spPr>
        <p:txBody>
          <a:bodyPr/>
          <a:lstStyle/>
          <a:p>
            <a:pPr eaLnBrk="1" hangingPunct="1"/>
            <a:r>
              <a:rPr lang="en-US" altLang="zh-CN" sz="2400" dirty="0"/>
              <a:t>Suppose you want to </a:t>
            </a:r>
            <a:r>
              <a:rPr lang="en-US" altLang="zh-CN" sz="2400" dirty="0" err="1"/>
              <a:t>vectorize</a:t>
            </a:r>
            <a:r>
              <a:rPr lang="en-US" altLang="zh-CN" sz="2400" dirty="0"/>
              <a:t> this:	</a:t>
            </a:r>
            <a:br>
              <a:rPr lang="en-US" altLang="zh-CN" sz="2400" dirty="0"/>
            </a:br>
            <a:r>
              <a:rPr lang="en-US" altLang="zh-CN" sz="2000" dirty="0">
                <a:latin typeface="Courier New" panose="02070309020205020404" pitchFamily="49" charset="0"/>
              </a:rPr>
              <a:t>for (I=0; I&lt;N; I++)</a:t>
            </a:r>
          </a:p>
          <a:p>
            <a:pPr eaLnBrk="1" hangingPunct="1">
              <a:buFont typeface="Wingdings" panose="05000000000000000000" pitchFamily="2" charset="2"/>
              <a:buNone/>
            </a:pPr>
            <a:r>
              <a:rPr lang="en-US" altLang="zh-CN" sz="2000" dirty="0">
                <a:latin typeface="Courier New" panose="02070309020205020404" pitchFamily="49" charset="0"/>
              </a:rPr>
              <a:t>		if (A[I]!= B[I]) A[I] -= B[I];</a:t>
            </a:r>
          </a:p>
          <a:p>
            <a:pPr eaLnBrk="1" hangingPunct="1"/>
            <a:r>
              <a:rPr lang="en-US" altLang="zh-CN" sz="2400" dirty="0"/>
              <a:t>Solution: vector conditional execution</a:t>
            </a:r>
          </a:p>
          <a:p>
            <a:pPr lvl="1" eaLnBrk="1" hangingPunct="1"/>
            <a:r>
              <a:rPr lang="en-US" altLang="zh-CN" sz="2000" dirty="0"/>
              <a:t>Add </a:t>
            </a:r>
            <a:r>
              <a:rPr lang="en-US" altLang="zh-CN" sz="2000" u="sng" dirty="0">
                <a:solidFill>
                  <a:srgbClr val="FF3300"/>
                </a:solidFill>
              </a:rPr>
              <a:t>vector flag registers</a:t>
            </a:r>
            <a:r>
              <a:rPr lang="en-US" altLang="zh-CN" sz="2000" dirty="0"/>
              <a:t> with single-bit elements</a:t>
            </a:r>
          </a:p>
          <a:p>
            <a:pPr lvl="1" eaLnBrk="1" hangingPunct="1"/>
            <a:r>
              <a:rPr lang="en-US" altLang="zh-CN" sz="2000" dirty="0"/>
              <a:t>Use a </a:t>
            </a:r>
            <a:r>
              <a:rPr lang="en-US" altLang="zh-CN" sz="2000" u="sng" dirty="0">
                <a:solidFill>
                  <a:srgbClr val="FF3300"/>
                </a:solidFill>
              </a:rPr>
              <a:t>vector compare</a:t>
            </a:r>
            <a:r>
              <a:rPr lang="en-US" altLang="zh-CN" sz="2000" dirty="0"/>
              <a:t> to set the a flag register</a:t>
            </a:r>
          </a:p>
          <a:p>
            <a:pPr lvl="1" eaLnBrk="1" hangingPunct="1"/>
            <a:r>
              <a:rPr lang="en-US" altLang="zh-CN" sz="2000" dirty="0"/>
              <a:t>Use flag register as mask control for the vector sub</a:t>
            </a:r>
          </a:p>
          <a:p>
            <a:pPr lvl="2" eaLnBrk="1" hangingPunct="1"/>
            <a:r>
              <a:rPr lang="en-US" altLang="zh-CN" sz="1800" dirty="0"/>
              <a:t>Addition executed only for vector elements with corresponding flag element set</a:t>
            </a:r>
          </a:p>
          <a:p>
            <a:pPr eaLnBrk="1" hangingPunct="1"/>
            <a:r>
              <a:rPr lang="en-US" altLang="zh-CN" sz="2400" dirty="0"/>
              <a:t>Vector code</a:t>
            </a:r>
          </a:p>
          <a:p>
            <a:pPr eaLnBrk="1" hangingPunct="1">
              <a:buFont typeface="Wingdings" panose="05000000000000000000" pitchFamily="2" charset="2"/>
              <a:buNone/>
            </a:pPr>
            <a:r>
              <a:rPr lang="en-US" altLang="zh-CN" sz="1800" dirty="0"/>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V1, Ra		</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V2, </a:t>
            </a:r>
            <a:r>
              <a:rPr lang="en-US" altLang="zh-CN" sz="1800" b="1" dirty="0" err="1">
                <a:latin typeface="Courier New" panose="02070309020205020404" pitchFamily="49" charset="0"/>
              </a:rPr>
              <a:t>Rb</a:t>
            </a:r>
            <a:endParaRPr lang="en-US" altLang="zh-CN" sz="1800" b="1" dirty="0">
              <a:latin typeface="Courier New" panose="02070309020205020404" pitchFamily="49" charset="0"/>
            </a:endParaRP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vcmp.neq.vv</a:t>
            </a:r>
            <a:r>
              <a:rPr lang="en-US" altLang="zh-CN" sz="1800" b="1" dirty="0">
                <a:latin typeface="Courier New" panose="02070309020205020404" pitchFamily="49" charset="0"/>
              </a:rPr>
              <a:t>   </a:t>
            </a:r>
            <a:r>
              <a:rPr lang="en-US" altLang="zh-CN" sz="1800" b="1" dirty="0">
                <a:solidFill>
                  <a:srgbClr val="0066FF"/>
                </a:solidFill>
                <a:latin typeface="Courier New" panose="02070309020205020404" pitchFamily="49" charset="0"/>
              </a:rPr>
              <a:t>F0</a:t>
            </a:r>
            <a:r>
              <a:rPr lang="en-US" altLang="zh-CN" sz="1800" b="1" dirty="0">
                <a:latin typeface="Courier New" panose="02070309020205020404" pitchFamily="49" charset="0"/>
              </a:rPr>
              <a:t>, V1, V2    </a:t>
            </a:r>
            <a:r>
              <a:rPr lang="en-US" altLang="zh-CN" sz="1800" b="1" dirty="0">
                <a:solidFill>
                  <a:srgbClr val="FF3300"/>
                </a:solidFill>
                <a:latin typeface="Courier New" panose="02070309020205020404" pitchFamily="49" charset="0"/>
              </a:rPr>
              <a:t># vector compare</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vsub.vv</a:t>
            </a:r>
            <a:r>
              <a:rPr lang="en-US" altLang="zh-CN" sz="1800" b="1" dirty="0">
                <a:latin typeface="Courier New" panose="02070309020205020404" pitchFamily="49" charset="0"/>
              </a:rPr>
              <a:t>	  V3, V2, V1, </a:t>
            </a:r>
            <a:r>
              <a:rPr lang="en-US" altLang="zh-CN" sz="1800" b="1" dirty="0">
                <a:solidFill>
                  <a:srgbClr val="0066FF"/>
                </a:solidFill>
                <a:latin typeface="Courier New" panose="02070309020205020404" pitchFamily="49" charset="0"/>
              </a:rPr>
              <a:t>F0</a:t>
            </a:r>
            <a:r>
              <a:rPr lang="en-US" altLang="zh-CN" sz="1800" b="1" dirty="0">
                <a:latin typeface="Courier New" panose="02070309020205020404" pitchFamily="49" charset="0"/>
              </a:rPr>
              <a:t> </a:t>
            </a:r>
            <a:r>
              <a:rPr lang="en-US" altLang="zh-CN" sz="1800" b="1" dirty="0">
                <a:solidFill>
                  <a:srgbClr val="FF3300"/>
                </a:solidFill>
                <a:latin typeface="Courier New" panose="02070309020205020404" pitchFamily="49" charset="0"/>
              </a:rPr>
              <a:t># conditional </a:t>
            </a:r>
            <a:r>
              <a:rPr lang="en-US" altLang="zh-CN" sz="1800" b="1" dirty="0" err="1">
                <a:solidFill>
                  <a:srgbClr val="FF3300"/>
                </a:solidFill>
                <a:latin typeface="Courier New" panose="02070309020205020404" pitchFamily="49" charset="0"/>
              </a:rPr>
              <a:t>vadd</a:t>
            </a:r>
            <a:endParaRPr lang="en-US" altLang="zh-CN" sz="1800" b="1" dirty="0">
              <a:solidFill>
                <a:srgbClr val="FF3300"/>
              </a:solidFill>
              <a:latin typeface="Courier New" panose="02070309020205020404" pitchFamily="49" charset="0"/>
            </a:endParaRPr>
          </a:p>
          <a:p>
            <a:pPr eaLnBrk="1" hangingPunct="1">
              <a:buFont typeface="Wingdings" panose="05000000000000000000" pitchFamily="2" charset="2"/>
              <a:buNone/>
            </a:pPr>
            <a:r>
              <a:rPr lang="en-US" altLang="zh-CN" sz="1800" b="1" dirty="0">
                <a:solidFill>
                  <a:srgbClr val="FF3300"/>
                </a:solidFill>
                <a:latin typeface="Courier New" panose="02070309020205020404" pitchFamily="49" charset="0"/>
              </a:rPr>
              <a:t>	</a:t>
            </a:r>
            <a:r>
              <a:rPr lang="en-US" altLang="zh-CN" sz="1800" b="1" dirty="0" err="1">
                <a:latin typeface="Courier New" panose="02070309020205020404" pitchFamily="49" charset="0"/>
              </a:rPr>
              <a:t>vst</a:t>
            </a:r>
            <a:r>
              <a:rPr lang="en-US" altLang="zh-CN" sz="1800" b="1" dirty="0">
                <a:latin typeface="Courier New" panose="02070309020205020404" pitchFamily="49" charset="0"/>
              </a:rPr>
              <a:t>		  V3, Ra</a:t>
            </a:r>
          </a:p>
        </p:txBody>
      </p:sp>
      <p:sp>
        <p:nvSpPr>
          <p:cNvPr id="44036" name="Text Box 4"/>
          <p:cNvSpPr txBox="1">
            <a:spLocks noChangeArrowheads="1"/>
          </p:cNvSpPr>
          <p:nvPr/>
        </p:nvSpPr>
        <p:spPr bwMode="auto">
          <a:xfrm>
            <a:off x="3419872" y="6125369"/>
            <a:ext cx="341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Char char="–"/>
            </a:pPr>
            <a:r>
              <a:rPr lang="en-US" altLang="zh-CN" sz="1800" b="1" dirty="0">
                <a:solidFill>
                  <a:srgbClr val="000000"/>
                </a:solidFill>
                <a:latin typeface="Times New Roman" panose="02020603050405020304" pitchFamily="18" charset="0"/>
              </a:rPr>
              <a:t>Cray uses vector mask &amp; merge</a:t>
            </a:r>
          </a:p>
        </p:txBody>
      </p:sp>
    </p:spTree>
    <p:extLst>
      <p:ext uri="{BB962C8B-B14F-4D97-AF65-F5344CB8AC3E}">
        <p14:creationId xmlns:p14="http://schemas.microsoft.com/office/powerpoint/2010/main" val="1812173816"/>
      </p:ext>
    </p:extLst>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en-US" altLang="zh-CN"/>
              <a:t>Masked Vector Instructions</a:t>
            </a:r>
          </a:p>
        </p:txBody>
      </p:sp>
      <p:grpSp>
        <p:nvGrpSpPr>
          <p:cNvPr id="118" name="Group 3"/>
          <p:cNvGrpSpPr>
            <a:grpSpLocks/>
          </p:cNvGrpSpPr>
          <p:nvPr/>
        </p:nvGrpSpPr>
        <p:grpSpPr bwMode="auto">
          <a:xfrm>
            <a:off x="3921125" y="1247776"/>
            <a:ext cx="4724400" cy="4371974"/>
            <a:chOff x="2688" y="530"/>
            <a:chExt cx="2976" cy="2754"/>
          </a:xfrm>
        </p:grpSpPr>
        <p:grpSp>
          <p:nvGrpSpPr>
            <p:cNvPr id="119" name="Group 4"/>
            <p:cNvGrpSpPr>
              <a:grpSpLocks/>
            </p:cNvGrpSpPr>
            <p:nvPr/>
          </p:nvGrpSpPr>
          <p:grpSpPr bwMode="auto">
            <a:xfrm>
              <a:off x="3069" y="1391"/>
              <a:ext cx="2380" cy="1893"/>
              <a:chOff x="3069" y="1391"/>
              <a:chExt cx="2380" cy="1893"/>
            </a:xfrm>
          </p:grpSpPr>
          <p:sp>
            <p:nvSpPr>
              <p:cNvPr id="121" name="Freeform 5"/>
              <p:cNvSpPr>
                <a:spLocks/>
              </p:cNvSpPr>
              <p:nvPr/>
            </p:nvSpPr>
            <p:spPr bwMode="auto">
              <a:xfrm>
                <a:off x="4224" y="2236"/>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22" name="Group 6"/>
              <p:cNvGrpSpPr>
                <a:grpSpLocks/>
              </p:cNvGrpSpPr>
              <p:nvPr/>
            </p:nvGrpSpPr>
            <p:grpSpPr bwMode="auto">
              <a:xfrm>
                <a:off x="4224" y="2374"/>
                <a:ext cx="626" cy="485"/>
                <a:chOff x="1536" y="2038"/>
                <a:chExt cx="626" cy="485"/>
              </a:xfrm>
            </p:grpSpPr>
            <p:sp>
              <p:nvSpPr>
                <p:cNvPr id="152" name="Rectangle 7"/>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3" name="Freeform 8"/>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54" name="Line 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23" name="Group 10"/>
              <p:cNvGrpSpPr>
                <a:grpSpLocks/>
              </p:cNvGrpSpPr>
              <p:nvPr/>
            </p:nvGrpSpPr>
            <p:grpSpPr bwMode="auto">
              <a:xfrm>
                <a:off x="4224" y="1894"/>
                <a:ext cx="626" cy="485"/>
                <a:chOff x="1536" y="2038"/>
                <a:chExt cx="626" cy="485"/>
              </a:xfrm>
            </p:grpSpPr>
            <p:sp>
              <p:nvSpPr>
                <p:cNvPr id="149" name="Rectangle 11"/>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 name="Freeform 12"/>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51" name="Line 1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24" name="Group 14"/>
              <p:cNvGrpSpPr>
                <a:grpSpLocks/>
              </p:cNvGrpSpPr>
              <p:nvPr/>
            </p:nvGrpSpPr>
            <p:grpSpPr bwMode="auto">
              <a:xfrm>
                <a:off x="4224" y="2134"/>
                <a:ext cx="626" cy="485"/>
                <a:chOff x="1536" y="2038"/>
                <a:chExt cx="626" cy="485"/>
              </a:xfrm>
            </p:grpSpPr>
            <p:sp>
              <p:nvSpPr>
                <p:cNvPr id="146" name="Rectangle 15"/>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 name="Freeform 1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48" name="Line 1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25" name="Text Box 18"/>
              <p:cNvSpPr txBox="1">
                <a:spLocks noChangeArrowheads="1"/>
              </p:cNvSpPr>
              <p:nvPr/>
            </p:nvSpPr>
            <p:spPr bwMode="auto">
              <a:xfrm>
                <a:off x="4320" y="235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126" name="Text Box 19"/>
              <p:cNvSpPr txBox="1">
                <a:spLocks noChangeArrowheads="1"/>
              </p:cNvSpPr>
              <p:nvPr/>
            </p:nvSpPr>
            <p:spPr bwMode="auto">
              <a:xfrm>
                <a:off x="4320" y="211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127" name="Text Box 20"/>
              <p:cNvSpPr txBox="1">
                <a:spLocks noChangeArrowheads="1"/>
              </p:cNvSpPr>
              <p:nvPr/>
            </p:nvSpPr>
            <p:spPr bwMode="auto">
              <a:xfrm>
                <a:off x="4525" y="28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128"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1" name="Text Box 24"/>
              <p:cNvSpPr txBox="1">
                <a:spLocks noChangeArrowheads="1"/>
              </p:cNvSpPr>
              <p:nvPr/>
            </p:nvSpPr>
            <p:spPr bwMode="auto">
              <a:xfrm>
                <a:off x="4430" y="3072"/>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132" name="Text Box 25"/>
              <p:cNvSpPr txBox="1">
                <a:spLocks noChangeArrowheads="1"/>
              </p:cNvSpPr>
              <p:nvPr/>
            </p:nvSpPr>
            <p:spPr bwMode="auto">
              <a:xfrm>
                <a:off x="4080"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133" name="Text Box 26"/>
              <p:cNvSpPr txBox="1">
                <a:spLocks noChangeArrowheads="1"/>
              </p:cNvSpPr>
              <p:nvPr/>
            </p:nvSpPr>
            <p:spPr bwMode="auto">
              <a:xfrm>
                <a:off x="4512"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134" name="Text Box 27"/>
              <p:cNvSpPr txBox="1">
                <a:spLocks noChangeArrowheads="1"/>
              </p:cNvSpPr>
              <p:nvPr/>
            </p:nvSpPr>
            <p:spPr bwMode="auto">
              <a:xfrm>
                <a:off x="3069" y="2159"/>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135" name="Text Box 28"/>
              <p:cNvSpPr txBox="1">
                <a:spLocks noChangeArrowheads="1"/>
              </p:cNvSpPr>
              <p:nvPr/>
            </p:nvSpPr>
            <p:spPr bwMode="auto">
              <a:xfrm>
                <a:off x="3069" y="1967"/>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136" name="Text Box 29"/>
              <p:cNvSpPr txBox="1">
                <a:spLocks noChangeArrowheads="1"/>
              </p:cNvSpPr>
              <p:nvPr/>
            </p:nvSpPr>
            <p:spPr bwMode="auto">
              <a:xfrm>
                <a:off x="3069" y="1775"/>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137" name="Text Box 30"/>
              <p:cNvSpPr txBox="1">
                <a:spLocks noChangeArrowheads="1"/>
              </p:cNvSpPr>
              <p:nvPr/>
            </p:nvSpPr>
            <p:spPr bwMode="auto">
              <a:xfrm>
                <a:off x="3069" y="1583"/>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138" name="Text Box 31"/>
              <p:cNvSpPr txBox="1">
                <a:spLocks noChangeArrowheads="1"/>
              </p:cNvSpPr>
              <p:nvPr/>
            </p:nvSpPr>
            <p:spPr bwMode="auto">
              <a:xfrm>
                <a:off x="3069" y="2351"/>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139" name="Text Box 32"/>
              <p:cNvSpPr txBox="1">
                <a:spLocks noChangeArrowheads="1"/>
              </p:cNvSpPr>
              <p:nvPr/>
            </p:nvSpPr>
            <p:spPr bwMode="auto">
              <a:xfrm>
                <a:off x="3069" y="2543"/>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140" name="Text Box 33"/>
              <p:cNvSpPr txBox="1">
                <a:spLocks noChangeArrowheads="1"/>
              </p:cNvSpPr>
              <p:nvPr/>
            </p:nvSpPr>
            <p:spPr bwMode="auto">
              <a:xfrm>
                <a:off x="3069" y="2735"/>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141" name="Text Box 34"/>
              <p:cNvSpPr txBox="1">
                <a:spLocks noChangeArrowheads="1"/>
              </p:cNvSpPr>
              <p:nvPr/>
            </p:nvSpPr>
            <p:spPr bwMode="auto">
              <a:xfrm>
                <a:off x="3069" y="1391"/>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sp>
            <p:nvSpPr>
              <p:cNvPr id="142"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4"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20" name="Rectangle 39"/>
            <p:cNvSpPr>
              <a:spLocks noChangeArrowheads="1"/>
            </p:cNvSpPr>
            <p:nvPr/>
          </p:nvSpPr>
          <p:spPr bwMode="auto">
            <a:xfrm>
              <a:off x="2688" y="530"/>
              <a:ext cx="2976"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tx2"/>
                </a:buClr>
                <a:buSzTx/>
                <a:buFont typeface="Wingdings" panose="05000000000000000000" pitchFamily="2" charset="2"/>
                <a:buNone/>
              </a:pPr>
              <a:r>
                <a:rPr lang="en-US" altLang="zh-CN" sz="2400">
                  <a:latin typeface="Arial" panose="020B0604020202020204" pitchFamily="34" charset="0"/>
                </a:rPr>
                <a:t>Density-Time Implementation</a:t>
              </a:r>
            </a:p>
            <a:p>
              <a:pPr lvl="1" eaLnBrk="1" hangingPunct="1">
                <a:buClr>
                  <a:schemeClr val="tx2"/>
                </a:buClr>
                <a:buSzPct val="85000"/>
                <a:buFont typeface="Wingdings" panose="05000000000000000000" pitchFamily="2" charset="2"/>
                <a:buChar char="Ø"/>
              </a:pPr>
              <a:r>
                <a:rPr lang="en-US" altLang="zh-CN" sz="2000">
                  <a:latin typeface="Arial" panose="020B0604020202020204" pitchFamily="34" charset="0"/>
                </a:rPr>
                <a:t>scan mask vector and </a:t>
              </a:r>
              <a:r>
                <a:rPr lang="en-US" altLang="zh-CN" sz="2000">
                  <a:solidFill>
                    <a:srgbClr val="0000FF"/>
                  </a:solidFill>
                  <a:latin typeface="Arial" panose="020B0604020202020204" pitchFamily="34" charset="0"/>
                </a:rPr>
                <a:t>only execute elements with non-zero masks</a:t>
              </a:r>
            </a:p>
          </p:txBody>
        </p:sp>
      </p:grpSp>
      <p:grpSp>
        <p:nvGrpSpPr>
          <p:cNvPr id="155" name="Group 40"/>
          <p:cNvGrpSpPr>
            <a:grpSpLocks/>
          </p:cNvGrpSpPr>
          <p:nvPr/>
        </p:nvGrpSpPr>
        <p:grpSpPr bwMode="auto">
          <a:xfrm>
            <a:off x="-600075" y="981076"/>
            <a:ext cx="4953000" cy="4984750"/>
            <a:chOff x="-240" y="672"/>
            <a:chExt cx="3120" cy="3140"/>
          </a:xfrm>
        </p:grpSpPr>
        <p:grpSp>
          <p:nvGrpSpPr>
            <p:cNvPr id="156" name="Group 41"/>
            <p:cNvGrpSpPr>
              <a:grpSpLocks/>
            </p:cNvGrpSpPr>
            <p:nvPr/>
          </p:nvGrpSpPr>
          <p:grpSpPr bwMode="auto">
            <a:xfrm>
              <a:off x="336" y="1391"/>
              <a:ext cx="1932" cy="2421"/>
              <a:chOff x="336" y="1391"/>
              <a:chExt cx="1932" cy="2421"/>
            </a:xfrm>
          </p:grpSpPr>
          <p:sp>
            <p:nvSpPr>
              <p:cNvPr id="158" name="Freeform 42"/>
              <p:cNvSpPr>
                <a:spLocks/>
              </p:cNvSpPr>
              <p:nvPr/>
            </p:nvSpPr>
            <p:spPr bwMode="auto">
              <a:xfrm>
                <a:off x="1043" y="2764"/>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59" name="Group 43"/>
              <p:cNvGrpSpPr>
                <a:grpSpLocks/>
              </p:cNvGrpSpPr>
              <p:nvPr/>
            </p:nvGrpSpPr>
            <p:grpSpPr bwMode="auto">
              <a:xfrm>
                <a:off x="1043" y="2902"/>
                <a:ext cx="626" cy="485"/>
                <a:chOff x="1536" y="2038"/>
                <a:chExt cx="626" cy="485"/>
              </a:xfrm>
            </p:grpSpPr>
            <p:sp>
              <p:nvSpPr>
                <p:cNvPr id="195" name="Rectangle 44"/>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96" name="Freeform 45"/>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97" name="Line 4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60" name="Group 47"/>
              <p:cNvGrpSpPr>
                <a:grpSpLocks/>
              </p:cNvGrpSpPr>
              <p:nvPr/>
            </p:nvGrpSpPr>
            <p:grpSpPr bwMode="auto">
              <a:xfrm>
                <a:off x="1043" y="2422"/>
                <a:ext cx="626" cy="485"/>
                <a:chOff x="1536" y="2038"/>
                <a:chExt cx="626" cy="485"/>
              </a:xfrm>
            </p:grpSpPr>
            <p:sp>
              <p:nvSpPr>
                <p:cNvPr id="192" name="Rectangle 48"/>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93" name="Freeform 49"/>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94" name="Line 5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61" name="Group 51"/>
              <p:cNvGrpSpPr>
                <a:grpSpLocks/>
              </p:cNvGrpSpPr>
              <p:nvPr/>
            </p:nvGrpSpPr>
            <p:grpSpPr bwMode="auto">
              <a:xfrm>
                <a:off x="1043" y="2662"/>
                <a:ext cx="626" cy="485"/>
                <a:chOff x="1536" y="2038"/>
                <a:chExt cx="626" cy="485"/>
              </a:xfrm>
            </p:grpSpPr>
            <p:sp>
              <p:nvSpPr>
                <p:cNvPr id="189" name="Rectangle 52"/>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90" name="Freeform 53"/>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91" name="Line 5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62" name="Text Box 55"/>
              <p:cNvSpPr txBox="1">
                <a:spLocks noChangeArrowheads="1"/>
              </p:cNvSpPr>
              <p:nvPr/>
            </p:nvSpPr>
            <p:spPr bwMode="auto">
              <a:xfrm>
                <a:off x="1139" y="288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163" name="Text Box 56"/>
              <p:cNvSpPr txBox="1">
                <a:spLocks noChangeArrowheads="1"/>
              </p:cNvSpPr>
              <p:nvPr/>
            </p:nvSpPr>
            <p:spPr bwMode="auto">
              <a:xfrm>
                <a:off x="1139" y="264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164" name="Text Box 57"/>
              <p:cNvSpPr txBox="1">
                <a:spLocks noChangeArrowheads="1"/>
              </p:cNvSpPr>
              <p:nvPr/>
            </p:nvSpPr>
            <p:spPr bwMode="auto">
              <a:xfrm>
                <a:off x="1344" y="33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165"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6"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7"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8" name="Text Box 61"/>
              <p:cNvSpPr txBox="1">
                <a:spLocks noChangeArrowheads="1"/>
              </p:cNvSpPr>
              <p:nvPr/>
            </p:nvSpPr>
            <p:spPr bwMode="auto">
              <a:xfrm>
                <a:off x="899"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169" name="Text Box 62"/>
              <p:cNvSpPr txBox="1">
                <a:spLocks noChangeArrowheads="1"/>
              </p:cNvSpPr>
              <p:nvPr/>
            </p:nvSpPr>
            <p:spPr bwMode="auto">
              <a:xfrm>
                <a:off x="1331"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170" name="Text Box 63"/>
              <p:cNvSpPr txBox="1">
                <a:spLocks noChangeArrowheads="1"/>
              </p:cNvSpPr>
              <p:nvPr/>
            </p:nvSpPr>
            <p:spPr bwMode="auto">
              <a:xfrm>
                <a:off x="899"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171" name="Text Box 64"/>
              <p:cNvSpPr txBox="1">
                <a:spLocks noChangeArrowheads="1"/>
              </p:cNvSpPr>
              <p:nvPr/>
            </p:nvSpPr>
            <p:spPr bwMode="auto">
              <a:xfrm>
                <a:off x="1331"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172" name="Text Box 65"/>
              <p:cNvSpPr txBox="1">
                <a:spLocks noChangeArrowheads="1"/>
              </p:cNvSpPr>
              <p:nvPr/>
            </p:nvSpPr>
            <p:spPr bwMode="auto">
              <a:xfrm>
                <a:off x="899"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173" name="Text Box 66"/>
              <p:cNvSpPr txBox="1">
                <a:spLocks noChangeArrowheads="1"/>
              </p:cNvSpPr>
              <p:nvPr/>
            </p:nvSpPr>
            <p:spPr bwMode="auto">
              <a:xfrm>
                <a:off x="1331"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174" name="Text Box 67"/>
              <p:cNvSpPr txBox="1">
                <a:spLocks noChangeArrowheads="1"/>
              </p:cNvSpPr>
              <p:nvPr/>
            </p:nvSpPr>
            <p:spPr bwMode="auto">
              <a:xfrm>
                <a:off x="899"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175" name="Text Box 68"/>
              <p:cNvSpPr txBox="1">
                <a:spLocks noChangeArrowheads="1"/>
              </p:cNvSpPr>
              <p:nvPr/>
            </p:nvSpPr>
            <p:spPr bwMode="auto">
              <a:xfrm>
                <a:off x="1331"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sp>
            <p:nvSpPr>
              <p:cNvPr id="176" name="Text Box 69"/>
              <p:cNvSpPr txBox="1">
                <a:spLocks noChangeArrowheads="1"/>
              </p:cNvSpPr>
              <p:nvPr/>
            </p:nvSpPr>
            <p:spPr bwMode="auto">
              <a:xfrm>
                <a:off x="381" y="2159"/>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177" name="Text Box 70"/>
              <p:cNvSpPr txBox="1">
                <a:spLocks noChangeArrowheads="1"/>
              </p:cNvSpPr>
              <p:nvPr/>
            </p:nvSpPr>
            <p:spPr bwMode="auto">
              <a:xfrm>
                <a:off x="381" y="1967"/>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178" name="Text Box 71"/>
              <p:cNvSpPr txBox="1">
                <a:spLocks noChangeArrowheads="1"/>
              </p:cNvSpPr>
              <p:nvPr/>
            </p:nvSpPr>
            <p:spPr bwMode="auto">
              <a:xfrm>
                <a:off x="381" y="1775"/>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179" name="Text Box 72"/>
              <p:cNvSpPr txBox="1">
                <a:spLocks noChangeArrowheads="1"/>
              </p:cNvSpPr>
              <p:nvPr/>
            </p:nvSpPr>
            <p:spPr bwMode="auto">
              <a:xfrm>
                <a:off x="381" y="1583"/>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180" name="Text Box 73"/>
              <p:cNvSpPr txBox="1">
                <a:spLocks noChangeArrowheads="1"/>
              </p:cNvSpPr>
              <p:nvPr/>
            </p:nvSpPr>
            <p:spPr bwMode="auto">
              <a:xfrm>
                <a:off x="381" y="2639"/>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181" name="Text Box 74"/>
              <p:cNvSpPr txBox="1">
                <a:spLocks noChangeArrowheads="1"/>
              </p:cNvSpPr>
              <p:nvPr/>
            </p:nvSpPr>
            <p:spPr bwMode="auto">
              <a:xfrm>
                <a:off x="381" y="2879"/>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182" name="Text Box 75"/>
              <p:cNvSpPr txBox="1">
                <a:spLocks noChangeArrowheads="1"/>
              </p:cNvSpPr>
              <p:nvPr/>
            </p:nvSpPr>
            <p:spPr bwMode="auto">
              <a:xfrm>
                <a:off x="381" y="3359"/>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183" name="Freeform 76"/>
              <p:cNvSpPr>
                <a:spLocks/>
              </p:cNvSpPr>
              <p:nvPr/>
            </p:nvSpPr>
            <p:spPr bwMode="auto">
              <a:xfrm>
                <a:off x="912" y="3436"/>
                <a:ext cx="96" cy="233"/>
              </a:xfrm>
              <a:custGeom>
                <a:avLst/>
                <a:gdLst>
                  <a:gd name="T0" fmla="*/ 0 w 240"/>
                  <a:gd name="T1" fmla="*/ 0 h 192"/>
                  <a:gd name="T2" fmla="*/ 38 w 240"/>
                  <a:gd name="T3" fmla="*/ 0 h 192"/>
                  <a:gd name="T4" fmla="*/ 38 w 240"/>
                  <a:gd name="T5" fmla="*/ 192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0"/>
                    </a:moveTo>
                    <a:lnTo>
                      <a:pt x="240" y="0"/>
                    </a:lnTo>
                    <a:lnTo>
                      <a:pt x="240" y="192"/>
                    </a:lnTo>
                  </a:path>
                </a:pathLst>
              </a:custGeom>
              <a:noFill/>
              <a:ln w="31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 name="Text Box 77"/>
              <p:cNvSpPr txBox="1">
                <a:spLocks noChangeArrowheads="1"/>
              </p:cNvSpPr>
              <p:nvPr/>
            </p:nvSpPr>
            <p:spPr bwMode="auto">
              <a:xfrm>
                <a:off x="1249" y="3600"/>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185" name="Text Box 78"/>
              <p:cNvSpPr txBox="1">
                <a:spLocks noChangeArrowheads="1"/>
              </p:cNvSpPr>
              <p:nvPr/>
            </p:nvSpPr>
            <p:spPr bwMode="auto">
              <a:xfrm>
                <a:off x="336" y="3600"/>
                <a:ext cx="8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Enable</a:t>
                </a:r>
              </a:p>
            </p:txBody>
          </p:sp>
          <p:sp>
            <p:nvSpPr>
              <p:cNvPr id="186" name="Text Box 79"/>
              <p:cNvSpPr txBox="1">
                <a:spLocks noChangeArrowheads="1"/>
              </p:cNvSpPr>
              <p:nvPr/>
            </p:nvSpPr>
            <p:spPr bwMode="auto">
              <a:xfrm>
                <a:off x="899"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187" name="Text Box 80"/>
              <p:cNvSpPr txBox="1">
                <a:spLocks noChangeArrowheads="1"/>
              </p:cNvSpPr>
              <p:nvPr/>
            </p:nvSpPr>
            <p:spPr bwMode="auto">
              <a:xfrm>
                <a:off x="1331"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188" name="Text Box 81"/>
              <p:cNvSpPr txBox="1">
                <a:spLocks noChangeArrowheads="1"/>
              </p:cNvSpPr>
              <p:nvPr/>
            </p:nvSpPr>
            <p:spPr bwMode="auto">
              <a:xfrm>
                <a:off x="381" y="1391"/>
                <a:ext cx="5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grpSp>
        <p:sp>
          <p:nvSpPr>
            <p:cNvPr id="157" name="Rectangle 82"/>
            <p:cNvSpPr>
              <a:spLocks noChangeArrowheads="1"/>
            </p:cNvSpPr>
            <p:nvPr/>
          </p:nvSpPr>
          <p:spPr bwMode="auto">
            <a:xfrm>
              <a:off x="-240" y="672"/>
              <a:ext cx="312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685800" indent="-22860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30000"/>
                </a:spcBef>
                <a:buClrTx/>
                <a:buSzPct val="100000"/>
                <a:buFontTx/>
                <a:buNone/>
              </a:pPr>
              <a:r>
                <a:rPr lang="en-US" altLang="zh-CN" sz="2400" b="1" dirty="0">
                  <a:latin typeface="Arial" panose="020B0604020202020204" pitchFamily="34" charset="0"/>
                </a:rPr>
                <a:t>Simple Implementation</a:t>
              </a:r>
            </a:p>
            <a:p>
              <a:pPr lvl="1">
                <a:lnSpc>
                  <a:spcPct val="90000"/>
                </a:lnSpc>
                <a:spcBef>
                  <a:spcPct val="30000"/>
                </a:spcBef>
                <a:buClrTx/>
                <a:buSzPct val="100000"/>
                <a:buFontTx/>
                <a:buChar char="–"/>
              </a:pPr>
              <a:r>
                <a:rPr lang="en-US" altLang="zh-CN" sz="1800" b="1" dirty="0">
                  <a:latin typeface="Arial" panose="020B0604020202020204" pitchFamily="34" charset="0"/>
                </a:rPr>
                <a:t>execute all N operations, turn off result </a:t>
              </a:r>
              <a:r>
                <a:rPr lang="en-US" altLang="zh-CN" sz="1800" b="1" dirty="0" err="1">
                  <a:latin typeface="Arial" panose="020B0604020202020204" pitchFamily="34" charset="0"/>
                </a:rPr>
                <a:t>writeback</a:t>
              </a:r>
              <a:r>
                <a:rPr lang="en-US" altLang="zh-CN" sz="1800" b="1" dirty="0">
                  <a:latin typeface="Arial" panose="020B0604020202020204" pitchFamily="34" charset="0"/>
                </a:rPr>
                <a:t> according to mask</a:t>
              </a:r>
            </a:p>
          </p:txBody>
        </p:sp>
      </p:grpSp>
    </p:spTree>
    <p:extLst>
      <p:ext uri="{BB962C8B-B14F-4D97-AF65-F5344CB8AC3E}">
        <p14:creationId xmlns:p14="http://schemas.microsoft.com/office/powerpoint/2010/main" val="34075176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331913" y="0"/>
            <a:ext cx="7561262" cy="571500"/>
          </a:xfrm>
        </p:spPr>
        <p:txBody>
          <a:bodyPr/>
          <a:lstStyle/>
          <a:p>
            <a:pPr eaLnBrk="1" hangingPunct="1"/>
            <a:r>
              <a:rPr lang="en-US" altLang="zh-CN" sz="4000"/>
              <a:t>Compress/Expand Operations</a:t>
            </a:r>
          </a:p>
        </p:txBody>
      </p:sp>
      <p:sp>
        <p:nvSpPr>
          <p:cNvPr id="46083" name="Rectangle 3"/>
          <p:cNvSpPr>
            <a:spLocks noGrp="1" noChangeArrowheads="1"/>
          </p:cNvSpPr>
          <p:nvPr>
            <p:ph idx="1"/>
          </p:nvPr>
        </p:nvSpPr>
        <p:spPr>
          <a:xfrm>
            <a:off x="381000" y="903913"/>
            <a:ext cx="8153400" cy="1446550"/>
          </a:xfrm>
        </p:spPr>
        <p:txBody>
          <a:bodyPr anchor="ctr">
            <a:spAutoFit/>
          </a:bodyPr>
          <a:lstStyle/>
          <a:p>
            <a:pPr eaLnBrk="1" hangingPunct="1"/>
            <a:r>
              <a:rPr lang="en-US" altLang="zh-CN" sz="2000"/>
              <a:t>Compress packs non-masked elements from one vector register contiguously at start of destination vector register</a:t>
            </a:r>
          </a:p>
          <a:p>
            <a:pPr lvl="1" eaLnBrk="1" hangingPunct="1"/>
            <a:r>
              <a:rPr lang="en-US" altLang="zh-CN" sz="2000"/>
              <a:t>population count of mask vector gives packed vector length</a:t>
            </a:r>
          </a:p>
          <a:p>
            <a:pPr eaLnBrk="1" hangingPunct="1"/>
            <a:r>
              <a:rPr lang="en-US" altLang="zh-CN" sz="2000"/>
              <a:t>Expand performs inverse operation</a:t>
            </a:r>
          </a:p>
        </p:txBody>
      </p:sp>
      <p:grpSp>
        <p:nvGrpSpPr>
          <p:cNvPr id="2" name="Group 4"/>
          <p:cNvGrpSpPr>
            <a:grpSpLocks/>
          </p:cNvGrpSpPr>
          <p:nvPr/>
        </p:nvGrpSpPr>
        <p:grpSpPr bwMode="auto">
          <a:xfrm>
            <a:off x="1981202" y="2743202"/>
            <a:ext cx="1725613" cy="2473325"/>
            <a:chOff x="1248" y="1536"/>
            <a:chExt cx="1087" cy="1558"/>
          </a:xfrm>
        </p:grpSpPr>
        <p:grpSp>
          <p:nvGrpSpPr>
            <p:cNvPr id="46131" name="Group 5"/>
            <p:cNvGrpSpPr>
              <a:grpSpLocks/>
            </p:cNvGrpSpPr>
            <p:nvPr/>
          </p:nvGrpSpPr>
          <p:grpSpPr bwMode="auto">
            <a:xfrm>
              <a:off x="1248" y="1536"/>
              <a:ext cx="527" cy="1558"/>
              <a:chOff x="1248" y="1536"/>
              <a:chExt cx="527" cy="1558"/>
            </a:xfrm>
          </p:grpSpPr>
          <p:sp>
            <p:nvSpPr>
              <p:cNvPr id="46146" name="Text Box 6"/>
              <p:cNvSpPr txBox="1">
                <a:spLocks noChangeArrowheads="1"/>
              </p:cNvSpPr>
              <p:nvPr/>
            </p:nvSpPr>
            <p:spPr bwMode="auto">
              <a:xfrm>
                <a:off x="1248"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47" name="Text Box 7"/>
              <p:cNvSpPr txBox="1">
                <a:spLocks noChangeArrowheads="1"/>
              </p:cNvSpPr>
              <p:nvPr/>
            </p:nvSpPr>
            <p:spPr bwMode="auto">
              <a:xfrm>
                <a:off x="1248"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48" name="Text Box 8"/>
              <p:cNvSpPr txBox="1">
                <a:spLocks noChangeArrowheads="1"/>
              </p:cNvSpPr>
              <p:nvPr/>
            </p:nvSpPr>
            <p:spPr bwMode="auto">
              <a:xfrm>
                <a:off x="1248"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49" name="Text Box 9"/>
              <p:cNvSpPr txBox="1">
                <a:spLocks noChangeArrowheads="1"/>
              </p:cNvSpPr>
              <p:nvPr/>
            </p:nvSpPr>
            <p:spPr bwMode="auto">
              <a:xfrm>
                <a:off x="1248"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50" name="Text Box 10"/>
              <p:cNvSpPr txBox="1">
                <a:spLocks noChangeArrowheads="1"/>
              </p:cNvSpPr>
              <p:nvPr/>
            </p:nvSpPr>
            <p:spPr bwMode="auto">
              <a:xfrm>
                <a:off x="1248"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51" name="Text Box 11"/>
              <p:cNvSpPr txBox="1">
                <a:spLocks noChangeArrowheads="1"/>
              </p:cNvSpPr>
              <p:nvPr/>
            </p:nvSpPr>
            <p:spPr bwMode="auto">
              <a:xfrm>
                <a:off x="1248"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52" name="Text Box 12"/>
              <p:cNvSpPr txBox="1">
                <a:spLocks noChangeArrowheads="1"/>
              </p:cNvSpPr>
              <p:nvPr/>
            </p:nvSpPr>
            <p:spPr bwMode="auto">
              <a:xfrm>
                <a:off x="1248"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53" name="Text Box 13"/>
              <p:cNvSpPr txBox="1">
                <a:spLocks noChangeArrowheads="1"/>
              </p:cNvSpPr>
              <p:nvPr/>
            </p:nvSpPr>
            <p:spPr bwMode="auto">
              <a:xfrm>
                <a:off x="1248"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32" name="Group 14"/>
            <p:cNvGrpSpPr>
              <a:grpSpLocks/>
            </p:cNvGrpSpPr>
            <p:nvPr/>
          </p:nvGrpSpPr>
          <p:grpSpPr bwMode="auto">
            <a:xfrm>
              <a:off x="1776" y="1536"/>
              <a:ext cx="559" cy="1558"/>
              <a:chOff x="1776" y="1536"/>
              <a:chExt cx="559" cy="1558"/>
            </a:xfrm>
          </p:grpSpPr>
          <p:grpSp>
            <p:nvGrpSpPr>
              <p:cNvPr id="46133" name="Group 15"/>
              <p:cNvGrpSpPr>
                <a:grpSpLocks/>
              </p:cNvGrpSpPr>
              <p:nvPr/>
            </p:nvGrpSpPr>
            <p:grpSpPr bwMode="auto">
              <a:xfrm>
                <a:off x="1968" y="1536"/>
                <a:ext cx="367" cy="1558"/>
                <a:chOff x="1968" y="1536"/>
                <a:chExt cx="367" cy="1558"/>
              </a:xfrm>
            </p:grpSpPr>
            <p:sp>
              <p:nvSpPr>
                <p:cNvPr id="46138" name="Text Box 16"/>
                <p:cNvSpPr txBox="1">
                  <a:spLocks noChangeArrowheads="1"/>
                </p:cNvSpPr>
                <p:nvPr/>
              </p:nvSpPr>
              <p:spPr bwMode="auto">
                <a:xfrm>
                  <a:off x="196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A[3]</a:t>
                  </a:r>
                </a:p>
              </p:txBody>
            </p:sp>
            <p:sp>
              <p:nvSpPr>
                <p:cNvPr id="46139" name="Text Box 17"/>
                <p:cNvSpPr txBox="1">
                  <a:spLocks noChangeArrowheads="1"/>
                </p:cNvSpPr>
                <p:nvPr/>
              </p:nvSpPr>
              <p:spPr bwMode="auto">
                <a:xfrm>
                  <a:off x="196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40" name="Text Box 18"/>
                <p:cNvSpPr txBox="1">
                  <a:spLocks noChangeArrowheads="1"/>
                </p:cNvSpPr>
                <p:nvPr/>
              </p:nvSpPr>
              <p:spPr bwMode="auto">
                <a:xfrm>
                  <a:off x="196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41" name="Text Box 19"/>
                <p:cNvSpPr txBox="1">
                  <a:spLocks noChangeArrowheads="1"/>
                </p:cNvSpPr>
                <p:nvPr/>
              </p:nvSpPr>
              <p:spPr bwMode="auto">
                <a:xfrm>
                  <a:off x="196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A[6]</a:t>
                  </a:r>
                </a:p>
              </p:txBody>
            </p:sp>
            <p:sp>
              <p:nvSpPr>
                <p:cNvPr id="46142" name="Text Box 20"/>
                <p:cNvSpPr txBox="1">
                  <a:spLocks noChangeArrowheads="1"/>
                </p:cNvSpPr>
                <p:nvPr/>
              </p:nvSpPr>
              <p:spPr bwMode="auto">
                <a:xfrm>
                  <a:off x="196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43" name="Text Box 21"/>
                <p:cNvSpPr txBox="1">
                  <a:spLocks noChangeArrowheads="1"/>
                </p:cNvSpPr>
                <p:nvPr/>
              </p:nvSpPr>
              <p:spPr bwMode="auto">
                <a:xfrm>
                  <a:off x="196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A[0]</a:t>
                  </a:r>
                </a:p>
              </p:txBody>
            </p:sp>
            <p:sp>
              <p:nvSpPr>
                <p:cNvPr id="46144" name="Text Box 22"/>
                <p:cNvSpPr txBox="1">
                  <a:spLocks noChangeArrowheads="1"/>
                </p:cNvSpPr>
                <p:nvPr/>
              </p:nvSpPr>
              <p:spPr bwMode="auto">
                <a:xfrm>
                  <a:off x="196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45" name="Text Box 23"/>
                <p:cNvSpPr txBox="1">
                  <a:spLocks noChangeArrowheads="1"/>
                </p:cNvSpPr>
                <p:nvPr/>
              </p:nvSpPr>
              <p:spPr bwMode="auto">
                <a:xfrm>
                  <a:off x="196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A[2]</a:t>
                  </a:r>
                </a:p>
              </p:txBody>
            </p:sp>
          </p:grpSp>
          <p:sp>
            <p:nvSpPr>
              <p:cNvPr id="46134" name="Line 24"/>
              <p:cNvSpPr>
                <a:spLocks noChangeShapeType="1"/>
              </p:cNvSpPr>
              <p:nvPr/>
            </p:nvSpPr>
            <p:spPr bwMode="auto">
              <a:xfrm>
                <a:off x="1776"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5" name="Line 25"/>
              <p:cNvSpPr>
                <a:spLocks noChangeShapeType="1"/>
              </p:cNvSpPr>
              <p:nvPr/>
            </p:nvSpPr>
            <p:spPr bwMode="auto">
              <a:xfrm>
                <a:off x="1776"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6" name="Line 26"/>
              <p:cNvSpPr>
                <a:spLocks noChangeShapeType="1"/>
              </p:cNvSpPr>
              <p:nvPr/>
            </p:nvSpPr>
            <p:spPr bwMode="auto">
              <a:xfrm>
                <a:off x="1776"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7" name="Line 27"/>
              <p:cNvSpPr>
                <a:spLocks noChangeShapeType="1"/>
              </p:cNvSpPr>
              <p:nvPr/>
            </p:nvSpPr>
            <p:spPr bwMode="auto">
              <a:xfrm>
                <a:off x="1776"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grpSp>
        <p:nvGrpSpPr>
          <p:cNvPr id="6" name="Group 28"/>
          <p:cNvGrpSpPr>
            <a:grpSpLocks/>
          </p:cNvGrpSpPr>
          <p:nvPr/>
        </p:nvGrpSpPr>
        <p:grpSpPr bwMode="auto">
          <a:xfrm>
            <a:off x="4643438" y="2743202"/>
            <a:ext cx="2517776" cy="2989263"/>
            <a:chOff x="2925" y="1536"/>
            <a:chExt cx="1586" cy="1883"/>
          </a:xfrm>
        </p:grpSpPr>
        <p:grpSp>
          <p:nvGrpSpPr>
            <p:cNvPr id="46101" name="Group 29"/>
            <p:cNvGrpSpPr>
              <a:grpSpLocks/>
            </p:cNvGrpSpPr>
            <p:nvPr/>
          </p:nvGrpSpPr>
          <p:grpSpPr bwMode="auto">
            <a:xfrm>
              <a:off x="3984" y="1536"/>
              <a:ext cx="527" cy="1558"/>
              <a:chOff x="3984" y="1536"/>
              <a:chExt cx="527" cy="1558"/>
            </a:xfrm>
          </p:grpSpPr>
          <p:sp>
            <p:nvSpPr>
              <p:cNvPr id="46123" name="Text Box 30"/>
              <p:cNvSpPr txBox="1">
                <a:spLocks noChangeArrowheads="1"/>
              </p:cNvSpPr>
              <p:nvPr/>
            </p:nvSpPr>
            <p:spPr bwMode="auto">
              <a:xfrm>
                <a:off x="3984"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24" name="Text Box 31"/>
              <p:cNvSpPr txBox="1">
                <a:spLocks noChangeArrowheads="1"/>
              </p:cNvSpPr>
              <p:nvPr/>
            </p:nvSpPr>
            <p:spPr bwMode="auto">
              <a:xfrm>
                <a:off x="3984"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25" name="Text Box 32"/>
              <p:cNvSpPr txBox="1">
                <a:spLocks noChangeArrowheads="1"/>
              </p:cNvSpPr>
              <p:nvPr/>
            </p:nvSpPr>
            <p:spPr bwMode="auto">
              <a:xfrm>
                <a:off x="3984"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26" name="Text Box 33"/>
              <p:cNvSpPr txBox="1">
                <a:spLocks noChangeArrowheads="1"/>
              </p:cNvSpPr>
              <p:nvPr/>
            </p:nvSpPr>
            <p:spPr bwMode="auto">
              <a:xfrm>
                <a:off x="3984"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27" name="Text Box 34"/>
              <p:cNvSpPr txBox="1">
                <a:spLocks noChangeArrowheads="1"/>
              </p:cNvSpPr>
              <p:nvPr/>
            </p:nvSpPr>
            <p:spPr bwMode="auto">
              <a:xfrm>
                <a:off x="3984"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28" name="Text Box 35"/>
              <p:cNvSpPr txBox="1">
                <a:spLocks noChangeArrowheads="1"/>
              </p:cNvSpPr>
              <p:nvPr/>
            </p:nvSpPr>
            <p:spPr bwMode="auto">
              <a:xfrm>
                <a:off x="3984"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29" name="Text Box 36"/>
              <p:cNvSpPr txBox="1">
                <a:spLocks noChangeArrowheads="1"/>
              </p:cNvSpPr>
              <p:nvPr/>
            </p:nvSpPr>
            <p:spPr bwMode="auto">
              <a:xfrm>
                <a:off x="3984"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30" name="Text Box 37"/>
              <p:cNvSpPr txBox="1">
                <a:spLocks noChangeArrowheads="1"/>
              </p:cNvSpPr>
              <p:nvPr/>
            </p:nvSpPr>
            <p:spPr bwMode="auto">
              <a:xfrm>
                <a:off x="3984"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02" name="Group 38"/>
            <p:cNvGrpSpPr>
              <a:grpSpLocks/>
            </p:cNvGrpSpPr>
            <p:nvPr/>
          </p:nvGrpSpPr>
          <p:grpSpPr bwMode="auto">
            <a:xfrm>
              <a:off x="2925" y="1536"/>
              <a:ext cx="1059" cy="1883"/>
              <a:chOff x="2925" y="1536"/>
              <a:chExt cx="1059" cy="1883"/>
            </a:xfrm>
          </p:grpSpPr>
          <p:grpSp>
            <p:nvGrpSpPr>
              <p:cNvPr id="46103" name="Group 39"/>
              <p:cNvGrpSpPr>
                <a:grpSpLocks/>
              </p:cNvGrpSpPr>
              <p:nvPr/>
            </p:nvGrpSpPr>
            <p:grpSpPr bwMode="auto">
              <a:xfrm>
                <a:off x="2976" y="1536"/>
                <a:ext cx="1008" cy="1558"/>
                <a:chOff x="2976" y="1536"/>
                <a:chExt cx="1008" cy="1558"/>
              </a:xfrm>
            </p:grpSpPr>
            <p:sp>
              <p:nvSpPr>
                <p:cNvPr id="46105" name="Line 40"/>
                <p:cNvSpPr>
                  <a:spLocks noChangeShapeType="1"/>
                </p:cNvSpPr>
                <p:nvPr/>
              </p:nvSpPr>
              <p:spPr bwMode="auto">
                <a:xfrm flipV="1">
                  <a:off x="3024" y="1632"/>
                  <a:ext cx="384" cy="76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6" name="Line 41"/>
                <p:cNvSpPr>
                  <a:spLocks noChangeShapeType="1"/>
                </p:cNvSpPr>
                <p:nvPr/>
              </p:nvSpPr>
              <p:spPr bwMode="auto">
                <a:xfrm flipV="1">
                  <a:off x="3024" y="2016"/>
                  <a:ext cx="384"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7" name="Line 42"/>
                <p:cNvSpPr>
                  <a:spLocks noChangeShapeType="1"/>
                </p:cNvSpPr>
                <p:nvPr/>
              </p:nvSpPr>
              <p:spPr bwMode="auto">
                <a:xfrm flipV="1">
                  <a:off x="2976" y="2208"/>
                  <a:ext cx="432"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8" name="Line 43"/>
                <p:cNvSpPr>
                  <a:spLocks noChangeShapeType="1"/>
                </p:cNvSpPr>
                <p:nvPr/>
              </p:nvSpPr>
              <p:spPr bwMode="auto">
                <a:xfrm flipV="1">
                  <a:off x="3024" y="2784"/>
                  <a:ext cx="384"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grpSp>
              <p:nvGrpSpPr>
                <p:cNvPr id="46109" name="Group 44"/>
                <p:cNvGrpSpPr>
                  <a:grpSpLocks/>
                </p:cNvGrpSpPr>
                <p:nvPr/>
              </p:nvGrpSpPr>
              <p:grpSpPr bwMode="auto">
                <a:xfrm>
                  <a:off x="3408" y="1536"/>
                  <a:ext cx="576" cy="1558"/>
                  <a:chOff x="3408" y="1536"/>
                  <a:chExt cx="576" cy="1558"/>
                </a:xfrm>
              </p:grpSpPr>
              <p:grpSp>
                <p:nvGrpSpPr>
                  <p:cNvPr id="46110" name="Group 45"/>
                  <p:cNvGrpSpPr>
                    <a:grpSpLocks/>
                  </p:cNvGrpSpPr>
                  <p:nvPr/>
                </p:nvGrpSpPr>
                <p:grpSpPr bwMode="auto">
                  <a:xfrm>
                    <a:off x="3408" y="1536"/>
                    <a:ext cx="367" cy="1558"/>
                    <a:chOff x="3408" y="1536"/>
                    <a:chExt cx="367" cy="1558"/>
                  </a:xfrm>
                </p:grpSpPr>
                <p:sp>
                  <p:nvSpPr>
                    <p:cNvPr id="46115" name="Text Box 46"/>
                    <p:cNvSpPr txBox="1">
                      <a:spLocks noChangeArrowheads="1"/>
                    </p:cNvSpPr>
                    <p:nvPr/>
                  </p:nvSpPr>
                  <p:spPr bwMode="auto">
                    <a:xfrm>
                      <a:off x="340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B[3]</a:t>
                      </a:r>
                    </a:p>
                  </p:txBody>
                </p:sp>
                <p:sp>
                  <p:nvSpPr>
                    <p:cNvPr id="46116" name="Text Box 47"/>
                    <p:cNvSpPr txBox="1">
                      <a:spLocks noChangeArrowheads="1"/>
                    </p:cNvSpPr>
                    <p:nvPr/>
                  </p:nvSpPr>
                  <p:spPr bwMode="auto">
                    <a:xfrm>
                      <a:off x="340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17" name="Text Box 48"/>
                    <p:cNvSpPr txBox="1">
                      <a:spLocks noChangeArrowheads="1"/>
                    </p:cNvSpPr>
                    <p:nvPr/>
                  </p:nvSpPr>
                  <p:spPr bwMode="auto">
                    <a:xfrm>
                      <a:off x="340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18" name="Text Box 49"/>
                    <p:cNvSpPr txBox="1">
                      <a:spLocks noChangeArrowheads="1"/>
                    </p:cNvSpPr>
                    <p:nvPr/>
                  </p:nvSpPr>
                  <p:spPr bwMode="auto">
                    <a:xfrm>
                      <a:off x="340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B[6]</a:t>
                      </a:r>
                    </a:p>
                  </p:txBody>
                </p:sp>
                <p:sp>
                  <p:nvSpPr>
                    <p:cNvPr id="46119" name="Text Box 50"/>
                    <p:cNvSpPr txBox="1">
                      <a:spLocks noChangeArrowheads="1"/>
                    </p:cNvSpPr>
                    <p:nvPr/>
                  </p:nvSpPr>
                  <p:spPr bwMode="auto">
                    <a:xfrm>
                      <a:off x="340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20" name="Text Box 51"/>
                    <p:cNvSpPr txBox="1">
                      <a:spLocks noChangeArrowheads="1"/>
                    </p:cNvSpPr>
                    <p:nvPr/>
                  </p:nvSpPr>
                  <p:spPr bwMode="auto">
                    <a:xfrm>
                      <a:off x="340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B[0]</a:t>
                      </a:r>
                    </a:p>
                  </p:txBody>
                </p:sp>
                <p:sp>
                  <p:nvSpPr>
                    <p:cNvPr id="46121" name="Text Box 52"/>
                    <p:cNvSpPr txBox="1">
                      <a:spLocks noChangeArrowheads="1"/>
                    </p:cNvSpPr>
                    <p:nvPr/>
                  </p:nvSpPr>
                  <p:spPr bwMode="auto">
                    <a:xfrm>
                      <a:off x="340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22" name="Text Box 53"/>
                    <p:cNvSpPr txBox="1">
                      <a:spLocks noChangeArrowheads="1"/>
                    </p:cNvSpPr>
                    <p:nvPr/>
                  </p:nvSpPr>
                  <p:spPr bwMode="auto">
                    <a:xfrm>
                      <a:off x="340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B[2]</a:t>
                      </a:r>
                    </a:p>
                  </p:txBody>
                </p:sp>
              </p:grpSp>
              <p:sp>
                <p:nvSpPr>
                  <p:cNvPr id="46111" name="Line 54"/>
                  <p:cNvSpPr>
                    <a:spLocks noChangeShapeType="1"/>
                  </p:cNvSpPr>
                  <p:nvPr/>
                </p:nvSpPr>
                <p:spPr bwMode="auto">
                  <a:xfrm flipH="1">
                    <a:off x="3792"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2" name="Line 55"/>
                  <p:cNvSpPr>
                    <a:spLocks noChangeShapeType="1"/>
                  </p:cNvSpPr>
                  <p:nvPr/>
                </p:nvSpPr>
                <p:spPr bwMode="auto">
                  <a:xfrm flipH="1">
                    <a:off x="3792"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3" name="Line 56"/>
                  <p:cNvSpPr>
                    <a:spLocks noChangeShapeType="1"/>
                  </p:cNvSpPr>
                  <p:nvPr/>
                </p:nvSpPr>
                <p:spPr bwMode="auto">
                  <a:xfrm flipH="1">
                    <a:off x="3792"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4" name="Line 57"/>
                  <p:cNvSpPr>
                    <a:spLocks noChangeShapeType="1"/>
                  </p:cNvSpPr>
                  <p:nvPr/>
                </p:nvSpPr>
                <p:spPr bwMode="auto">
                  <a:xfrm flipH="1">
                    <a:off x="3792"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sp>
            <p:nvSpPr>
              <p:cNvPr id="46104" name="Text Box 58"/>
              <p:cNvSpPr txBox="1">
                <a:spLocks noChangeArrowheads="1"/>
              </p:cNvSpPr>
              <p:nvPr/>
            </p:nvSpPr>
            <p:spPr bwMode="auto">
              <a:xfrm>
                <a:off x="2925" y="3167"/>
                <a:ext cx="7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Expand</a:t>
                </a:r>
              </a:p>
            </p:txBody>
          </p:sp>
        </p:grpSp>
      </p:grpSp>
      <p:grpSp>
        <p:nvGrpSpPr>
          <p:cNvPr id="12" name="Group 59"/>
          <p:cNvGrpSpPr>
            <a:grpSpLocks/>
          </p:cNvGrpSpPr>
          <p:nvPr/>
        </p:nvGrpSpPr>
        <p:grpSpPr bwMode="auto">
          <a:xfrm>
            <a:off x="3048002" y="2667002"/>
            <a:ext cx="1725613" cy="3063875"/>
            <a:chOff x="1920" y="1488"/>
            <a:chExt cx="1087" cy="1930"/>
          </a:xfrm>
        </p:grpSpPr>
        <p:sp>
          <p:nvSpPr>
            <p:cNvPr id="46088" name="Text Box 60"/>
            <p:cNvSpPr txBox="1">
              <a:spLocks noChangeArrowheads="1"/>
            </p:cNvSpPr>
            <p:nvPr/>
          </p:nvSpPr>
          <p:spPr bwMode="auto">
            <a:xfrm>
              <a:off x="2640"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089" name="Text Box 61"/>
            <p:cNvSpPr txBox="1">
              <a:spLocks noChangeArrowheads="1"/>
            </p:cNvSpPr>
            <p:nvPr/>
          </p:nvSpPr>
          <p:spPr bwMode="auto">
            <a:xfrm>
              <a:off x="2640"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090" name="Text Box 62"/>
            <p:cNvSpPr txBox="1">
              <a:spLocks noChangeArrowheads="1"/>
            </p:cNvSpPr>
            <p:nvPr/>
          </p:nvSpPr>
          <p:spPr bwMode="auto">
            <a:xfrm>
              <a:off x="2640"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091" name="Text Box 63"/>
            <p:cNvSpPr txBox="1">
              <a:spLocks noChangeArrowheads="1"/>
            </p:cNvSpPr>
            <p:nvPr/>
          </p:nvSpPr>
          <p:spPr bwMode="auto">
            <a:xfrm>
              <a:off x="2640"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092" name="Line 64"/>
            <p:cNvSpPr>
              <a:spLocks noChangeShapeType="1"/>
            </p:cNvSpPr>
            <p:nvPr/>
          </p:nvSpPr>
          <p:spPr bwMode="auto">
            <a:xfrm>
              <a:off x="2352" y="2784"/>
              <a:ext cx="288"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3" name="Line 65"/>
            <p:cNvSpPr>
              <a:spLocks noChangeShapeType="1"/>
            </p:cNvSpPr>
            <p:nvPr/>
          </p:nvSpPr>
          <p:spPr bwMode="auto">
            <a:xfrm>
              <a:off x="2352" y="2208"/>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4" name="Line 66"/>
            <p:cNvSpPr>
              <a:spLocks noChangeShapeType="1"/>
            </p:cNvSpPr>
            <p:nvPr/>
          </p:nvSpPr>
          <p:spPr bwMode="auto">
            <a:xfrm>
              <a:off x="2352" y="2016"/>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5" name="Line 67"/>
            <p:cNvSpPr>
              <a:spLocks noChangeShapeType="1"/>
            </p:cNvSpPr>
            <p:nvPr/>
          </p:nvSpPr>
          <p:spPr bwMode="auto">
            <a:xfrm>
              <a:off x="2352" y="1632"/>
              <a:ext cx="288" cy="81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6" name="Text Box 68"/>
            <p:cNvSpPr txBox="1">
              <a:spLocks noChangeArrowheads="1"/>
            </p:cNvSpPr>
            <p:nvPr/>
          </p:nvSpPr>
          <p:spPr bwMode="auto">
            <a:xfrm>
              <a:off x="1920" y="3168"/>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Compress</a:t>
              </a:r>
            </a:p>
          </p:txBody>
        </p:sp>
        <p:sp>
          <p:nvSpPr>
            <p:cNvPr id="46097" name="Text Box 69"/>
            <p:cNvSpPr txBox="1">
              <a:spLocks noChangeArrowheads="1"/>
            </p:cNvSpPr>
            <p:nvPr/>
          </p:nvSpPr>
          <p:spPr bwMode="auto">
            <a:xfrm>
              <a:off x="2640" y="14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A[7]</a:t>
              </a:r>
            </a:p>
          </p:txBody>
        </p:sp>
        <p:sp>
          <p:nvSpPr>
            <p:cNvPr id="46098" name="Text Box 70"/>
            <p:cNvSpPr txBox="1">
              <a:spLocks noChangeArrowheads="1"/>
            </p:cNvSpPr>
            <p:nvPr/>
          </p:nvSpPr>
          <p:spPr bwMode="auto">
            <a:xfrm>
              <a:off x="2640" y="206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A[1]</a:t>
              </a:r>
            </a:p>
          </p:txBody>
        </p:sp>
        <p:sp>
          <p:nvSpPr>
            <p:cNvPr id="46099" name="Text Box 71"/>
            <p:cNvSpPr txBox="1">
              <a:spLocks noChangeArrowheads="1"/>
            </p:cNvSpPr>
            <p:nvPr/>
          </p:nvSpPr>
          <p:spPr bwMode="auto">
            <a:xfrm>
              <a:off x="2640" y="187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A[4]</a:t>
              </a:r>
            </a:p>
          </p:txBody>
        </p:sp>
        <p:sp>
          <p:nvSpPr>
            <p:cNvPr id="46100" name="Text Box 72"/>
            <p:cNvSpPr txBox="1">
              <a:spLocks noChangeArrowheads="1"/>
            </p:cNvSpPr>
            <p:nvPr/>
          </p:nvSpPr>
          <p:spPr bwMode="auto">
            <a:xfrm>
              <a:off x="2640" y="16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A[5]</a:t>
              </a:r>
            </a:p>
          </p:txBody>
        </p:sp>
      </p:grpSp>
      <p:sp>
        <p:nvSpPr>
          <p:cNvPr id="59465" name="Text Box 73"/>
          <p:cNvSpPr txBox="1">
            <a:spLocks noChangeArrowheads="1"/>
          </p:cNvSpPr>
          <p:nvPr/>
        </p:nvSpPr>
        <p:spPr bwMode="auto">
          <a:xfrm>
            <a:off x="539750" y="5734052"/>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Used for density-time conditionals and also for general selection operations</a:t>
            </a:r>
          </a:p>
        </p:txBody>
      </p:sp>
    </p:spTree>
    <p:extLst>
      <p:ext uri="{BB962C8B-B14F-4D97-AF65-F5344CB8AC3E}">
        <p14:creationId xmlns:p14="http://schemas.microsoft.com/office/powerpoint/2010/main" val="159796300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6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en-US" altLang="zh-CN"/>
              <a:t>Program execute on SISD</a:t>
            </a:r>
          </a:p>
        </p:txBody>
      </p:sp>
      <p:sp>
        <p:nvSpPr>
          <p:cNvPr id="60419" name="Rectangle 3"/>
          <p:cNvSpPr>
            <a:spLocks noGrp="1" noRot="1" noChangeArrowheads="1"/>
          </p:cNvSpPr>
          <p:nvPr>
            <p:ph idx="1"/>
          </p:nvPr>
        </p:nvSpPr>
        <p:spPr/>
        <p:txBody>
          <a:bodyPr/>
          <a:lstStyle/>
          <a:p>
            <a:pPr eaLnBrk="1" hangingPunct="1"/>
            <a:endParaRPr lang="zh-CN" altLang="zh-CN"/>
          </a:p>
        </p:txBody>
      </p:sp>
      <p:pic>
        <p:nvPicPr>
          <p:cNvPr id="89092" name="Picture 4" descr="SISD"/>
          <p:cNvPicPr>
            <a:picLocks noChangeAspect="1" noChangeArrowheads="1"/>
          </p:cNvPicPr>
          <p:nvPr/>
        </p:nvPicPr>
        <p:blipFill>
          <a:blip r:embed="rId2"/>
          <a:srcRect/>
          <a:stretch>
            <a:fillRect/>
          </a:stretch>
        </p:blipFill>
        <p:spPr bwMode="auto">
          <a:xfrm>
            <a:off x="2627315" y="1268415"/>
            <a:ext cx="3754437" cy="4321175"/>
          </a:xfrm>
          <a:prstGeom prst="rect">
            <a:avLst/>
          </a:prstGeom>
          <a:noFill/>
          <a:ln w="9525">
            <a:noFill/>
            <a:miter lim="800000"/>
            <a:headEnd/>
            <a:tailEnd/>
          </a:ln>
        </p:spPr>
      </p:pic>
    </p:spTree>
    <p:extLst>
      <p:ext uri="{BB962C8B-B14F-4D97-AF65-F5344CB8AC3E}">
        <p14:creationId xmlns:p14="http://schemas.microsoft.com/office/powerpoint/2010/main" val="49571212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 to="" calcmode="lin" valueType="num">
                                      <p:cBhvr>
                                        <p:cTn id="7" dur="1" fill="hold"/>
                                        <p:tgtEl>
                                          <p:spTgt spid="890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sz="4000"/>
              <a:t>Optimization 3: sparce matrices</a:t>
            </a:r>
          </a:p>
        </p:txBody>
      </p:sp>
      <p:sp>
        <p:nvSpPr>
          <p:cNvPr id="47107" name="Rectangle 3"/>
          <p:cNvSpPr>
            <a:spLocks noGrp="1" noRot="1" noChangeArrowheads="1"/>
          </p:cNvSpPr>
          <p:nvPr>
            <p:ph idx="1"/>
          </p:nvPr>
        </p:nvSpPr>
        <p:spPr/>
        <p:txBody>
          <a:bodyPr/>
          <a:lstStyle/>
          <a:p>
            <a:pPr eaLnBrk="1" hangingPunct="1"/>
            <a:endParaRPr lang="zh-CN" altLang="zh-CN"/>
          </a:p>
        </p:txBody>
      </p:sp>
      <p:grpSp>
        <p:nvGrpSpPr>
          <p:cNvPr id="47108" name="Group 4"/>
          <p:cNvGrpSpPr>
            <a:grpSpLocks/>
          </p:cNvGrpSpPr>
          <p:nvPr/>
        </p:nvGrpSpPr>
        <p:grpSpPr bwMode="auto">
          <a:xfrm>
            <a:off x="827090" y="1557340"/>
            <a:ext cx="7489825" cy="4103687"/>
            <a:chOff x="624" y="912"/>
            <a:chExt cx="4560" cy="2810"/>
          </a:xfrm>
        </p:grpSpPr>
        <p:pic>
          <p:nvPicPr>
            <p:cNvPr id="47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912"/>
              <a:ext cx="4560"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680"/>
              <a:ext cx="2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762438966"/>
      </p:ext>
    </p:extLst>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a:t>Vector Scatter/Gather</a:t>
            </a:r>
          </a:p>
        </p:txBody>
      </p:sp>
      <p:sp>
        <p:nvSpPr>
          <p:cNvPr id="60419" name="Rectangle 3"/>
          <p:cNvSpPr>
            <a:spLocks noGrp="1" noChangeArrowheads="1"/>
          </p:cNvSpPr>
          <p:nvPr>
            <p:ph idx="1"/>
          </p:nvPr>
        </p:nvSpPr>
        <p:spPr>
          <a:xfrm>
            <a:off x="533400" y="1246545"/>
            <a:ext cx="8610600" cy="4745915"/>
          </a:xfrm>
        </p:spPr>
        <p:txBody>
          <a:bodyPr anchor="ctr">
            <a:spAutoFit/>
          </a:bodyPr>
          <a:lstStyle/>
          <a:p>
            <a:pPr marL="457200" indent="-457200">
              <a:buNone/>
            </a:pPr>
            <a:r>
              <a:rPr lang="en-US" altLang="zh-CN" sz="2400" dirty="0"/>
              <a:t>Want to </a:t>
            </a:r>
            <a:r>
              <a:rPr lang="en-US" altLang="zh-CN" sz="2400" dirty="0" err="1"/>
              <a:t>vectorize</a:t>
            </a:r>
            <a:r>
              <a:rPr lang="en-US" altLang="zh-CN" sz="2400" dirty="0"/>
              <a:t> loops with indirect accesses:</a:t>
            </a:r>
          </a:p>
          <a:p>
            <a:pPr marL="457200" indent="-457200">
              <a:buNone/>
            </a:pPr>
            <a:r>
              <a:rPr lang="en-US" altLang="zh-CN" sz="2400" dirty="0"/>
              <a:t>  </a:t>
            </a:r>
            <a:r>
              <a:rPr lang="en-US" altLang="zh-CN" sz="2000" dirty="0"/>
              <a:t>(</a:t>
            </a:r>
            <a:r>
              <a:rPr lang="en-US" altLang="zh-CN" sz="2000" dirty="0">
                <a:latin typeface="Times-Roman" charset="0"/>
              </a:rPr>
              <a:t>index vector D designate the nonzero elements of </a:t>
            </a:r>
            <a:r>
              <a:rPr lang="en-US" altLang="zh-CN" sz="2000" dirty="0">
                <a:latin typeface="LetterGothic12PitchBT-Roman" charset="0"/>
              </a:rPr>
              <a:t>C</a:t>
            </a:r>
            <a:r>
              <a:rPr lang="en-US" altLang="zh-CN" sz="2000" dirty="0"/>
              <a:t>)</a:t>
            </a:r>
          </a:p>
          <a:p>
            <a:pPr marL="800100" lvl="1" indent="-342900">
              <a:buNone/>
            </a:pPr>
            <a:r>
              <a:rPr lang="en-US" altLang="zh-CN" sz="2000" dirty="0">
                <a:latin typeface="Courier New" panose="02070309020205020404" pitchFamily="49" charset="0"/>
              </a:rPr>
              <a:t>for (</a:t>
            </a:r>
            <a:r>
              <a:rPr lang="en-US" altLang="zh-CN" sz="2000" dirty="0" err="1">
                <a:latin typeface="Courier New" panose="02070309020205020404" pitchFamily="49" charset="0"/>
              </a:rPr>
              <a:t>i</a:t>
            </a:r>
            <a:r>
              <a:rPr lang="en-US" altLang="zh-CN" sz="2000" dirty="0">
                <a:latin typeface="Courier New" panose="02070309020205020404" pitchFamily="49" charset="0"/>
              </a:rPr>
              <a:t>=0; </a:t>
            </a:r>
            <a:r>
              <a:rPr lang="en-US" altLang="zh-CN" sz="2000" dirty="0" err="1">
                <a:latin typeface="Courier New" panose="02070309020205020404" pitchFamily="49" charset="0"/>
              </a:rPr>
              <a:t>i</a:t>
            </a:r>
            <a:r>
              <a:rPr lang="en-US" altLang="zh-CN" sz="2000" dirty="0">
                <a:latin typeface="Courier New" panose="02070309020205020404" pitchFamily="49" charset="0"/>
              </a:rPr>
              <a:t>&lt;N; </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marL="800100" lvl="1" indent="-342900">
              <a:buNone/>
            </a:pPr>
            <a:r>
              <a:rPr lang="en-US" altLang="zh-CN" sz="2000" dirty="0">
                <a:latin typeface="Courier New" panose="02070309020205020404" pitchFamily="49" charset="0"/>
              </a:rPr>
              <a:t>    A[</a:t>
            </a:r>
            <a:r>
              <a:rPr lang="en-US" altLang="zh-CN" sz="2000" dirty="0" err="1">
                <a:latin typeface="Courier New" panose="02070309020205020404" pitchFamily="49" charset="0"/>
              </a:rPr>
              <a:t>i</a:t>
            </a:r>
            <a:r>
              <a:rPr lang="en-US" altLang="zh-CN" sz="2000" dirty="0">
                <a:latin typeface="Courier New" panose="02070309020205020404" pitchFamily="49" charset="0"/>
              </a:rPr>
              <a:t>] = B[</a:t>
            </a:r>
            <a:r>
              <a:rPr lang="en-US" altLang="zh-CN" sz="2000" dirty="0" err="1">
                <a:latin typeface="Courier New" panose="02070309020205020404" pitchFamily="49" charset="0"/>
              </a:rPr>
              <a:t>i</a:t>
            </a:r>
            <a:r>
              <a:rPr lang="en-US" altLang="zh-CN" sz="2000" dirty="0">
                <a:latin typeface="Courier New" panose="02070309020205020404" pitchFamily="49" charset="0"/>
              </a:rPr>
              <a:t>] + C[D[</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marL="457200" indent="-457200">
              <a:buNone/>
            </a:pPr>
            <a:endParaRPr lang="en-US" altLang="zh-CN" sz="2400" dirty="0"/>
          </a:p>
          <a:p>
            <a:pPr marL="457200" indent="-457200">
              <a:buNone/>
            </a:pPr>
            <a:r>
              <a:rPr lang="en-US" altLang="zh-CN" sz="2400" dirty="0"/>
              <a:t>Indexed load instruction (</a:t>
            </a:r>
            <a:r>
              <a:rPr lang="en-US" altLang="zh-CN" sz="2400" i="1" dirty="0"/>
              <a:t>Gather</a:t>
            </a:r>
            <a:r>
              <a:rPr lang="en-US" altLang="zh-CN" sz="2400" dirty="0"/>
              <a:t>)</a:t>
            </a:r>
          </a:p>
          <a:p>
            <a:pPr marL="800100" lvl="1" indent="-342900">
              <a:buNone/>
            </a:pPr>
            <a:r>
              <a:rPr lang="en-US" altLang="zh-CN" sz="2000" dirty="0">
                <a:latin typeface="Courier New" panose="02070309020205020404" pitchFamily="49" charset="0"/>
              </a:rPr>
              <a:t>LV			VD, RD        ; Load indices in D vector</a:t>
            </a:r>
          </a:p>
          <a:p>
            <a:pPr marL="800100" lvl="1" indent="-342900">
              <a:buNone/>
            </a:pPr>
            <a:r>
              <a:rPr lang="en-US" altLang="zh-CN" sz="2000" dirty="0">
                <a:latin typeface="Courier New" panose="02070309020205020404" pitchFamily="49" charset="0"/>
              </a:rPr>
              <a:t>LVI	VC,(RC, VD)   ; Load indirect from RC base</a:t>
            </a:r>
          </a:p>
          <a:p>
            <a:pPr marL="800100" lvl="1" indent="-342900">
              <a:buNone/>
            </a:pPr>
            <a:r>
              <a:rPr lang="en-US" altLang="zh-CN" sz="2000" dirty="0">
                <a:latin typeface="Courier New" panose="02070309020205020404" pitchFamily="49" charset="0"/>
              </a:rPr>
              <a:t>LV 	VB, RB	  ; Load B vector</a:t>
            </a:r>
          </a:p>
          <a:p>
            <a:pPr marL="800100" lvl="1" indent="-342900">
              <a:buNone/>
            </a:pPr>
            <a:r>
              <a:rPr lang="en-US" altLang="zh-CN" sz="2000" dirty="0">
                <a:latin typeface="Courier New" panose="02070309020205020404" pitchFamily="49" charset="0"/>
              </a:rPr>
              <a:t>ADDV.D 	VA, VB, VC	  ; Do add</a:t>
            </a:r>
          </a:p>
          <a:p>
            <a:pPr marL="800100" lvl="1" indent="-342900">
              <a:buNone/>
            </a:pPr>
            <a:r>
              <a:rPr lang="en-US" altLang="zh-CN" sz="2000" dirty="0">
                <a:latin typeface="Courier New" panose="02070309020205020404" pitchFamily="49" charset="0"/>
              </a:rPr>
              <a:t>SV 	VA, RA	  ; Store result</a:t>
            </a:r>
          </a:p>
          <a:p>
            <a:pPr marL="800100" lvl="1" indent="-342900">
              <a:buNone/>
            </a:pPr>
            <a:endParaRPr lang="en-US" altLang="zh-CN" sz="2000" dirty="0">
              <a:latin typeface="Courier New" panose="02070309020205020404" pitchFamily="49" charset="0"/>
            </a:endParaRPr>
          </a:p>
        </p:txBody>
      </p:sp>
    </p:spTree>
    <p:extLst>
      <p:ext uri="{BB962C8B-B14F-4D97-AF65-F5344CB8AC3E}">
        <p14:creationId xmlns:p14="http://schemas.microsoft.com/office/powerpoint/2010/main" val="4233681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04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0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0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0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a:t>Vector Scatter/Gather</a:t>
            </a:r>
          </a:p>
        </p:txBody>
      </p:sp>
      <p:sp>
        <p:nvSpPr>
          <p:cNvPr id="62467" name="Rectangle 3"/>
          <p:cNvSpPr>
            <a:spLocks noGrp="1" noChangeArrowheads="1"/>
          </p:cNvSpPr>
          <p:nvPr>
            <p:ph idx="1"/>
          </p:nvPr>
        </p:nvSpPr>
        <p:spPr>
          <a:xfrm>
            <a:off x="234952" y="1713974"/>
            <a:ext cx="8186857" cy="3785652"/>
          </a:xfrm>
        </p:spPr>
        <p:txBody>
          <a:bodyPr wrap="none" anchor="ctr">
            <a:spAutoFit/>
          </a:bodyPr>
          <a:lstStyle/>
          <a:p>
            <a:pPr marL="457200" indent="-457200">
              <a:buNone/>
            </a:pPr>
            <a:r>
              <a:rPr lang="en-US" altLang="zh-CN" sz="2400" dirty="0"/>
              <a:t>Scatter example:</a:t>
            </a:r>
          </a:p>
          <a:p>
            <a:pPr marL="800100" lvl="1" indent="-342900">
              <a:buNone/>
            </a:pPr>
            <a:r>
              <a:rPr lang="en-US" altLang="zh-CN" dirty="0">
                <a:latin typeface="Courier New" panose="02070309020205020404" pitchFamily="49" charset="0"/>
              </a:rPr>
              <a:t>for (</a:t>
            </a:r>
            <a:r>
              <a:rPr lang="en-US" altLang="zh-CN" dirty="0" err="1">
                <a:latin typeface="Courier New" panose="02070309020205020404" pitchFamily="49" charset="0"/>
              </a:rPr>
              <a:t>i</a:t>
            </a:r>
            <a:r>
              <a:rPr lang="en-US" altLang="zh-CN" dirty="0">
                <a:latin typeface="Courier New" panose="02070309020205020404" pitchFamily="49" charset="0"/>
              </a:rPr>
              <a:t>=0; </a:t>
            </a:r>
            <a:r>
              <a:rPr lang="en-US" altLang="zh-CN" dirty="0" err="1">
                <a:latin typeface="Courier New" panose="02070309020205020404" pitchFamily="49" charset="0"/>
              </a:rPr>
              <a:t>i</a:t>
            </a:r>
            <a:r>
              <a:rPr lang="en-US" altLang="zh-CN" dirty="0">
                <a:latin typeface="Courier New" panose="02070309020205020404" pitchFamily="49" charset="0"/>
              </a:rPr>
              <a:t>&lt;N; </a:t>
            </a:r>
            <a:r>
              <a:rPr lang="en-US" altLang="zh-CN" dirty="0" err="1">
                <a:latin typeface="Courier New" panose="02070309020205020404" pitchFamily="49" charset="0"/>
              </a:rPr>
              <a:t>i</a:t>
            </a:r>
            <a:r>
              <a:rPr lang="en-US" altLang="zh-CN" dirty="0">
                <a:latin typeface="Courier New" panose="02070309020205020404" pitchFamily="49" charset="0"/>
              </a:rPr>
              <a:t>++)</a:t>
            </a:r>
          </a:p>
          <a:p>
            <a:pPr marL="800100" lvl="1" indent="-342900">
              <a:buNone/>
            </a:pPr>
            <a:r>
              <a:rPr lang="en-US" altLang="zh-CN" dirty="0">
                <a:latin typeface="Courier New" panose="02070309020205020404" pitchFamily="49" charset="0"/>
              </a:rPr>
              <a:t>    A[B[</a:t>
            </a:r>
            <a:r>
              <a:rPr lang="en-US" altLang="zh-CN" dirty="0" err="1">
                <a:latin typeface="Courier New" panose="02070309020205020404" pitchFamily="49" charset="0"/>
              </a:rPr>
              <a:t>i</a:t>
            </a:r>
            <a:r>
              <a:rPr lang="en-US" altLang="zh-CN" dirty="0">
                <a:latin typeface="Courier New" panose="02070309020205020404" pitchFamily="49" charset="0"/>
              </a:rPr>
              <a:t>]]++;</a:t>
            </a:r>
          </a:p>
          <a:p>
            <a:pPr marL="800100" lvl="1" indent="-342900">
              <a:buNone/>
            </a:pPr>
            <a:endParaRPr lang="en-US" altLang="zh-CN" sz="2000" dirty="0">
              <a:latin typeface="Courier New" panose="02070309020205020404" pitchFamily="49" charset="0"/>
            </a:endParaRPr>
          </a:p>
          <a:p>
            <a:pPr marL="457200" indent="-457200">
              <a:buNone/>
            </a:pPr>
            <a:r>
              <a:rPr lang="en-US" altLang="zh-CN" sz="2400" dirty="0"/>
              <a:t>Is following a correct translation?</a:t>
            </a:r>
            <a:endParaRPr lang="en-US" altLang="zh-CN" sz="2400" dirty="0">
              <a:latin typeface="Courier New" panose="02070309020205020404" pitchFamily="49" charset="0"/>
            </a:endParaRPr>
          </a:p>
          <a:p>
            <a:pPr marL="800100" lvl="1" indent="-342900">
              <a:buNone/>
            </a:pPr>
            <a:r>
              <a:rPr lang="en-US" altLang="zh-CN" sz="2000" dirty="0">
                <a:latin typeface="Courier New" panose="02070309020205020404" pitchFamily="49" charset="0"/>
              </a:rPr>
              <a:t>LV 	VB, RB      ; Load indices in B vector</a:t>
            </a:r>
          </a:p>
          <a:p>
            <a:pPr marL="800100" lvl="1" indent="-342900">
              <a:buNone/>
            </a:pPr>
            <a:r>
              <a:rPr lang="en-US" altLang="zh-CN" sz="2000" dirty="0">
                <a:latin typeface="Courier New" panose="02070309020205020404" pitchFamily="49" charset="0"/>
              </a:rPr>
              <a:t>LVI 	VA,(RA, VB) ; Gather initial A values</a:t>
            </a:r>
          </a:p>
          <a:p>
            <a:pPr marL="800100" lvl="1" indent="-342900">
              <a:buNone/>
            </a:pPr>
            <a:r>
              <a:rPr lang="en-US" altLang="zh-CN" sz="2000" dirty="0">
                <a:latin typeface="Courier New" panose="02070309020205020404" pitchFamily="49" charset="0"/>
              </a:rPr>
              <a:t>ADDV 	VA, RA, 1	; Increment</a:t>
            </a:r>
          </a:p>
          <a:p>
            <a:pPr marL="800100" lvl="1" indent="-342900">
              <a:buNone/>
            </a:pPr>
            <a:r>
              <a:rPr lang="en-US" altLang="zh-CN" sz="2000" dirty="0">
                <a:latin typeface="Courier New" panose="02070309020205020404" pitchFamily="49" charset="0"/>
              </a:rPr>
              <a:t>SVI 	VA,(RA, VB) ; Scatter incremented values</a:t>
            </a:r>
            <a:endParaRPr lang="en-US" altLang="zh-CN" dirty="0"/>
          </a:p>
        </p:txBody>
      </p:sp>
    </p:spTree>
    <p:extLst>
      <p:ext uri="{BB962C8B-B14F-4D97-AF65-F5344CB8AC3E}">
        <p14:creationId xmlns:p14="http://schemas.microsoft.com/office/powerpoint/2010/main" val="374725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2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2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2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 y="0"/>
            <a:ext cx="9358313" cy="928688"/>
          </a:xfrm>
        </p:spPr>
        <p:txBody>
          <a:bodyPr/>
          <a:lstStyle/>
          <a:p>
            <a:pPr eaLnBrk="1" hangingPunct="1"/>
            <a:r>
              <a:rPr lang="en-US" altLang="zh-CN" sz="3200"/>
              <a:t>       Optimization 4: Multi-lane Implementation</a:t>
            </a:r>
          </a:p>
        </p:txBody>
      </p:sp>
      <p:sp>
        <p:nvSpPr>
          <p:cNvPr id="52227" name="Rectangle 3"/>
          <p:cNvSpPr>
            <a:spLocks noGrp="1" noRot="1" noChangeArrowheads="1"/>
          </p:cNvSpPr>
          <p:nvPr>
            <p:ph idx="1"/>
          </p:nvPr>
        </p:nvSpPr>
        <p:spPr>
          <a:xfrm>
            <a:off x="250825" y="4059240"/>
            <a:ext cx="8642350" cy="1862137"/>
          </a:xfrm>
        </p:spPr>
        <p:txBody>
          <a:bodyPr/>
          <a:lstStyle/>
          <a:p>
            <a:pPr eaLnBrk="1" hangingPunct="1">
              <a:lnSpc>
                <a:spcPct val="90000"/>
              </a:lnSpc>
            </a:pPr>
            <a:r>
              <a:rPr lang="en-US" altLang="zh-CN" sz="2000" dirty="0"/>
              <a:t>Elements for vector registers interleaved across the lanes</a:t>
            </a:r>
          </a:p>
          <a:p>
            <a:pPr eaLnBrk="1" hangingPunct="1">
              <a:lnSpc>
                <a:spcPct val="90000"/>
              </a:lnSpc>
            </a:pPr>
            <a:r>
              <a:rPr lang="en-US" altLang="zh-CN" sz="2000" dirty="0"/>
              <a:t>Each lane receives identical control</a:t>
            </a:r>
          </a:p>
          <a:p>
            <a:pPr eaLnBrk="1" hangingPunct="1">
              <a:lnSpc>
                <a:spcPct val="90000"/>
              </a:lnSpc>
            </a:pPr>
            <a:r>
              <a:rPr lang="en-US" altLang="zh-CN" sz="2000" dirty="0"/>
              <a:t>Multiple element operations executed per cycle</a:t>
            </a:r>
          </a:p>
          <a:p>
            <a:pPr eaLnBrk="1" hangingPunct="1">
              <a:lnSpc>
                <a:spcPct val="90000"/>
              </a:lnSpc>
            </a:pPr>
            <a:r>
              <a:rPr lang="en-US" altLang="zh-CN" sz="2000" dirty="0"/>
              <a:t>Modular, scalable design </a:t>
            </a:r>
          </a:p>
          <a:p>
            <a:pPr eaLnBrk="1" hangingPunct="1">
              <a:lnSpc>
                <a:spcPct val="90000"/>
              </a:lnSpc>
            </a:pPr>
            <a:r>
              <a:rPr lang="en-US" altLang="zh-CN" sz="2000" dirty="0"/>
              <a:t>No need for inter-lane communication for most vector instructions</a:t>
            </a:r>
          </a:p>
        </p:txBody>
      </p:sp>
      <p:grpSp>
        <p:nvGrpSpPr>
          <p:cNvPr id="52228" name="Group 4"/>
          <p:cNvGrpSpPr>
            <a:grpSpLocks/>
          </p:cNvGrpSpPr>
          <p:nvPr/>
        </p:nvGrpSpPr>
        <p:grpSpPr bwMode="auto">
          <a:xfrm>
            <a:off x="3048000" y="1447800"/>
            <a:ext cx="1219200" cy="2133600"/>
            <a:chOff x="960" y="816"/>
            <a:chExt cx="768" cy="1344"/>
          </a:xfrm>
        </p:grpSpPr>
        <p:sp>
          <p:nvSpPr>
            <p:cNvPr id="52324" name="Rectangle 5"/>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325" name="Group 6"/>
            <p:cNvGrpSpPr>
              <a:grpSpLocks/>
            </p:cNvGrpSpPr>
            <p:nvPr/>
          </p:nvGrpSpPr>
          <p:grpSpPr bwMode="auto">
            <a:xfrm>
              <a:off x="1008" y="816"/>
              <a:ext cx="624" cy="528"/>
              <a:chOff x="1008" y="816"/>
              <a:chExt cx="624" cy="528"/>
            </a:xfrm>
          </p:grpSpPr>
          <p:grpSp>
            <p:nvGrpSpPr>
              <p:cNvPr id="52340" name="Group 7"/>
              <p:cNvGrpSpPr>
                <a:grpSpLocks/>
              </p:cNvGrpSpPr>
              <p:nvPr/>
            </p:nvGrpSpPr>
            <p:grpSpPr bwMode="auto">
              <a:xfrm>
                <a:off x="1008" y="816"/>
                <a:ext cx="576" cy="528"/>
                <a:chOff x="1008" y="816"/>
                <a:chExt cx="576" cy="528"/>
              </a:xfrm>
            </p:grpSpPr>
            <p:sp>
              <p:nvSpPr>
                <p:cNvPr id="52343" name="Line 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4" name="Line 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5" name="Line 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6" name="Line 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7" name="Line 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8" name="Line 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9" name="Line 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0" name="Line 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1" name="Line 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41" name="Line 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2" name="Line 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326" name="Group 19"/>
            <p:cNvGrpSpPr>
              <a:grpSpLocks/>
            </p:cNvGrpSpPr>
            <p:nvPr/>
          </p:nvGrpSpPr>
          <p:grpSpPr bwMode="auto">
            <a:xfrm flipV="1">
              <a:off x="1008" y="1536"/>
              <a:ext cx="624" cy="528"/>
              <a:chOff x="1008" y="816"/>
              <a:chExt cx="624" cy="528"/>
            </a:xfrm>
          </p:grpSpPr>
          <p:grpSp>
            <p:nvGrpSpPr>
              <p:cNvPr id="52328" name="Group 20"/>
              <p:cNvGrpSpPr>
                <a:grpSpLocks/>
              </p:cNvGrpSpPr>
              <p:nvPr/>
            </p:nvGrpSpPr>
            <p:grpSpPr bwMode="auto">
              <a:xfrm>
                <a:off x="1008" y="816"/>
                <a:ext cx="576" cy="528"/>
                <a:chOff x="1008" y="816"/>
                <a:chExt cx="576" cy="528"/>
              </a:xfrm>
            </p:grpSpPr>
            <p:sp>
              <p:nvSpPr>
                <p:cNvPr id="52331" name="Line 21"/>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2" name="Line 22"/>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3" name="Line 23"/>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4" name="Line 24"/>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5" name="Line 25"/>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6" name="Line 26"/>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7" name="Line 27"/>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8" name="Line 28"/>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9" name="Line 29"/>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9" name="Line 30"/>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0" name="Line 31"/>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7" name="Line 32"/>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29" name="Group 33"/>
          <p:cNvGrpSpPr>
            <a:grpSpLocks/>
          </p:cNvGrpSpPr>
          <p:nvPr/>
        </p:nvGrpSpPr>
        <p:grpSpPr bwMode="auto">
          <a:xfrm>
            <a:off x="1676400" y="1447800"/>
            <a:ext cx="1219200" cy="2133600"/>
            <a:chOff x="960" y="816"/>
            <a:chExt cx="768" cy="1344"/>
          </a:xfrm>
        </p:grpSpPr>
        <p:sp>
          <p:nvSpPr>
            <p:cNvPr id="52296" name="Rectangle 34"/>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97" name="Group 35"/>
            <p:cNvGrpSpPr>
              <a:grpSpLocks/>
            </p:cNvGrpSpPr>
            <p:nvPr/>
          </p:nvGrpSpPr>
          <p:grpSpPr bwMode="auto">
            <a:xfrm>
              <a:off x="1008" y="816"/>
              <a:ext cx="624" cy="528"/>
              <a:chOff x="1008" y="816"/>
              <a:chExt cx="624" cy="528"/>
            </a:xfrm>
          </p:grpSpPr>
          <p:grpSp>
            <p:nvGrpSpPr>
              <p:cNvPr id="52312" name="Group 36"/>
              <p:cNvGrpSpPr>
                <a:grpSpLocks/>
              </p:cNvGrpSpPr>
              <p:nvPr/>
            </p:nvGrpSpPr>
            <p:grpSpPr bwMode="auto">
              <a:xfrm>
                <a:off x="1008" y="816"/>
                <a:ext cx="576" cy="528"/>
                <a:chOff x="1008" y="816"/>
                <a:chExt cx="576" cy="528"/>
              </a:xfrm>
            </p:grpSpPr>
            <p:sp>
              <p:nvSpPr>
                <p:cNvPr id="52315" name="Line 37"/>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6" name="Line 38"/>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7" name="Line 39"/>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8" name="Line 40"/>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9" name="Line 41"/>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0" name="Line 42"/>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1" name="Line 43"/>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2" name="Line 44"/>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3" name="Line 45"/>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13" name="Line 46"/>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4" name="Line 47"/>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98" name="Group 48"/>
            <p:cNvGrpSpPr>
              <a:grpSpLocks/>
            </p:cNvGrpSpPr>
            <p:nvPr/>
          </p:nvGrpSpPr>
          <p:grpSpPr bwMode="auto">
            <a:xfrm flipV="1">
              <a:off x="1008" y="1536"/>
              <a:ext cx="624" cy="528"/>
              <a:chOff x="1008" y="816"/>
              <a:chExt cx="624" cy="528"/>
            </a:xfrm>
          </p:grpSpPr>
          <p:grpSp>
            <p:nvGrpSpPr>
              <p:cNvPr id="52300" name="Group 49"/>
              <p:cNvGrpSpPr>
                <a:grpSpLocks/>
              </p:cNvGrpSpPr>
              <p:nvPr/>
            </p:nvGrpSpPr>
            <p:grpSpPr bwMode="auto">
              <a:xfrm>
                <a:off x="1008" y="816"/>
                <a:ext cx="576" cy="528"/>
                <a:chOff x="1008" y="816"/>
                <a:chExt cx="576" cy="528"/>
              </a:xfrm>
            </p:grpSpPr>
            <p:sp>
              <p:nvSpPr>
                <p:cNvPr id="52303" name="Line 50"/>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4" name="Line 51"/>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5" name="Line 52"/>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6" name="Line 53"/>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7" name="Line 54"/>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8" name="Line 55"/>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9" name="Line 56"/>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0" name="Line 57"/>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1" name="Line 58"/>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01" name="Line 59"/>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2" name="Line 60"/>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99" name="Line 61"/>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0" name="Group 62"/>
          <p:cNvGrpSpPr>
            <a:grpSpLocks/>
          </p:cNvGrpSpPr>
          <p:nvPr/>
        </p:nvGrpSpPr>
        <p:grpSpPr bwMode="auto">
          <a:xfrm>
            <a:off x="5867400" y="1447800"/>
            <a:ext cx="1219200" cy="2133600"/>
            <a:chOff x="960" y="816"/>
            <a:chExt cx="768" cy="1344"/>
          </a:xfrm>
        </p:grpSpPr>
        <p:sp>
          <p:nvSpPr>
            <p:cNvPr id="52268" name="Rectangle 63"/>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69" name="Group 64"/>
            <p:cNvGrpSpPr>
              <a:grpSpLocks/>
            </p:cNvGrpSpPr>
            <p:nvPr/>
          </p:nvGrpSpPr>
          <p:grpSpPr bwMode="auto">
            <a:xfrm>
              <a:off x="1008" y="816"/>
              <a:ext cx="624" cy="528"/>
              <a:chOff x="1008" y="816"/>
              <a:chExt cx="624" cy="528"/>
            </a:xfrm>
          </p:grpSpPr>
          <p:grpSp>
            <p:nvGrpSpPr>
              <p:cNvPr id="52284" name="Group 65"/>
              <p:cNvGrpSpPr>
                <a:grpSpLocks/>
              </p:cNvGrpSpPr>
              <p:nvPr/>
            </p:nvGrpSpPr>
            <p:grpSpPr bwMode="auto">
              <a:xfrm>
                <a:off x="1008" y="816"/>
                <a:ext cx="576" cy="528"/>
                <a:chOff x="1008" y="816"/>
                <a:chExt cx="576" cy="528"/>
              </a:xfrm>
            </p:grpSpPr>
            <p:sp>
              <p:nvSpPr>
                <p:cNvPr id="52287" name="Line 66"/>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8" name="Line 67"/>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9" name="Line 68"/>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0" name="Line 69"/>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1" name="Line 70"/>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2" name="Line 71"/>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3" name="Line 72"/>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4" name="Line 73"/>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5" name="Line 74"/>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85" name="Line 75"/>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6" name="Line 76"/>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70" name="Group 77"/>
            <p:cNvGrpSpPr>
              <a:grpSpLocks/>
            </p:cNvGrpSpPr>
            <p:nvPr/>
          </p:nvGrpSpPr>
          <p:grpSpPr bwMode="auto">
            <a:xfrm flipV="1">
              <a:off x="1008" y="1536"/>
              <a:ext cx="624" cy="528"/>
              <a:chOff x="1008" y="816"/>
              <a:chExt cx="624" cy="528"/>
            </a:xfrm>
          </p:grpSpPr>
          <p:grpSp>
            <p:nvGrpSpPr>
              <p:cNvPr id="52272" name="Group 78"/>
              <p:cNvGrpSpPr>
                <a:grpSpLocks/>
              </p:cNvGrpSpPr>
              <p:nvPr/>
            </p:nvGrpSpPr>
            <p:grpSpPr bwMode="auto">
              <a:xfrm>
                <a:off x="1008" y="816"/>
                <a:ext cx="576" cy="528"/>
                <a:chOff x="1008" y="816"/>
                <a:chExt cx="576" cy="528"/>
              </a:xfrm>
            </p:grpSpPr>
            <p:sp>
              <p:nvSpPr>
                <p:cNvPr id="52275" name="Line 79"/>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6" name="Line 80"/>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7" name="Line 81"/>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8" name="Line 82"/>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9" name="Line 83"/>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0" name="Line 84"/>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1" name="Line 85"/>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2" name="Line 86"/>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3" name="Line 87"/>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3" name="Line 88"/>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4" name="Line 89"/>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1" name="Line 90"/>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1" name="Group 91"/>
          <p:cNvGrpSpPr>
            <a:grpSpLocks/>
          </p:cNvGrpSpPr>
          <p:nvPr/>
        </p:nvGrpSpPr>
        <p:grpSpPr bwMode="auto">
          <a:xfrm>
            <a:off x="4495800" y="1447800"/>
            <a:ext cx="1219200" cy="2133600"/>
            <a:chOff x="960" y="816"/>
            <a:chExt cx="768" cy="1344"/>
          </a:xfrm>
        </p:grpSpPr>
        <p:sp>
          <p:nvSpPr>
            <p:cNvPr id="52240" name="Rectangle 92"/>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41" name="Group 93"/>
            <p:cNvGrpSpPr>
              <a:grpSpLocks/>
            </p:cNvGrpSpPr>
            <p:nvPr/>
          </p:nvGrpSpPr>
          <p:grpSpPr bwMode="auto">
            <a:xfrm>
              <a:off x="1008" y="816"/>
              <a:ext cx="624" cy="528"/>
              <a:chOff x="1008" y="816"/>
              <a:chExt cx="624" cy="528"/>
            </a:xfrm>
          </p:grpSpPr>
          <p:grpSp>
            <p:nvGrpSpPr>
              <p:cNvPr id="52256" name="Group 94"/>
              <p:cNvGrpSpPr>
                <a:grpSpLocks/>
              </p:cNvGrpSpPr>
              <p:nvPr/>
            </p:nvGrpSpPr>
            <p:grpSpPr bwMode="auto">
              <a:xfrm>
                <a:off x="1008" y="816"/>
                <a:ext cx="576" cy="528"/>
                <a:chOff x="1008" y="816"/>
                <a:chExt cx="576" cy="528"/>
              </a:xfrm>
            </p:grpSpPr>
            <p:sp>
              <p:nvSpPr>
                <p:cNvPr id="52259" name="Line 95"/>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0" name="Line 96"/>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1" name="Line 97"/>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2" name="Line 98"/>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3" name="Line 99"/>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4" name="Line 100"/>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5" name="Line 101"/>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6" name="Line 102"/>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7" name="Line 103"/>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57" name="Line 104"/>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8" name="Line 105"/>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42" name="Group 106"/>
            <p:cNvGrpSpPr>
              <a:grpSpLocks/>
            </p:cNvGrpSpPr>
            <p:nvPr/>
          </p:nvGrpSpPr>
          <p:grpSpPr bwMode="auto">
            <a:xfrm flipV="1">
              <a:off x="1008" y="1536"/>
              <a:ext cx="624" cy="528"/>
              <a:chOff x="1008" y="816"/>
              <a:chExt cx="624" cy="528"/>
            </a:xfrm>
          </p:grpSpPr>
          <p:grpSp>
            <p:nvGrpSpPr>
              <p:cNvPr id="52244" name="Group 107"/>
              <p:cNvGrpSpPr>
                <a:grpSpLocks/>
              </p:cNvGrpSpPr>
              <p:nvPr/>
            </p:nvGrpSpPr>
            <p:grpSpPr bwMode="auto">
              <a:xfrm>
                <a:off x="1008" y="816"/>
                <a:ext cx="576" cy="528"/>
                <a:chOff x="1008" y="816"/>
                <a:chExt cx="576" cy="528"/>
              </a:xfrm>
            </p:grpSpPr>
            <p:sp>
              <p:nvSpPr>
                <p:cNvPr id="52247" name="Line 10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8" name="Line 10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9" name="Line 1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0" name="Line 1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1" name="Line 1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2" name="Line 1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3" name="Line 1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4" name="Line 1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5" name="Line 1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5" name="Line 1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6" name="Line 1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3" name="Line 119"/>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32" name="AutoShape 120"/>
          <p:cNvSpPr>
            <a:spLocks noChangeArrowheads="1"/>
          </p:cNvSpPr>
          <p:nvPr/>
        </p:nvSpPr>
        <p:spPr bwMode="auto">
          <a:xfrm>
            <a:off x="5791200" y="1295400"/>
            <a:ext cx="1219200" cy="838200"/>
          </a:xfrm>
          <a:prstGeom prst="roundRect">
            <a:avLst>
              <a:gd name="adj" fmla="val 16667"/>
            </a:avLst>
          </a:prstGeom>
          <a:noFill/>
          <a:ln w="28575">
            <a:solidFill>
              <a:srgbClr val="CC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3" name="Text Box 121"/>
          <p:cNvSpPr txBox="1">
            <a:spLocks noChangeArrowheads="1"/>
          </p:cNvSpPr>
          <p:nvPr/>
        </p:nvSpPr>
        <p:spPr bwMode="auto">
          <a:xfrm>
            <a:off x="1524000" y="3733802"/>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800">
                <a:solidFill>
                  <a:srgbClr val="000000"/>
                </a:solidFill>
                <a:latin typeface="Comic Sans MS" panose="030F0702030302020204" pitchFamily="66" charset="0"/>
              </a:rPr>
              <a:t>To/From Memory System</a:t>
            </a:r>
          </a:p>
        </p:txBody>
      </p:sp>
      <p:sp>
        <p:nvSpPr>
          <p:cNvPr id="52234" name="AutoShape 122"/>
          <p:cNvSpPr>
            <a:spLocks noChangeArrowheads="1"/>
          </p:cNvSpPr>
          <p:nvPr/>
        </p:nvSpPr>
        <p:spPr bwMode="auto">
          <a:xfrm>
            <a:off x="1524000" y="1295400"/>
            <a:ext cx="1447800" cy="2514600"/>
          </a:xfrm>
          <a:prstGeom prst="roundRect">
            <a:avLst>
              <a:gd name="adj" fmla="val 16667"/>
            </a:avLst>
          </a:prstGeom>
          <a:noFill/>
          <a:ln w="28575">
            <a:solidFill>
              <a:schemeClr val="tx2">
                <a:lumMod val="60000"/>
                <a:lumOff val="40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5" name="AutoShape 123"/>
          <p:cNvSpPr>
            <a:spLocks noChangeArrowheads="1"/>
          </p:cNvSpPr>
          <p:nvPr/>
        </p:nvSpPr>
        <p:spPr bwMode="auto">
          <a:xfrm>
            <a:off x="1600200" y="2743200"/>
            <a:ext cx="5562600" cy="762000"/>
          </a:xfrm>
          <a:prstGeom prst="roundRect">
            <a:avLst>
              <a:gd name="adj" fmla="val 16667"/>
            </a:avLst>
          </a:prstGeom>
          <a:noFill/>
          <a:ln w="28575">
            <a:solidFill>
              <a:schemeClr val="accent5">
                <a:lumMod val="75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6" name="Text Box 124"/>
          <p:cNvSpPr txBox="1">
            <a:spLocks noChangeArrowheads="1"/>
          </p:cNvSpPr>
          <p:nvPr/>
        </p:nvSpPr>
        <p:spPr bwMode="auto">
          <a:xfrm>
            <a:off x="6781800" y="12954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Pipelined</a:t>
            </a:r>
          </a:p>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Datapath</a:t>
            </a:r>
          </a:p>
        </p:txBody>
      </p:sp>
      <p:sp>
        <p:nvSpPr>
          <p:cNvPr id="52237" name="Text Box 125"/>
          <p:cNvSpPr txBox="1">
            <a:spLocks noChangeArrowheads="1"/>
          </p:cNvSpPr>
          <p:nvPr/>
        </p:nvSpPr>
        <p:spPr bwMode="auto">
          <a:xfrm>
            <a:off x="6934200" y="27432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Functional</a:t>
            </a:r>
          </a:p>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Unit</a:t>
            </a:r>
          </a:p>
        </p:txBody>
      </p:sp>
      <p:sp>
        <p:nvSpPr>
          <p:cNvPr id="52238" name="Text Box 126"/>
          <p:cNvSpPr txBox="1">
            <a:spLocks noChangeArrowheads="1"/>
          </p:cNvSpPr>
          <p:nvPr/>
        </p:nvSpPr>
        <p:spPr bwMode="auto">
          <a:xfrm>
            <a:off x="381000" y="1524002"/>
            <a:ext cx="1295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tx2">
                    <a:lumMod val="60000"/>
                    <a:lumOff val="40000"/>
                  </a:schemeClr>
                </a:solidFill>
                <a:latin typeface="Comic Sans MS" panose="030F0702030302020204" pitchFamily="66" charset="0"/>
              </a:rPr>
              <a:t>Lane</a:t>
            </a:r>
          </a:p>
        </p:txBody>
      </p:sp>
      <p:sp>
        <p:nvSpPr>
          <p:cNvPr id="52239" name="Text Box 127"/>
          <p:cNvSpPr txBox="1">
            <a:spLocks noChangeArrowheads="1"/>
          </p:cNvSpPr>
          <p:nvPr/>
        </p:nvSpPr>
        <p:spPr bwMode="auto">
          <a:xfrm>
            <a:off x="0" y="2209802"/>
            <a:ext cx="17526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Vector Reg.</a:t>
            </a:r>
          </a:p>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Partition</a:t>
            </a:r>
          </a:p>
        </p:txBody>
      </p:sp>
    </p:spTree>
    <p:extLst>
      <p:ext uri="{BB962C8B-B14F-4D97-AF65-F5344CB8AC3E}">
        <p14:creationId xmlns:p14="http://schemas.microsoft.com/office/powerpoint/2010/main" val="2587598917"/>
      </p:ext>
    </p:extLst>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331913" y="163515"/>
            <a:ext cx="7561262" cy="407987"/>
          </a:xfrm>
        </p:spPr>
        <p:txBody>
          <a:bodyPr/>
          <a:lstStyle/>
          <a:p>
            <a:pPr eaLnBrk="1" hangingPunct="1"/>
            <a:r>
              <a:rPr lang="en-US" altLang="zh-CN"/>
              <a:t>Multiple Lanes </a:t>
            </a:r>
          </a:p>
        </p:txBody>
      </p:sp>
      <p:sp>
        <p:nvSpPr>
          <p:cNvPr id="53251" name="Text Box 3"/>
          <p:cNvSpPr txBox="1">
            <a:spLocks noChangeArrowheads="1"/>
          </p:cNvSpPr>
          <p:nvPr/>
        </p:nvSpPr>
        <p:spPr bwMode="auto">
          <a:xfrm>
            <a:off x="2971800" y="838202"/>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ADDV C,A,B</a:t>
            </a:r>
            <a:endParaRPr lang="en-US" altLang="zh-CN" sz="2000" b="1">
              <a:solidFill>
                <a:srgbClr val="000000"/>
              </a:solidFill>
              <a:latin typeface="Arial" panose="020B0604020202020204" pitchFamily="34" charset="0"/>
            </a:endParaRPr>
          </a:p>
        </p:txBody>
      </p:sp>
      <p:sp>
        <p:nvSpPr>
          <p:cNvPr id="53254" name="Rectangle 150"/>
          <p:cNvSpPr>
            <a:spLocks noChangeArrowheads="1"/>
          </p:cNvSpPr>
          <p:nvPr/>
        </p:nvSpPr>
        <p:spPr bwMode="auto">
          <a:xfrm>
            <a:off x="5257800" y="822327"/>
            <a:ext cx="364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E40000"/>
                </a:solidFill>
                <a:latin typeface="Arial" panose="020B0604020202020204" pitchFamily="34" charset="0"/>
              </a:rPr>
              <a:t>Vector Instruction Execution</a:t>
            </a:r>
          </a:p>
        </p:txBody>
      </p:sp>
      <p:grpSp>
        <p:nvGrpSpPr>
          <p:cNvPr id="151" name="Group 4"/>
          <p:cNvGrpSpPr>
            <a:grpSpLocks/>
          </p:cNvGrpSpPr>
          <p:nvPr/>
        </p:nvGrpSpPr>
        <p:grpSpPr bwMode="auto">
          <a:xfrm>
            <a:off x="1000125" y="1219201"/>
            <a:ext cx="2743200" cy="4832350"/>
            <a:chOff x="480" y="816"/>
            <a:chExt cx="1728" cy="3044"/>
          </a:xfrm>
        </p:grpSpPr>
        <p:grpSp>
          <p:nvGrpSpPr>
            <p:cNvPr id="152" name="Group 5"/>
            <p:cNvGrpSpPr>
              <a:grpSpLocks/>
            </p:cNvGrpSpPr>
            <p:nvPr/>
          </p:nvGrpSpPr>
          <p:grpSpPr bwMode="auto">
            <a:xfrm>
              <a:off x="659" y="1872"/>
              <a:ext cx="797" cy="1988"/>
              <a:chOff x="816" y="1392"/>
              <a:chExt cx="797" cy="1988"/>
            </a:xfrm>
          </p:grpSpPr>
          <p:sp>
            <p:nvSpPr>
              <p:cNvPr id="155" name="Freeform 6"/>
              <p:cNvSpPr>
                <a:spLocks/>
              </p:cNvSpPr>
              <p:nvPr/>
            </p:nvSpPr>
            <p:spPr bwMode="auto">
              <a:xfrm>
                <a:off x="960" y="2572"/>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56" name="Group 7"/>
              <p:cNvGrpSpPr>
                <a:grpSpLocks/>
              </p:cNvGrpSpPr>
              <p:nvPr/>
            </p:nvGrpSpPr>
            <p:grpSpPr bwMode="auto">
              <a:xfrm>
                <a:off x="960" y="2710"/>
                <a:ext cx="626" cy="485"/>
                <a:chOff x="1536" y="2038"/>
                <a:chExt cx="626" cy="485"/>
              </a:xfrm>
            </p:grpSpPr>
            <p:sp>
              <p:nvSpPr>
                <p:cNvPr id="179" name="Rectangle 8"/>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 name="Freeform 9"/>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81" name="Line 1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7" name="Group 11"/>
              <p:cNvGrpSpPr>
                <a:grpSpLocks/>
              </p:cNvGrpSpPr>
              <p:nvPr/>
            </p:nvGrpSpPr>
            <p:grpSpPr bwMode="auto">
              <a:xfrm>
                <a:off x="960" y="2230"/>
                <a:ext cx="626" cy="485"/>
                <a:chOff x="1536" y="2038"/>
                <a:chExt cx="626" cy="485"/>
              </a:xfrm>
            </p:grpSpPr>
            <p:sp>
              <p:nvSpPr>
                <p:cNvPr id="176" name="Rectangle 12"/>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 name="Freeform 13"/>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78" name="Line 1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8" name="Group 15"/>
              <p:cNvGrpSpPr>
                <a:grpSpLocks/>
              </p:cNvGrpSpPr>
              <p:nvPr/>
            </p:nvGrpSpPr>
            <p:grpSpPr bwMode="auto">
              <a:xfrm>
                <a:off x="960" y="2470"/>
                <a:ext cx="626" cy="485"/>
                <a:chOff x="1536" y="2038"/>
                <a:chExt cx="626" cy="485"/>
              </a:xfrm>
            </p:grpSpPr>
            <p:sp>
              <p:nvSpPr>
                <p:cNvPr id="173" name="Rectangle 16"/>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4" name="Freeform 17"/>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75" name="Line 1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59" name="Text Box 19"/>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160" name="Text Box 20"/>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161" name="Text Box 21"/>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162"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3"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5" name="Text Box 25"/>
              <p:cNvSpPr txBox="1">
                <a:spLocks noChangeArrowheads="1"/>
              </p:cNvSpPr>
              <p:nvPr/>
            </p:nvSpPr>
            <p:spPr bwMode="auto">
              <a:xfrm>
                <a:off x="816"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166" name="Text Box 26"/>
              <p:cNvSpPr txBox="1">
                <a:spLocks noChangeArrowheads="1"/>
              </p:cNvSpPr>
              <p:nvPr/>
            </p:nvSpPr>
            <p:spPr bwMode="auto">
              <a:xfrm>
                <a:off x="1248"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167" name="Text Box 27"/>
              <p:cNvSpPr txBox="1">
                <a:spLocks noChangeArrowheads="1"/>
              </p:cNvSpPr>
              <p:nvPr/>
            </p:nvSpPr>
            <p:spPr bwMode="auto">
              <a:xfrm>
                <a:off x="816"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168" name="Text Box 28"/>
              <p:cNvSpPr txBox="1">
                <a:spLocks noChangeArrowheads="1"/>
              </p:cNvSpPr>
              <p:nvPr/>
            </p:nvSpPr>
            <p:spPr bwMode="auto">
              <a:xfrm>
                <a:off x="1248"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169" name="Text Box 29"/>
              <p:cNvSpPr txBox="1">
                <a:spLocks noChangeArrowheads="1"/>
              </p:cNvSpPr>
              <p:nvPr/>
            </p:nvSpPr>
            <p:spPr bwMode="auto">
              <a:xfrm>
                <a:off x="816"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170" name="Text Box 30"/>
              <p:cNvSpPr txBox="1">
                <a:spLocks noChangeArrowheads="1"/>
              </p:cNvSpPr>
              <p:nvPr/>
            </p:nvSpPr>
            <p:spPr bwMode="auto">
              <a:xfrm>
                <a:off x="1248"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171" name="Text Box 31"/>
              <p:cNvSpPr txBox="1">
                <a:spLocks noChangeArrowheads="1"/>
              </p:cNvSpPr>
              <p:nvPr/>
            </p:nvSpPr>
            <p:spPr bwMode="auto">
              <a:xfrm>
                <a:off x="816"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172" name="Text Box 32"/>
              <p:cNvSpPr txBox="1">
                <a:spLocks noChangeArrowheads="1"/>
              </p:cNvSpPr>
              <p:nvPr/>
            </p:nvSpPr>
            <p:spPr bwMode="auto">
              <a:xfrm>
                <a:off x="1248"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grpSp>
        <p:sp>
          <p:nvSpPr>
            <p:cNvPr id="153"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4" name="Oval 34"/>
            <p:cNvSpPr>
              <a:spLocks noChangeArrowheads="1"/>
            </p:cNvSpPr>
            <p:nvPr/>
          </p:nvSpPr>
          <p:spPr bwMode="auto">
            <a:xfrm>
              <a:off x="480" y="901"/>
              <a:ext cx="1728" cy="736"/>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dirty="0">
                  <a:latin typeface="Arial" panose="020B0604020202020204" pitchFamily="34" charset="0"/>
                </a:rPr>
                <a:t>Execution using one pipelined functional unit</a:t>
              </a:r>
            </a:p>
          </p:txBody>
        </p:sp>
      </p:grpSp>
      <p:grpSp>
        <p:nvGrpSpPr>
          <p:cNvPr id="182" name="Group 35"/>
          <p:cNvGrpSpPr>
            <a:grpSpLocks/>
          </p:cNvGrpSpPr>
          <p:nvPr/>
        </p:nvGrpSpPr>
        <p:grpSpPr bwMode="auto">
          <a:xfrm>
            <a:off x="3438525" y="1219201"/>
            <a:ext cx="5340350" cy="4832350"/>
            <a:chOff x="2016" y="816"/>
            <a:chExt cx="3364" cy="3044"/>
          </a:xfrm>
        </p:grpSpPr>
        <p:grpSp>
          <p:nvGrpSpPr>
            <p:cNvPr id="183" name="Group 36"/>
            <p:cNvGrpSpPr>
              <a:grpSpLocks/>
            </p:cNvGrpSpPr>
            <p:nvPr/>
          </p:nvGrpSpPr>
          <p:grpSpPr bwMode="auto">
            <a:xfrm>
              <a:off x="2016" y="1872"/>
              <a:ext cx="868" cy="1988"/>
              <a:chOff x="781" y="1392"/>
              <a:chExt cx="868" cy="1988"/>
            </a:xfrm>
          </p:grpSpPr>
          <p:sp>
            <p:nvSpPr>
              <p:cNvPr id="270" name="Freeform 37"/>
              <p:cNvSpPr>
                <a:spLocks/>
              </p:cNvSpPr>
              <p:nvPr/>
            </p:nvSpPr>
            <p:spPr bwMode="auto">
              <a:xfrm>
                <a:off x="960" y="2572"/>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271" name="Group 38"/>
              <p:cNvGrpSpPr>
                <a:grpSpLocks/>
              </p:cNvGrpSpPr>
              <p:nvPr/>
            </p:nvGrpSpPr>
            <p:grpSpPr bwMode="auto">
              <a:xfrm>
                <a:off x="960" y="2710"/>
                <a:ext cx="626" cy="485"/>
                <a:chOff x="1536" y="2038"/>
                <a:chExt cx="626" cy="485"/>
              </a:xfrm>
            </p:grpSpPr>
            <p:sp>
              <p:nvSpPr>
                <p:cNvPr id="294" name="Rectangle 39"/>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95" name="Freeform 40"/>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96" name="Line 4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72" name="Group 42"/>
              <p:cNvGrpSpPr>
                <a:grpSpLocks/>
              </p:cNvGrpSpPr>
              <p:nvPr/>
            </p:nvGrpSpPr>
            <p:grpSpPr bwMode="auto">
              <a:xfrm>
                <a:off x="960" y="2230"/>
                <a:ext cx="626" cy="485"/>
                <a:chOff x="1536" y="2038"/>
                <a:chExt cx="626" cy="485"/>
              </a:xfrm>
            </p:grpSpPr>
            <p:sp>
              <p:nvSpPr>
                <p:cNvPr id="291" name="Rectangle 43"/>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92" name="Freeform 44"/>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93" name="Line 4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73" name="Group 46"/>
              <p:cNvGrpSpPr>
                <a:grpSpLocks/>
              </p:cNvGrpSpPr>
              <p:nvPr/>
            </p:nvGrpSpPr>
            <p:grpSpPr bwMode="auto">
              <a:xfrm>
                <a:off x="960" y="2470"/>
                <a:ext cx="626" cy="485"/>
                <a:chOff x="1536" y="2038"/>
                <a:chExt cx="626" cy="485"/>
              </a:xfrm>
            </p:grpSpPr>
            <p:sp>
              <p:nvSpPr>
                <p:cNvPr id="288" name="Rectangle 47"/>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9" name="Freeform 48"/>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90" name="Line 4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74" name="Text Box 50"/>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275" name="Text Box 51"/>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C[8]</a:t>
                </a:r>
              </a:p>
            </p:txBody>
          </p:sp>
          <p:sp>
            <p:nvSpPr>
              <p:cNvPr id="276" name="Text Box 52"/>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277"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8"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9"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0" name="Text Box 56"/>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A[12]</a:t>
                </a:r>
              </a:p>
            </p:txBody>
          </p:sp>
          <p:sp>
            <p:nvSpPr>
              <p:cNvPr id="281" name="Text Box 57"/>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B[12]</a:t>
                </a:r>
              </a:p>
            </p:txBody>
          </p:sp>
          <p:sp>
            <p:nvSpPr>
              <p:cNvPr id="282" name="Text Box 58"/>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A[16]</a:t>
                </a:r>
              </a:p>
            </p:txBody>
          </p:sp>
          <p:sp>
            <p:nvSpPr>
              <p:cNvPr id="283" name="Text Box 59"/>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B[16]</a:t>
                </a:r>
              </a:p>
            </p:txBody>
          </p:sp>
          <p:sp>
            <p:nvSpPr>
              <p:cNvPr id="284" name="Text Box 60"/>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A[20]</a:t>
                </a:r>
              </a:p>
            </p:txBody>
          </p:sp>
          <p:sp>
            <p:nvSpPr>
              <p:cNvPr id="285" name="Text Box 61"/>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B[20]</a:t>
                </a:r>
              </a:p>
            </p:txBody>
          </p:sp>
          <p:sp>
            <p:nvSpPr>
              <p:cNvPr id="286" name="Text Box 62"/>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A[24]</a:t>
                </a:r>
              </a:p>
            </p:txBody>
          </p:sp>
          <p:sp>
            <p:nvSpPr>
              <p:cNvPr id="287" name="Text Box 63"/>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B[24]</a:t>
                </a:r>
              </a:p>
            </p:txBody>
          </p:sp>
        </p:grpSp>
        <p:grpSp>
          <p:nvGrpSpPr>
            <p:cNvPr id="184" name="Group 64"/>
            <p:cNvGrpSpPr>
              <a:grpSpLocks/>
            </p:cNvGrpSpPr>
            <p:nvPr/>
          </p:nvGrpSpPr>
          <p:grpSpPr bwMode="auto">
            <a:xfrm>
              <a:off x="2880" y="1872"/>
              <a:ext cx="868" cy="1988"/>
              <a:chOff x="781" y="1392"/>
              <a:chExt cx="868" cy="1988"/>
            </a:xfrm>
          </p:grpSpPr>
          <p:sp>
            <p:nvSpPr>
              <p:cNvPr id="243" name="Freeform 65"/>
              <p:cNvSpPr>
                <a:spLocks/>
              </p:cNvSpPr>
              <p:nvPr/>
            </p:nvSpPr>
            <p:spPr bwMode="auto">
              <a:xfrm>
                <a:off x="960" y="2572"/>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244" name="Group 66"/>
              <p:cNvGrpSpPr>
                <a:grpSpLocks/>
              </p:cNvGrpSpPr>
              <p:nvPr/>
            </p:nvGrpSpPr>
            <p:grpSpPr bwMode="auto">
              <a:xfrm>
                <a:off x="960" y="2710"/>
                <a:ext cx="626" cy="485"/>
                <a:chOff x="1536" y="2038"/>
                <a:chExt cx="626" cy="485"/>
              </a:xfrm>
            </p:grpSpPr>
            <p:sp>
              <p:nvSpPr>
                <p:cNvPr id="267" name="Rectangle 67"/>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68" name="Freeform 68"/>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69" name="Line 6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5" name="Group 70"/>
              <p:cNvGrpSpPr>
                <a:grpSpLocks/>
              </p:cNvGrpSpPr>
              <p:nvPr/>
            </p:nvGrpSpPr>
            <p:grpSpPr bwMode="auto">
              <a:xfrm>
                <a:off x="960" y="2230"/>
                <a:ext cx="626" cy="485"/>
                <a:chOff x="1536" y="2038"/>
                <a:chExt cx="626" cy="485"/>
              </a:xfrm>
            </p:grpSpPr>
            <p:sp>
              <p:nvSpPr>
                <p:cNvPr id="264" name="Rectangle 71"/>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65" name="Freeform 72"/>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66" name="Line 7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6" name="Group 74"/>
              <p:cNvGrpSpPr>
                <a:grpSpLocks/>
              </p:cNvGrpSpPr>
              <p:nvPr/>
            </p:nvGrpSpPr>
            <p:grpSpPr bwMode="auto">
              <a:xfrm>
                <a:off x="960" y="2470"/>
                <a:ext cx="626" cy="485"/>
                <a:chOff x="1536" y="2038"/>
                <a:chExt cx="626" cy="485"/>
              </a:xfrm>
            </p:grpSpPr>
            <p:sp>
              <p:nvSpPr>
                <p:cNvPr id="261" name="Rectangle 75"/>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62" name="Freeform 7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63" name="Line 7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47" name="Text Box 78"/>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248" name="Text Box 79"/>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C[9]</a:t>
                </a:r>
              </a:p>
            </p:txBody>
          </p:sp>
          <p:sp>
            <p:nvSpPr>
              <p:cNvPr id="249" name="Text Box 80"/>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250"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1"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2"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3" name="Text Box 84"/>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A[13]</a:t>
                </a:r>
              </a:p>
            </p:txBody>
          </p:sp>
          <p:sp>
            <p:nvSpPr>
              <p:cNvPr id="254" name="Text Box 85"/>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B[13]</a:t>
                </a:r>
              </a:p>
            </p:txBody>
          </p:sp>
          <p:sp>
            <p:nvSpPr>
              <p:cNvPr id="255" name="Text Box 86"/>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A[17]</a:t>
                </a:r>
              </a:p>
            </p:txBody>
          </p:sp>
          <p:sp>
            <p:nvSpPr>
              <p:cNvPr id="256" name="Text Box 87"/>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B[17]</a:t>
                </a:r>
              </a:p>
            </p:txBody>
          </p:sp>
          <p:sp>
            <p:nvSpPr>
              <p:cNvPr id="257" name="Text Box 88"/>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A[21]</a:t>
                </a:r>
              </a:p>
            </p:txBody>
          </p:sp>
          <p:sp>
            <p:nvSpPr>
              <p:cNvPr id="258" name="Text Box 89"/>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B[21]</a:t>
                </a:r>
              </a:p>
            </p:txBody>
          </p:sp>
          <p:sp>
            <p:nvSpPr>
              <p:cNvPr id="259" name="Text Box 90"/>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A[25]</a:t>
                </a:r>
              </a:p>
            </p:txBody>
          </p:sp>
          <p:sp>
            <p:nvSpPr>
              <p:cNvPr id="260" name="Text Box 91"/>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B[25]</a:t>
                </a:r>
              </a:p>
            </p:txBody>
          </p:sp>
        </p:grpSp>
        <p:grpSp>
          <p:nvGrpSpPr>
            <p:cNvPr id="185" name="Group 92"/>
            <p:cNvGrpSpPr>
              <a:grpSpLocks/>
            </p:cNvGrpSpPr>
            <p:nvPr/>
          </p:nvGrpSpPr>
          <p:grpSpPr bwMode="auto">
            <a:xfrm>
              <a:off x="3696" y="1872"/>
              <a:ext cx="868" cy="1988"/>
              <a:chOff x="781" y="1392"/>
              <a:chExt cx="868" cy="1988"/>
            </a:xfrm>
          </p:grpSpPr>
          <p:sp>
            <p:nvSpPr>
              <p:cNvPr id="216" name="Freeform 93"/>
              <p:cNvSpPr>
                <a:spLocks/>
              </p:cNvSpPr>
              <p:nvPr/>
            </p:nvSpPr>
            <p:spPr bwMode="auto">
              <a:xfrm>
                <a:off x="960" y="2572"/>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217" name="Group 94"/>
              <p:cNvGrpSpPr>
                <a:grpSpLocks/>
              </p:cNvGrpSpPr>
              <p:nvPr/>
            </p:nvGrpSpPr>
            <p:grpSpPr bwMode="auto">
              <a:xfrm>
                <a:off x="960" y="2710"/>
                <a:ext cx="626" cy="485"/>
                <a:chOff x="1536" y="2038"/>
                <a:chExt cx="626" cy="485"/>
              </a:xfrm>
            </p:grpSpPr>
            <p:sp>
              <p:nvSpPr>
                <p:cNvPr id="240" name="Rectangle 95"/>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41" name="Freeform 9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42"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18" name="Group 98"/>
              <p:cNvGrpSpPr>
                <a:grpSpLocks/>
              </p:cNvGrpSpPr>
              <p:nvPr/>
            </p:nvGrpSpPr>
            <p:grpSpPr bwMode="auto">
              <a:xfrm>
                <a:off x="960" y="2230"/>
                <a:ext cx="626" cy="485"/>
                <a:chOff x="1536" y="2038"/>
                <a:chExt cx="626" cy="485"/>
              </a:xfrm>
            </p:grpSpPr>
            <p:sp>
              <p:nvSpPr>
                <p:cNvPr id="237" name="Rectangle 99"/>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38" name="Freeform 100"/>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39" name="Line 10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19" name="Group 102"/>
              <p:cNvGrpSpPr>
                <a:grpSpLocks/>
              </p:cNvGrpSpPr>
              <p:nvPr/>
            </p:nvGrpSpPr>
            <p:grpSpPr bwMode="auto">
              <a:xfrm>
                <a:off x="960" y="2470"/>
                <a:ext cx="626" cy="485"/>
                <a:chOff x="1536" y="2038"/>
                <a:chExt cx="626" cy="485"/>
              </a:xfrm>
            </p:grpSpPr>
            <p:sp>
              <p:nvSpPr>
                <p:cNvPr id="234" name="Rectangle 103"/>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35" name="Freeform 104"/>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36" name="Line 10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20" name="Text Box 106"/>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C[6]</a:t>
                </a:r>
              </a:p>
            </p:txBody>
          </p:sp>
          <p:sp>
            <p:nvSpPr>
              <p:cNvPr id="221" name="Text Box 107"/>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C[10]</a:t>
                </a:r>
              </a:p>
            </p:txBody>
          </p:sp>
          <p:sp>
            <p:nvSpPr>
              <p:cNvPr id="222" name="Text Box 108"/>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223"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4"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 name="Text Box 112"/>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A[14]</a:t>
                </a:r>
              </a:p>
            </p:txBody>
          </p:sp>
          <p:sp>
            <p:nvSpPr>
              <p:cNvPr id="227" name="Text Box 113"/>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B[14]</a:t>
                </a:r>
              </a:p>
            </p:txBody>
          </p:sp>
          <p:sp>
            <p:nvSpPr>
              <p:cNvPr id="228" name="Text Box 114"/>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A[18]</a:t>
                </a:r>
              </a:p>
            </p:txBody>
          </p:sp>
          <p:sp>
            <p:nvSpPr>
              <p:cNvPr id="229" name="Text Box 115"/>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B[18]</a:t>
                </a:r>
              </a:p>
            </p:txBody>
          </p:sp>
          <p:sp>
            <p:nvSpPr>
              <p:cNvPr id="230" name="Text Box 116"/>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A[22]</a:t>
                </a:r>
              </a:p>
            </p:txBody>
          </p:sp>
          <p:sp>
            <p:nvSpPr>
              <p:cNvPr id="231" name="Text Box 117"/>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B[22]</a:t>
                </a:r>
              </a:p>
            </p:txBody>
          </p:sp>
          <p:sp>
            <p:nvSpPr>
              <p:cNvPr id="232" name="Text Box 118"/>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A[26]</a:t>
                </a:r>
              </a:p>
            </p:txBody>
          </p:sp>
          <p:sp>
            <p:nvSpPr>
              <p:cNvPr id="233" name="Text Box 119"/>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B[26]</a:t>
                </a:r>
              </a:p>
            </p:txBody>
          </p:sp>
        </p:grpSp>
        <p:grpSp>
          <p:nvGrpSpPr>
            <p:cNvPr id="186" name="Group 120"/>
            <p:cNvGrpSpPr>
              <a:grpSpLocks/>
            </p:cNvGrpSpPr>
            <p:nvPr/>
          </p:nvGrpSpPr>
          <p:grpSpPr bwMode="auto">
            <a:xfrm>
              <a:off x="4512" y="1872"/>
              <a:ext cx="868" cy="1988"/>
              <a:chOff x="781" y="1392"/>
              <a:chExt cx="868" cy="1988"/>
            </a:xfrm>
          </p:grpSpPr>
          <p:sp>
            <p:nvSpPr>
              <p:cNvPr id="189" name="Freeform 121"/>
              <p:cNvSpPr>
                <a:spLocks/>
              </p:cNvSpPr>
              <p:nvPr/>
            </p:nvSpPr>
            <p:spPr bwMode="auto">
              <a:xfrm>
                <a:off x="960" y="2572"/>
                <a:ext cx="116" cy="233"/>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90" name="Group 122"/>
              <p:cNvGrpSpPr>
                <a:grpSpLocks/>
              </p:cNvGrpSpPr>
              <p:nvPr/>
            </p:nvGrpSpPr>
            <p:grpSpPr bwMode="auto">
              <a:xfrm>
                <a:off x="960" y="2710"/>
                <a:ext cx="626" cy="485"/>
                <a:chOff x="1536" y="2038"/>
                <a:chExt cx="626" cy="485"/>
              </a:xfrm>
            </p:grpSpPr>
            <p:sp>
              <p:nvSpPr>
                <p:cNvPr id="213" name="Rectangle 123"/>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14" name="Freeform 124"/>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15" name="Line 12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91" name="Group 126"/>
              <p:cNvGrpSpPr>
                <a:grpSpLocks/>
              </p:cNvGrpSpPr>
              <p:nvPr/>
            </p:nvGrpSpPr>
            <p:grpSpPr bwMode="auto">
              <a:xfrm>
                <a:off x="960" y="2230"/>
                <a:ext cx="626" cy="485"/>
                <a:chOff x="1536" y="2038"/>
                <a:chExt cx="626" cy="485"/>
              </a:xfrm>
            </p:grpSpPr>
            <p:sp>
              <p:nvSpPr>
                <p:cNvPr id="210" name="Rectangle 127"/>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11" name="Freeform 128"/>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12" name="Line 12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92" name="Group 130"/>
              <p:cNvGrpSpPr>
                <a:grpSpLocks/>
              </p:cNvGrpSpPr>
              <p:nvPr/>
            </p:nvGrpSpPr>
            <p:grpSpPr bwMode="auto">
              <a:xfrm>
                <a:off x="960" y="2470"/>
                <a:ext cx="626" cy="485"/>
                <a:chOff x="1536" y="2038"/>
                <a:chExt cx="626" cy="485"/>
              </a:xfrm>
            </p:grpSpPr>
            <p:sp>
              <p:nvSpPr>
                <p:cNvPr id="207" name="Rectangle 131"/>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08" name="Freeform 132"/>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209" name="Line 13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93" name="Text Box 134"/>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C[7]</a:t>
                </a:r>
              </a:p>
            </p:txBody>
          </p:sp>
          <p:sp>
            <p:nvSpPr>
              <p:cNvPr id="194" name="Text Box 135"/>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C[11]</a:t>
                </a:r>
              </a:p>
            </p:txBody>
          </p:sp>
          <p:sp>
            <p:nvSpPr>
              <p:cNvPr id="195" name="Text Box 136"/>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C[3]</a:t>
                </a:r>
              </a:p>
            </p:txBody>
          </p:sp>
          <p:sp>
            <p:nvSpPr>
              <p:cNvPr id="196"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7"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8"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9" name="Text Box 140"/>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A[15]</a:t>
                </a:r>
              </a:p>
            </p:txBody>
          </p:sp>
          <p:sp>
            <p:nvSpPr>
              <p:cNvPr id="200" name="Text Box 141"/>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B[15]</a:t>
                </a:r>
              </a:p>
            </p:txBody>
          </p:sp>
          <p:sp>
            <p:nvSpPr>
              <p:cNvPr id="201" name="Text Box 142"/>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A[19]</a:t>
                </a:r>
              </a:p>
            </p:txBody>
          </p:sp>
          <p:sp>
            <p:nvSpPr>
              <p:cNvPr id="202" name="Text Box 143"/>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B[19]</a:t>
                </a:r>
              </a:p>
            </p:txBody>
          </p:sp>
          <p:sp>
            <p:nvSpPr>
              <p:cNvPr id="203" name="Text Box 144"/>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A[23]</a:t>
                </a:r>
              </a:p>
            </p:txBody>
          </p:sp>
          <p:sp>
            <p:nvSpPr>
              <p:cNvPr id="204" name="Text Box 145"/>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B[23]</a:t>
                </a:r>
              </a:p>
            </p:txBody>
          </p:sp>
          <p:sp>
            <p:nvSpPr>
              <p:cNvPr id="205" name="Text Box 146"/>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A[27]</a:t>
                </a:r>
              </a:p>
            </p:txBody>
          </p:sp>
          <p:sp>
            <p:nvSpPr>
              <p:cNvPr id="206" name="Text Box 147"/>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B[27]</a:t>
                </a:r>
              </a:p>
            </p:txBody>
          </p:sp>
        </p:grpSp>
        <p:sp>
          <p:nvSpPr>
            <p:cNvPr id="187"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8" name="Oval 149"/>
            <p:cNvSpPr>
              <a:spLocks noChangeArrowheads="1"/>
            </p:cNvSpPr>
            <p:nvPr/>
          </p:nvSpPr>
          <p:spPr bwMode="auto">
            <a:xfrm flipH="1">
              <a:off x="2304" y="901"/>
              <a:ext cx="1728" cy="736"/>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Execution using four pipelined functional units</a:t>
              </a:r>
            </a:p>
          </p:txBody>
        </p:sp>
      </p:grpSp>
    </p:spTree>
    <p:extLst>
      <p:ext uri="{BB962C8B-B14F-4D97-AF65-F5344CB8AC3E}">
        <p14:creationId xmlns:p14="http://schemas.microsoft.com/office/powerpoint/2010/main" val="408016141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
          <p:cNvSpPr>
            <a:spLocks noGrp="1" noRot="1" noChangeArrowheads="1"/>
          </p:cNvSpPr>
          <p:nvPr>
            <p:ph type="title"/>
          </p:nvPr>
        </p:nvSpPr>
        <p:spPr>
          <a:xfrm>
            <a:off x="1258890" y="2"/>
            <a:ext cx="7686675" cy="936625"/>
          </a:xfrm>
        </p:spPr>
        <p:txBody>
          <a:bodyPr/>
          <a:lstStyle/>
          <a:p>
            <a:pPr eaLnBrk="1" hangingPunct="1"/>
            <a:r>
              <a:rPr lang="en-US" altLang="zh-CN"/>
              <a:t>Chain &amp; Multiple Lane</a:t>
            </a:r>
          </a:p>
        </p:txBody>
      </p:sp>
      <p:sp>
        <p:nvSpPr>
          <p:cNvPr id="55299" name="Rectangle 103"/>
          <p:cNvSpPr>
            <a:spLocks noGrp="1" noChangeArrowheads="1"/>
          </p:cNvSpPr>
          <p:nvPr>
            <p:ph idx="1"/>
          </p:nvPr>
        </p:nvSpPr>
        <p:spPr>
          <a:xfrm>
            <a:off x="250827" y="998540"/>
            <a:ext cx="7650163" cy="727075"/>
          </a:xfrm>
        </p:spPr>
        <p:txBody>
          <a:bodyPr anchor="ctr">
            <a:spAutoFit/>
          </a:bodyPr>
          <a:lstStyle/>
          <a:p>
            <a:pPr eaLnBrk="1" hangingPunct="1">
              <a:buFont typeface="Wingdings" panose="05000000000000000000" pitchFamily="2" charset="2"/>
              <a:buNone/>
            </a:pPr>
            <a:r>
              <a:rPr lang="en-US" altLang="zh-CN" sz="2000"/>
              <a:t>Can overlap execution of multiple vector instructions</a:t>
            </a:r>
          </a:p>
          <a:p>
            <a:pPr lvl="1" eaLnBrk="1" hangingPunct="1"/>
            <a:r>
              <a:rPr lang="en-US" altLang="zh-CN" sz="1800"/>
              <a:t>example machine has 32 elements per vector register and 8 lanes</a:t>
            </a:r>
          </a:p>
        </p:txBody>
      </p:sp>
      <p:grpSp>
        <p:nvGrpSpPr>
          <p:cNvPr id="1218" name="Group 2"/>
          <p:cNvGrpSpPr>
            <a:grpSpLocks/>
          </p:cNvGrpSpPr>
          <p:nvPr/>
        </p:nvGrpSpPr>
        <p:grpSpPr bwMode="auto">
          <a:xfrm>
            <a:off x="457200" y="3268665"/>
            <a:ext cx="3276600" cy="2016126"/>
            <a:chOff x="432" y="2095"/>
            <a:chExt cx="2064" cy="1270"/>
          </a:xfrm>
        </p:grpSpPr>
        <p:grpSp>
          <p:nvGrpSpPr>
            <p:cNvPr id="1219" name="Group 3"/>
            <p:cNvGrpSpPr>
              <a:grpSpLocks/>
            </p:cNvGrpSpPr>
            <p:nvPr/>
          </p:nvGrpSpPr>
          <p:grpSpPr bwMode="auto">
            <a:xfrm>
              <a:off x="960" y="2107"/>
              <a:ext cx="1536" cy="1258"/>
              <a:chOff x="480" y="2107"/>
              <a:chExt cx="1536" cy="1258"/>
            </a:xfrm>
          </p:grpSpPr>
          <p:grpSp>
            <p:nvGrpSpPr>
              <p:cNvPr id="1221" name="Group 4"/>
              <p:cNvGrpSpPr>
                <a:grpSpLocks/>
              </p:cNvGrpSpPr>
              <p:nvPr/>
            </p:nvGrpSpPr>
            <p:grpSpPr bwMode="auto">
              <a:xfrm>
                <a:off x="1824" y="2107"/>
                <a:ext cx="192" cy="682"/>
                <a:chOff x="1824" y="2107"/>
                <a:chExt cx="192" cy="682"/>
              </a:xfrm>
            </p:grpSpPr>
            <p:sp>
              <p:nvSpPr>
                <p:cNvPr id="1316" name="Rectangle 5"/>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17" name="Oval 6"/>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1222" name="Rectangle 7"/>
              <p:cNvSpPr>
                <a:spLocks noChangeArrowheads="1"/>
              </p:cNvSpPr>
              <p:nvPr/>
            </p:nvSpPr>
            <p:spPr bwMode="auto">
              <a:xfrm>
                <a:off x="480" y="2494"/>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223" name="Group 8"/>
              <p:cNvGrpSpPr>
                <a:grpSpLocks/>
              </p:cNvGrpSpPr>
              <p:nvPr/>
            </p:nvGrpSpPr>
            <p:grpSpPr bwMode="auto">
              <a:xfrm>
                <a:off x="1824" y="2299"/>
                <a:ext cx="192" cy="682"/>
                <a:chOff x="1824" y="2107"/>
                <a:chExt cx="192" cy="682"/>
              </a:xfrm>
            </p:grpSpPr>
            <p:sp>
              <p:nvSpPr>
                <p:cNvPr id="1314" name="Rectangle 9"/>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15" name="Oval 10"/>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4" name="Group 11"/>
              <p:cNvGrpSpPr>
                <a:grpSpLocks/>
              </p:cNvGrpSpPr>
              <p:nvPr/>
            </p:nvGrpSpPr>
            <p:grpSpPr bwMode="auto">
              <a:xfrm>
                <a:off x="1824" y="2491"/>
                <a:ext cx="192" cy="682"/>
                <a:chOff x="1824" y="2107"/>
                <a:chExt cx="192" cy="682"/>
              </a:xfrm>
            </p:grpSpPr>
            <p:sp>
              <p:nvSpPr>
                <p:cNvPr id="1312" name="Rectangle 12"/>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13" name="Oval 13"/>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5" name="Group 14"/>
              <p:cNvGrpSpPr>
                <a:grpSpLocks/>
              </p:cNvGrpSpPr>
              <p:nvPr/>
            </p:nvGrpSpPr>
            <p:grpSpPr bwMode="auto">
              <a:xfrm>
                <a:off x="1824" y="2683"/>
                <a:ext cx="192" cy="682"/>
                <a:chOff x="1824" y="2107"/>
                <a:chExt cx="192" cy="682"/>
              </a:xfrm>
            </p:grpSpPr>
            <p:sp>
              <p:nvSpPr>
                <p:cNvPr id="1310" name="Rectangle 15"/>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11" name="Oval 16"/>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6" name="Group 17"/>
              <p:cNvGrpSpPr>
                <a:grpSpLocks/>
              </p:cNvGrpSpPr>
              <p:nvPr/>
            </p:nvGrpSpPr>
            <p:grpSpPr bwMode="auto">
              <a:xfrm>
                <a:off x="1632" y="2107"/>
                <a:ext cx="192" cy="682"/>
                <a:chOff x="1824" y="2107"/>
                <a:chExt cx="192" cy="682"/>
              </a:xfrm>
            </p:grpSpPr>
            <p:sp>
              <p:nvSpPr>
                <p:cNvPr id="1308" name="Rectangle 18"/>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09" name="Oval 19"/>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7" name="Group 20"/>
              <p:cNvGrpSpPr>
                <a:grpSpLocks/>
              </p:cNvGrpSpPr>
              <p:nvPr/>
            </p:nvGrpSpPr>
            <p:grpSpPr bwMode="auto">
              <a:xfrm>
                <a:off x="1632" y="2299"/>
                <a:ext cx="192" cy="682"/>
                <a:chOff x="1824" y="2107"/>
                <a:chExt cx="192" cy="682"/>
              </a:xfrm>
            </p:grpSpPr>
            <p:sp>
              <p:nvSpPr>
                <p:cNvPr id="1306" name="Rectangle 21"/>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07" name="Oval 22"/>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8" name="Group 23"/>
              <p:cNvGrpSpPr>
                <a:grpSpLocks/>
              </p:cNvGrpSpPr>
              <p:nvPr/>
            </p:nvGrpSpPr>
            <p:grpSpPr bwMode="auto">
              <a:xfrm>
                <a:off x="1632" y="2491"/>
                <a:ext cx="192" cy="682"/>
                <a:chOff x="1824" y="2107"/>
                <a:chExt cx="192" cy="682"/>
              </a:xfrm>
            </p:grpSpPr>
            <p:sp>
              <p:nvSpPr>
                <p:cNvPr id="1304" name="Rectangle 24"/>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05" name="Oval 25"/>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29" name="Group 26"/>
              <p:cNvGrpSpPr>
                <a:grpSpLocks/>
              </p:cNvGrpSpPr>
              <p:nvPr/>
            </p:nvGrpSpPr>
            <p:grpSpPr bwMode="auto">
              <a:xfrm>
                <a:off x="1632" y="2683"/>
                <a:ext cx="192" cy="682"/>
                <a:chOff x="1824" y="2107"/>
                <a:chExt cx="192" cy="682"/>
              </a:xfrm>
            </p:grpSpPr>
            <p:sp>
              <p:nvSpPr>
                <p:cNvPr id="1302" name="Rectangle 27"/>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03" name="Oval 28"/>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0" name="Group 29"/>
              <p:cNvGrpSpPr>
                <a:grpSpLocks/>
              </p:cNvGrpSpPr>
              <p:nvPr/>
            </p:nvGrpSpPr>
            <p:grpSpPr bwMode="auto">
              <a:xfrm>
                <a:off x="1440" y="2107"/>
                <a:ext cx="192" cy="682"/>
                <a:chOff x="1824" y="2107"/>
                <a:chExt cx="192" cy="682"/>
              </a:xfrm>
            </p:grpSpPr>
            <p:sp>
              <p:nvSpPr>
                <p:cNvPr id="1300" name="Rectangle 30"/>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01" name="Oval 31"/>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1" name="Group 32"/>
              <p:cNvGrpSpPr>
                <a:grpSpLocks/>
              </p:cNvGrpSpPr>
              <p:nvPr/>
            </p:nvGrpSpPr>
            <p:grpSpPr bwMode="auto">
              <a:xfrm>
                <a:off x="1440" y="2299"/>
                <a:ext cx="192" cy="682"/>
                <a:chOff x="1824" y="2107"/>
                <a:chExt cx="192" cy="682"/>
              </a:xfrm>
            </p:grpSpPr>
            <p:sp>
              <p:nvSpPr>
                <p:cNvPr id="1298" name="Rectangle 33"/>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99" name="Oval 34"/>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2" name="Group 35"/>
              <p:cNvGrpSpPr>
                <a:grpSpLocks/>
              </p:cNvGrpSpPr>
              <p:nvPr/>
            </p:nvGrpSpPr>
            <p:grpSpPr bwMode="auto">
              <a:xfrm>
                <a:off x="1440" y="2491"/>
                <a:ext cx="192" cy="682"/>
                <a:chOff x="1824" y="2107"/>
                <a:chExt cx="192" cy="682"/>
              </a:xfrm>
            </p:grpSpPr>
            <p:sp>
              <p:nvSpPr>
                <p:cNvPr id="1296" name="Rectangle 36"/>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97" name="Oval 37"/>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3" name="Group 38"/>
              <p:cNvGrpSpPr>
                <a:grpSpLocks/>
              </p:cNvGrpSpPr>
              <p:nvPr/>
            </p:nvGrpSpPr>
            <p:grpSpPr bwMode="auto">
              <a:xfrm>
                <a:off x="1440" y="2683"/>
                <a:ext cx="192" cy="682"/>
                <a:chOff x="1824" y="2107"/>
                <a:chExt cx="192" cy="682"/>
              </a:xfrm>
            </p:grpSpPr>
            <p:sp>
              <p:nvSpPr>
                <p:cNvPr id="1294" name="Rectangle 39"/>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95" name="Oval 40"/>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4" name="Group 41"/>
              <p:cNvGrpSpPr>
                <a:grpSpLocks/>
              </p:cNvGrpSpPr>
              <p:nvPr/>
            </p:nvGrpSpPr>
            <p:grpSpPr bwMode="auto">
              <a:xfrm>
                <a:off x="1248" y="2107"/>
                <a:ext cx="192" cy="682"/>
                <a:chOff x="1824" y="2107"/>
                <a:chExt cx="192" cy="682"/>
              </a:xfrm>
            </p:grpSpPr>
            <p:sp>
              <p:nvSpPr>
                <p:cNvPr id="1292" name="Rectangle 42"/>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93" name="Oval 43"/>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5" name="Group 44"/>
              <p:cNvGrpSpPr>
                <a:grpSpLocks/>
              </p:cNvGrpSpPr>
              <p:nvPr/>
            </p:nvGrpSpPr>
            <p:grpSpPr bwMode="auto">
              <a:xfrm>
                <a:off x="1248" y="2299"/>
                <a:ext cx="192" cy="682"/>
                <a:chOff x="1824" y="2107"/>
                <a:chExt cx="192" cy="682"/>
              </a:xfrm>
            </p:grpSpPr>
            <p:sp>
              <p:nvSpPr>
                <p:cNvPr id="1290" name="Rectangle 45"/>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91" name="Oval 46"/>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6" name="Group 47"/>
              <p:cNvGrpSpPr>
                <a:grpSpLocks/>
              </p:cNvGrpSpPr>
              <p:nvPr/>
            </p:nvGrpSpPr>
            <p:grpSpPr bwMode="auto">
              <a:xfrm>
                <a:off x="1248" y="2491"/>
                <a:ext cx="192" cy="682"/>
                <a:chOff x="1824" y="2107"/>
                <a:chExt cx="192" cy="682"/>
              </a:xfrm>
            </p:grpSpPr>
            <p:sp>
              <p:nvSpPr>
                <p:cNvPr id="1288" name="Rectangle 48"/>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89" name="Oval 49"/>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7" name="Group 50"/>
              <p:cNvGrpSpPr>
                <a:grpSpLocks/>
              </p:cNvGrpSpPr>
              <p:nvPr/>
            </p:nvGrpSpPr>
            <p:grpSpPr bwMode="auto">
              <a:xfrm>
                <a:off x="1248" y="2683"/>
                <a:ext cx="192" cy="682"/>
                <a:chOff x="1824" y="2107"/>
                <a:chExt cx="192" cy="682"/>
              </a:xfrm>
            </p:grpSpPr>
            <p:sp>
              <p:nvSpPr>
                <p:cNvPr id="1286" name="Rectangle 51"/>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87" name="Oval 52"/>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8" name="Group 53"/>
              <p:cNvGrpSpPr>
                <a:grpSpLocks/>
              </p:cNvGrpSpPr>
              <p:nvPr/>
            </p:nvGrpSpPr>
            <p:grpSpPr bwMode="auto">
              <a:xfrm>
                <a:off x="1056" y="2107"/>
                <a:ext cx="192" cy="682"/>
                <a:chOff x="1824" y="2107"/>
                <a:chExt cx="192" cy="682"/>
              </a:xfrm>
            </p:grpSpPr>
            <p:sp>
              <p:nvSpPr>
                <p:cNvPr id="1284" name="Rectangle 54"/>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85" name="Oval 55"/>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39" name="Group 56"/>
              <p:cNvGrpSpPr>
                <a:grpSpLocks/>
              </p:cNvGrpSpPr>
              <p:nvPr/>
            </p:nvGrpSpPr>
            <p:grpSpPr bwMode="auto">
              <a:xfrm>
                <a:off x="1056" y="2299"/>
                <a:ext cx="192" cy="682"/>
                <a:chOff x="1824" y="2107"/>
                <a:chExt cx="192" cy="682"/>
              </a:xfrm>
            </p:grpSpPr>
            <p:sp>
              <p:nvSpPr>
                <p:cNvPr id="1282" name="Rectangle 57"/>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83" name="Oval 58"/>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0" name="Group 59"/>
              <p:cNvGrpSpPr>
                <a:grpSpLocks/>
              </p:cNvGrpSpPr>
              <p:nvPr/>
            </p:nvGrpSpPr>
            <p:grpSpPr bwMode="auto">
              <a:xfrm>
                <a:off x="1056" y="2491"/>
                <a:ext cx="192" cy="682"/>
                <a:chOff x="1824" y="2107"/>
                <a:chExt cx="192" cy="682"/>
              </a:xfrm>
            </p:grpSpPr>
            <p:sp>
              <p:nvSpPr>
                <p:cNvPr id="1280" name="Rectangle 60"/>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81" name="Oval 61"/>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1" name="Group 62"/>
              <p:cNvGrpSpPr>
                <a:grpSpLocks/>
              </p:cNvGrpSpPr>
              <p:nvPr/>
            </p:nvGrpSpPr>
            <p:grpSpPr bwMode="auto">
              <a:xfrm>
                <a:off x="1056" y="2683"/>
                <a:ext cx="192" cy="682"/>
                <a:chOff x="1824" y="2107"/>
                <a:chExt cx="192" cy="682"/>
              </a:xfrm>
            </p:grpSpPr>
            <p:sp>
              <p:nvSpPr>
                <p:cNvPr id="1278" name="Rectangle 63"/>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79" name="Oval 64"/>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2" name="Group 65"/>
              <p:cNvGrpSpPr>
                <a:grpSpLocks/>
              </p:cNvGrpSpPr>
              <p:nvPr/>
            </p:nvGrpSpPr>
            <p:grpSpPr bwMode="auto">
              <a:xfrm>
                <a:off x="864" y="2107"/>
                <a:ext cx="192" cy="682"/>
                <a:chOff x="1824" y="2107"/>
                <a:chExt cx="192" cy="682"/>
              </a:xfrm>
            </p:grpSpPr>
            <p:sp>
              <p:nvSpPr>
                <p:cNvPr id="1276" name="Rectangle 66"/>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77" name="Oval 67"/>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3" name="Group 68"/>
              <p:cNvGrpSpPr>
                <a:grpSpLocks/>
              </p:cNvGrpSpPr>
              <p:nvPr/>
            </p:nvGrpSpPr>
            <p:grpSpPr bwMode="auto">
              <a:xfrm>
                <a:off x="864" y="2299"/>
                <a:ext cx="192" cy="682"/>
                <a:chOff x="1824" y="2107"/>
                <a:chExt cx="192" cy="682"/>
              </a:xfrm>
            </p:grpSpPr>
            <p:sp>
              <p:nvSpPr>
                <p:cNvPr id="1274" name="Rectangle 69"/>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75" name="Oval 70"/>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4" name="Group 71"/>
              <p:cNvGrpSpPr>
                <a:grpSpLocks/>
              </p:cNvGrpSpPr>
              <p:nvPr/>
            </p:nvGrpSpPr>
            <p:grpSpPr bwMode="auto">
              <a:xfrm>
                <a:off x="864" y="2491"/>
                <a:ext cx="192" cy="682"/>
                <a:chOff x="1824" y="2107"/>
                <a:chExt cx="192" cy="682"/>
              </a:xfrm>
            </p:grpSpPr>
            <p:sp>
              <p:nvSpPr>
                <p:cNvPr id="1272" name="Rectangle 72"/>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73" name="Oval 73"/>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5" name="Group 74"/>
              <p:cNvGrpSpPr>
                <a:grpSpLocks/>
              </p:cNvGrpSpPr>
              <p:nvPr/>
            </p:nvGrpSpPr>
            <p:grpSpPr bwMode="auto">
              <a:xfrm>
                <a:off x="864" y="2683"/>
                <a:ext cx="192" cy="682"/>
                <a:chOff x="1824" y="2107"/>
                <a:chExt cx="192" cy="682"/>
              </a:xfrm>
            </p:grpSpPr>
            <p:sp>
              <p:nvSpPr>
                <p:cNvPr id="1270" name="Rectangle 75"/>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71" name="Oval 76"/>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6" name="Group 77"/>
              <p:cNvGrpSpPr>
                <a:grpSpLocks/>
              </p:cNvGrpSpPr>
              <p:nvPr/>
            </p:nvGrpSpPr>
            <p:grpSpPr bwMode="auto">
              <a:xfrm>
                <a:off x="672" y="2107"/>
                <a:ext cx="192" cy="682"/>
                <a:chOff x="1824" y="2107"/>
                <a:chExt cx="192" cy="682"/>
              </a:xfrm>
            </p:grpSpPr>
            <p:sp>
              <p:nvSpPr>
                <p:cNvPr id="1268" name="Rectangle 78"/>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69" name="Oval 79"/>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7" name="Group 80"/>
              <p:cNvGrpSpPr>
                <a:grpSpLocks/>
              </p:cNvGrpSpPr>
              <p:nvPr/>
            </p:nvGrpSpPr>
            <p:grpSpPr bwMode="auto">
              <a:xfrm>
                <a:off x="672" y="2299"/>
                <a:ext cx="192" cy="682"/>
                <a:chOff x="1824" y="2107"/>
                <a:chExt cx="192" cy="682"/>
              </a:xfrm>
            </p:grpSpPr>
            <p:sp>
              <p:nvSpPr>
                <p:cNvPr id="1266" name="Rectangle 81"/>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67" name="Oval 82"/>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8" name="Group 83"/>
              <p:cNvGrpSpPr>
                <a:grpSpLocks/>
              </p:cNvGrpSpPr>
              <p:nvPr/>
            </p:nvGrpSpPr>
            <p:grpSpPr bwMode="auto">
              <a:xfrm>
                <a:off x="672" y="2491"/>
                <a:ext cx="192" cy="682"/>
                <a:chOff x="1824" y="2107"/>
                <a:chExt cx="192" cy="682"/>
              </a:xfrm>
            </p:grpSpPr>
            <p:sp>
              <p:nvSpPr>
                <p:cNvPr id="1264" name="Rectangle 84"/>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65" name="Oval 85"/>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49" name="Group 86"/>
              <p:cNvGrpSpPr>
                <a:grpSpLocks/>
              </p:cNvGrpSpPr>
              <p:nvPr/>
            </p:nvGrpSpPr>
            <p:grpSpPr bwMode="auto">
              <a:xfrm>
                <a:off x="672" y="2683"/>
                <a:ext cx="192" cy="682"/>
                <a:chOff x="1824" y="2107"/>
                <a:chExt cx="192" cy="682"/>
              </a:xfrm>
            </p:grpSpPr>
            <p:sp>
              <p:nvSpPr>
                <p:cNvPr id="1262" name="Rectangle 87"/>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63" name="Oval 88"/>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50" name="Group 89"/>
              <p:cNvGrpSpPr>
                <a:grpSpLocks/>
              </p:cNvGrpSpPr>
              <p:nvPr/>
            </p:nvGrpSpPr>
            <p:grpSpPr bwMode="auto">
              <a:xfrm>
                <a:off x="480" y="2107"/>
                <a:ext cx="192" cy="682"/>
                <a:chOff x="1824" y="2107"/>
                <a:chExt cx="192" cy="682"/>
              </a:xfrm>
            </p:grpSpPr>
            <p:sp>
              <p:nvSpPr>
                <p:cNvPr id="1260" name="Rectangle 90"/>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61" name="Oval 91"/>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51" name="Group 92"/>
              <p:cNvGrpSpPr>
                <a:grpSpLocks/>
              </p:cNvGrpSpPr>
              <p:nvPr/>
            </p:nvGrpSpPr>
            <p:grpSpPr bwMode="auto">
              <a:xfrm>
                <a:off x="480" y="2299"/>
                <a:ext cx="192" cy="682"/>
                <a:chOff x="1824" y="2107"/>
                <a:chExt cx="192" cy="682"/>
              </a:xfrm>
            </p:grpSpPr>
            <p:sp>
              <p:nvSpPr>
                <p:cNvPr id="1258" name="Rectangle 93"/>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59" name="Oval 94"/>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52" name="Group 95"/>
              <p:cNvGrpSpPr>
                <a:grpSpLocks/>
              </p:cNvGrpSpPr>
              <p:nvPr/>
            </p:nvGrpSpPr>
            <p:grpSpPr bwMode="auto">
              <a:xfrm>
                <a:off x="480" y="2491"/>
                <a:ext cx="192" cy="682"/>
                <a:chOff x="1824" y="2107"/>
                <a:chExt cx="192" cy="682"/>
              </a:xfrm>
            </p:grpSpPr>
            <p:sp>
              <p:nvSpPr>
                <p:cNvPr id="1256" name="Rectangle 96"/>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57" name="Oval 97"/>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253" name="Group 98"/>
              <p:cNvGrpSpPr>
                <a:grpSpLocks/>
              </p:cNvGrpSpPr>
              <p:nvPr/>
            </p:nvGrpSpPr>
            <p:grpSpPr bwMode="auto">
              <a:xfrm>
                <a:off x="480" y="2683"/>
                <a:ext cx="192" cy="682"/>
                <a:chOff x="1824" y="2107"/>
                <a:chExt cx="192" cy="682"/>
              </a:xfrm>
            </p:grpSpPr>
            <p:sp>
              <p:nvSpPr>
                <p:cNvPr id="1254" name="Rectangle 99"/>
                <p:cNvSpPr>
                  <a:spLocks noChangeArrowheads="1"/>
                </p:cNvSpPr>
                <p:nvPr/>
              </p:nvSpPr>
              <p:spPr bwMode="auto">
                <a:xfrm>
                  <a:off x="1824" y="2206"/>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255" name="Oval 100"/>
                <p:cNvSpPr>
                  <a:spLocks noChangeArrowheads="1"/>
                </p:cNvSpPr>
                <p:nvPr/>
              </p:nvSpPr>
              <p:spPr bwMode="auto">
                <a:xfrm>
                  <a:off x="1872" y="2107"/>
                  <a:ext cx="96" cy="682"/>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1220" name="AutoShape 101"/>
            <p:cNvSpPr>
              <a:spLocks noChangeArrowheads="1"/>
            </p:cNvSpPr>
            <p:nvPr/>
          </p:nvSpPr>
          <p:spPr bwMode="auto">
            <a:xfrm>
              <a:off x="432" y="2095"/>
              <a:ext cx="528" cy="501"/>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1318" name="Group 104"/>
          <p:cNvGrpSpPr>
            <a:grpSpLocks/>
          </p:cNvGrpSpPr>
          <p:nvPr/>
        </p:nvGrpSpPr>
        <p:grpSpPr bwMode="auto">
          <a:xfrm>
            <a:off x="457200" y="2068512"/>
            <a:ext cx="3276600" cy="1997074"/>
            <a:chOff x="432" y="1339"/>
            <a:chExt cx="2064" cy="1258"/>
          </a:xfrm>
        </p:grpSpPr>
        <p:grpSp>
          <p:nvGrpSpPr>
            <p:cNvPr id="1319" name="Group 105"/>
            <p:cNvGrpSpPr>
              <a:grpSpLocks/>
            </p:cNvGrpSpPr>
            <p:nvPr/>
          </p:nvGrpSpPr>
          <p:grpSpPr bwMode="auto">
            <a:xfrm>
              <a:off x="960" y="1339"/>
              <a:ext cx="1536" cy="1258"/>
              <a:chOff x="480" y="1339"/>
              <a:chExt cx="1536" cy="1258"/>
            </a:xfrm>
          </p:grpSpPr>
          <p:grpSp>
            <p:nvGrpSpPr>
              <p:cNvPr id="1321" name="Group 106"/>
              <p:cNvGrpSpPr>
                <a:grpSpLocks/>
              </p:cNvGrpSpPr>
              <p:nvPr/>
            </p:nvGrpSpPr>
            <p:grpSpPr bwMode="auto">
              <a:xfrm>
                <a:off x="1824" y="1339"/>
                <a:ext cx="192" cy="682"/>
                <a:chOff x="1824" y="1339"/>
                <a:chExt cx="192" cy="682"/>
              </a:xfrm>
            </p:grpSpPr>
            <p:sp>
              <p:nvSpPr>
                <p:cNvPr id="1416" name="Rectangle 107"/>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17" name="Oval 108"/>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1322" name="Rectangle 109"/>
              <p:cNvSpPr>
                <a:spLocks noChangeArrowheads="1"/>
              </p:cNvSpPr>
              <p:nvPr/>
            </p:nvSpPr>
            <p:spPr bwMode="auto">
              <a:xfrm>
                <a:off x="480" y="1726"/>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323" name="Group 110"/>
              <p:cNvGrpSpPr>
                <a:grpSpLocks/>
              </p:cNvGrpSpPr>
              <p:nvPr/>
            </p:nvGrpSpPr>
            <p:grpSpPr bwMode="auto">
              <a:xfrm>
                <a:off x="1824" y="1531"/>
                <a:ext cx="192" cy="682"/>
                <a:chOff x="1824" y="1339"/>
                <a:chExt cx="192" cy="682"/>
              </a:xfrm>
            </p:grpSpPr>
            <p:sp>
              <p:nvSpPr>
                <p:cNvPr id="1414" name="Rectangle 111"/>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15" name="Oval 112"/>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4" name="Group 113"/>
              <p:cNvGrpSpPr>
                <a:grpSpLocks/>
              </p:cNvGrpSpPr>
              <p:nvPr/>
            </p:nvGrpSpPr>
            <p:grpSpPr bwMode="auto">
              <a:xfrm>
                <a:off x="1824" y="1723"/>
                <a:ext cx="192" cy="682"/>
                <a:chOff x="1824" y="1339"/>
                <a:chExt cx="192" cy="682"/>
              </a:xfrm>
            </p:grpSpPr>
            <p:sp>
              <p:nvSpPr>
                <p:cNvPr id="1412" name="Rectangle 114"/>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13" name="Oval 115"/>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5" name="Group 116"/>
              <p:cNvGrpSpPr>
                <a:grpSpLocks/>
              </p:cNvGrpSpPr>
              <p:nvPr/>
            </p:nvGrpSpPr>
            <p:grpSpPr bwMode="auto">
              <a:xfrm>
                <a:off x="1824" y="1915"/>
                <a:ext cx="192" cy="682"/>
                <a:chOff x="1824" y="1339"/>
                <a:chExt cx="192" cy="682"/>
              </a:xfrm>
            </p:grpSpPr>
            <p:sp>
              <p:nvSpPr>
                <p:cNvPr id="1410" name="Rectangle 117"/>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11" name="Oval 118"/>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6" name="Group 119"/>
              <p:cNvGrpSpPr>
                <a:grpSpLocks/>
              </p:cNvGrpSpPr>
              <p:nvPr/>
            </p:nvGrpSpPr>
            <p:grpSpPr bwMode="auto">
              <a:xfrm>
                <a:off x="1632" y="1339"/>
                <a:ext cx="192" cy="682"/>
                <a:chOff x="1824" y="1339"/>
                <a:chExt cx="192" cy="682"/>
              </a:xfrm>
            </p:grpSpPr>
            <p:sp>
              <p:nvSpPr>
                <p:cNvPr id="1408" name="Rectangle 120"/>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9" name="Oval 121"/>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7" name="Group 122"/>
              <p:cNvGrpSpPr>
                <a:grpSpLocks/>
              </p:cNvGrpSpPr>
              <p:nvPr/>
            </p:nvGrpSpPr>
            <p:grpSpPr bwMode="auto">
              <a:xfrm>
                <a:off x="1632" y="1531"/>
                <a:ext cx="192" cy="682"/>
                <a:chOff x="1824" y="1339"/>
                <a:chExt cx="192" cy="682"/>
              </a:xfrm>
            </p:grpSpPr>
            <p:sp>
              <p:nvSpPr>
                <p:cNvPr id="1406" name="Rectangle 123"/>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7" name="Oval 124"/>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8" name="Group 125"/>
              <p:cNvGrpSpPr>
                <a:grpSpLocks/>
              </p:cNvGrpSpPr>
              <p:nvPr/>
            </p:nvGrpSpPr>
            <p:grpSpPr bwMode="auto">
              <a:xfrm>
                <a:off x="1632" y="1723"/>
                <a:ext cx="192" cy="682"/>
                <a:chOff x="1824" y="1339"/>
                <a:chExt cx="192" cy="682"/>
              </a:xfrm>
            </p:grpSpPr>
            <p:sp>
              <p:nvSpPr>
                <p:cNvPr id="1404" name="Rectangle 126"/>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5" name="Oval 127"/>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29" name="Group 128"/>
              <p:cNvGrpSpPr>
                <a:grpSpLocks/>
              </p:cNvGrpSpPr>
              <p:nvPr/>
            </p:nvGrpSpPr>
            <p:grpSpPr bwMode="auto">
              <a:xfrm>
                <a:off x="1632" y="1915"/>
                <a:ext cx="192" cy="682"/>
                <a:chOff x="1824" y="1339"/>
                <a:chExt cx="192" cy="682"/>
              </a:xfrm>
            </p:grpSpPr>
            <p:sp>
              <p:nvSpPr>
                <p:cNvPr id="1402" name="Rectangle 129"/>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3" name="Oval 130"/>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0" name="Group 131"/>
              <p:cNvGrpSpPr>
                <a:grpSpLocks/>
              </p:cNvGrpSpPr>
              <p:nvPr/>
            </p:nvGrpSpPr>
            <p:grpSpPr bwMode="auto">
              <a:xfrm>
                <a:off x="1440" y="1339"/>
                <a:ext cx="192" cy="682"/>
                <a:chOff x="1824" y="1339"/>
                <a:chExt cx="192" cy="682"/>
              </a:xfrm>
            </p:grpSpPr>
            <p:sp>
              <p:nvSpPr>
                <p:cNvPr id="1400" name="Rectangle 132"/>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1" name="Oval 133"/>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1" name="Group 134"/>
              <p:cNvGrpSpPr>
                <a:grpSpLocks/>
              </p:cNvGrpSpPr>
              <p:nvPr/>
            </p:nvGrpSpPr>
            <p:grpSpPr bwMode="auto">
              <a:xfrm>
                <a:off x="1440" y="1531"/>
                <a:ext cx="192" cy="682"/>
                <a:chOff x="1824" y="1339"/>
                <a:chExt cx="192" cy="682"/>
              </a:xfrm>
            </p:grpSpPr>
            <p:sp>
              <p:nvSpPr>
                <p:cNvPr id="1398" name="Rectangle 135"/>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99" name="Oval 136"/>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2" name="Group 137"/>
              <p:cNvGrpSpPr>
                <a:grpSpLocks/>
              </p:cNvGrpSpPr>
              <p:nvPr/>
            </p:nvGrpSpPr>
            <p:grpSpPr bwMode="auto">
              <a:xfrm>
                <a:off x="1440" y="1723"/>
                <a:ext cx="192" cy="682"/>
                <a:chOff x="1824" y="1339"/>
                <a:chExt cx="192" cy="682"/>
              </a:xfrm>
            </p:grpSpPr>
            <p:sp>
              <p:nvSpPr>
                <p:cNvPr id="1396" name="Rectangle 138"/>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97" name="Oval 139"/>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3" name="Group 140"/>
              <p:cNvGrpSpPr>
                <a:grpSpLocks/>
              </p:cNvGrpSpPr>
              <p:nvPr/>
            </p:nvGrpSpPr>
            <p:grpSpPr bwMode="auto">
              <a:xfrm>
                <a:off x="1440" y="1915"/>
                <a:ext cx="192" cy="682"/>
                <a:chOff x="1824" y="1339"/>
                <a:chExt cx="192" cy="682"/>
              </a:xfrm>
            </p:grpSpPr>
            <p:sp>
              <p:nvSpPr>
                <p:cNvPr id="1394" name="Rectangle 141"/>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95" name="Oval 142"/>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4" name="Group 143"/>
              <p:cNvGrpSpPr>
                <a:grpSpLocks/>
              </p:cNvGrpSpPr>
              <p:nvPr/>
            </p:nvGrpSpPr>
            <p:grpSpPr bwMode="auto">
              <a:xfrm>
                <a:off x="1248" y="1339"/>
                <a:ext cx="192" cy="682"/>
                <a:chOff x="1824" y="1339"/>
                <a:chExt cx="192" cy="682"/>
              </a:xfrm>
            </p:grpSpPr>
            <p:sp>
              <p:nvSpPr>
                <p:cNvPr id="1392" name="Rectangle 144"/>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93" name="Oval 145"/>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5" name="Group 146"/>
              <p:cNvGrpSpPr>
                <a:grpSpLocks/>
              </p:cNvGrpSpPr>
              <p:nvPr/>
            </p:nvGrpSpPr>
            <p:grpSpPr bwMode="auto">
              <a:xfrm>
                <a:off x="1248" y="1531"/>
                <a:ext cx="192" cy="682"/>
                <a:chOff x="1824" y="1339"/>
                <a:chExt cx="192" cy="682"/>
              </a:xfrm>
            </p:grpSpPr>
            <p:sp>
              <p:nvSpPr>
                <p:cNvPr id="1390" name="Rectangle 147"/>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91" name="Oval 148"/>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6" name="Group 149"/>
              <p:cNvGrpSpPr>
                <a:grpSpLocks/>
              </p:cNvGrpSpPr>
              <p:nvPr/>
            </p:nvGrpSpPr>
            <p:grpSpPr bwMode="auto">
              <a:xfrm>
                <a:off x="1248" y="1723"/>
                <a:ext cx="192" cy="682"/>
                <a:chOff x="1824" y="1339"/>
                <a:chExt cx="192" cy="682"/>
              </a:xfrm>
            </p:grpSpPr>
            <p:sp>
              <p:nvSpPr>
                <p:cNvPr id="1388" name="Rectangle 150"/>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89" name="Oval 151"/>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7" name="Group 152"/>
              <p:cNvGrpSpPr>
                <a:grpSpLocks/>
              </p:cNvGrpSpPr>
              <p:nvPr/>
            </p:nvGrpSpPr>
            <p:grpSpPr bwMode="auto">
              <a:xfrm>
                <a:off x="1248" y="1915"/>
                <a:ext cx="192" cy="682"/>
                <a:chOff x="1824" y="1339"/>
                <a:chExt cx="192" cy="682"/>
              </a:xfrm>
            </p:grpSpPr>
            <p:sp>
              <p:nvSpPr>
                <p:cNvPr id="1386" name="Rectangle 153"/>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87" name="Oval 154"/>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8" name="Group 155"/>
              <p:cNvGrpSpPr>
                <a:grpSpLocks/>
              </p:cNvGrpSpPr>
              <p:nvPr/>
            </p:nvGrpSpPr>
            <p:grpSpPr bwMode="auto">
              <a:xfrm>
                <a:off x="1056" y="1339"/>
                <a:ext cx="192" cy="682"/>
                <a:chOff x="1824" y="1339"/>
                <a:chExt cx="192" cy="682"/>
              </a:xfrm>
            </p:grpSpPr>
            <p:sp>
              <p:nvSpPr>
                <p:cNvPr id="1384" name="Rectangle 156"/>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85" name="Oval 157"/>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39" name="Group 158"/>
              <p:cNvGrpSpPr>
                <a:grpSpLocks/>
              </p:cNvGrpSpPr>
              <p:nvPr/>
            </p:nvGrpSpPr>
            <p:grpSpPr bwMode="auto">
              <a:xfrm>
                <a:off x="1056" y="1531"/>
                <a:ext cx="192" cy="682"/>
                <a:chOff x="1824" y="1339"/>
                <a:chExt cx="192" cy="682"/>
              </a:xfrm>
            </p:grpSpPr>
            <p:sp>
              <p:nvSpPr>
                <p:cNvPr id="1382" name="Rectangle 159"/>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83" name="Oval 160"/>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0" name="Group 161"/>
              <p:cNvGrpSpPr>
                <a:grpSpLocks/>
              </p:cNvGrpSpPr>
              <p:nvPr/>
            </p:nvGrpSpPr>
            <p:grpSpPr bwMode="auto">
              <a:xfrm>
                <a:off x="1056" y="1723"/>
                <a:ext cx="192" cy="682"/>
                <a:chOff x="1824" y="1339"/>
                <a:chExt cx="192" cy="682"/>
              </a:xfrm>
            </p:grpSpPr>
            <p:sp>
              <p:nvSpPr>
                <p:cNvPr id="1380" name="Rectangle 162"/>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81" name="Oval 163"/>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1" name="Group 164"/>
              <p:cNvGrpSpPr>
                <a:grpSpLocks/>
              </p:cNvGrpSpPr>
              <p:nvPr/>
            </p:nvGrpSpPr>
            <p:grpSpPr bwMode="auto">
              <a:xfrm>
                <a:off x="1056" y="1915"/>
                <a:ext cx="192" cy="682"/>
                <a:chOff x="1824" y="1339"/>
                <a:chExt cx="192" cy="682"/>
              </a:xfrm>
            </p:grpSpPr>
            <p:sp>
              <p:nvSpPr>
                <p:cNvPr id="1378" name="Rectangle 165"/>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79" name="Oval 166"/>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2" name="Group 167"/>
              <p:cNvGrpSpPr>
                <a:grpSpLocks/>
              </p:cNvGrpSpPr>
              <p:nvPr/>
            </p:nvGrpSpPr>
            <p:grpSpPr bwMode="auto">
              <a:xfrm>
                <a:off x="864" y="1339"/>
                <a:ext cx="192" cy="682"/>
                <a:chOff x="1824" y="1339"/>
                <a:chExt cx="192" cy="682"/>
              </a:xfrm>
            </p:grpSpPr>
            <p:sp>
              <p:nvSpPr>
                <p:cNvPr id="1376" name="Rectangle 168"/>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77" name="Oval 169"/>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3" name="Group 170"/>
              <p:cNvGrpSpPr>
                <a:grpSpLocks/>
              </p:cNvGrpSpPr>
              <p:nvPr/>
            </p:nvGrpSpPr>
            <p:grpSpPr bwMode="auto">
              <a:xfrm>
                <a:off x="864" y="1531"/>
                <a:ext cx="192" cy="682"/>
                <a:chOff x="1824" y="1339"/>
                <a:chExt cx="192" cy="682"/>
              </a:xfrm>
            </p:grpSpPr>
            <p:sp>
              <p:nvSpPr>
                <p:cNvPr id="1374" name="Rectangle 171"/>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75" name="Oval 172"/>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4" name="Group 173"/>
              <p:cNvGrpSpPr>
                <a:grpSpLocks/>
              </p:cNvGrpSpPr>
              <p:nvPr/>
            </p:nvGrpSpPr>
            <p:grpSpPr bwMode="auto">
              <a:xfrm>
                <a:off x="864" y="1723"/>
                <a:ext cx="192" cy="682"/>
                <a:chOff x="1824" y="1339"/>
                <a:chExt cx="192" cy="682"/>
              </a:xfrm>
            </p:grpSpPr>
            <p:sp>
              <p:nvSpPr>
                <p:cNvPr id="1372" name="Rectangle 174"/>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73" name="Oval 175"/>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5" name="Group 176"/>
              <p:cNvGrpSpPr>
                <a:grpSpLocks/>
              </p:cNvGrpSpPr>
              <p:nvPr/>
            </p:nvGrpSpPr>
            <p:grpSpPr bwMode="auto">
              <a:xfrm>
                <a:off x="864" y="1915"/>
                <a:ext cx="192" cy="682"/>
                <a:chOff x="1824" y="1339"/>
                <a:chExt cx="192" cy="682"/>
              </a:xfrm>
            </p:grpSpPr>
            <p:sp>
              <p:nvSpPr>
                <p:cNvPr id="1370" name="Rectangle 177"/>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71" name="Oval 178"/>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6" name="Group 179"/>
              <p:cNvGrpSpPr>
                <a:grpSpLocks/>
              </p:cNvGrpSpPr>
              <p:nvPr/>
            </p:nvGrpSpPr>
            <p:grpSpPr bwMode="auto">
              <a:xfrm>
                <a:off x="672" y="1339"/>
                <a:ext cx="192" cy="682"/>
                <a:chOff x="1824" y="1339"/>
                <a:chExt cx="192" cy="682"/>
              </a:xfrm>
            </p:grpSpPr>
            <p:sp>
              <p:nvSpPr>
                <p:cNvPr id="1368" name="Rectangle 180"/>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69" name="Oval 181"/>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7" name="Group 182"/>
              <p:cNvGrpSpPr>
                <a:grpSpLocks/>
              </p:cNvGrpSpPr>
              <p:nvPr/>
            </p:nvGrpSpPr>
            <p:grpSpPr bwMode="auto">
              <a:xfrm>
                <a:off x="672" y="1531"/>
                <a:ext cx="192" cy="682"/>
                <a:chOff x="1824" y="1339"/>
                <a:chExt cx="192" cy="682"/>
              </a:xfrm>
            </p:grpSpPr>
            <p:sp>
              <p:nvSpPr>
                <p:cNvPr id="1366" name="Rectangle 183"/>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67" name="Oval 184"/>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8" name="Group 185"/>
              <p:cNvGrpSpPr>
                <a:grpSpLocks/>
              </p:cNvGrpSpPr>
              <p:nvPr/>
            </p:nvGrpSpPr>
            <p:grpSpPr bwMode="auto">
              <a:xfrm>
                <a:off x="672" y="1723"/>
                <a:ext cx="192" cy="682"/>
                <a:chOff x="1824" y="1339"/>
                <a:chExt cx="192" cy="682"/>
              </a:xfrm>
            </p:grpSpPr>
            <p:sp>
              <p:nvSpPr>
                <p:cNvPr id="1364" name="Rectangle 186"/>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65" name="Oval 187"/>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49" name="Group 188"/>
              <p:cNvGrpSpPr>
                <a:grpSpLocks/>
              </p:cNvGrpSpPr>
              <p:nvPr/>
            </p:nvGrpSpPr>
            <p:grpSpPr bwMode="auto">
              <a:xfrm>
                <a:off x="672" y="1915"/>
                <a:ext cx="192" cy="682"/>
                <a:chOff x="1824" y="1339"/>
                <a:chExt cx="192" cy="682"/>
              </a:xfrm>
            </p:grpSpPr>
            <p:sp>
              <p:nvSpPr>
                <p:cNvPr id="1362" name="Rectangle 189"/>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63" name="Oval 190"/>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50" name="Group 191"/>
              <p:cNvGrpSpPr>
                <a:grpSpLocks/>
              </p:cNvGrpSpPr>
              <p:nvPr/>
            </p:nvGrpSpPr>
            <p:grpSpPr bwMode="auto">
              <a:xfrm>
                <a:off x="480" y="1339"/>
                <a:ext cx="192" cy="682"/>
                <a:chOff x="1824" y="1339"/>
                <a:chExt cx="192" cy="682"/>
              </a:xfrm>
            </p:grpSpPr>
            <p:sp>
              <p:nvSpPr>
                <p:cNvPr id="1360" name="Rectangle 192"/>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61" name="Oval 193"/>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51" name="Group 194"/>
              <p:cNvGrpSpPr>
                <a:grpSpLocks/>
              </p:cNvGrpSpPr>
              <p:nvPr/>
            </p:nvGrpSpPr>
            <p:grpSpPr bwMode="auto">
              <a:xfrm>
                <a:off x="480" y="1531"/>
                <a:ext cx="192" cy="682"/>
                <a:chOff x="1824" y="1339"/>
                <a:chExt cx="192" cy="682"/>
              </a:xfrm>
            </p:grpSpPr>
            <p:sp>
              <p:nvSpPr>
                <p:cNvPr id="1358" name="Rectangle 195"/>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59" name="Oval 196"/>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52" name="Group 197"/>
              <p:cNvGrpSpPr>
                <a:grpSpLocks/>
              </p:cNvGrpSpPr>
              <p:nvPr/>
            </p:nvGrpSpPr>
            <p:grpSpPr bwMode="auto">
              <a:xfrm>
                <a:off x="480" y="1723"/>
                <a:ext cx="192" cy="682"/>
                <a:chOff x="1824" y="1339"/>
                <a:chExt cx="192" cy="682"/>
              </a:xfrm>
            </p:grpSpPr>
            <p:sp>
              <p:nvSpPr>
                <p:cNvPr id="1356" name="Rectangle 198"/>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57" name="Oval 199"/>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353" name="Group 200"/>
              <p:cNvGrpSpPr>
                <a:grpSpLocks/>
              </p:cNvGrpSpPr>
              <p:nvPr/>
            </p:nvGrpSpPr>
            <p:grpSpPr bwMode="auto">
              <a:xfrm>
                <a:off x="480" y="1915"/>
                <a:ext cx="192" cy="682"/>
                <a:chOff x="1824" y="1339"/>
                <a:chExt cx="192" cy="682"/>
              </a:xfrm>
            </p:grpSpPr>
            <p:sp>
              <p:nvSpPr>
                <p:cNvPr id="1354" name="Rectangle 201"/>
                <p:cNvSpPr>
                  <a:spLocks noChangeArrowheads="1"/>
                </p:cNvSpPr>
                <p:nvPr/>
              </p:nvSpPr>
              <p:spPr bwMode="auto">
                <a:xfrm>
                  <a:off x="1824" y="143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55" name="Oval 202"/>
                <p:cNvSpPr>
                  <a:spLocks noChangeArrowheads="1"/>
                </p:cNvSpPr>
                <p:nvPr/>
              </p:nvSpPr>
              <p:spPr bwMode="auto">
                <a:xfrm>
                  <a:off x="1872" y="1339"/>
                  <a:ext cx="96" cy="682"/>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1320" name="AutoShape 203"/>
            <p:cNvSpPr>
              <a:spLocks noChangeArrowheads="1"/>
            </p:cNvSpPr>
            <p:nvPr/>
          </p:nvSpPr>
          <p:spPr bwMode="auto">
            <a:xfrm>
              <a:off x="432" y="1358"/>
              <a:ext cx="528" cy="501"/>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1418" name="Group 204"/>
          <p:cNvGrpSpPr>
            <a:grpSpLocks/>
          </p:cNvGrpSpPr>
          <p:nvPr/>
        </p:nvGrpSpPr>
        <p:grpSpPr bwMode="auto">
          <a:xfrm>
            <a:off x="2971800" y="2354265"/>
            <a:ext cx="3200400" cy="1860551"/>
            <a:chOff x="2016" y="1519"/>
            <a:chExt cx="2016" cy="1172"/>
          </a:xfrm>
        </p:grpSpPr>
        <p:grpSp>
          <p:nvGrpSpPr>
            <p:cNvPr id="1419" name="Group 205"/>
            <p:cNvGrpSpPr>
              <a:grpSpLocks/>
            </p:cNvGrpSpPr>
            <p:nvPr/>
          </p:nvGrpSpPr>
          <p:grpSpPr bwMode="auto">
            <a:xfrm>
              <a:off x="2496" y="1630"/>
              <a:ext cx="1536" cy="1061"/>
              <a:chOff x="2016" y="1630"/>
              <a:chExt cx="1536" cy="1061"/>
            </a:xfrm>
          </p:grpSpPr>
          <p:grpSp>
            <p:nvGrpSpPr>
              <p:cNvPr id="1421" name="Group 206"/>
              <p:cNvGrpSpPr>
                <a:grpSpLocks/>
              </p:cNvGrpSpPr>
              <p:nvPr/>
            </p:nvGrpSpPr>
            <p:grpSpPr bwMode="auto">
              <a:xfrm>
                <a:off x="2016" y="1630"/>
                <a:ext cx="192" cy="485"/>
                <a:chOff x="2016" y="1630"/>
                <a:chExt cx="192" cy="485"/>
              </a:xfrm>
            </p:grpSpPr>
            <p:sp>
              <p:nvSpPr>
                <p:cNvPr id="1516" name="Rectangle 207"/>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17" name="Freeform 208"/>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sp>
            <p:nvSpPr>
              <p:cNvPr id="1422" name="Rectangle 209"/>
              <p:cNvSpPr>
                <a:spLocks noChangeArrowheads="1"/>
              </p:cNvSpPr>
              <p:nvPr/>
            </p:nvSpPr>
            <p:spPr bwMode="auto">
              <a:xfrm>
                <a:off x="2016" y="1918"/>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423" name="Group 210"/>
              <p:cNvGrpSpPr>
                <a:grpSpLocks/>
              </p:cNvGrpSpPr>
              <p:nvPr/>
            </p:nvGrpSpPr>
            <p:grpSpPr bwMode="auto">
              <a:xfrm>
                <a:off x="2016" y="1822"/>
                <a:ext cx="192" cy="485"/>
                <a:chOff x="2016" y="1630"/>
                <a:chExt cx="192" cy="485"/>
              </a:xfrm>
            </p:grpSpPr>
            <p:sp>
              <p:nvSpPr>
                <p:cNvPr id="1514" name="Rectangle 211"/>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15" name="Freeform 212"/>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4" name="Group 213"/>
              <p:cNvGrpSpPr>
                <a:grpSpLocks/>
              </p:cNvGrpSpPr>
              <p:nvPr/>
            </p:nvGrpSpPr>
            <p:grpSpPr bwMode="auto">
              <a:xfrm>
                <a:off x="2016" y="2014"/>
                <a:ext cx="192" cy="485"/>
                <a:chOff x="2016" y="1630"/>
                <a:chExt cx="192" cy="485"/>
              </a:xfrm>
            </p:grpSpPr>
            <p:sp>
              <p:nvSpPr>
                <p:cNvPr id="1512" name="Rectangle 214"/>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13" name="Freeform 215"/>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5" name="Group 216"/>
              <p:cNvGrpSpPr>
                <a:grpSpLocks/>
              </p:cNvGrpSpPr>
              <p:nvPr/>
            </p:nvGrpSpPr>
            <p:grpSpPr bwMode="auto">
              <a:xfrm>
                <a:off x="2016" y="2206"/>
                <a:ext cx="192" cy="485"/>
                <a:chOff x="2016" y="1630"/>
                <a:chExt cx="192" cy="485"/>
              </a:xfrm>
            </p:grpSpPr>
            <p:sp>
              <p:nvSpPr>
                <p:cNvPr id="1510" name="Rectangle 217"/>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11" name="Freeform 218"/>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6" name="Group 219"/>
              <p:cNvGrpSpPr>
                <a:grpSpLocks/>
              </p:cNvGrpSpPr>
              <p:nvPr/>
            </p:nvGrpSpPr>
            <p:grpSpPr bwMode="auto">
              <a:xfrm>
                <a:off x="2208" y="1630"/>
                <a:ext cx="192" cy="485"/>
                <a:chOff x="2016" y="1630"/>
                <a:chExt cx="192" cy="485"/>
              </a:xfrm>
            </p:grpSpPr>
            <p:sp>
              <p:nvSpPr>
                <p:cNvPr id="1508" name="Rectangle 220"/>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9" name="Freeform 221"/>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7" name="Group 222"/>
              <p:cNvGrpSpPr>
                <a:grpSpLocks/>
              </p:cNvGrpSpPr>
              <p:nvPr/>
            </p:nvGrpSpPr>
            <p:grpSpPr bwMode="auto">
              <a:xfrm>
                <a:off x="2208" y="1822"/>
                <a:ext cx="192" cy="485"/>
                <a:chOff x="2016" y="1630"/>
                <a:chExt cx="192" cy="485"/>
              </a:xfrm>
            </p:grpSpPr>
            <p:sp>
              <p:nvSpPr>
                <p:cNvPr id="1506" name="Rectangle 223"/>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7" name="Freeform 224"/>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8" name="Group 225"/>
              <p:cNvGrpSpPr>
                <a:grpSpLocks/>
              </p:cNvGrpSpPr>
              <p:nvPr/>
            </p:nvGrpSpPr>
            <p:grpSpPr bwMode="auto">
              <a:xfrm>
                <a:off x="2208" y="2014"/>
                <a:ext cx="192" cy="485"/>
                <a:chOff x="2016" y="1630"/>
                <a:chExt cx="192" cy="485"/>
              </a:xfrm>
            </p:grpSpPr>
            <p:sp>
              <p:nvSpPr>
                <p:cNvPr id="1504" name="Rectangle 226"/>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5" name="Freeform 227"/>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29" name="Group 228"/>
              <p:cNvGrpSpPr>
                <a:grpSpLocks/>
              </p:cNvGrpSpPr>
              <p:nvPr/>
            </p:nvGrpSpPr>
            <p:grpSpPr bwMode="auto">
              <a:xfrm>
                <a:off x="2208" y="2206"/>
                <a:ext cx="192" cy="485"/>
                <a:chOff x="2016" y="1630"/>
                <a:chExt cx="192" cy="485"/>
              </a:xfrm>
            </p:grpSpPr>
            <p:sp>
              <p:nvSpPr>
                <p:cNvPr id="1502" name="Rectangle 229"/>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3" name="Freeform 230"/>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0" name="Group 231"/>
              <p:cNvGrpSpPr>
                <a:grpSpLocks/>
              </p:cNvGrpSpPr>
              <p:nvPr/>
            </p:nvGrpSpPr>
            <p:grpSpPr bwMode="auto">
              <a:xfrm>
                <a:off x="2400" y="1630"/>
                <a:ext cx="192" cy="485"/>
                <a:chOff x="2016" y="1630"/>
                <a:chExt cx="192" cy="485"/>
              </a:xfrm>
            </p:grpSpPr>
            <p:sp>
              <p:nvSpPr>
                <p:cNvPr id="1500" name="Rectangle 232"/>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01" name="Freeform 233"/>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1" name="Group 234"/>
              <p:cNvGrpSpPr>
                <a:grpSpLocks/>
              </p:cNvGrpSpPr>
              <p:nvPr/>
            </p:nvGrpSpPr>
            <p:grpSpPr bwMode="auto">
              <a:xfrm>
                <a:off x="2400" y="1822"/>
                <a:ext cx="192" cy="485"/>
                <a:chOff x="2016" y="1630"/>
                <a:chExt cx="192" cy="485"/>
              </a:xfrm>
            </p:grpSpPr>
            <p:sp>
              <p:nvSpPr>
                <p:cNvPr id="1498" name="Rectangle 235"/>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99" name="Freeform 236"/>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2" name="Group 237"/>
              <p:cNvGrpSpPr>
                <a:grpSpLocks/>
              </p:cNvGrpSpPr>
              <p:nvPr/>
            </p:nvGrpSpPr>
            <p:grpSpPr bwMode="auto">
              <a:xfrm>
                <a:off x="2400" y="2014"/>
                <a:ext cx="192" cy="485"/>
                <a:chOff x="2016" y="1630"/>
                <a:chExt cx="192" cy="485"/>
              </a:xfrm>
            </p:grpSpPr>
            <p:sp>
              <p:nvSpPr>
                <p:cNvPr id="1496" name="Rectangle 238"/>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97" name="Freeform 239"/>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3" name="Group 240"/>
              <p:cNvGrpSpPr>
                <a:grpSpLocks/>
              </p:cNvGrpSpPr>
              <p:nvPr/>
            </p:nvGrpSpPr>
            <p:grpSpPr bwMode="auto">
              <a:xfrm>
                <a:off x="2400" y="2206"/>
                <a:ext cx="192" cy="485"/>
                <a:chOff x="2016" y="1630"/>
                <a:chExt cx="192" cy="485"/>
              </a:xfrm>
            </p:grpSpPr>
            <p:sp>
              <p:nvSpPr>
                <p:cNvPr id="1494" name="Rectangle 241"/>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95" name="Freeform 242"/>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4" name="Group 243"/>
              <p:cNvGrpSpPr>
                <a:grpSpLocks/>
              </p:cNvGrpSpPr>
              <p:nvPr/>
            </p:nvGrpSpPr>
            <p:grpSpPr bwMode="auto">
              <a:xfrm>
                <a:off x="2592" y="1630"/>
                <a:ext cx="192" cy="485"/>
                <a:chOff x="2016" y="1630"/>
                <a:chExt cx="192" cy="485"/>
              </a:xfrm>
            </p:grpSpPr>
            <p:sp>
              <p:nvSpPr>
                <p:cNvPr id="1492" name="Rectangle 244"/>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93" name="Freeform 245"/>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5" name="Group 246"/>
              <p:cNvGrpSpPr>
                <a:grpSpLocks/>
              </p:cNvGrpSpPr>
              <p:nvPr/>
            </p:nvGrpSpPr>
            <p:grpSpPr bwMode="auto">
              <a:xfrm>
                <a:off x="2592" y="1822"/>
                <a:ext cx="192" cy="485"/>
                <a:chOff x="2016" y="1630"/>
                <a:chExt cx="192" cy="485"/>
              </a:xfrm>
            </p:grpSpPr>
            <p:sp>
              <p:nvSpPr>
                <p:cNvPr id="1490" name="Rectangle 247"/>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91" name="Freeform 248"/>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6" name="Group 249"/>
              <p:cNvGrpSpPr>
                <a:grpSpLocks/>
              </p:cNvGrpSpPr>
              <p:nvPr/>
            </p:nvGrpSpPr>
            <p:grpSpPr bwMode="auto">
              <a:xfrm>
                <a:off x="2592" y="2014"/>
                <a:ext cx="192" cy="485"/>
                <a:chOff x="2016" y="1630"/>
                <a:chExt cx="192" cy="485"/>
              </a:xfrm>
            </p:grpSpPr>
            <p:sp>
              <p:nvSpPr>
                <p:cNvPr id="1488" name="Rectangle 250"/>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89" name="Freeform 251"/>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7" name="Group 252"/>
              <p:cNvGrpSpPr>
                <a:grpSpLocks/>
              </p:cNvGrpSpPr>
              <p:nvPr/>
            </p:nvGrpSpPr>
            <p:grpSpPr bwMode="auto">
              <a:xfrm>
                <a:off x="2592" y="2206"/>
                <a:ext cx="192" cy="485"/>
                <a:chOff x="2016" y="1630"/>
                <a:chExt cx="192" cy="485"/>
              </a:xfrm>
            </p:grpSpPr>
            <p:sp>
              <p:nvSpPr>
                <p:cNvPr id="1486" name="Rectangle 253"/>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87" name="Freeform 254"/>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8" name="Group 255"/>
              <p:cNvGrpSpPr>
                <a:grpSpLocks/>
              </p:cNvGrpSpPr>
              <p:nvPr/>
            </p:nvGrpSpPr>
            <p:grpSpPr bwMode="auto">
              <a:xfrm>
                <a:off x="2784" y="1630"/>
                <a:ext cx="192" cy="485"/>
                <a:chOff x="2016" y="1630"/>
                <a:chExt cx="192" cy="485"/>
              </a:xfrm>
            </p:grpSpPr>
            <p:sp>
              <p:nvSpPr>
                <p:cNvPr id="1484" name="Rectangle 256"/>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85" name="Freeform 257"/>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39" name="Group 258"/>
              <p:cNvGrpSpPr>
                <a:grpSpLocks/>
              </p:cNvGrpSpPr>
              <p:nvPr/>
            </p:nvGrpSpPr>
            <p:grpSpPr bwMode="auto">
              <a:xfrm>
                <a:off x="2784" y="1822"/>
                <a:ext cx="192" cy="485"/>
                <a:chOff x="2016" y="1630"/>
                <a:chExt cx="192" cy="485"/>
              </a:xfrm>
            </p:grpSpPr>
            <p:sp>
              <p:nvSpPr>
                <p:cNvPr id="1482" name="Rectangle 259"/>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83" name="Freeform 260"/>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0" name="Group 261"/>
              <p:cNvGrpSpPr>
                <a:grpSpLocks/>
              </p:cNvGrpSpPr>
              <p:nvPr/>
            </p:nvGrpSpPr>
            <p:grpSpPr bwMode="auto">
              <a:xfrm>
                <a:off x="2784" y="2014"/>
                <a:ext cx="192" cy="485"/>
                <a:chOff x="2016" y="1630"/>
                <a:chExt cx="192" cy="485"/>
              </a:xfrm>
            </p:grpSpPr>
            <p:sp>
              <p:nvSpPr>
                <p:cNvPr id="1480" name="Rectangle 262"/>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81" name="Freeform 263"/>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1" name="Group 264"/>
              <p:cNvGrpSpPr>
                <a:grpSpLocks/>
              </p:cNvGrpSpPr>
              <p:nvPr/>
            </p:nvGrpSpPr>
            <p:grpSpPr bwMode="auto">
              <a:xfrm>
                <a:off x="2784" y="2206"/>
                <a:ext cx="192" cy="485"/>
                <a:chOff x="2016" y="1630"/>
                <a:chExt cx="192" cy="485"/>
              </a:xfrm>
            </p:grpSpPr>
            <p:sp>
              <p:nvSpPr>
                <p:cNvPr id="1478" name="Rectangle 265"/>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9" name="Freeform 266"/>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2" name="Group 267"/>
              <p:cNvGrpSpPr>
                <a:grpSpLocks/>
              </p:cNvGrpSpPr>
              <p:nvPr/>
            </p:nvGrpSpPr>
            <p:grpSpPr bwMode="auto">
              <a:xfrm>
                <a:off x="2976" y="1630"/>
                <a:ext cx="192" cy="485"/>
                <a:chOff x="2016" y="1630"/>
                <a:chExt cx="192" cy="485"/>
              </a:xfrm>
            </p:grpSpPr>
            <p:sp>
              <p:nvSpPr>
                <p:cNvPr id="1476" name="Rectangle 268"/>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7" name="Freeform 269"/>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3" name="Group 270"/>
              <p:cNvGrpSpPr>
                <a:grpSpLocks/>
              </p:cNvGrpSpPr>
              <p:nvPr/>
            </p:nvGrpSpPr>
            <p:grpSpPr bwMode="auto">
              <a:xfrm>
                <a:off x="2976" y="1822"/>
                <a:ext cx="192" cy="485"/>
                <a:chOff x="2016" y="1630"/>
                <a:chExt cx="192" cy="485"/>
              </a:xfrm>
            </p:grpSpPr>
            <p:sp>
              <p:nvSpPr>
                <p:cNvPr id="1474" name="Rectangle 271"/>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5" name="Freeform 272"/>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4" name="Group 273"/>
              <p:cNvGrpSpPr>
                <a:grpSpLocks/>
              </p:cNvGrpSpPr>
              <p:nvPr/>
            </p:nvGrpSpPr>
            <p:grpSpPr bwMode="auto">
              <a:xfrm>
                <a:off x="2976" y="2014"/>
                <a:ext cx="192" cy="485"/>
                <a:chOff x="2016" y="1630"/>
                <a:chExt cx="192" cy="485"/>
              </a:xfrm>
            </p:grpSpPr>
            <p:sp>
              <p:nvSpPr>
                <p:cNvPr id="1472" name="Rectangle 274"/>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3" name="Freeform 275"/>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5" name="Group 276"/>
              <p:cNvGrpSpPr>
                <a:grpSpLocks/>
              </p:cNvGrpSpPr>
              <p:nvPr/>
            </p:nvGrpSpPr>
            <p:grpSpPr bwMode="auto">
              <a:xfrm>
                <a:off x="2976" y="2206"/>
                <a:ext cx="192" cy="485"/>
                <a:chOff x="2016" y="1630"/>
                <a:chExt cx="192" cy="485"/>
              </a:xfrm>
            </p:grpSpPr>
            <p:sp>
              <p:nvSpPr>
                <p:cNvPr id="1470" name="Rectangle 277"/>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71" name="Freeform 278"/>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6" name="Group 279"/>
              <p:cNvGrpSpPr>
                <a:grpSpLocks/>
              </p:cNvGrpSpPr>
              <p:nvPr/>
            </p:nvGrpSpPr>
            <p:grpSpPr bwMode="auto">
              <a:xfrm>
                <a:off x="3168" y="1630"/>
                <a:ext cx="192" cy="485"/>
                <a:chOff x="2016" y="1630"/>
                <a:chExt cx="192" cy="485"/>
              </a:xfrm>
            </p:grpSpPr>
            <p:sp>
              <p:nvSpPr>
                <p:cNvPr id="1468" name="Rectangle 280"/>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9" name="Freeform 281"/>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7" name="Group 282"/>
              <p:cNvGrpSpPr>
                <a:grpSpLocks/>
              </p:cNvGrpSpPr>
              <p:nvPr/>
            </p:nvGrpSpPr>
            <p:grpSpPr bwMode="auto">
              <a:xfrm>
                <a:off x="3168" y="1822"/>
                <a:ext cx="192" cy="485"/>
                <a:chOff x="2016" y="1630"/>
                <a:chExt cx="192" cy="485"/>
              </a:xfrm>
            </p:grpSpPr>
            <p:sp>
              <p:nvSpPr>
                <p:cNvPr id="1466" name="Rectangle 283"/>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7" name="Freeform 284"/>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8" name="Group 285"/>
              <p:cNvGrpSpPr>
                <a:grpSpLocks/>
              </p:cNvGrpSpPr>
              <p:nvPr/>
            </p:nvGrpSpPr>
            <p:grpSpPr bwMode="auto">
              <a:xfrm>
                <a:off x="3168" y="2014"/>
                <a:ext cx="192" cy="485"/>
                <a:chOff x="2016" y="1630"/>
                <a:chExt cx="192" cy="485"/>
              </a:xfrm>
            </p:grpSpPr>
            <p:sp>
              <p:nvSpPr>
                <p:cNvPr id="1464" name="Rectangle 286"/>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5" name="Freeform 287"/>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49" name="Group 288"/>
              <p:cNvGrpSpPr>
                <a:grpSpLocks/>
              </p:cNvGrpSpPr>
              <p:nvPr/>
            </p:nvGrpSpPr>
            <p:grpSpPr bwMode="auto">
              <a:xfrm>
                <a:off x="3168" y="2206"/>
                <a:ext cx="192" cy="485"/>
                <a:chOff x="2016" y="1630"/>
                <a:chExt cx="192" cy="485"/>
              </a:xfrm>
            </p:grpSpPr>
            <p:sp>
              <p:nvSpPr>
                <p:cNvPr id="1462" name="Rectangle 289"/>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3" name="Freeform 290"/>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50" name="Group 291"/>
              <p:cNvGrpSpPr>
                <a:grpSpLocks/>
              </p:cNvGrpSpPr>
              <p:nvPr/>
            </p:nvGrpSpPr>
            <p:grpSpPr bwMode="auto">
              <a:xfrm>
                <a:off x="3360" y="1630"/>
                <a:ext cx="192" cy="485"/>
                <a:chOff x="2016" y="1630"/>
                <a:chExt cx="192" cy="485"/>
              </a:xfrm>
            </p:grpSpPr>
            <p:sp>
              <p:nvSpPr>
                <p:cNvPr id="1460" name="Rectangle 292"/>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1" name="Freeform 293"/>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51" name="Group 294"/>
              <p:cNvGrpSpPr>
                <a:grpSpLocks/>
              </p:cNvGrpSpPr>
              <p:nvPr/>
            </p:nvGrpSpPr>
            <p:grpSpPr bwMode="auto">
              <a:xfrm>
                <a:off x="3360" y="1822"/>
                <a:ext cx="192" cy="485"/>
                <a:chOff x="2016" y="1630"/>
                <a:chExt cx="192" cy="485"/>
              </a:xfrm>
            </p:grpSpPr>
            <p:sp>
              <p:nvSpPr>
                <p:cNvPr id="1458" name="Rectangle 295"/>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59" name="Freeform 296"/>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52" name="Group 297"/>
              <p:cNvGrpSpPr>
                <a:grpSpLocks/>
              </p:cNvGrpSpPr>
              <p:nvPr/>
            </p:nvGrpSpPr>
            <p:grpSpPr bwMode="auto">
              <a:xfrm>
                <a:off x="3360" y="2014"/>
                <a:ext cx="192" cy="485"/>
                <a:chOff x="2016" y="1630"/>
                <a:chExt cx="192" cy="485"/>
              </a:xfrm>
            </p:grpSpPr>
            <p:sp>
              <p:nvSpPr>
                <p:cNvPr id="1456" name="Rectangle 298"/>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57" name="Freeform 299"/>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1453" name="Group 300"/>
              <p:cNvGrpSpPr>
                <a:grpSpLocks/>
              </p:cNvGrpSpPr>
              <p:nvPr/>
            </p:nvGrpSpPr>
            <p:grpSpPr bwMode="auto">
              <a:xfrm>
                <a:off x="3360" y="2206"/>
                <a:ext cx="192" cy="485"/>
                <a:chOff x="2016" y="1630"/>
                <a:chExt cx="192" cy="485"/>
              </a:xfrm>
            </p:grpSpPr>
            <p:sp>
              <p:nvSpPr>
                <p:cNvPr id="1454" name="Rectangle 301"/>
                <p:cNvSpPr>
                  <a:spLocks noChangeArrowheads="1"/>
                </p:cNvSpPr>
                <p:nvPr/>
              </p:nvSpPr>
              <p:spPr bwMode="auto">
                <a:xfrm>
                  <a:off x="2016" y="163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55" name="Freeform 302"/>
                <p:cNvSpPr>
                  <a:spLocks/>
                </p:cNvSpPr>
                <p:nvPr/>
              </p:nvSpPr>
              <p:spPr bwMode="auto">
                <a:xfrm>
                  <a:off x="2064" y="1756"/>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sp>
          <p:nvSpPr>
            <p:cNvPr id="1420" name="AutoShape 303"/>
            <p:cNvSpPr>
              <a:spLocks noChangeArrowheads="1"/>
            </p:cNvSpPr>
            <p:nvPr/>
          </p:nvSpPr>
          <p:spPr bwMode="auto">
            <a:xfrm>
              <a:off x="2016" y="1519"/>
              <a:ext cx="480" cy="501"/>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1518" name="Group 304"/>
          <p:cNvGrpSpPr>
            <a:grpSpLocks/>
          </p:cNvGrpSpPr>
          <p:nvPr/>
        </p:nvGrpSpPr>
        <p:grpSpPr bwMode="auto">
          <a:xfrm>
            <a:off x="2971800" y="3573465"/>
            <a:ext cx="3200400" cy="1860551"/>
            <a:chOff x="2016" y="2287"/>
            <a:chExt cx="2016" cy="1172"/>
          </a:xfrm>
        </p:grpSpPr>
        <p:grpSp>
          <p:nvGrpSpPr>
            <p:cNvPr id="1519" name="Group 305"/>
            <p:cNvGrpSpPr>
              <a:grpSpLocks/>
            </p:cNvGrpSpPr>
            <p:nvPr/>
          </p:nvGrpSpPr>
          <p:grpSpPr bwMode="auto">
            <a:xfrm>
              <a:off x="2496" y="2398"/>
              <a:ext cx="1536" cy="1061"/>
              <a:chOff x="2016" y="2398"/>
              <a:chExt cx="1536" cy="1061"/>
            </a:xfrm>
          </p:grpSpPr>
          <p:grpSp>
            <p:nvGrpSpPr>
              <p:cNvPr id="1521" name="Group 306"/>
              <p:cNvGrpSpPr>
                <a:grpSpLocks/>
              </p:cNvGrpSpPr>
              <p:nvPr/>
            </p:nvGrpSpPr>
            <p:grpSpPr bwMode="auto">
              <a:xfrm>
                <a:off x="2016" y="2398"/>
                <a:ext cx="192" cy="485"/>
                <a:chOff x="2016" y="2398"/>
                <a:chExt cx="192" cy="485"/>
              </a:xfrm>
            </p:grpSpPr>
            <p:sp>
              <p:nvSpPr>
                <p:cNvPr id="1616" name="Rectangle 307"/>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17" name="Freeform 308"/>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sp>
            <p:nvSpPr>
              <p:cNvPr id="1522" name="Rectangle 309"/>
              <p:cNvSpPr>
                <a:spLocks noChangeArrowheads="1"/>
              </p:cNvSpPr>
              <p:nvPr/>
            </p:nvSpPr>
            <p:spPr bwMode="auto">
              <a:xfrm>
                <a:off x="2016" y="2686"/>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523" name="Group 310"/>
              <p:cNvGrpSpPr>
                <a:grpSpLocks/>
              </p:cNvGrpSpPr>
              <p:nvPr/>
            </p:nvGrpSpPr>
            <p:grpSpPr bwMode="auto">
              <a:xfrm>
                <a:off x="2016" y="2590"/>
                <a:ext cx="192" cy="485"/>
                <a:chOff x="2016" y="2398"/>
                <a:chExt cx="192" cy="485"/>
              </a:xfrm>
            </p:grpSpPr>
            <p:sp>
              <p:nvSpPr>
                <p:cNvPr id="1614" name="Rectangle 311"/>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15" name="Freeform 312"/>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4" name="Group 313"/>
              <p:cNvGrpSpPr>
                <a:grpSpLocks/>
              </p:cNvGrpSpPr>
              <p:nvPr/>
            </p:nvGrpSpPr>
            <p:grpSpPr bwMode="auto">
              <a:xfrm>
                <a:off x="2016" y="2782"/>
                <a:ext cx="192" cy="485"/>
                <a:chOff x="2016" y="2398"/>
                <a:chExt cx="192" cy="485"/>
              </a:xfrm>
            </p:grpSpPr>
            <p:sp>
              <p:nvSpPr>
                <p:cNvPr id="1612" name="Rectangle 314"/>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13" name="Freeform 315"/>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5" name="Group 316"/>
              <p:cNvGrpSpPr>
                <a:grpSpLocks/>
              </p:cNvGrpSpPr>
              <p:nvPr/>
            </p:nvGrpSpPr>
            <p:grpSpPr bwMode="auto">
              <a:xfrm>
                <a:off x="2016" y="2974"/>
                <a:ext cx="192" cy="485"/>
                <a:chOff x="2016" y="2398"/>
                <a:chExt cx="192" cy="485"/>
              </a:xfrm>
            </p:grpSpPr>
            <p:sp>
              <p:nvSpPr>
                <p:cNvPr id="1610" name="Rectangle 317"/>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11" name="Freeform 318"/>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6" name="Group 319"/>
              <p:cNvGrpSpPr>
                <a:grpSpLocks/>
              </p:cNvGrpSpPr>
              <p:nvPr/>
            </p:nvGrpSpPr>
            <p:grpSpPr bwMode="auto">
              <a:xfrm>
                <a:off x="2208" y="2398"/>
                <a:ext cx="192" cy="485"/>
                <a:chOff x="2016" y="2398"/>
                <a:chExt cx="192" cy="485"/>
              </a:xfrm>
            </p:grpSpPr>
            <p:sp>
              <p:nvSpPr>
                <p:cNvPr id="1608" name="Rectangle 320"/>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9" name="Freeform 321"/>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7" name="Group 322"/>
              <p:cNvGrpSpPr>
                <a:grpSpLocks/>
              </p:cNvGrpSpPr>
              <p:nvPr/>
            </p:nvGrpSpPr>
            <p:grpSpPr bwMode="auto">
              <a:xfrm>
                <a:off x="2208" y="2590"/>
                <a:ext cx="192" cy="485"/>
                <a:chOff x="2016" y="2398"/>
                <a:chExt cx="192" cy="485"/>
              </a:xfrm>
            </p:grpSpPr>
            <p:sp>
              <p:nvSpPr>
                <p:cNvPr id="1606" name="Rectangle 323"/>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7" name="Freeform 324"/>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8" name="Group 325"/>
              <p:cNvGrpSpPr>
                <a:grpSpLocks/>
              </p:cNvGrpSpPr>
              <p:nvPr/>
            </p:nvGrpSpPr>
            <p:grpSpPr bwMode="auto">
              <a:xfrm>
                <a:off x="2208" y="2782"/>
                <a:ext cx="192" cy="485"/>
                <a:chOff x="2016" y="2398"/>
                <a:chExt cx="192" cy="485"/>
              </a:xfrm>
            </p:grpSpPr>
            <p:sp>
              <p:nvSpPr>
                <p:cNvPr id="1604" name="Rectangle 326"/>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5" name="Freeform 327"/>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29" name="Group 328"/>
              <p:cNvGrpSpPr>
                <a:grpSpLocks/>
              </p:cNvGrpSpPr>
              <p:nvPr/>
            </p:nvGrpSpPr>
            <p:grpSpPr bwMode="auto">
              <a:xfrm>
                <a:off x="2208" y="2974"/>
                <a:ext cx="192" cy="485"/>
                <a:chOff x="2016" y="2398"/>
                <a:chExt cx="192" cy="485"/>
              </a:xfrm>
            </p:grpSpPr>
            <p:sp>
              <p:nvSpPr>
                <p:cNvPr id="1602" name="Rectangle 329"/>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3" name="Freeform 330"/>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0" name="Group 331"/>
              <p:cNvGrpSpPr>
                <a:grpSpLocks/>
              </p:cNvGrpSpPr>
              <p:nvPr/>
            </p:nvGrpSpPr>
            <p:grpSpPr bwMode="auto">
              <a:xfrm>
                <a:off x="2400" y="2398"/>
                <a:ext cx="192" cy="485"/>
                <a:chOff x="2016" y="2398"/>
                <a:chExt cx="192" cy="485"/>
              </a:xfrm>
            </p:grpSpPr>
            <p:sp>
              <p:nvSpPr>
                <p:cNvPr id="1600" name="Rectangle 332"/>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1" name="Freeform 333"/>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1" name="Group 334"/>
              <p:cNvGrpSpPr>
                <a:grpSpLocks/>
              </p:cNvGrpSpPr>
              <p:nvPr/>
            </p:nvGrpSpPr>
            <p:grpSpPr bwMode="auto">
              <a:xfrm>
                <a:off x="2400" y="2590"/>
                <a:ext cx="192" cy="485"/>
                <a:chOff x="2016" y="2398"/>
                <a:chExt cx="192" cy="485"/>
              </a:xfrm>
            </p:grpSpPr>
            <p:sp>
              <p:nvSpPr>
                <p:cNvPr id="1598" name="Rectangle 335"/>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99" name="Freeform 336"/>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2" name="Group 337"/>
              <p:cNvGrpSpPr>
                <a:grpSpLocks/>
              </p:cNvGrpSpPr>
              <p:nvPr/>
            </p:nvGrpSpPr>
            <p:grpSpPr bwMode="auto">
              <a:xfrm>
                <a:off x="2400" y="2782"/>
                <a:ext cx="192" cy="485"/>
                <a:chOff x="2016" y="2398"/>
                <a:chExt cx="192" cy="485"/>
              </a:xfrm>
            </p:grpSpPr>
            <p:sp>
              <p:nvSpPr>
                <p:cNvPr id="1596" name="Rectangle 338"/>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97" name="Freeform 339"/>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3" name="Group 340"/>
              <p:cNvGrpSpPr>
                <a:grpSpLocks/>
              </p:cNvGrpSpPr>
              <p:nvPr/>
            </p:nvGrpSpPr>
            <p:grpSpPr bwMode="auto">
              <a:xfrm>
                <a:off x="2400" y="2974"/>
                <a:ext cx="192" cy="485"/>
                <a:chOff x="2016" y="2398"/>
                <a:chExt cx="192" cy="485"/>
              </a:xfrm>
            </p:grpSpPr>
            <p:sp>
              <p:nvSpPr>
                <p:cNvPr id="1594" name="Rectangle 341"/>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95" name="Freeform 342"/>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4" name="Group 343"/>
              <p:cNvGrpSpPr>
                <a:grpSpLocks/>
              </p:cNvGrpSpPr>
              <p:nvPr/>
            </p:nvGrpSpPr>
            <p:grpSpPr bwMode="auto">
              <a:xfrm>
                <a:off x="2592" y="2398"/>
                <a:ext cx="192" cy="485"/>
                <a:chOff x="2016" y="2398"/>
                <a:chExt cx="192" cy="485"/>
              </a:xfrm>
            </p:grpSpPr>
            <p:sp>
              <p:nvSpPr>
                <p:cNvPr id="1592" name="Rectangle 344"/>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93" name="Freeform 345"/>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5" name="Group 346"/>
              <p:cNvGrpSpPr>
                <a:grpSpLocks/>
              </p:cNvGrpSpPr>
              <p:nvPr/>
            </p:nvGrpSpPr>
            <p:grpSpPr bwMode="auto">
              <a:xfrm>
                <a:off x="2592" y="2590"/>
                <a:ext cx="192" cy="485"/>
                <a:chOff x="2016" y="2398"/>
                <a:chExt cx="192" cy="485"/>
              </a:xfrm>
            </p:grpSpPr>
            <p:sp>
              <p:nvSpPr>
                <p:cNvPr id="1590" name="Rectangle 347"/>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91" name="Freeform 348"/>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6" name="Group 349"/>
              <p:cNvGrpSpPr>
                <a:grpSpLocks/>
              </p:cNvGrpSpPr>
              <p:nvPr/>
            </p:nvGrpSpPr>
            <p:grpSpPr bwMode="auto">
              <a:xfrm>
                <a:off x="2592" y="2782"/>
                <a:ext cx="192" cy="485"/>
                <a:chOff x="2016" y="2398"/>
                <a:chExt cx="192" cy="485"/>
              </a:xfrm>
            </p:grpSpPr>
            <p:sp>
              <p:nvSpPr>
                <p:cNvPr id="1588" name="Rectangle 350"/>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89" name="Freeform 351"/>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7" name="Group 352"/>
              <p:cNvGrpSpPr>
                <a:grpSpLocks/>
              </p:cNvGrpSpPr>
              <p:nvPr/>
            </p:nvGrpSpPr>
            <p:grpSpPr bwMode="auto">
              <a:xfrm>
                <a:off x="2592" y="2974"/>
                <a:ext cx="192" cy="485"/>
                <a:chOff x="2016" y="2398"/>
                <a:chExt cx="192" cy="485"/>
              </a:xfrm>
            </p:grpSpPr>
            <p:sp>
              <p:nvSpPr>
                <p:cNvPr id="1586" name="Rectangle 353"/>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87" name="Freeform 354"/>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8" name="Group 355"/>
              <p:cNvGrpSpPr>
                <a:grpSpLocks/>
              </p:cNvGrpSpPr>
              <p:nvPr/>
            </p:nvGrpSpPr>
            <p:grpSpPr bwMode="auto">
              <a:xfrm>
                <a:off x="2784" y="2398"/>
                <a:ext cx="192" cy="485"/>
                <a:chOff x="2016" y="2398"/>
                <a:chExt cx="192" cy="485"/>
              </a:xfrm>
            </p:grpSpPr>
            <p:sp>
              <p:nvSpPr>
                <p:cNvPr id="1584" name="Rectangle 356"/>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85" name="Freeform 357"/>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39" name="Group 358"/>
              <p:cNvGrpSpPr>
                <a:grpSpLocks/>
              </p:cNvGrpSpPr>
              <p:nvPr/>
            </p:nvGrpSpPr>
            <p:grpSpPr bwMode="auto">
              <a:xfrm>
                <a:off x="2784" y="2590"/>
                <a:ext cx="192" cy="485"/>
                <a:chOff x="2016" y="2398"/>
                <a:chExt cx="192" cy="485"/>
              </a:xfrm>
            </p:grpSpPr>
            <p:sp>
              <p:nvSpPr>
                <p:cNvPr id="1582" name="Rectangle 359"/>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83" name="Freeform 360"/>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0" name="Group 361"/>
              <p:cNvGrpSpPr>
                <a:grpSpLocks/>
              </p:cNvGrpSpPr>
              <p:nvPr/>
            </p:nvGrpSpPr>
            <p:grpSpPr bwMode="auto">
              <a:xfrm>
                <a:off x="2784" y="2782"/>
                <a:ext cx="192" cy="485"/>
                <a:chOff x="2016" y="2398"/>
                <a:chExt cx="192" cy="485"/>
              </a:xfrm>
            </p:grpSpPr>
            <p:sp>
              <p:nvSpPr>
                <p:cNvPr id="1580" name="Rectangle 362"/>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81" name="Freeform 363"/>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1" name="Group 364"/>
              <p:cNvGrpSpPr>
                <a:grpSpLocks/>
              </p:cNvGrpSpPr>
              <p:nvPr/>
            </p:nvGrpSpPr>
            <p:grpSpPr bwMode="auto">
              <a:xfrm>
                <a:off x="2784" y="2974"/>
                <a:ext cx="192" cy="485"/>
                <a:chOff x="2016" y="2398"/>
                <a:chExt cx="192" cy="485"/>
              </a:xfrm>
            </p:grpSpPr>
            <p:sp>
              <p:nvSpPr>
                <p:cNvPr id="1578" name="Rectangle 365"/>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9" name="Freeform 366"/>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2" name="Group 367"/>
              <p:cNvGrpSpPr>
                <a:grpSpLocks/>
              </p:cNvGrpSpPr>
              <p:nvPr/>
            </p:nvGrpSpPr>
            <p:grpSpPr bwMode="auto">
              <a:xfrm>
                <a:off x="2976" y="2398"/>
                <a:ext cx="192" cy="485"/>
                <a:chOff x="2016" y="2398"/>
                <a:chExt cx="192" cy="485"/>
              </a:xfrm>
            </p:grpSpPr>
            <p:sp>
              <p:nvSpPr>
                <p:cNvPr id="1576" name="Rectangle 368"/>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7" name="Freeform 369"/>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3" name="Group 370"/>
              <p:cNvGrpSpPr>
                <a:grpSpLocks/>
              </p:cNvGrpSpPr>
              <p:nvPr/>
            </p:nvGrpSpPr>
            <p:grpSpPr bwMode="auto">
              <a:xfrm>
                <a:off x="2976" y="2590"/>
                <a:ext cx="192" cy="485"/>
                <a:chOff x="2016" y="2398"/>
                <a:chExt cx="192" cy="485"/>
              </a:xfrm>
            </p:grpSpPr>
            <p:sp>
              <p:nvSpPr>
                <p:cNvPr id="1574" name="Rectangle 371"/>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5" name="Freeform 372"/>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4" name="Group 373"/>
              <p:cNvGrpSpPr>
                <a:grpSpLocks/>
              </p:cNvGrpSpPr>
              <p:nvPr/>
            </p:nvGrpSpPr>
            <p:grpSpPr bwMode="auto">
              <a:xfrm>
                <a:off x="2976" y="2782"/>
                <a:ext cx="192" cy="485"/>
                <a:chOff x="2016" y="2398"/>
                <a:chExt cx="192" cy="485"/>
              </a:xfrm>
            </p:grpSpPr>
            <p:sp>
              <p:nvSpPr>
                <p:cNvPr id="1572" name="Rectangle 374"/>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3" name="Freeform 375"/>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5" name="Group 376"/>
              <p:cNvGrpSpPr>
                <a:grpSpLocks/>
              </p:cNvGrpSpPr>
              <p:nvPr/>
            </p:nvGrpSpPr>
            <p:grpSpPr bwMode="auto">
              <a:xfrm>
                <a:off x="2976" y="2974"/>
                <a:ext cx="192" cy="485"/>
                <a:chOff x="2016" y="2398"/>
                <a:chExt cx="192" cy="485"/>
              </a:xfrm>
            </p:grpSpPr>
            <p:sp>
              <p:nvSpPr>
                <p:cNvPr id="1570" name="Rectangle 377"/>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1" name="Freeform 378"/>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6" name="Group 379"/>
              <p:cNvGrpSpPr>
                <a:grpSpLocks/>
              </p:cNvGrpSpPr>
              <p:nvPr/>
            </p:nvGrpSpPr>
            <p:grpSpPr bwMode="auto">
              <a:xfrm>
                <a:off x="3168" y="2398"/>
                <a:ext cx="192" cy="485"/>
                <a:chOff x="2016" y="2398"/>
                <a:chExt cx="192" cy="485"/>
              </a:xfrm>
            </p:grpSpPr>
            <p:sp>
              <p:nvSpPr>
                <p:cNvPr id="1568" name="Rectangle 380"/>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69" name="Freeform 381"/>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7" name="Group 382"/>
              <p:cNvGrpSpPr>
                <a:grpSpLocks/>
              </p:cNvGrpSpPr>
              <p:nvPr/>
            </p:nvGrpSpPr>
            <p:grpSpPr bwMode="auto">
              <a:xfrm>
                <a:off x="3168" y="2590"/>
                <a:ext cx="192" cy="485"/>
                <a:chOff x="2016" y="2398"/>
                <a:chExt cx="192" cy="485"/>
              </a:xfrm>
            </p:grpSpPr>
            <p:sp>
              <p:nvSpPr>
                <p:cNvPr id="1566" name="Rectangle 383"/>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67" name="Freeform 384"/>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8" name="Group 385"/>
              <p:cNvGrpSpPr>
                <a:grpSpLocks/>
              </p:cNvGrpSpPr>
              <p:nvPr/>
            </p:nvGrpSpPr>
            <p:grpSpPr bwMode="auto">
              <a:xfrm>
                <a:off x="3168" y="2782"/>
                <a:ext cx="192" cy="485"/>
                <a:chOff x="2016" y="2398"/>
                <a:chExt cx="192" cy="485"/>
              </a:xfrm>
            </p:grpSpPr>
            <p:sp>
              <p:nvSpPr>
                <p:cNvPr id="1564" name="Rectangle 386"/>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65" name="Freeform 387"/>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49" name="Group 388"/>
              <p:cNvGrpSpPr>
                <a:grpSpLocks/>
              </p:cNvGrpSpPr>
              <p:nvPr/>
            </p:nvGrpSpPr>
            <p:grpSpPr bwMode="auto">
              <a:xfrm>
                <a:off x="3168" y="2974"/>
                <a:ext cx="192" cy="485"/>
                <a:chOff x="2016" y="2398"/>
                <a:chExt cx="192" cy="485"/>
              </a:xfrm>
            </p:grpSpPr>
            <p:sp>
              <p:nvSpPr>
                <p:cNvPr id="1562" name="Rectangle 389"/>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63" name="Freeform 390"/>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50" name="Group 391"/>
              <p:cNvGrpSpPr>
                <a:grpSpLocks/>
              </p:cNvGrpSpPr>
              <p:nvPr/>
            </p:nvGrpSpPr>
            <p:grpSpPr bwMode="auto">
              <a:xfrm>
                <a:off x="3360" y="2398"/>
                <a:ext cx="192" cy="485"/>
                <a:chOff x="2016" y="2398"/>
                <a:chExt cx="192" cy="485"/>
              </a:xfrm>
            </p:grpSpPr>
            <p:sp>
              <p:nvSpPr>
                <p:cNvPr id="1560" name="Rectangle 392"/>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61" name="Freeform 393"/>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51" name="Group 394"/>
              <p:cNvGrpSpPr>
                <a:grpSpLocks/>
              </p:cNvGrpSpPr>
              <p:nvPr/>
            </p:nvGrpSpPr>
            <p:grpSpPr bwMode="auto">
              <a:xfrm>
                <a:off x="3360" y="2590"/>
                <a:ext cx="192" cy="485"/>
                <a:chOff x="2016" y="2398"/>
                <a:chExt cx="192" cy="485"/>
              </a:xfrm>
            </p:grpSpPr>
            <p:sp>
              <p:nvSpPr>
                <p:cNvPr id="1558" name="Rectangle 395"/>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59" name="Freeform 396"/>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52" name="Group 397"/>
              <p:cNvGrpSpPr>
                <a:grpSpLocks/>
              </p:cNvGrpSpPr>
              <p:nvPr/>
            </p:nvGrpSpPr>
            <p:grpSpPr bwMode="auto">
              <a:xfrm>
                <a:off x="3360" y="2782"/>
                <a:ext cx="192" cy="485"/>
                <a:chOff x="2016" y="2398"/>
                <a:chExt cx="192" cy="485"/>
              </a:xfrm>
            </p:grpSpPr>
            <p:sp>
              <p:nvSpPr>
                <p:cNvPr id="1556" name="Rectangle 398"/>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57" name="Freeform 399"/>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1553" name="Group 400"/>
              <p:cNvGrpSpPr>
                <a:grpSpLocks/>
              </p:cNvGrpSpPr>
              <p:nvPr/>
            </p:nvGrpSpPr>
            <p:grpSpPr bwMode="auto">
              <a:xfrm>
                <a:off x="3360" y="2974"/>
                <a:ext cx="192" cy="485"/>
                <a:chOff x="2016" y="2398"/>
                <a:chExt cx="192" cy="485"/>
              </a:xfrm>
            </p:grpSpPr>
            <p:sp>
              <p:nvSpPr>
                <p:cNvPr id="1554" name="Rectangle 401"/>
                <p:cNvSpPr>
                  <a:spLocks noChangeArrowheads="1"/>
                </p:cNvSpPr>
                <p:nvPr/>
              </p:nvSpPr>
              <p:spPr bwMode="auto">
                <a:xfrm>
                  <a:off x="2016" y="2398"/>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55" name="Freeform 402"/>
                <p:cNvSpPr>
                  <a:spLocks/>
                </p:cNvSpPr>
                <p:nvPr/>
              </p:nvSpPr>
              <p:spPr bwMode="auto">
                <a:xfrm>
                  <a:off x="2064" y="2524"/>
                  <a:ext cx="116" cy="233"/>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sp>
          <p:nvSpPr>
            <p:cNvPr id="1520" name="AutoShape 403"/>
            <p:cNvSpPr>
              <a:spLocks noChangeArrowheads="1"/>
            </p:cNvSpPr>
            <p:nvPr/>
          </p:nvSpPr>
          <p:spPr bwMode="auto">
            <a:xfrm>
              <a:off x="2016" y="2287"/>
              <a:ext cx="480" cy="501"/>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1618" name="Group 404"/>
          <p:cNvGrpSpPr>
            <a:grpSpLocks/>
          </p:cNvGrpSpPr>
          <p:nvPr/>
        </p:nvGrpSpPr>
        <p:grpSpPr bwMode="auto">
          <a:xfrm>
            <a:off x="5410200" y="2735265"/>
            <a:ext cx="3200400" cy="1784351"/>
            <a:chOff x="3552" y="1759"/>
            <a:chExt cx="2016" cy="1124"/>
          </a:xfrm>
        </p:grpSpPr>
        <p:grpSp>
          <p:nvGrpSpPr>
            <p:cNvPr id="1619" name="Group 405"/>
            <p:cNvGrpSpPr>
              <a:grpSpLocks/>
            </p:cNvGrpSpPr>
            <p:nvPr/>
          </p:nvGrpSpPr>
          <p:grpSpPr bwMode="auto">
            <a:xfrm>
              <a:off x="4032" y="1822"/>
              <a:ext cx="1536" cy="1061"/>
              <a:chOff x="3552" y="1822"/>
              <a:chExt cx="1536" cy="1061"/>
            </a:xfrm>
          </p:grpSpPr>
          <p:sp>
            <p:nvSpPr>
              <p:cNvPr id="1621" name="Rectangle 406"/>
              <p:cNvSpPr>
                <a:spLocks noChangeArrowheads="1"/>
              </p:cNvSpPr>
              <p:nvPr/>
            </p:nvSpPr>
            <p:spPr bwMode="auto">
              <a:xfrm>
                <a:off x="3552" y="2110"/>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622" name="Group 407"/>
              <p:cNvGrpSpPr>
                <a:grpSpLocks/>
              </p:cNvGrpSpPr>
              <p:nvPr/>
            </p:nvGrpSpPr>
            <p:grpSpPr bwMode="auto">
              <a:xfrm>
                <a:off x="3552" y="1822"/>
                <a:ext cx="192" cy="485"/>
                <a:chOff x="3552" y="1822"/>
                <a:chExt cx="192" cy="485"/>
              </a:xfrm>
            </p:grpSpPr>
            <p:sp>
              <p:nvSpPr>
                <p:cNvPr id="1716" name="Rectangle 408"/>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17" name="Rectangle 409"/>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3" name="Group 410"/>
              <p:cNvGrpSpPr>
                <a:grpSpLocks/>
              </p:cNvGrpSpPr>
              <p:nvPr/>
            </p:nvGrpSpPr>
            <p:grpSpPr bwMode="auto">
              <a:xfrm>
                <a:off x="3552" y="2014"/>
                <a:ext cx="192" cy="485"/>
                <a:chOff x="3552" y="1822"/>
                <a:chExt cx="192" cy="485"/>
              </a:xfrm>
            </p:grpSpPr>
            <p:sp>
              <p:nvSpPr>
                <p:cNvPr id="1714" name="Rectangle 411"/>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15" name="Rectangle 412"/>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4" name="Group 413"/>
              <p:cNvGrpSpPr>
                <a:grpSpLocks/>
              </p:cNvGrpSpPr>
              <p:nvPr/>
            </p:nvGrpSpPr>
            <p:grpSpPr bwMode="auto">
              <a:xfrm>
                <a:off x="3552" y="2206"/>
                <a:ext cx="192" cy="485"/>
                <a:chOff x="3552" y="1822"/>
                <a:chExt cx="192" cy="485"/>
              </a:xfrm>
            </p:grpSpPr>
            <p:sp>
              <p:nvSpPr>
                <p:cNvPr id="1712" name="Rectangle 414"/>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13" name="Rectangle 415"/>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5" name="Group 416"/>
              <p:cNvGrpSpPr>
                <a:grpSpLocks/>
              </p:cNvGrpSpPr>
              <p:nvPr/>
            </p:nvGrpSpPr>
            <p:grpSpPr bwMode="auto">
              <a:xfrm>
                <a:off x="3552" y="2398"/>
                <a:ext cx="192" cy="485"/>
                <a:chOff x="3552" y="1822"/>
                <a:chExt cx="192" cy="485"/>
              </a:xfrm>
            </p:grpSpPr>
            <p:sp>
              <p:nvSpPr>
                <p:cNvPr id="1710" name="Rectangle 417"/>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11" name="Rectangle 418"/>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6" name="Group 419"/>
              <p:cNvGrpSpPr>
                <a:grpSpLocks/>
              </p:cNvGrpSpPr>
              <p:nvPr/>
            </p:nvGrpSpPr>
            <p:grpSpPr bwMode="auto">
              <a:xfrm>
                <a:off x="3744" y="1822"/>
                <a:ext cx="192" cy="485"/>
                <a:chOff x="3552" y="1822"/>
                <a:chExt cx="192" cy="485"/>
              </a:xfrm>
            </p:grpSpPr>
            <p:sp>
              <p:nvSpPr>
                <p:cNvPr id="1708" name="Rectangle 420"/>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9" name="Rectangle 421"/>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7" name="Group 422"/>
              <p:cNvGrpSpPr>
                <a:grpSpLocks/>
              </p:cNvGrpSpPr>
              <p:nvPr/>
            </p:nvGrpSpPr>
            <p:grpSpPr bwMode="auto">
              <a:xfrm>
                <a:off x="3744" y="2014"/>
                <a:ext cx="192" cy="485"/>
                <a:chOff x="3552" y="1822"/>
                <a:chExt cx="192" cy="485"/>
              </a:xfrm>
            </p:grpSpPr>
            <p:sp>
              <p:nvSpPr>
                <p:cNvPr id="1706" name="Rectangle 423"/>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7" name="Rectangle 424"/>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8" name="Group 425"/>
              <p:cNvGrpSpPr>
                <a:grpSpLocks/>
              </p:cNvGrpSpPr>
              <p:nvPr/>
            </p:nvGrpSpPr>
            <p:grpSpPr bwMode="auto">
              <a:xfrm>
                <a:off x="3744" y="2206"/>
                <a:ext cx="192" cy="485"/>
                <a:chOff x="3552" y="1822"/>
                <a:chExt cx="192" cy="485"/>
              </a:xfrm>
            </p:grpSpPr>
            <p:sp>
              <p:nvSpPr>
                <p:cNvPr id="1704" name="Rectangle 426"/>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5" name="Rectangle 427"/>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29" name="Group 428"/>
              <p:cNvGrpSpPr>
                <a:grpSpLocks/>
              </p:cNvGrpSpPr>
              <p:nvPr/>
            </p:nvGrpSpPr>
            <p:grpSpPr bwMode="auto">
              <a:xfrm>
                <a:off x="3744" y="2398"/>
                <a:ext cx="192" cy="485"/>
                <a:chOff x="3552" y="1822"/>
                <a:chExt cx="192" cy="485"/>
              </a:xfrm>
            </p:grpSpPr>
            <p:sp>
              <p:nvSpPr>
                <p:cNvPr id="1702" name="Rectangle 429"/>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3" name="Rectangle 430"/>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0" name="Group 431"/>
              <p:cNvGrpSpPr>
                <a:grpSpLocks/>
              </p:cNvGrpSpPr>
              <p:nvPr/>
            </p:nvGrpSpPr>
            <p:grpSpPr bwMode="auto">
              <a:xfrm>
                <a:off x="3936" y="1822"/>
                <a:ext cx="192" cy="485"/>
                <a:chOff x="3552" y="1822"/>
                <a:chExt cx="192" cy="485"/>
              </a:xfrm>
            </p:grpSpPr>
            <p:sp>
              <p:nvSpPr>
                <p:cNvPr id="1700" name="Rectangle 432"/>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1" name="Rectangle 433"/>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1" name="Group 434"/>
              <p:cNvGrpSpPr>
                <a:grpSpLocks/>
              </p:cNvGrpSpPr>
              <p:nvPr/>
            </p:nvGrpSpPr>
            <p:grpSpPr bwMode="auto">
              <a:xfrm>
                <a:off x="3936" y="2014"/>
                <a:ext cx="192" cy="485"/>
                <a:chOff x="3552" y="1822"/>
                <a:chExt cx="192" cy="485"/>
              </a:xfrm>
            </p:grpSpPr>
            <p:sp>
              <p:nvSpPr>
                <p:cNvPr id="1698" name="Rectangle 435"/>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99" name="Rectangle 436"/>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2" name="Group 437"/>
              <p:cNvGrpSpPr>
                <a:grpSpLocks/>
              </p:cNvGrpSpPr>
              <p:nvPr/>
            </p:nvGrpSpPr>
            <p:grpSpPr bwMode="auto">
              <a:xfrm>
                <a:off x="3936" y="2206"/>
                <a:ext cx="192" cy="485"/>
                <a:chOff x="3552" y="1822"/>
                <a:chExt cx="192" cy="485"/>
              </a:xfrm>
            </p:grpSpPr>
            <p:sp>
              <p:nvSpPr>
                <p:cNvPr id="1696" name="Rectangle 438"/>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97" name="Rectangle 439"/>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3" name="Group 440"/>
              <p:cNvGrpSpPr>
                <a:grpSpLocks/>
              </p:cNvGrpSpPr>
              <p:nvPr/>
            </p:nvGrpSpPr>
            <p:grpSpPr bwMode="auto">
              <a:xfrm>
                <a:off x="3936" y="2398"/>
                <a:ext cx="192" cy="485"/>
                <a:chOff x="3552" y="1822"/>
                <a:chExt cx="192" cy="485"/>
              </a:xfrm>
            </p:grpSpPr>
            <p:sp>
              <p:nvSpPr>
                <p:cNvPr id="1694" name="Rectangle 441"/>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95" name="Rectangle 442"/>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4" name="Group 443"/>
              <p:cNvGrpSpPr>
                <a:grpSpLocks/>
              </p:cNvGrpSpPr>
              <p:nvPr/>
            </p:nvGrpSpPr>
            <p:grpSpPr bwMode="auto">
              <a:xfrm>
                <a:off x="4128" y="1822"/>
                <a:ext cx="192" cy="485"/>
                <a:chOff x="3552" y="1822"/>
                <a:chExt cx="192" cy="485"/>
              </a:xfrm>
            </p:grpSpPr>
            <p:sp>
              <p:nvSpPr>
                <p:cNvPr id="1692" name="Rectangle 444"/>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93" name="Rectangle 445"/>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5" name="Group 446"/>
              <p:cNvGrpSpPr>
                <a:grpSpLocks/>
              </p:cNvGrpSpPr>
              <p:nvPr/>
            </p:nvGrpSpPr>
            <p:grpSpPr bwMode="auto">
              <a:xfrm>
                <a:off x="4128" y="2014"/>
                <a:ext cx="192" cy="485"/>
                <a:chOff x="3552" y="1822"/>
                <a:chExt cx="192" cy="485"/>
              </a:xfrm>
            </p:grpSpPr>
            <p:sp>
              <p:nvSpPr>
                <p:cNvPr id="1690" name="Rectangle 447"/>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91" name="Rectangle 448"/>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6" name="Group 449"/>
              <p:cNvGrpSpPr>
                <a:grpSpLocks/>
              </p:cNvGrpSpPr>
              <p:nvPr/>
            </p:nvGrpSpPr>
            <p:grpSpPr bwMode="auto">
              <a:xfrm>
                <a:off x="4128" y="2206"/>
                <a:ext cx="192" cy="485"/>
                <a:chOff x="3552" y="1822"/>
                <a:chExt cx="192" cy="485"/>
              </a:xfrm>
            </p:grpSpPr>
            <p:sp>
              <p:nvSpPr>
                <p:cNvPr id="1688" name="Rectangle 450"/>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89" name="Rectangle 451"/>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7" name="Group 452"/>
              <p:cNvGrpSpPr>
                <a:grpSpLocks/>
              </p:cNvGrpSpPr>
              <p:nvPr/>
            </p:nvGrpSpPr>
            <p:grpSpPr bwMode="auto">
              <a:xfrm>
                <a:off x="4128" y="2398"/>
                <a:ext cx="192" cy="485"/>
                <a:chOff x="3552" y="1822"/>
                <a:chExt cx="192" cy="485"/>
              </a:xfrm>
            </p:grpSpPr>
            <p:sp>
              <p:nvSpPr>
                <p:cNvPr id="1686" name="Rectangle 453"/>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87" name="Rectangle 454"/>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8" name="Group 455"/>
              <p:cNvGrpSpPr>
                <a:grpSpLocks/>
              </p:cNvGrpSpPr>
              <p:nvPr/>
            </p:nvGrpSpPr>
            <p:grpSpPr bwMode="auto">
              <a:xfrm>
                <a:off x="4320" y="1822"/>
                <a:ext cx="192" cy="485"/>
                <a:chOff x="3552" y="1822"/>
                <a:chExt cx="192" cy="485"/>
              </a:xfrm>
            </p:grpSpPr>
            <p:sp>
              <p:nvSpPr>
                <p:cNvPr id="1684" name="Rectangle 456"/>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85" name="Rectangle 457"/>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39" name="Group 458"/>
              <p:cNvGrpSpPr>
                <a:grpSpLocks/>
              </p:cNvGrpSpPr>
              <p:nvPr/>
            </p:nvGrpSpPr>
            <p:grpSpPr bwMode="auto">
              <a:xfrm>
                <a:off x="4320" y="2014"/>
                <a:ext cx="192" cy="485"/>
                <a:chOff x="3552" y="1822"/>
                <a:chExt cx="192" cy="485"/>
              </a:xfrm>
            </p:grpSpPr>
            <p:sp>
              <p:nvSpPr>
                <p:cNvPr id="1682" name="Rectangle 459"/>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83" name="Rectangle 460"/>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0" name="Group 461"/>
              <p:cNvGrpSpPr>
                <a:grpSpLocks/>
              </p:cNvGrpSpPr>
              <p:nvPr/>
            </p:nvGrpSpPr>
            <p:grpSpPr bwMode="auto">
              <a:xfrm>
                <a:off x="4320" y="2206"/>
                <a:ext cx="192" cy="485"/>
                <a:chOff x="3552" y="1822"/>
                <a:chExt cx="192" cy="485"/>
              </a:xfrm>
            </p:grpSpPr>
            <p:sp>
              <p:nvSpPr>
                <p:cNvPr id="1680" name="Rectangle 462"/>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81" name="Rectangle 463"/>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1" name="Group 464"/>
              <p:cNvGrpSpPr>
                <a:grpSpLocks/>
              </p:cNvGrpSpPr>
              <p:nvPr/>
            </p:nvGrpSpPr>
            <p:grpSpPr bwMode="auto">
              <a:xfrm>
                <a:off x="4320" y="2398"/>
                <a:ext cx="192" cy="485"/>
                <a:chOff x="3552" y="1822"/>
                <a:chExt cx="192" cy="485"/>
              </a:xfrm>
            </p:grpSpPr>
            <p:sp>
              <p:nvSpPr>
                <p:cNvPr id="1678" name="Rectangle 465"/>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9" name="Rectangle 466"/>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2" name="Group 467"/>
              <p:cNvGrpSpPr>
                <a:grpSpLocks/>
              </p:cNvGrpSpPr>
              <p:nvPr/>
            </p:nvGrpSpPr>
            <p:grpSpPr bwMode="auto">
              <a:xfrm>
                <a:off x="4512" y="1822"/>
                <a:ext cx="192" cy="485"/>
                <a:chOff x="3552" y="1822"/>
                <a:chExt cx="192" cy="485"/>
              </a:xfrm>
            </p:grpSpPr>
            <p:sp>
              <p:nvSpPr>
                <p:cNvPr id="1676" name="Rectangle 468"/>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7" name="Rectangle 469"/>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3" name="Group 470"/>
              <p:cNvGrpSpPr>
                <a:grpSpLocks/>
              </p:cNvGrpSpPr>
              <p:nvPr/>
            </p:nvGrpSpPr>
            <p:grpSpPr bwMode="auto">
              <a:xfrm>
                <a:off x="4512" y="2014"/>
                <a:ext cx="192" cy="485"/>
                <a:chOff x="3552" y="1822"/>
                <a:chExt cx="192" cy="485"/>
              </a:xfrm>
            </p:grpSpPr>
            <p:sp>
              <p:nvSpPr>
                <p:cNvPr id="1674" name="Rectangle 471"/>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5" name="Rectangle 472"/>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4" name="Group 473"/>
              <p:cNvGrpSpPr>
                <a:grpSpLocks/>
              </p:cNvGrpSpPr>
              <p:nvPr/>
            </p:nvGrpSpPr>
            <p:grpSpPr bwMode="auto">
              <a:xfrm>
                <a:off x="4512" y="2206"/>
                <a:ext cx="192" cy="485"/>
                <a:chOff x="3552" y="1822"/>
                <a:chExt cx="192" cy="485"/>
              </a:xfrm>
            </p:grpSpPr>
            <p:sp>
              <p:nvSpPr>
                <p:cNvPr id="1672" name="Rectangle 474"/>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3" name="Rectangle 475"/>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5" name="Group 476"/>
              <p:cNvGrpSpPr>
                <a:grpSpLocks/>
              </p:cNvGrpSpPr>
              <p:nvPr/>
            </p:nvGrpSpPr>
            <p:grpSpPr bwMode="auto">
              <a:xfrm>
                <a:off x="4512" y="2398"/>
                <a:ext cx="192" cy="485"/>
                <a:chOff x="3552" y="1822"/>
                <a:chExt cx="192" cy="485"/>
              </a:xfrm>
            </p:grpSpPr>
            <p:sp>
              <p:nvSpPr>
                <p:cNvPr id="1670" name="Rectangle 477"/>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1" name="Rectangle 478"/>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6" name="Group 479"/>
              <p:cNvGrpSpPr>
                <a:grpSpLocks/>
              </p:cNvGrpSpPr>
              <p:nvPr/>
            </p:nvGrpSpPr>
            <p:grpSpPr bwMode="auto">
              <a:xfrm>
                <a:off x="4704" y="1822"/>
                <a:ext cx="192" cy="485"/>
                <a:chOff x="3552" y="1822"/>
                <a:chExt cx="192" cy="485"/>
              </a:xfrm>
            </p:grpSpPr>
            <p:sp>
              <p:nvSpPr>
                <p:cNvPr id="1668" name="Rectangle 480"/>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69" name="Rectangle 481"/>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7" name="Group 482"/>
              <p:cNvGrpSpPr>
                <a:grpSpLocks/>
              </p:cNvGrpSpPr>
              <p:nvPr/>
            </p:nvGrpSpPr>
            <p:grpSpPr bwMode="auto">
              <a:xfrm>
                <a:off x="4704" y="2014"/>
                <a:ext cx="192" cy="485"/>
                <a:chOff x="3552" y="1822"/>
                <a:chExt cx="192" cy="485"/>
              </a:xfrm>
            </p:grpSpPr>
            <p:sp>
              <p:nvSpPr>
                <p:cNvPr id="1666" name="Rectangle 483"/>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67" name="Rectangle 484"/>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8" name="Group 485"/>
              <p:cNvGrpSpPr>
                <a:grpSpLocks/>
              </p:cNvGrpSpPr>
              <p:nvPr/>
            </p:nvGrpSpPr>
            <p:grpSpPr bwMode="auto">
              <a:xfrm>
                <a:off x="4704" y="2206"/>
                <a:ext cx="192" cy="485"/>
                <a:chOff x="3552" y="1822"/>
                <a:chExt cx="192" cy="485"/>
              </a:xfrm>
            </p:grpSpPr>
            <p:sp>
              <p:nvSpPr>
                <p:cNvPr id="1664" name="Rectangle 486"/>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65" name="Rectangle 487"/>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49" name="Group 488"/>
              <p:cNvGrpSpPr>
                <a:grpSpLocks/>
              </p:cNvGrpSpPr>
              <p:nvPr/>
            </p:nvGrpSpPr>
            <p:grpSpPr bwMode="auto">
              <a:xfrm>
                <a:off x="4704" y="2398"/>
                <a:ext cx="192" cy="485"/>
                <a:chOff x="3552" y="1822"/>
                <a:chExt cx="192" cy="485"/>
              </a:xfrm>
            </p:grpSpPr>
            <p:sp>
              <p:nvSpPr>
                <p:cNvPr id="1662" name="Rectangle 489"/>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63" name="Rectangle 490"/>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50" name="Group 491"/>
              <p:cNvGrpSpPr>
                <a:grpSpLocks/>
              </p:cNvGrpSpPr>
              <p:nvPr/>
            </p:nvGrpSpPr>
            <p:grpSpPr bwMode="auto">
              <a:xfrm>
                <a:off x="4896" y="1822"/>
                <a:ext cx="192" cy="485"/>
                <a:chOff x="3552" y="1822"/>
                <a:chExt cx="192" cy="485"/>
              </a:xfrm>
            </p:grpSpPr>
            <p:sp>
              <p:nvSpPr>
                <p:cNvPr id="1660" name="Rectangle 492"/>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61" name="Rectangle 493"/>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51" name="Group 494"/>
              <p:cNvGrpSpPr>
                <a:grpSpLocks/>
              </p:cNvGrpSpPr>
              <p:nvPr/>
            </p:nvGrpSpPr>
            <p:grpSpPr bwMode="auto">
              <a:xfrm>
                <a:off x="4896" y="2014"/>
                <a:ext cx="192" cy="485"/>
                <a:chOff x="3552" y="1822"/>
                <a:chExt cx="192" cy="485"/>
              </a:xfrm>
            </p:grpSpPr>
            <p:sp>
              <p:nvSpPr>
                <p:cNvPr id="1658" name="Rectangle 495"/>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59" name="Rectangle 496"/>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52" name="Group 497"/>
              <p:cNvGrpSpPr>
                <a:grpSpLocks/>
              </p:cNvGrpSpPr>
              <p:nvPr/>
            </p:nvGrpSpPr>
            <p:grpSpPr bwMode="auto">
              <a:xfrm>
                <a:off x="4896" y="2206"/>
                <a:ext cx="192" cy="485"/>
                <a:chOff x="3552" y="1822"/>
                <a:chExt cx="192" cy="485"/>
              </a:xfrm>
            </p:grpSpPr>
            <p:sp>
              <p:nvSpPr>
                <p:cNvPr id="1656" name="Rectangle 498"/>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57" name="Rectangle 499"/>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653" name="Group 500"/>
              <p:cNvGrpSpPr>
                <a:grpSpLocks/>
              </p:cNvGrpSpPr>
              <p:nvPr/>
            </p:nvGrpSpPr>
            <p:grpSpPr bwMode="auto">
              <a:xfrm>
                <a:off x="4896" y="2398"/>
                <a:ext cx="192" cy="485"/>
                <a:chOff x="3552" y="1822"/>
                <a:chExt cx="192" cy="485"/>
              </a:xfrm>
            </p:grpSpPr>
            <p:sp>
              <p:nvSpPr>
                <p:cNvPr id="1654" name="Rectangle 501"/>
                <p:cNvSpPr>
                  <a:spLocks noChangeArrowheads="1"/>
                </p:cNvSpPr>
                <p:nvPr/>
              </p:nvSpPr>
              <p:spPr bwMode="auto">
                <a:xfrm>
                  <a:off x="3552" y="1822"/>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55" name="Rectangle 502"/>
                <p:cNvSpPr>
                  <a:spLocks noChangeArrowheads="1"/>
                </p:cNvSpPr>
                <p:nvPr/>
              </p:nvSpPr>
              <p:spPr bwMode="auto">
                <a:xfrm>
                  <a:off x="3600" y="1822"/>
                  <a:ext cx="116" cy="485"/>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1620" name="AutoShape 503"/>
            <p:cNvSpPr>
              <a:spLocks noChangeArrowheads="1"/>
            </p:cNvSpPr>
            <p:nvPr/>
          </p:nvSpPr>
          <p:spPr bwMode="auto">
            <a:xfrm>
              <a:off x="3552" y="1759"/>
              <a:ext cx="480" cy="501"/>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grpSp>
        <p:nvGrpSpPr>
          <p:cNvPr id="1718" name="Group 504"/>
          <p:cNvGrpSpPr>
            <a:grpSpLocks/>
          </p:cNvGrpSpPr>
          <p:nvPr/>
        </p:nvGrpSpPr>
        <p:grpSpPr bwMode="auto">
          <a:xfrm>
            <a:off x="5410200" y="3954466"/>
            <a:ext cx="3200400" cy="1784351"/>
            <a:chOff x="3552" y="2527"/>
            <a:chExt cx="2016" cy="1124"/>
          </a:xfrm>
        </p:grpSpPr>
        <p:grpSp>
          <p:nvGrpSpPr>
            <p:cNvPr id="1719" name="Group 505"/>
            <p:cNvGrpSpPr>
              <a:grpSpLocks/>
            </p:cNvGrpSpPr>
            <p:nvPr/>
          </p:nvGrpSpPr>
          <p:grpSpPr bwMode="auto">
            <a:xfrm>
              <a:off x="4032" y="2590"/>
              <a:ext cx="1536" cy="1061"/>
              <a:chOff x="3552" y="2590"/>
              <a:chExt cx="1536" cy="1061"/>
            </a:xfrm>
          </p:grpSpPr>
          <p:sp>
            <p:nvSpPr>
              <p:cNvPr id="1721" name="Rectangle 506"/>
              <p:cNvSpPr>
                <a:spLocks noChangeArrowheads="1"/>
              </p:cNvSpPr>
              <p:nvPr/>
            </p:nvSpPr>
            <p:spPr bwMode="auto">
              <a:xfrm>
                <a:off x="3552" y="2878"/>
                <a:ext cx="11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1722" name="Group 507"/>
              <p:cNvGrpSpPr>
                <a:grpSpLocks/>
              </p:cNvGrpSpPr>
              <p:nvPr/>
            </p:nvGrpSpPr>
            <p:grpSpPr bwMode="auto">
              <a:xfrm>
                <a:off x="3552" y="2590"/>
                <a:ext cx="192" cy="485"/>
                <a:chOff x="3552" y="2590"/>
                <a:chExt cx="192" cy="485"/>
              </a:xfrm>
            </p:grpSpPr>
            <p:sp>
              <p:nvSpPr>
                <p:cNvPr id="1816" name="Rectangle 508"/>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17" name="Rectangle 509"/>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3" name="Group 510"/>
              <p:cNvGrpSpPr>
                <a:grpSpLocks/>
              </p:cNvGrpSpPr>
              <p:nvPr/>
            </p:nvGrpSpPr>
            <p:grpSpPr bwMode="auto">
              <a:xfrm>
                <a:off x="3552" y="2782"/>
                <a:ext cx="192" cy="485"/>
                <a:chOff x="3552" y="2590"/>
                <a:chExt cx="192" cy="485"/>
              </a:xfrm>
            </p:grpSpPr>
            <p:sp>
              <p:nvSpPr>
                <p:cNvPr id="1814" name="Rectangle 511"/>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15" name="Rectangle 512"/>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4" name="Group 513"/>
              <p:cNvGrpSpPr>
                <a:grpSpLocks/>
              </p:cNvGrpSpPr>
              <p:nvPr/>
            </p:nvGrpSpPr>
            <p:grpSpPr bwMode="auto">
              <a:xfrm>
                <a:off x="3552" y="2974"/>
                <a:ext cx="192" cy="485"/>
                <a:chOff x="3552" y="2590"/>
                <a:chExt cx="192" cy="485"/>
              </a:xfrm>
            </p:grpSpPr>
            <p:sp>
              <p:nvSpPr>
                <p:cNvPr id="1812" name="Rectangle 514"/>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13" name="Rectangle 515"/>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5" name="Group 516"/>
              <p:cNvGrpSpPr>
                <a:grpSpLocks/>
              </p:cNvGrpSpPr>
              <p:nvPr/>
            </p:nvGrpSpPr>
            <p:grpSpPr bwMode="auto">
              <a:xfrm>
                <a:off x="3552" y="3166"/>
                <a:ext cx="192" cy="485"/>
                <a:chOff x="3552" y="2590"/>
                <a:chExt cx="192" cy="485"/>
              </a:xfrm>
            </p:grpSpPr>
            <p:sp>
              <p:nvSpPr>
                <p:cNvPr id="1810" name="Rectangle 517"/>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11" name="Rectangle 518"/>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6" name="Group 519"/>
              <p:cNvGrpSpPr>
                <a:grpSpLocks/>
              </p:cNvGrpSpPr>
              <p:nvPr/>
            </p:nvGrpSpPr>
            <p:grpSpPr bwMode="auto">
              <a:xfrm>
                <a:off x="3744" y="2590"/>
                <a:ext cx="192" cy="485"/>
                <a:chOff x="3552" y="2590"/>
                <a:chExt cx="192" cy="485"/>
              </a:xfrm>
            </p:grpSpPr>
            <p:sp>
              <p:nvSpPr>
                <p:cNvPr id="1808" name="Rectangle 520"/>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9" name="Rectangle 521"/>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7" name="Group 522"/>
              <p:cNvGrpSpPr>
                <a:grpSpLocks/>
              </p:cNvGrpSpPr>
              <p:nvPr/>
            </p:nvGrpSpPr>
            <p:grpSpPr bwMode="auto">
              <a:xfrm>
                <a:off x="3744" y="2782"/>
                <a:ext cx="192" cy="485"/>
                <a:chOff x="3552" y="2590"/>
                <a:chExt cx="192" cy="485"/>
              </a:xfrm>
            </p:grpSpPr>
            <p:sp>
              <p:nvSpPr>
                <p:cNvPr id="1806" name="Rectangle 523"/>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7" name="Rectangle 524"/>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8" name="Group 525"/>
              <p:cNvGrpSpPr>
                <a:grpSpLocks/>
              </p:cNvGrpSpPr>
              <p:nvPr/>
            </p:nvGrpSpPr>
            <p:grpSpPr bwMode="auto">
              <a:xfrm>
                <a:off x="3744" y="2974"/>
                <a:ext cx="192" cy="485"/>
                <a:chOff x="3552" y="2590"/>
                <a:chExt cx="192" cy="485"/>
              </a:xfrm>
            </p:grpSpPr>
            <p:sp>
              <p:nvSpPr>
                <p:cNvPr id="1804" name="Rectangle 526"/>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5" name="Rectangle 527"/>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29" name="Group 528"/>
              <p:cNvGrpSpPr>
                <a:grpSpLocks/>
              </p:cNvGrpSpPr>
              <p:nvPr/>
            </p:nvGrpSpPr>
            <p:grpSpPr bwMode="auto">
              <a:xfrm>
                <a:off x="3744" y="3166"/>
                <a:ext cx="192" cy="485"/>
                <a:chOff x="3552" y="2590"/>
                <a:chExt cx="192" cy="485"/>
              </a:xfrm>
            </p:grpSpPr>
            <p:sp>
              <p:nvSpPr>
                <p:cNvPr id="1802" name="Rectangle 529"/>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3" name="Rectangle 530"/>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0" name="Group 531"/>
              <p:cNvGrpSpPr>
                <a:grpSpLocks/>
              </p:cNvGrpSpPr>
              <p:nvPr/>
            </p:nvGrpSpPr>
            <p:grpSpPr bwMode="auto">
              <a:xfrm>
                <a:off x="3936" y="2590"/>
                <a:ext cx="192" cy="485"/>
                <a:chOff x="3552" y="2590"/>
                <a:chExt cx="192" cy="485"/>
              </a:xfrm>
            </p:grpSpPr>
            <p:sp>
              <p:nvSpPr>
                <p:cNvPr id="1800" name="Rectangle 532"/>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01" name="Rectangle 533"/>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1" name="Group 534"/>
              <p:cNvGrpSpPr>
                <a:grpSpLocks/>
              </p:cNvGrpSpPr>
              <p:nvPr/>
            </p:nvGrpSpPr>
            <p:grpSpPr bwMode="auto">
              <a:xfrm>
                <a:off x="3936" y="2782"/>
                <a:ext cx="192" cy="485"/>
                <a:chOff x="3552" y="2590"/>
                <a:chExt cx="192" cy="485"/>
              </a:xfrm>
            </p:grpSpPr>
            <p:sp>
              <p:nvSpPr>
                <p:cNvPr id="1798" name="Rectangle 535"/>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99" name="Rectangle 536"/>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2" name="Group 537"/>
              <p:cNvGrpSpPr>
                <a:grpSpLocks/>
              </p:cNvGrpSpPr>
              <p:nvPr/>
            </p:nvGrpSpPr>
            <p:grpSpPr bwMode="auto">
              <a:xfrm>
                <a:off x="3936" y="2974"/>
                <a:ext cx="192" cy="485"/>
                <a:chOff x="3552" y="2590"/>
                <a:chExt cx="192" cy="485"/>
              </a:xfrm>
            </p:grpSpPr>
            <p:sp>
              <p:nvSpPr>
                <p:cNvPr id="1796" name="Rectangle 538"/>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97" name="Rectangle 539"/>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3" name="Group 540"/>
              <p:cNvGrpSpPr>
                <a:grpSpLocks/>
              </p:cNvGrpSpPr>
              <p:nvPr/>
            </p:nvGrpSpPr>
            <p:grpSpPr bwMode="auto">
              <a:xfrm>
                <a:off x="3936" y="3166"/>
                <a:ext cx="192" cy="485"/>
                <a:chOff x="3552" y="2590"/>
                <a:chExt cx="192" cy="485"/>
              </a:xfrm>
            </p:grpSpPr>
            <p:sp>
              <p:nvSpPr>
                <p:cNvPr id="1794" name="Rectangle 541"/>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95" name="Rectangle 542"/>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4" name="Group 543"/>
              <p:cNvGrpSpPr>
                <a:grpSpLocks/>
              </p:cNvGrpSpPr>
              <p:nvPr/>
            </p:nvGrpSpPr>
            <p:grpSpPr bwMode="auto">
              <a:xfrm>
                <a:off x="4128" y="2590"/>
                <a:ext cx="192" cy="485"/>
                <a:chOff x="3552" y="2590"/>
                <a:chExt cx="192" cy="485"/>
              </a:xfrm>
            </p:grpSpPr>
            <p:sp>
              <p:nvSpPr>
                <p:cNvPr id="1792" name="Rectangle 544"/>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93" name="Rectangle 545"/>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5" name="Group 546"/>
              <p:cNvGrpSpPr>
                <a:grpSpLocks/>
              </p:cNvGrpSpPr>
              <p:nvPr/>
            </p:nvGrpSpPr>
            <p:grpSpPr bwMode="auto">
              <a:xfrm>
                <a:off x="4128" y="2782"/>
                <a:ext cx="192" cy="485"/>
                <a:chOff x="3552" y="2590"/>
                <a:chExt cx="192" cy="485"/>
              </a:xfrm>
            </p:grpSpPr>
            <p:sp>
              <p:nvSpPr>
                <p:cNvPr id="1790" name="Rectangle 547"/>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91" name="Rectangle 548"/>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6" name="Group 549"/>
              <p:cNvGrpSpPr>
                <a:grpSpLocks/>
              </p:cNvGrpSpPr>
              <p:nvPr/>
            </p:nvGrpSpPr>
            <p:grpSpPr bwMode="auto">
              <a:xfrm>
                <a:off x="4128" y="2974"/>
                <a:ext cx="192" cy="485"/>
                <a:chOff x="3552" y="2590"/>
                <a:chExt cx="192" cy="485"/>
              </a:xfrm>
            </p:grpSpPr>
            <p:sp>
              <p:nvSpPr>
                <p:cNvPr id="1788" name="Rectangle 550"/>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89" name="Rectangle 551"/>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7" name="Group 552"/>
              <p:cNvGrpSpPr>
                <a:grpSpLocks/>
              </p:cNvGrpSpPr>
              <p:nvPr/>
            </p:nvGrpSpPr>
            <p:grpSpPr bwMode="auto">
              <a:xfrm>
                <a:off x="4128" y="3166"/>
                <a:ext cx="192" cy="485"/>
                <a:chOff x="3552" y="2590"/>
                <a:chExt cx="192" cy="485"/>
              </a:xfrm>
            </p:grpSpPr>
            <p:sp>
              <p:nvSpPr>
                <p:cNvPr id="1786" name="Rectangle 553"/>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87" name="Rectangle 554"/>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8" name="Group 555"/>
              <p:cNvGrpSpPr>
                <a:grpSpLocks/>
              </p:cNvGrpSpPr>
              <p:nvPr/>
            </p:nvGrpSpPr>
            <p:grpSpPr bwMode="auto">
              <a:xfrm>
                <a:off x="4320" y="2590"/>
                <a:ext cx="192" cy="485"/>
                <a:chOff x="3552" y="2590"/>
                <a:chExt cx="192" cy="485"/>
              </a:xfrm>
            </p:grpSpPr>
            <p:sp>
              <p:nvSpPr>
                <p:cNvPr id="1784" name="Rectangle 556"/>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85" name="Rectangle 557"/>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39" name="Group 558"/>
              <p:cNvGrpSpPr>
                <a:grpSpLocks/>
              </p:cNvGrpSpPr>
              <p:nvPr/>
            </p:nvGrpSpPr>
            <p:grpSpPr bwMode="auto">
              <a:xfrm>
                <a:off x="4320" y="2782"/>
                <a:ext cx="192" cy="485"/>
                <a:chOff x="3552" y="2590"/>
                <a:chExt cx="192" cy="485"/>
              </a:xfrm>
            </p:grpSpPr>
            <p:sp>
              <p:nvSpPr>
                <p:cNvPr id="1782" name="Rectangle 559"/>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83" name="Rectangle 560"/>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0" name="Group 561"/>
              <p:cNvGrpSpPr>
                <a:grpSpLocks/>
              </p:cNvGrpSpPr>
              <p:nvPr/>
            </p:nvGrpSpPr>
            <p:grpSpPr bwMode="auto">
              <a:xfrm>
                <a:off x="4320" y="2974"/>
                <a:ext cx="192" cy="485"/>
                <a:chOff x="3552" y="2590"/>
                <a:chExt cx="192" cy="485"/>
              </a:xfrm>
            </p:grpSpPr>
            <p:sp>
              <p:nvSpPr>
                <p:cNvPr id="1780" name="Rectangle 562"/>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81" name="Rectangle 563"/>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1" name="Group 564"/>
              <p:cNvGrpSpPr>
                <a:grpSpLocks/>
              </p:cNvGrpSpPr>
              <p:nvPr/>
            </p:nvGrpSpPr>
            <p:grpSpPr bwMode="auto">
              <a:xfrm>
                <a:off x="4320" y="3166"/>
                <a:ext cx="192" cy="485"/>
                <a:chOff x="3552" y="2590"/>
                <a:chExt cx="192" cy="485"/>
              </a:xfrm>
            </p:grpSpPr>
            <p:sp>
              <p:nvSpPr>
                <p:cNvPr id="1778" name="Rectangle 565"/>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9" name="Rectangle 566"/>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2" name="Group 567"/>
              <p:cNvGrpSpPr>
                <a:grpSpLocks/>
              </p:cNvGrpSpPr>
              <p:nvPr/>
            </p:nvGrpSpPr>
            <p:grpSpPr bwMode="auto">
              <a:xfrm>
                <a:off x="4512" y="2590"/>
                <a:ext cx="192" cy="485"/>
                <a:chOff x="3552" y="2590"/>
                <a:chExt cx="192" cy="485"/>
              </a:xfrm>
            </p:grpSpPr>
            <p:sp>
              <p:nvSpPr>
                <p:cNvPr id="1776" name="Rectangle 568"/>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7" name="Rectangle 569"/>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3" name="Group 570"/>
              <p:cNvGrpSpPr>
                <a:grpSpLocks/>
              </p:cNvGrpSpPr>
              <p:nvPr/>
            </p:nvGrpSpPr>
            <p:grpSpPr bwMode="auto">
              <a:xfrm>
                <a:off x="4512" y="2782"/>
                <a:ext cx="192" cy="485"/>
                <a:chOff x="3552" y="2590"/>
                <a:chExt cx="192" cy="485"/>
              </a:xfrm>
            </p:grpSpPr>
            <p:sp>
              <p:nvSpPr>
                <p:cNvPr id="1774" name="Rectangle 571"/>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5" name="Rectangle 572"/>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4" name="Group 573"/>
              <p:cNvGrpSpPr>
                <a:grpSpLocks/>
              </p:cNvGrpSpPr>
              <p:nvPr/>
            </p:nvGrpSpPr>
            <p:grpSpPr bwMode="auto">
              <a:xfrm>
                <a:off x="4512" y="2974"/>
                <a:ext cx="192" cy="485"/>
                <a:chOff x="3552" y="2590"/>
                <a:chExt cx="192" cy="485"/>
              </a:xfrm>
            </p:grpSpPr>
            <p:sp>
              <p:nvSpPr>
                <p:cNvPr id="1772" name="Rectangle 574"/>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3" name="Rectangle 575"/>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5" name="Group 576"/>
              <p:cNvGrpSpPr>
                <a:grpSpLocks/>
              </p:cNvGrpSpPr>
              <p:nvPr/>
            </p:nvGrpSpPr>
            <p:grpSpPr bwMode="auto">
              <a:xfrm>
                <a:off x="4512" y="3166"/>
                <a:ext cx="192" cy="485"/>
                <a:chOff x="3552" y="2590"/>
                <a:chExt cx="192" cy="485"/>
              </a:xfrm>
            </p:grpSpPr>
            <p:sp>
              <p:nvSpPr>
                <p:cNvPr id="1770" name="Rectangle 577"/>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71" name="Rectangle 578"/>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6" name="Group 579"/>
              <p:cNvGrpSpPr>
                <a:grpSpLocks/>
              </p:cNvGrpSpPr>
              <p:nvPr/>
            </p:nvGrpSpPr>
            <p:grpSpPr bwMode="auto">
              <a:xfrm>
                <a:off x="4704" y="2590"/>
                <a:ext cx="192" cy="485"/>
                <a:chOff x="3552" y="2590"/>
                <a:chExt cx="192" cy="485"/>
              </a:xfrm>
            </p:grpSpPr>
            <p:sp>
              <p:nvSpPr>
                <p:cNvPr id="1768" name="Rectangle 580"/>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69" name="Rectangle 581"/>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7" name="Group 582"/>
              <p:cNvGrpSpPr>
                <a:grpSpLocks/>
              </p:cNvGrpSpPr>
              <p:nvPr/>
            </p:nvGrpSpPr>
            <p:grpSpPr bwMode="auto">
              <a:xfrm>
                <a:off x="4704" y="2782"/>
                <a:ext cx="192" cy="485"/>
                <a:chOff x="3552" y="2590"/>
                <a:chExt cx="192" cy="485"/>
              </a:xfrm>
            </p:grpSpPr>
            <p:sp>
              <p:nvSpPr>
                <p:cNvPr id="1766" name="Rectangle 583"/>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67" name="Rectangle 584"/>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8" name="Group 585"/>
              <p:cNvGrpSpPr>
                <a:grpSpLocks/>
              </p:cNvGrpSpPr>
              <p:nvPr/>
            </p:nvGrpSpPr>
            <p:grpSpPr bwMode="auto">
              <a:xfrm>
                <a:off x="4704" y="2974"/>
                <a:ext cx="192" cy="485"/>
                <a:chOff x="3552" y="2590"/>
                <a:chExt cx="192" cy="485"/>
              </a:xfrm>
            </p:grpSpPr>
            <p:sp>
              <p:nvSpPr>
                <p:cNvPr id="1764" name="Rectangle 586"/>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65" name="Rectangle 587"/>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49" name="Group 588"/>
              <p:cNvGrpSpPr>
                <a:grpSpLocks/>
              </p:cNvGrpSpPr>
              <p:nvPr/>
            </p:nvGrpSpPr>
            <p:grpSpPr bwMode="auto">
              <a:xfrm>
                <a:off x="4704" y="3166"/>
                <a:ext cx="192" cy="485"/>
                <a:chOff x="3552" y="2590"/>
                <a:chExt cx="192" cy="485"/>
              </a:xfrm>
            </p:grpSpPr>
            <p:sp>
              <p:nvSpPr>
                <p:cNvPr id="1762" name="Rectangle 589"/>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63" name="Rectangle 590"/>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50" name="Group 591"/>
              <p:cNvGrpSpPr>
                <a:grpSpLocks/>
              </p:cNvGrpSpPr>
              <p:nvPr/>
            </p:nvGrpSpPr>
            <p:grpSpPr bwMode="auto">
              <a:xfrm>
                <a:off x="4896" y="2590"/>
                <a:ext cx="192" cy="485"/>
                <a:chOff x="3552" y="2590"/>
                <a:chExt cx="192" cy="485"/>
              </a:xfrm>
            </p:grpSpPr>
            <p:sp>
              <p:nvSpPr>
                <p:cNvPr id="1760" name="Rectangle 592"/>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61" name="Rectangle 593"/>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51" name="Group 594"/>
              <p:cNvGrpSpPr>
                <a:grpSpLocks/>
              </p:cNvGrpSpPr>
              <p:nvPr/>
            </p:nvGrpSpPr>
            <p:grpSpPr bwMode="auto">
              <a:xfrm>
                <a:off x="4896" y="2782"/>
                <a:ext cx="192" cy="485"/>
                <a:chOff x="3552" y="2590"/>
                <a:chExt cx="192" cy="485"/>
              </a:xfrm>
            </p:grpSpPr>
            <p:sp>
              <p:nvSpPr>
                <p:cNvPr id="1758" name="Rectangle 595"/>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59" name="Rectangle 596"/>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52" name="Group 597"/>
              <p:cNvGrpSpPr>
                <a:grpSpLocks/>
              </p:cNvGrpSpPr>
              <p:nvPr/>
            </p:nvGrpSpPr>
            <p:grpSpPr bwMode="auto">
              <a:xfrm>
                <a:off x="4896" y="2974"/>
                <a:ext cx="192" cy="485"/>
                <a:chOff x="3552" y="2590"/>
                <a:chExt cx="192" cy="485"/>
              </a:xfrm>
            </p:grpSpPr>
            <p:sp>
              <p:nvSpPr>
                <p:cNvPr id="1756" name="Rectangle 598"/>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57" name="Rectangle 599"/>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1753" name="Group 600"/>
              <p:cNvGrpSpPr>
                <a:grpSpLocks/>
              </p:cNvGrpSpPr>
              <p:nvPr/>
            </p:nvGrpSpPr>
            <p:grpSpPr bwMode="auto">
              <a:xfrm>
                <a:off x="4896" y="3166"/>
                <a:ext cx="192" cy="485"/>
                <a:chOff x="3552" y="2590"/>
                <a:chExt cx="192" cy="485"/>
              </a:xfrm>
            </p:grpSpPr>
            <p:sp>
              <p:nvSpPr>
                <p:cNvPr id="1754" name="Rectangle 601"/>
                <p:cNvSpPr>
                  <a:spLocks noChangeArrowheads="1"/>
                </p:cNvSpPr>
                <p:nvPr/>
              </p:nvSpPr>
              <p:spPr bwMode="auto">
                <a:xfrm>
                  <a:off x="3552" y="2590"/>
                  <a:ext cx="192"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55" name="Rectangle 602"/>
                <p:cNvSpPr>
                  <a:spLocks noChangeArrowheads="1"/>
                </p:cNvSpPr>
                <p:nvPr/>
              </p:nvSpPr>
              <p:spPr bwMode="auto">
                <a:xfrm>
                  <a:off x="3600" y="2590"/>
                  <a:ext cx="116" cy="485"/>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1720" name="AutoShape 603"/>
            <p:cNvSpPr>
              <a:spLocks noChangeArrowheads="1"/>
            </p:cNvSpPr>
            <p:nvPr/>
          </p:nvSpPr>
          <p:spPr bwMode="auto">
            <a:xfrm>
              <a:off x="3552" y="2527"/>
              <a:ext cx="480" cy="501"/>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1818" name="Text Box 604"/>
          <p:cNvSpPr txBox="1">
            <a:spLocks noChangeArrowheads="1"/>
          </p:cNvSpPr>
          <p:nvPr/>
        </p:nvSpPr>
        <p:spPr bwMode="auto">
          <a:xfrm>
            <a:off x="1828801" y="1924051"/>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1819" name="Text Box 605"/>
          <p:cNvSpPr txBox="1">
            <a:spLocks noChangeArrowheads="1"/>
          </p:cNvSpPr>
          <p:nvPr/>
        </p:nvSpPr>
        <p:spPr bwMode="auto">
          <a:xfrm>
            <a:off x="4113213" y="192405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Multiply Unit</a:t>
            </a:r>
          </a:p>
        </p:txBody>
      </p:sp>
      <p:sp>
        <p:nvSpPr>
          <p:cNvPr id="1820" name="Text Box 606"/>
          <p:cNvSpPr txBox="1">
            <a:spLocks noChangeArrowheads="1"/>
          </p:cNvSpPr>
          <p:nvPr/>
        </p:nvSpPr>
        <p:spPr bwMode="auto">
          <a:xfrm>
            <a:off x="6775579" y="1922433"/>
            <a:ext cx="1253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 Unit</a:t>
            </a:r>
          </a:p>
        </p:txBody>
      </p:sp>
      <p:sp>
        <p:nvSpPr>
          <p:cNvPr id="1821" name="Line 607"/>
          <p:cNvSpPr>
            <a:spLocks noChangeShapeType="1"/>
          </p:cNvSpPr>
          <p:nvPr/>
        </p:nvSpPr>
        <p:spPr bwMode="auto">
          <a:xfrm>
            <a:off x="0" y="283845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22" name="Text Box 608"/>
          <p:cNvSpPr txBox="1">
            <a:spLocks noChangeArrowheads="1"/>
          </p:cNvSpPr>
          <p:nvPr/>
        </p:nvSpPr>
        <p:spPr bwMode="auto">
          <a:xfrm>
            <a:off x="0" y="3067051"/>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latin typeface="Arial" panose="020B0604020202020204" pitchFamily="34" charset="0"/>
              </a:rPr>
              <a:t>time</a:t>
            </a:r>
          </a:p>
        </p:txBody>
      </p:sp>
      <p:sp>
        <p:nvSpPr>
          <p:cNvPr id="1823" name="AutoShape 609"/>
          <p:cNvSpPr>
            <a:spLocks noChangeArrowheads="1"/>
          </p:cNvSpPr>
          <p:nvPr/>
        </p:nvSpPr>
        <p:spPr bwMode="auto">
          <a:xfrm>
            <a:off x="-228600" y="4497597"/>
            <a:ext cx="1447800" cy="1161633"/>
          </a:xfrm>
          <a:prstGeom prst="rightArrow">
            <a:avLst>
              <a:gd name="adj1" fmla="val 50000"/>
              <a:gd name="adj2" fmla="val 32665"/>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Instruction issue</a:t>
            </a:r>
          </a:p>
        </p:txBody>
      </p:sp>
      <p:sp>
        <p:nvSpPr>
          <p:cNvPr id="1824" name="Text Box 610"/>
          <p:cNvSpPr txBox="1">
            <a:spLocks noChangeArrowheads="1"/>
          </p:cNvSpPr>
          <p:nvPr/>
        </p:nvSpPr>
        <p:spPr bwMode="auto">
          <a:xfrm>
            <a:off x="95251" y="5819776"/>
            <a:ext cx="843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Complete 24 operations/cycle while issuing 1 short instruction/cycle</a:t>
            </a:r>
          </a:p>
        </p:txBody>
      </p:sp>
    </p:spTree>
    <p:extLst>
      <p:ext uri="{BB962C8B-B14F-4D97-AF65-F5344CB8AC3E}">
        <p14:creationId xmlns:p14="http://schemas.microsoft.com/office/powerpoint/2010/main" val="238793342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7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sz="4000"/>
              <a:t>Two Ways to View Vectorization</a:t>
            </a:r>
          </a:p>
        </p:txBody>
      </p:sp>
      <p:sp>
        <p:nvSpPr>
          <p:cNvPr id="56323" name="Rectangle 3"/>
          <p:cNvSpPr>
            <a:spLocks noGrp="1" noRot="1" noChangeArrowheads="1"/>
          </p:cNvSpPr>
          <p:nvPr>
            <p:ph idx="1"/>
          </p:nvPr>
        </p:nvSpPr>
        <p:spPr>
          <a:xfrm>
            <a:off x="611188" y="1196977"/>
            <a:ext cx="8261350" cy="4683125"/>
          </a:xfrm>
        </p:spPr>
        <p:txBody>
          <a:bodyPr/>
          <a:lstStyle/>
          <a:p>
            <a:pPr eaLnBrk="1" hangingPunct="1">
              <a:lnSpc>
                <a:spcPct val="90000"/>
              </a:lnSpc>
            </a:pPr>
            <a:r>
              <a:rPr lang="en-US" altLang="zh-CN" sz="2400" dirty="0"/>
              <a:t>Inner loop vectorization (Classic approach)</a:t>
            </a:r>
          </a:p>
          <a:p>
            <a:pPr lvl="1" eaLnBrk="1" hangingPunct="1">
              <a:lnSpc>
                <a:spcPct val="90000"/>
              </a:lnSpc>
            </a:pPr>
            <a:r>
              <a:rPr lang="en-US" altLang="zh-CN" sz="2000" dirty="0"/>
              <a:t>Think of machine as, say, </a:t>
            </a:r>
            <a:r>
              <a:rPr lang="en-US" altLang="zh-CN" sz="2000" dirty="0">
                <a:solidFill>
                  <a:srgbClr val="FF0000"/>
                </a:solidFill>
              </a:rPr>
              <a:t>32 vector registers</a:t>
            </a:r>
            <a:r>
              <a:rPr lang="en-US" altLang="zh-CN" sz="2000" dirty="0"/>
              <a:t> each with 16 elements</a:t>
            </a:r>
          </a:p>
          <a:p>
            <a:pPr lvl="1" eaLnBrk="1" hangingPunct="1">
              <a:lnSpc>
                <a:spcPct val="90000"/>
              </a:lnSpc>
            </a:pPr>
            <a:r>
              <a:rPr lang="en-US" altLang="zh-CN" sz="2000" dirty="0"/>
              <a:t>1 instruction updates 32 elements of 1 vector register</a:t>
            </a:r>
          </a:p>
          <a:p>
            <a:pPr lvl="1" eaLnBrk="1" hangingPunct="1">
              <a:lnSpc>
                <a:spcPct val="90000"/>
              </a:lnSpc>
            </a:pPr>
            <a:r>
              <a:rPr lang="en-US" altLang="zh-CN" sz="2000" dirty="0"/>
              <a:t>Good for </a:t>
            </a:r>
            <a:r>
              <a:rPr lang="en-US" altLang="zh-CN" sz="2000" dirty="0" err="1"/>
              <a:t>vectorizing</a:t>
            </a:r>
            <a:r>
              <a:rPr lang="en-US" altLang="zh-CN" sz="2000" dirty="0"/>
              <a:t> single-dimension arrays or regular kernels (e.g. </a:t>
            </a:r>
            <a:r>
              <a:rPr lang="en-US" altLang="zh-CN" sz="2000" dirty="0" err="1"/>
              <a:t>saxpy</a:t>
            </a:r>
            <a:r>
              <a:rPr lang="en-US" altLang="zh-CN" sz="2000" dirty="0"/>
              <a:t>)</a:t>
            </a:r>
          </a:p>
          <a:p>
            <a:pPr eaLnBrk="1" hangingPunct="1">
              <a:lnSpc>
                <a:spcPct val="90000"/>
              </a:lnSpc>
            </a:pPr>
            <a:r>
              <a:rPr lang="en-US" altLang="zh-CN" sz="2400" dirty="0">
                <a:solidFill>
                  <a:srgbClr val="0000FF"/>
                </a:solidFill>
              </a:rPr>
              <a:t>Outer loop vectorization (</a:t>
            </a:r>
            <a:r>
              <a:rPr lang="en-US" altLang="zh-CN" sz="2400" dirty="0"/>
              <a:t>post-CM2)</a:t>
            </a:r>
          </a:p>
          <a:p>
            <a:pPr lvl="1" eaLnBrk="1" hangingPunct="1">
              <a:lnSpc>
                <a:spcPct val="90000"/>
              </a:lnSpc>
            </a:pPr>
            <a:r>
              <a:rPr lang="en-US" altLang="zh-CN" sz="2000" dirty="0"/>
              <a:t>Think of machine as </a:t>
            </a:r>
            <a:r>
              <a:rPr lang="en-US" altLang="zh-CN" sz="2000" dirty="0">
                <a:solidFill>
                  <a:srgbClr val="FF0000"/>
                </a:solidFill>
              </a:rPr>
              <a:t>16 </a:t>
            </a:r>
            <a:r>
              <a:rPr lang="en-US" altLang="zh-CN" sz="2000" dirty="0">
                <a:solidFill>
                  <a:srgbClr val="FF0000"/>
                </a:solidFill>
                <a:latin typeface="Comic Sans MS" panose="030F0702030302020204" pitchFamily="66" charset="0"/>
              </a:rPr>
              <a:t>“</a:t>
            </a:r>
            <a:r>
              <a:rPr lang="en-US" altLang="zh-CN" sz="2000" dirty="0">
                <a:solidFill>
                  <a:srgbClr val="FF0000"/>
                </a:solidFill>
              </a:rPr>
              <a:t>virtual processors</a:t>
            </a:r>
            <a:r>
              <a:rPr lang="en-US" altLang="zh-CN" sz="2000" dirty="0">
                <a:solidFill>
                  <a:srgbClr val="FF0000"/>
                </a:solidFill>
                <a:latin typeface="Comic Sans MS" panose="030F0702030302020204" pitchFamily="66" charset="0"/>
              </a:rPr>
              <a:t>”</a:t>
            </a:r>
            <a:r>
              <a:rPr lang="en-US" altLang="zh-CN" sz="2000" dirty="0">
                <a:solidFill>
                  <a:srgbClr val="FF0000"/>
                </a:solidFill>
              </a:rPr>
              <a:t> (VPs) </a:t>
            </a:r>
            <a:br>
              <a:rPr lang="en-US" altLang="zh-CN" sz="2000" dirty="0"/>
            </a:br>
            <a:r>
              <a:rPr lang="en-US" altLang="zh-CN" sz="2000" dirty="0"/>
              <a:t>each with 32 scalar registers! (</a:t>
            </a:r>
            <a:r>
              <a:rPr lang="en-US" altLang="zh-CN" sz="2000" dirty="0">
                <a:latin typeface="Comic Sans MS" panose="030F0702030302020204" pitchFamily="66" charset="0"/>
              </a:rPr>
              <a:t>­</a:t>
            </a:r>
            <a:r>
              <a:rPr lang="en-US" altLang="zh-CN" sz="2000" dirty="0"/>
              <a:t> multithreaded processor)</a:t>
            </a:r>
          </a:p>
          <a:p>
            <a:pPr lvl="1" eaLnBrk="1" hangingPunct="1">
              <a:lnSpc>
                <a:spcPct val="90000"/>
              </a:lnSpc>
            </a:pPr>
            <a:r>
              <a:rPr lang="en-US" altLang="zh-CN" sz="2000" dirty="0"/>
              <a:t>1 instruction updates 1 scalar register in 16 VPs</a:t>
            </a:r>
          </a:p>
          <a:p>
            <a:pPr lvl="1" eaLnBrk="1" hangingPunct="1">
              <a:lnSpc>
                <a:spcPct val="90000"/>
              </a:lnSpc>
            </a:pPr>
            <a:r>
              <a:rPr lang="en-US" altLang="zh-CN" sz="2000" dirty="0"/>
              <a:t>Good for irregular kernels or kernels with loop-carried dependences in the inner loop</a:t>
            </a:r>
          </a:p>
          <a:p>
            <a:pPr eaLnBrk="1" hangingPunct="1">
              <a:lnSpc>
                <a:spcPct val="90000"/>
              </a:lnSpc>
            </a:pPr>
            <a:r>
              <a:rPr lang="en-US" altLang="zh-CN" sz="2400" dirty="0"/>
              <a:t>These are just two compiler perspectives</a:t>
            </a:r>
          </a:p>
          <a:p>
            <a:pPr lvl="1" eaLnBrk="1" hangingPunct="1">
              <a:lnSpc>
                <a:spcPct val="90000"/>
              </a:lnSpc>
            </a:pPr>
            <a:r>
              <a:rPr lang="en-US" altLang="zh-CN" sz="2000" dirty="0"/>
              <a:t>The hardware is the same for both</a:t>
            </a:r>
          </a:p>
        </p:txBody>
      </p:sp>
    </p:spTree>
    <p:extLst>
      <p:ext uri="{BB962C8B-B14F-4D97-AF65-F5344CB8AC3E}">
        <p14:creationId xmlns:p14="http://schemas.microsoft.com/office/powerpoint/2010/main" val="1519440944"/>
      </p:ext>
    </p:extLst>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Memory Banks</a:t>
            </a:r>
            <a:endParaRPr lang="en-AU" dirty="0"/>
          </a:p>
        </p:txBody>
      </p:sp>
      <p:sp>
        <p:nvSpPr>
          <p:cNvPr id="242691" name="Rectangle 3"/>
          <p:cNvSpPr>
            <a:spLocks noGrp="1" noChangeArrowheads="1"/>
          </p:cNvSpPr>
          <p:nvPr>
            <p:ph idx="1"/>
          </p:nvPr>
        </p:nvSpPr>
        <p:spPr>
          <a:xfrm>
            <a:off x="111044" y="1110107"/>
            <a:ext cx="8932642" cy="4795837"/>
          </a:xfrm>
        </p:spPr>
        <p:txBody>
          <a:bodyPr/>
          <a:lstStyle/>
          <a:p>
            <a:r>
              <a:rPr lang="en-US" sz="2400" dirty="0"/>
              <a:t>Memory system must be designed to support high bandwidth for vector loads and stores</a:t>
            </a:r>
          </a:p>
          <a:p>
            <a:r>
              <a:rPr lang="en-US" sz="2400" dirty="0"/>
              <a:t>Spread accesses across multiple banks</a:t>
            </a:r>
          </a:p>
          <a:p>
            <a:pPr lvl="1"/>
            <a:r>
              <a:rPr lang="en-US" sz="2000" dirty="0"/>
              <a:t>Control bank addresses independently</a:t>
            </a:r>
          </a:p>
          <a:p>
            <a:pPr lvl="1"/>
            <a:r>
              <a:rPr lang="en-US" sz="2000" dirty="0"/>
              <a:t>Load or store non sequential words (need independent bank addressing)</a:t>
            </a:r>
          </a:p>
          <a:p>
            <a:pPr lvl="1"/>
            <a:r>
              <a:rPr lang="en-US" sz="2000" dirty="0"/>
              <a:t>Support multiple vector processors sharing the same memory</a:t>
            </a:r>
          </a:p>
          <a:p>
            <a:pPr lvl="1"/>
            <a:endParaRPr lang="en-US" sz="2000" dirty="0"/>
          </a:p>
          <a:p>
            <a:r>
              <a:rPr lang="en-US" sz="2400" dirty="0"/>
              <a:t>Example:</a:t>
            </a:r>
          </a:p>
          <a:p>
            <a:pPr lvl="1"/>
            <a:r>
              <a:rPr lang="en-US" sz="2000" dirty="0"/>
              <a:t>32 processors, each generating 4 loads and 2 stores/cycle</a:t>
            </a:r>
          </a:p>
          <a:p>
            <a:pPr lvl="1"/>
            <a:r>
              <a:rPr lang="en-US" sz="2000" dirty="0"/>
              <a:t>Processor cycle time is 2.167 ns, SRAM cycle time is 15 ns</a:t>
            </a:r>
          </a:p>
          <a:p>
            <a:pPr lvl="1"/>
            <a:r>
              <a:rPr lang="en-US" sz="2000" dirty="0"/>
              <a:t>How many memory banks needed?</a:t>
            </a:r>
          </a:p>
          <a:p>
            <a:pPr lvl="2"/>
            <a:r>
              <a:rPr lang="en-US" sz="1600" dirty="0"/>
              <a:t>32x(4+2)x15/2.167 = ~1330 banks</a:t>
            </a:r>
          </a:p>
        </p:txBody>
      </p:sp>
    </p:spTree>
    <p:extLst>
      <p:ext uri="{BB962C8B-B14F-4D97-AF65-F5344CB8AC3E}">
        <p14:creationId xmlns:p14="http://schemas.microsoft.com/office/powerpoint/2010/main" val="2341870185"/>
      </p:ext>
    </p:extLst>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2176096" y="0"/>
            <a:ext cx="7346950"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a:t>Example Vector Machines</a:t>
            </a:r>
          </a:p>
        </p:txBody>
      </p:sp>
      <p:sp>
        <p:nvSpPr>
          <p:cNvPr id="57347" name="Rectangle 3"/>
          <p:cNvSpPr>
            <a:spLocks noGrp="1" noChangeArrowheads="1"/>
          </p:cNvSpPr>
          <p:nvPr>
            <p:ph type="body" idx="4294967295"/>
          </p:nvPr>
        </p:nvSpPr>
        <p:spPr>
          <a:xfrm>
            <a:off x="414216" y="908050"/>
            <a:ext cx="8578850" cy="5159375"/>
          </a:xfrm>
          <a:prstGeom prst="rect">
            <a:avLst/>
          </a:prstGeom>
          <a:noFill/>
        </p:spPr>
        <p:txBody>
          <a:bodyPr lIns="90488" tIns="44450" rIns="90488" bIns="44450"/>
          <a:lstStyle/>
          <a:p>
            <a:pPr marL="285750" indent="-285750">
              <a:buNone/>
              <a:tabLst>
                <a:tab pos="1943100" algn="l"/>
                <a:tab pos="3943350" algn="r"/>
                <a:tab pos="4629150" algn="ctr"/>
                <a:tab pos="5829300" algn="ctr"/>
                <a:tab pos="6972300" algn="ctr"/>
                <a:tab pos="7715250" algn="ctr"/>
              </a:tabLst>
            </a:pPr>
            <a:r>
              <a:rPr lang="en-US" altLang="zh-CN" sz="2400" u="sng" dirty="0">
                <a:solidFill>
                  <a:srgbClr val="3333FF"/>
                </a:solidFill>
              </a:rPr>
              <a:t>Machine         Year     Clock    	</a:t>
            </a:r>
            <a:r>
              <a:rPr lang="en-US" altLang="zh-CN" sz="2400" u="sng" dirty="0" err="1">
                <a:solidFill>
                  <a:srgbClr val="3333FF"/>
                </a:solidFill>
              </a:rPr>
              <a:t>Regs</a:t>
            </a:r>
            <a:r>
              <a:rPr lang="en-US" altLang="zh-CN" sz="2400" u="sng" dirty="0">
                <a:solidFill>
                  <a:srgbClr val="3333FF"/>
                </a:solidFill>
              </a:rPr>
              <a:t>  Elements  	FUs  	LSUs</a:t>
            </a:r>
          </a:p>
          <a:p>
            <a:pPr marL="285750" indent="-285750">
              <a:buNone/>
              <a:tabLst>
                <a:tab pos="1943100" algn="l"/>
                <a:tab pos="3943350" algn="r"/>
                <a:tab pos="4629150" algn="ctr"/>
                <a:tab pos="5829300" algn="ctr"/>
                <a:tab pos="6972300" algn="ctr"/>
                <a:tab pos="7715250" algn="ctr"/>
              </a:tabLst>
            </a:pPr>
            <a:r>
              <a:rPr lang="en-US" altLang="zh-CN" sz="2400" dirty="0"/>
              <a:t>Cray 1	1976	80 MHz	8	64	6	1</a:t>
            </a:r>
          </a:p>
          <a:p>
            <a:pPr marL="285750" indent="-285750">
              <a:buNone/>
              <a:tabLst>
                <a:tab pos="1943100" algn="l"/>
                <a:tab pos="3943350" algn="r"/>
                <a:tab pos="4629150" algn="ctr"/>
                <a:tab pos="5829300" algn="ctr"/>
                <a:tab pos="6972300" algn="ctr"/>
                <a:tab pos="7715250" algn="ctr"/>
              </a:tabLst>
            </a:pPr>
            <a:r>
              <a:rPr lang="en-US" altLang="zh-CN" sz="2400" dirty="0"/>
              <a:t>Cray XMP	1983	120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YMP	1988	166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C-90	1991	240 MHz	8	128	8	4</a:t>
            </a:r>
          </a:p>
          <a:p>
            <a:pPr marL="285750" indent="-285750">
              <a:buNone/>
              <a:tabLst>
                <a:tab pos="1943100" algn="l"/>
                <a:tab pos="3943350" algn="r"/>
                <a:tab pos="4629150" algn="ctr"/>
                <a:tab pos="5829300" algn="ctr"/>
                <a:tab pos="6972300" algn="ctr"/>
                <a:tab pos="7715250" algn="ctr"/>
              </a:tabLst>
            </a:pPr>
            <a:r>
              <a:rPr lang="en-US" altLang="zh-CN" sz="2400" dirty="0"/>
              <a:t>Cray T-90	1996	455 MHz	8	128	8	4</a:t>
            </a:r>
          </a:p>
          <a:p>
            <a:pPr marL="285750" indent="-285750">
              <a:buNone/>
              <a:tabLst>
                <a:tab pos="1943100" algn="l"/>
                <a:tab pos="3943350" algn="r"/>
                <a:tab pos="4629150" algn="ctr"/>
                <a:tab pos="5829300" algn="ctr"/>
                <a:tab pos="6972300" algn="ctr"/>
                <a:tab pos="7715250" algn="ctr"/>
              </a:tabLst>
            </a:pPr>
            <a:r>
              <a:rPr lang="en-US" altLang="zh-CN" sz="2400" dirty="0"/>
              <a:t>Conv. C-1	1984	10 MHz	8	128	4	1</a:t>
            </a:r>
          </a:p>
          <a:p>
            <a:pPr marL="285750" indent="-285750">
              <a:buNone/>
              <a:tabLst>
                <a:tab pos="1943100" algn="l"/>
                <a:tab pos="3943350" algn="r"/>
                <a:tab pos="4629150" algn="ctr"/>
                <a:tab pos="5829300" algn="ctr"/>
                <a:tab pos="6972300" algn="ctr"/>
                <a:tab pos="7715250" algn="ctr"/>
              </a:tabLst>
            </a:pPr>
            <a:r>
              <a:rPr lang="en-US" altLang="zh-CN" sz="2400" dirty="0"/>
              <a:t>Conv. C-4	1994	133 MHz	16	128	3	1</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VP200	1982	133 MHz	8-256	32-1024	3	2</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VP300	1996	100 MHz	8-256	32-1024	3	2</a:t>
            </a:r>
          </a:p>
          <a:p>
            <a:pPr marL="285750" indent="-285750">
              <a:buNone/>
              <a:tabLst>
                <a:tab pos="1943100" algn="l"/>
                <a:tab pos="3943350" algn="r"/>
                <a:tab pos="4629150" algn="ctr"/>
                <a:tab pos="5829300" algn="ctr"/>
                <a:tab pos="6972300" algn="ctr"/>
                <a:tab pos="7715250" algn="ctr"/>
              </a:tabLst>
            </a:pPr>
            <a:r>
              <a:rPr lang="en-US" altLang="zh-CN" sz="2400" dirty="0"/>
              <a:t>NEC SX/2	1984	160 MHz	8+8K	256+var	16	8</a:t>
            </a:r>
          </a:p>
          <a:p>
            <a:pPr marL="285750" indent="-285750">
              <a:buNone/>
              <a:tabLst>
                <a:tab pos="1943100" algn="l"/>
                <a:tab pos="3943350" algn="r"/>
                <a:tab pos="4629150" algn="ctr"/>
                <a:tab pos="5829300" algn="ctr"/>
                <a:tab pos="6972300" algn="ctr"/>
                <a:tab pos="7715250" algn="ctr"/>
              </a:tabLst>
            </a:pPr>
            <a:r>
              <a:rPr lang="en-US" altLang="zh-CN" sz="2400" dirty="0"/>
              <a:t>NEC SX/3	1995	400 MHz	8+8K	256+var	16	8</a:t>
            </a:r>
          </a:p>
        </p:txBody>
      </p:sp>
    </p:spTree>
    <p:extLst>
      <p:ext uri="{BB962C8B-B14F-4D97-AF65-F5344CB8AC3E}">
        <p14:creationId xmlns:p14="http://schemas.microsoft.com/office/powerpoint/2010/main" val="1799330043"/>
      </p:ext>
    </p:extLst>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438275" y="42985"/>
            <a:ext cx="7705725" cy="876300"/>
          </a:xfrm>
          <a:noFill/>
        </p:spPr>
        <p:txBody>
          <a:bodyPr vert="horz" wrap="square" lIns="90488" tIns="44450" rIns="90488" bIns="44450" numCol="1" anchor="ctr" anchorCtr="0" compatLnSpc="1">
            <a:prstTxWarp prst="textNoShape">
              <a:avLst/>
            </a:prstTxWarp>
          </a:bodyPr>
          <a:lstStyle/>
          <a:p>
            <a:pPr eaLnBrk="1" hangingPunct="1"/>
            <a:r>
              <a:rPr lang="en-US" altLang="zh-CN" sz="3200" dirty="0"/>
              <a:t>Vector </a:t>
            </a:r>
            <a:r>
              <a:rPr lang="en-US" altLang="zh-CN" sz="3200" dirty="0" err="1"/>
              <a:t>Linpack</a:t>
            </a:r>
            <a:r>
              <a:rPr lang="en-US" altLang="zh-CN" sz="3200" dirty="0"/>
              <a:t> Performance(MFLOPS)</a:t>
            </a:r>
          </a:p>
        </p:txBody>
      </p:sp>
      <p:sp>
        <p:nvSpPr>
          <p:cNvPr id="59395" name="Rectangle 3"/>
          <p:cNvSpPr>
            <a:spLocks noGrp="1" noChangeArrowheads="1"/>
          </p:cNvSpPr>
          <p:nvPr>
            <p:ph type="body" idx="4294967295"/>
          </p:nvPr>
        </p:nvSpPr>
        <p:spPr>
          <a:xfrm>
            <a:off x="330689" y="1036883"/>
            <a:ext cx="8578850" cy="5159375"/>
          </a:xfrm>
          <a:prstGeom prst="rect">
            <a:avLst/>
          </a:prstGeom>
          <a:noFill/>
        </p:spPr>
        <p:txBody>
          <a:bodyPr lIns="90488" tIns="44450" rIns="90488" bIns="44450"/>
          <a:lstStyle/>
          <a:p>
            <a:pPr marL="285750" indent="-285750">
              <a:buNone/>
              <a:tabLst>
                <a:tab pos="2000250" algn="l"/>
                <a:tab pos="4057650" algn="r"/>
                <a:tab pos="5257800" algn="r"/>
                <a:tab pos="6343650" algn="r"/>
                <a:tab pos="8229600" algn="r"/>
              </a:tabLst>
            </a:pPr>
            <a:r>
              <a:rPr lang="en-US" altLang="zh-CN" dirty="0"/>
              <a:t>  </a:t>
            </a:r>
            <a:r>
              <a:rPr lang="en-US" altLang="zh-CN" sz="2400" u="sng" dirty="0">
                <a:solidFill>
                  <a:srgbClr val="3333FF"/>
                </a:solidFill>
              </a:rPr>
              <a:t>Machine       Year     Clock     	100x100   	1kx1k  	Peak(Procs)</a:t>
            </a:r>
          </a:p>
          <a:p>
            <a:pPr marL="285750" indent="-285750">
              <a:buNone/>
              <a:tabLst>
                <a:tab pos="2000250" algn="l"/>
                <a:tab pos="4057650" algn="r"/>
                <a:tab pos="5257800" algn="r"/>
                <a:tab pos="6343650" algn="r"/>
                <a:tab pos="8229600" algn="r"/>
              </a:tabLst>
            </a:pPr>
            <a:r>
              <a:rPr lang="en-US" altLang="zh-CN" sz="2400" dirty="0"/>
              <a:t>Cray 1	1976	80 MHz	12	110	160(1)</a:t>
            </a:r>
          </a:p>
          <a:p>
            <a:pPr marL="285750" indent="-285750">
              <a:buNone/>
              <a:tabLst>
                <a:tab pos="2000250" algn="l"/>
                <a:tab pos="4057650" algn="r"/>
                <a:tab pos="5257800" algn="r"/>
                <a:tab pos="6343650" algn="r"/>
                <a:tab pos="8229600" algn="r"/>
              </a:tabLst>
            </a:pPr>
            <a:r>
              <a:rPr lang="en-US" altLang="zh-CN" sz="2400" dirty="0"/>
              <a:t>Cray XMP	1983	120 MHz	121	218	940(4)</a:t>
            </a:r>
          </a:p>
          <a:p>
            <a:pPr marL="285750" indent="-285750">
              <a:buNone/>
              <a:tabLst>
                <a:tab pos="2000250" algn="l"/>
                <a:tab pos="4057650" algn="r"/>
                <a:tab pos="5257800" algn="r"/>
                <a:tab pos="6343650" algn="r"/>
                <a:tab pos="8229600" algn="r"/>
              </a:tabLst>
            </a:pPr>
            <a:r>
              <a:rPr lang="en-US" altLang="zh-CN" sz="2400" dirty="0"/>
              <a:t>Cray YMP	1988	166 MHz	150	307	2,667(8)</a:t>
            </a:r>
          </a:p>
          <a:p>
            <a:pPr marL="285750" indent="-285750">
              <a:buNone/>
              <a:tabLst>
                <a:tab pos="2000250" algn="l"/>
                <a:tab pos="4057650" algn="r"/>
                <a:tab pos="5257800" algn="r"/>
                <a:tab pos="6343650" algn="r"/>
                <a:tab pos="8229600" algn="r"/>
              </a:tabLst>
            </a:pPr>
            <a:r>
              <a:rPr lang="en-US" altLang="zh-CN" sz="2400" dirty="0"/>
              <a:t>Cray C-90	1991	240 MHz	387	902	15,238(16)</a:t>
            </a:r>
          </a:p>
          <a:p>
            <a:pPr marL="285750" indent="-285750">
              <a:buNone/>
              <a:tabLst>
                <a:tab pos="2000250" algn="l"/>
                <a:tab pos="4057650" algn="r"/>
                <a:tab pos="5257800" algn="r"/>
                <a:tab pos="6343650" algn="r"/>
                <a:tab pos="8229600" algn="r"/>
              </a:tabLst>
            </a:pPr>
            <a:r>
              <a:rPr lang="en-US" altLang="zh-CN" sz="2400" dirty="0"/>
              <a:t>Cray T-90	1996	455 MHz	705	1603	57,600(32)</a:t>
            </a:r>
          </a:p>
          <a:p>
            <a:pPr marL="285750" indent="-285750">
              <a:buNone/>
              <a:tabLst>
                <a:tab pos="2000250" algn="l"/>
                <a:tab pos="4057650" algn="r"/>
                <a:tab pos="5257800" algn="r"/>
                <a:tab pos="6343650" algn="r"/>
                <a:tab pos="8229600" algn="r"/>
              </a:tabLst>
            </a:pPr>
            <a:r>
              <a:rPr lang="en-US" altLang="zh-CN" sz="2400" dirty="0"/>
              <a:t>Conv. C-1	1984	10 MHz	3	--	20(1)</a:t>
            </a:r>
          </a:p>
          <a:p>
            <a:pPr marL="285750" indent="-285750">
              <a:buNone/>
              <a:tabLst>
                <a:tab pos="2000250" algn="l"/>
                <a:tab pos="4057650" algn="r"/>
                <a:tab pos="5257800" algn="r"/>
                <a:tab pos="6343650" algn="r"/>
                <a:tab pos="8229600" algn="r"/>
              </a:tabLst>
            </a:pPr>
            <a:r>
              <a:rPr lang="en-US" altLang="zh-CN" sz="2400" dirty="0"/>
              <a:t>Conv. C-4	1994	135 MHz	160	2531	3240(4)</a:t>
            </a:r>
          </a:p>
          <a:p>
            <a:pPr marL="285750" indent="-285750">
              <a:buNone/>
              <a:tabLst>
                <a:tab pos="2000250" algn="l"/>
                <a:tab pos="4057650" algn="r"/>
                <a:tab pos="5257800" algn="r"/>
                <a:tab pos="6343650" algn="r"/>
                <a:tab pos="8229600" algn="r"/>
              </a:tabLst>
            </a:pPr>
            <a:r>
              <a:rPr lang="en-US" altLang="zh-CN" sz="2400" dirty="0" err="1"/>
              <a:t>Fuj</a:t>
            </a:r>
            <a:r>
              <a:rPr lang="en-US" altLang="zh-CN" sz="2400" dirty="0"/>
              <a:t>. VP200	1982	133 MHz	18	422	533(1)</a:t>
            </a:r>
          </a:p>
          <a:p>
            <a:pPr marL="285750" indent="-285750">
              <a:buNone/>
              <a:tabLst>
                <a:tab pos="2000250" algn="l"/>
                <a:tab pos="4057650" algn="r"/>
                <a:tab pos="5257800" algn="r"/>
                <a:tab pos="6343650" algn="r"/>
                <a:tab pos="8229600" algn="r"/>
              </a:tabLst>
            </a:pPr>
            <a:r>
              <a:rPr lang="en-US" altLang="zh-CN" sz="2400" dirty="0"/>
              <a:t>NEC SX/2	1984	166 MHz	43	885	1300(1)</a:t>
            </a:r>
          </a:p>
          <a:p>
            <a:pPr marL="285750" indent="-285750">
              <a:buNone/>
              <a:tabLst>
                <a:tab pos="2000250" algn="l"/>
                <a:tab pos="4057650" algn="r"/>
                <a:tab pos="5257800" algn="r"/>
                <a:tab pos="6343650" algn="r"/>
                <a:tab pos="8229600" algn="r"/>
              </a:tabLst>
            </a:pPr>
            <a:r>
              <a:rPr lang="en-US" altLang="zh-CN" sz="2400" dirty="0"/>
              <a:t>NEC SX/3	1995	400 MHz	368	2757	25,600(4)</a:t>
            </a:r>
          </a:p>
        </p:txBody>
      </p:sp>
    </p:spTree>
    <p:extLst>
      <p:ext uri="{BB962C8B-B14F-4D97-AF65-F5344CB8AC3E}">
        <p14:creationId xmlns:p14="http://schemas.microsoft.com/office/powerpoint/2010/main" val="2923160555"/>
      </p:ext>
    </p:extLst>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en-US" altLang="zh-CN"/>
              <a:t>Program execute on SIMD</a:t>
            </a:r>
          </a:p>
        </p:txBody>
      </p:sp>
      <p:sp>
        <p:nvSpPr>
          <p:cNvPr id="61443" name="Rectangle 3"/>
          <p:cNvSpPr>
            <a:spLocks noGrp="1" noRot="1" noChangeArrowheads="1"/>
          </p:cNvSpPr>
          <p:nvPr>
            <p:ph idx="1"/>
          </p:nvPr>
        </p:nvSpPr>
        <p:spPr/>
        <p:txBody>
          <a:bodyPr/>
          <a:lstStyle/>
          <a:p>
            <a:pPr eaLnBrk="1" hangingPunct="1"/>
            <a:endParaRPr lang="zh-CN" altLang="zh-CN"/>
          </a:p>
        </p:txBody>
      </p:sp>
      <p:pic>
        <p:nvPicPr>
          <p:cNvPr id="88068" name="Picture 4" descr="SIMD"/>
          <p:cNvPicPr>
            <a:picLocks noChangeAspect="1" noChangeArrowheads="1"/>
          </p:cNvPicPr>
          <p:nvPr/>
        </p:nvPicPr>
        <p:blipFill>
          <a:blip r:embed="rId2"/>
          <a:srcRect/>
          <a:stretch>
            <a:fillRect/>
          </a:stretch>
        </p:blipFill>
        <p:spPr bwMode="auto">
          <a:xfrm>
            <a:off x="1187452" y="1341440"/>
            <a:ext cx="7129463" cy="4630737"/>
          </a:xfrm>
          <a:prstGeom prst="rect">
            <a:avLst/>
          </a:prstGeom>
          <a:noFill/>
          <a:ln w="9525">
            <a:noFill/>
            <a:miter lim="800000"/>
            <a:headEnd/>
            <a:tailEnd/>
          </a:ln>
        </p:spPr>
      </p:pic>
    </p:spTree>
    <p:extLst>
      <p:ext uri="{BB962C8B-B14F-4D97-AF65-F5344CB8AC3E}">
        <p14:creationId xmlns:p14="http://schemas.microsoft.com/office/powerpoint/2010/main" val="42568000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 to="" calcmode="lin" valueType="num">
                                      <p:cBhvr>
                                        <p:cTn id="7" dur="1" fill="hold"/>
                                        <p:tgtEl>
                                          <p:spTgt spid="880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sz="half" idx="4294967295"/>
          </p:nvPr>
        </p:nvSpPr>
        <p:spPr>
          <a:xfrm>
            <a:off x="24606" y="1352550"/>
            <a:ext cx="9094788" cy="4114800"/>
          </a:xfrm>
          <a:prstGeom prst="rect">
            <a:avLst/>
          </a:prstGeom>
          <a:noFill/>
        </p:spPr>
        <p:txBody>
          <a:bodyPr lIns="90488" tIns="44450" rIns="90488" bIns="44450"/>
          <a:lstStyle/>
          <a:p>
            <a:pPr marL="285750" indent="-285750">
              <a:buNone/>
              <a:tabLst>
                <a:tab pos="2400300" algn="dec"/>
                <a:tab pos="3543300" algn="dec"/>
                <a:tab pos="4343400" algn="dec"/>
                <a:tab pos="6115050" algn="dec"/>
                <a:tab pos="7029450" algn="dec"/>
                <a:tab pos="8743950" algn="dec"/>
              </a:tabLst>
            </a:pPr>
            <a:r>
              <a:rPr lang="en-US" altLang="zh-CN" sz="2400" b="1" dirty="0">
                <a:solidFill>
                  <a:srgbClr val="3333FF"/>
                </a:solidFill>
              </a:rPr>
              <a:t>Spec92fp   	  Operations (Millions)	                Instructions (M)</a:t>
            </a:r>
          </a:p>
          <a:p>
            <a:pPr marL="285750" indent="-285750">
              <a:buNone/>
              <a:tabLst>
                <a:tab pos="2400300" algn="dec"/>
                <a:tab pos="3543300" algn="dec"/>
                <a:tab pos="4343400" algn="dec"/>
                <a:tab pos="6115050" algn="dec"/>
                <a:tab pos="7029450" algn="dec"/>
                <a:tab pos="8743950" algn="dec"/>
              </a:tabLst>
            </a:pPr>
            <a:r>
              <a:rPr lang="en-US" altLang="zh-CN" sz="2400" b="1" u="sng" dirty="0">
                <a:solidFill>
                  <a:srgbClr val="3333FF"/>
                </a:solidFill>
              </a:rPr>
              <a:t>Program       RISC     Vector   R / V        RISC    Vector      R / V</a:t>
            </a:r>
            <a:r>
              <a:rPr lang="en-US" altLang="zh-CN" sz="2400" b="1" u="sng" dirty="0"/>
              <a:t>	</a:t>
            </a:r>
            <a:endParaRPr lang="en-US" altLang="zh-CN" sz="2400" b="1" dirty="0"/>
          </a:p>
          <a:p>
            <a:pPr marL="285750" indent="-285750">
              <a:buNone/>
              <a:tabLst>
                <a:tab pos="2400300" algn="dec"/>
                <a:tab pos="3543300" algn="dec"/>
                <a:tab pos="4343400" algn="dec"/>
                <a:tab pos="6115050" algn="dec"/>
                <a:tab pos="7029450" algn="dec"/>
                <a:tab pos="8743950" algn="dec"/>
              </a:tabLst>
            </a:pPr>
            <a:r>
              <a:rPr lang="en-US" altLang="zh-CN" sz="2400" b="1" dirty="0"/>
              <a:t>swim256	115	95	 1.1x	115	0.8	142x</a:t>
            </a:r>
          </a:p>
          <a:p>
            <a:pPr marL="285750" indent="-285750">
              <a:buNone/>
              <a:tabLst>
                <a:tab pos="2400300" algn="dec"/>
                <a:tab pos="3543300" algn="dec"/>
                <a:tab pos="4343400" algn="dec"/>
                <a:tab pos="6115050" algn="dec"/>
                <a:tab pos="7029450" algn="dec"/>
                <a:tab pos="8743950" algn="dec"/>
              </a:tabLst>
            </a:pPr>
            <a:r>
              <a:rPr lang="en-US" altLang="zh-CN" sz="2400" b="1" dirty="0"/>
              <a:t>hydro2d	58	40	1.4x	    58	0.8 	 71x</a:t>
            </a:r>
          </a:p>
          <a:p>
            <a:pPr marL="285750" indent="-285750">
              <a:buNone/>
              <a:tabLst>
                <a:tab pos="2400300" algn="dec"/>
                <a:tab pos="3543300" algn="dec"/>
                <a:tab pos="4343400" algn="dec"/>
                <a:tab pos="6115050" algn="dec"/>
                <a:tab pos="7029450" algn="dec"/>
                <a:tab pos="8743950" algn="dec"/>
              </a:tabLst>
            </a:pPr>
            <a:r>
              <a:rPr lang="en-US" altLang="zh-CN" sz="2400" b="1" dirty="0"/>
              <a:t>nasa7	69	41	1.7x	    69	2.2	 31x</a:t>
            </a:r>
          </a:p>
          <a:p>
            <a:pPr marL="285750" indent="-285750">
              <a:buNone/>
              <a:tabLst>
                <a:tab pos="2400300" algn="dec"/>
                <a:tab pos="3543300" algn="dec"/>
                <a:tab pos="4343400" algn="dec"/>
                <a:tab pos="6115050" algn="dec"/>
                <a:tab pos="7029450" algn="dec"/>
                <a:tab pos="8743950" algn="dec"/>
              </a:tabLst>
            </a:pPr>
            <a:r>
              <a:rPr lang="en-US" altLang="zh-CN" sz="2400" b="1" dirty="0"/>
              <a:t>su2cor	51	35	1.4x	    51	1.8	 29x</a:t>
            </a:r>
          </a:p>
          <a:p>
            <a:pPr marL="285750" indent="-285750">
              <a:buNone/>
              <a:tabLst>
                <a:tab pos="2400300" algn="dec"/>
                <a:tab pos="3543300" algn="dec"/>
                <a:tab pos="4343400" algn="dec"/>
                <a:tab pos="6115050" algn="dec"/>
                <a:tab pos="7029450" algn="dec"/>
                <a:tab pos="8743950" algn="dec"/>
              </a:tabLst>
            </a:pPr>
            <a:r>
              <a:rPr lang="en-US" altLang="zh-CN" sz="2400" b="1" dirty="0" err="1"/>
              <a:t>tomcatv</a:t>
            </a:r>
            <a:r>
              <a:rPr lang="en-US" altLang="zh-CN" sz="2400" b="1" dirty="0"/>
              <a:t>	15	10	1.4x	    15	1.3 	 11x</a:t>
            </a:r>
          </a:p>
          <a:p>
            <a:pPr marL="285750" indent="-285750">
              <a:buNone/>
              <a:tabLst>
                <a:tab pos="2400300" algn="dec"/>
                <a:tab pos="3543300" algn="dec"/>
                <a:tab pos="4343400" algn="dec"/>
                <a:tab pos="6115050" algn="dec"/>
                <a:tab pos="7029450" algn="dec"/>
                <a:tab pos="8743950" algn="dec"/>
              </a:tabLst>
            </a:pPr>
            <a:r>
              <a:rPr lang="en-US" altLang="zh-CN" sz="2400" b="1" dirty="0"/>
              <a:t>wave5	27	25	1.1x	    27	7.2	  4x</a:t>
            </a:r>
          </a:p>
          <a:p>
            <a:pPr marL="285750" indent="-285750">
              <a:buNone/>
              <a:tabLst>
                <a:tab pos="2400300" algn="dec"/>
                <a:tab pos="3543300" algn="dec"/>
                <a:tab pos="4343400" algn="dec"/>
                <a:tab pos="6115050" algn="dec"/>
                <a:tab pos="7029450" algn="dec"/>
                <a:tab pos="8743950" algn="dec"/>
              </a:tabLst>
            </a:pPr>
            <a:r>
              <a:rPr lang="en-US" altLang="zh-CN" sz="2400" b="1" dirty="0"/>
              <a:t>mdljdp2	32	52	0.6x	    32	15.8	  2x</a:t>
            </a:r>
          </a:p>
          <a:p>
            <a:pPr marL="285750" indent="-285750">
              <a:buNone/>
              <a:tabLst>
                <a:tab pos="2400300" algn="dec"/>
                <a:tab pos="3543300" algn="dec"/>
                <a:tab pos="4343400" algn="dec"/>
                <a:tab pos="6115050" algn="dec"/>
                <a:tab pos="7029450" algn="dec"/>
                <a:tab pos="8743950" algn="dec"/>
              </a:tabLst>
            </a:pPr>
            <a:endParaRPr lang="en-US" altLang="zh-CN" sz="2400" b="1" dirty="0"/>
          </a:p>
        </p:txBody>
      </p:sp>
      <p:sp>
        <p:nvSpPr>
          <p:cNvPr id="61443" name="Rectangle 3"/>
          <p:cNvSpPr>
            <a:spLocks noGrp="1" noChangeArrowheads="1"/>
          </p:cNvSpPr>
          <p:nvPr>
            <p:ph type="title" idx="4294967295"/>
          </p:nvPr>
        </p:nvSpPr>
        <p:spPr>
          <a:xfrm>
            <a:off x="1608881" y="3175"/>
            <a:ext cx="7345363" cy="1143000"/>
          </a:xfrm>
          <a:noFill/>
        </p:spPr>
        <p:txBody>
          <a:bodyPr vert="horz" wrap="square" lIns="90488" tIns="44450" rIns="90488" bIns="44450" numCol="1" anchor="ctr" anchorCtr="0" compatLnSpc="1">
            <a:prstTxWarp prst="textNoShape">
              <a:avLst/>
            </a:prstTxWarp>
          </a:bodyPr>
          <a:lstStyle/>
          <a:p>
            <a:pPr eaLnBrk="1" hangingPunct="1"/>
            <a:r>
              <a:rPr lang="en-US" altLang="zh-CN" sz="2800" dirty="0"/>
              <a:t>Operation &amp; Instruction Count: </a:t>
            </a:r>
            <a:br>
              <a:rPr lang="en-US" altLang="zh-CN" sz="2800" dirty="0"/>
            </a:br>
            <a:r>
              <a:rPr lang="en-US" altLang="zh-CN" sz="2800" dirty="0"/>
              <a:t>RISC v. Vector Processor</a:t>
            </a:r>
            <a:endParaRPr lang="en-US" altLang="zh-CN" sz="2000" dirty="0"/>
          </a:p>
        </p:txBody>
      </p:sp>
      <p:sp>
        <p:nvSpPr>
          <p:cNvPr id="61444" name="Line 4"/>
          <p:cNvSpPr>
            <a:spLocks noChangeShapeType="1"/>
          </p:cNvSpPr>
          <p:nvPr/>
        </p:nvSpPr>
        <p:spPr bwMode="auto">
          <a:xfrm>
            <a:off x="5219700" y="2133600"/>
            <a:ext cx="0" cy="3333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5" name="Line 5"/>
          <p:cNvSpPr>
            <a:spLocks noChangeShapeType="1"/>
          </p:cNvSpPr>
          <p:nvPr/>
        </p:nvSpPr>
        <p:spPr bwMode="auto">
          <a:xfrm>
            <a:off x="1692275" y="2133600"/>
            <a:ext cx="0" cy="3429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6" name="Rectangle 6"/>
          <p:cNvSpPr>
            <a:spLocks noChangeArrowheads="1"/>
          </p:cNvSpPr>
          <p:nvPr/>
        </p:nvSpPr>
        <p:spPr bwMode="auto">
          <a:xfrm>
            <a:off x="2" y="5661027"/>
            <a:ext cx="714766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800">
                <a:solidFill>
                  <a:srgbClr val="FC0128"/>
                </a:solidFill>
                <a:latin typeface="Calibri" panose="020F0502020204030204" pitchFamily="34" charset="0"/>
              </a:rPr>
              <a:t> Vector reduces ops by 1.2X, instructions by 20X</a:t>
            </a:r>
          </a:p>
        </p:txBody>
      </p:sp>
    </p:spTree>
    <p:extLst>
      <p:ext uri="{BB962C8B-B14F-4D97-AF65-F5344CB8AC3E}">
        <p14:creationId xmlns:p14="http://schemas.microsoft.com/office/powerpoint/2010/main" val="303435369"/>
      </p:ext>
    </p:extLst>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917826" y="0"/>
            <a:ext cx="7750175"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a:t>Vector Advantages</a:t>
            </a:r>
          </a:p>
        </p:txBody>
      </p:sp>
      <p:sp>
        <p:nvSpPr>
          <p:cNvPr id="62467" name="Rectangle 3"/>
          <p:cNvSpPr>
            <a:spLocks noGrp="1" noChangeArrowheads="1"/>
          </p:cNvSpPr>
          <p:nvPr>
            <p:ph type="body" idx="4294967295"/>
          </p:nvPr>
        </p:nvSpPr>
        <p:spPr>
          <a:xfrm>
            <a:off x="447354" y="1005551"/>
            <a:ext cx="8569325" cy="4929188"/>
          </a:xfrm>
          <a:prstGeom prst="rect">
            <a:avLst/>
          </a:prstGeom>
          <a:noFill/>
        </p:spPr>
        <p:txBody>
          <a:bodyPr lIns="90488" tIns="44450" rIns="90488" bIns="44450"/>
          <a:lstStyle/>
          <a:p>
            <a:pPr marL="285750" indent="-285750"/>
            <a:r>
              <a:rPr lang="en-US" altLang="zh-CN" sz="2000" b="1" dirty="0"/>
              <a:t>Easy to get</a:t>
            </a:r>
            <a:r>
              <a:rPr lang="en-US" altLang="zh-CN" sz="2000" b="1" dirty="0">
                <a:solidFill>
                  <a:schemeClr val="hlink"/>
                </a:solidFill>
              </a:rPr>
              <a:t> </a:t>
            </a:r>
            <a:r>
              <a:rPr lang="en-US" altLang="zh-CN" sz="2000" b="1" u="sng" dirty="0">
                <a:solidFill>
                  <a:srgbClr val="3333FF"/>
                </a:solidFill>
              </a:rPr>
              <a:t>high performance</a:t>
            </a:r>
            <a:r>
              <a:rPr lang="en-US" altLang="zh-CN" sz="2000" b="1" dirty="0"/>
              <a:t>; N operations:</a:t>
            </a:r>
          </a:p>
          <a:p>
            <a:pPr lvl="1" eaLnBrk="1" hangingPunct="1"/>
            <a:r>
              <a:rPr lang="en-US" altLang="zh-CN" sz="1800" b="1" dirty="0"/>
              <a:t>are independent</a:t>
            </a:r>
          </a:p>
          <a:p>
            <a:pPr lvl="1" eaLnBrk="1" hangingPunct="1"/>
            <a:r>
              <a:rPr lang="en-US" altLang="zh-CN" sz="1800" b="1" dirty="0"/>
              <a:t>use same functional unit</a:t>
            </a:r>
          </a:p>
          <a:p>
            <a:pPr lvl="1" eaLnBrk="1" hangingPunct="1"/>
            <a:r>
              <a:rPr lang="en-US" altLang="zh-CN" sz="1800" b="1" dirty="0"/>
              <a:t>access disjoint registers</a:t>
            </a:r>
          </a:p>
          <a:p>
            <a:pPr lvl="1" eaLnBrk="1" hangingPunct="1"/>
            <a:r>
              <a:rPr lang="en-US" altLang="zh-CN" sz="1800" b="1" dirty="0"/>
              <a:t>access registers in same order as previous instructions</a:t>
            </a:r>
          </a:p>
          <a:p>
            <a:pPr lvl="1" eaLnBrk="1" hangingPunct="1"/>
            <a:r>
              <a:rPr lang="en-US" altLang="zh-CN" sz="1800" b="1" dirty="0"/>
              <a:t>access contiguous memory words or known pattern</a:t>
            </a:r>
          </a:p>
          <a:p>
            <a:pPr lvl="1" eaLnBrk="1" hangingPunct="1"/>
            <a:r>
              <a:rPr lang="en-US" altLang="zh-CN" sz="1800" b="1" dirty="0"/>
              <a:t>can exploit large memory bandwidth</a:t>
            </a:r>
          </a:p>
          <a:p>
            <a:pPr lvl="1" eaLnBrk="1" hangingPunct="1"/>
            <a:r>
              <a:rPr lang="en-US" altLang="zh-CN" sz="1800" b="1" dirty="0"/>
              <a:t>hide memory latency (and any other latency)</a:t>
            </a:r>
          </a:p>
          <a:p>
            <a:pPr marL="285750" indent="-285750"/>
            <a:r>
              <a:rPr lang="en-US" altLang="zh-CN" sz="2000" b="1" u="sng" dirty="0">
                <a:solidFill>
                  <a:srgbClr val="3333FF"/>
                </a:solidFill>
              </a:rPr>
              <a:t>Scalable:</a:t>
            </a:r>
            <a:r>
              <a:rPr lang="en-US" altLang="zh-CN" sz="2000" b="1" dirty="0"/>
              <a:t> (get higher performance by adding HW resources)</a:t>
            </a:r>
          </a:p>
          <a:p>
            <a:pPr marL="285750" indent="-285750"/>
            <a:r>
              <a:rPr lang="en-US" altLang="zh-CN" sz="2000" b="1" u="sng" dirty="0">
                <a:solidFill>
                  <a:srgbClr val="3333FF"/>
                </a:solidFill>
              </a:rPr>
              <a:t>Compact:</a:t>
            </a:r>
            <a:r>
              <a:rPr lang="en-US" altLang="zh-CN" sz="2000" b="1" dirty="0"/>
              <a:t> Describe N operations with 1 short instruction</a:t>
            </a:r>
          </a:p>
          <a:p>
            <a:pPr marL="285750" indent="-285750"/>
            <a:r>
              <a:rPr lang="en-US" altLang="zh-CN" sz="2000" b="1" u="sng" dirty="0">
                <a:solidFill>
                  <a:srgbClr val="3333FF"/>
                </a:solidFill>
              </a:rPr>
              <a:t>Predictable</a:t>
            </a:r>
            <a:r>
              <a:rPr lang="en-US" altLang="zh-CN" sz="2000" b="1" dirty="0">
                <a:solidFill>
                  <a:srgbClr val="3333FF"/>
                </a:solidFill>
              </a:rPr>
              <a:t>:</a:t>
            </a:r>
            <a:r>
              <a:rPr lang="en-US" altLang="zh-CN" sz="2000" b="1" dirty="0"/>
              <a:t> performance vs. statistical performance (cache)</a:t>
            </a:r>
          </a:p>
          <a:p>
            <a:pPr marL="285750" indent="-285750"/>
            <a:r>
              <a:rPr lang="en-US" altLang="zh-CN" sz="2000" b="1" u="sng" dirty="0">
                <a:solidFill>
                  <a:srgbClr val="3333FF"/>
                </a:solidFill>
              </a:rPr>
              <a:t>Multimedia</a:t>
            </a:r>
            <a:r>
              <a:rPr lang="en-US" altLang="zh-CN" sz="2000" b="1" dirty="0">
                <a:solidFill>
                  <a:srgbClr val="3333FF"/>
                </a:solidFill>
              </a:rPr>
              <a:t> </a:t>
            </a:r>
            <a:r>
              <a:rPr lang="en-US" altLang="zh-CN" sz="2000" b="1" dirty="0"/>
              <a:t>ready: N * 64b, 2N * 32b, 4N * 16b, 8N * 8b</a:t>
            </a:r>
          </a:p>
          <a:p>
            <a:pPr marL="285750" indent="-285750"/>
            <a:r>
              <a:rPr lang="en-US" altLang="zh-CN" sz="2000" b="1" dirty="0"/>
              <a:t>Mature, developed </a:t>
            </a:r>
            <a:r>
              <a:rPr lang="en-US" altLang="zh-CN" sz="2000" b="1" u="sng" dirty="0">
                <a:solidFill>
                  <a:srgbClr val="3333FF"/>
                </a:solidFill>
              </a:rPr>
              <a:t>compiler technology</a:t>
            </a:r>
          </a:p>
        </p:txBody>
      </p:sp>
    </p:spTree>
    <p:extLst>
      <p:ext uri="{BB962C8B-B14F-4D97-AF65-F5344CB8AC3E}">
        <p14:creationId xmlns:p14="http://schemas.microsoft.com/office/powerpoint/2010/main" val="3832987592"/>
      </p:ext>
    </p:extLst>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Programming </a:t>
            </a:r>
            <a:r>
              <a:rPr lang="en-US" dirty="0" err="1"/>
              <a:t>Vec</a:t>
            </a:r>
            <a:r>
              <a:rPr lang="en-US" dirty="0"/>
              <a:t>. Architectures</a:t>
            </a:r>
            <a:endParaRPr lang="en-AU" dirty="0"/>
          </a:p>
        </p:txBody>
      </p:sp>
      <p:sp>
        <p:nvSpPr>
          <p:cNvPr id="242691" name="Rectangle 3"/>
          <p:cNvSpPr>
            <a:spLocks noGrp="1" noChangeArrowheads="1"/>
          </p:cNvSpPr>
          <p:nvPr>
            <p:ph idx="1"/>
          </p:nvPr>
        </p:nvSpPr>
        <p:spPr>
          <a:xfrm>
            <a:off x="178082" y="1098532"/>
            <a:ext cx="10838392" cy="4795837"/>
          </a:xfrm>
        </p:spPr>
        <p:txBody>
          <a:bodyPr/>
          <a:lstStyle/>
          <a:p>
            <a:r>
              <a:rPr lang="en-US" sz="2400" dirty="0"/>
              <a:t>Compilers can provide feedback to programmers</a:t>
            </a:r>
          </a:p>
          <a:p>
            <a:r>
              <a:rPr lang="en-US" sz="2400" dirty="0"/>
              <a:t>Programmers can provide hints to compiler</a:t>
            </a:r>
          </a:p>
          <a:p>
            <a:endParaRPr lang="en-US" sz="2400" dirty="0"/>
          </a:p>
        </p:txBody>
      </p:sp>
      <p:pic>
        <p:nvPicPr>
          <p:cNvPr id="2" name="Picture 1"/>
          <p:cNvPicPr>
            <a:picLocks noChangeAspect="1"/>
          </p:cNvPicPr>
          <p:nvPr/>
        </p:nvPicPr>
        <p:blipFill>
          <a:blip r:embed="rId3"/>
          <a:stretch>
            <a:fillRect/>
          </a:stretch>
        </p:blipFill>
        <p:spPr>
          <a:xfrm>
            <a:off x="219076" y="2060848"/>
            <a:ext cx="8029575" cy="4072510"/>
          </a:xfrm>
          <a:prstGeom prst="rect">
            <a:avLst/>
          </a:prstGeom>
        </p:spPr>
      </p:pic>
    </p:spTree>
    <p:extLst>
      <p:ext uri="{BB962C8B-B14F-4D97-AF65-F5344CB8AC3E}">
        <p14:creationId xmlns:p14="http://schemas.microsoft.com/office/powerpoint/2010/main" val="93294207"/>
      </p:ext>
    </p:extLst>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2952750" y="1"/>
            <a:ext cx="7715250" cy="785813"/>
          </a:xfrm>
          <a:noFill/>
        </p:spPr>
        <p:txBody>
          <a:bodyPr vert="horz" wrap="square" lIns="90488" tIns="44450" rIns="90488" bIns="44450" numCol="1" anchor="ctr" anchorCtr="0" compatLnSpc="1">
            <a:prstTxWarp prst="textNoShape">
              <a:avLst/>
            </a:prstTxWarp>
          </a:bodyPr>
          <a:lstStyle/>
          <a:p>
            <a:pPr eaLnBrk="1" hangingPunct="1"/>
            <a:r>
              <a:rPr lang="en-US" altLang="zh-CN"/>
              <a:t>Vector Pitfalls</a:t>
            </a:r>
          </a:p>
        </p:txBody>
      </p:sp>
      <p:sp>
        <p:nvSpPr>
          <p:cNvPr id="65539" name="Rectangle 3"/>
          <p:cNvSpPr>
            <a:spLocks noGrp="1" noChangeArrowheads="1"/>
          </p:cNvSpPr>
          <p:nvPr>
            <p:ph type="body" idx="4294967295"/>
          </p:nvPr>
        </p:nvSpPr>
        <p:spPr>
          <a:xfrm>
            <a:off x="118762" y="1076808"/>
            <a:ext cx="8797603" cy="5616575"/>
          </a:xfrm>
          <a:prstGeom prst="rect">
            <a:avLst/>
          </a:prstGeom>
          <a:noFill/>
        </p:spPr>
        <p:txBody>
          <a:bodyPr lIns="90488" tIns="44450" rIns="90488" bIns="44450"/>
          <a:lstStyle/>
          <a:p>
            <a:pPr eaLnBrk="1" hangingPunct="1"/>
            <a:r>
              <a:rPr lang="en-US" altLang="zh-CN" sz="2800" dirty="0"/>
              <a:t>Pitfall: Concentrating on peak performance and ignoring start-up overhead: </a:t>
            </a:r>
            <a:br>
              <a:rPr lang="en-US" altLang="zh-CN" sz="2800" dirty="0"/>
            </a:br>
            <a:r>
              <a:rPr lang="en-US" altLang="zh-CN" sz="2800" dirty="0"/>
              <a:t>	</a:t>
            </a:r>
            <a:r>
              <a:rPr lang="en-US" altLang="zh-CN" sz="2800" dirty="0">
                <a:solidFill>
                  <a:schemeClr val="tx2">
                    <a:lumMod val="60000"/>
                    <a:lumOff val="40000"/>
                  </a:schemeClr>
                </a:solidFill>
              </a:rPr>
              <a:t>N</a:t>
            </a:r>
            <a:r>
              <a:rPr lang="en-US" altLang="zh-CN" sz="2800" baseline="-25000" dirty="0">
                <a:solidFill>
                  <a:schemeClr val="tx2">
                    <a:lumMod val="60000"/>
                    <a:lumOff val="40000"/>
                  </a:schemeClr>
                </a:solidFill>
              </a:rPr>
              <a:t>V</a:t>
            </a:r>
            <a:r>
              <a:rPr lang="en-US" altLang="zh-CN" sz="2800" dirty="0">
                <a:solidFill>
                  <a:schemeClr val="tx2">
                    <a:lumMod val="60000"/>
                    <a:lumOff val="40000"/>
                  </a:schemeClr>
                </a:solidFill>
              </a:rPr>
              <a:t> (length faster than scalar) &gt; 100!</a:t>
            </a:r>
          </a:p>
          <a:p>
            <a:pPr eaLnBrk="1" hangingPunct="1"/>
            <a:r>
              <a:rPr lang="en-US" altLang="zh-CN" sz="2800" dirty="0"/>
              <a:t>Pitfall: Increasing vector performance, without comparable increases in scalar performance </a:t>
            </a:r>
            <a:br>
              <a:rPr lang="en-US" altLang="zh-CN" sz="2800" dirty="0"/>
            </a:br>
            <a:r>
              <a:rPr lang="en-US" altLang="zh-CN" sz="2800" dirty="0"/>
              <a:t>(Amdahl's Law)</a:t>
            </a:r>
          </a:p>
          <a:p>
            <a:pPr lvl="1" eaLnBrk="1" hangingPunct="1"/>
            <a:r>
              <a:rPr lang="en-US" altLang="zh-CN" sz="2400" dirty="0"/>
              <a:t>failure of Cray competitor (ETA) from his former company</a:t>
            </a:r>
          </a:p>
          <a:p>
            <a:pPr eaLnBrk="1" hangingPunct="1"/>
            <a:r>
              <a:rPr lang="en-US" altLang="zh-CN" sz="2800" dirty="0"/>
              <a:t>Pitfall: Good processor vector performance without providing good memory bandwidth</a:t>
            </a:r>
          </a:p>
          <a:p>
            <a:pPr lvl="1" eaLnBrk="1" hangingPunct="1"/>
            <a:r>
              <a:rPr lang="en-US" altLang="zh-CN" sz="2400" dirty="0"/>
              <a:t>MMX?</a:t>
            </a:r>
          </a:p>
        </p:txBody>
      </p:sp>
    </p:spTree>
    <p:extLst>
      <p:ext uri="{BB962C8B-B14F-4D97-AF65-F5344CB8AC3E}">
        <p14:creationId xmlns:p14="http://schemas.microsoft.com/office/powerpoint/2010/main" val="915903184"/>
      </p:ext>
    </p:extLst>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1475658" y="0"/>
            <a:ext cx="7488957" cy="1125538"/>
          </a:xfrm>
        </p:spPr>
        <p:txBody>
          <a:bodyPr/>
          <a:lstStyle/>
          <a:p>
            <a:pPr eaLnBrk="1" hangingPunct="1"/>
            <a:r>
              <a:rPr lang="en-US" altLang="zh-CN" sz="3600" b="1" dirty="0"/>
              <a:t>Vector Disadvantage: </a:t>
            </a:r>
            <a:br>
              <a:rPr lang="en-US" altLang="zh-CN" sz="3600" b="1" dirty="0"/>
            </a:br>
            <a:r>
              <a:rPr lang="en-US" altLang="zh-CN" sz="3600" b="1" dirty="0"/>
              <a:t>Out of Fashion?</a:t>
            </a:r>
          </a:p>
        </p:txBody>
      </p:sp>
      <p:sp>
        <p:nvSpPr>
          <p:cNvPr id="64515" name="Rectangle 3"/>
          <p:cNvSpPr>
            <a:spLocks noGrp="1" noRot="1" noChangeArrowheads="1"/>
          </p:cNvSpPr>
          <p:nvPr>
            <p:ph idx="1"/>
          </p:nvPr>
        </p:nvSpPr>
        <p:spPr/>
        <p:txBody>
          <a:bodyPr/>
          <a:lstStyle/>
          <a:p>
            <a:pPr lvl="1" eaLnBrk="1" hangingPunct="1"/>
            <a:r>
              <a:rPr lang="en-US" altLang="zh-CN" b="1"/>
              <a:t>Hard to say.  Many irregular loop structures seem to still be hard to vectorize automatically.</a:t>
            </a:r>
          </a:p>
          <a:p>
            <a:pPr lvl="1" eaLnBrk="1" hangingPunct="1"/>
            <a:r>
              <a:rPr lang="en-US" altLang="zh-CN" b="1"/>
              <a:t>Theory of some researchers that SIMD model has great potential.</a:t>
            </a:r>
            <a:endParaRPr lang="en-US" altLang="zh-CN" b="1" u="sng">
              <a:solidFill>
                <a:schemeClr val="hlink"/>
              </a:solidFill>
            </a:endParaRPr>
          </a:p>
          <a:p>
            <a:pPr eaLnBrk="1" hangingPunct="1"/>
            <a:endParaRPr lang="en-US" altLang="zh-CN"/>
          </a:p>
        </p:txBody>
      </p:sp>
    </p:spTree>
    <p:extLst>
      <p:ext uri="{BB962C8B-B14F-4D97-AF65-F5344CB8AC3E}">
        <p14:creationId xmlns:p14="http://schemas.microsoft.com/office/powerpoint/2010/main" val="3763136901"/>
      </p:ext>
    </p:extLst>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SIMD Extensions</a:t>
            </a:r>
            <a:endParaRPr lang="en-AU" dirty="0"/>
          </a:p>
        </p:txBody>
      </p:sp>
      <p:sp>
        <p:nvSpPr>
          <p:cNvPr id="242691" name="Rectangle 3"/>
          <p:cNvSpPr>
            <a:spLocks noGrp="1" noChangeArrowheads="1"/>
          </p:cNvSpPr>
          <p:nvPr>
            <p:ph idx="1"/>
          </p:nvPr>
        </p:nvSpPr>
        <p:spPr/>
        <p:txBody>
          <a:bodyPr/>
          <a:lstStyle/>
          <a:p>
            <a:r>
              <a:rPr lang="en-US" sz="2400" dirty="0"/>
              <a:t>Media applications operate on data types narrower than the native word size</a:t>
            </a:r>
          </a:p>
          <a:p>
            <a:pPr lvl="1"/>
            <a:r>
              <a:rPr lang="en-US" dirty="0"/>
              <a:t>Example:  disconnect carry chains to “partition” adder</a:t>
            </a:r>
          </a:p>
          <a:p>
            <a:pPr lvl="1"/>
            <a:endParaRPr lang="en-US" sz="2000" dirty="0"/>
          </a:p>
          <a:p>
            <a:r>
              <a:rPr lang="en-US" sz="2400" dirty="0"/>
              <a:t>Limitations, compared to vector instructions:</a:t>
            </a:r>
          </a:p>
          <a:p>
            <a:pPr lvl="1"/>
            <a:r>
              <a:rPr lang="en-US" dirty="0"/>
              <a:t>Number of data operands encoded into op code</a:t>
            </a:r>
          </a:p>
          <a:p>
            <a:pPr lvl="1"/>
            <a:r>
              <a:rPr lang="en-US" dirty="0"/>
              <a:t>No sophisticated addressing modes (</a:t>
            </a:r>
            <a:r>
              <a:rPr lang="en-US" dirty="0" err="1"/>
              <a:t>strided</a:t>
            </a:r>
            <a:r>
              <a:rPr lang="en-US" dirty="0"/>
              <a:t>, scatter-gather)</a:t>
            </a:r>
          </a:p>
          <a:p>
            <a:pPr lvl="1"/>
            <a:r>
              <a:rPr lang="en-US" dirty="0"/>
              <a:t>No mask registers</a:t>
            </a:r>
          </a:p>
        </p:txBody>
      </p:sp>
      <p:sp>
        <p:nvSpPr>
          <p:cNvPr id="5" name="Footer Placeholder 3"/>
          <p:cNvSpPr>
            <a:spLocks noGrp="1"/>
          </p:cNvSpPr>
          <p:nvPr>
            <p:ph type="ftr" sz="quarter" idx="4294967295"/>
          </p:nvPr>
        </p:nvSpPr>
        <p:spPr>
          <a:xfrm>
            <a:off x="3395664" y="6381751"/>
            <a:ext cx="7272337" cy="358775"/>
          </a:xfrm>
          <a:prstGeom prst="rect">
            <a:avLst/>
          </a:prstGeom>
        </p:spPr>
        <p:txBody>
          <a:bodyPr/>
          <a:lstStyle/>
          <a:p>
            <a:r>
              <a:rPr lang="en-US"/>
              <a:t>Copyright © 2019, Elsevier Inc. All rights Reserved</a:t>
            </a:r>
            <a:endParaRPr lang="en-AU"/>
          </a:p>
        </p:txBody>
      </p:sp>
    </p:spTree>
    <p:extLst>
      <p:ext uri="{BB962C8B-B14F-4D97-AF65-F5344CB8AC3E}">
        <p14:creationId xmlns:p14="http://schemas.microsoft.com/office/powerpoint/2010/main" val="3830026122"/>
      </p:ext>
    </p:extLst>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SIMD Implementations</a:t>
            </a:r>
            <a:endParaRPr lang="en-AU" dirty="0"/>
          </a:p>
        </p:txBody>
      </p:sp>
      <p:sp>
        <p:nvSpPr>
          <p:cNvPr id="242691" name="Rectangle 3"/>
          <p:cNvSpPr>
            <a:spLocks noGrp="1" noChangeArrowheads="1"/>
          </p:cNvSpPr>
          <p:nvPr>
            <p:ph idx="1"/>
          </p:nvPr>
        </p:nvSpPr>
        <p:spPr/>
        <p:txBody>
          <a:bodyPr/>
          <a:lstStyle/>
          <a:p>
            <a:r>
              <a:rPr lang="en-US" dirty="0"/>
              <a:t>Implementations:</a:t>
            </a:r>
          </a:p>
          <a:p>
            <a:pPr lvl="1"/>
            <a:r>
              <a:rPr lang="en-US" dirty="0"/>
              <a:t>Intel MMX (1996)</a:t>
            </a:r>
          </a:p>
          <a:p>
            <a:pPr lvl="2"/>
            <a:r>
              <a:rPr lang="en-US" dirty="0"/>
              <a:t>Eight 8-bit integer ops or four 16-bit integer ops</a:t>
            </a:r>
          </a:p>
          <a:p>
            <a:pPr lvl="1"/>
            <a:r>
              <a:rPr lang="en-US" dirty="0"/>
              <a:t>Streaming SIMD Extensions (SSE) (1999)</a:t>
            </a:r>
          </a:p>
          <a:p>
            <a:pPr lvl="2"/>
            <a:r>
              <a:rPr lang="en-US" dirty="0"/>
              <a:t>Eight 16-bit integer ops</a:t>
            </a:r>
          </a:p>
          <a:p>
            <a:pPr lvl="2"/>
            <a:r>
              <a:rPr lang="en-US" dirty="0"/>
              <a:t>Four 32-bit integer/</a:t>
            </a:r>
            <a:r>
              <a:rPr lang="en-US" dirty="0" err="1"/>
              <a:t>fp</a:t>
            </a:r>
            <a:r>
              <a:rPr lang="en-US" dirty="0"/>
              <a:t> ops or two 64-bit integer/</a:t>
            </a:r>
            <a:r>
              <a:rPr lang="en-US" dirty="0" err="1"/>
              <a:t>fp</a:t>
            </a:r>
            <a:r>
              <a:rPr lang="en-US" dirty="0"/>
              <a:t> ops</a:t>
            </a:r>
          </a:p>
          <a:p>
            <a:pPr lvl="1"/>
            <a:r>
              <a:rPr lang="en-US" dirty="0"/>
              <a:t>Advanced Vector Extensions (2010)</a:t>
            </a:r>
          </a:p>
          <a:p>
            <a:pPr lvl="2"/>
            <a:r>
              <a:rPr lang="en-US" dirty="0"/>
              <a:t>Four 64-bit </a:t>
            </a:r>
            <a:r>
              <a:rPr lang="en-US"/>
              <a:t>integer/</a:t>
            </a:r>
            <a:r>
              <a:rPr lang="en-US" err="1"/>
              <a:t>fp</a:t>
            </a:r>
            <a:r>
              <a:rPr lang="en-US"/>
              <a:t> ops</a:t>
            </a:r>
          </a:p>
          <a:p>
            <a:pPr lvl="1"/>
            <a:r>
              <a:rPr lang="en-US"/>
              <a:t>AVX-512 (2017)</a:t>
            </a:r>
          </a:p>
          <a:p>
            <a:pPr lvl="2"/>
            <a:r>
              <a:rPr lang="en-US"/>
              <a:t>Eight 64-bit integer/fp ops</a:t>
            </a:r>
            <a:endParaRPr lang="en-US" dirty="0"/>
          </a:p>
          <a:p>
            <a:pPr lvl="1"/>
            <a:r>
              <a:rPr lang="en-US"/>
              <a:t>Operands </a:t>
            </a:r>
            <a:r>
              <a:rPr lang="en-US" dirty="0"/>
              <a:t>must be consecutive and aligned memory locations</a:t>
            </a:r>
          </a:p>
          <a:p>
            <a:pPr lvl="1"/>
            <a:endParaRPr lang="en-US" dirty="0"/>
          </a:p>
        </p:txBody>
      </p:sp>
      <p:sp>
        <p:nvSpPr>
          <p:cNvPr id="5" name="Footer Placeholder 3"/>
          <p:cNvSpPr>
            <a:spLocks noGrp="1"/>
          </p:cNvSpPr>
          <p:nvPr>
            <p:ph type="ftr" sz="quarter" idx="4294967295"/>
          </p:nvPr>
        </p:nvSpPr>
        <p:spPr>
          <a:xfrm>
            <a:off x="3395664" y="6381751"/>
            <a:ext cx="7272337" cy="358775"/>
          </a:xfrm>
          <a:prstGeom prst="rect">
            <a:avLst/>
          </a:prstGeom>
        </p:spPr>
        <p:txBody>
          <a:bodyPr/>
          <a:lstStyle/>
          <a:p>
            <a:r>
              <a:rPr lang="en-US"/>
              <a:t>Copyright © 2019, Elsevier Inc. All rights Reserved</a:t>
            </a:r>
            <a:endParaRPr lang="en-AU"/>
          </a:p>
        </p:txBody>
      </p:sp>
    </p:spTree>
    <p:extLst>
      <p:ext uri="{BB962C8B-B14F-4D97-AF65-F5344CB8AC3E}">
        <p14:creationId xmlns:p14="http://schemas.microsoft.com/office/powerpoint/2010/main" val="505868893"/>
      </p:ext>
    </p:extLst>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Example SIMD Code</a:t>
            </a:r>
            <a:endParaRPr lang="en-AU" dirty="0"/>
          </a:p>
        </p:txBody>
      </p:sp>
      <p:sp>
        <p:nvSpPr>
          <p:cNvPr id="242691" name="Rectangle 3"/>
          <p:cNvSpPr>
            <a:spLocks noGrp="1" noChangeArrowheads="1"/>
          </p:cNvSpPr>
          <p:nvPr>
            <p:ph idx="1"/>
          </p:nvPr>
        </p:nvSpPr>
        <p:spPr>
          <a:xfrm>
            <a:off x="451749" y="1121682"/>
            <a:ext cx="8380941" cy="4795837"/>
          </a:xfrm>
        </p:spPr>
        <p:txBody>
          <a:bodyPr/>
          <a:lstStyle/>
          <a:p>
            <a:r>
              <a:rPr lang="en-US" sz="2400" dirty="0"/>
              <a:t>Example DXPY:</a:t>
            </a:r>
          </a:p>
          <a:p>
            <a:pPr lvl="1">
              <a:buNone/>
            </a:pPr>
            <a:r>
              <a:rPr lang="en-US" sz="2000" dirty="0" err="1"/>
              <a:t>fld</a:t>
            </a:r>
            <a:r>
              <a:rPr lang="en-US" sz="2000" dirty="0"/>
              <a:t>			f0,a		# Load scalar a</a:t>
            </a:r>
          </a:p>
          <a:p>
            <a:pPr lvl="1">
              <a:buNone/>
            </a:pPr>
            <a:r>
              <a:rPr lang="en-US" sz="2000" dirty="0"/>
              <a:t>splat.4D	f0,f0		# Make 4 copies of a</a:t>
            </a:r>
          </a:p>
          <a:p>
            <a:pPr lvl="1">
              <a:buNone/>
            </a:pPr>
            <a:r>
              <a:rPr lang="en-US" sz="2000" dirty="0" err="1"/>
              <a:t>addi</a:t>
            </a:r>
            <a:r>
              <a:rPr lang="en-US" sz="2000" dirty="0"/>
              <a:t>	x28,x5,#256	# Last address to load</a:t>
            </a:r>
          </a:p>
          <a:p>
            <a:pPr lvl="1" indent="-742950">
              <a:buNone/>
            </a:pPr>
            <a:r>
              <a:rPr lang="en-US" sz="2000" dirty="0"/>
              <a:t>Loop: fld.4D	f1,0(x5)		# Load X[</a:t>
            </a:r>
            <a:r>
              <a:rPr lang="en-US" sz="2000" dirty="0" err="1"/>
              <a:t>i</a:t>
            </a:r>
            <a:r>
              <a:rPr lang="en-US" sz="2000" dirty="0"/>
              <a:t>] ... X[i+3]</a:t>
            </a:r>
          </a:p>
          <a:p>
            <a:pPr lvl="1">
              <a:buNone/>
            </a:pPr>
            <a:r>
              <a:rPr lang="en-US" sz="2000" dirty="0"/>
              <a:t>fmul.4D	f1,f1,f0		# a x X[</a:t>
            </a:r>
            <a:r>
              <a:rPr lang="en-US" sz="2000" dirty="0" err="1"/>
              <a:t>i</a:t>
            </a:r>
            <a:r>
              <a:rPr lang="en-US" sz="2000" dirty="0"/>
              <a:t>] ... a x X[i+3]</a:t>
            </a:r>
          </a:p>
          <a:p>
            <a:pPr lvl="1">
              <a:buNone/>
            </a:pPr>
            <a:r>
              <a:rPr lang="en-US" sz="2000" dirty="0"/>
              <a:t>fld.4D	f2,0(x6)		# Load Y[</a:t>
            </a:r>
            <a:r>
              <a:rPr lang="en-US" sz="2000" dirty="0" err="1"/>
              <a:t>i</a:t>
            </a:r>
            <a:r>
              <a:rPr lang="en-US" sz="2000" dirty="0"/>
              <a:t>] ... Y[i+3]</a:t>
            </a:r>
          </a:p>
          <a:p>
            <a:pPr lvl="1">
              <a:buNone/>
            </a:pPr>
            <a:r>
              <a:rPr lang="en-US" sz="2000" dirty="0"/>
              <a:t>fadd.4D	f2,f2,f1		# a x X[</a:t>
            </a:r>
            <a:r>
              <a:rPr lang="en-US" sz="2000" dirty="0" err="1"/>
              <a:t>i</a:t>
            </a:r>
            <a:r>
              <a:rPr lang="en-US" sz="2000" dirty="0"/>
              <a:t>]+Y[</a:t>
            </a:r>
            <a:r>
              <a:rPr lang="en-US" sz="2000" dirty="0" err="1"/>
              <a:t>i</a:t>
            </a:r>
            <a:r>
              <a:rPr lang="en-US" sz="2000" dirty="0"/>
              <a:t>]...</a:t>
            </a:r>
          </a:p>
          <a:p>
            <a:pPr lvl="1">
              <a:buNone/>
            </a:pPr>
            <a:r>
              <a:rPr lang="en-US" sz="2000" dirty="0"/>
              <a:t>					# a x X[i+3]+Y[i+3]</a:t>
            </a:r>
          </a:p>
          <a:p>
            <a:pPr lvl="1">
              <a:buNone/>
            </a:pPr>
            <a:r>
              <a:rPr lang="en-US" sz="2000" dirty="0"/>
              <a:t>fsd.4D	f2,0(x6)		# Store Y[</a:t>
            </a:r>
            <a:r>
              <a:rPr lang="en-US" sz="2000" dirty="0" err="1"/>
              <a:t>i</a:t>
            </a:r>
            <a:r>
              <a:rPr lang="en-US" sz="2000" dirty="0"/>
              <a:t>]... Y[i+3]</a:t>
            </a:r>
          </a:p>
          <a:p>
            <a:pPr lvl="1">
              <a:buNone/>
            </a:pPr>
            <a:r>
              <a:rPr lang="en-US" sz="2000" dirty="0" err="1"/>
              <a:t>addi</a:t>
            </a:r>
            <a:r>
              <a:rPr lang="en-US" sz="2000" dirty="0"/>
              <a:t>	x5,x5,#32	# Increment index to X</a:t>
            </a:r>
          </a:p>
          <a:p>
            <a:pPr lvl="1">
              <a:buNone/>
            </a:pPr>
            <a:r>
              <a:rPr lang="en-US" sz="2000" dirty="0" err="1"/>
              <a:t>addi</a:t>
            </a:r>
            <a:r>
              <a:rPr lang="en-US" sz="2000" dirty="0"/>
              <a:t>	x6,x6,#32	# Increment index to Y</a:t>
            </a:r>
          </a:p>
          <a:p>
            <a:pPr lvl="1">
              <a:buNone/>
            </a:pPr>
            <a:r>
              <a:rPr lang="en-US" sz="2000" dirty="0" err="1"/>
              <a:t>bne</a:t>
            </a:r>
            <a:r>
              <a:rPr lang="en-US" sz="2000" dirty="0"/>
              <a:t>		x28,x5,Loop	# Check if done</a:t>
            </a:r>
            <a:endParaRPr lang="en-US" dirty="0"/>
          </a:p>
        </p:txBody>
      </p:sp>
      <p:sp>
        <p:nvSpPr>
          <p:cNvPr id="5" name="Footer Placeholder 3"/>
          <p:cNvSpPr>
            <a:spLocks noGrp="1"/>
          </p:cNvSpPr>
          <p:nvPr>
            <p:ph type="ftr" sz="quarter" idx="4294967295"/>
          </p:nvPr>
        </p:nvSpPr>
        <p:spPr>
          <a:xfrm>
            <a:off x="3395664" y="6381751"/>
            <a:ext cx="7272337" cy="358775"/>
          </a:xfrm>
          <a:prstGeom prst="rect">
            <a:avLst/>
          </a:prstGeom>
        </p:spPr>
        <p:txBody>
          <a:bodyPr/>
          <a:lstStyle/>
          <a:p>
            <a:r>
              <a:rPr lang="en-US"/>
              <a:t>Copyright © 2019, Elsevier Inc. All rights Reserved</a:t>
            </a:r>
            <a:endParaRPr lang="en-AU"/>
          </a:p>
        </p:txBody>
      </p:sp>
    </p:spTree>
    <p:extLst>
      <p:ext uri="{BB962C8B-B14F-4D97-AF65-F5344CB8AC3E}">
        <p14:creationId xmlns:p14="http://schemas.microsoft.com/office/powerpoint/2010/main" val="4205388358"/>
      </p:ext>
    </p:extLst>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Graphical Processing Units</a:t>
            </a:r>
            <a:endParaRPr lang="en-AU" dirty="0"/>
          </a:p>
        </p:txBody>
      </p:sp>
      <p:sp>
        <p:nvSpPr>
          <p:cNvPr id="242691" name="Rectangle 3"/>
          <p:cNvSpPr>
            <a:spLocks noGrp="1" noChangeArrowheads="1"/>
          </p:cNvSpPr>
          <p:nvPr>
            <p:ph idx="1"/>
          </p:nvPr>
        </p:nvSpPr>
        <p:spPr>
          <a:xfrm>
            <a:off x="88900" y="1182690"/>
            <a:ext cx="9588500" cy="4795837"/>
          </a:xfrm>
        </p:spPr>
        <p:txBody>
          <a:bodyPr/>
          <a:lstStyle/>
          <a:p>
            <a:r>
              <a:rPr lang="en-US" dirty="0"/>
              <a:t>Basic idea:</a:t>
            </a:r>
          </a:p>
          <a:p>
            <a:pPr lvl="1"/>
            <a:r>
              <a:rPr lang="en-US" dirty="0"/>
              <a:t>Heterogeneous execution model</a:t>
            </a:r>
          </a:p>
          <a:p>
            <a:pPr lvl="2"/>
            <a:r>
              <a:rPr lang="en-US" dirty="0"/>
              <a:t>CPU is the </a:t>
            </a:r>
            <a:r>
              <a:rPr lang="en-US" i="1" dirty="0"/>
              <a:t>host</a:t>
            </a:r>
            <a:r>
              <a:rPr lang="en-US" dirty="0"/>
              <a:t>,   GPU is the </a:t>
            </a:r>
            <a:r>
              <a:rPr lang="en-US" i="1" dirty="0"/>
              <a:t>device</a:t>
            </a:r>
          </a:p>
          <a:p>
            <a:pPr lvl="1"/>
            <a:r>
              <a:rPr lang="en-US" dirty="0"/>
              <a:t>Develop a C-like programming language for GPU</a:t>
            </a:r>
          </a:p>
          <a:p>
            <a:pPr lvl="1"/>
            <a:r>
              <a:rPr lang="en-US" dirty="0"/>
              <a:t>Unify all forms of GPU parallelism as </a:t>
            </a:r>
            <a:r>
              <a:rPr lang="en-US" i="1" dirty="0"/>
              <a:t>CUDA thread</a:t>
            </a:r>
          </a:p>
          <a:p>
            <a:pPr lvl="1"/>
            <a:r>
              <a:rPr lang="en-US" dirty="0"/>
              <a:t>Programming model is “</a:t>
            </a:r>
            <a:r>
              <a:rPr lang="en-US" dirty="0">
                <a:solidFill>
                  <a:srgbClr val="FF0000"/>
                </a:solidFill>
              </a:rPr>
              <a:t>Single Instruction Multiple Thread</a:t>
            </a:r>
            <a:r>
              <a:rPr lang="en-US" dirty="0"/>
              <a:t>”</a:t>
            </a:r>
          </a:p>
        </p:txBody>
      </p:sp>
    </p:spTree>
    <p:extLst>
      <p:ext uri="{BB962C8B-B14F-4D97-AF65-F5344CB8AC3E}">
        <p14:creationId xmlns:p14="http://schemas.microsoft.com/office/powerpoint/2010/main" val="3734381107"/>
      </p:ext>
    </p:extLst>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Threads and Blocks</a:t>
            </a:r>
            <a:endParaRPr lang="en-AU" dirty="0"/>
          </a:p>
        </p:txBody>
      </p:sp>
      <p:sp>
        <p:nvSpPr>
          <p:cNvPr id="242691" name="Rectangle 3"/>
          <p:cNvSpPr>
            <a:spLocks noGrp="1" noChangeArrowheads="1"/>
          </p:cNvSpPr>
          <p:nvPr>
            <p:ph idx="1"/>
          </p:nvPr>
        </p:nvSpPr>
        <p:spPr>
          <a:xfrm>
            <a:off x="-27369" y="1129398"/>
            <a:ext cx="9036331" cy="4795837"/>
          </a:xfrm>
        </p:spPr>
        <p:txBody>
          <a:bodyPr/>
          <a:lstStyle/>
          <a:p>
            <a:r>
              <a:rPr lang="en-US" dirty="0"/>
              <a:t>A thread is associated with each data element</a:t>
            </a:r>
          </a:p>
          <a:p>
            <a:r>
              <a:rPr lang="en-US" dirty="0"/>
              <a:t>Threads are organized into blocks</a:t>
            </a:r>
          </a:p>
          <a:p>
            <a:r>
              <a:rPr lang="en-US" dirty="0"/>
              <a:t>Blocks are organized into a grid</a:t>
            </a:r>
          </a:p>
          <a:p>
            <a:endParaRPr lang="en-US" dirty="0"/>
          </a:p>
          <a:p>
            <a:r>
              <a:rPr lang="en-US" dirty="0"/>
              <a:t>GPU hardware handles thread management, not applications or OS</a:t>
            </a:r>
          </a:p>
        </p:txBody>
      </p:sp>
    </p:spTree>
    <p:extLst>
      <p:ext uri="{BB962C8B-B14F-4D97-AF65-F5344CB8AC3E}">
        <p14:creationId xmlns:p14="http://schemas.microsoft.com/office/powerpoint/2010/main" val="508963053"/>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en-US" altLang="zh-CN"/>
              <a:t>Program execute on MIMD</a:t>
            </a:r>
          </a:p>
        </p:txBody>
      </p:sp>
      <p:sp>
        <p:nvSpPr>
          <p:cNvPr id="62467" name="Rectangle 3"/>
          <p:cNvSpPr>
            <a:spLocks noGrp="1" noRot="1" noChangeArrowheads="1"/>
          </p:cNvSpPr>
          <p:nvPr>
            <p:ph idx="1"/>
          </p:nvPr>
        </p:nvSpPr>
        <p:spPr/>
        <p:txBody>
          <a:bodyPr/>
          <a:lstStyle/>
          <a:p>
            <a:pPr eaLnBrk="1" hangingPunct="1"/>
            <a:endParaRPr lang="zh-CN" altLang="zh-CN"/>
          </a:p>
        </p:txBody>
      </p:sp>
      <p:pic>
        <p:nvPicPr>
          <p:cNvPr id="62468" name="Picture 4" descr="MIMD"/>
          <p:cNvPicPr>
            <a:picLocks noChangeAspect="1" noChangeArrowheads="1"/>
          </p:cNvPicPr>
          <p:nvPr/>
        </p:nvPicPr>
        <p:blipFill>
          <a:blip r:embed="rId2"/>
          <a:srcRect/>
          <a:stretch>
            <a:fillRect/>
          </a:stretch>
        </p:blipFill>
        <p:spPr bwMode="auto">
          <a:xfrm>
            <a:off x="827090" y="1484315"/>
            <a:ext cx="8004175" cy="4313237"/>
          </a:xfrm>
          <a:prstGeom prst="rect">
            <a:avLst/>
          </a:prstGeom>
          <a:noFill/>
          <a:ln w="9525">
            <a:noFill/>
            <a:miter lim="800000"/>
            <a:headEnd/>
            <a:tailEnd/>
          </a:ln>
        </p:spPr>
      </p:pic>
    </p:spTree>
    <p:extLst>
      <p:ext uri="{BB962C8B-B14F-4D97-AF65-F5344CB8AC3E}">
        <p14:creationId xmlns:p14="http://schemas.microsoft.com/office/powerpoint/2010/main" val="351550116"/>
      </p:ext>
    </p:extLst>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NVIDIA GPU Architecture</a:t>
            </a:r>
            <a:endParaRPr lang="en-AU" dirty="0"/>
          </a:p>
        </p:txBody>
      </p:sp>
      <p:sp>
        <p:nvSpPr>
          <p:cNvPr id="242691" name="Rectangle 3"/>
          <p:cNvSpPr>
            <a:spLocks noGrp="1" noChangeArrowheads="1"/>
          </p:cNvSpPr>
          <p:nvPr>
            <p:ph idx="1"/>
          </p:nvPr>
        </p:nvSpPr>
        <p:spPr>
          <a:xfrm>
            <a:off x="-419100" y="981077"/>
            <a:ext cx="10666942" cy="4795837"/>
          </a:xfrm>
        </p:spPr>
        <p:txBody>
          <a:bodyPr/>
          <a:lstStyle/>
          <a:p>
            <a:r>
              <a:rPr lang="en-US" dirty="0">
                <a:solidFill>
                  <a:schemeClr val="accent1">
                    <a:lumMod val="50000"/>
                  </a:schemeClr>
                </a:solidFill>
              </a:rPr>
              <a:t>Similarities to vector machines:</a:t>
            </a:r>
          </a:p>
          <a:p>
            <a:pPr lvl="1"/>
            <a:r>
              <a:rPr lang="en-US" dirty="0"/>
              <a:t>Works well with data-level parallel problems</a:t>
            </a:r>
          </a:p>
          <a:p>
            <a:pPr lvl="1"/>
            <a:r>
              <a:rPr lang="en-US" dirty="0"/>
              <a:t>Scatter-gather transfers</a:t>
            </a:r>
          </a:p>
          <a:p>
            <a:pPr lvl="1"/>
            <a:r>
              <a:rPr lang="en-US" dirty="0"/>
              <a:t>Mask registers</a:t>
            </a:r>
          </a:p>
          <a:p>
            <a:pPr lvl="1"/>
            <a:r>
              <a:rPr lang="en-US" dirty="0"/>
              <a:t>Large register files</a:t>
            </a:r>
          </a:p>
          <a:p>
            <a:r>
              <a:rPr lang="en-US" dirty="0">
                <a:solidFill>
                  <a:schemeClr val="accent1">
                    <a:lumMod val="50000"/>
                  </a:schemeClr>
                </a:solidFill>
              </a:rPr>
              <a:t>Differences:</a:t>
            </a:r>
          </a:p>
          <a:p>
            <a:pPr lvl="1"/>
            <a:r>
              <a:rPr lang="en-US" dirty="0"/>
              <a:t>No scalar processor</a:t>
            </a:r>
          </a:p>
          <a:p>
            <a:pPr lvl="1"/>
            <a:r>
              <a:rPr lang="en-US" dirty="0"/>
              <a:t>Uses multithreading to hide memory latency</a:t>
            </a:r>
          </a:p>
          <a:p>
            <a:pPr lvl="1"/>
            <a:r>
              <a:rPr lang="en-US" dirty="0"/>
              <a:t>Has many functional units, as opposed to a few deeply pipelined units like a vector processor</a:t>
            </a:r>
          </a:p>
        </p:txBody>
      </p:sp>
    </p:spTree>
    <p:extLst>
      <p:ext uri="{BB962C8B-B14F-4D97-AF65-F5344CB8AC3E}">
        <p14:creationId xmlns:p14="http://schemas.microsoft.com/office/powerpoint/2010/main" val="860904199"/>
      </p:ext>
    </p:extLst>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Example</a:t>
            </a:r>
            <a:endParaRPr lang="en-AU" dirty="0"/>
          </a:p>
        </p:txBody>
      </p:sp>
      <p:sp>
        <p:nvSpPr>
          <p:cNvPr id="242691" name="Rectangle 3"/>
          <p:cNvSpPr>
            <a:spLocks noGrp="1" noChangeArrowheads="1"/>
          </p:cNvSpPr>
          <p:nvPr>
            <p:ph idx="1"/>
          </p:nvPr>
        </p:nvSpPr>
        <p:spPr>
          <a:xfrm>
            <a:off x="350978" y="1113965"/>
            <a:ext cx="7712718" cy="4795837"/>
          </a:xfrm>
        </p:spPr>
        <p:txBody>
          <a:bodyPr/>
          <a:lstStyle/>
          <a:p>
            <a:r>
              <a:rPr lang="en-US" sz="2400" dirty="0"/>
              <a:t>Code that works over all elements is the grid</a:t>
            </a:r>
          </a:p>
          <a:p>
            <a:r>
              <a:rPr lang="en-US" sz="2400" dirty="0"/>
              <a:t>Thread blocks break this down into manageable sizes</a:t>
            </a:r>
          </a:p>
          <a:p>
            <a:pPr lvl="1"/>
            <a:r>
              <a:rPr lang="en-US" sz="2000" dirty="0"/>
              <a:t>512 threads per block</a:t>
            </a:r>
          </a:p>
          <a:p>
            <a:r>
              <a:rPr lang="en-US" sz="2400" dirty="0"/>
              <a:t>SIMD instruction executes 32 elements at a time</a:t>
            </a:r>
          </a:p>
          <a:p>
            <a:r>
              <a:rPr lang="en-US" sz="2400" dirty="0"/>
              <a:t>Thus grid size = 16 blocks</a:t>
            </a:r>
          </a:p>
          <a:p>
            <a:r>
              <a:rPr lang="en-US" sz="2400" dirty="0"/>
              <a:t>Block is analogous to a strip-mined vector loop with vector length of 32</a:t>
            </a:r>
          </a:p>
          <a:p>
            <a:r>
              <a:rPr lang="en-US" sz="2400" dirty="0"/>
              <a:t>Block is assigned to a multithreaded SIMD processor by the thread block scheduler</a:t>
            </a:r>
          </a:p>
          <a:p>
            <a:r>
              <a:rPr lang="en-US" sz="2400" dirty="0"/>
              <a:t>Current-generation GPUs </a:t>
            </a:r>
            <a:r>
              <a:rPr lang="en-US" sz="2400" dirty="0">
                <a:solidFill>
                  <a:srgbClr val="3333FF"/>
                </a:solidFill>
              </a:rPr>
              <a:t>have 7-15 multithreaded SIMD processors</a:t>
            </a:r>
          </a:p>
        </p:txBody>
      </p:sp>
    </p:spTree>
    <p:extLst>
      <p:ext uri="{BB962C8B-B14F-4D97-AF65-F5344CB8AC3E}">
        <p14:creationId xmlns:p14="http://schemas.microsoft.com/office/powerpoint/2010/main" val="2179704515"/>
      </p:ext>
    </p:extLst>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Terminology</a:t>
            </a:r>
            <a:endParaRPr lang="en-AU" dirty="0"/>
          </a:p>
        </p:txBody>
      </p:sp>
      <p:sp>
        <p:nvSpPr>
          <p:cNvPr id="242691" name="Rectangle 3"/>
          <p:cNvSpPr>
            <a:spLocks noGrp="1" noChangeArrowheads="1"/>
          </p:cNvSpPr>
          <p:nvPr>
            <p:ph idx="1"/>
          </p:nvPr>
        </p:nvSpPr>
        <p:spPr>
          <a:xfrm>
            <a:off x="90548" y="1117824"/>
            <a:ext cx="8621331" cy="4795837"/>
          </a:xfrm>
        </p:spPr>
        <p:txBody>
          <a:bodyPr/>
          <a:lstStyle/>
          <a:p>
            <a:r>
              <a:rPr lang="en-US" sz="2400" dirty="0"/>
              <a:t>Each thread is limited to 64 registers</a:t>
            </a:r>
          </a:p>
          <a:p>
            <a:r>
              <a:rPr lang="en-US" sz="2400" dirty="0">
                <a:solidFill>
                  <a:schemeClr val="tx2">
                    <a:lumMod val="60000"/>
                    <a:lumOff val="40000"/>
                  </a:schemeClr>
                </a:solidFill>
              </a:rPr>
              <a:t>Groups of 32 threads </a:t>
            </a:r>
            <a:r>
              <a:rPr lang="en-US" sz="2400" dirty="0"/>
              <a:t>combined into a </a:t>
            </a:r>
            <a:r>
              <a:rPr lang="en-US" sz="2400" dirty="0">
                <a:solidFill>
                  <a:schemeClr val="tx2">
                    <a:lumMod val="60000"/>
                    <a:lumOff val="40000"/>
                  </a:schemeClr>
                </a:solidFill>
              </a:rPr>
              <a:t>SIMD thread or “warp</a:t>
            </a:r>
            <a:r>
              <a:rPr lang="en-US" sz="2400" dirty="0"/>
              <a:t>”</a:t>
            </a:r>
          </a:p>
          <a:p>
            <a:pPr lvl="1"/>
            <a:r>
              <a:rPr lang="en-US" sz="2000" dirty="0"/>
              <a:t>Mapped to 16 physical lanes</a:t>
            </a:r>
          </a:p>
          <a:p>
            <a:r>
              <a:rPr lang="en-US" sz="2400" dirty="0"/>
              <a:t>Up to 32 warps are scheduled on a single SIMD processor</a:t>
            </a:r>
          </a:p>
          <a:p>
            <a:pPr lvl="1"/>
            <a:r>
              <a:rPr lang="en-US" sz="2000" dirty="0"/>
              <a:t>Each warp has its own PC</a:t>
            </a:r>
          </a:p>
          <a:p>
            <a:pPr lvl="1"/>
            <a:r>
              <a:rPr lang="en-US" sz="2000" dirty="0"/>
              <a:t>Thread scheduler uses scoreboard to dispatch warps</a:t>
            </a:r>
          </a:p>
          <a:p>
            <a:pPr lvl="1"/>
            <a:r>
              <a:rPr lang="en-US" sz="2000" dirty="0"/>
              <a:t>By definition, </a:t>
            </a:r>
            <a:r>
              <a:rPr lang="en-US" sz="2000" dirty="0">
                <a:solidFill>
                  <a:srgbClr val="3333FF"/>
                </a:solidFill>
              </a:rPr>
              <a:t>no data dependencies between warps</a:t>
            </a:r>
          </a:p>
          <a:p>
            <a:pPr lvl="1"/>
            <a:r>
              <a:rPr lang="en-US" sz="2000" dirty="0"/>
              <a:t>Dispatch warps into pipeline, hide memory latency</a:t>
            </a:r>
          </a:p>
          <a:p>
            <a:r>
              <a:rPr lang="en-US" sz="2400" dirty="0"/>
              <a:t>Thread block scheduler schedules blocks to SIMD processors</a:t>
            </a:r>
          </a:p>
          <a:p>
            <a:r>
              <a:rPr lang="en-US" sz="2400" dirty="0"/>
              <a:t>Within each SIMD processor:</a:t>
            </a:r>
          </a:p>
          <a:p>
            <a:pPr lvl="1"/>
            <a:r>
              <a:rPr lang="en-US" sz="2000" dirty="0"/>
              <a:t>32 SIMD lanes</a:t>
            </a:r>
          </a:p>
          <a:p>
            <a:pPr lvl="1"/>
            <a:r>
              <a:rPr lang="en-US" sz="2000" dirty="0"/>
              <a:t>Wide and shallow compared to vector processors</a:t>
            </a:r>
          </a:p>
        </p:txBody>
      </p:sp>
    </p:spTree>
    <p:extLst>
      <p:ext uri="{BB962C8B-B14F-4D97-AF65-F5344CB8AC3E}">
        <p14:creationId xmlns:p14="http://schemas.microsoft.com/office/powerpoint/2010/main" val="1710864538"/>
      </p:ext>
    </p:extLst>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Example</a:t>
            </a:r>
            <a:endParaRPr lang="en-AU" dirty="0"/>
          </a:p>
        </p:txBody>
      </p:sp>
      <p:pic>
        <p:nvPicPr>
          <p:cNvPr id="2" name="Picture 1"/>
          <p:cNvPicPr>
            <a:picLocks noChangeAspect="1"/>
          </p:cNvPicPr>
          <p:nvPr/>
        </p:nvPicPr>
        <p:blipFill>
          <a:blip r:embed="rId3"/>
          <a:stretch>
            <a:fillRect/>
          </a:stretch>
        </p:blipFill>
        <p:spPr>
          <a:xfrm>
            <a:off x="1123951" y="819338"/>
            <a:ext cx="5500439" cy="5380864"/>
          </a:xfrm>
          <a:prstGeom prst="rect">
            <a:avLst/>
          </a:prstGeom>
        </p:spPr>
      </p:pic>
    </p:spTree>
    <p:extLst>
      <p:ext uri="{BB962C8B-B14F-4D97-AF65-F5344CB8AC3E}">
        <p14:creationId xmlns:p14="http://schemas.microsoft.com/office/powerpoint/2010/main" val="1738090609"/>
      </p:ext>
    </p:extLst>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GPU Organization</a:t>
            </a:r>
            <a:endParaRPr lang="en-AU" dirty="0"/>
          </a:p>
        </p:txBody>
      </p:sp>
      <p:pic>
        <p:nvPicPr>
          <p:cNvPr id="3" name="Picture 2"/>
          <p:cNvPicPr>
            <a:picLocks noChangeAspect="1"/>
          </p:cNvPicPr>
          <p:nvPr/>
        </p:nvPicPr>
        <p:blipFill>
          <a:blip r:embed="rId3"/>
          <a:stretch>
            <a:fillRect/>
          </a:stretch>
        </p:blipFill>
        <p:spPr>
          <a:xfrm>
            <a:off x="899594" y="817565"/>
            <a:ext cx="7319541" cy="5435777"/>
          </a:xfrm>
          <a:prstGeom prst="rect">
            <a:avLst/>
          </a:prstGeom>
        </p:spPr>
      </p:pic>
    </p:spTree>
    <p:extLst>
      <p:ext uri="{BB962C8B-B14F-4D97-AF65-F5344CB8AC3E}">
        <p14:creationId xmlns:p14="http://schemas.microsoft.com/office/powerpoint/2010/main" val="1613901238"/>
      </p:ext>
    </p:extLst>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NVIDIA Instruction Set Arch.</a:t>
            </a:r>
            <a:endParaRPr lang="en-AU" dirty="0"/>
          </a:p>
        </p:txBody>
      </p:sp>
      <p:sp>
        <p:nvSpPr>
          <p:cNvPr id="242691" name="Rectangle 3"/>
          <p:cNvSpPr>
            <a:spLocks noGrp="1" noChangeArrowheads="1"/>
          </p:cNvSpPr>
          <p:nvPr>
            <p:ph idx="1"/>
          </p:nvPr>
        </p:nvSpPr>
        <p:spPr>
          <a:xfrm>
            <a:off x="77260" y="981077"/>
            <a:ext cx="8399991" cy="4795837"/>
          </a:xfrm>
        </p:spPr>
        <p:txBody>
          <a:bodyPr/>
          <a:lstStyle/>
          <a:p>
            <a:r>
              <a:rPr lang="en-US" sz="2400" dirty="0"/>
              <a:t>ISA is an abstraction of the hardware instruction set</a:t>
            </a:r>
          </a:p>
          <a:p>
            <a:pPr lvl="1"/>
            <a:r>
              <a:rPr lang="en-US" sz="2000" dirty="0"/>
              <a:t>“Parallel Thread Execution (PTX)”</a:t>
            </a:r>
          </a:p>
          <a:p>
            <a:pPr lvl="2"/>
            <a:r>
              <a:rPr lang="en-US" sz="1800" dirty="0" err="1"/>
              <a:t>opcode.type</a:t>
            </a:r>
            <a:r>
              <a:rPr lang="en-US" sz="1800" dirty="0"/>
              <a:t> </a:t>
            </a:r>
            <a:r>
              <a:rPr lang="en-US" sz="1800" dirty="0" err="1"/>
              <a:t>d,a,b,c</a:t>
            </a:r>
            <a:r>
              <a:rPr lang="en-US" sz="1800" dirty="0"/>
              <a:t>;</a:t>
            </a:r>
          </a:p>
          <a:p>
            <a:pPr lvl="1"/>
            <a:r>
              <a:rPr lang="en-US" sz="2000" dirty="0"/>
              <a:t>Uses virtual registers</a:t>
            </a:r>
          </a:p>
          <a:p>
            <a:pPr lvl="1"/>
            <a:r>
              <a:rPr lang="en-US" sz="2000" dirty="0"/>
              <a:t>Translation to machine code is performed in software</a:t>
            </a:r>
          </a:p>
          <a:p>
            <a:pPr lvl="1"/>
            <a:r>
              <a:rPr lang="en-US" sz="2000" dirty="0"/>
              <a:t>Example:</a:t>
            </a:r>
          </a:p>
          <a:p>
            <a:pPr lvl="1">
              <a:buNone/>
            </a:pPr>
            <a:r>
              <a:rPr lang="en-US" sz="1600" dirty="0"/>
              <a:t>shl.s32	R8, </a:t>
            </a:r>
            <a:r>
              <a:rPr lang="en-US" sz="1600" dirty="0" err="1"/>
              <a:t>blockIdx</a:t>
            </a:r>
            <a:r>
              <a:rPr lang="en-US" sz="1600" dirty="0"/>
              <a:t>, 9	; Thread Block ID * Block size (512 or 29)</a:t>
            </a:r>
          </a:p>
          <a:p>
            <a:pPr lvl="1">
              <a:buNone/>
            </a:pPr>
            <a:r>
              <a:rPr lang="en-US" sz="1600" dirty="0"/>
              <a:t>add.s32	R8, R8, </a:t>
            </a:r>
            <a:r>
              <a:rPr lang="en-US" sz="1600" dirty="0" err="1"/>
              <a:t>threadIdx</a:t>
            </a:r>
            <a:r>
              <a:rPr lang="en-US" sz="1600" dirty="0"/>
              <a:t>	; R8 = </a:t>
            </a:r>
            <a:r>
              <a:rPr lang="en-US" sz="1600" dirty="0" err="1"/>
              <a:t>i</a:t>
            </a:r>
            <a:r>
              <a:rPr lang="en-US" sz="1600" dirty="0"/>
              <a:t> = my CUDA thread ID</a:t>
            </a:r>
          </a:p>
          <a:p>
            <a:pPr lvl="1">
              <a:buNone/>
            </a:pPr>
            <a:r>
              <a:rPr lang="en-US" sz="1600" dirty="0"/>
              <a:t>ld.global.f64	RD0, [X+R8]	; RD0 = X[</a:t>
            </a:r>
            <a:r>
              <a:rPr lang="en-US" sz="1600" dirty="0" err="1"/>
              <a:t>i</a:t>
            </a:r>
            <a:r>
              <a:rPr lang="en-US" sz="1600" dirty="0"/>
              <a:t>]</a:t>
            </a:r>
          </a:p>
          <a:p>
            <a:pPr lvl="1">
              <a:buNone/>
            </a:pPr>
            <a:r>
              <a:rPr lang="es-ES" sz="1600" dirty="0"/>
              <a:t>ld.global.f64	RD2, [Y+R8]	; RD2 = Y[i]</a:t>
            </a:r>
          </a:p>
          <a:p>
            <a:pPr lvl="1">
              <a:buNone/>
            </a:pPr>
            <a:r>
              <a:rPr lang="en-US" sz="1600" dirty="0"/>
              <a:t>mul.f64            RD0, RD0, RD4	; Product in RD0 = RD0 * RD4 (scalar a)</a:t>
            </a:r>
          </a:p>
          <a:p>
            <a:pPr lvl="1">
              <a:buNone/>
            </a:pPr>
            <a:r>
              <a:rPr lang="en-US" sz="1600" dirty="0"/>
              <a:t>add.f64            RD0, RD0, RD2	; Sum in RD0 = RD0 + RD2 (Y[</a:t>
            </a:r>
            <a:r>
              <a:rPr lang="en-US" sz="1600" dirty="0" err="1"/>
              <a:t>i</a:t>
            </a:r>
            <a:r>
              <a:rPr lang="en-US" sz="1600" dirty="0"/>
              <a:t>])</a:t>
            </a:r>
          </a:p>
          <a:p>
            <a:pPr lvl="1">
              <a:buNone/>
            </a:pPr>
            <a:r>
              <a:rPr lang="es-ES" sz="1600" dirty="0"/>
              <a:t>st.global.f64     [Y+R8], RD0	; Y[i] = sum (X[i]*a + Y[i])</a:t>
            </a:r>
            <a:endParaRPr lang="en-US" sz="1600" dirty="0"/>
          </a:p>
        </p:txBody>
      </p:sp>
    </p:spTree>
    <p:extLst>
      <p:ext uri="{BB962C8B-B14F-4D97-AF65-F5344CB8AC3E}">
        <p14:creationId xmlns:p14="http://schemas.microsoft.com/office/powerpoint/2010/main" val="1018715801"/>
      </p:ext>
    </p:extLst>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Conditional Branching</a:t>
            </a:r>
            <a:endParaRPr lang="en-AU" dirty="0"/>
          </a:p>
        </p:txBody>
      </p:sp>
      <p:sp>
        <p:nvSpPr>
          <p:cNvPr id="242691" name="Rectangle 3"/>
          <p:cNvSpPr>
            <a:spLocks noGrp="1" noChangeArrowheads="1"/>
          </p:cNvSpPr>
          <p:nvPr>
            <p:ph idx="1"/>
          </p:nvPr>
        </p:nvSpPr>
        <p:spPr>
          <a:xfrm>
            <a:off x="228239" y="1148690"/>
            <a:ext cx="8487498" cy="4795837"/>
          </a:xfrm>
        </p:spPr>
        <p:txBody>
          <a:bodyPr/>
          <a:lstStyle/>
          <a:p>
            <a:r>
              <a:rPr lang="en-US" sz="2400" dirty="0"/>
              <a:t>Like vector architectures, GPU branch hardware uses internal masks</a:t>
            </a:r>
          </a:p>
          <a:p>
            <a:r>
              <a:rPr lang="en-US" sz="2400" dirty="0"/>
              <a:t>Also uses</a:t>
            </a:r>
          </a:p>
          <a:p>
            <a:pPr lvl="1"/>
            <a:r>
              <a:rPr lang="en-US" sz="2000" dirty="0"/>
              <a:t>Branch synchronization stack</a:t>
            </a:r>
          </a:p>
          <a:p>
            <a:pPr lvl="2"/>
            <a:r>
              <a:rPr lang="en-US" sz="1800" dirty="0"/>
              <a:t>Entries consist of masks for each SIMD lane</a:t>
            </a:r>
          </a:p>
          <a:p>
            <a:pPr lvl="2"/>
            <a:r>
              <a:rPr lang="en-US" sz="1800" dirty="0"/>
              <a:t>I.e. which threads commit their results (all threads execute)</a:t>
            </a:r>
          </a:p>
          <a:p>
            <a:pPr lvl="1"/>
            <a:r>
              <a:rPr lang="en-US" sz="2000" dirty="0"/>
              <a:t>Instruction markers to manage when a branch diverges into multiple execution paths</a:t>
            </a:r>
          </a:p>
          <a:p>
            <a:pPr lvl="2"/>
            <a:r>
              <a:rPr lang="en-US" sz="1800" dirty="0"/>
              <a:t>Push on divergent branch</a:t>
            </a:r>
          </a:p>
          <a:p>
            <a:pPr lvl="1"/>
            <a:r>
              <a:rPr lang="en-US" sz="2000" dirty="0"/>
              <a:t>…and when paths converge</a:t>
            </a:r>
          </a:p>
          <a:p>
            <a:pPr lvl="2"/>
            <a:r>
              <a:rPr lang="en-US" sz="1800" dirty="0"/>
              <a:t>Act as barriers</a:t>
            </a:r>
          </a:p>
          <a:p>
            <a:pPr lvl="2"/>
            <a:r>
              <a:rPr lang="en-US" sz="1800" dirty="0"/>
              <a:t>Pops stack</a:t>
            </a:r>
          </a:p>
          <a:p>
            <a:r>
              <a:rPr lang="en-US" sz="2400" dirty="0"/>
              <a:t>Per-thread-lane 1-bit predicate register, specified by programmer</a:t>
            </a:r>
          </a:p>
        </p:txBody>
      </p:sp>
    </p:spTree>
    <p:extLst>
      <p:ext uri="{BB962C8B-B14F-4D97-AF65-F5344CB8AC3E}">
        <p14:creationId xmlns:p14="http://schemas.microsoft.com/office/powerpoint/2010/main" val="652090624"/>
      </p:ext>
    </p:extLst>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Example</a:t>
            </a:r>
            <a:endParaRPr lang="en-AU" dirty="0"/>
          </a:p>
        </p:txBody>
      </p:sp>
      <p:sp>
        <p:nvSpPr>
          <p:cNvPr id="242691" name="Rectangle 3"/>
          <p:cNvSpPr>
            <a:spLocks noGrp="1" noChangeArrowheads="1"/>
          </p:cNvSpPr>
          <p:nvPr>
            <p:ph idx="1"/>
          </p:nvPr>
        </p:nvSpPr>
        <p:spPr>
          <a:xfrm>
            <a:off x="-28575" y="1125540"/>
            <a:ext cx="10362142" cy="4795837"/>
          </a:xfrm>
        </p:spPr>
        <p:txBody>
          <a:bodyPr/>
          <a:lstStyle/>
          <a:p>
            <a:pPr>
              <a:buNone/>
            </a:pPr>
            <a:r>
              <a:rPr lang="en-US" sz="1600" dirty="0"/>
              <a:t>	if (X[</a:t>
            </a:r>
            <a:r>
              <a:rPr lang="en-US" sz="1600" dirty="0" err="1"/>
              <a:t>i</a:t>
            </a:r>
            <a:r>
              <a:rPr lang="en-US" sz="1600" dirty="0"/>
              <a:t>] != 0)	</a:t>
            </a:r>
          </a:p>
          <a:p>
            <a:pPr>
              <a:buNone/>
            </a:pPr>
            <a:r>
              <a:rPr lang="en-US" sz="1600" dirty="0"/>
              <a:t>		X[</a:t>
            </a:r>
            <a:r>
              <a:rPr lang="en-US" sz="1600" dirty="0" err="1"/>
              <a:t>i</a:t>
            </a:r>
            <a:r>
              <a:rPr lang="en-US" sz="1600" dirty="0"/>
              <a:t>] = X[</a:t>
            </a:r>
            <a:r>
              <a:rPr lang="en-US" sz="1600" dirty="0" err="1"/>
              <a:t>i</a:t>
            </a:r>
            <a:r>
              <a:rPr lang="en-US" sz="1600" dirty="0"/>
              <a:t>] – Y[</a:t>
            </a:r>
            <a:r>
              <a:rPr lang="en-US" sz="1600" dirty="0" err="1"/>
              <a:t>i</a:t>
            </a:r>
            <a:r>
              <a:rPr lang="en-US" sz="1600" dirty="0"/>
              <a:t>];</a:t>
            </a:r>
          </a:p>
          <a:p>
            <a:pPr>
              <a:buNone/>
            </a:pPr>
            <a:r>
              <a:rPr lang="en-US" sz="1600" dirty="0"/>
              <a:t>	else X[</a:t>
            </a:r>
            <a:r>
              <a:rPr lang="en-US" sz="1600" dirty="0" err="1"/>
              <a:t>i</a:t>
            </a:r>
            <a:r>
              <a:rPr lang="en-US" sz="1600" dirty="0"/>
              <a:t>] = Z[</a:t>
            </a:r>
            <a:r>
              <a:rPr lang="en-US" sz="1600" dirty="0" err="1"/>
              <a:t>i</a:t>
            </a:r>
            <a:r>
              <a:rPr lang="en-US" sz="1600" dirty="0"/>
              <a:t>];</a:t>
            </a:r>
          </a:p>
          <a:p>
            <a:pPr>
              <a:buNone/>
            </a:pPr>
            <a:endParaRPr lang="en-US" sz="1600" dirty="0"/>
          </a:p>
          <a:p>
            <a:pPr>
              <a:buNone/>
            </a:pPr>
            <a:r>
              <a:rPr lang="en-US" sz="1600" dirty="0"/>
              <a:t>	ld.global.f64	RD0, [X+R8]		; RD0 = X[</a:t>
            </a:r>
            <a:r>
              <a:rPr lang="en-US" sz="1600" dirty="0" err="1"/>
              <a:t>i</a:t>
            </a:r>
            <a:r>
              <a:rPr lang="en-US" sz="1600" dirty="0"/>
              <a:t>]</a:t>
            </a:r>
          </a:p>
          <a:p>
            <a:pPr>
              <a:buNone/>
            </a:pPr>
            <a:r>
              <a:rPr lang="en-US" sz="1600" dirty="0"/>
              <a:t>	setp.neq.s32	P1, RD0, #0		; P1 is predicate register 1</a:t>
            </a:r>
          </a:p>
          <a:p>
            <a:pPr>
              <a:buNone/>
            </a:pPr>
            <a:r>
              <a:rPr lang="en-US" sz="1600" dirty="0"/>
              <a:t>	@!P1, bra	ELSE1, </a:t>
            </a:r>
            <a:r>
              <a:rPr lang="en-US" sz="1600" i="1" dirty="0"/>
              <a:t>*Push		; Push old mask, set new mask bits</a:t>
            </a:r>
          </a:p>
          <a:p>
            <a:pPr>
              <a:buNone/>
            </a:pPr>
            <a:r>
              <a:rPr lang="en-US" sz="1600" dirty="0"/>
              <a:t>						; if P1 false, go to ELSE1</a:t>
            </a:r>
          </a:p>
          <a:p>
            <a:pPr>
              <a:buNone/>
            </a:pPr>
            <a:r>
              <a:rPr lang="es-ES" sz="1600" dirty="0"/>
              <a:t>	ld.global.f64	RD2, [Y+R8]		; RD2 = Y[i]</a:t>
            </a:r>
          </a:p>
          <a:p>
            <a:pPr>
              <a:buNone/>
            </a:pPr>
            <a:r>
              <a:rPr lang="en-US" sz="1600" dirty="0"/>
              <a:t>	sub.f64	RD0, RD0, RD2		; Difference in RD0</a:t>
            </a:r>
          </a:p>
          <a:p>
            <a:pPr>
              <a:buNone/>
            </a:pPr>
            <a:r>
              <a:rPr lang="nn-NO" sz="1600" dirty="0"/>
              <a:t>	st.global.f64	[X+R8], RD0		; X[i] = RD0</a:t>
            </a:r>
          </a:p>
          <a:p>
            <a:pPr>
              <a:buNone/>
            </a:pPr>
            <a:r>
              <a:rPr lang="en-US" sz="1600" dirty="0"/>
              <a:t>	@P1, bra	ENDIF1, </a:t>
            </a:r>
            <a:r>
              <a:rPr lang="en-US" sz="1600" i="1" dirty="0"/>
              <a:t>*Comp		; complement mask bits</a:t>
            </a:r>
          </a:p>
          <a:p>
            <a:pPr>
              <a:buNone/>
            </a:pPr>
            <a:r>
              <a:rPr lang="en-US" sz="1600" dirty="0"/>
              <a:t>						; if P1 true, go to ENDIF1</a:t>
            </a:r>
          </a:p>
          <a:p>
            <a:pPr>
              <a:buNone/>
            </a:pPr>
            <a:r>
              <a:rPr lang="pl-PL" sz="1600" dirty="0"/>
              <a:t>ELSE1:</a:t>
            </a:r>
            <a:r>
              <a:rPr lang="en-US" sz="1600" dirty="0"/>
              <a:t>		</a:t>
            </a:r>
            <a:r>
              <a:rPr lang="pl-PL" sz="1600" dirty="0"/>
              <a:t>ld.global.f64 RD0, [Z+R8]</a:t>
            </a:r>
            <a:r>
              <a:rPr lang="en-US" sz="1600" dirty="0"/>
              <a:t>	</a:t>
            </a:r>
            <a:r>
              <a:rPr lang="pl-PL" sz="1600" dirty="0"/>
              <a:t>; RD0 = Z[i]</a:t>
            </a:r>
          </a:p>
          <a:p>
            <a:pPr>
              <a:buNone/>
            </a:pPr>
            <a:r>
              <a:rPr lang="nn-NO" sz="1600" dirty="0"/>
              <a:t>			st.global.f64 [X+R8], RD0	; X[i] = RD0</a:t>
            </a:r>
          </a:p>
          <a:p>
            <a:pPr>
              <a:buNone/>
            </a:pPr>
            <a:r>
              <a:rPr lang="en-US" sz="1600" dirty="0"/>
              <a:t>ENDIF1: 	</a:t>
            </a:r>
            <a:r>
              <a:rPr lang="en-US" sz="1600" i="1" dirty="0"/>
              <a:t>&lt;next instruction&gt;, *Pop	; pop to restore old mask</a:t>
            </a:r>
            <a:endParaRPr lang="en-US" sz="1600" dirty="0"/>
          </a:p>
        </p:txBody>
      </p:sp>
    </p:spTree>
    <p:extLst>
      <p:ext uri="{BB962C8B-B14F-4D97-AF65-F5344CB8AC3E}">
        <p14:creationId xmlns:p14="http://schemas.microsoft.com/office/powerpoint/2010/main" val="3140016289"/>
      </p:ext>
    </p:extLst>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4000" dirty="0"/>
              <a:t>NVIDIA GPU Memory Structures</a:t>
            </a:r>
            <a:endParaRPr lang="en-AU" sz="4000" dirty="0"/>
          </a:p>
        </p:txBody>
      </p:sp>
      <p:sp>
        <p:nvSpPr>
          <p:cNvPr id="242691" name="Rectangle 3"/>
          <p:cNvSpPr>
            <a:spLocks noGrp="1" noChangeArrowheads="1"/>
          </p:cNvSpPr>
          <p:nvPr>
            <p:ph idx="1"/>
          </p:nvPr>
        </p:nvSpPr>
        <p:spPr>
          <a:xfrm>
            <a:off x="198177" y="1110107"/>
            <a:ext cx="8694999" cy="4795837"/>
          </a:xfrm>
        </p:spPr>
        <p:txBody>
          <a:bodyPr/>
          <a:lstStyle/>
          <a:p>
            <a:r>
              <a:rPr lang="en-US" sz="2400" dirty="0"/>
              <a:t>Each SIMD Lane has private section of off-chip DRAM</a:t>
            </a:r>
          </a:p>
          <a:p>
            <a:pPr lvl="1"/>
            <a:r>
              <a:rPr lang="en-US" dirty="0"/>
              <a:t>“Private memory”</a:t>
            </a:r>
          </a:p>
          <a:p>
            <a:pPr lvl="1"/>
            <a:r>
              <a:rPr lang="en-US" dirty="0"/>
              <a:t>Contains stack frame, spilling registers, and private variables</a:t>
            </a:r>
          </a:p>
          <a:p>
            <a:r>
              <a:rPr lang="en-US" dirty="0"/>
              <a:t>Each multithreaded SIMD processor also has </a:t>
            </a:r>
            <a:r>
              <a:rPr lang="en-US" dirty="0">
                <a:solidFill>
                  <a:schemeClr val="tx2">
                    <a:lumMod val="60000"/>
                    <a:lumOff val="40000"/>
                  </a:schemeClr>
                </a:solidFill>
              </a:rPr>
              <a:t>local memory</a:t>
            </a:r>
          </a:p>
          <a:p>
            <a:pPr lvl="1"/>
            <a:r>
              <a:rPr lang="en-US" dirty="0">
                <a:solidFill>
                  <a:schemeClr val="tx2">
                    <a:lumMod val="60000"/>
                    <a:lumOff val="40000"/>
                  </a:schemeClr>
                </a:solidFill>
              </a:rPr>
              <a:t>Shared</a:t>
            </a:r>
            <a:r>
              <a:rPr lang="en-US" dirty="0"/>
              <a:t> by SIMD lanes / threads within a block</a:t>
            </a:r>
          </a:p>
          <a:p>
            <a:r>
              <a:rPr lang="en-US" dirty="0"/>
              <a:t>Memory shared by SIMD processors is GPU Memory</a:t>
            </a:r>
          </a:p>
          <a:p>
            <a:pPr lvl="1"/>
            <a:r>
              <a:rPr lang="en-US" dirty="0"/>
              <a:t>Host can read and write GPU memory</a:t>
            </a:r>
          </a:p>
        </p:txBody>
      </p:sp>
    </p:spTree>
    <p:extLst>
      <p:ext uri="{BB962C8B-B14F-4D97-AF65-F5344CB8AC3E}">
        <p14:creationId xmlns:p14="http://schemas.microsoft.com/office/powerpoint/2010/main" val="1831949837"/>
      </p:ext>
    </p:extLst>
  </p:cSld>
  <p:clrMapOvr>
    <a:masterClrMapping/>
  </p:clrMapOvr>
  <p:transition spd="slow">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sz="4000" dirty="0"/>
              <a:t>Pascal Multithreaded SIMD Proc.</a:t>
            </a:r>
            <a:endParaRPr lang="en-AU" sz="4000" dirty="0"/>
          </a:p>
        </p:txBody>
      </p:sp>
      <p:pic>
        <p:nvPicPr>
          <p:cNvPr id="2" name="Picture 1"/>
          <p:cNvPicPr>
            <a:picLocks noChangeAspect="1"/>
          </p:cNvPicPr>
          <p:nvPr/>
        </p:nvPicPr>
        <p:blipFill>
          <a:blip r:embed="rId3"/>
          <a:stretch>
            <a:fillRect/>
          </a:stretch>
        </p:blipFill>
        <p:spPr>
          <a:xfrm>
            <a:off x="142876" y="791450"/>
            <a:ext cx="8639175" cy="5514104"/>
          </a:xfrm>
          <a:prstGeom prst="rect">
            <a:avLst/>
          </a:prstGeom>
        </p:spPr>
      </p:pic>
    </p:spTree>
    <p:extLst>
      <p:ext uri="{BB962C8B-B14F-4D97-AF65-F5344CB8AC3E}">
        <p14:creationId xmlns:p14="http://schemas.microsoft.com/office/powerpoint/2010/main" val="1547561728"/>
      </p:ext>
    </p:extLst>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a:t>SIMD</a:t>
            </a:r>
            <a:endParaRPr lang="en-AU" dirty="0"/>
          </a:p>
        </p:txBody>
      </p:sp>
      <p:sp>
        <p:nvSpPr>
          <p:cNvPr id="242691" name="Rectangle 3"/>
          <p:cNvSpPr>
            <a:spLocks noGrp="1" noChangeArrowheads="1"/>
          </p:cNvSpPr>
          <p:nvPr>
            <p:ph idx="1"/>
          </p:nvPr>
        </p:nvSpPr>
        <p:spPr>
          <a:xfrm>
            <a:off x="250825" y="1268762"/>
            <a:ext cx="8642350" cy="4795837"/>
          </a:xfrm>
        </p:spPr>
        <p:txBody>
          <a:bodyPr/>
          <a:lstStyle/>
          <a:p>
            <a:pPr>
              <a:lnSpc>
                <a:spcPct val="90000"/>
              </a:lnSpc>
            </a:pPr>
            <a:r>
              <a:rPr lang="en-US" sz="2800" dirty="0"/>
              <a:t>SIMD architectures can exploit significant data-level parallelism for:</a:t>
            </a:r>
          </a:p>
          <a:p>
            <a:pPr lvl="1">
              <a:lnSpc>
                <a:spcPct val="90000"/>
              </a:lnSpc>
            </a:pPr>
            <a:r>
              <a:rPr lang="en-US" sz="2400" dirty="0"/>
              <a:t>Matrix-oriented scientific computing</a:t>
            </a:r>
          </a:p>
          <a:p>
            <a:pPr lvl="1">
              <a:lnSpc>
                <a:spcPct val="90000"/>
              </a:lnSpc>
            </a:pPr>
            <a:r>
              <a:rPr lang="en-US" sz="2400" dirty="0"/>
              <a:t>Media-oriented image and sound processors</a:t>
            </a:r>
          </a:p>
          <a:p>
            <a:pPr>
              <a:lnSpc>
                <a:spcPct val="90000"/>
              </a:lnSpc>
            </a:pPr>
            <a:endParaRPr lang="en-US" sz="2800" dirty="0"/>
          </a:p>
          <a:p>
            <a:pPr>
              <a:lnSpc>
                <a:spcPct val="90000"/>
              </a:lnSpc>
            </a:pPr>
            <a:r>
              <a:rPr lang="en-US" sz="2800" dirty="0"/>
              <a:t>SIMD is more energy efficient than MIMD</a:t>
            </a:r>
          </a:p>
          <a:p>
            <a:pPr lvl="1">
              <a:lnSpc>
                <a:spcPct val="90000"/>
              </a:lnSpc>
            </a:pPr>
            <a:r>
              <a:rPr lang="en-US" sz="2400" dirty="0"/>
              <a:t>Only needs to fetch one instruction per data operation</a:t>
            </a:r>
          </a:p>
          <a:p>
            <a:pPr lvl="1">
              <a:lnSpc>
                <a:spcPct val="90000"/>
              </a:lnSpc>
            </a:pPr>
            <a:r>
              <a:rPr lang="en-US" sz="2400" dirty="0"/>
              <a:t>Makes SIMD attractive for personal mobile devices</a:t>
            </a:r>
          </a:p>
          <a:p>
            <a:pPr lvl="1">
              <a:lnSpc>
                <a:spcPct val="90000"/>
              </a:lnSpc>
            </a:pPr>
            <a:endParaRPr lang="en-US" sz="2400" dirty="0"/>
          </a:p>
          <a:p>
            <a:pPr>
              <a:lnSpc>
                <a:spcPct val="90000"/>
              </a:lnSpc>
            </a:pPr>
            <a:r>
              <a:rPr lang="en-US" sz="2800" dirty="0"/>
              <a:t>SIMD allows programmer to continue to think sequentially</a:t>
            </a:r>
          </a:p>
        </p:txBody>
      </p:sp>
    </p:spTree>
    <p:extLst>
      <p:ext uri="{BB962C8B-B14F-4D97-AF65-F5344CB8AC3E}">
        <p14:creationId xmlns:p14="http://schemas.microsoft.com/office/powerpoint/2010/main" val="2841800569"/>
      </p:ext>
    </p:extLst>
  </p:cSld>
  <p:clrMapOvr>
    <a:masterClrMapping/>
  </p:clrMapOvr>
  <p:transition spd="slow">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4" y="109677"/>
            <a:ext cx="7633543" cy="707886"/>
          </a:xfrm>
        </p:spPr>
        <p:txBody>
          <a:bodyPr/>
          <a:lstStyle/>
          <a:p>
            <a:r>
              <a:rPr lang="en-AU" dirty="0"/>
              <a:t>Vector Architectures vs GPUs</a:t>
            </a:r>
          </a:p>
        </p:txBody>
      </p:sp>
      <p:sp>
        <p:nvSpPr>
          <p:cNvPr id="242691" name="Rectangle 3"/>
          <p:cNvSpPr>
            <a:spLocks noGrp="1" noChangeArrowheads="1"/>
          </p:cNvSpPr>
          <p:nvPr>
            <p:ph idx="1"/>
          </p:nvPr>
        </p:nvSpPr>
        <p:spPr>
          <a:xfrm>
            <a:off x="353570" y="1144832"/>
            <a:ext cx="8436859" cy="4795837"/>
          </a:xfrm>
        </p:spPr>
        <p:txBody>
          <a:bodyPr/>
          <a:lstStyle/>
          <a:p>
            <a:r>
              <a:rPr lang="en-US" sz="2400" dirty="0"/>
              <a:t>SIMD processor analogous to vector processor, both have MIMD</a:t>
            </a:r>
          </a:p>
          <a:p>
            <a:r>
              <a:rPr lang="en-US" sz="2400" dirty="0"/>
              <a:t>Registers</a:t>
            </a:r>
          </a:p>
          <a:p>
            <a:pPr lvl="1"/>
            <a:r>
              <a:rPr lang="en-US" sz="2000" dirty="0"/>
              <a:t>RV64V register file holds entire vectors</a:t>
            </a:r>
          </a:p>
          <a:p>
            <a:pPr lvl="1"/>
            <a:r>
              <a:rPr lang="en-US" sz="2000" dirty="0"/>
              <a:t>GPU distributes vectors across the registers of SIMD lanes</a:t>
            </a:r>
          </a:p>
          <a:p>
            <a:pPr lvl="1"/>
            <a:r>
              <a:rPr lang="en-US" sz="2000" dirty="0"/>
              <a:t>RV64 has 32 vector registers of 32 elements (1024)</a:t>
            </a:r>
          </a:p>
          <a:p>
            <a:pPr lvl="1"/>
            <a:r>
              <a:rPr lang="en-US" sz="2000" dirty="0"/>
              <a:t>GPU has 256 registers with 32 elements each (8K)</a:t>
            </a:r>
          </a:p>
          <a:p>
            <a:pPr lvl="1"/>
            <a:r>
              <a:rPr lang="en-US" sz="2000" dirty="0"/>
              <a:t>RV64 has 2 to 8 lanes with vector length of 32, chime is 4 to 16 cycles</a:t>
            </a:r>
          </a:p>
          <a:p>
            <a:pPr lvl="1"/>
            <a:r>
              <a:rPr lang="en-US" sz="2000" dirty="0"/>
              <a:t>SIMD processor chime is 2 to 4 cycles</a:t>
            </a:r>
          </a:p>
          <a:p>
            <a:pPr lvl="1"/>
            <a:r>
              <a:rPr lang="en-US" sz="2000" dirty="0"/>
              <a:t>GPU </a:t>
            </a:r>
            <a:r>
              <a:rPr lang="en-US" sz="2000" dirty="0" err="1"/>
              <a:t>vectorized</a:t>
            </a:r>
            <a:r>
              <a:rPr lang="en-US" sz="2000" dirty="0"/>
              <a:t> loop is grid</a:t>
            </a:r>
          </a:p>
          <a:p>
            <a:pPr lvl="1"/>
            <a:r>
              <a:rPr lang="en-US" sz="2000" dirty="0"/>
              <a:t>All GPU loads are gather instructions and all GPU stores are scatter instructions</a:t>
            </a:r>
          </a:p>
        </p:txBody>
      </p:sp>
    </p:spTree>
    <p:extLst>
      <p:ext uri="{BB962C8B-B14F-4D97-AF65-F5344CB8AC3E}">
        <p14:creationId xmlns:p14="http://schemas.microsoft.com/office/powerpoint/2010/main" val="3963601353"/>
      </p:ext>
    </p:extLst>
  </p:cSld>
  <p:clrMapOvr>
    <a:masterClrMapping/>
  </p:clrMapOvr>
  <p:transition spd="slow">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AU"/>
              <a:t>SIMD Architectures vs GPUs</a:t>
            </a:r>
            <a:endParaRPr lang="en-AU" dirty="0"/>
          </a:p>
        </p:txBody>
      </p:sp>
      <p:sp>
        <p:nvSpPr>
          <p:cNvPr id="242691" name="Rectangle 3"/>
          <p:cNvSpPr>
            <a:spLocks noGrp="1" noChangeArrowheads="1"/>
          </p:cNvSpPr>
          <p:nvPr>
            <p:ph idx="1"/>
          </p:nvPr>
        </p:nvSpPr>
        <p:spPr>
          <a:xfrm>
            <a:off x="277671" y="1125540"/>
            <a:ext cx="8418774" cy="4795837"/>
          </a:xfrm>
        </p:spPr>
        <p:txBody>
          <a:bodyPr/>
          <a:lstStyle/>
          <a:p>
            <a:r>
              <a:rPr lang="en-US" sz="2400" dirty="0"/>
              <a:t>GPUs have more  SIMD lanes</a:t>
            </a:r>
          </a:p>
          <a:p>
            <a:r>
              <a:rPr lang="en-US" sz="2400" dirty="0"/>
              <a:t>GPUs have hardware support for more threads</a:t>
            </a:r>
          </a:p>
          <a:p>
            <a:r>
              <a:rPr lang="en-US" sz="2400" dirty="0"/>
              <a:t>Both have 2:1 ratio between double- and single-precision performance</a:t>
            </a:r>
          </a:p>
          <a:p>
            <a:r>
              <a:rPr lang="en-US" sz="2400" dirty="0"/>
              <a:t>Both have 64-bit addresses, but GPUs have smaller memory</a:t>
            </a:r>
          </a:p>
          <a:p>
            <a:r>
              <a:rPr lang="en-US" sz="2400" dirty="0"/>
              <a:t>SIMD architectures have no scatter-gather support</a:t>
            </a:r>
            <a:endParaRPr lang="en-US" sz="2000" dirty="0"/>
          </a:p>
        </p:txBody>
      </p:sp>
    </p:spTree>
    <p:extLst>
      <p:ext uri="{BB962C8B-B14F-4D97-AF65-F5344CB8AC3E}">
        <p14:creationId xmlns:p14="http://schemas.microsoft.com/office/powerpoint/2010/main" val="597561346"/>
      </p:ext>
    </p:extLst>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Loop-Level Parallelism</a:t>
            </a:r>
            <a:endParaRPr lang="en-AU" dirty="0"/>
          </a:p>
        </p:txBody>
      </p:sp>
      <p:sp>
        <p:nvSpPr>
          <p:cNvPr id="242691" name="Rectangle 3"/>
          <p:cNvSpPr>
            <a:spLocks noGrp="1" noChangeArrowheads="1"/>
          </p:cNvSpPr>
          <p:nvPr>
            <p:ph idx="1"/>
          </p:nvPr>
        </p:nvSpPr>
        <p:spPr>
          <a:xfrm>
            <a:off x="212565" y="1113965"/>
            <a:ext cx="8780965" cy="4795837"/>
          </a:xfrm>
        </p:spPr>
        <p:txBody>
          <a:bodyPr/>
          <a:lstStyle/>
          <a:p>
            <a:r>
              <a:rPr lang="en-US" sz="2400" dirty="0"/>
              <a:t>Focuses on determining whether data accesses in later iterations are dependent on data values produced in earlier iterations</a:t>
            </a:r>
          </a:p>
          <a:p>
            <a:pPr lvl="1"/>
            <a:r>
              <a:rPr lang="en-US" sz="2000" dirty="0"/>
              <a:t>Loop-carried dependence</a:t>
            </a:r>
          </a:p>
          <a:p>
            <a:endParaRPr lang="nn-NO" dirty="0"/>
          </a:p>
          <a:p>
            <a:r>
              <a:rPr lang="nn-NO" dirty="0"/>
              <a:t>Example 1:</a:t>
            </a:r>
          </a:p>
          <a:p>
            <a:pPr>
              <a:buNone/>
            </a:pPr>
            <a:r>
              <a:rPr lang="nn-NO" dirty="0"/>
              <a:t>	</a:t>
            </a:r>
            <a:r>
              <a:rPr lang="nn-NO" sz="2000" dirty="0"/>
              <a:t>for (i=999; i&gt;=0; i=i-1)</a:t>
            </a:r>
          </a:p>
          <a:p>
            <a:pPr>
              <a:buNone/>
            </a:pPr>
            <a:r>
              <a:rPr lang="en-US" sz="2000" dirty="0"/>
              <a:t>		x[</a:t>
            </a:r>
            <a:r>
              <a:rPr lang="en-US" sz="2000" dirty="0" err="1"/>
              <a:t>i</a:t>
            </a:r>
            <a:r>
              <a:rPr lang="en-US" sz="2000" dirty="0"/>
              <a:t>] = x[</a:t>
            </a:r>
            <a:r>
              <a:rPr lang="en-US" sz="2000" dirty="0" err="1"/>
              <a:t>i</a:t>
            </a:r>
            <a:r>
              <a:rPr lang="en-US" sz="2000" dirty="0"/>
              <a:t>] + s;</a:t>
            </a:r>
          </a:p>
          <a:p>
            <a:endParaRPr lang="en-US" dirty="0"/>
          </a:p>
          <a:p>
            <a:r>
              <a:rPr lang="en-US" dirty="0"/>
              <a:t>No loop-carried dependence</a:t>
            </a:r>
          </a:p>
        </p:txBody>
      </p:sp>
    </p:spTree>
    <p:extLst>
      <p:ext uri="{BB962C8B-B14F-4D97-AF65-F5344CB8AC3E}">
        <p14:creationId xmlns:p14="http://schemas.microsoft.com/office/powerpoint/2010/main" val="3231658053"/>
      </p:ext>
    </p:extLst>
  </p:cSld>
  <p:clrMapOvr>
    <a:masterClrMapping/>
  </p:clrMapOvr>
  <p:transition spd="slow">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Loop-Level Parallelism</a:t>
            </a:r>
            <a:endParaRPr lang="en-AU" dirty="0"/>
          </a:p>
        </p:txBody>
      </p:sp>
      <p:sp>
        <p:nvSpPr>
          <p:cNvPr id="242691" name="Rectangle 3"/>
          <p:cNvSpPr>
            <a:spLocks noGrp="1" noChangeArrowheads="1"/>
          </p:cNvSpPr>
          <p:nvPr>
            <p:ph idx="1"/>
          </p:nvPr>
        </p:nvSpPr>
        <p:spPr>
          <a:xfrm>
            <a:off x="285751" y="1125540"/>
            <a:ext cx="8484001" cy="4795837"/>
          </a:xfrm>
        </p:spPr>
        <p:txBody>
          <a:bodyPr/>
          <a:lstStyle/>
          <a:p>
            <a:r>
              <a:rPr lang="nn-NO" dirty="0"/>
              <a:t>Example 2:</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A[i+1] = A[</a:t>
            </a:r>
            <a:r>
              <a:rPr lang="en-US" sz="2000" dirty="0" err="1"/>
              <a:t>i</a:t>
            </a:r>
            <a:r>
              <a:rPr lang="en-US" sz="2000" dirty="0"/>
              <a:t>] + C[</a:t>
            </a:r>
            <a:r>
              <a:rPr lang="en-US" sz="2000" dirty="0" err="1"/>
              <a:t>i</a:t>
            </a:r>
            <a:r>
              <a:rPr lang="en-US" sz="2000" dirty="0"/>
              <a:t>]; /* S1 */</a:t>
            </a:r>
          </a:p>
          <a:p>
            <a:pPr>
              <a:buNone/>
            </a:pPr>
            <a:r>
              <a:rPr lang="en-US" sz="2000" dirty="0"/>
              <a:t>		B[i+1] = B[</a:t>
            </a:r>
            <a:r>
              <a:rPr lang="en-US" sz="2000" dirty="0" err="1"/>
              <a:t>i</a:t>
            </a:r>
            <a:r>
              <a:rPr lang="en-US" sz="2000" dirty="0"/>
              <a:t>] + A[i+1]; /* S2 */</a:t>
            </a:r>
          </a:p>
          <a:p>
            <a:pPr>
              <a:buNone/>
            </a:pPr>
            <a:r>
              <a:rPr lang="en-US" sz="2000" dirty="0"/>
              <a:t>	}</a:t>
            </a:r>
            <a:endParaRPr lang="nn-NO" sz="2000" dirty="0"/>
          </a:p>
          <a:p>
            <a:pPr>
              <a:buNone/>
            </a:pPr>
            <a:r>
              <a:rPr lang="nn-NO" dirty="0"/>
              <a:t>	</a:t>
            </a:r>
          </a:p>
          <a:p>
            <a:r>
              <a:rPr lang="nn-NO" sz="2800" dirty="0"/>
              <a:t>S1 and S2 use values computed by S1 in previous iteration</a:t>
            </a:r>
          </a:p>
          <a:p>
            <a:r>
              <a:rPr lang="nn-NO" sz="2800" dirty="0"/>
              <a:t>S2 uses value computed by S1 in same iteration</a:t>
            </a:r>
          </a:p>
          <a:p>
            <a:endParaRPr lang="en-US" dirty="0"/>
          </a:p>
        </p:txBody>
      </p:sp>
    </p:spTree>
    <p:extLst>
      <p:ext uri="{BB962C8B-B14F-4D97-AF65-F5344CB8AC3E}">
        <p14:creationId xmlns:p14="http://schemas.microsoft.com/office/powerpoint/2010/main" val="2012546836"/>
      </p:ext>
    </p:extLst>
  </p:cSld>
  <p:clrMapOvr>
    <a:masterClrMapping/>
  </p:clrMapOvr>
  <p:transition spd="slow">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Loop-Level Parallelism</a:t>
            </a:r>
            <a:endParaRPr lang="en-AU" dirty="0"/>
          </a:p>
        </p:txBody>
      </p:sp>
      <p:sp>
        <p:nvSpPr>
          <p:cNvPr id="242691" name="Rectangle 3"/>
          <p:cNvSpPr>
            <a:spLocks noGrp="1" noChangeArrowheads="1"/>
          </p:cNvSpPr>
          <p:nvPr>
            <p:ph idx="1"/>
          </p:nvPr>
        </p:nvSpPr>
        <p:spPr>
          <a:xfrm>
            <a:off x="47625" y="1125540"/>
            <a:ext cx="9144000" cy="4795837"/>
          </a:xfrm>
        </p:spPr>
        <p:txBody>
          <a:bodyPr/>
          <a:lstStyle/>
          <a:p>
            <a:r>
              <a:rPr lang="en-US" dirty="0"/>
              <a:t>Example 3:</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a:t>
            </a:r>
            <a:r>
              <a:rPr lang="en-US" sz="2000" dirty="0" err="1"/>
              <a:t>i</a:t>
            </a:r>
            <a:r>
              <a:rPr lang="en-US" sz="2000" dirty="0"/>
              <a:t>] = A[</a:t>
            </a:r>
            <a:r>
              <a:rPr lang="en-US" sz="2000" dirty="0" err="1"/>
              <a:t>i</a:t>
            </a:r>
            <a:r>
              <a:rPr lang="en-US" sz="2000" dirty="0"/>
              <a:t>] + B[</a:t>
            </a:r>
            <a:r>
              <a:rPr lang="en-US" sz="2000" dirty="0" err="1"/>
              <a:t>i</a:t>
            </a:r>
            <a:r>
              <a:rPr lang="en-US" sz="2000" dirty="0"/>
              <a:t>]; /* S1 */</a:t>
            </a:r>
          </a:p>
          <a:p>
            <a:pPr>
              <a:buNone/>
            </a:pPr>
            <a:r>
              <a:rPr lang="en-US" sz="2000" dirty="0"/>
              <a:t>		B[i+1] = C[</a:t>
            </a:r>
            <a:r>
              <a:rPr lang="en-US" sz="2000" dirty="0" err="1"/>
              <a:t>i</a:t>
            </a:r>
            <a:r>
              <a:rPr lang="en-US" sz="2000" dirty="0"/>
              <a:t>] + D[</a:t>
            </a:r>
            <a:r>
              <a:rPr lang="en-US" sz="2000" dirty="0" err="1"/>
              <a:t>i</a:t>
            </a:r>
            <a:r>
              <a:rPr lang="en-US" sz="2000" dirty="0"/>
              <a:t>]; /* S2 */</a:t>
            </a:r>
          </a:p>
          <a:p>
            <a:pPr>
              <a:buNone/>
            </a:pPr>
            <a:r>
              <a:rPr lang="en-US" sz="2000" dirty="0"/>
              <a:t>	}</a:t>
            </a:r>
          </a:p>
          <a:p>
            <a:r>
              <a:rPr lang="en-US" sz="2000" dirty="0"/>
              <a:t>S1 uses value computed by S2 in previous iteration but dependence is not circular so loop is parallel</a:t>
            </a:r>
          </a:p>
          <a:p>
            <a:r>
              <a:rPr lang="en-US" sz="2000" dirty="0"/>
              <a:t>Transform to:</a:t>
            </a:r>
          </a:p>
          <a:p>
            <a:pPr>
              <a:buNone/>
            </a:pPr>
            <a:r>
              <a:rPr lang="en-US" sz="2000" dirty="0"/>
              <a:t>	A[0] = A[0] + B[0];</a:t>
            </a:r>
          </a:p>
          <a:p>
            <a:pPr>
              <a:buNone/>
            </a:pPr>
            <a:r>
              <a:rPr lang="en-US" sz="2000" dirty="0"/>
              <a:t>	for (</a:t>
            </a:r>
            <a:r>
              <a:rPr lang="en-US" sz="2000" dirty="0" err="1"/>
              <a:t>i</a:t>
            </a:r>
            <a:r>
              <a:rPr lang="en-US" sz="2000" dirty="0"/>
              <a:t>=0; </a:t>
            </a:r>
            <a:r>
              <a:rPr lang="en-US" sz="2000" dirty="0" err="1"/>
              <a:t>i</a:t>
            </a:r>
            <a:r>
              <a:rPr lang="en-US" sz="2000" dirty="0"/>
              <a:t>&lt;99; </a:t>
            </a:r>
            <a:r>
              <a:rPr lang="en-US" sz="2000" dirty="0" err="1"/>
              <a:t>i</a:t>
            </a:r>
            <a:r>
              <a:rPr lang="en-US" sz="2000" dirty="0"/>
              <a:t>=i+1) {</a:t>
            </a:r>
          </a:p>
          <a:p>
            <a:pPr>
              <a:buNone/>
            </a:pPr>
            <a:r>
              <a:rPr lang="en-US" sz="2000" dirty="0"/>
              <a:t>		B[i+1] = C[</a:t>
            </a:r>
            <a:r>
              <a:rPr lang="en-US" sz="2000" dirty="0" err="1"/>
              <a:t>i</a:t>
            </a:r>
            <a:r>
              <a:rPr lang="en-US" sz="2000" dirty="0"/>
              <a:t>] + D[</a:t>
            </a:r>
            <a:r>
              <a:rPr lang="en-US" sz="2000" dirty="0" err="1"/>
              <a:t>i</a:t>
            </a:r>
            <a:r>
              <a:rPr lang="en-US" sz="2000" dirty="0"/>
              <a:t>];</a:t>
            </a:r>
          </a:p>
          <a:p>
            <a:pPr>
              <a:buNone/>
            </a:pPr>
            <a:r>
              <a:rPr lang="en-US" sz="2000" dirty="0"/>
              <a:t>		A[i+1] = A[i+1] + B[i+1];</a:t>
            </a:r>
          </a:p>
          <a:p>
            <a:pPr>
              <a:buNone/>
            </a:pPr>
            <a:r>
              <a:rPr lang="en-US" sz="2000" dirty="0"/>
              <a:t>	}</a:t>
            </a:r>
          </a:p>
          <a:p>
            <a:pPr>
              <a:buNone/>
            </a:pPr>
            <a:r>
              <a:rPr lang="en-US" sz="2000" dirty="0"/>
              <a:t>	B[100] = C[99] + D[99];</a:t>
            </a:r>
          </a:p>
        </p:txBody>
      </p:sp>
    </p:spTree>
    <p:extLst>
      <p:ext uri="{BB962C8B-B14F-4D97-AF65-F5344CB8AC3E}">
        <p14:creationId xmlns:p14="http://schemas.microsoft.com/office/powerpoint/2010/main" val="70281262"/>
      </p:ext>
    </p:extLst>
  </p:cSld>
  <p:clrMapOvr>
    <a:masterClrMapping/>
  </p:clrMapOvr>
  <p:transition spd="slow">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Loop-Level Parallelism</a:t>
            </a:r>
            <a:endParaRPr lang="en-AU" dirty="0"/>
          </a:p>
        </p:txBody>
      </p:sp>
      <p:sp>
        <p:nvSpPr>
          <p:cNvPr id="242691" name="Rectangle 3"/>
          <p:cNvSpPr>
            <a:spLocks noGrp="1" noChangeArrowheads="1"/>
          </p:cNvSpPr>
          <p:nvPr>
            <p:ph idx="1"/>
          </p:nvPr>
        </p:nvSpPr>
        <p:spPr>
          <a:xfrm>
            <a:off x="1" y="1125540"/>
            <a:ext cx="10333567" cy="4795837"/>
          </a:xfrm>
        </p:spPr>
        <p:txBody>
          <a:bodyPr/>
          <a:lstStyle/>
          <a:p>
            <a:r>
              <a:rPr lang="en-US" sz="2400" dirty="0"/>
              <a:t>Example 4:</a:t>
            </a:r>
          </a:p>
          <a:p>
            <a:pPr>
              <a:buNone/>
            </a:pPr>
            <a:r>
              <a:rPr lang="en-US" sz="2400" dirty="0"/>
              <a:t>	for (</a:t>
            </a:r>
            <a:r>
              <a:rPr lang="en-US" sz="2400" dirty="0" err="1"/>
              <a:t>i</a:t>
            </a:r>
            <a:r>
              <a:rPr lang="en-US" sz="2400" dirty="0"/>
              <a:t>=0;i&lt;100;i=i+1)  {</a:t>
            </a:r>
          </a:p>
          <a:p>
            <a:pPr>
              <a:buNone/>
            </a:pPr>
            <a:r>
              <a:rPr lang="en-US" sz="2400" dirty="0"/>
              <a:t>		A[</a:t>
            </a:r>
            <a:r>
              <a:rPr lang="en-US" sz="2400" dirty="0" err="1"/>
              <a:t>i</a:t>
            </a:r>
            <a:r>
              <a:rPr lang="en-US" sz="2400" dirty="0"/>
              <a:t>] = B[</a:t>
            </a:r>
            <a:r>
              <a:rPr lang="en-US" sz="2400" dirty="0" err="1"/>
              <a:t>i</a:t>
            </a:r>
            <a:r>
              <a:rPr lang="en-US" sz="2400" dirty="0"/>
              <a:t>] + C[</a:t>
            </a:r>
            <a:r>
              <a:rPr lang="en-US" sz="2400" dirty="0" err="1"/>
              <a:t>i</a:t>
            </a:r>
            <a:r>
              <a:rPr lang="en-US" sz="2400" dirty="0"/>
              <a:t>];</a:t>
            </a:r>
          </a:p>
          <a:p>
            <a:pPr>
              <a:buNone/>
            </a:pPr>
            <a:r>
              <a:rPr lang="en-US" sz="2400" dirty="0"/>
              <a:t>		D[</a:t>
            </a:r>
            <a:r>
              <a:rPr lang="en-US" sz="2400" dirty="0" err="1"/>
              <a:t>i</a:t>
            </a:r>
            <a:r>
              <a:rPr lang="en-US" sz="2400" dirty="0"/>
              <a:t>] = A[</a:t>
            </a:r>
            <a:r>
              <a:rPr lang="en-US" sz="2400" dirty="0" err="1"/>
              <a:t>i</a:t>
            </a:r>
            <a:r>
              <a:rPr lang="en-US" sz="2400" dirty="0"/>
              <a:t>] * E[</a:t>
            </a:r>
            <a:r>
              <a:rPr lang="en-US" sz="2400" dirty="0" err="1"/>
              <a:t>i</a:t>
            </a:r>
            <a:r>
              <a:rPr lang="en-US" sz="2400" dirty="0"/>
              <a:t>];</a:t>
            </a:r>
          </a:p>
          <a:p>
            <a:pPr>
              <a:buNone/>
            </a:pPr>
            <a:r>
              <a:rPr lang="en-US" sz="2400" dirty="0"/>
              <a:t>	}</a:t>
            </a:r>
          </a:p>
          <a:p>
            <a:endParaRPr lang="en-US" sz="2400" dirty="0"/>
          </a:p>
          <a:p>
            <a:r>
              <a:rPr lang="en-US" sz="2400" dirty="0"/>
              <a:t>Example 5:</a:t>
            </a:r>
          </a:p>
          <a:p>
            <a:pPr>
              <a:buNone/>
            </a:pPr>
            <a:r>
              <a:rPr lang="en-US" sz="2400" dirty="0"/>
              <a:t>	for (</a:t>
            </a:r>
            <a:r>
              <a:rPr lang="en-US" sz="2400" dirty="0" err="1"/>
              <a:t>i</a:t>
            </a:r>
            <a:r>
              <a:rPr lang="en-US" sz="2400" dirty="0"/>
              <a:t>=1;i&lt;100;i=i+1)  {</a:t>
            </a:r>
          </a:p>
          <a:p>
            <a:pPr>
              <a:buNone/>
            </a:pPr>
            <a:r>
              <a:rPr lang="en-US" sz="2400" dirty="0"/>
              <a:t>		Y[</a:t>
            </a:r>
            <a:r>
              <a:rPr lang="en-US" sz="2400" dirty="0" err="1"/>
              <a:t>i</a:t>
            </a:r>
            <a:r>
              <a:rPr lang="en-US" sz="2400" dirty="0"/>
              <a:t>] = Y[i-1] + Y[</a:t>
            </a:r>
            <a:r>
              <a:rPr lang="en-US" sz="2400" dirty="0" err="1"/>
              <a:t>i</a:t>
            </a:r>
            <a:r>
              <a:rPr lang="en-US" sz="2400" dirty="0"/>
              <a:t>];</a:t>
            </a:r>
          </a:p>
          <a:p>
            <a:pPr>
              <a:buNone/>
            </a:pPr>
            <a:r>
              <a:rPr lang="en-US" sz="2400" dirty="0"/>
              <a:t>	}</a:t>
            </a:r>
          </a:p>
        </p:txBody>
      </p:sp>
    </p:spTree>
    <p:extLst>
      <p:ext uri="{BB962C8B-B14F-4D97-AF65-F5344CB8AC3E}">
        <p14:creationId xmlns:p14="http://schemas.microsoft.com/office/powerpoint/2010/main" val="3204257601"/>
      </p:ext>
    </p:extLst>
  </p:cSld>
  <p:clrMapOvr>
    <a:masterClrMapping/>
  </p:clrMapOvr>
  <p:transition spd="slow">
    <p:pull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Finding dependencies</a:t>
            </a:r>
            <a:endParaRPr lang="en-AU" dirty="0"/>
          </a:p>
        </p:txBody>
      </p:sp>
      <p:sp>
        <p:nvSpPr>
          <p:cNvPr id="242691" name="Rectangle 3"/>
          <p:cNvSpPr>
            <a:spLocks noGrp="1" noChangeArrowheads="1"/>
          </p:cNvSpPr>
          <p:nvPr>
            <p:ph idx="1"/>
          </p:nvPr>
        </p:nvSpPr>
        <p:spPr>
          <a:xfrm>
            <a:off x="432122" y="1020765"/>
            <a:ext cx="8356921" cy="4795837"/>
          </a:xfrm>
        </p:spPr>
        <p:txBody>
          <a:bodyPr/>
          <a:lstStyle/>
          <a:p>
            <a:r>
              <a:rPr lang="en-US" dirty="0"/>
              <a:t>Assume indices are affine:</a:t>
            </a:r>
          </a:p>
          <a:p>
            <a:pPr lvl="1"/>
            <a:r>
              <a:rPr lang="en-US" i="1" dirty="0"/>
              <a:t>a</a:t>
            </a:r>
            <a:r>
              <a:rPr lang="en-US" dirty="0"/>
              <a:t> x </a:t>
            </a:r>
            <a:r>
              <a:rPr lang="en-US" i="1" dirty="0" err="1"/>
              <a:t>i</a:t>
            </a:r>
            <a:r>
              <a:rPr lang="en-US" dirty="0"/>
              <a:t> + </a:t>
            </a:r>
            <a:r>
              <a:rPr lang="en-US" i="1" dirty="0"/>
              <a:t>b </a:t>
            </a:r>
            <a:r>
              <a:rPr lang="en-US" dirty="0"/>
              <a:t>(</a:t>
            </a:r>
            <a:r>
              <a:rPr lang="en-US" dirty="0" err="1"/>
              <a:t>i</a:t>
            </a:r>
            <a:r>
              <a:rPr lang="en-US" dirty="0"/>
              <a:t> is loop index)</a:t>
            </a:r>
          </a:p>
          <a:p>
            <a:endParaRPr lang="en-US" dirty="0"/>
          </a:p>
          <a:p>
            <a:r>
              <a:rPr lang="en-US" dirty="0"/>
              <a:t>Assume:</a:t>
            </a:r>
          </a:p>
          <a:p>
            <a:pPr lvl="1"/>
            <a:r>
              <a:rPr lang="en-US" dirty="0"/>
              <a:t>Store to </a:t>
            </a:r>
            <a:r>
              <a:rPr lang="en-US" i="1" dirty="0"/>
              <a:t>a</a:t>
            </a:r>
            <a:r>
              <a:rPr lang="en-US" dirty="0"/>
              <a:t> x </a:t>
            </a:r>
            <a:r>
              <a:rPr lang="en-US" i="1" dirty="0" err="1"/>
              <a:t>i</a:t>
            </a:r>
            <a:r>
              <a:rPr lang="en-US" dirty="0"/>
              <a:t> + </a:t>
            </a:r>
            <a:r>
              <a:rPr lang="en-US" i="1" dirty="0"/>
              <a:t>b</a:t>
            </a:r>
            <a:r>
              <a:rPr lang="en-US" dirty="0"/>
              <a:t>, then</a:t>
            </a:r>
          </a:p>
          <a:p>
            <a:pPr lvl="1"/>
            <a:r>
              <a:rPr lang="en-US" dirty="0"/>
              <a:t>Load from </a:t>
            </a:r>
            <a:r>
              <a:rPr lang="en-US" i="1" dirty="0"/>
              <a:t>c</a:t>
            </a:r>
            <a:r>
              <a:rPr lang="en-US" dirty="0"/>
              <a:t> x </a:t>
            </a:r>
            <a:r>
              <a:rPr lang="en-US" i="1" dirty="0" err="1"/>
              <a:t>i</a:t>
            </a:r>
            <a:r>
              <a:rPr lang="en-US" dirty="0"/>
              <a:t> + </a:t>
            </a:r>
            <a:r>
              <a:rPr lang="en-US" i="1" dirty="0"/>
              <a:t>d</a:t>
            </a:r>
          </a:p>
          <a:p>
            <a:pPr lvl="1"/>
            <a:r>
              <a:rPr lang="en-US" i="1" dirty="0" err="1"/>
              <a:t>i</a:t>
            </a:r>
            <a:r>
              <a:rPr lang="en-US" dirty="0"/>
              <a:t> runs from </a:t>
            </a:r>
            <a:r>
              <a:rPr lang="en-US" i="1" dirty="0"/>
              <a:t>m</a:t>
            </a:r>
            <a:r>
              <a:rPr lang="en-US" dirty="0"/>
              <a:t> to </a:t>
            </a:r>
            <a:r>
              <a:rPr lang="en-US" i="1" dirty="0"/>
              <a:t>n</a:t>
            </a:r>
          </a:p>
          <a:p>
            <a:pPr lvl="1"/>
            <a:r>
              <a:rPr lang="en-US" dirty="0"/>
              <a:t>Dependence exists if:</a:t>
            </a:r>
          </a:p>
          <a:p>
            <a:pPr lvl="2"/>
            <a:r>
              <a:rPr lang="en-US" dirty="0"/>
              <a:t>Given </a:t>
            </a:r>
            <a:r>
              <a:rPr lang="en-US" i="1" dirty="0"/>
              <a:t>j</a:t>
            </a:r>
            <a:r>
              <a:rPr lang="en-US" dirty="0"/>
              <a:t>, </a:t>
            </a:r>
            <a:r>
              <a:rPr lang="en-US" i="1" dirty="0"/>
              <a:t>k</a:t>
            </a:r>
            <a:r>
              <a:rPr lang="en-US" dirty="0"/>
              <a:t> such that </a:t>
            </a:r>
            <a:r>
              <a:rPr lang="en-US" i="1" dirty="0"/>
              <a:t>m</a:t>
            </a:r>
            <a:r>
              <a:rPr lang="en-US" dirty="0"/>
              <a:t> ≤ </a:t>
            </a:r>
            <a:r>
              <a:rPr lang="en-US" i="1" dirty="0"/>
              <a:t>j</a:t>
            </a:r>
            <a:r>
              <a:rPr lang="en-US" dirty="0"/>
              <a:t> ≤ </a:t>
            </a:r>
            <a:r>
              <a:rPr lang="en-US" i="1" dirty="0"/>
              <a:t>n</a:t>
            </a:r>
            <a:r>
              <a:rPr lang="en-US" dirty="0"/>
              <a:t>, </a:t>
            </a:r>
            <a:r>
              <a:rPr lang="en-US" i="1" dirty="0"/>
              <a:t>m</a:t>
            </a:r>
            <a:r>
              <a:rPr lang="en-US" dirty="0"/>
              <a:t> ≤ </a:t>
            </a:r>
            <a:r>
              <a:rPr lang="en-US" i="1" dirty="0"/>
              <a:t>k</a:t>
            </a:r>
            <a:r>
              <a:rPr lang="en-US" dirty="0"/>
              <a:t> ≤ </a:t>
            </a:r>
            <a:r>
              <a:rPr lang="en-US" i="1" dirty="0"/>
              <a:t>n</a:t>
            </a:r>
          </a:p>
          <a:p>
            <a:pPr lvl="2"/>
            <a:r>
              <a:rPr lang="en-US" dirty="0"/>
              <a:t>Store to </a:t>
            </a:r>
            <a:r>
              <a:rPr lang="en-US" i="1" dirty="0"/>
              <a:t>a</a:t>
            </a:r>
            <a:r>
              <a:rPr lang="en-US" dirty="0"/>
              <a:t> x </a:t>
            </a:r>
            <a:r>
              <a:rPr lang="en-US" i="1" dirty="0"/>
              <a:t>j</a:t>
            </a:r>
            <a:r>
              <a:rPr lang="en-US" dirty="0"/>
              <a:t> + </a:t>
            </a:r>
            <a:r>
              <a:rPr lang="en-US" i="1" dirty="0"/>
              <a:t>b</a:t>
            </a:r>
            <a:r>
              <a:rPr lang="en-US" dirty="0"/>
              <a:t>, load from </a:t>
            </a:r>
            <a:r>
              <a:rPr lang="en-US" i="1" dirty="0"/>
              <a:t>a</a:t>
            </a:r>
            <a:r>
              <a:rPr lang="en-US" dirty="0"/>
              <a:t> x </a:t>
            </a:r>
            <a:r>
              <a:rPr lang="en-US" i="1" dirty="0"/>
              <a:t>k</a:t>
            </a:r>
            <a:r>
              <a:rPr lang="en-US" dirty="0"/>
              <a:t> + </a:t>
            </a:r>
            <a:r>
              <a:rPr lang="en-US" i="1" dirty="0"/>
              <a:t>d</a:t>
            </a:r>
            <a:r>
              <a:rPr lang="en-US" dirty="0"/>
              <a:t>, and </a:t>
            </a:r>
            <a:r>
              <a:rPr lang="en-US" i="1" dirty="0">
                <a:solidFill>
                  <a:srgbClr val="FF0000"/>
                </a:solidFill>
              </a:rPr>
              <a:t>a</a:t>
            </a:r>
            <a:r>
              <a:rPr lang="en-US" dirty="0">
                <a:solidFill>
                  <a:srgbClr val="FF0000"/>
                </a:solidFill>
              </a:rPr>
              <a:t> x </a:t>
            </a:r>
            <a:r>
              <a:rPr lang="en-US" i="1" dirty="0">
                <a:solidFill>
                  <a:srgbClr val="FF0000"/>
                </a:solidFill>
              </a:rPr>
              <a:t>j</a:t>
            </a:r>
            <a:r>
              <a:rPr lang="en-US" dirty="0">
                <a:solidFill>
                  <a:srgbClr val="FF0000"/>
                </a:solidFill>
              </a:rPr>
              <a:t> + </a:t>
            </a:r>
            <a:r>
              <a:rPr lang="en-US" i="1" dirty="0">
                <a:solidFill>
                  <a:srgbClr val="FF0000"/>
                </a:solidFill>
              </a:rPr>
              <a:t>b</a:t>
            </a:r>
            <a:r>
              <a:rPr lang="en-US" dirty="0">
                <a:solidFill>
                  <a:srgbClr val="FF0000"/>
                </a:solidFill>
              </a:rPr>
              <a:t> = </a:t>
            </a:r>
            <a:r>
              <a:rPr lang="en-US" i="1" dirty="0">
                <a:solidFill>
                  <a:srgbClr val="FF0000"/>
                </a:solidFill>
              </a:rPr>
              <a:t>c</a:t>
            </a:r>
            <a:r>
              <a:rPr lang="en-US" dirty="0">
                <a:solidFill>
                  <a:srgbClr val="FF0000"/>
                </a:solidFill>
              </a:rPr>
              <a:t> x </a:t>
            </a:r>
            <a:r>
              <a:rPr lang="en-US" i="1" dirty="0">
                <a:solidFill>
                  <a:srgbClr val="FF0000"/>
                </a:solidFill>
              </a:rPr>
              <a:t>k</a:t>
            </a:r>
            <a:r>
              <a:rPr lang="en-US" dirty="0">
                <a:solidFill>
                  <a:srgbClr val="FF0000"/>
                </a:solidFill>
              </a:rPr>
              <a:t> + </a:t>
            </a:r>
            <a:r>
              <a:rPr lang="en-US" i="1" dirty="0">
                <a:solidFill>
                  <a:srgbClr val="FF0000"/>
                </a:solidFill>
              </a:rPr>
              <a:t>d</a:t>
            </a:r>
          </a:p>
          <a:p>
            <a:pPr lvl="2"/>
            <a:endParaRPr lang="en-US" i="1" dirty="0"/>
          </a:p>
        </p:txBody>
      </p:sp>
    </p:spTree>
    <p:extLst>
      <p:ext uri="{BB962C8B-B14F-4D97-AF65-F5344CB8AC3E}">
        <p14:creationId xmlns:p14="http://schemas.microsoft.com/office/powerpoint/2010/main" val="3450643234"/>
      </p:ext>
    </p:extLst>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Finding dependencies</a:t>
            </a:r>
            <a:endParaRPr lang="en-AU" dirty="0"/>
          </a:p>
        </p:txBody>
      </p:sp>
      <p:sp>
        <p:nvSpPr>
          <p:cNvPr id="242691" name="Rectangle 3"/>
          <p:cNvSpPr>
            <a:spLocks noGrp="1" noChangeArrowheads="1"/>
          </p:cNvSpPr>
          <p:nvPr>
            <p:ph idx="1"/>
          </p:nvPr>
        </p:nvSpPr>
        <p:spPr>
          <a:xfrm>
            <a:off x="104775" y="1125540"/>
            <a:ext cx="10228792" cy="4795837"/>
          </a:xfrm>
        </p:spPr>
        <p:txBody>
          <a:bodyPr/>
          <a:lstStyle/>
          <a:p>
            <a:r>
              <a:rPr lang="en-US" dirty="0"/>
              <a:t>Generally cannot determine at compile time</a:t>
            </a:r>
          </a:p>
          <a:p>
            <a:r>
              <a:rPr lang="en-US" dirty="0"/>
              <a:t>Test for absence of a dependence:</a:t>
            </a:r>
          </a:p>
          <a:p>
            <a:pPr lvl="1"/>
            <a:r>
              <a:rPr lang="en-US" dirty="0"/>
              <a:t>GCD test:</a:t>
            </a:r>
          </a:p>
          <a:p>
            <a:pPr lvl="2"/>
            <a:r>
              <a:rPr lang="en-US" dirty="0"/>
              <a:t>If a dependency exists, GCD(</a:t>
            </a:r>
            <a:r>
              <a:rPr lang="en-US" i="1" dirty="0" err="1"/>
              <a:t>c</a:t>
            </a:r>
            <a:r>
              <a:rPr lang="en-US" dirty="0" err="1"/>
              <a:t>,</a:t>
            </a:r>
            <a:r>
              <a:rPr lang="en-US" i="1" dirty="0" err="1"/>
              <a:t>a</a:t>
            </a:r>
            <a:r>
              <a:rPr lang="en-US" dirty="0"/>
              <a:t>) must evenly divide (</a:t>
            </a:r>
            <a:r>
              <a:rPr lang="en-US" i="1" dirty="0"/>
              <a:t>d</a:t>
            </a:r>
            <a:r>
              <a:rPr lang="en-US" dirty="0"/>
              <a:t>-</a:t>
            </a:r>
            <a:r>
              <a:rPr lang="en-US" i="1" dirty="0"/>
              <a:t>b</a:t>
            </a:r>
            <a:r>
              <a:rPr lang="en-US" dirty="0"/>
              <a:t>)</a:t>
            </a:r>
          </a:p>
          <a:p>
            <a:pPr lvl="2"/>
            <a:endParaRPr lang="en-US" dirty="0"/>
          </a:p>
          <a:p>
            <a:r>
              <a:rPr lang="en-US" dirty="0"/>
              <a:t>Example:</a:t>
            </a:r>
          </a:p>
          <a:p>
            <a:pPr lvl="1">
              <a:buNone/>
            </a:pPr>
            <a:r>
              <a:rPr lang="nn-NO" dirty="0"/>
              <a:t>for (i=0; i&lt;100; i=i+1) {</a:t>
            </a:r>
          </a:p>
          <a:p>
            <a:pPr lvl="1">
              <a:buNone/>
            </a:pPr>
            <a:r>
              <a:rPr lang="nn-NO" dirty="0"/>
              <a:t>	X[2*i+3] = X[2*i] * 5.0;</a:t>
            </a:r>
          </a:p>
          <a:p>
            <a:pPr lvl="1">
              <a:buNone/>
            </a:pPr>
            <a:r>
              <a:rPr lang="nn-NO" dirty="0"/>
              <a:t>}</a:t>
            </a:r>
          </a:p>
          <a:p>
            <a:pPr lvl="1">
              <a:buNone/>
            </a:pPr>
            <a:endParaRPr lang="en-US" dirty="0"/>
          </a:p>
        </p:txBody>
      </p:sp>
    </p:spTree>
    <p:extLst>
      <p:ext uri="{BB962C8B-B14F-4D97-AF65-F5344CB8AC3E}">
        <p14:creationId xmlns:p14="http://schemas.microsoft.com/office/powerpoint/2010/main" val="3220870934"/>
      </p:ext>
    </p:extLst>
  </p:cSld>
  <p:clrMapOvr>
    <a:masterClrMapping/>
  </p:clrMapOvr>
  <p:transition spd="slow">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Finding dependencies</a:t>
            </a:r>
            <a:endParaRPr lang="en-AU" dirty="0"/>
          </a:p>
        </p:txBody>
      </p:sp>
      <p:sp>
        <p:nvSpPr>
          <p:cNvPr id="242691" name="Rectangle 3"/>
          <p:cNvSpPr>
            <a:spLocks noGrp="1" noChangeArrowheads="1"/>
          </p:cNvSpPr>
          <p:nvPr>
            <p:ph idx="1"/>
          </p:nvPr>
        </p:nvSpPr>
        <p:spPr>
          <a:xfrm>
            <a:off x="-114300" y="1125540"/>
            <a:ext cx="10447867" cy="4795837"/>
          </a:xfrm>
        </p:spPr>
        <p:txBody>
          <a:bodyPr/>
          <a:lstStyle/>
          <a:p>
            <a:r>
              <a:rPr lang="en-US" dirty="0"/>
              <a:t>Example 2:</a:t>
            </a:r>
          </a:p>
          <a:p>
            <a:pPr lvl="1">
              <a:buNone/>
            </a:pPr>
            <a:r>
              <a:rPr lang="en-US" dirty="0"/>
              <a:t>for (</a:t>
            </a:r>
            <a:r>
              <a:rPr lang="en-US" dirty="0" err="1"/>
              <a:t>i</a:t>
            </a:r>
            <a:r>
              <a:rPr lang="en-US" dirty="0"/>
              <a:t>=0; </a:t>
            </a:r>
            <a:r>
              <a:rPr lang="en-US" dirty="0" err="1"/>
              <a:t>i</a:t>
            </a:r>
            <a:r>
              <a:rPr lang="en-US" dirty="0"/>
              <a:t>&lt;100; </a:t>
            </a:r>
            <a:r>
              <a:rPr lang="en-US" dirty="0" err="1"/>
              <a:t>i</a:t>
            </a:r>
            <a:r>
              <a:rPr lang="en-US" dirty="0"/>
              <a:t>=i+1) {</a:t>
            </a:r>
          </a:p>
          <a:p>
            <a:pPr lvl="1">
              <a:buNone/>
            </a:pPr>
            <a:r>
              <a:rPr lang="en-US" dirty="0"/>
              <a:t>	Y[</a:t>
            </a:r>
            <a:r>
              <a:rPr lang="en-US" dirty="0" err="1"/>
              <a:t>i</a:t>
            </a:r>
            <a:r>
              <a:rPr lang="en-US" dirty="0"/>
              <a:t>] = X[</a:t>
            </a:r>
            <a:r>
              <a:rPr lang="en-US" dirty="0" err="1"/>
              <a:t>i</a:t>
            </a:r>
            <a:r>
              <a:rPr lang="en-US" dirty="0"/>
              <a:t>] / c; /* S1 */</a:t>
            </a:r>
          </a:p>
          <a:p>
            <a:pPr lvl="1">
              <a:buNone/>
            </a:pPr>
            <a:r>
              <a:rPr lang="en-US" dirty="0"/>
              <a:t>	X[</a:t>
            </a:r>
            <a:r>
              <a:rPr lang="en-US" dirty="0" err="1"/>
              <a:t>i</a:t>
            </a:r>
            <a:r>
              <a:rPr lang="en-US" dirty="0"/>
              <a:t>] = X[</a:t>
            </a:r>
            <a:r>
              <a:rPr lang="en-US" dirty="0" err="1"/>
              <a:t>i</a:t>
            </a:r>
            <a:r>
              <a:rPr lang="en-US" dirty="0"/>
              <a:t>] + c; /* S2 */</a:t>
            </a:r>
          </a:p>
          <a:p>
            <a:pPr lvl="1">
              <a:buNone/>
            </a:pPr>
            <a:r>
              <a:rPr lang="en-US" dirty="0"/>
              <a:t>	Z[</a:t>
            </a:r>
            <a:r>
              <a:rPr lang="en-US" dirty="0" err="1"/>
              <a:t>i</a:t>
            </a:r>
            <a:r>
              <a:rPr lang="en-US" dirty="0"/>
              <a:t>] = Y[</a:t>
            </a:r>
            <a:r>
              <a:rPr lang="en-US" dirty="0" err="1"/>
              <a:t>i</a:t>
            </a:r>
            <a:r>
              <a:rPr lang="en-US" dirty="0"/>
              <a:t>] + c; /* S3 */</a:t>
            </a:r>
          </a:p>
          <a:p>
            <a:pPr lvl="1">
              <a:buNone/>
            </a:pPr>
            <a:r>
              <a:rPr lang="en-US" dirty="0"/>
              <a:t>	Y[</a:t>
            </a:r>
            <a:r>
              <a:rPr lang="en-US" dirty="0" err="1"/>
              <a:t>i</a:t>
            </a:r>
            <a:r>
              <a:rPr lang="en-US" dirty="0"/>
              <a:t>] = c - Y[</a:t>
            </a:r>
            <a:r>
              <a:rPr lang="en-US" dirty="0" err="1"/>
              <a:t>i</a:t>
            </a:r>
            <a:r>
              <a:rPr lang="en-US" dirty="0"/>
              <a:t>]; /* S4 */</a:t>
            </a:r>
          </a:p>
          <a:p>
            <a:pPr lvl="1">
              <a:buNone/>
            </a:pPr>
            <a:r>
              <a:rPr lang="en-US" dirty="0"/>
              <a:t>}</a:t>
            </a:r>
          </a:p>
          <a:p>
            <a:pPr lvl="1">
              <a:buNone/>
            </a:pPr>
            <a:endParaRPr lang="en-US" dirty="0"/>
          </a:p>
          <a:p>
            <a:r>
              <a:rPr lang="en-US" sz="2800" dirty="0"/>
              <a:t>Watch for </a:t>
            </a:r>
            <a:r>
              <a:rPr lang="en-US" sz="2800" dirty="0" err="1"/>
              <a:t>antidependencies</a:t>
            </a:r>
            <a:r>
              <a:rPr lang="en-US" sz="2800" dirty="0"/>
              <a:t> and output dependencies</a:t>
            </a:r>
          </a:p>
          <a:p>
            <a:endParaRPr lang="en-US" dirty="0"/>
          </a:p>
        </p:txBody>
      </p:sp>
    </p:spTree>
    <p:extLst>
      <p:ext uri="{BB962C8B-B14F-4D97-AF65-F5344CB8AC3E}">
        <p14:creationId xmlns:p14="http://schemas.microsoft.com/office/powerpoint/2010/main" val="1547822593"/>
      </p:ext>
    </p:extLst>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90" y="109677"/>
            <a:ext cx="8281987" cy="707886"/>
          </a:xfrm>
        </p:spPr>
        <p:txBody>
          <a:bodyPr/>
          <a:lstStyle/>
          <a:p>
            <a:r>
              <a:rPr lang="en-US" dirty="0"/>
              <a:t>Reductions</a:t>
            </a:r>
            <a:endParaRPr lang="en-AU" dirty="0"/>
          </a:p>
        </p:txBody>
      </p:sp>
      <p:sp>
        <p:nvSpPr>
          <p:cNvPr id="242691" name="Rectangle 3"/>
          <p:cNvSpPr>
            <a:spLocks noGrp="1" noChangeArrowheads="1"/>
          </p:cNvSpPr>
          <p:nvPr>
            <p:ph idx="1"/>
          </p:nvPr>
        </p:nvSpPr>
        <p:spPr>
          <a:xfrm>
            <a:off x="1" y="1125540"/>
            <a:ext cx="10333567" cy="4795837"/>
          </a:xfrm>
        </p:spPr>
        <p:txBody>
          <a:bodyPr/>
          <a:lstStyle/>
          <a:p>
            <a:r>
              <a:rPr lang="nn-NO" sz="2000" dirty="0"/>
              <a:t>Reduction Operation:</a:t>
            </a:r>
          </a:p>
          <a:p>
            <a:pPr>
              <a:buNone/>
            </a:pPr>
            <a:r>
              <a:rPr lang="nn-NO" sz="2000" dirty="0"/>
              <a:t>	for (i=9999; i&gt;=0; i=i-1)</a:t>
            </a:r>
          </a:p>
          <a:p>
            <a:pPr>
              <a:buNone/>
            </a:pPr>
            <a:r>
              <a:rPr lang="en-US" sz="2000" dirty="0"/>
              <a:t>		sum = sum + x[</a:t>
            </a:r>
            <a:r>
              <a:rPr lang="en-US" sz="2000" dirty="0" err="1"/>
              <a:t>i</a:t>
            </a:r>
            <a:r>
              <a:rPr lang="en-US" sz="2000" dirty="0"/>
              <a:t>] * y[</a:t>
            </a:r>
            <a:r>
              <a:rPr lang="en-US" sz="2000" dirty="0" err="1"/>
              <a:t>i</a:t>
            </a:r>
            <a:r>
              <a:rPr lang="en-US" sz="2000" dirty="0"/>
              <a:t>];</a:t>
            </a:r>
          </a:p>
          <a:p>
            <a:endParaRPr lang="en-US" sz="2000" dirty="0"/>
          </a:p>
          <a:p>
            <a:r>
              <a:rPr lang="en-US" sz="2000" dirty="0"/>
              <a:t>Transform to…</a:t>
            </a:r>
          </a:p>
          <a:p>
            <a:pPr>
              <a:buNone/>
            </a:pPr>
            <a:r>
              <a:rPr lang="nn-NO" sz="2000" dirty="0"/>
              <a:t>	for (i=9999; i&gt;=0; i=i-1)</a:t>
            </a:r>
          </a:p>
          <a:p>
            <a:pPr>
              <a:buNone/>
            </a:pPr>
            <a:r>
              <a:rPr lang="en-US" sz="2000" dirty="0"/>
              <a:t>		sum [</a:t>
            </a:r>
            <a:r>
              <a:rPr lang="en-US" sz="2000" dirty="0" err="1"/>
              <a:t>i</a:t>
            </a:r>
            <a:r>
              <a:rPr lang="en-US" sz="2000" dirty="0"/>
              <a:t>] = x[</a:t>
            </a:r>
            <a:r>
              <a:rPr lang="en-US" sz="2000" dirty="0" err="1"/>
              <a:t>i</a:t>
            </a:r>
            <a:r>
              <a:rPr lang="en-US" sz="2000" dirty="0"/>
              <a:t>] * y[</a:t>
            </a:r>
            <a:r>
              <a:rPr lang="en-US" sz="2000" dirty="0" err="1"/>
              <a:t>i</a:t>
            </a:r>
            <a:r>
              <a:rPr lang="en-US" sz="2000" dirty="0"/>
              <a:t>];</a:t>
            </a:r>
          </a:p>
          <a:p>
            <a:pPr>
              <a:buNone/>
            </a:pPr>
            <a:r>
              <a:rPr lang="nn-NO" sz="2000" dirty="0"/>
              <a:t>	for (i=9999; i&gt;=0; i=i-1)</a:t>
            </a:r>
          </a:p>
          <a:p>
            <a:pPr>
              <a:buNone/>
            </a:pPr>
            <a:r>
              <a:rPr lang="en-US" sz="2000" dirty="0"/>
              <a:t>		</a:t>
            </a:r>
            <a:r>
              <a:rPr lang="en-US" sz="2000" dirty="0" err="1"/>
              <a:t>finalsum</a:t>
            </a:r>
            <a:r>
              <a:rPr lang="en-US" sz="2000" dirty="0"/>
              <a:t> = </a:t>
            </a:r>
            <a:r>
              <a:rPr lang="en-US" sz="2000" dirty="0" err="1"/>
              <a:t>finalsum</a:t>
            </a:r>
            <a:r>
              <a:rPr lang="en-US" sz="2000" dirty="0"/>
              <a:t> + sum[</a:t>
            </a:r>
            <a:r>
              <a:rPr lang="en-US" sz="2000" dirty="0" err="1"/>
              <a:t>i</a:t>
            </a:r>
            <a:r>
              <a:rPr lang="en-US" sz="2000" dirty="0"/>
              <a:t>];</a:t>
            </a:r>
          </a:p>
          <a:p>
            <a:endParaRPr lang="en-US" sz="2000" dirty="0"/>
          </a:p>
          <a:p>
            <a:r>
              <a:rPr lang="en-US" sz="2000" dirty="0"/>
              <a:t>Do on p processors:</a:t>
            </a:r>
          </a:p>
          <a:p>
            <a:pPr>
              <a:buNone/>
            </a:pPr>
            <a:r>
              <a:rPr lang="nn-NO" sz="2000" dirty="0"/>
              <a:t>	for (i=999; i&gt;=0; i=i-1)</a:t>
            </a:r>
          </a:p>
          <a:p>
            <a:pPr>
              <a:buNone/>
            </a:pPr>
            <a:r>
              <a:rPr lang="en-US" sz="2000" dirty="0"/>
              <a:t>		</a:t>
            </a:r>
            <a:r>
              <a:rPr lang="en-US" sz="2000" dirty="0" err="1"/>
              <a:t>finalsum</a:t>
            </a:r>
            <a:r>
              <a:rPr lang="en-US" sz="2000" dirty="0"/>
              <a:t>[p] = </a:t>
            </a:r>
            <a:r>
              <a:rPr lang="en-US" sz="2000" dirty="0" err="1"/>
              <a:t>finalsum</a:t>
            </a:r>
            <a:r>
              <a:rPr lang="en-US" sz="2000" dirty="0"/>
              <a:t>[p] + sum[i+1000*p];</a:t>
            </a:r>
          </a:p>
          <a:p>
            <a:r>
              <a:rPr lang="en-US" sz="2000" dirty="0"/>
              <a:t>Note:  assumes associativity!</a:t>
            </a:r>
          </a:p>
        </p:txBody>
      </p:sp>
    </p:spTree>
    <p:extLst>
      <p:ext uri="{BB962C8B-B14F-4D97-AF65-F5344CB8AC3E}">
        <p14:creationId xmlns:p14="http://schemas.microsoft.com/office/powerpoint/2010/main" val="2749888686"/>
      </p:ext>
    </p:extLst>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idx="4294967295"/>
          </p:nvPr>
        </p:nvSpPr>
        <p:spPr>
          <a:xfrm>
            <a:off x="1479849" y="177008"/>
            <a:ext cx="7812087" cy="7747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Alternative Model: Vector Processing</a:t>
            </a:r>
          </a:p>
        </p:txBody>
      </p:sp>
      <p:sp>
        <p:nvSpPr>
          <p:cNvPr id="17411" name="Rectangle 93"/>
          <p:cNvSpPr>
            <a:spLocks noGrp="1" noChangeArrowheads="1"/>
          </p:cNvSpPr>
          <p:nvPr>
            <p:ph type="body" idx="4294967295"/>
          </p:nvPr>
        </p:nvSpPr>
        <p:spPr>
          <a:xfrm>
            <a:off x="355898" y="958058"/>
            <a:ext cx="8578850" cy="757237"/>
          </a:xfrm>
          <a:prstGeom prst="rect">
            <a:avLst/>
          </a:prstGeom>
          <a:noFill/>
        </p:spPr>
        <p:txBody>
          <a:bodyPr lIns="90488" tIns="44450" rIns="90488" bIns="44450"/>
          <a:lstStyle/>
          <a:p>
            <a:pPr eaLnBrk="1" hangingPunct="1"/>
            <a:r>
              <a:rPr lang="en-US" altLang="zh-CN" sz="2800" dirty="0"/>
              <a:t>Vector processors have high-level operations that work on linear arrays of numbers: "vectors"</a:t>
            </a:r>
          </a:p>
        </p:txBody>
      </p:sp>
      <p:sp>
        <p:nvSpPr>
          <p:cNvPr id="17412" name="Rectangle 2"/>
          <p:cNvSpPr>
            <a:spLocks noChangeArrowheads="1"/>
          </p:cNvSpPr>
          <p:nvPr/>
        </p:nvSpPr>
        <p:spPr bwMode="auto">
          <a:xfrm>
            <a:off x="7237413"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FontTx/>
              <a:buNone/>
            </a:pPr>
            <a:endParaRPr lang="zh-CN" altLang="zh-CN" sz="1400">
              <a:solidFill>
                <a:srgbClr val="0000FF"/>
              </a:solidFill>
              <a:latin typeface="Calibri" panose="020F0502020204030204" pitchFamily="34" charset="0"/>
            </a:endParaRPr>
          </a:p>
        </p:txBody>
      </p:sp>
      <p:grpSp>
        <p:nvGrpSpPr>
          <p:cNvPr id="17413" name="Group 4"/>
          <p:cNvGrpSpPr>
            <a:grpSpLocks/>
          </p:cNvGrpSpPr>
          <p:nvPr/>
        </p:nvGrpSpPr>
        <p:grpSpPr bwMode="auto">
          <a:xfrm>
            <a:off x="1403648" y="2037811"/>
            <a:ext cx="5575300" cy="4362450"/>
            <a:chOff x="908" y="1452"/>
            <a:chExt cx="3512" cy="2748"/>
          </a:xfrm>
        </p:grpSpPr>
        <p:sp>
          <p:nvSpPr>
            <p:cNvPr id="17414" name="Rectangle 5"/>
            <p:cNvSpPr>
              <a:spLocks noChangeArrowheads="1"/>
            </p:cNvSpPr>
            <p:nvPr/>
          </p:nvSpPr>
          <p:spPr bwMode="auto">
            <a:xfrm>
              <a:off x="908" y="1452"/>
              <a:ext cx="156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5" name="Group 6"/>
            <p:cNvGrpSpPr>
              <a:grpSpLocks/>
            </p:cNvGrpSpPr>
            <p:nvPr/>
          </p:nvGrpSpPr>
          <p:grpSpPr bwMode="auto">
            <a:xfrm>
              <a:off x="1363" y="2556"/>
              <a:ext cx="655" cy="958"/>
              <a:chOff x="1363" y="2556"/>
              <a:chExt cx="655" cy="958"/>
            </a:xfrm>
          </p:grpSpPr>
          <p:sp>
            <p:nvSpPr>
              <p:cNvPr id="17491" name="Oval 7"/>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2" name="Rectangle 8"/>
              <p:cNvSpPr>
                <a:spLocks noChangeArrowheads="1"/>
              </p:cNvSpPr>
              <p:nvPr/>
            </p:nvSpPr>
            <p:spPr bwMode="auto">
              <a:xfrm>
                <a:off x="1575" y="2894"/>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93" name="Rectangle 9"/>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4" name="Rectangle 10"/>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5" name="Rectangle 11"/>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6" name="Rectangle 12"/>
              <p:cNvSpPr>
                <a:spLocks noChangeArrowheads="1"/>
              </p:cNvSpPr>
              <p:nvPr/>
            </p:nvSpPr>
            <p:spPr bwMode="auto">
              <a:xfrm>
                <a:off x="1363" y="255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r1</a:t>
                </a:r>
              </a:p>
            </p:txBody>
          </p:sp>
          <p:sp>
            <p:nvSpPr>
              <p:cNvPr id="17497" name="Rectangle 13"/>
              <p:cNvSpPr>
                <a:spLocks noChangeArrowheads="1"/>
              </p:cNvSpPr>
              <p:nvPr/>
            </p:nvSpPr>
            <p:spPr bwMode="auto">
              <a:xfrm>
                <a:off x="1737" y="2556"/>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r2</a:t>
                </a:r>
              </a:p>
            </p:txBody>
          </p:sp>
          <p:sp>
            <p:nvSpPr>
              <p:cNvPr id="17498" name="Rectangle 14"/>
              <p:cNvSpPr>
                <a:spLocks noChangeArrowheads="1"/>
              </p:cNvSpPr>
              <p:nvPr/>
            </p:nvSpPr>
            <p:spPr bwMode="auto">
              <a:xfrm>
                <a:off x="1540" y="3225"/>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r3</a:t>
                </a:r>
              </a:p>
            </p:txBody>
          </p:sp>
          <p:sp>
            <p:nvSpPr>
              <p:cNvPr id="17499" name="Line 15"/>
              <p:cNvSpPr>
                <a:spLocks noChangeShapeType="1"/>
              </p:cNvSpPr>
              <p:nvPr/>
            </p:nvSpPr>
            <p:spPr bwMode="auto">
              <a:xfrm>
                <a:off x="1548" y="28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0" name="Line 16"/>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1" name="Line 17"/>
              <p:cNvSpPr>
                <a:spLocks noChangeShapeType="1"/>
              </p:cNvSpPr>
              <p:nvPr/>
            </p:nvSpPr>
            <p:spPr bwMode="auto">
              <a:xfrm>
                <a:off x="1684" y="31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16" name="Rectangle 18"/>
            <p:cNvSpPr>
              <a:spLocks noChangeArrowheads="1"/>
            </p:cNvSpPr>
            <p:nvPr/>
          </p:nvSpPr>
          <p:spPr bwMode="auto">
            <a:xfrm>
              <a:off x="1044" y="3848"/>
              <a:ext cx="13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9900"/>
                  </a:solidFill>
                  <a:latin typeface="Courier New" panose="02070309020205020404" pitchFamily="49" charset="0"/>
                </a:rPr>
                <a:t>add r3, r1, r2</a:t>
              </a:r>
            </a:p>
          </p:txBody>
        </p:sp>
        <p:sp>
          <p:nvSpPr>
            <p:cNvPr id="17417" name="Rectangle 19"/>
            <p:cNvSpPr>
              <a:spLocks noChangeArrowheads="1"/>
            </p:cNvSpPr>
            <p:nvPr/>
          </p:nvSpPr>
          <p:spPr bwMode="auto">
            <a:xfrm>
              <a:off x="1099" y="1574"/>
              <a:ext cx="114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SCALAR</a:t>
              </a:r>
            </a:p>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(1 operation)</a:t>
              </a:r>
            </a:p>
          </p:txBody>
        </p:sp>
        <p:sp>
          <p:nvSpPr>
            <p:cNvPr id="17418" name="Rectangle 20"/>
            <p:cNvSpPr>
              <a:spLocks noChangeArrowheads="1"/>
            </p:cNvSpPr>
            <p:nvPr/>
          </p:nvSpPr>
          <p:spPr bwMode="auto">
            <a:xfrm>
              <a:off x="2697" y="1452"/>
              <a:ext cx="172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9" name="Group 21"/>
            <p:cNvGrpSpPr>
              <a:grpSpLocks/>
            </p:cNvGrpSpPr>
            <p:nvPr/>
          </p:nvGrpSpPr>
          <p:grpSpPr bwMode="auto">
            <a:xfrm>
              <a:off x="3131" y="2364"/>
              <a:ext cx="998" cy="1298"/>
              <a:chOff x="3131" y="2364"/>
              <a:chExt cx="998" cy="1298"/>
            </a:xfrm>
          </p:grpSpPr>
          <p:grpSp>
            <p:nvGrpSpPr>
              <p:cNvPr id="17422" name="Group 22"/>
              <p:cNvGrpSpPr>
                <a:grpSpLocks/>
              </p:cNvGrpSpPr>
              <p:nvPr/>
            </p:nvGrpSpPr>
            <p:grpSpPr bwMode="auto">
              <a:xfrm>
                <a:off x="3383" y="2364"/>
                <a:ext cx="616" cy="904"/>
                <a:chOff x="3383" y="2364"/>
                <a:chExt cx="616" cy="904"/>
              </a:xfrm>
            </p:grpSpPr>
            <p:sp>
              <p:nvSpPr>
                <p:cNvPr id="17484" name="Oval 23"/>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5" name="Rectangle 24"/>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6" name="Rectangle 25"/>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7" name="Rectangle 26"/>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8" name="Line 27"/>
                <p:cNvSpPr>
                  <a:spLocks noChangeShapeType="1"/>
                </p:cNvSpPr>
                <p:nvPr/>
              </p:nvSpPr>
              <p:spPr bwMode="auto">
                <a:xfrm>
                  <a:off x="3555" y="260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9" name="Line 28"/>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90" name="Line 29"/>
                <p:cNvSpPr>
                  <a:spLocks noChangeShapeType="1"/>
                </p:cNvSpPr>
                <p:nvPr/>
              </p:nvSpPr>
              <p:spPr bwMode="auto">
                <a:xfrm>
                  <a:off x="3691" y="289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3" name="Group 30"/>
              <p:cNvGrpSpPr>
                <a:grpSpLocks/>
              </p:cNvGrpSpPr>
              <p:nvPr/>
            </p:nvGrpSpPr>
            <p:grpSpPr bwMode="auto">
              <a:xfrm>
                <a:off x="3358" y="2389"/>
                <a:ext cx="616" cy="904"/>
                <a:chOff x="3358" y="2389"/>
                <a:chExt cx="616" cy="904"/>
              </a:xfrm>
            </p:grpSpPr>
            <p:sp>
              <p:nvSpPr>
                <p:cNvPr id="17477" name="Oval 31"/>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8" name="Rectangle 32"/>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9" name="Rectangle 33"/>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0" name="Rectangle 34"/>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1" name="Line 35"/>
                <p:cNvSpPr>
                  <a:spLocks noChangeShapeType="1"/>
                </p:cNvSpPr>
                <p:nvPr/>
              </p:nvSpPr>
              <p:spPr bwMode="auto">
                <a:xfrm>
                  <a:off x="3530" y="26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2" name="Line 36"/>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3" name="Line 37"/>
                <p:cNvSpPr>
                  <a:spLocks noChangeShapeType="1"/>
                </p:cNvSpPr>
                <p:nvPr/>
              </p:nvSpPr>
              <p:spPr bwMode="auto">
                <a:xfrm>
                  <a:off x="3666" y="29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4" name="Group 38"/>
              <p:cNvGrpSpPr>
                <a:grpSpLocks/>
              </p:cNvGrpSpPr>
              <p:nvPr/>
            </p:nvGrpSpPr>
            <p:grpSpPr bwMode="auto">
              <a:xfrm>
                <a:off x="3323" y="2414"/>
                <a:ext cx="616" cy="904"/>
                <a:chOff x="3323" y="2414"/>
                <a:chExt cx="616" cy="904"/>
              </a:xfrm>
            </p:grpSpPr>
            <p:sp>
              <p:nvSpPr>
                <p:cNvPr id="17470" name="Oval 39"/>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1" name="Rectangle 40"/>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2" name="Rectangle 41"/>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3" name="Rectangle 42"/>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4" name="Line 43"/>
                <p:cNvSpPr>
                  <a:spLocks noChangeShapeType="1"/>
                </p:cNvSpPr>
                <p:nvPr/>
              </p:nvSpPr>
              <p:spPr bwMode="auto">
                <a:xfrm>
                  <a:off x="3495" y="265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5" name="Line 44"/>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6" name="Line 45"/>
                <p:cNvSpPr>
                  <a:spLocks noChangeShapeType="1"/>
                </p:cNvSpPr>
                <p:nvPr/>
              </p:nvSpPr>
              <p:spPr bwMode="auto">
                <a:xfrm>
                  <a:off x="3631" y="294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5" name="Group 46"/>
              <p:cNvGrpSpPr>
                <a:grpSpLocks/>
              </p:cNvGrpSpPr>
              <p:nvPr/>
            </p:nvGrpSpPr>
            <p:grpSpPr bwMode="auto">
              <a:xfrm>
                <a:off x="3293" y="2449"/>
                <a:ext cx="616" cy="904"/>
                <a:chOff x="3293" y="2449"/>
                <a:chExt cx="616" cy="904"/>
              </a:xfrm>
            </p:grpSpPr>
            <p:sp>
              <p:nvSpPr>
                <p:cNvPr id="17463" name="Oval 47"/>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4" name="Rectangle 48"/>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5" name="Rectangle 49"/>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6" name="Rectangle 50"/>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7" name="Line 51"/>
                <p:cNvSpPr>
                  <a:spLocks noChangeShapeType="1"/>
                </p:cNvSpPr>
                <p:nvPr/>
              </p:nvSpPr>
              <p:spPr bwMode="auto">
                <a:xfrm>
                  <a:off x="3465" y="269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8" name="Line 52"/>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9" name="Line 53"/>
                <p:cNvSpPr>
                  <a:spLocks noChangeShapeType="1"/>
                </p:cNvSpPr>
                <p:nvPr/>
              </p:nvSpPr>
              <p:spPr bwMode="auto">
                <a:xfrm>
                  <a:off x="3601" y="298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6" name="Group 54"/>
              <p:cNvGrpSpPr>
                <a:grpSpLocks/>
              </p:cNvGrpSpPr>
              <p:nvPr/>
            </p:nvGrpSpPr>
            <p:grpSpPr bwMode="auto">
              <a:xfrm>
                <a:off x="3268" y="2479"/>
                <a:ext cx="616" cy="904"/>
                <a:chOff x="3268" y="2479"/>
                <a:chExt cx="616" cy="904"/>
              </a:xfrm>
            </p:grpSpPr>
            <p:sp>
              <p:nvSpPr>
                <p:cNvPr id="17456" name="Oval 55"/>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7" name="Rectangle 56"/>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8" name="Rectangle 57"/>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9" name="Rectangle 58"/>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0" name="Line 59"/>
                <p:cNvSpPr>
                  <a:spLocks noChangeShapeType="1"/>
                </p:cNvSpPr>
                <p:nvPr/>
              </p:nvSpPr>
              <p:spPr bwMode="auto">
                <a:xfrm>
                  <a:off x="3440" y="272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1" name="Line 60"/>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2" name="Line 61"/>
                <p:cNvSpPr>
                  <a:spLocks noChangeShapeType="1"/>
                </p:cNvSpPr>
                <p:nvPr/>
              </p:nvSpPr>
              <p:spPr bwMode="auto">
                <a:xfrm>
                  <a:off x="3576" y="301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7" name="Group 62"/>
              <p:cNvGrpSpPr>
                <a:grpSpLocks/>
              </p:cNvGrpSpPr>
              <p:nvPr/>
            </p:nvGrpSpPr>
            <p:grpSpPr bwMode="auto">
              <a:xfrm>
                <a:off x="3233" y="2509"/>
                <a:ext cx="616" cy="904"/>
                <a:chOff x="3233" y="2509"/>
                <a:chExt cx="616" cy="904"/>
              </a:xfrm>
            </p:grpSpPr>
            <p:sp>
              <p:nvSpPr>
                <p:cNvPr id="17449" name="Oval 63"/>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0" name="Rectangle 64"/>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1" name="Rectangle 65"/>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2" name="Rectangle 66"/>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3" name="Line 67"/>
                <p:cNvSpPr>
                  <a:spLocks noChangeShapeType="1"/>
                </p:cNvSpPr>
                <p:nvPr/>
              </p:nvSpPr>
              <p:spPr bwMode="auto">
                <a:xfrm>
                  <a:off x="3405" y="275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4" name="Line 68"/>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5" name="Line 69"/>
                <p:cNvSpPr>
                  <a:spLocks noChangeShapeType="1"/>
                </p:cNvSpPr>
                <p:nvPr/>
              </p:nvSpPr>
              <p:spPr bwMode="auto">
                <a:xfrm>
                  <a:off x="3541" y="304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8" name="Group 70"/>
              <p:cNvGrpSpPr>
                <a:grpSpLocks/>
              </p:cNvGrpSpPr>
              <p:nvPr/>
            </p:nvGrpSpPr>
            <p:grpSpPr bwMode="auto">
              <a:xfrm>
                <a:off x="3198" y="2544"/>
                <a:ext cx="616" cy="904"/>
                <a:chOff x="3198" y="2544"/>
                <a:chExt cx="616" cy="904"/>
              </a:xfrm>
            </p:grpSpPr>
            <p:sp>
              <p:nvSpPr>
                <p:cNvPr id="17442" name="Oval 71"/>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3" name="Rectangle 72"/>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4" name="Rectangle 73"/>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5" name="Rectangle 74"/>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6" name="Line 75"/>
                <p:cNvSpPr>
                  <a:spLocks noChangeShapeType="1"/>
                </p:cNvSpPr>
                <p:nvPr/>
              </p:nvSpPr>
              <p:spPr bwMode="auto">
                <a:xfrm>
                  <a:off x="3370" y="278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7" name="Line 76"/>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8" name="Line 77"/>
                <p:cNvSpPr>
                  <a:spLocks noChangeShapeType="1"/>
                </p:cNvSpPr>
                <p:nvPr/>
              </p:nvSpPr>
              <p:spPr bwMode="auto">
                <a:xfrm>
                  <a:off x="3506" y="307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29" name="Oval 78"/>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0" name="Rectangle 79"/>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1" name="Rectangle 80"/>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2" name="Rectangle 81"/>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3" name="Rectangle 82"/>
              <p:cNvSpPr>
                <a:spLocks noChangeArrowheads="1"/>
              </p:cNvSpPr>
              <p:nvPr/>
            </p:nvSpPr>
            <p:spPr bwMode="auto">
              <a:xfrm>
                <a:off x="3131" y="2553"/>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v1</a:t>
                </a:r>
              </a:p>
            </p:txBody>
          </p:sp>
          <p:sp>
            <p:nvSpPr>
              <p:cNvPr id="17434" name="Rectangle 83"/>
              <p:cNvSpPr>
                <a:spLocks noChangeArrowheads="1"/>
              </p:cNvSpPr>
              <p:nvPr/>
            </p:nvSpPr>
            <p:spPr bwMode="auto">
              <a:xfrm>
                <a:off x="3505" y="2551"/>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v2</a:t>
                </a:r>
              </a:p>
            </p:txBody>
          </p:sp>
          <p:sp>
            <p:nvSpPr>
              <p:cNvPr id="17435" name="Rectangle 84"/>
              <p:cNvSpPr>
                <a:spLocks noChangeArrowheads="1"/>
              </p:cNvSpPr>
              <p:nvPr/>
            </p:nvSpPr>
            <p:spPr bwMode="auto">
              <a:xfrm>
                <a:off x="3313" y="3225"/>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v3</a:t>
                </a:r>
              </a:p>
            </p:txBody>
          </p:sp>
          <p:sp>
            <p:nvSpPr>
              <p:cNvPr id="17436" name="Line 85"/>
              <p:cNvSpPr>
                <a:spLocks noChangeShapeType="1"/>
              </p:cNvSpPr>
              <p:nvPr/>
            </p:nvSpPr>
            <p:spPr bwMode="auto">
              <a:xfrm>
                <a:off x="3331" y="282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7" name="Line 86"/>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8" name="Line 87"/>
              <p:cNvSpPr>
                <a:spLocks noChangeShapeType="1"/>
              </p:cNvSpPr>
              <p:nvPr/>
            </p:nvSpPr>
            <p:spPr bwMode="auto">
              <a:xfrm>
                <a:off x="3467" y="311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9" name="Rectangle 88"/>
              <p:cNvSpPr>
                <a:spLocks noChangeArrowheads="1"/>
              </p:cNvSpPr>
              <p:nvPr/>
            </p:nvSpPr>
            <p:spPr bwMode="auto">
              <a:xfrm>
                <a:off x="3355" y="2887"/>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40" name="Line 89"/>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1" name="Rectangle 90"/>
              <p:cNvSpPr>
                <a:spLocks noChangeArrowheads="1"/>
              </p:cNvSpPr>
              <p:nvPr/>
            </p:nvSpPr>
            <p:spPr bwMode="auto">
              <a:xfrm>
                <a:off x="3724" y="3373"/>
                <a:ext cx="4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vector</a:t>
                </a:r>
              </a:p>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length</a:t>
                </a:r>
              </a:p>
            </p:txBody>
          </p:sp>
        </p:grpSp>
        <p:sp>
          <p:nvSpPr>
            <p:cNvPr id="17420" name="Rectangle 91"/>
            <p:cNvSpPr>
              <a:spLocks noChangeArrowheads="1"/>
            </p:cNvSpPr>
            <p:nvPr/>
          </p:nvSpPr>
          <p:spPr bwMode="auto">
            <a:xfrm>
              <a:off x="2780" y="3840"/>
              <a:ext cx="1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FF0000"/>
                  </a:solidFill>
                  <a:latin typeface="Courier New" panose="02070309020205020404" pitchFamily="49" charset="0"/>
                </a:rPr>
                <a:t>add.vv v3, v1, v2</a:t>
              </a:r>
            </a:p>
          </p:txBody>
        </p:sp>
        <p:sp>
          <p:nvSpPr>
            <p:cNvPr id="17421" name="Rectangle 92"/>
            <p:cNvSpPr>
              <a:spLocks noChangeArrowheads="1"/>
            </p:cNvSpPr>
            <p:nvPr/>
          </p:nvSpPr>
          <p:spPr bwMode="auto">
            <a:xfrm>
              <a:off x="2950" y="1574"/>
              <a:ext cx="124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VECTOR</a:t>
              </a:r>
            </a:p>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(N operations)</a:t>
              </a:r>
            </a:p>
          </p:txBody>
        </p:sp>
      </p:grpSp>
    </p:spTree>
    <p:extLst>
      <p:ext uri="{BB962C8B-B14F-4D97-AF65-F5344CB8AC3E}">
        <p14:creationId xmlns:p14="http://schemas.microsoft.com/office/powerpoint/2010/main" val="1452986593"/>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Fallacies and Pitfalls</a:t>
            </a:r>
          </a:p>
        </p:txBody>
      </p:sp>
      <p:sp>
        <p:nvSpPr>
          <p:cNvPr id="3" name="Content Placeholder 2"/>
          <p:cNvSpPr>
            <a:spLocks noGrp="1"/>
          </p:cNvSpPr>
          <p:nvPr>
            <p:ph idx="1"/>
          </p:nvPr>
        </p:nvSpPr>
        <p:spPr>
          <a:xfrm>
            <a:off x="458407" y="1137114"/>
            <a:ext cx="8504258" cy="4795837"/>
          </a:xfrm>
        </p:spPr>
        <p:txBody>
          <a:bodyPr/>
          <a:lstStyle/>
          <a:p>
            <a:r>
              <a:rPr lang="en-US" sz="2400" dirty="0"/>
              <a:t>GPUs suffer from being coprocessors</a:t>
            </a:r>
          </a:p>
          <a:p>
            <a:pPr lvl="1"/>
            <a:r>
              <a:rPr lang="en-US" sz="2000" dirty="0"/>
              <a:t>GPUs have flexibility to change ISA</a:t>
            </a:r>
          </a:p>
          <a:p>
            <a:r>
              <a:rPr lang="en-US" sz="2400" dirty="0"/>
              <a:t>Concentrating on peak performance in vector architectures and ignoring start-up overhead</a:t>
            </a:r>
          </a:p>
          <a:p>
            <a:pPr lvl="1"/>
            <a:r>
              <a:rPr lang="en-US" sz="2000" dirty="0"/>
              <a:t>Overheads require long vector lengths to achieve speedup</a:t>
            </a:r>
          </a:p>
          <a:p>
            <a:r>
              <a:rPr lang="en-US" sz="2400" dirty="0"/>
              <a:t>Increasing vector performance without comparable increases in scalar performance</a:t>
            </a:r>
          </a:p>
          <a:p>
            <a:r>
              <a:rPr lang="en-US" sz="2400" dirty="0"/>
              <a:t>You can get good vector performance without providing memory bandwidth</a:t>
            </a:r>
          </a:p>
          <a:p>
            <a:r>
              <a:rPr lang="en-US" sz="2400" dirty="0"/>
              <a:t>On GPUs, just add more threads if you don’t have enough memory performance</a:t>
            </a:r>
          </a:p>
        </p:txBody>
      </p:sp>
    </p:spTree>
    <p:extLst>
      <p:ext uri="{BB962C8B-B14F-4D97-AF65-F5344CB8AC3E}">
        <p14:creationId xmlns:p14="http://schemas.microsoft.com/office/powerpoint/2010/main" val="2091059874"/>
      </p:ext>
    </p:extLst>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4000"/>
              <a:t>Properties of Vector Processors</a:t>
            </a:r>
          </a:p>
        </p:txBody>
      </p:sp>
      <p:sp>
        <p:nvSpPr>
          <p:cNvPr id="19459" name="Rectangle 3"/>
          <p:cNvSpPr>
            <a:spLocks noGrp="1" noRot="1" noChangeArrowheads="1"/>
          </p:cNvSpPr>
          <p:nvPr>
            <p:ph idx="1"/>
          </p:nvPr>
        </p:nvSpPr>
        <p:spPr>
          <a:xfrm>
            <a:off x="251885" y="1341440"/>
            <a:ext cx="8496829" cy="4681537"/>
          </a:xfrm>
        </p:spPr>
        <p:txBody>
          <a:bodyPr/>
          <a:lstStyle/>
          <a:p>
            <a:pPr eaLnBrk="1" hangingPunct="1">
              <a:lnSpc>
                <a:spcPct val="80000"/>
              </a:lnSpc>
            </a:pPr>
            <a:r>
              <a:rPr lang="en-US" altLang="zh-CN" sz="2400" dirty="0">
                <a:solidFill>
                  <a:srgbClr val="0000FF"/>
                </a:solidFill>
              </a:rPr>
              <a:t>Single vector instruction implies lots of work (</a:t>
            </a:r>
            <a:r>
              <a:rPr lang="en-US" altLang="zh-CN" sz="2400" dirty="0">
                <a:solidFill>
                  <a:srgbClr val="0000FF"/>
                </a:solidFill>
                <a:latin typeface="Arial" panose="020B0604020202020204" pitchFamily="34" charset="0"/>
              </a:rPr>
              <a:t>­</a:t>
            </a:r>
            <a:r>
              <a:rPr lang="en-US" altLang="zh-CN" sz="2400" dirty="0">
                <a:solidFill>
                  <a:srgbClr val="0000FF"/>
                </a:solidFill>
              </a:rPr>
              <a:t> loop)</a:t>
            </a:r>
          </a:p>
          <a:p>
            <a:pPr lvl="1" eaLnBrk="1" hangingPunct="1">
              <a:lnSpc>
                <a:spcPct val="80000"/>
              </a:lnSpc>
            </a:pPr>
            <a:r>
              <a:rPr lang="en-US" altLang="zh-CN" sz="2000" dirty="0"/>
              <a:t>fewer instruction fetches</a:t>
            </a:r>
          </a:p>
          <a:p>
            <a:pPr eaLnBrk="1" hangingPunct="1">
              <a:lnSpc>
                <a:spcPct val="80000"/>
              </a:lnSpc>
            </a:pPr>
            <a:r>
              <a:rPr lang="en-US" altLang="zh-CN" sz="2400" dirty="0">
                <a:solidFill>
                  <a:srgbClr val="0000FF"/>
                </a:solidFill>
              </a:rPr>
              <a:t>Each result independent of previous result</a:t>
            </a:r>
            <a:r>
              <a:rPr lang="en-US" altLang="zh-CN" sz="2000" dirty="0"/>
              <a:t>	</a:t>
            </a:r>
          </a:p>
          <a:p>
            <a:pPr lvl="1" eaLnBrk="1" hangingPunct="1">
              <a:lnSpc>
                <a:spcPct val="80000"/>
              </a:lnSpc>
            </a:pPr>
            <a:r>
              <a:rPr lang="en-US" altLang="zh-CN" sz="2000" dirty="0"/>
              <a:t>long pipeline, compiler ensures no dependencies</a:t>
            </a:r>
          </a:p>
          <a:p>
            <a:pPr lvl="1" eaLnBrk="1" hangingPunct="1">
              <a:lnSpc>
                <a:spcPct val="80000"/>
              </a:lnSpc>
            </a:pPr>
            <a:r>
              <a:rPr lang="en-US" altLang="zh-CN" sz="2000" dirty="0"/>
              <a:t>high clock rate</a:t>
            </a:r>
          </a:p>
          <a:p>
            <a:pPr lvl="1" eaLnBrk="1" hangingPunct="1">
              <a:lnSpc>
                <a:spcPct val="80000"/>
              </a:lnSpc>
            </a:pPr>
            <a:r>
              <a:rPr lang="en-US" altLang="zh-CN" sz="2000" dirty="0"/>
              <a:t>hardware does </a:t>
            </a:r>
            <a:r>
              <a:rPr lang="en-US" altLang="zh-CN" sz="2000" dirty="0">
                <a:solidFill>
                  <a:srgbClr val="FF00FF"/>
                </a:solidFill>
              </a:rPr>
              <a:t>not have to check for data hazards</a:t>
            </a:r>
            <a:r>
              <a:rPr lang="en-US" altLang="zh-CN" sz="2000" dirty="0"/>
              <a:t> </a:t>
            </a:r>
          </a:p>
          <a:p>
            <a:pPr eaLnBrk="1" hangingPunct="1">
              <a:lnSpc>
                <a:spcPct val="80000"/>
              </a:lnSpc>
            </a:pPr>
            <a:r>
              <a:rPr lang="en-US" altLang="zh-CN" sz="2400" dirty="0">
                <a:solidFill>
                  <a:srgbClr val="0000FF"/>
                </a:solidFill>
              </a:rPr>
              <a:t>Vector instructions that access memory have a known access pattern.</a:t>
            </a:r>
          </a:p>
          <a:p>
            <a:pPr lvl="1" eaLnBrk="1" hangingPunct="1">
              <a:lnSpc>
                <a:spcPct val="80000"/>
              </a:lnSpc>
            </a:pPr>
            <a:r>
              <a:rPr lang="en-US" altLang="zh-CN" sz="2000" dirty="0"/>
              <a:t>highly interleaved memory</a:t>
            </a:r>
          </a:p>
          <a:p>
            <a:pPr lvl="1" eaLnBrk="1" hangingPunct="1">
              <a:lnSpc>
                <a:spcPct val="80000"/>
              </a:lnSpc>
            </a:pPr>
            <a:r>
              <a:rPr lang="en-US" altLang="zh-CN" sz="2000" dirty="0"/>
              <a:t>amortize memory latency of over ­ 64 elements	</a:t>
            </a:r>
          </a:p>
          <a:p>
            <a:pPr lvl="1" eaLnBrk="1" hangingPunct="1">
              <a:lnSpc>
                <a:spcPct val="80000"/>
              </a:lnSpc>
            </a:pPr>
            <a:r>
              <a:rPr lang="en-US" altLang="zh-CN" sz="2000" dirty="0">
                <a:solidFill>
                  <a:srgbClr val="FF00FF"/>
                </a:solidFill>
              </a:rPr>
              <a:t>no (data) caches required!</a:t>
            </a:r>
          </a:p>
          <a:p>
            <a:pPr eaLnBrk="1" hangingPunct="1">
              <a:lnSpc>
                <a:spcPct val="80000"/>
              </a:lnSpc>
            </a:pPr>
            <a:r>
              <a:rPr lang="en-US" altLang="zh-CN" sz="2400" dirty="0">
                <a:solidFill>
                  <a:srgbClr val="0000FF"/>
                </a:solidFill>
              </a:rPr>
              <a:t>Reduces branches and branch problems in pipelines </a:t>
            </a:r>
          </a:p>
          <a:p>
            <a:pPr lvl="1" eaLnBrk="1" hangingPunct="1">
              <a:lnSpc>
                <a:spcPct val="80000"/>
              </a:lnSpc>
            </a:pPr>
            <a:r>
              <a:rPr lang="en-US" altLang="zh-CN" sz="2000" dirty="0"/>
              <a:t>control hazards that would normally arise from the loop branch are nonexistent.</a:t>
            </a:r>
          </a:p>
        </p:txBody>
      </p:sp>
    </p:spTree>
    <p:extLst>
      <p:ext uri="{BB962C8B-B14F-4D97-AF65-F5344CB8AC3E}">
        <p14:creationId xmlns:p14="http://schemas.microsoft.com/office/powerpoint/2010/main" val="410723275"/>
      </p:ext>
    </p:extLst>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648" y="2"/>
            <a:ext cx="7740352" cy="1196975"/>
          </a:xfrm>
        </p:spPr>
        <p:txBody>
          <a:bodyPr/>
          <a:lstStyle/>
          <a:p>
            <a:pPr eaLnBrk="1" hangingPunct="1"/>
            <a:r>
              <a:rPr lang="en-US" altLang="zh-CN" sz="3600" dirty="0"/>
              <a:t>Supercomputer vs. Vector Processor</a:t>
            </a:r>
          </a:p>
        </p:txBody>
      </p:sp>
      <p:sp>
        <p:nvSpPr>
          <p:cNvPr id="21507" name="Rectangle 3"/>
          <p:cNvSpPr>
            <a:spLocks noGrp="1" noRot="1" noChangeArrowheads="1"/>
          </p:cNvSpPr>
          <p:nvPr>
            <p:ph idx="1"/>
          </p:nvPr>
        </p:nvSpPr>
        <p:spPr>
          <a:xfrm>
            <a:off x="395288" y="1268415"/>
            <a:ext cx="8261350" cy="4683125"/>
          </a:xfrm>
        </p:spPr>
        <p:txBody>
          <a:bodyPr/>
          <a:lstStyle/>
          <a:p>
            <a:pPr eaLnBrk="1" hangingPunct="1">
              <a:lnSpc>
                <a:spcPct val="90000"/>
              </a:lnSpc>
            </a:pPr>
            <a:r>
              <a:rPr lang="en-US" altLang="zh-CN" dirty="0"/>
              <a:t>CDC6600 (Cray, 1964) regarded as first commercial supercomputer.</a:t>
            </a:r>
          </a:p>
          <a:p>
            <a:pPr eaLnBrk="1" hangingPunct="1">
              <a:lnSpc>
                <a:spcPct val="90000"/>
              </a:lnSpc>
            </a:pPr>
            <a:r>
              <a:rPr lang="en-US" altLang="zh-CN" dirty="0"/>
              <a:t>In 70s-80s, Supercomputer </a:t>
            </a:r>
            <a:r>
              <a:rPr lang="en-US" altLang="zh-CN" dirty="0">
                <a:sym typeface="Symbol" panose="05050102010706020507" pitchFamily="18" charset="2"/>
              </a:rPr>
              <a:t></a:t>
            </a:r>
            <a:r>
              <a:rPr lang="en-US" altLang="zh-CN" dirty="0"/>
              <a:t> Vector Machine</a:t>
            </a:r>
          </a:p>
          <a:p>
            <a:pPr eaLnBrk="1" hangingPunct="1">
              <a:lnSpc>
                <a:spcPct val="90000"/>
              </a:lnSpc>
            </a:pPr>
            <a:endParaRPr lang="en-US" altLang="zh-CN" dirty="0"/>
          </a:p>
          <a:p>
            <a:pPr eaLnBrk="1" hangingPunct="1">
              <a:lnSpc>
                <a:spcPct val="90000"/>
              </a:lnSpc>
            </a:pPr>
            <a:endParaRPr lang="en-US" altLang="zh-CN" b="1" dirty="0"/>
          </a:p>
          <a:p>
            <a:pPr eaLnBrk="1" hangingPunct="1">
              <a:lnSpc>
                <a:spcPct val="90000"/>
              </a:lnSpc>
            </a:pPr>
            <a:r>
              <a:rPr lang="en-US" altLang="zh-CN" b="1" dirty="0"/>
              <a:t>Seymour Cray</a:t>
            </a:r>
          </a:p>
          <a:p>
            <a:pPr lvl="1" eaLnBrk="1" hangingPunct="1">
              <a:lnSpc>
                <a:spcPct val="90000"/>
              </a:lnSpc>
            </a:pPr>
            <a:r>
              <a:rPr lang="en-US" altLang="zh-CN" dirty="0"/>
              <a:t>Father of supercomputing</a:t>
            </a:r>
          </a:p>
          <a:p>
            <a:pPr lvl="1" eaLnBrk="1" hangingPunct="1">
              <a:lnSpc>
                <a:spcPct val="90000"/>
              </a:lnSpc>
            </a:pPr>
            <a:r>
              <a:rPr lang="en-US" altLang="zh-CN" dirty="0"/>
              <a:t>Founder of company Cray Research</a:t>
            </a:r>
          </a:p>
          <a:p>
            <a:pPr eaLnBrk="1" hangingPunct="1">
              <a:lnSpc>
                <a:spcPct val="90000"/>
              </a:lnSpc>
            </a:pPr>
            <a:endParaRPr lang="en-US" altLang="zh-CN" dirty="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988299"/>
            <a:ext cx="17478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5"/>
          <p:cNvSpPr txBox="1">
            <a:spLocks noChangeArrowheads="1"/>
          </p:cNvSpPr>
          <p:nvPr/>
        </p:nvSpPr>
        <p:spPr bwMode="auto">
          <a:xfrm>
            <a:off x="6589762" y="4827108"/>
            <a:ext cx="190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r>
              <a:rPr lang="en-US" altLang="zh-CN" sz="2000" b="1" dirty="0">
                <a:solidFill>
                  <a:srgbClr val="000000"/>
                </a:solidFill>
                <a:latin typeface="Arial" panose="020B0604020202020204" pitchFamily="34" charset="0"/>
              </a:rPr>
              <a:t>Seymour Cray</a:t>
            </a:r>
          </a:p>
        </p:txBody>
      </p:sp>
    </p:spTree>
    <p:extLst>
      <p:ext uri="{BB962C8B-B14F-4D97-AF65-F5344CB8AC3E}">
        <p14:creationId xmlns:p14="http://schemas.microsoft.com/office/powerpoint/2010/main" val="4291253377"/>
      </p:ext>
    </p:extLst>
  </p:cSld>
  <p:clrMapOvr>
    <a:masterClrMapping/>
  </p:clrMapOvr>
  <p:transition spd="slow">
    <p:pull dir="ru"/>
  </p:transition>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2021Arch</Template>
  <TotalTime>225</TotalTime>
  <Words>7637</Words>
  <Application>Microsoft Office PowerPoint</Application>
  <PresentationFormat>全屏显示(4:3)</PresentationFormat>
  <Paragraphs>1039</Paragraphs>
  <Slides>70</Slides>
  <Notes>42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70</vt:i4>
      </vt:variant>
    </vt:vector>
  </HeadingPairs>
  <TitlesOfParts>
    <vt:vector size="84" baseType="lpstr">
      <vt:lpstr>LetterGothic12PitchBT-Roman</vt:lpstr>
      <vt:lpstr>MyriadMM_400_600_</vt:lpstr>
      <vt:lpstr>MyriadMM_565_600_</vt:lpstr>
      <vt:lpstr>Times-Italic</vt:lpstr>
      <vt:lpstr>Times-Roman</vt:lpstr>
      <vt:lpstr>Arial</vt:lpstr>
      <vt:lpstr>Calibri</vt:lpstr>
      <vt:lpstr>Comic Sans MS</vt:lpstr>
      <vt:lpstr>Courier New</vt:lpstr>
      <vt:lpstr>Times</vt:lpstr>
      <vt:lpstr>Times New Roman</vt:lpstr>
      <vt:lpstr>Wingdings</vt:lpstr>
      <vt:lpstr>Wingdings 2</vt:lpstr>
      <vt:lpstr>SpringFestivalGreeting</vt:lpstr>
      <vt:lpstr>                    Chapter 4               Data-level Parallelism           Vector,SIMD, and GPU</vt:lpstr>
      <vt:lpstr>Data/Thread level Parallelism</vt:lpstr>
      <vt:lpstr>Program execute on SISD</vt:lpstr>
      <vt:lpstr>Program execute on SIMD</vt:lpstr>
      <vt:lpstr>Program execute on MIMD</vt:lpstr>
      <vt:lpstr>SIMD</vt:lpstr>
      <vt:lpstr>Alternative Model: Vector Processing</vt:lpstr>
      <vt:lpstr>Properties of Vector Processors</vt:lpstr>
      <vt:lpstr>Supercomputer vs. Vector Processor</vt:lpstr>
      <vt:lpstr>Types of Vector Architectures</vt:lpstr>
      <vt:lpstr>Vector Memory-Memory vs.               Vector-Register Machines</vt:lpstr>
      <vt:lpstr>Vector Memory-Memory Achitecture</vt:lpstr>
      <vt:lpstr>Cray-1 Breakthrough</vt:lpstr>
      <vt:lpstr>Cray-1 Block Diagram</vt:lpstr>
      <vt:lpstr>Components of Vector Processor</vt:lpstr>
      <vt:lpstr>Basic Vector Instructions</vt:lpstr>
      <vt:lpstr>Vector Memory operations</vt:lpstr>
      <vt:lpstr>PowerPoint 演示文稿</vt:lpstr>
      <vt:lpstr>DAXPY  (Y = a * X + Y)</vt:lpstr>
      <vt:lpstr>Vector Length</vt:lpstr>
      <vt:lpstr>Strip Mining</vt:lpstr>
      <vt:lpstr>example for Strip Mining</vt:lpstr>
      <vt:lpstr>Challenges</vt:lpstr>
      <vt:lpstr>Optimizing Vector Performance</vt:lpstr>
      <vt:lpstr>Optimization 1: Vector Chaining</vt:lpstr>
      <vt:lpstr>Vector Chaining Advantage</vt:lpstr>
      <vt:lpstr>Optimization 2: Conditional Execution</vt:lpstr>
      <vt:lpstr>Masked Vector Instructions</vt:lpstr>
      <vt:lpstr>Compress/Expand Operations</vt:lpstr>
      <vt:lpstr>Optimization 3: sparce matrices</vt:lpstr>
      <vt:lpstr>Vector Scatter/Gather</vt:lpstr>
      <vt:lpstr>Vector Scatter/Gather</vt:lpstr>
      <vt:lpstr>       Optimization 4: Multi-lane Implementation</vt:lpstr>
      <vt:lpstr>Multiple Lanes </vt:lpstr>
      <vt:lpstr>Chain &amp; Multiple Lane</vt:lpstr>
      <vt:lpstr>Two Ways to View Vectorization</vt:lpstr>
      <vt:lpstr>Memory Banks</vt:lpstr>
      <vt:lpstr>Example Vector Machines</vt:lpstr>
      <vt:lpstr>Vector Linpack Performance(MFLOPS)</vt:lpstr>
      <vt:lpstr>Operation &amp; Instruction Count:  RISC v. Vector Processor</vt:lpstr>
      <vt:lpstr>Vector Advantages</vt:lpstr>
      <vt:lpstr>Programming Vec. Architectures</vt:lpstr>
      <vt:lpstr>Vector Pitfalls</vt:lpstr>
      <vt:lpstr>Vector Disadvantage:  Out of Fashion?</vt:lpstr>
      <vt:lpstr>SIMD Extensions</vt:lpstr>
      <vt:lpstr>SIMD Implementations</vt:lpstr>
      <vt:lpstr>Example SIMD Code</vt:lpstr>
      <vt:lpstr>Graphical Processing Units</vt:lpstr>
      <vt:lpstr>Threads and Blocks</vt:lpstr>
      <vt:lpstr>NVIDIA GPU Architecture</vt:lpstr>
      <vt:lpstr>Example</vt:lpstr>
      <vt:lpstr>Terminology</vt:lpstr>
      <vt:lpstr>Example</vt:lpstr>
      <vt:lpstr>GPU Organization</vt:lpstr>
      <vt:lpstr>NVIDIA Instruction Set Arch.</vt:lpstr>
      <vt:lpstr>Conditional Branching</vt:lpstr>
      <vt:lpstr>Example</vt:lpstr>
      <vt:lpstr>NVIDIA GPU Memory Structures</vt:lpstr>
      <vt:lpstr>Pascal Multithreaded SIMD Proc.</vt:lpstr>
      <vt:lpstr>Vector Architectures vs GPUs</vt:lpstr>
      <vt:lpstr>SIMD Architectures vs GPUs</vt:lpstr>
      <vt:lpstr>Loop-Level Parallelism</vt:lpstr>
      <vt:lpstr>Loop-Level Parallelism</vt:lpstr>
      <vt:lpstr>Loop-Level Parallelism</vt:lpstr>
      <vt:lpstr>Loop-Level Parallelism</vt:lpstr>
      <vt:lpstr>Finding dependencies</vt:lpstr>
      <vt:lpstr>Finding dependencies</vt:lpstr>
      <vt:lpstr>Finding dependencies</vt:lpstr>
      <vt:lpstr>Reductions</vt:lpstr>
      <vt:lpstr>Fallacies and Pitfalls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jiangxh</dc:creator>
  <cp:lastModifiedBy>hz</cp:lastModifiedBy>
  <cp:revision>47</cp:revision>
  <dcterms:created xsi:type="dcterms:W3CDTF">2019-07-01T13:29:45Z</dcterms:created>
  <dcterms:modified xsi:type="dcterms:W3CDTF">2023-12-05T04:13:21Z</dcterms:modified>
</cp:coreProperties>
</file>