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 id="2147484077"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5" r:id="rId19"/>
    <p:sldId id="276" r:id="rId20"/>
    <p:sldId id="277" r:id="rId21"/>
    <p:sldId id="280" r:id="rId22"/>
    <p:sldId id="279" r:id="rId23"/>
    <p:sldId id="335" r:id="rId24"/>
    <p:sldId id="282" r:id="rId25"/>
    <p:sldId id="283" r:id="rId26"/>
    <p:sldId id="284" r:id="rId27"/>
    <p:sldId id="285" r:id="rId28"/>
    <p:sldId id="286" r:id="rId29"/>
    <p:sldId id="287" r:id="rId30"/>
    <p:sldId id="288" r:id="rId31"/>
    <p:sldId id="289" r:id="rId32"/>
    <p:sldId id="296" r:id="rId33"/>
    <p:sldId id="322" r:id="rId34"/>
    <p:sldId id="297" r:id="rId35"/>
    <p:sldId id="298" r:id="rId36"/>
    <p:sldId id="299" r:id="rId37"/>
    <p:sldId id="300" r:id="rId38"/>
    <p:sldId id="301" r:id="rId39"/>
    <p:sldId id="302" r:id="rId40"/>
    <p:sldId id="303" r:id="rId41"/>
    <p:sldId id="360" r:id="rId42"/>
    <p:sldId id="304" r:id="rId43"/>
    <p:sldId id="305" r:id="rId44"/>
    <p:sldId id="306" r:id="rId45"/>
    <p:sldId id="307" r:id="rId46"/>
    <p:sldId id="308" r:id="rId47"/>
    <p:sldId id="309" r:id="rId48"/>
    <p:sldId id="310" r:id="rId49"/>
    <p:sldId id="311" r:id="rId50"/>
    <p:sldId id="312" r:id="rId51"/>
    <p:sldId id="313" r:id="rId52"/>
    <p:sldId id="314" r:id="rId53"/>
    <p:sldId id="338" r:id="rId54"/>
    <p:sldId id="339" r:id="rId55"/>
    <p:sldId id="341" r:id="rId56"/>
    <p:sldId id="349" r:id="rId57"/>
    <p:sldId id="350" r:id="rId58"/>
    <p:sldId id="359" r:id="rId59"/>
    <p:sldId id="351" r:id="rId60"/>
    <p:sldId id="352" r:id="rId61"/>
    <p:sldId id="353" r:id="rId62"/>
    <p:sldId id="354" r:id="rId63"/>
    <p:sldId id="355" r:id="rId64"/>
    <p:sldId id="356" r:id="rId65"/>
    <p:sldId id="357" r:id="rId66"/>
    <p:sldId id="358" r:id="rId67"/>
    <p:sldId id="315" r:id="rId68"/>
    <p:sldId id="316" r:id="rId69"/>
    <p:sldId id="317" r:id="rId70"/>
    <p:sldId id="318" r:id="rId71"/>
    <p:sldId id="319"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20" r:id="rId85"/>
    <p:sldId id="321" r:id="rId86"/>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DDF0D4"/>
    <a:srgbClr val="E7E5DD"/>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0012"/>
  </p:normalViewPr>
  <p:slideViewPr>
    <p:cSldViewPr>
      <p:cViewPr varScale="1">
        <p:scale>
          <a:sx n="101" d="100"/>
          <a:sy n="101" d="100"/>
        </p:scale>
        <p:origin x="2424" y="18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vl1pPr>
          </a:lstStyle>
          <a:p>
            <a:pPr>
              <a:defRPr/>
            </a:pPr>
            <a:fld id="{F7534E25-3014-48EB-B500-59C5162E7A9B}" type="datetimeFigureOut">
              <a:rPr lang="zh-CN" altLang="en-US"/>
              <a:pPr>
                <a:defRPr/>
              </a:pPr>
              <a:t>2022/12/13</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2659FAFD-D7D1-4355-A8AF-200049FCA549}" type="slidenum">
              <a:rPr lang="zh-CN" altLang="en-US"/>
              <a:pPr>
                <a:defRPr/>
              </a:pPr>
              <a:t>‹#›</a:t>
            </a:fld>
            <a:endParaRPr lang="zh-CN" altLang="en-US"/>
          </a:p>
        </p:txBody>
      </p:sp>
    </p:spTree>
    <p:extLst>
      <p:ext uri="{BB962C8B-B14F-4D97-AF65-F5344CB8AC3E}">
        <p14:creationId xmlns:p14="http://schemas.microsoft.com/office/powerpoint/2010/main" val="420048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defRPr>
            </a:lvl1pPr>
          </a:lstStyle>
          <a:p>
            <a:pPr>
              <a:defRPr/>
            </a:pPr>
            <a:endParaRPr lang="en-US" altLang="zh-CN"/>
          </a:p>
        </p:txBody>
      </p:sp>
      <p:sp>
        <p:nvSpPr>
          <p:cNvPr id="5222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223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defRPr>
            </a:lvl1pPr>
          </a:lstStyle>
          <a:p>
            <a:pPr>
              <a:defRPr/>
            </a:pPr>
            <a:endParaRPr lang="en-US" altLang="zh-CN"/>
          </a:p>
        </p:txBody>
      </p:sp>
      <p:sp>
        <p:nvSpPr>
          <p:cNvPr id="5223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9A2B2CD5-16C4-494C-AD8D-431D664E8069}" type="slidenum">
              <a:rPr lang="en-US" altLang="zh-CN"/>
              <a:pPr>
                <a:defRPr/>
              </a:pPr>
              <a:t>‹#›</a:t>
            </a:fld>
            <a:endParaRPr lang="en-US" altLang="zh-CN"/>
          </a:p>
        </p:txBody>
      </p:sp>
    </p:spTree>
    <p:extLst>
      <p:ext uri="{BB962C8B-B14F-4D97-AF65-F5344CB8AC3E}">
        <p14:creationId xmlns:p14="http://schemas.microsoft.com/office/powerpoint/2010/main" val="4030822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，这一页不是三种协议三选一，应该是</a:t>
            </a:r>
            <a:r>
              <a:rPr lang="en-US" dirty="0"/>
              <a:t>write </a:t>
            </a:r>
            <a:r>
              <a:rPr lang="en-US" dirty="0" err="1"/>
              <a:t>invalide</a:t>
            </a:r>
            <a:r>
              <a:rPr lang="zh-CN" altLang="en-US" dirty="0"/>
              <a:t>或</a:t>
            </a:r>
            <a:r>
              <a:rPr lang="en-US" dirty="0"/>
              <a:t>write broadcast</a:t>
            </a:r>
            <a:r>
              <a:rPr lang="zh-CN" altLang="en-US" dirty="0"/>
              <a:t>二选一加</a:t>
            </a:r>
            <a:r>
              <a:rPr lang="en-US" dirty="0"/>
              <a:t>write serialization</a:t>
            </a:r>
            <a:endParaRPr lang="en-CN" dirty="0"/>
          </a:p>
        </p:txBody>
      </p:sp>
      <p:sp>
        <p:nvSpPr>
          <p:cNvPr id="4" name="Slide Number Placeholder 3"/>
          <p:cNvSpPr>
            <a:spLocks noGrp="1"/>
          </p:cNvSpPr>
          <p:nvPr>
            <p:ph type="sldNum" sz="quarter" idx="5"/>
          </p:nvPr>
        </p:nvSpPr>
        <p:spPr/>
        <p:txBody>
          <a:bodyPr/>
          <a:lstStyle/>
          <a:p>
            <a:pPr>
              <a:defRPr/>
            </a:pPr>
            <a:fld id="{9A2B2CD5-16C4-494C-AD8D-431D664E8069}" type="slidenum">
              <a:rPr lang="en-US" altLang="zh-CN" smtClean="0"/>
              <a:pPr>
                <a:defRPr/>
              </a:pPr>
              <a:t>14</a:t>
            </a:fld>
            <a:endParaRPr lang="en-US" altLang="zh-CN"/>
          </a:p>
        </p:txBody>
      </p:sp>
    </p:spTree>
    <p:extLst>
      <p:ext uri="{BB962C8B-B14F-4D97-AF65-F5344CB8AC3E}">
        <p14:creationId xmlns:p14="http://schemas.microsoft.com/office/powerpoint/2010/main" val="424596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A9B942-DBAB-4124-B2EA-A79D2DFFFA58}" type="slidenum">
              <a:rPr lang="en-US" altLang="zh-CN" sz="1300" smtClean="0"/>
              <a:pPr>
                <a:spcBef>
                  <a:spcPct val="0"/>
                </a:spcBef>
              </a:pPr>
              <a:t>39</a:t>
            </a:fld>
            <a:endParaRPr lang="en-US" altLang="zh-CN" sz="1300"/>
          </a:p>
        </p:txBody>
      </p:sp>
      <p:sp>
        <p:nvSpPr>
          <p:cNvPr id="7987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0EBF76A-A8C6-4845-88B1-FB8B82FBC933}" type="slidenum">
              <a:rPr lang="en-US" altLang="zh-CN" sz="1300"/>
              <a:pPr algn="r" eaLnBrk="1" hangingPunct="1">
                <a:spcBef>
                  <a:spcPct val="0"/>
                </a:spcBef>
              </a:pPr>
              <a:t>39</a:t>
            </a:fld>
            <a:endParaRPr lang="en-US" altLang="zh-CN" sz="130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53419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673EAC-59D0-4DE5-BC59-CD21F3649702}" type="slidenum">
              <a:rPr lang="en-US" altLang="zh-CN" sz="1300" smtClean="0"/>
              <a:pPr>
                <a:spcBef>
                  <a:spcPct val="0"/>
                </a:spcBef>
              </a:pPr>
              <a:t>41</a:t>
            </a:fld>
            <a:endParaRPr lang="en-US" altLang="zh-CN" sz="1300"/>
          </a:p>
        </p:txBody>
      </p:sp>
      <p:sp>
        <p:nvSpPr>
          <p:cNvPr id="8192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77C47AA-5DDC-4C4F-A826-33A048383294}" type="slidenum">
              <a:rPr lang="en-US" altLang="zh-CN" sz="1300"/>
              <a:pPr algn="r" eaLnBrk="1" hangingPunct="1">
                <a:spcBef>
                  <a:spcPct val="0"/>
                </a:spcBef>
              </a:pPr>
              <a:t>41</a:t>
            </a:fld>
            <a:endParaRPr lang="en-US" altLang="zh-CN" sz="1300"/>
          </a:p>
        </p:txBody>
      </p:sp>
      <p:sp>
        <p:nvSpPr>
          <p:cNvPr id="8192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8192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077867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29CE44-8A50-4980-8CAC-0C2ECC56C015}" type="slidenum">
              <a:rPr lang="en-US" altLang="zh-CN" sz="1300" smtClean="0"/>
              <a:pPr>
                <a:spcBef>
                  <a:spcPct val="0"/>
                </a:spcBef>
              </a:pPr>
              <a:t>42</a:t>
            </a:fld>
            <a:endParaRPr lang="en-US" altLang="zh-CN" sz="1300"/>
          </a:p>
        </p:txBody>
      </p:sp>
      <p:sp>
        <p:nvSpPr>
          <p:cNvPr id="839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70DA9A1-8F13-48E3-933C-034B6496AC60}" type="slidenum">
              <a:rPr lang="en-US" altLang="zh-CN" sz="1300"/>
              <a:pPr algn="r" eaLnBrk="1" hangingPunct="1">
                <a:spcBef>
                  <a:spcPct val="0"/>
                </a:spcBef>
              </a:pPr>
              <a:t>42</a:t>
            </a:fld>
            <a:endParaRPr lang="en-US" altLang="zh-CN" sz="1300"/>
          </a:p>
        </p:txBody>
      </p:sp>
      <p:sp>
        <p:nvSpPr>
          <p:cNvPr id="839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83973"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592439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ECEECC-F32B-45E1-97CD-A7F84F3068B4}" type="slidenum">
              <a:rPr lang="en-US" altLang="zh-CN" sz="1300" smtClean="0"/>
              <a:pPr>
                <a:spcBef>
                  <a:spcPct val="0"/>
                </a:spcBef>
              </a:pPr>
              <a:t>43</a:t>
            </a:fld>
            <a:endParaRPr lang="en-US" altLang="zh-CN" sz="1300"/>
          </a:p>
        </p:txBody>
      </p:sp>
      <p:sp>
        <p:nvSpPr>
          <p:cNvPr id="8601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31E89B8-7905-4793-98F9-46AD744F2139}" type="slidenum">
              <a:rPr lang="en-US" altLang="zh-CN" sz="1300"/>
              <a:pPr algn="r" eaLnBrk="1" hangingPunct="1">
                <a:spcBef>
                  <a:spcPct val="0"/>
                </a:spcBef>
              </a:pPr>
              <a:t>43</a:t>
            </a:fld>
            <a:endParaRPr lang="en-US" altLang="zh-CN" sz="1300"/>
          </a:p>
        </p:txBody>
      </p:sp>
      <p:sp>
        <p:nvSpPr>
          <p:cNvPr id="8602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86021"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22534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94893D-6CEC-4D5E-8D86-74DE6641032D}" type="slidenum">
              <a:rPr lang="en-US" altLang="zh-CN" sz="1300" smtClean="0"/>
              <a:pPr>
                <a:spcBef>
                  <a:spcPct val="0"/>
                </a:spcBef>
              </a:pPr>
              <a:t>44</a:t>
            </a:fld>
            <a:endParaRPr lang="en-US" altLang="zh-CN" sz="1300"/>
          </a:p>
        </p:txBody>
      </p:sp>
      <p:sp>
        <p:nvSpPr>
          <p:cNvPr id="8806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5E28601-0260-4538-AEB8-EE6E6F94598E}" type="slidenum">
              <a:rPr lang="en-US" altLang="zh-CN" sz="1300"/>
              <a:pPr algn="r" eaLnBrk="1" hangingPunct="1">
                <a:spcBef>
                  <a:spcPct val="0"/>
                </a:spcBef>
              </a:pPr>
              <a:t>44</a:t>
            </a:fld>
            <a:endParaRPr lang="en-US" altLang="zh-CN" sz="1300"/>
          </a:p>
        </p:txBody>
      </p:sp>
      <p:sp>
        <p:nvSpPr>
          <p:cNvPr id="88068"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88069"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423930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763830-DFA5-4CA3-9B96-65682D9FEDA6}" type="slidenum">
              <a:rPr lang="en-US" altLang="zh-CN" sz="1300" smtClean="0"/>
              <a:pPr>
                <a:spcBef>
                  <a:spcPct val="0"/>
                </a:spcBef>
              </a:pPr>
              <a:t>45</a:t>
            </a:fld>
            <a:endParaRPr lang="en-US" altLang="zh-CN" sz="1300"/>
          </a:p>
        </p:txBody>
      </p:sp>
      <p:sp>
        <p:nvSpPr>
          <p:cNvPr id="9011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83CA6F7-05CF-435D-B752-CE0905419AAB}" type="slidenum">
              <a:rPr lang="en-US" altLang="zh-CN" sz="1300"/>
              <a:pPr algn="r" eaLnBrk="1" hangingPunct="1">
                <a:spcBef>
                  <a:spcPct val="0"/>
                </a:spcBef>
              </a:pPr>
              <a:t>45</a:t>
            </a:fld>
            <a:endParaRPr lang="en-US" altLang="zh-CN" sz="130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188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36CB705-7762-49EE-99A5-287B8BAAFCED}" type="slidenum">
              <a:rPr lang="en-US" altLang="zh-CN" sz="1300" smtClean="0"/>
              <a:pPr>
                <a:spcBef>
                  <a:spcPct val="0"/>
                </a:spcBef>
              </a:pPr>
              <a:t>46</a:t>
            </a:fld>
            <a:endParaRPr lang="en-US" altLang="zh-CN" sz="1300"/>
          </a:p>
        </p:txBody>
      </p:sp>
      <p:sp>
        <p:nvSpPr>
          <p:cNvPr id="9216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DAF0E3F-1F92-4C7D-9854-6C929758B82F}" type="slidenum">
              <a:rPr lang="en-US" altLang="zh-CN" sz="1300"/>
              <a:pPr algn="r" eaLnBrk="1" hangingPunct="1">
                <a:spcBef>
                  <a:spcPct val="0"/>
                </a:spcBef>
              </a:pPr>
              <a:t>46</a:t>
            </a:fld>
            <a:endParaRPr lang="en-US" altLang="zh-CN" sz="1300"/>
          </a:p>
        </p:txBody>
      </p:sp>
      <p:sp>
        <p:nvSpPr>
          <p:cNvPr id="9216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9216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656300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A8EAAD7-72E1-4BE6-8971-B01EAA50F6DE}" type="slidenum">
              <a:rPr lang="en-US" altLang="zh-CN" sz="1300" smtClean="0"/>
              <a:pPr>
                <a:spcBef>
                  <a:spcPct val="0"/>
                </a:spcBef>
              </a:pPr>
              <a:t>47</a:t>
            </a:fld>
            <a:endParaRPr lang="en-US" altLang="zh-CN" sz="1300"/>
          </a:p>
        </p:txBody>
      </p:sp>
      <p:sp>
        <p:nvSpPr>
          <p:cNvPr id="9421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E642E01-55BB-4881-A97A-7456AD56BF11}" type="slidenum">
              <a:rPr lang="en-US" altLang="zh-CN" sz="1300"/>
              <a:pPr algn="r" eaLnBrk="1" hangingPunct="1">
                <a:spcBef>
                  <a:spcPct val="0"/>
                </a:spcBef>
              </a:pPr>
              <a:t>47</a:t>
            </a:fld>
            <a:endParaRPr lang="en-US" altLang="zh-CN" sz="1300"/>
          </a:p>
        </p:txBody>
      </p:sp>
      <p:sp>
        <p:nvSpPr>
          <p:cNvPr id="9421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94213"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00068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323276-22A4-4B5B-B650-1FB09925E3D1}" type="slidenum">
              <a:rPr lang="en-US" altLang="zh-CN" sz="1300" smtClean="0"/>
              <a:pPr>
                <a:spcBef>
                  <a:spcPct val="0"/>
                </a:spcBef>
              </a:pPr>
              <a:t>48</a:t>
            </a:fld>
            <a:endParaRPr lang="en-US" altLang="zh-CN" sz="1300"/>
          </a:p>
        </p:txBody>
      </p:sp>
      <p:sp>
        <p:nvSpPr>
          <p:cNvPr id="9625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CF28A2C-3E33-4782-B488-52B09495E440}" type="slidenum">
              <a:rPr lang="en-US" altLang="zh-CN" sz="1300"/>
              <a:pPr algn="r" eaLnBrk="1" hangingPunct="1">
                <a:spcBef>
                  <a:spcPct val="0"/>
                </a:spcBef>
              </a:pPr>
              <a:t>48</a:t>
            </a:fld>
            <a:endParaRPr lang="en-US" altLang="zh-CN" sz="1300"/>
          </a:p>
        </p:txBody>
      </p:sp>
      <p:sp>
        <p:nvSpPr>
          <p:cNvPr id="9626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96261"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479325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C4A3C2-C675-4E4D-A227-00ED4317975D}" type="slidenum">
              <a:rPr lang="en-US" altLang="zh-CN" sz="1300" smtClean="0"/>
              <a:pPr>
                <a:spcBef>
                  <a:spcPct val="0"/>
                </a:spcBef>
              </a:pPr>
              <a:t>49</a:t>
            </a:fld>
            <a:endParaRPr lang="en-US" altLang="zh-CN" sz="1300"/>
          </a:p>
        </p:txBody>
      </p:sp>
      <p:sp>
        <p:nvSpPr>
          <p:cNvPr id="983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5C7B1B1-8027-417E-A595-2AFF7639FA92}" type="slidenum">
              <a:rPr lang="en-US" altLang="zh-CN" sz="1300"/>
              <a:pPr algn="r" eaLnBrk="1" hangingPunct="1">
                <a:spcBef>
                  <a:spcPct val="0"/>
                </a:spcBef>
              </a:pPr>
              <a:t>49</a:t>
            </a:fld>
            <a:endParaRPr lang="en-US" altLang="zh-CN" sz="1300"/>
          </a:p>
        </p:txBody>
      </p:sp>
      <p:sp>
        <p:nvSpPr>
          <p:cNvPr id="98308"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98309"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41005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6B031D-E03E-407C-A95D-26C6ECEEBA9B}" type="slidenum">
              <a:rPr lang="en-US" altLang="zh-CN" sz="1300" smtClean="0"/>
              <a:pPr>
                <a:spcBef>
                  <a:spcPct val="0"/>
                </a:spcBef>
              </a:pPr>
              <a:t>21</a:t>
            </a:fld>
            <a:endParaRPr lang="en-US" altLang="zh-CN" sz="1300"/>
          </a:p>
        </p:txBody>
      </p:sp>
      <p:sp>
        <p:nvSpPr>
          <p:cNvPr id="52227"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dirty="0"/>
              <a:t>Invalid:</a:t>
            </a:r>
          </a:p>
          <a:p>
            <a:pPr eaLnBrk="1" hangingPunct="1"/>
            <a:r>
              <a:rPr lang="en-US" altLang="en-US" dirty="0"/>
              <a:t>read =&gt; shared</a:t>
            </a:r>
          </a:p>
          <a:p>
            <a:pPr eaLnBrk="1" hangingPunct="1"/>
            <a:r>
              <a:rPr lang="en-US" altLang="en-US" dirty="0"/>
              <a:t>write =&gt; dirty</a:t>
            </a:r>
          </a:p>
          <a:p>
            <a:pPr eaLnBrk="1" hangingPunct="1"/>
            <a:endParaRPr lang="en-US" altLang="en-US" dirty="0"/>
          </a:p>
          <a:p>
            <a:pPr eaLnBrk="1" hangingPunct="1"/>
            <a:r>
              <a:rPr lang="en-US" altLang="en-US" dirty="0"/>
              <a:t>shared looks the same</a:t>
            </a:r>
          </a:p>
          <a:p>
            <a:pPr eaLnBrk="1" hangingPunct="1"/>
            <a:endParaRPr lang="en-US" altLang="en-US" dirty="0"/>
          </a:p>
          <a:p>
            <a:pPr eaLnBrk="1" hangingPunct="1"/>
            <a:r>
              <a:rPr lang="zh-CN" altLang="en-US" dirty="0"/>
              <a:t>这一页的</a:t>
            </a:r>
            <a:r>
              <a:rPr lang="en-US" altLang="en-US" dirty="0"/>
              <a:t>read miss</a:t>
            </a:r>
            <a:r>
              <a:rPr lang="zh-CN" altLang="en-US" dirty="0"/>
              <a:t>我们觉得应该是发生了</a:t>
            </a:r>
            <a:r>
              <a:rPr lang="en-US" altLang="en-US" dirty="0"/>
              <a:t>cache</a:t>
            </a:r>
            <a:r>
              <a:rPr lang="zh-CN" altLang="en-US" dirty="0"/>
              <a:t>替换，</a:t>
            </a:r>
            <a:r>
              <a:rPr lang="en-US" altLang="en-US" dirty="0"/>
              <a:t>block A</a:t>
            </a:r>
            <a:r>
              <a:rPr lang="zh-CN" altLang="en-US" dirty="0"/>
              <a:t>和</a:t>
            </a:r>
            <a:r>
              <a:rPr lang="en-US" altLang="en-US" dirty="0"/>
              <a:t>block B</a:t>
            </a:r>
            <a:r>
              <a:rPr lang="zh-CN" altLang="en-US" dirty="0"/>
              <a:t>映射到了同一个</a:t>
            </a:r>
            <a:r>
              <a:rPr lang="en-US" altLang="en-US" dirty="0" err="1"/>
              <a:t>cacheline</a:t>
            </a:r>
            <a:r>
              <a:rPr lang="en-US" altLang="en-US" dirty="0"/>
              <a:t>，</a:t>
            </a:r>
            <a:r>
              <a:rPr lang="zh-CN" altLang="en-US" dirty="0"/>
              <a:t>因为在读</a:t>
            </a:r>
            <a:r>
              <a:rPr lang="en-US" altLang="en-US" dirty="0"/>
              <a:t>block B</a:t>
            </a:r>
            <a:r>
              <a:rPr lang="zh-CN" altLang="en-US" dirty="0"/>
              <a:t>的时候发生了</a:t>
            </a:r>
            <a:r>
              <a:rPr lang="en-US" altLang="en-US" dirty="0"/>
              <a:t>read miss，</a:t>
            </a:r>
            <a:r>
              <a:rPr lang="zh-CN" altLang="en-US" dirty="0"/>
              <a:t>将</a:t>
            </a:r>
            <a:r>
              <a:rPr lang="en-US" altLang="en-US" dirty="0"/>
              <a:t>block A</a:t>
            </a:r>
            <a:r>
              <a:rPr lang="zh-CN" altLang="en-US" dirty="0"/>
              <a:t>替换出去</a:t>
            </a:r>
            <a:endParaRPr lang="en-US" altLang="en-US" dirty="0"/>
          </a:p>
        </p:txBody>
      </p:sp>
      <p:sp>
        <p:nvSpPr>
          <p:cNvPr id="52228"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032539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7BD913-4EBF-4D88-83BB-4C5E946CA1D6}" type="slidenum">
              <a:rPr lang="en-US" altLang="zh-CN" sz="1300" smtClean="0"/>
              <a:pPr>
                <a:spcBef>
                  <a:spcPct val="0"/>
                </a:spcBef>
              </a:pPr>
              <a:t>50</a:t>
            </a:fld>
            <a:endParaRPr lang="en-US" altLang="zh-CN" sz="1300"/>
          </a:p>
        </p:txBody>
      </p:sp>
      <p:sp>
        <p:nvSpPr>
          <p:cNvPr id="10035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4B13B6E-C179-4AF1-99D4-3B5D0F83ED8C}" type="slidenum">
              <a:rPr lang="en-US" altLang="zh-CN" sz="1300"/>
              <a:pPr algn="r" eaLnBrk="1" hangingPunct="1">
                <a:spcBef>
                  <a:spcPct val="0"/>
                </a:spcBef>
              </a:pPr>
              <a:t>50</a:t>
            </a:fld>
            <a:endParaRPr lang="en-US" altLang="zh-CN" sz="130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57806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9195547-A09A-4F83-901A-D9DB83643D48}" type="slidenum">
              <a:rPr lang="en-US" altLang="zh-CN" sz="1300" smtClean="0"/>
              <a:pPr>
                <a:spcBef>
                  <a:spcPct val="0"/>
                </a:spcBef>
              </a:pPr>
              <a:t>51</a:t>
            </a:fld>
            <a:endParaRPr lang="en-US" altLang="zh-CN" sz="1300"/>
          </a:p>
        </p:txBody>
      </p:sp>
      <p:sp>
        <p:nvSpPr>
          <p:cNvPr id="10240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E2BEBEF-8667-4A28-8B71-A244914AC5F1}" type="slidenum">
              <a:rPr lang="en-US" altLang="zh-CN" sz="1300"/>
              <a:pPr algn="r" eaLnBrk="1" hangingPunct="1">
                <a:spcBef>
                  <a:spcPct val="0"/>
                </a:spcBef>
              </a:pPr>
              <a:t>51</a:t>
            </a:fld>
            <a:endParaRPr lang="en-US" altLang="zh-CN" sz="1300"/>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19120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A908D1F6-C8B8-40F6-B988-25524652DEF6}" type="slidenum">
              <a:rPr lang="zh-CN" altLang="en-US" sz="1300" smtClean="0">
                <a:solidFill>
                  <a:srgbClr val="000000"/>
                </a:solidFill>
              </a:rPr>
              <a:pPr/>
              <a:t>57</a:t>
            </a:fld>
            <a:endParaRPr lang="zh-CN" altLang="en-US" sz="1300">
              <a:solidFill>
                <a:srgbClr val="000000"/>
              </a:solidFill>
            </a:endParaRPr>
          </a:p>
        </p:txBody>
      </p:sp>
    </p:spTree>
    <p:extLst>
      <p:ext uri="{BB962C8B-B14F-4D97-AF65-F5344CB8AC3E}">
        <p14:creationId xmlns:p14="http://schemas.microsoft.com/office/powerpoint/2010/main" val="3153720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6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054D20B1-8398-43D2-A812-40C9921AC6A1}" type="slidenum">
              <a:rPr lang="zh-CN" altLang="en-US" sz="1300" smtClean="0">
                <a:solidFill>
                  <a:srgbClr val="000000"/>
                </a:solidFill>
              </a:rPr>
              <a:pPr/>
              <a:t>58</a:t>
            </a:fld>
            <a:endParaRPr lang="zh-CN" altLang="en-US" sz="1300">
              <a:solidFill>
                <a:srgbClr val="000000"/>
              </a:solidFill>
            </a:endParaRPr>
          </a:p>
        </p:txBody>
      </p:sp>
    </p:spTree>
    <p:extLst>
      <p:ext uri="{BB962C8B-B14F-4D97-AF65-F5344CB8AC3E}">
        <p14:creationId xmlns:p14="http://schemas.microsoft.com/office/powerpoint/2010/main" val="1426507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6B31307D-124A-43FE-B5D3-C44268F208F5}" type="slidenum">
              <a:rPr lang="zh-CN" altLang="en-US" sz="1300" smtClean="0">
                <a:solidFill>
                  <a:srgbClr val="000000"/>
                </a:solidFill>
              </a:rPr>
              <a:pPr/>
              <a:t>60</a:t>
            </a:fld>
            <a:endParaRPr lang="zh-CN" altLang="en-US" sz="1300">
              <a:solidFill>
                <a:srgbClr val="000000"/>
              </a:solidFill>
            </a:endParaRPr>
          </a:p>
        </p:txBody>
      </p:sp>
    </p:spTree>
    <p:extLst>
      <p:ext uri="{BB962C8B-B14F-4D97-AF65-F5344CB8AC3E}">
        <p14:creationId xmlns:p14="http://schemas.microsoft.com/office/powerpoint/2010/main" val="2221563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557854D9-C07A-4676-862C-BCB6E854468A}" type="slidenum">
              <a:rPr lang="zh-CN" altLang="en-US" sz="1300" smtClean="0">
                <a:solidFill>
                  <a:srgbClr val="000000"/>
                </a:solidFill>
              </a:rPr>
              <a:pPr/>
              <a:t>62</a:t>
            </a:fld>
            <a:endParaRPr lang="zh-CN" altLang="en-US" sz="1300">
              <a:solidFill>
                <a:srgbClr val="000000"/>
              </a:solidFill>
            </a:endParaRPr>
          </a:p>
        </p:txBody>
      </p:sp>
    </p:spTree>
    <p:extLst>
      <p:ext uri="{BB962C8B-B14F-4D97-AF65-F5344CB8AC3E}">
        <p14:creationId xmlns:p14="http://schemas.microsoft.com/office/powerpoint/2010/main" val="3106079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92D08669-D9FE-4B26-8756-715F35428FF0}" type="slidenum">
              <a:rPr lang="zh-CN" altLang="en-US" sz="1300" smtClean="0">
                <a:solidFill>
                  <a:srgbClr val="000000"/>
                </a:solidFill>
              </a:rPr>
              <a:pPr/>
              <a:t>64</a:t>
            </a:fld>
            <a:endParaRPr lang="zh-CN" altLang="en-US" sz="1300">
              <a:solidFill>
                <a:srgbClr val="000000"/>
              </a:solidFill>
            </a:endParaRPr>
          </a:p>
        </p:txBody>
      </p:sp>
    </p:spTree>
    <p:extLst>
      <p:ext uri="{BB962C8B-B14F-4D97-AF65-F5344CB8AC3E}">
        <p14:creationId xmlns:p14="http://schemas.microsoft.com/office/powerpoint/2010/main" val="3698183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7E4254-0A86-477A-92FE-3FBDB65FBD1A}" type="slidenum">
              <a:rPr lang="en-US" altLang="zh-CN" sz="1300" smtClean="0"/>
              <a:pPr>
                <a:spcBef>
                  <a:spcPct val="0"/>
                </a:spcBef>
              </a:pPr>
              <a:t>66</a:t>
            </a:fld>
            <a:endParaRPr lang="en-US" altLang="zh-CN" sz="1300"/>
          </a:p>
        </p:txBody>
      </p:sp>
      <p:sp>
        <p:nvSpPr>
          <p:cNvPr id="1239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4D69CA94-8289-4431-A2E5-EFCD265E27E8}" type="slidenum">
              <a:rPr lang="en-US" altLang="zh-CN" sz="1300"/>
              <a:pPr algn="r" eaLnBrk="1" hangingPunct="1">
                <a:spcBef>
                  <a:spcPct val="0"/>
                </a:spcBef>
              </a:pPr>
              <a:t>66</a:t>
            </a:fld>
            <a:endParaRPr lang="en-US" altLang="zh-CN" sz="1300"/>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29857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B80EF2-1F71-4688-B740-43B02C084CAA}" type="slidenum">
              <a:rPr lang="en-US" altLang="zh-CN" sz="1300" smtClean="0"/>
              <a:pPr>
                <a:spcBef>
                  <a:spcPct val="0"/>
                </a:spcBef>
              </a:pPr>
              <a:t>67</a:t>
            </a:fld>
            <a:endParaRPr lang="en-US" altLang="zh-CN" sz="1300"/>
          </a:p>
        </p:txBody>
      </p:sp>
      <p:sp>
        <p:nvSpPr>
          <p:cNvPr id="12595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6DB2A67-F527-4B91-A2DE-22369C4A4668}" type="slidenum">
              <a:rPr lang="en-US" altLang="zh-CN" sz="1300"/>
              <a:pPr algn="r" eaLnBrk="1" hangingPunct="1">
                <a:spcBef>
                  <a:spcPct val="0"/>
                </a:spcBef>
              </a:pPr>
              <a:t>67</a:t>
            </a:fld>
            <a:endParaRPr lang="en-US" altLang="zh-CN" sz="1300"/>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6832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4F5D02-3594-424D-8ADA-3D3876C83D30}" type="slidenum">
              <a:rPr lang="en-US" altLang="zh-CN" sz="1300" smtClean="0"/>
              <a:pPr>
                <a:spcBef>
                  <a:spcPct val="0"/>
                </a:spcBef>
              </a:pPr>
              <a:t>68</a:t>
            </a:fld>
            <a:endParaRPr lang="en-US" altLang="zh-CN" sz="1300"/>
          </a:p>
        </p:txBody>
      </p:sp>
      <p:sp>
        <p:nvSpPr>
          <p:cNvPr id="12800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E457412-712B-4AD1-865A-F0BED7FD9BB7}" type="slidenum">
              <a:rPr lang="en-US" altLang="zh-CN" sz="1300"/>
              <a:pPr algn="r" eaLnBrk="1" hangingPunct="1">
                <a:spcBef>
                  <a:spcPct val="0"/>
                </a:spcBef>
              </a:pPr>
              <a:t>68</a:t>
            </a:fld>
            <a:endParaRPr lang="en-US" altLang="zh-CN" sz="1300"/>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1189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4958569-56B1-4159-9A0D-FA6B7B14DD91}" type="slidenum">
              <a:rPr lang="en-US" altLang="zh-CN" sz="1300" smtClean="0"/>
              <a:pPr>
                <a:spcBef>
                  <a:spcPct val="0"/>
                </a:spcBef>
              </a:pPr>
              <a:t>23</a:t>
            </a:fld>
            <a:endParaRPr lang="en-US" altLang="zh-CN" sz="1300"/>
          </a:p>
        </p:txBody>
      </p:sp>
      <p:sp>
        <p:nvSpPr>
          <p:cNvPr id="5529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a:t>Invalid:</a:t>
            </a:r>
          </a:p>
          <a:p>
            <a:pPr eaLnBrk="1" hangingPunct="1"/>
            <a:r>
              <a:rPr lang="en-US" altLang="en-US"/>
              <a:t>read =&gt; shared</a:t>
            </a:r>
          </a:p>
          <a:p>
            <a:pPr eaLnBrk="1" hangingPunct="1"/>
            <a:r>
              <a:rPr lang="en-US" altLang="en-US"/>
              <a:t>write =&gt; dirty</a:t>
            </a:r>
          </a:p>
          <a:p>
            <a:pPr eaLnBrk="1" hangingPunct="1"/>
            <a:endParaRPr lang="en-US" altLang="en-US"/>
          </a:p>
          <a:p>
            <a:pPr eaLnBrk="1" hangingPunct="1"/>
            <a:r>
              <a:rPr lang="en-US" altLang="en-US"/>
              <a:t>shared looks the same</a:t>
            </a:r>
          </a:p>
        </p:txBody>
      </p:sp>
      <p:sp>
        <p:nvSpPr>
          <p:cNvPr id="55300"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752489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0B7A8E-B61E-4D57-B821-DC66D72FAE61}" type="slidenum">
              <a:rPr lang="en-US" altLang="zh-CN" sz="1300" smtClean="0"/>
              <a:pPr>
                <a:spcBef>
                  <a:spcPct val="0"/>
                </a:spcBef>
              </a:pPr>
              <a:t>69</a:t>
            </a:fld>
            <a:endParaRPr lang="en-US" altLang="zh-CN" sz="1300"/>
          </a:p>
        </p:txBody>
      </p:sp>
      <p:sp>
        <p:nvSpPr>
          <p:cNvPr id="1300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D56A69A-4326-4568-94A8-C4C5740B377B}" type="slidenum">
              <a:rPr lang="en-US" altLang="zh-CN" sz="1300"/>
              <a:pPr algn="r" eaLnBrk="1" hangingPunct="1">
                <a:spcBef>
                  <a:spcPct val="0"/>
                </a:spcBef>
              </a:pPr>
              <a:t>69</a:t>
            </a:fld>
            <a:endParaRPr lang="en-US" altLang="zh-CN" sz="1300"/>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76721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B974F37-646A-412A-A3A4-17D439C30B7C}" type="slidenum">
              <a:rPr lang="en-US" altLang="zh-CN" sz="1300" smtClean="0"/>
              <a:pPr>
                <a:spcBef>
                  <a:spcPct val="0"/>
                </a:spcBef>
              </a:pPr>
              <a:t>70</a:t>
            </a:fld>
            <a:endParaRPr lang="en-US" altLang="zh-CN" sz="1300"/>
          </a:p>
        </p:txBody>
      </p:sp>
      <p:sp>
        <p:nvSpPr>
          <p:cNvPr id="13209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DBF369D-1F67-42E5-BFA7-B718CFE2082C}" type="slidenum">
              <a:rPr lang="en-US" altLang="zh-CN" sz="1300"/>
              <a:pPr algn="r" eaLnBrk="1" hangingPunct="1">
                <a:spcBef>
                  <a:spcPct val="0"/>
                </a:spcBef>
              </a:pPr>
              <a:t>70</a:t>
            </a:fld>
            <a:endParaRPr lang="en-US" altLang="zh-CN" sz="1300"/>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74323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2AABB18-2944-4E7F-8EFA-8B670DA56705}" type="slidenum">
              <a:rPr lang="en-US" altLang="zh-CN" sz="1300" smtClean="0"/>
              <a:pPr>
                <a:spcBef>
                  <a:spcPct val="0"/>
                </a:spcBef>
              </a:pPr>
              <a:t>75</a:t>
            </a:fld>
            <a:endParaRPr lang="en-US" altLang="zh-CN" sz="1300"/>
          </a:p>
        </p:txBody>
      </p:sp>
      <p:sp>
        <p:nvSpPr>
          <p:cNvPr id="13824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CFA8E1F-2B5A-4298-AF94-24351B9953A1}" type="slidenum">
              <a:rPr lang="en-US" altLang="zh-CN" sz="1300"/>
              <a:pPr algn="r" eaLnBrk="1" hangingPunct="1">
                <a:spcBef>
                  <a:spcPct val="0"/>
                </a:spcBef>
              </a:pPr>
              <a:t>75</a:t>
            </a:fld>
            <a:endParaRPr lang="en-US" altLang="zh-CN" sz="1300"/>
          </a:p>
        </p:txBody>
      </p:sp>
      <p:sp>
        <p:nvSpPr>
          <p:cNvPr id="13824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a:t>Invalid:</a:t>
            </a:r>
          </a:p>
          <a:p>
            <a:pPr eaLnBrk="1" hangingPunct="1"/>
            <a:r>
              <a:rPr lang="en-US" altLang="zh-CN"/>
              <a:t>read =&gt; shared</a:t>
            </a:r>
          </a:p>
          <a:p>
            <a:pPr eaLnBrk="1" hangingPunct="1"/>
            <a:r>
              <a:rPr lang="en-US" altLang="zh-CN"/>
              <a:t>write =&gt; dirty</a:t>
            </a:r>
          </a:p>
          <a:p>
            <a:pPr eaLnBrk="1" hangingPunct="1"/>
            <a:endParaRPr lang="en-US" altLang="zh-CN"/>
          </a:p>
          <a:p>
            <a:pPr eaLnBrk="1" hangingPunct="1"/>
            <a:r>
              <a:rPr lang="en-US" altLang="zh-CN"/>
              <a:t>shared looks the same</a:t>
            </a:r>
          </a:p>
        </p:txBody>
      </p:sp>
      <p:sp>
        <p:nvSpPr>
          <p:cNvPr id="13824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53135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052FFD-D8AF-4BD6-A62D-B44E5A073298}" type="slidenum">
              <a:rPr lang="en-US" altLang="zh-CN" sz="1300" smtClean="0"/>
              <a:pPr>
                <a:spcBef>
                  <a:spcPct val="0"/>
                </a:spcBef>
              </a:pPr>
              <a:t>25</a:t>
            </a:fld>
            <a:endParaRPr lang="en-US" altLang="zh-CN"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sz="1900"/>
              <a:t>Assumes initial cache state </a:t>
            </a:r>
          </a:p>
          <a:p>
            <a:pPr>
              <a:spcBef>
                <a:spcPct val="0"/>
              </a:spcBef>
            </a:pPr>
            <a:r>
              <a:rPr lang="en-US" altLang="zh-CN" sz="1900"/>
              <a:t>is invalid and A1 and A2 map </a:t>
            </a:r>
            <a:br>
              <a:rPr lang="en-US" altLang="zh-CN" sz="1900"/>
            </a:br>
            <a:r>
              <a:rPr lang="en-US" altLang="zh-CN" sz="1900"/>
              <a:t>to same cache block,</a:t>
            </a:r>
          </a:p>
          <a:p>
            <a:pPr>
              <a:spcBef>
                <a:spcPct val="0"/>
              </a:spcBef>
            </a:pPr>
            <a:r>
              <a:rPr lang="en-US" altLang="zh-CN" sz="1900"/>
              <a:t>but A1 !=  A2.</a:t>
            </a:r>
          </a:p>
          <a:p>
            <a:pPr eaLnBrk="1" hangingPunct="1"/>
            <a:endParaRPr lang="en-US" altLang="zh-CN"/>
          </a:p>
        </p:txBody>
      </p:sp>
    </p:spTree>
    <p:extLst>
      <p:ext uri="{BB962C8B-B14F-4D97-AF65-F5344CB8AC3E}">
        <p14:creationId xmlns:p14="http://schemas.microsoft.com/office/powerpoint/2010/main" val="394043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34D97D3-64DD-424D-BF0D-E2CCF26B6083}" type="slidenum">
              <a:rPr lang="en-US" altLang="zh-CN" sz="1300" smtClean="0"/>
              <a:pPr>
                <a:spcBef>
                  <a:spcPct val="0"/>
                </a:spcBef>
              </a:pPr>
              <a:t>29</a:t>
            </a:fld>
            <a:endParaRPr lang="en-US" altLang="zh-CN" sz="1300"/>
          </a:p>
        </p:txBody>
      </p:sp>
      <p:sp>
        <p:nvSpPr>
          <p:cNvPr id="63491"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a:t>Why write miss first?</a:t>
            </a:r>
          </a:p>
          <a:p>
            <a:pPr eaLnBrk="1" hangingPunct="1"/>
            <a:r>
              <a:rPr lang="en-US" altLang="en-US"/>
              <a:t>Because in general, only write a piece of block, may need to read it first so that can have a full vblock; therefore, need to get </a:t>
            </a:r>
          </a:p>
          <a:p>
            <a:pPr eaLnBrk="1" hangingPunct="1"/>
            <a:r>
              <a:rPr lang="en-US" altLang="en-US"/>
              <a:t>Write back is low priority event.</a:t>
            </a:r>
          </a:p>
        </p:txBody>
      </p:sp>
      <p:sp>
        <p:nvSpPr>
          <p:cNvPr id="63492"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64855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37285D-2F7D-481D-9B72-5633854F7D9C}" type="slidenum">
              <a:rPr lang="en-US" altLang="zh-CN" sz="1300" smtClean="0"/>
              <a:pPr>
                <a:spcBef>
                  <a:spcPct val="0"/>
                </a:spcBef>
              </a:pPr>
              <a:t>31</a:t>
            </a:fld>
            <a:endParaRPr lang="en-US" altLang="zh-CN"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46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D1EAF8-C55B-4E4B-BE8C-4FC4388E3453}" type="slidenum">
              <a:rPr lang="en-US" altLang="zh-CN" sz="1300" smtClean="0"/>
              <a:pPr>
                <a:spcBef>
                  <a:spcPct val="0"/>
                </a:spcBef>
              </a:pPr>
              <a:t>35</a:t>
            </a:fld>
            <a:endParaRPr lang="en-US" altLang="zh-CN" sz="1300"/>
          </a:p>
        </p:txBody>
      </p:sp>
      <p:sp>
        <p:nvSpPr>
          <p:cNvPr id="727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CD0732D-022B-4AB6-8AC4-D75A4CDB29D0}" type="slidenum">
              <a:rPr lang="en-US" altLang="zh-CN" sz="1300"/>
              <a:pPr algn="r" eaLnBrk="1" hangingPunct="1">
                <a:spcBef>
                  <a:spcPct val="0"/>
                </a:spcBef>
              </a:pPr>
              <a:t>35</a:t>
            </a:fld>
            <a:endParaRPr lang="en-US" altLang="zh-CN" sz="130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57230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FE839E0-CEF6-479D-AD95-5D243C6881E3}" type="slidenum">
              <a:rPr lang="en-US" altLang="zh-CN" sz="1300" smtClean="0"/>
              <a:pPr>
                <a:spcBef>
                  <a:spcPct val="0"/>
                </a:spcBef>
              </a:pPr>
              <a:t>37</a:t>
            </a:fld>
            <a:endParaRPr lang="en-US" altLang="zh-CN" sz="1300"/>
          </a:p>
        </p:txBody>
      </p:sp>
      <p:sp>
        <p:nvSpPr>
          <p:cNvPr id="757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05613C3-ABE2-4EF9-ADCB-653B28621F52}" type="slidenum">
              <a:rPr lang="en-US" altLang="zh-CN" sz="1300"/>
              <a:pPr algn="r" eaLnBrk="1" hangingPunct="1">
                <a:spcBef>
                  <a:spcPct val="0"/>
                </a:spcBef>
              </a:pPr>
              <a:t>37</a:t>
            </a:fld>
            <a:endParaRPr lang="en-US" altLang="zh-CN" sz="130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8624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C802CA-A714-4461-ADB3-316076B34BA6}" type="slidenum">
              <a:rPr lang="en-US" altLang="zh-CN" sz="1300" smtClean="0"/>
              <a:pPr>
                <a:spcBef>
                  <a:spcPct val="0"/>
                </a:spcBef>
              </a:pPr>
              <a:t>38</a:t>
            </a:fld>
            <a:endParaRPr lang="en-US" altLang="zh-CN" sz="1300"/>
          </a:p>
        </p:txBody>
      </p:sp>
      <p:sp>
        <p:nvSpPr>
          <p:cNvPr id="778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DC04E32-B9C9-478E-82CF-462F11FD8475}" type="slidenum">
              <a:rPr lang="en-US" altLang="zh-CN" sz="1300"/>
              <a:pPr algn="r" eaLnBrk="1" hangingPunct="1">
                <a:spcBef>
                  <a:spcPct val="0"/>
                </a:spcBef>
              </a:pPr>
              <a:t>38</a:t>
            </a:fld>
            <a:endParaRPr lang="en-US" altLang="zh-CN" sz="130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4948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08D3A83-6B41-4F9F-86B6-D464F4BA0CB3}" type="datetimeFigureOut">
              <a:rPr lang="zh-CN" altLang="en-US"/>
              <a:pPr>
                <a:defRPr/>
              </a:pPr>
              <a:t>2022/12/13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BBD610D-0ABE-4307-9E96-CC6477E83692}" type="slidenum">
              <a:rPr lang="zh-CN" altLang="en-US"/>
              <a:pPr>
                <a:defRPr/>
              </a:pPr>
              <a:t>‹#›</a:t>
            </a:fld>
            <a:endParaRPr lang="zh-CN" altLang="en-US"/>
          </a:p>
        </p:txBody>
      </p:sp>
    </p:spTree>
    <p:extLst>
      <p:ext uri="{BB962C8B-B14F-4D97-AF65-F5344CB8AC3E}">
        <p14:creationId xmlns:p14="http://schemas.microsoft.com/office/powerpoint/2010/main" val="189755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D1FB7E2-C171-48E5-88EC-CA18FE915A19}" type="datetimeFigureOut">
              <a:rPr lang="zh-CN" altLang="en-US"/>
              <a:pPr>
                <a:defRPr/>
              </a:pPr>
              <a:t>2022/12/13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BA2EE0CA-7D9B-49BA-A4A5-7080078E3556}" type="slidenum">
              <a:rPr lang="zh-CN" altLang="en-US"/>
              <a:pPr>
                <a:defRPr/>
              </a:pPr>
              <a:t>‹#›</a:t>
            </a:fld>
            <a:endParaRPr lang="zh-CN" altLang="en-US"/>
          </a:p>
        </p:txBody>
      </p:sp>
    </p:spTree>
    <p:extLst>
      <p:ext uri="{BB962C8B-B14F-4D97-AF65-F5344CB8AC3E}">
        <p14:creationId xmlns:p14="http://schemas.microsoft.com/office/powerpoint/2010/main" val="15712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202348F-14E3-4EB2-A2E0-44CF1DBAD60A}" type="datetimeFigureOut">
              <a:rPr lang="zh-CN" altLang="en-US"/>
              <a:pPr>
                <a:defRPr/>
              </a:pPr>
              <a:t>2022/12/13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C0970BAD-00F8-4C0B-8D1C-1683181C3404}" type="slidenum">
              <a:rPr lang="zh-CN" altLang="en-US"/>
              <a:pPr>
                <a:defRPr/>
              </a:pPr>
              <a:t>‹#›</a:t>
            </a:fld>
            <a:endParaRPr lang="zh-CN" altLang="en-US"/>
          </a:p>
        </p:txBody>
      </p:sp>
    </p:spTree>
    <p:extLst>
      <p:ext uri="{BB962C8B-B14F-4D97-AF65-F5344CB8AC3E}">
        <p14:creationId xmlns:p14="http://schemas.microsoft.com/office/powerpoint/2010/main" val="134235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spTree>
    <p:extLst>
      <p:ext uri="{BB962C8B-B14F-4D97-AF65-F5344CB8AC3E}">
        <p14:creationId xmlns:p14="http://schemas.microsoft.com/office/powerpoint/2010/main" val="4148125174"/>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950817200"/>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2241865097"/>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03487635"/>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0526599"/>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81172530"/>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3BF4C36D-2564-467D-8D3E-D2A4029503F2}" type="slidenum">
              <a:rPr lang="en-US" altLang="zh-CN" smtClean="0"/>
              <a:pPr>
                <a:defRPr/>
              </a:pPr>
              <a:t>‹#›</a:t>
            </a:fld>
            <a:r>
              <a:rPr lang="en-US" altLang="zh-CN"/>
              <a:t>/20</a:t>
            </a:r>
          </a:p>
        </p:txBody>
      </p:sp>
    </p:spTree>
    <p:extLst>
      <p:ext uri="{BB962C8B-B14F-4D97-AF65-F5344CB8AC3E}">
        <p14:creationId xmlns:p14="http://schemas.microsoft.com/office/powerpoint/2010/main" val="3730955322"/>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8867A455-647B-4D4F-968E-CEB5AC132B99}" type="slidenum">
              <a:rPr lang="en-US" altLang="zh-CN" smtClean="0"/>
              <a:pPr>
                <a:defRPr/>
              </a:pPr>
              <a:t>‹#›</a:t>
            </a:fld>
            <a:r>
              <a:rPr lang="en-US" altLang="zh-CN" dirty="0"/>
              <a:t>/20</a:t>
            </a:r>
          </a:p>
        </p:txBody>
      </p:sp>
    </p:spTree>
    <p:extLst>
      <p:ext uri="{BB962C8B-B14F-4D97-AF65-F5344CB8AC3E}">
        <p14:creationId xmlns:p14="http://schemas.microsoft.com/office/powerpoint/2010/main" val="2871689565"/>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718EE7D-6B66-45BC-9957-15C378678BCF}" type="datetimeFigureOut">
              <a:rPr lang="zh-CN" altLang="en-US"/>
              <a:pPr>
                <a:defRPr/>
              </a:pPr>
              <a:t>2022/12/13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8FC2615E-68B6-43EF-8520-75CAE7979D7B}" type="slidenum">
              <a:rPr lang="zh-CN" altLang="en-US"/>
              <a:pPr>
                <a:defRPr/>
              </a:pPr>
              <a:t>‹#›</a:t>
            </a:fld>
            <a:endParaRPr lang="zh-CN" altLang="en-US"/>
          </a:p>
        </p:txBody>
      </p:sp>
    </p:spTree>
    <p:extLst>
      <p:ext uri="{BB962C8B-B14F-4D97-AF65-F5344CB8AC3E}">
        <p14:creationId xmlns:p14="http://schemas.microsoft.com/office/powerpoint/2010/main" val="407569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E4008026-A2BF-460F-816B-D7ACB05AFB0B}" type="slidenum">
              <a:rPr lang="en-US" altLang="zh-CN" smtClean="0"/>
              <a:pPr>
                <a:defRPr/>
              </a:pPr>
              <a:t>‹#›</a:t>
            </a:fld>
            <a:r>
              <a:rPr lang="en-US" altLang="zh-CN"/>
              <a:t>/20</a:t>
            </a:r>
          </a:p>
        </p:txBody>
      </p:sp>
    </p:spTree>
    <p:extLst>
      <p:ext uri="{BB962C8B-B14F-4D97-AF65-F5344CB8AC3E}">
        <p14:creationId xmlns:p14="http://schemas.microsoft.com/office/powerpoint/2010/main" val="2427753293"/>
      </p:ext>
    </p:extLst>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B0B2B2BC-8A87-4FF5-A530-D78855998578}" type="slidenum">
              <a:rPr lang="en-US" altLang="zh-CN" smtClean="0"/>
              <a:pPr>
                <a:defRPr/>
              </a:pPr>
              <a:t>‹#›</a:t>
            </a:fld>
            <a:r>
              <a:rPr lang="en-US" altLang="zh-CN"/>
              <a:t>/20</a:t>
            </a:r>
          </a:p>
        </p:txBody>
      </p:sp>
    </p:spTree>
    <p:extLst>
      <p:ext uri="{BB962C8B-B14F-4D97-AF65-F5344CB8AC3E}">
        <p14:creationId xmlns:p14="http://schemas.microsoft.com/office/powerpoint/2010/main" val="1491922422"/>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D0D51CCF-70BD-4E77-9167-EA0D95C680F5}" type="slidenum">
              <a:rPr lang="en-US" altLang="zh-CN" smtClean="0"/>
              <a:pPr>
                <a:defRPr/>
              </a:pPr>
              <a:t>‹#›</a:t>
            </a:fld>
            <a:r>
              <a:rPr lang="en-US" altLang="zh-CN"/>
              <a:t>/20</a:t>
            </a:r>
          </a:p>
        </p:txBody>
      </p:sp>
    </p:spTree>
    <p:extLst>
      <p:ext uri="{BB962C8B-B14F-4D97-AF65-F5344CB8AC3E}">
        <p14:creationId xmlns:p14="http://schemas.microsoft.com/office/powerpoint/2010/main" val="3834476561"/>
      </p:ext>
    </p:extLst>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100646443"/>
      </p:ext>
    </p:extLst>
  </p:cSld>
  <p:clrMapOvr>
    <a:masterClrMapping/>
  </p:clrMapOvr>
  <p:transition spd="slow">
    <p:pull dir="ru"/>
  </p:transition>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77E75A8C-B91C-451B-97E0-47D8980BBE94}" type="slidenum">
              <a:rPr lang="en-US" altLang="zh-CN" smtClean="0"/>
              <a:pPr>
                <a:defRPr/>
              </a:pPr>
              <a:t>‹#›</a:t>
            </a:fld>
            <a:endParaRPr lang="en-US" altLang="zh-CN"/>
          </a:p>
        </p:txBody>
      </p:sp>
    </p:spTree>
    <p:extLst>
      <p:ext uri="{BB962C8B-B14F-4D97-AF65-F5344CB8AC3E}">
        <p14:creationId xmlns:p14="http://schemas.microsoft.com/office/powerpoint/2010/main" val="3124332933"/>
      </p:ext>
    </p:extLst>
  </p:cSld>
  <p:clrMapOvr>
    <a:masterClrMapping/>
  </p:clrMapOvr>
  <p:transition spd="slow">
    <p:pull dir="ru"/>
  </p:transition>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625304849"/>
      </p:ext>
    </p:extLst>
  </p:cSld>
  <p:clrMapOvr>
    <a:masterClrMapping/>
  </p:clrMapOvr>
  <p:transition spd="slow">
    <p:pull dir="ru"/>
  </p:transition>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a:defRPr/>
            </a:pPr>
            <a:fld id="{AC3F07DD-5EC0-472B-AECB-015A0A2FDC31}" type="slidenum">
              <a:rPr lang="en-US" altLang="zh-CN" smtClean="0"/>
              <a:pPr>
                <a:defRPr/>
              </a:pPr>
              <a:t>‹#›</a:t>
            </a:fld>
            <a:r>
              <a:rPr lang="en-US" altLang="zh-CN"/>
              <a:t>/20</a:t>
            </a:r>
          </a:p>
        </p:txBody>
      </p:sp>
      <p:sp>
        <p:nvSpPr>
          <p:cNvPr id="6" name="Date Placeholder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eaLnBrk="0" fontAlgn="base" hangingPunct="0">
              <a:spcBef>
                <a:spcPct val="0"/>
              </a:spcBef>
              <a:spcAft>
                <a:spcPct val="0"/>
              </a:spcAft>
              <a:defRPr/>
            </a:pPr>
            <a:r>
              <a:rPr lang="en-US" altLang="zh-CN">
                <a:solidFill>
                  <a:srgbClr val="000000"/>
                </a:solidFill>
              </a:rPr>
              <a:t>2013Fall_Ad Computer Architecture</a:t>
            </a:r>
          </a:p>
        </p:txBody>
      </p:sp>
    </p:spTree>
    <p:extLst>
      <p:ext uri="{BB962C8B-B14F-4D97-AF65-F5344CB8AC3E}">
        <p14:creationId xmlns:p14="http://schemas.microsoft.com/office/powerpoint/2010/main" val="3428862735"/>
      </p:ext>
    </p:extLst>
  </p:cSld>
  <p:clrMapOvr>
    <a:masterClrMapping/>
  </p:clrMapOvr>
  <p:transition/>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8642350" cy="23209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250825" y="3598863"/>
            <a:ext cx="8642350" cy="23225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535325391"/>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26E129C-7FB3-4285-B07A-43830BD93B33}" type="datetimeFigureOut">
              <a:rPr lang="zh-CN" altLang="en-US"/>
              <a:pPr>
                <a:defRPr/>
              </a:pPr>
              <a:t>2022/12/13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1C8E88A-E338-4F22-BD68-C77D108C111E}" type="slidenum">
              <a:rPr lang="zh-CN" altLang="en-US"/>
              <a:pPr>
                <a:defRPr/>
              </a:pPr>
              <a:t>‹#›</a:t>
            </a:fld>
            <a:endParaRPr lang="zh-CN" altLang="en-US"/>
          </a:p>
        </p:txBody>
      </p:sp>
    </p:spTree>
    <p:extLst>
      <p:ext uri="{BB962C8B-B14F-4D97-AF65-F5344CB8AC3E}">
        <p14:creationId xmlns:p14="http://schemas.microsoft.com/office/powerpoint/2010/main" val="363495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3DD2F20-57CB-4981-8B93-7414FCF9D9C2}" type="datetimeFigureOut">
              <a:rPr lang="zh-CN" altLang="en-US"/>
              <a:pPr>
                <a:defRPr/>
              </a:pPr>
              <a:t>2022/12/13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256B9226-369E-4D2A-ACB5-B0D8DF5091E6}" type="slidenum">
              <a:rPr lang="zh-CN" altLang="en-US"/>
              <a:pPr>
                <a:defRPr/>
              </a:pPr>
              <a:t>‹#›</a:t>
            </a:fld>
            <a:endParaRPr lang="zh-CN" altLang="en-US"/>
          </a:p>
        </p:txBody>
      </p:sp>
    </p:spTree>
    <p:extLst>
      <p:ext uri="{BB962C8B-B14F-4D97-AF65-F5344CB8AC3E}">
        <p14:creationId xmlns:p14="http://schemas.microsoft.com/office/powerpoint/2010/main" val="244972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EF415E6-C30A-40ED-8B31-CD17300709F7}" type="datetimeFigureOut">
              <a:rPr lang="zh-CN" altLang="en-US"/>
              <a:pPr>
                <a:defRPr/>
              </a:pPr>
              <a:t>2022/12/13</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9" name="灯片编号占位符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AC99D24-4DB4-40A5-A62E-6A1F95564D4A}" type="slidenum">
              <a:rPr lang="zh-CN" altLang="en-US"/>
              <a:pPr>
                <a:defRPr/>
              </a:pPr>
              <a:t>‹#›</a:t>
            </a:fld>
            <a:endParaRPr lang="zh-CN" altLang="en-US"/>
          </a:p>
        </p:txBody>
      </p:sp>
    </p:spTree>
    <p:extLst>
      <p:ext uri="{BB962C8B-B14F-4D97-AF65-F5344CB8AC3E}">
        <p14:creationId xmlns:p14="http://schemas.microsoft.com/office/powerpoint/2010/main" val="224966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E337A9DB-B795-432D-AD57-DFE0C07F3B43}" type="datetimeFigureOut">
              <a:rPr lang="zh-CN" altLang="en-US"/>
              <a:pPr>
                <a:defRPr/>
              </a:pPr>
              <a:t>2022/12/13</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D1E09AB-56B2-4B56-A28F-DF26F23D4E12}" type="slidenum">
              <a:rPr lang="zh-CN" altLang="en-US"/>
              <a:pPr>
                <a:defRPr/>
              </a:pPr>
              <a:t>‹#›</a:t>
            </a:fld>
            <a:endParaRPr lang="zh-CN" altLang="en-US"/>
          </a:p>
        </p:txBody>
      </p:sp>
    </p:spTree>
    <p:extLst>
      <p:ext uri="{BB962C8B-B14F-4D97-AF65-F5344CB8AC3E}">
        <p14:creationId xmlns:p14="http://schemas.microsoft.com/office/powerpoint/2010/main" val="344085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3379C4C-BC00-4A71-B68F-BE062ADC31B1}" type="datetimeFigureOut">
              <a:rPr lang="zh-CN" altLang="en-US"/>
              <a:pPr>
                <a:defRPr/>
              </a:pPr>
              <a:t>2022/12/13</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4" name="灯片编号占位符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1360240F-9F08-406A-8859-A6AB6E46CD8F}" type="slidenum">
              <a:rPr lang="zh-CN" altLang="en-US"/>
              <a:pPr>
                <a:defRPr/>
              </a:pPr>
              <a:t>‹#›</a:t>
            </a:fld>
            <a:endParaRPr lang="zh-CN" altLang="en-US"/>
          </a:p>
        </p:txBody>
      </p:sp>
    </p:spTree>
    <p:extLst>
      <p:ext uri="{BB962C8B-B14F-4D97-AF65-F5344CB8AC3E}">
        <p14:creationId xmlns:p14="http://schemas.microsoft.com/office/powerpoint/2010/main" val="23950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99EDA7E-B4BA-4106-8915-06F7E785DB1E}" type="datetimeFigureOut">
              <a:rPr lang="zh-CN" altLang="en-US"/>
              <a:pPr>
                <a:defRPr/>
              </a:pPr>
              <a:t>2022/12/13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2E46CFB-6BE3-4AFD-9322-A10586652A7F}" type="slidenum">
              <a:rPr lang="zh-CN" altLang="en-US"/>
              <a:pPr>
                <a:defRPr/>
              </a:pPr>
              <a:t>‹#›</a:t>
            </a:fld>
            <a:endParaRPr lang="zh-CN" altLang="en-US"/>
          </a:p>
        </p:txBody>
      </p:sp>
    </p:spTree>
    <p:extLst>
      <p:ext uri="{BB962C8B-B14F-4D97-AF65-F5344CB8AC3E}">
        <p14:creationId xmlns:p14="http://schemas.microsoft.com/office/powerpoint/2010/main" val="406252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6AA6A18-502D-4E3D-8D93-D95566C9B0CD}" type="datetimeFigureOut">
              <a:rPr lang="zh-CN" altLang="en-US"/>
              <a:pPr>
                <a:defRPr/>
              </a:pPr>
              <a:t>2022/12/13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ED540EE-C498-48AD-B6E6-6B912896AA67}" type="slidenum">
              <a:rPr lang="zh-CN" altLang="en-US"/>
              <a:pPr>
                <a:defRPr/>
              </a:pPr>
              <a:t>‹#›</a:t>
            </a:fld>
            <a:endParaRPr lang="zh-CN" altLang="en-US"/>
          </a:p>
        </p:txBody>
      </p:sp>
    </p:spTree>
    <p:extLst>
      <p:ext uri="{BB962C8B-B14F-4D97-AF65-F5344CB8AC3E}">
        <p14:creationId xmlns:p14="http://schemas.microsoft.com/office/powerpoint/2010/main" val="361622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21" Type="http://schemas.openxmlformats.org/officeDocument/2006/relationships/image" Target="../media/image4.jpe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fld id="{0FDA84E8-384E-408A-963C-96B32AE6525E}" type="datetimeFigureOut">
              <a:rPr lang="zh-CN" altLang="en-US"/>
              <a:pPr>
                <a:defRPr/>
              </a:pPr>
              <a:t>2022/12/13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Calibri"/>
              </a:defRPr>
            </a:lvl1pPr>
          </a:lstStyle>
          <a:p>
            <a:pPr>
              <a:defRPr/>
            </a:pPr>
            <a:fld id="{E4FA2486-6525-4A2A-920F-D2F7EF06E5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28"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96565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Lst>
  <p:transition spd="slow">
    <p:pull dir="ru"/>
  </p:transition>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5.bin"/><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7.bin"/><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8.bin"/><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9.bin"/><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1.bin"/><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27.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29.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31.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ctrTitle"/>
          </p:nvPr>
        </p:nvSpPr>
        <p:spPr>
          <a:xfrm>
            <a:off x="747713" y="1988840"/>
            <a:ext cx="3645024" cy="1431925"/>
          </a:xfrm>
        </p:spPr>
        <p:txBody>
          <a:bodyPr/>
          <a:lstStyle/>
          <a:p>
            <a:pPr algn="ctr" eaLnBrk="1" hangingPunct="1"/>
            <a:r>
              <a:rPr lang="en-US" altLang="zh-CN" dirty="0"/>
              <a:t>Ch5-2</a:t>
            </a:r>
            <a:br>
              <a:rPr lang="en-US" altLang="zh-CN" dirty="0"/>
            </a:br>
            <a:r>
              <a:rPr lang="en-US" altLang="zh-CN" dirty="0"/>
              <a:t>Cache coherence</a:t>
            </a:r>
          </a:p>
        </p:txBody>
      </p:sp>
      <p:sp>
        <p:nvSpPr>
          <p:cNvPr id="30723" name="Rectangle 3"/>
          <p:cNvSpPr>
            <a:spLocks noGrp="1" noRot="1" noChangeArrowheads="1"/>
          </p:cNvSpPr>
          <p:nvPr>
            <p:ph type="subTitle" idx="1"/>
          </p:nvPr>
        </p:nvSpPr>
        <p:spPr/>
        <p:txBody>
          <a:bodyPr/>
          <a:lstStyle/>
          <a:p>
            <a:pPr eaLnBrk="1" hangingPunct="1"/>
            <a:r>
              <a:rPr lang="en-US" altLang="zh-CN" sz="3000" dirty="0"/>
              <a:t>Snooping protocol</a:t>
            </a:r>
          </a:p>
          <a:p>
            <a:pPr eaLnBrk="1" hangingPunct="1"/>
            <a:r>
              <a:rPr lang="en-US" altLang="zh-CN" sz="3000"/>
              <a:t>Directory protocol</a:t>
            </a:r>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r>
              <a:rPr lang="en-US" altLang="zh-CN" sz="4000"/>
              <a:t>Definition of Cache coherence</a:t>
            </a:r>
            <a:endParaRPr lang="en-US" altLang="zh-CN"/>
          </a:p>
        </p:txBody>
      </p:sp>
      <p:sp>
        <p:nvSpPr>
          <p:cNvPr id="39939" name="Rectangle 3"/>
          <p:cNvSpPr>
            <a:spLocks noGrp="1" noRot="1" noChangeArrowheads="1"/>
          </p:cNvSpPr>
          <p:nvPr>
            <p:ph idx="1"/>
          </p:nvPr>
        </p:nvSpPr>
        <p:spPr>
          <a:xfrm>
            <a:off x="395288" y="1412875"/>
            <a:ext cx="8550275" cy="4683125"/>
          </a:xfrm>
        </p:spPr>
        <p:txBody>
          <a:bodyPr/>
          <a:lstStyle/>
          <a:p>
            <a:pPr eaLnBrk="1" hangingPunct="1"/>
            <a:r>
              <a:rPr lang="en-US" altLang="zh-CN" sz="2800" dirty="0">
                <a:solidFill>
                  <a:srgbClr val="0000FF"/>
                </a:solidFill>
              </a:rPr>
              <a:t>Cache coherence</a:t>
            </a:r>
          </a:p>
          <a:p>
            <a:pPr lvl="1" eaLnBrk="1" hangingPunct="1"/>
            <a:r>
              <a:rPr lang="en-US" altLang="zh-CN" sz="2400" dirty="0"/>
              <a:t>P1 Read[X] =&gt; P1 Write[X] =&gt; P1 Read[X] will return X</a:t>
            </a:r>
          </a:p>
          <a:p>
            <a:pPr lvl="1" eaLnBrk="1" hangingPunct="1"/>
            <a:r>
              <a:rPr lang="en-US" altLang="zh-CN" sz="2400" dirty="0"/>
              <a:t>P2 Read[X] =&gt; P1 Write[X] =&gt; will return value written by P1</a:t>
            </a:r>
          </a:p>
          <a:p>
            <a:pPr lvl="1" eaLnBrk="1" hangingPunct="1"/>
            <a:r>
              <a:rPr lang="en-US" altLang="zh-CN" sz="2400" dirty="0"/>
              <a:t>P1 Write[X] =&gt; P2 Write[X] =&gt; Serialized (all processor see the writes in the same order)</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476375" y="0"/>
            <a:ext cx="7450138" cy="936625"/>
          </a:xfrm>
        </p:spPr>
        <p:txBody>
          <a:bodyPr/>
          <a:lstStyle/>
          <a:p>
            <a:pPr eaLnBrk="1" hangingPunct="1"/>
            <a:r>
              <a:rPr lang="en-US" altLang="zh-CN" sz="4000" b="1">
                <a:solidFill>
                  <a:srgbClr val="3333CD"/>
                </a:solidFill>
              </a:rPr>
              <a:t>HW Coherence Protocols</a:t>
            </a:r>
            <a:endParaRPr lang="en-US" altLang="zh-CN" sz="4000" b="1">
              <a:solidFill>
                <a:srgbClr val="000000"/>
              </a:solidFill>
            </a:endParaRPr>
          </a:p>
        </p:txBody>
      </p:sp>
      <p:sp>
        <p:nvSpPr>
          <p:cNvPr id="40963" name="Rectangle 3"/>
          <p:cNvSpPr>
            <a:spLocks noGrp="1" noRot="1" noChangeArrowheads="1"/>
          </p:cNvSpPr>
          <p:nvPr>
            <p:ph idx="1"/>
          </p:nvPr>
        </p:nvSpPr>
        <p:spPr>
          <a:xfrm>
            <a:off x="304800" y="990600"/>
            <a:ext cx="8839200" cy="5257800"/>
          </a:xfrm>
        </p:spPr>
        <p:txBody>
          <a:bodyPr/>
          <a:lstStyle/>
          <a:p>
            <a:pPr eaLnBrk="1" hangingPunct="1">
              <a:lnSpc>
                <a:spcPct val="90000"/>
              </a:lnSpc>
            </a:pPr>
            <a:r>
              <a:rPr lang="en-US" altLang="en-US" sz="2400">
                <a:solidFill>
                  <a:srgbClr val="FF0000"/>
                </a:solidFill>
              </a:rPr>
              <a:t>Snooping Solution (Snoopy Bus):</a:t>
            </a:r>
          </a:p>
          <a:p>
            <a:pPr lvl="1" eaLnBrk="1" hangingPunct="1">
              <a:lnSpc>
                <a:spcPct val="90000"/>
              </a:lnSpc>
            </a:pPr>
            <a:r>
              <a:rPr lang="en-US" altLang="en-US" sz="2000" b="1"/>
              <a:t>Send all requests for data to all processors</a:t>
            </a:r>
          </a:p>
          <a:p>
            <a:pPr lvl="1" eaLnBrk="1" hangingPunct="1">
              <a:lnSpc>
                <a:spcPct val="90000"/>
              </a:lnSpc>
            </a:pPr>
            <a:r>
              <a:rPr lang="en-US" altLang="en-US" sz="2000" b="1"/>
              <a:t>Processors snoop to see if they have a copy and respond accordingly </a:t>
            </a:r>
          </a:p>
          <a:p>
            <a:pPr lvl="1" eaLnBrk="1" hangingPunct="1">
              <a:lnSpc>
                <a:spcPct val="90000"/>
              </a:lnSpc>
            </a:pPr>
            <a:r>
              <a:rPr lang="en-US" altLang="en-US" sz="2000" b="1"/>
              <a:t>Requires broadcast, since caching information is at processors</a:t>
            </a:r>
          </a:p>
          <a:p>
            <a:pPr lvl="1" eaLnBrk="1" hangingPunct="1">
              <a:lnSpc>
                <a:spcPct val="90000"/>
              </a:lnSpc>
            </a:pPr>
            <a:r>
              <a:rPr lang="en-US" altLang="en-US" sz="2000" b="1"/>
              <a:t>Works well with bus (natural broadcast medium)</a:t>
            </a:r>
          </a:p>
          <a:p>
            <a:pPr lvl="1" eaLnBrk="1" hangingPunct="1">
              <a:lnSpc>
                <a:spcPct val="90000"/>
              </a:lnSpc>
            </a:pPr>
            <a:r>
              <a:rPr lang="en-US" altLang="en-US" sz="2000" b="1"/>
              <a:t>Dominates for small scale machines (most of the market)</a:t>
            </a:r>
          </a:p>
          <a:p>
            <a:pPr eaLnBrk="1" hangingPunct="1">
              <a:lnSpc>
                <a:spcPct val="90000"/>
              </a:lnSpc>
            </a:pPr>
            <a:r>
              <a:rPr lang="en-US" altLang="en-US" sz="2400">
                <a:solidFill>
                  <a:srgbClr val="0000FF"/>
                </a:solidFill>
              </a:rPr>
              <a:t>Directory-Based Schemes (discuss later)</a:t>
            </a:r>
          </a:p>
          <a:p>
            <a:pPr lvl="1" eaLnBrk="1" hangingPunct="1">
              <a:lnSpc>
                <a:spcPct val="90000"/>
              </a:lnSpc>
            </a:pPr>
            <a:r>
              <a:rPr lang="en-US" altLang="en-US" sz="2000" b="1"/>
              <a:t>Keep track of what is being shared in 1 centralized place (logically)</a:t>
            </a:r>
          </a:p>
          <a:p>
            <a:pPr lvl="1" eaLnBrk="1" hangingPunct="1">
              <a:lnSpc>
                <a:spcPct val="90000"/>
              </a:lnSpc>
            </a:pPr>
            <a:r>
              <a:rPr lang="en-US" altLang="en-US" sz="2000" b="1"/>
              <a:t>Distributed memory =&gt; distributed directory for scalability</a:t>
            </a:r>
            <a:br>
              <a:rPr lang="en-US" altLang="en-US" sz="2000" b="1"/>
            </a:br>
            <a:r>
              <a:rPr lang="en-US" altLang="en-US" sz="2000" b="1"/>
              <a:t>(avoids bottlenecks)</a:t>
            </a:r>
          </a:p>
          <a:p>
            <a:pPr lvl="1" eaLnBrk="1" hangingPunct="1">
              <a:lnSpc>
                <a:spcPct val="90000"/>
              </a:lnSpc>
            </a:pPr>
            <a:r>
              <a:rPr lang="en-US" altLang="en-US" sz="2000" b="1"/>
              <a:t>Send point-to-point requests to processors via network</a:t>
            </a:r>
          </a:p>
          <a:p>
            <a:pPr lvl="1" eaLnBrk="1" hangingPunct="1">
              <a:lnSpc>
                <a:spcPct val="90000"/>
              </a:lnSpc>
            </a:pPr>
            <a:r>
              <a:rPr lang="en-US" altLang="en-US" sz="2000" b="1"/>
              <a:t>Scales better than Snooping</a:t>
            </a:r>
          </a:p>
          <a:p>
            <a:pPr lvl="1" eaLnBrk="1" hangingPunct="1">
              <a:lnSpc>
                <a:spcPct val="90000"/>
              </a:lnSpc>
            </a:pPr>
            <a:r>
              <a:rPr lang="en-US" altLang="en-US" sz="2000" b="1"/>
              <a:t>Actually existed BEFORE Snooping-based schemes</a:t>
            </a:r>
          </a:p>
        </p:txBody>
      </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en-US" altLang="zh-CN"/>
              <a:t>Snooping solution</a:t>
            </a:r>
          </a:p>
        </p:txBody>
      </p:sp>
      <p:pic>
        <p:nvPicPr>
          <p:cNvPr id="419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5750" y="1571625"/>
            <a:ext cx="8226425" cy="3929063"/>
          </a:xfrm>
        </p:spPr>
      </p:pic>
      <p:sp>
        <p:nvSpPr>
          <p:cNvPr id="2" name="文本框 1">
            <a:extLst>
              <a:ext uri="{FF2B5EF4-FFF2-40B4-BE49-F238E27FC236}">
                <a16:creationId xmlns:a16="http://schemas.microsoft.com/office/drawing/2014/main" id="{AE4A457A-981F-412A-981E-27439443F0EE}"/>
              </a:ext>
            </a:extLst>
          </p:cNvPr>
          <p:cNvSpPr txBox="1"/>
          <p:nvPr/>
        </p:nvSpPr>
        <p:spPr>
          <a:xfrm>
            <a:off x="4572000" y="3717032"/>
            <a:ext cx="2088232" cy="461665"/>
          </a:xfrm>
          <a:prstGeom prst="rect">
            <a:avLst/>
          </a:prstGeom>
          <a:noFill/>
        </p:spPr>
        <p:txBody>
          <a:bodyPr wrap="square" rtlCol="0">
            <a:spAutoFit/>
          </a:bodyPr>
          <a:lstStyle/>
          <a:p>
            <a:r>
              <a:rPr lang="zh-CN" altLang="en-US" sz="2400" dirty="0"/>
              <a:t>监听</a:t>
            </a:r>
          </a:p>
        </p:txBody>
      </p:sp>
      <p:sp>
        <p:nvSpPr>
          <p:cNvPr id="5" name="文本框 4">
            <a:extLst>
              <a:ext uri="{FF2B5EF4-FFF2-40B4-BE49-F238E27FC236}">
                <a16:creationId xmlns:a16="http://schemas.microsoft.com/office/drawing/2014/main" id="{4538CCEB-236F-4904-B245-1D7C53E1DD02}"/>
              </a:ext>
            </a:extLst>
          </p:cNvPr>
          <p:cNvSpPr txBox="1"/>
          <p:nvPr/>
        </p:nvSpPr>
        <p:spPr>
          <a:xfrm>
            <a:off x="2564160" y="1724025"/>
            <a:ext cx="2088232" cy="461665"/>
          </a:xfrm>
          <a:prstGeom prst="rect">
            <a:avLst/>
          </a:prstGeom>
          <a:noFill/>
        </p:spPr>
        <p:txBody>
          <a:bodyPr wrap="square" rtlCol="0">
            <a:spAutoFit/>
          </a:bodyPr>
          <a:lstStyle/>
          <a:p>
            <a:r>
              <a:rPr lang="zh-CN" altLang="en-US" sz="2400" dirty="0"/>
              <a:t>广播</a:t>
            </a:r>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a:t>Snooping implementation</a:t>
            </a:r>
          </a:p>
        </p:txBody>
      </p:sp>
      <p:graphicFrame>
        <p:nvGraphicFramePr>
          <p:cNvPr id="43011" name="Object 4"/>
          <p:cNvGraphicFramePr>
            <a:graphicFrameLocks noGrp="1" noChangeAspect="1"/>
          </p:cNvGraphicFramePr>
          <p:nvPr>
            <p:ph sz="half" idx="1"/>
          </p:nvPr>
        </p:nvGraphicFramePr>
        <p:xfrm>
          <a:off x="1500188" y="1571625"/>
          <a:ext cx="4786312" cy="2757488"/>
        </p:xfrm>
        <a:graphic>
          <a:graphicData uri="http://schemas.openxmlformats.org/presentationml/2006/ole">
            <mc:AlternateContent xmlns:mc="http://schemas.openxmlformats.org/markup-compatibility/2006">
              <mc:Choice xmlns:v="urn:schemas-microsoft-com:vml" Requires="v">
                <p:oleObj name="图片" r:id="rId2" imgW="2066544" imgH="1190244" progId="Word.Picture.8">
                  <p:embed/>
                </p:oleObj>
              </mc:Choice>
              <mc:Fallback>
                <p:oleObj name="图片" r:id="rId2" imgW="2066544" imgH="1190244"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571625"/>
                        <a:ext cx="4786312" cy="2757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2" name="Rectangle 3"/>
          <p:cNvSpPr>
            <a:spLocks noGrp="1" noRot="1" noChangeArrowheads="1"/>
          </p:cNvSpPr>
          <p:nvPr>
            <p:ph type="body" sz="half" idx="2"/>
          </p:nvPr>
        </p:nvSpPr>
        <p:spPr>
          <a:xfrm>
            <a:off x="468313" y="4365625"/>
            <a:ext cx="8208962" cy="1871663"/>
          </a:xfrm>
        </p:spPr>
        <p:txBody>
          <a:bodyPr/>
          <a:lstStyle/>
          <a:p>
            <a:pPr eaLnBrk="1" hangingPunct="1"/>
            <a:r>
              <a:rPr lang="en-US" altLang="zh-CN" sz="2800">
                <a:latin typeface="Arial Unicode MS" panose="020B0604020202020204" pitchFamily="34" charset="-122"/>
                <a:ea typeface="Arial Unicode MS" panose="020B0604020202020204" pitchFamily="34" charset="-122"/>
                <a:cs typeface="Arial Unicode MS" panose="020B0604020202020204" pitchFamily="34" charset="-122"/>
              </a:rPr>
              <a:t>Every cache that has a copy of the data from a block of physical memory also has a copy of the sharing status of the block, but no centralized state is kept.</a:t>
            </a:r>
          </a:p>
        </p:txBody>
      </p:sp>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en-US"/>
              <a:t>Basic Snoopy Protocols</a:t>
            </a:r>
            <a:endParaRPr lang="en-US" altLang="zh-CN"/>
          </a:p>
        </p:txBody>
      </p:sp>
      <p:sp>
        <p:nvSpPr>
          <p:cNvPr id="44035" name="Rectangle 3"/>
          <p:cNvSpPr>
            <a:spLocks noGrp="1" noRot="1" noChangeArrowheads="1"/>
          </p:cNvSpPr>
          <p:nvPr>
            <p:ph idx="1"/>
          </p:nvPr>
        </p:nvSpPr>
        <p:spPr>
          <a:xfrm>
            <a:off x="323850" y="1268413"/>
            <a:ext cx="8610600" cy="4897437"/>
          </a:xfrm>
        </p:spPr>
        <p:txBody>
          <a:bodyPr/>
          <a:lstStyle/>
          <a:p>
            <a:pPr eaLnBrk="1" hangingPunct="1">
              <a:lnSpc>
                <a:spcPct val="80000"/>
              </a:lnSpc>
            </a:pPr>
            <a:r>
              <a:rPr lang="en-US" altLang="en-US" sz="2800" dirty="0">
                <a:solidFill>
                  <a:srgbClr val="FF0000"/>
                </a:solidFill>
              </a:rPr>
              <a:t>Write </a:t>
            </a:r>
            <a:r>
              <a:rPr lang="en-US" altLang="en-US" sz="2800" u="sng" dirty="0">
                <a:solidFill>
                  <a:srgbClr val="FF0000"/>
                </a:solidFill>
              </a:rPr>
              <a:t>Invalidate</a:t>
            </a:r>
            <a:r>
              <a:rPr lang="en-US" altLang="en-US" sz="2800" dirty="0">
                <a:solidFill>
                  <a:srgbClr val="FF0000"/>
                </a:solidFill>
              </a:rPr>
              <a:t> Protocol</a:t>
            </a:r>
            <a:r>
              <a:rPr lang="en-US" altLang="en-US" sz="2800" dirty="0"/>
              <a:t>:</a:t>
            </a:r>
          </a:p>
          <a:p>
            <a:pPr lvl="1" eaLnBrk="1" hangingPunct="1">
              <a:lnSpc>
                <a:spcPct val="80000"/>
              </a:lnSpc>
            </a:pPr>
            <a:r>
              <a:rPr lang="en-US" altLang="en-US" sz="2400" dirty="0"/>
              <a:t>Multiple readers, single writer</a:t>
            </a:r>
          </a:p>
          <a:p>
            <a:pPr lvl="1" eaLnBrk="1" hangingPunct="1">
              <a:lnSpc>
                <a:spcPct val="80000"/>
              </a:lnSpc>
            </a:pPr>
            <a:r>
              <a:rPr lang="en-US" altLang="en-US" sz="2400" dirty="0"/>
              <a:t>Write to shared data:  an invalidate is sent to all caches which snoop and </a:t>
            </a:r>
            <a:r>
              <a:rPr lang="en-US" altLang="en-US" sz="2400" i="1" u="sng" dirty="0">
                <a:solidFill>
                  <a:srgbClr val="FF0000"/>
                </a:solidFill>
              </a:rPr>
              <a:t>invalidate</a:t>
            </a:r>
            <a:r>
              <a:rPr lang="en-US" altLang="en-US" sz="2400" dirty="0">
                <a:solidFill>
                  <a:srgbClr val="0000FF"/>
                </a:solidFill>
              </a:rPr>
              <a:t> </a:t>
            </a:r>
            <a:r>
              <a:rPr lang="en-US" altLang="en-US" sz="2400" dirty="0"/>
              <a:t>any copies</a:t>
            </a:r>
          </a:p>
          <a:p>
            <a:pPr lvl="1" eaLnBrk="1" hangingPunct="1">
              <a:lnSpc>
                <a:spcPct val="80000"/>
              </a:lnSpc>
            </a:pPr>
            <a:r>
              <a:rPr lang="en-US" altLang="en-US" sz="2400" dirty="0"/>
              <a:t>Read Miss: </a:t>
            </a:r>
          </a:p>
          <a:p>
            <a:pPr lvl="2" eaLnBrk="1" hangingPunct="1">
              <a:lnSpc>
                <a:spcPct val="80000"/>
              </a:lnSpc>
            </a:pPr>
            <a:r>
              <a:rPr lang="en-US" altLang="en-US" sz="2000" dirty="0"/>
              <a:t>Write-through: memory is always up-to-date</a:t>
            </a:r>
          </a:p>
          <a:p>
            <a:pPr lvl="2" eaLnBrk="1" hangingPunct="1">
              <a:lnSpc>
                <a:spcPct val="80000"/>
              </a:lnSpc>
            </a:pPr>
            <a:r>
              <a:rPr lang="en-US" altLang="en-US" sz="2000" dirty="0"/>
              <a:t>Write-back: snoop in caches to find most recent copy</a:t>
            </a:r>
          </a:p>
          <a:p>
            <a:pPr eaLnBrk="1" hangingPunct="1">
              <a:lnSpc>
                <a:spcPct val="80000"/>
              </a:lnSpc>
            </a:pPr>
            <a:r>
              <a:rPr lang="en-US" altLang="en-US" sz="2800" dirty="0">
                <a:solidFill>
                  <a:srgbClr val="0000FF"/>
                </a:solidFill>
              </a:rPr>
              <a:t>Write </a:t>
            </a:r>
            <a:r>
              <a:rPr lang="en-US" altLang="en-US" sz="2800" u="sng" dirty="0">
                <a:solidFill>
                  <a:srgbClr val="0000FF"/>
                </a:solidFill>
              </a:rPr>
              <a:t>Broadcast</a:t>
            </a:r>
            <a:r>
              <a:rPr lang="en-US" altLang="en-US" sz="2800" dirty="0">
                <a:solidFill>
                  <a:srgbClr val="0000FF"/>
                </a:solidFill>
              </a:rPr>
              <a:t> Protocol</a:t>
            </a:r>
            <a:r>
              <a:rPr lang="en-US" altLang="en-US" sz="2800" dirty="0"/>
              <a:t> (typically write through):</a:t>
            </a:r>
          </a:p>
          <a:p>
            <a:pPr lvl="1" eaLnBrk="1" hangingPunct="1">
              <a:lnSpc>
                <a:spcPct val="80000"/>
              </a:lnSpc>
            </a:pPr>
            <a:r>
              <a:rPr lang="en-US" altLang="en-US" sz="2400" dirty="0"/>
              <a:t>Write to shared data: broadcast on bus, processors snoop, and </a:t>
            </a:r>
            <a:r>
              <a:rPr lang="en-US" altLang="en-US" sz="2400" i="1" u="sng" dirty="0">
                <a:solidFill>
                  <a:srgbClr val="0000FF"/>
                </a:solidFill>
              </a:rPr>
              <a:t>update</a:t>
            </a:r>
            <a:r>
              <a:rPr lang="en-US" altLang="en-US" sz="2400" dirty="0"/>
              <a:t> any copies</a:t>
            </a:r>
          </a:p>
          <a:p>
            <a:pPr lvl="1" eaLnBrk="1" hangingPunct="1">
              <a:lnSpc>
                <a:spcPct val="80000"/>
              </a:lnSpc>
            </a:pPr>
            <a:r>
              <a:rPr lang="en-US" altLang="en-US" sz="2400" dirty="0"/>
              <a:t>Read miss: memory is always up-to-date</a:t>
            </a:r>
          </a:p>
          <a:p>
            <a:pPr eaLnBrk="1" hangingPunct="1">
              <a:lnSpc>
                <a:spcPct val="80000"/>
              </a:lnSpc>
            </a:pPr>
            <a:r>
              <a:rPr lang="en-US" altLang="en-US" sz="2800" u="sng" dirty="0">
                <a:solidFill>
                  <a:srgbClr val="FF0000"/>
                </a:solidFill>
              </a:rPr>
              <a:t>Write serialization</a:t>
            </a:r>
            <a:r>
              <a:rPr lang="en-US" altLang="en-US" sz="2800" dirty="0">
                <a:solidFill>
                  <a:srgbClr val="FF0000"/>
                </a:solidFill>
              </a:rPr>
              <a:t>: </a:t>
            </a:r>
            <a:r>
              <a:rPr lang="en-US" altLang="en-US" sz="2800" u="sng" dirty="0">
                <a:solidFill>
                  <a:srgbClr val="FF0000"/>
                </a:solidFill>
              </a:rPr>
              <a:t>bus</a:t>
            </a:r>
            <a:r>
              <a:rPr lang="en-US" altLang="en-US" sz="2800" dirty="0"/>
              <a:t> serializes requests!</a:t>
            </a:r>
          </a:p>
          <a:p>
            <a:pPr lvl="1" eaLnBrk="1" hangingPunct="1">
              <a:lnSpc>
                <a:spcPct val="80000"/>
              </a:lnSpc>
            </a:pPr>
            <a:r>
              <a:rPr lang="en-US" altLang="en-US" sz="2400" dirty="0"/>
              <a:t>Bus is single point of arbitration</a:t>
            </a:r>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1042988" y="0"/>
            <a:ext cx="8101012" cy="936625"/>
          </a:xfrm>
        </p:spPr>
        <p:txBody>
          <a:bodyPr/>
          <a:lstStyle/>
          <a:p>
            <a:pPr eaLnBrk="1" hangingPunct="1"/>
            <a:r>
              <a:rPr lang="en-US" altLang="zh-CN" sz="3200"/>
              <a:t>EX: </a:t>
            </a:r>
            <a:r>
              <a:rPr lang="en-US" altLang="zh-CN" sz="3200" b="1"/>
              <a:t>write back </a:t>
            </a:r>
            <a:r>
              <a:rPr lang="en-US" altLang="zh-CN" sz="3600" b="1"/>
              <a:t>Cache</a:t>
            </a:r>
            <a:r>
              <a:rPr lang="en-US" altLang="zh-CN" sz="3200" b="1"/>
              <a:t>, </a:t>
            </a:r>
            <a:r>
              <a:rPr lang="en-US" altLang="zh-CN" sz="3600" b="1"/>
              <a:t>write invalidate</a:t>
            </a:r>
            <a:endParaRPr lang="en-US" altLang="zh-CN" sz="4000" b="1"/>
          </a:p>
        </p:txBody>
      </p:sp>
      <p:graphicFrame>
        <p:nvGraphicFramePr>
          <p:cNvPr id="45059" name="Object 4"/>
          <p:cNvGraphicFramePr>
            <a:graphicFrameLocks noGrp="1" noChangeAspect="1"/>
          </p:cNvGraphicFramePr>
          <p:nvPr>
            <p:ph idx="1"/>
            <p:extLst>
              <p:ext uri="{D42A27DB-BD31-4B8C-83A1-F6EECF244321}">
                <p14:modId xmlns:p14="http://schemas.microsoft.com/office/powerpoint/2010/main" val="2651987472"/>
              </p:ext>
            </p:extLst>
          </p:nvPr>
        </p:nvGraphicFramePr>
        <p:xfrm>
          <a:off x="355600" y="2420888"/>
          <a:ext cx="8470900" cy="4557713"/>
        </p:xfrm>
        <a:graphic>
          <a:graphicData uri="http://schemas.openxmlformats.org/presentationml/2006/ole">
            <mc:AlternateContent xmlns:mc="http://schemas.openxmlformats.org/markup-compatibility/2006">
              <mc:Choice xmlns:v="urn:schemas-microsoft-com:vml" Requires="v">
                <p:oleObj name="文档" r:id="rId2" imgW="8471577" imgH="4557559" progId="Word.Document.8">
                  <p:embed/>
                </p:oleObj>
              </mc:Choice>
              <mc:Fallback>
                <p:oleObj name="文档" r:id="rId2" imgW="8471577" imgH="4557559"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2420888"/>
                        <a:ext cx="8470900" cy="4557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Rectangle 3"/>
          <p:cNvSpPr>
            <a:spLocks noGrp="1" noRot="1" noChangeArrowheads="1"/>
          </p:cNvSpPr>
          <p:nvPr>
            <p:ph type="body" idx="4294967295"/>
          </p:nvPr>
        </p:nvSpPr>
        <p:spPr>
          <a:xfrm>
            <a:off x="38100" y="836613"/>
            <a:ext cx="9105900" cy="1871662"/>
          </a:xfrm>
          <a:prstGeom prst="rect">
            <a:avLst/>
          </a:prstGeom>
        </p:spPr>
        <p:txBody>
          <a:bodyPr/>
          <a:lstStyle/>
          <a:p>
            <a:pPr eaLnBrk="1" hangingPunct="1"/>
            <a:r>
              <a:rPr lang="en-US" altLang="zh-CN" sz="2400" dirty="0">
                <a:solidFill>
                  <a:srgbClr val="FF0000"/>
                </a:solidFill>
              </a:rPr>
              <a:t>Mechanics   </a:t>
            </a:r>
          </a:p>
          <a:p>
            <a:pPr lvl="1" eaLnBrk="1" hangingPunct="1"/>
            <a:r>
              <a:rPr lang="en-US" altLang="zh-CN" sz="2000" b="1" dirty="0"/>
              <a:t>Broadcast address of cache line to invalidate</a:t>
            </a:r>
          </a:p>
          <a:p>
            <a:pPr lvl="1" eaLnBrk="1" hangingPunct="1"/>
            <a:r>
              <a:rPr lang="en-US" altLang="zh-CN" sz="2000" b="1" dirty="0"/>
              <a:t>All processor snoop, then invalidate if in local cache</a:t>
            </a:r>
          </a:p>
          <a:p>
            <a:pPr lvl="1" eaLnBrk="1" hangingPunct="1"/>
            <a:r>
              <a:rPr lang="en-US" altLang="zh-CN" sz="2000" b="1" dirty="0"/>
              <a:t>policy can be used to service cache misses in write-back caches</a:t>
            </a:r>
          </a:p>
          <a:p>
            <a:pPr lvl="1" eaLnBrk="1" hangingPunct="1"/>
            <a:endParaRPr lang="en-US" altLang="zh-CN" sz="2000" dirty="0"/>
          </a:p>
        </p:txBody>
      </p:sp>
      <p:sp>
        <p:nvSpPr>
          <p:cNvPr id="45061" name="Line 5"/>
          <p:cNvSpPr>
            <a:spLocks noChangeShapeType="1"/>
          </p:cNvSpPr>
          <p:nvPr/>
        </p:nvSpPr>
        <p:spPr bwMode="white">
          <a:xfrm flipH="1">
            <a:off x="6516688" y="4508500"/>
            <a:ext cx="935037" cy="504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2064" tIns="46033" rIns="92064" bIns="46033" anchor="ctr"/>
          <a:lstStyle/>
          <a:p>
            <a:endParaRPr lang="zh-CN" altLang="en-US"/>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042988" y="0"/>
            <a:ext cx="8101012" cy="936625"/>
          </a:xfrm>
        </p:spPr>
        <p:txBody>
          <a:bodyPr/>
          <a:lstStyle/>
          <a:p>
            <a:pPr eaLnBrk="1" hangingPunct="1"/>
            <a:r>
              <a:rPr lang="en-US" altLang="zh-CN" sz="3200"/>
              <a:t>Ex: Write back </a:t>
            </a:r>
            <a:r>
              <a:rPr lang="en-US" altLang="zh-CN" sz="3600"/>
              <a:t>Cache</a:t>
            </a:r>
            <a:r>
              <a:rPr lang="en-US" altLang="zh-CN" sz="3200"/>
              <a:t>,</a:t>
            </a:r>
            <a:r>
              <a:rPr lang="en-US" altLang="zh-CN" sz="3600"/>
              <a:t> update</a:t>
            </a:r>
            <a:r>
              <a:rPr lang="en-US" altLang="zh-CN" sz="3600">
                <a:solidFill>
                  <a:srgbClr val="3333CD"/>
                </a:solidFill>
                <a:latin typeface="TimesNewRoman" charset="0"/>
              </a:rPr>
              <a:t>(Broadcast</a:t>
            </a:r>
            <a:r>
              <a:rPr lang="en-US" altLang="zh-CN" sz="3600" b="1">
                <a:solidFill>
                  <a:srgbClr val="3333CD"/>
                </a:solidFill>
                <a:latin typeface="TimesNewRoman" charset="0"/>
              </a:rPr>
              <a:t>)</a:t>
            </a:r>
            <a:endParaRPr lang="en-US" altLang="zh-CN" sz="3600" b="1">
              <a:solidFill>
                <a:srgbClr val="000000"/>
              </a:solidFill>
              <a:latin typeface="TimesNewRoman" charset="0"/>
            </a:endParaRPr>
          </a:p>
        </p:txBody>
      </p:sp>
      <p:graphicFrame>
        <p:nvGraphicFramePr>
          <p:cNvPr id="46083" name="Object 4"/>
          <p:cNvGraphicFramePr>
            <a:graphicFrameLocks noGrp="1" noChangeAspect="1"/>
          </p:cNvGraphicFramePr>
          <p:nvPr>
            <p:ph idx="1"/>
          </p:nvPr>
        </p:nvGraphicFramePr>
        <p:xfrm>
          <a:off x="473075" y="1125538"/>
          <a:ext cx="8196263" cy="4795837"/>
        </p:xfrm>
        <a:graphic>
          <a:graphicData uri="http://schemas.openxmlformats.org/presentationml/2006/ole">
            <mc:AlternateContent xmlns:mc="http://schemas.openxmlformats.org/markup-compatibility/2006">
              <mc:Choice xmlns:v="urn:schemas-microsoft-com:vml" Requires="v">
                <p:oleObj name="文档" r:id="rId2" imgW="8199930" imgH="4797619" progId="Word.Document.8">
                  <p:embed/>
                </p:oleObj>
              </mc:Choice>
              <mc:Fallback>
                <p:oleObj name="文档" r:id="rId2" imgW="8199930" imgH="4797619"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1125538"/>
                        <a:ext cx="8196263" cy="47958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84" name="Group 5"/>
          <p:cNvGrpSpPr>
            <a:grpSpLocks/>
          </p:cNvGrpSpPr>
          <p:nvPr/>
        </p:nvGrpSpPr>
        <p:grpSpPr bwMode="auto">
          <a:xfrm>
            <a:off x="6084168" y="4149080"/>
            <a:ext cx="2111375" cy="1285875"/>
            <a:chOff x="3792" y="2736"/>
            <a:chExt cx="1222" cy="704"/>
          </a:xfrm>
        </p:grpSpPr>
        <p:sp>
          <p:nvSpPr>
            <p:cNvPr id="46085" name="Oval 6"/>
            <p:cNvSpPr>
              <a:spLocks noChangeArrowheads="1"/>
            </p:cNvSpPr>
            <p:nvPr/>
          </p:nvSpPr>
          <p:spPr bwMode="white">
            <a:xfrm>
              <a:off x="4608" y="2784"/>
              <a:ext cx="363" cy="272"/>
            </a:xfrm>
            <a:prstGeom prst="ellipse">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086" name="Oval 7"/>
            <p:cNvSpPr>
              <a:spLocks noChangeArrowheads="1"/>
            </p:cNvSpPr>
            <p:nvPr/>
          </p:nvSpPr>
          <p:spPr bwMode="white">
            <a:xfrm>
              <a:off x="3792" y="2736"/>
              <a:ext cx="363" cy="27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087" name="Oval 8"/>
            <p:cNvSpPr>
              <a:spLocks noChangeArrowheads="1"/>
            </p:cNvSpPr>
            <p:nvPr/>
          </p:nvSpPr>
          <p:spPr bwMode="white">
            <a:xfrm>
              <a:off x="4560" y="3168"/>
              <a:ext cx="454" cy="272"/>
            </a:xfrm>
            <a:prstGeom prst="ellipse">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1258888" y="0"/>
            <a:ext cx="7667625" cy="936625"/>
          </a:xfrm>
        </p:spPr>
        <p:txBody>
          <a:bodyPr/>
          <a:lstStyle/>
          <a:p>
            <a:pPr eaLnBrk="1" hangingPunct="1"/>
            <a:r>
              <a:rPr lang="en-US" altLang="zh-CN" sz="4000"/>
              <a:t>Bus-based protocols (Snooping)</a:t>
            </a:r>
          </a:p>
        </p:txBody>
      </p:sp>
      <p:sp>
        <p:nvSpPr>
          <p:cNvPr id="47107" name="Rectangle 3"/>
          <p:cNvSpPr>
            <a:spLocks noGrp="1" noRot="1" noChangeArrowheads="1"/>
          </p:cNvSpPr>
          <p:nvPr>
            <p:ph idx="1"/>
          </p:nvPr>
        </p:nvSpPr>
        <p:spPr>
          <a:xfrm>
            <a:off x="304800" y="1143000"/>
            <a:ext cx="8621713" cy="5022850"/>
          </a:xfrm>
        </p:spPr>
        <p:txBody>
          <a:bodyPr/>
          <a:lstStyle/>
          <a:p>
            <a:pPr eaLnBrk="1" hangingPunct="1">
              <a:lnSpc>
                <a:spcPct val="90000"/>
              </a:lnSpc>
            </a:pPr>
            <a:r>
              <a:rPr lang="en-US" altLang="zh-CN" sz="2800"/>
              <a:t>Snooping</a:t>
            </a:r>
          </a:p>
          <a:p>
            <a:pPr lvl="1" eaLnBrk="1" hangingPunct="1">
              <a:lnSpc>
                <a:spcPct val="90000"/>
              </a:lnSpc>
            </a:pPr>
            <a:r>
              <a:rPr lang="en-US" altLang="zh-CN" sz="2800"/>
              <a:t>All </a:t>
            </a:r>
            <a:r>
              <a:rPr lang="en-US" altLang="zh-CN" sz="2800">
                <a:solidFill>
                  <a:srgbClr val="0000FF"/>
                </a:solidFill>
              </a:rPr>
              <a:t>caches see and react to all bus events</a:t>
            </a:r>
          </a:p>
          <a:p>
            <a:pPr lvl="1" eaLnBrk="1" hangingPunct="1">
              <a:lnSpc>
                <a:spcPct val="90000"/>
              </a:lnSpc>
            </a:pPr>
            <a:r>
              <a:rPr lang="en-US" altLang="zh-CN" sz="2800"/>
              <a:t>Protocol relies on global visibility of events (ordered broadcast)</a:t>
            </a:r>
          </a:p>
          <a:p>
            <a:pPr lvl="1" eaLnBrk="1" hangingPunct="1">
              <a:lnSpc>
                <a:spcPct val="90000"/>
              </a:lnSpc>
            </a:pPr>
            <a:r>
              <a:rPr lang="en-US" altLang="zh-CN" sz="2800">
                <a:solidFill>
                  <a:srgbClr val="0000FF"/>
                </a:solidFill>
              </a:rPr>
              <a:t>The serialization of access by the bus forces serialization of writes.</a:t>
            </a:r>
            <a:r>
              <a:rPr lang="en-US" altLang="zh-CN" sz="2800"/>
              <a:t> </a:t>
            </a:r>
          </a:p>
          <a:p>
            <a:pPr eaLnBrk="1" hangingPunct="1">
              <a:lnSpc>
                <a:spcPct val="90000"/>
              </a:lnSpc>
            </a:pPr>
            <a:r>
              <a:rPr lang="en-US" altLang="zh-CN" sz="2800"/>
              <a:t>Events:</a:t>
            </a:r>
          </a:p>
          <a:p>
            <a:pPr lvl="1" eaLnBrk="1" hangingPunct="1">
              <a:lnSpc>
                <a:spcPct val="90000"/>
              </a:lnSpc>
            </a:pPr>
            <a:r>
              <a:rPr lang="en-US" altLang="zh-CN" sz="2800"/>
              <a:t>Processor (events from own processor)</a:t>
            </a:r>
          </a:p>
          <a:p>
            <a:pPr lvl="2" eaLnBrk="1" hangingPunct="1">
              <a:lnSpc>
                <a:spcPct val="90000"/>
              </a:lnSpc>
            </a:pPr>
            <a:r>
              <a:rPr lang="en-US" altLang="zh-CN" sz="2800"/>
              <a:t>Read (R), Write (W), Writeback (WB)</a:t>
            </a:r>
          </a:p>
          <a:p>
            <a:pPr lvl="1" eaLnBrk="1" hangingPunct="1">
              <a:lnSpc>
                <a:spcPct val="90000"/>
              </a:lnSpc>
            </a:pPr>
            <a:r>
              <a:rPr lang="en-US" altLang="zh-CN" sz="2800"/>
              <a:t>Bus Events (events from other processors)</a:t>
            </a:r>
          </a:p>
          <a:p>
            <a:pPr lvl="2" eaLnBrk="1" hangingPunct="1">
              <a:lnSpc>
                <a:spcPct val="90000"/>
              </a:lnSpc>
            </a:pPr>
            <a:r>
              <a:rPr lang="en-US" altLang="zh-CN" sz="2800"/>
              <a:t>Bus Read (BR), Bus Write (BW)</a:t>
            </a:r>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7188" y="785813"/>
            <a:ext cx="8302625" cy="5319712"/>
          </a:xfrm>
        </p:spPr>
      </p:pic>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1116013" y="0"/>
            <a:ext cx="7810500" cy="936625"/>
          </a:xfrm>
        </p:spPr>
        <p:txBody>
          <a:bodyPr/>
          <a:lstStyle/>
          <a:p>
            <a:pPr eaLnBrk="1" hangingPunct="1"/>
            <a:r>
              <a:rPr lang="en-US" altLang="zh-CN" sz="4000"/>
              <a:t> 5 snooping protocols</a:t>
            </a:r>
            <a:endParaRPr lang="en-US" altLang="zh-CN"/>
          </a:p>
        </p:txBody>
      </p:sp>
      <p:graphicFrame>
        <p:nvGraphicFramePr>
          <p:cNvPr id="49155" name="Object 3"/>
          <p:cNvGraphicFramePr>
            <a:graphicFrameLocks noGrp="1" noChangeAspect="1"/>
          </p:cNvGraphicFramePr>
          <p:nvPr>
            <p:ph idx="1"/>
          </p:nvPr>
        </p:nvGraphicFramePr>
        <p:xfrm>
          <a:off x="280988" y="1125538"/>
          <a:ext cx="8582025" cy="4795837"/>
        </p:xfrm>
        <a:graphic>
          <a:graphicData uri="http://schemas.openxmlformats.org/presentationml/2006/ole">
            <mc:AlternateContent xmlns:mc="http://schemas.openxmlformats.org/markup-compatibility/2006">
              <mc:Choice xmlns:v="urn:schemas-microsoft-com:vml" Requires="v">
                <p:oleObj name="文档" r:id="rId2" imgW="8659530" imgH="4839009" progId="Word.Document.8">
                  <p:embed/>
                </p:oleObj>
              </mc:Choice>
              <mc:Fallback>
                <p:oleObj name="文档" r:id="rId2" imgW="8659530" imgH="4839009"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125538"/>
                        <a:ext cx="8582025" cy="4795837"/>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1331913" y="0"/>
            <a:ext cx="7488237" cy="981075"/>
          </a:xfrm>
        </p:spPr>
        <p:txBody>
          <a:bodyPr/>
          <a:lstStyle/>
          <a:p>
            <a:pPr eaLnBrk="1" hangingPunct="1"/>
            <a:r>
              <a:rPr lang="en-US" altLang="zh-CN" sz="4000"/>
              <a:t>Centralized Shared-Memory Architecture</a:t>
            </a:r>
          </a:p>
        </p:txBody>
      </p:sp>
      <p:sp>
        <p:nvSpPr>
          <p:cNvPr id="31747" name="Rectangle 3"/>
          <p:cNvSpPr>
            <a:spLocks noGrp="1" noRot="1" noChangeArrowheads="1"/>
          </p:cNvSpPr>
          <p:nvPr>
            <p:ph idx="1"/>
          </p:nvPr>
        </p:nvSpPr>
        <p:spPr/>
        <p:txBody>
          <a:bodyPr/>
          <a:lstStyle/>
          <a:p>
            <a:pPr eaLnBrk="1" hangingPunct="1">
              <a:lnSpc>
                <a:spcPct val="90000"/>
              </a:lnSpc>
            </a:pPr>
            <a:r>
              <a:rPr lang="en-US" altLang="zh-CN" sz="2800"/>
              <a:t>Characteristics of SMP</a:t>
            </a:r>
          </a:p>
          <a:p>
            <a:pPr lvl="1" eaLnBrk="1" hangingPunct="1">
              <a:lnSpc>
                <a:spcPct val="90000"/>
              </a:lnSpc>
            </a:pPr>
            <a:r>
              <a:rPr lang="en-US" altLang="zh-CN" sz="2800">
                <a:solidFill>
                  <a:srgbClr val="0000FF"/>
                </a:solidFill>
              </a:rPr>
              <a:t>Limited processors nodes</a:t>
            </a:r>
            <a:r>
              <a:rPr lang="en-US" altLang="zh-CN" sz="2800"/>
              <a:t>----small scale, share single physical memory connected by a shared bus.</a:t>
            </a:r>
          </a:p>
          <a:p>
            <a:pPr lvl="1" eaLnBrk="1" hangingPunct="1">
              <a:lnSpc>
                <a:spcPct val="90000"/>
              </a:lnSpc>
            </a:pPr>
            <a:r>
              <a:rPr lang="en-US" altLang="zh-CN" sz="2800">
                <a:solidFill>
                  <a:srgbClr val="FF0000"/>
                </a:solidFill>
              </a:rPr>
              <a:t>Large cache</a:t>
            </a:r>
            <a:r>
              <a:rPr lang="en-US" altLang="zh-CN" sz="2800">
                <a:solidFill>
                  <a:schemeClr val="accent2"/>
                </a:solidFill>
              </a:rPr>
              <a:t> </a:t>
            </a:r>
            <a:r>
              <a:rPr lang="en-US" altLang="zh-CN" sz="2800"/>
              <a:t>----provide a sufficient amount of memory bandwidth.</a:t>
            </a:r>
          </a:p>
          <a:p>
            <a:pPr lvl="2" eaLnBrk="1" hangingPunct="1">
              <a:lnSpc>
                <a:spcPct val="90000"/>
              </a:lnSpc>
            </a:pPr>
            <a:r>
              <a:rPr lang="en-US" altLang="en-US" sz="2800">
                <a:solidFill>
                  <a:srgbClr val="FF0000"/>
                </a:solidFill>
              </a:rPr>
              <a:t>Increase bandwidth</a:t>
            </a:r>
            <a:r>
              <a:rPr lang="en-US" altLang="en-US" sz="2800"/>
              <a:t> versus bus/memory</a:t>
            </a:r>
          </a:p>
          <a:p>
            <a:pPr lvl="2" eaLnBrk="1" hangingPunct="1">
              <a:lnSpc>
                <a:spcPct val="90000"/>
              </a:lnSpc>
            </a:pPr>
            <a:r>
              <a:rPr lang="en-US" altLang="en-US" sz="2800">
                <a:solidFill>
                  <a:srgbClr val="FF0000"/>
                </a:solidFill>
              </a:rPr>
              <a:t>Reduce latency of access</a:t>
            </a:r>
          </a:p>
          <a:p>
            <a:pPr lvl="2" eaLnBrk="1" hangingPunct="1">
              <a:lnSpc>
                <a:spcPct val="90000"/>
              </a:lnSpc>
            </a:pPr>
            <a:r>
              <a:rPr lang="en-US" altLang="en-US" sz="2800"/>
              <a:t>Valuable for both private data and shared data</a:t>
            </a:r>
            <a:r>
              <a:rPr lang="en-US" altLang="zh-CN" sz="1800" b="1"/>
              <a:t> </a:t>
            </a:r>
          </a:p>
          <a:p>
            <a:pPr lvl="1" eaLnBrk="1" hangingPunct="1">
              <a:lnSpc>
                <a:spcPct val="90000"/>
              </a:lnSpc>
            </a:pPr>
            <a:r>
              <a:rPr lang="en-US" altLang="zh-CN" sz="2800">
                <a:solidFill>
                  <a:srgbClr val="0000FF"/>
                </a:solidFill>
              </a:rPr>
              <a:t>UMA</a:t>
            </a:r>
            <a:r>
              <a:rPr lang="en-US" altLang="zh-CN" sz="2800"/>
              <a:t>----uniform memory access time. </a:t>
            </a:r>
            <a:endParaRPr lang="en-US" altLang="zh-CN" sz="1800"/>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altLang="zh-CN" sz="4000"/>
              <a:t>Simple write-invalidate protocol</a:t>
            </a:r>
          </a:p>
        </p:txBody>
      </p:sp>
      <p:sp>
        <p:nvSpPr>
          <p:cNvPr id="50179" name="Rectangle 3"/>
          <p:cNvSpPr>
            <a:spLocks noGrp="1" noRot="1" noChangeArrowheads="1"/>
          </p:cNvSpPr>
          <p:nvPr>
            <p:ph idx="1"/>
          </p:nvPr>
        </p:nvSpPr>
        <p:spPr/>
        <p:txBody>
          <a:bodyPr/>
          <a:lstStyle/>
          <a:p>
            <a:pPr eaLnBrk="1" hangingPunct="1"/>
            <a:r>
              <a:rPr lang="en-US" altLang="zh-CN"/>
              <a:t>Three states</a:t>
            </a:r>
          </a:p>
          <a:p>
            <a:pPr lvl="1" eaLnBrk="1" hangingPunct="1"/>
            <a:r>
              <a:rPr lang="en-US" altLang="zh-CN"/>
              <a:t>Invalid, Shared, exclusive</a:t>
            </a:r>
          </a:p>
          <a:p>
            <a:pPr eaLnBrk="1" hangingPunct="1"/>
            <a:r>
              <a:rPr lang="en-US" altLang="zh-CN"/>
              <a:t>Events</a:t>
            </a:r>
          </a:p>
          <a:p>
            <a:pPr lvl="1" eaLnBrk="1" hangingPunct="1"/>
            <a:r>
              <a:rPr lang="en-US" altLang="zh-CN"/>
              <a:t>CPU-R, CPU-W</a:t>
            </a:r>
          </a:p>
          <a:p>
            <a:pPr lvl="1" eaLnBrk="1" hangingPunct="1"/>
            <a:r>
              <a:rPr lang="en-US" altLang="zh-CN"/>
              <a:t>BUS-R, BUS-W</a:t>
            </a:r>
          </a:p>
          <a:p>
            <a:pPr lvl="1" eaLnBrk="1" hangingPunct="1"/>
            <a:endParaRPr lang="en-US" altLang="zh-CN"/>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1331913" y="188913"/>
            <a:ext cx="7812087" cy="801687"/>
          </a:xfrm>
          <a:noFill/>
        </p:spPr>
        <p:txBody>
          <a:bodyPr lIns="90488" tIns="44450" rIns="90488" bIns="44450"/>
          <a:lstStyle/>
          <a:p>
            <a:pPr eaLnBrk="1" hangingPunct="1"/>
            <a:r>
              <a:rPr lang="en-US" altLang="en-US" sz="4000"/>
              <a:t>Snoopy-Cache State Machine-I </a:t>
            </a:r>
          </a:p>
        </p:txBody>
      </p:sp>
      <p:sp>
        <p:nvSpPr>
          <p:cNvPr id="51203" name="Rectangle 3"/>
          <p:cNvSpPr>
            <a:spLocks noGrp="1" noRot="1" noChangeArrowheads="1"/>
          </p:cNvSpPr>
          <p:nvPr>
            <p:ph idx="1"/>
          </p:nvPr>
        </p:nvSpPr>
        <p:spPr>
          <a:xfrm>
            <a:off x="0" y="1447800"/>
            <a:ext cx="3619500" cy="1600200"/>
          </a:xfrm>
        </p:spPr>
        <p:txBody>
          <a:bodyPr lIns="90488" tIns="44450" rIns="90488" bIns="44450"/>
          <a:lstStyle/>
          <a:p>
            <a:pPr marL="285750" indent="-285750" eaLnBrk="1" hangingPunct="1"/>
            <a:r>
              <a:rPr lang="en-US" altLang="en-US" sz="2400"/>
              <a:t>State machine</a:t>
            </a:r>
            <a:br>
              <a:rPr lang="en-US" altLang="en-US" sz="2400"/>
            </a:br>
            <a:r>
              <a:rPr lang="en-US" altLang="en-US" sz="2400"/>
              <a:t>for </a:t>
            </a:r>
            <a:r>
              <a:rPr lang="en-US" altLang="en-US" sz="2400" i="1" u="sng">
                <a:solidFill>
                  <a:srgbClr val="0000FF"/>
                </a:solidFill>
              </a:rPr>
              <a:t>CPU</a:t>
            </a:r>
            <a:r>
              <a:rPr lang="en-US" altLang="en-US" sz="2400"/>
              <a:t> requests</a:t>
            </a:r>
            <a:br>
              <a:rPr lang="en-US" altLang="en-US" sz="2400"/>
            </a:br>
            <a:r>
              <a:rPr lang="en-US" altLang="en-US" sz="2400"/>
              <a:t>for each </a:t>
            </a:r>
            <a:br>
              <a:rPr lang="en-US" altLang="en-US" sz="2400"/>
            </a:br>
            <a:r>
              <a:rPr lang="en-US" altLang="en-US" sz="2400" u="sng">
                <a:solidFill>
                  <a:srgbClr val="0000FF"/>
                </a:solidFill>
              </a:rPr>
              <a:t>cache block</a:t>
            </a:r>
          </a:p>
        </p:txBody>
      </p:sp>
      <p:grpSp>
        <p:nvGrpSpPr>
          <p:cNvPr id="51204" name="Group 4"/>
          <p:cNvGrpSpPr>
            <a:grpSpLocks/>
          </p:cNvGrpSpPr>
          <p:nvPr/>
        </p:nvGrpSpPr>
        <p:grpSpPr bwMode="auto">
          <a:xfrm>
            <a:off x="633413" y="1600200"/>
            <a:ext cx="8194675" cy="4727575"/>
            <a:chOff x="399" y="574"/>
            <a:chExt cx="5162" cy="3717"/>
          </a:xfrm>
        </p:grpSpPr>
        <p:sp>
          <p:nvSpPr>
            <p:cNvPr id="51205" name="Rectangle 5"/>
            <p:cNvSpPr>
              <a:spLocks noChangeArrowheads="1"/>
            </p:cNvSpPr>
            <p:nvPr/>
          </p:nvSpPr>
          <p:spPr bwMode="auto">
            <a:xfrm>
              <a:off x="2211" y="1174"/>
              <a:ext cx="530"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dirty="0">
                  <a:latin typeface="Arial" panose="020B0604020202020204" pitchFamily="34" charset="0"/>
                </a:rPr>
                <a:t>Invalid</a:t>
              </a:r>
            </a:p>
          </p:txBody>
        </p:sp>
        <p:sp>
          <p:nvSpPr>
            <p:cNvPr id="51206" name="Rectangle 6"/>
            <p:cNvSpPr>
              <a:spLocks noChangeArrowheads="1"/>
            </p:cNvSpPr>
            <p:nvPr/>
          </p:nvSpPr>
          <p:spPr bwMode="auto">
            <a:xfrm>
              <a:off x="4251" y="1066"/>
              <a:ext cx="812"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1207" name="Rectangle 7"/>
            <p:cNvSpPr>
              <a:spLocks noChangeArrowheads="1"/>
            </p:cNvSpPr>
            <p:nvPr/>
          </p:nvSpPr>
          <p:spPr bwMode="auto">
            <a:xfrm>
              <a:off x="2064" y="3216"/>
              <a:ext cx="875"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1208" name="Rectangle 8"/>
            <p:cNvSpPr>
              <a:spLocks noChangeArrowheads="1"/>
            </p:cNvSpPr>
            <p:nvPr/>
          </p:nvSpPr>
          <p:spPr bwMode="auto">
            <a:xfrm>
              <a:off x="2979" y="1055"/>
              <a:ext cx="810" cy="28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a:t>
              </a:r>
              <a:endParaRPr lang="en-US" altLang="en-US" sz="1800" b="1">
                <a:solidFill>
                  <a:schemeClr val="accent2"/>
                </a:solidFill>
                <a:latin typeface="Arial" panose="020B0604020202020204" pitchFamily="34" charset="0"/>
              </a:endParaRPr>
            </a:p>
          </p:txBody>
        </p:sp>
        <p:sp>
          <p:nvSpPr>
            <p:cNvPr id="51209" name="Rectangle 9"/>
            <p:cNvSpPr>
              <a:spLocks noChangeArrowheads="1"/>
            </p:cNvSpPr>
            <p:nvPr/>
          </p:nvSpPr>
          <p:spPr bwMode="auto">
            <a:xfrm>
              <a:off x="1632" y="1872"/>
              <a:ext cx="818"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a:t>
              </a:r>
            </a:p>
          </p:txBody>
        </p:sp>
        <p:sp>
          <p:nvSpPr>
            <p:cNvPr id="51210" name="Rectangle 10"/>
            <p:cNvSpPr>
              <a:spLocks noChangeArrowheads="1"/>
            </p:cNvSpPr>
            <p:nvPr/>
          </p:nvSpPr>
          <p:spPr bwMode="auto">
            <a:xfrm>
              <a:off x="4467" y="574"/>
              <a:ext cx="1026"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b="1">
                <a:solidFill>
                  <a:schemeClr val="accent2"/>
                </a:solidFill>
                <a:latin typeface="Arial" panose="020B0604020202020204" pitchFamily="34" charset="0"/>
              </a:endParaRPr>
            </a:p>
          </p:txBody>
        </p:sp>
        <p:sp>
          <p:nvSpPr>
            <p:cNvPr id="51211" name="Rectangle 11"/>
            <p:cNvSpPr>
              <a:spLocks noChangeArrowheads="1"/>
            </p:cNvSpPr>
            <p:nvPr/>
          </p:nvSpPr>
          <p:spPr bwMode="auto">
            <a:xfrm>
              <a:off x="3003" y="1342"/>
              <a:ext cx="1138" cy="5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1212" name="Rectangle 12"/>
            <p:cNvSpPr>
              <a:spLocks noChangeArrowheads="1"/>
            </p:cNvSpPr>
            <p:nvPr/>
          </p:nvSpPr>
          <p:spPr bwMode="auto">
            <a:xfrm>
              <a:off x="1536" y="2112"/>
              <a:ext cx="946"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dirty="0">
                  <a:latin typeface="Arial" panose="020B0604020202020204" pitchFamily="34" charset="0"/>
                </a:rPr>
                <a:t>Place Write </a:t>
              </a:r>
              <a:br>
                <a:rPr lang="en-US" altLang="en-US" sz="1800" b="1" dirty="0">
                  <a:latin typeface="Arial" panose="020B0604020202020204" pitchFamily="34" charset="0"/>
                </a:rPr>
              </a:br>
              <a:r>
                <a:rPr lang="en-US" altLang="en-US" sz="1800" b="1" dirty="0">
                  <a:latin typeface="Arial" panose="020B0604020202020204" pitchFamily="34" charset="0"/>
                </a:rPr>
                <a:t>Miss on bus</a:t>
              </a:r>
            </a:p>
          </p:txBody>
        </p:sp>
        <p:sp>
          <p:nvSpPr>
            <p:cNvPr id="51213" name="Rectangle 13"/>
            <p:cNvSpPr>
              <a:spLocks noChangeArrowheads="1"/>
            </p:cNvSpPr>
            <p:nvPr/>
          </p:nvSpPr>
          <p:spPr bwMode="auto">
            <a:xfrm>
              <a:off x="2592" y="2064"/>
              <a:ext cx="1210" cy="93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block,</a:t>
              </a:r>
            </a:p>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1214" name="Rectangle 14"/>
            <p:cNvSpPr>
              <a:spLocks noChangeArrowheads="1"/>
            </p:cNvSpPr>
            <p:nvPr/>
          </p:nvSpPr>
          <p:spPr bwMode="auto">
            <a:xfrm>
              <a:off x="3471" y="2782"/>
              <a:ext cx="1778"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dirty="0">
                  <a:solidFill>
                    <a:srgbClr val="0000FF"/>
                  </a:solidFill>
                  <a:latin typeface="Arial" panose="020B0604020202020204" pitchFamily="34" charset="0"/>
                </a:rPr>
                <a:t>CPU Write</a:t>
              </a:r>
            </a:p>
            <a:p>
              <a:pPr>
                <a:spcBef>
                  <a:spcPct val="0"/>
                </a:spcBef>
                <a:buClrTx/>
                <a:buSzTx/>
                <a:buFontTx/>
                <a:buNone/>
              </a:pPr>
              <a:r>
                <a:rPr lang="en-US" altLang="en-US" sz="1800" b="1" dirty="0">
                  <a:latin typeface="Arial" panose="020B0604020202020204" pitchFamily="34" charset="0"/>
                </a:rPr>
                <a:t>Place Write Miss on Bus</a:t>
              </a:r>
            </a:p>
          </p:txBody>
        </p:sp>
        <p:sp>
          <p:nvSpPr>
            <p:cNvPr id="51215" name="Rectangle 15"/>
            <p:cNvSpPr>
              <a:spLocks noChangeArrowheads="1"/>
            </p:cNvSpPr>
            <p:nvPr/>
          </p:nvSpPr>
          <p:spPr bwMode="auto">
            <a:xfrm>
              <a:off x="4383" y="2098"/>
              <a:ext cx="1178" cy="7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b="1">
                <a:latin typeface="Arial" panose="020B0604020202020204" pitchFamily="34" charset="0"/>
              </a:endParaRPr>
            </a:p>
            <a:p>
              <a:pPr>
                <a:spcBef>
                  <a:spcPct val="0"/>
                </a:spcBef>
                <a:buClrTx/>
                <a:buSzTx/>
                <a:buFontTx/>
                <a:buNone/>
              </a:pPr>
              <a:r>
                <a:rPr lang="en-US" altLang="en-US" sz="1800">
                  <a:latin typeface="Arial" panose="020B0604020202020204" pitchFamily="34" charset="0"/>
                </a:rPr>
                <a:t>Place read miss </a:t>
              </a:r>
            </a:p>
            <a:p>
              <a:pPr>
                <a:spcBef>
                  <a:spcPct val="0"/>
                </a:spcBef>
                <a:buClrTx/>
                <a:buSzTx/>
                <a:buFontTx/>
                <a:buNone/>
              </a:pPr>
              <a:r>
                <a:rPr lang="en-US" altLang="en-US" sz="1800">
                  <a:latin typeface="Arial" panose="020B0604020202020204" pitchFamily="34" charset="0"/>
                </a:rPr>
                <a:t>on bus</a:t>
              </a:r>
            </a:p>
          </p:txBody>
        </p:sp>
        <p:sp>
          <p:nvSpPr>
            <p:cNvPr id="51216" name="Rectangle 16"/>
            <p:cNvSpPr>
              <a:spLocks noChangeArrowheads="1"/>
            </p:cNvSpPr>
            <p:nvPr/>
          </p:nvSpPr>
          <p:spPr bwMode="auto">
            <a:xfrm>
              <a:off x="3303" y="3574"/>
              <a:ext cx="1746" cy="71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dirty="0">
                  <a:solidFill>
                    <a:srgbClr val="0000FF"/>
                  </a:solidFill>
                  <a:latin typeface="Arial" panose="020B0604020202020204" pitchFamily="34" charset="0"/>
                </a:rPr>
                <a:t>CPU Write Miss</a:t>
              </a:r>
              <a:endParaRPr lang="en-US" altLang="en-US" sz="1800" dirty="0">
                <a:solidFill>
                  <a:srgbClr val="0000FF"/>
                </a:solidFill>
                <a:latin typeface="Arial" panose="020B0604020202020204" pitchFamily="34" charset="0"/>
              </a:endParaRPr>
            </a:p>
            <a:p>
              <a:pPr>
                <a:spcBef>
                  <a:spcPct val="0"/>
                </a:spcBef>
                <a:buClrTx/>
                <a:buSzTx/>
                <a:buFontTx/>
                <a:buNone/>
              </a:pPr>
              <a:r>
                <a:rPr lang="en-US" altLang="en-US" sz="1800" dirty="0">
                  <a:latin typeface="Arial" panose="020B0604020202020204" pitchFamily="34" charset="0"/>
                </a:rPr>
                <a:t>Write back cache block</a:t>
              </a:r>
            </a:p>
            <a:p>
              <a:pPr>
                <a:spcBef>
                  <a:spcPct val="0"/>
                </a:spcBef>
                <a:buClrTx/>
                <a:buSzTx/>
                <a:buFontTx/>
                <a:buNone/>
              </a:pPr>
              <a:r>
                <a:rPr lang="en-US" altLang="en-US" sz="1800" b="1" dirty="0">
                  <a:latin typeface="Arial" panose="020B0604020202020204" pitchFamily="34" charset="0"/>
                </a:rPr>
                <a:t>Place write miss on bus</a:t>
              </a:r>
            </a:p>
          </p:txBody>
        </p:sp>
        <p:sp>
          <p:nvSpPr>
            <p:cNvPr id="51217" name="Rectangle 17"/>
            <p:cNvSpPr>
              <a:spLocks noChangeArrowheads="1"/>
            </p:cNvSpPr>
            <p:nvPr/>
          </p:nvSpPr>
          <p:spPr bwMode="auto">
            <a:xfrm>
              <a:off x="1071" y="3562"/>
              <a:ext cx="1010"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a:latin typeface="Arial" panose="020B0604020202020204" pitchFamily="34" charset="0"/>
              </a:endParaRPr>
            </a:p>
            <a:p>
              <a:pPr>
                <a:spcBef>
                  <a:spcPct val="0"/>
                </a:spcBef>
                <a:buClrTx/>
                <a:buSzTx/>
                <a:buFontTx/>
                <a:buNone/>
              </a:pPr>
              <a:r>
                <a:rPr lang="en-US" altLang="en-US" sz="1800" b="1">
                  <a:solidFill>
                    <a:srgbClr val="0000FF"/>
                  </a:solidFill>
                  <a:latin typeface="Arial" panose="020B0604020202020204" pitchFamily="34" charset="0"/>
                </a:rPr>
                <a:t>CPU write hit</a:t>
              </a:r>
            </a:p>
          </p:txBody>
        </p:sp>
        <p:sp>
          <p:nvSpPr>
            <p:cNvPr id="51218" name="Rectangle 18"/>
            <p:cNvSpPr>
              <a:spLocks noChangeArrowheads="1"/>
            </p:cNvSpPr>
            <p:nvPr/>
          </p:nvSpPr>
          <p:spPr bwMode="auto">
            <a:xfrm>
              <a:off x="399" y="2920"/>
              <a:ext cx="1267"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400" b="1">
                  <a:latin typeface="Arial" panose="020B0604020202020204" pitchFamily="34" charset="0"/>
                </a:rPr>
                <a:t>Cache Block</a:t>
              </a:r>
            </a:p>
            <a:p>
              <a:pPr>
                <a:spcBef>
                  <a:spcPct val="0"/>
                </a:spcBef>
                <a:buClrTx/>
                <a:buSzTx/>
                <a:buFontTx/>
                <a:buNone/>
              </a:pPr>
              <a:r>
                <a:rPr lang="en-US" altLang="en-US" sz="2400" b="1">
                  <a:latin typeface="Arial" panose="020B0604020202020204" pitchFamily="34" charset="0"/>
                </a:rPr>
                <a:t>State</a:t>
              </a:r>
            </a:p>
          </p:txBody>
        </p:sp>
        <p:sp>
          <p:nvSpPr>
            <p:cNvPr id="51219" name="Oval 19"/>
            <p:cNvSpPr>
              <a:spLocks noChangeArrowheads="1"/>
            </p:cNvSpPr>
            <p:nvPr/>
          </p:nvSpPr>
          <p:spPr bwMode="auto">
            <a:xfrm>
              <a:off x="2060"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0" name="Oval 20"/>
            <p:cNvSpPr>
              <a:spLocks noChangeArrowheads="1"/>
            </p:cNvSpPr>
            <p:nvPr/>
          </p:nvSpPr>
          <p:spPr bwMode="auto">
            <a:xfrm>
              <a:off x="4196"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1" name="Oval 21"/>
            <p:cNvSpPr>
              <a:spLocks noChangeArrowheads="1"/>
            </p:cNvSpPr>
            <p:nvPr/>
          </p:nvSpPr>
          <p:spPr bwMode="auto">
            <a:xfrm>
              <a:off x="2060" y="3056"/>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2" name="Line 22"/>
            <p:cNvSpPr>
              <a:spLocks noChangeShapeType="1"/>
            </p:cNvSpPr>
            <p:nvPr/>
          </p:nvSpPr>
          <p:spPr bwMode="auto">
            <a:xfrm>
              <a:off x="2952" y="1332"/>
              <a:ext cx="1260" cy="0"/>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3" name="Line 23"/>
            <p:cNvSpPr>
              <a:spLocks noChangeShapeType="1"/>
            </p:cNvSpPr>
            <p:nvPr/>
          </p:nvSpPr>
          <p:spPr bwMode="auto">
            <a:xfrm>
              <a:off x="2484" y="1704"/>
              <a:ext cx="0" cy="13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4" name="Line 24"/>
            <p:cNvSpPr>
              <a:spLocks noChangeShapeType="1"/>
            </p:cNvSpPr>
            <p:nvPr/>
          </p:nvSpPr>
          <p:spPr bwMode="auto">
            <a:xfrm flipV="1">
              <a:off x="2796" y="1596"/>
              <a:ext cx="1500" cy="1536"/>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Line 25"/>
            <p:cNvSpPr>
              <a:spLocks noChangeShapeType="1"/>
            </p:cNvSpPr>
            <p:nvPr/>
          </p:nvSpPr>
          <p:spPr bwMode="auto">
            <a:xfrm flipV="1">
              <a:off x="2928" y="1716"/>
              <a:ext cx="1572" cy="159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Freeform 26"/>
            <p:cNvSpPr>
              <a:spLocks/>
            </p:cNvSpPr>
            <p:nvPr/>
          </p:nvSpPr>
          <p:spPr bwMode="auto">
            <a:xfrm>
              <a:off x="2844" y="3576"/>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7" name="Freeform 27"/>
            <p:cNvSpPr>
              <a:spLocks/>
            </p:cNvSpPr>
            <p:nvPr/>
          </p:nvSpPr>
          <p:spPr bwMode="auto">
            <a:xfrm>
              <a:off x="4800" y="1524"/>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8" name="Freeform 28"/>
            <p:cNvSpPr>
              <a:spLocks/>
            </p:cNvSpPr>
            <p:nvPr/>
          </p:nvSpPr>
          <p:spPr bwMode="auto">
            <a:xfrm rot="16200000" flipH="1">
              <a:off x="3996" y="600"/>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9" name="Freeform 29"/>
            <p:cNvSpPr>
              <a:spLocks/>
            </p:cNvSpPr>
            <p:nvPr/>
          </p:nvSpPr>
          <p:spPr bwMode="auto">
            <a:xfrm>
              <a:off x="1656" y="3036"/>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5715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1403350" y="0"/>
            <a:ext cx="7740650" cy="990600"/>
          </a:xfrm>
          <a:noFill/>
        </p:spPr>
        <p:txBody>
          <a:bodyPr lIns="90488" tIns="44450" rIns="90488" bIns="44450"/>
          <a:lstStyle/>
          <a:p>
            <a:pPr eaLnBrk="1" hangingPunct="1"/>
            <a:r>
              <a:rPr lang="en-US" altLang="en-US" sz="4000"/>
              <a:t>Snoopy-Cache State Machine-II</a:t>
            </a:r>
          </a:p>
        </p:txBody>
      </p:sp>
      <p:sp>
        <p:nvSpPr>
          <p:cNvPr id="53251" name="Rectangle 3"/>
          <p:cNvSpPr>
            <a:spLocks noGrp="1" noRot="1" noChangeArrowheads="1"/>
          </p:cNvSpPr>
          <p:nvPr>
            <p:ph idx="1"/>
          </p:nvPr>
        </p:nvSpPr>
        <p:spPr>
          <a:xfrm>
            <a:off x="152400" y="1524000"/>
            <a:ext cx="2971800" cy="2457450"/>
          </a:xfrm>
          <a:noFill/>
        </p:spPr>
        <p:txBody>
          <a:bodyPr lIns="90488" tIns="44450" rIns="90488" bIns="44450"/>
          <a:lstStyle/>
          <a:p>
            <a:pPr marL="285750" indent="-285750" eaLnBrk="1" hangingPunct="1">
              <a:lnSpc>
                <a:spcPct val="90000"/>
              </a:lnSpc>
            </a:pPr>
            <a:r>
              <a:rPr lang="en-US" altLang="en-US" sz="2400" dirty="0"/>
              <a:t>State machine</a:t>
            </a:r>
            <a:br>
              <a:rPr lang="en-US" altLang="en-US" sz="2400" dirty="0"/>
            </a:br>
            <a:r>
              <a:rPr lang="en-US" altLang="en-US" sz="2400" dirty="0"/>
              <a:t>for </a:t>
            </a:r>
            <a:r>
              <a:rPr lang="en-US" altLang="en-US" sz="2400" i="1" u="sng" dirty="0">
                <a:solidFill>
                  <a:srgbClr val="0FEFEA"/>
                </a:solidFill>
              </a:rPr>
              <a:t>bus</a:t>
            </a:r>
            <a:r>
              <a:rPr lang="en-US" altLang="en-US" sz="2400" dirty="0"/>
              <a:t> requests</a:t>
            </a:r>
            <a:br>
              <a:rPr lang="en-US" altLang="en-US" sz="2400" dirty="0"/>
            </a:br>
            <a:r>
              <a:rPr lang="en-US" altLang="en-US" sz="2400" dirty="0"/>
              <a:t> for each </a:t>
            </a:r>
            <a:br>
              <a:rPr lang="en-US" altLang="en-US" sz="2400" dirty="0"/>
            </a:br>
            <a:r>
              <a:rPr lang="en-US" altLang="en-US" sz="2400" u="sng" dirty="0">
                <a:solidFill>
                  <a:srgbClr val="FF0000"/>
                </a:solidFill>
              </a:rPr>
              <a:t>cache block</a:t>
            </a:r>
          </a:p>
          <a:p>
            <a:pPr marL="285750" indent="-285750" eaLnBrk="1" hangingPunct="1">
              <a:lnSpc>
                <a:spcPct val="90000"/>
              </a:lnSpc>
            </a:pPr>
            <a:endParaRPr lang="en-US" altLang="en-US" sz="2400" dirty="0"/>
          </a:p>
        </p:txBody>
      </p:sp>
      <p:grpSp>
        <p:nvGrpSpPr>
          <p:cNvPr id="53252" name="Group 4"/>
          <p:cNvGrpSpPr>
            <a:grpSpLocks/>
          </p:cNvGrpSpPr>
          <p:nvPr/>
        </p:nvGrpSpPr>
        <p:grpSpPr bwMode="auto">
          <a:xfrm>
            <a:off x="3200400" y="1371600"/>
            <a:ext cx="5568950" cy="4876800"/>
            <a:chOff x="1584" y="824"/>
            <a:chExt cx="3844" cy="3249"/>
          </a:xfrm>
        </p:grpSpPr>
        <p:sp>
          <p:nvSpPr>
            <p:cNvPr id="53253" name="Rectangle 5"/>
            <p:cNvSpPr>
              <a:spLocks noChangeArrowheads="1"/>
            </p:cNvSpPr>
            <p:nvPr/>
          </p:nvSpPr>
          <p:spPr bwMode="auto">
            <a:xfrm>
              <a:off x="2355" y="1138"/>
              <a:ext cx="581" cy="24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dirty="0">
                  <a:latin typeface="Arial" panose="020B0604020202020204" pitchFamily="34" charset="0"/>
                </a:rPr>
                <a:t>Invalid</a:t>
              </a:r>
            </a:p>
          </p:txBody>
        </p:sp>
        <p:sp>
          <p:nvSpPr>
            <p:cNvPr id="53254" name="Rectangle 6"/>
            <p:cNvSpPr>
              <a:spLocks noChangeArrowheads="1"/>
            </p:cNvSpPr>
            <p:nvPr/>
          </p:nvSpPr>
          <p:spPr bwMode="auto">
            <a:xfrm>
              <a:off x="4575" y="1054"/>
              <a:ext cx="812" cy="60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3255" name="Rectangle 7"/>
            <p:cNvSpPr>
              <a:spLocks noChangeArrowheads="1"/>
            </p:cNvSpPr>
            <p:nvPr/>
          </p:nvSpPr>
          <p:spPr bwMode="auto">
            <a:xfrm>
              <a:off x="2245" y="3322"/>
              <a:ext cx="875" cy="60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3256" name="Rectangle 8"/>
            <p:cNvSpPr>
              <a:spLocks noChangeArrowheads="1"/>
            </p:cNvSpPr>
            <p:nvPr/>
          </p:nvSpPr>
          <p:spPr bwMode="auto">
            <a:xfrm>
              <a:off x="1680" y="2640"/>
              <a:ext cx="128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sp>
          <p:nvSpPr>
            <p:cNvPr id="53257" name="Rectangle 9"/>
            <p:cNvSpPr>
              <a:spLocks noChangeArrowheads="1"/>
            </p:cNvSpPr>
            <p:nvPr/>
          </p:nvSpPr>
          <p:spPr bwMode="auto">
            <a:xfrm>
              <a:off x="1584" y="2256"/>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3258" name="Rectangle 10"/>
            <p:cNvSpPr>
              <a:spLocks noChangeArrowheads="1"/>
            </p:cNvSpPr>
            <p:nvPr/>
          </p:nvSpPr>
          <p:spPr bwMode="auto">
            <a:xfrm>
              <a:off x="3552" y="2640"/>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dirty="0">
                  <a:solidFill>
                    <a:srgbClr val="FF0000"/>
                  </a:solidFill>
                  <a:latin typeface="Arial" panose="020B0604020202020204" pitchFamily="34" charset="0"/>
                </a:rPr>
                <a:t>Read miss</a:t>
              </a:r>
              <a:r>
                <a:rPr lang="en-US" altLang="en-US" sz="1800" b="1" dirty="0">
                  <a:solidFill>
                    <a:schemeClr val="accent2"/>
                  </a:solidFill>
                  <a:latin typeface="Arial" panose="020B0604020202020204" pitchFamily="34" charset="0"/>
                </a:rPr>
                <a:t> </a:t>
              </a:r>
              <a:br>
                <a:rPr lang="en-US" altLang="en-US" sz="1800" b="1" dirty="0">
                  <a:solidFill>
                    <a:schemeClr val="accent2"/>
                  </a:solidFill>
                  <a:latin typeface="Arial" panose="020B0604020202020204" pitchFamily="34" charset="0"/>
                </a:rPr>
              </a:br>
              <a:r>
                <a:rPr lang="en-US" altLang="en-US" sz="1800" dirty="0">
                  <a:latin typeface="Arial" panose="020B0604020202020204" pitchFamily="34" charset="0"/>
                </a:rPr>
                <a:t>for this block</a:t>
              </a:r>
            </a:p>
          </p:txBody>
        </p:sp>
        <p:sp>
          <p:nvSpPr>
            <p:cNvPr id="53259" name="Rectangle 11"/>
            <p:cNvSpPr>
              <a:spLocks noChangeArrowheads="1"/>
            </p:cNvSpPr>
            <p:nvPr/>
          </p:nvSpPr>
          <p:spPr bwMode="auto">
            <a:xfrm>
              <a:off x="3459" y="898"/>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3260" name="Oval 12"/>
            <p:cNvSpPr>
              <a:spLocks noChangeArrowheads="1"/>
            </p:cNvSpPr>
            <p:nvPr/>
          </p:nvSpPr>
          <p:spPr bwMode="auto">
            <a:xfrm>
              <a:off x="2204" y="824"/>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1" name="Oval 13"/>
            <p:cNvSpPr>
              <a:spLocks noChangeArrowheads="1"/>
            </p:cNvSpPr>
            <p:nvPr/>
          </p:nvSpPr>
          <p:spPr bwMode="auto">
            <a:xfrm>
              <a:off x="4484" y="824"/>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2" name="Oval 14"/>
            <p:cNvSpPr>
              <a:spLocks noChangeArrowheads="1"/>
            </p:cNvSpPr>
            <p:nvPr/>
          </p:nvSpPr>
          <p:spPr bwMode="auto">
            <a:xfrm>
              <a:off x="2204" y="3167"/>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3" name="Line 15"/>
            <p:cNvSpPr>
              <a:spLocks noChangeShapeType="1"/>
            </p:cNvSpPr>
            <p:nvPr/>
          </p:nvSpPr>
          <p:spPr bwMode="auto">
            <a:xfrm>
              <a:off x="3156" y="1328"/>
              <a:ext cx="1345" cy="0"/>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6"/>
            <p:cNvSpPr>
              <a:spLocks noChangeShapeType="1"/>
            </p:cNvSpPr>
            <p:nvPr/>
          </p:nvSpPr>
          <p:spPr bwMode="auto">
            <a:xfrm>
              <a:off x="2657" y="1725"/>
              <a:ext cx="0" cy="1421"/>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7"/>
            <p:cNvSpPr>
              <a:spLocks noChangeShapeType="1"/>
            </p:cNvSpPr>
            <p:nvPr/>
          </p:nvSpPr>
          <p:spPr bwMode="auto">
            <a:xfrm flipV="1">
              <a:off x="2990" y="1609"/>
              <a:ext cx="1601" cy="164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Rectangle 18"/>
            <p:cNvSpPr>
              <a:spLocks noChangeArrowheads="1"/>
            </p:cNvSpPr>
            <p:nvPr/>
          </p:nvSpPr>
          <p:spPr bwMode="auto">
            <a:xfrm>
              <a:off x="3600" y="2976"/>
              <a:ext cx="1208"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gr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0" y="0"/>
            <a:ext cx="9144000" cy="990600"/>
          </a:xfrm>
          <a:noFill/>
        </p:spPr>
        <p:txBody>
          <a:bodyPr lIns="90488" tIns="44450" rIns="90488" bIns="44450"/>
          <a:lstStyle/>
          <a:p>
            <a:pPr eaLnBrk="1" hangingPunct="1"/>
            <a:r>
              <a:rPr lang="en-US" altLang="en-US" sz="4000"/>
              <a:t>Snoopy-Cache State Machine-III</a:t>
            </a:r>
            <a:r>
              <a:rPr lang="en-US" altLang="en-US"/>
              <a:t> </a:t>
            </a:r>
          </a:p>
        </p:txBody>
      </p:sp>
      <p:sp>
        <p:nvSpPr>
          <p:cNvPr id="54275" name="Rectangle 3"/>
          <p:cNvSpPr>
            <a:spLocks noGrp="1" noRot="1" noChangeArrowheads="1"/>
          </p:cNvSpPr>
          <p:nvPr>
            <p:ph idx="1"/>
          </p:nvPr>
        </p:nvSpPr>
        <p:spPr>
          <a:xfrm>
            <a:off x="0" y="1371600"/>
            <a:ext cx="3581400" cy="2343150"/>
          </a:xfrm>
        </p:spPr>
        <p:txBody>
          <a:bodyPr lIns="90488" tIns="44450" rIns="90488" bIns="44450"/>
          <a:lstStyle/>
          <a:p>
            <a:pPr marL="285750" indent="-285750" eaLnBrk="1" hangingPunct="1"/>
            <a:r>
              <a:rPr lang="en-US" altLang="en-US" sz="2000"/>
              <a:t>State machine</a:t>
            </a:r>
            <a:br>
              <a:rPr lang="en-US" altLang="en-US" sz="2000"/>
            </a:br>
            <a:r>
              <a:rPr lang="en-US" altLang="en-US" sz="2000"/>
              <a:t>for </a:t>
            </a:r>
            <a:r>
              <a:rPr lang="en-US" altLang="en-US" sz="2000" i="1" u="sng">
                <a:solidFill>
                  <a:srgbClr val="FF0000"/>
                </a:solidFill>
              </a:rPr>
              <a:t>CPU</a:t>
            </a:r>
            <a:r>
              <a:rPr lang="en-US" altLang="en-US" sz="2000">
                <a:solidFill>
                  <a:srgbClr val="FF0000"/>
                </a:solidFill>
              </a:rPr>
              <a:t> </a:t>
            </a:r>
            <a:r>
              <a:rPr lang="en-US" altLang="en-US" sz="2000"/>
              <a:t>requests</a:t>
            </a:r>
            <a:br>
              <a:rPr lang="en-US" altLang="en-US" sz="2000"/>
            </a:br>
            <a:r>
              <a:rPr lang="en-US" altLang="en-US" sz="2000"/>
              <a:t>for each </a:t>
            </a:r>
            <a:br>
              <a:rPr lang="en-US" altLang="en-US" sz="2000"/>
            </a:br>
            <a:r>
              <a:rPr lang="en-US" altLang="en-US" sz="2000" u="sng">
                <a:solidFill>
                  <a:srgbClr val="990099"/>
                </a:solidFill>
              </a:rPr>
              <a:t>cache block </a:t>
            </a:r>
            <a:r>
              <a:rPr lang="en-US" altLang="en-US" sz="2400" b="1">
                <a:solidFill>
                  <a:srgbClr val="000000"/>
                </a:solidFill>
              </a:rPr>
              <a:t>and</a:t>
            </a:r>
            <a:br>
              <a:rPr lang="en-US" altLang="en-US" sz="2400" b="1">
                <a:solidFill>
                  <a:srgbClr val="000000"/>
                </a:solidFill>
              </a:rPr>
            </a:br>
            <a:r>
              <a:rPr lang="en-US" altLang="en-US" sz="2400" b="1">
                <a:solidFill>
                  <a:srgbClr val="000000"/>
                </a:solidFill>
              </a:rPr>
              <a:t> </a:t>
            </a:r>
            <a:r>
              <a:rPr lang="en-US" altLang="en-US" sz="2000"/>
              <a:t>for </a:t>
            </a:r>
            <a:r>
              <a:rPr lang="en-US" altLang="en-US" sz="2000" i="1" u="sng">
                <a:solidFill>
                  <a:srgbClr val="0FEFEA"/>
                </a:solidFill>
              </a:rPr>
              <a:t>bus</a:t>
            </a:r>
            <a:r>
              <a:rPr lang="en-US" altLang="en-US" sz="2000"/>
              <a:t> requests</a:t>
            </a:r>
            <a:br>
              <a:rPr lang="en-US" altLang="en-US" sz="2000"/>
            </a:br>
            <a:r>
              <a:rPr lang="en-US" altLang="en-US" sz="2000"/>
              <a:t> for each </a:t>
            </a:r>
            <a:br>
              <a:rPr lang="en-US" altLang="en-US" sz="2000"/>
            </a:br>
            <a:r>
              <a:rPr lang="en-US" altLang="en-US" sz="2000" u="sng">
                <a:solidFill>
                  <a:srgbClr val="FF0000"/>
                </a:solidFill>
              </a:rPr>
              <a:t>cache block</a:t>
            </a:r>
          </a:p>
        </p:txBody>
      </p:sp>
      <p:sp>
        <p:nvSpPr>
          <p:cNvPr id="54276" name="Rectangle 4"/>
          <p:cNvSpPr>
            <a:spLocks noChangeArrowheads="1"/>
          </p:cNvSpPr>
          <p:nvPr/>
        </p:nvSpPr>
        <p:spPr bwMode="auto">
          <a:xfrm>
            <a:off x="633413" y="4633913"/>
            <a:ext cx="20113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400" b="1">
                <a:latin typeface="Arial" panose="020B0604020202020204" pitchFamily="34" charset="0"/>
              </a:rPr>
              <a:t>Cache Block</a:t>
            </a:r>
          </a:p>
          <a:p>
            <a:pPr>
              <a:spcBef>
                <a:spcPct val="0"/>
              </a:spcBef>
              <a:buClrTx/>
              <a:buSzTx/>
              <a:buFontTx/>
              <a:buNone/>
            </a:pPr>
            <a:r>
              <a:rPr lang="en-US" altLang="en-US" sz="2400" b="1">
                <a:latin typeface="Arial" panose="020B0604020202020204" pitchFamily="34" charset="0"/>
              </a:rPr>
              <a:t>State</a:t>
            </a:r>
          </a:p>
        </p:txBody>
      </p:sp>
      <p:grpSp>
        <p:nvGrpSpPr>
          <p:cNvPr id="54277" name="Group 5"/>
          <p:cNvGrpSpPr>
            <a:grpSpLocks/>
          </p:cNvGrpSpPr>
          <p:nvPr/>
        </p:nvGrpSpPr>
        <p:grpSpPr bwMode="auto">
          <a:xfrm>
            <a:off x="1700213" y="911225"/>
            <a:ext cx="7105650" cy="5367338"/>
            <a:chOff x="1071" y="574"/>
            <a:chExt cx="4495" cy="3615"/>
          </a:xfrm>
        </p:grpSpPr>
        <p:sp>
          <p:nvSpPr>
            <p:cNvPr id="54278" name="Rectangle 6"/>
            <p:cNvSpPr>
              <a:spLocks noChangeArrowheads="1"/>
            </p:cNvSpPr>
            <p:nvPr/>
          </p:nvSpPr>
          <p:spPr bwMode="auto">
            <a:xfrm>
              <a:off x="3020" y="1344"/>
              <a:ext cx="1143"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en-US" sz="1800">
                  <a:latin typeface="Arial" panose="020B0604020202020204" pitchFamily="34" charset="0"/>
                </a:rPr>
                <a:t>Place read miss</a:t>
              </a:r>
            </a:p>
            <a:p>
              <a:pPr algn="r">
                <a:spcBef>
                  <a:spcPct val="0"/>
                </a:spcBef>
                <a:buClrTx/>
                <a:buSzTx/>
                <a:buFontTx/>
                <a:buNone/>
              </a:pPr>
              <a:r>
                <a:rPr lang="en-US" altLang="en-US" sz="1800">
                  <a:latin typeface="Arial" panose="020B0604020202020204" pitchFamily="34" charset="0"/>
                </a:rPr>
                <a:t>on bus</a:t>
              </a:r>
            </a:p>
          </p:txBody>
        </p:sp>
        <p:sp>
          <p:nvSpPr>
            <p:cNvPr id="54279" name="Rectangle 7"/>
            <p:cNvSpPr>
              <a:spLocks noChangeArrowheads="1"/>
            </p:cNvSpPr>
            <p:nvPr/>
          </p:nvSpPr>
          <p:spPr bwMode="auto">
            <a:xfrm>
              <a:off x="1764" y="660"/>
              <a:ext cx="4" cy="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80" name="Rectangle 8"/>
            <p:cNvSpPr>
              <a:spLocks noChangeArrowheads="1"/>
            </p:cNvSpPr>
            <p:nvPr/>
          </p:nvSpPr>
          <p:spPr bwMode="auto">
            <a:xfrm>
              <a:off x="2211" y="1174"/>
              <a:ext cx="532"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Invalid</a:t>
              </a:r>
            </a:p>
          </p:txBody>
        </p:sp>
        <p:sp>
          <p:nvSpPr>
            <p:cNvPr id="54281" name="Rectangle 9"/>
            <p:cNvSpPr>
              <a:spLocks noChangeArrowheads="1"/>
            </p:cNvSpPr>
            <p:nvPr/>
          </p:nvSpPr>
          <p:spPr bwMode="auto">
            <a:xfrm>
              <a:off x="4251" y="1066"/>
              <a:ext cx="812"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4282" name="Rectangle 10"/>
            <p:cNvSpPr>
              <a:spLocks noChangeArrowheads="1"/>
            </p:cNvSpPr>
            <p:nvPr/>
          </p:nvSpPr>
          <p:spPr bwMode="auto">
            <a:xfrm>
              <a:off x="2064" y="3216"/>
              <a:ext cx="875"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4283" name="Rectangle 11"/>
            <p:cNvSpPr>
              <a:spLocks noChangeArrowheads="1"/>
            </p:cNvSpPr>
            <p:nvPr/>
          </p:nvSpPr>
          <p:spPr bwMode="auto">
            <a:xfrm>
              <a:off x="3024" y="1152"/>
              <a:ext cx="814"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a:t>
              </a:r>
              <a:endParaRPr lang="en-US" altLang="en-US" sz="1800" b="1">
                <a:solidFill>
                  <a:schemeClr val="accent2"/>
                </a:solidFill>
                <a:latin typeface="Arial" panose="020B0604020202020204" pitchFamily="34" charset="0"/>
              </a:endParaRPr>
            </a:p>
          </p:txBody>
        </p:sp>
        <p:sp>
          <p:nvSpPr>
            <p:cNvPr id="54284" name="Rectangle 12"/>
            <p:cNvSpPr>
              <a:spLocks noChangeArrowheads="1"/>
            </p:cNvSpPr>
            <p:nvPr/>
          </p:nvSpPr>
          <p:spPr bwMode="auto">
            <a:xfrm>
              <a:off x="2688" y="1536"/>
              <a:ext cx="821"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chemeClr val="hlink"/>
                  </a:solidFill>
                  <a:latin typeface="Arial" panose="020B0604020202020204" pitchFamily="34" charset="0"/>
                </a:rPr>
                <a:t>CPU Write</a:t>
              </a:r>
            </a:p>
          </p:txBody>
        </p:sp>
        <p:sp>
          <p:nvSpPr>
            <p:cNvPr id="54285" name="Rectangle 13"/>
            <p:cNvSpPr>
              <a:spLocks noChangeArrowheads="1"/>
            </p:cNvSpPr>
            <p:nvPr/>
          </p:nvSpPr>
          <p:spPr bwMode="auto">
            <a:xfrm>
              <a:off x="4467" y="574"/>
              <a:ext cx="1031"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b="1">
                <a:solidFill>
                  <a:schemeClr val="accent2"/>
                </a:solidFill>
                <a:latin typeface="Arial" panose="020B0604020202020204" pitchFamily="34" charset="0"/>
              </a:endParaRPr>
            </a:p>
          </p:txBody>
        </p:sp>
        <p:sp>
          <p:nvSpPr>
            <p:cNvPr id="54286" name="Rectangle 14"/>
            <p:cNvSpPr>
              <a:spLocks noChangeArrowheads="1"/>
            </p:cNvSpPr>
            <p:nvPr/>
          </p:nvSpPr>
          <p:spPr bwMode="auto">
            <a:xfrm>
              <a:off x="2496" y="1680"/>
              <a:ext cx="950"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latin typeface="Arial" panose="020B0604020202020204" pitchFamily="34" charset="0"/>
                </a:rPr>
                <a:t>Place Write </a:t>
              </a:r>
              <a:br>
                <a:rPr lang="en-US" altLang="en-US" sz="1800" b="1">
                  <a:latin typeface="Arial" panose="020B0604020202020204" pitchFamily="34" charset="0"/>
                </a:rPr>
              </a:br>
              <a:r>
                <a:rPr lang="en-US" altLang="en-US" sz="1800" b="1">
                  <a:latin typeface="Arial" panose="020B0604020202020204" pitchFamily="34" charset="0"/>
                </a:rPr>
                <a:t>Miss on bus</a:t>
              </a:r>
            </a:p>
          </p:txBody>
        </p:sp>
        <p:sp>
          <p:nvSpPr>
            <p:cNvPr id="54287" name="Rectangle 15"/>
            <p:cNvSpPr>
              <a:spLocks noChangeArrowheads="1"/>
            </p:cNvSpPr>
            <p:nvPr/>
          </p:nvSpPr>
          <p:spPr bwMode="auto">
            <a:xfrm>
              <a:off x="2592" y="2064"/>
              <a:ext cx="1216" cy="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block,</a:t>
              </a:r>
            </a:p>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4288" name="Rectangle 16"/>
            <p:cNvSpPr>
              <a:spLocks noChangeArrowheads="1"/>
            </p:cNvSpPr>
            <p:nvPr/>
          </p:nvSpPr>
          <p:spPr bwMode="auto">
            <a:xfrm>
              <a:off x="3600" y="2543"/>
              <a:ext cx="1785"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a:t>
              </a:r>
            </a:p>
            <a:p>
              <a:pPr>
                <a:spcBef>
                  <a:spcPct val="0"/>
                </a:spcBef>
                <a:buClrTx/>
                <a:buSzTx/>
                <a:buFontTx/>
                <a:buNone/>
              </a:pPr>
              <a:r>
                <a:rPr lang="en-US" altLang="en-US" sz="1800" b="1">
                  <a:latin typeface="Arial" panose="020B0604020202020204" pitchFamily="34" charset="0"/>
                </a:rPr>
                <a:t>Place Write Miss on Bus</a:t>
              </a:r>
            </a:p>
          </p:txBody>
        </p:sp>
        <p:sp>
          <p:nvSpPr>
            <p:cNvPr id="54289" name="Rectangle 17"/>
            <p:cNvSpPr>
              <a:spLocks noChangeArrowheads="1"/>
            </p:cNvSpPr>
            <p:nvPr/>
          </p:nvSpPr>
          <p:spPr bwMode="auto">
            <a:xfrm>
              <a:off x="4383" y="2098"/>
              <a:ext cx="1183" cy="61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b="1">
                <a:latin typeface="Arial" panose="020B0604020202020204" pitchFamily="34" charset="0"/>
              </a:endParaRPr>
            </a:p>
            <a:p>
              <a:pPr>
                <a:spcBef>
                  <a:spcPct val="0"/>
                </a:spcBef>
                <a:buClrTx/>
                <a:buSzTx/>
                <a:buFontTx/>
                <a:buNone/>
              </a:pPr>
              <a:r>
                <a:rPr lang="en-US" altLang="en-US" sz="1800">
                  <a:latin typeface="Arial" panose="020B0604020202020204" pitchFamily="34" charset="0"/>
                </a:rPr>
                <a:t>Place read miss </a:t>
              </a:r>
            </a:p>
            <a:p>
              <a:pPr>
                <a:spcBef>
                  <a:spcPct val="0"/>
                </a:spcBef>
                <a:buClrTx/>
                <a:buSzTx/>
                <a:buFontTx/>
                <a:buNone/>
              </a:pPr>
              <a:r>
                <a:rPr lang="en-US" altLang="en-US" sz="1800">
                  <a:latin typeface="Arial" panose="020B0604020202020204" pitchFamily="34" charset="0"/>
                </a:rPr>
                <a:t>on bus</a:t>
              </a:r>
            </a:p>
          </p:txBody>
        </p:sp>
        <p:sp>
          <p:nvSpPr>
            <p:cNvPr id="54290" name="Rectangle 18"/>
            <p:cNvSpPr>
              <a:spLocks noChangeArrowheads="1"/>
            </p:cNvSpPr>
            <p:nvPr/>
          </p:nvSpPr>
          <p:spPr bwMode="auto">
            <a:xfrm>
              <a:off x="3303" y="3574"/>
              <a:ext cx="1754" cy="61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 Miss</a:t>
              </a:r>
              <a:endParaRPr lang="en-US" altLang="en-US" sz="1800">
                <a:solidFill>
                  <a:srgbClr val="0000FF"/>
                </a:solidFill>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cache block</a:t>
              </a:r>
            </a:p>
            <a:p>
              <a:pPr>
                <a:spcBef>
                  <a:spcPct val="0"/>
                </a:spcBef>
                <a:buClrTx/>
                <a:buSzTx/>
                <a:buFontTx/>
                <a:buNone/>
              </a:pPr>
              <a:r>
                <a:rPr lang="en-US" altLang="en-US" sz="1800" b="1">
                  <a:latin typeface="Arial" panose="020B0604020202020204" pitchFamily="34" charset="0"/>
                </a:rPr>
                <a:t>Place write miss on bus</a:t>
              </a:r>
            </a:p>
          </p:txBody>
        </p:sp>
        <p:sp>
          <p:nvSpPr>
            <p:cNvPr id="54291" name="Rectangle 19"/>
            <p:cNvSpPr>
              <a:spLocks noChangeArrowheads="1"/>
            </p:cNvSpPr>
            <p:nvPr/>
          </p:nvSpPr>
          <p:spPr bwMode="auto">
            <a:xfrm>
              <a:off x="1071" y="3562"/>
              <a:ext cx="1014"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a:latin typeface="Arial" panose="020B0604020202020204" pitchFamily="34" charset="0"/>
              </a:endParaRPr>
            </a:p>
            <a:p>
              <a:pPr>
                <a:spcBef>
                  <a:spcPct val="0"/>
                </a:spcBef>
                <a:buClrTx/>
                <a:buSzTx/>
                <a:buFontTx/>
                <a:buNone/>
              </a:pPr>
              <a:r>
                <a:rPr lang="en-US" altLang="en-US" sz="1800" b="1">
                  <a:solidFill>
                    <a:srgbClr val="0000FF"/>
                  </a:solidFill>
                  <a:latin typeface="Arial" panose="020B0604020202020204" pitchFamily="34" charset="0"/>
                </a:rPr>
                <a:t>CPU write hit</a:t>
              </a:r>
            </a:p>
          </p:txBody>
        </p:sp>
        <p:sp>
          <p:nvSpPr>
            <p:cNvPr id="54292" name="Oval 20"/>
            <p:cNvSpPr>
              <a:spLocks noChangeArrowheads="1"/>
            </p:cNvSpPr>
            <p:nvPr/>
          </p:nvSpPr>
          <p:spPr bwMode="auto">
            <a:xfrm>
              <a:off x="2060"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3" name="Oval 21"/>
            <p:cNvSpPr>
              <a:spLocks noChangeArrowheads="1"/>
            </p:cNvSpPr>
            <p:nvPr/>
          </p:nvSpPr>
          <p:spPr bwMode="auto">
            <a:xfrm>
              <a:off x="4196"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4" name="Oval 22"/>
            <p:cNvSpPr>
              <a:spLocks noChangeArrowheads="1"/>
            </p:cNvSpPr>
            <p:nvPr/>
          </p:nvSpPr>
          <p:spPr bwMode="auto">
            <a:xfrm>
              <a:off x="2060" y="3056"/>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5" name="Line 23"/>
            <p:cNvSpPr>
              <a:spLocks noChangeShapeType="1"/>
            </p:cNvSpPr>
            <p:nvPr/>
          </p:nvSpPr>
          <p:spPr bwMode="auto">
            <a:xfrm>
              <a:off x="2952" y="1332"/>
              <a:ext cx="1260" cy="0"/>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6" name="Line 24"/>
            <p:cNvSpPr>
              <a:spLocks noChangeShapeType="1"/>
            </p:cNvSpPr>
            <p:nvPr/>
          </p:nvSpPr>
          <p:spPr bwMode="auto">
            <a:xfrm>
              <a:off x="2484" y="1704"/>
              <a:ext cx="0" cy="13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7" name="Line 25"/>
            <p:cNvSpPr>
              <a:spLocks noChangeShapeType="1"/>
            </p:cNvSpPr>
            <p:nvPr/>
          </p:nvSpPr>
          <p:spPr bwMode="auto">
            <a:xfrm flipV="1">
              <a:off x="2796" y="1596"/>
              <a:ext cx="1500" cy="1536"/>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8" name="Line 26"/>
            <p:cNvSpPr>
              <a:spLocks noChangeShapeType="1"/>
            </p:cNvSpPr>
            <p:nvPr/>
          </p:nvSpPr>
          <p:spPr bwMode="auto">
            <a:xfrm flipV="1">
              <a:off x="2880" y="1680"/>
              <a:ext cx="1572" cy="159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Freeform 27"/>
            <p:cNvSpPr>
              <a:spLocks/>
            </p:cNvSpPr>
            <p:nvPr/>
          </p:nvSpPr>
          <p:spPr bwMode="auto">
            <a:xfrm>
              <a:off x="2844" y="3576"/>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0" name="Freeform 28"/>
            <p:cNvSpPr>
              <a:spLocks/>
            </p:cNvSpPr>
            <p:nvPr/>
          </p:nvSpPr>
          <p:spPr bwMode="auto">
            <a:xfrm>
              <a:off x="4800" y="1524"/>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1" name="Freeform 29"/>
            <p:cNvSpPr>
              <a:spLocks/>
            </p:cNvSpPr>
            <p:nvPr/>
          </p:nvSpPr>
          <p:spPr bwMode="auto">
            <a:xfrm>
              <a:off x="3996" y="600"/>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2" name="Freeform 30"/>
            <p:cNvSpPr>
              <a:spLocks/>
            </p:cNvSpPr>
            <p:nvPr/>
          </p:nvSpPr>
          <p:spPr bwMode="auto">
            <a:xfrm>
              <a:off x="1656" y="3036"/>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3" name="Rectangle 31"/>
            <p:cNvSpPr>
              <a:spLocks noChangeArrowheads="1"/>
            </p:cNvSpPr>
            <p:nvPr/>
          </p:nvSpPr>
          <p:spPr bwMode="auto">
            <a:xfrm>
              <a:off x="2976" y="816"/>
              <a:ext cx="926" cy="4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4304" name="Line 32"/>
            <p:cNvSpPr>
              <a:spLocks noChangeShapeType="1"/>
            </p:cNvSpPr>
            <p:nvPr/>
          </p:nvSpPr>
          <p:spPr bwMode="auto">
            <a:xfrm>
              <a:off x="2880" y="1152"/>
              <a:ext cx="1345" cy="0"/>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05" name="Line 33"/>
            <p:cNvSpPr>
              <a:spLocks noChangeShapeType="1"/>
            </p:cNvSpPr>
            <p:nvPr/>
          </p:nvSpPr>
          <p:spPr bwMode="auto">
            <a:xfrm>
              <a:off x="2352" y="1632"/>
              <a:ext cx="0" cy="1421"/>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06" name="Rectangle 34"/>
            <p:cNvSpPr>
              <a:spLocks noChangeArrowheads="1"/>
            </p:cNvSpPr>
            <p:nvPr/>
          </p:nvSpPr>
          <p:spPr bwMode="auto">
            <a:xfrm>
              <a:off x="1392" y="2448"/>
              <a:ext cx="1170"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sp>
          <p:nvSpPr>
            <p:cNvPr id="54307" name="Rectangle 35"/>
            <p:cNvSpPr>
              <a:spLocks noChangeArrowheads="1"/>
            </p:cNvSpPr>
            <p:nvPr/>
          </p:nvSpPr>
          <p:spPr bwMode="auto">
            <a:xfrm>
              <a:off x="1344" y="2016"/>
              <a:ext cx="926"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4308" name="Line 36"/>
            <p:cNvSpPr>
              <a:spLocks noChangeShapeType="1"/>
            </p:cNvSpPr>
            <p:nvPr/>
          </p:nvSpPr>
          <p:spPr bwMode="auto">
            <a:xfrm flipV="1">
              <a:off x="3024" y="1728"/>
              <a:ext cx="1601" cy="164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9" name="Rectangle 37"/>
            <p:cNvSpPr>
              <a:spLocks noChangeArrowheads="1"/>
            </p:cNvSpPr>
            <p:nvPr/>
          </p:nvSpPr>
          <p:spPr bwMode="auto">
            <a:xfrm>
              <a:off x="3360" y="3024"/>
              <a:ext cx="926" cy="4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FF0000"/>
                  </a:solidFill>
                  <a:latin typeface="Arial" panose="020B0604020202020204" pitchFamily="34" charset="0"/>
                </a:rPr>
                <a:t>Read miss</a:t>
              </a:r>
              <a:r>
                <a:rPr lang="en-US" altLang="en-US" sz="1800" b="1">
                  <a:solidFill>
                    <a:schemeClr val="accent2"/>
                  </a:solidFill>
                  <a:latin typeface="Arial" panose="020B0604020202020204" pitchFamily="34" charset="0"/>
                </a:rPr>
                <a:t> </a:t>
              </a:r>
              <a:br>
                <a:rPr lang="en-US" altLang="en-US" sz="1800" b="1">
                  <a:solidFill>
                    <a:schemeClr val="accent2"/>
                  </a:solidFill>
                  <a:latin typeface="Arial" panose="020B0604020202020204" pitchFamily="34" charset="0"/>
                </a:rPr>
              </a:br>
              <a:r>
                <a:rPr lang="en-US" altLang="en-US" sz="1800">
                  <a:latin typeface="Arial" panose="020B0604020202020204" pitchFamily="34" charset="0"/>
                </a:rPr>
                <a:t>for this block</a:t>
              </a:r>
            </a:p>
          </p:txBody>
        </p:sp>
        <p:sp>
          <p:nvSpPr>
            <p:cNvPr id="54310" name="Rectangle 38"/>
            <p:cNvSpPr>
              <a:spLocks noChangeArrowheads="1"/>
            </p:cNvSpPr>
            <p:nvPr/>
          </p:nvSpPr>
          <p:spPr bwMode="auto">
            <a:xfrm>
              <a:off x="4224" y="2977"/>
              <a:ext cx="1208"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gr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noFill/>
        </p:spPr>
        <p:txBody>
          <a:bodyPr lIns="90488" tIns="44450" rIns="90488" bIns="44450"/>
          <a:lstStyle/>
          <a:p>
            <a:pPr eaLnBrk="1" hangingPunct="1"/>
            <a:r>
              <a:rPr lang="en-US" altLang="en-US"/>
              <a:t>Example</a:t>
            </a:r>
          </a:p>
        </p:txBody>
      </p:sp>
      <p:graphicFrame>
        <p:nvGraphicFramePr>
          <p:cNvPr id="56323" name="Object 3">
            <a:hlinkClick r:id="" action="ppaction://ole?verb=0"/>
          </p:cNvPr>
          <p:cNvGraphicFramePr>
            <a:graphicFrameLocks/>
          </p:cNvGraphicFramePr>
          <p:nvPr/>
        </p:nvGraphicFramePr>
        <p:xfrm>
          <a:off x="0" y="1690688"/>
          <a:ext cx="9144000" cy="3706812"/>
        </p:xfrm>
        <a:graphic>
          <a:graphicData uri="http://schemas.openxmlformats.org/presentationml/2006/ole">
            <mc:AlternateContent xmlns:mc="http://schemas.openxmlformats.org/markup-compatibility/2006">
              <mc:Choice xmlns:v="urn:schemas-microsoft-com:vml" Requires="v">
                <p:oleObj name="工作表" r:id="rId2" imgW="8791651" imgH="2962351" progId="Excel.Sheet.8">
                  <p:embed/>
                </p:oleObj>
              </mc:Choice>
              <mc:Fallback>
                <p:oleObj name="工作表" r:id="rId2" imgW="8791651" imgH="2962351" progId="Excel.Shee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0688"/>
                        <a:ext cx="9144000" cy="3706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Rectangle 4"/>
          <p:cNvSpPr>
            <a:spLocks noChangeArrowheads="1"/>
          </p:cNvSpPr>
          <p:nvPr/>
        </p:nvSpPr>
        <p:spPr bwMode="auto">
          <a:xfrm>
            <a:off x="2500313" y="5643563"/>
            <a:ext cx="4968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Assumes A1 and A2 map to same cache block,</a:t>
            </a:r>
          </a:p>
          <a:p>
            <a:pPr>
              <a:spcBef>
                <a:spcPct val="0"/>
              </a:spcBef>
              <a:buClrTx/>
              <a:buSzTx/>
              <a:buFontTx/>
              <a:buNone/>
            </a:pPr>
            <a:r>
              <a:rPr lang="en-US" altLang="en-US" sz="1800">
                <a:latin typeface="Arial" panose="020B0604020202020204" pitchFamily="34" charset="0"/>
              </a:rPr>
              <a:t>initial cache state is invalid</a:t>
            </a:r>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noFill/>
        </p:spPr>
        <p:txBody>
          <a:bodyPr lIns="90488" tIns="44450" rIns="90488" bIns="44450"/>
          <a:lstStyle/>
          <a:p>
            <a:pPr eaLnBrk="1" hangingPunct="1"/>
            <a:r>
              <a:rPr lang="en-US" altLang="en-US"/>
              <a:t>Example: step 1</a:t>
            </a:r>
          </a:p>
        </p:txBody>
      </p:sp>
      <p:graphicFrame>
        <p:nvGraphicFramePr>
          <p:cNvPr id="57347" name="Object 3">
            <a:hlinkClick r:id="" action="ppaction://ole?verb=0"/>
          </p:cNvPr>
          <p:cNvGraphicFramePr>
            <a:graphicFrameLocks/>
          </p:cNvGraphicFramePr>
          <p:nvPr/>
        </p:nvGraphicFramePr>
        <p:xfrm>
          <a:off x="0" y="1196975"/>
          <a:ext cx="9144000" cy="2471738"/>
        </p:xfrm>
        <a:graphic>
          <a:graphicData uri="http://schemas.openxmlformats.org/presentationml/2006/ole">
            <mc:AlternateContent xmlns:mc="http://schemas.openxmlformats.org/markup-compatibility/2006">
              <mc:Choice xmlns:v="urn:schemas-microsoft-com:vml" Requires="v">
                <p:oleObj name="Worksheet" r:id="rId3" imgW="11722100" imgH="2679700" progId="Excel.Sheet.8">
                  <p:embed/>
                </p:oleObj>
              </mc:Choice>
              <mc:Fallback>
                <p:oleObj name="Worksheet" r:id="rId3" imgW="11722100" imgH="26797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96975"/>
                        <a:ext cx="9144000" cy="2471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48" name="Group 4"/>
          <p:cNvGrpSpPr>
            <a:grpSpLocks/>
          </p:cNvGrpSpPr>
          <p:nvPr/>
        </p:nvGrpSpPr>
        <p:grpSpPr bwMode="auto">
          <a:xfrm>
            <a:off x="3733800" y="3686175"/>
            <a:ext cx="5168900" cy="3171825"/>
            <a:chOff x="2000" y="2249"/>
            <a:chExt cx="3256" cy="1998"/>
          </a:xfrm>
        </p:grpSpPr>
        <p:sp>
          <p:nvSpPr>
            <p:cNvPr id="57352"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57353" name="Rectangle 6"/>
            <p:cNvSpPr>
              <a:spLocks noChangeArrowheads="1"/>
            </p:cNvSpPr>
            <p:nvPr/>
          </p:nvSpPr>
          <p:spPr bwMode="auto">
            <a:xfrm>
              <a:off x="2850" y="2328"/>
              <a:ext cx="143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 </a:t>
              </a:r>
            </a:p>
          </p:txBody>
        </p:sp>
        <p:sp>
          <p:nvSpPr>
            <p:cNvPr id="57354"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55"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57356"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57357"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57358"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57359"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miss on bus</a:t>
              </a:r>
            </a:p>
          </p:txBody>
        </p:sp>
        <p:sp>
          <p:nvSpPr>
            <p:cNvPr id="57360"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a:t>
              </a:r>
              <a:r>
                <a:rPr lang="en-US" altLang="zh-CN" sz="1400" b="1">
                  <a:latin typeface="Arial" panose="020B0604020202020204" pitchFamily="34" charset="0"/>
                </a:rPr>
                <a:t>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7361"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7362"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57363"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64"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65"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6"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7"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8"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9"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1"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73"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a:t>
              </a:r>
              <a:r>
                <a:rPr lang="en-US" altLang="zh-CN" sz="1400" b="1">
                  <a:solidFill>
                    <a:schemeClr val="accent2"/>
                  </a:solidFill>
                  <a:latin typeface="Arial" panose="020B0604020202020204" pitchFamily="34" charset="0"/>
                </a:rPr>
                <a:t> </a:t>
              </a: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sp>
        <p:nvSpPr>
          <p:cNvPr id="57349" name="Rectangle 28"/>
          <p:cNvSpPr>
            <a:spLocks noChangeArrowheads="1"/>
          </p:cNvSpPr>
          <p:nvPr/>
        </p:nvSpPr>
        <p:spPr bwMode="auto">
          <a:xfrm>
            <a:off x="0" y="4114800"/>
            <a:ext cx="45720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64" tIns="46033" rIns="92064" bIns="46033">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a:latin typeface="Arial" panose="020B0604020202020204" pitchFamily="34" charset="0"/>
              </a:rPr>
              <a:t>Assumes initial cache state </a:t>
            </a:r>
          </a:p>
          <a:p>
            <a:pPr>
              <a:spcBef>
                <a:spcPct val="50000"/>
              </a:spcBef>
              <a:buClrTx/>
              <a:buSzTx/>
              <a:buFontTx/>
              <a:buNone/>
            </a:pPr>
            <a:r>
              <a:rPr lang="en-US" altLang="zh-CN" sz="1800">
                <a:latin typeface="Arial" panose="020B0604020202020204" pitchFamily="34" charset="0"/>
              </a:rPr>
              <a:t>is invalid and A1 and A2 map </a:t>
            </a:r>
            <a:br>
              <a:rPr lang="en-US" altLang="zh-CN" sz="1800">
                <a:latin typeface="Arial" panose="020B0604020202020204" pitchFamily="34" charset="0"/>
              </a:rPr>
            </a:br>
            <a:r>
              <a:rPr lang="en-US" altLang="zh-CN" sz="1800">
                <a:latin typeface="Arial" panose="020B0604020202020204" pitchFamily="34" charset="0"/>
              </a:rPr>
              <a:t>to same cache block,</a:t>
            </a:r>
          </a:p>
          <a:p>
            <a:pPr>
              <a:spcBef>
                <a:spcPct val="50000"/>
              </a:spcBef>
              <a:buClrTx/>
              <a:buSzTx/>
              <a:buFontTx/>
              <a:buNone/>
            </a:pPr>
            <a:r>
              <a:rPr lang="en-US" altLang="zh-CN" sz="1800">
                <a:latin typeface="Arial" panose="020B0604020202020204" pitchFamily="34" charset="0"/>
              </a:rPr>
              <a:t>but A1 !=  A2.</a:t>
            </a:r>
          </a:p>
        </p:txBody>
      </p:sp>
      <p:sp>
        <p:nvSpPr>
          <p:cNvPr id="57350" name="Oval 29"/>
          <p:cNvSpPr>
            <a:spLocks noChangeArrowheads="1"/>
          </p:cNvSpPr>
          <p:nvPr/>
        </p:nvSpPr>
        <p:spPr bwMode="auto">
          <a:xfrm>
            <a:off x="5292725" y="4797425"/>
            <a:ext cx="935038" cy="5032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51" name="Oval 30"/>
          <p:cNvSpPr>
            <a:spLocks noChangeArrowheads="1"/>
          </p:cNvSpPr>
          <p:nvPr/>
        </p:nvSpPr>
        <p:spPr bwMode="auto">
          <a:xfrm>
            <a:off x="5219700" y="4797425"/>
            <a:ext cx="914400" cy="503238"/>
          </a:xfrm>
          <a:prstGeom prst="ellipse">
            <a:avLst/>
          </a:prstGeom>
          <a:noFill/>
          <a:ln w="127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noFill/>
        </p:spPr>
        <p:txBody>
          <a:bodyPr lIns="90488" tIns="44450" rIns="90488" bIns="44450"/>
          <a:lstStyle/>
          <a:p>
            <a:pPr eaLnBrk="1" hangingPunct="1"/>
            <a:r>
              <a:rPr lang="en-US" altLang="en-US"/>
              <a:t>Example: step 2</a:t>
            </a:r>
          </a:p>
        </p:txBody>
      </p:sp>
      <p:graphicFrame>
        <p:nvGraphicFramePr>
          <p:cNvPr id="59395" name="Object 3">
            <a:hlinkClick r:id="" action="ppaction://ole?verb=0"/>
          </p:cNvPr>
          <p:cNvGraphicFramePr>
            <a:graphicFrameLocks/>
          </p:cNvGraphicFramePr>
          <p:nvPr/>
        </p:nvGraphicFramePr>
        <p:xfrm>
          <a:off x="0" y="1524000"/>
          <a:ext cx="9144000" cy="2387600"/>
        </p:xfrm>
        <a:graphic>
          <a:graphicData uri="http://schemas.openxmlformats.org/presentationml/2006/ole">
            <mc:AlternateContent xmlns:mc="http://schemas.openxmlformats.org/markup-compatibility/2006">
              <mc:Choice xmlns:v="urn:schemas-microsoft-com:vml" Requires="v">
                <p:oleObj name="Worksheet" r:id="rId2" imgW="11722100" imgH="2679700" progId="Excel.Sheet.8">
                  <p:embed/>
                </p:oleObj>
              </mc:Choice>
              <mc:Fallback>
                <p:oleObj name="Worksheet" r:id="rId2" imgW="11722100" imgH="2679700" progId="Excel.Shee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44000" cy="238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396" name="Group 4"/>
          <p:cNvGrpSpPr>
            <a:grpSpLocks/>
          </p:cNvGrpSpPr>
          <p:nvPr/>
        </p:nvGrpSpPr>
        <p:grpSpPr bwMode="auto">
          <a:xfrm>
            <a:off x="3175000" y="3570288"/>
            <a:ext cx="5168900" cy="3171825"/>
            <a:chOff x="2000" y="2249"/>
            <a:chExt cx="3256" cy="1998"/>
          </a:xfrm>
        </p:grpSpPr>
        <p:sp>
          <p:nvSpPr>
            <p:cNvPr id="59401"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59402" name="Rectangle 6"/>
            <p:cNvSpPr>
              <a:spLocks noChangeArrowheads="1"/>
            </p:cNvSpPr>
            <p:nvPr/>
          </p:nvSpPr>
          <p:spPr bwMode="auto">
            <a:xfrm>
              <a:off x="2850" y="2328"/>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br>
                <a:rPr lang="en-US" altLang="zh-CN" sz="1400" b="1">
                  <a:solidFill>
                    <a:schemeClr val="hlink"/>
                  </a:solidFill>
                  <a:latin typeface="Arial" panose="020B0604020202020204" pitchFamily="34" charset="0"/>
                </a:rPr>
              </a:br>
              <a:endParaRPr lang="en-US" altLang="zh-CN" sz="1400" b="1">
                <a:solidFill>
                  <a:schemeClr val="accent1"/>
                </a:solidFill>
                <a:latin typeface="Arial" panose="020B0604020202020204" pitchFamily="34" charset="0"/>
              </a:endParaRPr>
            </a:p>
          </p:txBody>
        </p:sp>
        <p:sp>
          <p:nvSpPr>
            <p:cNvPr id="59403"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04" name="Rectangle 8"/>
            <p:cNvSpPr>
              <a:spLocks noChangeArrowheads="1"/>
            </p:cNvSpPr>
            <p:nvPr/>
          </p:nvSpPr>
          <p:spPr bwMode="auto">
            <a:xfrm>
              <a:off x="2781" y="2592"/>
              <a:ext cx="445" cy="19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59405" name="Rectangle 9"/>
            <p:cNvSpPr>
              <a:spLocks noChangeArrowheads="1"/>
            </p:cNvSpPr>
            <p:nvPr/>
          </p:nvSpPr>
          <p:spPr bwMode="auto">
            <a:xfrm>
              <a:off x="3739" y="2553"/>
              <a:ext cx="820" cy="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59406" name="Rectangle 10"/>
            <p:cNvSpPr>
              <a:spLocks noChangeArrowheads="1"/>
            </p:cNvSpPr>
            <p:nvPr/>
          </p:nvSpPr>
          <p:spPr bwMode="auto">
            <a:xfrm>
              <a:off x="2586" y="3755"/>
              <a:ext cx="810" cy="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59407"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59408"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59409"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9410"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9411"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59412"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13"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14"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5"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6"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9"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1"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22"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3"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grpSp>
        <p:nvGrpSpPr>
          <p:cNvPr id="59397" name="Group 28"/>
          <p:cNvGrpSpPr>
            <a:grpSpLocks/>
          </p:cNvGrpSpPr>
          <p:nvPr/>
        </p:nvGrpSpPr>
        <p:grpSpPr bwMode="auto">
          <a:xfrm>
            <a:off x="5105400" y="6096000"/>
            <a:ext cx="1736725" cy="514350"/>
            <a:chOff x="3216" y="3890"/>
            <a:chExt cx="1094" cy="324"/>
          </a:xfrm>
        </p:grpSpPr>
        <p:sp>
          <p:nvSpPr>
            <p:cNvPr id="59399" name="Rectangle 29"/>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59400" name="Freeform 30"/>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398" name="AutoShape 31"/>
          <p:cNvSpPr>
            <a:spLocks noChangeArrowheads="1"/>
          </p:cNvSpPr>
          <p:nvPr/>
        </p:nvSpPr>
        <p:spPr bwMode="auto">
          <a:xfrm>
            <a:off x="3200400" y="6248400"/>
            <a:ext cx="1219200" cy="228600"/>
          </a:xfrm>
          <a:prstGeom prst="parallelogram">
            <a:avLst>
              <a:gd name="adj" fmla="val 22222"/>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noFill/>
        </p:spPr>
        <p:txBody>
          <a:bodyPr lIns="90488" tIns="44450" rIns="90488" bIns="44450"/>
          <a:lstStyle/>
          <a:p>
            <a:pPr eaLnBrk="1" hangingPunct="1"/>
            <a:r>
              <a:rPr lang="en-US" altLang="en-US"/>
              <a:t>Example:step 3</a:t>
            </a:r>
          </a:p>
        </p:txBody>
      </p:sp>
      <p:graphicFrame>
        <p:nvGraphicFramePr>
          <p:cNvPr id="60419" name="Object 3">
            <a:hlinkClick r:id="" action="ppaction://ole?verb=0"/>
          </p:cNvPr>
          <p:cNvGraphicFramePr>
            <a:graphicFrameLocks/>
          </p:cNvGraphicFramePr>
          <p:nvPr/>
        </p:nvGraphicFramePr>
        <p:xfrm>
          <a:off x="495300" y="882650"/>
          <a:ext cx="8153400" cy="3517900"/>
        </p:xfrm>
        <a:graphic>
          <a:graphicData uri="http://schemas.openxmlformats.org/presentationml/2006/ole">
            <mc:AlternateContent xmlns:mc="http://schemas.openxmlformats.org/markup-compatibility/2006">
              <mc:Choice xmlns:v="urn:schemas-microsoft-com:vml" Requires="v">
                <p:oleObj name="工作表" r:id="rId2" imgW="7839075" imgH="2962275" progId="Excel.Sheet.8">
                  <p:embed/>
                </p:oleObj>
              </mc:Choice>
              <mc:Fallback>
                <p:oleObj name="工作表" r:id="rId2" imgW="7839075" imgH="2962275" progId="Excel.Shee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882650"/>
                        <a:ext cx="8153400" cy="351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420" name="Group 4"/>
          <p:cNvGrpSpPr>
            <a:grpSpLocks/>
          </p:cNvGrpSpPr>
          <p:nvPr/>
        </p:nvGrpSpPr>
        <p:grpSpPr bwMode="auto">
          <a:xfrm>
            <a:off x="3352800" y="3429000"/>
            <a:ext cx="5168900" cy="3171825"/>
            <a:chOff x="2000" y="2249"/>
            <a:chExt cx="3256" cy="1998"/>
          </a:xfrm>
        </p:grpSpPr>
        <p:sp>
          <p:nvSpPr>
            <p:cNvPr id="60426"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0427" name="Rectangle 6"/>
            <p:cNvSpPr>
              <a:spLocks noChangeArrowheads="1"/>
            </p:cNvSpPr>
            <p:nvPr/>
          </p:nvSpPr>
          <p:spPr bwMode="auto">
            <a:xfrm>
              <a:off x="2850" y="2328"/>
              <a:ext cx="143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endParaRPr lang="en-US" altLang="zh-CN" sz="1400" b="1">
                <a:solidFill>
                  <a:schemeClr val="accent1"/>
                </a:solidFill>
                <a:latin typeface="Arial" panose="020B0604020202020204" pitchFamily="34" charset="0"/>
              </a:endParaRPr>
            </a:p>
          </p:txBody>
        </p:sp>
        <p:sp>
          <p:nvSpPr>
            <p:cNvPr id="60428"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29"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0430"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0431"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0432"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0433"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60434"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a:t>
              </a:r>
              <a:r>
                <a:rPr lang="en-US" altLang="zh-CN" sz="1400" b="1">
                  <a:latin typeface="Arial" panose="020B0604020202020204" pitchFamily="34" charset="0"/>
                </a:rPr>
                <a:t>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0435"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0436"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0437"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38"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39"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0"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2"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3"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4"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47"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8"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 Write Back</a:t>
              </a:r>
            </a:p>
          </p:txBody>
        </p:sp>
      </p:grpSp>
      <p:sp>
        <p:nvSpPr>
          <p:cNvPr id="60421" name="AutoShape 28"/>
          <p:cNvSpPr>
            <a:spLocks noChangeArrowheads="1"/>
          </p:cNvSpPr>
          <p:nvPr/>
        </p:nvSpPr>
        <p:spPr bwMode="auto">
          <a:xfrm>
            <a:off x="4876800" y="4953000"/>
            <a:ext cx="1219200" cy="533400"/>
          </a:xfrm>
          <a:prstGeom prst="parallelogram">
            <a:avLst>
              <a:gd name="adj" fmla="val 9524"/>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60422" name="Group 29"/>
          <p:cNvGrpSpPr>
            <a:grpSpLocks/>
          </p:cNvGrpSpPr>
          <p:nvPr/>
        </p:nvGrpSpPr>
        <p:grpSpPr bwMode="auto">
          <a:xfrm>
            <a:off x="5105400" y="6096000"/>
            <a:ext cx="1736725" cy="514350"/>
            <a:chOff x="3216" y="3890"/>
            <a:chExt cx="1094" cy="324"/>
          </a:xfrm>
        </p:grpSpPr>
        <p:sp>
          <p:nvSpPr>
            <p:cNvPr id="60424" name="Rectangle 30"/>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60425" name="Freeform 31"/>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423" name="AutoShape 32"/>
          <p:cNvSpPr>
            <a:spLocks noChangeArrowheads="1"/>
          </p:cNvSpPr>
          <p:nvPr/>
        </p:nvSpPr>
        <p:spPr bwMode="auto">
          <a:xfrm>
            <a:off x="5334000" y="4191000"/>
            <a:ext cx="1066800" cy="457200"/>
          </a:xfrm>
          <a:prstGeom prst="parallelogram">
            <a:avLst>
              <a:gd name="adj" fmla="val 9722"/>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noFill/>
        </p:spPr>
        <p:txBody>
          <a:bodyPr lIns="90488" tIns="44450" rIns="90488" bIns="44450"/>
          <a:lstStyle/>
          <a:p>
            <a:pPr eaLnBrk="1" hangingPunct="1"/>
            <a:r>
              <a:rPr lang="en-US" altLang="en-US"/>
              <a:t>Example: step4</a:t>
            </a:r>
          </a:p>
        </p:txBody>
      </p:sp>
      <p:graphicFrame>
        <p:nvGraphicFramePr>
          <p:cNvPr id="61443" name="Object 3">
            <a:hlinkClick r:id="" action="ppaction://ole?verb=0"/>
          </p:cNvPr>
          <p:cNvGraphicFramePr>
            <a:graphicFrameLocks/>
          </p:cNvGraphicFramePr>
          <p:nvPr/>
        </p:nvGraphicFramePr>
        <p:xfrm>
          <a:off x="0" y="1371600"/>
          <a:ext cx="9144000" cy="2387600"/>
        </p:xfrm>
        <a:graphic>
          <a:graphicData uri="http://schemas.openxmlformats.org/presentationml/2006/ole">
            <mc:AlternateContent xmlns:mc="http://schemas.openxmlformats.org/markup-compatibility/2006">
              <mc:Choice xmlns:v="urn:schemas-microsoft-com:vml" Requires="v">
                <p:oleObj name="Worksheet" r:id="rId2" imgW="11722100" imgH="2679700" progId="Excel.Sheet.8">
                  <p:embed/>
                </p:oleObj>
              </mc:Choice>
              <mc:Fallback>
                <p:oleObj name="Worksheet" r:id="rId2" imgW="11722100" imgH="2679700" progId="Excel.Shee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238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44" name="Group 4"/>
          <p:cNvGrpSpPr>
            <a:grpSpLocks/>
          </p:cNvGrpSpPr>
          <p:nvPr/>
        </p:nvGrpSpPr>
        <p:grpSpPr bwMode="auto">
          <a:xfrm>
            <a:off x="3505200" y="3429000"/>
            <a:ext cx="5168900" cy="3171825"/>
            <a:chOff x="2000" y="2249"/>
            <a:chExt cx="3256" cy="1998"/>
          </a:xfrm>
        </p:grpSpPr>
        <p:sp>
          <p:nvSpPr>
            <p:cNvPr id="61447"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1448" name="Rectangle 6"/>
            <p:cNvSpPr>
              <a:spLocks noChangeArrowheads="1"/>
            </p:cNvSpPr>
            <p:nvPr/>
          </p:nvSpPr>
          <p:spPr bwMode="auto">
            <a:xfrm>
              <a:off x="2850" y="2328"/>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 </a:t>
              </a:r>
              <a:br>
                <a:rPr lang="en-US" altLang="zh-CN" sz="1400" b="1">
                  <a:solidFill>
                    <a:srgbClr val="FF0000"/>
                  </a:solidFill>
                  <a:latin typeface="Arial" panose="020B0604020202020204" pitchFamily="34" charset="0"/>
                </a:rPr>
              </a:br>
              <a:endParaRPr lang="en-US" altLang="zh-CN" sz="1400" b="1">
                <a:solidFill>
                  <a:srgbClr val="FF0000"/>
                </a:solidFill>
                <a:latin typeface="Arial" panose="020B0604020202020204" pitchFamily="34" charset="0"/>
              </a:endParaRPr>
            </a:p>
          </p:txBody>
        </p:sp>
        <p:sp>
          <p:nvSpPr>
            <p:cNvPr id="61449"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50"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1451"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1452"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1453"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1454"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miss on bus</a:t>
              </a:r>
            </a:p>
          </p:txBody>
        </p:sp>
        <p:sp>
          <p:nvSpPr>
            <p:cNvPr id="61455"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br>
                <a:rPr lang="en-US" altLang="zh-CN" sz="1400" b="1">
                  <a:solidFill>
                    <a:srgbClr val="FF0000"/>
                  </a:solidFill>
                  <a:latin typeface="Arial" panose="020B0604020202020204" pitchFamily="34" charset="0"/>
                </a:rPr>
              </a:br>
              <a:r>
                <a:rPr lang="en-US" altLang="zh-CN" sz="1400" b="1">
                  <a:latin typeface="Arial" panose="020B0604020202020204" pitchFamily="34" charset="0"/>
                </a:rPr>
                <a:t>miss on bus</a:t>
              </a:r>
            </a:p>
          </p:txBody>
        </p:sp>
        <p:sp>
          <p:nvSpPr>
            <p:cNvPr id="61456"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1457"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1458"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59"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60"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4"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5"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68"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sp>
        <p:nvSpPr>
          <p:cNvPr id="61445" name="Oval 28"/>
          <p:cNvSpPr>
            <a:spLocks noChangeArrowheads="1"/>
          </p:cNvSpPr>
          <p:nvPr/>
        </p:nvSpPr>
        <p:spPr bwMode="auto">
          <a:xfrm>
            <a:off x="5334000" y="3505200"/>
            <a:ext cx="1295400" cy="381000"/>
          </a:xfrm>
          <a:prstGeom prst="ellipse">
            <a:avLst/>
          </a:prstGeom>
          <a:noFill/>
          <a:ln w="28575" cap="sq">
            <a:solidFill>
              <a:srgbClr val="00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46" name="AutoShape 29"/>
          <p:cNvSpPr>
            <a:spLocks noChangeArrowheads="1"/>
          </p:cNvSpPr>
          <p:nvPr/>
        </p:nvSpPr>
        <p:spPr bwMode="auto">
          <a:xfrm>
            <a:off x="6553200" y="4724400"/>
            <a:ext cx="1524000" cy="685800"/>
          </a:xfrm>
          <a:prstGeom prst="parallelogram">
            <a:avLst>
              <a:gd name="adj" fmla="val 55556"/>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noFill/>
        </p:spPr>
        <p:txBody>
          <a:bodyPr lIns="90488" tIns="44450" rIns="90488" bIns="44450"/>
          <a:lstStyle/>
          <a:p>
            <a:pPr eaLnBrk="1" hangingPunct="1"/>
            <a:r>
              <a:rPr lang="en-US" altLang="en-US"/>
              <a:t>Example:step 5 </a:t>
            </a:r>
          </a:p>
        </p:txBody>
      </p:sp>
      <p:graphicFrame>
        <p:nvGraphicFramePr>
          <p:cNvPr id="62467" name="Object 3">
            <a:hlinkClick r:id="" action="ppaction://ole?verb=0"/>
          </p:cNvPr>
          <p:cNvGraphicFramePr>
            <a:graphicFrameLocks/>
          </p:cNvGraphicFramePr>
          <p:nvPr/>
        </p:nvGraphicFramePr>
        <p:xfrm>
          <a:off x="-3175" y="1371600"/>
          <a:ext cx="9147175" cy="2133600"/>
        </p:xfrm>
        <a:graphic>
          <a:graphicData uri="http://schemas.openxmlformats.org/presentationml/2006/ole">
            <mc:AlternateContent xmlns:mc="http://schemas.openxmlformats.org/markup-compatibility/2006">
              <mc:Choice xmlns:v="urn:schemas-microsoft-com:vml" Requires="v">
                <p:oleObj name="Worksheet" r:id="rId3" imgW="11722100" imgH="2679700" progId="Excel.Sheet.8">
                  <p:embed/>
                </p:oleObj>
              </mc:Choice>
              <mc:Fallback>
                <p:oleObj name="Worksheet" r:id="rId3" imgW="11722100" imgH="26797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1371600"/>
                        <a:ext cx="9147175" cy="213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468" name="Group 4"/>
          <p:cNvGrpSpPr>
            <a:grpSpLocks/>
          </p:cNvGrpSpPr>
          <p:nvPr/>
        </p:nvGrpSpPr>
        <p:grpSpPr bwMode="auto">
          <a:xfrm>
            <a:off x="3124200" y="3505200"/>
            <a:ext cx="5168900" cy="3171825"/>
            <a:chOff x="2048" y="2225"/>
            <a:chExt cx="3256" cy="1998"/>
          </a:xfrm>
        </p:grpSpPr>
        <p:sp>
          <p:nvSpPr>
            <p:cNvPr id="62473" name="Rectangle 5"/>
            <p:cNvSpPr>
              <a:spLocks noChangeArrowheads="1"/>
            </p:cNvSpPr>
            <p:nvPr/>
          </p:nvSpPr>
          <p:spPr bwMode="auto">
            <a:xfrm>
              <a:off x="2326" y="3010"/>
              <a:ext cx="65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2474" name="Rectangle 6"/>
            <p:cNvSpPr>
              <a:spLocks noChangeArrowheads="1"/>
            </p:cNvSpPr>
            <p:nvPr/>
          </p:nvSpPr>
          <p:spPr bwMode="auto">
            <a:xfrm>
              <a:off x="2898" y="2304"/>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br>
                <a:rPr lang="en-US" altLang="zh-CN" sz="1400" b="1">
                  <a:solidFill>
                    <a:schemeClr val="hlink"/>
                  </a:solidFill>
                  <a:latin typeface="Arial" panose="020B0604020202020204" pitchFamily="34" charset="0"/>
                </a:rPr>
              </a:br>
              <a:endParaRPr lang="en-US" altLang="zh-CN" sz="1400" b="1">
                <a:solidFill>
                  <a:schemeClr val="accent1"/>
                </a:solidFill>
                <a:latin typeface="Arial" panose="020B0604020202020204" pitchFamily="34" charset="0"/>
              </a:endParaRPr>
            </a:p>
          </p:txBody>
        </p:sp>
        <p:sp>
          <p:nvSpPr>
            <p:cNvPr id="62475" name="Rectangle 7"/>
            <p:cNvSpPr>
              <a:spLocks noChangeArrowheads="1"/>
            </p:cNvSpPr>
            <p:nvPr/>
          </p:nvSpPr>
          <p:spPr bwMode="auto">
            <a:xfrm>
              <a:off x="2643" y="2328"/>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76" name="Rectangle 8"/>
            <p:cNvSpPr>
              <a:spLocks noChangeArrowheads="1"/>
            </p:cNvSpPr>
            <p:nvPr/>
          </p:nvSpPr>
          <p:spPr bwMode="auto">
            <a:xfrm>
              <a:off x="2829" y="2568"/>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2477" name="Rectangle 9"/>
            <p:cNvSpPr>
              <a:spLocks noChangeArrowheads="1"/>
            </p:cNvSpPr>
            <p:nvPr/>
          </p:nvSpPr>
          <p:spPr bwMode="auto">
            <a:xfrm>
              <a:off x="3787" y="2529"/>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2478" name="Rectangle 10"/>
            <p:cNvSpPr>
              <a:spLocks noChangeArrowheads="1"/>
            </p:cNvSpPr>
            <p:nvPr/>
          </p:nvSpPr>
          <p:spPr bwMode="auto">
            <a:xfrm>
              <a:off x="2634" y="3731"/>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2479" name="Rectangle 11"/>
            <p:cNvSpPr>
              <a:spLocks noChangeArrowheads="1"/>
            </p:cNvSpPr>
            <p:nvPr/>
          </p:nvSpPr>
          <p:spPr bwMode="auto">
            <a:xfrm>
              <a:off x="4482" y="2266"/>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2480" name="Rectangle 12"/>
            <p:cNvSpPr>
              <a:spLocks noChangeArrowheads="1"/>
            </p:cNvSpPr>
            <p:nvPr/>
          </p:nvSpPr>
          <p:spPr bwMode="auto">
            <a:xfrm>
              <a:off x="3253" y="2694"/>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62481" name="Rectangle 13"/>
            <p:cNvSpPr>
              <a:spLocks noChangeArrowheads="1"/>
            </p:cNvSpPr>
            <p:nvPr/>
          </p:nvSpPr>
          <p:spPr bwMode="auto">
            <a:xfrm>
              <a:off x="2994" y="2913"/>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2482" name="Rectangle 14"/>
            <p:cNvSpPr>
              <a:spLocks noChangeArrowheads="1"/>
            </p:cNvSpPr>
            <p:nvPr/>
          </p:nvSpPr>
          <p:spPr bwMode="auto">
            <a:xfrm>
              <a:off x="4029" y="3012"/>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2483" name="Rectangle 15"/>
            <p:cNvSpPr>
              <a:spLocks noChangeArrowheads="1"/>
            </p:cNvSpPr>
            <p:nvPr/>
          </p:nvSpPr>
          <p:spPr bwMode="auto">
            <a:xfrm>
              <a:off x="2048" y="3899"/>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2484" name="Oval 16"/>
            <p:cNvSpPr>
              <a:spLocks noChangeArrowheads="1"/>
            </p:cNvSpPr>
            <p:nvPr/>
          </p:nvSpPr>
          <p:spPr bwMode="auto">
            <a:xfrm>
              <a:off x="3953" y="2439"/>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85" name="Oval 17"/>
            <p:cNvSpPr>
              <a:spLocks noChangeArrowheads="1"/>
            </p:cNvSpPr>
            <p:nvPr/>
          </p:nvSpPr>
          <p:spPr bwMode="auto">
            <a:xfrm>
              <a:off x="2806" y="3619"/>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86" name="Line 18"/>
            <p:cNvSpPr>
              <a:spLocks noChangeShapeType="1"/>
            </p:cNvSpPr>
            <p:nvPr/>
          </p:nvSpPr>
          <p:spPr bwMode="auto">
            <a:xfrm>
              <a:off x="3289" y="2689"/>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19"/>
            <p:cNvSpPr>
              <a:spLocks noChangeShapeType="1"/>
            </p:cNvSpPr>
            <p:nvPr/>
          </p:nvSpPr>
          <p:spPr bwMode="auto">
            <a:xfrm>
              <a:off x="3030" y="2897"/>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20"/>
            <p:cNvSpPr>
              <a:spLocks noChangeShapeType="1"/>
            </p:cNvSpPr>
            <p:nvPr/>
          </p:nvSpPr>
          <p:spPr bwMode="auto">
            <a:xfrm flipV="1">
              <a:off x="3284" y="2890"/>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Freeform 21"/>
            <p:cNvSpPr>
              <a:spLocks/>
            </p:cNvSpPr>
            <p:nvPr/>
          </p:nvSpPr>
          <p:spPr bwMode="auto">
            <a:xfrm>
              <a:off x="4210" y="2225"/>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0" name="Freeform 22"/>
            <p:cNvSpPr>
              <a:spLocks/>
            </p:cNvSpPr>
            <p:nvPr/>
          </p:nvSpPr>
          <p:spPr bwMode="auto">
            <a:xfrm>
              <a:off x="2585" y="3605"/>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1" name="Line 23"/>
            <p:cNvSpPr>
              <a:spLocks noChangeShapeType="1"/>
            </p:cNvSpPr>
            <p:nvPr/>
          </p:nvSpPr>
          <p:spPr bwMode="auto">
            <a:xfrm>
              <a:off x="2946" y="2878"/>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24"/>
            <p:cNvSpPr>
              <a:spLocks noChangeShapeType="1"/>
            </p:cNvSpPr>
            <p:nvPr/>
          </p:nvSpPr>
          <p:spPr bwMode="auto">
            <a:xfrm>
              <a:off x="3289" y="2618"/>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Oval 25"/>
            <p:cNvSpPr>
              <a:spLocks noChangeArrowheads="1"/>
            </p:cNvSpPr>
            <p:nvPr/>
          </p:nvSpPr>
          <p:spPr bwMode="auto">
            <a:xfrm>
              <a:off x="2806" y="2439"/>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94" name="Line 26"/>
            <p:cNvSpPr>
              <a:spLocks noChangeShapeType="1"/>
            </p:cNvSpPr>
            <p:nvPr/>
          </p:nvSpPr>
          <p:spPr bwMode="auto">
            <a:xfrm flipV="1">
              <a:off x="3279" y="2890"/>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Rectangle 27"/>
            <p:cNvSpPr>
              <a:spLocks noChangeArrowheads="1"/>
            </p:cNvSpPr>
            <p:nvPr/>
          </p:nvSpPr>
          <p:spPr bwMode="auto">
            <a:xfrm>
              <a:off x="2989" y="3198"/>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grpSp>
        <p:nvGrpSpPr>
          <p:cNvPr id="62469" name="Group 28"/>
          <p:cNvGrpSpPr>
            <a:grpSpLocks/>
          </p:cNvGrpSpPr>
          <p:nvPr/>
        </p:nvGrpSpPr>
        <p:grpSpPr bwMode="auto">
          <a:xfrm>
            <a:off x="5029200" y="6096000"/>
            <a:ext cx="1736725" cy="514350"/>
            <a:chOff x="3216" y="3890"/>
            <a:chExt cx="1094" cy="324"/>
          </a:xfrm>
        </p:grpSpPr>
        <p:sp>
          <p:nvSpPr>
            <p:cNvPr id="62471" name="Rectangle 29"/>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62472" name="Freeform 30"/>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2470" name="AutoShape 31"/>
          <p:cNvSpPr>
            <a:spLocks noChangeArrowheads="1"/>
          </p:cNvSpPr>
          <p:nvPr/>
        </p:nvSpPr>
        <p:spPr bwMode="auto">
          <a:xfrm>
            <a:off x="5334000" y="6096000"/>
            <a:ext cx="1524000" cy="457200"/>
          </a:xfrm>
          <a:prstGeom prst="parallelogram">
            <a:avLst>
              <a:gd name="adj" fmla="val 12855"/>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258888" y="0"/>
            <a:ext cx="7885112" cy="1000125"/>
          </a:xfrm>
        </p:spPr>
        <p:txBody>
          <a:bodyPr/>
          <a:lstStyle/>
          <a:p>
            <a:pPr eaLnBrk="1" hangingPunct="1"/>
            <a:r>
              <a:rPr lang="en-US" altLang="zh-CN" sz="4000"/>
              <a:t>Major issues for Shared Memory</a:t>
            </a:r>
          </a:p>
        </p:txBody>
      </p:sp>
      <p:sp>
        <p:nvSpPr>
          <p:cNvPr id="32771" name="Rectangle 3"/>
          <p:cNvSpPr>
            <a:spLocks noGrp="1" noRot="1" noChangeArrowheads="1"/>
          </p:cNvSpPr>
          <p:nvPr>
            <p:ph idx="1"/>
          </p:nvPr>
        </p:nvSpPr>
        <p:spPr>
          <a:xfrm>
            <a:off x="611188" y="1196975"/>
            <a:ext cx="8424862" cy="5111750"/>
          </a:xfrm>
        </p:spPr>
        <p:txBody>
          <a:bodyPr/>
          <a:lstStyle/>
          <a:p>
            <a:pPr eaLnBrk="1" hangingPunct="1">
              <a:lnSpc>
                <a:spcPct val="90000"/>
              </a:lnSpc>
            </a:pPr>
            <a:r>
              <a:rPr lang="en-US" altLang="zh-CN" sz="2400" dirty="0">
                <a:solidFill>
                  <a:srgbClr val="0000FF"/>
                </a:solidFill>
              </a:rPr>
              <a:t>Cache coherence  </a:t>
            </a:r>
            <a:r>
              <a:rPr lang="en-US" altLang="zh-CN" sz="2400" dirty="0">
                <a:solidFill>
                  <a:srgbClr val="FF0000"/>
                </a:solidFill>
              </a:rPr>
              <a:t>( Value, same location)</a:t>
            </a:r>
          </a:p>
          <a:p>
            <a:pPr lvl="1" eaLnBrk="1" hangingPunct="1">
              <a:lnSpc>
                <a:spcPct val="90000"/>
              </a:lnSpc>
            </a:pPr>
            <a:r>
              <a:rPr lang="en-US" altLang="zh-CN" sz="2000" dirty="0"/>
              <a:t> “Common Sense”</a:t>
            </a:r>
          </a:p>
          <a:p>
            <a:pPr lvl="2" eaLnBrk="1" hangingPunct="1">
              <a:lnSpc>
                <a:spcPct val="90000"/>
              </a:lnSpc>
            </a:pPr>
            <a:r>
              <a:rPr lang="en-US" altLang="zh-CN" sz="1800" dirty="0"/>
              <a:t>P1 Read[X] =&gt; P1 Write[X] =&gt; P1 Read[X] will return X</a:t>
            </a:r>
          </a:p>
          <a:p>
            <a:pPr lvl="2" eaLnBrk="1" hangingPunct="1">
              <a:lnSpc>
                <a:spcPct val="90000"/>
              </a:lnSpc>
            </a:pPr>
            <a:r>
              <a:rPr lang="en-US" altLang="zh-CN" sz="1800" dirty="0"/>
              <a:t>P2 Read[X] =&gt; P1 Write[X] =&gt; will return value written by P1</a:t>
            </a:r>
          </a:p>
          <a:p>
            <a:pPr lvl="2" eaLnBrk="1" hangingPunct="1">
              <a:lnSpc>
                <a:spcPct val="90000"/>
              </a:lnSpc>
            </a:pPr>
            <a:r>
              <a:rPr lang="en-US" altLang="zh-CN" sz="1800" dirty="0"/>
              <a:t>P1 Write[X] =&gt; P2 Write[X] =&gt; Serialized (all processor see the writes in the same order)</a:t>
            </a:r>
          </a:p>
          <a:p>
            <a:pPr eaLnBrk="1" hangingPunct="1">
              <a:lnSpc>
                <a:spcPct val="90000"/>
              </a:lnSpc>
            </a:pPr>
            <a:r>
              <a:rPr lang="en-US" altLang="zh-CN" sz="2400" dirty="0">
                <a:solidFill>
                  <a:srgbClr val="0000FF"/>
                </a:solidFill>
              </a:rPr>
              <a:t>Synchronization</a:t>
            </a:r>
          </a:p>
          <a:p>
            <a:pPr lvl="1" eaLnBrk="1" hangingPunct="1">
              <a:lnSpc>
                <a:spcPct val="90000"/>
              </a:lnSpc>
            </a:pPr>
            <a:r>
              <a:rPr lang="en-US" altLang="zh-CN" sz="2000" dirty="0"/>
              <a:t>Atomic read/write operations</a:t>
            </a:r>
          </a:p>
          <a:p>
            <a:pPr eaLnBrk="1" hangingPunct="1">
              <a:lnSpc>
                <a:spcPct val="90000"/>
              </a:lnSpc>
            </a:pPr>
            <a:r>
              <a:rPr lang="en-US" altLang="zh-CN" sz="2400" dirty="0">
                <a:solidFill>
                  <a:srgbClr val="0000FF"/>
                </a:solidFill>
              </a:rPr>
              <a:t>Memory consistency Model </a:t>
            </a:r>
            <a:r>
              <a:rPr lang="en-US" altLang="zh-CN" sz="2400" dirty="0">
                <a:solidFill>
                  <a:srgbClr val="FF0000"/>
                </a:solidFill>
              </a:rPr>
              <a:t>( order, different locations)</a:t>
            </a:r>
          </a:p>
          <a:p>
            <a:pPr lvl="1" eaLnBrk="1" hangingPunct="1">
              <a:lnSpc>
                <a:spcPct val="90000"/>
              </a:lnSpc>
            </a:pPr>
            <a:r>
              <a:rPr lang="en-US" altLang="zh-CN" sz="2000" dirty="0"/>
              <a:t>In what </a:t>
            </a:r>
            <a:r>
              <a:rPr lang="en-US" altLang="zh-CN" sz="2000" b="1" dirty="0"/>
              <a:t>order</a:t>
            </a:r>
            <a:r>
              <a:rPr lang="en-US" altLang="zh-CN" sz="2000" dirty="0"/>
              <a:t> must a processor observe the data writes of another processor ?</a:t>
            </a:r>
          </a:p>
          <a:p>
            <a:pPr lvl="1" eaLnBrk="1" hangingPunct="1">
              <a:lnSpc>
                <a:spcPct val="90000"/>
              </a:lnSpc>
            </a:pPr>
            <a:r>
              <a:rPr lang="en-US" altLang="zh-CN" sz="2000" dirty="0"/>
              <a:t>What properties must be enforced among reads and writes to </a:t>
            </a:r>
            <a:r>
              <a:rPr lang="en-US" altLang="zh-CN" sz="2000" b="1" dirty="0"/>
              <a:t>different locations by different  processors</a:t>
            </a:r>
            <a:r>
              <a:rPr lang="en-US" altLang="zh-CN" sz="2000" dirty="0"/>
              <a:t>?</a:t>
            </a:r>
          </a:p>
          <a:p>
            <a:pPr eaLnBrk="1" hangingPunct="1">
              <a:lnSpc>
                <a:spcPct val="90000"/>
              </a:lnSpc>
            </a:pPr>
            <a:r>
              <a:rPr lang="en-US" altLang="zh-CN" sz="2400" dirty="0"/>
              <a:t>These are not issues for message passing systems</a:t>
            </a:r>
          </a:p>
          <a:p>
            <a:pPr lvl="1" eaLnBrk="1" hangingPunct="1">
              <a:lnSpc>
                <a:spcPct val="90000"/>
              </a:lnSpc>
            </a:pPr>
            <a:r>
              <a:rPr lang="en-US" altLang="zh-CN" sz="2000" dirty="0"/>
              <a:t>Why?</a:t>
            </a:r>
          </a:p>
        </p:txBody>
      </p:sp>
    </p:spTree>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en-US" altLang="en-US"/>
              <a:t>Snooping Cache Variations</a:t>
            </a:r>
            <a:endParaRPr lang="en-US" altLang="zh-CN"/>
          </a:p>
        </p:txBody>
      </p:sp>
      <p:sp>
        <p:nvSpPr>
          <p:cNvPr id="65539" name="Rectangle 3"/>
          <p:cNvSpPr>
            <a:spLocks noGrp="1" noRot="1" noChangeArrowheads="1"/>
          </p:cNvSpPr>
          <p:nvPr>
            <p:ph idx="1"/>
          </p:nvPr>
        </p:nvSpPr>
        <p:spPr/>
        <p:txBody>
          <a:bodyPr/>
          <a:lstStyle/>
          <a:p>
            <a:pPr eaLnBrk="1" hangingPunct="1"/>
            <a:endParaRPr lang="zh-CN" altLang="zh-CN"/>
          </a:p>
        </p:txBody>
      </p:sp>
      <p:sp>
        <p:nvSpPr>
          <p:cNvPr id="65540" name="Rectangle 4"/>
          <p:cNvSpPr>
            <a:spLocks noChangeArrowheads="1"/>
          </p:cNvSpPr>
          <p:nvPr/>
        </p:nvSpPr>
        <p:spPr bwMode="auto">
          <a:xfrm>
            <a:off x="1919288" y="1776413"/>
            <a:ext cx="199231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dirty="0">
                <a:latin typeface="Comic Sans MS" panose="030F0702030302020204" pitchFamily="66" charset="0"/>
              </a:rPr>
              <a:t>Berkeley </a:t>
            </a:r>
            <a:br>
              <a:rPr lang="en-US" altLang="en-US" sz="2400" b="1" dirty="0">
                <a:latin typeface="Comic Sans MS" panose="030F0702030302020204" pitchFamily="66" charset="0"/>
              </a:rPr>
            </a:br>
            <a:r>
              <a:rPr lang="en-US" altLang="en-US" sz="2400" b="1" dirty="0">
                <a:latin typeface="Comic Sans MS" panose="030F0702030302020204" pitchFamily="66" charset="0"/>
              </a:rPr>
              <a:t>Protocol</a:t>
            </a:r>
            <a:endParaRPr lang="en-US" altLang="en-US" sz="1800" b="1" dirty="0">
              <a:latin typeface="Comic Sans MS" panose="030F0702030302020204" pitchFamily="66" charset="0"/>
            </a:endParaRPr>
          </a:p>
          <a:p>
            <a:pPr algn="ctr">
              <a:spcBef>
                <a:spcPct val="0"/>
              </a:spcBef>
              <a:buClrTx/>
              <a:buSzTx/>
              <a:buFontTx/>
              <a:buNone/>
            </a:pPr>
            <a:r>
              <a:rPr lang="en-US" altLang="en-US" sz="1800" b="1" dirty="0">
                <a:latin typeface="Comic Sans MS" panose="030F0702030302020204" pitchFamily="66" charset="0"/>
              </a:rPr>
              <a:t>Owned Exclusive</a:t>
            </a:r>
          </a:p>
          <a:p>
            <a:pPr algn="ctr">
              <a:spcBef>
                <a:spcPct val="0"/>
              </a:spcBef>
              <a:buClrTx/>
              <a:buSzTx/>
              <a:buFontTx/>
              <a:buNone/>
            </a:pPr>
            <a:r>
              <a:rPr lang="en-US" altLang="en-US" sz="1800" b="1" dirty="0">
                <a:latin typeface="Comic Sans MS" panose="030F0702030302020204" pitchFamily="66" charset="0"/>
              </a:rPr>
              <a:t>Owned Shared</a:t>
            </a:r>
          </a:p>
          <a:p>
            <a:pPr algn="ctr">
              <a:spcBef>
                <a:spcPct val="0"/>
              </a:spcBef>
              <a:buClrTx/>
              <a:buSzTx/>
              <a:buFontTx/>
              <a:buNone/>
            </a:pPr>
            <a:r>
              <a:rPr lang="en-US" altLang="en-US" sz="1800" b="1" dirty="0">
                <a:latin typeface="Comic Sans MS" panose="030F0702030302020204" pitchFamily="66" charset="0"/>
              </a:rPr>
              <a:t>Shared</a:t>
            </a:r>
          </a:p>
          <a:p>
            <a:pPr algn="ctr">
              <a:spcBef>
                <a:spcPct val="0"/>
              </a:spcBef>
              <a:buClrTx/>
              <a:buSzTx/>
              <a:buFontTx/>
              <a:buNone/>
            </a:pPr>
            <a:r>
              <a:rPr lang="en-US" altLang="en-US" sz="1800" b="1" dirty="0">
                <a:latin typeface="Comic Sans MS" panose="030F0702030302020204" pitchFamily="66" charset="0"/>
              </a:rPr>
              <a:t>Invalid</a:t>
            </a:r>
          </a:p>
        </p:txBody>
      </p:sp>
      <p:sp>
        <p:nvSpPr>
          <p:cNvPr id="65541" name="Rectangle 5"/>
          <p:cNvSpPr>
            <a:spLocks noChangeArrowheads="1"/>
          </p:cNvSpPr>
          <p:nvPr/>
        </p:nvSpPr>
        <p:spPr bwMode="auto">
          <a:xfrm>
            <a:off x="446088" y="1776413"/>
            <a:ext cx="135413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Basic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Exclusive</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5542" name="Rectangle 6"/>
          <p:cNvSpPr>
            <a:spLocks noChangeArrowheads="1"/>
          </p:cNvSpPr>
          <p:nvPr/>
        </p:nvSpPr>
        <p:spPr bwMode="auto">
          <a:xfrm>
            <a:off x="3968750" y="1757363"/>
            <a:ext cx="16287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Illinois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Private Dirty</a:t>
            </a:r>
          </a:p>
          <a:p>
            <a:pPr algn="ctr">
              <a:spcBef>
                <a:spcPct val="0"/>
              </a:spcBef>
              <a:buClrTx/>
              <a:buSzTx/>
              <a:buFontTx/>
              <a:buNone/>
            </a:pPr>
            <a:r>
              <a:rPr lang="en-US" altLang="en-US" sz="1800" b="1">
                <a:latin typeface="Comic Sans MS" panose="030F0702030302020204" pitchFamily="66" charset="0"/>
              </a:rPr>
              <a:t>Private Clean</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5543" name="Rectangle 7"/>
          <p:cNvSpPr>
            <a:spLocks noChangeArrowheads="1"/>
          </p:cNvSpPr>
          <p:nvPr/>
        </p:nvSpPr>
        <p:spPr bwMode="auto">
          <a:xfrm>
            <a:off x="685800" y="3810000"/>
            <a:ext cx="5943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000">
                <a:solidFill>
                  <a:srgbClr val="0000FF"/>
                </a:solidFill>
                <a:latin typeface="Arial" panose="020B0604020202020204" pitchFamily="34" charset="0"/>
              </a:rPr>
              <a:t>Owner can update via bus invalidate operation</a:t>
            </a:r>
          </a:p>
          <a:p>
            <a:pPr>
              <a:spcBef>
                <a:spcPct val="0"/>
              </a:spcBef>
              <a:buClrTx/>
              <a:buSzTx/>
              <a:buFontTx/>
              <a:buNone/>
            </a:pPr>
            <a:r>
              <a:rPr lang="en-US" altLang="en-US" sz="2000">
                <a:solidFill>
                  <a:srgbClr val="0000FF"/>
                </a:solidFill>
                <a:latin typeface="Arial" panose="020B0604020202020204" pitchFamily="34" charset="0"/>
              </a:rPr>
              <a:t>Owner must write back when replaced in cache</a:t>
            </a:r>
          </a:p>
        </p:txBody>
      </p:sp>
      <p:sp>
        <p:nvSpPr>
          <p:cNvPr id="65544" name="Rectangle 8"/>
          <p:cNvSpPr>
            <a:spLocks noChangeArrowheads="1"/>
          </p:cNvSpPr>
          <p:nvPr/>
        </p:nvSpPr>
        <p:spPr bwMode="auto">
          <a:xfrm>
            <a:off x="2438400" y="4876800"/>
            <a:ext cx="63484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000">
                <a:solidFill>
                  <a:srgbClr val="0033CC"/>
                </a:solidFill>
                <a:latin typeface="Arial" panose="020B0604020202020204" pitchFamily="34" charset="0"/>
              </a:rPr>
              <a:t>If read sourced from memory, then Private Clean</a:t>
            </a:r>
          </a:p>
          <a:p>
            <a:pPr>
              <a:spcBef>
                <a:spcPct val="0"/>
              </a:spcBef>
              <a:buClrTx/>
              <a:buSzTx/>
              <a:buFontTx/>
              <a:buNone/>
            </a:pPr>
            <a:r>
              <a:rPr lang="en-US" altLang="en-US" sz="2000">
                <a:solidFill>
                  <a:srgbClr val="0033CC"/>
                </a:solidFill>
                <a:latin typeface="Arial" panose="020B0604020202020204" pitchFamily="34" charset="0"/>
              </a:rPr>
              <a:t>if read sourced from other cache, then Shared</a:t>
            </a:r>
          </a:p>
          <a:p>
            <a:pPr>
              <a:spcBef>
                <a:spcPct val="0"/>
              </a:spcBef>
              <a:buClrTx/>
              <a:buSzTx/>
              <a:buFontTx/>
              <a:buNone/>
            </a:pPr>
            <a:r>
              <a:rPr lang="en-US" altLang="en-US" sz="2000">
                <a:solidFill>
                  <a:srgbClr val="0033CC"/>
                </a:solidFill>
                <a:latin typeface="Arial" panose="020B0604020202020204" pitchFamily="34" charset="0"/>
              </a:rPr>
              <a:t>Can write in cache if held private clean or dirty</a:t>
            </a:r>
          </a:p>
        </p:txBody>
      </p:sp>
      <p:sp>
        <p:nvSpPr>
          <p:cNvPr id="65545" name="Rectangle 9"/>
          <p:cNvSpPr>
            <a:spLocks noChangeArrowheads="1"/>
          </p:cNvSpPr>
          <p:nvPr/>
        </p:nvSpPr>
        <p:spPr bwMode="auto">
          <a:xfrm>
            <a:off x="5843588" y="1738313"/>
            <a:ext cx="3327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MESI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u="sng">
                <a:solidFill>
                  <a:srgbClr val="FF0000"/>
                </a:solidFill>
                <a:latin typeface="Comic Sans MS" panose="030F0702030302020204" pitchFamily="66" charset="0"/>
              </a:rPr>
              <a:t>M</a:t>
            </a:r>
            <a:r>
              <a:rPr lang="en-US" altLang="en-US" sz="1800" b="1">
                <a:latin typeface="Comic Sans MS" panose="030F0702030302020204" pitchFamily="66" charset="0"/>
              </a:rPr>
              <a:t>odfied (private,!=Memory)</a:t>
            </a:r>
          </a:p>
          <a:p>
            <a:pPr algn="ctr">
              <a:spcBef>
                <a:spcPct val="0"/>
              </a:spcBef>
              <a:buClrTx/>
              <a:buSzTx/>
              <a:buFontTx/>
              <a:buNone/>
            </a:pPr>
            <a:r>
              <a:rPr lang="en-US" altLang="en-US" sz="1800" b="1">
                <a:latin typeface="Comic Sans MS" panose="030F0702030302020204" pitchFamily="66" charset="0"/>
              </a:rPr>
              <a:t>e</a:t>
            </a:r>
            <a:r>
              <a:rPr lang="en-US" altLang="en-US" sz="1800" b="1" u="sng">
                <a:solidFill>
                  <a:srgbClr val="FF0000"/>
                </a:solidFill>
                <a:latin typeface="Comic Sans MS" panose="030F0702030302020204" pitchFamily="66" charset="0"/>
              </a:rPr>
              <a:t>X</a:t>
            </a:r>
            <a:r>
              <a:rPr lang="en-US" altLang="en-US" sz="1800" b="1">
                <a:latin typeface="Comic Sans MS" panose="030F0702030302020204" pitchFamily="66" charset="0"/>
              </a:rPr>
              <a:t>clusive (private,=Memory)</a:t>
            </a:r>
          </a:p>
          <a:p>
            <a:pPr algn="ctr">
              <a:spcBef>
                <a:spcPct val="0"/>
              </a:spcBef>
              <a:buClrTx/>
              <a:buSzTx/>
              <a:buFontTx/>
              <a:buNone/>
            </a:pPr>
            <a:r>
              <a:rPr lang="en-US" altLang="en-US" sz="1800" b="1" u="sng">
                <a:solidFill>
                  <a:srgbClr val="FF0000"/>
                </a:solidFill>
                <a:latin typeface="Comic Sans MS" panose="030F0702030302020204" pitchFamily="66" charset="0"/>
              </a:rPr>
              <a:t>S</a:t>
            </a:r>
            <a:r>
              <a:rPr lang="en-US" altLang="en-US" sz="1800" b="1">
                <a:latin typeface="Comic Sans MS" panose="030F0702030302020204" pitchFamily="66" charset="0"/>
              </a:rPr>
              <a:t>hared (shared,=Memory)</a:t>
            </a:r>
          </a:p>
          <a:p>
            <a:pPr algn="ctr">
              <a:spcBef>
                <a:spcPct val="0"/>
              </a:spcBef>
              <a:buClrTx/>
              <a:buSzTx/>
              <a:buFontTx/>
              <a:buNone/>
            </a:pPr>
            <a:r>
              <a:rPr lang="en-US" altLang="en-US" sz="1800" b="1" u="sng">
                <a:solidFill>
                  <a:schemeClr val="hlink"/>
                </a:solidFill>
                <a:latin typeface="Comic Sans MS" panose="030F0702030302020204" pitchFamily="66" charset="0"/>
              </a:rPr>
              <a:t>I</a:t>
            </a:r>
            <a:r>
              <a:rPr lang="en-US" altLang="en-US" sz="1800" b="1">
                <a:latin typeface="Comic Sans MS" panose="030F0702030302020204" pitchFamily="66" charset="0"/>
              </a:rPr>
              <a:t>nvalid</a:t>
            </a:r>
          </a:p>
        </p:txBody>
      </p:sp>
      <p:sp>
        <p:nvSpPr>
          <p:cNvPr id="65546" name="Line 10"/>
          <p:cNvSpPr>
            <a:spLocks noChangeShapeType="1"/>
          </p:cNvSpPr>
          <p:nvPr/>
        </p:nvSpPr>
        <p:spPr bwMode="auto">
          <a:xfrm>
            <a:off x="400050" y="2476500"/>
            <a:ext cx="8477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11"/>
          <p:cNvSpPr>
            <a:spLocks noChangeShapeType="1"/>
          </p:cNvSpPr>
          <p:nvPr/>
        </p:nvSpPr>
        <p:spPr bwMode="auto">
          <a:xfrm>
            <a:off x="1905000" y="198120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12"/>
          <p:cNvSpPr>
            <a:spLocks noChangeShapeType="1"/>
          </p:cNvSpPr>
          <p:nvPr/>
        </p:nvSpPr>
        <p:spPr bwMode="auto">
          <a:xfrm>
            <a:off x="3962400" y="186690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Line 13"/>
          <p:cNvSpPr>
            <a:spLocks noChangeShapeType="1"/>
          </p:cNvSpPr>
          <p:nvPr/>
        </p:nvSpPr>
        <p:spPr bwMode="auto">
          <a:xfrm>
            <a:off x="5638800" y="184785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Line 14"/>
          <p:cNvSpPr>
            <a:spLocks noChangeShapeType="1"/>
          </p:cNvSpPr>
          <p:nvPr/>
        </p:nvSpPr>
        <p:spPr bwMode="auto">
          <a:xfrm flipV="1">
            <a:off x="1695450" y="2552700"/>
            <a:ext cx="323850" cy="36195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Line 15"/>
          <p:cNvSpPr>
            <a:spLocks noChangeShapeType="1"/>
          </p:cNvSpPr>
          <p:nvPr/>
        </p:nvSpPr>
        <p:spPr bwMode="auto">
          <a:xfrm>
            <a:off x="1657350" y="3009900"/>
            <a:ext cx="5715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51"/>
          <p:cNvGrpSpPr>
            <a:grpSpLocks/>
          </p:cNvGrpSpPr>
          <p:nvPr/>
        </p:nvGrpSpPr>
        <p:grpSpPr bwMode="auto">
          <a:xfrm>
            <a:off x="5435600" y="908050"/>
            <a:ext cx="3649663" cy="1809750"/>
            <a:chOff x="2376" y="566"/>
            <a:chExt cx="2299" cy="1140"/>
          </a:xfrm>
        </p:grpSpPr>
        <p:sp>
          <p:nvSpPr>
            <p:cNvPr id="66596" name="Rectangle 12"/>
            <p:cNvSpPr>
              <a:spLocks noChangeArrowheads="1"/>
            </p:cNvSpPr>
            <p:nvPr/>
          </p:nvSpPr>
          <p:spPr bwMode="auto">
            <a:xfrm>
              <a:off x="2376" y="566"/>
              <a:ext cx="2299" cy="5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hit /  CPU read miss</a:t>
              </a:r>
            </a:p>
            <a:p>
              <a:pPr>
                <a:spcBef>
                  <a:spcPct val="0"/>
                </a:spcBef>
                <a:buClrTx/>
                <a:buSzTx/>
                <a:buFontTx/>
                <a:buNone/>
              </a:pPr>
              <a:r>
                <a:rPr lang="en-US" altLang="zh-CN" sz="1600">
                  <a:latin typeface="Arial" panose="020B0604020202020204" pitchFamily="34" charset="0"/>
                </a:rPr>
                <a:t>                                 </a:t>
              </a:r>
              <a:r>
                <a:rPr lang="en-US" altLang="zh-CN" sz="1600" b="1" i="1">
                  <a:latin typeface="Arial" panose="020B0604020202020204" pitchFamily="34" charset="0"/>
                </a:rPr>
                <a:t>place read miss </a:t>
              </a:r>
            </a:p>
            <a:p>
              <a:pPr>
                <a:spcBef>
                  <a:spcPct val="0"/>
                </a:spcBef>
                <a:buClrTx/>
                <a:buSzTx/>
                <a:buFontTx/>
                <a:buNone/>
              </a:pPr>
              <a:r>
                <a:rPr lang="en-US" altLang="zh-CN" sz="1600" b="1" i="1">
                  <a:latin typeface="Arial" panose="020B0604020202020204" pitchFamily="34" charset="0"/>
                </a:rPr>
                <a:t>                                on bus</a:t>
              </a:r>
            </a:p>
          </p:txBody>
        </p:sp>
        <p:grpSp>
          <p:nvGrpSpPr>
            <p:cNvPr id="66597" name="Group 50"/>
            <p:cNvGrpSpPr>
              <a:grpSpLocks/>
            </p:cNvGrpSpPr>
            <p:nvPr/>
          </p:nvGrpSpPr>
          <p:grpSpPr bwMode="auto">
            <a:xfrm>
              <a:off x="2642" y="1035"/>
              <a:ext cx="820" cy="671"/>
              <a:chOff x="2642" y="1035"/>
              <a:chExt cx="820" cy="671"/>
            </a:xfrm>
          </p:grpSpPr>
          <p:sp>
            <p:nvSpPr>
              <p:cNvPr id="66599" name="Rectangle 10"/>
              <p:cNvSpPr>
                <a:spLocks noChangeArrowheads="1"/>
              </p:cNvSpPr>
              <p:nvPr/>
            </p:nvSpPr>
            <p:spPr bwMode="auto">
              <a:xfrm>
                <a:off x="2642" y="1187"/>
                <a:ext cx="820"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Arial" panose="020B0604020202020204" pitchFamily="34" charset="0"/>
                  </a:rPr>
                  <a:t>Shared</a:t>
                </a:r>
              </a:p>
              <a:p>
                <a:pPr algn="ctr">
                  <a:spcBef>
                    <a:spcPct val="0"/>
                  </a:spcBef>
                  <a:buClrTx/>
                  <a:buSzTx/>
                  <a:buFontTx/>
                  <a:buNone/>
                </a:pPr>
                <a:r>
                  <a:rPr lang="en-US" altLang="zh-CN" sz="1600">
                    <a:latin typeface="Arial" panose="020B0604020202020204" pitchFamily="34" charset="0"/>
                  </a:rPr>
                  <a:t>(read/only)</a:t>
                </a:r>
              </a:p>
            </p:txBody>
          </p:sp>
          <p:sp>
            <p:nvSpPr>
              <p:cNvPr id="66600" name="Oval 17"/>
              <p:cNvSpPr>
                <a:spLocks noChangeArrowheads="1"/>
              </p:cNvSpPr>
              <p:nvPr/>
            </p:nvSpPr>
            <p:spPr bwMode="auto">
              <a:xfrm>
                <a:off x="2687" y="1035"/>
                <a:ext cx="700"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6598" name="Freeform 22"/>
            <p:cNvSpPr>
              <a:spLocks/>
            </p:cNvSpPr>
            <p:nvPr/>
          </p:nvSpPr>
          <p:spPr bwMode="auto">
            <a:xfrm>
              <a:off x="3071" y="721"/>
              <a:ext cx="411" cy="392"/>
            </a:xfrm>
            <a:custGeom>
              <a:avLst/>
              <a:gdLst>
                <a:gd name="T0" fmla="*/ 10 w 411"/>
                <a:gd name="T1" fmla="*/ 305 h 392"/>
                <a:gd name="T2" fmla="*/ 0 w 411"/>
                <a:gd name="T3" fmla="*/ 286 h 392"/>
                <a:gd name="T4" fmla="*/ 0 w 411"/>
                <a:gd name="T5" fmla="*/ 267 h 392"/>
                <a:gd name="T6" fmla="*/ 0 w 411"/>
                <a:gd name="T7" fmla="*/ 248 h 392"/>
                <a:gd name="T8" fmla="*/ 0 w 411"/>
                <a:gd name="T9" fmla="*/ 229 h 392"/>
                <a:gd name="T10" fmla="*/ 0 w 411"/>
                <a:gd name="T11" fmla="*/ 210 h 392"/>
                <a:gd name="T12" fmla="*/ 0 w 411"/>
                <a:gd name="T13" fmla="*/ 191 h 392"/>
                <a:gd name="T14" fmla="*/ 0 w 411"/>
                <a:gd name="T15" fmla="*/ 172 h 392"/>
                <a:gd name="T16" fmla="*/ 10 w 411"/>
                <a:gd name="T17" fmla="*/ 153 h 392"/>
                <a:gd name="T18" fmla="*/ 10 w 411"/>
                <a:gd name="T19" fmla="*/ 134 h 392"/>
                <a:gd name="T20" fmla="*/ 19 w 411"/>
                <a:gd name="T21" fmla="*/ 114 h 392"/>
                <a:gd name="T22" fmla="*/ 29 w 411"/>
                <a:gd name="T23" fmla="*/ 95 h 392"/>
                <a:gd name="T24" fmla="*/ 38 w 411"/>
                <a:gd name="T25" fmla="*/ 76 h 392"/>
                <a:gd name="T26" fmla="*/ 57 w 411"/>
                <a:gd name="T27" fmla="*/ 67 h 392"/>
                <a:gd name="T28" fmla="*/ 76 w 411"/>
                <a:gd name="T29" fmla="*/ 57 h 392"/>
                <a:gd name="T30" fmla="*/ 86 w 411"/>
                <a:gd name="T31" fmla="*/ 38 h 392"/>
                <a:gd name="T32" fmla="*/ 105 w 411"/>
                <a:gd name="T33" fmla="*/ 38 h 392"/>
                <a:gd name="T34" fmla="*/ 124 w 411"/>
                <a:gd name="T35" fmla="*/ 38 h 392"/>
                <a:gd name="T36" fmla="*/ 143 w 411"/>
                <a:gd name="T37" fmla="*/ 29 h 392"/>
                <a:gd name="T38" fmla="*/ 162 w 411"/>
                <a:gd name="T39" fmla="*/ 19 h 392"/>
                <a:gd name="T40" fmla="*/ 181 w 411"/>
                <a:gd name="T41" fmla="*/ 19 h 392"/>
                <a:gd name="T42" fmla="*/ 200 w 411"/>
                <a:gd name="T43" fmla="*/ 10 h 392"/>
                <a:gd name="T44" fmla="*/ 219 w 411"/>
                <a:gd name="T45" fmla="*/ 0 h 392"/>
                <a:gd name="T46" fmla="*/ 238 w 411"/>
                <a:gd name="T47" fmla="*/ 0 h 392"/>
                <a:gd name="T48" fmla="*/ 257 w 411"/>
                <a:gd name="T49" fmla="*/ 0 h 392"/>
                <a:gd name="T50" fmla="*/ 277 w 411"/>
                <a:gd name="T51" fmla="*/ 10 h 392"/>
                <a:gd name="T52" fmla="*/ 286 w 411"/>
                <a:gd name="T53" fmla="*/ 29 h 392"/>
                <a:gd name="T54" fmla="*/ 305 w 411"/>
                <a:gd name="T55" fmla="*/ 38 h 392"/>
                <a:gd name="T56" fmla="*/ 324 w 411"/>
                <a:gd name="T57" fmla="*/ 48 h 392"/>
                <a:gd name="T58" fmla="*/ 343 w 411"/>
                <a:gd name="T59" fmla="*/ 57 h 392"/>
                <a:gd name="T60" fmla="*/ 353 w 411"/>
                <a:gd name="T61" fmla="*/ 76 h 392"/>
                <a:gd name="T62" fmla="*/ 372 w 411"/>
                <a:gd name="T63" fmla="*/ 86 h 392"/>
                <a:gd name="T64" fmla="*/ 381 w 411"/>
                <a:gd name="T65" fmla="*/ 105 h 392"/>
                <a:gd name="T66" fmla="*/ 391 w 411"/>
                <a:gd name="T67" fmla="*/ 124 h 392"/>
                <a:gd name="T68" fmla="*/ 400 w 411"/>
                <a:gd name="T69" fmla="*/ 143 h 392"/>
                <a:gd name="T70" fmla="*/ 400 w 411"/>
                <a:gd name="T71" fmla="*/ 162 h 392"/>
                <a:gd name="T72" fmla="*/ 410 w 411"/>
                <a:gd name="T73" fmla="*/ 181 h 392"/>
                <a:gd name="T74" fmla="*/ 400 w 411"/>
                <a:gd name="T75" fmla="*/ 200 h 392"/>
                <a:gd name="T76" fmla="*/ 400 w 411"/>
                <a:gd name="T77" fmla="*/ 219 h 392"/>
                <a:gd name="T78" fmla="*/ 391 w 411"/>
                <a:gd name="T79" fmla="*/ 238 h 392"/>
                <a:gd name="T80" fmla="*/ 391 w 411"/>
                <a:gd name="T81" fmla="*/ 257 h 392"/>
                <a:gd name="T82" fmla="*/ 381 w 411"/>
                <a:gd name="T83" fmla="*/ 286 h 392"/>
                <a:gd name="T84" fmla="*/ 372 w 411"/>
                <a:gd name="T85" fmla="*/ 305 h 392"/>
                <a:gd name="T86" fmla="*/ 362 w 411"/>
                <a:gd name="T87" fmla="*/ 324 h 392"/>
                <a:gd name="T88" fmla="*/ 343 w 411"/>
                <a:gd name="T89" fmla="*/ 334 h 392"/>
                <a:gd name="T90" fmla="*/ 324 w 411"/>
                <a:gd name="T91" fmla="*/ 343 h 392"/>
                <a:gd name="T92" fmla="*/ 305 w 411"/>
                <a:gd name="T93" fmla="*/ 353 h 392"/>
                <a:gd name="T94" fmla="*/ 286 w 411"/>
                <a:gd name="T95" fmla="*/ 353 h 392"/>
                <a:gd name="T96" fmla="*/ 267 w 411"/>
                <a:gd name="T97" fmla="*/ 362 h 392"/>
                <a:gd name="T98" fmla="*/ 248 w 411"/>
                <a:gd name="T99" fmla="*/ 362 h 392"/>
                <a:gd name="T100" fmla="*/ 238 w 411"/>
                <a:gd name="T101" fmla="*/ 381 h 392"/>
                <a:gd name="T102" fmla="*/ 219 w 411"/>
                <a:gd name="T103" fmla="*/ 391 h 392"/>
                <a:gd name="T104" fmla="*/ 200 w 411"/>
                <a:gd name="T105" fmla="*/ 391 h 392"/>
                <a:gd name="T106" fmla="*/ 181 w 411"/>
                <a:gd name="T107" fmla="*/ 391 h 392"/>
                <a:gd name="T108" fmla="*/ 172 w 411"/>
                <a:gd name="T109" fmla="*/ 39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1"/>
                <a:gd name="T166" fmla="*/ 0 h 392"/>
                <a:gd name="T167" fmla="*/ 411 w 411"/>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1" h="392">
                  <a:moveTo>
                    <a:pt x="10" y="305"/>
                  </a:moveTo>
                  <a:lnTo>
                    <a:pt x="0" y="286"/>
                  </a:lnTo>
                  <a:lnTo>
                    <a:pt x="0" y="267"/>
                  </a:lnTo>
                  <a:lnTo>
                    <a:pt x="0" y="248"/>
                  </a:lnTo>
                  <a:lnTo>
                    <a:pt x="0" y="229"/>
                  </a:lnTo>
                  <a:lnTo>
                    <a:pt x="0" y="210"/>
                  </a:lnTo>
                  <a:lnTo>
                    <a:pt x="0" y="191"/>
                  </a:lnTo>
                  <a:lnTo>
                    <a:pt x="0" y="172"/>
                  </a:lnTo>
                  <a:lnTo>
                    <a:pt x="10" y="153"/>
                  </a:lnTo>
                  <a:lnTo>
                    <a:pt x="10" y="134"/>
                  </a:lnTo>
                  <a:lnTo>
                    <a:pt x="19" y="114"/>
                  </a:lnTo>
                  <a:lnTo>
                    <a:pt x="29" y="95"/>
                  </a:lnTo>
                  <a:lnTo>
                    <a:pt x="38" y="76"/>
                  </a:lnTo>
                  <a:lnTo>
                    <a:pt x="57" y="67"/>
                  </a:lnTo>
                  <a:lnTo>
                    <a:pt x="76" y="57"/>
                  </a:lnTo>
                  <a:lnTo>
                    <a:pt x="86" y="38"/>
                  </a:lnTo>
                  <a:lnTo>
                    <a:pt x="105" y="38"/>
                  </a:lnTo>
                  <a:lnTo>
                    <a:pt x="124" y="38"/>
                  </a:lnTo>
                  <a:lnTo>
                    <a:pt x="143" y="29"/>
                  </a:lnTo>
                  <a:lnTo>
                    <a:pt x="162" y="19"/>
                  </a:lnTo>
                  <a:lnTo>
                    <a:pt x="181" y="19"/>
                  </a:lnTo>
                  <a:lnTo>
                    <a:pt x="200" y="10"/>
                  </a:lnTo>
                  <a:lnTo>
                    <a:pt x="219" y="0"/>
                  </a:lnTo>
                  <a:lnTo>
                    <a:pt x="238" y="0"/>
                  </a:lnTo>
                  <a:lnTo>
                    <a:pt x="257" y="0"/>
                  </a:lnTo>
                  <a:lnTo>
                    <a:pt x="277" y="10"/>
                  </a:lnTo>
                  <a:lnTo>
                    <a:pt x="286" y="29"/>
                  </a:lnTo>
                  <a:lnTo>
                    <a:pt x="305" y="38"/>
                  </a:lnTo>
                  <a:lnTo>
                    <a:pt x="324" y="48"/>
                  </a:lnTo>
                  <a:lnTo>
                    <a:pt x="343" y="57"/>
                  </a:lnTo>
                  <a:lnTo>
                    <a:pt x="353" y="76"/>
                  </a:lnTo>
                  <a:lnTo>
                    <a:pt x="372" y="86"/>
                  </a:lnTo>
                  <a:lnTo>
                    <a:pt x="381" y="105"/>
                  </a:lnTo>
                  <a:lnTo>
                    <a:pt x="391" y="124"/>
                  </a:lnTo>
                  <a:lnTo>
                    <a:pt x="400" y="143"/>
                  </a:lnTo>
                  <a:lnTo>
                    <a:pt x="400" y="162"/>
                  </a:lnTo>
                  <a:lnTo>
                    <a:pt x="410" y="181"/>
                  </a:lnTo>
                  <a:lnTo>
                    <a:pt x="400" y="200"/>
                  </a:lnTo>
                  <a:lnTo>
                    <a:pt x="400" y="219"/>
                  </a:lnTo>
                  <a:lnTo>
                    <a:pt x="391" y="238"/>
                  </a:lnTo>
                  <a:lnTo>
                    <a:pt x="391" y="257"/>
                  </a:lnTo>
                  <a:lnTo>
                    <a:pt x="381" y="286"/>
                  </a:lnTo>
                  <a:lnTo>
                    <a:pt x="372" y="305"/>
                  </a:lnTo>
                  <a:lnTo>
                    <a:pt x="362" y="324"/>
                  </a:lnTo>
                  <a:lnTo>
                    <a:pt x="343" y="334"/>
                  </a:lnTo>
                  <a:lnTo>
                    <a:pt x="324" y="343"/>
                  </a:lnTo>
                  <a:lnTo>
                    <a:pt x="305" y="353"/>
                  </a:lnTo>
                  <a:lnTo>
                    <a:pt x="286" y="353"/>
                  </a:lnTo>
                  <a:lnTo>
                    <a:pt x="267" y="362"/>
                  </a:lnTo>
                  <a:lnTo>
                    <a:pt x="248" y="362"/>
                  </a:lnTo>
                  <a:lnTo>
                    <a:pt x="238" y="381"/>
                  </a:lnTo>
                  <a:lnTo>
                    <a:pt x="219" y="391"/>
                  </a:lnTo>
                  <a:lnTo>
                    <a:pt x="200" y="391"/>
                  </a:lnTo>
                  <a:lnTo>
                    <a:pt x="181" y="391"/>
                  </a:lnTo>
                  <a:lnTo>
                    <a:pt x="172" y="39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6563" name="Rectangle 30"/>
          <p:cNvSpPr>
            <a:spLocks noChangeArrowheads="1"/>
          </p:cNvSpPr>
          <p:nvPr/>
        </p:nvSpPr>
        <p:spPr bwMode="auto">
          <a:xfrm>
            <a:off x="5003800" y="5157788"/>
            <a:ext cx="1728788"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Write</a:t>
            </a:r>
          </a:p>
          <a:p>
            <a:pPr>
              <a:spcBef>
                <a:spcPct val="0"/>
              </a:spcBef>
              <a:buClrTx/>
              <a:buSzTx/>
              <a:buFontTx/>
              <a:buNone/>
            </a:pPr>
            <a:r>
              <a:rPr lang="en-US" altLang="zh-CN" sz="1600" b="1" i="1">
                <a:solidFill>
                  <a:srgbClr val="FF0000"/>
                </a:solidFill>
                <a:latin typeface="Arial" panose="020B0604020202020204" pitchFamily="34" charset="0"/>
              </a:rPr>
              <a:t>No need to Place Write Miss on Bus</a:t>
            </a:r>
          </a:p>
        </p:txBody>
      </p:sp>
      <p:sp>
        <p:nvSpPr>
          <p:cNvPr id="66564" name="Rectangle 2"/>
          <p:cNvSpPr>
            <a:spLocks noChangeArrowheads="1"/>
          </p:cNvSpPr>
          <p:nvPr/>
        </p:nvSpPr>
        <p:spPr bwMode="auto">
          <a:xfrm>
            <a:off x="6732588" y="2636838"/>
            <a:ext cx="2159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Remote Read </a:t>
            </a:r>
          </a:p>
          <a:p>
            <a:pPr>
              <a:spcBef>
                <a:spcPct val="0"/>
              </a:spcBef>
              <a:buClrTx/>
              <a:buSzTx/>
              <a:buFontTx/>
              <a:buNone/>
            </a:pPr>
            <a:r>
              <a:rPr lang="en-US" altLang="zh-CN" sz="1600" b="1">
                <a:solidFill>
                  <a:srgbClr val="00FFFF"/>
                </a:solidFill>
                <a:latin typeface="Arial" panose="020B0604020202020204" pitchFamily="34" charset="0"/>
              </a:rPr>
              <a:t>Place Data on Bus</a:t>
            </a:r>
          </a:p>
        </p:txBody>
      </p:sp>
      <p:sp>
        <p:nvSpPr>
          <p:cNvPr id="66565" name="Rectangle 3"/>
          <p:cNvSpPr>
            <a:spLocks noGrp="1" noRot="1" noChangeArrowheads="1"/>
          </p:cNvSpPr>
          <p:nvPr>
            <p:ph type="title"/>
          </p:nvPr>
        </p:nvSpPr>
        <p:spPr>
          <a:xfrm>
            <a:off x="1258888" y="0"/>
            <a:ext cx="7921625" cy="908050"/>
          </a:xfrm>
          <a:noFill/>
        </p:spPr>
        <p:txBody>
          <a:bodyPr lIns="90487" tIns="44450" rIns="90487" bIns="44450"/>
          <a:lstStyle/>
          <a:p>
            <a:pPr eaLnBrk="1" hangingPunct="1"/>
            <a:r>
              <a:rPr lang="en-US" altLang="zh-CN" sz="3200"/>
              <a:t>MESI (Illinois protocol)</a:t>
            </a:r>
            <a:r>
              <a:rPr lang="en-US" altLang="zh-CN" sz="3600"/>
              <a:t> </a:t>
            </a:r>
            <a:r>
              <a:rPr lang="en-US" altLang="zh-CN" sz="2800"/>
              <a:t>(write back cache)</a:t>
            </a:r>
            <a:r>
              <a:rPr lang="en-US" altLang="zh-CN" sz="4000"/>
              <a:t> </a:t>
            </a:r>
          </a:p>
        </p:txBody>
      </p:sp>
      <p:sp>
        <p:nvSpPr>
          <p:cNvPr id="66566" name="Rectangle 5"/>
          <p:cNvSpPr>
            <a:spLocks noChangeArrowheads="1"/>
          </p:cNvSpPr>
          <p:nvPr/>
        </p:nvSpPr>
        <p:spPr bwMode="auto">
          <a:xfrm>
            <a:off x="1503363" y="438150"/>
            <a:ext cx="7937"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67" name="Rectangle 6"/>
          <p:cNvSpPr>
            <a:spLocks noChangeArrowheads="1"/>
          </p:cNvSpPr>
          <p:nvPr/>
        </p:nvSpPr>
        <p:spPr bwMode="auto">
          <a:xfrm>
            <a:off x="144463" y="2967038"/>
            <a:ext cx="1797050"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600">
                <a:latin typeface="Arial" panose="020B0604020202020204" pitchFamily="34" charset="0"/>
              </a:rPr>
              <a:t>Remote  Write</a:t>
            </a:r>
          </a:p>
          <a:p>
            <a:pPr algn="r">
              <a:spcBef>
                <a:spcPct val="0"/>
              </a:spcBef>
              <a:buClrTx/>
              <a:buSzTx/>
              <a:buFontTx/>
              <a:buNone/>
            </a:pPr>
            <a:r>
              <a:rPr lang="en-US" altLang="zh-CN" sz="1600" b="1" i="1">
                <a:latin typeface="Arial" panose="020B0604020202020204" pitchFamily="34" charset="0"/>
              </a:rPr>
              <a:t>Write back block</a:t>
            </a:r>
          </a:p>
        </p:txBody>
      </p:sp>
      <p:sp>
        <p:nvSpPr>
          <p:cNvPr id="66568" name="Rectangle 7"/>
          <p:cNvSpPr>
            <a:spLocks noChangeArrowheads="1"/>
          </p:cNvSpPr>
          <p:nvPr/>
        </p:nvSpPr>
        <p:spPr bwMode="auto">
          <a:xfrm>
            <a:off x="2411413" y="2060575"/>
            <a:ext cx="2016125" cy="3333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Arial" panose="020B0604020202020204" pitchFamily="34" charset="0"/>
              </a:rPr>
              <a:t>Remote Write</a:t>
            </a:r>
          </a:p>
        </p:txBody>
      </p:sp>
      <p:sp>
        <p:nvSpPr>
          <p:cNvPr id="66569" name="Rectangle 8"/>
          <p:cNvSpPr>
            <a:spLocks noChangeArrowheads="1"/>
          </p:cNvSpPr>
          <p:nvPr/>
        </p:nvSpPr>
        <p:spPr bwMode="auto">
          <a:xfrm>
            <a:off x="1192213" y="1387475"/>
            <a:ext cx="4762" cy="47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70" name="Rectangle 9"/>
          <p:cNvSpPr>
            <a:spLocks noChangeArrowheads="1"/>
          </p:cNvSpPr>
          <p:nvPr/>
        </p:nvSpPr>
        <p:spPr bwMode="auto">
          <a:xfrm>
            <a:off x="1711325" y="2028825"/>
            <a:ext cx="766763" cy="3333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Invalid</a:t>
            </a:r>
          </a:p>
        </p:txBody>
      </p:sp>
      <p:sp>
        <p:nvSpPr>
          <p:cNvPr id="66571" name="Rectangle 11"/>
          <p:cNvSpPr>
            <a:spLocks noChangeArrowheads="1"/>
          </p:cNvSpPr>
          <p:nvPr/>
        </p:nvSpPr>
        <p:spPr bwMode="auto">
          <a:xfrm>
            <a:off x="1481138" y="4567238"/>
            <a:ext cx="1285875"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solidFill>
                  <a:srgbClr val="FF0000"/>
                </a:solidFill>
                <a:latin typeface="Arial" panose="020B0604020202020204" pitchFamily="34" charset="0"/>
              </a:rPr>
              <a:t>Modified</a:t>
            </a:r>
            <a:endParaRPr lang="en-US" altLang="zh-CN" sz="1600">
              <a:solidFill>
                <a:srgbClr val="FF0000"/>
              </a:solidFill>
              <a:latin typeface="Arial" panose="020B0604020202020204" pitchFamily="34" charset="0"/>
            </a:endParaRPr>
          </a:p>
          <a:p>
            <a:pPr algn="ctr">
              <a:spcBef>
                <a:spcPct val="0"/>
              </a:spcBef>
              <a:buClrTx/>
              <a:buSzTx/>
              <a:buFontTx/>
              <a:buNone/>
            </a:pPr>
            <a:r>
              <a:rPr lang="en-US" altLang="zh-CN" sz="1600">
                <a:latin typeface="Arial" panose="020B0604020202020204" pitchFamily="34" charset="0"/>
              </a:rPr>
              <a:t>(read/write)</a:t>
            </a:r>
          </a:p>
        </p:txBody>
      </p:sp>
      <p:sp>
        <p:nvSpPr>
          <p:cNvPr id="66572" name="Rectangle 13"/>
          <p:cNvSpPr>
            <a:spLocks noChangeArrowheads="1"/>
          </p:cNvSpPr>
          <p:nvPr/>
        </p:nvSpPr>
        <p:spPr bwMode="auto">
          <a:xfrm>
            <a:off x="2484438" y="1196975"/>
            <a:ext cx="2462212"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a:t>
            </a:r>
          </a:p>
          <a:p>
            <a:pPr>
              <a:spcBef>
                <a:spcPct val="0"/>
              </a:spcBef>
              <a:buClrTx/>
              <a:buSzTx/>
              <a:buFontTx/>
              <a:buNone/>
            </a:pPr>
            <a:r>
              <a:rPr lang="en-US" altLang="zh-CN" sz="1600" b="1" i="1">
                <a:latin typeface="Arial" panose="020B0604020202020204" pitchFamily="34" charset="0"/>
              </a:rPr>
              <a:t>Place read miss on Bus</a:t>
            </a:r>
            <a:endParaRPr lang="en-US" altLang="zh-CN" sz="1600" b="1" i="1">
              <a:solidFill>
                <a:schemeClr val="accent1"/>
              </a:solidFill>
              <a:latin typeface="Arial" panose="020B0604020202020204" pitchFamily="34" charset="0"/>
            </a:endParaRPr>
          </a:p>
        </p:txBody>
      </p:sp>
      <p:sp>
        <p:nvSpPr>
          <p:cNvPr id="66573" name="Rectangle 16"/>
          <p:cNvSpPr>
            <a:spLocks noChangeArrowheads="1"/>
          </p:cNvSpPr>
          <p:nvPr/>
        </p:nvSpPr>
        <p:spPr bwMode="auto">
          <a:xfrm>
            <a:off x="292100" y="5059363"/>
            <a:ext cx="1377950" cy="5905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hit</a:t>
            </a:r>
          </a:p>
          <a:p>
            <a:pPr>
              <a:spcBef>
                <a:spcPct val="0"/>
              </a:spcBef>
              <a:buClrTx/>
              <a:buSzTx/>
              <a:buFontTx/>
              <a:buNone/>
            </a:pPr>
            <a:r>
              <a:rPr lang="en-US" altLang="zh-CN" sz="1600">
                <a:latin typeface="Arial" panose="020B0604020202020204" pitchFamily="34" charset="0"/>
              </a:rPr>
              <a:t>CPU write hit</a:t>
            </a:r>
          </a:p>
        </p:txBody>
      </p:sp>
      <p:sp>
        <p:nvSpPr>
          <p:cNvPr id="66574" name="Oval 18"/>
          <p:cNvSpPr>
            <a:spLocks noChangeArrowheads="1"/>
          </p:cNvSpPr>
          <p:nvPr/>
        </p:nvSpPr>
        <p:spPr bwMode="auto">
          <a:xfrm>
            <a:off x="1568450" y="4416425"/>
            <a:ext cx="1111250" cy="10652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75" name="Line 19"/>
          <p:cNvSpPr>
            <a:spLocks noChangeShapeType="1"/>
          </p:cNvSpPr>
          <p:nvPr/>
        </p:nvSpPr>
        <p:spPr bwMode="auto">
          <a:xfrm>
            <a:off x="2555875" y="1844675"/>
            <a:ext cx="352901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Freeform 23"/>
          <p:cNvSpPr>
            <a:spLocks/>
          </p:cNvSpPr>
          <p:nvPr/>
        </p:nvSpPr>
        <p:spPr bwMode="auto">
          <a:xfrm>
            <a:off x="1055688" y="4387850"/>
            <a:ext cx="623887" cy="652463"/>
          </a:xfrm>
          <a:custGeom>
            <a:avLst/>
            <a:gdLst>
              <a:gd name="T0" fmla="*/ 2147483646 w 393"/>
              <a:gd name="T1" fmla="*/ 2147483646 h 411"/>
              <a:gd name="T2" fmla="*/ 2147483646 w 393"/>
              <a:gd name="T3" fmla="*/ 2147483646 h 411"/>
              <a:gd name="T4" fmla="*/ 2147483646 w 393"/>
              <a:gd name="T5" fmla="*/ 2147483646 h 411"/>
              <a:gd name="T6" fmla="*/ 2147483646 w 393"/>
              <a:gd name="T7" fmla="*/ 2147483646 h 411"/>
              <a:gd name="T8" fmla="*/ 2147483646 w 393"/>
              <a:gd name="T9" fmla="*/ 2147483646 h 411"/>
              <a:gd name="T10" fmla="*/ 2147483646 w 393"/>
              <a:gd name="T11" fmla="*/ 2147483646 h 411"/>
              <a:gd name="T12" fmla="*/ 2147483646 w 393"/>
              <a:gd name="T13" fmla="*/ 2147483646 h 411"/>
              <a:gd name="T14" fmla="*/ 2147483646 w 393"/>
              <a:gd name="T15" fmla="*/ 2147483646 h 411"/>
              <a:gd name="T16" fmla="*/ 2147483646 w 393"/>
              <a:gd name="T17" fmla="*/ 2147483646 h 411"/>
              <a:gd name="T18" fmla="*/ 2147483646 w 393"/>
              <a:gd name="T19" fmla="*/ 2147483646 h 411"/>
              <a:gd name="T20" fmla="*/ 2147483646 w 393"/>
              <a:gd name="T21" fmla="*/ 2147483646 h 411"/>
              <a:gd name="T22" fmla="*/ 2147483646 w 393"/>
              <a:gd name="T23" fmla="*/ 2147483646 h 411"/>
              <a:gd name="T24" fmla="*/ 2147483646 w 393"/>
              <a:gd name="T25" fmla="*/ 2147483646 h 411"/>
              <a:gd name="T26" fmla="*/ 2147483646 w 393"/>
              <a:gd name="T27" fmla="*/ 2147483646 h 411"/>
              <a:gd name="T28" fmla="*/ 2147483646 w 393"/>
              <a:gd name="T29" fmla="*/ 2147483646 h 411"/>
              <a:gd name="T30" fmla="*/ 2147483646 w 393"/>
              <a:gd name="T31" fmla="*/ 2147483646 h 411"/>
              <a:gd name="T32" fmla="*/ 2147483646 w 393"/>
              <a:gd name="T33" fmla="*/ 2147483646 h 411"/>
              <a:gd name="T34" fmla="*/ 2147483646 w 393"/>
              <a:gd name="T35" fmla="*/ 2147483646 h 411"/>
              <a:gd name="T36" fmla="*/ 2147483646 w 393"/>
              <a:gd name="T37" fmla="*/ 2147483646 h 411"/>
              <a:gd name="T38" fmla="*/ 2147483646 w 393"/>
              <a:gd name="T39" fmla="*/ 2147483646 h 411"/>
              <a:gd name="T40" fmla="*/ 2147483646 w 393"/>
              <a:gd name="T41" fmla="*/ 2147483646 h 411"/>
              <a:gd name="T42" fmla="*/ 2147483646 w 393"/>
              <a:gd name="T43" fmla="*/ 2147483646 h 411"/>
              <a:gd name="T44" fmla="*/ 0 w 393"/>
              <a:gd name="T45" fmla="*/ 2147483646 h 411"/>
              <a:gd name="T46" fmla="*/ 0 w 393"/>
              <a:gd name="T47" fmla="*/ 2147483646 h 411"/>
              <a:gd name="T48" fmla="*/ 0 w 393"/>
              <a:gd name="T49" fmla="*/ 2147483646 h 411"/>
              <a:gd name="T50" fmla="*/ 2147483646 w 393"/>
              <a:gd name="T51" fmla="*/ 2147483646 h 411"/>
              <a:gd name="T52" fmla="*/ 2147483646 w 393"/>
              <a:gd name="T53" fmla="*/ 2147483646 h 411"/>
              <a:gd name="T54" fmla="*/ 2147483646 w 393"/>
              <a:gd name="T55" fmla="*/ 2147483646 h 411"/>
              <a:gd name="T56" fmla="*/ 2147483646 w 393"/>
              <a:gd name="T57" fmla="*/ 2147483646 h 411"/>
              <a:gd name="T58" fmla="*/ 2147483646 w 393"/>
              <a:gd name="T59" fmla="*/ 2147483646 h 411"/>
              <a:gd name="T60" fmla="*/ 2147483646 w 393"/>
              <a:gd name="T61" fmla="*/ 2147483646 h 411"/>
              <a:gd name="T62" fmla="*/ 2147483646 w 393"/>
              <a:gd name="T63" fmla="*/ 2147483646 h 411"/>
              <a:gd name="T64" fmla="*/ 2147483646 w 393"/>
              <a:gd name="T65" fmla="*/ 2147483646 h 411"/>
              <a:gd name="T66" fmla="*/ 2147483646 w 393"/>
              <a:gd name="T67" fmla="*/ 2147483646 h 411"/>
              <a:gd name="T68" fmla="*/ 2147483646 w 393"/>
              <a:gd name="T69" fmla="*/ 2147483646 h 411"/>
              <a:gd name="T70" fmla="*/ 2147483646 w 393"/>
              <a:gd name="T71" fmla="*/ 2147483646 h 411"/>
              <a:gd name="T72" fmla="*/ 2147483646 w 393"/>
              <a:gd name="T73" fmla="*/ 0 h 411"/>
              <a:gd name="T74" fmla="*/ 2147483646 w 393"/>
              <a:gd name="T75" fmla="*/ 2147483646 h 411"/>
              <a:gd name="T76" fmla="*/ 2147483646 w 393"/>
              <a:gd name="T77" fmla="*/ 2147483646 h 411"/>
              <a:gd name="T78" fmla="*/ 2147483646 w 393"/>
              <a:gd name="T79" fmla="*/ 2147483646 h 411"/>
              <a:gd name="T80" fmla="*/ 2147483646 w 393"/>
              <a:gd name="T81" fmla="*/ 2147483646 h 411"/>
              <a:gd name="T82" fmla="*/ 2147483646 w 393"/>
              <a:gd name="T83" fmla="*/ 2147483646 h 411"/>
              <a:gd name="T84" fmla="*/ 2147483646 w 393"/>
              <a:gd name="T85" fmla="*/ 2147483646 h 411"/>
              <a:gd name="T86" fmla="*/ 2147483646 w 393"/>
              <a:gd name="T87" fmla="*/ 2147483646 h 411"/>
              <a:gd name="T88" fmla="*/ 2147483646 w 393"/>
              <a:gd name="T89" fmla="*/ 2147483646 h 411"/>
              <a:gd name="T90" fmla="*/ 2147483646 w 393"/>
              <a:gd name="T91" fmla="*/ 2147483646 h 411"/>
              <a:gd name="T92" fmla="*/ 2147483646 w 393"/>
              <a:gd name="T93" fmla="*/ 2147483646 h 411"/>
              <a:gd name="T94" fmla="*/ 2147483646 w 393"/>
              <a:gd name="T95" fmla="*/ 2147483646 h 411"/>
              <a:gd name="T96" fmla="*/ 2147483646 w 393"/>
              <a:gd name="T97" fmla="*/ 2147483646 h 411"/>
              <a:gd name="T98" fmla="*/ 2147483646 w 393"/>
              <a:gd name="T99" fmla="*/ 2147483646 h 411"/>
              <a:gd name="T100" fmla="*/ 2147483646 w 393"/>
              <a:gd name="T101" fmla="*/ 2147483646 h 411"/>
              <a:gd name="T102" fmla="*/ 2147483646 w 393"/>
              <a:gd name="T103" fmla="*/ 2147483646 h 411"/>
              <a:gd name="T104" fmla="*/ 2147483646 w 393"/>
              <a:gd name="T105" fmla="*/ 2147483646 h 411"/>
              <a:gd name="T106" fmla="*/ 2147483646 w 393"/>
              <a:gd name="T107" fmla="*/ 2147483646 h 411"/>
              <a:gd name="T108" fmla="*/ 2147483646 w 393"/>
              <a:gd name="T109" fmla="*/ 2147483646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411"/>
              <a:gd name="T167" fmla="*/ 393 w 393"/>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411">
                <a:moveTo>
                  <a:pt x="306" y="400"/>
                </a:moveTo>
                <a:lnTo>
                  <a:pt x="287" y="410"/>
                </a:lnTo>
                <a:lnTo>
                  <a:pt x="268" y="410"/>
                </a:lnTo>
                <a:lnTo>
                  <a:pt x="249" y="410"/>
                </a:lnTo>
                <a:lnTo>
                  <a:pt x="229" y="410"/>
                </a:lnTo>
                <a:lnTo>
                  <a:pt x="210" y="410"/>
                </a:lnTo>
                <a:lnTo>
                  <a:pt x="191" y="410"/>
                </a:lnTo>
                <a:lnTo>
                  <a:pt x="172" y="410"/>
                </a:lnTo>
                <a:lnTo>
                  <a:pt x="153" y="400"/>
                </a:lnTo>
                <a:lnTo>
                  <a:pt x="134" y="400"/>
                </a:lnTo>
                <a:lnTo>
                  <a:pt x="115" y="391"/>
                </a:lnTo>
                <a:lnTo>
                  <a:pt x="96" y="381"/>
                </a:lnTo>
                <a:lnTo>
                  <a:pt x="76" y="372"/>
                </a:lnTo>
                <a:lnTo>
                  <a:pt x="67" y="353"/>
                </a:lnTo>
                <a:lnTo>
                  <a:pt x="57" y="334"/>
                </a:lnTo>
                <a:lnTo>
                  <a:pt x="38" y="324"/>
                </a:lnTo>
                <a:lnTo>
                  <a:pt x="38" y="305"/>
                </a:lnTo>
                <a:lnTo>
                  <a:pt x="38" y="286"/>
                </a:lnTo>
                <a:lnTo>
                  <a:pt x="29" y="267"/>
                </a:lnTo>
                <a:lnTo>
                  <a:pt x="19" y="248"/>
                </a:lnTo>
                <a:lnTo>
                  <a:pt x="19" y="229"/>
                </a:lnTo>
                <a:lnTo>
                  <a:pt x="10" y="210"/>
                </a:lnTo>
                <a:lnTo>
                  <a:pt x="0" y="191"/>
                </a:lnTo>
                <a:lnTo>
                  <a:pt x="0" y="172"/>
                </a:lnTo>
                <a:lnTo>
                  <a:pt x="0" y="153"/>
                </a:lnTo>
                <a:lnTo>
                  <a:pt x="10" y="133"/>
                </a:lnTo>
                <a:lnTo>
                  <a:pt x="29" y="124"/>
                </a:lnTo>
                <a:lnTo>
                  <a:pt x="38" y="105"/>
                </a:lnTo>
                <a:lnTo>
                  <a:pt x="48" y="86"/>
                </a:lnTo>
                <a:lnTo>
                  <a:pt x="57" y="67"/>
                </a:lnTo>
                <a:lnTo>
                  <a:pt x="76" y="57"/>
                </a:lnTo>
                <a:lnTo>
                  <a:pt x="86" y="38"/>
                </a:lnTo>
                <a:lnTo>
                  <a:pt x="105" y="29"/>
                </a:lnTo>
                <a:lnTo>
                  <a:pt x="124" y="19"/>
                </a:lnTo>
                <a:lnTo>
                  <a:pt x="143" y="10"/>
                </a:lnTo>
                <a:lnTo>
                  <a:pt x="163" y="10"/>
                </a:lnTo>
                <a:lnTo>
                  <a:pt x="182" y="0"/>
                </a:lnTo>
                <a:lnTo>
                  <a:pt x="201" y="10"/>
                </a:lnTo>
                <a:lnTo>
                  <a:pt x="220" y="10"/>
                </a:lnTo>
                <a:lnTo>
                  <a:pt x="239" y="19"/>
                </a:lnTo>
                <a:lnTo>
                  <a:pt x="258" y="19"/>
                </a:lnTo>
                <a:lnTo>
                  <a:pt x="287" y="29"/>
                </a:lnTo>
                <a:lnTo>
                  <a:pt x="306" y="38"/>
                </a:lnTo>
                <a:lnTo>
                  <a:pt x="325" y="48"/>
                </a:lnTo>
                <a:lnTo>
                  <a:pt x="335" y="67"/>
                </a:lnTo>
                <a:lnTo>
                  <a:pt x="344" y="86"/>
                </a:lnTo>
                <a:lnTo>
                  <a:pt x="354" y="105"/>
                </a:lnTo>
                <a:lnTo>
                  <a:pt x="354" y="124"/>
                </a:lnTo>
                <a:lnTo>
                  <a:pt x="363" y="143"/>
                </a:lnTo>
                <a:lnTo>
                  <a:pt x="363" y="162"/>
                </a:lnTo>
                <a:lnTo>
                  <a:pt x="382" y="172"/>
                </a:lnTo>
                <a:lnTo>
                  <a:pt x="392" y="191"/>
                </a:lnTo>
                <a:lnTo>
                  <a:pt x="392" y="210"/>
                </a:lnTo>
                <a:lnTo>
                  <a:pt x="392" y="229"/>
                </a:lnTo>
                <a:lnTo>
                  <a:pt x="392" y="23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77" name="Line 24"/>
          <p:cNvSpPr>
            <a:spLocks noChangeShapeType="1"/>
          </p:cNvSpPr>
          <p:nvPr/>
        </p:nvSpPr>
        <p:spPr bwMode="auto">
          <a:xfrm>
            <a:off x="1905000" y="2673350"/>
            <a:ext cx="0" cy="17621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25"/>
          <p:cNvSpPr>
            <a:spLocks noChangeShapeType="1"/>
          </p:cNvSpPr>
          <p:nvPr/>
        </p:nvSpPr>
        <p:spPr bwMode="auto">
          <a:xfrm flipV="1">
            <a:off x="2705100" y="2060575"/>
            <a:ext cx="3235325" cy="793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Oval 26"/>
          <p:cNvSpPr>
            <a:spLocks noChangeArrowheads="1"/>
          </p:cNvSpPr>
          <p:nvPr/>
        </p:nvSpPr>
        <p:spPr bwMode="auto">
          <a:xfrm>
            <a:off x="1547813" y="1628775"/>
            <a:ext cx="1111250" cy="10652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80" name="Line 29"/>
          <p:cNvSpPr>
            <a:spLocks noChangeShapeType="1"/>
          </p:cNvSpPr>
          <p:nvPr/>
        </p:nvSpPr>
        <p:spPr bwMode="auto">
          <a:xfrm flipV="1">
            <a:off x="2584450" y="5229225"/>
            <a:ext cx="3500438" cy="1588"/>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581" name="Group 52"/>
          <p:cNvGrpSpPr>
            <a:grpSpLocks/>
          </p:cNvGrpSpPr>
          <p:nvPr/>
        </p:nvGrpSpPr>
        <p:grpSpPr bwMode="auto">
          <a:xfrm>
            <a:off x="6011863" y="4437063"/>
            <a:ext cx="1806575" cy="1836737"/>
            <a:chOff x="2654" y="2704"/>
            <a:chExt cx="1138" cy="1157"/>
          </a:xfrm>
        </p:grpSpPr>
        <p:sp>
          <p:nvSpPr>
            <p:cNvPr id="66592" name="Rectangle 27"/>
            <p:cNvSpPr>
              <a:spLocks noChangeArrowheads="1"/>
            </p:cNvSpPr>
            <p:nvPr/>
          </p:nvSpPr>
          <p:spPr bwMode="auto">
            <a:xfrm>
              <a:off x="2654" y="2832"/>
              <a:ext cx="820"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solidFill>
                    <a:srgbClr val="FF0000"/>
                  </a:solidFill>
                  <a:latin typeface="Arial" panose="020B0604020202020204" pitchFamily="34" charset="0"/>
                </a:rPr>
                <a:t>Exclusive (read/only)</a:t>
              </a:r>
            </a:p>
          </p:txBody>
        </p:sp>
        <p:sp>
          <p:nvSpPr>
            <p:cNvPr id="66593" name="Oval 28"/>
            <p:cNvSpPr>
              <a:spLocks noChangeArrowheads="1"/>
            </p:cNvSpPr>
            <p:nvPr/>
          </p:nvSpPr>
          <p:spPr bwMode="auto">
            <a:xfrm>
              <a:off x="2699" y="2704"/>
              <a:ext cx="700" cy="671"/>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94" name="Freeform 32"/>
            <p:cNvSpPr>
              <a:spLocks/>
            </p:cNvSpPr>
            <p:nvPr/>
          </p:nvSpPr>
          <p:spPr bwMode="auto">
            <a:xfrm>
              <a:off x="3272" y="3196"/>
              <a:ext cx="392" cy="411"/>
            </a:xfrm>
            <a:custGeom>
              <a:avLst/>
              <a:gdLst>
                <a:gd name="T0" fmla="*/ 86 w 392"/>
                <a:gd name="T1" fmla="*/ 10 h 411"/>
                <a:gd name="T2" fmla="*/ 105 w 392"/>
                <a:gd name="T3" fmla="*/ 0 h 411"/>
                <a:gd name="T4" fmla="*/ 124 w 392"/>
                <a:gd name="T5" fmla="*/ 0 h 411"/>
                <a:gd name="T6" fmla="*/ 143 w 392"/>
                <a:gd name="T7" fmla="*/ 0 h 411"/>
                <a:gd name="T8" fmla="*/ 162 w 392"/>
                <a:gd name="T9" fmla="*/ 0 h 411"/>
                <a:gd name="T10" fmla="*/ 181 w 392"/>
                <a:gd name="T11" fmla="*/ 0 h 411"/>
                <a:gd name="T12" fmla="*/ 200 w 392"/>
                <a:gd name="T13" fmla="*/ 0 h 411"/>
                <a:gd name="T14" fmla="*/ 219 w 392"/>
                <a:gd name="T15" fmla="*/ 0 h 411"/>
                <a:gd name="T16" fmla="*/ 238 w 392"/>
                <a:gd name="T17" fmla="*/ 10 h 411"/>
                <a:gd name="T18" fmla="*/ 257 w 392"/>
                <a:gd name="T19" fmla="*/ 10 h 411"/>
                <a:gd name="T20" fmla="*/ 277 w 392"/>
                <a:gd name="T21" fmla="*/ 19 h 411"/>
                <a:gd name="T22" fmla="*/ 296 w 392"/>
                <a:gd name="T23" fmla="*/ 29 h 411"/>
                <a:gd name="T24" fmla="*/ 315 w 392"/>
                <a:gd name="T25" fmla="*/ 38 h 411"/>
                <a:gd name="T26" fmla="*/ 324 w 392"/>
                <a:gd name="T27" fmla="*/ 57 h 411"/>
                <a:gd name="T28" fmla="*/ 334 w 392"/>
                <a:gd name="T29" fmla="*/ 76 h 411"/>
                <a:gd name="T30" fmla="*/ 353 w 392"/>
                <a:gd name="T31" fmla="*/ 86 h 411"/>
                <a:gd name="T32" fmla="*/ 353 w 392"/>
                <a:gd name="T33" fmla="*/ 105 h 411"/>
                <a:gd name="T34" fmla="*/ 353 w 392"/>
                <a:gd name="T35" fmla="*/ 124 h 411"/>
                <a:gd name="T36" fmla="*/ 362 w 392"/>
                <a:gd name="T37" fmla="*/ 143 h 411"/>
                <a:gd name="T38" fmla="*/ 372 w 392"/>
                <a:gd name="T39" fmla="*/ 162 h 411"/>
                <a:gd name="T40" fmla="*/ 372 w 392"/>
                <a:gd name="T41" fmla="*/ 181 h 411"/>
                <a:gd name="T42" fmla="*/ 381 w 392"/>
                <a:gd name="T43" fmla="*/ 200 h 411"/>
                <a:gd name="T44" fmla="*/ 391 w 392"/>
                <a:gd name="T45" fmla="*/ 219 h 411"/>
                <a:gd name="T46" fmla="*/ 391 w 392"/>
                <a:gd name="T47" fmla="*/ 238 h 411"/>
                <a:gd name="T48" fmla="*/ 391 w 392"/>
                <a:gd name="T49" fmla="*/ 257 h 411"/>
                <a:gd name="T50" fmla="*/ 381 w 392"/>
                <a:gd name="T51" fmla="*/ 277 h 411"/>
                <a:gd name="T52" fmla="*/ 362 w 392"/>
                <a:gd name="T53" fmla="*/ 286 h 411"/>
                <a:gd name="T54" fmla="*/ 353 w 392"/>
                <a:gd name="T55" fmla="*/ 305 h 411"/>
                <a:gd name="T56" fmla="*/ 343 w 392"/>
                <a:gd name="T57" fmla="*/ 324 h 411"/>
                <a:gd name="T58" fmla="*/ 334 w 392"/>
                <a:gd name="T59" fmla="*/ 343 h 411"/>
                <a:gd name="T60" fmla="*/ 315 w 392"/>
                <a:gd name="T61" fmla="*/ 353 h 411"/>
                <a:gd name="T62" fmla="*/ 305 w 392"/>
                <a:gd name="T63" fmla="*/ 372 h 411"/>
                <a:gd name="T64" fmla="*/ 286 w 392"/>
                <a:gd name="T65" fmla="*/ 381 h 411"/>
                <a:gd name="T66" fmla="*/ 267 w 392"/>
                <a:gd name="T67" fmla="*/ 391 h 411"/>
                <a:gd name="T68" fmla="*/ 248 w 392"/>
                <a:gd name="T69" fmla="*/ 400 h 411"/>
                <a:gd name="T70" fmla="*/ 229 w 392"/>
                <a:gd name="T71" fmla="*/ 400 h 411"/>
                <a:gd name="T72" fmla="*/ 210 w 392"/>
                <a:gd name="T73" fmla="*/ 410 h 411"/>
                <a:gd name="T74" fmla="*/ 191 w 392"/>
                <a:gd name="T75" fmla="*/ 400 h 411"/>
                <a:gd name="T76" fmla="*/ 172 w 392"/>
                <a:gd name="T77" fmla="*/ 400 h 411"/>
                <a:gd name="T78" fmla="*/ 153 w 392"/>
                <a:gd name="T79" fmla="*/ 391 h 411"/>
                <a:gd name="T80" fmla="*/ 134 w 392"/>
                <a:gd name="T81" fmla="*/ 391 h 411"/>
                <a:gd name="T82" fmla="*/ 105 w 392"/>
                <a:gd name="T83" fmla="*/ 381 h 411"/>
                <a:gd name="T84" fmla="*/ 86 w 392"/>
                <a:gd name="T85" fmla="*/ 372 h 411"/>
                <a:gd name="T86" fmla="*/ 67 w 392"/>
                <a:gd name="T87" fmla="*/ 362 h 411"/>
                <a:gd name="T88" fmla="*/ 57 w 392"/>
                <a:gd name="T89" fmla="*/ 343 h 411"/>
                <a:gd name="T90" fmla="*/ 48 w 392"/>
                <a:gd name="T91" fmla="*/ 324 h 411"/>
                <a:gd name="T92" fmla="*/ 38 w 392"/>
                <a:gd name="T93" fmla="*/ 305 h 411"/>
                <a:gd name="T94" fmla="*/ 38 w 392"/>
                <a:gd name="T95" fmla="*/ 286 h 411"/>
                <a:gd name="T96" fmla="*/ 29 w 392"/>
                <a:gd name="T97" fmla="*/ 267 h 411"/>
                <a:gd name="T98" fmla="*/ 29 w 392"/>
                <a:gd name="T99" fmla="*/ 248 h 411"/>
                <a:gd name="T100" fmla="*/ 10 w 392"/>
                <a:gd name="T101" fmla="*/ 238 h 411"/>
                <a:gd name="T102" fmla="*/ 0 w 392"/>
                <a:gd name="T103" fmla="*/ 219 h 411"/>
                <a:gd name="T104" fmla="*/ 0 w 392"/>
                <a:gd name="T105" fmla="*/ 200 h 411"/>
                <a:gd name="T106" fmla="*/ 0 w 392"/>
                <a:gd name="T107" fmla="*/ 181 h 411"/>
                <a:gd name="T108" fmla="*/ 0 w 392"/>
                <a:gd name="T109" fmla="*/ 172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2"/>
                <a:gd name="T166" fmla="*/ 0 h 411"/>
                <a:gd name="T167" fmla="*/ 392 w 392"/>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2" h="411">
                  <a:moveTo>
                    <a:pt x="86" y="10"/>
                  </a:moveTo>
                  <a:lnTo>
                    <a:pt x="105" y="0"/>
                  </a:lnTo>
                  <a:lnTo>
                    <a:pt x="124" y="0"/>
                  </a:lnTo>
                  <a:lnTo>
                    <a:pt x="143" y="0"/>
                  </a:lnTo>
                  <a:lnTo>
                    <a:pt x="162" y="0"/>
                  </a:lnTo>
                  <a:lnTo>
                    <a:pt x="181" y="0"/>
                  </a:lnTo>
                  <a:lnTo>
                    <a:pt x="200" y="0"/>
                  </a:lnTo>
                  <a:lnTo>
                    <a:pt x="219" y="0"/>
                  </a:lnTo>
                  <a:lnTo>
                    <a:pt x="238" y="10"/>
                  </a:lnTo>
                  <a:lnTo>
                    <a:pt x="257" y="10"/>
                  </a:lnTo>
                  <a:lnTo>
                    <a:pt x="277" y="19"/>
                  </a:lnTo>
                  <a:lnTo>
                    <a:pt x="296" y="29"/>
                  </a:lnTo>
                  <a:lnTo>
                    <a:pt x="315" y="38"/>
                  </a:lnTo>
                  <a:lnTo>
                    <a:pt x="324" y="57"/>
                  </a:lnTo>
                  <a:lnTo>
                    <a:pt x="334" y="76"/>
                  </a:lnTo>
                  <a:lnTo>
                    <a:pt x="353" y="86"/>
                  </a:lnTo>
                  <a:lnTo>
                    <a:pt x="353" y="105"/>
                  </a:lnTo>
                  <a:lnTo>
                    <a:pt x="353" y="124"/>
                  </a:lnTo>
                  <a:lnTo>
                    <a:pt x="362" y="143"/>
                  </a:lnTo>
                  <a:lnTo>
                    <a:pt x="372" y="162"/>
                  </a:lnTo>
                  <a:lnTo>
                    <a:pt x="372" y="181"/>
                  </a:lnTo>
                  <a:lnTo>
                    <a:pt x="381" y="200"/>
                  </a:lnTo>
                  <a:lnTo>
                    <a:pt x="391" y="219"/>
                  </a:lnTo>
                  <a:lnTo>
                    <a:pt x="391" y="238"/>
                  </a:lnTo>
                  <a:lnTo>
                    <a:pt x="391" y="257"/>
                  </a:lnTo>
                  <a:lnTo>
                    <a:pt x="381" y="277"/>
                  </a:lnTo>
                  <a:lnTo>
                    <a:pt x="362" y="286"/>
                  </a:lnTo>
                  <a:lnTo>
                    <a:pt x="353" y="305"/>
                  </a:lnTo>
                  <a:lnTo>
                    <a:pt x="343" y="324"/>
                  </a:lnTo>
                  <a:lnTo>
                    <a:pt x="334" y="343"/>
                  </a:lnTo>
                  <a:lnTo>
                    <a:pt x="315" y="353"/>
                  </a:lnTo>
                  <a:lnTo>
                    <a:pt x="305" y="372"/>
                  </a:lnTo>
                  <a:lnTo>
                    <a:pt x="286" y="381"/>
                  </a:lnTo>
                  <a:lnTo>
                    <a:pt x="267" y="391"/>
                  </a:lnTo>
                  <a:lnTo>
                    <a:pt x="248" y="400"/>
                  </a:lnTo>
                  <a:lnTo>
                    <a:pt x="229" y="400"/>
                  </a:lnTo>
                  <a:lnTo>
                    <a:pt x="210" y="410"/>
                  </a:lnTo>
                  <a:lnTo>
                    <a:pt x="191" y="400"/>
                  </a:lnTo>
                  <a:lnTo>
                    <a:pt x="172" y="400"/>
                  </a:lnTo>
                  <a:lnTo>
                    <a:pt x="153" y="391"/>
                  </a:lnTo>
                  <a:lnTo>
                    <a:pt x="134" y="391"/>
                  </a:lnTo>
                  <a:lnTo>
                    <a:pt x="105" y="381"/>
                  </a:lnTo>
                  <a:lnTo>
                    <a:pt x="86" y="372"/>
                  </a:lnTo>
                  <a:lnTo>
                    <a:pt x="67" y="362"/>
                  </a:lnTo>
                  <a:lnTo>
                    <a:pt x="57" y="343"/>
                  </a:lnTo>
                  <a:lnTo>
                    <a:pt x="48" y="324"/>
                  </a:lnTo>
                  <a:lnTo>
                    <a:pt x="38" y="305"/>
                  </a:lnTo>
                  <a:lnTo>
                    <a:pt x="38" y="286"/>
                  </a:lnTo>
                  <a:lnTo>
                    <a:pt x="29" y="267"/>
                  </a:lnTo>
                  <a:lnTo>
                    <a:pt x="29" y="248"/>
                  </a:lnTo>
                  <a:lnTo>
                    <a:pt x="10" y="238"/>
                  </a:lnTo>
                  <a:lnTo>
                    <a:pt x="0" y="219"/>
                  </a:lnTo>
                  <a:lnTo>
                    <a:pt x="0" y="200"/>
                  </a:lnTo>
                  <a:lnTo>
                    <a:pt x="0" y="181"/>
                  </a:lnTo>
                  <a:lnTo>
                    <a:pt x="0" y="172"/>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5" name="Rectangle 33"/>
            <p:cNvSpPr>
              <a:spLocks noChangeArrowheads="1"/>
            </p:cNvSpPr>
            <p:nvPr/>
          </p:nvSpPr>
          <p:spPr bwMode="auto">
            <a:xfrm>
              <a:off x="2868" y="3651"/>
              <a:ext cx="924" cy="21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Arial" panose="020B0604020202020204" pitchFamily="34" charset="0"/>
                </a:rPr>
                <a:t>CPU Read hit</a:t>
              </a:r>
            </a:p>
          </p:txBody>
        </p:sp>
      </p:grpSp>
      <p:sp>
        <p:nvSpPr>
          <p:cNvPr id="66582" name="Line 34"/>
          <p:cNvSpPr>
            <a:spLocks noChangeShapeType="1"/>
          </p:cNvSpPr>
          <p:nvPr/>
        </p:nvSpPr>
        <p:spPr bwMode="auto">
          <a:xfrm>
            <a:off x="6732588" y="2708275"/>
            <a:ext cx="0" cy="1801813"/>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35"/>
          <p:cNvSpPr>
            <a:spLocks noChangeShapeType="1"/>
          </p:cNvSpPr>
          <p:nvPr/>
        </p:nvSpPr>
        <p:spPr bwMode="auto">
          <a:xfrm flipH="1">
            <a:off x="2457450" y="2276475"/>
            <a:ext cx="3409950" cy="22447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Rectangle 36"/>
          <p:cNvSpPr>
            <a:spLocks noChangeArrowheads="1"/>
          </p:cNvSpPr>
          <p:nvPr/>
        </p:nvSpPr>
        <p:spPr bwMode="auto">
          <a:xfrm>
            <a:off x="3348038" y="2781300"/>
            <a:ext cx="14335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Remote Read</a:t>
            </a:r>
          </a:p>
          <a:p>
            <a:pPr>
              <a:spcBef>
                <a:spcPct val="0"/>
              </a:spcBef>
              <a:buClrTx/>
              <a:buSzTx/>
              <a:buFontTx/>
              <a:buNone/>
            </a:pPr>
            <a:r>
              <a:rPr lang="en-US" altLang="zh-CN" sz="1600" b="1" i="1">
                <a:latin typeface="Arial" panose="020B0604020202020204" pitchFamily="34" charset="0"/>
              </a:rPr>
              <a:t>Write back </a:t>
            </a:r>
          </a:p>
          <a:p>
            <a:pPr>
              <a:spcBef>
                <a:spcPct val="0"/>
              </a:spcBef>
              <a:buClrTx/>
              <a:buSzTx/>
              <a:buFontTx/>
              <a:buNone/>
            </a:pPr>
            <a:r>
              <a:rPr lang="en-US" altLang="zh-CN" sz="1600" b="1" i="1">
                <a:latin typeface="Arial" panose="020B0604020202020204" pitchFamily="34" charset="0"/>
              </a:rPr>
              <a:t>block</a:t>
            </a:r>
          </a:p>
        </p:txBody>
      </p:sp>
      <p:sp>
        <p:nvSpPr>
          <p:cNvPr id="66585" name="Rectangle 47"/>
          <p:cNvSpPr>
            <a:spLocks noChangeArrowheads="1"/>
          </p:cNvSpPr>
          <p:nvPr/>
        </p:nvSpPr>
        <p:spPr bwMode="auto">
          <a:xfrm>
            <a:off x="3779838" y="3933825"/>
            <a:ext cx="24479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FF0000"/>
                </a:solidFill>
                <a:latin typeface="Arial" panose="020B0604020202020204" pitchFamily="34" charset="0"/>
              </a:rPr>
              <a:t>Read-for-ownership</a:t>
            </a:r>
          </a:p>
          <a:p>
            <a:pPr eaLnBrk="1" hangingPunct="1">
              <a:buClr>
                <a:schemeClr val="accent1"/>
              </a:buClr>
              <a:buSzPct val="80000"/>
              <a:buFont typeface="Wingdings" panose="05000000000000000000" pitchFamily="2" charset="2"/>
              <a:buNone/>
            </a:pPr>
            <a:r>
              <a:rPr lang="en-US" altLang="zh-CN" sz="1600" b="1" i="1">
                <a:solidFill>
                  <a:srgbClr val="00FFFF"/>
                </a:solidFill>
                <a:latin typeface="Arial" panose="020B0604020202020204" pitchFamily="34" charset="0"/>
              </a:rPr>
              <a:t>Place read miss on bus</a:t>
            </a:r>
          </a:p>
        </p:txBody>
      </p:sp>
      <p:sp>
        <p:nvSpPr>
          <p:cNvPr id="66586" name="Freeform 53"/>
          <p:cNvSpPr>
            <a:spLocks/>
          </p:cNvSpPr>
          <p:nvPr/>
        </p:nvSpPr>
        <p:spPr bwMode="auto">
          <a:xfrm>
            <a:off x="2484438" y="2565400"/>
            <a:ext cx="3744912" cy="2363788"/>
          </a:xfrm>
          <a:custGeom>
            <a:avLst/>
            <a:gdLst>
              <a:gd name="T0" fmla="*/ 0 w 2359"/>
              <a:gd name="T1" fmla="*/ 0 h 1489"/>
              <a:gd name="T2" fmla="*/ 2147483646 w 2359"/>
              <a:gd name="T3" fmla="*/ 2147483646 h 1489"/>
              <a:gd name="T4" fmla="*/ 2147483646 w 2359"/>
              <a:gd name="T5" fmla="*/ 2147483646 h 1489"/>
              <a:gd name="T6" fmla="*/ 0 60000 65536"/>
              <a:gd name="T7" fmla="*/ 0 60000 65536"/>
              <a:gd name="T8" fmla="*/ 0 60000 65536"/>
              <a:gd name="T9" fmla="*/ 0 w 2359"/>
              <a:gd name="T10" fmla="*/ 0 h 1489"/>
              <a:gd name="T11" fmla="*/ 2359 w 2359"/>
              <a:gd name="T12" fmla="*/ 1489 h 1489"/>
            </a:gdLst>
            <a:ahLst/>
            <a:cxnLst>
              <a:cxn ang="T6">
                <a:pos x="T0" y="T1"/>
              </a:cxn>
              <a:cxn ang="T7">
                <a:pos x="T2" y="T3"/>
              </a:cxn>
              <a:cxn ang="T8">
                <a:pos x="T4" y="T5"/>
              </a:cxn>
            </a:cxnLst>
            <a:rect l="T9" t="T10" r="T11" b="T12"/>
            <a:pathLst>
              <a:path w="2359" h="1489">
                <a:moveTo>
                  <a:pt x="0" y="0"/>
                </a:moveTo>
                <a:cubicBezTo>
                  <a:pt x="302" y="525"/>
                  <a:pt x="605" y="1051"/>
                  <a:pt x="998" y="1270"/>
                </a:cubicBezTo>
                <a:cubicBezTo>
                  <a:pt x="1391" y="1489"/>
                  <a:pt x="2125" y="1308"/>
                  <a:pt x="2359" y="1316"/>
                </a:cubicBezTo>
              </a:path>
            </a:pathLst>
          </a:custGeom>
          <a:noFill/>
          <a:ln w="28575">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6587" name="Freeform 54"/>
          <p:cNvSpPr>
            <a:spLocks/>
          </p:cNvSpPr>
          <p:nvPr/>
        </p:nvSpPr>
        <p:spPr bwMode="auto">
          <a:xfrm>
            <a:off x="7019925" y="2349500"/>
            <a:ext cx="288925" cy="2159000"/>
          </a:xfrm>
          <a:custGeom>
            <a:avLst/>
            <a:gdLst>
              <a:gd name="T0" fmla="*/ 0 w 182"/>
              <a:gd name="T1" fmla="*/ 0 h 1360"/>
              <a:gd name="T2" fmla="*/ 2147483646 w 182"/>
              <a:gd name="T3" fmla="*/ 2147483646 h 1360"/>
              <a:gd name="T4" fmla="*/ 0 w 182"/>
              <a:gd name="T5" fmla="*/ 2147483646 h 1360"/>
              <a:gd name="T6" fmla="*/ 0 60000 65536"/>
              <a:gd name="T7" fmla="*/ 0 60000 65536"/>
              <a:gd name="T8" fmla="*/ 0 60000 65536"/>
              <a:gd name="T9" fmla="*/ 0 w 182"/>
              <a:gd name="T10" fmla="*/ 0 h 1360"/>
              <a:gd name="T11" fmla="*/ 182 w 182"/>
              <a:gd name="T12" fmla="*/ 1360 h 1360"/>
            </a:gdLst>
            <a:ahLst/>
            <a:cxnLst>
              <a:cxn ang="T6">
                <a:pos x="T0" y="T1"/>
              </a:cxn>
              <a:cxn ang="T7">
                <a:pos x="T2" y="T3"/>
              </a:cxn>
              <a:cxn ang="T8">
                <a:pos x="T4" y="T5"/>
              </a:cxn>
            </a:cxnLst>
            <a:rect l="T9" t="T10" r="T11" b="T12"/>
            <a:pathLst>
              <a:path w="182" h="1360">
                <a:moveTo>
                  <a:pt x="0" y="0"/>
                </a:moveTo>
                <a:cubicBezTo>
                  <a:pt x="91" y="294"/>
                  <a:pt x="182" y="589"/>
                  <a:pt x="182" y="816"/>
                </a:cubicBezTo>
                <a:cubicBezTo>
                  <a:pt x="182" y="1043"/>
                  <a:pt x="91" y="1201"/>
                  <a:pt x="0" y="1360"/>
                </a:cubicBezTo>
              </a:path>
            </a:pathLst>
          </a:custGeom>
          <a:noFill/>
          <a:ln w="28575">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6588" name="Rectangle 55"/>
          <p:cNvSpPr>
            <a:spLocks noChangeArrowheads="1"/>
          </p:cNvSpPr>
          <p:nvPr/>
        </p:nvSpPr>
        <p:spPr bwMode="auto">
          <a:xfrm>
            <a:off x="6877050" y="3573463"/>
            <a:ext cx="244792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FF0000"/>
                </a:solidFill>
                <a:latin typeface="Arial" panose="020B0604020202020204" pitchFamily="34" charset="0"/>
              </a:rPr>
              <a:t>Read-for-ownership</a:t>
            </a:r>
          </a:p>
          <a:p>
            <a:pPr eaLnBrk="1" hangingPunct="1">
              <a:buClr>
                <a:schemeClr val="accent1"/>
              </a:buClr>
              <a:buSzPct val="80000"/>
              <a:buFont typeface="Wingdings" panose="05000000000000000000" pitchFamily="2" charset="2"/>
              <a:buNone/>
            </a:pPr>
            <a:r>
              <a:rPr lang="en-US" altLang="zh-CN" sz="1600" b="1" i="1">
                <a:solidFill>
                  <a:srgbClr val="00FFFF"/>
                </a:solidFill>
                <a:latin typeface="Arial" panose="020B0604020202020204" pitchFamily="34" charset="0"/>
              </a:rPr>
              <a:t>Place read miss on bus</a:t>
            </a:r>
          </a:p>
        </p:txBody>
      </p:sp>
      <p:sp>
        <p:nvSpPr>
          <p:cNvPr id="66589" name="Rectangle 56"/>
          <p:cNvSpPr>
            <a:spLocks noChangeArrowheads="1"/>
          </p:cNvSpPr>
          <p:nvPr/>
        </p:nvSpPr>
        <p:spPr bwMode="auto">
          <a:xfrm>
            <a:off x="4859338" y="2708275"/>
            <a:ext cx="18732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miss</a:t>
            </a:r>
          </a:p>
          <a:p>
            <a:pPr>
              <a:spcBef>
                <a:spcPct val="0"/>
              </a:spcBef>
              <a:buClrTx/>
              <a:buSzTx/>
              <a:buFontTx/>
              <a:buNone/>
            </a:pPr>
            <a:r>
              <a:rPr lang="en-US" altLang="zh-CN" sz="1600" b="1" i="1">
                <a:latin typeface="Arial" panose="020B0604020202020204" pitchFamily="34" charset="0"/>
              </a:rPr>
              <a:t>Write back block</a:t>
            </a:r>
          </a:p>
          <a:p>
            <a:pPr>
              <a:spcBef>
                <a:spcPct val="0"/>
              </a:spcBef>
              <a:buClrTx/>
              <a:buSzTx/>
              <a:buFontTx/>
              <a:buNone/>
            </a:pPr>
            <a:r>
              <a:rPr lang="en-US" altLang="zh-CN" sz="1600" b="1" i="1">
                <a:latin typeface="Arial" panose="020B0604020202020204" pitchFamily="34" charset="0"/>
              </a:rPr>
              <a:t>Place read miss on bus</a:t>
            </a:r>
          </a:p>
        </p:txBody>
      </p:sp>
      <p:sp>
        <p:nvSpPr>
          <p:cNvPr id="66590" name="Freeform 57"/>
          <p:cNvSpPr>
            <a:spLocks/>
          </p:cNvSpPr>
          <p:nvPr/>
        </p:nvSpPr>
        <p:spPr bwMode="auto">
          <a:xfrm rot="-7622180">
            <a:off x="1922463" y="5359400"/>
            <a:ext cx="623887" cy="652463"/>
          </a:xfrm>
          <a:custGeom>
            <a:avLst/>
            <a:gdLst>
              <a:gd name="T0" fmla="*/ 2147483646 w 393"/>
              <a:gd name="T1" fmla="*/ 2147483646 h 411"/>
              <a:gd name="T2" fmla="*/ 2147483646 w 393"/>
              <a:gd name="T3" fmla="*/ 2147483646 h 411"/>
              <a:gd name="T4" fmla="*/ 2147483646 w 393"/>
              <a:gd name="T5" fmla="*/ 2147483646 h 411"/>
              <a:gd name="T6" fmla="*/ 2147483646 w 393"/>
              <a:gd name="T7" fmla="*/ 2147483646 h 411"/>
              <a:gd name="T8" fmla="*/ 2147483646 w 393"/>
              <a:gd name="T9" fmla="*/ 2147483646 h 411"/>
              <a:gd name="T10" fmla="*/ 2147483646 w 393"/>
              <a:gd name="T11" fmla="*/ 2147483646 h 411"/>
              <a:gd name="T12" fmla="*/ 2147483646 w 393"/>
              <a:gd name="T13" fmla="*/ 2147483646 h 411"/>
              <a:gd name="T14" fmla="*/ 2147483646 w 393"/>
              <a:gd name="T15" fmla="*/ 2147483646 h 411"/>
              <a:gd name="T16" fmla="*/ 2147483646 w 393"/>
              <a:gd name="T17" fmla="*/ 2147483646 h 411"/>
              <a:gd name="T18" fmla="*/ 2147483646 w 393"/>
              <a:gd name="T19" fmla="*/ 2147483646 h 411"/>
              <a:gd name="T20" fmla="*/ 2147483646 w 393"/>
              <a:gd name="T21" fmla="*/ 2147483646 h 411"/>
              <a:gd name="T22" fmla="*/ 2147483646 w 393"/>
              <a:gd name="T23" fmla="*/ 2147483646 h 411"/>
              <a:gd name="T24" fmla="*/ 2147483646 w 393"/>
              <a:gd name="T25" fmla="*/ 2147483646 h 411"/>
              <a:gd name="T26" fmla="*/ 2147483646 w 393"/>
              <a:gd name="T27" fmla="*/ 2147483646 h 411"/>
              <a:gd name="T28" fmla="*/ 2147483646 w 393"/>
              <a:gd name="T29" fmla="*/ 2147483646 h 411"/>
              <a:gd name="T30" fmla="*/ 2147483646 w 393"/>
              <a:gd name="T31" fmla="*/ 2147483646 h 411"/>
              <a:gd name="T32" fmla="*/ 2147483646 w 393"/>
              <a:gd name="T33" fmla="*/ 2147483646 h 411"/>
              <a:gd name="T34" fmla="*/ 2147483646 w 393"/>
              <a:gd name="T35" fmla="*/ 2147483646 h 411"/>
              <a:gd name="T36" fmla="*/ 2147483646 w 393"/>
              <a:gd name="T37" fmla="*/ 2147483646 h 411"/>
              <a:gd name="T38" fmla="*/ 2147483646 w 393"/>
              <a:gd name="T39" fmla="*/ 2147483646 h 411"/>
              <a:gd name="T40" fmla="*/ 2147483646 w 393"/>
              <a:gd name="T41" fmla="*/ 2147483646 h 411"/>
              <a:gd name="T42" fmla="*/ 2147483646 w 393"/>
              <a:gd name="T43" fmla="*/ 2147483646 h 411"/>
              <a:gd name="T44" fmla="*/ 0 w 393"/>
              <a:gd name="T45" fmla="*/ 2147483646 h 411"/>
              <a:gd name="T46" fmla="*/ 0 w 393"/>
              <a:gd name="T47" fmla="*/ 2147483646 h 411"/>
              <a:gd name="T48" fmla="*/ 0 w 393"/>
              <a:gd name="T49" fmla="*/ 2147483646 h 411"/>
              <a:gd name="T50" fmla="*/ 2147483646 w 393"/>
              <a:gd name="T51" fmla="*/ 2147483646 h 411"/>
              <a:gd name="T52" fmla="*/ 2147483646 w 393"/>
              <a:gd name="T53" fmla="*/ 2147483646 h 411"/>
              <a:gd name="T54" fmla="*/ 2147483646 w 393"/>
              <a:gd name="T55" fmla="*/ 2147483646 h 411"/>
              <a:gd name="T56" fmla="*/ 2147483646 w 393"/>
              <a:gd name="T57" fmla="*/ 2147483646 h 411"/>
              <a:gd name="T58" fmla="*/ 2147483646 w 393"/>
              <a:gd name="T59" fmla="*/ 2147483646 h 411"/>
              <a:gd name="T60" fmla="*/ 2147483646 w 393"/>
              <a:gd name="T61" fmla="*/ 2147483646 h 411"/>
              <a:gd name="T62" fmla="*/ 2147483646 w 393"/>
              <a:gd name="T63" fmla="*/ 2147483646 h 411"/>
              <a:gd name="T64" fmla="*/ 2147483646 w 393"/>
              <a:gd name="T65" fmla="*/ 2147483646 h 411"/>
              <a:gd name="T66" fmla="*/ 2147483646 w 393"/>
              <a:gd name="T67" fmla="*/ 2147483646 h 411"/>
              <a:gd name="T68" fmla="*/ 2147483646 w 393"/>
              <a:gd name="T69" fmla="*/ 2147483646 h 411"/>
              <a:gd name="T70" fmla="*/ 2147483646 w 393"/>
              <a:gd name="T71" fmla="*/ 2147483646 h 411"/>
              <a:gd name="T72" fmla="*/ 2147483646 w 393"/>
              <a:gd name="T73" fmla="*/ 0 h 411"/>
              <a:gd name="T74" fmla="*/ 2147483646 w 393"/>
              <a:gd name="T75" fmla="*/ 2147483646 h 411"/>
              <a:gd name="T76" fmla="*/ 2147483646 w 393"/>
              <a:gd name="T77" fmla="*/ 2147483646 h 411"/>
              <a:gd name="T78" fmla="*/ 2147483646 w 393"/>
              <a:gd name="T79" fmla="*/ 2147483646 h 411"/>
              <a:gd name="T80" fmla="*/ 2147483646 w 393"/>
              <a:gd name="T81" fmla="*/ 2147483646 h 411"/>
              <a:gd name="T82" fmla="*/ 2147483646 w 393"/>
              <a:gd name="T83" fmla="*/ 2147483646 h 411"/>
              <a:gd name="T84" fmla="*/ 2147483646 w 393"/>
              <a:gd name="T85" fmla="*/ 2147483646 h 411"/>
              <a:gd name="T86" fmla="*/ 2147483646 w 393"/>
              <a:gd name="T87" fmla="*/ 2147483646 h 411"/>
              <a:gd name="T88" fmla="*/ 2147483646 w 393"/>
              <a:gd name="T89" fmla="*/ 2147483646 h 411"/>
              <a:gd name="T90" fmla="*/ 2147483646 w 393"/>
              <a:gd name="T91" fmla="*/ 2147483646 h 411"/>
              <a:gd name="T92" fmla="*/ 2147483646 w 393"/>
              <a:gd name="T93" fmla="*/ 2147483646 h 411"/>
              <a:gd name="T94" fmla="*/ 2147483646 w 393"/>
              <a:gd name="T95" fmla="*/ 2147483646 h 411"/>
              <a:gd name="T96" fmla="*/ 2147483646 w 393"/>
              <a:gd name="T97" fmla="*/ 2147483646 h 411"/>
              <a:gd name="T98" fmla="*/ 2147483646 w 393"/>
              <a:gd name="T99" fmla="*/ 2147483646 h 411"/>
              <a:gd name="T100" fmla="*/ 2147483646 w 393"/>
              <a:gd name="T101" fmla="*/ 2147483646 h 411"/>
              <a:gd name="T102" fmla="*/ 2147483646 w 393"/>
              <a:gd name="T103" fmla="*/ 2147483646 h 411"/>
              <a:gd name="T104" fmla="*/ 2147483646 w 393"/>
              <a:gd name="T105" fmla="*/ 2147483646 h 411"/>
              <a:gd name="T106" fmla="*/ 2147483646 w 393"/>
              <a:gd name="T107" fmla="*/ 2147483646 h 411"/>
              <a:gd name="T108" fmla="*/ 2147483646 w 393"/>
              <a:gd name="T109" fmla="*/ 2147483646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411"/>
              <a:gd name="T167" fmla="*/ 393 w 393"/>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411">
                <a:moveTo>
                  <a:pt x="306" y="400"/>
                </a:moveTo>
                <a:lnTo>
                  <a:pt x="287" y="410"/>
                </a:lnTo>
                <a:lnTo>
                  <a:pt x="268" y="410"/>
                </a:lnTo>
                <a:lnTo>
                  <a:pt x="249" y="410"/>
                </a:lnTo>
                <a:lnTo>
                  <a:pt x="229" y="410"/>
                </a:lnTo>
                <a:lnTo>
                  <a:pt x="210" y="410"/>
                </a:lnTo>
                <a:lnTo>
                  <a:pt x="191" y="410"/>
                </a:lnTo>
                <a:lnTo>
                  <a:pt x="172" y="410"/>
                </a:lnTo>
                <a:lnTo>
                  <a:pt x="153" y="400"/>
                </a:lnTo>
                <a:lnTo>
                  <a:pt x="134" y="400"/>
                </a:lnTo>
                <a:lnTo>
                  <a:pt x="115" y="391"/>
                </a:lnTo>
                <a:lnTo>
                  <a:pt x="96" y="381"/>
                </a:lnTo>
                <a:lnTo>
                  <a:pt x="76" y="372"/>
                </a:lnTo>
                <a:lnTo>
                  <a:pt x="67" y="353"/>
                </a:lnTo>
                <a:lnTo>
                  <a:pt x="57" y="334"/>
                </a:lnTo>
                <a:lnTo>
                  <a:pt x="38" y="324"/>
                </a:lnTo>
                <a:lnTo>
                  <a:pt x="38" y="305"/>
                </a:lnTo>
                <a:lnTo>
                  <a:pt x="38" y="286"/>
                </a:lnTo>
                <a:lnTo>
                  <a:pt x="29" y="267"/>
                </a:lnTo>
                <a:lnTo>
                  <a:pt x="19" y="248"/>
                </a:lnTo>
                <a:lnTo>
                  <a:pt x="19" y="229"/>
                </a:lnTo>
                <a:lnTo>
                  <a:pt x="10" y="210"/>
                </a:lnTo>
                <a:lnTo>
                  <a:pt x="0" y="191"/>
                </a:lnTo>
                <a:lnTo>
                  <a:pt x="0" y="172"/>
                </a:lnTo>
                <a:lnTo>
                  <a:pt x="0" y="153"/>
                </a:lnTo>
                <a:lnTo>
                  <a:pt x="10" y="133"/>
                </a:lnTo>
                <a:lnTo>
                  <a:pt x="29" y="124"/>
                </a:lnTo>
                <a:lnTo>
                  <a:pt x="38" y="105"/>
                </a:lnTo>
                <a:lnTo>
                  <a:pt x="48" y="86"/>
                </a:lnTo>
                <a:lnTo>
                  <a:pt x="57" y="67"/>
                </a:lnTo>
                <a:lnTo>
                  <a:pt x="76" y="57"/>
                </a:lnTo>
                <a:lnTo>
                  <a:pt x="86" y="38"/>
                </a:lnTo>
                <a:lnTo>
                  <a:pt x="105" y="29"/>
                </a:lnTo>
                <a:lnTo>
                  <a:pt x="124" y="19"/>
                </a:lnTo>
                <a:lnTo>
                  <a:pt x="143" y="10"/>
                </a:lnTo>
                <a:lnTo>
                  <a:pt x="163" y="10"/>
                </a:lnTo>
                <a:lnTo>
                  <a:pt x="182" y="0"/>
                </a:lnTo>
                <a:lnTo>
                  <a:pt x="201" y="10"/>
                </a:lnTo>
                <a:lnTo>
                  <a:pt x="220" y="10"/>
                </a:lnTo>
                <a:lnTo>
                  <a:pt x="239" y="19"/>
                </a:lnTo>
                <a:lnTo>
                  <a:pt x="258" y="19"/>
                </a:lnTo>
                <a:lnTo>
                  <a:pt x="287" y="29"/>
                </a:lnTo>
                <a:lnTo>
                  <a:pt x="306" y="38"/>
                </a:lnTo>
                <a:lnTo>
                  <a:pt x="325" y="48"/>
                </a:lnTo>
                <a:lnTo>
                  <a:pt x="335" y="67"/>
                </a:lnTo>
                <a:lnTo>
                  <a:pt x="344" y="86"/>
                </a:lnTo>
                <a:lnTo>
                  <a:pt x="354" y="105"/>
                </a:lnTo>
                <a:lnTo>
                  <a:pt x="354" y="124"/>
                </a:lnTo>
                <a:lnTo>
                  <a:pt x="363" y="143"/>
                </a:lnTo>
                <a:lnTo>
                  <a:pt x="363" y="162"/>
                </a:lnTo>
                <a:lnTo>
                  <a:pt x="382" y="172"/>
                </a:lnTo>
                <a:lnTo>
                  <a:pt x="392" y="191"/>
                </a:lnTo>
                <a:lnTo>
                  <a:pt x="392" y="210"/>
                </a:lnTo>
                <a:lnTo>
                  <a:pt x="392" y="229"/>
                </a:lnTo>
                <a:lnTo>
                  <a:pt x="392" y="23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1" name="Rectangle 58"/>
          <p:cNvSpPr>
            <a:spLocks noChangeArrowheads="1"/>
          </p:cNvSpPr>
          <p:nvPr/>
        </p:nvSpPr>
        <p:spPr bwMode="auto">
          <a:xfrm>
            <a:off x="2555875" y="5373688"/>
            <a:ext cx="1728788"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Write miss</a:t>
            </a:r>
          </a:p>
          <a:p>
            <a:pPr>
              <a:spcBef>
                <a:spcPct val="0"/>
              </a:spcBef>
              <a:buClrTx/>
              <a:buSzTx/>
              <a:buFontTx/>
              <a:buNone/>
            </a:pPr>
            <a:r>
              <a:rPr lang="en-US" altLang="zh-CN" sz="1600" b="1" i="1">
                <a:solidFill>
                  <a:srgbClr val="0000FF"/>
                </a:solidFill>
                <a:latin typeface="Arial" panose="020B0604020202020204" pitchFamily="34" charset="0"/>
              </a:rPr>
              <a:t>Write back  </a:t>
            </a:r>
            <a:r>
              <a:rPr lang="en-US" altLang="zh-CN" sz="1600" b="1" i="1">
                <a:latin typeface="Arial" panose="020B0604020202020204" pitchFamily="34" charset="0"/>
              </a:rPr>
              <a:t>Place Write Miss on Bus</a:t>
            </a:r>
          </a:p>
        </p:txBody>
      </p:sp>
    </p:spTree>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Rot="1" noChangeArrowheads="1"/>
          </p:cNvSpPr>
          <p:nvPr>
            <p:ph type="ctrTitle"/>
          </p:nvPr>
        </p:nvSpPr>
        <p:spPr>
          <a:xfrm>
            <a:off x="900113" y="1196975"/>
            <a:ext cx="3673475" cy="2016125"/>
          </a:xfrm>
        </p:spPr>
        <p:txBody>
          <a:bodyPr/>
          <a:lstStyle/>
          <a:p>
            <a:pPr eaLnBrk="1" hangingPunct="1"/>
            <a:r>
              <a:rPr lang="en-US" altLang="zh-CN">
                <a:solidFill>
                  <a:srgbClr val="FF0000"/>
                </a:solidFill>
              </a:rPr>
              <a:t>Directory-based Cache coherence</a:t>
            </a:r>
          </a:p>
        </p:txBody>
      </p:sp>
      <p:sp>
        <p:nvSpPr>
          <p:cNvPr id="68611" name="Rectangle 5"/>
          <p:cNvSpPr>
            <a:spLocks noGrp="1" noRot="1" noChangeArrowheads="1"/>
          </p:cNvSpPr>
          <p:nvPr>
            <p:ph type="subTitle" idx="1"/>
          </p:nvPr>
        </p:nvSpPr>
        <p:spPr>
          <a:xfrm>
            <a:off x="611188" y="4149725"/>
            <a:ext cx="4752975" cy="1439863"/>
          </a:xfrm>
        </p:spPr>
        <p:txBody>
          <a:bodyPr/>
          <a:lstStyle/>
          <a:p>
            <a:pPr eaLnBrk="1" hangingPunct="1"/>
            <a:endParaRPr lang="zh-CN" altLang="zh-CN"/>
          </a:p>
        </p:txBody>
      </p:sp>
    </p:spTree>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69635" name="Rectangle 10"/>
          <p:cNvSpPr>
            <a:spLocks noGrp="1" noChangeArrowheads="1"/>
          </p:cNvSpPr>
          <p:nvPr>
            <p:ph type="title" idx="4294967295"/>
          </p:nvPr>
        </p:nvSpPr>
        <p:spPr>
          <a:xfrm>
            <a:off x="1582738" y="0"/>
            <a:ext cx="7561262" cy="981075"/>
          </a:xfrm>
        </p:spPr>
        <p:txBody>
          <a:bodyPr/>
          <a:lstStyle/>
          <a:p>
            <a:pPr eaLnBrk="1" hangingPunct="1"/>
            <a:r>
              <a:rPr lang="en-US" altLang="zh-CN"/>
              <a:t>Distributed Shared Memory</a:t>
            </a:r>
          </a:p>
        </p:txBody>
      </p:sp>
      <p:sp>
        <p:nvSpPr>
          <p:cNvPr id="69636" name="Rectangle 11"/>
          <p:cNvSpPr>
            <a:spLocks noGrp="1" noChangeArrowheads="1"/>
          </p:cNvSpPr>
          <p:nvPr>
            <p:ph type="body" idx="4294967295"/>
          </p:nvPr>
        </p:nvSpPr>
        <p:spPr>
          <a:xfrm>
            <a:off x="882650" y="5516563"/>
            <a:ext cx="8261350" cy="722312"/>
          </a:xfrm>
          <a:prstGeom prst="rect">
            <a:avLst/>
          </a:prstGeom>
        </p:spPr>
        <p:txBody>
          <a:bodyPr/>
          <a:lstStyle/>
          <a:p>
            <a:pPr eaLnBrk="1" hangingPunct="1">
              <a:lnSpc>
                <a:spcPct val="80000"/>
              </a:lnSpc>
            </a:pPr>
            <a:r>
              <a:rPr lang="en-US" altLang="zh-CN" sz="2000"/>
              <a:t>Each node has a local memory and cache</a:t>
            </a:r>
          </a:p>
          <a:p>
            <a:pPr eaLnBrk="1" hangingPunct="1">
              <a:lnSpc>
                <a:spcPct val="80000"/>
              </a:lnSpc>
            </a:pPr>
            <a:r>
              <a:rPr lang="en-US" altLang="zh-CN" sz="2000"/>
              <a:t>Local or remote memory access via memory controller</a:t>
            </a:r>
          </a:p>
        </p:txBody>
      </p:sp>
      <p:graphicFrame>
        <p:nvGraphicFramePr>
          <p:cNvPr id="69637" name="Object 5"/>
          <p:cNvGraphicFramePr>
            <a:graphicFrameLocks noGrp="1" noChangeAspect="1"/>
          </p:cNvGraphicFramePr>
          <p:nvPr>
            <p:ph idx="4294967295"/>
          </p:nvPr>
        </p:nvGraphicFramePr>
        <p:xfrm>
          <a:off x="0" y="1125538"/>
          <a:ext cx="8510588" cy="3981450"/>
        </p:xfrm>
        <a:graphic>
          <a:graphicData uri="http://schemas.openxmlformats.org/presentationml/2006/ole">
            <mc:AlternateContent xmlns:mc="http://schemas.openxmlformats.org/markup-compatibility/2006">
              <mc:Choice xmlns:v="urn:schemas-microsoft-com:vml" Requires="v">
                <p:oleObj name="图片" r:id="rId2" imgW="2676144" imgH="1723644" progId="Word.Picture.8">
                  <p:embed/>
                </p:oleObj>
              </mc:Choice>
              <mc:Fallback>
                <p:oleObj name="图片" r:id="rId2" imgW="2676144" imgH="1723644"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5538"/>
                        <a:ext cx="8510588" cy="39814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457325" y="0"/>
            <a:ext cx="7686675" cy="928688"/>
          </a:xfrm>
        </p:spPr>
        <p:txBody>
          <a:bodyPr/>
          <a:lstStyle/>
          <a:p>
            <a:pPr eaLnBrk="1" hangingPunct="1"/>
            <a:r>
              <a:rPr lang="en-US" altLang="zh-CN" sz="4000"/>
              <a:t>Directory protocol</a:t>
            </a:r>
            <a:endParaRPr lang="en-US" altLang="zh-CN"/>
          </a:p>
        </p:txBody>
      </p:sp>
      <p:sp>
        <p:nvSpPr>
          <p:cNvPr id="70659" name="Rectangle 3"/>
          <p:cNvSpPr>
            <a:spLocks noGrp="1" noChangeArrowheads="1"/>
          </p:cNvSpPr>
          <p:nvPr>
            <p:ph type="body" idx="4294967295"/>
          </p:nvPr>
        </p:nvSpPr>
        <p:spPr>
          <a:xfrm>
            <a:off x="539750" y="1143000"/>
            <a:ext cx="8604250" cy="5040313"/>
          </a:xfrm>
          <a:prstGeom prst="rect">
            <a:avLst/>
          </a:prstGeom>
        </p:spPr>
        <p:txBody>
          <a:bodyPr/>
          <a:lstStyle/>
          <a:p>
            <a:pPr eaLnBrk="1" hangingPunct="1"/>
            <a:r>
              <a:rPr lang="en-US" altLang="zh-CN" sz="2800" dirty="0">
                <a:solidFill>
                  <a:srgbClr val="FF0000"/>
                </a:solidFill>
              </a:rPr>
              <a:t>Directory: </a:t>
            </a:r>
            <a:r>
              <a:rPr lang="en-US" altLang="zh-CN" sz="2800" dirty="0">
                <a:solidFill>
                  <a:srgbClr val="0000FF"/>
                </a:solidFill>
              </a:rPr>
              <a:t> track state of every block in memory, </a:t>
            </a:r>
            <a:r>
              <a:rPr lang="en-US" altLang="zh-CN" sz="2800" dirty="0"/>
              <a:t>and change the state of block in cache according to directory.</a:t>
            </a:r>
            <a:endParaRPr lang="en-US" altLang="zh-CN" sz="2800" dirty="0">
              <a:latin typeface="楷体_GB2312" pitchFamily="49" charset="-122"/>
            </a:endParaRPr>
          </a:p>
          <a:p>
            <a:pPr eaLnBrk="1" hangingPunct="1"/>
            <a:r>
              <a:rPr lang="en-US" altLang="zh-CN" sz="2800" dirty="0">
                <a:solidFill>
                  <a:srgbClr val="0000FF"/>
                </a:solidFill>
              </a:rPr>
              <a:t>Information in directory</a:t>
            </a:r>
          </a:p>
          <a:p>
            <a:pPr lvl="1" eaLnBrk="1" hangingPunct="1"/>
            <a:r>
              <a:rPr lang="en-US" altLang="zh-CN" sz="2400" dirty="0"/>
              <a:t>Status of Every block: </a:t>
            </a:r>
            <a:r>
              <a:rPr lang="en-US" altLang="zh-CN" sz="2400" dirty="0">
                <a:solidFill>
                  <a:srgbClr val="FF0000"/>
                </a:solidFill>
              </a:rPr>
              <a:t>shared/</a:t>
            </a:r>
            <a:r>
              <a:rPr lang="en-US" altLang="zh-CN" sz="2400" dirty="0" err="1">
                <a:solidFill>
                  <a:srgbClr val="FF0000"/>
                </a:solidFill>
              </a:rPr>
              <a:t>uncached</a:t>
            </a:r>
            <a:r>
              <a:rPr lang="en-US" altLang="zh-CN" sz="2400" dirty="0">
                <a:solidFill>
                  <a:srgbClr val="FF0000"/>
                </a:solidFill>
              </a:rPr>
              <a:t>/exclusive</a:t>
            </a:r>
          </a:p>
          <a:p>
            <a:pPr lvl="1" eaLnBrk="1" hangingPunct="1"/>
            <a:r>
              <a:rPr lang="en-US" altLang="zh-CN" sz="2400" dirty="0">
                <a:solidFill>
                  <a:srgbClr val="0000FF"/>
                </a:solidFill>
              </a:rPr>
              <a:t>Which processors</a:t>
            </a:r>
            <a:r>
              <a:rPr lang="en-US" altLang="zh-CN" sz="2400" dirty="0"/>
              <a:t> have copies of the block: </a:t>
            </a:r>
            <a:r>
              <a:rPr lang="en-US" altLang="zh-CN" sz="2400" dirty="0">
                <a:solidFill>
                  <a:srgbClr val="FF0000"/>
                </a:solidFill>
              </a:rPr>
              <a:t>bit vector</a:t>
            </a:r>
            <a:r>
              <a:rPr lang="en-US" altLang="zh-CN" sz="2400" dirty="0"/>
              <a:t> </a:t>
            </a:r>
          </a:p>
          <a:p>
            <a:pPr lvl="1" eaLnBrk="1" hangingPunct="1"/>
            <a:r>
              <a:rPr lang="en-US" altLang="zh-CN" sz="2400" dirty="0"/>
              <a:t>Whether the block is dirty or clean</a:t>
            </a:r>
          </a:p>
          <a:p>
            <a:pPr eaLnBrk="1" hangingPunct="1"/>
            <a:r>
              <a:rPr lang="en-US" altLang="zh-CN" sz="2800" dirty="0"/>
              <a:t>Directory protocol can be implemented with a distributed memory</a:t>
            </a:r>
          </a:p>
          <a:p>
            <a:pPr eaLnBrk="1" hangingPunct="1"/>
            <a:r>
              <a:rPr lang="en-US" altLang="zh-CN" sz="2800" dirty="0"/>
              <a:t>Directory protocol can be applied to a centralized memory organized into banks</a:t>
            </a:r>
          </a:p>
        </p:txBody>
      </p:sp>
    </p:spTree>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1683" name="Rectangle 2"/>
          <p:cNvSpPr>
            <a:spLocks noGrp="1" noChangeArrowheads="1"/>
          </p:cNvSpPr>
          <p:nvPr>
            <p:ph type="title" idx="4294967295"/>
          </p:nvPr>
        </p:nvSpPr>
        <p:spPr>
          <a:xfrm>
            <a:off x="1403350" y="0"/>
            <a:ext cx="7740650" cy="936625"/>
          </a:xfrm>
        </p:spPr>
        <p:txBody>
          <a:bodyPr lIns="90487" tIns="44450" rIns="90487" bIns="44450"/>
          <a:lstStyle/>
          <a:p>
            <a:pPr eaLnBrk="1" hangingPunct="1"/>
            <a:r>
              <a:rPr lang="en-US" altLang="zh-CN"/>
              <a:t>Distributed Directory MPs</a:t>
            </a:r>
          </a:p>
        </p:txBody>
      </p:sp>
      <p:graphicFrame>
        <p:nvGraphicFramePr>
          <p:cNvPr id="71684" name="Object 4"/>
          <p:cNvGraphicFramePr>
            <a:graphicFrameLocks noChangeAspect="1"/>
          </p:cNvGraphicFramePr>
          <p:nvPr/>
        </p:nvGraphicFramePr>
        <p:xfrm>
          <a:off x="395288" y="1052513"/>
          <a:ext cx="8447087" cy="4994275"/>
        </p:xfrm>
        <a:graphic>
          <a:graphicData uri="http://schemas.openxmlformats.org/presentationml/2006/ole">
            <mc:AlternateContent xmlns:mc="http://schemas.openxmlformats.org/markup-compatibility/2006">
              <mc:Choice xmlns:v="urn:schemas-microsoft-com:vml" Requires="v">
                <p:oleObj name="图片" r:id="rId3" imgW="2810256" imgH="1828800" progId="Word.Picture.8">
                  <p:embed/>
                </p:oleObj>
              </mc:Choice>
              <mc:Fallback>
                <p:oleObj name="图片" r:id="rId3" imgW="2810256" imgH="18288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052513"/>
                        <a:ext cx="8447087" cy="499427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3731" name="Rectangle 2"/>
          <p:cNvSpPr>
            <a:spLocks noGrp="1" noChangeArrowheads="1"/>
          </p:cNvSpPr>
          <p:nvPr>
            <p:ph type="title" idx="4294967295"/>
          </p:nvPr>
        </p:nvSpPr>
        <p:spPr>
          <a:xfrm>
            <a:off x="1582738" y="0"/>
            <a:ext cx="7561262" cy="981075"/>
          </a:xfrm>
        </p:spPr>
        <p:txBody>
          <a:bodyPr/>
          <a:lstStyle/>
          <a:p>
            <a:pPr eaLnBrk="1" hangingPunct="1"/>
            <a:r>
              <a:rPr lang="en-US" altLang="zh-CN" sz="4000" dirty="0"/>
              <a:t>Directory protocol implementation</a:t>
            </a:r>
          </a:p>
        </p:txBody>
      </p:sp>
      <p:sp>
        <p:nvSpPr>
          <p:cNvPr id="73732" name="Rectangle 3"/>
          <p:cNvSpPr>
            <a:spLocks noGrp="1" noChangeArrowheads="1"/>
          </p:cNvSpPr>
          <p:nvPr>
            <p:ph type="body" idx="4294967295"/>
          </p:nvPr>
        </p:nvSpPr>
        <p:spPr>
          <a:xfrm>
            <a:off x="684213" y="1428750"/>
            <a:ext cx="8459787" cy="4683125"/>
          </a:xfrm>
          <a:prstGeom prst="rect">
            <a:avLst/>
          </a:prstGeom>
        </p:spPr>
        <p:txBody>
          <a:bodyPr/>
          <a:lstStyle/>
          <a:p>
            <a:pPr eaLnBrk="1" hangingPunct="1">
              <a:lnSpc>
                <a:spcPct val="80000"/>
              </a:lnSpc>
            </a:pPr>
            <a:r>
              <a:rPr lang="en-US" altLang="zh-CN" sz="2400" dirty="0">
                <a:solidFill>
                  <a:srgbClr val="0000FF"/>
                </a:solidFill>
              </a:rPr>
              <a:t>Block status</a:t>
            </a:r>
          </a:p>
          <a:p>
            <a:pPr lvl="1" eaLnBrk="1" hangingPunct="1">
              <a:lnSpc>
                <a:spcPct val="80000"/>
              </a:lnSpc>
            </a:pPr>
            <a:r>
              <a:rPr lang="en-US" altLang="zh-CN" sz="2000" u="sng" dirty="0">
                <a:solidFill>
                  <a:srgbClr val="FF0000"/>
                </a:solidFill>
              </a:rPr>
              <a:t>Shared</a:t>
            </a:r>
            <a:r>
              <a:rPr lang="en-US" altLang="zh-CN" sz="2000" dirty="0"/>
              <a:t>: ≥ 1 processors have data, memory up-to-date</a:t>
            </a:r>
          </a:p>
          <a:p>
            <a:pPr lvl="1" eaLnBrk="1" hangingPunct="1">
              <a:lnSpc>
                <a:spcPct val="80000"/>
              </a:lnSpc>
            </a:pPr>
            <a:r>
              <a:rPr lang="en-US" altLang="zh-CN" sz="2000" u="sng" dirty="0" err="1">
                <a:solidFill>
                  <a:srgbClr val="FF0000"/>
                </a:solidFill>
              </a:rPr>
              <a:t>Uncached</a:t>
            </a:r>
            <a:r>
              <a:rPr lang="en-US" altLang="zh-CN" sz="2000" dirty="0"/>
              <a:t> (no processor </a:t>
            </a:r>
            <a:r>
              <a:rPr lang="en-US" altLang="zh-CN" sz="2000" dirty="0" err="1"/>
              <a:t>hasit</a:t>
            </a:r>
            <a:r>
              <a:rPr lang="en-US" altLang="zh-CN" sz="2000" dirty="0"/>
              <a:t>; not valid in any cache)</a:t>
            </a:r>
          </a:p>
          <a:p>
            <a:pPr lvl="1" eaLnBrk="1" hangingPunct="1">
              <a:lnSpc>
                <a:spcPct val="80000"/>
              </a:lnSpc>
            </a:pPr>
            <a:r>
              <a:rPr lang="en-US" altLang="zh-CN" sz="2000" u="sng" dirty="0">
                <a:solidFill>
                  <a:srgbClr val="FF0000"/>
                </a:solidFill>
              </a:rPr>
              <a:t>Exclusive</a:t>
            </a:r>
            <a:r>
              <a:rPr lang="en-US" altLang="zh-CN" sz="2000" dirty="0"/>
              <a:t>: 1 processor (</a:t>
            </a:r>
            <a:r>
              <a:rPr lang="en-US" altLang="zh-CN" sz="2000" dirty="0">
                <a:solidFill>
                  <a:srgbClr val="FF0000"/>
                </a:solidFill>
              </a:rPr>
              <a:t>owner</a:t>
            </a:r>
            <a:r>
              <a:rPr lang="en-US" altLang="zh-CN" sz="2000" dirty="0"/>
              <a:t>) has data; memory out-of-date</a:t>
            </a:r>
            <a:endParaRPr lang="en-US" altLang="zh-CN" sz="1600" dirty="0">
              <a:solidFill>
                <a:srgbClr val="0000FF"/>
              </a:solidFill>
            </a:endParaRPr>
          </a:p>
          <a:p>
            <a:pPr eaLnBrk="1" hangingPunct="1">
              <a:lnSpc>
                <a:spcPct val="80000"/>
              </a:lnSpc>
            </a:pPr>
            <a:r>
              <a:rPr lang="en-US" altLang="zh-CN" sz="2400" dirty="0"/>
              <a:t>Directory size </a:t>
            </a:r>
            <a:r>
              <a:rPr lang="en-US" altLang="zh-CN" sz="2400" dirty="0">
                <a:solidFill>
                  <a:srgbClr val="0000FF"/>
                </a:solidFill>
              </a:rPr>
              <a:t>= f (entry number * entry size) </a:t>
            </a:r>
          </a:p>
          <a:p>
            <a:pPr lvl="1" eaLnBrk="1" hangingPunct="1">
              <a:lnSpc>
                <a:spcPct val="80000"/>
              </a:lnSpc>
            </a:pPr>
            <a:r>
              <a:rPr lang="en-US" altLang="zh-CN" sz="2000" dirty="0"/>
              <a:t>Each memory block has an entry in directory / only keep the entries for cached blocks</a:t>
            </a:r>
          </a:p>
          <a:p>
            <a:pPr lvl="1" eaLnBrk="1" hangingPunct="1">
              <a:lnSpc>
                <a:spcPct val="80000"/>
              </a:lnSpc>
            </a:pPr>
            <a:r>
              <a:rPr lang="en-US" altLang="zh-CN" sz="2000" dirty="0"/>
              <a:t>Every processor has one bit / Limited processor bits in bit vector</a:t>
            </a:r>
          </a:p>
          <a:p>
            <a:pPr eaLnBrk="1" hangingPunct="1">
              <a:lnSpc>
                <a:spcPct val="80000"/>
              </a:lnSpc>
            </a:pPr>
            <a:r>
              <a:rPr lang="en-US" altLang="zh-CN" sz="2400" dirty="0"/>
              <a:t>Directory can be distributed along with the memory to avoid becoming the bottleneck</a:t>
            </a:r>
          </a:p>
          <a:p>
            <a:pPr eaLnBrk="1" hangingPunct="1">
              <a:lnSpc>
                <a:spcPct val="80000"/>
              </a:lnSpc>
            </a:pPr>
            <a:r>
              <a:rPr lang="en-US" altLang="zh-CN" sz="2400" dirty="0"/>
              <a:t>Assumptions to Keep it simple:</a:t>
            </a:r>
          </a:p>
          <a:p>
            <a:pPr lvl="1" eaLnBrk="1" hangingPunct="1">
              <a:lnSpc>
                <a:spcPct val="80000"/>
              </a:lnSpc>
            </a:pPr>
            <a:r>
              <a:rPr lang="en-US" altLang="zh-CN" sz="2000" dirty="0"/>
              <a:t>Writes to non-exclusive data  =&gt; write miss</a:t>
            </a:r>
          </a:p>
          <a:p>
            <a:pPr lvl="1" eaLnBrk="1" hangingPunct="1">
              <a:lnSpc>
                <a:spcPct val="80000"/>
              </a:lnSpc>
            </a:pPr>
            <a:r>
              <a:rPr lang="en-US" altLang="zh-CN" sz="2000" dirty="0"/>
              <a:t>Processor blocks until access completes</a:t>
            </a:r>
          </a:p>
          <a:p>
            <a:pPr lvl="1" eaLnBrk="1" hangingPunct="1">
              <a:lnSpc>
                <a:spcPct val="80000"/>
              </a:lnSpc>
            </a:pPr>
            <a:r>
              <a:rPr lang="en-US" altLang="zh-CN" sz="2000" dirty="0"/>
              <a:t>Assume messages received and acted upon in order as sent</a:t>
            </a:r>
          </a:p>
        </p:txBody>
      </p:sp>
    </p:spTree>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4755"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a:t>Directory Protocol</a:t>
            </a:r>
          </a:p>
        </p:txBody>
      </p:sp>
      <p:sp>
        <p:nvSpPr>
          <p:cNvPr id="74756" name="Rectangle 3"/>
          <p:cNvSpPr>
            <a:spLocks noGrp="1" noChangeArrowheads="1"/>
          </p:cNvSpPr>
          <p:nvPr>
            <p:ph type="body" idx="4294967295"/>
          </p:nvPr>
        </p:nvSpPr>
        <p:spPr>
          <a:xfrm>
            <a:off x="0" y="1125538"/>
            <a:ext cx="8642350" cy="4795837"/>
          </a:xfrm>
          <a:prstGeom prst="rect">
            <a:avLst/>
          </a:prstGeom>
        </p:spPr>
        <p:txBody>
          <a:bodyPr lIns="90487" tIns="44450" rIns="90487" bIns="44450"/>
          <a:lstStyle/>
          <a:p>
            <a:pPr eaLnBrk="1" hangingPunct="1">
              <a:lnSpc>
                <a:spcPct val="90000"/>
              </a:lnSpc>
            </a:pPr>
            <a:r>
              <a:rPr lang="en-US" altLang="zh-CN" sz="2800"/>
              <a:t>No bus and don</a:t>
            </a:r>
            <a:r>
              <a:rPr lang="en-US" altLang="zh-CN" sz="2800">
                <a:latin typeface="Times New Roman" panose="02020603050405020304" pitchFamily="18" charset="0"/>
              </a:rPr>
              <a:t>’</a:t>
            </a:r>
            <a:r>
              <a:rPr lang="en-US" altLang="zh-CN" sz="2800"/>
              <a:t>t want to broadcast:</a:t>
            </a:r>
          </a:p>
          <a:p>
            <a:pPr lvl="1" eaLnBrk="1" hangingPunct="1">
              <a:lnSpc>
                <a:spcPct val="90000"/>
              </a:lnSpc>
            </a:pPr>
            <a:r>
              <a:rPr lang="en-US" altLang="zh-CN" sz="2400"/>
              <a:t>Interconnect means no longer single arbitration point</a:t>
            </a:r>
          </a:p>
          <a:p>
            <a:pPr lvl="1" eaLnBrk="1" hangingPunct="1">
              <a:lnSpc>
                <a:spcPct val="90000"/>
              </a:lnSpc>
            </a:pPr>
            <a:r>
              <a:rPr lang="en-US" altLang="zh-CN" sz="2400"/>
              <a:t>all messages have explicit responses</a:t>
            </a:r>
          </a:p>
          <a:p>
            <a:pPr eaLnBrk="1" hangingPunct="1">
              <a:lnSpc>
                <a:spcPct val="90000"/>
              </a:lnSpc>
            </a:pPr>
            <a:r>
              <a:rPr lang="en-US" altLang="zh-CN" sz="2800"/>
              <a:t>Terms: typically 3 processors involved</a:t>
            </a:r>
          </a:p>
          <a:p>
            <a:pPr lvl="1" eaLnBrk="1" hangingPunct="1">
              <a:lnSpc>
                <a:spcPct val="90000"/>
              </a:lnSpc>
            </a:pPr>
            <a:r>
              <a:rPr lang="en-US" altLang="zh-CN" sz="2400">
                <a:solidFill>
                  <a:srgbClr val="FF0000"/>
                </a:solidFill>
              </a:rPr>
              <a:t>Local node</a:t>
            </a:r>
            <a:r>
              <a:rPr lang="en-US" altLang="zh-CN" sz="2400"/>
              <a:t> where a request originates</a:t>
            </a:r>
          </a:p>
          <a:p>
            <a:pPr lvl="1" eaLnBrk="1" hangingPunct="1">
              <a:lnSpc>
                <a:spcPct val="90000"/>
              </a:lnSpc>
            </a:pPr>
            <a:r>
              <a:rPr lang="en-US" altLang="zh-CN" sz="2400">
                <a:solidFill>
                  <a:srgbClr val="FF0000"/>
                </a:solidFill>
              </a:rPr>
              <a:t>Home node</a:t>
            </a:r>
            <a:r>
              <a:rPr lang="en-US" altLang="zh-CN" sz="2400"/>
              <a:t> where the memory location </a:t>
            </a:r>
            <a:br>
              <a:rPr lang="en-US" altLang="zh-CN" sz="2400"/>
            </a:br>
            <a:r>
              <a:rPr lang="en-US" altLang="zh-CN" sz="2400"/>
              <a:t>of an address resides</a:t>
            </a:r>
          </a:p>
          <a:p>
            <a:pPr lvl="1" eaLnBrk="1" hangingPunct="1">
              <a:lnSpc>
                <a:spcPct val="90000"/>
              </a:lnSpc>
            </a:pPr>
            <a:r>
              <a:rPr lang="en-US" altLang="zh-CN" sz="2400">
                <a:solidFill>
                  <a:srgbClr val="FF0000"/>
                </a:solidFill>
              </a:rPr>
              <a:t>Remote node</a:t>
            </a:r>
            <a:r>
              <a:rPr lang="en-US" altLang="zh-CN" sz="2400"/>
              <a:t> has a copy of a cache </a:t>
            </a:r>
            <a:br>
              <a:rPr lang="en-US" altLang="zh-CN" sz="2400"/>
            </a:br>
            <a:r>
              <a:rPr lang="en-US" altLang="zh-CN" sz="2400"/>
              <a:t>block, whether exclusive or shared</a:t>
            </a:r>
          </a:p>
          <a:p>
            <a:pPr eaLnBrk="1" hangingPunct="1">
              <a:lnSpc>
                <a:spcPct val="90000"/>
              </a:lnSpc>
            </a:pPr>
            <a:r>
              <a:rPr lang="en-US" altLang="zh-CN" sz="2800"/>
              <a:t>Example messages on next slide: </a:t>
            </a:r>
            <a:br>
              <a:rPr lang="en-US" altLang="zh-CN" sz="2800"/>
            </a:br>
            <a:r>
              <a:rPr lang="en-US" altLang="zh-CN" sz="2800"/>
              <a:t>    P = processor number, A = address</a:t>
            </a:r>
          </a:p>
        </p:txBody>
      </p:sp>
    </p:spTree>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ChangeArrowheads="1"/>
          </p:cNvSpPr>
          <p:nvPr/>
        </p:nvSpPr>
        <p:spPr bwMode="auto">
          <a:xfrm>
            <a:off x="-285750" y="-214313"/>
            <a:ext cx="9715500" cy="16002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0000FF"/>
              </a:solidFill>
              <a:latin typeface="Arial" panose="020B0604020202020204" pitchFamily="34" charset="0"/>
            </a:endParaRPr>
          </a:p>
        </p:txBody>
      </p:sp>
      <p:sp>
        <p:nvSpPr>
          <p:cNvPr id="76803" name="Rectangle 8"/>
          <p:cNvSpPr>
            <a:spLocks noGrp="1" noChangeArrowheads="1"/>
          </p:cNvSpPr>
          <p:nvPr>
            <p:ph type="body" idx="4294967295"/>
          </p:nvPr>
        </p:nvSpPr>
        <p:spPr>
          <a:xfrm>
            <a:off x="0" y="0"/>
            <a:ext cx="8902700" cy="6354763"/>
          </a:xfrm>
          <a:prstGeom prst="rect">
            <a:avLst/>
          </a:prstGeom>
        </p:spPr>
        <p:txBody>
          <a:bodyPr lIns="90487" tIns="44450" rIns="90487" bIns="44450"/>
          <a:lstStyle/>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b="1" i="1"/>
              <a:t>Message type	Source	Destination	Msg Content</a:t>
            </a:r>
            <a:r>
              <a:rPr lang="en-US" altLang="zh-CN" sz="1800" b="1"/>
              <a:t>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a:solidFill>
                  <a:srgbClr val="FF0000"/>
                </a:solidFill>
              </a:rPr>
              <a:t>Read miss</a:t>
            </a:r>
            <a:r>
              <a:rPr lang="en-US" altLang="zh-CN" sz="1800"/>
              <a:t>	</a:t>
            </a:r>
            <a:r>
              <a:rPr lang="en-US" altLang="zh-CN" sz="1800">
                <a:solidFill>
                  <a:srgbClr val="FF0000"/>
                </a:solidFill>
              </a:rPr>
              <a:t>Local cache</a:t>
            </a:r>
            <a:r>
              <a:rPr lang="en-US" altLang="zh-CN" sz="1800"/>
              <a:t>	</a:t>
            </a:r>
            <a:r>
              <a:rPr lang="en-US" altLang="zh-CN" sz="1800">
                <a:solidFill>
                  <a:srgbClr val="0000FF"/>
                </a:solidFill>
              </a:rPr>
              <a:t>Home directory</a:t>
            </a:r>
            <a:r>
              <a:rPr lang="en-US" altLang="zh-CN" sz="1800"/>
              <a:t>	P, A</a:t>
            </a:r>
          </a:p>
          <a:p>
            <a:pPr marL="685800" lvl="1" indent="-228600" eaLnBrk="1" hangingPunct="1">
              <a:lnSpc>
                <a:spcPct val="80000"/>
              </a:lnSpc>
              <a:tabLst>
                <a:tab pos="2057400" algn="l"/>
                <a:tab pos="4286250" algn="l"/>
                <a:tab pos="6743700" algn="l"/>
              </a:tabLst>
            </a:pPr>
            <a:r>
              <a:rPr lang="en-US" altLang="zh-CN" sz="2000" i="1"/>
              <a:t>Processor P reads data at address A; </a:t>
            </a:r>
            <a:br>
              <a:rPr lang="en-US" altLang="zh-CN" sz="2000" i="1"/>
            </a:br>
            <a:r>
              <a:rPr lang="en-US" altLang="zh-CN" sz="2000" i="1"/>
              <a:t>make P a read sharer and arrange to send data back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a:solidFill>
                  <a:srgbClr val="FF0000"/>
                </a:solidFill>
              </a:rPr>
              <a:t>Write miss	 Local cache</a:t>
            </a:r>
            <a:r>
              <a:rPr lang="en-US" altLang="zh-CN" sz="1800"/>
              <a:t> 	</a:t>
            </a:r>
            <a:r>
              <a:rPr lang="en-US" altLang="zh-CN" sz="1800">
                <a:solidFill>
                  <a:srgbClr val="0000FF"/>
                </a:solidFill>
              </a:rPr>
              <a:t> Home directory </a:t>
            </a:r>
            <a:r>
              <a:rPr lang="en-US" altLang="zh-CN" sz="1800"/>
              <a:t>	P, A</a:t>
            </a:r>
          </a:p>
          <a:p>
            <a:pPr marL="685800" lvl="1" indent="-228600" eaLnBrk="1" hangingPunct="1">
              <a:lnSpc>
                <a:spcPct val="80000"/>
              </a:lnSpc>
              <a:tabLst>
                <a:tab pos="2057400" algn="l"/>
                <a:tab pos="4286250" algn="l"/>
                <a:tab pos="6743700" algn="l"/>
              </a:tabLst>
            </a:pPr>
            <a:r>
              <a:rPr lang="en-US" altLang="zh-CN" sz="2000" i="1"/>
              <a:t>Processor P has a write miss at address A; </a:t>
            </a:r>
            <a:br>
              <a:rPr lang="en-US" altLang="zh-CN" sz="2000" i="1"/>
            </a:br>
            <a:r>
              <a:rPr lang="en-US" altLang="zh-CN" sz="2000" i="1"/>
              <a:t>make P the exclusive owner and arrange to send data back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a:solidFill>
                  <a:srgbClr val="FF0000"/>
                </a:solidFill>
              </a:rPr>
              <a:t>Invalidate</a:t>
            </a:r>
            <a:r>
              <a:rPr lang="en-US" altLang="zh-CN" sz="1800"/>
              <a:t>	</a:t>
            </a:r>
            <a:r>
              <a:rPr lang="en-US" altLang="zh-CN" sz="1800">
                <a:solidFill>
                  <a:srgbClr val="FF0000"/>
                </a:solidFill>
              </a:rPr>
              <a:t>Local cache</a:t>
            </a:r>
            <a:r>
              <a:rPr lang="en-US" altLang="zh-CN" sz="1800"/>
              <a:t> 	 </a:t>
            </a:r>
            <a:r>
              <a:rPr lang="en-US" altLang="zh-CN" sz="1800">
                <a:solidFill>
                  <a:srgbClr val="0000FF"/>
                </a:solidFill>
              </a:rPr>
              <a:t>Home directory </a:t>
            </a:r>
            <a:r>
              <a:rPr lang="en-US" altLang="zh-CN" sz="1800"/>
              <a:t>	A</a:t>
            </a:r>
          </a:p>
          <a:p>
            <a:pPr marL="685800" lvl="1" indent="-228600" eaLnBrk="1" hangingPunct="1">
              <a:lnSpc>
                <a:spcPct val="80000"/>
              </a:lnSpc>
              <a:tabLst>
                <a:tab pos="2057400" algn="l"/>
                <a:tab pos="4286250" algn="l"/>
                <a:tab pos="6743700" algn="l"/>
              </a:tabLst>
            </a:pPr>
            <a:r>
              <a:rPr lang="en-US" altLang="zh-CN" sz="2000" i="1"/>
              <a:t>Request to send invalidates to all remote caches that are caching the block at address A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a:solidFill>
                  <a:srgbClr val="FF0000"/>
                </a:solidFill>
              </a:rPr>
              <a:t>Invalidate</a:t>
            </a:r>
            <a:r>
              <a:rPr lang="en-US" altLang="zh-CN" sz="1800"/>
              <a:t>	</a:t>
            </a:r>
            <a:r>
              <a:rPr lang="en-US" altLang="zh-CN" sz="1800">
                <a:solidFill>
                  <a:srgbClr val="0000FF"/>
                </a:solidFill>
              </a:rPr>
              <a:t>Home directory </a:t>
            </a:r>
            <a:r>
              <a:rPr lang="en-US" altLang="zh-CN" sz="1800"/>
              <a:t>	</a:t>
            </a:r>
            <a:r>
              <a:rPr lang="en-US" altLang="zh-CN" sz="1800" b="1">
                <a:solidFill>
                  <a:srgbClr val="00CCFF"/>
                </a:solidFill>
              </a:rPr>
              <a:t>Remote caches</a:t>
            </a:r>
            <a:r>
              <a:rPr lang="en-US" altLang="zh-CN" sz="1800"/>
              <a:t>	A</a:t>
            </a:r>
          </a:p>
          <a:p>
            <a:pPr marL="685800" lvl="1" indent="-228600" eaLnBrk="1" hangingPunct="1">
              <a:lnSpc>
                <a:spcPct val="80000"/>
              </a:lnSpc>
              <a:tabLst>
                <a:tab pos="2057400" algn="l"/>
                <a:tab pos="4286250" algn="l"/>
                <a:tab pos="6743700" algn="l"/>
              </a:tabLst>
            </a:pPr>
            <a:r>
              <a:rPr lang="en-US" altLang="zh-CN" sz="2000" i="1"/>
              <a:t>Invalidate a shared copy at address A.</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a:solidFill>
                  <a:srgbClr val="FF0000"/>
                </a:solidFill>
              </a:rPr>
              <a:t>Fetch</a:t>
            </a:r>
            <a:r>
              <a:rPr lang="en-US" altLang="zh-CN" sz="1800"/>
              <a:t>	 </a:t>
            </a:r>
            <a:r>
              <a:rPr lang="en-US" altLang="zh-CN" sz="1800">
                <a:solidFill>
                  <a:srgbClr val="0000FF"/>
                </a:solidFill>
              </a:rPr>
              <a:t>Home directory </a:t>
            </a:r>
            <a:r>
              <a:rPr lang="en-US" altLang="zh-CN" sz="1800" b="1">
                <a:solidFill>
                  <a:srgbClr val="00CCFF"/>
                </a:solidFill>
              </a:rPr>
              <a:t>	 Remote cache</a:t>
            </a:r>
            <a:r>
              <a:rPr lang="en-US" altLang="zh-CN" sz="1800"/>
              <a:t> 	A</a:t>
            </a:r>
          </a:p>
          <a:p>
            <a:pPr marL="685800" lvl="1" indent="-228600" eaLnBrk="1" hangingPunct="1">
              <a:lnSpc>
                <a:spcPct val="80000"/>
              </a:lnSpc>
              <a:tabLst>
                <a:tab pos="2057400" algn="l"/>
                <a:tab pos="4286250" algn="l"/>
                <a:tab pos="6743700" algn="l"/>
              </a:tabLst>
            </a:pPr>
            <a:r>
              <a:rPr lang="en-US" altLang="zh-CN" sz="2000" i="1"/>
              <a:t>Fetch the block at address A and send it to its home directory</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a:solidFill>
                  <a:srgbClr val="FF0000"/>
                </a:solidFill>
              </a:rPr>
              <a:t>Fetch/Invalidate</a:t>
            </a:r>
            <a:r>
              <a:rPr lang="en-US" altLang="zh-CN" sz="1800"/>
              <a:t>	 </a:t>
            </a:r>
            <a:r>
              <a:rPr lang="en-US" altLang="zh-CN" sz="1800">
                <a:solidFill>
                  <a:srgbClr val="0000FF"/>
                </a:solidFill>
              </a:rPr>
              <a:t>Home directory</a:t>
            </a:r>
            <a:r>
              <a:rPr lang="en-US" altLang="zh-CN" sz="1800"/>
              <a:t> 	 </a:t>
            </a:r>
            <a:r>
              <a:rPr lang="en-US" altLang="zh-CN" sz="1800" b="1">
                <a:solidFill>
                  <a:srgbClr val="00CCFF"/>
                </a:solidFill>
              </a:rPr>
              <a:t>Remote cache</a:t>
            </a:r>
            <a:r>
              <a:rPr lang="en-US" altLang="zh-CN" sz="1800"/>
              <a:t> 	A</a:t>
            </a:r>
          </a:p>
          <a:p>
            <a:pPr marL="685800" lvl="1" indent="-228600" eaLnBrk="1" hangingPunct="1">
              <a:lnSpc>
                <a:spcPct val="80000"/>
              </a:lnSpc>
              <a:tabLst>
                <a:tab pos="2057400" algn="l"/>
                <a:tab pos="4286250" algn="l"/>
                <a:tab pos="6743700" algn="l"/>
              </a:tabLst>
            </a:pPr>
            <a:r>
              <a:rPr lang="en-US" altLang="zh-CN" sz="2000" i="1"/>
              <a:t>Fetch the block at address A and send it to its home directory; invalidate the block in the cache</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a:solidFill>
                  <a:srgbClr val="FF0000"/>
                </a:solidFill>
              </a:rPr>
              <a:t>Data value reply</a:t>
            </a:r>
            <a:r>
              <a:rPr lang="en-US" altLang="zh-CN" sz="1800"/>
              <a:t> 	</a:t>
            </a:r>
            <a:r>
              <a:rPr lang="en-US" altLang="zh-CN" sz="1800">
                <a:solidFill>
                  <a:srgbClr val="0000FF"/>
                </a:solidFill>
              </a:rPr>
              <a:t>Home directory </a:t>
            </a:r>
            <a:r>
              <a:rPr lang="en-US" altLang="zh-CN" sz="1800">
                <a:solidFill>
                  <a:srgbClr val="FF0000"/>
                </a:solidFill>
              </a:rPr>
              <a:t>	 Local cache</a:t>
            </a:r>
            <a:r>
              <a:rPr lang="en-US" altLang="zh-CN" sz="1800"/>
              <a:t> 	Data</a:t>
            </a:r>
          </a:p>
          <a:p>
            <a:pPr marL="685800" lvl="1" indent="-228600" eaLnBrk="1" hangingPunct="1">
              <a:lnSpc>
                <a:spcPct val="80000"/>
              </a:lnSpc>
              <a:tabLst>
                <a:tab pos="2057400" algn="l"/>
                <a:tab pos="4286250" algn="l"/>
                <a:tab pos="6743700" algn="l"/>
              </a:tabLst>
            </a:pPr>
            <a:r>
              <a:rPr lang="en-US" altLang="zh-CN" sz="2000" i="1"/>
              <a:t>Return a data value from the home memory (read miss response)</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a:solidFill>
                  <a:srgbClr val="FF0000"/>
                </a:solidFill>
              </a:rPr>
              <a:t>Data write-back</a:t>
            </a:r>
            <a:r>
              <a:rPr lang="en-US" altLang="zh-CN" sz="1800"/>
              <a:t>	</a:t>
            </a:r>
            <a:r>
              <a:rPr lang="en-US" altLang="zh-CN" sz="1800">
                <a:solidFill>
                  <a:srgbClr val="00CCFF"/>
                </a:solidFill>
              </a:rPr>
              <a:t>Remote cache</a:t>
            </a:r>
            <a:r>
              <a:rPr lang="en-US" altLang="zh-CN" sz="1800"/>
              <a:t> 	</a:t>
            </a:r>
            <a:r>
              <a:rPr lang="en-US" altLang="zh-CN" sz="1800">
                <a:solidFill>
                  <a:srgbClr val="0000FF"/>
                </a:solidFill>
              </a:rPr>
              <a:t>Home directory </a:t>
            </a:r>
            <a:r>
              <a:rPr lang="en-US" altLang="zh-CN" sz="1800"/>
              <a:t>	A, Data</a:t>
            </a:r>
          </a:p>
          <a:p>
            <a:pPr marL="685800" lvl="1" indent="-228600" eaLnBrk="1" hangingPunct="1">
              <a:lnSpc>
                <a:spcPct val="80000"/>
              </a:lnSpc>
              <a:tabLst>
                <a:tab pos="2057400" algn="l"/>
                <a:tab pos="4286250" algn="l"/>
                <a:tab pos="6743700" algn="l"/>
              </a:tabLst>
            </a:pPr>
            <a:r>
              <a:rPr lang="en-US" altLang="zh-CN" sz="2000" i="1"/>
              <a:t>Write-back a data value for address A (invalidate response)</a:t>
            </a:r>
          </a:p>
          <a:p>
            <a:pPr marL="285750" indent="-285750" eaLnBrk="1" hangingPunct="1">
              <a:lnSpc>
                <a:spcPct val="80000"/>
              </a:lnSpc>
              <a:tabLst>
                <a:tab pos="2057400" algn="l"/>
                <a:tab pos="4286250" algn="l"/>
                <a:tab pos="6743700" algn="l"/>
              </a:tabLst>
            </a:pPr>
            <a:endParaRPr lang="en-US" altLang="zh-CN" sz="2000" i="1"/>
          </a:p>
        </p:txBody>
      </p:sp>
      <p:sp>
        <p:nvSpPr>
          <p:cNvPr id="76804" name="Line 3"/>
          <p:cNvSpPr>
            <a:spLocks noChangeShapeType="1"/>
          </p:cNvSpPr>
          <p:nvPr/>
        </p:nvSpPr>
        <p:spPr bwMode="auto">
          <a:xfrm>
            <a:off x="0" y="2714625"/>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5" name="Line 4"/>
          <p:cNvSpPr>
            <a:spLocks noChangeShapeType="1"/>
          </p:cNvSpPr>
          <p:nvPr/>
        </p:nvSpPr>
        <p:spPr bwMode="auto">
          <a:xfrm>
            <a:off x="0" y="5929313"/>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6" name="Line 6"/>
          <p:cNvSpPr>
            <a:spLocks noChangeShapeType="1"/>
          </p:cNvSpPr>
          <p:nvPr/>
        </p:nvSpPr>
        <p:spPr bwMode="auto">
          <a:xfrm>
            <a:off x="0" y="5286375"/>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7" name="Rectangle 7"/>
          <p:cNvSpPr>
            <a:spLocks noChangeArrowheads="1"/>
          </p:cNvSpPr>
          <p:nvPr/>
        </p:nvSpPr>
        <p:spPr bwMode="auto">
          <a:xfrm>
            <a:off x="152400" y="0"/>
            <a:ext cx="8991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366838" y="0"/>
            <a:ext cx="7777162" cy="1143000"/>
          </a:xfrm>
        </p:spPr>
        <p:txBody>
          <a:bodyPr lIns="90487" tIns="44450" rIns="90487" bIns="44450"/>
          <a:lstStyle/>
          <a:p>
            <a:pPr eaLnBrk="1" hangingPunct="1"/>
            <a:r>
              <a:rPr lang="en-US" altLang="zh-CN" sz="2800"/>
              <a:t>State Transition Diagram for an Individual Cache Block in a Directory Based System</a:t>
            </a:r>
          </a:p>
        </p:txBody>
      </p:sp>
      <p:sp>
        <p:nvSpPr>
          <p:cNvPr id="78851" name="Rectangle 3"/>
          <p:cNvSpPr>
            <a:spLocks noGrp="1" noChangeArrowheads="1"/>
          </p:cNvSpPr>
          <p:nvPr>
            <p:ph type="body" idx="4294967295"/>
          </p:nvPr>
        </p:nvSpPr>
        <p:spPr>
          <a:xfrm>
            <a:off x="0" y="1500188"/>
            <a:ext cx="7718425" cy="4494212"/>
          </a:xfrm>
          <a:prstGeom prst="rect">
            <a:avLst/>
          </a:prstGeom>
        </p:spPr>
        <p:txBody>
          <a:bodyPr lIns="90487" tIns="44450" rIns="90487" bIns="44450"/>
          <a:lstStyle/>
          <a:p>
            <a:pPr eaLnBrk="1" hangingPunct="1"/>
            <a:r>
              <a:rPr lang="en-US" altLang="zh-CN" sz="2400"/>
              <a:t>States identical to snoopy case; transactions very similar.</a:t>
            </a:r>
          </a:p>
          <a:p>
            <a:pPr eaLnBrk="1" hangingPunct="1"/>
            <a:r>
              <a:rPr lang="en-US" altLang="zh-CN" sz="2400"/>
              <a:t>Transitions caused by </a:t>
            </a:r>
            <a:r>
              <a:rPr lang="en-US" altLang="zh-CN" sz="2400">
                <a:solidFill>
                  <a:srgbClr val="0000FF"/>
                </a:solidFill>
              </a:rPr>
              <a:t>read misses</a:t>
            </a:r>
            <a:r>
              <a:rPr lang="en-US" altLang="zh-CN" sz="2400"/>
              <a:t>, </a:t>
            </a:r>
            <a:r>
              <a:rPr lang="en-US" altLang="zh-CN" sz="2400">
                <a:solidFill>
                  <a:srgbClr val="0000FF"/>
                </a:solidFill>
              </a:rPr>
              <a:t>write misses, invalidates, data fetch requests</a:t>
            </a:r>
          </a:p>
          <a:p>
            <a:pPr eaLnBrk="1" hangingPunct="1"/>
            <a:r>
              <a:rPr lang="en-US" altLang="zh-CN" sz="2400"/>
              <a:t>Generates read miss &amp; write miss msg to home directory.</a:t>
            </a:r>
          </a:p>
          <a:p>
            <a:pPr eaLnBrk="1" hangingPunct="1"/>
            <a:r>
              <a:rPr lang="en-US" altLang="zh-CN" sz="2400"/>
              <a:t>Write misses that were broadcast on the bus for snooping =&gt; explicit </a:t>
            </a:r>
            <a:r>
              <a:rPr lang="en-US" altLang="zh-CN" sz="2400">
                <a:solidFill>
                  <a:srgbClr val="0000FF"/>
                </a:solidFill>
              </a:rPr>
              <a:t>invalidate &amp; data fetch</a:t>
            </a:r>
            <a:r>
              <a:rPr lang="en-US" altLang="zh-CN" sz="2400"/>
              <a:t> requests.</a:t>
            </a:r>
          </a:p>
          <a:p>
            <a:pPr eaLnBrk="1" hangingPunct="1"/>
            <a:r>
              <a:rPr lang="en-US" altLang="zh-CN" sz="2400"/>
              <a:t>Note: on a write, a cache block is bigger, so need to read the full cache block</a:t>
            </a: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258888" y="0"/>
            <a:ext cx="7885112" cy="1150938"/>
          </a:xfrm>
        </p:spPr>
        <p:txBody>
          <a:bodyPr/>
          <a:lstStyle/>
          <a:p>
            <a:pPr eaLnBrk="1" hangingPunct="1"/>
            <a:r>
              <a:rPr lang="en-US" altLang="zh-CN" sz="3400"/>
              <a:t>What is Multiprocessor Cache Coherence?</a:t>
            </a:r>
          </a:p>
        </p:txBody>
      </p:sp>
      <p:sp>
        <p:nvSpPr>
          <p:cNvPr id="33795" name="Rectangle 3"/>
          <p:cNvSpPr>
            <a:spLocks noGrp="1" noRot="1" noChangeArrowheads="1"/>
          </p:cNvSpPr>
          <p:nvPr>
            <p:ph idx="1"/>
          </p:nvPr>
        </p:nvSpPr>
        <p:spPr/>
        <p:txBody>
          <a:bodyPr/>
          <a:lstStyle/>
          <a:p>
            <a:pPr eaLnBrk="1" hangingPunct="1"/>
            <a:endParaRPr lang="zh-CN" altLang="zh-CN" b="1"/>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4438"/>
            <a:ext cx="914400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734836"/>
      </p:ext>
    </p:extLst>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a:t>CPU </a:t>
            </a:r>
            <a:r>
              <a:rPr lang="en-US" altLang="zh-CN"/>
              <a:t>-Cache State Machine</a:t>
            </a:r>
          </a:p>
        </p:txBody>
      </p:sp>
      <p:sp>
        <p:nvSpPr>
          <p:cNvPr id="80899"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a:t>State machine</a:t>
            </a:r>
            <a:br>
              <a:rPr lang="en-US" altLang="zh-CN" sz="2000"/>
            </a:br>
            <a:r>
              <a:rPr lang="en-US" altLang="zh-CN" sz="2000"/>
              <a:t>for </a:t>
            </a:r>
            <a:r>
              <a:rPr lang="en-US" altLang="zh-CN" sz="2000" i="1" u="sng">
                <a:solidFill>
                  <a:srgbClr val="00CCFF"/>
                </a:solidFill>
              </a:rPr>
              <a:t>CPU </a:t>
            </a:r>
            <a:r>
              <a:rPr lang="en-US" altLang="zh-CN" sz="2000" i="1" u="sng">
                <a:solidFill>
                  <a:schemeClr val="accent1"/>
                </a:solidFill>
              </a:rPr>
              <a:t> </a:t>
            </a:r>
            <a:r>
              <a:rPr lang="en-US" altLang="zh-CN" sz="2000"/>
              <a:t>requests</a:t>
            </a:r>
            <a:br>
              <a:rPr lang="en-US" altLang="zh-CN" sz="2000"/>
            </a:br>
            <a:r>
              <a:rPr lang="en-US" altLang="zh-CN" sz="2000"/>
              <a:t>for each </a:t>
            </a:r>
            <a:br>
              <a:rPr lang="en-US" altLang="zh-CN" sz="2000"/>
            </a:br>
            <a:r>
              <a:rPr lang="en-US" altLang="zh-CN" sz="2000" u="sng">
                <a:solidFill>
                  <a:srgbClr val="FF0000"/>
                </a:solidFill>
              </a:rPr>
              <a:t>memory block</a:t>
            </a:r>
          </a:p>
          <a:p>
            <a:pPr eaLnBrk="1" hangingPunct="1">
              <a:lnSpc>
                <a:spcPct val="90000"/>
              </a:lnSpc>
            </a:pPr>
            <a:r>
              <a:rPr lang="en-US" altLang="zh-CN" sz="2000"/>
              <a:t>Invalid state</a:t>
            </a:r>
            <a:br>
              <a:rPr lang="en-US" altLang="zh-CN" sz="2000"/>
            </a:br>
            <a:r>
              <a:rPr lang="en-US" altLang="zh-CN" sz="2000"/>
              <a:t>if in </a:t>
            </a:r>
            <a:br>
              <a:rPr lang="en-US" altLang="zh-CN" sz="2000"/>
            </a:br>
            <a:r>
              <a:rPr lang="en-US" altLang="zh-CN" sz="2000"/>
              <a:t>memory</a:t>
            </a:r>
          </a:p>
        </p:txBody>
      </p:sp>
      <p:sp>
        <p:nvSpPr>
          <p:cNvPr id="80900" name="Rectangle 6"/>
          <p:cNvSpPr>
            <a:spLocks noChangeArrowheads="1"/>
          </p:cNvSpPr>
          <p:nvPr/>
        </p:nvSpPr>
        <p:spPr bwMode="auto">
          <a:xfrm>
            <a:off x="17256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01" name="Rectangle 7"/>
          <p:cNvSpPr>
            <a:spLocks noChangeArrowheads="1"/>
          </p:cNvSpPr>
          <p:nvPr/>
        </p:nvSpPr>
        <p:spPr bwMode="auto">
          <a:xfrm>
            <a:off x="24288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0902" name="Rectangle 8"/>
          <p:cNvSpPr>
            <a:spLocks noChangeArrowheads="1"/>
          </p:cNvSpPr>
          <p:nvPr/>
        </p:nvSpPr>
        <p:spPr bwMode="auto">
          <a:xfrm>
            <a:off x="56673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0903" name="Rectangle 9"/>
          <p:cNvSpPr>
            <a:spLocks noChangeArrowheads="1"/>
          </p:cNvSpPr>
          <p:nvPr/>
        </p:nvSpPr>
        <p:spPr bwMode="auto">
          <a:xfrm>
            <a:off x="22542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0904" name="Oval 16"/>
          <p:cNvSpPr>
            <a:spLocks noChangeArrowheads="1"/>
          </p:cNvSpPr>
          <p:nvPr/>
        </p:nvSpPr>
        <p:spPr bwMode="auto">
          <a:xfrm>
            <a:off x="55864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05" name="Oval 17"/>
          <p:cNvSpPr>
            <a:spLocks noChangeArrowheads="1"/>
          </p:cNvSpPr>
          <p:nvPr/>
        </p:nvSpPr>
        <p:spPr bwMode="auto">
          <a:xfrm>
            <a:off x="21955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39"/>
          <p:cNvGrpSpPr>
            <a:grpSpLocks/>
          </p:cNvGrpSpPr>
          <p:nvPr/>
        </p:nvGrpSpPr>
        <p:grpSpPr bwMode="auto">
          <a:xfrm>
            <a:off x="3624263" y="2062163"/>
            <a:ext cx="1976437" cy="649287"/>
            <a:chOff x="2283" y="1299"/>
            <a:chExt cx="1245" cy="409"/>
          </a:xfrm>
        </p:grpSpPr>
        <p:sp>
          <p:nvSpPr>
            <p:cNvPr id="80913" name="Rectangle 10"/>
            <p:cNvSpPr>
              <a:spLocks noChangeArrowheads="1"/>
            </p:cNvSpPr>
            <p:nvPr/>
          </p:nvSpPr>
          <p:spPr bwMode="auto">
            <a:xfrm>
              <a:off x="2298" y="1299"/>
              <a:ext cx="810"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a:t>
              </a:r>
            </a:p>
          </p:txBody>
        </p:sp>
        <p:sp>
          <p:nvSpPr>
            <p:cNvPr id="80914" name="Rectangle 12"/>
            <p:cNvSpPr>
              <a:spLocks noChangeArrowheads="1"/>
            </p:cNvSpPr>
            <p:nvPr/>
          </p:nvSpPr>
          <p:spPr bwMode="auto">
            <a:xfrm>
              <a:off x="2310" y="1479"/>
              <a:ext cx="1218"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0915" name="Line 18"/>
            <p:cNvSpPr>
              <a:spLocks noChangeShapeType="1"/>
            </p:cNvSpPr>
            <p:nvPr/>
          </p:nvSpPr>
          <p:spPr bwMode="auto">
            <a:xfrm>
              <a:off x="2283" y="1317"/>
              <a:ext cx="1244"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2"/>
          <p:cNvGrpSpPr>
            <a:grpSpLocks/>
          </p:cNvGrpSpPr>
          <p:nvPr/>
        </p:nvGrpSpPr>
        <p:grpSpPr bwMode="auto">
          <a:xfrm>
            <a:off x="1547813" y="2708275"/>
            <a:ext cx="2009775" cy="2089150"/>
            <a:chOff x="975" y="1706"/>
            <a:chExt cx="1266" cy="1316"/>
          </a:xfrm>
        </p:grpSpPr>
        <p:sp>
          <p:nvSpPr>
            <p:cNvPr id="80911" name="Rectangle 13"/>
            <p:cNvSpPr>
              <a:spLocks noChangeArrowheads="1"/>
            </p:cNvSpPr>
            <p:nvPr/>
          </p:nvSpPr>
          <p:spPr bwMode="auto">
            <a:xfrm>
              <a:off x="975" y="2024"/>
              <a:ext cx="126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80912" name="Line 19"/>
            <p:cNvSpPr>
              <a:spLocks noChangeShapeType="1"/>
            </p:cNvSpPr>
            <p:nvPr/>
          </p:nvSpPr>
          <p:spPr bwMode="auto">
            <a:xfrm>
              <a:off x="1791" y="1706"/>
              <a:ext cx="0" cy="131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908" name="Oval 24"/>
          <p:cNvSpPr>
            <a:spLocks noChangeArrowheads="1"/>
          </p:cNvSpPr>
          <p:nvPr/>
        </p:nvSpPr>
        <p:spPr bwMode="auto">
          <a:xfrm>
            <a:off x="2195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34" name="Text Box 38"/>
          <p:cNvSpPr txBox="1">
            <a:spLocks noChangeArrowheads="1"/>
          </p:cNvSpPr>
          <p:nvPr/>
        </p:nvSpPr>
        <p:spPr bwMode="auto">
          <a:xfrm>
            <a:off x="4889500" y="2847975"/>
            <a:ext cx="42545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3300"/>
                </a:solidFill>
                <a:latin typeface="Arial" panose="020B0604020202020204" pitchFamily="34" charset="0"/>
              </a:rPr>
              <a:t>Directory:</a:t>
            </a:r>
          </a:p>
          <a:p>
            <a:pPr eaLnBrk="1" hangingPunct="1">
              <a:spcBef>
                <a:spcPct val="0"/>
              </a:spcBef>
              <a:buClrTx/>
              <a:buSzTx/>
              <a:buFontTx/>
              <a:buNone/>
            </a:pPr>
            <a:r>
              <a:rPr kumimoji="1" lang="en-US" altLang="zh-CN" sz="2000">
                <a:solidFill>
                  <a:srgbClr val="0000FF"/>
                </a:solidFill>
                <a:latin typeface="Arial" panose="020B0604020202020204" pitchFamily="34" charset="0"/>
              </a:rPr>
              <a:t>Uncached:</a:t>
            </a: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S</a:t>
            </a:r>
            <a:r>
              <a:rPr kumimoji="1" lang="en-US" altLang="zh-CN" sz="2000">
                <a:latin typeface="Arial" panose="020B0604020202020204" pitchFamily="34" charset="0"/>
                <a:sym typeface="Wingdings" panose="05000000000000000000" pitchFamily="2" charset="2"/>
              </a:rPr>
              <a:t> shared;</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0000FF"/>
                </a:solidFill>
                <a:latin typeface="Arial" panose="020B0604020202020204" pitchFamily="34" charset="0"/>
              </a:rPr>
              <a:t>Shared</a:t>
            </a:r>
            <a:r>
              <a:rPr kumimoji="1" lang="en-US" altLang="zh-CN" sz="2000">
                <a:latin typeface="Arial" panose="020B0604020202020204" pitchFamily="34" charset="0"/>
              </a:rPr>
              <a:t>: Send Rp; </a:t>
            </a:r>
          </a:p>
          <a:p>
            <a:pPr eaLnBrk="1" hangingPunct="1">
              <a:spcBef>
                <a:spcPct val="0"/>
              </a:spcBef>
              <a:buClrTx/>
              <a:buSzTx/>
              <a:buFontTx/>
              <a:buNone/>
            </a:pPr>
            <a:r>
              <a:rPr kumimoji="1" lang="en-US" altLang="zh-CN" sz="2000">
                <a:latin typeface="Arial" panose="020B0604020202020204" pitchFamily="34" charset="0"/>
              </a:rPr>
              <a:t>               share + = {p}</a:t>
            </a:r>
          </a:p>
          <a:p>
            <a:pPr eaLnBrk="1" hangingPunct="1">
              <a:spcBef>
                <a:spcPct val="0"/>
              </a:spcBef>
              <a:buClrTx/>
              <a:buSzTx/>
              <a:buFontTx/>
              <a:buNone/>
            </a:pPr>
            <a:r>
              <a:rPr kumimoji="1" lang="en-US" altLang="zh-CN" sz="2000">
                <a:solidFill>
                  <a:srgbClr val="FF0000"/>
                </a:solidFill>
                <a:latin typeface="Arial" panose="020B0604020202020204" pitchFamily="34" charset="0"/>
              </a:rPr>
              <a:t>Exclusive</a:t>
            </a:r>
            <a:r>
              <a:rPr kumimoji="1" lang="en-US" altLang="zh-CN" sz="2000">
                <a:latin typeface="Arial" panose="020B0604020202020204" pitchFamily="34" charset="0"/>
              </a:rPr>
              <a:t>: Send Fetch to R.N.</a:t>
            </a:r>
          </a:p>
          <a:p>
            <a:pPr eaLnBrk="1" hangingPunct="1">
              <a:spcBef>
                <a:spcPct val="0"/>
              </a:spcBef>
              <a:buClrTx/>
              <a:buSzTx/>
              <a:buFontTx/>
              <a:buNone/>
            </a:pPr>
            <a:r>
              <a:rPr kumimoji="1" lang="en-US" altLang="zh-CN" sz="2000">
                <a:latin typeface="Arial" panose="020B0604020202020204" pitchFamily="34" charset="0"/>
              </a:rPr>
              <a:t>                 get reply back from R.N.</a:t>
            </a:r>
          </a:p>
          <a:p>
            <a:pPr eaLnBrk="1" hangingPunct="1">
              <a:spcBef>
                <a:spcPct val="0"/>
              </a:spcBef>
              <a:buClrTx/>
              <a:buSzTx/>
              <a:buFontTx/>
              <a:buNone/>
            </a:pP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a:t>
            </a:r>
          </a:p>
          <a:p>
            <a:pPr eaLnBrk="1" hangingPunct="1">
              <a:spcBef>
                <a:spcPct val="0"/>
              </a:spcBef>
              <a:buClrTx/>
              <a:buSzTx/>
              <a:buFontTx/>
              <a:buNone/>
            </a:pPr>
            <a:r>
              <a:rPr kumimoji="1" lang="en-US" altLang="zh-CN" sz="2000">
                <a:latin typeface="Arial" panose="020B0604020202020204" pitchFamily="34" charset="0"/>
              </a:rPr>
              <a:t>                 </a:t>
            </a:r>
            <a:r>
              <a:rPr kumimoji="1" lang="en-US" altLang="zh-CN" sz="2000">
                <a:latin typeface="Arial" panose="020B0604020202020204" pitchFamily="34" charset="0"/>
                <a:sym typeface="Wingdings" panose="05000000000000000000" pitchFamily="2" charset="2"/>
              </a:rPr>
              <a:t></a:t>
            </a:r>
            <a:r>
              <a:rPr kumimoji="1" lang="en-US" altLang="zh-CN" sz="2000">
                <a:latin typeface="Arial" panose="020B0604020202020204" pitchFamily="34" charset="0"/>
              </a:rPr>
              <a:t> Shared</a:t>
            </a:r>
          </a:p>
          <a:p>
            <a:pPr eaLnBrk="1" hangingPunct="1">
              <a:spcBef>
                <a:spcPct val="0"/>
              </a:spcBef>
              <a:buClrTx/>
              <a:buSzTx/>
              <a:buFontTx/>
              <a:buNone/>
            </a:pPr>
            <a:r>
              <a:rPr kumimoji="1" lang="en-US" altLang="zh-CN" sz="2000">
                <a:latin typeface="Arial" panose="020B0604020202020204" pitchFamily="34" charset="0"/>
              </a:rPr>
              <a:t>                 share + = {p}</a:t>
            </a:r>
            <a:r>
              <a:rPr kumimoji="1" lang="en-US" altLang="zh-CN" sz="2000" b="1">
                <a:solidFill>
                  <a:srgbClr val="FF3300"/>
                </a:solidFill>
                <a:latin typeface="Arial" panose="020B0604020202020204" pitchFamily="34" charset="0"/>
              </a:rPr>
              <a:t>   </a:t>
            </a:r>
          </a:p>
        </p:txBody>
      </p:sp>
      <p:sp>
        <p:nvSpPr>
          <p:cNvPr id="80937" name="Text Box 41"/>
          <p:cNvSpPr txBox="1">
            <a:spLocks noChangeArrowheads="1"/>
          </p:cNvSpPr>
          <p:nvPr/>
        </p:nvSpPr>
        <p:spPr bwMode="auto">
          <a:xfrm>
            <a:off x="3635375" y="2852738"/>
            <a:ext cx="5040313" cy="3444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3300"/>
                </a:solidFill>
                <a:latin typeface="Arial" panose="020B0604020202020204" pitchFamily="34" charset="0"/>
              </a:rPr>
              <a:t>Directory:</a:t>
            </a:r>
          </a:p>
          <a:p>
            <a:pPr eaLnBrk="1" hangingPunct="1">
              <a:spcBef>
                <a:spcPct val="0"/>
              </a:spcBef>
              <a:buClrTx/>
              <a:buSzTx/>
              <a:buFontTx/>
              <a:buNone/>
            </a:pPr>
            <a:r>
              <a:rPr kumimoji="1" lang="en-US" altLang="zh-CN" sz="2000">
                <a:solidFill>
                  <a:srgbClr val="0000FF"/>
                </a:solidFill>
                <a:latin typeface="Arial" panose="020B0604020202020204" pitchFamily="34" charset="0"/>
              </a:rPr>
              <a:t>Uncached:</a:t>
            </a: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S</a:t>
            </a:r>
            <a:r>
              <a:rPr kumimoji="1" lang="en-US" altLang="zh-CN" sz="2000">
                <a:latin typeface="Arial" panose="020B0604020202020204" pitchFamily="34" charset="0"/>
                <a:sym typeface="Wingdings" panose="05000000000000000000" pitchFamily="2" charset="2"/>
              </a:rPr>
              <a:t> Exclusive </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0000FF"/>
                </a:solidFill>
                <a:latin typeface="Arial" panose="020B0604020202020204" pitchFamily="34" charset="0"/>
              </a:rPr>
              <a:t>Shared</a:t>
            </a:r>
            <a:r>
              <a:rPr kumimoji="1" lang="en-US" altLang="zh-CN" sz="2000">
                <a:latin typeface="Arial" panose="020B0604020202020204" pitchFamily="34" charset="0"/>
              </a:rPr>
              <a:t>:  Send invalidate; </a:t>
            </a:r>
          </a:p>
          <a:p>
            <a:pPr eaLnBrk="1" hangingPunct="1">
              <a:spcBef>
                <a:spcPct val="0"/>
              </a:spcBef>
              <a:buClrTx/>
              <a:buSzTx/>
              <a:buFontTx/>
              <a:buNone/>
            </a:pPr>
            <a:r>
              <a:rPr kumimoji="1" lang="en-US" altLang="zh-CN" sz="2000">
                <a:latin typeface="Arial" panose="020B0604020202020204" pitchFamily="34" charset="0"/>
              </a:rPr>
              <a:t>               Send Rp; </a:t>
            </a:r>
          </a:p>
          <a:p>
            <a:pPr eaLnBrk="1" hangingPunct="1">
              <a:spcBef>
                <a:spcPct val="0"/>
              </a:spcBef>
              <a:buClrTx/>
              <a:buSzTx/>
              <a:buFontTx/>
              <a:buNone/>
            </a:pPr>
            <a:r>
              <a:rPr kumimoji="1" lang="en-US" altLang="zh-CN" sz="2000">
                <a:latin typeface="Arial" panose="020B0604020202020204" pitchFamily="34" charset="0"/>
              </a:rPr>
              <a:t>               S</a:t>
            </a:r>
            <a:r>
              <a:rPr kumimoji="1" lang="en-US" altLang="zh-CN" sz="2000">
                <a:latin typeface="Arial" panose="020B0604020202020204" pitchFamily="34" charset="0"/>
                <a:sym typeface="Wingdings" panose="05000000000000000000" pitchFamily="2" charset="2"/>
              </a:rPr>
              <a:t> Exclusive</a:t>
            </a:r>
            <a:endParaRPr kumimoji="1" lang="en-US" altLang="zh-CN" sz="2000">
              <a:latin typeface="Arial" panose="020B0604020202020204" pitchFamily="34" charset="0"/>
            </a:endParaRP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FF0000"/>
                </a:solidFill>
                <a:latin typeface="Arial" panose="020B0604020202020204" pitchFamily="34" charset="0"/>
              </a:rPr>
              <a:t>Exclusive</a:t>
            </a:r>
            <a:r>
              <a:rPr kumimoji="1" lang="en-US" altLang="zh-CN" sz="2000">
                <a:latin typeface="Arial" panose="020B0604020202020204" pitchFamily="34" charset="0"/>
              </a:rPr>
              <a:t>: Send Fetch/invalidate  to R.N.</a:t>
            </a:r>
          </a:p>
          <a:p>
            <a:pPr eaLnBrk="1" hangingPunct="1">
              <a:spcBef>
                <a:spcPct val="0"/>
              </a:spcBef>
              <a:buClrTx/>
              <a:buSzTx/>
              <a:buFontTx/>
              <a:buNone/>
            </a:pPr>
            <a:r>
              <a:rPr kumimoji="1" lang="en-US" altLang="zh-CN" sz="2000">
                <a:latin typeface="Arial" panose="020B0604020202020204" pitchFamily="34" charset="0"/>
              </a:rPr>
              <a:t>                 get reply back from R.N.</a:t>
            </a:r>
          </a:p>
          <a:p>
            <a:pPr eaLnBrk="1" hangingPunct="1">
              <a:spcBef>
                <a:spcPct val="0"/>
              </a:spcBef>
              <a:buClrTx/>
              <a:buSzTx/>
              <a:buFontTx/>
              <a:buNone/>
            </a:pP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to P; S</a:t>
            </a:r>
            <a:r>
              <a:rPr kumimoji="1" lang="en-US" altLang="zh-CN" sz="2000">
                <a:latin typeface="Arial" panose="020B0604020202020204" pitchFamily="34" charset="0"/>
                <a:sym typeface="Wingdings" panose="05000000000000000000" pitchFamily="2" charset="2"/>
              </a:rPr>
              <a:t>Exclusive</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r>
              <a:rPr kumimoji="1" lang="en-US" altLang="zh-CN" sz="2000" b="1">
                <a:solidFill>
                  <a:srgbClr val="FF3300"/>
                </a:solidFill>
                <a:latin typeface="Arial" panose="020B0604020202020204" pitchFamily="34" charset="0"/>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34"/>
                                        </p:tgtEl>
                                        <p:attrNameLst>
                                          <p:attrName>style.visibility</p:attrName>
                                        </p:attrNameLst>
                                      </p:cBhvr>
                                      <p:to>
                                        <p:strVal val="visible"/>
                                      </p:to>
                                    </p:set>
                                  </p:childTnLst>
                                  <p:subTnLst>
                                    <p:set>
                                      <p:cBhvr override="childStyle">
                                        <p:cTn dur="1" fill="hold" display="0" masterRel="nextClick" afterEffect="1"/>
                                        <p:tgtEl>
                                          <p:spTgt spid="8093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937"/>
                                        </p:tgtEl>
                                        <p:attrNameLst>
                                          <p:attrName>style.visibility</p:attrName>
                                        </p:attrNameLst>
                                      </p:cBhvr>
                                      <p:to>
                                        <p:strVal val="visible"/>
                                      </p:to>
                                    </p:set>
                                  </p:childTnLst>
                                  <p:subTnLst>
                                    <p:set>
                                      <p:cBhvr override="childStyle">
                                        <p:cTn dur="1" fill="hold" display="0" masterRel="nextClick" afterEffect="1"/>
                                        <p:tgtEl>
                                          <p:spTgt spid="809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4" grpId="0"/>
      <p:bldP spid="8093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2165350" y="209550"/>
            <a:ext cx="6978650" cy="533400"/>
          </a:xfrm>
        </p:spPr>
        <p:txBody>
          <a:bodyPr lIns="90487" tIns="44450" rIns="90487" bIns="44450"/>
          <a:lstStyle/>
          <a:p>
            <a:pPr eaLnBrk="1" hangingPunct="1"/>
            <a:r>
              <a:rPr lang="en-US" altLang="zh-CN" sz="3200" u="sng"/>
              <a:t>CPU </a:t>
            </a:r>
            <a:r>
              <a:rPr lang="en-US" altLang="zh-CN" sz="3200"/>
              <a:t>-Cache State Machine</a:t>
            </a:r>
          </a:p>
        </p:txBody>
      </p:sp>
      <p:sp>
        <p:nvSpPr>
          <p:cNvPr id="82947"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a:t>State machine</a:t>
            </a:r>
            <a:br>
              <a:rPr lang="en-US" altLang="zh-CN" sz="2000"/>
            </a:br>
            <a:r>
              <a:rPr lang="en-US" altLang="zh-CN" sz="2000"/>
              <a:t>for </a:t>
            </a:r>
            <a:r>
              <a:rPr lang="en-US" altLang="zh-CN" sz="2000" i="1" u="sng">
                <a:solidFill>
                  <a:schemeClr val="accent1"/>
                </a:solidFill>
              </a:rPr>
              <a:t>CPU  </a:t>
            </a:r>
            <a:r>
              <a:rPr lang="en-US" altLang="zh-CN" sz="2000"/>
              <a:t>requests</a:t>
            </a:r>
            <a:br>
              <a:rPr lang="en-US" altLang="zh-CN" sz="2000"/>
            </a:br>
            <a:r>
              <a:rPr lang="en-US" altLang="zh-CN" sz="2000"/>
              <a:t>for each </a:t>
            </a:r>
            <a:br>
              <a:rPr lang="en-US" altLang="zh-CN" sz="2000"/>
            </a:br>
            <a:r>
              <a:rPr lang="en-US" altLang="zh-CN" sz="2000" u="sng">
                <a:solidFill>
                  <a:srgbClr val="FF0000"/>
                </a:solidFill>
              </a:rPr>
              <a:t>memory block</a:t>
            </a:r>
          </a:p>
          <a:p>
            <a:pPr eaLnBrk="1" hangingPunct="1">
              <a:lnSpc>
                <a:spcPct val="90000"/>
              </a:lnSpc>
            </a:pPr>
            <a:r>
              <a:rPr lang="en-US" altLang="zh-CN" sz="2000"/>
              <a:t>Invalid state</a:t>
            </a:r>
            <a:br>
              <a:rPr lang="en-US" altLang="zh-CN" sz="2000"/>
            </a:br>
            <a:r>
              <a:rPr lang="en-US" altLang="zh-CN" sz="2000"/>
              <a:t>if in </a:t>
            </a:r>
            <a:br>
              <a:rPr lang="en-US" altLang="zh-CN" sz="2000"/>
            </a:br>
            <a:r>
              <a:rPr lang="en-US" altLang="zh-CN" sz="2000"/>
              <a:t>memory</a:t>
            </a:r>
          </a:p>
        </p:txBody>
      </p:sp>
      <p:sp>
        <p:nvSpPr>
          <p:cNvPr id="105478" name="Rectangle 5"/>
          <p:cNvSpPr>
            <a:spLocks noChangeArrowheads="1"/>
          </p:cNvSpPr>
          <p:nvPr/>
        </p:nvSpPr>
        <p:spPr bwMode="auto">
          <a:xfrm>
            <a:off x="3660775" y="1393825"/>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82949" name="Rectangle 6"/>
          <p:cNvSpPr>
            <a:spLocks noChangeArrowheads="1"/>
          </p:cNvSpPr>
          <p:nvPr/>
        </p:nvSpPr>
        <p:spPr bwMode="auto">
          <a:xfrm>
            <a:off x="1928813" y="10223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0" name="Rectangle 7"/>
          <p:cNvSpPr>
            <a:spLocks noChangeArrowheads="1"/>
          </p:cNvSpPr>
          <p:nvPr/>
        </p:nvSpPr>
        <p:spPr bwMode="auto">
          <a:xfrm>
            <a:off x="2632075" y="1831975"/>
            <a:ext cx="8413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2951" name="Rectangle 8"/>
          <p:cNvSpPr>
            <a:spLocks noChangeArrowheads="1"/>
          </p:cNvSpPr>
          <p:nvPr/>
        </p:nvSpPr>
        <p:spPr bwMode="auto">
          <a:xfrm>
            <a:off x="5870575" y="1660525"/>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2952" name="Rectangle 9"/>
          <p:cNvSpPr>
            <a:spLocks noChangeArrowheads="1"/>
          </p:cNvSpPr>
          <p:nvPr/>
        </p:nvSpPr>
        <p:spPr bwMode="auto">
          <a:xfrm>
            <a:off x="2457450" y="50323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2953" name="Rectangle 10"/>
          <p:cNvSpPr>
            <a:spLocks noChangeArrowheads="1"/>
          </p:cNvSpPr>
          <p:nvPr/>
        </p:nvSpPr>
        <p:spPr bwMode="auto">
          <a:xfrm>
            <a:off x="3851275"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CPU Read</a:t>
            </a:r>
          </a:p>
        </p:txBody>
      </p:sp>
      <p:sp>
        <p:nvSpPr>
          <p:cNvPr id="82954" name="Rectangle 12"/>
          <p:cNvSpPr>
            <a:spLocks noChangeArrowheads="1"/>
          </p:cNvSpPr>
          <p:nvPr/>
        </p:nvSpPr>
        <p:spPr bwMode="auto">
          <a:xfrm>
            <a:off x="3870325" y="2346325"/>
            <a:ext cx="19335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2955" name="Rectangle 13"/>
          <p:cNvSpPr>
            <a:spLocks noChangeArrowheads="1"/>
          </p:cNvSpPr>
          <p:nvPr/>
        </p:nvSpPr>
        <p:spPr bwMode="auto">
          <a:xfrm>
            <a:off x="3032125" y="2955925"/>
            <a:ext cx="20097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CPU Write: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r>
              <a:rPr lang="en-US" altLang="zh-CN" sz="1800" b="1">
                <a:solidFill>
                  <a:srgbClr val="DDDDDD"/>
                </a:solidFill>
                <a:latin typeface="Arial" panose="020B0604020202020204" pitchFamily="34" charset="0"/>
              </a:rPr>
              <a:t>.</a:t>
            </a:r>
          </a:p>
        </p:txBody>
      </p:sp>
      <p:sp>
        <p:nvSpPr>
          <p:cNvPr id="82956" name="Oval 16"/>
          <p:cNvSpPr>
            <a:spLocks noChangeArrowheads="1"/>
          </p:cNvSpPr>
          <p:nvPr/>
        </p:nvSpPr>
        <p:spPr bwMode="auto">
          <a:xfrm>
            <a:off x="5789613" y="13398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7" name="Oval 17"/>
          <p:cNvSpPr>
            <a:spLocks noChangeArrowheads="1"/>
          </p:cNvSpPr>
          <p:nvPr/>
        </p:nvSpPr>
        <p:spPr bwMode="auto">
          <a:xfrm>
            <a:off x="2398713" y="48260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8" name="Line 18"/>
          <p:cNvSpPr>
            <a:spLocks noChangeShapeType="1"/>
          </p:cNvSpPr>
          <p:nvPr/>
        </p:nvSpPr>
        <p:spPr bwMode="auto">
          <a:xfrm>
            <a:off x="3827463" y="2089150"/>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9" name="Line 19"/>
          <p:cNvSpPr>
            <a:spLocks noChangeShapeType="1"/>
          </p:cNvSpPr>
          <p:nvPr/>
        </p:nvSpPr>
        <p:spPr bwMode="auto">
          <a:xfrm>
            <a:off x="3071813" y="2692400"/>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39"/>
          <p:cNvGrpSpPr>
            <a:grpSpLocks/>
          </p:cNvGrpSpPr>
          <p:nvPr/>
        </p:nvGrpSpPr>
        <p:grpSpPr bwMode="auto">
          <a:xfrm>
            <a:off x="6557963" y="465138"/>
            <a:ext cx="1946275" cy="1035050"/>
            <a:chOff x="4131" y="293"/>
            <a:chExt cx="1226" cy="652"/>
          </a:xfrm>
        </p:grpSpPr>
        <p:sp>
          <p:nvSpPr>
            <p:cNvPr id="82972" name="Rectangle 11"/>
            <p:cNvSpPr>
              <a:spLocks noChangeArrowheads="1"/>
            </p:cNvSpPr>
            <p:nvPr/>
          </p:nvSpPr>
          <p:spPr bwMode="auto">
            <a:xfrm>
              <a:off x="4331" y="293"/>
              <a:ext cx="1026"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82973" name="Freeform 20"/>
            <p:cNvSpPr>
              <a:spLocks/>
            </p:cNvSpPr>
            <p:nvPr/>
          </p:nvSpPr>
          <p:spPr bwMode="auto">
            <a:xfrm>
              <a:off x="4131" y="452"/>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5496" name="Line 23"/>
          <p:cNvSpPr>
            <a:spLocks noChangeShapeType="1"/>
          </p:cNvSpPr>
          <p:nvPr/>
        </p:nvSpPr>
        <p:spPr bwMode="auto">
          <a:xfrm>
            <a:off x="3827463" y="1879600"/>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2" name="Oval 24"/>
          <p:cNvSpPr>
            <a:spLocks noChangeArrowheads="1"/>
          </p:cNvSpPr>
          <p:nvPr/>
        </p:nvSpPr>
        <p:spPr bwMode="auto">
          <a:xfrm>
            <a:off x="2398713" y="13398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3" name="Group 41"/>
          <p:cNvGrpSpPr>
            <a:grpSpLocks/>
          </p:cNvGrpSpPr>
          <p:nvPr/>
        </p:nvGrpSpPr>
        <p:grpSpPr bwMode="auto">
          <a:xfrm>
            <a:off x="3395663" y="2654300"/>
            <a:ext cx="5405437" cy="2260600"/>
            <a:chOff x="2139" y="1672"/>
            <a:chExt cx="3405" cy="1424"/>
          </a:xfrm>
        </p:grpSpPr>
        <p:sp>
          <p:nvSpPr>
            <p:cNvPr id="82970" name="Rectangle 14"/>
            <p:cNvSpPr>
              <a:spLocks noChangeArrowheads="1"/>
            </p:cNvSpPr>
            <p:nvPr/>
          </p:nvSpPr>
          <p:spPr bwMode="auto">
            <a:xfrm>
              <a:off x="3510" y="1872"/>
              <a:ext cx="203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82971" name="Line 25"/>
            <p:cNvSpPr>
              <a:spLocks noChangeShapeType="1"/>
            </p:cNvSpPr>
            <p:nvPr/>
          </p:nvSpPr>
          <p:spPr bwMode="auto">
            <a:xfrm flipH="1">
              <a:off x="2139" y="1672"/>
              <a:ext cx="1800" cy="142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40"/>
          <p:cNvGrpSpPr>
            <a:grpSpLocks/>
          </p:cNvGrpSpPr>
          <p:nvPr/>
        </p:nvGrpSpPr>
        <p:grpSpPr bwMode="auto">
          <a:xfrm>
            <a:off x="6527800" y="1531938"/>
            <a:ext cx="2273300" cy="1309687"/>
            <a:chOff x="4112" y="965"/>
            <a:chExt cx="1432" cy="825"/>
          </a:xfrm>
        </p:grpSpPr>
        <p:sp>
          <p:nvSpPr>
            <p:cNvPr id="82968" name="Rectangle 29"/>
            <p:cNvSpPr>
              <a:spLocks noChangeArrowheads="1"/>
            </p:cNvSpPr>
            <p:nvPr/>
          </p:nvSpPr>
          <p:spPr bwMode="auto">
            <a:xfrm>
              <a:off x="4112" y="1388"/>
              <a:ext cx="1432" cy="402"/>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i="1">
                  <a:solidFill>
                    <a:srgbClr val="00CC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82969" name="Freeform 30"/>
            <p:cNvSpPr>
              <a:spLocks/>
            </p:cNvSpPr>
            <p:nvPr/>
          </p:nvSpPr>
          <p:spPr bwMode="auto">
            <a:xfrm rot="4086481">
              <a:off x="4451" y="977"/>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38"/>
          <p:cNvGrpSpPr>
            <a:grpSpLocks/>
          </p:cNvGrpSpPr>
          <p:nvPr/>
        </p:nvGrpSpPr>
        <p:grpSpPr bwMode="auto">
          <a:xfrm>
            <a:off x="3276600" y="2708275"/>
            <a:ext cx="5214938" cy="2160588"/>
            <a:chOff x="2013" y="1690"/>
            <a:chExt cx="3285" cy="1361"/>
          </a:xfrm>
        </p:grpSpPr>
        <p:sp>
          <p:nvSpPr>
            <p:cNvPr id="82966" name="Line 34"/>
            <p:cNvSpPr>
              <a:spLocks noChangeShapeType="1"/>
            </p:cNvSpPr>
            <p:nvPr/>
          </p:nvSpPr>
          <p:spPr bwMode="auto">
            <a:xfrm flipH="1">
              <a:off x="2013" y="1690"/>
              <a:ext cx="2042" cy="1361"/>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2967" name="Rectangle 35"/>
            <p:cNvSpPr>
              <a:spLocks noChangeArrowheads="1"/>
            </p:cNvSpPr>
            <p:nvPr/>
          </p:nvSpPr>
          <p:spPr bwMode="auto">
            <a:xfrm>
              <a:off x="3208" y="2250"/>
              <a:ext cx="2090"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animBg="1"/>
      <p:bldP spid="10549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84995"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a:t>CPU </a:t>
            </a:r>
            <a:r>
              <a:rPr lang="en-US" altLang="zh-CN"/>
              <a:t>-Cache State Machine</a:t>
            </a:r>
          </a:p>
        </p:txBody>
      </p:sp>
      <p:sp>
        <p:nvSpPr>
          <p:cNvPr id="84996"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a:t>State machine</a:t>
            </a:r>
            <a:br>
              <a:rPr lang="en-US" altLang="zh-CN" sz="2000"/>
            </a:br>
            <a:r>
              <a:rPr lang="en-US" altLang="zh-CN" sz="2000"/>
              <a:t>for </a:t>
            </a:r>
            <a:r>
              <a:rPr lang="en-US" altLang="zh-CN" sz="2000" i="1" u="sng">
                <a:solidFill>
                  <a:schemeClr val="accent1"/>
                </a:solidFill>
              </a:rPr>
              <a:t>CPU  </a:t>
            </a:r>
            <a:r>
              <a:rPr lang="en-US" altLang="zh-CN" sz="2000"/>
              <a:t>requests</a:t>
            </a:r>
            <a:br>
              <a:rPr lang="en-US" altLang="zh-CN" sz="2000"/>
            </a:br>
            <a:r>
              <a:rPr lang="en-US" altLang="zh-CN" sz="2000"/>
              <a:t>for each </a:t>
            </a:r>
            <a:br>
              <a:rPr lang="en-US" altLang="zh-CN" sz="2000"/>
            </a:br>
            <a:r>
              <a:rPr lang="en-US" altLang="zh-CN" sz="2000" u="sng">
                <a:solidFill>
                  <a:srgbClr val="FF0000"/>
                </a:solidFill>
              </a:rPr>
              <a:t>memory block</a:t>
            </a:r>
          </a:p>
          <a:p>
            <a:pPr eaLnBrk="1" hangingPunct="1">
              <a:lnSpc>
                <a:spcPct val="90000"/>
              </a:lnSpc>
            </a:pPr>
            <a:r>
              <a:rPr lang="en-US" altLang="zh-CN" sz="2000"/>
              <a:t>Invalid state</a:t>
            </a:r>
            <a:br>
              <a:rPr lang="en-US" altLang="zh-CN" sz="2000"/>
            </a:br>
            <a:r>
              <a:rPr lang="en-US" altLang="zh-CN" sz="2000"/>
              <a:t>if in </a:t>
            </a:r>
            <a:br>
              <a:rPr lang="en-US" altLang="zh-CN" sz="2000"/>
            </a:br>
            <a:r>
              <a:rPr lang="en-US" altLang="zh-CN" sz="2000"/>
              <a:t>memory</a:t>
            </a:r>
          </a:p>
        </p:txBody>
      </p:sp>
      <p:sp>
        <p:nvSpPr>
          <p:cNvPr id="84997"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Invalidate</a:t>
            </a:r>
            <a:br>
              <a:rPr lang="en-US" altLang="zh-CN" sz="1800" b="1">
                <a:solidFill>
                  <a:srgbClr val="DDDDDD"/>
                </a:solidFill>
                <a:latin typeface="Arial" panose="020B0604020202020204" pitchFamily="34" charset="0"/>
              </a:rPr>
            </a:br>
            <a:endParaRPr lang="en-US" altLang="zh-CN" sz="1800" b="1">
              <a:solidFill>
                <a:srgbClr val="DDDDDD"/>
              </a:solidFill>
              <a:latin typeface="Arial" panose="020B0604020202020204" pitchFamily="34" charset="0"/>
            </a:endParaRPr>
          </a:p>
        </p:txBody>
      </p:sp>
      <p:sp>
        <p:nvSpPr>
          <p:cNvPr id="84998"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4999"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5000"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5001"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5002" name="Rectangle 10"/>
          <p:cNvSpPr>
            <a:spLocks noChangeArrowheads="1"/>
          </p:cNvSpPr>
          <p:nvPr/>
        </p:nvSpPr>
        <p:spPr bwMode="auto">
          <a:xfrm>
            <a:off x="4140200"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a:t>
            </a:r>
          </a:p>
        </p:txBody>
      </p:sp>
      <p:sp>
        <p:nvSpPr>
          <p:cNvPr id="85003" name="Rectangle 11"/>
          <p:cNvSpPr>
            <a:spLocks noChangeArrowheads="1"/>
          </p:cNvSpPr>
          <p:nvPr/>
        </p:nvSpPr>
        <p:spPr bwMode="auto">
          <a:xfrm>
            <a:off x="7218363" y="466725"/>
            <a:ext cx="16287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DDDDD"/>
                </a:solidFill>
                <a:latin typeface="Arial" panose="020B0604020202020204" pitchFamily="34" charset="0"/>
              </a:rPr>
              <a:t>CPU Read hit</a:t>
            </a:r>
          </a:p>
        </p:txBody>
      </p:sp>
      <p:sp>
        <p:nvSpPr>
          <p:cNvPr id="85004"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00FF"/>
                </a:solidFill>
                <a:latin typeface="Arial" panose="020B0604020202020204" pitchFamily="34" charset="0"/>
              </a:rPr>
              <a:t>Send Read Miss</a:t>
            </a:r>
          </a:p>
        </p:txBody>
      </p:sp>
      <p:sp>
        <p:nvSpPr>
          <p:cNvPr id="85005"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Send Write Miss </a:t>
            </a:r>
          </a:p>
          <a:p>
            <a:pPr>
              <a:spcBef>
                <a:spcPct val="0"/>
              </a:spcBef>
              <a:buClrTx/>
              <a:buSzTx/>
              <a:buFontTx/>
              <a:buNone/>
            </a:pPr>
            <a:r>
              <a:rPr lang="en-US" altLang="zh-CN" sz="1800" b="1">
                <a:solidFill>
                  <a:schemeClr val="folHlink"/>
                </a:solidFill>
                <a:latin typeface="Arial" panose="020B0604020202020204" pitchFamily="34" charset="0"/>
              </a:rPr>
              <a:t>to h.d.</a:t>
            </a:r>
          </a:p>
        </p:txBody>
      </p:sp>
      <p:sp>
        <p:nvSpPr>
          <p:cNvPr id="85006"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hit:Send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invalidate to home directory</a:t>
            </a:r>
          </a:p>
        </p:txBody>
      </p:sp>
      <p:sp>
        <p:nvSpPr>
          <p:cNvPr id="85007"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08"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09" name="Line 18"/>
          <p:cNvSpPr>
            <a:spLocks noChangeShapeType="1"/>
          </p:cNvSpPr>
          <p:nvPr/>
        </p:nvSpPr>
        <p:spPr bwMode="auto">
          <a:xfrm>
            <a:off x="4170363" y="2090738"/>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Freeform 20"/>
          <p:cNvSpPr>
            <a:spLocks/>
          </p:cNvSpPr>
          <p:nvPr/>
        </p:nvSpPr>
        <p:spPr bwMode="auto">
          <a:xfrm>
            <a:off x="6900863" y="719138"/>
            <a:ext cx="820737"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38"/>
          <p:cNvGrpSpPr>
            <a:grpSpLocks/>
          </p:cNvGrpSpPr>
          <p:nvPr/>
        </p:nvGrpSpPr>
        <p:grpSpPr bwMode="auto">
          <a:xfrm>
            <a:off x="1165225" y="4870450"/>
            <a:ext cx="1603375" cy="1392238"/>
            <a:chOff x="734" y="3068"/>
            <a:chExt cx="1010" cy="877"/>
          </a:xfrm>
        </p:grpSpPr>
        <p:sp>
          <p:nvSpPr>
            <p:cNvPr id="85031" name="Rectangle 15"/>
            <p:cNvSpPr>
              <a:spLocks noChangeArrowheads="1"/>
            </p:cNvSpPr>
            <p:nvPr/>
          </p:nvSpPr>
          <p:spPr bwMode="auto">
            <a:xfrm>
              <a:off x="734" y="3543"/>
              <a:ext cx="1010"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85032" name="Freeform 21"/>
            <p:cNvSpPr>
              <a:spLocks/>
            </p:cNvSpPr>
            <p:nvPr/>
          </p:nvSpPr>
          <p:spPr bwMode="auto">
            <a:xfrm>
              <a:off x="1203" y="3068"/>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41"/>
          <p:cNvGrpSpPr>
            <a:grpSpLocks/>
          </p:cNvGrpSpPr>
          <p:nvPr/>
        </p:nvGrpSpPr>
        <p:grpSpPr bwMode="auto">
          <a:xfrm>
            <a:off x="1304925" y="2636838"/>
            <a:ext cx="1920875" cy="2222500"/>
            <a:chOff x="822" y="1661"/>
            <a:chExt cx="1210" cy="1400"/>
          </a:xfrm>
        </p:grpSpPr>
        <p:sp>
          <p:nvSpPr>
            <p:cNvPr id="85029" name="Rectangle 4"/>
            <p:cNvSpPr>
              <a:spLocks noChangeArrowheads="1"/>
            </p:cNvSpPr>
            <p:nvPr/>
          </p:nvSpPr>
          <p:spPr bwMode="auto">
            <a:xfrm>
              <a:off x="822" y="2160"/>
              <a:ext cx="1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85030" name="Line 22"/>
            <p:cNvSpPr>
              <a:spLocks noChangeShapeType="1"/>
            </p:cNvSpPr>
            <p:nvPr/>
          </p:nvSpPr>
          <p:spPr bwMode="auto">
            <a:xfrm>
              <a:off x="1995" y="1661"/>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014"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5"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16"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39"/>
          <p:cNvGrpSpPr>
            <a:grpSpLocks/>
          </p:cNvGrpSpPr>
          <p:nvPr/>
        </p:nvGrpSpPr>
        <p:grpSpPr bwMode="auto">
          <a:xfrm>
            <a:off x="4067175" y="2492375"/>
            <a:ext cx="4114800" cy="2717800"/>
            <a:chOff x="2547" y="1569"/>
            <a:chExt cx="2592" cy="1712"/>
          </a:xfrm>
        </p:grpSpPr>
        <p:sp>
          <p:nvSpPr>
            <p:cNvPr id="85027" name="Line 26"/>
            <p:cNvSpPr>
              <a:spLocks noChangeShapeType="1"/>
            </p:cNvSpPr>
            <p:nvPr/>
          </p:nvSpPr>
          <p:spPr bwMode="auto">
            <a:xfrm flipH="1">
              <a:off x="2547" y="1569"/>
              <a:ext cx="1404" cy="1712"/>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8" name="Rectangle 27"/>
            <p:cNvSpPr>
              <a:spLocks noChangeArrowheads="1"/>
            </p:cNvSpPr>
            <p:nvPr/>
          </p:nvSpPr>
          <p:spPr bwMode="auto">
            <a:xfrm>
              <a:off x="3031" y="2625"/>
              <a:ext cx="21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a:t>
              </a:r>
              <a:r>
                <a:rPr lang="en-US" altLang="zh-CN" sz="1800" b="1">
                  <a:solidFill>
                    <a:schemeClr val="accent2"/>
                  </a:solidFill>
                  <a:latin typeface="Arial" panose="020B0604020202020204" pitchFamily="34" charset="0"/>
                </a:rPr>
                <a:t>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grpSp>
      <p:sp>
        <p:nvSpPr>
          <p:cNvPr id="85018"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CPU read miss:</a:t>
            </a:r>
          </a:p>
          <a:p>
            <a:pPr algn="ctr">
              <a:spcBef>
                <a:spcPct val="0"/>
              </a:spcBef>
              <a:buClrTx/>
              <a:buSzTx/>
              <a:buFontTx/>
              <a:buNone/>
            </a:pPr>
            <a:r>
              <a:rPr lang="en-US" altLang="zh-CN" sz="1800" b="1">
                <a:solidFill>
                  <a:srgbClr val="00FFFF"/>
                </a:solidFill>
                <a:latin typeface="Arial" panose="020B0604020202020204" pitchFamily="34" charset="0"/>
              </a:rPr>
              <a:t>Send Read Miss</a:t>
            </a:r>
          </a:p>
        </p:txBody>
      </p:sp>
      <p:sp>
        <p:nvSpPr>
          <p:cNvPr id="85019"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grpSp>
        <p:nvGrpSpPr>
          <p:cNvPr id="5" name="Group 40"/>
          <p:cNvGrpSpPr>
            <a:grpSpLocks/>
          </p:cNvGrpSpPr>
          <p:nvPr/>
        </p:nvGrpSpPr>
        <p:grpSpPr bwMode="auto">
          <a:xfrm>
            <a:off x="3967163" y="5670550"/>
            <a:ext cx="4156075" cy="1187450"/>
            <a:chOff x="2499" y="3572"/>
            <a:chExt cx="2618" cy="748"/>
          </a:xfrm>
        </p:grpSpPr>
        <p:sp>
          <p:nvSpPr>
            <p:cNvPr id="85025" name="Freeform 28"/>
            <p:cNvSpPr>
              <a:spLocks/>
            </p:cNvSpPr>
            <p:nvPr/>
          </p:nvSpPr>
          <p:spPr bwMode="auto">
            <a:xfrm rot="5666409">
              <a:off x="2487" y="3704"/>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85026" name="Rectangle 31"/>
            <p:cNvSpPr>
              <a:spLocks noChangeArrowheads="1"/>
            </p:cNvSpPr>
            <p:nvPr/>
          </p:nvSpPr>
          <p:spPr bwMode="auto">
            <a:xfrm>
              <a:off x="2971" y="3572"/>
              <a:ext cx="214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grpSp>
      <p:sp>
        <p:nvSpPr>
          <p:cNvPr id="107553"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107554" name="Line 33"/>
          <p:cNvSpPr>
            <a:spLocks noChangeShapeType="1"/>
          </p:cNvSpPr>
          <p:nvPr/>
        </p:nvSpPr>
        <p:spPr bwMode="auto">
          <a:xfrm flipV="1">
            <a:off x="3967163" y="2566988"/>
            <a:ext cx="2438400" cy="2438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5024"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miss:Send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Write Miss to home directory</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5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3" grpId="0"/>
      <p:bldP spid="10755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87043" name="Rectangle 2"/>
          <p:cNvSpPr>
            <a:spLocks noGrp="1" noChangeArrowheads="1"/>
          </p:cNvSpPr>
          <p:nvPr>
            <p:ph type="title" idx="4294967295"/>
          </p:nvPr>
        </p:nvSpPr>
        <p:spPr>
          <a:xfrm>
            <a:off x="2020888" y="209550"/>
            <a:ext cx="7123112" cy="533400"/>
          </a:xfrm>
        </p:spPr>
        <p:txBody>
          <a:bodyPr lIns="90487" tIns="44450" rIns="90487" bIns="44450"/>
          <a:lstStyle/>
          <a:p>
            <a:pPr eaLnBrk="1" hangingPunct="1"/>
            <a:r>
              <a:rPr lang="en-US" altLang="zh-CN" u="sng"/>
              <a:t>CPU </a:t>
            </a:r>
            <a:r>
              <a:rPr lang="en-US" altLang="zh-CN"/>
              <a:t>-Cache State Machine</a:t>
            </a:r>
          </a:p>
        </p:txBody>
      </p:sp>
      <p:sp>
        <p:nvSpPr>
          <p:cNvPr id="87044"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a:t>State machine</a:t>
            </a:r>
            <a:br>
              <a:rPr lang="en-US" altLang="zh-CN" sz="2000"/>
            </a:br>
            <a:r>
              <a:rPr lang="en-US" altLang="zh-CN" sz="2000"/>
              <a:t>for </a:t>
            </a:r>
            <a:r>
              <a:rPr lang="en-US" altLang="zh-CN" sz="2000" i="1" u="sng">
                <a:solidFill>
                  <a:schemeClr val="accent1"/>
                </a:solidFill>
              </a:rPr>
              <a:t>CPU  </a:t>
            </a:r>
            <a:r>
              <a:rPr lang="en-US" altLang="zh-CN" sz="2000"/>
              <a:t>requests</a:t>
            </a:r>
            <a:br>
              <a:rPr lang="en-US" altLang="zh-CN" sz="2000"/>
            </a:br>
            <a:r>
              <a:rPr lang="en-US" altLang="zh-CN" sz="2000"/>
              <a:t>for each </a:t>
            </a:r>
            <a:br>
              <a:rPr lang="en-US" altLang="zh-CN" sz="2000"/>
            </a:br>
            <a:r>
              <a:rPr lang="en-US" altLang="zh-CN" sz="2000" u="sng">
                <a:solidFill>
                  <a:srgbClr val="FF0000"/>
                </a:solidFill>
              </a:rPr>
              <a:t>memory block</a:t>
            </a:r>
          </a:p>
          <a:p>
            <a:pPr eaLnBrk="1" hangingPunct="1">
              <a:lnSpc>
                <a:spcPct val="90000"/>
              </a:lnSpc>
            </a:pPr>
            <a:r>
              <a:rPr lang="en-US" altLang="zh-CN" sz="2000"/>
              <a:t>Invalid state</a:t>
            </a:r>
            <a:br>
              <a:rPr lang="en-US" altLang="zh-CN" sz="2000"/>
            </a:br>
            <a:r>
              <a:rPr lang="en-US" altLang="zh-CN" sz="2000"/>
              <a:t>if in </a:t>
            </a:r>
            <a:br>
              <a:rPr lang="en-US" altLang="zh-CN" sz="2000"/>
            </a:br>
            <a:r>
              <a:rPr lang="en-US" altLang="zh-CN" sz="2000"/>
              <a:t>memory</a:t>
            </a:r>
          </a:p>
        </p:txBody>
      </p:sp>
      <p:sp>
        <p:nvSpPr>
          <p:cNvPr id="87045" name="Rectangle 4"/>
          <p:cNvSpPr>
            <a:spLocks noChangeArrowheads="1"/>
          </p:cNvSpPr>
          <p:nvPr/>
        </p:nvSpPr>
        <p:spPr bwMode="auto">
          <a:xfrm>
            <a:off x="1304925" y="3429000"/>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87046"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87047"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48"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7049"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7050"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7051" name="Rectangle 10"/>
          <p:cNvSpPr>
            <a:spLocks noChangeArrowheads="1"/>
          </p:cNvSpPr>
          <p:nvPr/>
        </p:nvSpPr>
        <p:spPr bwMode="auto">
          <a:xfrm>
            <a:off x="4211638"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a:t>
            </a:r>
          </a:p>
        </p:txBody>
      </p:sp>
      <p:sp>
        <p:nvSpPr>
          <p:cNvPr id="87052" name="Rectangle 11"/>
          <p:cNvSpPr>
            <a:spLocks noChangeArrowheads="1"/>
          </p:cNvSpPr>
          <p:nvPr/>
        </p:nvSpPr>
        <p:spPr bwMode="auto">
          <a:xfrm>
            <a:off x="7218363" y="466725"/>
            <a:ext cx="16287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87053"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7054"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87055"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87056" name="Rectangle 15"/>
          <p:cNvSpPr>
            <a:spLocks noChangeArrowheads="1"/>
          </p:cNvSpPr>
          <p:nvPr/>
        </p:nvSpPr>
        <p:spPr bwMode="auto">
          <a:xfrm>
            <a:off x="1165225" y="5624513"/>
            <a:ext cx="16033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87057"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58"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59" name="Line 18"/>
          <p:cNvSpPr>
            <a:spLocks noChangeShapeType="1"/>
          </p:cNvSpPr>
          <p:nvPr/>
        </p:nvSpPr>
        <p:spPr bwMode="auto">
          <a:xfrm>
            <a:off x="4170363" y="2090738"/>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0"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1" name="Freeform 20"/>
          <p:cNvSpPr>
            <a:spLocks/>
          </p:cNvSpPr>
          <p:nvPr/>
        </p:nvSpPr>
        <p:spPr bwMode="auto">
          <a:xfrm>
            <a:off x="6900863" y="719138"/>
            <a:ext cx="820737"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2" name="Freeform 21"/>
          <p:cNvSpPr>
            <a:spLocks/>
          </p:cNvSpPr>
          <p:nvPr/>
        </p:nvSpPr>
        <p:spPr bwMode="auto">
          <a:xfrm>
            <a:off x="1909763" y="4870450"/>
            <a:ext cx="782637"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3" name="Line 22"/>
          <p:cNvSpPr>
            <a:spLocks noChangeShapeType="1"/>
          </p:cNvSpPr>
          <p:nvPr/>
        </p:nvSpPr>
        <p:spPr bwMode="auto">
          <a:xfrm>
            <a:off x="3167063" y="2636838"/>
            <a:ext cx="0" cy="22225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4"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5"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66"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7" name="Line 26"/>
          <p:cNvSpPr>
            <a:spLocks noChangeShapeType="1"/>
          </p:cNvSpPr>
          <p:nvPr/>
        </p:nvSpPr>
        <p:spPr bwMode="auto">
          <a:xfrm flipH="1">
            <a:off x="4043363" y="2490788"/>
            <a:ext cx="2228850" cy="27178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8" name="Rectangle 27"/>
          <p:cNvSpPr>
            <a:spLocks noChangeArrowheads="1"/>
          </p:cNvSpPr>
          <p:nvPr/>
        </p:nvSpPr>
        <p:spPr bwMode="auto">
          <a:xfrm>
            <a:off x="4811713" y="4167188"/>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a:t>
            </a:r>
            <a:r>
              <a:rPr lang="en-US" altLang="zh-CN" sz="1800" b="1">
                <a:solidFill>
                  <a:schemeClr val="accent2"/>
                </a:solidFill>
                <a:latin typeface="Arial" panose="020B0604020202020204" pitchFamily="34" charset="0"/>
              </a:rPr>
              <a:t>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sp>
        <p:nvSpPr>
          <p:cNvPr id="87069" name="Freeform 28"/>
          <p:cNvSpPr>
            <a:spLocks/>
          </p:cNvSpPr>
          <p:nvPr/>
        </p:nvSpPr>
        <p:spPr bwMode="auto">
          <a:xfrm rot="5666409">
            <a:off x="3948113" y="5880100"/>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0"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87071"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87072" name="Rectangle 31"/>
          <p:cNvSpPr>
            <a:spLocks noChangeArrowheads="1"/>
          </p:cNvSpPr>
          <p:nvPr/>
        </p:nvSpPr>
        <p:spPr bwMode="auto">
          <a:xfrm>
            <a:off x="4716463" y="5670550"/>
            <a:ext cx="340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FF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sp>
        <p:nvSpPr>
          <p:cNvPr id="87073"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FF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87074" name="Line 33"/>
          <p:cNvSpPr>
            <a:spLocks noChangeShapeType="1"/>
          </p:cNvSpPr>
          <p:nvPr/>
        </p:nvSpPr>
        <p:spPr bwMode="auto">
          <a:xfrm flipV="1">
            <a:off x="3967163" y="2566988"/>
            <a:ext cx="2438400" cy="2438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5"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7076"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sp>
        <p:nvSpPr>
          <p:cNvPr id="119845" name="Text Box 36"/>
          <p:cNvSpPr txBox="1">
            <a:spLocks noChangeArrowheads="1"/>
          </p:cNvSpPr>
          <p:nvPr/>
        </p:nvSpPr>
        <p:spPr bwMode="auto">
          <a:xfrm>
            <a:off x="0" y="4221163"/>
            <a:ext cx="2790825" cy="1127125"/>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2000" b="1">
                <a:solidFill>
                  <a:srgbClr val="FF3300"/>
                </a:solidFill>
                <a:latin typeface="Arial" panose="020B0604020202020204" pitchFamily="34" charset="0"/>
              </a:rPr>
              <a:t>Are these  </a:t>
            </a:r>
            <a:r>
              <a:rPr kumimoji="1" lang="en-US" altLang="zh-CN" sz="2000" b="1">
                <a:solidFill>
                  <a:srgbClr val="008000"/>
                </a:solidFill>
                <a:latin typeface="Arial" panose="020B0604020202020204" pitchFamily="34" charset="0"/>
              </a:rPr>
              <a:t>write back </a:t>
            </a:r>
          </a:p>
          <a:p>
            <a:pPr eaLnBrk="1" hangingPunct="1">
              <a:buClr>
                <a:schemeClr val="accent1"/>
              </a:buClr>
              <a:buSzPct val="80000"/>
              <a:buFont typeface="Wingdings" panose="05000000000000000000" pitchFamily="2" charset="2"/>
              <a:buNone/>
            </a:pPr>
            <a:r>
              <a:rPr kumimoji="1" lang="en-US" altLang="zh-CN" sz="2000" b="1">
                <a:solidFill>
                  <a:srgbClr val="FF0000"/>
                </a:solidFill>
                <a:latin typeface="Arial" panose="020B0604020202020204" pitchFamily="34" charset="0"/>
              </a:rPr>
              <a:t>the same</a:t>
            </a:r>
            <a:r>
              <a:rPr kumimoji="1" lang="en-US" altLang="zh-CN" sz="2000" b="1">
                <a:solidFill>
                  <a:srgbClr val="FF3300"/>
                </a:solidFill>
                <a:latin typeface="Arial" panose="020B0604020202020204" pitchFamily="34" charset="0"/>
              </a:rPr>
              <a:t> ?</a:t>
            </a:r>
          </a:p>
          <a:p>
            <a:pPr eaLnBrk="1" hangingPunct="1">
              <a:buClr>
                <a:schemeClr val="accent1"/>
              </a:buClr>
              <a:buSzPct val="80000"/>
              <a:buFont typeface="Wingdings" panose="05000000000000000000" pitchFamily="2" charset="2"/>
              <a:buNone/>
            </a:pPr>
            <a:endParaRPr kumimoji="1" lang="en-US"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4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071563" y="188913"/>
            <a:ext cx="8072437" cy="954087"/>
          </a:xfrm>
        </p:spPr>
        <p:txBody>
          <a:bodyPr lIns="90487" tIns="44450" rIns="90487" bIns="44450"/>
          <a:lstStyle/>
          <a:p>
            <a:pPr eaLnBrk="1" hangingPunct="1"/>
            <a:r>
              <a:rPr lang="en-US" altLang="zh-CN" sz="3600"/>
              <a:t>State Transition Diagram for the Directory</a:t>
            </a:r>
            <a:r>
              <a:rPr lang="en-US" altLang="zh-CN"/>
              <a:t> </a:t>
            </a:r>
          </a:p>
        </p:txBody>
      </p:sp>
      <p:sp>
        <p:nvSpPr>
          <p:cNvPr id="89091" name="Rectangle 3"/>
          <p:cNvSpPr>
            <a:spLocks noGrp="1" noChangeArrowheads="1"/>
          </p:cNvSpPr>
          <p:nvPr>
            <p:ph type="body" idx="4294967295"/>
          </p:nvPr>
        </p:nvSpPr>
        <p:spPr>
          <a:xfrm>
            <a:off x="0" y="1276350"/>
            <a:ext cx="7639050" cy="4041775"/>
          </a:xfrm>
          <a:prstGeom prst="rect">
            <a:avLst/>
          </a:prstGeom>
        </p:spPr>
        <p:txBody>
          <a:bodyPr lIns="90487" tIns="44450" rIns="90487" bIns="44450"/>
          <a:lstStyle/>
          <a:p>
            <a:pPr eaLnBrk="1" hangingPunct="1"/>
            <a:r>
              <a:rPr lang="en-US" altLang="zh-CN" sz="2800"/>
              <a:t>Same states &amp; structure as the transition diagram for an individual cache</a:t>
            </a:r>
          </a:p>
          <a:p>
            <a:pPr eaLnBrk="1" hangingPunct="1"/>
            <a:r>
              <a:rPr lang="en-US" altLang="zh-CN" sz="2800">
                <a:solidFill>
                  <a:srgbClr val="FF0000"/>
                </a:solidFill>
              </a:rPr>
              <a:t>2 actions</a:t>
            </a:r>
            <a:r>
              <a:rPr lang="en-US" altLang="zh-CN" sz="2800"/>
              <a:t>: update of directory state &amp; send msgs to statisfy requests </a:t>
            </a:r>
          </a:p>
          <a:p>
            <a:pPr eaLnBrk="1" hangingPunct="1"/>
            <a:r>
              <a:rPr lang="en-US" altLang="zh-CN" sz="2800">
                <a:solidFill>
                  <a:srgbClr val="0000FF"/>
                </a:solidFill>
              </a:rPr>
              <a:t>Tracks all copies of memory block.</a:t>
            </a:r>
            <a:r>
              <a:rPr lang="en-US" altLang="zh-CN" sz="2800"/>
              <a:t> </a:t>
            </a:r>
          </a:p>
          <a:p>
            <a:pPr eaLnBrk="1" hangingPunct="1"/>
            <a:r>
              <a:rPr lang="en-US" altLang="zh-CN" sz="2800"/>
              <a:t>Also indicates an action that </a:t>
            </a:r>
            <a:r>
              <a:rPr lang="en-US" altLang="zh-CN" sz="2800">
                <a:solidFill>
                  <a:srgbClr val="0000FF"/>
                </a:solidFill>
              </a:rPr>
              <a:t>updates the sharing set, Sharers,</a:t>
            </a:r>
            <a:r>
              <a:rPr lang="en-US" altLang="zh-CN" sz="2800"/>
              <a:t> as well as sending a message.</a:t>
            </a:r>
          </a:p>
        </p:txBody>
      </p:sp>
    </p:spTree>
  </p:cSld>
  <p:clrMapOvr>
    <a:masterClrMapping/>
  </p:clrMapOvr>
  <p:transition spd="slow">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a:t>Directory </a:t>
            </a:r>
            <a:r>
              <a:rPr lang="en-US" altLang="zh-CN"/>
              <a:t>State Machine</a:t>
            </a:r>
          </a:p>
        </p:txBody>
      </p:sp>
      <p:sp>
        <p:nvSpPr>
          <p:cNvPr id="91139"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a:t>State machine</a:t>
            </a:r>
            <a:br>
              <a:rPr lang="en-US" altLang="zh-CN" sz="2000"/>
            </a:br>
            <a:r>
              <a:rPr lang="en-US" altLang="zh-CN" sz="2000"/>
              <a:t>for </a:t>
            </a:r>
            <a:r>
              <a:rPr lang="en-US" altLang="zh-CN" sz="2000" i="1" u="sng">
                <a:solidFill>
                  <a:srgbClr val="0000FF"/>
                </a:solidFill>
              </a:rPr>
              <a:t>Directory</a:t>
            </a:r>
            <a:r>
              <a:rPr lang="en-US" altLang="zh-CN" sz="2000" i="1" u="sng">
                <a:solidFill>
                  <a:schemeClr val="accent1"/>
                </a:solidFill>
              </a:rPr>
              <a:t> </a:t>
            </a:r>
            <a:r>
              <a:rPr lang="en-US" altLang="zh-CN" sz="2000"/>
              <a:t>requests for each </a:t>
            </a:r>
            <a:br>
              <a:rPr lang="en-US" altLang="zh-CN" sz="2000"/>
            </a:br>
            <a:r>
              <a:rPr lang="en-US" altLang="zh-CN" sz="2000" u="sng">
                <a:solidFill>
                  <a:srgbClr val="FF0000"/>
                </a:solidFill>
              </a:rPr>
              <a:t>memory block</a:t>
            </a:r>
          </a:p>
          <a:p>
            <a:pPr eaLnBrk="1" hangingPunct="1">
              <a:lnSpc>
                <a:spcPct val="90000"/>
              </a:lnSpc>
            </a:pPr>
            <a:r>
              <a:rPr lang="en-US" altLang="zh-CN" sz="2000"/>
              <a:t>Uncached state</a:t>
            </a:r>
            <a:br>
              <a:rPr lang="en-US" altLang="zh-CN" sz="2000"/>
            </a:br>
            <a:r>
              <a:rPr lang="en-US" altLang="zh-CN" sz="2000"/>
              <a:t>if in memory</a:t>
            </a:r>
          </a:p>
        </p:txBody>
      </p:sp>
      <p:sp>
        <p:nvSpPr>
          <p:cNvPr id="91140"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1"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1142"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1143"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1144"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p>
          <a:p>
            <a:pPr>
              <a:spcBef>
                <a:spcPct val="0"/>
              </a:spcBef>
              <a:buClrTx/>
              <a:buSzTx/>
              <a:buFontTx/>
              <a:buNone/>
            </a:pPr>
            <a:r>
              <a:rPr lang="en-US" altLang="zh-CN" sz="1800" b="1">
                <a:solidFill>
                  <a:srgbClr val="FF0000"/>
                </a:solidFill>
                <a:latin typeface="Arial" panose="020B0604020202020204" pitchFamily="34" charset="0"/>
              </a:rPr>
              <a:t>Sharers = {P}</a:t>
            </a:r>
          </a:p>
          <a:p>
            <a:pPr>
              <a:spcBef>
                <a:spcPct val="0"/>
              </a:spcBef>
              <a:buClrTx/>
              <a:buSzTx/>
              <a:buFontTx/>
              <a:buNone/>
            </a:pPr>
            <a:r>
              <a:rPr lang="en-US" altLang="zh-CN" sz="1800" b="1">
                <a:solidFill>
                  <a:srgbClr val="FF0000"/>
                </a:solidFill>
                <a:latin typeface="Arial" panose="020B0604020202020204" pitchFamily="34" charset="0"/>
              </a:rPr>
              <a:t>send Data Value </a:t>
            </a:r>
          </a:p>
          <a:p>
            <a:pPr>
              <a:spcBef>
                <a:spcPct val="0"/>
              </a:spcBef>
              <a:buClrTx/>
              <a:buSzTx/>
              <a:buFontTx/>
              <a:buNone/>
            </a:pPr>
            <a:r>
              <a:rPr lang="en-US" altLang="zh-CN" sz="1800" b="1">
                <a:solidFill>
                  <a:srgbClr val="FF0000"/>
                </a:solidFill>
                <a:latin typeface="Arial" panose="020B0604020202020204" pitchFamily="34" charset="0"/>
              </a:rPr>
              <a:t>Reply</a:t>
            </a:r>
          </a:p>
          <a:p>
            <a:pPr>
              <a:spcBef>
                <a:spcPct val="0"/>
              </a:spcBef>
              <a:buClrTx/>
              <a:buSzTx/>
              <a:buFontTx/>
              <a:buNone/>
            </a:pPr>
            <a:endParaRPr lang="en-US" altLang="zh-CN" sz="1800" b="1">
              <a:solidFill>
                <a:srgbClr val="FF0000"/>
              </a:solidFill>
              <a:latin typeface="Arial" panose="020B0604020202020204" pitchFamily="34" charset="0"/>
            </a:endParaRPr>
          </a:p>
        </p:txBody>
      </p:sp>
      <p:sp>
        <p:nvSpPr>
          <p:cNvPr id="91145"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6"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7"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8"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9"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 </a:t>
            </a:r>
            <a:endParaRPr lang="en-US" altLang="zh-CN" sz="1800" b="1">
              <a:solidFill>
                <a:srgbClr val="FF0000"/>
              </a:solidFill>
              <a:latin typeface="Arial" panose="020B0604020202020204" pitchFamily="34" charset="0"/>
            </a:endParaRPr>
          </a:p>
        </p:txBody>
      </p:sp>
      <p:sp>
        <p:nvSpPr>
          <p:cNvPr id="91150"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a:t>Directory </a:t>
            </a:r>
            <a:r>
              <a:rPr lang="en-US" altLang="zh-CN"/>
              <a:t>State Machine</a:t>
            </a:r>
          </a:p>
        </p:txBody>
      </p:sp>
      <p:sp>
        <p:nvSpPr>
          <p:cNvPr id="93187"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a:t>State machine</a:t>
            </a:r>
            <a:br>
              <a:rPr lang="en-US" altLang="zh-CN" sz="2000"/>
            </a:br>
            <a:r>
              <a:rPr lang="en-US" altLang="zh-CN" sz="2000"/>
              <a:t>for </a:t>
            </a:r>
            <a:r>
              <a:rPr lang="en-US" altLang="zh-CN" sz="2000" i="1" u="sng">
                <a:solidFill>
                  <a:srgbClr val="0000FF"/>
                </a:solidFill>
              </a:rPr>
              <a:t>Directory</a:t>
            </a:r>
            <a:r>
              <a:rPr lang="en-US" altLang="zh-CN" sz="2000" i="1" u="sng">
                <a:solidFill>
                  <a:schemeClr val="accent1"/>
                </a:solidFill>
              </a:rPr>
              <a:t> </a:t>
            </a:r>
            <a:r>
              <a:rPr lang="en-US" altLang="zh-CN" sz="2000"/>
              <a:t>requests for each </a:t>
            </a:r>
            <a:br>
              <a:rPr lang="en-US" altLang="zh-CN" sz="2000"/>
            </a:br>
            <a:r>
              <a:rPr lang="en-US" altLang="zh-CN" sz="2000" u="sng">
                <a:solidFill>
                  <a:srgbClr val="FF0000"/>
                </a:solidFill>
              </a:rPr>
              <a:t>memory block</a:t>
            </a:r>
          </a:p>
          <a:p>
            <a:pPr eaLnBrk="1" hangingPunct="1">
              <a:lnSpc>
                <a:spcPct val="90000"/>
              </a:lnSpc>
            </a:pPr>
            <a:r>
              <a:rPr lang="en-US" altLang="zh-CN" sz="2000"/>
              <a:t>Uncached state</a:t>
            </a:r>
            <a:br>
              <a:rPr lang="en-US" altLang="zh-CN" sz="2000"/>
            </a:br>
            <a:r>
              <a:rPr lang="en-US" altLang="zh-CN" sz="2000"/>
              <a:t>if in memory</a:t>
            </a:r>
          </a:p>
        </p:txBody>
      </p:sp>
      <p:sp>
        <p:nvSpPr>
          <p:cNvPr id="93188"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89"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3190"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3191"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3192"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send Data Value </a:t>
            </a:r>
          </a:p>
          <a:p>
            <a:pPr>
              <a:spcBef>
                <a:spcPct val="0"/>
              </a:spcBef>
              <a:buClrTx/>
              <a:buSzTx/>
              <a:buFontTx/>
              <a:buNone/>
            </a:pPr>
            <a:r>
              <a:rPr lang="en-US" altLang="zh-CN" sz="1800" b="1">
                <a:solidFill>
                  <a:srgbClr val="0000FF"/>
                </a:solidFill>
                <a:latin typeface="Arial" panose="020B0604020202020204" pitchFamily="34" charset="0"/>
              </a:rPr>
              <a:t>Reply</a:t>
            </a:r>
          </a:p>
          <a:p>
            <a:pPr>
              <a:spcBef>
                <a:spcPct val="0"/>
              </a:spcBef>
              <a:buClrTx/>
              <a:buSzTx/>
              <a:buFontTx/>
              <a:buNone/>
            </a:pPr>
            <a:endParaRPr lang="en-US" altLang="zh-CN" sz="1800" b="1">
              <a:solidFill>
                <a:srgbClr val="0000FF"/>
              </a:solidFill>
              <a:latin typeface="Arial" panose="020B0604020202020204" pitchFamily="34" charset="0"/>
            </a:endParaRPr>
          </a:p>
        </p:txBody>
      </p:sp>
      <p:sp>
        <p:nvSpPr>
          <p:cNvPr id="93193"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94"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95"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6"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7"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r>
              <a:rPr lang="en-US" altLang="zh-CN" sz="2000" b="1">
                <a:solidFill>
                  <a:srgbClr val="DDDDDD"/>
                </a:solidFill>
                <a:latin typeface="Arial" panose="020B0604020202020204" pitchFamily="34" charset="0"/>
              </a:rPr>
              <a:t> </a:t>
            </a:r>
            <a:endParaRPr lang="en-US" altLang="zh-CN" sz="1800" b="1">
              <a:solidFill>
                <a:srgbClr val="DDDDDD"/>
              </a:solidFill>
              <a:latin typeface="Arial" panose="020B0604020202020204" pitchFamily="34" charset="0"/>
            </a:endParaRPr>
          </a:p>
        </p:txBody>
      </p:sp>
      <p:sp>
        <p:nvSpPr>
          <p:cNvPr id="93198"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28"/>
          <p:cNvGrpSpPr>
            <a:grpSpLocks/>
          </p:cNvGrpSpPr>
          <p:nvPr/>
        </p:nvGrpSpPr>
        <p:grpSpPr bwMode="auto">
          <a:xfrm>
            <a:off x="4267200" y="2927350"/>
            <a:ext cx="4876800" cy="2298700"/>
            <a:chOff x="2688" y="1844"/>
            <a:chExt cx="3072" cy="1448"/>
          </a:xfrm>
        </p:grpSpPr>
        <p:sp>
          <p:nvSpPr>
            <p:cNvPr id="93203" name="Rectangle 10"/>
            <p:cNvSpPr>
              <a:spLocks noChangeArrowheads="1"/>
            </p:cNvSpPr>
            <p:nvPr/>
          </p:nvSpPr>
          <p:spPr bwMode="auto">
            <a:xfrm>
              <a:off x="4059" y="2069"/>
              <a:ext cx="1701" cy="92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Write Miss/ Invalidate: </a:t>
              </a:r>
            </a:p>
            <a:p>
              <a:pPr>
                <a:spcBef>
                  <a:spcPct val="0"/>
                </a:spcBef>
                <a:buClrTx/>
                <a:buSzTx/>
                <a:buFontTx/>
                <a:buNone/>
              </a:pPr>
              <a:r>
                <a:rPr lang="en-US" altLang="zh-CN" sz="1800" b="1">
                  <a:latin typeface="Arial" panose="020B0604020202020204" pitchFamily="34" charset="0"/>
                </a:rPr>
                <a:t>Send Invalidate to R.N;</a:t>
              </a:r>
            </a:p>
            <a:p>
              <a:pPr>
                <a:spcBef>
                  <a:spcPct val="0"/>
                </a:spcBef>
                <a:buClrTx/>
                <a:buSzTx/>
                <a:buFontTx/>
                <a:buNone/>
              </a:pPr>
              <a:r>
                <a:rPr lang="en-US" altLang="zh-CN" sz="1800" b="1">
                  <a:latin typeface="Arial" panose="020B0604020202020204" pitchFamily="34" charset="0"/>
                </a:rPr>
                <a:t>Sharers = {P};</a:t>
              </a:r>
            </a:p>
            <a:p>
              <a:pPr>
                <a:spcBef>
                  <a:spcPct val="0"/>
                </a:spcBef>
                <a:buClrTx/>
                <a:buSzTx/>
                <a:buFontTx/>
                <a:buNone/>
              </a:pPr>
              <a:r>
                <a:rPr lang="en-US" altLang="zh-CN" sz="1800" b="1">
                  <a:latin typeface="Arial" panose="020B0604020202020204" pitchFamily="34" charset="0"/>
                </a:rPr>
                <a:t>(Data Value  Reply) </a:t>
              </a:r>
            </a:p>
            <a:p>
              <a:pPr>
                <a:spcBef>
                  <a:spcPct val="0"/>
                </a:spcBef>
                <a:buClrTx/>
                <a:buSzTx/>
                <a:buFontTx/>
                <a:buNone/>
              </a:pPr>
              <a:endParaRPr lang="en-US" altLang="zh-CN" sz="1800" b="1">
                <a:latin typeface="Arial" panose="020B0604020202020204" pitchFamily="34" charset="0"/>
              </a:endParaRPr>
            </a:p>
          </p:txBody>
        </p:sp>
        <p:sp>
          <p:nvSpPr>
            <p:cNvPr id="93204" name="Line 21"/>
            <p:cNvSpPr>
              <a:spLocks noChangeShapeType="1"/>
            </p:cNvSpPr>
            <p:nvPr/>
          </p:nvSpPr>
          <p:spPr bwMode="auto">
            <a:xfrm flipH="1">
              <a:off x="2688" y="1844"/>
              <a:ext cx="1728" cy="144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7"/>
          <p:cNvGrpSpPr>
            <a:grpSpLocks/>
          </p:cNvGrpSpPr>
          <p:nvPr/>
        </p:nvGrpSpPr>
        <p:grpSpPr bwMode="auto">
          <a:xfrm>
            <a:off x="6608763" y="676275"/>
            <a:ext cx="2051050" cy="1601788"/>
            <a:chOff x="4163" y="426"/>
            <a:chExt cx="1292" cy="1009"/>
          </a:xfrm>
        </p:grpSpPr>
        <p:sp>
          <p:nvSpPr>
            <p:cNvPr id="93201" name="Freeform 15"/>
            <p:cNvSpPr>
              <a:spLocks/>
            </p:cNvSpPr>
            <p:nvPr/>
          </p:nvSpPr>
          <p:spPr bwMode="auto">
            <a:xfrm>
              <a:off x="4919" y="960"/>
              <a:ext cx="536" cy="475"/>
            </a:xfrm>
            <a:custGeom>
              <a:avLst/>
              <a:gdLst>
                <a:gd name="T0" fmla="*/ 2 w 536"/>
                <a:gd name="T1" fmla="*/ 267 h 475"/>
                <a:gd name="T2" fmla="*/ 0 w 536"/>
                <a:gd name="T3" fmla="*/ 241 h 475"/>
                <a:gd name="T4" fmla="*/ 11 w 536"/>
                <a:gd name="T5" fmla="*/ 218 h 475"/>
                <a:gd name="T6" fmla="*/ 21 w 536"/>
                <a:gd name="T7" fmla="*/ 197 h 475"/>
                <a:gd name="T8" fmla="*/ 29 w 536"/>
                <a:gd name="T9" fmla="*/ 176 h 475"/>
                <a:gd name="T10" fmla="*/ 40 w 536"/>
                <a:gd name="T11" fmla="*/ 152 h 475"/>
                <a:gd name="T12" fmla="*/ 49 w 536"/>
                <a:gd name="T13" fmla="*/ 131 h 475"/>
                <a:gd name="T14" fmla="*/ 59 w 536"/>
                <a:gd name="T15" fmla="*/ 109 h 475"/>
                <a:gd name="T16" fmla="*/ 81 w 536"/>
                <a:gd name="T17" fmla="*/ 92 h 475"/>
                <a:gd name="T18" fmla="*/ 89 w 536"/>
                <a:gd name="T19" fmla="*/ 70 h 475"/>
                <a:gd name="T20" fmla="*/ 111 w 536"/>
                <a:gd name="T21" fmla="*/ 52 h 475"/>
                <a:gd name="T22" fmla="*/ 132 w 536"/>
                <a:gd name="T23" fmla="*/ 36 h 475"/>
                <a:gd name="T24" fmla="*/ 150 w 536"/>
                <a:gd name="T25" fmla="*/ 19 h 475"/>
                <a:gd name="T26" fmla="*/ 179 w 536"/>
                <a:gd name="T27" fmla="*/ 19 h 475"/>
                <a:gd name="T28" fmla="*/ 207 w 536"/>
                <a:gd name="T29" fmla="*/ 18 h 475"/>
                <a:gd name="T30" fmla="*/ 226 w 536"/>
                <a:gd name="T31" fmla="*/ 0 h 475"/>
                <a:gd name="T32" fmla="*/ 249 w 536"/>
                <a:gd name="T33" fmla="*/ 9 h 475"/>
                <a:gd name="T34" fmla="*/ 269 w 536"/>
                <a:gd name="T35" fmla="*/ 19 h 475"/>
                <a:gd name="T36" fmla="*/ 298 w 536"/>
                <a:gd name="T37" fmla="*/ 18 h 475"/>
                <a:gd name="T38" fmla="*/ 324 w 536"/>
                <a:gd name="T39" fmla="*/ 16 h 475"/>
                <a:gd name="T40" fmla="*/ 346 w 536"/>
                <a:gd name="T41" fmla="*/ 27 h 475"/>
                <a:gd name="T42" fmla="*/ 374 w 536"/>
                <a:gd name="T43" fmla="*/ 25 h 475"/>
                <a:gd name="T44" fmla="*/ 400 w 536"/>
                <a:gd name="T45" fmla="*/ 24 h 475"/>
                <a:gd name="T46" fmla="*/ 421 w 536"/>
                <a:gd name="T47" fmla="*/ 35 h 475"/>
                <a:gd name="T48" fmla="*/ 443 w 536"/>
                <a:gd name="T49" fmla="*/ 44 h 475"/>
                <a:gd name="T50" fmla="*/ 461 w 536"/>
                <a:gd name="T51" fmla="*/ 64 h 475"/>
                <a:gd name="T52" fmla="*/ 462 w 536"/>
                <a:gd name="T53" fmla="*/ 91 h 475"/>
                <a:gd name="T54" fmla="*/ 479 w 536"/>
                <a:gd name="T55" fmla="*/ 111 h 475"/>
                <a:gd name="T56" fmla="*/ 496 w 536"/>
                <a:gd name="T57" fmla="*/ 132 h 475"/>
                <a:gd name="T58" fmla="*/ 513 w 536"/>
                <a:gd name="T59" fmla="*/ 153 h 475"/>
                <a:gd name="T60" fmla="*/ 514 w 536"/>
                <a:gd name="T61" fmla="*/ 180 h 475"/>
                <a:gd name="T62" fmla="*/ 532 w 536"/>
                <a:gd name="T63" fmla="*/ 200 h 475"/>
                <a:gd name="T64" fmla="*/ 532 w 536"/>
                <a:gd name="T65" fmla="*/ 227 h 475"/>
                <a:gd name="T66" fmla="*/ 533 w 536"/>
                <a:gd name="T67" fmla="*/ 255 h 475"/>
                <a:gd name="T68" fmla="*/ 535 w 536"/>
                <a:gd name="T69" fmla="*/ 283 h 475"/>
                <a:gd name="T70" fmla="*/ 524 w 536"/>
                <a:gd name="T71" fmla="*/ 302 h 475"/>
                <a:gd name="T72" fmla="*/ 525 w 536"/>
                <a:gd name="T73" fmla="*/ 331 h 475"/>
                <a:gd name="T74" fmla="*/ 506 w 536"/>
                <a:gd name="T75" fmla="*/ 346 h 475"/>
                <a:gd name="T76" fmla="*/ 497 w 536"/>
                <a:gd name="T77" fmla="*/ 369 h 475"/>
                <a:gd name="T78" fmla="*/ 474 w 536"/>
                <a:gd name="T79" fmla="*/ 386 h 475"/>
                <a:gd name="T80" fmla="*/ 464 w 536"/>
                <a:gd name="T81" fmla="*/ 408 h 475"/>
                <a:gd name="T82" fmla="*/ 439 w 536"/>
                <a:gd name="T83" fmla="*/ 436 h 475"/>
                <a:gd name="T84" fmla="*/ 419 w 536"/>
                <a:gd name="T85" fmla="*/ 453 h 475"/>
                <a:gd name="T86" fmla="*/ 399 w 536"/>
                <a:gd name="T87" fmla="*/ 469 h 475"/>
                <a:gd name="T88" fmla="*/ 370 w 536"/>
                <a:gd name="T89" fmla="*/ 471 h 475"/>
                <a:gd name="T90" fmla="*/ 344 w 536"/>
                <a:gd name="T91" fmla="*/ 472 h 475"/>
                <a:gd name="T92" fmla="*/ 317 w 536"/>
                <a:gd name="T93" fmla="*/ 474 h 475"/>
                <a:gd name="T94" fmla="*/ 297 w 536"/>
                <a:gd name="T95" fmla="*/ 464 h 475"/>
                <a:gd name="T96" fmla="*/ 269 w 536"/>
                <a:gd name="T97" fmla="*/ 465 h 475"/>
                <a:gd name="T98" fmla="*/ 247 w 536"/>
                <a:gd name="T99" fmla="*/ 456 h 475"/>
                <a:gd name="T100" fmla="*/ 225 w 536"/>
                <a:gd name="T101" fmla="*/ 473 h 475"/>
                <a:gd name="T102" fmla="*/ 200 w 536"/>
                <a:gd name="T103" fmla="*/ 474 h 475"/>
                <a:gd name="T104" fmla="*/ 178 w 536"/>
                <a:gd name="T105" fmla="*/ 464 h 475"/>
                <a:gd name="T106" fmla="*/ 155 w 536"/>
                <a:gd name="T107" fmla="*/ 455 h 475"/>
                <a:gd name="T108" fmla="*/ 144 w 536"/>
                <a:gd name="T109" fmla="*/ 448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2" name="Rectangle 24"/>
            <p:cNvSpPr>
              <a:spLocks noChangeArrowheads="1"/>
            </p:cNvSpPr>
            <p:nvPr/>
          </p:nvSpPr>
          <p:spPr bwMode="auto">
            <a:xfrm>
              <a:off x="4163" y="426"/>
              <a:ext cx="1282"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a:t>
              </a:r>
              <a:endParaRPr lang="en-US" altLang="zh-CN" sz="1800" b="1">
                <a:solidFill>
                  <a:srgbClr val="FF0000"/>
                </a:solidFill>
                <a:latin typeface="Arial" panose="020B0604020202020204" pitchFamily="34" charset="0"/>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95235"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a:t>Directory </a:t>
            </a:r>
            <a:r>
              <a:rPr lang="en-US" altLang="zh-CN"/>
              <a:t>State Machine</a:t>
            </a:r>
          </a:p>
        </p:txBody>
      </p:sp>
      <p:sp>
        <p:nvSpPr>
          <p:cNvPr id="95236"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a:t>State machine</a:t>
            </a:r>
            <a:br>
              <a:rPr lang="en-US" altLang="zh-CN" sz="2000"/>
            </a:br>
            <a:r>
              <a:rPr lang="en-US" altLang="zh-CN" sz="2000"/>
              <a:t>for </a:t>
            </a:r>
            <a:r>
              <a:rPr lang="en-US" altLang="zh-CN" sz="2000" i="1" u="sng">
                <a:solidFill>
                  <a:srgbClr val="0000FF"/>
                </a:solidFill>
              </a:rPr>
              <a:t>Directory</a:t>
            </a:r>
            <a:r>
              <a:rPr lang="en-US" altLang="zh-CN" sz="2000" i="1" u="sng">
                <a:solidFill>
                  <a:schemeClr val="accent1"/>
                </a:solidFill>
              </a:rPr>
              <a:t> </a:t>
            </a:r>
            <a:r>
              <a:rPr lang="en-US" altLang="zh-CN" sz="2000"/>
              <a:t>requests for each </a:t>
            </a:r>
            <a:br>
              <a:rPr lang="en-US" altLang="zh-CN" sz="2000"/>
            </a:br>
            <a:r>
              <a:rPr lang="en-US" altLang="zh-CN" sz="2000" u="sng">
                <a:solidFill>
                  <a:srgbClr val="FF0000"/>
                </a:solidFill>
              </a:rPr>
              <a:t>memory block</a:t>
            </a:r>
          </a:p>
          <a:p>
            <a:pPr eaLnBrk="1" hangingPunct="1">
              <a:lnSpc>
                <a:spcPct val="90000"/>
              </a:lnSpc>
            </a:pPr>
            <a:r>
              <a:rPr lang="en-US" altLang="zh-CN" sz="2000"/>
              <a:t>Uncached state</a:t>
            </a:r>
            <a:br>
              <a:rPr lang="en-US" altLang="zh-CN" sz="2000"/>
            </a:br>
            <a:r>
              <a:rPr lang="en-US" altLang="zh-CN" sz="2000"/>
              <a:t>if in memory</a:t>
            </a:r>
          </a:p>
        </p:txBody>
      </p:sp>
      <p:sp>
        <p:nvSpPr>
          <p:cNvPr id="95237"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38"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5239"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5240"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5241"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send Data Value </a:t>
            </a:r>
          </a:p>
          <a:p>
            <a:pPr>
              <a:spcBef>
                <a:spcPct val="0"/>
              </a:spcBef>
              <a:buClrTx/>
              <a:buSzTx/>
              <a:buFontTx/>
              <a:buNone/>
            </a:pPr>
            <a:r>
              <a:rPr lang="en-US" altLang="zh-CN" sz="1800" b="1">
                <a:solidFill>
                  <a:srgbClr val="0000FF"/>
                </a:solidFill>
                <a:latin typeface="Arial" panose="020B0604020202020204" pitchFamily="34" charset="0"/>
              </a:rPr>
              <a:t>Reply</a:t>
            </a:r>
          </a:p>
          <a:p>
            <a:pPr>
              <a:spcBef>
                <a:spcPct val="0"/>
              </a:spcBef>
              <a:buClrTx/>
              <a:buSzTx/>
              <a:buFontTx/>
              <a:buNone/>
            </a:pPr>
            <a:endParaRPr lang="en-US" altLang="zh-CN" sz="1800" b="1">
              <a:solidFill>
                <a:srgbClr val="0000FF"/>
              </a:solidFill>
              <a:latin typeface="Arial" panose="020B0604020202020204" pitchFamily="34" charset="0"/>
            </a:endParaRPr>
          </a:p>
        </p:txBody>
      </p:sp>
      <p:sp>
        <p:nvSpPr>
          <p:cNvPr id="95242" name="Rectangle 10"/>
          <p:cNvSpPr>
            <a:spLocks noChangeArrowheads="1"/>
          </p:cNvSpPr>
          <p:nvPr/>
        </p:nvSpPr>
        <p:spPr bwMode="auto">
          <a:xfrm>
            <a:off x="6616700" y="3209925"/>
            <a:ext cx="2527300"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Miss/Invalid: </a:t>
            </a:r>
          </a:p>
          <a:p>
            <a:pPr>
              <a:spcBef>
                <a:spcPct val="0"/>
              </a:spcBef>
              <a:buClrTx/>
              <a:buSzTx/>
              <a:buFontTx/>
              <a:buNone/>
            </a:pPr>
            <a:r>
              <a:rPr lang="en-US" altLang="zh-CN" sz="1800" b="1">
                <a:solidFill>
                  <a:srgbClr val="0000FF"/>
                </a:solidFill>
                <a:latin typeface="Arial" panose="020B0604020202020204" pitchFamily="34" charset="0"/>
              </a:rPr>
              <a:t>Invalidate ;</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Data Value  Reply</a:t>
            </a:r>
            <a:r>
              <a:rPr lang="en-US" altLang="zh-CN" sz="1800" b="1">
                <a:solidFill>
                  <a:srgbClr val="DDDDDD"/>
                </a:solidFill>
                <a:latin typeface="Arial" panose="020B0604020202020204" pitchFamily="34" charset="0"/>
              </a:rPr>
              <a:t> </a:t>
            </a:r>
          </a:p>
          <a:p>
            <a:pPr>
              <a:spcBef>
                <a:spcPct val="0"/>
              </a:spcBef>
              <a:buClrTx/>
              <a:buSzTx/>
              <a:buFontTx/>
              <a:buNone/>
            </a:pPr>
            <a:endParaRPr lang="en-US" altLang="zh-CN" sz="1800" b="1">
              <a:solidFill>
                <a:srgbClr val="DDDDDD"/>
              </a:solidFill>
              <a:latin typeface="Arial" panose="020B0604020202020204" pitchFamily="34" charset="0"/>
            </a:endParaRPr>
          </a:p>
        </p:txBody>
      </p:sp>
      <p:sp>
        <p:nvSpPr>
          <p:cNvPr id="95243"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44"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45"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6"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7" name="Freeform 15"/>
          <p:cNvSpPr>
            <a:spLocks/>
          </p:cNvSpPr>
          <p:nvPr/>
        </p:nvSpPr>
        <p:spPr bwMode="auto">
          <a:xfrm>
            <a:off x="7808913" y="1524000"/>
            <a:ext cx="850900" cy="754063"/>
          </a:xfrm>
          <a:custGeom>
            <a:avLst/>
            <a:gdLst>
              <a:gd name="T0" fmla="*/ 2147483646 w 536"/>
              <a:gd name="T1" fmla="*/ 2147483646 h 475"/>
              <a:gd name="T2" fmla="*/ 0 w 536"/>
              <a:gd name="T3" fmla="*/ 2147483646 h 475"/>
              <a:gd name="T4" fmla="*/ 2147483646 w 536"/>
              <a:gd name="T5" fmla="*/ 2147483646 h 475"/>
              <a:gd name="T6" fmla="*/ 2147483646 w 536"/>
              <a:gd name="T7" fmla="*/ 2147483646 h 475"/>
              <a:gd name="T8" fmla="*/ 2147483646 w 536"/>
              <a:gd name="T9" fmla="*/ 2147483646 h 475"/>
              <a:gd name="T10" fmla="*/ 2147483646 w 536"/>
              <a:gd name="T11" fmla="*/ 2147483646 h 475"/>
              <a:gd name="T12" fmla="*/ 2147483646 w 536"/>
              <a:gd name="T13" fmla="*/ 2147483646 h 475"/>
              <a:gd name="T14" fmla="*/ 2147483646 w 536"/>
              <a:gd name="T15" fmla="*/ 2147483646 h 475"/>
              <a:gd name="T16" fmla="*/ 2147483646 w 536"/>
              <a:gd name="T17" fmla="*/ 2147483646 h 475"/>
              <a:gd name="T18" fmla="*/ 2147483646 w 536"/>
              <a:gd name="T19" fmla="*/ 2147483646 h 475"/>
              <a:gd name="T20" fmla="*/ 2147483646 w 536"/>
              <a:gd name="T21" fmla="*/ 2147483646 h 475"/>
              <a:gd name="T22" fmla="*/ 2147483646 w 536"/>
              <a:gd name="T23" fmla="*/ 2147483646 h 475"/>
              <a:gd name="T24" fmla="*/ 2147483646 w 536"/>
              <a:gd name="T25" fmla="*/ 2147483646 h 475"/>
              <a:gd name="T26" fmla="*/ 2147483646 w 536"/>
              <a:gd name="T27" fmla="*/ 2147483646 h 475"/>
              <a:gd name="T28" fmla="*/ 2147483646 w 536"/>
              <a:gd name="T29" fmla="*/ 2147483646 h 475"/>
              <a:gd name="T30" fmla="*/ 2147483646 w 536"/>
              <a:gd name="T31" fmla="*/ 0 h 475"/>
              <a:gd name="T32" fmla="*/ 2147483646 w 536"/>
              <a:gd name="T33" fmla="*/ 2147483646 h 475"/>
              <a:gd name="T34" fmla="*/ 2147483646 w 536"/>
              <a:gd name="T35" fmla="*/ 2147483646 h 475"/>
              <a:gd name="T36" fmla="*/ 2147483646 w 536"/>
              <a:gd name="T37" fmla="*/ 2147483646 h 475"/>
              <a:gd name="T38" fmla="*/ 2147483646 w 536"/>
              <a:gd name="T39" fmla="*/ 2147483646 h 475"/>
              <a:gd name="T40" fmla="*/ 2147483646 w 536"/>
              <a:gd name="T41" fmla="*/ 2147483646 h 475"/>
              <a:gd name="T42" fmla="*/ 2147483646 w 536"/>
              <a:gd name="T43" fmla="*/ 2147483646 h 475"/>
              <a:gd name="T44" fmla="*/ 2147483646 w 536"/>
              <a:gd name="T45" fmla="*/ 2147483646 h 475"/>
              <a:gd name="T46" fmla="*/ 2147483646 w 536"/>
              <a:gd name="T47" fmla="*/ 2147483646 h 475"/>
              <a:gd name="T48" fmla="*/ 2147483646 w 536"/>
              <a:gd name="T49" fmla="*/ 2147483646 h 475"/>
              <a:gd name="T50" fmla="*/ 2147483646 w 536"/>
              <a:gd name="T51" fmla="*/ 2147483646 h 475"/>
              <a:gd name="T52" fmla="*/ 2147483646 w 536"/>
              <a:gd name="T53" fmla="*/ 2147483646 h 475"/>
              <a:gd name="T54" fmla="*/ 2147483646 w 536"/>
              <a:gd name="T55" fmla="*/ 2147483646 h 475"/>
              <a:gd name="T56" fmla="*/ 2147483646 w 536"/>
              <a:gd name="T57" fmla="*/ 2147483646 h 475"/>
              <a:gd name="T58" fmla="*/ 2147483646 w 536"/>
              <a:gd name="T59" fmla="*/ 2147483646 h 475"/>
              <a:gd name="T60" fmla="*/ 2147483646 w 536"/>
              <a:gd name="T61" fmla="*/ 2147483646 h 475"/>
              <a:gd name="T62" fmla="*/ 2147483646 w 536"/>
              <a:gd name="T63" fmla="*/ 2147483646 h 475"/>
              <a:gd name="T64" fmla="*/ 2147483646 w 536"/>
              <a:gd name="T65" fmla="*/ 2147483646 h 475"/>
              <a:gd name="T66" fmla="*/ 2147483646 w 536"/>
              <a:gd name="T67" fmla="*/ 2147483646 h 475"/>
              <a:gd name="T68" fmla="*/ 2147483646 w 536"/>
              <a:gd name="T69" fmla="*/ 2147483646 h 475"/>
              <a:gd name="T70" fmla="*/ 2147483646 w 536"/>
              <a:gd name="T71" fmla="*/ 2147483646 h 475"/>
              <a:gd name="T72" fmla="*/ 2147483646 w 536"/>
              <a:gd name="T73" fmla="*/ 2147483646 h 475"/>
              <a:gd name="T74" fmla="*/ 2147483646 w 536"/>
              <a:gd name="T75" fmla="*/ 2147483646 h 475"/>
              <a:gd name="T76" fmla="*/ 2147483646 w 536"/>
              <a:gd name="T77" fmla="*/ 2147483646 h 475"/>
              <a:gd name="T78" fmla="*/ 2147483646 w 536"/>
              <a:gd name="T79" fmla="*/ 2147483646 h 475"/>
              <a:gd name="T80" fmla="*/ 2147483646 w 536"/>
              <a:gd name="T81" fmla="*/ 2147483646 h 475"/>
              <a:gd name="T82" fmla="*/ 2147483646 w 536"/>
              <a:gd name="T83" fmla="*/ 2147483646 h 475"/>
              <a:gd name="T84" fmla="*/ 2147483646 w 536"/>
              <a:gd name="T85" fmla="*/ 2147483646 h 475"/>
              <a:gd name="T86" fmla="*/ 2147483646 w 536"/>
              <a:gd name="T87" fmla="*/ 2147483646 h 475"/>
              <a:gd name="T88" fmla="*/ 2147483646 w 536"/>
              <a:gd name="T89" fmla="*/ 2147483646 h 475"/>
              <a:gd name="T90" fmla="*/ 2147483646 w 536"/>
              <a:gd name="T91" fmla="*/ 2147483646 h 475"/>
              <a:gd name="T92" fmla="*/ 2147483646 w 536"/>
              <a:gd name="T93" fmla="*/ 2147483646 h 475"/>
              <a:gd name="T94" fmla="*/ 2147483646 w 536"/>
              <a:gd name="T95" fmla="*/ 2147483646 h 475"/>
              <a:gd name="T96" fmla="*/ 2147483646 w 536"/>
              <a:gd name="T97" fmla="*/ 2147483646 h 475"/>
              <a:gd name="T98" fmla="*/ 2147483646 w 536"/>
              <a:gd name="T99" fmla="*/ 2147483646 h 475"/>
              <a:gd name="T100" fmla="*/ 2147483646 w 536"/>
              <a:gd name="T101" fmla="*/ 2147483646 h 475"/>
              <a:gd name="T102" fmla="*/ 2147483646 w 536"/>
              <a:gd name="T103" fmla="*/ 2147483646 h 475"/>
              <a:gd name="T104" fmla="*/ 2147483646 w 536"/>
              <a:gd name="T105" fmla="*/ 2147483646 h 475"/>
              <a:gd name="T106" fmla="*/ 2147483646 w 536"/>
              <a:gd name="T107" fmla="*/ 2147483646 h 475"/>
              <a:gd name="T108" fmla="*/ 2147483646 w 536"/>
              <a:gd name="T109" fmla="*/ 2147483646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8"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r>
              <a:rPr lang="en-US" altLang="zh-CN" sz="2000" b="1">
                <a:solidFill>
                  <a:srgbClr val="FF0000"/>
                </a:solidFill>
                <a:latin typeface="Arial" panose="020B0604020202020204" pitchFamily="34" charset="0"/>
              </a:rPr>
              <a:t> </a:t>
            </a:r>
            <a:endParaRPr lang="en-US" altLang="zh-CN" sz="1800" b="1">
              <a:solidFill>
                <a:srgbClr val="FF0000"/>
              </a:solidFill>
              <a:latin typeface="Arial" panose="020B0604020202020204" pitchFamily="34" charset="0"/>
            </a:endParaRPr>
          </a:p>
        </p:txBody>
      </p:sp>
      <p:sp>
        <p:nvSpPr>
          <p:cNvPr id="95249"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28"/>
          <p:cNvGrpSpPr>
            <a:grpSpLocks/>
          </p:cNvGrpSpPr>
          <p:nvPr/>
        </p:nvGrpSpPr>
        <p:grpSpPr bwMode="auto">
          <a:xfrm>
            <a:off x="1782763" y="3003550"/>
            <a:ext cx="1912937" cy="2222500"/>
            <a:chOff x="1123" y="1892"/>
            <a:chExt cx="1205" cy="1400"/>
          </a:xfrm>
        </p:grpSpPr>
        <p:sp>
          <p:nvSpPr>
            <p:cNvPr id="95259" name="Rectangle 4"/>
            <p:cNvSpPr>
              <a:spLocks noChangeArrowheads="1"/>
            </p:cNvSpPr>
            <p:nvPr/>
          </p:nvSpPr>
          <p:spPr bwMode="auto">
            <a:xfrm>
              <a:off x="1123" y="2214"/>
              <a:ext cx="1194"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a:solidFill>
                    <a:srgbClr val="FF0000"/>
                  </a:solidFill>
                  <a:latin typeface="Arial" panose="020B0604020202020204" pitchFamily="34" charset="0"/>
                </a:rPr>
                <a:t>Data Write Back:</a:t>
              </a:r>
            </a:p>
            <a:p>
              <a:pPr algn="r">
                <a:spcBef>
                  <a:spcPct val="0"/>
                </a:spcBef>
                <a:buClrTx/>
                <a:buSzTx/>
                <a:buFontTx/>
                <a:buNone/>
              </a:pPr>
              <a:r>
                <a:rPr lang="en-US" altLang="zh-CN" sz="1800" b="1">
                  <a:latin typeface="Arial" panose="020B0604020202020204" pitchFamily="34" charset="0"/>
                </a:rPr>
                <a:t>Sharers = {}</a:t>
              </a:r>
            </a:p>
            <a:p>
              <a:pPr algn="r">
                <a:spcBef>
                  <a:spcPct val="0"/>
                </a:spcBef>
                <a:buClrTx/>
                <a:buSzTx/>
                <a:buFontTx/>
                <a:buNone/>
              </a:pPr>
              <a:endParaRPr lang="en-US" altLang="zh-CN" sz="1800" b="1" i="1">
                <a:latin typeface="Arial" panose="020B0604020202020204" pitchFamily="34" charset="0"/>
              </a:endParaRPr>
            </a:p>
          </p:txBody>
        </p:sp>
        <p:sp>
          <p:nvSpPr>
            <p:cNvPr id="95260" name="Line 20"/>
            <p:cNvSpPr>
              <a:spLocks noChangeShapeType="1"/>
            </p:cNvSpPr>
            <p:nvPr/>
          </p:nvSpPr>
          <p:spPr bwMode="auto">
            <a:xfrm>
              <a:off x="2328" y="1892"/>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5251" name="Line 21"/>
          <p:cNvSpPr>
            <a:spLocks noChangeShapeType="1"/>
          </p:cNvSpPr>
          <p:nvPr/>
        </p:nvSpPr>
        <p:spPr bwMode="auto">
          <a:xfrm flipH="1">
            <a:off x="4267200" y="2927350"/>
            <a:ext cx="2743200" cy="22987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27"/>
          <p:cNvGrpSpPr>
            <a:grpSpLocks/>
          </p:cNvGrpSpPr>
          <p:nvPr/>
        </p:nvGrpSpPr>
        <p:grpSpPr bwMode="auto">
          <a:xfrm>
            <a:off x="4610100" y="2774950"/>
            <a:ext cx="3235325" cy="3500438"/>
            <a:chOff x="2904" y="1748"/>
            <a:chExt cx="2038" cy="2205"/>
          </a:xfrm>
        </p:grpSpPr>
        <p:sp>
          <p:nvSpPr>
            <p:cNvPr id="95257" name="Line 22"/>
            <p:cNvSpPr>
              <a:spLocks noChangeShapeType="1"/>
            </p:cNvSpPr>
            <p:nvPr/>
          </p:nvSpPr>
          <p:spPr bwMode="auto">
            <a:xfrm flipH="1">
              <a:off x="2904" y="1748"/>
              <a:ext cx="1332" cy="1724"/>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8" name="Rectangle 23"/>
            <p:cNvSpPr>
              <a:spLocks noChangeArrowheads="1"/>
            </p:cNvSpPr>
            <p:nvPr/>
          </p:nvSpPr>
          <p:spPr bwMode="auto">
            <a:xfrm>
              <a:off x="3198" y="2840"/>
              <a:ext cx="1744"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Read miss:</a:t>
              </a:r>
            </a:p>
            <a:p>
              <a:pPr>
                <a:spcBef>
                  <a:spcPct val="0"/>
                </a:spcBef>
                <a:buClrTx/>
                <a:buSzTx/>
                <a:buFontTx/>
                <a:buNone/>
              </a:pPr>
              <a:r>
                <a:rPr lang="en-US" altLang="zh-CN" sz="1800" b="1">
                  <a:latin typeface="Arial" panose="020B0604020202020204" pitchFamily="34" charset="0"/>
                </a:rPr>
                <a:t>Send Fetch to R.N.;</a:t>
              </a:r>
            </a:p>
            <a:p>
              <a:pPr>
                <a:spcBef>
                  <a:spcPct val="0"/>
                </a:spcBef>
                <a:buClrTx/>
                <a:buSzTx/>
                <a:buFontTx/>
                <a:buNone/>
              </a:pPr>
              <a:r>
                <a:rPr lang="en-US" altLang="zh-CN" sz="1800" b="1">
                  <a:latin typeface="Arial" panose="020B0604020202020204" pitchFamily="34" charset="0"/>
                </a:rPr>
                <a:t>Get Data from R. N. </a:t>
              </a:r>
            </a:p>
            <a:p>
              <a:pPr>
                <a:spcBef>
                  <a:spcPct val="0"/>
                </a:spcBef>
                <a:buClrTx/>
                <a:buSzTx/>
                <a:buFontTx/>
                <a:buNone/>
              </a:pPr>
              <a:r>
                <a:rPr lang="en-US" altLang="zh-CN" sz="1800" b="1">
                  <a:latin typeface="Arial" panose="020B0604020202020204" pitchFamily="34" charset="0"/>
                </a:rPr>
                <a:t>Reply Back to local processor</a:t>
              </a:r>
            </a:p>
            <a:p>
              <a:pPr>
                <a:spcBef>
                  <a:spcPct val="0"/>
                </a:spcBef>
                <a:buClrTx/>
                <a:buSzTx/>
                <a:buFontTx/>
                <a:buNone/>
              </a:pPr>
              <a:r>
                <a:rPr lang="en-US" altLang="zh-CN" sz="2000" b="1">
                  <a:latin typeface="Arial" panose="020B0604020202020204" pitchFamily="34" charset="0"/>
                </a:rPr>
                <a:t>Sharers += {P}; </a:t>
              </a:r>
            </a:p>
          </p:txBody>
        </p:sp>
      </p:grpSp>
      <p:sp>
        <p:nvSpPr>
          <p:cNvPr id="95253" name="Rectangle 24"/>
          <p:cNvSpPr>
            <a:spLocks noChangeArrowheads="1"/>
          </p:cNvSpPr>
          <p:nvPr/>
        </p:nvSpPr>
        <p:spPr bwMode="auto">
          <a:xfrm>
            <a:off x="6608763" y="676275"/>
            <a:ext cx="2035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r>
              <a:rPr lang="en-US" altLang="zh-CN" sz="1800" b="1">
                <a:solidFill>
                  <a:srgbClr val="0000FF"/>
                </a:solidFill>
                <a:latin typeface="Arial" panose="020B0604020202020204" pitchFamily="34" charset="0"/>
              </a:rPr>
              <a:t> </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endParaRPr lang="en-US" altLang="zh-CN" sz="1800" b="1">
              <a:solidFill>
                <a:srgbClr val="0000FF"/>
              </a:solidFill>
              <a:latin typeface="Arial" panose="020B0604020202020204" pitchFamily="34" charset="0"/>
            </a:endParaRPr>
          </a:p>
        </p:txBody>
      </p:sp>
      <p:grpSp>
        <p:nvGrpSpPr>
          <p:cNvPr id="4" name="Group 29"/>
          <p:cNvGrpSpPr>
            <a:grpSpLocks/>
          </p:cNvGrpSpPr>
          <p:nvPr/>
        </p:nvGrpSpPr>
        <p:grpSpPr bwMode="auto">
          <a:xfrm>
            <a:off x="611188" y="4868863"/>
            <a:ext cx="2800350" cy="1766887"/>
            <a:chOff x="385" y="3067"/>
            <a:chExt cx="1764" cy="1113"/>
          </a:xfrm>
        </p:grpSpPr>
        <p:sp>
          <p:nvSpPr>
            <p:cNvPr id="95255" name="Freeform 16"/>
            <p:cNvSpPr>
              <a:spLocks/>
            </p:cNvSpPr>
            <p:nvPr/>
          </p:nvSpPr>
          <p:spPr bwMode="auto">
            <a:xfrm>
              <a:off x="1656" y="3252"/>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56" name="Rectangle 25"/>
            <p:cNvSpPr>
              <a:spLocks noChangeArrowheads="1"/>
            </p:cNvSpPr>
            <p:nvPr/>
          </p:nvSpPr>
          <p:spPr bwMode="auto">
            <a:xfrm>
              <a:off x="385" y="3067"/>
              <a:ext cx="1744"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Fetch/Invalidate;</a:t>
              </a:r>
            </a:p>
            <a:p>
              <a:pPr>
                <a:spcBef>
                  <a:spcPct val="0"/>
                </a:spcBef>
                <a:buClrTx/>
                <a:buSzTx/>
                <a:buFontTx/>
                <a:buNone/>
              </a:pPr>
              <a:r>
                <a:rPr lang="en-US" altLang="zh-CN" sz="1800" b="1">
                  <a:solidFill>
                    <a:srgbClr val="FF0000"/>
                  </a:solidFill>
                  <a:latin typeface="Arial" panose="020B0604020202020204" pitchFamily="34" charset="0"/>
                </a:rPr>
                <a:t>Receive Date from R.N</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1800" b="1">
                  <a:solidFill>
                    <a:srgbClr val="FF0000"/>
                  </a:solidFill>
                  <a:latin typeface="Arial" panose="020B0604020202020204" pitchFamily="34" charset="0"/>
                </a:rPr>
                <a:t>to local Node</a:t>
              </a:r>
            </a:p>
            <a:p>
              <a:pPr>
                <a:spcBef>
                  <a:spcPct val="0"/>
                </a:spcBef>
                <a:buClrTx/>
                <a:buSzTx/>
                <a:buFontTx/>
                <a:buNone/>
              </a:pPr>
              <a:r>
                <a:rPr lang="en-US" altLang="zh-CN" sz="2000" b="1">
                  <a:solidFill>
                    <a:srgbClr val="FF0000"/>
                  </a:solidFill>
                  <a:latin typeface="Arial" panose="020B0604020202020204" pitchFamily="34" charset="0"/>
                </a:rPr>
                <a:t>Sharers = {P};</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97283"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a:t>Directory </a:t>
            </a:r>
            <a:r>
              <a:rPr lang="en-US" altLang="zh-CN"/>
              <a:t>State Machine</a:t>
            </a:r>
          </a:p>
        </p:txBody>
      </p:sp>
      <p:sp>
        <p:nvSpPr>
          <p:cNvPr id="97284" name="Rectangle 3"/>
          <p:cNvSpPr>
            <a:spLocks noGrp="1" noChangeArrowheads="1"/>
          </p:cNvSpPr>
          <p:nvPr>
            <p:ph type="body" idx="4294967295"/>
          </p:nvPr>
        </p:nvSpPr>
        <p:spPr>
          <a:xfrm>
            <a:off x="0" y="1357313"/>
            <a:ext cx="3352800" cy="1828800"/>
          </a:xfrm>
          <a:prstGeom prst="rect">
            <a:avLst/>
          </a:prstGeom>
          <a:ln>
            <a:solidFill>
              <a:schemeClr val="bg1"/>
            </a:solidFill>
            <a:miter lim="800000"/>
            <a:headEnd/>
            <a:tailEnd/>
          </a:ln>
        </p:spPr>
        <p:txBody>
          <a:bodyPr lIns="90487" tIns="44450" rIns="90487" bIns="44450"/>
          <a:lstStyle/>
          <a:p>
            <a:pPr eaLnBrk="1" hangingPunct="1">
              <a:lnSpc>
                <a:spcPct val="90000"/>
              </a:lnSpc>
            </a:pPr>
            <a:r>
              <a:rPr lang="en-US" altLang="zh-CN" sz="2000"/>
              <a:t>State machine</a:t>
            </a:r>
            <a:br>
              <a:rPr lang="en-US" altLang="zh-CN" sz="2000"/>
            </a:br>
            <a:r>
              <a:rPr lang="en-US" altLang="zh-CN" sz="2000"/>
              <a:t>for </a:t>
            </a:r>
            <a:r>
              <a:rPr lang="en-US" altLang="zh-CN" sz="2000" i="1" u="sng">
                <a:solidFill>
                  <a:srgbClr val="0000FF"/>
                </a:solidFill>
              </a:rPr>
              <a:t>Directory</a:t>
            </a:r>
            <a:r>
              <a:rPr lang="en-US" altLang="zh-CN" sz="2000" i="1" u="sng">
                <a:solidFill>
                  <a:schemeClr val="accent1"/>
                </a:solidFill>
              </a:rPr>
              <a:t> </a:t>
            </a:r>
            <a:r>
              <a:rPr lang="en-US" altLang="zh-CN" sz="2000"/>
              <a:t>requests for each </a:t>
            </a:r>
            <a:br>
              <a:rPr lang="en-US" altLang="zh-CN" sz="2000"/>
            </a:br>
            <a:r>
              <a:rPr lang="en-US" altLang="zh-CN" sz="2000" u="sng">
                <a:solidFill>
                  <a:srgbClr val="FF0000"/>
                </a:solidFill>
              </a:rPr>
              <a:t>memory block</a:t>
            </a:r>
          </a:p>
          <a:p>
            <a:pPr eaLnBrk="1" hangingPunct="1">
              <a:lnSpc>
                <a:spcPct val="90000"/>
              </a:lnSpc>
            </a:pPr>
            <a:r>
              <a:rPr lang="en-US" altLang="zh-CN" sz="2000"/>
              <a:t>Uncached state</a:t>
            </a:r>
            <a:br>
              <a:rPr lang="en-US" altLang="zh-CN" sz="2000"/>
            </a:br>
            <a:r>
              <a:rPr lang="en-US" altLang="zh-CN" sz="2000"/>
              <a:t>if in memory</a:t>
            </a:r>
          </a:p>
        </p:txBody>
      </p:sp>
      <p:sp>
        <p:nvSpPr>
          <p:cNvPr id="97285" name="Rectangle 4"/>
          <p:cNvSpPr>
            <a:spLocks noChangeArrowheads="1"/>
          </p:cNvSpPr>
          <p:nvPr/>
        </p:nvSpPr>
        <p:spPr bwMode="auto">
          <a:xfrm>
            <a:off x="1782763" y="3514725"/>
            <a:ext cx="18954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a:solidFill>
                  <a:srgbClr val="FF0000"/>
                </a:solidFill>
                <a:latin typeface="Arial" panose="020B0604020202020204" pitchFamily="34" charset="0"/>
              </a:rPr>
              <a:t>Data Write Back:</a:t>
            </a:r>
          </a:p>
          <a:p>
            <a:pPr algn="r">
              <a:spcBef>
                <a:spcPct val="0"/>
              </a:spcBef>
              <a:buClrTx/>
              <a:buSzTx/>
              <a:buFontTx/>
              <a:buNone/>
            </a:pPr>
            <a:r>
              <a:rPr lang="en-US" altLang="zh-CN" sz="1800" b="1">
                <a:latin typeface="Arial" panose="020B0604020202020204" pitchFamily="34" charset="0"/>
              </a:rPr>
              <a:t>Sharers = {}</a:t>
            </a:r>
          </a:p>
          <a:p>
            <a:pPr algn="r">
              <a:spcBef>
                <a:spcPct val="0"/>
              </a:spcBef>
              <a:buClrTx/>
              <a:buSzTx/>
              <a:buFontTx/>
              <a:buNone/>
            </a:pPr>
            <a:endParaRPr lang="en-US" altLang="zh-CN" sz="1800" b="1" i="1">
              <a:latin typeface="Arial" panose="020B0604020202020204" pitchFamily="34" charset="0"/>
            </a:endParaRPr>
          </a:p>
        </p:txBody>
      </p:sp>
      <p:sp>
        <p:nvSpPr>
          <p:cNvPr id="97286"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87"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7288"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7289"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7290"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p>
          <a:p>
            <a:pPr>
              <a:spcBef>
                <a:spcPct val="0"/>
              </a:spcBef>
              <a:buClrTx/>
              <a:buSzTx/>
              <a:buFontTx/>
              <a:buNone/>
            </a:pPr>
            <a:r>
              <a:rPr lang="en-US" altLang="zh-CN" sz="1800" b="1">
                <a:solidFill>
                  <a:srgbClr val="FF0000"/>
                </a:solidFill>
                <a:latin typeface="Arial" panose="020B0604020202020204" pitchFamily="34" charset="0"/>
              </a:rPr>
              <a:t>Sharers = {P}</a:t>
            </a:r>
          </a:p>
          <a:p>
            <a:pPr>
              <a:spcBef>
                <a:spcPct val="0"/>
              </a:spcBef>
              <a:buClrTx/>
              <a:buSzTx/>
              <a:buFontTx/>
              <a:buNone/>
            </a:pPr>
            <a:r>
              <a:rPr lang="en-US" altLang="zh-CN" sz="1800" b="1">
                <a:solidFill>
                  <a:srgbClr val="FF0000"/>
                </a:solidFill>
                <a:latin typeface="Arial" panose="020B0604020202020204" pitchFamily="34" charset="0"/>
              </a:rPr>
              <a:t>send Data Value </a:t>
            </a:r>
          </a:p>
          <a:p>
            <a:pPr>
              <a:spcBef>
                <a:spcPct val="0"/>
              </a:spcBef>
              <a:buClrTx/>
              <a:buSzTx/>
              <a:buFontTx/>
              <a:buNone/>
            </a:pPr>
            <a:r>
              <a:rPr lang="en-US" altLang="zh-CN" sz="1800" b="1">
                <a:solidFill>
                  <a:srgbClr val="FF0000"/>
                </a:solidFill>
                <a:latin typeface="Arial" panose="020B0604020202020204" pitchFamily="34" charset="0"/>
              </a:rPr>
              <a:t>Reply</a:t>
            </a:r>
          </a:p>
          <a:p>
            <a:pPr>
              <a:spcBef>
                <a:spcPct val="0"/>
              </a:spcBef>
              <a:buClrTx/>
              <a:buSzTx/>
              <a:buFontTx/>
              <a:buNone/>
            </a:pPr>
            <a:endParaRPr lang="en-US" altLang="zh-CN" sz="1800" b="1">
              <a:solidFill>
                <a:srgbClr val="FF0000"/>
              </a:solidFill>
              <a:latin typeface="Arial" panose="020B0604020202020204" pitchFamily="34" charset="0"/>
            </a:endParaRPr>
          </a:p>
        </p:txBody>
      </p:sp>
      <p:sp>
        <p:nvSpPr>
          <p:cNvPr id="97291" name="Rectangle 10"/>
          <p:cNvSpPr>
            <a:spLocks noChangeArrowheads="1"/>
          </p:cNvSpPr>
          <p:nvPr/>
        </p:nvSpPr>
        <p:spPr bwMode="auto">
          <a:xfrm>
            <a:off x="6616700" y="3209925"/>
            <a:ext cx="2527300"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Write Miss: </a:t>
            </a:r>
          </a:p>
          <a:p>
            <a:pPr>
              <a:spcBef>
                <a:spcPct val="0"/>
              </a:spcBef>
              <a:buClrTx/>
              <a:buSzTx/>
              <a:buFontTx/>
              <a:buNone/>
            </a:pPr>
            <a:r>
              <a:rPr lang="en-US" altLang="zh-CN" sz="1800" b="1">
                <a:latin typeface="Arial" panose="020B0604020202020204" pitchFamily="34" charset="0"/>
              </a:rPr>
              <a:t>Invalidate ;</a:t>
            </a:r>
          </a:p>
          <a:p>
            <a:pPr>
              <a:spcBef>
                <a:spcPct val="0"/>
              </a:spcBef>
              <a:buClrTx/>
              <a:buSzTx/>
              <a:buFontTx/>
              <a:buNone/>
            </a:pPr>
            <a:r>
              <a:rPr lang="en-US" altLang="zh-CN" sz="1800" b="1">
                <a:latin typeface="Arial" panose="020B0604020202020204" pitchFamily="34" charset="0"/>
              </a:rPr>
              <a:t>Sharers = {P};</a:t>
            </a:r>
          </a:p>
          <a:p>
            <a:pPr>
              <a:spcBef>
                <a:spcPct val="0"/>
              </a:spcBef>
              <a:buClrTx/>
              <a:buSzTx/>
              <a:buFontTx/>
              <a:buNone/>
            </a:pPr>
            <a:r>
              <a:rPr lang="en-US" altLang="zh-CN" sz="1800" b="1">
                <a:latin typeface="Arial" panose="020B0604020202020204" pitchFamily="34" charset="0"/>
              </a:rPr>
              <a:t>Data Value  Reply </a:t>
            </a:r>
          </a:p>
          <a:p>
            <a:pPr>
              <a:spcBef>
                <a:spcPct val="0"/>
              </a:spcBef>
              <a:buClrTx/>
              <a:buSzTx/>
              <a:buFontTx/>
              <a:buNone/>
            </a:pPr>
            <a:endParaRPr lang="en-US" altLang="zh-CN" sz="1800" b="1">
              <a:latin typeface="Arial" panose="020B0604020202020204" pitchFamily="34" charset="0"/>
            </a:endParaRPr>
          </a:p>
        </p:txBody>
      </p:sp>
      <p:sp>
        <p:nvSpPr>
          <p:cNvPr id="97292"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93"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94"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5"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6" name="Freeform 15"/>
          <p:cNvSpPr>
            <a:spLocks/>
          </p:cNvSpPr>
          <p:nvPr/>
        </p:nvSpPr>
        <p:spPr bwMode="auto">
          <a:xfrm>
            <a:off x="7808913" y="1524000"/>
            <a:ext cx="850900" cy="754063"/>
          </a:xfrm>
          <a:custGeom>
            <a:avLst/>
            <a:gdLst>
              <a:gd name="T0" fmla="*/ 2147483646 w 536"/>
              <a:gd name="T1" fmla="*/ 2147483646 h 475"/>
              <a:gd name="T2" fmla="*/ 0 w 536"/>
              <a:gd name="T3" fmla="*/ 2147483646 h 475"/>
              <a:gd name="T4" fmla="*/ 2147483646 w 536"/>
              <a:gd name="T5" fmla="*/ 2147483646 h 475"/>
              <a:gd name="T6" fmla="*/ 2147483646 w 536"/>
              <a:gd name="T7" fmla="*/ 2147483646 h 475"/>
              <a:gd name="T8" fmla="*/ 2147483646 w 536"/>
              <a:gd name="T9" fmla="*/ 2147483646 h 475"/>
              <a:gd name="T10" fmla="*/ 2147483646 w 536"/>
              <a:gd name="T11" fmla="*/ 2147483646 h 475"/>
              <a:gd name="T12" fmla="*/ 2147483646 w 536"/>
              <a:gd name="T13" fmla="*/ 2147483646 h 475"/>
              <a:gd name="T14" fmla="*/ 2147483646 w 536"/>
              <a:gd name="T15" fmla="*/ 2147483646 h 475"/>
              <a:gd name="T16" fmla="*/ 2147483646 w 536"/>
              <a:gd name="T17" fmla="*/ 2147483646 h 475"/>
              <a:gd name="T18" fmla="*/ 2147483646 w 536"/>
              <a:gd name="T19" fmla="*/ 2147483646 h 475"/>
              <a:gd name="T20" fmla="*/ 2147483646 w 536"/>
              <a:gd name="T21" fmla="*/ 2147483646 h 475"/>
              <a:gd name="T22" fmla="*/ 2147483646 w 536"/>
              <a:gd name="T23" fmla="*/ 2147483646 h 475"/>
              <a:gd name="T24" fmla="*/ 2147483646 w 536"/>
              <a:gd name="T25" fmla="*/ 2147483646 h 475"/>
              <a:gd name="T26" fmla="*/ 2147483646 w 536"/>
              <a:gd name="T27" fmla="*/ 2147483646 h 475"/>
              <a:gd name="T28" fmla="*/ 2147483646 w 536"/>
              <a:gd name="T29" fmla="*/ 2147483646 h 475"/>
              <a:gd name="T30" fmla="*/ 2147483646 w 536"/>
              <a:gd name="T31" fmla="*/ 0 h 475"/>
              <a:gd name="T32" fmla="*/ 2147483646 w 536"/>
              <a:gd name="T33" fmla="*/ 2147483646 h 475"/>
              <a:gd name="T34" fmla="*/ 2147483646 w 536"/>
              <a:gd name="T35" fmla="*/ 2147483646 h 475"/>
              <a:gd name="T36" fmla="*/ 2147483646 w 536"/>
              <a:gd name="T37" fmla="*/ 2147483646 h 475"/>
              <a:gd name="T38" fmla="*/ 2147483646 w 536"/>
              <a:gd name="T39" fmla="*/ 2147483646 h 475"/>
              <a:gd name="T40" fmla="*/ 2147483646 w 536"/>
              <a:gd name="T41" fmla="*/ 2147483646 h 475"/>
              <a:gd name="T42" fmla="*/ 2147483646 w 536"/>
              <a:gd name="T43" fmla="*/ 2147483646 h 475"/>
              <a:gd name="T44" fmla="*/ 2147483646 w 536"/>
              <a:gd name="T45" fmla="*/ 2147483646 h 475"/>
              <a:gd name="T46" fmla="*/ 2147483646 w 536"/>
              <a:gd name="T47" fmla="*/ 2147483646 h 475"/>
              <a:gd name="T48" fmla="*/ 2147483646 w 536"/>
              <a:gd name="T49" fmla="*/ 2147483646 h 475"/>
              <a:gd name="T50" fmla="*/ 2147483646 w 536"/>
              <a:gd name="T51" fmla="*/ 2147483646 h 475"/>
              <a:gd name="T52" fmla="*/ 2147483646 w 536"/>
              <a:gd name="T53" fmla="*/ 2147483646 h 475"/>
              <a:gd name="T54" fmla="*/ 2147483646 w 536"/>
              <a:gd name="T55" fmla="*/ 2147483646 h 475"/>
              <a:gd name="T56" fmla="*/ 2147483646 w 536"/>
              <a:gd name="T57" fmla="*/ 2147483646 h 475"/>
              <a:gd name="T58" fmla="*/ 2147483646 w 536"/>
              <a:gd name="T59" fmla="*/ 2147483646 h 475"/>
              <a:gd name="T60" fmla="*/ 2147483646 w 536"/>
              <a:gd name="T61" fmla="*/ 2147483646 h 475"/>
              <a:gd name="T62" fmla="*/ 2147483646 w 536"/>
              <a:gd name="T63" fmla="*/ 2147483646 h 475"/>
              <a:gd name="T64" fmla="*/ 2147483646 w 536"/>
              <a:gd name="T65" fmla="*/ 2147483646 h 475"/>
              <a:gd name="T66" fmla="*/ 2147483646 w 536"/>
              <a:gd name="T67" fmla="*/ 2147483646 h 475"/>
              <a:gd name="T68" fmla="*/ 2147483646 w 536"/>
              <a:gd name="T69" fmla="*/ 2147483646 h 475"/>
              <a:gd name="T70" fmla="*/ 2147483646 w 536"/>
              <a:gd name="T71" fmla="*/ 2147483646 h 475"/>
              <a:gd name="T72" fmla="*/ 2147483646 w 536"/>
              <a:gd name="T73" fmla="*/ 2147483646 h 475"/>
              <a:gd name="T74" fmla="*/ 2147483646 w 536"/>
              <a:gd name="T75" fmla="*/ 2147483646 h 475"/>
              <a:gd name="T76" fmla="*/ 2147483646 w 536"/>
              <a:gd name="T77" fmla="*/ 2147483646 h 475"/>
              <a:gd name="T78" fmla="*/ 2147483646 w 536"/>
              <a:gd name="T79" fmla="*/ 2147483646 h 475"/>
              <a:gd name="T80" fmla="*/ 2147483646 w 536"/>
              <a:gd name="T81" fmla="*/ 2147483646 h 475"/>
              <a:gd name="T82" fmla="*/ 2147483646 w 536"/>
              <a:gd name="T83" fmla="*/ 2147483646 h 475"/>
              <a:gd name="T84" fmla="*/ 2147483646 w 536"/>
              <a:gd name="T85" fmla="*/ 2147483646 h 475"/>
              <a:gd name="T86" fmla="*/ 2147483646 w 536"/>
              <a:gd name="T87" fmla="*/ 2147483646 h 475"/>
              <a:gd name="T88" fmla="*/ 2147483646 w 536"/>
              <a:gd name="T89" fmla="*/ 2147483646 h 475"/>
              <a:gd name="T90" fmla="*/ 2147483646 w 536"/>
              <a:gd name="T91" fmla="*/ 2147483646 h 475"/>
              <a:gd name="T92" fmla="*/ 2147483646 w 536"/>
              <a:gd name="T93" fmla="*/ 2147483646 h 475"/>
              <a:gd name="T94" fmla="*/ 2147483646 w 536"/>
              <a:gd name="T95" fmla="*/ 2147483646 h 475"/>
              <a:gd name="T96" fmla="*/ 2147483646 w 536"/>
              <a:gd name="T97" fmla="*/ 2147483646 h 475"/>
              <a:gd name="T98" fmla="*/ 2147483646 w 536"/>
              <a:gd name="T99" fmla="*/ 2147483646 h 475"/>
              <a:gd name="T100" fmla="*/ 2147483646 w 536"/>
              <a:gd name="T101" fmla="*/ 2147483646 h 475"/>
              <a:gd name="T102" fmla="*/ 2147483646 w 536"/>
              <a:gd name="T103" fmla="*/ 2147483646 h 475"/>
              <a:gd name="T104" fmla="*/ 2147483646 w 536"/>
              <a:gd name="T105" fmla="*/ 2147483646 h 475"/>
              <a:gd name="T106" fmla="*/ 2147483646 w 536"/>
              <a:gd name="T107" fmla="*/ 2147483646 h 475"/>
              <a:gd name="T108" fmla="*/ 2147483646 w 536"/>
              <a:gd name="T109" fmla="*/ 2147483646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97" name="Freeform 16"/>
          <p:cNvSpPr>
            <a:spLocks/>
          </p:cNvSpPr>
          <p:nvPr/>
        </p:nvSpPr>
        <p:spPr bwMode="auto">
          <a:xfrm>
            <a:off x="2628900" y="5162550"/>
            <a:ext cx="782638"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98"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 </a:t>
            </a:r>
            <a:endParaRPr lang="en-US" altLang="zh-CN" sz="1800" b="1">
              <a:solidFill>
                <a:srgbClr val="FF0000"/>
              </a:solidFill>
              <a:latin typeface="Arial" panose="020B0604020202020204" pitchFamily="34" charset="0"/>
            </a:endParaRPr>
          </a:p>
        </p:txBody>
      </p:sp>
      <p:sp>
        <p:nvSpPr>
          <p:cNvPr id="97299"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97300" name="Group 19"/>
          <p:cNvGrpSpPr>
            <a:grpSpLocks/>
          </p:cNvGrpSpPr>
          <p:nvPr/>
        </p:nvGrpSpPr>
        <p:grpSpPr bwMode="auto">
          <a:xfrm>
            <a:off x="3695700" y="2927350"/>
            <a:ext cx="3314700" cy="2298700"/>
            <a:chOff x="2328" y="1844"/>
            <a:chExt cx="2088" cy="1448"/>
          </a:xfrm>
        </p:grpSpPr>
        <p:sp>
          <p:nvSpPr>
            <p:cNvPr id="97305" name="Line 20"/>
            <p:cNvSpPr>
              <a:spLocks noChangeShapeType="1"/>
            </p:cNvSpPr>
            <p:nvPr/>
          </p:nvSpPr>
          <p:spPr bwMode="auto">
            <a:xfrm>
              <a:off x="2328" y="1892"/>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6" name="Line 21"/>
            <p:cNvSpPr>
              <a:spLocks noChangeShapeType="1"/>
            </p:cNvSpPr>
            <p:nvPr/>
          </p:nvSpPr>
          <p:spPr bwMode="auto">
            <a:xfrm flipH="1">
              <a:off x="2688" y="1844"/>
              <a:ext cx="1728" cy="144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01" name="Line 22"/>
          <p:cNvSpPr>
            <a:spLocks noChangeShapeType="1"/>
          </p:cNvSpPr>
          <p:nvPr/>
        </p:nvSpPr>
        <p:spPr bwMode="auto">
          <a:xfrm flipH="1">
            <a:off x="4610100" y="2774950"/>
            <a:ext cx="2114550" cy="273685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2" name="Rectangle 23"/>
          <p:cNvSpPr>
            <a:spLocks noChangeArrowheads="1"/>
          </p:cNvSpPr>
          <p:nvPr/>
        </p:nvSpPr>
        <p:spPr bwMode="auto">
          <a:xfrm>
            <a:off x="5076825" y="4508500"/>
            <a:ext cx="2768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Read miss:</a:t>
            </a:r>
          </a:p>
          <a:p>
            <a:pPr>
              <a:spcBef>
                <a:spcPct val="0"/>
              </a:spcBef>
              <a:buClrTx/>
              <a:buSzTx/>
              <a:buFontTx/>
              <a:buNone/>
            </a:pPr>
            <a:r>
              <a:rPr lang="en-US" altLang="zh-CN" sz="1800" b="1">
                <a:latin typeface="Arial" panose="020B0604020202020204" pitchFamily="34" charset="0"/>
              </a:rPr>
              <a:t>Fetch;</a:t>
            </a:r>
          </a:p>
          <a:p>
            <a:pPr>
              <a:spcBef>
                <a:spcPct val="0"/>
              </a:spcBef>
              <a:buClrTx/>
              <a:buSzTx/>
              <a:buFontTx/>
              <a:buNone/>
            </a:pPr>
            <a:r>
              <a:rPr lang="en-US" altLang="zh-CN" sz="1800" b="1">
                <a:latin typeface="Arial" panose="020B0604020202020204" pitchFamily="34" charset="0"/>
              </a:rPr>
              <a:t>Data Value Reply</a:t>
            </a:r>
          </a:p>
          <a:p>
            <a:pPr>
              <a:spcBef>
                <a:spcPct val="0"/>
              </a:spcBef>
              <a:buClrTx/>
              <a:buSzTx/>
              <a:buFontTx/>
              <a:buNone/>
            </a:pPr>
            <a:r>
              <a:rPr lang="en-US" altLang="zh-CN" sz="1800" b="1">
                <a:latin typeface="Arial" panose="020B0604020202020204" pitchFamily="34" charset="0"/>
              </a:rPr>
              <a:t>msg to remote cache</a:t>
            </a:r>
          </a:p>
          <a:p>
            <a:pPr>
              <a:spcBef>
                <a:spcPct val="0"/>
              </a:spcBef>
              <a:buClrTx/>
              <a:buSzTx/>
              <a:buFontTx/>
              <a:buNone/>
            </a:pPr>
            <a:r>
              <a:rPr lang="en-US" altLang="zh-CN" sz="2000" b="1">
                <a:latin typeface="Arial" panose="020B0604020202020204" pitchFamily="34" charset="0"/>
              </a:rPr>
              <a:t>Sharers += {P}; </a:t>
            </a:r>
          </a:p>
        </p:txBody>
      </p:sp>
      <p:sp>
        <p:nvSpPr>
          <p:cNvPr id="97303" name="Rectangle 24"/>
          <p:cNvSpPr>
            <a:spLocks noChangeArrowheads="1"/>
          </p:cNvSpPr>
          <p:nvPr/>
        </p:nvSpPr>
        <p:spPr bwMode="auto">
          <a:xfrm>
            <a:off x="6608763" y="676275"/>
            <a:ext cx="2035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a:t>
            </a:r>
            <a:endParaRPr lang="en-US" altLang="zh-CN" sz="1800" b="1">
              <a:solidFill>
                <a:srgbClr val="FF0000"/>
              </a:solidFill>
              <a:latin typeface="Arial" panose="020B0604020202020204" pitchFamily="34" charset="0"/>
            </a:endParaRPr>
          </a:p>
        </p:txBody>
      </p:sp>
      <p:sp>
        <p:nvSpPr>
          <p:cNvPr id="97304" name="Rectangle 25"/>
          <p:cNvSpPr>
            <a:spLocks noChangeArrowheads="1"/>
          </p:cNvSpPr>
          <p:nvPr/>
        </p:nvSpPr>
        <p:spPr bwMode="auto">
          <a:xfrm>
            <a:off x="611188" y="4868863"/>
            <a:ext cx="2768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Fetch/Invalidate;</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1800" b="1">
                <a:solidFill>
                  <a:srgbClr val="FF0000"/>
                </a:solidFill>
                <a:latin typeface="Arial" panose="020B0604020202020204" pitchFamily="34" charset="0"/>
              </a:rPr>
              <a:t>msg to remote cache</a:t>
            </a:r>
          </a:p>
          <a:p>
            <a:pPr>
              <a:spcBef>
                <a:spcPct val="0"/>
              </a:spcBef>
              <a:buClrTx/>
              <a:buSzTx/>
              <a:buFontTx/>
              <a:buNone/>
            </a:pPr>
            <a:r>
              <a:rPr lang="en-US" altLang="zh-CN" sz="2000" b="1">
                <a:solidFill>
                  <a:srgbClr val="FF0000"/>
                </a:solidFill>
                <a:latin typeface="Arial" panose="020B0604020202020204" pitchFamily="34" charset="0"/>
              </a:rPr>
              <a:t>Sharers = {P};</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1476375" y="188913"/>
            <a:ext cx="7469188" cy="936625"/>
          </a:xfrm>
        </p:spPr>
        <p:txBody>
          <a:bodyPr/>
          <a:lstStyle/>
          <a:p>
            <a:pPr eaLnBrk="1" hangingPunct="1"/>
            <a:r>
              <a:rPr lang="en-US" altLang="zh-CN" sz="3600"/>
              <a:t>Cache coherence in uniprocessor</a:t>
            </a:r>
          </a:p>
        </p:txBody>
      </p:sp>
      <p:pic>
        <p:nvPicPr>
          <p:cNvPr id="348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891047" y="1285361"/>
            <a:ext cx="5361905" cy="4476190"/>
          </a:xfrm>
        </p:spPr>
      </p:pic>
    </p:spTree>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0"/>
            <a:ext cx="7205663" cy="857250"/>
          </a:xfrm>
        </p:spPr>
        <p:txBody>
          <a:bodyPr lIns="90487" tIns="44450" rIns="90487" bIns="44450"/>
          <a:lstStyle/>
          <a:p>
            <a:pPr eaLnBrk="1" hangingPunct="1"/>
            <a:r>
              <a:rPr lang="en-US" altLang="zh-CN"/>
              <a:t>Example Directory Protocol</a:t>
            </a:r>
          </a:p>
        </p:txBody>
      </p:sp>
      <p:sp>
        <p:nvSpPr>
          <p:cNvPr id="27651" name="Rectangle 3"/>
          <p:cNvSpPr>
            <a:spLocks noGrp="1" noChangeArrowheads="1"/>
          </p:cNvSpPr>
          <p:nvPr>
            <p:ph type="body" idx="4294967295"/>
          </p:nvPr>
        </p:nvSpPr>
        <p:spPr>
          <a:xfrm>
            <a:off x="14288" y="1125538"/>
            <a:ext cx="9129712" cy="4953000"/>
          </a:xfrm>
          <a:prstGeom prst="rect">
            <a:avLst/>
          </a:prstGeom>
        </p:spPr>
        <p:txBody>
          <a:bodyPr lIns="90487" tIns="44450" rIns="90487" bIns="44450"/>
          <a:lstStyle/>
          <a:p>
            <a:pPr eaLnBrk="1" hangingPunct="1">
              <a:lnSpc>
                <a:spcPct val="90000"/>
              </a:lnSpc>
            </a:pPr>
            <a:r>
              <a:rPr lang="en-US" altLang="zh-CN" sz="2400"/>
              <a:t>Message sent to directory causes two actions:</a:t>
            </a:r>
          </a:p>
          <a:p>
            <a:pPr lvl="1" eaLnBrk="1" hangingPunct="1">
              <a:lnSpc>
                <a:spcPct val="90000"/>
              </a:lnSpc>
            </a:pPr>
            <a:r>
              <a:rPr lang="en-US" altLang="zh-CN" sz="2000"/>
              <a:t>Update the directory</a:t>
            </a:r>
          </a:p>
          <a:p>
            <a:pPr lvl="1" eaLnBrk="1" hangingPunct="1">
              <a:lnSpc>
                <a:spcPct val="90000"/>
              </a:lnSpc>
            </a:pPr>
            <a:r>
              <a:rPr lang="en-US" altLang="zh-CN" sz="2000"/>
              <a:t>More messages to satisfy request</a:t>
            </a:r>
          </a:p>
          <a:p>
            <a:pPr eaLnBrk="1" hangingPunct="1">
              <a:lnSpc>
                <a:spcPct val="90000"/>
              </a:lnSpc>
            </a:pPr>
            <a:r>
              <a:rPr lang="en-US" altLang="zh-CN" sz="2400"/>
              <a:t>Block is in </a:t>
            </a:r>
            <a:r>
              <a:rPr lang="en-US" altLang="zh-CN" sz="2400">
                <a:solidFill>
                  <a:srgbClr val="FF0000"/>
                </a:solidFill>
                <a:latin typeface="Helvetica" panose="020B0604020202020204" pitchFamily="34" charset="0"/>
              </a:rPr>
              <a:t>Uncached</a:t>
            </a:r>
            <a:r>
              <a:rPr lang="en-US" altLang="zh-CN" sz="2400"/>
              <a:t> state: the copy in memory is the current value; only possible requests for that block are:</a:t>
            </a:r>
            <a:endParaRPr lang="en-US" altLang="zh-CN" sz="1800"/>
          </a:p>
          <a:p>
            <a:pPr lvl="1" eaLnBrk="1" hangingPunct="1">
              <a:lnSpc>
                <a:spcPct val="90000"/>
              </a:lnSpc>
            </a:pPr>
            <a:r>
              <a:rPr lang="en-US" altLang="zh-CN" sz="2000">
                <a:solidFill>
                  <a:srgbClr val="FF0000"/>
                </a:solidFill>
              </a:rPr>
              <a:t>Read miss</a:t>
            </a:r>
            <a:r>
              <a:rPr lang="en-US" altLang="zh-CN" sz="2000"/>
              <a:t>: requesting processor sent data from memory &amp;requestor made </a:t>
            </a:r>
            <a:r>
              <a:rPr lang="en-US" altLang="zh-CN" sz="2000" u="sng">
                <a:solidFill>
                  <a:srgbClr val="FF0000"/>
                </a:solidFill>
              </a:rPr>
              <a:t>only</a:t>
            </a:r>
            <a:r>
              <a:rPr lang="en-US" altLang="zh-CN" sz="2000">
                <a:solidFill>
                  <a:srgbClr val="FF0000"/>
                </a:solidFill>
              </a:rPr>
              <a:t> </a:t>
            </a:r>
            <a:r>
              <a:rPr lang="en-US" altLang="zh-CN" sz="2000"/>
              <a:t>sharing node; state of block made Shared.</a:t>
            </a:r>
          </a:p>
          <a:p>
            <a:pPr lvl="1" eaLnBrk="1" hangingPunct="1">
              <a:lnSpc>
                <a:spcPct val="90000"/>
              </a:lnSpc>
            </a:pPr>
            <a:r>
              <a:rPr lang="en-US" altLang="zh-CN" sz="2000">
                <a:solidFill>
                  <a:srgbClr val="FF0000"/>
                </a:solidFill>
              </a:rPr>
              <a:t>Write miss</a:t>
            </a:r>
            <a:r>
              <a:rPr lang="en-US" altLang="zh-CN" sz="2000"/>
              <a:t>: requesting processor is sent the value &amp; becomes the Sharing node. The block is made Exclusive to indicate that the only valid copy is cached. Sharers indicates the identity of the owner. </a:t>
            </a:r>
          </a:p>
          <a:p>
            <a:pPr eaLnBrk="1" hangingPunct="1">
              <a:lnSpc>
                <a:spcPct val="90000"/>
              </a:lnSpc>
            </a:pPr>
            <a:r>
              <a:rPr lang="en-US" altLang="zh-CN" sz="2400"/>
              <a:t>Block is </a:t>
            </a:r>
            <a:r>
              <a:rPr lang="en-US" altLang="zh-CN" sz="2400">
                <a:solidFill>
                  <a:srgbClr val="FF0000"/>
                </a:solidFill>
                <a:latin typeface="Helvetica" panose="020B0604020202020204" pitchFamily="34" charset="0"/>
              </a:rPr>
              <a:t>Shared</a:t>
            </a:r>
            <a:r>
              <a:rPr lang="en-US" altLang="zh-CN" sz="2400"/>
              <a:t> =&gt; the memory value is up-to-date:</a:t>
            </a:r>
            <a:endParaRPr lang="en-US" altLang="zh-CN" sz="1800"/>
          </a:p>
          <a:p>
            <a:pPr lvl="1" eaLnBrk="1" hangingPunct="1">
              <a:lnSpc>
                <a:spcPct val="90000"/>
              </a:lnSpc>
            </a:pPr>
            <a:r>
              <a:rPr lang="en-US" altLang="zh-CN" sz="2000">
                <a:solidFill>
                  <a:srgbClr val="FF0000"/>
                </a:solidFill>
              </a:rPr>
              <a:t>Read miss</a:t>
            </a:r>
            <a:r>
              <a:rPr lang="en-US" altLang="zh-CN" sz="2000"/>
              <a:t>: requesting processor is sent back the data from memory &amp; requesting processor is added to the sharing set.</a:t>
            </a:r>
          </a:p>
          <a:p>
            <a:pPr lvl="1" eaLnBrk="1" hangingPunct="1">
              <a:lnSpc>
                <a:spcPct val="90000"/>
              </a:lnSpc>
            </a:pPr>
            <a:r>
              <a:rPr lang="en-US" altLang="zh-CN" sz="2000">
                <a:solidFill>
                  <a:srgbClr val="FF0000"/>
                </a:solidFill>
              </a:rPr>
              <a:t>Write miss</a:t>
            </a:r>
            <a:r>
              <a:rPr lang="en-US" altLang="zh-CN" sz="2000"/>
              <a:t>: requesting processor is sent the value. All processors in the set Sharers are sent invalidate messages, &amp; Sharers is set to identity of requesting processor. The state of the block is made Exclusive.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7651">
                                            <p:txEl>
                                              <p:pRg st="5" end="5"/>
                                            </p:txEl>
                                          </p:spTgt>
                                        </p:tgtEl>
                                        <p:attrNameLst>
                                          <p:attrName>style.visibility</p:attrName>
                                        </p:attrNameLst>
                                      </p:cBhvr>
                                      <p:to>
                                        <p:strVal val="visible"/>
                                      </p:to>
                                    </p:set>
                                    <p:anim calcmode="lin" valueType="num">
                                      <p:cBhvr additive="base">
                                        <p:cTn id="29" dur="50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7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7651">
                                            <p:txEl>
                                              <p:pRg st="6" end="6"/>
                                            </p:txEl>
                                          </p:spTgt>
                                        </p:tgtEl>
                                        <p:attrNameLst>
                                          <p:attrName>style.visibility</p:attrName>
                                        </p:attrNameLst>
                                      </p:cBhvr>
                                      <p:to>
                                        <p:strVal val="visible"/>
                                      </p:to>
                                    </p:set>
                                    <p:anim calcmode="lin" valueType="num">
                                      <p:cBhvr additive="base">
                                        <p:cTn id="35" dur="500" fill="hold"/>
                                        <p:tgtEl>
                                          <p:spTgt spid="276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76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7651">
                                            <p:txEl>
                                              <p:pRg st="7" end="7"/>
                                            </p:txEl>
                                          </p:spTgt>
                                        </p:tgtEl>
                                        <p:attrNameLst>
                                          <p:attrName>style.visibility</p:attrName>
                                        </p:attrNameLst>
                                      </p:cBhvr>
                                      <p:to>
                                        <p:strVal val="visible"/>
                                      </p:to>
                                    </p:set>
                                    <p:anim calcmode="lin" valueType="num">
                                      <p:cBhvr additive="base">
                                        <p:cTn id="39" dur="500" fill="hold"/>
                                        <p:tgtEl>
                                          <p:spTgt spid="2765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6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7651">
                                            <p:txEl>
                                              <p:pRg st="8" end="8"/>
                                            </p:txEl>
                                          </p:spTgt>
                                        </p:tgtEl>
                                        <p:attrNameLst>
                                          <p:attrName>style.visibility</p:attrName>
                                        </p:attrNameLst>
                                      </p:cBhvr>
                                      <p:to>
                                        <p:strVal val="visible"/>
                                      </p:to>
                                    </p:set>
                                    <p:anim calcmode="lin" valueType="num">
                                      <p:cBhvr additive="base">
                                        <p:cTn id="43" dur="500" fill="hold"/>
                                        <p:tgtEl>
                                          <p:spTgt spid="27651">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65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2163763" y="133350"/>
            <a:ext cx="6980237" cy="703263"/>
          </a:xfrm>
        </p:spPr>
        <p:txBody>
          <a:bodyPr lIns="90487" tIns="44450" rIns="90487" bIns="44450"/>
          <a:lstStyle/>
          <a:p>
            <a:pPr eaLnBrk="1" hangingPunct="1"/>
            <a:r>
              <a:rPr lang="en-US" altLang="zh-CN"/>
              <a:t>Example Directory Protocol</a:t>
            </a:r>
          </a:p>
        </p:txBody>
      </p:sp>
      <p:sp>
        <p:nvSpPr>
          <p:cNvPr id="29699" name="Rectangle 3"/>
          <p:cNvSpPr>
            <a:spLocks noGrp="1" noChangeArrowheads="1"/>
          </p:cNvSpPr>
          <p:nvPr>
            <p:ph type="body" idx="4294967295"/>
          </p:nvPr>
        </p:nvSpPr>
        <p:spPr>
          <a:xfrm>
            <a:off x="0" y="981075"/>
            <a:ext cx="9144000" cy="5105400"/>
          </a:xfrm>
          <a:prstGeom prst="rect">
            <a:avLst/>
          </a:prstGeom>
        </p:spPr>
        <p:txBody>
          <a:bodyPr lIns="90487" tIns="44450" rIns="90487" bIns="44450"/>
          <a:lstStyle/>
          <a:p>
            <a:pPr eaLnBrk="1" hangingPunct="1"/>
            <a:r>
              <a:rPr lang="en-US" altLang="zh-CN" sz="2000"/>
              <a:t>Block is </a:t>
            </a:r>
            <a:r>
              <a:rPr lang="en-US" altLang="zh-CN" sz="2000">
                <a:solidFill>
                  <a:srgbClr val="FF0000"/>
                </a:solidFill>
                <a:latin typeface="Helvetica" panose="020B0604020202020204" pitchFamily="34" charset="0"/>
              </a:rPr>
              <a:t>Exclusive</a:t>
            </a:r>
            <a:r>
              <a:rPr lang="en-US" altLang="zh-CN" sz="2000"/>
              <a:t>: current value of the block is held in the cache of the processor identified by the set Sharers (the owner) =&gt; three possible directory requests:</a:t>
            </a:r>
            <a:endParaRPr lang="en-US" altLang="zh-CN" sz="1600"/>
          </a:p>
          <a:p>
            <a:pPr lvl="1" eaLnBrk="1" hangingPunct="1"/>
            <a:r>
              <a:rPr lang="en-US" altLang="zh-CN" sz="1800">
                <a:solidFill>
                  <a:srgbClr val="FF0000"/>
                </a:solidFill>
              </a:rPr>
              <a:t>Read miss</a:t>
            </a:r>
            <a:r>
              <a:rPr lang="en-US" altLang="zh-CN" sz="1800"/>
              <a:t>: owner processor sent data fetch message, causing state of block in owner</a:t>
            </a:r>
            <a:r>
              <a:rPr lang="en-US" altLang="zh-CN" sz="1800">
                <a:latin typeface="Times New Roman" panose="02020603050405020304" pitchFamily="18" charset="0"/>
              </a:rPr>
              <a:t>’</a:t>
            </a:r>
            <a:r>
              <a:rPr lang="en-US" altLang="zh-CN" sz="1800"/>
              <a:t>s cache to transition to Shared and causes owner to send data to directory, where it is written to memory &amp; sent back to requesting processor. </a:t>
            </a:r>
            <a:br>
              <a:rPr lang="en-US" altLang="zh-CN" sz="1800"/>
            </a:br>
            <a:r>
              <a:rPr lang="en-US" altLang="zh-CN" sz="1800"/>
              <a:t>Identity of requesting processor is added to set Sharers, which still contains the identity of the processor that was the owner (since it still has a readable copy).  State is shared.</a:t>
            </a:r>
          </a:p>
          <a:p>
            <a:pPr lvl="1" eaLnBrk="1" hangingPunct="1"/>
            <a:r>
              <a:rPr lang="en-US" altLang="zh-CN" sz="1800">
                <a:solidFill>
                  <a:srgbClr val="FF0000"/>
                </a:solidFill>
              </a:rPr>
              <a:t>Data write-back</a:t>
            </a:r>
            <a:r>
              <a:rPr lang="en-US" altLang="zh-CN" sz="1800"/>
              <a:t>: owner processor is replacing the block and hence must write it back, making memory copy up-to-date </a:t>
            </a:r>
            <a:br>
              <a:rPr lang="en-US" altLang="zh-CN" sz="1800"/>
            </a:br>
            <a:r>
              <a:rPr lang="en-US" altLang="zh-CN" sz="1800"/>
              <a:t>(the home directory essentially becomes the owner), the block is now Uncached, and the Sharer set is empty. </a:t>
            </a:r>
          </a:p>
          <a:p>
            <a:pPr lvl="1" eaLnBrk="1" hangingPunct="1"/>
            <a:r>
              <a:rPr lang="en-US" altLang="zh-CN" sz="1800">
                <a:solidFill>
                  <a:srgbClr val="FF0000"/>
                </a:solidFill>
              </a:rPr>
              <a:t>Write miss</a:t>
            </a:r>
            <a:r>
              <a:rPr lang="en-US" altLang="zh-CN" sz="1800"/>
              <a:t>: block has a new owner. A message is sent to old owner causing the cache to send the value of the block to the directory from which it is sent to the requesting processor, which becomes the new owner. Sharers is set to identity of new owner, and state of block is made Exclusive.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 calcmode="lin" valueType="num">
                                      <p:cBhvr additive="base">
                                        <p:cTn id="15"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6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928688" y="0"/>
            <a:ext cx="7993062" cy="766763"/>
          </a:xfrm>
        </p:spPr>
        <p:txBody>
          <a:bodyPr/>
          <a:lstStyle/>
          <a:p>
            <a:r>
              <a:rPr lang="en-US" altLang="zh-CN"/>
              <a:t>Case Study:  </a:t>
            </a:r>
            <a:r>
              <a:rPr lang="en-US" altLang="zh-CN" sz="4000">
                <a:solidFill>
                  <a:srgbClr val="FF0000"/>
                </a:solidFill>
              </a:rPr>
              <a:t>p1 write 888 to x</a:t>
            </a:r>
            <a:endParaRPr lang="zh-CN" altLang="en-US" sz="4000">
              <a:solidFill>
                <a:srgbClr val="FF0000"/>
              </a:solidFill>
            </a:endParaRPr>
          </a:p>
        </p:txBody>
      </p:sp>
      <p:sp>
        <p:nvSpPr>
          <p:cNvPr id="36" name="内容占位符 35"/>
          <p:cNvSpPr>
            <a:spLocks noGrp="1"/>
          </p:cNvSpPr>
          <p:nvPr>
            <p:ph idx="1"/>
          </p:nvPr>
        </p:nvSpPr>
        <p:spPr>
          <a:xfrm>
            <a:off x="0" y="4286250"/>
            <a:ext cx="8964613" cy="571500"/>
          </a:xfrm>
        </p:spPr>
        <p:txBody>
          <a:bodyPr/>
          <a:lstStyle/>
          <a:p>
            <a:r>
              <a:rPr lang="en-US" altLang="zh-CN" sz="2400"/>
              <a:t>P1(local)          P5(home)        P2(remote)        P3(remote)    </a:t>
            </a:r>
            <a:endParaRPr lang="zh-CN" altLang="en-US" sz="2400"/>
          </a:p>
        </p:txBody>
      </p:sp>
      <p:grpSp>
        <p:nvGrpSpPr>
          <p:cNvPr id="103428" name="组合 33"/>
          <p:cNvGrpSpPr>
            <a:grpSpLocks/>
          </p:cNvGrpSpPr>
          <p:nvPr/>
        </p:nvGrpSpPr>
        <p:grpSpPr bwMode="auto">
          <a:xfrm>
            <a:off x="0" y="1000125"/>
            <a:ext cx="7500938" cy="3143250"/>
            <a:chOff x="357158" y="1571612"/>
            <a:chExt cx="8286808" cy="3857652"/>
          </a:xfrm>
        </p:grpSpPr>
        <p:sp>
          <p:nvSpPr>
            <p:cNvPr id="103461"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3462"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p:txBody>
        </p:sp>
        <p:sp>
          <p:nvSpPr>
            <p:cNvPr id="103463"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r>
                <a:rPr lang="en-US" altLang="zh-CN" sz="1800"/>
                <a:t>X=111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3464"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r>
                <a:rPr lang="en-US" altLang="zh-CN" sz="1800"/>
                <a:t>X=111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3465" name="直接连接符 1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66" name="直接连接符 24"/>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67" name="直接连接符 25"/>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3468" name="圆角矩形 26"/>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3469" name="圆角矩形 27"/>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3470" name="圆角矩形 28"/>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3471" name="直接连接符 29"/>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72" name="直接连接符 30"/>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73" name="直接连接符 31"/>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nvGrpSpPr>
          <p:cNvPr id="3" name="组合 72"/>
          <p:cNvGrpSpPr>
            <a:grpSpLocks/>
          </p:cNvGrpSpPr>
          <p:nvPr/>
        </p:nvGrpSpPr>
        <p:grpSpPr bwMode="auto">
          <a:xfrm>
            <a:off x="998538" y="4857750"/>
            <a:ext cx="6503987" cy="2001838"/>
            <a:chOff x="999306" y="4857760"/>
            <a:chExt cx="6503240" cy="2001034"/>
          </a:xfrm>
        </p:grpSpPr>
        <p:cxnSp>
          <p:nvCxnSpPr>
            <p:cNvPr id="103457" name="直接连接符 37"/>
            <p:cNvCxnSpPr>
              <a:cxnSpLocks noChangeShapeType="1"/>
            </p:cNvCxnSpPr>
            <p:nvPr/>
          </p:nvCxnSpPr>
          <p:spPr bwMode="auto">
            <a:xfrm rot="5400000">
              <a:off x="-20" y="5857880"/>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58" name="直接连接符 38"/>
            <p:cNvCxnSpPr>
              <a:cxnSpLocks noChangeShapeType="1"/>
            </p:cNvCxnSpPr>
            <p:nvPr/>
          </p:nvCxnSpPr>
          <p:spPr bwMode="auto">
            <a:xfrm rot="5400000">
              <a:off x="2072476"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59" name="直接连接符 39"/>
            <p:cNvCxnSpPr>
              <a:cxnSpLocks noChangeShapeType="1"/>
            </p:cNvCxnSpPr>
            <p:nvPr/>
          </p:nvCxnSpPr>
          <p:spPr bwMode="auto">
            <a:xfrm rot="5400000">
              <a:off x="4358492"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60" name="直接连接符 40"/>
            <p:cNvCxnSpPr>
              <a:cxnSpLocks noChangeShapeType="1"/>
            </p:cNvCxnSpPr>
            <p:nvPr/>
          </p:nvCxnSpPr>
          <p:spPr bwMode="auto">
            <a:xfrm rot="5400000">
              <a:off x="6501632"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42" name="TextBox 41"/>
          <p:cNvSpPr txBox="1">
            <a:spLocks noChangeArrowheads="1"/>
          </p:cNvSpPr>
          <p:nvPr/>
        </p:nvSpPr>
        <p:spPr bwMode="auto">
          <a:xfrm>
            <a:off x="3714750" y="300037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Direct: X: S, {P2,P3}</a:t>
            </a:r>
            <a:endParaRPr lang="zh-CN" altLang="en-US" sz="4400">
              <a:solidFill>
                <a:schemeClr val="tx2"/>
              </a:solidFill>
              <a:latin typeface="Arial" panose="020B0604020202020204" pitchFamily="34" charset="0"/>
            </a:endParaRPr>
          </a:p>
        </p:txBody>
      </p:sp>
      <p:sp>
        <p:nvSpPr>
          <p:cNvPr id="43" name="TextBox 42"/>
          <p:cNvSpPr txBox="1">
            <a:spLocks noChangeArrowheads="1"/>
          </p:cNvSpPr>
          <p:nvPr/>
        </p:nvSpPr>
        <p:spPr bwMode="auto">
          <a:xfrm>
            <a:off x="4214813" y="1714500"/>
            <a:ext cx="1357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S</a:t>
            </a:r>
            <a:endParaRPr lang="zh-CN" altLang="en-US" sz="4400">
              <a:solidFill>
                <a:schemeClr val="tx2"/>
              </a:solidFill>
              <a:latin typeface="Arial" panose="020B0604020202020204" pitchFamily="34" charset="0"/>
            </a:endParaRPr>
          </a:p>
        </p:txBody>
      </p:sp>
      <p:sp>
        <p:nvSpPr>
          <p:cNvPr id="44" name="TextBox 43"/>
          <p:cNvSpPr txBox="1">
            <a:spLocks noChangeArrowheads="1"/>
          </p:cNvSpPr>
          <p:nvPr/>
        </p:nvSpPr>
        <p:spPr bwMode="auto">
          <a:xfrm>
            <a:off x="6858000"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S</a:t>
            </a:r>
            <a:endParaRPr lang="zh-CN" altLang="en-US" sz="4400">
              <a:solidFill>
                <a:schemeClr val="tx2"/>
              </a:solidFill>
              <a:latin typeface="Arial" panose="020B0604020202020204" pitchFamily="34" charset="0"/>
            </a:endParaRPr>
          </a:p>
        </p:txBody>
      </p:sp>
      <p:sp>
        <p:nvSpPr>
          <p:cNvPr id="45" name="TextBox 44"/>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grpSp>
        <p:nvGrpSpPr>
          <p:cNvPr id="4" name="组合 48"/>
          <p:cNvGrpSpPr>
            <a:grpSpLocks/>
          </p:cNvGrpSpPr>
          <p:nvPr/>
        </p:nvGrpSpPr>
        <p:grpSpPr bwMode="auto">
          <a:xfrm>
            <a:off x="1000125" y="4786313"/>
            <a:ext cx="2071688" cy="369887"/>
            <a:chOff x="1000100" y="4786322"/>
            <a:chExt cx="2071702" cy="368778"/>
          </a:xfrm>
        </p:grpSpPr>
        <p:cxnSp>
          <p:nvCxnSpPr>
            <p:cNvPr id="103455" name="直接箭头连接符 46"/>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6" name="TextBox 47"/>
            <p:cNvSpPr txBox="1">
              <a:spLocks noChangeArrowheads="1"/>
            </p:cNvSpPr>
            <p:nvPr/>
          </p:nvSpPr>
          <p:spPr bwMode="auto">
            <a:xfrm>
              <a:off x="1214414" y="4786322"/>
              <a:ext cx="1411615" cy="3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WriteMiss X</a:t>
              </a:r>
              <a:endParaRPr lang="zh-CN" altLang="en-US" sz="1800">
                <a:solidFill>
                  <a:schemeClr val="tx2"/>
                </a:solidFill>
                <a:latin typeface="Arial" panose="020B0604020202020204" pitchFamily="34" charset="0"/>
              </a:endParaRPr>
            </a:p>
          </p:txBody>
        </p:sp>
      </p:grpSp>
      <p:cxnSp>
        <p:nvCxnSpPr>
          <p:cNvPr id="103435" name="直接箭头连接符 50"/>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grpSp>
        <p:nvGrpSpPr>
          <p:cNvPr id="5" name="组合 51"/>
          <p:cNvGrpSpPr>
            <a:grpSpLocks/>
          </p:cNvGrpSpPr>
          <p:nvPr/>
        </p:nvGrpSpPr>
        <p:grpSpPr bwMode="auto">
          <a:xfrm>
            <a:off x="3071813" y="5072063"/>
            <a:ext cx="2286000" cy="369887"/>
            <a:chOff x="1000100" y="4786322"/>
            <a:chExt cx="2071702" cy="369332"/>
          </a:xfrm>
        </p:grpSpPr>
        <p:cxnSp>
          <p:nvCxnSpPr>
            <p:cNvPr id="103453" name="直接箭头连接符 52"/>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4" name="TextBox 53"/>
            <p:cNvSpPr txBox="1">
              <a:spLocks noChangeArrowheads="1"/>
            </p:cNvSpPr>
            <p:nvPr/>
          </p:nvSpPr>
          <p:spPr bwMode="auto">
            <a:xfrm>
              <a:off x="1214414" y="4786322"/>
              <a:ext cx="13760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Invalidate  X </a:t>
              </a:r>
              <a:endParaRPr lang="zh-CN" altLang="en-US" sz="1800">
                <a:solidFill>
                  <a:schemeClr val="tx2"/>
                </a:solidFill>
                <a:latin typeface="Arial" panose="020B0604020202020204" pitchFamily="34" charset="0"/>
              </a:endParaRPr>
            </a:p>
          </p:txBody>
        </p:sp>
      </p:grpSp>
      <p:grpSp>
        <p:nvGrpSpPr>
          <p:cNvPr id="6" name="组合 54"/>
          <p:cNvGrpSpPr>
            <a:grpSpLocks/>
          </p:cNvGrpSpPr>
          <p:nvPr/>
        </p:nvGrpSpPr>
        <p:grpSpPr bwMode="auto">
          <a:xfrm>
            <a:off x="3071813" y="5357813"/>
            <a:ext cx="4429125" cy="369887"/>
            <a:chOff x="1000100" y="4786323"/>
            <a:chExt cx="2071702" cy="318239"/>
          </a:xfrm>
        </p:grpSpPr>
        <p:cxnSp>
          <p:nvCxnSpPr>
            <p:cNvPr id="103451" name="直接箭头连接符 55"/>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2" name="TextBox 56"/>
            <p:cNvSpPr txBox="1">
              <a:spLocks noChangeArrowheads="1"/>
            </p:cNvSpPr>
            <p:nvPr/>
          </p:nvSpPr>
          <p:spPr bwMode="auto">
            <a:xfrm>
              <a:off x="1214414" y="4786323"/>
              <a:ext cx="1699928" cy="31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                                 Invalidate  X </a:t>
              </a:r>
              <a:endParaRPr lang="zh-CN" altLang="en-US" sz="1800">
                <a:solidFill>
                  <a:schemeClr val="tx2"/>
                </a:solidFill>
                <a:latin typeface="Arial" panose="020B0604020202020204" pitchFamily="34" charset="0"/>
              </a:endParaRPr>
            </a:p>
          </p:txBody>
        </p:sp>
      </p:grpSp>
      <p:grpSp>
        <p:nvGrpSpPr>
          <p:cNvPr id="7" name="组合 61"/>
          <p:cNvGrpSpPr>
            <a:grpSpLocks/>
          </p:cNvGrpSpPr>
          <p:nvPr/>
        </p:nvGrpSpPr>
        <p:grpSpPr bwMode="auto">
          <a:xfrm>
            <a:off x="3071813" y="5572125"/>
            <a:ext cx="2286000" cy="400050"/>
            <a:chOff x="3071802" y="5715016"/>
            <a:chExt cx="2286016" cy="400110"/>
          </a:xfrm>
        </p:grpSpPr>
        <p:cxnSp>
          <p:nvCxnSpPr>
            <p:cNvPr id="103449" name="直接箭头连接符 58"/>
            <p:cNvCxnSpPr>
              <a:cxnSpLocks noChangeShapeType="1"/>
            </p:cNvCxnSpPr>
            <p:nvPr/>
          </p:nvCxnSpPr>
          <p:spPr bwMode="auto">
            <a:xfrm rot="10800000">
              <a:off x="3071802" y="6072206"/>
              <a:ext cx="2286016" cy="1588"/>
            </a:xfrm>
            <a:prstGeom prst="straightConnector1">
              <a:avLst/>
            </a:prstGeom>
            <a:noFill/>
            <a:ln w="952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103450" name="TextBox 59"/>
            <p:cNvSpPr txBox="1">
              <a:spLocks noChangeArrowheads="1"/>
            </p:cNvSpPr>
            <p:nvPr/>
          </p:nvSpPr>
          <p:spPr bwMode="auto">
            <a:xfrm>
              <a:off x="3357554" y="5715016"/>
              <a:ext cx="11430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Ack</a:t>
              </a:r>
              <a:endParaRPr lang="zh-CN" altLang="en-US" sz="2000">
                <a:solidFill>
                  <a:schemeClr val="tx2"/>
                </a:solidFill>
                <a:latin typeface="Arial" panose="020B0604020202020204" pitchFamily="34" charset="0"/>
              </a:endParaRPr>
            </a:p>
          </p:txBody>
        </p:sp>
      </p:grpSp>
      <p:sp>
        <p:nvSpPr>
          <p:cNvPr id="61" name="TextBox 60"/>
          <p:cNvSpPr txBox="1">
            <a:spLocks noChangeArrowheads="1"/>
          </p:cNvSpPr>
          <p:nvPr/>
        </p:nvSpPr>
        <p:spPr bwMode="auto">
          <a:xfrm>
            <a:off x="4214813" y="1714500"/>
            <a:ext cx="164306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63" name="TextBox 62"/>
          <p:cNvSpPr txBox="1">
            <a:spLocks noChangeArrowheads="1"/>
          </p:cNvSpPr>
          <p:nvPr/>
        </p:nvSpPr>
        <p:spPr bwMode="auto">
          <a:xfrm>
            <a:off x="6786563" y="1714500"/>
            <a:ext cx="164306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grpSp>
        <p:nvGrpSpPr>
          <p:cNvPr id="8" name="组合 63"/>
          <p:cNvGrpSpPr>
            <a:grpSpLocks/>
          </p:cNvGrpSpPr>
          <p:nvPr/>
        </p:nvGrpSpPr>
        <p:grpSpPr bwMode="auto">
          <a:xfrm>
            <a:off x="3071813" y="5786438"/>
            <a:ext cx="4500562" cy="400050"/>
            <a:chOff x="3071802" y="5844358"/>
            <a:chExt cx="2322887" cy="252736"/>
          </a:xfrm>
        </p:grpSpPr>
        <p:cxnSp>
          <p:nvCxnSpPr>
            <p:cNvPr id="103447" name="直接箭头连接符 64"/>
            <p:cNvCxnSpPr>
              <a:cxnSpLocks noChangeShapeType="1"/>
            </p:cNvCxnSpPr>
            <p:nvPr/>
          </p:nvCxnSpPr>
          <p:spPr bwMode="auto">
            <a:xfrm rot="10800000">
              <a:off x="3071802" y="6072206"/>
              <a:ext cx="2286016" cy="1588"/>
            </a:xfrm>
            <a:prstGeom prst="straightConnector1">
              <a:avLst/>
            </a:prstGeom>
            <a:noFill/>
            <a:ln w="952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103448" name="TextBox 65"/>
            <p:cNvSpPr txBox="1">
              <a:spLocks noChangeArrowheads="1"/>
            </p:cNvSpPr>
            <p:nvPr/>
          </p:nvSpPr>
          <p:spPr bwMode="auto">
            <a:xfrm>
              <a:off x="4472908" y="5844358"/>
              <a:ext cx="921781"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Ack</a:t>
              </a:r>
              <a:endParaRPr lang="zh-CN" altLang="en-US" sz="2000">
                <a:solidFill>
                  <a:schemeClr val="tx2"/>
                </a:solidFill>
                <a:latin typeface="Arial" panose="020B0604020202020204" pitchFamily="34" charset="0"/>
              </a:endParaRPr>
            </a:p>
          </p:txBody>
        </p:sp>
      </p:grpSp>
      <p:sp>
        <p:nvSpPr>
          <p:cNvPr id="67" name="TextBox 66"/>
          <p:cNvSpPr txBox="1">
            <a:spLocks noChangeArrowheads="1"/>
          </p:cNvSpPr>
          <p:nvPr/>
        </p:nvSpPr>
        <p:spPr bwMode="auto">
          <a:xfrm>
            <a:off x="3786188" y="3000375"/>
            <a:ext cx="2071687"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Direct: 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grpSp>
        <p:nvGrpSpPr>
          <p:cNvPr id="9" name="组合 70"/>
          <p:cNvGrpSpPr>
            <a:grpSpLocks/>
          </p:cNvGrpSpPr>
          <p:nvPr/>
        </p:nvGrpSpPr>
        <p:grpSpPr bwMode="auto">
          <a:xfrm>
            <a:off x="1000125" y="6029325"/>
            <a:ext cx="2071688" cy="400050"/>
            <a:chOff x="1000100" y="6029286"/>
            <a:chExt cx="2071702" cy="400110"/>
          </a:xfrm>
        </p:grpSpPr>
        <p:cxnSp>
          <p:nvCxnSpPr>
            <p:cNvPr id="103445"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46" name="TextBox 69"/>
            <p:cNvSpPr txBox="1">
              <a:spLocks noChangeArrowheads="1"/>
            </p:cNvSpPr>
            <p:nvPr/>
          </p:nvSpPr>
          <p:spPr bwMode="auto">
            <a:xfrm>
              <a:off x="1142976" y="6029286"/>
              <a:ext cx="1622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Reply X=111</a:t>
              </a:r>
              <a:endParaRPr lang="zh-CN" altLang="en-US" sz="4400">
                <a:solidFill>
                  <a:schemeClr val="tx2"/>
                </a:solidFill>
                <a:latin typeface="Arial" panose="020B0604020202020204" pitchFamily="34" charset="0"/>
              </a:endParaRPr>
            </a:p>
          </p:txBody>
        </p:sp>
      </p:grpSp>
      <p:sp>
        <p:nvSpPr>
          <p:cNvPr id="72" name="TextBox 71"/>
          <p:cNvSpPr txBox="1">
            <a:spLocks noChangeArrowheads="1"/>
          </p:cNvSpPr>
          <p:nvPr/>
        </p:nvSpPr>
        <p:spPr bwMode="auto">
          <a:xfrm>
            <a:off x="1500188" y="1714500"/>
            <a:ext cx="19288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42" grpId="0"/>
      <p:bldP spid="43" grpId="0"/>
      <p:bldP spid="44" grpId="0"/>
      <p:bldP spid="45" grpId="0"/>
      <p:bldP spid="61" grpId="0" animBg="1"/>
      <p:bldP spid="61" grpId="1" animBg="1"/>
      <p:bldP spid="63" grpId="0" animBg="1"/>
      <p:bldP spid="67" grpId="0" animBg="1"/>
      <p:bldP spid="72" grpId="0" animBg="1"/>
      <p:bldP spid="72"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1150938" y="0"/>
            <a:ext cx="7993062" cy="766763"/>
          </a:xfrm>
        </p:spPr>
        <p:txBody>
          <a:bodyPr/>
          <a:lstStyle/>
          <a:p>
            <a:r>
              <a:rPr lang="en-US" altLang="zh-CN">
                <a:solidFill>
                  <a:srgbClr val="FF0000"/>
                </a:solidFill>
              </a:rPr>
              <a:t>P2 write 999 to X </a:t>
            </a:r>
            <a:endParaRPr lang="zh-CN" altLang="en-US">
              <a:solidFill>
                <a:srgbClr val="FF0000"/>
              </a:solidFill>
            </a:endParaRPr>
          </a:p>
        </p:txBody>
      </p:sp>
      <p:sp>
        <p:nvSpPr>
          <p:cNvPr id="4" name="内容占位符 35"/>
          <p:cNvSpPr txBox="1">
            <a:spLocks/>
          </p:cNvSpPr>
          <p:nvPr/>
        </p:nvSpPr>
        <p:spPr bwMode="auto">
          <a:xfrm>
            <a:off x="0" y="4286250"/>
            <a:ext cx="8964613" cy="571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altLang="zh-CN" sz="2400" kern="0" dirty="0" err="1">
                <a:solidFill>
                  <a:schemeClr val="tx1"/>
                </a:solidFill>
                <a:latin typeface="+mn-lt"/>
                <a:ea typeface="+mn-ea"/>
              </a:rPr>
              <a:t>P1</a:t>
            </a:r>
            <a:r>
              <a:rPr lang="en-US" altLang="zh-CN" sz="2400" kern="0" dirty="0">
                <a:solidFill>
                  <a:schemeClr val="tx1"/>
                </a:solidFill>
                <a:latin typeface="+mn-lt"/>
                <a:ea typeface="+mn-ea"/>
              </a:rPr>
              <a:t>(remote)          </a:t>
            </a:r>
            <a:r>
              <a:rPr lang="en-US" altLang="zh-CN" sz="2400" kern="0" dirty="0" err="1">
                <a:solidFill>
                  <a:schemeClr val="tx1"/>
                </a:solidFill>
                <a:latin typeface="+mn-lt"/>
                <a:ea typeface="+mn-ea"/>
              </a:rPr>
              <a:t>P5</a:t>
            </a:r>
            <a:r>
              <a:rPr lang="en-US" altLang="zh-CN" sz="2400" kern="0" dirty="0">
                <a:solidFill>
                  <a:schemeClr val="tx1"/>
                </a:solidFill>
                <a:latin typeface="+mn-lt"/>
                <a:ea typeface="+mn-ea"/>
              </a:rPr>
              <a:t>(home)        </a:t>
            </a:r>
            <a:r>
              <a:rPr lang="en-US" altLang="zh-CN" sz="2400" kern="0" dirty="0" err="1">
                <a:solidFill>
                  <a:schemeClr val="tx1"/>
                </a:solidFill>
                <a:latin typeface="+mn-lt"/>
                <a:ea typeface="+mn-ea"/>
              </a:rPr>
              <a:t>P2</a:t>
            </a:r>
            <a:r>
              <a:rPr lang="en-US" altLang="zh-CN" sz="2400" kern="0" dirty="0">
                <a:solidFill>
                  <a:schemeClr val="tx1"/>
                </a:solidFill>
                <a:latin typeface="+mn-lt"/>
                <a:ea typeface="+mn-ea"/>
              </a:rPr>
              <a:t>(local)        </a:t>
            </a:r>
            <a:r>
              <a:rPr lang="en-US" altLang="zh-CN" sz="2400" kern="0" dirty="0" err="1">
                <a:solidFill>
                  <a:schemeClr val="tx1"/>
                </a:solidFill>
                <a:latin typeface="+mn-lt"/>
                <a:ea typeface="+mn-ea"/>
              </a:rPr>
              <a:t>P3</a:t>
            </a:r>
            <a:r>
              <a:rPr lang="en-US" altLang="zh-CN" sz="2400" kern="0" dirty="0">
                <a:solidFill>
                  <a:schemeClr val="tx1"/>
                </a:solidFill>
                <a:latin typeface="+mn-lt"/>
                <a:ea typeface="+mn-ea"/>
              </a:rPr>
              <a:t>(remote)    </a:t>
            </a:r>
            <a:endParaRPr lang="zh-CN" altLang="en-US" sz="2400" kern="0" dirty="0">
              <a:solidFill>
                <a:schemeClr val="tx1"/>
              </a:solidFill>
              <a:latin typeface="+mn-lt"/>
              <a:ea typeface="+mn-ea"/>
            </a:endParaRPr>
          </a:p>
        </p:txBody>
      </p:sp>
      <p:grpSp>
        <p:nvGrpSpPr>
          <p:cNvPr id="104452" name="组合 4"/>
          <p:cNvGrpSpPr>
            <a:grpSpLocks/>
          </p:cNvGrpSpPr>
          <p:nvPr/>
        </p:nvGrpSpPr>
        <p:grpSpPr bwMode="auto">
          <a:xfrm>
            <a:off x="0" y="1000125"/>
            <a:ext cx="7500938" cy="3143250"/>
            <a:chOff x="357158" y="1571612"/>
            <a:chExt cx="8286808" cy="3857652"/>
          </a:xfrm>
        </p:grpSpPr>
        <p:sp>
          <p:nvSpPr>
            <p:cNvPr id="104466"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4467"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a:p>
              <a:pPr algn="ctr" eaLnBrk="1" hangingPunct="1">
                <a:spcBef>
                  <a:spcPct val="0"/>
                </a:spcBef>
                <a:buClrTx/>
                <a:buSzTx/>
                <a:buFontTx/>
                <a:buNone/>
              </a:pPr>
              <a:r>
                <a:rPr lang="en-US" altLang="zh-CN" sz="1800"/>
                <a:t>X=888</a:t>
              </a:r>
            </a:p>
          </p:txBody>
        </p:sp>
        <p:sp>
          <p:nvSpPr>
            <p:cNvPr id="104468"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4469"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4470" name="直接连接符 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1" name="直接连接符 10"/>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2" name="直接连接符 11"/>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4473" name="圆角矩形 12"/>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4474" name="圆角矩形 13"/>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4475" name="圆角矩形 14"/>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4476" name="直接连接符 15"/>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7" name="直接连接符 16"/>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8" name="直接连接符 17"/>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04453" name="直接连接符 18"/>
          <p:cNvCxnSpPr>
            <a:cxnSpLocks noChangeShapeType="1"/>
          </p:cNvCxnSpPr>
          <p:nvPr/>
        </p:nvCxnSpPr>
        <p:spPr bwMode="auto">
          <a:xfrm rot="5400000">
            <a:off x="-793" y="5858669"/>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4" name="直接连接符 19"/>
          <p:cNvCxnSpPr>
            <a:cxnSpLocks noChangeShapeType="1"/>
          </p:cNvCxnSpPr>
          <p:nvPr/>
        </p:nvCxnSpPr>
        <p:spPr bwMode="auto">
          <a:xfrm rot="5400000">
            <a:off x="2072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5" name="直接连接符 20"/>
          <p:cNvCxnSpPr>
            <a:cxnSpLocks noChangeShapeType="1"/>
          </p:cNvCxnSpPr>
          <p:nvPr/>
        </p:nvCxnSpPr>
        <p:spPr bwMode="auto">
          <a:xfrm rot="5400000">
            <a:off x="4358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6" name="直接连接符 21"/>
          <p:cNvCxnSpPr>
            <a:cxnSpLocks noChangeShapeType="1"/>
          </p:cNvCxnSpPr>
          <p:nvPr/>
        </p:nvCxnSpPr>
        <p:spPr bwMode="auto">
          <a:xfrm rot="5400000">
            <a:off x="6501607"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04457" name="TextBox 22"/>
          <p:cNvSpPr txBox="1">
            <a:spLocks noChangeArrowheads="1"/>
          </p:cNvSpPr>
          <p:nvPr/>
        </p:nvSpPr>
        <p:spPr bwMode="auto">
          <a:xfrm>
            <a:off x="3929063" y="307181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 {P2,P3}</a:t>
            </a:r>
            <a:endParaRPr lang="zh-CN" altLang="en-US" sz="4400">
              <a:solidFill>
                <a:schemeClr val="tx2"/>
              </a:solidFill>
              <a:latin typeface="Arial" panose="020B0604020202020204" pitchFamily="34" charset="0"/>
            </a:endParaRPr>
          </a:p>
        </p:txBody>
      </p:sp>
      <p:sp>
        <p:nvSpPr>
          <p:cNvPr id="104458" name="TextBox 23"/>
          <p:cNvSpPr txBox="1">
            <a:spLocks noChangeArrowheads="1"/>
          </p:cNvSpPr>
          <p:nvPr/>
        </p:nvSpPr>
        <p:spPr bwMode="auto">
          <a:xfrm>
            <a:off x="4214813" y="171450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4459" name="TextBox 24"/>
          <p:cNvSpPr txBox="1">
            <a:spLocks noChangeArrowheads="1"/>
          </p:cNvSpPr>
          <p:nvPr/>
        </p:nvSpPr>
        <p:spPr bwMode="auto">
          <a:xfrm>
            <a:off x="6858000" y="1714500"/>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4460" name="TextBox 25"/>
          <p:cNvSpPr txBox="1">
            <a:spLocks noChangeArrowheads="1"/>
          </p:cNvSpPr>
          <p:nvPr/>
        </p:nvSpPr>
        <p:spPr bwMode="auto">
          <a:xfrm>
            <a:off x="1571625" y="1714500"/>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cxnSp>
        <p:nvCxnSpPr>
          <p:cNvPr id="104461" name="直接箭头连接符 29"/>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104462" name="TextBox 39"/>
          <p:cNvSpPr txBox="1">
            <a:spLocks noChangeArrowheads="1"/>
          </p:cNvSpPr>
          <p:nvPr/>
        </p:nvSpPr>
        <p:spPr bwMode="auto">
          <a:xfrm>
            <a:off x="4214813"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4463" name="TextBox 40"/>
          <p:cNvSpPr txBox="1">
            <a:spLocks noChangeArrowheads="1"/>
          </p:cNvSpPr>
          <p:nvPr/>
        </p:nvSpPr>
        <p:spPr bwMode="auto">
          <a:xfrm>
            <a:off x="6929438"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4464" name="TextBox 44"/>
          <p:cNvSpPr txBox="1">
            <a:spLocks noChangeArrowheads="1"/>
          </p:cNvSpPr>
          <p:nvPr/>
        </p:nvSpPr>
        <p:spPr bwMode="auto">
          <a:xfrm>
            <a:off x="4000500" y="3059113"/>
            <a:ext cx="153193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sp>
        <p:nvSpPr>
          <p:cNvPr id="104465" name="TextBox 48"/>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spTree>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1150938" y="0"/>
            <a:ext cx="7993062" cy="766763"/>
          </a:xfrm>
        </p:spPr>
        <p:txBody>
          <a:bodyPr/>
          <a:lstStyle/>
          <a:p>
            <a:r>
              <a:rPr lang="en-US" altLang="zh-CN">
                <a:solidFill>
                  <a:srgbClr val="FF0000"/>
                </a:solidFill>
              </a:rPr>
              <a:t>Answer for P2 write 999 to X </a:t>
            </a:r>
            <a:endParaRPr lang="zh-CN" altLang="en-US">
              <a:solidFill>
                <a:srgbClr val="FF0000"/>
              </a:solidFill>
            </a:endParaRPr>
          </a:p>
        </p:txBody>
      </p:sp>
      <p:sp>
        <p:nvSpPr>
          <p:cNvPr id="4" name="内容占位符 35"/>
          <p:cNvSpPr txBox="1">
            <a:spLocks/>
          </p:cNvSpPr>
          <p:nvPr/>
        </p:nvSpPr>
        <p:spPr bwMode="auto">
          <a:xfrm>
            <a:off x="0" y="4286250"/>
            <a:ext cx="8964613" cy="571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altLang="zh-CN" sz="2400" kern="0" dirty="0" err="1">
                <a:solidFill>
                  <a:schemeClr val="tx1"/>
                </a:solidFill>
                <a:latin typeface="+mn-lt"/>
                <a:ea typeface="+mn-ea"/>
              </a:rPr>
              <a:t>P1</a:t>
            </a:r>
            <a:r>
              <a:rPr lang="en-US" altLang="zh-CN" sz="2400" kern="0" dirty="0">
                <a:solidFill>
                  <a:schemeClr val="tx1"/>
                </a:solidFill>
                <a:latin typeface="+mn-lt"/>
                <a:ea typeface="+mn-ea"/>
              </a:rPr>
              <a:t>(remote)          </a:t>
            </a:r>
            <a:r>
              <a:rPr lang="en-US" altLang="zh-CN" sz="2400" kern="0" dirty="0" err="1">
                <a:solidFill>
                  <a:schemeClr val="tx1"/>
                </a:solidFill>
                <a:latin typeface="+mn-lt"/>
                <a:ea typeface="+mn-ea"/>
              </a:rPr>
              <a:t>P5</a:t>
            </a:r>
            <a:r>
              <a:rPr lang="en-US" altLang="zh-CN" sz="2400" kern="0" dirty="0">
                <a:solidFill>
                  <a:schemeClr val="tx1"/>
                </a:solidFill>
                <a:latin typeface="+mn-lt"/>
                <a:ea typeface="+mn-ea"/>
              </a:rPr>
              <a:t>(home)        </a:t>
            </a:r>
            <a:r>
              <a:rPr lang="en-US" altLang="zh-CN" sz="2400" kern="0" dirty="0" err="1">
                <a:solidFill>
                  <a:schemeClr val="tx1"/>
                </a:solidFill>
                <a:latin typeface="+mn-lt"/>
                <a:ea typeface="+mn-ea"/>
              </a:rPr>
              <a:t>P2</a:t>
            </a:r>
            <a:r>
              <a:rPr lang="en-US" altLang="zh-CN" sz="2400" kern="0" dirty="0">
                <a:solidFill>
                  <a:schemeClr val="tx1"/>
                </a:solidFill>
                <a:latin typeface="+mn-lt"/>
                <a:ea typeface="+mn-ea"/>
              </a:rPr>
              <a:t>(local)        </a:t>
            </a:r>
            <a:r>
              <a:rPr lang="en-US" altLang="zh-CN" sz="2400" kern="0" dirty="0" err="1">
                <a:solidFill>
                  <a:schemeClr val="tx1"/>
                </a:solidFill>
                <a:latin typeface="+mn-lt"/>
                <a:ea typeface="+mn-ea"/>
              </a:rPr>
              <a:t>P3</a:t>
            </a:r>
            <a:r>
              <a:rPr lang="en-US" altLang="zh-CN" sz="2400" kern="0" dirty="0">
                <a:solidFill>
                  <a:schemeClr val="tx1"/>
                </a:solidFill>
                <a:latin typeface="+mn-lt"/>
                <a:ea typeface="+mn-ea"/>
              </a:rPr>
              <a:t>(remote)    </a:t>
            </a:r>
            <a:endParaRPr lang="zh-CN" altLang="en-US" sz="2400" kern="0" dirty="0">
              <a:solidFill>
                <a:schemeClr val="tx1"/>
              </a:solidFill>
              <a:latin typeface="+mn-lt"/>
              <a:ea typeface="+mn-ea"/>
            </a:endParaRPr>
          </a:p>
        </p:txBody>
      </p:sp>
      <p:grpSp>
        <p:nvGrpSpPr>
          <p:cNvPr id="105476" name="组合 4"/>
          <p:cNvGrpSpPr>
            <a:grpSpLocks/>
          </p:cNvGrpSpPr>
          <p:nvPr/>
        </p:nvGrpSpPr>
        <p:grpSpPr bwMode="auto">
          <a:xfrm>
            <a:off x="0" y="1000125"/>
            <a:ext cx="7500938" cy="3143250"/>
            <a:chOff x="357158" y="1571612"/>
            <a:chExt cx="8286808" cy="3857652"/>
          </a:xfrm>
        </p:grpSpPr>
        <p:sp>
          <p:nvSpPr>
            <p:cNvPr id="105507"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5508"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a:p>
              <a:pPr algn="ctr" eaLnBrk="1" hangingPunct="1">
                <a:spcBef>
                  <a:spcPct val="0"/>
                </a:spcBef>
                <a:buClrTx/>
                <a:buSzTx/>
                <a:buFontTx/>
                <a:buNone/>
              </a:pPr>
              <a:r>
                <a:rPr lang="en-US" altLang="zh-CN" sz="1800"/>
                <a:t>X=888</a:t>
              </a:r>
            </a:p>
          </p:txBody>
        </p:sp>
        <p:sp>
          <p:nvSpPr>
            <p:cNvPr id="105509"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5510"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5511" name="直接连接符 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2" name="直接连接符 10"/>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3" name="直接连接符 11"/>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5514" name="圆角矩形 12"/>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5515" name="圆角矩形 13"/>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5516" name="圆角矩形 14"/>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5517" name="直接连接符 15"/>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8" name="直接连接符 16"/>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9" name="直接连接符 17"/>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05477" name="直接连接符 18"/>
          <p:cNvCxnSpPr>
            <a:cxnSpLocks noChangeShapeType="1"/>
          </p:cNvCxnSpPr>
          <p:nvPr/>
        </p:nvCxnSpPr>
        <p:spPr bwMode="auto">
          <a:xfrm rot="5400000">
            <a:off x="-793" y="5858669"/>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78" name="直接连接符 19"/>
          <p:cNvCxnSpPr>
            <a:cxnSpLocks noChangeShapeType="1"/>
          </p:cNvCxnSpPr>
          <p:nvPr/>
        </p:nvCxnSpPr>
        <p:spPr bwMode="auto">
          <a:xfrm rot="5400000">
            <a:off x="2072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79" name="直接连接符 20"/>
          <p:cNvCxnSpPr>
            <a:cxnSpLocks noChangeShapeType="1"/>
          </p:cNvCxnSpPr>
          <p:nvPr/>
        </p:nvCxnSpPr>
        <p:spPr bwMode="auto">
          <a:xfrm rot="5400000">
            <a:off x="4358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80" name="直接连接符 21"/>
          <p:cNvCxnSpPr>
            <a:cxnSpLocks noChangeShapeType="1"/>
          </p:cNvCxnSpPr>
          <p:nvPr/>
        </p:nvCxnSpPr>
        <p:spPr bwMode="auto">
          <a:xfrm rot="5400000">
            <a:off x="6501607"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05481" name="TextBox 22"/>
          <p:cNvSpPr txBox="1">
            <a:spLocks noChangeArrowheads="1"/>
          </p:cNvSpPr>
          <p:nvPr/>
        </p:nvSpPr>
        <p:spPr bwMode="auto">
          <a:xfrm>
            <a:off x="3929063" y="307181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 {P2,P3}</a:t>
            </a:r>
            <a:endParaRPr lang="zh-CN" altLang="en-US" sz="4400">
              <a:solidFill>
                <a:schemeClr val="tx2"/>
              </a:solidFill>
              <a:latin typeface="Arial" panose="020B0604020202020204" pitchFamily="34" charset="0"/>
            </a:endParaRPr>
          </a:p>
        </p:txBody>
      </p:sp>
      <p:sp>
        <p:nvSpPr>
          <p:cNvPr id="105482" name="TextBox 23"/>
          <p:cNvSpPr txBox="1">
            <a:spLocks noChangeArrowheads="1"/>
          </p:cNvSpPr>
          <p:nvPr/>
        </p:nvSpPr>
        <p:spPr bwMode="auto">
          <a:xfrm>
            <a:off x="4214813" y="171450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5483" name="TextBox 24"/>
          <p:cNvSpPr txBox="1">
            <a:spLocks noChangeArrowheads="1"/>
          </p:cNvSpPr>
          <p:nvPr/>
        </p:nvSpPr>
        <p:spPr bwMode="auto">
          <a:xfrm>
            <a:off x="6858000" y="1714500"/>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5484" name="TextBox 25"/>
          <p:cNvSpPr txBox="1">
            <a:spLocks noChangeArrowheads="1"/>
          </p:cNvSpPr>
          <p:nvPr/>
        </p:nvSpPr>
        <p:spPr bwMode="auto">
          <a:xfrm>
            <a:off x="1571625" y="1714500"/>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cxnSp>
        <p:nvCxnSpPr>
          <p:cNvPr id="105485" name="直接箭头连接符 29"/>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105486" name="TextBox 39"/>
          <p:cNvSpPr txBox="1">
            <a:spLocks noChangeArrowheads="1"/>
          </p:cNvSpPr>
          <p:nvPr/>
        </p:nvSpPr>
        <p:spPr bwMode="auto">
          <a:xfrm>
            <a:off x="4214813"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5487" name="TextBox 40"/>
          <p:cNvSpPr txBox="1">
            <a:spLocks noChangeArrowheads="1"/>
          </p:cNvSpPr>
          <p:nvPr/>
        </p:nvSpPr>
        <p:spPr bwMode="auto">
          <a:xfrm>
            <a:off x="6929438"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5488" name="TextBox 44"/>
          <p:cNvSpPr txBox="1">
            <a:spLocks noChangeArrowheads="1"/>
          </p:cNvSpPr>
          <p:nvPr/>
        </p:nvSpPr>
        <p:spPr bwMode="auto">
          <a:xfrm>
            <a:off x="4000500" y="3059113"/>
            <a:ext cx="153193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sp>
        <p:nvSpPr>
          <p:cNvPr id="105489" name="TextBox 48"/>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grpSp>
        <p:nvGrpSpPr>
          <p:cNvPr id="3" name="组合 33"/>
          <p:cNvGrpSpPr>
            <a:grpSpLocks/>
          </p:cNvGrpSpPr>
          <p:nvPr/>
        </p:nvGrpSpPr>
        <p:grpSpPr bwMode="auto">
          <a:xfrm>
            <a:off x="3071813" y="4643438"/>
            <a:ext cx="2286000" cy="400050"/>
            <a:chOff x="3071802" y="4643446"/>
            <a:chExt cx="2286016" cy="400110"/>
          </a:xfrm>
        </p:grpSpPr>
        <p:cxnSp>
          <p:nvCxnSpPr>
            <p:cNvPr id="105505" name="直接箭头连接符 31"/>
            <p:cNvCxnSpPr>
              <a:cxnSpLocks noChangeShapeType="1"/>
            </p:cNvCxnSpPr>
            <p:nvPr/>
          </p:nvCxnSpPr>
          <p:spPr bwMode="auto">
            <a:xfrm rot="10800000">
              <a:off x="3071802" y="500063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6" name="TextBox 32"/>
            <p:cNvSpPr txBox="1">
              <a:spLocks noChangeArrowheads="1"/>
            </p:cNvSpPr>
            <p:nvPr/>
          </p:nvSpPr>
          <p:spPr bwMode="auto">
            <a:xfrm>
              <a:off x="3286116" y="4643446"/>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WriteMiss</a:t>
              </a:r>
              <a:endParaRPr lang="zh-CN" altLang="en-US" sz="2000">
                <a:solidFill>
                  <a:schemeClr val="tx2"/>
                </a:solidFill>
                <a:latin typeface="Arial" panose="020B0604020202020204" pitchFamily="34" charset="0"/>
              </a:endParaRPr>
            </a:p>
          </p:txBody>
        </p:sp>
      </p:grpSp>
      <p:grpSp>
        <p:nvGrpSpPr>
          <p:cNvPr id="5" name="组合 36"/>
          <p:cNvGrpSpPr>
            <a:grpSpLocks/>
          </p:cNvGrpSpPr>
          <p:nvPr/>
        </p:nvGrpSpPr>
        <p:grpSpPr bwMode="auto">
          <a:xfrm>
            <a:off x="928688" y="5072063"/>
            <a:ext cx="2143125" cy="400050"/>
            <a:chOff x="3071802" y="4727715"/>
            <a:chExt cx="2286016" cy="294829"/>
          </a:xfrm>
        </p:grpSpPr>
        <p:cxnSp>
          <p:nvCxnSpPr>
            <p:cNvPr id="105503" name="直接箭头连接符 37"/>
            <p:cNvCxnSpPr>
              <a:cxnSpLocks noChangeShapeType="1"/>
            </p:cNvCxnSpPr>
            <p:nvPr/>
          </p:nvCxnSpPr>
          <p:spPr bwMode="auto">
            <a:xfrm rot="10800000">
              <a:off x="3071802" y="500063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4" name="TextBox 38"/>
            <p:cNvSpPr txBox="1">
              <a:spLocks noChangeArrowheads="1"/>
            </p:cNvSpPr>
            <p:nvPr/>
          </p:nvSpPr>
          <p:spPr bwMode="auto">
            <a:xfrm>
              <a:off x="3148003" y="4727715"/>
              <a:ext cx="2133615" cy="29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Fetch/Invalidate</a:t>
              </a:r>
              <a:endParaRPr lang="zh-CN" altLang="en-US" sz="2000">
                <a:solidFill>
                  <a:schemeClr val="tx2"/>
                </a:solidFill>
                <a:latin typeface="Arial" panose="020B0604020202020204" pitchFamily="34" charset="0"/>
              </a:endParaRPr>
            </a:p>
          </p:txBody>
        </p:sp>
      </p:grpSp>
      <p:sp>
        <p:nvSpPr>
          <p:cNvPr id="42" name="TextBox 41"/>
          <p:cNvSpPr txBox="1">
            <a:spLocks noChangeArrowheads="1"/>
          </p:cNvSpPr>
          <p:nvPr/>
        </p:nvSpPr>
        <p:spPr bwMode="auto">
          <a:xfrm>
            <a:off x="1571625" y="1714500"/>
            <a:ext cx="128587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0000FF"/>
                </a:solidFill>
                <a:latin typeface="Imprint MT Shadow" panose="04020605060303030202" pitchFamily="82" charset="0"/>
              </a:rPr>
              <a:t>I</a:t>
            </a:r>
            <a:endParaRPr lang="zh-CN" altLang="en-US" sz="4400" b="1">
              <a:solidFill>
                <a:srgbClr val="0000FF"/>
              </a:solidFill>
              <a:latin typeface="Imprint MT Shadow" panose="04020605060303030202" pitchFamily="82" charset="0"/>
            </a:endParaRPr>
          </a:p>
        </p:txBody>
      </p:sp>
      <p:grpSp>
        <p:nvGrpSpPr>
          <p:cNvPr id="6" name="组合 55"/>
          <p:cNvGrpSpPr>
            <a:grpSpLocks/>
          </p:cNvGrpSpPr>
          <p:nvPr/>
        </p:nvGrpSpPr>
        <p:grpSpPr bwMode="auto">
          <a:xfrm>
            <a:off x="1000125" y="5572125"/>
            <a:ext cx="2130425" cy="400050"/>
            <a:chOff x="1000100" y="5572140"/>
            <a:chExt cx="2130904" cy="400110"/>
          </a:xfrm>
        </p:grpSpPr>
        <p:cxnSp>
          <p:nvCxnSpPr>
            <p:cNvPr id="105501" name="直接箭头连接符 43"/>
            <p:cNvCxnSpPr>
              <a:cxnSpLocks noChangeShapeType="1"/>
            </p:cNvCxnSpPr>
            <p:nvPr/>
          </p:nvCxnSpPr>
          <p:spPr bwMode="auto">
            <a:xfrm>
              <a:off x="1000100" y="5929330"/>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2" name="TextBox 46"/>
            <p:cNvSpPr txBox="1">
              <a:spLocks noChangeArrowheads="1"/>
            </p:cNvSpPr>
            <p:nvPr/>
          </p:nvSpPr>
          <p:spPr bwMode="auto">
            <a:xfrm>
              <a:off x="1000100" y="5572140"/>
              <a:ext cx="2130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Write back X 888</a:t>
              </a:r>
              <a:endParaRPr lang="zh-CN" altLang="en-US" sz="2000">
                <a:solidFill>
                  <a:schemeClr val="tx2"/>
                </a:solidFill>
                <a:latin typeface="Arial" panose="020B0604020202020204" pitchFamily="34" charset="0"/>
              </a:endParaRPr>
            </a:p>
          </p:txBody>
        </p:sp>
      </p:grpSp>
      <p:sp>
        <p:nvSpPr>
          <p:cNvPr id="48" name="TextBox 47"/>
          <p:cNvSpPr txBox="1">
            <a:spLocks noChangeArrowheads="1"/>
          </p:cNvSpPr>
          <p:nvPr/>
        </p:nvSpPr>
        <p:spPr bwMode="auto">
          <a:xfrm>
            <a:off x="3359150" y="3916363"/>
            <a:ext cx="56991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FF"/>
                </a:solidFill>
                <a:latin typeface="Arial" panose="020B0604020202020204" pitchFamily="34" charset="0"/>
              </a:rPr>
              <a:t>888</a:t>
            </a:r>
            <a:endParaRPr lang="zh-CN" altLang="en-US" sz="1800" b="1">
              <a:solidFill>
                <a:srgbClr val="0000FF"/>
              </a:solidFill>
              <a:latin typeface="Arial" panose="020B0604020202020204" pitchFamily="34" charset="0"/>
            </a:endParaRPr>
          </a:p>
        </p:txBody>
      </p:sp>
      <p:sp>
        <p:nvSpPr>
          <p:cNvPr id="50" name="TextBox 49"/>
          <p:cNvSpPr txBox="1">
            <a:spLocks noChangeArrowheads="1"/>
          </p:cNvSpPr>
          <p:nvPr/>
        </p:nvSpPr>
        <p:spPr bwMode="auto">
          <a:xfrm>
            <a:off x="4071938" y="3071813"/>
            <a:ext cx="1643062"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a:t>
            </a:r>
            <a:r>
              <a:rPr lang="zh-CN" altLang="en-US" sz="1800" b="1">
                <a:solidFill>
                  <a:srgbClr val="FF0000"/>
                </a:solidFill>
                <a:latin typeface="Imprint MT Shadow" panose="04020605060303030202" pitchFamily="82" charset="0"/>
              </a:rPr>
              <a:t>｛</a:t>
            </a:r>
            <a:r>
              <a:rPr lang="en-US" altLang="zh-CN" sz="1800" b="1">
                <a:solidFill>
                  <a:srgbClr val="0000FF"/>
                </a:solidFill>
                <a:latin typeface="Imprint MT Shadow" panose="04020605060303030202" pitchFamily="82" charset="0"/>
              </a:rPr>
              <a:t>P2</a:t>
            </a:r>
            <a:r>
              <a:rPr lang="en-US" altLang="zh-CN" sz="1800" b="1">
                <a:solidFill>
                  <a:srgbClr val="FF0000"/>
                </a:solidFill>
                <a:latin typeface="Imprint MT Shadow" panose="04020605060303030202" pitchFamily="82" charset="0"/>
              </a:rPr>
              <a:t>}</a:t>
            </a:r>
            <a:endParaRPr lang="zh-CN" altLang="en-US" sz="4400" b="1">
              <a:solidFill>
                <a:srgbClr val="FF0000"/>
              </a:solidFill>
              <a:latin typeface="Imprint MT Shadow" panose="04020605060303030202" pitchFamily="82" charset="0"/>
            </a:endParaRPr>
          </a:p>
        </p:txBody>
      </p:sp>
      <p:grpSp>
        <p:nvGrpSpPr>
          <p:cNvPr id="7" name="组合 56"/>
          <p:cNvGrpSpPr>
            <a:grpSpLocks/>
          </p:cNvGrpSpPr>
          <p:nvPr/>
        </p:nvGrpSpPr>
        <p:grpSpPr bwMode="auto">
          <a:xfrm>
            <a:off x="3071813" y="6072188"/>
            <a:ext cx="2286000" cy="400050"/>
            <a:chOff x="3071802" y="6072206"/>
            <a:chExt cx="2286016" cy="400170"/>
          </a:xfrm>
        </p:grpSpPr>
        <p:sp>
          <p:nvSpPr>
            <p:cNvPr id="105499" name="TextBox 52"/>
            <p:cNvSpPr txBox="1">
              <a:spLocks noChangeArrowheads="1"/>
            </p:cNvSpPr>
            <p:nvPr/>
          </p:nvSpPr>
          <p:spPr bwMode="auto">
            <a:xfrm>
              <a:off x="3071802" y="6072206"/>
              <a:ext cx="2093859"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Data reply X 888</a:t>
              </a:r>
              <a:endParaRPr lang="zh-CN" altLang="en-US" sz="2000">
                <a:solidFill>
                  <a:schemeClr val="tx2"/>
                </a:solidFill>
                <a:latin typeface="Arial" panose="020B0604020202020204" pitchFamily="34" charset="0"/>
              </a:endParaRPr>
            </a:p>
          </p:txBody>
        </p:sp>
        <p:cxnSp>
          <p:nvCxnSpPr>
            <p:cNvPr id="105500" name="直接箭头连接符 53"/>
            <p:cNvCxnSpPr>
              <a:cxnSpLocks noChangeShapeType="1"/>
            </p:cNvCxnSpPr>
            <p:nvPr/>
          </p:nvCxnSpPr>
          <p:spPr bwMode="auto">
            <a:xfrm>
              <a:off x="3071802" y="642939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58" name="TextBox 57"/>
          <p:cNvSpPr txBox="1">
            <a:spLocks noChangeArrowheads="1"/>
          </p:cNvSpPr>
          <p:nvPr/>
        </p:nvSpPr>
        <p:spPr bwMode="auto">
          <a:xfrm>
            <a:off x="4286250" y="1785938"/>
            <a:ext cx="150018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0000FF"/>
                </a:solidFill>
                <a:latin typeface="Imprint MT Shadow" panose="04020605060303030202" pitchFamily="82" charset="0"/>
              </a:rPr>
              <a:t>E, 999</a:t>
            </a:r>
            <a:endParaRPr lang="zh-CN" altLang="en-US" sz="4400" b="1">
              <a:solidFill>
                <a:srgbClr val="0000FF"/>
              </a:solidFill>
              <a:latin typeface="Imprint MT Shadow" panose="04020605060303030202" pitchFamily="82" charset="0"/>
            </a:endParaRPr>
          </a:p>
        </p:txBody>
      </p:sp>
      <p:sp>
        <p:nvSpPr>
          <p:cNvPr id="59" name="TextBox 58"/>
          <p:cNvSpPr txBox="1"/>
          <p:nvPr/>
        </p:nvSpPr>
        <p:spPr>
          <a:xfrm>
            <a:off x="5000625" y="5357813"/>
            <a:ext cx="4421188" cy="58420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en-US" altLang="zh-CN" sz="3200" dirty="0"/>
              <a:t>How about </a:t>
            </a:r>
            <a:r>
              <a:rPr lang="en-US" altLang="zh-CN" sz="3200" dirty="0" err="1"/>
              <a:t>P2</a:t>
            </a:r>
            <a:r>
              <a:rPr lang="en-US" altLang="zh-CN" sz="3200" dirty="0"/>
              <a:t> read x</a:t>
            </a:r>
            <a:r>
              <a:rPr lang="zh-CN" altLang="en-US" sz="3200" dirty="0"/>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anim calcmode="lin" valueType="num">
                                      <p:cBhvr>
                                        <p:cTn id="17" dur="500" fill="hold"/>
                                        <p:tgtEl>
                                          <p:spTgt spid="42"/>
                                        </p:tgtEl>
                                        <p:attrNameLst>
                                          <p:attrName>style.rotation</p:attrName>
                                        </p:attrNameLst>
                                      </p:cBhvr>
                                      <p:tavLst>
                                        <p:tav tm="0">
                                          <p:val>
                                            <p:fltVal val="360"/>
                                          </p:val>
                                        </p:tav>
                                        <p:tav tm="100000">
                                          <p:val>
                                            <p:fltVal val="0"/>
                                          </p:val>
                                        </p:tav>
                                      </p:tavLst>
                                    </p:anim>
                                    <p:animEffect transition="in" filter="fade">
                                      <p:cBhvr>
                                        <p:cTn id="18" dur="500"/>
                                        <p:tgtEl>
                                          <p:spTgt spid="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 calcmode="lin" valueType="num">
                                      <p:cBhvr>
                                        <p:cTn id="29" dur="500" fill="hold"/>
                                        <p:tgtEl>
                                          <p:spTgt spid="48"/>
                                        </p:tgtEl>
                                        <p:attrNameLst>
                                          <p:attrName>style.rotation</p:attrName>
                                        </p:attrNameLst>
                                      </p:cBhvr>
                                      <p:tavLst>
                                        <p:tav tm="0">
                                          <p:val>
                                            <p:fltVal val="360"/>
                                          </p:val>
                                        </p:tav>
                                        <p:tav tm="100000">
                                          <p:val>
                                            <p:fltVal val="0"/>
                                          </p:val>
                                        </p:tav>
                                      </p:tavLst>
                                    </p:anim>
                                    <p:animEffect transition="in" filter="fade">
                                      <p:cBhvr>
                                        <p:cTn id="30" dur="500"/>
                                        <p:tgtEl>
                                          <p:spTgt spid="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9" presetClass="entr" presetSubtype="0" decel="100000" fill="hold" grpId="0" nodeType="clickEffect">
                                  <p:stCondLst>
                                    <p:cond delay="0"/>
                                  </p:stCondLst>
                                  <p:iterate type="lt">
                                    <p:tmPct val="0"/>
                                  </p:iterate>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fltVal val="0"/>
                                          </p:val>
                                        </p:tav>
                                        <p:tav tm="100000">
                                          <p:val>
                                            <p:strVal val="#ppt_w"/>
                                          </p:val>
                                        </p:tav>
                                      </p:tavLst>
                                    </p:anim>
                                    <p:anim calcmode="lin" valueType="num">
                                      <p:cBhvr>
                                        <p:cTn id="36" dur="500" fill="hold"/>
                                        <p:tgtEl>
                                          <p:spTgt spid="50"/>
                                        </p:tgtEl>
                                        <p:attrNameLst>
                                          <p:attrName>ppt_h</p:attrName>
                                        </p:attrNameLst>
                                      </p:cBhvr>
                                      <p:tavLst>
                                        <p:tav tm="0">
                                          <p:val>
                                            <p:fltVal val="0"/>
                                          </p:val>
                                        </p:tav>
                                        <p:tav tm="100000">
                                          <p:val>
                                            <p:strVal val="#ppt_h"/>
                                          </p:val>
                                        </p:tav>
                                      </p:tavLst>
                                    </p:anim>
                                    <p:anim calcmode="lin" valueType="num">
                                      <p:cBhvr>
                                        <p:cTn id="37" dur="500" fill="hold"/>
                                        <p:tgtEl>
                                          <p:spTgt spid="50"/>
                                        </p:tgtEl>
                                        <p:attrNameLst>
                                          <p:attrName>style.rotation</p:attrName>
                                        </p:attrNameLst>
                                      </p:cBhvr>
                                      <p:tavLst>
                                        <p:tav tm="0">
                                          <p:val>
                                            <p:fltVal val="360"/>
                                          </p:val>
                                        </p:tav>
                                        <p:tav tm="100000">
                                          <p:val>
                                            <p:fltVal val="0"/>
                                          </p:val>
                                        </p:tav>
                                      </p:tavLst>
                                    </p:anim>
                                    <p:animEffect transition="in" filter="fade">
                                      <p:cBhvr>
                                        <p:cTn id="38" dur="500"/>
                                        <p:tgtEl>
                                          <p:spTgt spid="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ppt_w</p:attrName>
                                        </p:attrNameLst>
                                      </p:cBhvr>
                                      <p:tavLst>
                                        <p:tav tm="0">
                                          <p:val>
                                            <p:fltVal val="0"/>
                                          </p:val>
                                        </p:tav>
                                        <p:tav tm="100000">
                                          <p:val>
                                            <p:strVal val="#ppt_w"/>
                                          </p:val>
                                        </p:tav>
                                      </p:tavLst>
                                    </p:anim>
                                    <p:anim calcmode="lin" valueType="num">
                                      <p:cBhvr>
                                        <p:cTn id="48" dur="500" fill="hold"/>
                                        <p:tgtEl>
                                          <p:spTgt spid="58"/>
                                        </p:tgtEl>
                                        <p:attrNameLst>
                                          <p:attrName>ppt_h</p:attrName>
                                        </p:attrNameLst>
                                      </p:cBhvr>
                                      <p:tavLst>
                                        <p:tav tm="0">
                                          <p:val>
                                            <p:fltVal val="0"/>
                                          </p:val>
                                        </p:tav>
                                        <p:tav tm="100000">
                                          <p:val>
                                            <p:strVal val="#ppt_h"/>
                                          </p:val>
                                        </p:tav>
                                      </p:tavLst>
                                    </p:anim>
                                    <p:anim calcmode="lin" valueType="num">
                                      <p:cBhvr>
                                        <p:cTn id="49" dur="500" fill="hold"/>
                                        <p:tgtEl>
                                          <p:spTgt spid="58"/>
                                        </p:tgtEl>
                                        <p:attrNameLst>
                                          <p:attrName>style.rotation</p:attrName>
                                        </p:attrNameLst>
                                      </p:cBhvr>
                                      <p:tavLst>
                                        <p:tav tm="0">
                                          <p:val>
                                            <p:fltVal val="360"/>
                                          </p:val>
                                        </p:tav>
                                        <p:tav tm="100000">
                                          <p:val>
                                            <p:fltVal val="0"/>
                                          </p:val>
                                        </p:tav>
                                      </p:tavLst>
                                    </p:anim>
                                    <p:animEffect transition="in" filter="fade">
                                      <p:cBhvr>
                                        <p:cTn id="50" dur="500"/>
                                        <p:tgtEl>
                                          <p:spTgt spid="5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8" grpId="0" animBg="1"/>
      <p:bldP spid="50" grpId="0" animBg="1"/>
      <p:bldP spid="58" grpId="0" animBg="1"/>
      <p:bldP spid="5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ctrTitle"/>
          </p:nvPr>
        </p:nvSpPr>
        <p:spPr/>
        <p:txBody>
          <a:bodyPr/>
          <a:lstStyle/>
          <a:p>
            <a:pPr eaLnBrk="1" hangingPunct="1"/>
            <a:r>
              <a:rPr lang="en-US" altLang="zh-CN"/>
              <a:t>More Cases for Cache Coherence</a:t>
            </a:r>
            <a:br>
              <a:rPr lang="en-US" altLang="zh-CN"/>
            </a:br>
            <a:r>
              <a:rPr lang="en-US" altLang="zh-CN"/>
              <a:t>of Directory Protocol</a:t>
            </a:r>
            <a:endParaRPr lang="zh-CN" altLang="en-US"/>
          </a:p>
        </p:txBody>
      </p:sp>
      <p:sp>
        <p:nvSpPr>
          <p:cNvPr id="3" name="副标题 2"/>
          <p:cNvSpPr>
            <a:spLocks noGrp="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4963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87450" y="6156325"/>
            <a:ext cx="7056438" cy="4572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Could you feel the blanks to complete the directories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108548"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P0 read 300 ? </a:t>
            </a:r>
          </a:p>
        </p:txBody>
      </p:sp>
      <p:sp>
        <p:nvSpPr>
          <p:cNvPr id="110596"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62675" y="3865563"/>
            <a:ext cx="879475" cy="431800"/>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78" name="组合 77"/>
          <p:cNvGrpSpPr>
            <a:grpSpLocks/>
          </p:cNvGrpSpPr>
          <p:nvPr/>
        </p:nvGrpSpPr>
        <p:grpSpPr bwMode="auto">
          <a:xfrm>
            <a:off x="1400175" y="731838"/>
            <a:ext cx="4972050" cy="730250"/>
            <a:chOff x="1399852" y="731671"/>
            <a:chExt cx="4972348" cy="730424"/>
          </a:xfrm>
        </p:grpSpPr>
        <p:sp>
          <p:nvSpPr>
            <p:cNvPr id="43" name="任意多边形 42"/>
            <p:cNvSpPr/>
            <p:nvPr/>
          </p:nvSpPr>
          <p:spPr>
            <a:xfrm>
              <a:off x="1399852" y="731671"/>
              <a:ext cx="4972348" cy="730424"/>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0607" name="文本框 54"/>
            <p:cNvSpPr txBox="1">
              <a:spLocks noChangeArrowheads="1"/>
            </p:cNvSpPr>
            <p:nvPr/>
          </p:nvSpPr>
          <p:spPr bwMode="auto">
            <a:xfrm>
              <a:off x="2267743" y="912217"/>
              <a:ext cx="2174095"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300(0300)</a:t>
              </a:r>
              <a:endParaRPr lang="zh-CN" altLang="en-US" sz="1800" b="1">
                <a:solidFill>
                  <a:srgbClr val="00B050"/>
                </a:solidFill>
              </a:endParaRPr>
            </a:p>
          </p:txBody>
        </p:sp>
      </p:grpSp>
      <p:sp>
        <p:nvSpPr>
          <p:cNvPr id="57" name="文本框 56"/>
          <p:cNvSpPr txBox="1"/>
          <p:nvPr/>
        </p:nvSpPr>
        <p:spPr>
          <a:xfrm>
            <a:off x="1412875" y="1306513"/>
            <a:ext cx="1482725"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  S   </a:t>
            </a:r>
            <a:r>
              <a:rPr lang="en-US" altLang="zh-CN" sz="1800" b="1" dirty="0">
                <a:solidFill>
                  <a:prstClr val="black"/>
                </a:solidFill>
              </a:rPr>
              <a:t>300 </a:t>
            </a:r>
            <a:r>
              <a:rPr lang="en-US" altLang="zh-CN" sz="1800" b="1" dirty="0">
                <a:solidFill>
                  <a:srgbClr val="FF0000"/>
                </a:solidFill>
              </a:rPr>
              <a:t> 0300</a:t>
            </a:r>
          </a:p>
        </p:txBody>
      </p:sp>
      <p:sp>
        <p:nvSpPr>
          <p:cNvPr id="110600"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76" name="组合 75"/>
          <p:cNvGrpSpPr>
            <a:grpSpLocks/>
          </p:cNvGrpSpPr>
          <p:nvPr/>
        </p:nvGrpSpPr>
        <p:grpSpPr bwMode="auto">
          <a:xfrm>
            <a:off x="1412875" y="114300"/>
            <a:ext cx="4972050" cy="579438"/>
            <a:chOff x="1413206" y="113972"/>
            <a:chExt cx="4972348" cy="579605"/>
          </a:xfrm>
        </p:grpSpPr>
        <p:sp>
          <p:nvSpPr>
            <p:cNvPr id="74" name="任意多边形 73"/>
            <p:cNvSpPr/>
            <p:nvPr/>
          </p:nvSpPr>
          <p:spPr>
            <a:xfrm flipV="1">
              <a:off x="1413206" y="113972"/>
              <a:ext cx="4972348" cy="579605"/>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0605" name="文本框 74"/>
            <p:cNvSpPr txBox="1">
              <a:spLocks noChangeArrowheads="1"/>
            </p:cNvSpPr>
            <p:nvPr/>
          </p:nvSpPr>
          <p:spPr bwMode="auto">
            <a:xfrm>
              <a:off x="2490044" y="116932"/>
              <a:ext cx="15085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ReadMiss 300</a:t>
              </a:r>
              <a:endParaRPr lang="zh-CN" altLang="en-US" sz="1800" b="1">
                <a:solidFill>
                  <a:srgbClr val="FF0000"/>
                </a:solidFill>
              </a:endParaRPr>
            </a:p>
          </p:txBody>
        </p:sp>
      </p:grpSp>
      <p:sp>
        <p:nvSpPr>
          <p:cNvPr id="77" name="椭圆 76"/>
          <p:cNvSpPr/>
          <p:nvPr/>
        </p:nvSpPr>
        <p:spPr>
          <a:xfrm>
            <a:off x="1412875" y="1281113"/>
            <a:ext cx="422275" cy="419100"/>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79" name="文本框 78"/>
          <p:cNvSpPr txBox="1"/>
          <p:nvPr/>
        </p:nvSpPr>
        <p:spPr>
          <a:xfrm>
            <a:off x="6146800" y="3897313"/>
            <a:ext cx="2041525"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{P0}     S   </a:t>
            </a:r>
            <a:r>
              <a:rPr lang="en-US" altLang="zh-CN" sz="1800" b="1" dirty="0">
                <a:solidFill>
                  <a:prstClr val="black"/>
                </a:solidFill>
              </a:rPr>
              <a:t>300 </a:t>
            </a:r>
            <a:r>
              <a:rPr lang="en-US" altLang="zh-CN" sz="1800" b="1" dirty="0">
                <a:solidFill>
                  <a:srgbClr val="FF0000"/>
                </a:solidFill>
              </a:rPr>
              <a:t> </a:t>
            </a:r>
            <a:r>
              <a:rPr lang="en-US" altLang="zh-CN" sz="1800" b="1" dirty="0">
                <a:solidFill>
                  <a:prstClr val="black"/>
                </a:solidFill>
              </a:rPr>
              <a:t>0300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500" fill="hold"/>
                                        <p:tgtEl>
                                          <p:spTgt spid="76"/>
                                        </p:tgtEl>
                                        <p:attrNameLst>
                                          <p:attrName>ppt_x</p:attrName>
                                        </p:attrNameLst>
                                      </p:cBhvr>
                                      <p:tavLst>
                                        <p:tav tm="0">
                                          <p:val>
                                            <p:strVal val="0-#ppt_w/2"/>
                                          </p:val>
                                        </p:tav>
                                        <p:tav tm="100000">
                                          <p:val>
                                            <p:strVal val="#ppt_x"/>
                                          </p:val>
                                        </p:tav>
                                      </p:tavLst>
                                    </p:anim>
                                    <p:anim calcmode="lin" valueType="num">
                                      <p:cBhvr additive="base">
                                        <p:cTn id="1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1000"/>
                                        <p:tgtEl>
                                          <p:spTgt spid="79"/>
                                        </p:tgtEl>
                                      </p:cBhvr>
                                    </p:animEffect>
                                    <p:anim calcmode="lin" valueType="num">
                                      <p:cBhvr>
                                        <p:cTn id="28" dur="1000" fill="hold"/>
                                        <p:tgtEl>
                                          <p:spTgt spid="79"/>
                                        </p:tgtEl>
                                        <p:attrNameLst>
                                          <p:attrName>ppt_x</p:attrName>
                                        </p:attrNameLst>
                                      </p:cBhvr>
                                      <p:tavLst>
                                        <p:tav tm="0">
                                          <p:val>
                                            <p:strVal val="#ppt_x"/>
                                          </p:val>
                                        </p:tav>
                                        <p:tav tm="100000">
                                          <p:val>
                                            <p:strVal val="#ppt_x"/>
                                          </p:val>
                                        </p:tav>
                                      </p:tavLst>
                                    </p:anim>
                                    <p:anim calcmode="lin" valueType="num">
                                      <p:cBhvr>
                                        <p:cTn id="2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fill="hold"/>
                                        <p:tgtEl>
                                          <p:spTgt spid="78"/>
                                        </p:tgtEl>
                                        <p:attrNameLst>
                                          <p:attrName>ppt_x</p:attrName>
                                        </p:attrNameLst>
                                      </p:cBhvr>
                                      <p:tavLst>
                                        <p:tav tm="0">
                                          <p:val>
                                            <p:strVal val="1+#ppt_w/2"/>
                                          </p:val>
                                        </p:tav>
                                        <p:tav tm="100000">
                                          <p:val>
                                            <p:strVal val="#ppt_x"/>
                                          </p:val>
                                        </p:tav>
                                      </p:tavLst>
                                    </p:anim>
                                    <p:anim calcmode="lin" valueType="num">
                                      <p:cBhvr additive="base">
                                        <p:cTn id="35"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77" grpId="0" animBg="1"/>
      <p:bldP spid="7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ChangeArrowheads="1"/>
          </p:cNvSpPr>
          <p:nvPr/>
        </p:nvSpPr>
        <p:spPr bwMode="auto">
          <a:xfrm>
            <a:off x="2428875" y="714375"/>
            <a:ext cx="48895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 P0(local node)                  P2(home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2643" name="直接连接符 37"/>
          <p:cNvCxnSpPr>
            <a:cxnSpLocks noChangeShapeType="1"/>
          </p:cNvCxnSpPr>
          <p:nvPr/>
        </p:nvCxnSpPr>
        <p:spPr bwMode="auto">
          <a:xfrm flipH="1">
            <a:off x="3000375" y="1214438"/>
            <a:ext cx="1588" cy="2511425"/>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2644" name="直接连接符 38"/>
          <p:cNvCxnSpPr>
            <a:cxnSpLocks noChangeShapeType="1"/>
          </p:cNvCxnSpPr>
          <p:nvPr/>
        </p:nvCxnSpPr>
        <p:spPr bwMode="auto">
          <a:xfrm rot="5400000">
            <a:off x="4683919" y="2142331"/>
            <a:ext cx="2000250"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5" name="组合 48"/>
          <p:cNvGrpSpPr>
            <a:grpSpLocks/>
          </p:cNvGrpSpPr>
          <p:nvPr/>
        </p:nvGrpSpPr>
        <p:grpSpPr bwMode="auto">
          <a:xfrm>
            <a:off x="3000375" y="1214438"/>
            <a:ext cx="2714625" cy="357187"/>
            <a:chOff x="-1281042" y="2587509"/>
            <a:chExt cx="4034343" cy="828718"/>
          </a:xfrm>
        </p:grpSpPr>
        <p:cxnSp>
          <p:nvCxnSpPr>
            <p:cNvPr id="11265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2653" name="TextBox 47"/>
            <p:cNvSpPr txBox="1">
              <a:spLocks noChangeArrowheads="1"/>
            </p:cNvSpPr>
            <p:nvPr/>
          </p:nvSpPr>
          <p:spPr bwMode="auto">
            <a:xfrm>
              <a:off x="-1174875" y="2587509"/>
              <a:ext cx="1926181" cy="3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ReadMiss for  Tag=300</a:t>
              </a:r>
              <a:endParaRPr lang="zh-CN" altLang="en-US" sz="2000">
                <a:solidFill>
                  <a:srgbClr val="000000"/>
                </a:solidFill>
              </a:endParaRPr>
            </a:p>
          </p:txBody>
        </p:sp>
      </p:grpSp>
      <p:grpSp>
        <p:nvGrpSpPr>
          <p:cNvPr id="18" name="组合 70"/>
          <p:cNvGrpSpPr>
            <a:grpSpLocks/>
          </p:cNvGrpSpPr>
          <p:nvPr/>
        </p:nvGrpSpPr>
        <p:grpSpPr bwMode="auto">
          <a:xfrm>
            <a:off x="2960688" y="2290763"/>
            <a:ext cx="2754312" cy="400050"/>
            <a:chOff x="1000100" y="6029289"/>
            <a:chExt cx="2071702" cy="331563"/>
          </a:xfrm>
        </p:grpSpPr>
        <p:cxnSp>
          <p:nvCxnSpPr>
            <p:cNvPr id="112650"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2651" name="TextBox 69"/>
            <p:cNvSpPr txBox="1">
              <a:spLocks noChangeArrowheads="1"/>
            </p:cNvSpPr>
            <p:nvPr/>
          </p:nvSpPr>
          <p:spPr bwMode="auto">
            <a:xfrm>
              <a:off x="1142976" y="6029289"/>
              <a:ext cx="1412137" cy="33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0300</a:t>
              </a:r>
              <a:endParaRPr lang="zh-CN" altLang="en-US" sz="1800">
                <a:solidFill>
                  <a:srgbClr val="000000"/>
                </a:solidFill>
              </a:endParaRPr>
            </a:p>
          </p:txBody>
        </p:sp>
      </p:grpSp>
      <p:sp>
        <p:nvSpPr>
          <p:cNvPr id="21" name="TextBox 47"/>
          <p:cNvSpPr txBox="1">
            <a:spLocks noChangeArrowheads="1"/>
          </p:cNvSpPr>
          <p:nvPr/>
        </p:nvSpPr>
        <p:spPr bwMode="auto">
          <a:xfrm>
            <a:off x="5629275" y="1778000"/>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  300,  {}, U </a:t>
            </a:r>
            <a:r>
              <a:rPr lang="en-US" altLang="zh-CN" sz="2000">
                <a:solidFill>
                  <a:srgbClr val="000000"/>
                </a:solidFill>
                <a:sym typeface="Wingdings" panose="05000000000000000000" pitchFamily="2" charset="2"/>
              </a:rPr>
              <a:t></a:t>
            </a:r>
            <a:r>
              <a:rPr lang="en-US" altLang="zh-CN" sz="2000">
                <a:solidFill>
                  <a:srgbClr val="000000"/>
                </a:solidFill>
              </a:rPr>
              <a:t> </a:t>
            </a:r>
            <a:r>
              <a:rPr lang="en-US" altLang="zh-CN" sz="2000">
                <a:solidFill>
                  <a:srgbClr val="FF0000"/>
                </a:solidFill>
              </a:rPr>
              <a:t>{P0}, S </a:t>
            </a:r>
            <a:endParaRPr lang="zh-CN" altLang="en-US" sz="2000">
              <a:solidFill>
                <a:srgbClr val="FF0000"/>
              </a:solidFill>
            </a:endParaRPr>
          </a:p>
        </p:txBody>
      </p:sp>
      <p:sp>
        <p:nvSpPr>
          <p:cNvPr id="22" name="TextBox 47"/>
          <p:cNvSpPr txBox="1">
            <a:spLocks noChangeArrowheads="1"/>
          </p:cNvSpPr>
          <p:nvPr/>
        </p:nvSpPr>
        <p:spPr bwMode="auto">
          <a:xfrm>
            <a:off x="468313" y="2709863"/>
            <a:ext cx="2857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          Cach0,  </a:t>
            </a:r>
          </a:p>
          <a:p>
            <a:pPr eaLnBrk="1" hangingPunct="1">
              <a:spcBef>
                <a:spcPct val="0"/>
              </a:spcBef>
              <a:buFontTx/>
              <a:buNone/>
            </a:pPr>
            <a:r>
              <a:rPr lang="en-US" altLang="zh-CN" sz="2000">
                <a:solidFill>
                  <a:srgbClr val="000000"/>
                </a:solidFill>
              </a:rPr>
              <a:t>          B0: </a:t>
            </a:r>
            <a:r>
              <a:rPr lang="en-US" altLang="zh-CN" sz="2000">
                <a:solidFill>
                  <a:srgbClr val="000000"/>
                </a:solidFill>
                <a:latin typeface="MS UI Gothic" panose="020B0600070205080204" pitchFamily="34" charset="-128"/>
                <a:ea typeface="MS UI Gothic" panose="020B0600070205080204" pitchFamily="34" charset="-128"/>
              </a:rPr>
              <a:t>I</a:t>
            </a:r>
            <a:r>
              <a:rPr lang="en-US" altLang="zh-CN" sz="2000">
                <a:solidFill>
                  <a:srgbClr val="000000"/>
                </a:solidFill>
              </a:rPr>
              <a:t>, 100, 0100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 300, 0300</a:t>
            </a:r>
            <a:r>
              <a:rPr lang="en-US" altLang="zh-CN" sz="2000">
                <a:solidFill>
                  <a:srgbClr val="000000"/>
                </a:solidFill>
              </a:rPr>
              <a:t> </a:t>
            </a:r>
            <a:endParaRPr lang="zh-CN" altLang="en-US" sz="2000">
              <a:solidFill>
                <a:srgbClr val="000000"/>
              </a:solidFill>
            </a:endParaRPr>
          </a:p>
        </p:txBody>
      </p:sp>
      <p:sp>
        <p:nvSpPr>
          <p:cNvPr id="112649" name="矩形 12"/>
          <p:cNvSpPr>
            <a:spLocks noChangeArrowheads="1"/>
          </p:cNvSpPr>
          <p:nvPr/>
        </p:nvSpPr>
        <p:spPr bwMode="auto">
          <a:xfrm>
            <a:off x="0" y="0"/>
            <a:ext cx="134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258888" y="0"/>
            <a:ext cx="7686675" cy="936625"/>
          </a:xfrm>
        </p:spPr>
        <p:txBody>
          <a:bodyPr/>
          <a:lstStyle/>
          <a:p>
            <a:pPr eaLnBrk="1" hangingPunct="1"/>
            <a:r>
              <a:rPr lang="en-US" altLang="zh-CN" sz="3600"/>
              <a:t>Cache Coherence in Multiprocessor</a:t>
            </a:r>
          </a:p>
        </p:txBody>
      </p:sp>
      <p:pic>
        <p:nvPicPr>
          <p:cNvPr id="358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23601" y="1652028"/>
            <a:ext cx="5896798" cy="3742857"/>
          </a:xfrm>
        </p:spPr>
      </p:pic>
    </p:spTree>
  </p:cSld>
  <p:clrMapOvr>
    <a:masterClrMapping/>
  </p:clrMapOvr>
  <p:transition spd="slow">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P2 read 218 ? </a:t>
            </a:r>
          </a:p>
        </p:txBody>
      </p:sp>
      <p:sp>
        <p:nvSpPr>
          <p:cNvPr id="113668"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3563938" y="4838700"/>
            <a:ext cx="877887" cy="431800"/>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28" name="组合 27"/>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flipH="1">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692" name="文本框 26"/>
            <p:cNvSpPr txBox="1">
              <a:spLocks noChangeArrowheads="1"/>
            </p:cNvSpPr>
            <p:nvPr/>
          </p:nvSpPr>
          <p:spPr bwMode="auto">
            <a:xfrm>
              <a:off x="4446953" y="484118"/>
              <a:ext cx="1575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ReadMiss(218)</a:t>
              </a:r>
              <a:endParaRPr lang="zh-CN" altLang="en-US" sz="1800">
                <a:solidFill>
                  <a:srgbClr val="FF0000"/>
                </a:solidFill>
              </a:endParaRPr>
            </a:p>
          </p:txBody>
        </p:sp>
      </p:grpSp>
      <p:grpSp>
        <p:nvGrpSpPr>
          <p:cNvPr id="32" name="组合 31"/>
          <p:cNvGrpSpPr>
            <a:grpSpLocks/>
          </p:cNvGrpSpPr>
          <p:nvPr/>
        </p:nvGrpSpPr>
        <p:grpSpPr bwMode="auto">
          <a:xfrm>
            <a:off x="1295400" y="549275"/>
            <a:ext cx="2268538" cy="368300"/>
            <a:chOff x="1295636" y="548680"/>
            <a:chExt cx="2268252" cy="369332"/>
          </a:xfrm>
        </p:grpSpPr>
        <p:cxnSp>
          <p:nvCxnSpPr>
            <p:cNvPr id="22" name="直接箭头连接符 21"/>
            <p:cNvCxnSpPr/>
            <p:nvPr/>
          </p:nvCxnSpPr>
          <p:spPr>
            <a:xfrm flipH="1">
              <a:off x="1295636" y="548680"/>
              <a:ext cx="226825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3690" name="文本框 30"/>
            <p:cNvSpPr txBox="1">
              <a:spLocks noChangeArrowheads="1"/>
            </p:cNvSpPr>
            <p:nvPr/>
          </p:nvSpPr>
          <p:spPr bwMode="auto">
            <a:xfrm>
              <a:off x="1836202" y="548680"/>
              <a:ext cx="1187120" cy="369332"/>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70C0"/>
                  </a:solidFill>
                </a:rPr>
                <a:t>Fetch(218)</a:t>
              </a:r>
              <a:endParaRPr lang="zh-CN" altLang="en-US" sz="1800">
                <a:solidFill>
                  <a:srgbClr val="0070C0"/>
                </a:solidFill>
              </a:endParaRPr>
            </a:p>
          </p:txBody>
        </p:sp>
      </p:grpSp>
      <p:grpSp>
        <p:nvGrpSpPr>
          <p:cNvPr id="54" name="组合 53"/>
          <p:cNvGrpSpPr>
            <a:grpSpLocks/>
          </p:cNvGrpSpPr>
          <p:nvPr/>
        </p:nvGrpSpPr>
        <p:grpSpPr bwMode="auto">
          <a:xfrm>
            <a:off x="1476375" y="2357438"/>
            <a:ext cx="292100" cy="857250"/>
            <a:chOff x="1475656" y="2358056"/>
            <a:chExt cx="292190" cy="856186"/>
          </a:xfrm>
        </p:grpSpPr>
        <p:sp>
          <p:nvSpPr>
            <p:cNvPr id="44" name="椭圆 43"/>
            <p:cNvSpPr/>
            <p:nvPr/>
          </p:nvSpPr>
          <p:spPr>
            <a:xfrm>
              <a:off x="1475656" y="2358056"/>
              <a:ext cx="287427" cy="30917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7" name="文本框 44"/>
            <p:cNvSpPr txBox="1">
              <a:spLocks noChangeArrowheads="1"/>
            </p:cNvSpPr>
            <p:nvPr/>
          </p:nvSpPr>
          <p:spPr bwMode="auto">
            <a:xfrm>
              <a:off x="1479814" y="2844910"/>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S</a:t>
              </a:r>
              <a:endParaRPr lang="zh-CN" altLang="en-US" sz="1800" b="1">
                <a:solidFill>
                  <a:srgbClr val="FF0000"/>
                </a:solidFill>
              </a:endParaRPr>
            </a:p>
          </p:txBody>
        </p:sp>
        <p:cxnSp>
          <p:nvCxnSpPr>
            <p:cNvPr id="50" name="直接箭头连接符 49"/>
            <p:cNvCxnSpPr/>
            <p:nvPr/>
          </p:nvCxnSpPr>
          <p:spPr>
            <a:xfrm>
              <a:off x="1623339" y="2583201"/>
              <a:ext cx="0" cy="348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p:cNvGrpSpPr>
            <a:grpSpLocks/>
          </p:cNvGrpSpPr>
          <p:nvPr/>
        </p:nvGrpSpPr>
        <p:grpSpPr bwMode="auto">
          <a:xfrm>
            <a:off x="1065213" y="758825"/>
            <a:ext cx="2740025" cy="1108075"/>
            <a:chOff x="967803" y="775855"/>
            <a:chExt cx="2740100" cy="1108099"/>
          </a:xfrm>
        </p:grpSpPr>
        <p:sp>
          <p:nvSpPr>
            <p:cNvPr id="43" name="任意多边形 42"/>
            <p:cNvSpPr/>
            <p:nvPr/>
          </p:nvSpPr>
          <p:spPr>
            <a:xfrm>
              <a:off x="1302774" y="775855"/>
              <a:ext cx="2405129" cy="714390"/>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C0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5" name="文本框 54"/>
            <p:cNvSpPr txBox="1">
              <a:spLocks noChangeArrowheads="1"/>
            </p:cNvSpPr>
            <p:nvPr/>
          </p:nvSpPr>
          <p:spPr bwMode="auto">
            <a:xfrm>
              <a:off x="967803" y="1514622"/>
              <a:ext cx="2210527" cy="369332"/>
            </a:xfrm>
            <a:prstGeom prst="rect">
              <a:avLst/>
            </a:prstGeom>
            <a:solidFill>
              <a:schemeClr val="bg1"/>
            </a:solidFill>
            <a:ln w="9525">
              <a:solidFill>
                <a:srgbClr val="C0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C00000"/>
                  </a:solidFill>
                </a:rPr>
                <a:t>Writeback 218(1218)</a:t>
              </a:r>
              <a:endParaRPr lang="zh-CN" altLang="en-US" sz="1800">
                <a:solidFill>
                  <a:srgbClr val="C00000"/>
                </a:solidFill>
              </a:endParaRPr>
            </a:p>
          </p:txBody>
        </p:sp>
      </p:grpSp>
      <p:sp>
        <p:nvSpPr>
          <p:cNvPr id="57" name="文本框 56"/>
          <p:cNvSpPr txBox="1"/>
          <p:nvPr/>
        </p:nvSpPr>
        <p:spPr>
          <a:xfrm>
            <a:off x="3376613" y="4875213"/>
            <a:ext cx="2132012" cy="64611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{P0,P2}  S  </a:t>
            </a:r>
            <a:r>
              <a:rPr lang="en-US" altLang="zh-CN" sz="1800" b="1" dirty="0">
                <a:solidFill>
                  <a:prstClr val="black"/>
                </a:solidFill>
              </a:rPr>
              <a:t>218 </a:t>
            </a:r>
            <a:r>
              <a:rPr lang="en-US" altLang="zh-CN" sz="1800" b="1" dirty="0">
                <a:solidFill>
                  <a:srgbClr val="FF0000"/>
                </a:solidFill>
              </a:rPr>
              <a:t> 1218</a:t>
            </a:r>
          </a:p>
          <a:p>
            <a:pPr eaLnBrk="1" fontAlgn="auto" hangingPunct="1">
              <a:spcBef>
                <a:spcPts val="0"/>
              </a:spcBef>
              <a:spcAft>
                <a:spcPts val="0"/>
              </a:spcAft>
              <a:defRPr/>
            </a:pPr>
            <a:r>
              <a:rPr lang="en-US" altLang="zh-CN" sz="1800" dirty="0">
                <a:solidFill>
                  <a:prstClr val="black"/>
                </a:solidFill>
              </a:rPr>
              <a:t>   Modify Directory</a:t>
            </a:r>
            <a:endParaRPr lang="zh-CN" altLang="en-US" sz="1800" dirty="0">
              <a:solidFill>
                <a:prstClr val="black"/>
              </a:solidFill>
            </a:endParaRPr>
          </a:p>
        </p:txBody>
      </p:sp>
      <p:sp>
        <p:nvSpPr>
          <p:cNvPr id="11367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59" name="组合 58"/>
          <p:cNvGrpSpPr>
            <a:grpSpLocks/>
          </p:cNvGrpSpPr>
          <p:nvPr/>
        </p:nvGrpSpPr>
        <p:grpSpPr bwMode="auto">
          <a:xfrm>
            <a:off x="3806825" y="731838"/>
            <a:ext cx="2738438" cy="1127125"/>
            <a:chOff x="969158" y="775855"/>
            <a:chExt cx="2738745" cy="1127295"/>
          </a:xfrm>
        </p:grpSpPr>
        <p:sp>
          <p:nvSpPr>
            <p:cNvPr id="60" name="任意多边形 59"/>
            <p:cNvSpPr/>
            <p:nvPr/>
          </p:nvSpPr>
          <p:spPr>
            <a:xfrm>
              <a:off x="1302570" y="775855"/>
              <a:ext cx="2405333" cy="714483"/>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3" name="文本框 60"/>
            <p:cNvSpPr txBox="1">
              <a:spLocks noChangeArrowheads="1"/>
            </p:cNvSpPr>
            <p:nvPr/>
          </p:nvSpPr>
          <p:spPr bwMode="auto">
            <a:xfrm>
              <a:off x="969158" y="1533818"/>
              <a:ext cx="22167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218(1218)</a:t>
              </a:r>
              <a:endParaRPr lang="zh-CN" altLang="en-US" sz="1800" b="1">
                <a:solidFill>
                  <a:srgbClr val="00B050"/>
                </a:solidFill>
              </a:endParaRPr>
            </a:p>
          </p:txBody>
        </p:sp>
      </p:grpSp>
      <p:grpSp>
        <p:nvGrpSpPr>
          <p:cNvPr id="62" name="组合 61"/>
          <p:cNvGrpSpPr>
            <a:grpSpLocks/>
          </p:cNvGrpSpPr>
          <p:nvPr/>
        </p:nvGrpSpPr>
        <p:grpSpPr bwMode="auto">
          <a:xfrm>
            <a:off x="6804025" y="2343150"/>
            <a:ext cx="1368425" cy="725488"/>
            <a:chOff x="1475656" y="2358056"/>
            <a:chExt cx="300421" cy="856188"/>
          </a:xfrm>
        </p:grpSpPr>
        <p:sp>
          <p:nvSpPr>
            <p:cNvPr id="63" name="椭圆 62"/>
            <p:cNvSpPr/>
            <p:nvPr/>
          </p:nvSpPr>
          <p:spPr>
            <a:xfrm>
              <a:off x="1475656" y="2358056"/>
              <a:ext cx="287874" cy="309127"/>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0" name="文本框 63"/>
            <p:cNvSpPr txBox="1">
              <a:spLocks noChangeArrowheads="1"/>
            </p:cNvSpPr>
            <p:nvPr/>
          </p:nvSpPr>
          <p:spPr bwMode="auto">
            <a:xfrm>
              <a:off x="1479814" y="2778497"/>
              <a:ext cx="296263" cy="43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S  218  1218</a:t>
              </a:r>
              <a:endParaRPr lang="zh-CN" altLang="en-US" sz="1800" b="1">
                <a:solidFill>
                  <a:srgbClr val="FF0000"/>
                </a:solidFill>
              </a:endParaRPr>
            </a:p>
          </p:txBody>
        </p:sp>
        <p:cxnSp>
          <p:nvCxnSpPr>
            <p:cNvPr id="65" name="直接箭头连接符 64"/>
            <p:cNvCxnSpPr/>
            <p:nvPr/>
          </p:nvCxnSpPr>
          <p:spPr>
            <a:xfrm>
              <a:off x="1623776" y="2582875"/>
              <a:ext cx="0" cy="348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6804025" y="2339975"/>
            <a:ext cx="288925" cy="265113"/>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1000"/>
                                        <p:tgtEl>
                                          <p:spTgt spid="57"/>
                                        </p:tgtEl>
                                      </p:cBhvr>
                                    </p:animEffect>
                                    <p:anim calcmode="lin" valueType="num">
                                      <p:cBhvr>
                                        <p:cTn id="42" dur="1000" fill="hold"/>
                                        <p:tgtEl>
                                          <p:spTgt spid="57"/>
                                        </p:tgtEl>
                                        <p:attrNameLst>
                                          <p:attrName>ppt_x</p:attrName>
                                        </p:attrNameLst>
                                      </p:cBhvr>
                                      <p:tavLst>
                                        <p:tav tm="0">
                                          <p:val>
                                            <p:strVal val="#ppt_x"/>
                                          </p:val>
                                        </p:tav>
                                        <p:tav tm="100000">
                                          <p:val>
                                            <p:strVal val="#ppt_x"/>
                                          </p:val>
                                        </p:tav>
                                      </p:tavLst>
                                    </p:anim>
                                    <p:anim calcmode="lin" valueType="num">
                                      <p:cBhvr>
                                        <p:cTn id="4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ChangeArrowheads="1"/>
          </p:cNvSpPr>
          <p:nvPr/>
        </p:nvSpPr>
        <p:spPr bwMode="auto">
          <a:xfrm>
            <a:off x="1785938" y="500063"/>
            <a:ext cx="6858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 P2(local node)         P1(home node)       P0(remote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5715" name="直接连接符 38"/>
          <p:cNvCxnSpPr>
            <a:cxnSpLocks noChangeShapeType="1"/>
          </p:cNvCxnSpPr>
          <p:nvPr/>
        </p:nvCxnSpPr>
        <p:spPr bwMode="auto">
          <a:xfrm rot="5400000">
            <a:off x="2679700" y="2820988"/>
            <a:ext cx="3786187"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5" name="组合 48"/>
          <p:cNvGrpSpPr>
            <a:grpSpLocks/>
          </p:cNvGrpSpPr>
          <p:nvPr/>
        </p:nvGrpSpPr>
        <p:grpSpPr bwMode="auto">
          <a:xfrm>
            <a:off x="2071688" y="928688"/>
            <a:ext cx="2500312" cy="471487"/>
            <a:chOff x="-1399699" y="2587509"/>
            <a:chExt cx="4153000" cy="928297"/>
          </a:xfrm>
        </p:grpSpPr>
        <p:cxnSp>
          <p:nvCxnSpPr>
            <p:cNvPr id="11573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33" name="TextBox 47"/>
            <p:cNvSpPr txBox="1">
              <a:spLocks noChangeArrowheads="1"/>
            </p:cNvSpPr>
            <p:nvPr/>
          </p:nvSpPr>
          <p:spPr bwMode="auto">
            <a:xfrm>
              <a:off x="-1399699" y="2587509"/>
              <a:ext cx="3750961"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ReadMiss for  Tag=218</a:t>
              </a:r>
              <a:endParaRPr lang="zh-CN" altLang="en-US" sz="2000">
                <a:solidFill>
                  <a:srgbClr val="000000"/>
                </a:solidFill>
              </a:endParaRPr>
            </a:p>
          </p:txBody>
        </p:sp>
      </p:grpSp>
      <p:grpSp>
        <p:nvGrpSpPr>
          <p:cNvPr id="8" name="组合 70"/>
          <p:cNvGrpSpPr>
            <a:grpSpLocks/>
          </p:cNvGrpSpPr>
          <p:nvPr/>
        </p:nvGrpSpPr>
        <p:grpSpPr bwMode="auto">
          <a:xfrm>
            <a:off x="2166938" y="4105275"/>
            <a:ext cx="2424112" cy="468313"/>
            <a:chOff x="1000100" y="6072911"/>
            <a:chExt cx="2129898" cy="286635"/>
          </a:xfrm>
        </p:grpSpPr>
        <p:cxnSp>
          <p:nvCxnSpPr>
            <p:cNvPr id="115730"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31" name="TextBox 69"/>
            <p:cNvSpPr txBox="1">
              <a:spLocks noChangeArrowheads="1"/>
            </p:cNvSpPr>
            <p:nvPr/>
          </p:nvSpPr>
          <p:spPr bwMode="auto">
            <a:xfrm>
              <a:off x="1000100" y="6072911"/>
              <a:ext cx="2129898"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218(1218)</a:t>
              </a:r>
              <a:endParaRPr lang="zh-CN" altLang="en-US" sz="1800">
                <a:solidFill>
                  <a:srgbClr val="000000"/>
                </a:solidFill>
              </a:endParaRPr>
            </a:p>
          </p:txBody>
        </p:sp>
      </p:grpSp>
      <p:sp>
        <p:nvSpPr>
          <p:cNvPr id="11" name="TextBox 47"/>
          <p:cNvSpPr txBox="1">
            <a:spLocks noChangeArrowheads="1"/>
          </p:cNvSpPr>
          <p:nvPr/>
        </p:nvSpPr>
        <p:spPr bwMode="auto">
          <a:xfrm>
            <a:off x="4572000" y="3200400"/>
            <a:ext cx="2374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M1,</a:t>
            </a:r>
          </a:p>
          <a:p>
            <a:pPr eaLnBrk="1" hangingPunct="1">
              <a:spcBef>
                <a:spcPct val="0"/>
              </a:spcBef>
              <a:buFontTx/>
              <a:buNone/>
            </a:pPr>
            <a:r>
              <a:rPr lang="en-US" altLang="zh-CN" sz="2000">
                <a:solidFill>
                  <a:srgbClr val="000000"/>
                </a:solidFill>
              </a:rPr>
              <a:t> 218, {P0}, E, 0218</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a:solidFill>
                  <a:srgbClr val="000000"/>
                </a:solidFill>
              </a:rPr>
              <a:t> </a:t>
            </a:r>
            <a:r>
              <a:rPr lang="en-US" altLang="zh-CN" sz="2000">
                <a:solidFill>
                  <a:srgbClr val="FF0000"/>
                </a:solidFill>
              </a:rPr>
              <a:t>{P1,P0}, S, 1218 </a:t>
            </a:r>
            <a:endParaRPr lang="zh-CN" altLang="en-US" sz="2000">
              <a:solidFill>
                <a:srgbClr val="FF0000"/>
              </a:solidFill>
            </a:endParaRPr>
          </a:p>
        </p:txBody>
      </p:sp>
      <p:sp>
        <p:nvSpPr>
          <p:cNvPr id="12" name="TextBox 47"/>
          <p:cNvSpPr txBox="1">
            <a:spLocks noChangeArrowheads="1"/>
          </p:cNvSpPr>
          <p:nvPr/>
        </p:nvSpPr>
        <p:spPr bwMode="auto">
          <a:xfrm>
            <a:off x="130175" y="4525963"/>
            <a:ext cx="2214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Cach2,  </a:t>
            </a:r>
          </a:p>
          <a:p>
            <a:pPr eaLnBrk="1" hangingPunct="1">
              <a:spcBef>
                <a:spcPct val="0"/>
              </a:spcBef>
              <a:buFontTx/>
              <a:buNone/>
            </a:pPr>
            <a:r>
              <a:rPr lang="en-US" altLang="zh-CN" sz="2000">
                <a:solidFill>
                  <a:srgbClr val="000000"/>
                </a:solidFill>
              </a:rPr>
              <a:t> B3: </a:t>
            </a:r>
            <a:r>
              <a:rPr lang="en-US" altLang="zh-CN" sz="2000">
                <a:solidFill>
                  <a:srgbClr val="000000"/>
                </a:solidFill>
                <a:latin typeface="MS UI Gothic" panose="020B0600070205080204" pitchFamily="34" charset="-128"/>
                <a:ea typeface="MS UI Gothic" panose="020B0600070205080204" pitchFamily="34" charset="-128"/>
              </a:rPr>
              <a:t>I</a:t>
            </a:r>
            <a:r>
              <a:rPr lang="en-US" altLang="zh-CN" sz="2000">
                <a:solidFill>
                  <a:srgbClr val="000000"/>
                </a:solidFill>
              </a:rPr>
              <a:t>, 118, 0318</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 218, 1218</a:t>
            </a:r>
            <a:r>
              <a:rPr lang="en-US" altLang="zh-CN" sz="2000">
                <a:solidFill>
                  <a:srgbClr val="000000"/>
                </a:solidFill>
              </a:rPr>
              <a:t> </a:t>
            </a:r>
            <a:endParaRPr lang="zh-CN" altLang="en-US" sz="2000">
              <a:solidFill>
                <a:srgbClr val="000000"/>
              </a:solidFill>
            </a:endParaRPr>
          </a:p>
        </p:txBody>
      </p:sp>
      <p:cxnSp>
        <p:nvCxnSpPr>
          <p:cNvPr id="115720" name="直接连接符 37"/>
          <p:cNvCxnSpPr>
            <a:cxnSpLocks noChangeShapeType="1"/>
          </p:cNvCxnSpPr>
          <p:nvPr/>
        </p:nvCxnSpPr>
        <p:spPr bwMode="auto">
          <a:xfrm flipH="1">
            <a:off x="2141538" y="1000125"/>
            <a:ext cx="3175" cy="454183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5721" name="直接连接符 38"/>
          <p:cNvCxnSpPr>
            <a:cxnSpLocks noChangeShapeType="1"/>
          </p:cNvCxnSpPr>
          <p:nvPr/>
        </p:nvCxnSpPr>
        <p:spPr bwMode="auto">
          <a:xfrm rot="16200000" flipH="1">
            <a:off x="5253831" y="2507457"/>
            <a:ext cx="3071813"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20" name="组合 48"/>
          <p:cNvGrpSpPr>
            <a:grpSpLocks/>
          </p:cNvGrpSpPr>
          <p:nvPr/>
        </p:nvGrpSpPr>
        <p:grpSpPr bwMode="auto">
          <a:xfrm>
            <a:off x="4643438" y="1357313"/>
            <a:ext cx="1928812" cy="400050"/>
            <a:chOff x="-1659262" y="2587509"/>
            <a:chExt cx="3403977" cy="928297"/>
          </a:xfrm>
        </p:grpSpPr>
        <p:cxnSp>
          <p:nvCxnSpPr>
            <p:cNvPr id="115728"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29" name="TextBox 47"/>
            <p:cNvSpPr txBox="1">
              <a:spLocks noChangeArrowheads="1"/>
            </p:cNvSpPr>
            <p:nvPr/>
          </p:nvSpPr>
          <p:spPr bwMode="auto">
            <a:xfrm>
              <a:off x="-1659262" y="2587509"/>
              <a:ext cx="2578875"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Fetch  Tag=218</a:t>
              </a:r>
              <a:endParaRPr lang="zh-CN" altLang="en-US" sz="2000">
                <a:solidFill>
                  <a:srgbClr val="000000"/>
                </a:solidFill>
              </a:endParaRPr>
            </a:p>
          </p:txBody>
        </p:sp>
      </p:grpSp>
      <p:sp>
        <p:nvSpPr>
          <p:cNvPr id="23" name="TextBox 47"/>
          <p:cNvSpPr txBox="1">
            <a:spLocks noChangeArrowheads="1"/>
          </p:cNvSpPr>
          <p:nvPr/>
        </p:nvSpPr>
        <p:spPr bwMode="auto">
          <a:xfrm>
            <a:off x="6729413" y="1643063"/>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a:t>
            </a:r>
          </a:p>
          <a:p>
            <a:pPr eaLnBrk="1" hangingPunct="1">
              <a:spcBef>
                <a:spcPct val="0"/>
              </a:spcBef>
              <a:buFontTx/>
              <a:buNone/>
            </a:pPr>
            <a:r>
              <a:rPr lang="en-US" altLang="zh-CN" sz="2000">
                <a:solidFill>
                  <a:srgbClr val="000000"/>
                </a:solidFill>
              </a:rPr>
              <a:t> B3: E, 218, 1218</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a:t>
            </a:r>
            <a:r>
              <a:rPr lang="en-US" altLang="zh-CN" sz="2000">
                <a:solidFill>
                  <a:srgbClr val="000000"/>
                </a:solidFill>
              </a:rPr>
              <a:t>, 218, 1218 </a:t>
            </a:r>
            <a:endParaRPr lang="zh-CN" altLang="en-US" sz="2000">
              <a:solidFill>
                <a:srgbClr val="000000"/>
              </a:solidFill>
            </a:endParaRPr>
          </a:p>
        </p:txBody>
      </p:sp>
      <p:grpSp>
        <p:nvGrpSpPr>
          <p:cNvPr id="25" name="组合 70"/>
          <p:cNvGrpSpPr>
            <a:grpSpLocks/>
          </p:cNvGrpSpPr>
          <p:nvPr/>
        </p:nvGrpSpPr>
        <p:grpSpPr bwMode="auto">
          <a:xfrm>
            <a:off x="4538663" y="2470150"/>
            <a:ext cx="2320925" cy="458788"/>
            <a:chOff x="1000100" y="6004055"/>
            <a:chExt cx="2320828" cy="355491"/>
          </a:xfrm>
        </p:grpSpPr>
        <p:cxnSp>
          <p:nvCxnSpPr>
            <p:cNvPr id="115726"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27" name="TextBox 69"/>
            <p:cNvSpPr txBox="1">
              <a:spLocks noChangeArrowheads="1"/>
            </p:cNvSpPr>
            <p:nvPr/>
          </p:nvSpPr>
          <p:spPr bwMode="auto">
            <a:xfrm>
              <a:off x="1000100" y="6004055"/>
              <a:ext cx="2320828" cy="30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WriteBack218(1218)</a:t>
              </a:r>
              <a:endParaRPr lang="zh-CN" altLang="en-US" sz="1800">
                <a:solidFill>
                  <a:srgbClr val="000000"/>
                </a:solidFill>
              </a:endParaRPr>
            </a:p>
          </p:txBody>
        </p:sp>
      </p:grpSp>
      <p:sp>
        <p:nvSpPr>
          <p:cNvPr id="115725" name="矩形 31"/>
          <p:cNvSpPr>
            <a:spLocks noChangeArrowheads="1"/>
          </p:cNvSpPr>
          <p:nvPr/>
        </p:nvSpPr>
        <p:spPr bwMode="auto">
          <a:xfrm>
            <a:off x="0" y="0"/>
            <a:ext cx="134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P2 read 218</a:t>
            </a:r>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1625"/>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P1 write 0888 into 310 ? </a:t>
            </a:r>
          </a:p>
        </p:txBody>
      </p:sp>
      <p:sp>
        <p:nvSpPr>
          <p:cNvPr id="116740"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56325" y="4576763"/>
            <a:ext cx="949325" cy="365125"/>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 name="组合 2"/>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773" name="文本框 26"/>
            <p:cNvSpPr txBox="1">
              <a:spLocks noChangeArrowheads="1"/>
            </p:cNvSpPr>
            <p:nvPr/>
          </p:nvSpPr>
          <p:spPr bwMode="auto">
            <a:xfrm>
              <a:off x="4446953" y="484118"/>
              <a:ext cx="16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WriteMiss(310)</a:t>
              </a:r>
              <a:endParaRPr lang="zh-CN" altLang="en-US" sz="1800">
                <a:solidFill>
                  <a:srgbClr val="FF0000"/>
                </a:solidFill>
              </a:endParaRPr>
            </a:p>
          </p:txBody>
        </p:sp>
      </p:grpSp>
      <p:grpSp>
        <p:nvGrpSpPr>
          <p:cNvPr id="56" name="组合 55"/>
          <p:cNvGrpSpPr>
            <a:grpSpLocks/>
          </p:cNvGrpSpPr>
          <p:nvPr/>
        </p:nvGrpSpPr>
        <p:grpSpPr bwMode="auto">
          <a:xfrm>
            <a:off x="1295400" y="635000"/>
            <a:ext cx="5151438" cy="922338"/>
            <a:chOff x="1085056" y="653077"/>
            <a:chExt cx="2622847" cy="921145"/>
          </a:xfrm>
        </p:grpSpPr>
        <p:sp>
          <p:nvSpPr>
            <p:cNvPr id="43" name="任意多边形 42"/>
            <p:cNvSpPr/>
            <p:nvPr/>
          </p:nvSpPr>
          <p:spPr>
            <a:xfrm>
              <a:off x="1085056" y="653077"/>
              <a:ext cx="2622847" cy="837116"/>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C0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C00000"/>
                </a:solidFill>
              </a:endParaRPr>
            </a:p>
          </p:txBody>
        </p:sp>
        <p:sp>
          <p:nvSpPr>
            <p:cNvPr id="116771" name="文本框 54"/>
            <p:cNvSpPr txBox="1">
              <a:spLocks noChangeArrowheads="1"/>
            </p:cNvSpPr>
            <p:nvPr/>
          </p:nvSpPr>
          <p:spPr bwMode="auto">
            <a:xfrm>
              <a:off x="1845829" y="1204890"/>
              <a:ext cx="29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C00000"/>
                  </a:solidFill>
                </a:rPr>
                <a:t>ACK </a:t>
              </a:r>
              <a:endParaRPr lang="zh-CN" altLang="en-US" sz="1800" b="1">
                <a:solidFill>
                  <a:srgbClr val="C00000"/>
                </a:solidFill>
              </a:endParaRPr>
            </a:p>
          </p:txBody>
        </p:sp>
      </p:grpSp>
      <p:sp>
        <p:nvSpPr>
          <p:cNvPr id="57" name="文本框 56"/>
          <p:cNvSpPr txBox="1"/>
          <p:nvPr/>
        </p:nvSpPr>
        <p:spPr>
          <a:xfrm>
            <a:off x="6156325" y="4572000"/>
            <a:ext cx="949325"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{P1}    E </a:t>
            </a:r>
          </a:p>
        </p:txBody>
      </p:sp>
      <p:sp>
        <p:nvSpPr>
          <p:cNvPr id="11674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7" name="组合 6"/>
          <p:cNvGrpSpPr>
            <a:grpSpLocks/>
          </p:cNvGrpSpPr>
          <p:nvPr/>
        </p:nvGrpSpPr>
        <p:grpSpPr bwMode="auto">
          <a:xfrm>
            <a:off x="1295400" y="-55563"/>
            <a:ext cx="5151438" cy="574676"/>
            <a:chOff x="1295636" y="-54845"/>
            <a:chExt cx="5151772" cy="574262"/>
          </a:xfrm>
        </p:grpSpPr>
        <p:sp>
          <p:nvSpPr>
            <p:cNvPr id="60" name="任意多边形 59"/>
            <p:cNvSpPr/>
            <p:nvPr/>
          </p:nvSpPr>
          <p:spPr>
            <a:xfrm flipH="1" flipV="1">
              <a:off x="1295636" y="-54845"/>
              <a:ext cx="5151772" cy="574262"/>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70C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0000"/>
                </a:solidFill>
              </a:endParaRPr>
            </a:p>
          </p:txBody>
        </p:sp>
        <p:sp>
          <p:nvSpPr>
            <p:cNvPr id="116769" name="文本框 60"/>
            <p:cNvSpPr txBox="1">
              <a:spLocks noChangeArrowheads="1"/>
            </p:cNvSpPr>
            <p:nvPr/>
          </p:nvSpPr>
          <p:spPr bwMode="auto">
            <a:xfrm>
              <a:off x="3751651" y="-189"/>
              <a:ext cx="1612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70C0"/>
                  </a:solidFill>
                </a:rPr>
                <a:t>invalidate 310</a:t>
              </a:r>
              <a:endParaRPr lang="zh-CN" altLang="en-US" sz="1800" b="1">
                <a:solidFill>
                  <a:srgbClr val="0070C0"/>
                </a:solidFill>
              </a:endParaRPr>
            </a:p>
          </p:txBody>
        </p:sp>
      </p:grpSp>
      <p:grpSp>
        <p:nvGrpSpPr>
          <p:cNvPr id="5" name="组合 4"/>
          <p:cNvGrpSpPr>
            <a:grpSpLocks/>
          </p:cNvGrpSpPr>
          <p:nvPr/>
        </p:nvGrpSpPr>
        <p:grpSpPr bwMode="auto">
          <a:xfrm>
            <a:off x="6780213" y="2022475"/>
            <a:ext cx="312737" cy="1003300"/>
            <a:chOff x="6780584" y="2022842"/>
            <a:chExt cx="312385" cy="1002267"/>
          </a:xfrm>
        </p:grpSpPr>
        <p:sp>
          <p:nvSpPr>
            <p:cNvPr id="63" name="椭圆 62"/>
            <p:cNvSpPr/>
            <p:nvPr/>
          </p:nvSpPr>
          <p:spPr>
            <a:xfrm>
              <a:off x="6780584" y="2022842"/>
              <a:ext cx="312385" cy="26166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6" name="文本框 63"/>
            <p:cNvSpPr txBox="1">
              <a:spLocks noChangeArrowheads="1"/>
            </p:cNvSpPr>
            <p:nvPr/>
          </p:nvSpPr>
          <p:spPr bwMode="auto">
            <a:xfrm>
              <a:off x="6804248" y="2656034"/>
              <a:ext cx="266153"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latin typeface="Times New Roman" panose="02020603050405020304" pitchFamily="18" charset="0"/>
                  <a:cs typeface="Times New Roman" panose="02020603050405020304" pitchFamily="18" charset="0"/>
                </a:rPr>
                <a:t>I  </a:t>
              </a:r>
              <a:endParaRPr lang="zh-CN" altLang="en-US" sz="1800" b="1">
                <a:solidFill>
                  <a:srgbClr val="FF0000"/>
                </a:solidFill>
                <a:latin typeface="Times New Roman" panose="02020603050405020304" pitchFamily="18" charset="0"/>
                <a:cs typeface="Times New Roman" panose="02020603050405020304" pitchFamily="18" charset="0"/>
              </a:endParaRPr>
            </a:p>
          </p:txBody>
        </p:sp>
        <p:cxnSp>
          <p:nvCxnSpPr>
            <p:cNvPr id="65" name="直接箭头连接符 64"/>
            <p:cNvCxnSpPr>
              <a:endCxn id="116766" idx="0"/>
            </p:cNvCxnSpPr>
            <p:nvPr/>
          </p:nvCxnSpPr>
          <p:spPr>
            <a:xfrm flipH="1">
              <a:off x="6937569" y="2213146"/>
              <a:ext cx="3171" cy="442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4002088" y="1982788"/>
            <a:ext cx="785812" cy="357187"/>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3" name="组合 32"/>
          <p:cNvGrpSpPr>
            <a:grpSpLocks/>
          </p:cNvGrpSpPr>
          <p:nvPr/>
        </p:nvGrpSpPr>
        <p:grpSpPr bwMode="auto">
          <a:xfrm>
            <a:off x="1495425" y="2022475"/>
            <a:ext cx="312738" cy="1003300"/>
            <a:chOff x="6780584" y="2022842"/>
            <a:chExt cx="312385" cy="1002267"/>
          </a:xfrm>
        </p:grpSpPr>
        <p:sp>
          <p:nvSpPr>
            <p:cNvPr id="34" name="椭圆 33"/>
            <p:cNvSpPr/>
            <p:nvPr/>
          </p:nvSpPr>
          <p:spPr>
            <a:xfrm>
              <a:off x="6780584" y="2022842"/>
              <a:ext cx="312385" cy="26166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3" name="文本框 34"/>
            <p:cNvSpPr txBox="1">
              <a:spLocks noChangeArrowheads="1"/>
            </p:cNvSpPr>
            <p:nvPr/>
          </p:nvSpPr>
          <p:spPr bwMode="auto">
            <a:xfrm>
              <a:off x="6804248" y="2656034"/>
              <a:ext cx="266153"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latin typeface="Times New Roman" panose="02020603050405020304" pitchFamily="18" charset="0"/>
                  <a:cs typeface="Times New Roman" panose="02020603050405020304" pitchFamily="18" charset="0"/>
                </a:rPr>
                <a:t>I  </a:t>
              </a:r>
              <a:endParaRPr lang="zh-CN" altLang="en-US" sz="1800" b="1">
                <a:solidFill>
                  <a:srgbClr val="FF0000"/>
                </a:solidFill>
                <a:latin typeface="Times New Roman" panose="02020603050405020304" pitchFamily="18" charset="0"/>
                <a:cs typeface="Times New Roman" panose="02020603050405020304" pitchFamily="18" charset="0"/>
              </a:endParaRPr>
            </a:p>
          </p:txBody>
        </p:sp>
        <p:cxnSp>
          <p:nvCxnSpPr>
            <p:cNvPr id="36" name="直接箭头连接符 35"/>
            <p:cNvCxnSpPr>
              <a:endCxn id="116763" idx="0"/>
            </p:cNvCxnSpPr>
            <p:nvPr/>
          </p:nvCxnSpPr>
          <p:spPr>
            <a:xfrm flipH="1">
              <a:off x="6937570" y="2213146"/>
              <a:ext cx="3171" cy="442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p:cNvGrpSpPr>
            <a:grpSpLocks/>
          </p:cNvGrpSpPr>
          <p:nvPr/>
        </p:nvGrpSpPr>
        <p:grpSpPr bwMode="auto">
          <a:xfrm>
            <a:off x="6553200" y="96838"/>
            <a:ext cx="2509838" cy="765175"/>
            <a:chOff x="6553200" y="97272"/>
            <a:chExt cx="2510277" cy="765269"/>
          </a:xfrm>
        </p:grpSpPr>
        <p:sp>
          <p:nvSpPr>
            <p:cNvPr id="6" name="任意多边形 5"/>
            <p:cNvSpPr/>
            <p:nvPr/>
          </p:nvSpPr>
          <p:spPr>
            <a:xfrm>
              <a:off x="6553200" y="97272"/>
              <a:ext cx="917735" cy="765269"/>
            </a:xfrm>
            <a:custGeom>
              <a:avLst/>
              <a:gdLst>
                <a:gd name="connsiteX0" fmla="*/ 0 w 917166"/>
                <a:gd name="connsiteY0" fmla="*/ 332219 h 765269"/>
                <a:gd name="connsiteX1" fmla="*/ 789709 w 917166"/>
                <a:gd name="connsiteY1" fmla="*/ 13564 h 765269"/>
                <a:gd name="connsiteX2" fmla="*/ 845127 w 917166"/>
                <a:gd name="connsiteY2" fmla="*/ 734001 h 765269"/>
                <a:gd name="connsiteX3" fmla="*/ 83127 w 917166"/>
                <a:gd name="connsiteY3" fmla="*/ 567746 h 765269"/>
              </a:gdLst>
              <a:ahLst/>
              <a:cxnLst>
                <a:cxn ang="0">
                  <a:pos x="connsiteX0" y="connsiteY0"/>
                </a:cxn>
                <a:cxn ang="0">
                  <a:pos x="connsiteX1" y="connsiteY1"/>
                </a:cxn>
                <a:cxn ang="0">
                  <a:pos x="connsiteX2" y="connsiteY2"/>
                </a:cxn>
                <a:cxn ang="0">
                  <a:pos x="connsiteX3" y="connsiteY3"/>
                </a:cxn>
              </a:cxnLst>
              <a:rect l="l" t="t" r="r" b="b"/>
              <a:pathLst>
                <a:path w="917166" h="765269">
                  <a:moveTo>
                    <a:pt x="0" y="332219"/>
                  </a:moveTo>
                  <a:cubicBezTo>
                    <a:pt x="324427" y="139409"/>
                    <a:pt x="648854" y="-53400"/>
                    <a:pt x="789709" y="13564"/>
                  </a:cubicBezTo>
                  <a:cubicBezTo>
                    <a:pt x="930564" y="80528"/>
                    <a:pt x="962891" y="641637"/>
                    <a:pt x="845127" y="734001"/>
                  </a:cubicBezTo>
                  <a:cubicBezTo>
                    <a:pt x="727363" y="826365"/>
                    <a:pt x="405245" y="697055"/>
                    <a:pt x="83127" y="567746"/>
                  </a:cubicBezTo>
                </a:path>
              </a:pathLst>
            </a:custGeom>
            <a:noFill/>
            <a:ln w="38100">
              <a:solidFill>
                <a:srgbClr val="0070C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1" name="文本框 36"/>
            <p:cNvSpPr txBox="1">
              <a:spLocks noChangeArrowheads="1"/>
            </p:cNvSpPr>
            <p:nvPr/>
          </p:nvSpPr>
          <p:spPr bwMode="auto">
            <a:xfrm>
              <a:off x="7451040" y="410180"/>
              <a:ext cx="1612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70C0"/>
                  </a:solidFill>
                </a:rPr>
                <a:t>invalidate 310</a:t>
              </a:r>
              <a:endParaRPr lang="zh-CN" altLang="en-US" sz="1800" b="1">
                <a:solidFill>
                  <a:srgbClr val="0070C0"/>
                </a:solidFill>
              </a:endParaRPr>
            </a:p>
          </p:txBody>
        </p:sp>
      </p:grpSp>
      <p:sp>
        <p:nvSpPr>
          <p:cNvPr id="9" name="任意多边形 8"/>
          <p:cNvSpPr/>
          <p:nvPr/>
        </p:nvSpPr>
        <p:spPr>
          <a:xfrm>
            <a:off x="6553200" y="276225"/>
            <a:ext cx="777875" cy="398463"/>
          </a:xfrm>
          <a:custGeom>
            <a:avLst/>
            <a:gdLst>
              <a:gd name="connsiteX0" fmla="*/ 0 w 469842"/>
              <a:gd name="connsiteY0" fmla="*/ 269529 h 517779"/>
              <a:gd name="connsiteX1" fmla="*/ 374073 w 469842"/>
              <a:gd name="connsiteY1" fmla="*/ 6293 h 517779"/>
              <a:gd name="connsiteX2" fmla="*/ 443345 w 469842"/>
              <a:gd name="connsiteY2" fmla="*/ 505056 h 517779"/>
              <a:gd name="connsiteX3" fmla="*/ 0 w 469842"/>
              <a:gd name="connsiteY3" fmla="*/ 380365 h 517779"/>
              <a:gd name="connsiteX4" fmla="*/ 0 w 469842"/>
              <a:gd name="connsiteY4" fmla="*/ 380365 h 51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842" h="517779">
                <a:moveTo>
                  <a:pt x="0" y="269529"/>
                </a:moveTo>
                <a:cubicBezTo>
                  <a:pt x="150091" y="118283"/>
                  <a:pt x="300182" y="-32962"/>
                  <a:pt x="374073" y="6293"/>
                </a:cubicBezTo>
                <a:cubicBezTo>
                  <a:pt x="447964" y="45547"/>
                  <a:pt x="505690" y="442711"/>
                  <a:pt x="443345" y="505056"/>
                </a:cubicBezTo>
                <a:cubicBezTo>
                  <a:pt x="381000" y="567401"/>
                  <a:pt x="0" y="380365"/>
                  <a:pt x="0" y="380365"/>
                </a:cubicBezTo>
                <a:lnTo>
                  <a:pt x="0" y="380365"/>
                </a:lnTo>
              </a:path>
            </a:pathLst>
          </a:custGeom>
          <a:noFill/>
          <a:ln w="3810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800" dirty="0">
                <a:solidFill>
                  <a:srgbClr val="C00000"/>
                </a:solidFill>
              </a:rPr>
              <a:t>ACK</a:t>
            </a:r>
            <a:endParaRPr lang="zh-CN" altLang="en-US" sz="1800" dirty="0">
              <a:solidFill>
                <a:srgbClr val="C00000"/>
              </a:solidFill>
            </a:endParaRPr>
          </a:p>
        </p:txBody>
      </p:sp>
      <p:grpSp>
        <p:nvGrpSpPr>
          <p:cNvPr id="10" name="组合 9"/>
          <p:cNvGrpSpPr>
            <a:grpSpLocks/>
          </p:cNvGrpSpPr>
          <p:nvPr/>
        </p:nvGrpSpPr>
        <p:grpSpPr bwMode="auto">
          <a:xfrm>
            <a:off x="4140200" y="731838"/>
            <a:ext cx="2693988" cy="1112837"/>
            <a:chOff x="4139952" y="731671"/>
            <a:chExt cx="2694919" cy="1112415"/>
          </a:xfrm>
        </p:grpSpPr>
        <p:sp>
          <p:nvSpPr>
            <p:cNvPr id="42" name="任意多边形 41"/>
            <p:cNvSpPr/>
            <p:nvPr/>
          </p:nvSpPr>
          <p:spPr>
            <a:xfrm flipH="1">
              <a:off x="4139952" y="731671"/>
              <a:ext cx="2405894" cy="714104"/>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59" name="文本框 45"/>
            <p:cNvSpPr txBox="1">
              <a:spLocks noChangeArrowheads="1"/>
            </p:cNvSpPr>
            <p:nvPr/>
          </p:nvSpPr>
          <p:spPr bwMode="auto">
            <a:xfrm flipH="1">
              <a:off x="4618108" y="1474754"/>
              <a:ext cx="22167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310(0310)</a:t>
              </a:r>
              <a:endParaRPr lang="zh-CN" altLang="en-US" sz="1800" b="1">
                <a:solidFill>
                  <a:srgbClr val="00B050"/>
                </a:solidFill>
              </a:endParaRPr>
            </a:p>
          </p:txBody>
        </p:sp>
      </p:grpSp>
      <p:sp>
        <p:nvSpPr>
          <p:cNvPr id="47" name="文本框 46"/>
          <p:cNvSpPr txBox="1"/>
          <p:nvPr/>
        </p:nvSpPr>
        <p:spPr>
          <a:xfrm>
            <a:off x="3960813" y="1968500"/>
            <a:ext cx="14795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E     310  </a:t>
            </a:r>
            <a:r>
              <a:rPr lang="en-US" altLang="zh-CN" sz="1800" b="1" dirty="0">
                <a:solidFill>
                  <a:prstClr val="black"/>
                </a:solidFill>
              </a:rPr>
              <a:t>0310</a:t>
            </a:r>
          </a:p>
        </p:txBody>
      </p:sp>
      <p:grpSp>
        <p:nvGrpSpPr>
          <p:cNvPr id="13" name="组合 12"/>
          <p:cNvGrpSpPr>
            <a:grpSpLocks/>
          </p:cNvGrpSpPr>
          <p:nvPr/>
        </p:nvGrpSpPr>
        <p:grpSpPr bwMode="auto">
          <a:xfrm>
            <a:off x="4827588" y="2124075"/>
            <a:ext cx="665162" cy="46038"/>
            <a:chOff x="8411489" y="6139277"/>
            <a:chExt cx="664017" cy="45348"/>
          </a:xfrm>
        </p:grpSpPr>
        <p:cxnSp>
          <p:nvCxnSpPr>
            <p:cNvPr id="12" name="直接连接符 11"/>
            <p:cNvCxnSpPr/>
            <p:nvPr/>
          </p:nvCxnSpPr>
          <p:spPr>
            <a:xfrm>
              <a:off x="8424167" y="6184625"/>
              <a:ext cx="65133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411489" y="6139277"/>
              <a:ext cx="65133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3975100" y="1968500"/>
            <a:ext cx="14795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E     310  </a:t>
            </a:r>
            <a:r>
              <a:rPr lang="en-US" altLang="zh-CN" sz="1800" b="1" dirty="0">
                <a:solidFill>
                  <a:prstClr val="black"/>
                </a:solidFill>
              </a:rPr>
              <a:t>0888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1000"/>
                                        <p:tgtEl>
                                          <p:spTgt spid="57"/>
                                        </p:tgtEl>
                                      </p:cBhvr>
                                    </p:animEffect>
                                    <p:anim calcmode="lin" valueType="num">
                                      <p:cBhvr>
                                        <p:cTn id="54" dur="1000" fill="hold"/>
                                        <p:tgtEl>
                                          <p:spTgt spid="57"/>
                                        </p:tgtEl>
                                        <p:attrNameLst>
                                          <p:attrName>ppt_x</p:attrName>
                                        </p:attrNameLst>
                                      </p:cBhvr>
                                      <p:tavLst>
                                        <p:tav tm="0">
                                          <p:val>
                                            <p:strVal val="#ppt_x"/>
                                          </p:val>
                                        </p:tav>
                                        <p:tav tm="100000">
                                          <p:val>
                                            <p:strVal val="#ppt_x"/>
                                          </p:val>
                                        </p:tav>
                                      </p:tavLst>
                                    </p:anim>
                                    <p:anim calcmode="lin" valueType="num">
                                      <p:cBhvr>
                                        <p:cTn id="5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00"/>
                                        <p:tgtEl>
                                          <p:spTgt spid="47"/>
                                        </p:tgtEl>
                                      </p:cBhvr>
                                    </p:animEffect>
                                    <p:anim calcmode="lin" valueType="num">
                                      <p:cBhvr>
                                        <p:cTn id="65" dur="1000" fill="hold"/>
                                        <p:tgtEl>
                                          <p:spTgt spid="47"/>
                                        </p:tgtEl>
                                        <p:attrNameLst>
                                          <p:attrName>ppt_x</p:attrName>
                                        </p:attrNameLst>
                                      </p:cBhvr>
                                      <p:tavLst>
                                        <p:tav tm="0">
                                          <p:val>
                                            <p:strVal val="#ppt_x"/>
                                          </p:val>
                                        </p:tav>
                                        <p:tav tm="100000">
                                          <p:val>
                                            <p:strVal val="#ppt_x"/>
                                          </p:val>
                                        </p:tav>
                                      </p:tavLst>
                                    </p:anim>
                                    <p:anim calcmode="lin" valueType="num">
                                      <p:cBhvr>
                                        <p:cTn id="6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1000" fill="hold"/>
                                        <p:tgtEl>
                                          <p:spTgt spid="13"/>
                                        </p:tgtEl>
                                        <p:attrNameLst>
                                          <p:attrName>ppt_w</p:attrName>
                                        </p:attrNameLst>
                                      </p:cBhvr>
                                      <p:tavLst>
                                        <p:tav tm="0">
                                          <p:val>
                                            <p:fltVal val="0"/>
                                          </p:val>
                                        </p:tav>
                                        <p:tav tm="100000">
                                          <p:val>
                                            <p:strVal val="#ppt_w"/>
                                          </p:val>
                                        </p:tav>
                                      </p:tavLst>
                                    </p:anim>
                                    <p:anim calcmode="lin" valueType="num">
                                      <p:cBhvr>
                                        <p:cTn id="72" dur="1000" fill="hold"/>
                                        <p:tgtEl>
                                          <p:spTgt spid="13"/>
                                        </p:tgtEl>
                                        <p:attrNameLst>
                                          <p:attrName>ppt_h</p:attrName>
                                        </p:attrNameLst>
                                      </p:cBhvr>
                                      <p:tavLst>
                                        <p:tav tm="0">
                                          <p:val>
                                            <p:fltVal val="0"/>
                                          </p:val>
                                        </p:tav>
                                        <p:tav tm="100000">
                                          <p:val>
                                            <p:strVal val="#ppt_h"/>
                                          </p:val>
                                        </p:tav>
                                      </p:tavLst>
                                    </p:anim>
                                    <p:anim calcmode="lin" valueType="num">
                                      <p:cBhvr>
                                        <p:cTn id="73" dur="1000" fill="hold"/>
                                        <p:tgtEl>
                                          <p:spTgt spid="13"/>
                                        </p:tgtEl>
                                        <p:attrNameLst>
                                          <p:attrName>style.rotation</p:attrName>
                                        </p:attrNameLst>
                                      </p:cBhvr>
                                      <p:tavLst>
                                        <p:tav tm="0">
                                          <p:val>
                                            <p:fltVal val="90"/>
                                          </p:val>
                                        </p:tav>
                                        <p:tav tm="100000">
                                          <p:val>
                                            <p:fltVal val="0"/>
                                          </p:val>
                                        </p:tav>
                                      </p:tavLst>
                                    </p:anim>
                                    <p:animEffect transition="in" filter="fade">
                                      <p:cBhvr>
                                        <p:cTn id="74" dur="10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1000"/>
                                        <p:tgtEl>
                                          <p:spTgt spid="51"/>
                                        </p:tgtEl>
                                      </p:cBhvr>
                                    </p:animEffect>
                                    <p:anim calcmode="lin" valueType="num">
                                      <p:cBhvr>
                                        <p:cTn id="80" dur="1000" fill="hold"/>
                                        <p:tgtEl>
                                          <p:spTgt spid="51"/>
                                        </p:tgtEl>
                                        <p:attrNameLst>
                                          <p:attrName>ppt_x</p:attrName>
                                        </p:attrNameLst>
                                      </p:cBhvr>
                                      <p:tavLst>
                                        <p:tav tm="0">
                                          <p:val>
                                            <p:strVal val="#ppt_x"/>
                                          </p:val>
                                        </p:tav>
                                        <p:tav tm="100000">
                                          <p:val>
                                            <p:strVal val="#ppt_x"/>
                                          </p:val>
                                        </p:tav>
                                      </p:tavLst>
                                    </p:anim>
                                    <p:anim calcmode="lin" valueType="num">
                                      <p:cBhvr>
                                        <p:cTn id="8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2" grpId="0" animBg="1"/>
      <p:bldP spid="9" grpId="0" animBg="1"/>
      <p:bldP spid="47" grpId="0" animBg="1"/>
      <p:bldP spid="5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ChangeArrowheads="1"/>
          </p:cNvSpPr>
          <p:nvPr/>
        </p:nvSpPr>
        <p:spPr bwMode="auto">
          <a:xfrm>
            <a:off x="1214438" y="928688"/>
            <a:ext cx="721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P1(local node )         P2(home node)               P0. P2 (remote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8787" name="直接连接符 38"/>
          <p:cNvCxnSpPr>
            <a:cxnSpLocks noChangeShapeType="1"/>
          </p:cNvCxnSpPr>
          <p:nvPr/>
        </p:nvCxnSpPr>
        <p:spPr bwMode="auto">
          <a:xfrm rot="5400000">
            <a:off x="2578893" y="3278982"/>
            <a:ext cx="3986213"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4" name="组合 48"/>
          <p:cNvGrpSpPr>
            <a:grpSpLocks/>
          </p:cNvGrpSpPr>
          <p:nvPr/>
        </p:nvGrpSpPr>
        <p:grpSpPr bwMode="auto">
          <a:xfrm>
            <a:off x="2071688" y="1484313"/>
            <a:ext cx="2584450" cy="420687"/>
            <a:chOff x="-1399699" y="2587507"/>
            <a:chExt cx="4291828" cy="828720"/>
          </a:xfrm>
        </p:grpSpPr>
        <p:cxnSp>
          <p:nvCxnSpPr>
            <p:cNvPr id="118805"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6" name="TextBox 47"/>
            <p:cNvSpPr txBox="1">
              <a:spLocks noChangeArrowheads="1"/>
            </p:cNvSpPr>
            <p:nvPr/>
          </p:nvSpPr>
          <p:spPr bwMode="auto">
            <a:xfrm>
              <a:off x="-1399699" y="2587507"/>
              <a:ext cx="4291828"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WriteMiss for  Tag=310</a:t>
              </a:r>
              <a:endParaRPr lang="zh-CN" altLang="en-US" sz="2000">
                <a:solidFill>
                  <a:srgbClr val="000000"/>
                </a:solidFill>
              </a:endParaRPr>
            </a:p>
          </p:txBody>
        </p:sp>
      </p:grpSp>
      <p:grpSp>
        <p:nvGrpSpPr>
          <p:cNvPr id="7" name="组合 70"/>
          <p:cNvGrpSpPr>
            <a:grpSpLocks/>
          </p:cNvGrpSpPr>
          <p:nvPr/>
        </p:nvGrpSpPr>
        <p:grpSpPr bwMode="auto">
          <a:xfrm>
            <a:off x="2214563" y="4270375"/>
            <a:ext cx="2357437" cy="469900"/>
            <a:chOff x="1000100" y="6072911"/>
            <a:chExt cx="2071702" cy="286635"/>
          </a:xfrm>
        </p:grpSpPr>
        <p:cxnSp>
          <p:nvCxnSpPr>
            <p:cNvPr id="118803"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4" name="TextBox 69"/>
            <p:cNvSpPr txBox="1">
              <a:spLocks noChangeArrowheads="1"/>
            </p:cNvSpPr>
            <p:nvPr/>
          </p:nvSpPr>
          <p:spPr bwMode="auto">
            <a:xfrm>
              <a:off x="1000100" y="6072911"/>
              <a:ext cx="1820587"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0310</a:t>
              </a:r>
              <a:endParaRPr lang="zh-CN" altLang="en-US" sz="1800">
                <a:solidFill>
                  <a:srgbClr val="000000"/>
                </a:solidFill>
              </a:endParaRPr>
            </a:p>
          </p:txBody>
        </p:sp>
      </p:grpSp>
      <p:sp>
        <p:nvSpPr>
          <p:cNvPr id="10" name="TextBox 47"/>
          <p:cNvSpPr txBox="1">
            <a:spLocks noChangeArrowheads="1"/>
          </p:cNvSpPr>
          <p:nvPr/>
        </p:nvSpPr>
        <p:spPr bwMode="auto">
          <a:xfrm>
            <a:off x="4500563" y="3413125"/>
            <a:ext cx="246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a:t>
            </a:r>
          </a:p>
          <a:p>
            <a:pPr eaLnBrk="1" hangingPunct="1">
              <a:spcBef>
                <a:spcPct val="0"/>
              </a:spcBef>
              <a:buFontTx/>
              <a:buNone/>
            </a:pPr>
            <a:r>
              <a:rPr lang="en-US" altLang="zh-CN" sz="2000">
                <a:solidFill>
                  <a:srgbClr val="000000"/>
                </a:solidFill>
              </a:rPr>
              <a:t> 310,{P0,P2},S,0310</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b="1">
                <a:solidFill>
                  <a:srgbClr val="FF0000"/>
                </a:solidFill>
              </a:rPr>
              <a:t> {P1}, E</a:t>
            </a:r>
            <a:r>
              <a:rPr lang="en-US" altLang="zh-CN" sz="2000">
                <a:solidFill>
                  <a:srgbClr val="000000"/>
                </a:solidFill>
              </a:rPr>
              <a:t>, 0310 </a:t>
            </a:r>
            <a:endParaRPr lang="zh-CN" altLang="en-US" sz="2000">
              <a:solidFill>
                <a:srgbClr val="000000"/>
              </a:solidFill>
            </a:endParaRPr>
          </a:p>
        </p:txBody>
      </p:sp>
      <p:cxnSp>
        <p:nvCxnSpPr>
          <p:cNvPr id="118791" name="直接连接符 37"/>
          <p:cNvCxnSpPr>
            <a:cxnSpLocks noChangeShapeType="1"/>
          </p:cNvCxnSpPr>
          <p:nvPr/>
        </p:nvCxnSpPr>
        <p:spPr bwMode="auto">
          <a:xfrm rot="5400000">
            <a:off x="113507" y="3385344"/>
            <a:ext cx="4057650" cy="1587"/>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8792" name="直接连接符 38"/>
          <p:cNvCxnSpPr>
            <a:cxnSpLocks noChangeShapeType="1"/>
          </p:cNvCxnSpPr>
          <p:nvPr/>
        </p:nvCxnSpPr>
        <p:spPr bwMode="auto">
          <a:xfrm rot="5400000">
            <a:off x="4793457" y="3207544"/>
            <a:ext cx="3700462"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3" name="组合 48"/>
          <p:cNvGrpSpPr>
            <a:grpSpLocks/>
          </p:cNvGrpSpPr>
          <p:nvPr/>
        </p:nvGrpSpPr>
        <p:grpSpPr bwMode="auto">
          <a:xfrm>
            <a:off x="4643438" y="1912938"/>
            <a:ext cx="2182812" cy="400050"/>
            <a:chOff x="-1659262" y="2587509"/>
            <a:chExt cx="3851583" cy="928297"/>
          </a:xfrm>
        </p:grpSpPr>
        <p:cxnSp>
          <p:nvCxnSpPr>
            <p:cNvPr id="118801"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2" name="TextBox 47"/>
            <p:cNvSpPr txBox="1">
              <a:spLocks noChangeArrowheads="1"/>
            </p:cNvSpPr>
            <p:nvPr/>
          </p:nvSpPr>
          <p:spPr bwMode="auto">
            <a:xfrm>
              <a:off x="-1659262" y="2587509"/>
              <a:ext cx="3851583"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Invalidate Tag=310</a:t>
              </a:r>
              <a:endParaRPr lang="zh-CN" altLang="en-US" sz="2000">
                <a:solidFill>
                  <a:srgbClr val="000000"/>
                </a:solidFill>
              </a:endParaRPr>
            </a:p>
          </p:txBody>
        </p:sp>
      </p:grpSp>
      <p:sp>
        <p:nvSpPr>
          <p:cNvPr id="16" name="TextBox 47"/>
          <p:cNvSpPr txBox="1">
            <a:spLocks noChangeArrowheads="1"/>
          </p:cNvSpPr>
          <p:nvPr/>
        </p:nvSpPr>
        <p:spPr bwMode="auto">
          <a:xfrm>
            <a:off x="6643688" y="2198688"/>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Cache2  </a:t>
            </a:r>
          </a:p>
          <a:p>
            <a:pPr eaLnBrk="1" hangingPunct="1">
              <a:spcBef>
                <a:spcPct val="0"/>
              </a:spcBef>
              <a:buFontTx/>
              <a:buNone/>
            </a:pPr>
            <a:r>
              <a:rPr lang="en-US" altLang="zh-CN" sz="2000">
                <a:solidFill>
                  <a:srgbClr val="000000"/>
                </a:solidFill>
              </a:rPr>
              <a:t> B2: S, 310, 0310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latin typeface="Times New Roman" panose="02020603050405020304" pitchFamily="18" charset="0"/>
                <a:cs typeface="Times New Roman" panose="02020603050405020304" pitchFamily="18" charset="0"/>
              </a:rPr>
              <a:t>I</a:t>
            </a:r>
            <a:r>
              <a:rPr lang="en-US" altLang="zh-CN" sz="2000">
                <a:solidFill>
                  <a:srgbClr val="000000"/>
                </a:solidFill>
              </a:rPr>
              <a:t>, 310, 0310 </a:t>
            </a:r>
            <a:endParaRPr lang="zh-CN" altLang="en-US" sz="2000">
              <a:solidFill>
                <a:srgbClr val="000000"/>
              </a:solidFill>
            </a:endParaRPr>
          </a:p>
        </p:txBody>
      </p:sp>
      <p:grpSp>
        <p:nvGrpSpPr>
          <p:cNvPr id="17" name="组合 70"/>
          <p:cNvGrpSpPr>
            <a:grpSpLocks/>
          </p:cNvGrpSpPr>
          <p:nvPr/>
        </p:nvGrpSpPr>
        <p:grpSpPr bwMode="auto">
          <a:xfrm>
            <a:off x="4572000" y="2841625"/>
            <a:ext cx="2071688" cy="371475"/>
            <a:chOff x="1000100" y="6072916"/>
            <a:chExt cx="2071702" cy="286630"/>
          </a:xfrm>
        </p:grpSpPr>
        <p:cxnSp>
          <p:nvCxnSpPr>
            <p:cNvPr id="118799"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0" name="TextBox 69"/>
            <p:cNvSpPr txBox="1">
              <a:spLocks noChangeArrowheads="1"/>
            </p:cNvSpPr>
            <p:nvPr/>
          </p:nvSpPr>
          <p:spPr bwMode="auto">
            <a:xfrm>
              <a:off x="1000100" y="6072916"/>
              <a:ext cx="572593" cy="2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rPr>
                <a:t>Ack </a:t>
              </a:r>
              <a:endParaRPr lang="zh-CN" altLang="en-US" sz="1800">
                <a:solidFill>
                  <a:srgbClr val="000000"/>
                </a:solidFill>
              </a:endParaRPr>
            </a:p>
          </p:txBody>
        </p:sp>
      </p:grpSp>
      <p:sp>
        <p:nvSpPr>
          <p:cNvPr id="20" name="矩形 19"/>
          <p:cNvSpPr/>
          <p:nvPr/>
        </p:nvSpPr>
        <p:spPr>
          <a:xfrm>
            <a:off x="0" y="0"/>
            <a:ext cx="2308225" cy="369888"/>
          </a:xfrm>
          <a:prstGeom prst="rect">
            <a:avLst/>
          </a:prstGeom>
        </p:spPr>
        <p:txBody>
          <a:bodyPr wrap="none">
            <a:spAutoFit/>
          </a:bodyPr>
          <a:lstStyle/>
          <a:p>
            <a:pPr eaLnBrk="1" fontAlgn="auto" hangingPunct="1">
              <a:spcBef>
                <a:spcPts val="0"/>
              </a:spcBef>
              <a:spcAft>
                <a:spcPts val="0"/>
              </a:spcAft>
              <a:defRPr/>
            </a:pPr>
            <a:r>
              <a:rPr lang="en-US" sz="1800" dirty="0" err="1">
                <a:solidFill>
                  <a:prstClr val="black"/>
                </a:solidFill>
                <a:latin typeface="Calibri"/>
                <a:ea typeface="+mn-ea"/>
              </a:rPr>
              <a:t>P1</a:t>
            </a:r>
            <a:r>
              <a:rPr lang="en-US" sz="1800" dirty="0">
                <a:solidFill>
                  <a:prstClr val="black"/>
                </a:solidFill>
                <a:latin typeface="Calibri"/>
                <a:ea typeface="+mn-ea"/>
              </a:rPr>
              <a:t> write 0888 into 310</a:t>
            </a:r>
            <a:endParaRPr lang="zh-CN" altLang="en-US" sz="1800" dirty="0">
              <a:solidFill>
                <a:prstClr val="black"/>
              </a:solidFill>
              <a:latin typeface="Calibri"/>
            </a:endParaRPr>
          </a:p>
        </p:txBody>
      </p:sp>
      <p:sp>
        <p:nvSpPr>
          <p:cNvPr id="21" name="TextBox 47"/>
          <p:cNvSpPr txBox="1">
            <a:spLocks noChangeArrowheads="1"/>
          </p:cNvSpPr>
          <p:nvPr/>
        </p:nvSpPr>
        <p:spPr bwMode="auto">
          <a:xfrm>
            <a:off x="214313" y="4770438"/>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Cache1,  </a:t>
            </a:r>
          </a:p>
          <a:p>
            <a:pPr eaLnBrk="1" hangingPunct="1">
              <a:spcBef>
                <a:spcPct val="0"/>
              </a:spcBef>
              <a:buFontTx/>
              <a:buNone/>
            </a:pPr>
            <a:r>
              <a:rPr lang="en-US" altLang="zh-CN" sz="2000">
                <a:solidFill>
                  <a:srgbClr val="000000"/>
                </a:solidFill>
              </a:rPr>
              <a:t> B2:S, 110, 0110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rPr>
              <a:t>E, 310, 0888</a:t>
            </a:r>
            <a:r>
              <a:rPr lang="en-US" altLang="zh-CN" sz="2000">
                <a:solidFill>
                  <a:srgbClr val="000000"/>
                </a:solidFill>
              </a:rPr>
              <a:t> </a:t>
            </a:r>
            <a:endParaRPr lang="zh-CN" altLang="en-US" sz="2000">
              <a:solidFill>
                <a:srgbClr val="000000"/>
              </a:solidFill>
            </a:endParaRPr>
          </a:p>
        </p:txBody>
      </p:sp>
      <p:sp>
        <p:nvSpPr>
          <p:cNvPr id="22" name="文本框 21"/>
          <p:cNvSpPr txBox="1">
            <a:spLocks noChangeArrowheads="1"/>
          </p:cNvSpPr>
          <p:nvPr/>
        </p:nvSpPr>
        <p:spPr bwMode="auto">
          <a:xfrm>
            <a:off x="2916238" y="5537200"/>
            <a:ext cx="5849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a:solidFill>
                  <a:srgbClr val="FF0000"/>
                </a:solidFill>
              </a:rPr>
              <a:t>Anything UNcomfortable ?</a:t>
            </a:r>
            <a:endParaRPr lang="zh-CN" altLang="en-US" sz="4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1625"/>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P1 write 0888 into 310 ? </a:t>
            </a:r>
          </a:p>
        </p:txBody>
      </p:sp>
      <p:sp>
        <p:nvSpPr>
          <p:cNvPr id="119812"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56325" y="4576763"/>
            <a:ext cx="949325" cy="365125"/>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 name="组合 2"/>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821" name="文本框 26"/>
            <p:cNvSpPr txBox="1">
              <a:spLocks noChangeArrowheads="1"/>
            </p:cNvSpPr>
            <p:nvPr/>
          </p:nvSpPr>
          <p:spPr bwMode="auto">
            <a:xfrm>
              <a:off x="4446953" y="484118"/>
              <a:ext cx="16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WriteMiss(310)</a:t>
              </a:r>
              <a:endParaRPr lang="zh-CN" altLang="en-US" sz="1800">
                <a:solidFill>
                  <a:srgbClr val="FF0000"/>
                </a:solidFill>
              </a:endParaRPr>
            </a:p>
          </p:txBody>
        </p:sp>
      </p:grpSp>
      <p:sp>
        <p:nvSpPr>
          <p:cNvPr id="11981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
        <p:nvSpPr>
          <p:cNvPr id="2" name="椭圆 1"/>
          <p:cNvSpPr/>
          <p:nvPr/>
        </p:nvSpPr>
        <p:spPr>
          <a:xfrm>
            <a:off x="4002088" y="1982788"/>
            <a:ext cx="785812" cy="357187"/>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4" name="矩形 3"/>
          <p:cNvSpPr/>
          <p:nvPr/>
        </p:nvSpPr>
        <p:spPr>
          <a:xfrm>
            <a:off x="755650" y="4576763"/>
            <a:ext cx="1079500" cy="365125"/>
          </a:xfrm>
          <a:prstGeom prst="rect">
            <a:avLst/>
          </a:prstGeom>
          <a:solidFill>
            <a:srgbClr val="FFFF00">
              <a:alpha val="3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 name="文本框 10"/>
          <p:cNvSpPr txBox="1">
            <a:spLocks noChangeArrowheads="1"/>
          </p:cNvSpPr>
          <p:nvPr/>
        </p:nvSpPr>
        <p:spPr bwMode="auto">
          <a:xfrm>
            <a:off x="755650" y="3159125"/>
            <a:ext cx="1079500" cy="369888"/>
          </a:xfrm>
          <a:prstGeom prst="rect">
            <a:avLst/>
          </a:prstGeom>
          <a:solidFill>
            <a:srgbClr val="FFFF00"/>
          </a:solidFill>
          <a:ln w="38100">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  { }       U</a:t>
            </a:r>
            <a:endParaRPr lang="zh-CN" altLang="en-US" sz="1800" b="1">
              <a:solidFill>
                <a:srgbClr val="FF0000"/>
              </a:solidFill>
            </a:endParaRPr>
          </a:p>
        </p:txBody>
      </p:sp>
      <p:sp>
        <p:nvSpPr>
          <p:cNvPr id="13" name="TextBox 6"/>
          <p:cNvSpPr txBox="1"/>
          <p:nvPr/>
        </p:nvSpPr>
        <p:spPr>
          <a:xfrm>
            <a:off x="2281238" y="4522788"/>
            <a:ext cx="6572250" cy="21240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n-US" altLang="zh-CN" dirty="0">
                <a:solidFill>
                  <a:srgbClr val="FF0000"/>
                </a:solidFill>
              </a:rPr>
              <a:t>The directory is outdated </a:t>
            </a:r>
          </a:p>
          <a:p>
            <a:pPr eaLnBrk="1" hangingPunct="1">
              <a:defRPr/>
            </a:pPr>
            <a:r>
              <a:rPr lang="en-US" altLang="zh-CN" dirty="0">
                <a:solidFill>
                  <a:srgbClr val="FF0000"/>
                </a:solidFill>
              </a:rPr>
              <a:t>with wrong info.</a:t>
            </a:r>
          </a:p>
          <a:p>
            <a:pPr eaLnBrk="1" hangingPunct="1">
              <a:defRPr/>
            </a:pPr>
            <a:r>
              <a:rPr lang="en-US" altLang="zh-CN" dirty="0">
                <a:solidFill>
                  <a:srgbClr val="FF0000"/>
                </a:solidFill>
              </a:rPr>
              <a:t>How to solve it?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grpId="0" nodeType="clickEffect">
                                  <p:stCondLst>
                                    <p:cond delay="0"/>
                                  </p:stCondLst>
                                  <p:childTnLst>
                                    <p:animMotion origin="layout" path="M 3.33333E-6 0 L -0.004 0.20162 " pathEditMode="relative" rAng="0" ptsTypes="AA">
                                      <p:cBhvr>
                                        <p:cTn id="30" dur="2000" fill="hold"/>
                                        <p:tgtEl>
                                          <p:spTgt spid="11"/>
                                        </p:tgtEl>
                                        <p:attrNameLst>
                                          <p:attrName>ppt_x</p:attrName>
                                          <p:attrName>ppt_y</p:attrName>
                                        </p:attrNameLst>
                                      </p:cBhvr>
                                      <p:rCtr x="-208" y="10069"/>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 grpId="0" animBg="1"/>
      <p:bldP spid="4" grpId="0" animBg="1"/>
      <p:bldP spid="11" grpId="0" animBg="1"/>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p:cNvSpPr>
            <a:spLocks noChangeArrowheads="1"/>
          </p:cNvSpPr>
          <p:nvPr/>
        </p:nvSpPr>
        <p:spPr bwMode="auto">
          <a:xfrm>
            <a:off x="1357313" y="500063"/>
            <a:ext cx="721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P1(local node )         P2(home node)               P0(remote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21859" name="直接连接符 38"/>
          <p:cNvCxnSpPr>
            <a:cxnSpLocks noChangeShapeType="1"/>
          </p:cNvCxnSpPr>
          <p:nvPr/>
        </p:nvCxnSpPr>
        <p:spPr bwMode="auto">
          <a:xfrm rot="5400000">
            <a:off x="1936750" y="3421063"/>
            <a:ext cx="5272087"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4" name="组合 48"/>
          <p:cNvGrpSpPr>
            <a:grpSpLocks/>
          </p:cNvGrpSpPr>
          <p:nvPr/>
        </p:nvGrpSpPr>
        <p:grpSpPr bwMode="auto">
          <a:xfrm>
            <a:off x="2071688" y="2270125"/>
            <a:ext cx="2584450" cy="420688"/>
            <a:chOff x="-1399699" y="2587507"/>
            <a:chExt cx="4291828" cy="828720"/>
          </a:xfrm>
        </p:grpSpPr>
        <p:cxnSp>
          <p:nvCxnSpPr>
            <p:cNvPr id="121880"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81" name="TextBox 47"/>
            <p:cNvSpPr txBox="1">
              <a:spLocks noChangeArrowheads="1"/>
            </p:cNvSpPr>
            <p:nvPr/>
          </p:nvSpPr>
          <p:spPr bwMode="auto">
            <a:xfrm>
              <a:off x="-1399699" y="2587507"/>
              <a:ext cx="4291828"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WriteMiss for  Tag=310</a:t>
              </a:r>
              <a:endParaRPr lang="zh-CN" altLang="en-US" sz="2000">
                <a:solidFill>
                  <a:srgbClr val="000000"/>
                </a:solidFill>
              </a:endParaRPr>
            </a:p>
          </p:txBody>
        </p:sp>
      </p:grpSp>
      <p:grpSp>
        <p:nvGrpSpPr>
          <p:cNvPr id="7" name="组合 70"/>
          <p:cNvGrpSpPr>
            <a:grpSpLocks/>
          </p:cNvGrpSpPr>
          <p:nvPr/>
        </p:nvGrpSpPr>
        <p:grpSpPr bwMode="auto">
          <a:xfrm>
            <a:off x="2214563" y="5056188"/>
            <a:ext cx="2357437" cy="469900"/>
            <a:chOff x="1000100" y="6072911"/>
            <a:chExt cx="2071702" cy="286635"/>
          </a:xfrm>
        </p:grpSpPr>
        <p:cxnSp>
          <p:nvCxnSpPr>
            <p:cNvPr id="121878"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9" name="TextBox 69"/>
            <p:cNvSpPr txBox="1">
              <a:spLocks noChangeArrowheads="1"/>
            </p:cNvSpPr>
            <p:nvPr/>
          </p:nvSpPr>
          <p:spPr bwMode="auto">
            <a:xfrm>
              <a:off x="1000100" y="6072911"/>
              <a:ext cx="1820587"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0310</a:t>
              </a:r>
              <a:endParaRPr lang="zh-CN" altLang="en-US" sz="1800">
                <a:solidFill>
                  <a:srgbClr val="000000"/>
                </a:solidFill>
              </a:endParaRPr>
            </a:p>
          </p:txBody>
        </p:sp>
      </p:grpSp>
      <p:sp>
        <p:nvSpPr>
          <p:cNvPr id="121862" name="TextBox 47"/>
          <p:cNvSpPr txBox="1">
            <a:spLocks noChangeArrowheads="1"/>
          </p:cNvSpPr>
          <p:nvPr/>
        </p:nvSpPr>
        <p:spPr bwMode="auto">
          <a:xfrm>
            <a:off x="4500563" y="4198938"/>
            <a:ext cx="246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a:t>
            </a:r>
          </a:p>
          <a:p>
            <a:pPr eaLnBrk="1" hangingPunct="1">
              <a:spcBef>
                <a:spcPct val="0"/>
              </a:spcBef>
              <a:buFontTx/>
              <a:buNone/>
            </a:pPr>
            <a:r>
              <a:rPr lang="en-US" altLang="zh-CN" sz="2000">
                <a:solidFill>
                  <a:srgbClr val="000000"/>
                </a:solidFill>
              </a:rPr>
              <a:t> 310,{P0,P2},S,0310</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a:solidFill>
                  <a:srgbClr val="000000"/>
                </a:solidFill>
              </a:rPr>
              <a:t> {P1}, E, 0310 </a:t>
            </a:r>
            <a:endParaRPr lang="zh-CN" altLang="en-US" sz="2000">
              <a:solidFill>
                <a:srgbClr val="000000"/>
              </a:solidFill>
            </a:endParaRPr>
          </a:p>
        </p:txBody>
      </p:sp>
      <p:cxnSp>
        <p:nvCxnSpPr>
          <p:cNvPr id="121863" name="直接连接符 37"/>
          <p:cNvCxnSpPr>
            <a:cxnSpLocks noChangeShapeType="1"/>
          </p:cNvCxnSpPr>
          <p:nvPr/>
        </p:nvCxnSpPr>
        <p:spPr bwMode="auto">
          <a:xfrm rot="5400000">
            <a:off x="-529431" y="3528219"/>
            <a:ext cx="5343525" cy="1587"/>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21864" name="直接连接符 38"/>
          <p:cNvCxnSpPr>
            <a:cxnSpLocks noChangeShapeType="1"/>
          </p:cNvCxnSpPr>
          <p:nvPr/>
        </p:nvCxnSpPr>
        <p:spPr bwMode="auto">
          <a:xfrm rot="5400000">
            <a:off x="4114800" y="3314701"/>
            <a:ext cx="5057775"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3" name="组合 48"/>
          <p:cNvGrpSpPr>
            <a:grpSpLocks/>
          </p:cNvGrpSpPr>
          <p:nvPr/>
        </p:nvGrpSpPr>
        <p:grpSpPr bwMode="auto">
          <a:xfrm>
            <a:off x="4643438" y="2698750"/>
            <a:ext cx="2182812" cy="400050"/>
            <a:chOff x="-1659262" y="2587509"/>
            <a:chExt cx="3851583" cy="928297"/>
          </a:xfrm>
        </p:grpSpPr>
        <p:cxnSp>
          <p:nvCxnSpPr>
            <p:cNvPr id="121876"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7" name="TextBox 47"/>
            <p:cNvSpPr txBox="1">
              <a:spLocks noChangeArrowheads="1"/>
            </p:cNvSpPr>
            <p:nvPr/>
          </p:nvSpPr>
          <p:spPr bwMode="auto">
            <a:xfrm>
              <a:off x="-1659262" y="2587509"/>
              <a:ext cx="3851583"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Invalidate Tag=310</a:t>
              </a:r>
              <a:endParaRPr lang="zh-CN" altLang="en-US" sz="2000">
                <a:solidFill>
                  <a:srgbClr val="000000"/>
                </a:solidFill>
              </a:endParaRPr>
            </a:p>
          </p:txBody>
        </p:sp>
      </p:grpSp>
      <p:sp>
        <p:nvSpPr>
          <p:cNvPr id="121866" name="TextBox 47"/>
          <p:cNvSpPr txBox="1">
            <a:spLocks noChangeArrowheads="1"/>
          </p:cNvSpPr>
          <p:nvPr/>
        </p:nvSpPr>
        <p:spPr bwMode="auto">
          <a:xfrm>
            <a:off x="6643688" y="2984500"/>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{Cache2}  </a:t>
            </a:r>
          </a:p>
          <a:p>
            <a:pPr eaLnBrk="1" hangingPunct="1">
              <a:spcBef>
                <a:spcPct val="0"/>
              </a:spcBef>
              <a:buFontTx/>
              <a:buNone/>
            </a:pPr>
            <a:r>
              <a:rPr lang="en-US" altLang="zh-CN" sz="2000">
                <a:solidFill>
                  <a:srgbClr val="000000"/>
                </a:solidFill>
              </a:rPr>
              <a:t> B2: S, 310, 0310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latin typeface="Times New Roman" panose="02020603050405020304" pitchFamily="18" charset="0"/>
                <a:cs typeface="Times New Roman" panose="02020603050405020304" pitchFamily="18" charset="0"/>
              </a:rPr>
              <a:t>  I</a:t>
            </a:r>
            <a:r>
              <a:rPr lang="en-US" altLang="zh-CN" sz="2000">
                <a:solidFill>
                  <a:srgbClr val="000000"/>
                </a:solidFill>
              </a:rPr>
              <a:t>, 310, 0310 </a:t>
            </a:r>
            <a:endParaRPr lang="zh-CN" altLang="en-US" sz="2000">
              <a:solidFill>
                <a:srgbClr val="000000"/>
              </a:solidFill>
            </a:endParaRPr>
          </a:p>
        </p:txBody>
      </p:sp>
      <p:grpSp>
        <p:nvGrpSpPr>
          <p:cNvPr id="17" name="组合 70"/>
          <p:cNvGrpSpPr>
            <a:grpSpLocks/>
          </p:cNvGrpSpPr>
          <p:nvPr/>
        </p:nvGrpSpPr>
        <p:grpSpPr bwMode="auto">
          <a:xfrm>
            <a:off x="4572000" y="3627438"/>
            <a:ext cx="2071688" cy="371475"/>
            <a:chOff x="1000100" y="6072916"/>
            <a:chExt cx="2071702" cy="286630"/>
          </a:xfrm>
        </p:grpSpPr>
        <p:cxnSp>
          <p:nvCxnSpPr>
            <p:cNvPr id="121874"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5" name="TextBox 69"/>
            <p:cNvSpPr txBox="1">
              <a:spLocks noChangeArrowheads="1"/>
            </p:cNvSpPr>
            <p:nvPr/>
          </p:nvSpPr>
          <p:spPr bwMode="auto">
            <a:xfrm>
              <a:off x="1000100" y="6072916"/>
              <a:ext cx="572593" cy="2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rPr>
                <a:t>Ack </a:t>
              </a:r>
              <a:endParaRPr lang="zh-CN" altLang="en-US" sz="1800">
                <a:solidFill>
                  <a:srgbClr val="000000"/>
                </a:solidFill>
              </a:endParaRPr>
            </a:p>
          </p:txBody>
        </p:sp>
      </p:grpSp>
      <p:sp>
        <p:nvSpPr>
          <p:cNvPr id="20" name="矩形 19"/>
          <p:cNvSpPr/>
          <p:nvPr/>
        </p:nvSpPr>
        <p:spPr>
          <a:xfrm>
            <a:off x="0" y="0"/>
            <a:ext cx="2308225" cy="369888"/>
          </a:xfrm>
          <a:prstGeom prst="rect">
            <a:avLst/>
          </a:prstGeom>
        </p:spPr>
        <p:txBody>
          <a:bodyPr wrap="none">
            <a:spAutoFit/>
          </a:bodyPr>
          <a:lstStyle/>
          <a:p>
            <a:pPr eaLnBrk="1" fontAlgn="auto" hangingPunct="1">
              <a:spcBef>
                <a:spcPts val="0"/>
              </a:spcBef>
              <a:spcAft>
                <a:spcPts val="0"/>
              </a:spcAft>
              <a:defRPr/>
            </a:pPr>
            <a:r>
              <a:rPr lang="en-US" sz="1800" dirty="0" err="1">
                <a:solidFill>
                  <a:prstClr val="black"/>
                </a:solidFill>
                <a:latin typeface="Calibri"/>
                <a:ea typeface="+mn-ea"/>
              </a:rPr>
              <a:t>P1</a:t>
            </a:r>
            <a:r>
              <a:rPr lang="en-US" sz="1800" dirty="0">
                <a:solidFill>
                  <a:prstClr val="black"/>
                </a:solidFill>
                <a:latin typeface="Calibri"/>
                <a:ea typeface="+mn-ea"/>
              </a:rPr>
              <a:t> write 0888 into 310</a:t>
            </a:r>
            <a:endParaRPr lang="zh-CN" altLang="en-US" sz="1800" dirty="0">
              <a:solidFill>
                <a:prstClr val="black"/>
              </a:solidFill>
              <a:latin typeface="Calibri"/>
            </a:endParaRPr>
          </a:p>
        </p:txBody>
      </p:sp>
      <p:sp>
        <p:nvSpPr>
          <p:cNvPr id="121869" name="TextBox 47"/>
          <p:cNvSpPr txBox="1">
            <a:spLocks noChangeArrowheads="1"/>
          </p:cNvSpPr>
          <p:nvPr/>
        </p:nvSpPr>
        <p:spPr bwMode="auto">
          <a:xfrm>
            <a:off x="214313" y="5556250"/>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Cache1,  </a:t>
            </a:r>
          </a:p>
          <a:p>
            <a:pPr eaLnBrk="1" hangingPunct="1">
              <a:spcBef>
                <a:spcPct val="0"/>
              </a:spcBef>
              <a:buFontTx/>
              <a:buNone/>
            </a:pPr>
            <a:r>
              <a:rPr lang="en-US" altLang="zh-CN" sz="2000">
                <a:solidFill>
                  <a:srgbClr val="000000"/>
                </a:solidFill>
              </a:rPr>
              <a:t> B2:S, 110, 0110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E, 310, 0888 </a:t>
            </a:r>
            <a:endParaRPr lang="zh-CN" altLang="en-US" sz="2000">
              <a:solidFill>
                <a:srgbClr val="000000"/>
              </a:solidFill>
            </a:endParaRPr>
          </a:p>
        </p:txBody>
      </p:sp>
      <p:grpSp>
        <p:nvGrpSpPr>
          <p:cNvPr id="26" name="组合 48"/>
          <p:cNvGrpSpPr>
            <a:grpSpLocks/>
          </p:cNvGrpSpPr>
          <p:nvPr/>
        </p:nvGrpSpPr>
        <p:grpSpPr bwMode="auto">
          <a:xfrm>
            <a:off x="2143125" y="928688"/>
            <a:ext cx="4424363" cy="420687"/>
            <a:chOff x="-1399699" y="2587507"/>
            <a:chExt cx="4153000" cy="828720"/>
          </a:xfrm>
        </p:grpSpPr>
        <p:cxnSp>
          <p:nvCxnSpPr>
            <p:cNvPr id="12187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121873" name="TextBox 47"/>
            <p:cNvSpPr txBox="1">
              <a:spLocks noChangeArrowheads="1"/>
            </p:cNvSpPr>
            <p:nvPr/>
          </p:nvSpPr>
          <p:spPr bwMode="auto">
            <a:xfrm>
              <a:off x="-1399699" y="2587507"/>
              <a:ext cx="1311850"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B050"/>
                  </a:solidFill>
                </a:rPr>
                <a:t>Kickout 110</a:t>
              </a:r>
              <a:endParaRPr lang="zh-CN" altLang="en-US" sz="2000">
                <a:solidFill>
                  <a:srgbClr val="00B050"/>
                </a:solidFill>
              </a:endParaRPr>
            </a:p>
          </p:txBody>
        </p:sp>
      </p:grpSp>
      <p:sp>
        <p:nvSpPr>
          <p:cNvPr id="121871" name="TextBox 47"/>
          <p:cNvSpPr txBox="1">
            <a:spLocks noChangeArrowheads="1"/>
          </p:cNvSpPr>
          <p:nvPr/>
        </p:nvSpPr>
        <p:spPr bwMode="auto">
          <a:xfrm>
            <a:off x="6643688" y="1285875"/>
            <a:ext cx="2136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B0F0"/>
                </a:solidFill>
              </a:rPr>
              <a:t>M0,</a:t>
            </a:r>
          </a:p>
          <a:p>
            <a:pPr eaLnBrk="1" hangingPunct="1">
              <a:spcBef>
                <a:spcPct val="0"/>
              </a:spcBef>
              <a:buFontTx/>
              <a:buNone/>
            </a:pPr>
            <a:r>
              <a:rPr lang="en-US" altLang="zh-CN" sz="2000">
                <a:solidFill>
                  <a:srgbClr val="00B0F0"/>
                </a:solidFill>
              </a:rPr>
              <a:t> 110,{P1},S,0110</a:t>
            </a:r>
            <a:r>
              <a:rPr lang="en-US" altLang="zh-CN" sz="2000">
                <a:solidFill>
                  <a:srgbClr val="00B0F0"/>
                </a:solidFill>
                <a:sym typeface="Wingdings" panose="05000000000000000000" pitchFamily="2" charset="2"/>
              </a:rPr>
              <a:t></a:t>
            </a:r>
          </a:p>
          <a:p>
            <a:pPr eaLnBrk="1" hangingPunct="1">
              <a:spcBef>
                <a:spcPct val="0"/>
              </a:spcBef>
              <a:buFontTx/>
              <a:buNone/>
            </a:pPr>
            <a:r>
              <a:rPr lang="en-US" altLang="zh-CN" sz="2000" b="1">
                <a:solidFill>
                  <a:srgbClr val="FF0000"/>
                </a:solidFill>
              </a:rPr>
              <a:t> { }, U, </a:t>
            </a:r>
            <a:r>
              <a:rPr lang="en-US" altLang="zh-CN" sz="2000">
                <a:solidFill>
                  <a:srgbClr val="00B0F0"/>
                </a:solidFill>
              </a:rPr>
              <a:t>0110 </a:t>
            </a:r>
            <a:endParaRPr lang="zh-CN" altLang="en-US" sz="200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a:t>Example 1: initial</a:t>
            </a:r>
          </a:p>
        </p:txBody>
      </p:sp>
      <p:sp>
        <p:nvSpPr>
          <p:cNvPr id="122883" name="Rectangle 5"/>
          <p:cNvSpPr>
            <a:spLocks noChangeArrowheads="1"/>
          </p:cNvSpPr>
          <p:nvPr/>
        </p:nvSpPr>
        <p:spPr bwMode="auto">
          <a:xfrm>
            <a:off x="2700338" y="5734050"/>
            <a:ext cx="4283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2884" name="Group 11"/>
          <p:cNvGrpSpPr>
            <a:grpSpLocks/>
          </p:cNvGrpSpPr>
          <p:nvPr/>
        </p:nvGrpSpPr>
        <p:grpSpPr bwMode="auto">
          <a:xfrm>
            <a:off x="2162175" y="1339850"/>
            <a:ext cx="6753225" cy="363538"/>
            <a:chOff x="1415" y="1170"/>
            <a:chExt cx="4254" cy="229"/>
          </a:xfrm>
        </p:grpSpPr>
        <p:sp>
          <p:nvSpPr>
            <p:cNvPr id="122886" name="Rectangle 12"/>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2887" name="Rectangle 13"/>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2888" name="Rectangle 14"/>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2889" name="Rectangle 15"/>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2890" name="Rectangle 16"/>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graphicFrame>
        <p:nvGraphicFramePr>
          <p:cNvPr id="122885" name="Object 11"/>
          <p:cNvGraphicFramePr>
            <a:graphicFrameLocks/>
          </p:cNvGraphicFramePr>
          <p:nvPr/>
        </p:nvGraphicFramePr>
        <p:xfrm>
          <a:off x="0" y="1916113"/>
          <a:ext cx="9144000" cy="3600450"/>
        </p:xfrm>
        <a:graphic>
          <a:graphicData uri="http://schemas.openxmlformats.org/presentationml/2006/ole">
            <mc:AlternateContent xmlns:mc="http://schemas.openxmlformats.org/markup-compatibility/2006">
              <mc:Choice xmlns:v="urn:schemas-microsoft-com:vml" Requires="v">
                <p:oleObj name="工作表" r:id="rId3" imgW="8829751" imgH="3848100" progId="Excel.Sheet.8">
                  <p:embed/>
                </p:oleObj>
              </mc:Choice>
              <mc:Fallback>
                <p:oleObj name="工作表" r:id="rId3" imgW="8829751" imgH="3848100" progId="Excel.Sheet.8">
                  <p:embed/>
                  <p:pic>
                    <p:nvPicPr>
                      <p:cNvPr id="0"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a:t>Example: P1 write 10 to A1</a:t>
            </a:r>
          </a:p>
        </p:txBody>
      </p:sp>
      <p:sp>
        <p:nvSpPr>
          <p:cNvPr id="124931" name="Rectangle 5"/>
          <p:cNvSpPr>
            <a:spLocks noChangeArrowheads="1"/>
          </p:cNvSpPr>
          <p:nvPr/>
        </p:nvSpPr>
        <p:spPr bwMode="auto">
          <a:xfrm>
            <a:off x="2700338" y="5876925"/>
            <a:ext cx="4283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4932" name="Group 11"/>
          <p:cNvGrpSpPr>
            <a:grpSpLocks/>
          </p:cNvGrpSpPr>
          <p:nvPr/>
        </p:nvGrpSpPr>
        <p:grpSpPr bwMode="auto">
          <a:xfrm>
            <a:off x="2090738" y="1339850"/>
            <a:ext cx="6753225" cy="363538"/>
            <a:chOff x="1415" y="1170"/>
            <a:chExt cx="4254" cy="229"/>
          </a:xfrm>
        </p:grpSpPr>
        <p:sp>
          <p:nvSpPr>
            <p:cNvPr id="124934" name="Rectangle 12"/>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4935" name="Rectangle 13"/>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4936" name="Rectangle 14"/>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4937" name="Rectangle 15"/>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4938" name="Rectangle 16"/>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graphicFrame>
        <p:nvGraphicFramePr>
          <p:cNvPr id="124933" name="Object 11"/>
          <p:cNvGraphicFramePr>
            <a:graphicFrameLocks/>
          </p:cNvGraphicFramePr>
          <p:nvPr/>
        </p:nvGraphicFramePr>
        <p:xfrm>
          <a:off x="0" y="1916113"/>
          <a:ext cx="9144000" cy="3600450"/>
        </p:xfrm>
        <a:graphic>
          <a:graphicData uri="http://schemas.openxmlformats.org/presentationml/2006/ole">
            <mc:AlternateContent xmlns:mc="http://schemas.openxmlformats.org/markup-compatibility/2006">
              <mc:Choice xmlns:v="urn:schemas-microsoft-com:vml" Requires="v">
                <p:oleObj name="工作表" r:id="rId3" imgW="8829751" imgH="3848100" progId="Excel.Sheet.8">
                  <p:embed/>
                </p:oleObj>
              </mc:Choice>
              <mc:Fallback>
                <p:oleObj name="工作表" r:id="rId3" imgW="8829751" imgH="3848100" progId="Excel.Sheet.8">
                  <p:embed/>
                  <p:pic>
                    <p:nvPicPr>
                      <p:cNvPr id="0"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z="4000"/>
              <a:t>Example: </a:t>
            </a:r>
            <a:r>
              <a:rPr lang="en-US" altLang="zh-CN" sz="3600"/>
              <a:t>P1 read A1, P2 read A1</a:t>
            </a:r>
          </a:p>
        </p:txBody>
      </p:sp>
      <p:graphicFrame>
        <p:nvGraphicFramePr>
          <p:cNvPr id="126979" name="Object 11"/>
          <p:cNvGraphicFramePr>
            <a:graphicFrameLocks noGrp="1"/>
          </p:cNvGraphicFramePr>
          <p:nvPr>
            <p:ph idx="4294967295"/>
          </p:nvPr>
        </p:nvGraphicFramePr>
        <p:xfrm>
          <a:off x="0" y="1773238"/>
          <a:ext cx="9144000" cy="3600450"/>
        </p:xfrm>
        <a:graphic>
          <a:graphicData uri="http://schemas.openxmlformats.org/presentationml/2006/ole">
            <mc:AlternateContent xmlns:mc="http://schemas.openxmlformats.org/markup-compatibility/2006">
              <mc:Choice xmlns:v="urn:schemas-microsoft-com:vml" Requires="v">
                <p:oleObj name="工作表" r:id="rId3" imgW="8829751" imgH="3867302" progId="Excel.Sheet.8">
                  <p:embed/>
                </p:oleObj>
              </mc:Choice>
              <mc:Fallback>
                <p:oleObj name="工作表" r:id="rId3" imgW="8829751" imgH="3867302" progId="Excel.Sheet.8">
                  <p:embed/>
                  <p:pic>
                    <p:nvPicPr>
                      <p:cNvPr id="0"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3238"/>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0" name="Rectangle 5"/>
          <p:cNvSpPr>
            <a:spLocks noChangeArrowheads="1"/>
          </p:cNvSpPr>
          <p:nvPr/>
        </p:nvSpPr>
        <p:spPr bwMode="auto">
          <a:xfrm>
            <a:off x="2627313" y="5805488"/>
            <a:ext cx="4283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6981" name="Group 13"/>
          <p:cNvGrpSpPr>
            <a:grpSpLocks/>
          </p:cNvGrpSpPr>
          <p:nvPr/>
        </p:nvGrpSpPr>
        <p:grpSpPr bwMode="auto">
          <a:xfrm>
            <a:off x="2378075" y="1196975"/>
            <a:ext cx="6753225" cy="363538"/>
            <a:chOff x="1415" y="1170"/>
            <a:chExt cx="4254" cy="229"/>
          </a:xfrm>
        </p:grpSpPr>
        <p:sp>
          <p:nvSpPr>
            <p:cNvPr id="126982"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6983"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6984"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6985"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6986"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Tree>
  </p:cSld>
  <p:clrMapOvr>
    <a:masterClrMapping/>
  </p:clrMapOvr>
  <p:transition spd="slow">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a:t>Example: P2 write 20 to A1</a:t>
            </a:r>
          </a:p>
        </p:txBody>
      </p:sp>
      <p:sp>
        <p:nvSpPr>
          <p:cNvPr id="129027" name="Rectangle 4"/>
          <p:cNvSpPr>
            <a:spLocks noChangeArrowheads="1"/>
          </p:cNvSpPr>
          <p:nvPr/>
        </p:nvSpPr>
        <p:spPr bwMode="auto">
          <a:xfrm>
            <a:off x="2714625" y="6072188"/>
            <a:ext cx="4283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aphicFrame>
        <p:nvGraphicFramePr>
          <p:cNvPr id="129028" name="Object 5"/>
          <p:cNvGraphicFramePr>
            <a:graphicFrameLocks/>
          </p:cNvGraphicFramePr>
          <p:nvPr/>
        </p:nvGraphicFramePr>
        <p:xfrm>
          <a:off x="0" y="1920875"/>
          <a:ext cx="9144000" cy="4079875"/>
        </p:xfrm>
        <a:graphic>
          <a:graphicData uri="http://schemas.openxmlformats.org/presentationml/2006/ole">
            <mc:AlternateContent xmlns:mc="http://schemas.openxmlformats.org/markup-compatibility/2006">
              <mc:Choice xmlns:v="urn:schemas-microsoft-com:vml" Requires="v">
                <p:oleObj name="工作表" r:id="rId3" imgW="8829751" imgH="3848100" progId="Excel.Sheet.8">
                  <p:embed/>
                </p:oleObj>
              </mc:Choice>
              <mc:Fallback>
                <p:oleObj name="工作表" r:id="rId3" imgW="8829751" imgH="3848100" progId="Excel.Sheet.8">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20875"/>
                        <a:ext cx="9144000" cy="4079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9029" name="Group 19"/>
          <p:cNvGrpSpPr>
            <a:grpSpLocks/>
          </p:cNvGrpSpPr>
          <p:nvPr/>
        </p:nvGrpSpPr>
        <p:grpSpPr bwMode="auto">
          <a:xfrm>
            <a:off x="2195513" y="1341438"/>
            <a:ext cx="6753225" cy="363537"/>
            <a:chOff x="1415" y="1170"/>
            <a:chExt cx="4254" cy="229"/>
          </a:xfrm>
        </p:grpSpPr>
        <p:sp>
          <p:nvSpPr>
            <p:cNvPr id="129033"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9034"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9035"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9036"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9037"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
        <p:nvSpPr>
          <p:cNvPr id="129030" name="Rectangle 11"/>
          <p:cNvSpPr>
            <a:spLocks noChangeArrowheads="1"/>
          </p:cNvSpPr>
          <p:nvPr/>
        </p:nvSpPr>
        <p:spPr bwMode="auto">
          <a:xfrm>
            <a:off x="7618413" y="348456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i="1" u="sng">
                <a:solidFill>
                  <a:schemeClr val="hlink"/>
                </a:solidFill>
                <a:latin typeface="Arial" panose="020B0604020202020204" pitchFamily="34" charset="0"/>
              </a:rPr>
              <a:t>A1</a:t>
            </a:r>
          </a:p>
        </p:txBody>
      </p:sp>
      <p:sp>
        <p:nvSpPr>
          <p:cNvPr id="129031" name="Rectangle 14"/>
          <p:cNvSpPr>
            <a:spLocks noChangeArrowheads="1"/>
          </p:cNvSpPr>
          <p:nvPr/>
        </p:nvSpPr>
        <p:spPr bwMode="auto">
          <a:xfrm>
            <a:off x="7620000" y="3581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29032" name="Rectangle 17"/>
          <p:cNvSpPr>
            <a:spLocks noChangeArrowheads="1"/>
          </p:cNvSpPr>
          <p:nvPr/>
        </p:nvSpPr>
        <p:spPr bwMode="auto">
          <a:xfrm>
            <a:off x="8153400" y="4343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sz="4000"/>
              <a:t>Cache incoherence due to write </a:t>
            </a:r>
            <a:endParaRPr lang="en-US" altLang="zh-CN"/>
          </a:p>
        </p:txBody>
      </p:sp>
      <p:pic>
        <p:nvPicPr>
          <p:cNvPr id="368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white">
          <a:xfrm>
            <a:off x="214313" y="1125538"/>
            <a:ext cx="8715375" cy="4673600"/>
          </a:xfrm>
          <a:noFill/>
        </p:spPr>
      </p:pic>
      <p:sp>
        <p:nvSpPr>
          <p:cNvPr id="36868" name="椭圆 1"/>
          <p:cNvSpPr>
            <a:spLocks noChangeArrowheads="1"/>
          </p:cNvSpPr>
          <p:nvPr/>
        </p:nvSpPr>
        <p:spPr bwMode="auto">
          <a:xfrm>
            <a:off x="6516688" y="3860800"/>
            <a:ext cx="1150937"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6869" name="椭圆 4"/>
          <p:cNvSpPr>
            <a:spLocks noChangeArrowheads="1"/>
          </p:cNvSpPr>
          <p:nvPr/>
        </p:nvSpPr>
        <p:spPr bwMode="auto">
          <a:xfrm>
            <a:off x="4067175" y="2781300"/>
            <a:ext cx="1152525"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6870" name="椭圆 5"/>
          <p:cNvSpPr>
            <a:spLocks noChangeArrowheads="1"/>
          </p:cNvSpPr>
          <p:nvPr/>
        </p:nvSpPr>
        <p:spPr bwMode="auto">
          <a:xfrm>
            <a:off x="5364163" y="2717800"/>
            <a:ext cx="1152525"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ransition spd="slow">
    <p:pull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a:t>Example: P2 write 40 to A2</a:t>
            </a:r>
          </a:p>
        </p:txBody>
      </p:sp>
      <p:sp>
        <p:nvSpPr>
          <p:cNvPr id="131075" name="Rectangle 3"/>
          <p:cNvSpPr>
            <a:spLocks noChangeArrowheads="1"/>
          </p:cNvSpPr>
          <p:nvPr/>
        </p:nvSpPr>
        <p:spPr bwMode="auto">
          <a:xfrm>
            <a:off x="2643188" y="6000750"/>
            <a:ext cx="453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A1 and A2 map to the same cache block</a:t>
            </a:r>
          </a:p>
        </p:txBody>
      </p:sp>
      <p:graphicFrame>
        <p:nvGraphicFramePr>
          <p:cNvPr id="131076" name="Object 5"/>
          <p:cNvGraphicFramePr>
            <a:graphicFrameLocks/>
          </p:cNvGraphicFramePr>
          <p:nvPr/>
        </p:nvGraphicFramePr>
        <p:xfrm>
          <a:off x="0" y="1916113"/>
          <a:ext cx="9144000" cy="3941762"/>
        </p:xfrm>
        <a:graphic>
          <a:graphicData uri="http://schemas.openxmlformats.org/presentationml/2006/ole">
            <mc:AlternateContent xmlns:mc="http://schemas.openxmlformats.org/markup-compatibility/2006">
              <mc:Choice xmlns:v="urn:schemas-microsoft-com:vml" Requires="v">
                <p:oleObj name="工作表" r:id="rId3" imgW="8829751" imgH="3848100" progId="Excel.Sheet.8">
                  <p:embed/>
                </p:oleObj>
              </mc:Choice>
              <mc:Fallback>
                <p:oleObj name="工作表" r:id="rId3" imgW="8829751" imgH="3848100" progId="Excel.Sheet.8">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9144000" cy="3941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1077" name="Group 5"/>
          <p:cNvGrpSpPr>
            <a:grpSpLocks/>
          </p:cNvGrpSpPr>
          <p:nvPr/>
        </p:nvGrpSpPr>
        <p:grpSpPr bwMode="auto">
          <a:xfrm>
            <a:off x="2195513" y="1341438"/>
            <a:ext cx="6753225" cy="363537"/>
            <a:chOff x="1415" y="1170"/>
            <a:chExt cx="4254" cy="229"/>
          </a:xfrm>
        </p:grpSpPr>
        <p:sp>
          <p:nvSpPr>
            <p:cNvPr id="131080"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31081"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31082"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31083"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31084"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
        <p:nvSpPr>
          <p:cNvPr id="131078" name="Rectangle 11"/>
          <p:cNvSpPr>
            <a:spLocks noChangeArrowheads="1"/>
          </p:cNvSpPr>
          <p:nvPr/>
        </p:nvSpPr>
        <p:spPr bwMode="auto">
          <a:xfrm>
            <a:off x="7618413" y="348456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i="1" u="sng">
                <a:solidFill>
                  <a:schemeClr val="hlink"/>
                </a:solidFill>
                <a:latin typeface="Arial" panose="020B0604020202020204" pitchFamily="34" charset="0"/>
              </a:rPr>
              <a:t>A1</a:t>
            </a:r>
          </a:p>
        </p:txBody>
      </p:sp>
      <p:sp>
        <p:nvSpPr>
          <p:cNvPr id="131079" name="Rectangle 12"/>
          <p:cNvSpPr>
            <a:spLocks noChangeArrowheads="1"/>
          </p:cNvSpPr>
          <p:nvPr/>
        </p:nvSpPr>
        <p:spPr bwMode="auto">
          <a:xfrm>
            <a:off x="7620000" y="3581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Rot="1" noChangeArrowheads="1"/>
          </p:cNvSpPr>
          <p:nvPr>
            <p:ph type="subTitle" idx="1"/>
          </p:nvPr>
        </p:nvSpPr>
        <p:spPr>
          <a:xfrm>
            <a:off x="395288" y="1628775"/>
            <a:ext cx="4176712" cy="1295400"/>
          </a:xfrm>
        </p:spPr>
        <p:txBody>
          <a:bodyPr/>
          <a:lstStyle/>
          <a:p>
            <a:pPr eaLnBrk="1" hangingPunct="1">
              <a:lnSpc>
                <a:spcPct val="115000"/>
              </a:lnSpc>
            </a:pPr>
            <a:r>
              <a:rPr lang="en-US" altLang="zh-CN" sz="3800">
                <a:solidFill>
                  <a:srgbClr val="FF0000"/>
                </a:solidFill>
                <a:latin typeface="Comic Sans MS" panose="030F0702030302020204" pitchFamily="66" charset="0"/>
              </a:rPr>
              <a:t>Implementation of Directory-base Coherence</a:t>
            </a:r>
          </a:p>
        </p:txBody>
      </p:sp>
    </p:spTree>
  </p:cSld>
  <p:clrMapOvr>
    <a:masterClrMapping/>
  </p:clrMapOvr>
  <p:transition spd="slow">
    <p:pull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pPr eaLnBrk="1" hangingPunct="1"/>
            <a:r>
              <a:rPr lang="en-US" altLang="zh-CN"/>
              <a:t>Implementation issues</a:t>
            </a:r>
          </a:p>
        </p:txBody>
      </p:sp>
      <p:sp>
        <p:nvSpPr>
          <p:cNvPr id="134147" name="Rectangle 3"/>
          <p:cNvSpPr>
            <a:spLocks noGrp="1" noRot="1" noChangeArrowheads="1"/>
          </p:cNvSpPr>
          <p:nvPr>
            <p:ph idx="1"/>
          </p:nvPr>
        </p:nvSpPr>
        <p:spPr>
          <a:xfrm>
            <a:off x="468313" y="1844675"/>
            <a:ext cx="8261350" cy="4251325"/>
          </a:xfrm>
        </p:spPr>
        <p:txBody>
          <a:bodyPr/>
          <a:lstStyle/>
          <a:p>
            <a:pPr eaLnBrk="1" hangingPunct="1"/>
            <a:r>
              <a:rPr lang="en-US" altLang="zh-CN"/>
              <a:t>Nonatomic operations</a:t>
            </a:r>
          </a:p>
          <a:p>
            <a:pPr eaLnBrk="1" hangingPunct="1"/>
            <a:r>
              <a:rPr lang="en-US" altLang="zh-CN"/>
              <a:t>Write serialization</a:t>
            </a:r>
          </a:p>
          <a:p>
            <a:pPr eaLnBrk="1" hangingPunct="1"/>
            <a:endParaRPr lang="en-US" altLang="zh-CN"/>
          </a:p>
          <a:p>
            <a:pPr eaLnBrk="1" hangingPunct="1"/>
            <a:r>
              <a:rPr lang="en-US" altLang="zh-CN"/>
              <a:t>Without Broadcast </a:t>
            </a:r>
          </a:p>
        </p:txBody>
      </p:sp>
    </p:spTree>
  </p:cSld>
  <p:clrMapOvr>
    <a:masterClrMapping/>
  </p:clrMapOvr>
  <p:transition spd="slow">
    <p:pull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rrowheads="1"/>
          </p:cNvSpPr>
          <p:nvPr>
            <p:ph type="title"/>
          </p:nvPr>
        </p:nvSpPr>
        <p:spPr/>
        <p:txBody>
          <a:bodyPr/>
          <a:lstStyle/>
          <a:p>
            <a:pPr eaLnBrk="1" hangingPunct="1"/>
            <a:r>
              <a:rPr lang="en-US" altLang="zh-CN" sz="3200"/>
              <a:t>Assumptions for implementation simplicity</a:t>
            </a:r>
          </a:p>
        </p:txBody>
      </p:sp>
      <p:sp>
        <p:nvSpPr>
          <p:cNvPr id="135171" name="Rectangle 3"/>
          <p:cNvSpPr>
            <a:spLocks noGrp="1" noRot="1" noChangeArrowheads="1"/>
          </p:cNvSpPr>
          <p:nvPr>
            <p:ph idx="1"/>
          </p:nvPr>
        </p:nvSpPr>
        <p:spPr>
          <a:xfrm>
            <a:off x="539750" y="1341438"/>
            <a:ext cx="8280400" cy="4824412"/>
          </a:xfrm>
        </p:spPr>
        <p:txBody>
          <a:bodyPr/>
          <a:lstStyle/>
          <a:p>
            <a:pPr eaLnBrk="1" hangingPunct="1">
              <a:lnSpc>
                <a:spcPct val="90000"/>
              </a:lnSpc>
            </a:pPr>
            <a:r>
              <a:rPr lang="en-US" altLang="zh-CN" sz="2800"/>
              <a:t>Network provides </a:t>
            </a:r>
            <a:r>
              <a:rPr lang="en-US" altLang="zh-CN" sz="2800">
                <a:solidFill>
                  <a:srgbClr val="3333FF"/>
                </a:solidFill>
              </a:rPr>
              <a:t>point-to-point in-order delivery</a:t>
            </a:r>
            <a:r>
              <a:rPr lang="en-US" altLang="zh-CN" sz="2800"/>
              <a:t> of message</a:t>
            </a:r>
          </a:p>
          <a:p>
            <a:pPr eaLnBrk="1" hangingPunct="1">
              <a:lnSpc>
                <a:spcPct val="90000"/>
              </a:lnSpc>
            </a:pPr>
            <a:r>
              <a:rPr lang="en-US" altLang="zh-CN" sz="2800"/>
              <a:t>Network has </a:t>
            </a:r>
            <a:r>
              <a:rPr lang="en-US" altLang="zh-CN" sz="2800">
                <a:solidFill>
                  <a:srgbClr val="3333FF"/>
                </a:solidFill>
              </a:rPr>
              <a:t>unlimited buffering</a:t>
            </a:r>
            <a:r>
              <a:rPr lang="en-US" altLang="zh-CN" sz="2800"/>
              <a:t> </a:t>
            </a:r>
          </a:p>
          <a:p>
            <a:pPr eaLnBrk="1" hangingPunct="1">
              <a:lnSpc>
                <a:spcPct val="90000"/>
              </a:lnSpc>
            </a:pPr>
            <a:r>
              <a:rPr lang="en-US" altLang="zh-CN" sz="2800"/>
              <a:t>Network delivers all messages within a </a:t>
            </a:r>
            <a:r>
              <a:rPr lang="en-US" altLang="zh-CN" sz="2800">
                <a:solidFill>
                  <a:srgbClr val="3333FF"/>
                </a:solidFill>
              </a:rPr>
              <a:t>finite time</a:t>
            </a:r>
            <a:r>
              <a:rPr lang="en-US" altLang="zh-CN" sz="2800"/>
              <a:t>. </a:t>
            </a:r>
          </a:p>
          <a:p>
            <a:pPr eaLnBrk="1" hangingPunct="1">
              <a:lnSpc>
                <a:spcPct val="90000"/>
              </a:lnSpc>
            </a:pPr>
            <a:r>
              <a:rPr lang="en-US" altLang="zh-CN" sz="2800"/>
              <a:t>Coherence controller is </a:t>
            </a:r>
            <a:r>
              <a:rPr lang="en-US" altLang="zh-CN" sz="2800">
                <a:solidFill>
                  <a:srgbClr val="0000FF"/>
                </a:solidFill>
              </a:rPr>
              <a:t>duplicated</a:t>
            </a:r>
            <a:r>
              <a:rPr lang="en-US" altLang="zh-CN" sz="2800"/>
              <a:t> for each cache block.</a:t>
            </a:r>
          </a:p>
          <a:p>
            <a:pPr eaLnBrk="1" hangingPunct="1">
              <a:lnSpc>
                <a:spcPct val="90000"/>
              </a:lnSpc>
            </a:pPr>
            <a:r>
              <a:rPr lang="en-US" altLang="zh-CN" sz="2800"/>
              <a:t>A transition only completes when a message has been transmitted and a data value reply received.</a:t>
            </a:r>
          </a:p>
          <a:p>
            <a:pPr lvl="1" eaLnBrk="1" hangingPunct="1">
              <a:lnSpc>
                <a:spcPct val="90000"/>
              </a:lnSpc>
            </a:pPr>
            <a:r>
              <a:rPr lang="en-US" altLang="zh-CN" sz="2400"/>
              <a:t>Omit the pending status</a:t>
            </a:r>
          </a:p>
          <a:p>
            <a:pPr eaLnBrk="1" hangingPunct="1">
              <a:lnSpc>
                <a:spcPct val="90000"/>
              </a:lnSpc>
            </a:pPr>
            <a:r>
              <a:rPr lang="en-US" altLang="zh-CN" sz="2800"/>
              <a:t>Outgoing message can be transmitted before the next incoming message is accepted.</a:t>
            </a:r>
          </a:p>
        </p:txBody>
      </p:sp>
    </p:spTree>
  </p:cSld>
  <p:clrMapOvr>
    <a:masterClrMapping/>
  </p:clrMapOvr>
  <p:transition spd="slow">
    <p:pull dir="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323850" y="0"/>
            <a:ext cx="8621713" cy="936625"/>
          </a:xfrm>
        </p:spPr>
        <p:txBody>
          <a:bodyPr/>
          <a:lstStyle/>
          <a:p>
            <a:pPr eaLnBrk="1" hangingPunct="1"/>
            <a:r>
              <a:rPr lang="en-US" altLang="zh-CN"/>
              <a:t>    Deadlock example</a:t>
            </a:r>
          </a:p>
        </p:txBody>
      </p:sp>
      <p:sp>
        <p:nvSpPr>
          <p:cNvPr id="136195" name="Rectangle 3"/>
          <p:cNvSpPr>
            <a:spLocks noGrp="1" noRot="1" noChangeArrowheads="1"/>
          </p:cNvSpPr>
          <p:nvPr>
            <p:ph idx="1"/>
          </p:nvPr>
        </p:nvSpPr>
        <p:spPr>
          <a:xfrm>
            <a:off x="468313" y="981075"/>
            <a:ext cx="8261350" cy="1801813"/>
          </a:xfrm>
        </p:spPr>
        <p:txBody>
          <a:bodyPr/>
          <a:lstStyle/>
          <a:p>
            <a:pPr eaLnBrk="1" hangingPunct="1"/>
            <a:r>
              <a:rPr lang="en-US" altLang="zh-CN" sz="2800"/>
              <a:t>Assume P1 and P2 each have exclusive copies of cache blocks X1 and X2 that have different home directories.</a:t>
            </a:r>
          </a:p>
          <a:p>
            <a:pPr eaLnBrk="1" hangingPunct="1"/>
            <a:endParaRPr lang="en-US" altLang="zh-CN" sz="2800"/>
          </a:p>
        </p:txBody>
      </p:sp>
      <p:pic>
        <p:nvPicPr>
          <p:cNvPr id="136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91440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6197" name="Text Box 5"/>
          <p:cNvSpPr txBox="1">
            <a:spLocks noChangeArrowheads="1"/>
          </p:cNvSpPr>
          <p:nvPr/>
        </p:nvSpPr>
        <p:spPr bwMode="auto">
          <a:xfrm>
            <a:off x="250825" y="5727700"/>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2400" b="1">
                <a:solidFill>
                  <a:srgbClr val="FF3300"/>
                </a:solidFill>
                <a:latin typeface="Arial" panose="020B0604020202020204" pitchFamily="34" charset="0"/>
              </a:rPr>
              <a:t>Resolve:  </a:t>
            </a:r>
            <a:r>
              <a:rPr kumimoji="1" lang="en-US" altLang="zh-CN" sz="2400" b="1">
                <a:solidFill>
                  <a:srgbClr val="3333FF"/>
                </a:solidFill>
                <a:latin typeface="Arial" panose="020B0604020202020204" pitchFamily="34" charset="0"/>
              </a:rPr>
              <a:t>duplicate coherence controller for each block</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a:t>CPU </a:t>
            </a:r>
            <a:r>
              <a:rPr lang="en-US" altLang="zh-CN"/>
              <a:t>-Cache State Machine</a:t>
            </a:r>
          </a:p>
        </p:txBody>
      </p:sp>
      <p:sp>
        <p:nvSpPr>
          <p:cNvPr id="137219"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a:t>State</a:t>
            </a:r>
            <a:r>
              <a:rPr lang="en-US" altLang="zh-CN" sz="2000">
                <a:solidFill>
                  <a:srgbClr val="FF0000"/>
                </a:solidFill>
              </a:rPr>
              <a:t> machine</a:t>
            </a:r>
            <a:br>
              <a:rPr lang="en-US" altLang="zh-CN" sz="2000">
                <a:solidFill>
                  <a:srgbClr val="FF0000"/>
                </a:solidFill>
              </a:rPr>
            </a:br>
            <a:r>
              <a:rPr lang="en-US" altLang="zh-CN" sz="2000">
                <a:solidFill>
                  <a:srgbClr val="FF0000"/>
                </a:solidFill>
              </a:rPr>
              <a:t>for </a:t>
            </a:r>
            <a:r>
              <a:rPr lang="en-US" altLang="zh-CN" sz="2000" i="1" u="sng">
                <a:solidFill>
                  <a:srgbClr val="FF0000"/>
                </a:solidFill>
              </a:rPr>
              <a:t>CPU </a:t>
            </a:r>
            <a:r>
              <a:rPr lang="en-US" altLang="zh-CN" sz="2000" i="1" u="sng">
                <a:solidFill>
                  <a:schemeClr val="accent1"/>
                </a:solidFill>
              </a:rPr>
              <a:t> </a:t>
            </a:r>
            <a:r>
              <a:rPr lang="en-US" altLang="zh-CN" sz="2000"/>
              <a:t>requests</a:t>
            </a:r>
            <a:br>
              <a:rPr lang="en-US" altLang="zh-CN" sz="2000"/>
            </a:br>
            <a:r>
              <a:rPr lang="en-US" altLang="zh-CN" sz="2000"/>
              <a:t>for each </a:t>
            </a:r>
            <a:br>
              <a:rPr lang="en-US" altLang="zh-CN" sz="2000"/>
            </a:br>
            <a:r>
              <a:rPr lang="en-US" altLang="zh-CN" sz="2000" u="sng">
                <a:solidFill>
                  <a:srgbClr val="FF0000"/>
                </a:solidFill>
              </a:rPr>
              <a:t>memory block</a:t>
            </a:r>
          </a:p>
          <a:p>
            <a:pPr eaLnBrk="1" hangingPunct="1">
              <a:lnSpc>
                <a:spcPct val="90000"/>
              </a:lnSpc>
            </a:pPr>
            <a:r>
              <a:rPr lang="en-US" altLang="zh-CN" sz="2000"/>
              <a:t>Invalid state</a:t>
            </a:r>
            <a:br>
              <a:rPr lang="en-US" altLang="zh-CN" sz="2000"/>
            </a:br>
            <a:r>
              <a:rPr lang="en-US" altLang="zh-CN" sz="2000"/>
              <a:t>if in </a:t>
            </a:r>
            <a:br>
              <a:rPr lang="en-US" altLang="zh-CN" sz="2000"/>
            </a:br>
            <a:r>
              <a:rPr lang="en-US" altLang="zh-CN" sz="2000"/>
              <a:t>memory</a:t>
            </a:r>
          </a:p>
        </p:txBody>
      </p:sp>
      <p:sp>
        <p:nvSpPr>
          <p:cNvPr id="137220"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37221" name="Rectangle 4"/>
          <p:cNvSpPr>
            <a:spLocks noChangeArrowheads="1"/>
          </p:cNvSpPr>
          <p:nvPr/>
        </p:nvSpPr>
        <p:spPr bwMode="auto">
          <a:xfrm>
            <a:off x="1304925" y="3429000"/>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137222"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137223"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24"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137225"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137226"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137227" name="Rectangle 10"/>
          <p:cNvSpPr>
            <a:spLocks noChangeArrowheads="1"/>
          </p:cNvSpPr>
          <p:nvPr/>
        </p:nvSpPr>
        <p:spPr bwMode="auto">
          <a:xfrm>
            <a:off x="4194175" y="2062163"/>
            <a:ext cx="1285875" cy="363537"/>
          </a:xfrm>
          <a:prstGeom prst="rect">
            <a:avLst/>
          </a:prstGeom>
          <a:solidFill>
            <a:schemeClr val="bg1"/>
          </a:solidFill>
          <a:ln w="12700">
            <a:noFill/>
            <a:miter lim="800000"/>
            <a:headEnd/>
            <a:tailEnd/>
          </a:ln>
        </p:spPr>
        <p:txBody>
          <a:bodyPr wrap="none" lIns="90487" tIns="44450" rIns="90487" bIns="44450">
            <a:spAutoFit/>
          </a:bodyPr>
          <a:lstStyle/>
          <a:p>
            <a:pPr>
              <a:defRPr/>
            </a:pPr>
            <a:r>
              <a:rPr lang="en-US" altLang="zh-CN" sz="1800" b="1" dirty="0">
                <a:solidFill>
                  <a:schemeClr val="tx2">
                    <a:lumMod val="60000"/>
                    <a:lumOff val="40000"/>
                  </a:schemeClr>
                </a:solidFill>
              </a:rPr>
              <a:t>CPU Read</a:t>
            </a:r>
          </a:p>
        </p:txBody>
      </p:sp>
      <p:sp>
        <p:nvSpPr>
          <p:cNvPr id="137228" name="Rectangle 11"/>
          <p:cNvSpPr>
            <a:spLocks noChangeArrowheads="1"/>
          </p:cNvSpPr>
          <p:nvPr/>
        </p:nvSpPr>
        <p:spPr bwMode="auto">
          <a:xfrm>
            <a:off x="7218363" y="466725"/>
            <a:ext cx="16414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137229"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137230"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137231"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137232" name="Rectangle 15"/>
          <p:cNvSpPr>
            <a:spLocks noChangeArrowheads="1"/>
          </p:cNvSpPr>
          <p:nvPr/>
        </p:nvSpPr>
        <p:spPr bwMode="auto">
          <a:xfrm>
            <a:off x="1165225" y="5624513"/>
            <a:ext cx="16033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137233"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34"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35" name="Line 18"/>
          <p:cNvSpPr>
            <a:spLocks noChangeShapeType="1"/>
          </p:cNvSpPr>
          <p:nvPr/>
        </p:nvSpPr>
        <p:spPr bwMode="auto">
          <a:xfrm>
            <a:off x="4170363" y="2090738"/>
            <a:ext cx="1974850"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6"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7" name="Freeform 20"/>
          <p:cNvSpPr>
            <a:spLocks/>
          </p:cNvSpPr>
          <p:nvPr/>
        </p:nvSpPr>
        <p:spPr bwMode="auto">
          <a:xfrm>
            <a:off x="6900863" y="719138"/>
            <a:ext cx="820737" cy="782637"/>
          </a:xfrm>
          <a:custGeom>
            <a:avLst/>
            <a:gdLst>
              <a:gd name="T0" fmla="*/ 30241855 w 517"/>
              <a:gd name="T1" fmla="*/ 967739539 h 493"/>
              <a:gd name="T2" fmla="*/ 0 w 517"/>
              <a:gd name="T3" fmla="*/ 907255843 h 493"/>
              <a:gd name="T4" fmla="*/ 0 w 517"/>
              <a:gd name="T5" fmla="*/ 846772146 h 493"/>
              <a:gd name="T6" fmla="*/ 0 w 517"/>
              <a:gd name="T7" fmla="*/ 786288251 h 493"/>
              <a:gd name="T8" fmla="*/ 0 w 517"/>
              <a:gd name="T9" fmla="*/ 725804555 h 493"/>
              <a:gd name="T10" fmla="*/ 0 w 517"/>
              <a:gd name="T11" fmla="*/ 665320859 h 493"/>
              <a:gd name="T12" fmla="*/ 0 w 517"/>
              <a:gd name="T13" fmla="*/ 604837162 h 493"/>
              <a:gd name="T14" fmla="*/ 0 w 517"/>
              <a:gd name="T15" fmla="*/ 544353466 h 493"/>
              <a:gd name="T16" fmla="*/ 30241855 w 517"/>
              <a:gd name="T17" fmla="*/ 483869769 h 493"/>
              <a:gd name="T18" fmla="*/ 30241855 w 517"/>
              <a:gd name="T19" fmla="*/ 423386073 h 493"/>
              <a:gd name="T20" fmla="*/ 60483709 w 517"/>
              <a:gd name="T21" fmla="*/ 362902278 h 493"/>
              <a:gd name="T22" fmla="*/ 90725552 w 517"/>
              <a:gd name="T23" fmla="*/ 302418581 h 493"/>
              <a:gd name="T24" fmla="*/ 120967419 w 517"/>
              <a:gd name="T25" fmla="*/ 241934885 h 493"/>
              <a:gd name="T26" fmla="*/ 181451103 w 517"/>
              <a:gd name="T27" fmla="*/ 211693037 h 493"/>
              <a:gd name="T28" fmla="*/ 241934838 w 517"/>
              <a:gd name="T29" fmla="*/ 181451139 h 493"/>
              <a:gd name="T30" fmla="*/ 272176680 w 517"/>
              <a:gd name="T31" fmla="*/ 120967442 h 493"/>
              <a:gd name="T32" fmla="*/ 332660364 w 517"/>
              <a:gd name="T33" fmla="*/ 120967442 h 493"/>
              <a:gd name="T34" fmla="*/ 393144049 w 517"/>
              <a:gd name="T35" fmla="*/ 120967442 h 493"/>
              <a:gd name="T36" fmla="*/ 453627833 w 517"/>
              <a:gd name="T37" fmla="*/ 90725569 h 493"/>
              <a:gd name="T38" fmla="*/ 514111517 w 517"/>
              <a:gd name="T39" fmla="*/ 60483721 h 493"/>
              <a:gd name="T40" fmla="*/ 574595202 w 517"/>
              <a:gd name="T41" fmla="*/ 60483721 h 493"/>
              <a:gd name="T42" fmla="*/ 635078887 w 517"/>
              <a:gd name="T43" fmla="*/ 30241861 h 493"/>
              <a:gd name="T44" fmla="*/ 695562571 w 517"/>
              <a:gd name="T45" fmla="*/ 0 h 493"/>
              <a:gd name="T46" fmla="*/ 756046256 w 517"/>
              <a:gd name="T47" fmla="*/ 0 h 493"/>
              <a:gd name="T48" fmla="*/ 816529940 w 517"/>
              <a:gd name="T49" fmla="*/ 0 h 493"/>
              <a:gd name="T50" fmla="*/ 877013823 w 517"/>
              <a:gd name="T51" fmla="*/ 30241861 h 493"/>
              <a:gd name="T52" fmla="*/ 907255666 w 517"/>
              <a:gd name="T53" fmla="*/ 90725569 h 493"/>
              <a:gd name="T54" fmla="*/ 967739350 w 517"/>
              <a:gd name="T55" fmla="*/ 120967442 h 493"/>
              <a:gd name="T56" fmla="*/ 1028221447 w 517"/>
              <a:gd name="T57" fmla="*/ 151209291 h 493"/>
              <a:gd name="T58" fmla="*/ 1088705132 w 517"/>
              <a:gd name="T59" fmla="*/ 181451139 h 493"/>
              <a:gd name="T60" fmla="*/ 1118946974 w 517"/>
              <a:gd name="T61" fmla="*/ 241934885 h 493"/>
              <a:gd name="T62" fmla="*/ 1179430659 w 517"/>
              <a:gd name="T63" fmla="*/ 272176733 h 493"/>
              <a:gd name="T64" fmla="*/ 1209672501 w 517"/>
              <a:gd name="T65" fmla="*/ 332660429 h 493"/>
              <a:gd name="T66" fmla="*/ 1239914343 w 517"/>
              <a:gd name="T67" fmla="*/ 393144126 h 493"/>
              <a:gd name="T68" fmla="*/ 1270156186 w 517"/>
              <a:gd name="T69" fmla="*/ 453627921 h 493"/>
              <a:gd name="T70" fmla="*/ 1270156186 w 517"/>
              <a:gd name="T71" fmla="*/ 514111618 h 493"/>
              <a:gd name="T72" fmla="*/ 1300399616 w 517"/>
              <a:gd name="T73" fmla="*/ 574595314 h 493"/>
              <a:gd name="T74" fmla="*/ 1270156186 w 517"/>
              <a:gd name="T75" fmla="*/ 635079010 h 493"/>
              <a:gd name="T76" fmla="*/ 1270156186 w 517"/>
              <a:gd name="T77" fmla="*/ 695562707 h 493"/>
              <a:gd name="T78" fmla="*/ 1239914343 w 517"/>
              <a:gd name="T79" fmla="*/ 756046403 h 493"/>
              <a:gd name="T80" fmla="*/ 1239914343 w 517"/>
              <a:gd name="T81" fmla="*/ 816530100 h 493"/>
              <a:gd name="T82" fmla="*/ 1209672501 w 517"/>
              <a:gd name="T83" fmla="*/ 907255843 h 493"/>
              <a:gd name="T84" fmla="*/ 1179430659 w 517"/>
              <a:gd name="T85" fmla="*/ 967739539 h 493"/>
              <a:gd name="T86" fmla="*/ 1149188817 w 517"/>
              <a:gd name="T87" fmla="*/ 1028223235 h 493"/>
              <a:gd name="T88" fmla="*/ 1088705132 w 517"/>
              <a:gd name="T89" fmla="*/ 1058465084 h 493"/>
              <a:gd name="T90" fmla="*/ 1028221447 w 517"/>
              <a:gd name="T91" fmla="*/ 1088706932 h 493"/>
              <a:gd name="T92" fmla="*/ 967739350 w 517"/>
              <a:gd name="T93" fmla="*/ 1118948780 h 493"/>
              <a:gd name="T94" fmla="*/ 907255666 w 517"/>
              <a:gd name="T95" fmla="*/ 1118948780 h 493"/>
              <a:gd name="T96" fmla="*/ 846771981 w 517"/>
              <a:gd name="T97" fmla="*/ 1149190628 h 493"/>
              <a:gd name="T98" fmla="*/ 786288098 w 517"/>
              <a:gd name="T99" fmla="*/ 1149190628 h 493"/>
              <a:gd name="T100" fmla="*/ 756046256 w 517"/>
              <a:gd name="T101" fmla="*/ 1209674325 h 493"/>
              <a:gd name="T102" fmla="*/ 695562571 w 517"/>
              <a:gd name="T103" fmla="*/ 1239916173 h 493"/>
              <a:gd name="T104" fmla="*/ 635078887 w 517"/>
              <a:gd name="T105" fmla="*/ 1239916173 h 493"/>
              <a:gd name="T106" fmla="*/ 574595202 w 517"/>
              <a:gd name="T107" fmla="*/ 1239916173 h 493"/>
              <a:gd name="T108" fmla="*/ 544353360 w 517"/>
              <a:gd name="T109" fmla="*/ 1239916173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p:spPr>
        <p:txBody>
          <a:bodyPr/>
          <a:lstStyle/>
          <a:p>
            <a:pPr eaLnBrk="1" hangingPunct="1">
              <a:spcBef>
                <a:spcPct val="20000"/>
              </a:spcBef>
              <a:buClr>
                <a:schemeClr val="accent1"/>
              </a:buClr>
              <a:buSzPct val="80000"/>
              <a:buFont typeface="Wingdings" pitchFamily="2" charset="2"/>
              <a:buNone/>
              <a:defRPr/>
            </a:pPr>
            <a:endParaRPr kumimoji="1" lang="zh-CN" altLang="zh-CN" sz="2000" b="1" dirty="0">
              <a:solidFill>
                <a:schemeClr val="tx2">
                  <a:lumMod val="60000"/>
                  <a:lumOff val="40000"/>
                </a:schemeClr>
              </a:solidFill>
            </a:endParaRPr>
          </a:p>
        </p:txBody>
      </p:sp>
      <p:sp>
        <p:nvSpPr>
          <p:cNvPr id="137238" name="Freeform 21"/>
          <p:cNvSpPr>
            <a:spLocks/>
          </p:cNvSpPr>
          <p:nvPr/>
        </p:nvSpPr>
        <p:spPr bwMode="auto">
          <a:xfrm>
            <a:off x="1909763" y="4870450"/>
            <a:ext cx="782637"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39" name="Line 22"/>
          <p:cNvSpPr>
            <a:spLocks noChangeShapeType="1"/>
          </p:cNvSpPr>
          <p:nvPr/>
        </p:nvSpPr>
        <p:spPr bwMode="auto">
          <a:xfrm>
            <a:off x="3167063" y="2636838"/>
            <a:ext cx="0" cy="22225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0"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1"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42"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3" name="Line 26"/>
          <p:cNvSpPr>
            <a:spLocks noChangeShapeType="1"/>
          </p:cNvSpPr>
          <p:nvPr/>
        </p:nvSpPr>
        <p:spPr bwMode="auto">
          <a:xfrm flipH="1">
            <a:off x="4043363" y="2490788"/>
            <a:ext cx="2228850" cy="27178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4" name="Rectangle 27"/>
          <p:cNvSpPr>
            <a:spLocks noChangeArrowheads="1"/>
          </p:cNvSpPr>
          <p:nvPr/>
        </p:nvSpPr>
        <p:spPr bwMode="auto">
          <a:xfrm>
            <a:off x="4811713" y="4167188"/>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sp>
        <p:nvSpPr>
          <p:cNvPr id="137245" name="Freeform 28"/>
          <p:cNvSpPr>
            <a:spLocks/>
          </p:cNvSpPr>
          <p:nvPr/>
        </p:nvSpPr>
        <p:spPr bwMode="auto">
          <a:xfrm rot="5666409">
            <a:off x="3948113" y="5880100"/>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46"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00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137247"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48" name="Rectangle 31"/>
          <p:cNvSpPr>
            <a:spLocks noChangeArrowheads="1"/>
          </p:cNvSpPr>
          <p:nvPr/>
        </p:nvSpPr>
        <p:spPr bwMode="auto">
          <a:xfrm>
            <a:off x="4716463" y="5670550"/>
            <a:ext cx="340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sp>
        <p:nvSpPr>
          <p:cNvPr id="137249"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137250" name="Line 33"/>
          <p:cNvSpPr>
            <a:spLocks noChangeShapeType="1"/>
          </p:cNvSpPr>
          <p:nvPr/>
        </p:nvSpPr>
        <p:spPr bwMode="auto">
          <a:xfrm flipV="1">
            <a:off x="3967163" y="2566988"/>
            <a:ext cx="2438400" cy="2438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51"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37252"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spTree>
  </p:cSld>
  <p:clrMapOvr>
    <a:masterClrMapping/>
  </p:clrMapOvr>
  <p:transition spd="slow">
    <p:pull dir="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a:xfrm>
            <a:off x="323850" y="0"/>
            <a:ext cx="8820150" cy="936625"/>
          </a:xfrm>
        </p:spPr>
        <p:txBody>
          <a:bodyPr/>
          <a:lstStyle/>
          <a:p>
            <a:pPr eaLnBrk="1" hangingPunct="1"/>
            <a:r>
              <a:rPr lang="en-US" altLang="zh-CN" sz="4000"/>
              <a:t>    How to assure write serialization ? </a:t>
            </a:r>
          </a:p>
        </p:txBody>
      </p:sp>
      <p:sp>
        <p:nvSpPr>
          <p:cNvPr id="139267" name="Text Box 3"/>
          <p:cNvSpPr>
            <a:spLocks noGrp="1" noChangeArrowheads="1"/>
          </p:cNvSpPr>
          <p:nvPr>
            <p:ph idx="1"/>
          </p:nvPr>
        </p:nvSpPr>
        <p:spPr>
          <a:xfrm>
            <a:off x="395288" y="1125538"/>
            <a:ext cx="8280400" cy="5111750"/>
          </a:xfrm>
        </p:spPr>
        <p:txBody>
          <a:bodyPr/>
          <a:lstStyle/>
          <a:p>
            <a:pPr eaLnBrk="1" hangingPunct="1"/>
            <a:r>
              <a:rPr lang="en-US" altLang="zh-CN"/>
              <a:t>Serialization exclusive access by </a:t>
            </a:r>
            <a:r>
              <a:rPr lang="en-US" altLang="zh-CN">
                <a:solidFill>
                  <a:srgbClr val="0000FF"/>
                </a:solidFill>
              </a:rPr>
              <a:t>Home directory</a:t>
            </a:r>
          </a:p>
          <a:p>
            <a:pPr lvl="1" eaLnBrk="1" hangingPunct="1"/>
            <a:r>
              <a:rPr lang="en-US" altLang="zh-CN"/>
              <a:t>Buffer all the request (write miss/ invalidate ); </a:t>
            </a:r>
          </a:p>
          <a:p>
            <a:pPr lvl="1" eaLnBrk="1" hangingPunct="1"/>
            <a:r>
              <a:rPr lang="en-US" altLang="zh-CN"/>
              <a:t>Process the request in order; </a:t>
            </a:r>
          </a:p>
          <a:p>
            <a:pPr lvl="1" eaLnBrk="1" hangingPunct="1"/>
            <a:r>
              <a:rPr lang="en-US" altLang="zh-CN"/>
              <a:t>Only start to process the new request until complete the previous one.</a:t>
            </a:r>
          </a:p>
        </p:txBody>
      </p:sp>
    </p:spTree>
  </p:cSld>
  <p:clrMapOvr>
    <a:masterClrMapping/>
  </p:clrMapOvr>
  <p:transition spd="slow">
    <p:pull dir="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p:txBody>
          <a:bodyPr/>
          <a:lstStyle/>
          <a:p>
            <a:pPr eaLnBrk="1" hangingPunct="1"/>
            <a:r>
              <a:rPr lang="en-US" altLang="zh-CN"/>
              <a:t>How to solve the “race” ? </a:t>
            </a:r>
          </a:p>
        </p:txBody>
      </p:sp>
      <p:sp>
        <p:nvSpPr>
          <p:cNvPr id="140291" name="Rectangle 3"/>
          <p:cNvSpPr>
            <a:spLocks noGrp="1" noRot="1" noChangeArrowheads="1"/>
          </p:cNvSpPr>
          <p:nvPr>
            <p:ph idx="1"/>
          </p:nvPr>
        </p:nvSpPr>
        <p:spPr>
          <a:xfrm>
            <a:off x="395288" y="1268413"/>
            <a:ext cx="8748712" cy="5111750"/>
          </a:xfrm>
        </p:spPr>
        <p:txBody>
          <a:bodyPr/>
          <a:lstStyle/>
          <a:p>
            <a:pPr eaLnBrk="1" hangingPunct="1"/>
            <a:r>
              <a:rPr lang="en-US" altLang="zh-CN" sz="2800">
                <a:solidFill>
                  <a:srgbClr val="0000FF"/>
                </a:solidFill>
              </a:rPr>
              <a:t>How does the processor know who is the winner?</a:t>
            </a:r>
          </a:p>
          <a:p>
            <a:pPr lvl="1" eaLnBrk="1" hangingPunct="1"/>
            <a:r>
              <a:rPr lang="en-US" altLang="zh-CN" sz="2400"/>
              <a:t>Get acknowledgement message from home directory</a:t>
            </a:r>
          </a:p>
          <a:p>
            <a:pPr lvl="2" eaLnBrk="1" hangingPunct="1"/>
            <a:r>
              <a:rPr lang="en-US" altLang="zh-CN" sz="2000"/>
              <a:t>Date Reply  (For  write miss)</a:t>
            </a:r>
          </a:p>
          <a:p>
            <a:pPr lvl="2" eaLnBrk="1" hangingPunct="1"/>
            <a:r>
              <a:rPr lang="en-US" altLang="zh-CN" sz="2000"/>
              <a:t>Explicit ACK (For  invalidate)</a:t>
            </a:r>
          </a:p>
          <a:p>
            <a:pPr lvl="1" eaLnBrk="1" hangingPunct="1"/>
            <a:r>
              <a:rPr lang="en-US" altLang="zh-CN" sz="2400"/>
              <a:t>About the loser:</a:t>
            </a:r>
          </a:p>
          <a:p>
            <a:pPr lvl="2" eaLnBrk="1" hangingPunct="1"/>
            <a:r>
              <a:rPr lang="en-US" altLang="zh-CN" sz="2000"/>
              <a:t>Simplest:   home directory send a NAK  to loser.</a:t>
            </a:r>
          </a:p>
          <a:p>
            <a:pPr eaLnBrk="1" hangingPunct="1"/>
            <a:r>
              <a:rPr lang="en-US" altLang="zh-CN" sz="2800">
                <a:solidFill>
                  <a:srgbClr val="0000FF"/>
                </a:solidFill>
              </a:rPr>
              <a:t>How to know the invalidations are completed?</a:t>
            </a:r>
          </a:p>
          <a:p>
            <a:pPr lvl="1" eaLnBrk="1" hangingPunct="1"/>
            <a:r>
              <a:rPr lang="en-US" altLang="zh-CN" sz="2400"/>
              <a:t>1. Directory collect  and count ACK messages from remote nodes, and then send confirmation to requester. </a:t>
            </a:r>
          </a:p>
          <a:p>
            <a:pPr lvl="1" eaLnBrk="1" hangingPunct="1"/>
            <a:r>
              <a:rPr lang="en-US" altLang="zh-CN" sz="2400"/>
              <a:t>2. Home node collect and count ACK messages from remote nodes directly.    </a:t>
            </a:r>
            <a:endParaRPr lang="en-US" altLang="zh-CN"/>
          </a:p>
        </p:txBody>
      </p:sp>
    </p:spTree>
  </p:cSld>
  <p:clrMapOvr>
    <a:masterClrMapping/>
  </p:clrMapOvr>
  <p:transition spd="slow">
    <p:pull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p:txBody>
          <a:bodyPr/>
          <a:lstStyle/>
          <a:p>
            <a:pPr eaLnBrk="1" hangingPunct="1"/>
            <a:r>
              <a:rPr lang="en-US" altLang="zh-CN"/>
              <a:t>Buffer requirement</a:t>
            </a:r>
          </a:p>
        </p:txBody>
      </p:sp>
      <p:sp>
        <p:nvSpPr>
          <p:cNvPr id="141315" name="Rectangle 3"/>
          <p:cNvSpPr>
            <a:spLocks noGrp="1" noRot="1" noChangeArrowheads="1"/>
          </p:cNvSpPr>
          <p:nvPr>
            <p:ph idx="1"/>
          </p:nvPr>
        </p:nvSpPr>
        <p:spPr/>
        <p:txBody>
          <a:bodyPr/>
          <a:lstStyle/>
          <a:p>
            <a:pPr eaLnBrk="1" hangingPunct="1"/>
            <a:r>
              <a:rPr lang="en-US" altLang="zh-CN"/>
              <a:t>Large amount of buffers required</a:t>
            </a:r>
          </a:p>
          <a:p>
            <a:pPr eaLnBrk="1" hangingPunct="1"/>
            <a:r>
              <a:rPr lang="en-US" altLang="zh-CN"/>
              <a:t>A write miss may produce a large amount invalidate message</a:t>
            </a:r>
          </a:p>
          <a:p>
            <a:pPr eaLnBrk="1" hangingPunct="1"/>
            <a:r>
              <a:rPr lang="en-US" altLang="zh-CN"/>
              <a:t>Prefetch scheme might be used </a:t>
            </a:r>
          </a:p>
          <a:p>
            <a:pPr eaLnBrk="1" hangingPunct="1"/>
            <a:r>
              <a:rPr lang="en-US" altLang="zh-CN"/>
              <a:t>Multiple outstanding misses </a:t>
            </a:r>
          </a:p>
          <a:p>
            <a:pPr eaLnBrk="1" hangingPunct="1"/>
            <a:endParaRPr lang="en-US" altLang="zh-CN"/>
          </a:p>
          <a:p>
            <a:pPr eaLnBrk="1" hangingPunct="1"/>
            <a:r>
              <a:rPr lang="en-US" altLang="zh-CN"/>
              <a:t>Limited buffer in practice</a:t>
            </a:r>
          </a:p>
          <a:p>
            <a:pPr eaLnBrk="1" hangingPunct="1"/>
            <a:endParaRPr lang="en-US" altLang="zh-CN"/>
          </a:p>
        </p:txBody>
      </p:sp>
    </p:spTree>
  </p:cSld>
  <p:clrMapOvr>
    <a:masterClrMapping/>
  </p:clrMapOvr>
  <p:transition spd="slow">
    <p:pull dir="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r>
              <a:rPr lang="en-US" altLang="zh-CN" sz="3600"/>
              <a:t>Avoid deadlock with limited buffering</a:t>
            </a:r>
          </a:p>
        </p:txBody>
      </p:sp>
      <p:sp>
        <p:nvSpPr>
          <p:cNvPr id="142339" name="Rectangle 3"/>
          <p:cNvSpPr>
            <a:spLocks noGrp="1" noRot="1" noChangeArrowheads="1"/>
          </p:cNvSpPr>
          <p:nvPr>
            <p:ph idx="1"/>
          </p:nvPr>
        </p:nvSpPr>
        <p:spPr>
          <a:xfrm>
            <a:off x="593725" y="1268413"/>
            <a:ext cx="8550275" cy="4683125"/>
          </a:xfrm>
        </p:spPr>
        <p:txBody>
          <a:bodyPr/>
          <a:lstStyle/>
          <a:p>
            <a:pPr eaLnBrk="1" hangingPunct="1"/>
            <a:r>
              <a:rPr lang="en-US" altLang="zh-CN"/>
              <a:t>Deadlock arises from three properties</a:t>
            </a:r>
          </a:p>
          <a:p>
            <a:pPr lvl="1" eaLnBrk="1" hangingPunct="1"/>
            <a:r>
              <a:rPr lang="en-US" altLang="zh-CN"/>
              <a:t>More than one resource is needed to complete a transaction</a:t>
            </a:r>
          </a:p>
          <a:p>
            <a:pPr lvl="1" eaLnBrk="1" hangingPunct="1"/>
            <a:r>
              <a:rPr lang="en-US" altLang="zh-CN"/>
              <a:t>Buffers for request, reply, and accept message</a:t>
            </a:r>
          </a:p>
          <a:p>
            <a:pPr eaLnBrk="1" hangingPunct="1"/>
            <a:r>
              <a:rPr lang="en-US" altLang="zh-CN"/>
              <a:t>Resources are held until a nonatomic transaction completes</a:t>
            </a:r>
          </a:p>
          <a:p>
            <a:pPr eaLnBrk="1" hangingPunct="1"/>
            <a:r>
              <a:rPr lang="en-US" altLang="zh-CN"/>
              <a:t>There is no global partial order on the acquisition of resource </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en-US" altLang="zh-CN" sz="4000"/>
              <a:t>Cache incoherence due to write</a:t>
            </a:r>
          </a:p>
        </p:txBody>
      </p:sp>
      <p:pic>
        <p:nvPicPr>
          <p:cNvPr id="378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48190" y="1528218"/>
            <a:ext cx="6047619" cy="3990476"/>
          </a:xfrm>
        </p:spPr>
      </p:pic>
      <p:sp>
        <p:nvSpPr>
          <p:cNvPr id="37892" name="Oval 4"/>
          <p:cNvSpPr>
            <a:spLocks noChangeArrowheads="1"/>
          </p:cNvSpPr>
          <p:nvPr/>
        </p:nvSpPr>
        <p:spPr bwMode="auto">
          <a:xfrm>
            <a:off x="4499992" y="3717032"/>
            <a:ext cx="936625" cy="28892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7893" name="Oval 5"/>
          <p:cNvSpPr>
            <a:spLocks noChangeArrowheads="1"/>
          </p:cNvSpPr>
          <p:nvPr/>
        </p:nvSpPr>
        <p:spPr bwMode="auto">
          <a:xfrm>
            <a:off x="5292080" y="4062518"/>
            <a:ext cx="936625" cy="28892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p:txBody>
          <a:bodyPr/>
          <a:lstStyle/>
          <a:p>
            <a:pPr eaLnBrk="1" hangingPunct="1"/>
            <a:r>
              <a:rPr lang="en-US" altLang="zh-CN"/>
              <a:t>Resolution</a:t>
            </a:r>
          </a:p>
        </p:txBody>
      </p:sp>
      <p:sp>
        <p:nvSpPr>
          <p:cNvPr id="143363" name="Rectangle 3"/>
          <p:cNvSpPr>
            <a:spLocks noGrp="1" noRot="1" noChangeArrowheads="1"/>
          </p:cNvSpPr>
          <p:nvPr>
            <p:ph idx="1"/>
          </p:nvPr>
        </p:nvSpPr>
        <p:spPr>
          <a:xfrm>
            <a:off x="539750" y="1341438"/>
            <a:ext cx="8261350" cy="4895850"/>
          </a:xfrm>
        </p:spPr>
        <p:txBody>
          <a:bodyPr/>
          <a:lstStyle/>
          <a:p>
            <a:pPr eaLnBrk="1" hangingPunct="1">
              <a:lnSpc>
                <a:spcPct val="90000"/>
              </a:lnSpc>
            </a:pPr>
            <a:r>
              <a:rPr lang="en-US" altLang="zh-CN" sz="2800"/>
              <a:t>Strategy: Try to ensure that the resources will always be available.</a:t>
            </a:r>
          </a:p>
          <a:p>
            <a:pPr lvl="1" eaLnBrk="1" hangingPunct="1">
              <a:lnSpc>
                <a:spcPct val="90000"/>
              </a:lnSpc>
            </a:pPr>
            <a:r>
              <a:rPr lang="en-US" altLang="zh-CN" sz="2800">
                <a:solidFill>
                  <a:srgbClr val="0000FF"/>
                </a:solidFill>
              </a:rPr>
              <a:t>Separate network</a:t>
            </a:r>
            <a:r>
              <a:rPr lang="en-US" altLang="zh-CN" sz="2800"/>
              <a:t> is used for request and replies.</a:t>
            </a:r>
          </a:p>
          <a:p>
            <a:pPr lvl="1" eaLnBrk="1" hangingPunct="1">
              <a:lnSpc>
                <a:spcPct val="90000"/>
              </a:lnSpc>
            </a:pPr>
            <a:r>
              <a:rPr lang="en-US" altLang="zh-CN" sz="2800"/>
              <a:t>Every request need a reply </a:t>
            </a:r>
            <a:r>
              <a:rPr lang="en-US" altLang="zh-CN" sz="2800">
                <a:solidFill>
                  <a:srgbClr val="0000FF"/>
                </a:solidFill>
              </a:rPr>
              <a:t>allocate the space </a:t>
            </a:r>
            <a:r>
              <a:rPr lang="en-US" altLang="zh-CN" sz="2800"/>
              <a:t>to accept reply  when the request is generated. </a:t>
            </a:r>
          </a:p>
          <a:p>
            <a:pPr lvl="2" eaLnBrk="1" hangingPunct="1">
              <a:lnSpc>
                <a:spcPct val="90000"/>
              </a:lnSpc>
            </a:pPr>
            <a:r>
              <a:rPr lang="en-US" altLang="zh-CN" sz="2800"/>
              <a:t>Replier can free the reply buffer.</a:t>
            </a:r>
          </a:p>
          <a:p>
            <a:pPr lvl="1" eaLnBrk="1" hangingPunct="1">
              <a:lnSpc>
                <a:spcPct val="90000"/>
              </a:lnSpc>
            </a:pPr>
            <a:r>
              <a:rPr lang="en-US" altLang="zh-CN" sz="2800"/>
              <a:t>Any controller can </a:t>
            </a:r>
            <a:r>
              <a:rPr lang="en-US" altLang="zh-CN" sz="2800">
                <a:solidFill>
                  <a:srgbClr val="0000FF"/>
                </a:solidFill>
              </a:rPr>
              <a:t>reject any request with a NAK</a:t>
            </a:r>
            <a:r>
              <a:rPr lang="en-US" altLang="zh-CN" sz="2800"/>
              <a:t>, but never NAK a reply.</a:t>
            </a:r>
          </a:p>
          <a:p>
            <a:pPr lvl="1" eaLnBrk="1" hangingPunct="1">
              <a:lnSpc>
                <a:spcPct val="90000"/>
              </a:lnSpc>
            </a:pPr>
            <a:r>
              <a:rPr lang="en-US" altLang="zh-CN" sz="2800"/>
              <a:t>Any request that receives a NAK is simply retried.</a:t>
            </a:r>
          </a:p>
        </p:txBody>
      </p:sp>
    </p:spTree>
  </p:cSld>
  <p:clrMapOvr>
    <a:masterClrMapping/>
  </p:clrMapOvr>
  <p:transition spd="slow">
    <p:pull dir="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r>
              <a:rPr lang="en-US" altLang="zh-CN" sz="4000"/>
              <a:t>Multithreaded directory to handle multiple blocks</a:t>
            </a:r>
          </a:p>
        </p:txBody>
      </p:sp>
      <p:sp>
        <p:nvSpPr>
          <p:cNvPr id="144387" name="Rectangle 3"/>
          <p:cNvSpPr>
            <a:spLocks noGrp="1" noRot="1" noChangeArrowheads="1"/>
          </p:cNvSpPr>
          <p:nvPr>
            <p:ph idx="1"/>
          </p:nvPr>
        </p:nvSpPr>
        <p:spPr>
          <a:xfrm>
            <a:off x="468313" y="1412875"/>
            <a:ext cx="8280400" cy="4824413"/>
          </a:xfrm>
        </p:spPr>
        <p:txBody>
          <a:bodyPr/>
          <a:lstStyle/>
          <a:p>
            <a:pPr eaLnBrk="1" hangingPunct="1"/>
            <a:r>
              <a:rPr lang="en-US" altLang="zh-CN" sz="2800"/>
              <a:t>Directory controller must be </a:t>
            </a:r>
            <a:r>
              <a:rPr lang="en-US" altLang="zh-CN" sz="2800">
                <a:solidFill>
                  <a:srgbClr val="0000FF"/>
                </a:solidFill>
              </a:rPr>
              <a:t>reentrant.</a:t>
            </a:r>
          </a:p>
          <a:p>
            <a:pPr lvl="1" eaLnBrk="1" hangingPunct="1"/>
            <a:r>
              <a:rPr lang="en-US" altLang="zh-CN" sz="2400"/>
              <a:t>Handle incoming requests for independent blocks before the previous one finished.</a:t>
            </a:r>
          </a:p>
          <a:p>
            <a:pPr eaLnBrk="1" hangingPunct="1"/>
            <a:r>
              <a:rPr lang="en-US" altLang="zh-CN" sz="2800"/>
              <a:t>Control state need be saved and restored while a fetch(or fetch//invalidate) is outstanding</a:t>
            </a:r>
          </a:p>
          <a:p>
            <a:pPr eaLnBrk="1" hangingPunct="1"/>
            <a:r>
              <a:rPr lang="en-US" altLang="zh-CN" sz="2800"/>
              <a:t>Owner node can provide the data directly to the requester as well as to the home node to reduce latency.</a:t>
            </a:r>
          </a:p>
          <a:p>
            <a:pPr eaLnBrk="1" hangingPunct="1"/>
            <a:r>
              <a:rPr lang="en-US" altLang="zh-CN" sz="2800"/>
              <a:t>Can limit the outstanding transaction numbers via NAK to new requests.</a:t>
            </a:r>
          </a:p>
        </p:txBody>
      </p:sp>
    </p:spTree>
  </p:cSld>
  <p:clrMapOvr>
    <a:masterClrMapping/>
  </p:clrMapOvr>
  <p:transition spd="slow">
    <p:pull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a:t>How to deal with NAK ?</a:t>
            </a:r>
          </a:p>
        </p:txBody>
      </p:sp>
      <p:sp>
        <p:nvSpPr>
          <p:cNvPr id="145411" name="Rectangle 3"/>
          <p:cNvSpPr>
            <a:spLocks noGrp="1" noRot="1" noChangeArrowheads="1"/>
          </p:cNvSpPr>
          <p:nvPr>
            <p:ph idx="1"/>
          </p:nvPr>
        </p:nvSpPr>
        <p:spPr/>
        <p:txBody>
          <a:bodyPr/>
          <a:lstStyle/>
          <a:p>
            <a:pPr eaLnBrk="1" hangingPunct="1">
              <a:lnSpc>
                <a:spcPct val="90000"/>
              </a:lnSpc>
            </a:pPr>
            <a:r>
              <a:rPr lang="en-US" altLang="zh-CN"/>
              <a:t>How to know which is the original transaction ?</a:t>
            </a:r>
          </a:p>
          <a:p>
            <a:pPr lvl="1" eaLnBrk="1" hangingPunct="1">
              <a:lnSpc>
                <a:spcPct val="90000"/>
              </a:lnSpc>
            </a:pPr>
            <a:r>
              <a:rPr lang="en-US" altLang="zh-CN" sz="3200"/>
              <a:t>1. processor keep track of its outstanding requests </a:t>
            </a:r>
          </a:p>
          <a:p>
            <a:pPr lvl="1" eaLnBrk="1" hangingPunct="1">
              <a:lnSpc>
                <a:spcPct val="90000"/>
              </a:lnSpc>
            </a:pPr>
            <a:r>
              <a:rPr lang="en-US" altLang="zh-CN" sz="3200"/>
              <a:t>2. Pack the original request into NAK.</a:t>
            </a:r>
          </a:p>
          <a:p>
            <a:pPr lvl="1" eaLnBrk="1" hangingPunct="1">
              <a:lnSpc>
                <a:spcPct val="90000"/>
              </a:lnSpc>
            </a:pPr>
            <a:r>
              <a:rPr lang="en-US" altLang="zh-CN" sz="3200"/>
              <a:t>3. The buffer holding the return slot for the   request can also hold info about the request.</a:t>
            </a:r>
          </a:p>
          <a:p>
            <a:pPr eaLnBrk="1" hangingPunct="1">
              <a:lnSpc>
                <a:spcPct val="90000"/>
              </a:lnSpc>
            </a:pPr>
            <a:r>
              <a:rPr lang="en-US" altLang="zh-CN" sz="3200"/>
              <a:t>So that when  receives NAK, the processor know to resend the request.</a:t>
            </a:r>
          </a:p>
        </p:txBody>
      </p:sp>
    </p:spTree>
  </p:cSld>
  <p:clrMapOvr>
    <a:masterClrMapping/>
  </p:clrMapOvr>
  <p:transition spd="slow">
    <p:pull dir="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46435" name="Rectangle 2"/>
          <p:cNvSpPr>
            <a:spLocks noGrp="1" noChangeArrowheads="1"/>
          </p:cNvSpPr>
          <p:nvPr>
            <p:ph type="title" idx="4294967295"/>
          </p:nvPr>
        </p:nvSpPr>
        <p:spPr>
          <a:xfrm>
            <a:off x="1582738" y="0"/>
            <a:ext cx="7561262" cy="981075"/>
          </a:xfrm>
        </p:spPr>
        <p:txBody>
          <a:bodyPr lIns="90488" tIns="44450" rIns="90488" bIns="44450"/>
          <a:lstStyle/>
          <a:p>
            <a:pPr eaLnBrk="1" hangingPunct="1"/>
            <a:r>
              <a:rPr lang="en-US" altLang="zh-CN"/>
              <a:t>Summary</a:t>
            </a:r>
          </a:p>
        </p:txBody>
      </p:sp>
      <p:sp>
        <p:nvSpPr>
          <p:cNvPr id="146436" name="Rectangle 3"/>
          <p:cNvSpPr>
            <a:spLocks noGrp="1" noChangeArrowheads="1"/>
          </p:cNvSpPr>
          <p:nvPr>
            <p:ph type="body" idx="4294967295"/>
          </p:nvPr>
        </p:nvSpPr>
        <p:spPr>
          <a:xfrm>
            <a:off x="0" y="1125538"/>
            <a:ext cx="8642350" cy="4795837"/>
          </a:xfrm>
          <a:prstGeom prst="rect">
            <a:avLst/>
          </a:prstGeom>
        </p:spPr>
        <p:txBody>
          <a:bodyPr lIns="90488" tIns="44450" rIns="90488" bIns="44450"/>
          <a:lstStyle/>
          <a:p>
            <a:pPr eaLnBrk="1" hangingPunct="1"/>
            <a:r>
              <a:rPr lang="en-US" altLang="zh-CN" sz="2400"/>
              <a:t>Caches contain all information on state of cached memory blocks </a:t>
            </a:r>
          </a:p>
          <a:p>
            <a:pPr eaLnBrk="1" hangingPunct="1"/>
            <a:r>
              <a:rPr lang="en-US" altLang="zh-CN" sz="2400"/>
              <a:t>Snooping and Directory Protocols similar; bus makes snooping easier because of broadcast (snooping =&gt; uniform memory access)</a:t>
            </a:r>
          </a:p>
          <a:p>
            <a:pPr eaLnBrk="1" hangingPunct="1"/>
            <a:r>
              <a:rPr lang="en-US" altLang="zh-CN" sz="2400">
                <a:solidFill>
                  <a:srgbClr val="0000FF"/>
                </a:solidFill>
              </a:rPr>
              <a:t>Directory has extra data structure to keep track of state of all cache blocks</a:t>
            </a:r>
          </a:p>
          <a:p>
            <a:pPr eaLnBrk="1" hangingPunct="1"/>
            <a:r>
              <a:rPr lang="en-US" altLang="zh-CN" sz="2400"/>
              <a:t>Distributing directory =&gt; scalable shared address multiprocessor </a:t>
            </a:r>
            <a:br>
              <a:rPr lang="en-US" altLang="zh-CN" sz="2400"/>
            </a:br>
            <a:r>
              <a:rPr lang="en-US" altLang="zh-CN" sz="2400"/>
              <a:t>=&gt; Cache coherent, Non uniform memory access</a:t>
            </a:r>
          </a:p>
        </p:txBody>
      </p:sp>
    </p:spTree>
  </p:cSld>
  <p:clrMapOvr>
    <a:masterClrMapping/>
  </p:clrMapOvr>
  <p:transition spd="slow">
    <p:pull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47459" name="Rectangle 2"/>
          <p:cNvSpPr>
            <a:spLocks noGrp="1" noChangeArrowheads="1"/>
          </p:cNvSpPr>
          <p:nvPr>
            <p:ph type="title" idx="4294967295"/>
          </p:nvPr>
        </p:nvSpPr>
        <p:spPr>
          <a:xfrm>
            <a:off x="1530350" y="260350"/>
            <a:ext cx="7613650" cy="936625"/>
          </a:xfrm>
        </p:spPr>
        <p:txBody>
          <a:bodyPr/>
          <a:lstStyle/>
          <a:p>
            <a:pPr eaLnBrk="1" hangingPunct="1"/>
            <a:r>
              <a:rPr lang="en-US" altLang="zh-CN" sz="4000"/>
              <a:t>How about write through cache</a:t>
            </a:r>
            <a:br>
              <a:rPr lang="en-US" altLang="zh-CN" sz="4000"/>
            </a:br>
            <a:r>
              <a:rPr lang="en-US" altLang="zh-CN" sz="4000"/>
              <a:t>with write invalidate?</a:t>
            </a:r>
          </a:p>
        </p:txBody>
      </p:sp>
      <p:grpSp>
        <p:nvGrpSpPr>
          <p:cNvPr id="2" name="Group 3"/>
          <p:cNvGrpSpPr>
            <a:grpSpLocks/>
          </p:cNvGrpSpPr>
          <p:nvPr/>
        </p:nvGrpSpPr>
        <p:grpSpPr bwMode="auto">
          <a:xfrm>
            <a:off x="762000" y="2514600"/>
            <a:ext cx="7772400" cy="2162175"/>
            <a:chOff x="864" y="1152"/>
            <a:chExt cx="4896" cy="1362"/>
          </a:xfrm>
        </p:grpSpPr>
        <p:sp>
          <p:nvSpPr>
            <p:cNvPr id="147461" name="Rectangle 4"/>
            <p:cNvSpPr>
              <a:spLocks noChangeArrowheads="1"/>
            </p:cNvSpPr>
            <p:nvPr/>
          </p:nvSpPr>
          <p:spPr bwMode="auto">
            <a:xfrm>
              <a:off x="1036" y="1489"/>
              <a:ext cx="520" cy="21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Arial" panose="020B0604020202020204" pitchFamily="34" charset="0"/>
                </a:rPr>
                <a:t>Invalid</a:t>
              </a:r>
            </a:p>
          </p:txBody>
        </p:sp>
        <p:sp>
          <p:nvSpPr>
            <p:cNvPr id="147462" name="Rectangle 5"/>
            <p:cNvSpPr>
              <a:spLocks noChangeArrowheads="1"/>
            </p:cNvSpPr>
            <p:nvPr/>
          </p:nvSpPr>
          <p:spPr bwMode="auto">
            <a:xfrm>
              <a:off x="3237" y="1389"/>
              <a:ext cx="1163"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latin typeface="Arial" panose="020B0604020202020204" pitchFamily="34" charset="0"/>
                </a:rPr>
                <a:t>Valid</a:t>
              </a:r>
              <a:r>
                <a:rPr lang="en-US" altLang="zh-CN" sz="1600">
                  <a:latin typeface="Arial" panose="020B0604020202020204" pitchFamily="34" charset="0"/>
                </a:rPr>
                <a:t> </a:t>
              </a:r>
            </a:p>
            <a:p>
              <a:pPr algn="ctr">
                <a:spcBef>
                  <a:spcPct val="0"/>
                </a:spcBef>
                <a:buClrTx/>
                <a:buSzTx/>
                <a:buFontTx/>
                <a:buNone/>
              </a:pPr>
              <a:endParaRPr lang="en-US" altLang="zh-CN" sz="1600">
                <a:latin typeface="Arial" panose="020B0604020202020204" pitchFamily="34" charset="0"/>
              </a:endParaRPr>
            </a:p>
          </p:txBody>
        </p:sp>
        <p:sp>
          <p:nvSpPr>
            <p:cNvPr id="147463" name="Oval 6"/>
            <p:cNvSpPr>
              <a:spLocks noChangeArrowheads="1"/>
            </p:cNvSpPr>
            <p:nvPr/>
          </p:nvSpPr>
          <p:spPr bwMode="auto">
            <a:xfrm>
              <a:off x="3301" y="1237"/>
              <a:ext cx="993"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47464" name="Line 7"/>
            <p:cNvSpPr>
              <a:spLocks noChangeShapeType="1"/>
            </p:cNvSpPr>
            <p:nvPr/>
          </p:nvSpPr>
          <p:spPr bwMode="auto">
            <a:xfrm>
              <a:off x="1920" y="1488"/>
              <a:ext cx="134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5" name="Oval 8"/>
            <p:cNvSpPr>
              <a:spLocks noChangeArrowheads="1"/>
            </p:cNvSpPr>
            <p:nvPr/>
          </p:nvSpPr>
          <p:spPr bwMode="auto">
            <a:xfrm>
              <a:off x="864" y="1200"/>
              <a:ext cx="993"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47466" name="Rectangle 9"/>
            <p:cNvSpPr>
              <a:spLocks noChangeArrowheads="1"/>
            </p:cNvSpPr>
            <p:nvPr/>
          </p:nvSpPr>
          <p:spPr bwMode="auto">
            <a:xfrm>
              <a:off x="2016" y="1488"/>
              <a:ext cx="134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PR</a:t>
              </a:r>
            </a:p>
            <a:p>
              <a:pPr>
                <a:spcBef>
                  <a:spcPct val="0"/>
                </a:spcBef>
                <a:buClrTx/>
                <a:buSzTx/>
                <a:buFontTx/>
                <a:buNone/>
              </a:pPr>
              <a:r>
                <a:rPr lang="en-US" altLang="zh-CN" sz="1600" b="1">
                  <a:solidFill>
                    <a:srgbClr val="0000FF"/>
                  </a:solidFill>
                  <a:latin typeface="Arial" panose="020B0604020202020204" pitchFamily="34" charset="0"/>
                </a:rPr>
                <a:t>[ BR miss on bus]</a:t>
              </a:r>
            </a:p>
          </p:txBody>
        </p:sp>
        <p:sp>
          <p:nvSpPr>
            <p:cNvPr id="147467" name="Freeform 10"/>
            <p:cNvSpPr>
              <a:spLocks/>
            </p:cNvSpPr>
            <p:nvPr/>
          </p:nvSpPr>
          <p:spPr bwMode="auto">
            <a:xfrm>
              <a:off x="1728" y="1824"/>
              <a:ext cx="1680" cy="480"/>
            </a:xfrm>
            <a:custGeom>
              <a:avLst/>
              <a:gdLst>
                <a:gd name="T0" fmla="*/ 0 w 1680"/>
                <a:gd name="T1" fmla="*/ 0 h 480"/>
                <a:gd name="T2" fmla="*/ 912 w 1680"/>
                <a:gd name="T3" fmla="*/ 480 h 480"/>
                <a:gd name="T4" fmla="*/ 1680 w 1680"/>
                <a:gd name="T5" fmla="*/ 0 h 480"/>
                <a:gd name="T6" fmla="*/ 0 60000 65536"/>
                <a:gd name="T7" fmla="*/ 0 60000 65536"/>
                <a:gd name="T8" fmla="*/ 0 60000 65536"/>
                <a:gd name="T9" fmla="*/ 0 w 1680"/>
                <a:gd name="T10" fmla="*/ 0 h 480"/>
                <a:gd name="T11" fmla="*/ 1680 w 1680"/>
                <a:gd name="T12" fmla="*/ 480 h 480"/>
              </a:gdLst>
              <a:ahLst/>
              <a:cxnLst>
                <a:cxn ang="T6">
                  <a:pos x="T0" y="T1"/>
                </a:cxn>
                <a:cxn ang="T7">
                  <a:pos x="T2" y="T3"/>
                </a:cxn>
                <a:cxn ang="T8">
                  <a:pos x="T4" y="T5"/>
                </a:cxn>
              </a:cxnLst>
              <a:rect l="T9" t="T10" r="T11" b="T12"/>
              <a:pathLst>
                <a:path w="1680" h="480">
                  <a:moveTo>
                    <a:pt x="0" y="0"/>
                  </a:moveTo>
                  <a:cubicBezTo>
                    <a:pt x="316" y="240"/>
                    <a:pt x="632" y="480"/>
                    <a:pt x="912" y="480"/>
                  </a:cubicBezTo>
                  <a:cubicBezTo>
                    <a:pt x="1192" y="480"/>
                    <a:pt x="1552" y="80"/>
                    <a:pt x="1680" y="0"/>
                  </a:cubicBezTo>
                </a:path>
              </a:pathLst>
            </a:custGeom>
            <a:noFill/>
            <a:ln w="25400">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468" name="Rectangle 11"/>
            <p:cNvSpPr>
              <a:spLocks noChangeArrowheads="1"/>
            </p:cNvSpPr>
            <p:nvPr/>
          </p:nvSpPr>
          <p:spPr bwMode="auto">
            <a:xfrm>
              <a:off x="2016" y="1152"/>
              <a:ext cx="134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PW</a:t>
              </a:r>
            </a:p>
            <a:p>
              <a:pPr>
                <a:spcBef>
                  <a:spcPct val="0"/>
                </a:spcBef>
                <a:buClrTx/>
                <a:buSzTx/>
                <a:buFontTx/>
                <a:buNone/>
              </a:pPr>
              <a:r>
                <a:rPr lang="en-US" altLang="zh-CN" sz="1600" b="1">
                  <a:solidFill>
                    <a:srgbClr val="0000FF"/>
                  </a:solidFill>
                  <a:latin typeface="Arial" panose="020B0604020202020204" pitchFamily="34" charset="0"/>
                </a:rPr>
                <a:t>[ BW miss on bus]</a:t>
              </a:r>
            </a:p>
          </p:txBody>
        </p:sp>
        <p:sp>
          <p:nvSpPr>
            <p:cNvPr id="147469" name="Rectangle 12"/>
            <p:cNvSpPr>
              <a:spLocks noChangeArrowheads="1"/>
            </p:cNvSpPr>
            <p:nvPr/>
          </p:nvSpPr>
          <p:spPr bwMode="auto">
            <a:xfrm>
              <a:off x="2400" y="2304"/>
              <a:ext cx="4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BW</a:t>
              </a:r>
            </a:p>
          </p:txBody>
        </p:sp>
        <p:sp>
          <p:nvSpPr>
            <p:cNvPr id="147470" name="Rectangle 13"/>
            <p:cNvSpPr>
              <a:spLocks noChangeArrowheads="1"/>
            </p:cNvSpPr>
            <p:nvPr/>
          </p:nvSpPr>
          <p:spPr bwMode="auto">
            <a:xfrm>
              <a:off x="4896" y="1248"/>
              <a:ext cx="8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BR, PR</a:t>
              </a:r>
            </a:p>
            <a:p>
              <a:pPr>
                <a:spcBef>
                  <a:spcPct val="0"/>
                </a:spcBef>
                <a:buClrTx/>
                <a:buSzTx/>
                <a:buFontTx/>
                <a:buNone/>
              </a:pPr>
              <a:endParaRPr lang="en-US" altLang="zh-CN" sz="1600" b="1">
                <a:solidFill>
                  <a:srgbClr val="0000FF"/>
                </a:solidFill>
                <a:latin typeface="Arial" panose="020B0604020202020204" pitchFamily="34" charset="0"/>
              </a:endParaRPr>
            </a:p>
            <a:p>
              <a:pPr>
                <a:spcBef>
                  <a:spcPct val="0"/>
                </a:spcBef>
                <a:buClrTx/>
                <a:buSzTx/>
                <a:buFontTx/>
                <a:buNone/>
              </a:pPr>
              <a:r>
                <a:rPr lang="en-US" altLang="zh-CN" sz="1600" b="1">
                  <a:solidFill>
                    <a:srgbClr val="0000FF"/>
                  </a:solidFill>
                  <a:latin typeface="Arial" panose="020B0604020202020204" pitchFamily="34" charset="0"/>
                </a:rPr>
                <a:t>PW</a:t>
              </a:r>
            </a:p>
            <a:p>
              <a:pPr>
                <a:spcBef>
                  <a:spcPct val="0"/>
                </a:spcBef>
                <a:buClrTx/>
                <a:buSzTx/>
                <a:buFontTx/>
                <a:buNone/>
              </a:pPr>
              <a:r>
                <a:rPr lang="en-US" altLang="zh-CN" sz="1600" b="1">
                  <a:solidFill>
                    <a:srgbClr val="00FFFF"/>
                  </a:solidFill>
                  <a:latin typeface="Arial" panose="020B0604020202020204" pitchFamily="34" charset="0"/>
                </a:rPr>
                <a:t>[send BW]</a:t>
              </a:r>
            </a:p>
          </p:txBody>
        </p:sp>
        <p:sp>
          <p:nvSpPr>
            <p:cNvPr id="147471" name="Freeform 14"/>
            <p:cNvSpPr>
              <a:spLocks/>
            </p:cNvSpPr>
            <p:nvPr/>
          </p:nvSpPr>
          <p:spPr bwMode="auto">
            <a:xfrm>
              <a:off x="4272" y="1224"/>
              <a:ext cx="576" cy="776"/>
            </a:xfrm>
            <a:custGeom>
              <a:avLst/>
              <a:gdLst>
                <a:gd name="T0" fmla="*/ 0 w 576"/>
                <a:gd name="T1" fmla="*/ 216 h 776"/>
                <a:gd name="T2" fmla="*/ 336 w 576"/>
                <a:gd name="T3" fmla="*/ 24 h 776"/>
                <a:gd name="T4" fmla="*/ 576 w 576"/>
                <a:gd name="T5" fmla="*/ 360 h 776"/>
                <a:gd name="T6" fmla="*/ 336 w 576"/>
                <a:gd name="T7" fmla="*/ 744 h 776"/>
                <a:gd name="T8" fmla="*/ 0 w 576"/>
                <a:gd name="T9" fmla="*/ 552 h 776"/>
                <a:gd name="T10" fmla="*/ 0 60000 65536"/>
                <a:gd name="T11" fmla="*/ 0 60000 65536"/>
                <a:gd name="T12" fmla="*/ 0 60000 65536"/>
                <a:gd name="T13" fmla="*/ 0 60000 65536"/>
                <a:gd name="T14" fmla="*/ 0 60000 65536"/>
                <a:gd name="T15" fmla="*/ 0 w 576"/>
                <a:gd name="T16" fmla="*/ 0 h 776"/>
                <a:gd name="T17" fmla="*/ 576 w 576"/>
                <a:gd name="T18" fmla="*/ 776 h 776"/>
              </a:gdLst>
              <a:ahLst/>
              <a:cxnLst>
                <a:cxn ang="T10">
                  <a:pos x="T0" y="T1"/>
                </a:cxn>
                <a:cxn ang="T11">
                  <a:pos x="T2" y="T3"/>
                </a:cxn>
                <a:cxn ang="T12">
                  <a:pos x="T4" y="T5"/>
                </a:cxn>
                <a:cxn ang="T13">
                  <a:pos x="T6" y="T7"/>
                </a:cxn>
                <a:cxn ang="T14">
                  <a:pos x="T8" y="T9"/>
                </a:cxn>
              </a:cxnLst>
              <a:rect l="T15" t="T16" r="T17" b="T18"/>
              <a:pathLst>
                <a:path w="576" h="776">
                  <a:moveTo>
                    <a:pt x="0" y="216"/>
                  </a:moveTo>
                  <a:cubicBezTo>
                    <a:pt x="120" y="108"/>
                    <a:pt x="240" y="0"/>
                    <a:pt x="336" y="24"/>
                  </a:cubicBezTo>
                  <a:cubicBezTo>
                    <a:pt x="432" y="48"/>
                    <a:pt x="576" y="240"/>
                    <a:pt x="576" y="360"/>
                  </a:cubicBezTo>
                  <a:cubicBezTo>
                    <a:pt x="576" y="480"/>
                    <a:pt x="432" y="712"/>
                    <a:pt x="336" y="744"/>
                  </a:cubicBezTo>
                  <a:cubicBezTo>
                    <a:pt x="240" y="776"/>
                    <a:pt x="56" y="584"/>
                    <a:pt x="0" y="552"/>
                  </a:cubicBezTo>
                </a:path>
              </a:pathLst>
            </a:custGeom>
            <a:noFill/>
            <a:ln w="25400">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1331913" y="0"/>
            <a:ext cx="7540625" cy="936625"/>
          </a:xfrm>
        </p:spPr>
        <p:txBody>
          <a:bodyPr/>
          <a:lstStyle/>
          <a:p>
            <a:pPr eaLnBrk="1" hangingPunct="1"/>
            <a:r>
              <a:rPr lang="en-US" altLang="en-US" sz="4000"/>
              <a:t>What Does Coherency Mean?</a:t>
            </a:r>
            <a:endParaRPr lang="en-US" altLang="zh-CN" sz="4000"/>
          </a:p>
        </p:txBody>
      </p:sp>
      <p:sp>
        <p:nvSpPr>
          <p:cNvPr id="38915" name="Rectangle 3"/>
          <p:cNvSpPr>
            <a:spLocks noGrp="1" noRot="1" noChangeArrowheads="1"/>
          </p:cNvSpPr>
          <p:nvPr>
            <p:ph idx="1"/>
          </p:nvPr>
        </p:nvSpPr>
        <p:spPr>
          <a:xfrm>
            <a:off x="539750" y="1052513"/>
            <a:ext cx="8261350" cy="5329237"/>
          </a:xfrm>
        </p:spPr>
        <p:txBody>
          <a:bodyPr/>
          <a:lstStyle/>
          <a:p>
            <a:pPr eaLnBrk="1" hangingPunct="1">
              <a:lnSpc>
                <a:spcPct val="80000"/>
              </a:lnSpc>
            </a:pPr>
            <a:r>
              <a:rPr lang="en-US" altLang="en-US" sz="2800" dirty="0"/>
              <a:t>Informally:</a:t>
            </a:r>
          </a:p>
          <a:p>
            <a:pPr lvl="1" eaLnBrk="1" hangingPunct="1">
              <a:lnSpc>
                <a:spcPct val="80000"/>
              </a:lnSpc>
            </a:pPr>
            <a:r>
              <a:rPr lang="en-US" altLang="en-US" sz="2400" dirty="0"/>
              <a:t>“</a:t>
            </a:r>
            <a:r>
              <a:rPr lang="en-US" altLang="en-US" sz="2400" dirty="0">
                <a:solidFill>
                  <a:srgbClr val="FF0000"/>
                </a:solidFill>
              </a:rPr>
              <a:t>Any read must return the most recent write</a:t>
            </a:r>
            <a:r>
              <a:rPr lang="en-US" altLang="en-US" sz="2400" dirty="0"/>
              <a:t>”</a:t>
            </a:r>
          </a:p>
          <a:p>
            <a:pPr lvl="1" eaLnBrk="1" hangingPunct="1">
              <a:lnSpc>
                <a:spcPct val="80000"/>
              </a:lnSpc>
            </a:pPr>
            <a:r>
              <a:rPr lang="en-US" altLang="en-US" sz="2400" dirty="0"/>
              <a:t>Too strict and too difficult to implement</a:t>
            </a:r>
          </a:p>
          <a:p>
            <a:pPr eaLnBrk="1" hangingPunct="1">
              <a:lnSpc>
                <a:spcPct val="80000"/>
              </a:lnSpc>
            </a:pPr>
            <a:r>
              <a:rPr lang="en-US" altLang="en-US" sz="2800" dirty="0"/>
              <a:t>Better:</a:t>
            </a:r>
          </a:p>
          <a:p>
            <a:pPr lvl="1" eaLnBrk="1" hangingPunct="1">
              <a:lnSpc>
                <a:spcPct val="80000"/>
              </a:lnSpc>
            </a:pPr>
            <a:r>
              <a:rPr lang="en-US" altLang="en-US" sz="2400" dirty="0"/>
              <a:t>“Any write must eventually be seen by a read”</a:t>
            </a:r>
          </a:p>
          <a:p>
            <a:pPr lvl="1" eaLnBrk="1" hangingPunct="1">
              <a:lnSpc>
                <a:spcPct val="80000"/>
              </a:lnSpc>
            </a:pPr>
            <a:r>
              <a:rPr lang="en-US" altLang="en-US" sz="2400" dirty="0">
                <a:solidFill>
                  <a:srgbClr val="0000FF"/>
                </a:solidFill>
              </a:rPr>
              <a:t>All writes are seen in proper order</a:t>
            </a:r>
            <a:r>
              <a:rPr lang="en-US" altLang="en-US" sz="2400" dirty="0"/>
              <a:t> (“</a:t>
            </a:r>
            <a:r>
              <a:rPr lang="en-US" altLang="en-US" sz="2400" u="sng" dirty="0">
                <a:solidFill>
                  <a:srgbClr val="FF0000"/>
                </a:solidFill>
              </a:rPr>
              <a:t>serialization</a:t>
            </a:r>
            <a:r>
              <a:rPr lang="en-US" altLang="en-US" sz="2400" dirty="0"/>
              <a:t>”)</a:t>
            </a:r>
          </a:p>
          <a:p>
            <a:pPr eaLnBrk="1" hangingPunct="1">
              <a:lnSpc>
                <a:spcPct val="80000"/>
              </a:lnSpc>
            </a:pPr>
            <a:r>
              <a:rPr lang="en-US" altLang="en-US" sz="2800" dirty="0"/>
              <a:t>Two rules to ensure this:</a:t>
            </a:r>
          </a:p>
          <a:p>
            <a:pPr lvl="1" eaLnBrk="1" hangingPunct="1">
              <a:lnSpc>
                <a:spcPct val="80000"/>
              </a:lnSpc>
            </a:pPr>
            <a:r>
              <a:rPr lang="en-US" altLang="en-US" sz="2400" dirty="0"/>
              <a:t>“If P writes x and P1 reads it, P’s write will be seen by P1 if the read and write are sufficiently far apart”</a:t>
            </a:r>
          </a:p>
          <a:p>
            <a:pPr lvl="1" eaLnBrk="1" hangingPunct="1">
              <a:lnSpc>
                <a:spcPct val="80000"/>
              </a:lnSpc>
            </a:pPr>
            <a:r>
              <a:rPr lang="en-US" altLang="en-US" sz="2400" dirty="0"/>
              <a:t>Writes to a single location are serialized: </a:t>
            </a:r>
            <a:br>
              <a:rPr lang="en-US" altLang="en-US" sz="2400" dirty="0"/>
            </a:br>
            <a:r>
              <a:rPr lang="en-US" altLang="en-US" sz="2400" dirty="0"/>
              <a:t>seen in one order</a:t>
            </a:r>
          </a:p>
          <a:p>
            <a:pPr lvl="2" eaLnBrk="1" hangingPunct="1">
              <a:lnSpc>
                <a:spcPct val="80000"/>
              </a:lnSpc>
            </a:pPr>
            <a:r>
              <a:rPr lang="en-US" altLang="en-US" sz="2000" dirty="0"/>
              <a:t>Latest write will be seen</a:t>
            </a:r>
          </a:p>
          <a:p>
            <a:pPr lvl="2" eaLnBrk="1" hangingPunct="1">
              <a:lnSpc>
                <a:spcPct val="80000"/>
              </a:lnSpc>
            </a:pPr>
            <a:r>
              <a:rPr lang="en-US" altLang="en-US" sz="2000" dirty="0" err="1"/>
              <a:t>Otherewise</a:t>
            </a:r>
            <a:r>
              <a:rPr lang="en-US" altLang="en-US" sz="2000" dirty="0"/>
              <a:t> could see writes in illogical order</a:t>
            </a:r>
            <a:br>
              <a:rPr lang="en-US" altLang="en-US" sz="2000" dirty="0"/>
            </a:br>
            <a:r>
              <a:rPr lang="en-US" altLang="en-US" sz="2000" dirty="0"/>
              <a:t> (could see older value after a newer value)</a:t>
            </a:r>
          </a:p>
        </p:txBody>
      </p:sp>
    </p:spTree>
  </p:cSld>
  <p:clrMapOvr>
    <a:masterClrMapping/>
  </p:clrMapOvr>
  <p:transition spd="slow">
    <p:pull dir="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adArch_2011fall</Template>
  <TotalTime>1828</TotalTime>
  <Words>5645</Words>
  <Application>Microsoft Macintosh PowerPoint</Application>
  <PresentationFormat>On-screen Show (4:3)</PresentationFormat>
  <Paragraphs>1082</Paragraphs>
  <Slides>84</Slides>
  <Notes>32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4</vt:i4>
      </vt:variant>
      <vt:variant>
        <vt:lpstr>Slide Titles</vt:lpstr>
      </vt:variant>
      <vt:variant>
        <vt:i4>84</vt:i4>
      </vt:variant>
    </vt:vector>
  </HeadingPairs>
  <TitlesOfParts>
    <vt:vector size="103" baseType="lpstr">
      <vt:lpstr>Arial Unicode MS</vt:lpstr>
      <vt:lpstr>楷体_GB2312</vt:lpstr>
      <vt:lpstr>MS UI Gothic</vt:lpstr>
      <vt:lpstr>TimesNewRoman</vt:lpstr>
      <vt:lpstr>Arial</vt:lpstr>
      <vt:lpstr>Calibri</vt:lpstr>
      <vt:lpstr>Comic Sans MS</vt:lpstr>
      <vt:lpstr>Helvetica</vt:lpstr>
      <vt:lpstr>Imprint MT Shadow</vt:lpstr>
      <vt:lpstr>Tahoma</vt:lpstr>
      <vt:lpstr>Times New Roman</vt:lpstr>
      <vt:lpstr>Wingdings</vt:lpstr>
      <vt:lpstr>Wingdings 2</vt:lpstr>
      <vt:lpstr>Office 主题</vt:lpstr>
      <vt:lpstr>SpringFestivalGreeting</vt:lpstr>
      <vt:lpstr>图片</vt:lpstr>
      <vt:lpstr>文档</vt:lpstr>
      <vt:lpstr>工作表</vt:lpstr>
      <vt:lpstr>Worksheet</vt:lpstr>
      <vt:lpstr>Ch5-2 Cache coherence</vt:lpstr>
      <vt:lpstr>Centralized Shared-Memory Architecture</vt:lpstr>
      <vt:lpstr>Major issues for Shared Memory</vt:lpstr>
      <vt:lpstr>What is Multiprocessor Cache Coherence?</vt:lpstr>
      <vt:lpstr>Cache coherence in uniprocessor</vt:lpstr>
      <vt:lpstr>Cache Coherence in Multiprocessor</vt:lpstr>
      <vt:lpstr>Cache incoherence due to write </vt:lpstr>
      <vt:lpstr>Cache incoherence due to write</vt:lpstr>
      <vt:lpstr>What Does Coherency Mean?</vt:lpstr>
      <vt:lpstr>Definition of Cache coherence</vt:lpstr>
      <vt:lpstr>HW Coherence Protocols</vt:lpstr>
      <vt:lpstr>Snooping solution</vt:lpstr>
      <vt:lpstr>Snooping implementation</vt:lpstr>
      <vt:lpstr>Basic Snoopy Protocols</vt:lpstr>
      <vt:lpstr>EX: write back Cache, write invalidate</vt:lpstr>
      <vt:lpstr>Ex: Write back Cache, update(Broadcast)</vt:lpstr>
      <vt:lpstr>Bus-based protocols (Snooping)</vt:lpstr>
      <vt:lpstr>PowerPoint Presentation</vt:lpstr>
      <vt:lpstr> 5 snooping protocols</vt:lpstr>
      <vt:lpstr>Simple write-invalidate protocol</vt:lpstr>
      <vt:lpstr>Snoopy-Cache State Machine-I </vt:lpstr>
      <vt:lpstr>Snoopy-Cache State Machine-II</vt:lpstr>
      <vt:lpstr>Snoopy-Cache State Machine-III </vt:lpstr>
      <vt:lpstr>Example</vt:lpstr>
      <vt:lpstr>Example: step 1</vt:lpstr>
      <vt:lpstr>Example: step 2</vt:lpstr>
      <vt:lpstr>Example:step 3</vt:lpstr>
      <vt:lpstr>Example: step4</vt:lpstr>
      <vt:lpstr>Example:step 5 </vt:lpstr>
      <vt:lpstr>Snooping Cache Variations</vt:lpstr>
      <vt:lpstr>MESI (Illinois protocol) (write back cache) </vt:lpstr>
      <vt:lpstr>Directory-based Cache coherence</vt:lpstr>
      <vt:lpstr>Distributed Shared Memory</vt:lpstr>
      <vt:lpstr>Directory protocol</vt:lpstr>
      <vt:lpstr>Distributed Directory MPs</vt:lpstr>
      <vt:lpstr>Directory protocol implementation</vt:lpstr>
      <vt:lpstr>Directory Protocol</vt:lpstr>
      <vt:lpstr>PowerPoint Presentation</vt:lpstr>
      <vt:lpstr>State Transition Diagram for an Individual Cache Block in a Directory Based System</vt:lpstr>
      <vt:lpstr>PowerPoint Presentation</vt:lpstr>
      <vt:lpstr>CPU -Cache State Machine</vt:lpstr>
      <vt:lpstr>CPU -Cache State Machine</vt:lpstr>
      <vt:lpstr>CPU -Cache State Machine</vt:lpstr>
      <vt:lpstr>CPU -Cache State Machine</vt:lpstr>
      <vt:lpstr>State Transition Diagram for the Directory </vt:lpstr>
      <vt:lpstr>Directory State Machine</vt:lpstr>
      <vt:lpstr>Directory State Machine</vt:lpstr>
      <vt:lpstr>Directory State Machine</vt:lpstr>
      <vt:lpstr>Directory State Machine</vt:lpstr>
      <vt:lpstr>Example Directory Protocol</vt:lpstr>
      <vt:lpstr>Example Directory Protocol</vt:lpstr>
      <vt:lpstr>Case Study:  p1 write 888 to x</vt:lpstr>
      <vt:lpstr>P2 write 999 to X </vt:lpstr>
      <vt:lpstr>Answer for P2 write 999 to X </vt:lpstr>
      <vt:lpstr>More Cases for Cache Coherence of Directory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 initial</vt:lpstr>
      <vt:lpstr>Example: P1 write 10 to A1</vt:lpstr>
      <vt:lpstr>Example: P1 read A1, P2 read A1</vt:lpstr>
      <vt:lpstr>Example: P2 write 20 to A1</vt:lpstr>
      <vt:lpstr>Example: P2 write 40 to A2</vt:lpstr>
      <vt:lpstr>PowerPoint Presentation</vt:lpstr>
      <vt:lpstr>Implementation issues</vt:lpstr>
      <vt:lpstr>Assumptions for implementation simplicity</vt:lpstr>
      <vt:lpstr>    Deadlock example</vt:lpstr>
      <vt:lpstr>CPU -Cache State Machine</vt:lpstr>
      <vt:lpstr>    How to assure write serialization ? </vt:lpstr>
      <vt:lpstr>How to solve the “race” ? </vt:lpstr>
      <vt:lpstr>Buffer requirement</vt:lpstr>
      <vt:lpstr>Avoid deadlock with limited buffering</vt:lpstr>
      <vt:lpstr>Resolution</vt:lpstr>
      <vt:lpstr>Multithreaded directory to handle multiple blocks</vt:lpstr>
      <vt:lpstr>How to deal with NAK ?</vt:lpstr>
      <vt:lpstr>Summary</vt:lpstr>
      <vt:lpstr>How about write through cache with write invalidate?</vt:lpstr>
    </vt:vector>
  </TitlesOfParts>
  <Company>zjucs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jxh</dc:creator>
  <cp:lastModifiedBy>Microsoft Office User</cp:lastModifiedBy>
  <cp:revision>50</cp:revision>
  <dcterms:created xsi:type="dcterms:W3CDTF">2008-11-07T03:34:36Z</dcterms:created>
  <dcterms:modified xsi:type="dcterms:W3CDTF">2022-12-13T13:26:37Z</dcterms:modified>
</cp:coreProperties>
</file>