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42"/>
  </p:notesMasterIdLst>
  <p:sldIdLst>
    <p:sldId id="256" r:id="rId2"/>
    <p:sldId id="267" r:id="rId3"/>
    <p:sldId id="257" r:id="rId4"/>
    <p:sldId id="269" r:id="rId5"/>
    <p:sldId id="266" r:id="rId6"/>
    <p:sldId id="268" r:id="rId7"/>
    <p:sldId id="270" r:id="rId8"/>
    <p:sldId id="271" r:id="rId9"/>
    <p:sldId id="258" r:id="rId10"/>
    <p:sldId id="272" r:id="rId11"/>
    <p:sldId id="259" r:id="rId12"/>
    <p:sldId id="264" r:id="rId13"/>
    <p:sldId id="273" r:id="rId14"/>
    <p:sldId id="260" r:id="rId15"/>
    <p:sldId id="265" r:id="rId16"/>
    <p:sldId id="275" r:id="rId17"/>
    <p:sldId id="274" r:id="rId18"/>
    <p:sldId id="276" r:id="rId19"/>
    <p:sldId id="278" r:id="rId20"/>
    <p:sldId id="280" r:id="rId21"/>
    <p:sldId id="279" r:id="rId22"/>
    <p:sldId id="281" r:id="rId23"/>
    <p:sldId id="285" r:id="rId24"/>
    <p:sldId id="286" r:id="rId25"/>
    <p:sldId id="287" r:id="rId26"/>
    <p:sldId id="284" r:id="rId27"/>
    <p:sldId id="289" r:id="rId28"/>
    <p:sldId id="291" r:id="rId29"/>
    <p:sldId id="294" r:id="rId30"/>
    <p:sldId id="292" r:id="rId31"/>
    <p:sldId id="290" r:id="rId32"/>
    <p:sldId id="288" r:id="rId33"/>
    <p:sldId id="282" r:id="rId34"/>
    <p:sldId id="293" r:id="rId35"/>
    <p:sldId id="295" r:id="rId36"/>
    <p:sldId id="296" r:id="rId37"/>
    <p:sldId id="297" r:id="rId38"/>
    <p:sldId id="298" r:id="rId39"/>
    <p:sldId id="299" r:id="rId40"/>
    <p:sldId id="301" r:id="rId4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FF00"/>
    <a:srgbClr val="0000CC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94657"/>
  </p:normalViewPr>
  <p:slideViewPr>
    <p:cSldViewPr>
      <p:cViewPr varScale="1">
        <p:scale>
          <a:sx n="102" d="100"/>
          <a:sy n="102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BD41E9A-2EDC-47D3-86C1-DE4F1518AD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801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7C0418-B962-4D64-90B6-B93993B4F8E1}" type="slidenum">
              <a:rPr lang="en-US" altLang="zh-CN" sz="130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8" tIns="49518" rIns="99038" bIns="49518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9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4FF6E7-01AE-48BC-A563-09FE462C6419}" type="slidenum">
              <a:rPr lang="en-US" altLang="zh-CN" sz="130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8" tIns="49518" rIns="99038" bIns="49518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F1DD7E-63BD-431F-8DE3-F414568B12BF}" type="slidenum">
              <a:rPr lang="en-US" altLang="zh-CN" sz="1300"/>
              <a:pPr>
                <a:spcBef>
                  <a:spcPct val="0"/>
                </a:spcBef>
              </a:pPr>
              <a:t>11</a:t>
            </a:fld>
            <a:endParaRPr lang="en-US" altLang="zh-CN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8" tIns="49518" rIns="99038" bIns="49518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3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3F1D53-9210-4289-869F-8FC1B3ADCC9F}" type="slidenum">
              <a:rPr lang="en-US" altLang="zh-CN" sz="1300"/>
              <a:pPr>
                <a:spcBef>
                  <a:spcPct val="0"/>
                </a:spcBef>
              </a:pPr>
              <a:t>14</a:t>
            </a:fld>
            <a:endParaRPr lang="en-US" altLang="zh-CN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8" tIns="49518" rIns="99038" bIns="49518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0323157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3BC7A-3EF6-4E15-BB6D-4904CD1C693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194304846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AFBD9-ED34-42FC-B70C-D1C0489500D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201028546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947124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25199-9913-430E-B691-6EC9E0835A4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110253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885253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F950-622E-43B3-95C1-4636C145A56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2013Fall_Ad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38486308"/>
      </p:ext>
    </p:extLst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331913" y="0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4244975" cy="2320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244975" cy="2320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50825" y="3598863"/>
            <a:ext cx="4244975" cy="2322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598863"/>
            <a:ext cx="4244975" cy="2322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116847"/>
      </p:ext>
    </p:extLst>
  </p:cSld>
  <p:clrMapOvr>
    <a:masterClrMapping/>
  </p:clrMapOvr>
  <p:transition spd="slow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8642350" cy="2320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825" y="3598863"/>
            <a:ext cx="8642350" cy="2322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731451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005321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100E-F649-41FD-8F7B-4BBD93DFA77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444735018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CB97C-9A22-49ED-BC15-D3EE2DB3F3D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801563728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54061-4D74-4A70-9F04-B3C08BDDA4A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188756942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6604251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E588C-43B4-4081-B7F5-B35F38933CA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401242544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C0FC7-D181-46A8-B629-ECEE94F31F5D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452615968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F5109-F3CD-407D-B93E-0BC3798C36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182559492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47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827584" y="1700808"/>
            <a:ext cx="4869160" cy="1714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endParaRPr lang="en-US" altLang="zh-CN" sz="29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3800" dirty="0">
                <a:solidFill>
                  <a:srgbClr val="FF0000"/>
                </a:solidFill>
                <a:latin typeface="Comic Sans MS" panose="030F0702030302020204" pitchFamily="66" charset="0"/>
              </a:rPr>
              <a:t>Ch5-3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3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3800" dirty="0">
                <a:solidFill>
                  <a:srgbClr val="FF0000"/>
                </a:solidFill>
                <a:latin typeface="Comic Sans MS" panose="030F0702030302020204" pitchFamily="66" charset="0"/>
              </a:rPr>
              <a:t>Synchronization in Multiprocessor</a:t>
            </a:r>
            <a:r>
              <a:rPr lang="en-US" altLang="zh-CN" sz="29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Implement Lock using Hardware Primitives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rgbClr val="0000CC"/>
                </a:solidFill>
              </a:rPr>
              <a:t>Using Atomic Exchange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DADDUI    R2, R0, #1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/>
              <a:t>lockit</a:t>
            </a:r>
            <a:r>
              <a:rPr lang="en-US" altLang="zh-CN" sz="2400" b="1" dirty="0"/>
              <a:t>:    </a:t>
            </a:r>
            <a:r>
              <a:rPr lang="en-US" altLang="zh-CN" sz="2400" b="1" dirty="0">
                <a:solidFill>
                  <a:srgbClr val="0000CC"/>
                </a:solidFill>
              </a:rPr>
              <a:t>EXCH </a:t>
            </a:r>
            <a:r>
              <a:rPr lang="en-US" altLang="zh-CN" sz="2400" b="1" dirty="0"/>
              <a:t>      R2, 0(R1)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 BNEZ       R2,  </a:t>
            </a:r>
            <a:r>
              <a:rPr lang="en-US" altLang="zh-CN" sz="2400" b="1" dirty="0" err="1"/>
              <a:t>lockit</a:t>
            </a:r>
            <a:endParaRPr lang="en-US" altLang="zh-CN" sz="2400" b="1" dirty="0"/>
          </a:p>
          <a:p>
            <a:pPr eaLnBrk="1" hangingPunct="1">
              <a:spcBef>
                <a:spcPct val="10000"/>
              </a:spcBef>
            </a:pPr>
            <a:endParaRPr lang="en-US" altLang="zh-CN" sz="2400" b="1" dirty="0">
              <a:solidFill>
                <a:srgbClr val="0000CC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rgbClr val="0000CC"/>
                </a:solidFill>
              </a:rPr>
              <a:t>Using Test-and-Set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400" b="1" dirty="0"/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/>
              <a:t>lockit</a:t>
            </a:r>
            <a:r>
              <a:rPr lang="en-US" altLang="zh-CN" sz="2400" b="1" dirty="0"/>
              <a:t>:    </a:t>
            </a:r>
            <a:r>
              <a:rPr lang="en-US" altLang="zh-CN" sz="2400" b="1" dirty="0">
                <a:solidFill>
                  <a:srgbClr val="0000CC"/>
                </a:solidFill>
              </a:rPr>
              <a:t>T&amp;S        </a:t>
            </a:r>
            <a:r>
              <a:rPr lang="en-US" altLang="zh-CN" sz="2400" b="1" dirty="0"/>
              <a:t>  R2, 0(R1)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 BNEZ       R2,  </a:t>
            </a:r>
            <a:r>
              <a:rPr lang="en-US" altLang="zh-CN" sz="2400" b="1" dirty="0" err="1"/>
              <a:t>lockit</a:t>
            </a:r>
            <a:r>
              <a:rPr lang="en-US" altLang="zh-CN" sz="2400" dirty="0"/>
              <a:t>  </a:t>
            </a:r>
            <a:r>
              <a:rPr lang="en-US" altLang="zh-CN" dirty="0"/>
              <a:t>    </a:t>
            </a:r>
          </a:p>
        </p:txBody>
      </p:sp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 sz="3600"/>
              <a:t>Uninterruptable Instruction to Fetch and Update Memory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66700" y="1219200"/>
            <a:ext cx="8697913" cy="5089525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Hard to have read &amp; write in 1 instruction: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use 2 instead(</a:t>
            </a:r>
            <a:r>
              <a:rPr lang="en-US" altLang="en-US" sz="2800" dirty="0" err="1"/>
              <a:t>读写固定在一起</a:t>
            </a:r>
            <a:r>
              <a:rPr lang="zh-CN" altLang="en-US" sz="2800" dirty="0"/>
              <a:t>，操作不灵活</a:t>
            </a:r>
            <a:r>
              <a:rPr lang="en-US" altLang="en-US" sz="28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CC"/>
                </a:solidFill>
              </a:rPr>
              <a:t>Load linked</a:t>
            </a:r>
            <a:r>
              <a:rPr lang="en-US" altLang="en-US" sz="2800" dirty="0"/>
              <a:t> (load locked) + </a:t>
            </a:r>
            <a:r>
              <a:rPr lang="en-US" altLang="en-US" sz="2800" dirty="0">
                <a:solidFill>
                  <a:srgbClr val="0000CC"/>
                </a:solidFill>
              </a:rPr>
              <a:t>store conditional</a:t>
            </a:r>
            <a:endParaRPr lang="en-US" altLang="en-US" sz="1800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Load linked returns the initial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Store conditional returns </a:t>
            </a:r>
            <a:r>
              <a:rPr lang="en-US" altLang="en-US" sz="2800" dirty="0">
                <a:solidFill>
                  <a:srgbClr val="0000CC"/>
                </a:solidFill>
              </a:rPr>
              <a:t>1 if it succeeds</a:t>
            </a:r>
            <a:r>
              <a:rPr lang="en-US" altLang="en-US" sz="2800" dirty="0"/>
              <a:t> (no other store to same memory location since pr</a:t>
            </a:r>
            <a:r>
              <a:rPr lang="en-US" altLang="zh-CN" sz="2800" dirty="0"/>
              <a:t>o</a:t>
            </a:r>
            <a:r>
              <a:rPr lang="en-US" altLang="en-US" sz="2800" dirty="0"/>
              <a:t>ceeding load) and </a:t>
            </a:r>
            <a:r>
              <a:rPr lang="en-US" altLang="en-US" sz="2800" dirty="0">
                <a:solidFill>
                  <a:srgbClr val="0000CC"/>
                </a:solidFill>
              </a:rPr>
              <a:t>0</a:t>
            </a:r>
            <a:r>
              <a:rPr lang="en-US" altLang="en-US" sz="2800" dirty="0"/>
              <a:t> otherwise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Advantage:</a:t>
            </a:r>
            <a:r>
              <a:rPr lang="en-US" altLang="zh-CN" sz="2800" dirty="0"/>
              <a:t> separate read and write of shared data </a:t>
            </a:r>
            <a:endParaRPr lang="en-US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0"/>
            <a:ext cx="8016875" cy="981075"/>
          </a:xfrm>
        </p:spPr>
        <p:txBody>
          <a:bodyPr/>
          <a:lstStyle/>
          <a:p>
            <a:pPr eaLnBrk="1" hangingPunct="1"/>
            <a:r>
              <a:rPr lang="en-US" altLang="zh-CN" sz="3600"/>
              <a:t>Build atomic operations using LL&amp;SC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268413"/>
            <a:ext cx="8550275" cy="4827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 doing </a:t>
            </a:r>
            <a:r>
              <a:rPr lang="en-US" altLang="en-US" sz="2800">
                <a:solidFill>
                  <a:srgbClr val="0000CC"/>
                </a:solidFill>
              </a:rPr>
              <a:t>atomic swap</a:t>
            </a:r>
            <a:r>
              <a:rPr lang="en-US" altLang="en-US" sz="2800"/>
              <a:t> with LL &amp; SC: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try:	mov	R3,R4	  	; mov exchange value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>
                <a:solidFill>
                  <a:srgbClr val="FF0000"/>
                </a:solidFill>
              </a:rPr>
              <a:t>ll</a:t>
            </a:r>
            <a:r>
              <a:rPr lang="en-US" altLang="en-US" sz="2400"/>
              <a:t>	R2,0(R1)	; load linked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>
                <a:solidFill>
                  <a:srgbClr val="FF0000"/>
                </a:solidFill>
              </a:rPr>
              <a:t>sc</a:t>
            </a:r>
            <a:r>
              <a:rPr lang="en-US" altLang="en-US" sz="2400"/>
              <a:t>	R3,0(R1)	; store conditional</a:t>
            </a:r>
            <a:br>
              <a:rPr lang="en-US" altLang="en-US" sz="2400"/>
            </a:br>
            <a:r>
              <a:rPr lang="en-US" altLang="en-US" sz="2400"/>
              <a:t>	beqz	R3,try  	; branch store fails (R3 = 0)</a:t>
            </a:r>
            <a:br>
              <a:rPr lang="en-US" altLang="en-US" sz="2400"/>
            </a:br>
            <a:r>
              <a:rPr lang="en-US" altLang="en-US" sz="2400"/>
              <a:t>	mov	R4,R2  	; put load value in R4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 doing </a:t>
            </a:r>
            <a:r>
              <a:rPr lang="en-US" altLang="en-US" sz="2800">
                <a:solidFill>
                  <a:srgbClr val="0000CC"/>
                </a:solidFill>
              </a:rPr>
              <a:t>fetch &amp; increment</a:t>
            </a:r>
            <a:r>
              <a:rPr lang="en-US" altLang="en-US" sz="2800"/>
              <a:t> with LL &amp; SC: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try:	</a:t>
            </a:r>
            <a:r>
              <a:rPr lang="en-US" altLang="en-US" sz="2400">
                <a:solidFill>
                  <a:srgbClr val="FF0000"/>
                </a:solidFill>
              </a:rPr>
              <a:t>ll</a:t>
            </a:r>
            <a:r>
              <a:rPr lang="en-US" altLang="en-US" sz="2400"/>
              <a:t>	R2,0(R1)	; load linked</a:t>
            </a:r>
            <a:br>
              <a:rPr lang="en-US" altLang="en-US" sz="2400"/>
            </a:br>
            <a:r>
              <a:rPr lang="en-US" altLang="en-US" sz="2400"/>
              <a:t>	addi	R2,R2,#1 	; increment (OK if reg–reg)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>
                <a:solidFill>
                  <a:srgbClr val="FF0000"/>
                </a:solidFill>
              </a:rPr>
              <a:t>sc</a:t>
            </a:r>
            <a:r>
              <a:rPr lang="en-US" altLang="en-US" sz="2400"/>
              <a:t>	R2,0(R1) 	; store conditional </a:t>
            </a:r>
            <a:br>
              <a:rPr lang="en-US" altLang="en-US" sz="2400"/>
            </a:br>
            <a:r>
              <a:rPr lang="en-US" altLang="en-US" sz="2400"/>
              <a:t>	beqz	R2,try  	; branch store fails (R2 = 0)</a:t>
            </a:r>
            <a:endParaRPr lang="en-US" altLang="zh-CN"/>
          </a:p>
        </p:txBody>
      </p:sp>
    </p:spTree>
  </p:cSld>
  <p:clrMapOvr>
    <a:masterClrMapping/>
  </p:clrMapOvr>
  <p:transition spd="slow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implement LL&amp;SC ?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3333FF"/>
                </a:solidFill>
              </a:rPr>
              <a:t>Link Register</a:t>
            </a:r>
            <a:r>
              <a:rPr lang="en-US" altLang="zh-CN" sz="2800"/>
              <a:t>:  keep </a:t>
            </a:r>
            <a:r>
              <a:rPr lang="en-US" altLang="zh-CN" sz="2800">
                <a:solidFill>
                  <a:srgbClr val="FF0000"/>
                </a:solidFill>
              </a:rPr>
              <a:t>track of the memory location address</a:t>
            </a:r>
            <a:r>
              <a:rPr lang="en-US" altLang="zh-CN" sz="2800"/>
              <a:t> when execute LL.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Clear when other processor write into the same location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Match the SC address with  the Link Register when SC. if not match or any exception, then failed, set return value=0;  otherwise succeed.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Note: Only </a:t>
            </a:r>
            <a:r>
              <a:rPr lang="en-US" altLang="zh-CN" sz="2800">
                <a:solidFill>
                  <a:srgbClr val="3333FF"/>
                </a:solidFill>
              </a:rPr>
              <a:t>Regitser-Register instruction</a:t>
            </a:r>
            <a:r>
              <a:rPr lang="en-US" altLang="zh-CN" sz="2800"/>
              <a:t> can be insert between LL &amp; SC, why ?</a:t>
            </a:r>
          </a:p>
        </p:txBody>
      </p:sp>
    </p:spTree>
  </p:cSld>
  <p:clrMapOvr>
    <a:masterClrMapping/>
  </p:clrMapOvr>
  <p:transition spd="slow"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4438" y="76200"/>
            <a:ext cx="7015162" cy="11922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 sz="3600"/>
              <a:t>User Level Synchronization—Operation Using th</a:t>
            </a:r>
            <a:r>
              <a:rPr lang="en-US" altLang="zh-CN" sz="3600"/>
              <a:t>e</a:t>
            </a:r>
            <a:r>
              <a:rPr lang="en-US" altLang="en-US" sz="3600"/>
              <a:t> Primitive</a:t>
            </a:r>
            <a:r>
              <a:rPr lang="en-US" altLang="zh-CN" sz="3600"/>
              <a:t>s</a:t>
            </a:r>
            <a:endParaRPr lang="en-US" altLang="en-US" sz="3600"/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09550" y="1557338"/>
            <a:ext cx="8782050" cy="4751387"/>
          </a:xfrm>
        </p:spPr>
        <p:txBody>
          <a:bodyPr lIns="90487" tIns="44450" rIns="90487" bIns="44450"/>
          <a:lstStyle/>
          <a:p>
            <a:pPr eaLnBrk="1" hangingPunct="1">
              <a:lnSpc>
                <a:spcPct val="105000"/>
              </a:lnSpc>
            </a:pPr>
            <a:r>
              <a:rPr lang="en-US" altLang="en-US" sz="2400" dirty="0">
                <a:solidFill>
                  <a:srgbClr val="3333FF"/>
                </a:solidFill>
              </a:rPr>
              <a:t>Spin locks</a:t>
            </a:r>
            <a:r>
              <a:rPr lang="en-US" altLang="en-US" sz="2400" dirty="0"/>
              <a:t>: processor continuously tries to acquire, spinning around a loop trying to get the lock</a:t>
            </a:r>
            <a:endParaRPr lang="en-US" altLang="zh-CN" sz="2400" dirty="0"/>
          </a:p>
          <a:p>
            <a:pPr eaLnBrk="1" hangingPunct="1">
              <a:lnSpc>
                <a:spcPct val="105000"/>
              </a:lnSpc>
            </a:pPr>
            <a:br>
              <a:rPr lang="en-US" altLang="en-US" sz="1800" dirty="0"/>
            </a:b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2000" dirty="0"/>
              <a:t>	li	R2,#1		</a:t>
            </a:r>
            <a:br>
              <a:rPr lang="en-US" altLang="en-US" sz="2000" dirty="0"/>
            </a:br>
            <a:r>
              <a:rPr lang="en-US" altLang="en-US" sz="2000" dirty="0" err="1"/>
              <a:t>lockit</a:t>
            </a:r>
            <a:r>
              <a:rPr lang="en-US" altLang="en-US" sz="2000" dirty="0"/>
              <a:t>:	</a:t>
            </a:r>
            <a:r>
              <a:rPr lang="en-US" altLang="en-US" sz="2000" dirty="0" err="1">
                <a:solidFill>
                  <a:srgbClr val="FF0000"/>
                </a:solidFill>
              </a:rPr>
              <a:t>exch</a:t>
            </a:r>
            <a:r>
              <a:rPr lang="en-US" altLang="en-US" sz="2000" dirty="0">
                <a:solidFill>
                  <a:srgbClr val="FF0000"/>
                </a:solidFill>
              </a:rPr>
              <a:t>	R2,0(R1)</a:t>
            </a:r>
            <a:r>
              <a:rPr lang="en-US" altLang="en-US" sz="2000" dirty="0"/>
              <a:t> 	;atomic exchange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dirty="0" err="1"/>
              <a:t>bnez</a:t>
            </a:r>
            <a:r>
              <a:rPr lang="en-US" altLang="en-US" sz="2000" dirty="0"/>
              <a:t>	R2,lockit 	;already locked?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What about MP with cache coherency?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Want to spin on cache copy to avoid full memory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Likely to get cache hits for such variables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If with cache coherence,  lock value can be in cache, otherwise is stored in memory.</a:t>
            </a:r>
            <a:endParaRPr lang="en-US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4438" y="0"/>
            <a:ext cx="7731125" cy="936625"/>
          </a:xfrm>
        </p:spPr>
        <p:txBody>
          <a:bodyPr/>
          <a:lstStyle/>
          <a:p>
            <a:pPr eaLnBrk="1" hangingPunct="1"/>
            <a:r>
              <a:rPr lang="en-US" altLang="zh-CN" sz="4000"/>
              <a:t>Optimized Spin lock</a:t>
            </a:r>
            <a:r>
              <a:rPr lang="en-US" altLang="zh-CN"/>
              <a:t> 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9750" y="1125538"/>
            <a:ext cx="82613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3333FF"/>
                </a:solidFill>
              </a:rPr>
              <a:t>Problem:</a:t>
            </a:r>
            <a:r>
              <a:rPr lang="en-US" altLang="en-US" sz="2800" dirty="0"/>
              <a:t> exchange includes a write, which invalidates all other copies; this generates considerable bus traffic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3333FF"/>
                </a:solidFill>
              </a:rPr>
              <a:t>Solution:</a:t>
            </a:r>
            <a:r>
              <a:rPr lang="en-US" altLang="en-US" sz="2800" dirty="0"/>
              <a:t> start by simply repeatedly reading the variable; when it changes, then try exchange (“test and </a:t>
            </a:r>
            <a:r>
              <a:rPr lang="en-US" altLang="en-US" sz="2800" dirty="0" err="1"/>
              <a:t>test&amp;set</a:t>
            </a:r>
            <a:r>
              <a:rPr lang="en-US" altLang="en-US" sz="2800" dirty="0"/>
              <a:t>”):</a:t>
            </a:r>
            <a:endParaRPr lang="en-US" altLang="en-US" sz="20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" charset="0"/>
              </a:rPr>
              <a:t>	</a:t>
            </a:r>
            <a:r>
              <a:rPr lang="en-US" altLang="en-US" sz="2000" i="1" dirty="0"/>
              <a:t>try:		li	R2,#1		</a:t>
            </a:r>
            <a:br>
              <a:rPr lang="en-US" altLang="en-US" sz="2000" i="1" dirty="0"/>
            </a:br>
            <a:r>
              <a:rPr lang="en-US" altLang="en-US" sz="2000" i="1" dirty="0" err="1"/>
              <a:t>lockit</a:t>
            </a:r>
            <a:r>
              <a:rPr lang="en-US" altLang="en-US" sz="2000" i="1" dirty="0"/>
              <a:t>:	</a:t>
            </a:r>
            <a:r>
              <a:rPr lang="en-US" altLang="en-US" sz="2000" i="1" dirty="0" err="1"/>
              <a:t>lw</a:t>
            </a:r>
            <a:r>
              <a:rPr lang="en-US" altLang="en-US" sz="2000" i="1" dirty="0"/>
              <a:t>	R3,0(R1) 	;load var</a:t>
            </a:r>
            <a:br>
              <a:rPr lang="en-US" altLang="en-US" sz="2000" i="1" dirty="0"/>
            </a:br>
            <a:r>
              <a:rPr lang="en-US" altLang="en-US" sz="2000" i="1" dirty="0"/>
              <a:t>		</a:t>
            </a:r>
            <a:r>
              <a:rPr lang="en-US" altLang="en-US" sz="2000" i="1" dirty="0" err="1"/>
              <a:t>bnez</a:t>
            </a:r>
            <a:r>
              <a:rPr lang="en-US" altLang="en-US" sz="2000" i="1" dirty="0"/>
              <a:t>	R3,lockit 	;not free=&gt;spin</a:t>
            </a:r>
            <a:br>
              <a:rPr lang="en-US" altLang="en-US" sz="2000" i="1" dirty="0"/>
            </a:br>
            <a:r>
              <a:rPr lang="en-US" altLang="en-US" sz="2000" i="1" dirty="0"/>
              <a:t>		</a:t>
            </a:r>
            <a:r>
              <a:rPr lang="en-US" altLang="en-US" sz="2000" i="1" dirty="0" err="1">
                <a:solidFill>
                  <a:srgbClr val="3333FF"/>
                </a:solidFill>
              </a:rPr>
              <a:t>exch</a:t>
            </a:r>
            <a:r>
              <a:rPr lang="en-US" altLang="en-US" sz="2000" i="1" dirty="0">
                <a:solidFill>
                  <a:srgbClr val="3333FF"/>
                </a:solidFill>
              </a:rPr>
              <a:t>	R2,0(R1)</a:t>
            </a:r>
            <a:r>
              <a:rPr lang="en-US" altLang="en-US" sz="2000" i="1" dirty="0"/>
              <a:t> 	;atomic exchange</a:t>
            </a:r>
            <a:br>
              <a:rPr lang="en-US" altLang="en-US" sz="2000" i="1" dirty="0"/>
            </a:br>
            <a:r>
              <a:rPr lang="en-US" altLang="en-US" sz="2000" i="1" dirty="0"/>
              <a:t>		</a:t>
            </a:r>
            <a:r>
              <a:rPr lang="en-US" altLang="en-US" sz="2000" i="1" dirty="0" err="1"/>
              <a:t>bnez</a:t>
            </a:r>
            <a:r>
              <a:rPr lang="en-US" altLang="en-US" sz="2000" i="1" dirty="0"/>
              <a:t>	R2,try 	</a:t>
            </a:r>
            <a:r>
              <a:rPr lang="en-US" altLang="zh-CN" sz="2000" i="1" dirty="0"/>
              <a:t>             </a:t>
            </a:r>
            <a:r>
              <a:rPr lang="en-US" altLang="en-US" sz="2000" i="1" dirty="0"/>
              <a:t>;already locked?</a:t>
            </a:r>
            <a:endParaRPr lang="en-US" altLang="zh-CN" i="1" dirty="0"/>
          </a:p>
        </p:txBody>
      </p:sp>
    </p:spTree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Spin lock using LL&amp;SC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800" i="1"/>
              <a:t>lockit:</a:t>
            </a:r>
            <a:r>
              <a:rPr lang="en-US" altLang="zh-CN" sz="2800" i="1"/>
              <a:t>  </a:t>
            </a:r>
            <a:r>
              <a:rPr lang="en-US" altLang="zh-CN" sz="2800" i="1">
                <a:solidFill>
                  <a:srgbClr val="3333FF"/>
                </a:solidFill>
              </a:rPr>
              <a:t>LL</a:t>
            </a:r>
            <a:r>
              <a:rPr lang="en-US" altLang="en-US" sz="2800" i="1"/>
              <a:t>	</a:t>
            </a:r>
            <a:r>
              <a:rPr lang="en-US" altLang="zh-CN" sz="2800" i="1"/>
              <a:t>       </a:t>
            </a:r>
            <a:r>
              <a:rPr lang="en-US" altLang="en-US" sz="2800" i="1"/>
              <a:t>R</a:t>
            </a:r>
            <a:r>
              <a:rPr lang="en-US" altLang="zh-CN" sz="2800" i="1"/>
              <a:t>2</a:t>
            </a:r>
            <a:r>
              <a:rPr lang="en-US" altLang="en-US" sz="2800" i="1"/>
              <a:t>,0(R1) 	</a:t>
            </a:r>
            <a:r>
              <a:rPr lang="en-US" altLang="zh-CN" sz="2800" i="1"/>
              <a:t>    </a:t>
            </a:r>
            <a:r>
              <a:rPr lang="en-US" altLang="en-US" sz="2800" i="1"/>
              <a:t>;load </a:t>
            </a:r>
            <a:r>
              <a:rPr lang="en-US" altLang="zh-CN" sz="2800" i="1"/>
              <a:t>linked</a:t>
            </a:r>
            <a:br>
              <a:rPr lang="en-US" altLang="en-US" sz="2800" i="1"/>
            </a:br>
            <a:r>
              <a:rPr lang="en-US" altLang="en-US" sz="2800" i="1"/>
              <a:t>	</a:t>
            </a:r>
            <a:r>
              <a:rPr lang="en-US" altLang="zh-CN" sz="2800" i="1"/>
              <a:t>  BNEZ    </a:t>
            </a:r>
            <a:r>
              <a:rPr lang="en-US" altLang="en-US" sz="2800" i="1"/>
              <a:t>R</a:t>
            </a:r>
            <a:r>
              <a:rPr lang="en-US" altLang="zh-CN" sz="2800" i="1"/>
              <a:t>2</a:t>
            </a:r>
            <a:r>
              <a:rPr lang="en-US" altLang="en-US" sz="2800" i="1"/>
              <a:t>,</a:t>
            </a:r>
            <a:r>
              <a:rPr lang="en-US" altLang="zh-CN" sz="2800" i="1"/>
              <a:t> </a:t>
            </a:r>
            <a:r>
              <a:rPr lang="en-US" altLang="en-US" sz="2800" i="1"/>
              <a:t>lockit 	</a:t>
            </a:r>
            <a:r>
              <a:rPr lang="en-US" altLang="zh-CN" sz="2800" i="1"/>
              <a:t>    </a:t>
            </a:r>
            <a:r>
              <a:rPr lang="en-US" altLang="en-US" sz="2800" i="1"/>
              <a:t>;not free=&gt;spin</a:t>
            </a:r>
            <a:br>
              <a:rPr lang="en-US" altLang="en-US" sz="2800" i="1"/>
            </a:br>
            <a:r>
              <a:rPr lang="en-US" altLang="en-US" sz="2800" i="1"/>
              <a:t>	</a:t>
            </a:r>
            <a:r>
              <a:rPr lang="en-US" altLang="zh-CN" sz="2800" i="1"/>
              <a:t>  Daddui  R2, R0, #1        ;locked value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i="1"/>
              <a:t>           </a:t>
            </a:r>
            <a:r>
              <a:rPr lang="en-US" altLang="zh-CN" sz="2800" i="1">
                <a:solidFill>
                  <a:srgbClr val="3333FF"/>
                </a:solidFill>
              </a:rPr>
              <a:t>SC </a:t>
            </a:r>
            <a:r>
              <a:rPr lang="en-US" altLang="zh-CN" sz="2800" i="1"/>
              <a:t>        </a:t>
            </a:r>
            <a:r>
              <a:rPr lang="en-US" altLang="en-US" sz="2800" i="1">
                <a:solidFill>
                  <a:srgbClr val="3333FF"/>
                </a:solidFill>
              </a:rPr>
              <a:t>R2,</a:t>
            </a:r>
            <a:r>
              <a:rPr lang="en-US" altLang="zh-CN" sz="2800" i="1">
                <a:solidFill>
                  <a:srgbClr val="3333FF"/>
                </a:solidFill>
              </a:rPr>
              <a:t> </a:t>
            </a:r>
            <a:r>
              <a:rPr lang="en-US" altLang="en-US" sz="2800" i="1">
                <a:solidFill>
                  <a:srgbClr val="3333FF"/>
                </a:solidFill>
              </a:rPr>
              <a:t>0(R1)</a:t>
            </a:r>
            <a:r>
              <a:rPr lang="en-US" altLang="en-US" sz="2800" i="1"/>
              <a:t> 	</a:t>
            </a:r>
            <a:r>
              <a:rPr lang="en-US" altLang="zh-CN" sz="2800" i="1"/>
              <a:t>   </a:t>
            </a:r>
            <a:r>
              <a:rPr lang="en-US" altLang="en-US" sz="2800" i="1"/>
              <a:t>;atomic exchange</a:t>
            </a:r>
            <a:br>
              <a:rPr lang="en-US" altLang="en-US" sz="2800" i="1"/>
            </a:br>
            <a:r>
              <a:rPr lang="en-US" altLang="en-US" sz="2800" i="1"/>
              <a:t>	</a:t>
            </a:r>
            <a:r>
              <a:rPr lang="en-US" altLang="zh-CN" sz="2800" i="1"/>
              <a:t> BEQZ    </a:t>
            </a:r>
            <a:r>
              <a:rPr lang="en-US" altLang="en-US" sz="2800" i="1"/>
              <a:t>R2,</a:t>
            </a:r>
            <a:r>
              <a:rPr lang="en-US" altLang="zh-CN" sz="2800" i="1"/>
              <a:t> lockit</a:t>
            </a:r>
            <a:r>
              <a:rPr lang="en-US" altLang="en-US" sz="2800" i="1"/>
              <a:t> </a:t>
            </a:r>
            <a:r>
              <a:rPr lang="en-US" altLang="zh-CN" sz="2800" i="1"/>
              <a:t>         </a:t>
            </a:r>
            <a:r>
              <a:rPr lang="en-US" altLang="en-US" sz="2800" i="1"/>
              <a:t>;already locked?</a:t>
            </a:r>
            <a:endParaRPr lang="en-US" altLang="zh-CN" sz="4400" i="1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Rot="1" noChangeArrowheads="1"/>
          </p:cNvSpPr>
          <p:nvPr>
            <p:ph type="title" sz="quarter"/>
          </p:nvPr>
        </p:nvSpPr>
        <p:spPr>
          <a:xfrm>
            <a:off x="1071563" y="188913"/>
            <a:ext cx="8072437" cy="576262"/>
          </a:xfrm>
        </p:spPr>
        <p:txBody>
          <a:bodyPr/>
          <a:lstStyle/>
          <a:p>
            <a:pPr eaLnBrk="1" hangingPunct="1"/>
            <a:r>
              <a:rPr lang="en-US" altLang="zh-CN" sz="3600" b="1">
                <a:latin typeface="Arial Narrow" panose="020B0606020202030204" pitchFamily="34" charset="0"/>
              </a:rPr>
              <a:t>Cache-coherence steps and bus traffic for P0,P1,P2</a:t>
            </a:r>
          </a:p>
        </p:txBody>
      </p:sp>
      <p:graphicFrame>
        <p:nvGraphicFramePr>
          <p:cNvPr id="38915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78796757"/>
              </p:ext>
            </p:extLst>
          </p:nvPr>
        </p:nvGraphicFramePr>
        <p:xfrm>
          <a:off x="290513" y="1125538"/>
          <a:ext cx="8399180" cy="4679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711543" imgH="5965246" progId="Word.Document.8">
                  <p:embed/>
                </p:oleObj>
              </mc:Choice>
              <mc:Fallback>
                <p:oleObj name="Document" r:id="rId2" imgW="10711543" imgH="59652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1125538"/>
                        <a:ext cx="8399180" cy="4679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Performance analysis of spin lock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052513"/>
            <a:ext cx="8820150" cy="5111750"/>
          </a:xfrm>
        </p:spPr>
        <p:txBody>
          <a:bodyPr/>
          <a:lstStyle/>
          <a:p>
            <a:pPr eaLnBrk="1" hangingPunct="1"/>
            <a:r>
              <a:rPr lang="en-US" altLang="zh-CN" sz="2400">
                <a:solidFill>
                  <a:srgbClr val="3333FF"/>
                </a:solidFill>
              </a:rPr>
              <a:t>Assume:</a:t>
            </a:r>
            <a:r>
              <a:rPr lang="en-US" altLang="zh-CN" sz="2400"/>
              <a:t> </a:t>
            </a:r>
          </a:p>
          <a:p>
            <a:pPr lvl="1" eaLnBrk="1" hangingPunct="1"/>
            <a:r>
              <a:rPr lang="en-US" altLang="zh-CN" sz="2000"/>
              <a:t> that 10 processors content one spin lock at the same time. </a:t>
            </a:r>
          </a:p>
          <a:p>
            <a:pPr lvl="1" eaLnBrk="1" hangingPunct="1"/>
            <a:r>
              <a:rPr lang="en-US" altLang="zh-CN" sz="2000"/>
              <a:t>Each bus miss takes 100 clock cycles. </a:t>
            </a:r>
          </a:p>
          <a:p>
            <a:pPr lvl="1" eaLnBrk="1" hangingPunct="1"/>
            <a:r>
              <a:rPr lang="en-US" altLang="zh-CN" sz="2000"/>
              <a:t>No latency if hit in cache. </a:t>
            </a:r>
          </a:p>
          <a:p>
            <a:pPr eaLnBrk="1" hangingPunct="1"/>
            <a:r>
              <a:rPr lang="en-US" altLang="zh-CN" sz="2400">
                <a:solidFill>
                  <a:srgbClr val="3333FF"/>
                </a:solidFill>
              </a:rPr>
              <a:t>Question:</a:t>
            </a:r>
            <a:r>
              <a:rPr lang="en-US" altLang="zh-CN" sz="2400"/>
              <a:t> How many cycles need to get the lock once for all the 10 processors ?</a:t>
            </a:r>
          </a:p>
          <a:p>
            <a:pPr eaLnBrk="1" hangingPunct="1"/>
            <a:r>
              <a:rPr lang="en-US" altLang="zh-CN" sz="3200">
                <a:solidFill>
                  <a:srgbClr val="3333FF"/>
                </a:solidFill>
              </a:rPr>
              <a:t> Answer:  each n-i+1 iteration</a:t>
            </a:r>
          </a:p>
          <a:p>
            <a:pPr lvl="1" eaLnBrk="1" hangingPunct="1"/>
            <a:r>
              <a:rPr lang="en-US" altLang="zh-CN" sz="2000"/>
              <a:t>i processor read miss get lock = 0</a:t>
            </a:r>
          </a:p>
          <a:p>
            <a:pPr lvl="1" eaLnBrk="1" hangingPunct="1"/>
            <a:r>
              <a:rPr lang="en-US" altLang="zh-CN" sz="2000"/>
              <a:t>i processor write miss try to lock it. </a:t>
            </a:r>
          </a:p>
          <a:p>
            <a:pPr lvl="1" eaLnBrk="1" hangingPunct="1"/>
            <a:r>
              <a:rPr lang="en-US" altLang="zh-CN" sz="2000"/>
              <a:t>Write the lock to release</a:t>
            </a:r>
          </a:p>
          <a:p>
            <a:pPr lvl="1" eaLnBrk="1" hangingPunct="1"/>
            <a:r>
              <a:rPr lang="en-US" altLang="zh-CN" sz="2000"/>
              <a:t>Sum ( 2i + 1) (i=N,..1) = N</a:t>
            </a:r>
            <a:r>
              <a:rPr lang="en-US" altLang="zh-CN" sz="2000" baseline="30000"/>
              <a:t>2</a:t>
            </a:r>
            <a:r>
              <a:rPr lang="en-US" altLang="zh-CN" sz="2000"/>
              <a:t> + 2N,  total </a:t>
            </a:r>
            <a:r>
              <a:rPr lang="en-US" altLang="zh-CN" sz="2000">
                <a:solidFill>
                  <a:srgbClr val="FF0000"/>
                </a:solidFill>
              </a:rPr>
              <a:t>12000</a:t>
            </a:r>
            <a:r>
              <a:rPr lang="en-US" altLang="zh-CN" sz="2000"/>
              <a:t> clock cycles</a:t>
            </a:r>
          </a:p>
        </p:txBody>
      </p:sp>
    </p:spTree>
  </p:cSld>
  <p:clrMapOvr>
    <a:masterClrMapping/>
  </p:clrMapOvr>
  <p:transition spd="slow"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Barrier Synchronization</a:t>
            </a:r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A barrier: </a:t>
            </a:r>
            <a:r>
              <a:rPr lang="en-US" altLang="zh-CN" sz="3200"/>
              <a:t> forces all processes to wait until all the processes reach the barrier and then release all the processes to go forward.</a:t>
            </a:r>
          </a:p>
          <a:p>
            <a:pPr eaLnBrk="1" hangingPunct="1"/>
            <a:endParaRPr lang="en-US" altLang="zh-CN" sz="3200">
              <a:solidFill>
                <a:srgbClr val="3333FF"/>
              </a:solidFill>
            </a:endParaRPr>
          </a:p>
          <a:p>
            <a:pPr eaLnBrk="1" hangingPunct="1"/>
            <a:r>
              <a:rPr lang="en-US" altLang="zh-CN" sz="3200">
                <a:solidFill>
                  <a:srgbClr val="3333FF"/>
                </a:solidFill>
              </a:rPr>
              <a:t>How to implement</a:t>
            </a:r>
            <a:r>
              <a:rPr lang="en-US" altLang="zh-CN" sz="3200"/>
              <a:t> ?</a:t>
            </a:r>
          </a:p>
          <a:p>
            <a:pPr lvl="1" eaLnBrk="1" hangingPunct="1"/>
            <a:r>
              <a:rPr lang="en-US" altLang="zh-CN" sz="3200"/>
              <a:t>Shared counter </a:t>
            </a:r>
          </a:p>
          <a:p>
            <a:pPr lvl="1" eaLnBrk="1" hangingPunct="1"/>
            <a:r>
              <a:rPr lang="en-US" altLang="zh-CN" sz="3200"/>
              <a:t>Spin waiting for release signal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Synchronization</a:t>
            </a:r>
          </a:p>
        </p:txBody>
      </p:sp>
      <p:sp>
        <p:nvSpPr>
          <p:cNvPr id="19459" name="Rectangle 7"/>
          <p:cNvSpPr>
            <a:spLocks noGrp="1" noRot="1" noChangeArrowheads="1"/>
          </p:cNvSpPr>
          <p:nvPr>
            <p:ph idx="1"/>
          </p:nvPr>
        </p:nvSpPr>
        <p:spPr>
          <a:xfrm>
            <a:off x="395288" y="1412875"/>
            <a:ext cx="8261350" cy="4683125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3333FF"/>
                </a:solidFill>
              </a:rPr>
              <a:t>Definition:</a:t>
            </a:r>
            <a:r>
              <a:rPr lang="en-US" altLang="zh-CN" sz="2400" dirty="0"/>
              <a:t> the coordination of simultaneous threads or processes to complete a task in order to get correct runtime order and avoid unexpected race conditions</a:t>
            </a:r>
          </a:p>
          <a:p>
            <a:pPr lvl="1" eaLnBrk="1" hangingPunct="1"/>
            <a:r>
              <a:rPr lang="en-US" altLang="zh-CN" sz="2400" dirty="0">
                <a:solidFill>
                  <a:srgbClr val="3333FF"/>
                </a:solidFill>
              </a:rPr>
              <a:t>Forks and Joins:</a:t>
            </a:r>
            <a:r>
              <a:rPr lang="en-US" altLang="zh-CN" sz="2400" dirty="0"/>
              <a:t>  in parallel programming a parallel process may want to wait until several events have occurred.</a:t>
            </a:r>
          </a:p>
          <a:p>
            <a:pPr lvl="1" eaLnBrk="1" hangingPunct="1"/>
            <a:r>
              <a:rPr lang="en-US" altLang="zh-CN" sz="2400" dirty="0">
                <a:solidFill>
                  <a:srgbClr val="3333FF"/>
                </a:solidFill>
              </a:rPr>
              <a:t>Producer-Consumer:</a:t>
            </a:r>
            <a:r>
              <a:rPr lang="en-US" altLang="zh-CN" sz="2400" dirty="0"/>
              <a:t> A consumer process must wait until the producer process has produced data.</a:t>
            </a:r>
          </a:p>
          <a:p>
            <a:pPr lvl="1" eaLnBrk="1" hangingPunct="1"/>
            <a:r>
              <a:rPr lang="en-US" altLang="zh-CN" sz="2400" dirty="0">
                <a:solidFill>
                  <a:srgbClr val="3333FF"/>
                </a:solidFill>
              </a:rPr>
              <a:t>Exclusive use of a resource:</a:t>
            </a:r>
            <a:r>
              <a:rPr lang="en-US" altLang="zh-CN" sz="2400" dirty="0"/>
              <a:t> Operating system has to ensure that only one process uses a resource at a given time.</a:t>
            </a:r>
          </a:p>
        </p:txBody>
      </p:sp>
    </p:spTree>
  </p:cSld>
  <p:clrMapOvr>
    <a:masterClrMapping/>
  </p:clrMapOvr>
  <p:transition spd="slow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Code for barrier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lock ( counterlock );              //ensure update atomic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if ( count == 0 ) release = 0;  // first--&gt;reset release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count = count +1;                  // count arrivals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unlock ( counterlock );          // release lock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if ( count == total ){                // all arrived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  count = 0;                      // reset counter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  release =1;                     // release processes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else {                                       // more to come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   spin(release ==1) ;       // wait for arrivals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}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835150" y="5445125"/>
            <a:ext cx="574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rgbClr val="3333FF"/>
                </a:solidFill>
                <a:latin typeface="Arial" panose="020B0604020202020204" pitchFamily="34" charset="0"/>
              </a:rPr>
              <a:t>Is there anything wrong ?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Code for barrier (updated)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idx="1"/>
          </p:nvPr>
        </p:nvSpPr>
        <p:spPr>
          <a:xfrm>
            <a:off x="684213" y="1196975"/>
            <a:ext cx="8459787" cy="4321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lock ( counterlock );               //ensure update atomic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if ( count == 0 ) release = 0;    // first--&gt;reset release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count = count +1;               // count arrivals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if ( count == total ){                 // all arrived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  count = 0;                        // reset counter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  release =1;                       // release processes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3333FF"/>
                </a:solidFill>
              </a:rPr>
              <a:t>unlock ( counterlock );  // release lock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spin(release ==1) ;                  // wait for arrivals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}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571625" y="-258763"/>
            <a:ext cx="58737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FF9900"/>
                </a:solidFill>
                <a:latin typeface="Arial" panose="020B0604020202020204" pitchFamily="34" charset="0"/>
              </a:rPr>
              <a:t>Is </a:t>
            </a:r>
            <a:r>
              <a:rPr kumimoji="1" lang="en-US" altLang="zh-CN" sz="2800" b="1">
                <a:solidFill>
                  <a:srgbClr val="FF9900"/>
                </a:solidFill>
                <a:latin typeface="Arial" panose="020B0604020202020204" pitchFamily="34" charset="0"/>
              </a:rPr>
              <a:t>there anything </a:t>
            </a:r>
            <a:r>
              <a:rPr kumimoji="1" lang="en-US" altLang="zh-CN" sz="2800" b="1" dirty="0">
                <a:solidFill>
                  <a:srgbClr val="FF9900"/>
                </a:solidFill>
                <a:latin typeface="Arial" panose="020B0604020202020204" pitchFamily="34" charset="0"/>
              </a:rPr>
              <a:t>implicit   error ?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539750" y="5661025"/>
            <a:ext cx="8347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Slower processes may be trapped in barrier by  the fastest process.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                        Final result:  all trapped some where.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Alternatives to improve 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3333FF"/>
                </a:solidFill>
              </a:rPr>
              <a:t>Count again when leave the barrier</a:t>
            </a:r>
          </a:p>
          <a:p>
            <a:pPr lvl="1" eaLnBrk="1" hangingPunct="1"/>
            <a:r>
              <a:rPr lang="en-US" altLang="zh-CN" sz="2400"/>
              <a:t>Set another shared counter to count down the existing process in barrier</a:t>
            </a:r>
          </a:p>
          <a:p>
            <a:pPr lvl="1" eaLnBrk="1" hangingPunct="1"/>
            <a:r>
              <a:rPr lang="en-US" altLang="zh-CN" sz="2400"/>
              <a:t>Forbid any process reenter the barrier before every process leave the previous instance</a:t>
            </a:r>
          </a:p>
          <a:p>
            <a:pPr lvl="1" eaLnBrk="1" hangingPunct="1"/>
            <a:r>
              <a:rPr lang="en-US" altLang="zh-CN" sz="2400">
                <a:solidFill>
                  <a:srgbClr val="3333FF"/>
                </a:solidFill>
              </a:rPr>
              <a:t>NO!  Extra long  latency !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Sense-reversing barrier</a:t>
            </a:r>
          </a:p>
          <a:p>
            <a:pPr lvl="1" eaLnBrk="1" hangingPunct="1"/>
            <a:r>
              <a:rPr lang="en-US" altLang="zh-CN" sz="2400"/>
              <a:t>Private variable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i="1">
                <a:solidFill>
                  <a:srgbClr val="3333FF"/>
                </a:solidFill>
              </a:rPr>
              <a:t>Local_sense</a:t>
            </a:r>
          </a:p>
          <a:p>
            <a:pPr eaLnBrk="1" hangingPunct="1"/>
            <a:endParaRPr lang="en-US" altLang="zh-CN" sz="280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Sense-reversing barrier</a:t>
            </a:r>
            <a:endParaRPr lang="en-US" altLang="zh-CN"/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42938" y="1428750"/>
            <a:ext cx="7942262" cy="42481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/>
              <a:t>{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/>
              <a:t>Local_sense = </a:t>
            </a:r>
            <a:r>
              <a:rPr lang="en-US" altLang="zh-CN" sz="2200" b="1">
                <a:solidFill>
                  <a:srgbClr val="FF0000"/>
                </a:solidFill>
              </a:rPr>
              <a:t>!</a:t>
            </a:r>
            <a:r>
              <a:rPr lang="en-US" altLang="zh-CN" sz="2200" b="1"/>
              <a:t> </a:t>
            </a:r>
            <a:r>
              <a:rPr lang="en-US" altLang="zh-CN" sz="2200" b="1">
                <a:solidFill>
                  <a:srgbClr val="3333FF"/>
                </a:solidFill>
              </a:rPr>
              <a:t>Local_sense</a:t>
            </a:r>
            <a:r>
              <a:rPr lang="en-US" altLang="zh-CN" sz="2200" b="1"/>
              <a:t>;  //toggle local_sence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/>
              <a:t>lock ( counterlock );                  //ensure update atomic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/>
              <a:t>count = count +1;                     // count arrivals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/>
              <a:t>if ( count == total ){                   // all arrived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/>
              <a:t>         count = 0;                        // reset counter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/>
              <a:t>         </a:t>
            </a:r>
            <a:r>
              <a:rPr lang="en-US" altLang="zh-CN" sz="2200" b="1">
                <a:solidFill>
                  <a:srgbClr val="3333FF"/>
                </a:solidFill>
              </a:rPr>
              <a:t>release = local_sense</a:t>
            </a:r>
            <a:r>
              <a:rPr lang="en-US" altLang="zh-CN" sz="2200" b="1"/>
              <a:t>;     // release processes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/>
              <a:t>}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/>
              <a:t>unlock ( counterlock );              // release lock 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/>
              <a:t>spin( </a:t>
            </a:r>
            <a:r>
              <a:rPr lang="en-US" altLang="zh-CN" sz="2200" b="1">
                <a:solidFill>
                  <a:srgbClr val="3333FF"/>
                </a:solidFill>
              </a:rPr>
              <a:t>release == local_sense</a:t>
            </a:r>
            <a:r>
              <a:rPr lang="en-US" altLang="zh-CN" sz="2200" b="1"/>
              <a:t>) ;  // wait for signal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/>
              <a:t>}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71500" y="5357813"/>
            <a:ext cx="820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Slove the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trap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”</a:t>
            </a: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 problem but still poor performance !</a:t>
            </a:r>
            <a:r>
              <a:rPr kumimoji="1" lang="en-US" altLang="zh-CN" sz="1800" b="1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Performance analysis of barrier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42938" y="1500188"/>
            <a:ext cx="8261350" cy="4899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3333FF"/>
                </a:solidFill>
              </a:rPr>
              <a:t>Assume:</a:t>
            </a:r>
            <a:r>
              <a:rPr lang="en-US" altLang="zh-CN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 that 10 processors each execute a barrier simultaneously.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Each bus miss takes 100 clock cycles.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No latency if hit in cache.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Processors are equal fast, No worry about code outside barrier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Lock is implemented using LL&amp;SC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3333FF"/>
                </a:solidFill>
              </a:rPr>
              <a:t>Question:</a:t>
            </a:r>
            <a:r>
              <a:rPr lang="en-US" altLang="zh-CN" sz="2800"/>
              <a:t> How many cycles need to arrive the barrier then leave?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3333FF"/>
                </a:solidFill>
              </a:rPr>
              <a:t> </a:t>
            </a:r>
            <a:endParaRPr lang="en-US" altLang="zh-CN" sz="2800"/>
          </a:p>
        </p:txBody>
      </p:sp>
    </p:spTree>
  </p:cSld>
  <p:clrMapOvr>
    <a:masterClrMapping/>
  </p:clrMapOvr>
  <p:transition spd="slow"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0"/>
            <a:ext cx="7932737" cy="534988"/>
          </a:xfrm>
        </p:spPr>
        <p:txBody>
          <a:bodyPr/>
          <a:lstStyle/>
          <a:p>
            <a:pPr eaLnBrk="1" hangingPunct="1"/>
            <a:r>
              <a:rPr lang="en-US" altLang="zh-CN" sz="4000" b="1"/>
              <a:t>Analysis</a:t>
            </a:r>
            <a:endParaRPr lang="en-US" altLang="zh-CN"/>
          </a:p>
        </p:txBody>
      </p:sp>
      <p:graphicFrame>
        <p:nvGraphicFramePr>
          <p:cNvPr id="47107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60363" y="765175"/>
          <a:ext cx="8302625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7850720" imgH="4186850" progId="Word.Document.8">
                  <p:embed/>
                </p:oleObj>
              </mc:Choice>
              <mc:Fallback>
                <p:oleObj name="文档" r:id="rId2" imgW="7850720" imgH="41868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765175"/>
                        <a:ext cx="8302625" cy="44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3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611188" y="5013325"/>
            <a:ext cx="8280400" cy="1584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i</a:t>
            </a:r>
            <a:r>
              <a:rPr lang="en-US" altLang="zh-CN" sz="2400" baseline="30000"/>
              <a:t>th  </a:t>
            </a:r>
            <a:r>
              <a:rPr lang="en-US" altLang="zh-CN" sz="2400"/>
              <a:t>processor will have 3</a:t>
            </a:r>
            <a:r>
              <a:rPr lang="en-US" altLang="zh-CN" sz="2400" i="1"/>
              <a:t>i</a:t>
            </a:r>
            <a:r>
              <a:rPr lang="en-US" altLang="zh-CN" sz="2400"/>
              <a:t>+4 bus transactions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The last processor arrives will have only one bus transaction on LD release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			</a:t>
            </a:r>
            <a:r>
              <a:rPr lang="en-US" altLang="zh-CN" sz="2400" b="1">
                <a:sym typeface="Symbol" panose="05050102010706020507" pitchFamily="18" charset="2"/>
              </a:rPr>
              <a:t>Σ</a:t>
            </a:r>
            <a:r>
              <a:rPr lang="zh-CN" altLang="en-US" sz="2400" b="1">
                <a:sym typeface="Symbol" panose="05050102010706020507" pitchFamily="18" charset="2"/>
              </a:rPr>
              <a:t>（</a:t>
            </a:r>
            <a:r>
              <a:rPr lang="en-US" altLang="zh-CN" sz="2400" b="1">
                <a:sym typeface="Symbol" panose="05050102010706020507" pitchFamily="18" charset="2"/>
              </a:rPr>
              <a:t>3</a:t>
            </a:r>
            <a:r>
              <a:rPr lang="en-US" altLang="zh-CN" sz="2000" i="1"/>
              <a:t>i</a:t>
            </a:r>
            <a:r>
              <a:rPr lang="en-US" altLang="zh-CN" sz="2400" b="1">
                <a:sym typeface="Symbol" panose="05050102010706020507" pitchFamily="18" charset="2"/>
              </a:rPr>
              <a:t> +4</a:t>
            </a:r>
            <a:r>
              <a:rPr lang="zh-CN" altLang="en-US" sz="2400" b="1">
                <a:sym typeface="Symbol" panose="05050102010706020507" pitchFamily="18" charset="2"/>
              </a:rPr>
              <a:t>）－</a:t>
            </a:r>
            <a:r>
              <a:rPr lang="en-US" altLang="zh-CN" sz="2400" b="1">
                <a:sym typeface="Symbol" panose="05050102010706020507" pitchFamily="18" charset="2"/>
              </a:rPr>
              <a:t>1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sz="2400" b="1">
                <a:sym typeface="Symbol" panose="05050102010706020507" pitchFamily="18" charset="2"/>
              </a:rPr>
              <a:t>=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5076825" y="5876925"/>
            <a:ext cx="1903413" cy="747713"/>
            <a:chOff x="4032" y="4025"/>
            <a:chExt cx="1199" cy="471"/>
          </a:xfrm>
        </p:grpSpPr>
        <p:sp>
          <p:nvSpPr>
            <p:cNvPr id="47115" name="Rectangle 6"/>
            <p:cNvSpPr>
              <a:spLocks noChangeArrowheads="1"/>
            </p:cNvSpPr>
            <p:nvPr/>
          </p:nvSpPr>
          <p:spPr bwMode="auto">
            <a:xfrm>
              <a:off x="4032" y="4025"/>
              <a:ext cx="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3n</a:t>
              </a:r>
              <a:r>
                <a:rPr kumimoji="1" lang="en-US" altLang="zh-CN" sz="2400" b="1" baseline="30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sz="2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+11n</a:t>
              </a:r>
            </a:p>
          </p:txBody>
        </p:sp>
        <p:sp>
          <p:nvSpPr>
            <p:cNvPr id="47116" name="Rectangle 7"/>
            <p:cNvSpPr>
              <a:spLocks noChangeArrowheads="1"/>
            </p:cNvSpPr>
            <p:nvPr/>
          </p:nvSpPr>
          <p:spPr bwMode="auto">
            <a:xfrm>
              <a:off x="4320" y="420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7117" name="Rectangle 8"/>
            <p:cNvSpPr>
              <a:spLocks noChangeArrowheads="1"/>
            </p:cNvSpPr>
            <p:nvPr/>
          </p:nvSpPr>
          <p:spPr bwMode="auto">
            <a:xfrm>
              <a:off x="4944" y="408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47118" name="Line 9"/>
            <p:cNvSpPr>
              <a:spLocks noChangeShapeType="1"/>
            </p:cNvSpPr>
            <p:nvPr/>
          </p:nvSpPr>
          <p:spPr bwMode="auto">
            <a:xfrm>
              <a:off x="4080" y="4257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52234" name="Oval 10"/>
          <p:cNvSpPr>
            <a:spLocks noChangeArrowheads="1"/>
          </p:cNvSpPr>
          <p:nvPr/>
        </p:nvSpPr>
        <p:spPr bwMode="white">
          <a:xfrm>
            <a:off x="2555875" y="2852738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white">
          <a:xfrm>
            <a:off x="2555875" y="4365625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2236" name="AutoShape 12"/>
          <p:cNvSpPr>
            <a:spLocks noChangeArrowheads="1"/>
          </p:cNvSpPr>
          <p:nvPr/>
        </p:nvSpPr>
        <p:spPr bwMode="white">
          <a:xfrm>
            <a:off x="3635375" y="2420938"/>
            <a:ext cx="1657350" cy="431800"/>
          </a:xfrm>
          <a:prstGeom prst="cloudCallout">
            <a:avLst>
              <a:gd name="adj1" fmla="val -74231"/>
              <a:gd name="adj2" fmla="val 53310"/>
            </a:avLst>
          </a:prstGeom>
          <a:solidFill>
            <a:srgbClr val="00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2064" tIns="46033" rIns="92064" bIns="46033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???</a:t>
            </a:r>
          </a:p>
        </p:txBody>
      </p:sp>
      <p:sp>
        <p:nvSpPr>
          <p:cNvPr id="52237" name="AutoShape 13"/>
          <p:cNvSpPr>
            <a:spLocks noChangeArrowheads="1"/>
          </p:cNvSpPr>
          <p:nvPr/>
        </p:nvSpPr>
        <p:spPr bwMode="white">
          <a:xfrm>
            <a:off x="3563938" y="3932238"/>
            <a:ext cx="1657350" cy="431800"/>
          </a:xfrm>
          <a:prstGeom prst="cloudCallout">
            <a:avLst>
              <a:gd name="adj1" fmla="val -74231"/>
              <a:gd name="adj2" fmla="val 53310"/>
            </a:avLst>
          </a:prstGeom>
          <a:solidFill>
            <a:srgbClr val="00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2064" tIns="46033" rIns="92064" bIns="46033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???</a:t>
            </a:r>
          </a:p>
        </p:txBody>
      </p:sp>
      <p:sp>
        <p:nvSpPr>
          <p:cNvPr id="47114" name="Text Box 15"/>
          <p:cNvSpPr txBox="1">
            <a:spLocks noChangeArrowheads="1"/>
          </p:cNvSpPr>
          <p:nvPr/>
        </p:nvSpPr>
        <p:spPr bwMode="auto">
          <a:xfrm>
            <a:off x="7092950" y="6021388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20400 cycles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" grpId="0" animBg="1"/>
      <p:bldP spid="52235" grpId="0" animBg="1"/>
      <p:bldP spid="52236" grpId="0" animBg="1"/>
      <p:bldP spid="522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Performance Analysis 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8313" y="1125538"/>
            <a:ext cx="8675687" cy="4970462"/>
          </a:xfrm>
        </p:spPr>
        <p:txBody>
          <a:bodyPr/>
          <a:lstStyle/>
          <a:p>
            <a:pPr eaLnBrk="1" hangingPunct="1"/>
            <a:r>
              <a:rPr lang="en-US" altLang="zh-CN" sz="2800"/>
              <a:t>Two main factors</a:t>
            </a:r>
          </a:p>
          <a:p>
            <a:pPr lvl="1" eaLnBrk="1" hangingPunct="1"/>
            <a:r>
              <a:rPr lang="en-US" altLang="zh-CN" sz="2400">
                <a:solidFill>
                  <a:srgbClr val="3333FF"/>
                </a:solidFill>
              </a:rPr>
              <a:t>Synchronization latency</a:t>
            </a:r>
          </a:p>
          <a:p>
            <a:pPr lvl="2" eaLnBrk="1" hangingPunct="1"/>
            <a:r>
              <a:rPr lang="en-US" altLang="zh-CN" sz="2000"/>
              <a:t>Spin with LL&amp;SC: 2 bus transaction of 1 read &amp;1 write </a:t>
            </a:r>
          </a:p>
          <a:p>
            <a:pPr lvl="2" eaLnBrk="1" hangingPunct="1"/>
            <a:r>
              <a:rPr lang="en-US" altLang="zh-CN" sz="2000"/>
              <a:t>Spin with EXCH:  1 bus transaction if lock is often free </a:t>
            </a:r>
          </a:p>
          <a:p>
            <a:pPr lvl="1" eaLnBrk="1" hangingPunct="1"/>
            <a:r>
              <a:rPr lang="en-US" altLang="zh-CN" sz="2400">
                <a:solidFill>
                  <a:srgbClr val="3333FF"/>
                </a:solidFill>
              </a:rPr>
              <a:t>Contention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3333FF"/>
                </a:solidFill>
              </a:rPr>
              <a:t>due to serialization</a:t>
            </a:r>
          </a:p>
          <a:p>
            <a:pPr lvl="2" eaLnBrk="1" hangingPunct="1"/>
            <a:r>
              <a:rPr lang="en-US" altLang="zh-CN" sz="2000"/>
              <a:t>worse when scale up </a:t>
            </a:r>
          </a:p>
          <a:p>
            <a:pPr eaLnBrk="1" hangingPunct="1"/>
            <a:r>
              <a:rPr lang="en-US" altLang="zh-CN" sz="2800"/>
              <a:t>What can do for synchronization on Large scale MP ?</a:t>
            </a:r>
          </a:p>
          <a:p>
            <a:pPr lvl="1" eaLnBrk="1" hangingPunct="1"/>
            <a:r>
              <a:rPr lang="en-US" altLang="zh-CN" sz="2400"/>
              <a:t>Decrease the latency when not much contention</a:t>
            </a:r>
          </a:p>
          <a:p>
            <a:pPr lvl="1" eaLnBrk="1" hangingPunct="1"/>
            <a:r>
              <a:rPr lang="en-US" altLang="zh-CN" sz="2400"/>
              <a:t>Try to minimize the contentions when higher possibility of comepetition 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331913" y="5876925"/>
            <a:ext cx="6630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Software approach      </a:t>
            </a:r>
            <a:r>
              <a: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  Better hardware Primitives </a:t>
            </a:r>
            <a:endParaRPr kumimoji="1" lang="en-US" altLang="zh-CN" sz="20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0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/>
              <a:t>Review the spin lock again</a:t>
            </a: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9388" y="1052513"/>
            <a:ext cx="9288462" cy="5111750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3333FF"/>
                </a:solidFill>
              </a:rPr>
              <a:t>Assume:</a:t>
            </a:r>
            <a:r>
              <a:rPr lang="en-US" altLang="zh-CN" sz="2800"/>
              <a:t> </a:t>
            </a:r>
          </a:p>
          <a:p>
            <a:pPr lvl="1" eaLnBrk="1" hangingPunct="1"/>
            <a:r>
              <a:rPr lang="en-US" altLang="zh-CN" sz="2400"/>
              <a:t> that 10 processors content one </a:t>
            </a:r>
            <a:r>
              <a:rPr lang="en-US" altLang="zh-CN" sz="2400">
                <a:solidFill>
                  <a:srgbClr val="FF0000"/>
                </a:solidFill>
              </a:rPr>
              <a:t>spin lock</a:t>
            </a:r>
            <a:r>
              <a:rPr lang="en-US" altLang="zh-CN" sz="2400"/>
              <a:t> at the same time. </a:t>
            </a:r>
          </a:p>
          <a:p>
            <a:pPr lvl="1" eaLnBrk="1" hangingPunct="1"/>
            <a:r>
              <a:rPr lang="en-US" altLang="zh-CN" sz="2400"/>
              <a:t>Each bus miss takes 100 clock cycles. </a:t>
            </a:r>
          </a:p>
          <a:p>
            <a:pPr lvl="1" eaLnBrk="1" hangingPunct="1"/>
            <a:r>
              <a:rPr lang="en-US" altLang="zh-CN" sz="2400"/>
              <a:t>No latency if hit in cache. </a:t>
            </a:r>
          </a:p>
          <a:p>
            <a:pPr eaLnBrk="1" hangingPunct="1"/>
            <a:r>
              <a:rPr lang="en-US" altLang="zh-CN" sz="2800">
                <a:solidFill>
                  <a:srgbClr val="3333FF"/>
                </a:solidFill>
              </a:rPr>
              <a:t>Question:</a:t>
            </a:r>
            <a:r>
              <a:rPr lang="en-US" altLang="zh-CN" sz="2800"/>
              <a:t> How many cycles need to get the lock once for all the 10 processors ?</a:t>
            </a:r>
          </a:p>
          <a:p>
            <a:pPr eaLnBrk="1" hangingPunct="1"/>
            <a:r>
              <a:rPr lang="en-US" altLang="zh-CN">
                <a:solidFill>
                  <a:srgbClr val="3333FF"/>
                </a:solidFill>
              </a:rPr>
              <a:t> Answer:  each n-i+1 iteration</a:t>
            </a:r>
          </a:p>
          <a:p>
            <a:pPr lvl="1" eaLnBrk="1" hangingPunct="1"/>
            <a:r>
              <a:rPr lang="en-US" altLang="zh-CN" sz="2400"/>
              <a:t>i processor read miss get lock = 0</a:t>
            </a:r>
          </a:p>
          <a:p>
            <a:pPr lvl="1" eaLnBrk="1" hangingPunct="1"/>
            <a:r>
              <a:rPr lang="en-US" altLang="zh-CN" sz="2400"/>
              <a:t>i processor write miss try to lock it. </a:t>
            </a:r>
          </a:p>
          <a:p>
            <a:pPr lvl="1" eaLnBrk="1" hangingPunct="1"/>
            <a:r>
              <a:rPr lang="en-US" altLang="zh-CN" sz="2400"/>
              <a:t>Write the lock to release</a:t>
            </a:r>
          </a:p>
          <a:p>
            <a:pPr lvl="1" eaLnBrk="1" hangingPunct="1"/>
            <a:r>
              <a:rPr lang="en-US" altLang="zh-CN" sz="2400"/>
              <a:t>Sum ( 2i + 1) (i=N,..1) = N</a:t>
            </a:r>
            <a:r>
              <a:rPr lang="en-US" altLang="zh-CN" sz="2400" baseline="30000"/>
              <a:t>2</a:t>
            </a:r>
            <a:r>
              <a:rPr lang="en-US" altLang="zh-CN" sz="2400"/>
              <a:t> + 2N,  total </a:t>
            </a:r>
            <a:r>
              <a:rPr lang="en-US" altLang="zh-CN" sz="2400">
                <a:solidFill>
                  <a:srgbClr val="FF0000"/>
                </a:solidFill>
              </a:rPr>
              <a:t>12000</a:t>
            </a:r>
            <a:r>
              <a:rPr lang="en-US" altLang="zh-CN" sz="2400"/>
              <a:t> clock cycles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356100" y="4868863"/>
            <a:ext cx="4556125" cy="4206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Unnecessary write contents !</a:t>
            </a:r>
            <a:endParaRPr kumimoji="1" lang="en-US" altLang="zh-CN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0"/>
            <a:ext cx="7621588" cy="1000125"/>
          </a:xfrm>
        </p:spPr>
        <p:txBody>
          <a:bodyPr/>
          <a:lstStyle/>
          <a:p>
            <a:pPr eaLnBrk="1" hangingPunct="1"/>
            <a:r>
              <a:rPr lang="en-US" altLang="zh-CN" sz="3600" b="1"/>
              <a:t>Software implementation</a:t>
            </a:r>
            <a:br>
              <a:rPr lang="en-US" altLang="zh-CN" sz="3600" b="1"/>
            </a:br>
            <a:r>
              <a:rPr lang="en-US" altLang="zh-CN" sz="3600" b="1">
                <a:solidFill>
                  <a:srgbClr val="3333FF"/>
                </a:solidFill>
              </a:rPr>
              <a:t>exponential back-off</a:t>
            </a: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98563"/>
            <a:ext cx="798512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</a:t>
            </a:r>
            <a:r>
              <a:rPr lang="en-US" altLang="zh-CN" sz="2400"/>
              <a:t>DADDUI  R3,R0,# 1 	;R3=initial delay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lockit:	LL 	R2, 0(R2) 		;load linked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	BNEZ R2, lockit		;not available-spin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DADDUI	R2, R2, #1	;get locked value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		SC	R2, 0(R1)		;store conditional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BNEZ R2, gotit	           </a:t>
            </a:r>
            <a:r>
              <a:rPr lang="en-US" altLang="zh-CN" sz="2000"/>
              <a:t>;branch if store succeeds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	</a:t>
            </a:r>
            <a:r>
              <a:rPr lang="en-US" altLang="zh-CN" sz="2400">
                <a:solidFill>
                  <a:srgbClr val="3333FF"/>
                </a:solidFill>
              </a:rPr>
              <a:t>DSLL	R3, R3, #1</a:t>
            </a:r>
            <a:r>
              <a:rPr lang="en-US" altLang="zh-CN" sz="2400"/>
              <a:t>		</a:t>
            </a:r>
            <a:r>
              <a:rPr lang="en-US" altLang="zh-CN" sz="2000"/>
              <a:t>;increase delay by 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</a:t>
            </a:r>
            <a:r>
              <a:rPr lang="en-US" altLang="zh-CN" sz="2400">
                <a:solidFill>
                  <a:srgbClr val="3333FF"/>
                </a:solidFill>
              </a:rPr>
              <a:t>PAUSE R3</a:t>
            </a:r>
            <a:r>
              <a:rPr lang="en-US" altLang="zh-CN" sz="2400"/>
              <a:t> 		           </a:t>
            </a:r>
            <a:r>
              <a:rPr lang="en-US" altLang="zh-CN" sz="2000"/>
              <a:t>;delays by value in R3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J	lockit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gotit:   	use data protected by lock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00113" y="5589588"/>
            <a:ext cx="82438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Try to decrease the contentions when bad contention &amp; obtain low latency when small contention.</a:t>
            </a:r>
            <a:r>
              <a:rPr kumimoji="1"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Queuing Lock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Using array to keep track of the waiting processes</a:t>
            </a:r>
          </a:p>
          <a:p>
            <a:pPr eaLnBrk="1" hangingPunct="1"/>
            <a:r>
              <a:rPr lang="en-US" altLang="zh-CN" sz="3200"/>
              <a:t>One Process only try to get the lock when it’s turn come up.</a:t>
            </a:r>
          </a:p>
          <a:p>
            <a:pPr eaLnBrk="1" hangingPunct="1"/>
            <a:r>
              <a:rPr lang="en-US" altLang="zh-CN" sz="3200"/>
              <a:t>Every processor using a different address for the lock</a:t>
            </a:r>
          </a:p>
          <a:p>
            <a:pPr eaLnBrk="1" hangingPunct="1"/>
            <a:r>
              <a:rPr lang="en-US" altLang="zh-CN" sz="3200"/>
              <a:t>Transfer the lock from one process to another explicitly. </a:t>
            </a:r>
          </a:p>
        </p:txBody>
      </p:sp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Example:</a:t>
            </a:r>
            <a:endParaRPr lang="en-US" altLang="en-US" sz="4000"/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341438"/>
            <a:ext cx="8032750" cy="4257675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 sz="2800">
                <a:solidFill>
                  <a:srgbClr val="3333FF"/>
                </a:solidFill>
              </a:rPr>
              <a:t>Why Synchronize</a:t>
            </a:r>
            <a:r>
              <a:rPr lang="en-US" altLang="en-US" sz="2800"/>
              <a:t>? Need to know when it is safe for different processes to use shared data</a:t>
            </a:r>
          </a:p>
        </p:txBody>
      </p:sp>
      <p:grpSp>
        <p:nvGrpSpPr>
          <p:cNvPr id="20484" name="Group 20"/>
          <p:cNvGrpSpPr>
            <a:grpSpLocks/>
          </p:cNvGrpSpPr>
          <p:nvPr/>
        </p:nvGrpSpPr>
        <p:grpSpPr bwMode="auto">
          <a:xfrm>
            <a:off x="395288" y="2565400"/>
            <a:ext cx="6264275" cy="3240088"/>
            <a:chOff x="748" y="1616"/>
            <a:chExt cx="3946" cy="2041"/>
          </a:xfrm>
        </p:grpSpPr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1157" y="1888"/>
              <a:ext cx="453" cy="453"/>
            </a:xfrm>
            <a:prstGeom prst="rect">
              <a:avLst/>
            </a:prstGeom>
            <a:solidFill>
              <a:srgbClr val="3333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4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2018" y="1888"/>
              <a:ext cx="453" cy="453"/>
            </a:xfrm>
            <a:prstGeom prst="rect">
              <a:avLst/>
            </a:prstGeom>
            <a:solidFill>
              <a:srgbClr val="3333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4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2925" y="1888"/>
              <a:ext cx="453" cy="453"/>
            </a:xfrm>
            <a:prstGeom prst="rect">
              <a:avLst/>
            </a:prstGeom>
            <a:solidFill>
              <a:srgbClr val="3333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4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3833" y="1888"/>
              <a:ext cx="453" cy="453"/>
            </a:xfrm>
            <a:prstGeom prst="rect">
              <a:avLst/>
            </a:prstGeom>
            <a:solidFill>
              <a:srgbClr val="3333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4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>
              <a:off x="748" y="2704"/>
              <a:ext cx="3946" cy="0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>
              <a:off x="1383" y="2341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2245" y="2341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>
              <a:off x="3107" y="2341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4105" y="2341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2653" y="2704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Rectangle 15"/>
            <p:cNvSpPr>
              <a:spLocks noChangeArrowheads="1"/>
            </p:cNvSpPr>
            <p:nvPr/>
          </p:nvSpPr>
          <p:spPr bwMode="auto">
            <a:xfrm>
              <a:off x="2245" y="3067"/>
              <a:ext cx="907" cy="590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4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2245" y="3249"/>
              <a:ext cx="907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4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2018" y="2976"/>
              <a:ext cx="34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</a:endParaRPr>
            </a:p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>
              <a:off x="1156" y="1616"/>
              <a:ext cx="3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FF3300"/>
                  </a:solidFill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>
                  <a:latin typeface="Arial" panose="020B0604020202020204" pitchFamily="34" charset="0"/>
                </a:rPr>
                <a:t>P1              P2                 P3                 P4</a:t>
              </a:r>
            </a:p>
          </p:txBody>
        </p:sp>
      </p:grpSp>
      <p:sp>
        <p:nvSpPr>
          <p:cNvPr id="20485" name="Text Box 21"/>
          <p:cNvSpPr txBox="1">
            <a:spLocks noChangeArrowheads="1"/>
          </p:cNvSpPr>
          <p:nvPr/>
        </p:nvSpPr>
        <p:spPr bwMode="auto">
          <a:xfrm>
            <a:off x="4840288" y="4864100"/>
            <a:ext cx="426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If each process executes x:=x+1, 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then what will be final value of x?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63" y="0"/>
            <a:ext cx="7329487" cy="692150"/>
          </a:xfrm>
        </p:spPr>
        <p:txBody>
          <a:bodyPr/>
          <a:lstStyle/>
          <a:p>
            <a:pPr eaLnBrk="1" hangingPunct="1"/>
            <a:r>
              <a:rPr lang="en-US" altLang="zh-CN" sz="4000" b="1"/>
              <a:t>Review the barrier again</a:t>
            </a:r>
            <a:endParaRPr lang="en-US" altLang="zh-CN"/>
          </a:p>
        </p:txBody>
      </p:sp>
      <p:graphicFrame>
        <p:nvGraphicFramePr>
          <p:cNvPr id="52227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60363" y="765175"/>
          <a:ext cx="8302625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7850720" imgH="4186850" progId="Word.Document.8">
                  <p:embed/>
                </p:oleObj>
              </mc:Choice>
              <mc:Fallback>
                <p:oleObj name="文档" r:id="rId2" imgW="7850720" imgH="41868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765175"/>
                        <a:ext cx="8302625" cy="44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3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611188" y="5013325"/>
            <a:ext cx="8280400" cy="1584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i</a:t>
            </a:r>
            <a:r>
              <a:rPr lang="en-US" altLang="zh-CN" sz="2400" baseline="30000"/>
              <a:t>th  </a:t>
            </a:r>
            <a:r>
              <a:rPr lang="en-US" altLang="zh-CN" sz="2400"/>
              <a:t>processor will have 3</a:t>
            </a:r>
            <a:r>
              <a:rPr lang="en-US" altLang="zh-CN" sz="2400" i="1"/>
              <a:t>i</a:t>
            </a:r>
            <a:r>
              <a:rPr lang="en-US" altLang="zh-CN" sz="2400"/>
              <a:t>+4 bus transactions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The last processor arrives will have only one bus transaction on LD release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			</a:t>
            </a:r>
            <a:r>
              <a:rPr lang="en-US" altLang="zh-CN" sz="2400" b="1">
                <a:sym typeface="Symbol" panose="05050102010706020507" pitchFamily="18" charset="2"/>
              </a:rPr>
              <a:t>Σ</a:t>
            </a:r>
            <a:r>
              <a:rPr lang="zh-CN" altLang="en-US" sz="2400" b="1">
                <a:sym typeface="Symbol" panose="05050102010706020507" pitchFamily="18" charset="2"/>
              </a:rPr>
              <a:t>（</a:t>
            </a:r>
            <a:r>
              <a:rPr lang="en-US" altLang="zh-CN" sz="2400" b="1">
                <a:sym typeface="Symbol" panose="05050102010706020507" pitchFamily="18" charset="2"/>
              </a:rPr>
              <a:t>3</a:t>
            </a:r>
            <a:r>
              <a:rPr lang="en-US" altLang="zh-CN" sz="2000" i="1"/>
              <a:t>i</a:t>
            </a:r>
            <a:r>
              <a:rPr lang="en-US" altLang="zh-CN" sz="2400" b="1">
                <a:sym typeface="Symbol" panose="05050102010706020507" pitchFamily="18" charset="2"/>
              </a:rPr>
              <a:t> +4</a:t>
            </a:r>
            <a:r>
              <a:rPr lang="zh-CN" altLang="en-US" sz="2400" b="1">
                <a:sym typeface="Symbol" panose="05050102010706020507" pitchFamily="18" charset="2"/>
              </a:rPr>
              <a:t>）－</a:t>
            </a:r>
            <a:r>
              <a:rPr lang="en-US" altLang="zh-CN" sz="2400" b="1">
                <a:sym typeface="Symbol" panose="05050102010706020507" pitchFamily="18" charset="2"/>
              </a:rPr>
              <a:t>1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sz="2400" b="1">
                <a:sym typeface="Symbol" panose="05050102010706020507" pitchFamily="18" charset="2"/>
              </a:rPr>
              <a:t>=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5076825" y="5876925"/>
            <a:ext cx="1903413" cy="747713"/>
            <a:chOff x="4032" y="4025"/>
            <a:chExt cx="1199" cy="471"/>
          </a:xfrm>
        </p:grpSpPr>
        <p:sp>
          <p:nvSpPr>
            <p:cNvPr id="52234" name="Rectangle 6"/>
            <p:cNvSpPr>
              <a:spLocks noChangeArrowheads="1"/>
            </p:cNvSpPr>
            <p:nvPr/>
          </p:nvSpPr>
          <p:spPr bwMode="auto">
            <a:xfrm>
              <a:off x="4032" y="4025"/>
              <a:ext cx="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3n</a:t>
              </a:r>
              <a:r>
                <a:rPr kumimoji="1" lang="en-US" altLang="zh-CN" sz="2400" b="1" baseline="30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sz="2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+11n</a:t>
              </a:r>
            </a:p>
          </p:txBody>
        </p:sp>
        <p:sp>
          <p:nvSpPr>
            <p:cNvPr id="52235" name="Rectangle 7"/>
            <p:cNvSpPr>
              <a:spLocks noChangeArrowheads="1"/>
            </p:cNvSpPr>
            <p:nvPr/>
          </p:nvSpPr>
          <p:spPr bwMode="auto">
            <a:xfrm>
              <a:off x="4320" y="420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2236" name="Rectangle 8"/>
            <p:cNvSpPr>
              <a:spLocks noChangeArrowheads="1"/>
            </p:cNvSpPr>
            <p:nvPr/>
          </p:nvSpPr>
          <p:spPr bwMode="auto">
            <a:xfrm>
              <a:off x="4944" y="408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52237" name="Line 9"/>
            <p:cNvSpPr>
              <a:spLocks noChangeShapeType="1"/>
            </p:cNvSpPr>
            <p:nvPr/>
          </p:nvSpPr>
          <p:spPr bwMode="auto">
            <a:xfrm>
              <a:off x="4080" y="4257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57354" name="Oval 10"/>
          <p:cNvSpPr>
            <a:spLocks noChangeArrowheads="1"/>
          </p:cNvSpPr>
          <p:nvPr/>
        </p:nvSpPr>
        <p:spPr bwMode="white">
          <a:xfrm>
            <a:off x="2555875" y="2852738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white">
          <a:xfrm>
            <a:off x="2555875" y="1989138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2232" name="Text Box 14"/>
          <p:cNvSpPr txBox="1">
            <a:spLocks noChangeArrowheads="1"/>
          </p:cNvSpPr>
          <p:nvPr/>
        </p:nvSpPr>
        <p:spPr bwMode="auto">
          <a:xfrm>
            <a:off x="7092950" y="6021388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20400 cycles</a:t>
            </a:r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white">
          <a:xfrm>
            <a:off x="2555875" y="1557338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 animBg="1"/>
      <p:bldP spid="57355" grpId="0" animBg="1"/>
      <p:bldP spid="573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Software Approach: </a:t>
            </a:r>
            <a:r>
              <a:rPr lang="en-US" altLang="zh-CN" sz="2800" b="1">
                <a:solidFill>
                  <a:srgbClr val="3333FF"/>
                </a:solidFill>
              </a:rPr>
              <a:t>Combining tree barrier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8313" y="1412875"/>
            <a:ext cx="8477250" cy="4683125"/>
          </a:xfrm>
        </p:spPr>
        <p:txBody>
          <a:bodyPr/>
          <a:lstStyle/>
          <a:p>
            <a:pPr eaLnBrk="1" hangingPunct="1"/>
            <a:r>
              <a:rPr lang="en-US" altLang="zh-CN" sz="3200"/>
              <a:t>Use predetermined n-ary tree structure</a:t>
            </a:r>
          </a:p>
          <a:p>
            <a:pPr eaLnBrk="1" hangingPunct="1"/>
            <a:r>
              <a:rPr lang="en-US" altLang="zh-CN" sz="3200"/>
              <a:t>When k processes arrive at a child node, it report to its parent node. The processes will be released while arrived at the root. </a:t>
            </a:r>
          </a:p>
          <a:p>
            <a:pPr eaLnBrk="1" hangingPunct="1"/>
            <a:r>
              <a:rPr lang="en-US" altLang="zh-CN" sz="3200"/>
              <a:t>Most Kth processors will content for lock at one node.</a:t>
            </a:r>
          </a:p>
          <a:p>
            <a:pPr eaLnBrk="1" hangingPunct="1"/>
            <a:r>
              <a:rPr lang="en-US" altLang="zh-CN" sz="3200"/>
              <a:t>Sense reversing technique is used. </a:t>
            </a:r>
            <a:endParaRPr lang="en-US" altLang="zh-CN"/>
          </a:p>
        </p:txBody>
      </p:sp>
    </p:spTree>
  </p:cSld>
  <p:clrMapOvr>
    <a:masterClrMapping/>
  </p:clrMapOvr>
  <p:transition spd="slow"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0"/>
            <a:ext cx="8694738" cy="765175"/>
          </a:xfrm>
        </p:spPr>
        <p:txBody>
          <a:bodyPr/>
          <a:lstStyle/>
          <a:p>
            <a:pPr eaLnBrk="1" hangingPunct="1"/>
            <a:r>
              <a:rPr lang="en-US" altLang="zh-CN" sz="3600" b="1"/>
              <a:t>Software Approach: </a:t>
            </a:r>
            <a:r>
              <a:rPr lang="en-US" altLang="zh-CN" sz="2800" b="1">
                <a:solidFill>
                  <a:srgbClr val="3333FF"/>
                </a:solidFill>
              </a:rPr>
              <a:t>Combining tree barrier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96975"/>
            <a:ext cx="8694738" cy="4899025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4276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08725"/>
            <a:ext cx="22891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olidFill>
                  <a:schemeClr val="tx2"/>
                </a:solidFill>
                <a:latin typeface="Arial" panose="020B0604020202020204" pitchFamily="34" charset="0"/>
              </a:rPr>
              <a:t>Feb.2008_jxh_Introduction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61262" cy="755650"/>
          </a:xfrm>
        </p:spPr>
        <p:txBody>
          <a:bodyPr/>
          <a:lstStyle/>
          <a:p>
            <a:pPr eaLnBrk="1" hangingPunct="1"/>
            <a:r>
              <a:rPr lang="en-US" altLang="zh-CN" sz="4000"/>
              <a:t>Hardware Primitive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125538"/>
            <a:ext cx="8261350" cy="4970462"/>
          </a:xfrm>
        </p:spPr>
        <p:txBody>
          <a:bodyPr/>
          <a:lstStyle/>
          <a:p>
            <a:pPr eaLnBrk="1" hangingPunct="1"/>
            <a:r>
              <a:rPr lang="en-US" altLang="zh-CN"/>
              <a:t>Two primitive </a:t>
            </a:r>
          </a:p>
          <a:p>
            <a:pPr lvl="1" eaLnBrk="1" hangingPunct="1"/>
            <a:r>
              <a:rPr lang="en-US" altLang="zh-CN">
                <a:solidFill>
                  <a:srgbClr val="3333FF"/>
                </a:solidFill>
              </a:rPr>
              <a:t>Queuelock:</a:t>
            </a:r>
            <a:r>
              <a:rPr lang="en-US" altLang="zh-CN"/>
              <a:t> for lock</a:t>
            </a:r>
          </a:p>
          <a:p>
            <a:pPr lvl="1" eaLnBrk="1" hangingPunct="1"/>
            <a:r>
              <a:rPr lang="en-US" altLang="zh-CN">
                <a:solidFill>
                  <a:srgbClr val="3333FF"/>
                </a:solidFill>
              </a:rPr>
              <a:t>Fetch&amp;Increment:</a:t>
            </a:r>
            <a:r>
              <a:rPr lang="en-US" altLang="zh-CN"/>
              <a:t>   for barrier</a:t>
            </a:r>
          </a:p>
          <a:p>
            <a:pPr eaLnBrk="1" hangingPunct="1"/>
            <a:r>
              <a:rPr lang="en-US" altLang="zh-CN"/>
              <a:t>Difference with previous primitive</a:t>
            </a:r>
          </a:p>
          <a:p>
            <a:pPr lvl="1" eaLnBrk="1" hangingPunct="1"/>
            <a:r>
              <a:rPr lang="en-US" altLang="zh-CN"/>
              <a:t>Same latency but much less serialization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Queuing lock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Explicitly handing the lock from one waiting processor to the next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Synchronization is integrated with memory controller or directory controller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3333FF"/>
                </a:solidFill>
              </a:rPr>
              <a:t>How does it work 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Miss is sent to synchronization controller on first miss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If the lock is free:   returned to the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Else: create a record of node request;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         send back the locked value;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While lock is available, pick one processor and update/invalidate  the lock variable  in the cache.  </a:t>
            </a:r>
            <a:endParaRPr lang="en-US" altLang="zh-CN"/>
          </a:p>
        </p:txBody>
      </p:sp>
    </p:spTree>
  </p:cSld>
  <p:clrMapOvr>
    <a:masterClrMapping/>
  </p:clrMapOvr>
  <p:transition spd="slow">
    <p:pull dir="r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Performance of queuing lock</a:t>
            </a: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3333FF"/>
                </a:solidFill>
              </a:rPr>
              <a:t>Question:</a:t>
            </a:r>
            <a:r>
              <a:rPr lang="en-US" altLang="zh-CN" sz="2800"/>
              <a:t>  How long does it take to have 10 processors lock and unlock the varialbe using  a Queuing Lock ?</a:t>
            </a:r>
          </a:p>
          <a:p>
            <a:pPr eaLnBrk="1" hangingPunct="1"/>
            <a:r>
              <a:rPr lang="en-US" altLang="zh-CN" sz="2800">
                <a:solidFill>
                  <a:srgbClr val="3333FF"/>
                </a:solidFill>
              </a:rPr>
              <a:t>Answer:</a:t>
            </a:r>
          </a:p>
          <a:p>
            <a:pPr lvl="1" eaLnBrk="1" hangingPunct="1"/>
            <a:r>
              <a:rPr lang="en-US" altLang="zh-CN" sz="2800"/>
              <a:t>n:  miss for the first access</a:t>
            </a:r>
          </a:p>
          <a:p>
            <a:pPr lvl="1" eaLnBrk="1" hangingPunct="1"/>
            <a:r>
              <a:rPr lang="en-US" altLang="zh-CN" sz="2800"/>
              <a:t>1:   free the lock by the first processor who get </a:t>
            </a:r>
          </a:p>
          <a:p>
            <a:pPr lvl="1" eaLnBrk="1" hangingPunct="1"/>
            <a:r>
              <a:rPr lang="en-US" altLang="zh-CN" sz="2800"/>
              <a:t>2:  receive the lock,  free the lock for each processor of (n-1) .</a:t>
            </a:r>
          </a:p>
          <a:p>
            <a:pPr lvl="1" eaLnBrk="1" hangingPunct="1"/>
            <a:r>
              <a:rPr lang="en-US" altLang="zh-CN" sz="2800"/>
              <a:t>Total:  n+1+2(n-1) = 3n-1,    </a:t>
            </a:r>
            <a:r>
              <a:rPr lang="en-US" altLang="zh-CN" sz="2800">
                <a:solidFill>
                  <a:srgbClr val="FF0000"/>
                </a:solidFill>
              </a:rPr>
              <a:t>2900</a:t>
            </a:r>
            <a:r>
              <a:rPr lang="en-US" altLang="zh-CN" sz="2800"/>
              <a:t> clock cycle</a:t>
            </a:r>
          </a:p>
        </p:txBody>
      </p:sp>
    </p:spTree>
  </p:cSld>
  <p:clrMapOvr>
    <a:masterClrMapping/>
  </p:clrMapOvr>
  <p:transition spd="slow">
    <p:pull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260350"/>
            <a:ext cx="7891784" cy="72072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Key issues of implementing Queuing lock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571625"/>
            <a:ext cx="8642350" cy="4648200"/>
          </a:xfrm>
        </p:spPr>
        <p:txBody>
          <a:bodyPr/>
          <a:lstStyle/>
          <a:p>
            <a:pPr eaLnBrk="1" hangingPunct="1"/>
            <a:r>
              <a:rPr lang="en-US" altLang="zh-CN" sz="2800"/>
              <a:t>Distinguish the initial access of the lock</a:t>
            </a:r>
          </a:p>
          <a:p>
            <a:pPr eaLnBrk="1" hangingPunct="1"/>
            <a:r>
              <a:rPr lang="en-US" altLang="zh-CN" sz="2800"/>
              <a:t>Queue can be implemented by a bit vector like for the shared set</a:t>
            </a:r>
          </a:p>
          <a:p>
            <a:pPr eaLnBrk="1" hangingPunct="1"/>
            <a:r>
              <a:rPr lang="en-US" altLang="zh-CN" sz="2800"/>
              <a:t>Capability of reclaim the queuing lock</a:t>
            </a:r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/>
          </a:p>
        </p:txBody>
      </p:sp>
    </p:spTree>
  </p:cSld>
  <p:clrMapOvr>
    <a:masterClrMapping/>
  </p:clrMapOvr>
  <p:transition spd="slow"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Primitive: Fetch&amp;Increment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341438"/>
            <a:ext cx="8261350" cy="4754562"/>
          </a:xfrm>
        </p:spPr>
        <p:txBody>
          <a:bodyPr/>
          <a:lstStyle/>
          <a:p>
            <a:pPr eaLnBrk="1" hangingPunct="1"/>
            <a:r>
              <a:rPr lang="en-US" altLang="zh-CN"/>
              <a:t>Decreasing serialization</a:t>
            </a:r>
          </a:p>
          <a:p>
            <a:pPr lvl="1" eaLnBrk="1" hangingPunct="1"/>
            <a:r>
              <a:rPr lang="en-US" altLang="zh-CN"/>
              <a:t>For barrier:  decrease serialization when collection. </a:t>
            </a:r>
          </a:p>
          <a:p>
            <a:pPr lvl="1" eaLnBrk="1" hangingPunct="1"/>
            <a:r>
              <a:rPr lang="en-US" altLang="zh-CN"/>
              <a:t>For combining tree:  decrease serialization on every node.</a:t>
            </a:r>
          </a:p>
        </p:txBody>
      </p:sp>
    </p:spTree>
  </p:cSld>
  <p:clrMapOvr>
    <a:masterClrMapping/>
  </p:clrMapOvr>
  <p:transition spd="slow"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Barrier using Fetch&amp;Increment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642350" cy="46466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Local_sense = ! Local_sense;        //toggle local_sence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3333FF"/>
                </a:solidFill>
              </a:rPr>
              <a:t>fetch_and_increment(count);</a:t>
            </a:r>
            <a:r>
              <a:rPr lang="en-US" altLang="zh-CN" sz="2400" b="1"/>
              <a:t>         //atomic update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if ( count == total ){                          // all arrived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400" b="1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      count = 0;                                // reset counter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      release = local_sense;           // release processes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     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else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spin(release == local_sense) ; // wait for signal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/>
          </a:p>
        </p:txBody>
      </p:sp>
    </p:spTree>
  </p:cSld>
  <p:clrMapOvr>
    <a:masterClrMapping/>
  </p:clrMapOvr>
  <p:transition spd="slow">
    <p:pull dir="r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Performance for improved barrier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3333FF"/>
                </a:solidFill>
              </a:rPr>
              <a:t>Question:</a:t>
            </a:r>
            <a:r>
              <a:rPr lang="en-US" altLang="zh-CN"/>
              <a:t>  How long does it take to have 10 processors arrive and exit the barrier ?</a:t>
            </a:r>
          </a:p>
          <a:p>
            <a:pPr eaLnBrk="1" hangingPunct="1"/>
            <a:r>
              <a:rPr lang="en-US" altLang="zh-CN">
                <a:solidFill>
                  <a:srgbClr val="3333FF"/>
                </a:solidFill>
              </a:rPr>
              <a:t>Answer:</a:t>
            </a:r>
          </a:p>
          <a:p>
            <a:pPr lvl="1" eaLnBrk="1" hangingPunct="1"/>
            <a:r>
              <a:rPr lang="en-US" altLang="zh-CN"/>
              <a:t>n:  fetch&amp;increment of the count</a:t>
            </a:r>
          </a:p>
          <a:p>
            <a:pPr lvl="1" eaLnBrk="1" hangingPunct="1"/>
            <a:r>
              <a:rPr lang="en-US" altLang="zh-CN"/>
              <a:t>n:  read miss for the count</a:t>
            </a:r>
          </a:p>
          <a:p>
            <a:pPr lvl="1" eaLnBrk="1" hangingPunct="1"/>
            <a:r>
              <a:rPr lang="en-US" altLang="zh-CN"/>
              <a:t>n:  read miss for the release.</a:t>
            </a:r>
          </a:p>
          <a:p>
            <a:pPr lvl="1" eaLnBrk="1" hangingPunct="1"/>
            <a:r>
              <a:rPr lang="en-US" altLang="zh-CN"/>
              <a:t>Total:  3n,    </a:t>
            </a:r>
            <a:r>
              <a:rPr lang="en-US" altLang="zh-CN">
                <a:solidFill>
                  <a:srgbClr val="FF0000"/>
                </a:solidFill>
              </a:rPr>
              <a:t>3000</a:t>
            </a:r>
            <a:r>
              <a:rPr lang="en-US" altLang="zh-CN"/>
              <a:t> clock cycle</a:t>
            </a:r>
          </a:p>
          <a:p>
            <a:pPr eaLnBrk="1" hangingPunct="1"/>
            <a:endParaRPr lang="en-US" altLang="zh-CN"/>
          </a:p>
        </p:txBody>
      </p:sp>
      <p:sp>
        <p:nvSpPr>
          <p:cNvPr id="61444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5795963" y="6308725"/>
            <a:ext cx="576262" cy="360363"/>
          </a:xfrm>
          <a:prstGeom prst="actionButtonForwardNext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X could be 1, 2, 3, 4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875"/>
            <a:ext cx="849788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Conclusion</a:t>
            </a:r>
          </a:p>
        </p:txBody>
      </p:sp>
      <p:sp>
        <p:nvSpPr>
          <p:cNvPr id="624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Efficient use of large scale multiprocessor is a big challenge. </a:t>
            </a:r>
          </a:p>
          <a:p>
            <a:pPr lvl="1" eaLnBrk="1" hangingPunct="1"/>
            <a:r>
              <a:rPr lang="en-US" altLang="zh-CN"/>
              <a:t>Synchronization performance</a:t>
            </a:r>
          </a:p>
          <a:p>
            <a:pPr lvl="1" eaLnBrk="1" hangingPunct="1"/>
            <a:r>
              <a:rPr lang="en-US" altLang="zh-CN"/>
              <a:t>Memory latency</a:t>
            </a:r>
          </a:p>
          <a:p>
            <a:pPr lvl="1" eaLnBrk="1" hangingPunct="1"/>
            <a:r>
              <a:rPr lang="en-US" altLang="zh-CN"/>
              <a:t>Potential load imbalance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0"/>
            <a:ext cx="8143875" cy="936625"/>
          </a:xfrm>
        </p:spPr>
        <p:txBody>
          <a:bodyPr/>
          <a:lstStyle/>
          <a:p>
            <a:pPr eaLnBrk="1" hangingPunct="1"/>
            <a:r>
              <a:rPr lang="en-US" altLang="zh-CN" sz="3600"/>
              <a:t>How to implement S</a:t>
            </a:r>
            <a:r>
              <a:rPr lang="en-US" altLang="en-US" sz="3600"/>
              <a:t>ynchronization</a:t>
            </a:r>
            <a:r>
              <a:rPr lang="en-US" altLang="zh-CN" sz="3600"/>
              <a:t>?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7188" y="1357313"/>
            <a:ext cx="8261350" cy="468312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FF0000"/>
                </a:solidFill>
              </a:rPr>
              <a:t>Hardware Primitive</a:t>
            </a:r>
            <a:r>
              <a:rPr lang="en-US" altLang="zh-CN" sz="2800" dirty="0"/>
              <a:t>: Provide </a:t>
            </a:r>
            <a:r>
              <a:rPr lang="en-US" altLang="zh-CN" sz="2800" b="1" dirty="0">
                <a:solidFill>
                  <a:srgbClr val="3333FF"/>
                </a:solidFill>
              </a:rPr>
              <a:t>u</a:t>
            </a:r>
            <a:r>
              <a:rPr lang="en-US" altLang="en-US" sz="2800" b="1" dirty="0">
                <a:solidFill>
                  <a:srgbClr val="3333FF"/>
                </a:solidFill>
              </a:rPr>
              <a:t>ninterruptable</a:t>
            </a:r>
            <a:r>
              <a:rPr lang="en-US" altLang="en-US" sz="2800" dirty="0"/>
              <a:t> instruction to fetch and update memory (atomic operation);</a:t>
            </a:r>
            <a:r>
              <a:rPr lang="en-US" altLang="zh-CN" sz="2800" dirty="0"/>
              <a:t> or </a:t>
            </a:r>
            <a:r>
              <a:rPr lang="en-US" altLang="zh-CN" sz="2800" b="1" dirty="0">
                <a:solidFill>
                  <a:srgbClr val="3333FF"/>
                </a:solidFill>
              </a:rPr>
              <a:t>instruction sequences</a:t>
            </a:r>
            <a:r>
              <a:rPr lang="en-US" altLang="zh-CN" sz="2800" dirty="0"/>
              <a:t> that can retrieve and change a value atomically.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User level synchronization operation using this primitive;</a:t>
            </a:r>
            <a:endParaRPr lang="en-US" altLang="zh-CN" sz="2800" dirty="0"/>
          </a:p>
          <a:p>
            <a:pPr eaLnBrk="1" hangingPunct="1"/>
            <a:r>
              <a:rPr lang="en-US" altLang="en-US" sz="2800" dirty="0"/>
              <a:t>For large scale MPs, </a:t>
            </a:r>
            <a:r>
              <a:rPr lang="en-US" altLang="en-US" sz="2800" dirty="0">
                <a:solidFill>
                  <a:srgbClr val="3333FF"/>
                </a:solidFill>
              </a:rPr>
              <a:t>synchronization can be a bottleneck</a:t>
            </a:r>
            <a:r>
              <a:rPr lang="en-US" altLang="en-US" sz="2800" dirty="0"/>
              <a:t>;</a:t>
            </a:r>
            <a:r>
              <a:rPr lang="en-US" altLang="zh-CN" sz="2800" dirty="0"/>
              <a:t> need </a:t>
            </a:r>
            <a:r>
              <a:rPr lang="en-US" altLang="en-US" sz="2800" dirty="0"/>
              <a:t>techniques to reduce contention and latency of synchronization</a:t>
            </a:r>
            <a:endParaRPr lang="en-US" altLang="zh-CN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6388" y="5643563"/>
            <a:ext cx="89233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Hardware Primitives 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Synchronize routine Contentions 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Better Primitives  performance optimization</a:t>
            </a:r>
            <a:r>
              <a:rPr kumimoji="1" lang="en-US" altLang="zh-CN" sz="2400" b="1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endParaRPr kumimoji="1" lang="en-US" altLang="zh-CN" sz="2400" b="1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Try without a Hardware Primitive</a:t>
            </a:r>
          </a:p>
        </p:txBody>
      </p:sp>
      <p:pic>
        <p:nvPicPr>
          <p:cNvPr id="2457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125538"/>
            <a:ext cx="8215312" cy="4683125"/>
          </a:xfrm>
          <a:noFill/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176463" y="5895975"/>
            <a:ext cx="5700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3333FF"/>
                </a:solidFill>
                <a:latin typeface="Arial" panose="020B0604020202020204" pitchFamily="34" charset="0"/>
              </a:rPr>
              <a:t>P0, P1 both enter the Critical Section 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89D203-862A-577A-E489-4E5FA106392F}"/>
              </a:ext>
            </a:extLst>
          </p:cNvPr>
          <p:cNvSpPr txBox="1"/>
          <p:nvPr/>
        </p:nvSpPr>
        <p:spPr>
          <a:xfrm>
            <a:off x="5860951" y="5440074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dirty="0"/>
              <a:t>临界区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Try again without Hardware Primitive</a:t>
            </a:r>
          </a:p>
        </p:txBody>
      </p:sp>
      <p:pic>
        <p:nvPicPr>
          <p:cNvPr id="2560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557338"/>
            <a:ext cx="8694738" cy="3651250"/>
          </a:xfrm>
          <a:noFill/>
        </p:spPr>
      </p:pic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1547813" y="5516563"/>
            <a:ext cx="5637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3333FF"/>
                </a:solidFill>
                <a:latin typeface="Arial" panose="020B0604020202020204" pitchFamily="34" charset="0"/>
              </a:rPr>
              <a:t>Doesn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’</a:t>
            </a:r>
            <a:r>
              <a:rPr kumimoji="1" lang="en-US" altLang="zh-CN" sz="2800" b="1">
                <a:solidFill>
                  <a:srgbClr val="3333FF"/>
                </a:solidFill>
                <a:latin typeface="Arial" panose="020B0604020202020204" pitchFamily="34" charset="0"/>
              </a:rPr>
              <a:t>t work with  Deadlock  !</a:t>
            </a:r>
          </a:p>
        </p:txBody>
      </p:sp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Simple solution by Gary Peterson(1979)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835342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619250" y="5949950"/>
            <a:ext cx="527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Arial" panose="020B0604020202020204" pitchFamily="34" charset="0"/>
              </a:rPr>
              <a:t>What if there are many processors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ACF2D-4144-1A60-44D7-5E6578B345F3}"/>
              </a:ext>
            </a:extLst>
          </p:cNvPr>
          <p:cNvSpPr txBox="1"/>
          <p:nvPr/>
        </p:nvSpPr>
        <p:spPr>
          <a:xfrm>
            <a:off x="2915816" y="98107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/>
              <a:t>四个共享变量</a:t>
            </a:r>
          </a:p>
        </p:txBody>
      </p:sp>
    </p:spTree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 sz="4000" dirty="0"/>
              <a:t>Uninterruptable Instruction to Fetch and Update Memory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1557338"/>
            <a:ext cx="8137525" cy="4751387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>
                <a:solidFill>
                  <a:srgbClr val="3333FF"/>
                </a:solidFill>
              </a:rPr>
              <a:t>Atomic exchange</a:t>
            </a:r>
            <a:r>
              <a:rPr lang="en-US" altLang="en-US" sz="2400" dirty="0"/>
              <a:t>: interchange a value in a register for a value in memory</a:t>
            </a:r>
            <a:r>
              <a:rPr lang="en-US" altLang="zh-CN" sz="2400" dirty="0"/>
              <a:t> location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0 =&gt; synchronization variable is free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 =&gt; synchronization variable is locked and unavailable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altLang="zh-CN" sz="2400" dirty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>
                <a:solidFill>
                  <a:srgbClr val="3333FF"/>
                </a:solidFill>
              </a:rPr>
              <a:t>Test-and-set</a:t>
            </a:r>
            <a:r>
              <a:rPr lang="en-US" altLang="en-US" sz="2400" dirty="0"/>
              <a:t>: tests a value and sets it if the value passes the test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0 =&gt; synchronization variable is free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 =&gt; synchronization variable is locked and unavailable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altLang="zh-CN" sz="2400" dirty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>
                <a:solidFill>
                  <a:srgbClr val="3333FF"/>
                </a:solidFill>
              </a:rPr>
              <a:t>Fetch-and-increment</a:t>
            </a:r>
            <a:r>
              <a:rPr lang="en-US" altLang="en-US" sz="2400" dirty="0"/>
              <a:t>: it returns the value of a memory location and atomically increments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2303</TotalTime>
  <Words>2465</Words>
  <Application>Microsoft Macintosh PowerPoint</Application>
  <PresentationFormat>On-screen Show (4:3)</PresentationFormat>
  <Paragraphs>288</Paragraphs>
  <Slides>40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Arial Narrow</vt:lpstr>
      <vt:lpstr>Comic Sans MS</vt:lpstr>
      <vt:lpstr>Courier</vt:lpstr>
      <vt:lpstr>Times New Roman</vt:lpstr>
      <vt:lpstr>Wingdings</vt:lpstr>
      <vt:lpstr>Wingdings 2</vt:lpstr>
      <vt:lpstr>SpringFestivalGreeting</vt:lpstr>
      <vt:lpstr>Document</vt:lpstr>
      <vt:lpstr>文档</vt:lpstr>
      <vt:lpstr>PowerPoint Presentation</vt:lpstr>
      <vt:lpstr>Synchronization</vt:lpstr>
      <vt:lpstr>Example:</vt:lpstr>
      <vt:lpstr>X could be 1, 2, 3, 4</vt:lpstr>
      <vt:lpstr>How to implement Synchronization?</vt:lpstr>
      <vt:lpstr>Try without a Hardware Primitive</vt:lpstr>
      <vt:lpstr>Try again without Hardware Primitive</vt:lpstr>
      <vt:lpstr>Simple solution by Gary Peterson(1979)</vt:lpstr>
      <vt:lpstr>Uninterruptable Instruction to Fetch and Update Memory</vt:lpstr>
      <vt:lpstr>Implement Lock using Hardware Primitives</vt:lpstr>
      <vt:lpstr>Uninterruptable Instruction to Fetch and Update Memory</vt:lpstr>
      <vt:lpstr>Build atomic operations using LL&amp;SC</vt:lpstr>
      <vt:lpstr>How to implement LL&amp;SC ?</vt:lpstr>
      <vt:lpstr>User Level Synchronization—Operation Using the Primitives</vt:lpstr>
      <vt:lpstr>Optimized Spin lock </vt:lpstr>
      <vt:lpstr>Spin lock using LL&amp;SC</vt:lpstr>
      <vt:lpstr>Cache-coherence steps and bus traffic for P0,P1,P2</vt:lpstr>
      <vt:lpstr>Performance analysis of spin lock</vt:lpstr>
      <vt:lpstr>Barrier Synchronization</vt:lpstr>
      <vt:lpstr>Code for barrier</vt:lpstr>
      <vt:lpstr>Code for barrier (updated)</vt:lpstr>
      <vt:lpstr>Alternatives to improve </vt:lpstr>
      <vt:lpstr>Sense-reversing barrier</vt:lpstr>
      <vt:lpstr>Performance analysis of barrier</vt:lpstr>
      <vt:lpstr>Analysis</vt:lpstr>
      <vt:lpstr>Performance Analysis </vt:lpstr>
      <vt:lpstr>Review the spin lock again</vt:lpstr>
      <vt:lpstr>Software implementation exponential back-off</vt:lpstr>
      <vt:lpstr>Queuing Lock</vt:lpstr>
      <vt:lpstr>Review the barrier again</vt:lpstr>
      <vt:lpstr>Software Approach: Combining tree barrier</vt:lpstr>
      <vt:lpstr>Software Approach: Combining tree barrier</vt:lpstr>
      <vt:lpstr>Hardware Primitive</vt:lpstr>
      <vt:lpstr>Queuing lock</vt:lpstr>
      <vt:lpstr>Performance of queuing lock</vt:lpstr>
      <vt:lpstr>Key issues of implementing Queuing lock</vt:lpstr>
      <vt:lpstr>Primitive: Fetch&amp;Increment</vt:lpstr>
      <vt:lpstr>Barrier using Fetch&amp;Increment</vt:lpstr>
      <vt:lpstr>Performance for improved barrier</vt:lpstr>
      <vt:lpstr>Conclusion</vt:lpstr>
    </vt:vector>
  </TitlesOfParts>
  <Company>zjucs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29</dc:title>
  <dc:creator>jxh</dc:creator>
  <cp:lastModifiedBy>Weixu Zong</cp:lastModifiedBy>
  <cp:revision>27</cp:revision>
  <dcterms:created xsi:type="dcterms:W3CDTF">2008-11-18T14:43:28Z</dcterms:created>
  <dcterms:modified xsi:type="dcterms:W3CDTF">2022-12-20T13:11:54Z</dcterms:modified>
</cp:coreProperties>
</file>