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8" r:id="rId3"/>
  </p:sldMasterIdLst>
  <p:notesMasterIdLst>
    <p:notesMasterId r:id="rId62"/>
  </p:notesMasterIdLst>
  <p:sldIdLst>
    <p:sldId id="256" r:id="rId4"/>
    <p:sldId id="553" r:id="rId5"/>
    <p:sldId id="508" r:id="rId6"/>
    <p:sldId id="507" r:id="rId7"/>
    <p:sldId id="550" r:id="rId8"/>
    <p:sldId id="505" r:id="rId9"/>
    <p:sldId id="506" r:id="rId10"/>
    <p:sldId id="453" r:id="rId11"/>
    <p:sldId id="455" r:id="rId12"/>
    <p:sldId id="456" r:id="rId13"/>
    <p:sldId id="457" r:id="rId14"/>
    <p:sldId id="458" r:id="rId15"/>
    <p:sldId id="461" r:id="rId16"/>
    <p:sldId id="494" r:id="rId17"/>
    <p:sldId id="404" r:id="rId18"/>
    <p:sldId id="405" r:id="rId19"/>
    <p:sldId id="406" r:id="rId20"/>
    <p:sldId id="497" r:id="rId21"/>
    <p:sldId id="499" r:id="rId22"/>
    <p:sldId id="554" r:id="rId23"/>
    <p:sldId id="551" r:id="rId24"/>
    <p:sldId id="409" r:id="rId25"/>
    <p:sldId id="411" r:id="rId26"/>
    <p:sldId id="412" r:id="rId27"/>
    <p:sldId id="410" r:id="rId28"/>
    <p:sldId id="413" r:id="rId29"/>
    <p:sldId id="415" r:id="rId30"/>
    <p:sldId id="418" r:id="rId31"/>
    <p:sldId id="421" r:id="rId32"/>
    <p:sldId id="431" r:id="rId33"/>
    <p:sldId id="433" r:id="rId34"/>
    <p:sldId id="434" r:id="rId35"/>
    <p:sldId id="437" r:id="rId36"/>
    <p:sldId id="552" r:id="rId37"/>
    <p:sldId id="503" r:id="rId38"/>
    <p:sldId id="444" r:id="rId39"/>
    <p:sldId id="462" r:id="rId40"/>
    <p:sldId id="463" r:id="rId41"/>
    <p:sldId id="466" r:id="rId42"/>
    <p:sldId id="467" r:id="rId43"/>
    <p:sldId id="555" r:id="rId44"/>
    <p:sldId id="468" r:id="rId45"/>
    <p:sldId id="469" r:id="rId46"/>
    <p:sldId id="510" r:id="rId47"/>
    <p:sldId id="527" r:id="rId48"/>
    <p:sldId id="528" r:id="rId49"/>
    <p:sldId id="531" r:id="rId50"/>
    <p:sldId id="532" r:id="rId51"/>
    <p:sldId id="533" r:id="rId52"/>
    <p:sldId id="534" r:id="rId53"/>
    <p:sldId id="535" r:id="rId54"/>
    <p:sldId id="538" r:id="rId55"/>
    <p:sldId id="540" r:id="rId56"/>
    <p:sldId id="544" r:id="rId57"/>
    <p:sldId id="545" r:id="rId58"/>
    <p:sldId id="546" r:id="rId59"/>
    <p:sldId id="548" r:id="rId60"/>
    <p:sldId id="549" r:id="rId61"/>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27" autoAdjust="0"/>
    <p:restoredTop sz="89627"/>
  </p:normalViewPr>
  <p:slideViewPr>
    <p:cSldViewPr>
      <p:cViewPr>
        <p:scale>
          <a:sx n="111" d="100"/>
          <a:sy n="111" d="100"/>
        </p:scale>
        <p:origin x="1120" y="512"/>
      </p:cViewPr>
      <p:guideLst>
        <p:guide orient="horz" pos="2160"/>
        <p:guide pos="288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solidFill>
                  <a:schemeClr val="tx1"/>
                </a:solidFill>
                <a:latin typeface="Arial" panose="020B0604020202020204" pitchFamily="34" charset="0"/>
              </a:defRPr>
            </a:lvl1pPr>
          </a:lstStyle>
          <a:p>
            <a:pPr>
              <a:defRPr/>
            </a:pPr>
            <a:endParaRPr lang="en-US" altLang="zh-CN"/>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solidFill>
                  <a:schemeClr val="tx1"/>
                </a:solidFill>
                <a:latin typeface="Arial" panose="020B0604020202020204" pitchFamily="34" charset="0"/>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solidFill>
                  <a:schemeClr val="tx1"/>
                </a:solidFill>
                <a:latin typeface="Arial" panose="020B0604020202020204" pitchFamily="34"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defRPr>
            </a:lvl1pPr>
          </a:lstStyle>
          <a:p>
            <a:pPr>
              <a:defRPr/>
            </a:pPr>
            <a:fld id="{7A52A011-2079-4FB3-9557-628A65568CEF}"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84B87B-7320-412C-8F3C-6A16333D44A1}" type="slidenum">
              <a:rPr lang="en-US" altLang="zh-CN" sz="1300" smtClean="0"/>
              <a:t>8</a:t>
            </a:fld>
            <a:endParaRPr lang="en-US" altLang="zh-CN" sz="1300"/>
          </a:p>
        </p:txBody>
      </p:sp>
      <p:sp>
        <p:nvSpPr>
          <p:cNvPr id="44035" name="Rectangle 2"/>
          <p:cNvSpPr>
            <a:spLocks noGrp="1" noRot="1" noChangeAspect="1" noChangeArrowheads="1" noTextEdit="1"/>
          </p:cNvSpPr>
          <p:nvPr>
            <p:ph type="sldImg"/>
          </p:nvPr>
        </p:nvSpPr>
        <p:spPr>
          <a:xfrm>
            <a:off x="992188" y="768350"/>
            <a:ext cx="5114925" cy="3836988"/>
          </a:xfrm>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26</a:t>
            </a:fld>
            <a:endParaRPr lang="en-US" altLang="zh-CN"/>
          </a:p>
        </p:txBody>
      </p:sp>
    </p:spTree>
    <p:extLst>
      <p:ext uri="{BB962C8B-B14F-4D97-AF65-F5344CB8AC3E}">
        <p14:creationId xmlns:p14="http://schemas.microsoft.com/office/powerpoint/2010/main" val="16952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LMD</a:t>
            </a:r>
            <a:r>
              <a:rPr lang="zh-CN" altLang="en-US" dirty="0"/>
              <a:t>：</a:t>
            </a:r>
            <a:r>
              <a:rPr lang="en-US" altLang="zh-CN" dirty="0"/>
              <a:t>load</a:t>
            </a:r>
            <a:r>
              <a:rPr lang="zh-CN" altLang="en-US" dirty="0"/>
              <a:t> </a:t>
            </a:r>
            <a:r>
              <a:rPr lang="en-US" altLang="zh-CN" dirty="0"/>
              <a:t>memory</a:t>
            </a:r>
            <a:r>
              <a:rPr lang="zh-CN" altLang="en-US" dirty="0"/>
              <a:t> </a:t>
            </a:r>
            <a:r>
              <a:rPr lang="en-US" altLang="zh-CN" dirty="0"/>
              <a:t>data</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32</a:t>
            </a:fld>
            <a:endParaRPr lang="en-US" altLang="zh-CN"/>
          </a:p>
        </p:txBody>
      </p:sp>
    </p:spTree>
    <p:extLst>
      <p:ext uri="{BB962C8B-B14F-4D97-AF65-F5344CB8AC3E}">
        <p14:creationId xmlns:p14="http://schemas.microsoft.com/office/powerpoint/2010/main" val="119169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00"/>
                </a:solidFill>
                <a:latin typeface="Comic Sans MS" panose="030F0702030302020204" pitchFamily="66" charset="0"/>
              </a:rPr>
              <a:t>Just 1 cycle to figure out what the right branch address is</a:t>
            </a:r>
            <a:r>
              <a:rPr lang="zh-CN" altLang="en-US" dirty="0">
                <a:solidFill>
                  <a:srgbClr val="000000"/>
                </a:solidFill>
                <a:latin typeface="Comic Sans MS" panose="030F0702030302020204" pitchFamily="66" charset="0"/>
              </a:rPr>
              <a:t>：用一个周期计算分支地址？？（</a:t>
            </a:r>
            <a:r>
              <a:rPr lang="en-US" altLang="zh-CN" dirty="0">
                <a:solidFill>
                  <a:srgbClr val="000000"/>
                </a:solidFill>
                <a:latin typeface="Comic Sans MS" panose="030F0702030302020204" pitchFamily="66" charset="0"/>
              </a:rPr>
              <a:t>40</a:t>
            </a:r>
            <a:r>
              <a:rPr lang="zh-CN" altLang="en-US" dirty="0">
                <a:solidFill>
                  <a:srgbClr val="000000"/>
                </a:solidFill>
                <a:latin typeface="Comic Sans MS" panose="030F0702030302020204" pitchFamily="66" charset="0"/>
              </a:rPr>
              <a:t>页的图的方法）</a:t>
            </a:r>
            <a:endParaRPr lang="en-US" altLang="zh-CN" dirty="0">
              <a:solidFill>
                <a:srgbClr val="000000"/>
              </a:solidFill>
              <a:latin typeface="Comic Sans MS" panose="030F0702030302020204" pitchFamily="66"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00"/>
                </a:solidFill>
                <a:latin typeface="Comic Sans MS" panose="030F0702030302020204" pitchFamily="66" charset="0"/>
              </a:rPr>
              <a:t>So, not 2 or 3 cycles of potential NOP or stall</a:t>
            </a:r>
            <a:r>
              <a:rPr lang="zh-CN" altLang="en-US" dirty="0">
                <a:solidFill>
                  <a:srgbClr val="000000"/>
                </a:solidFill>
                <a:latin typeface="Comic Sans MS" panose="030F0702030302020204" pitchFamily="66" charset="0"/>
              </a:rPr>
              <a:t>：因此，不必像</a:t>
            </a:r>
            <a:r>
              <a:rPr lang="en-US" altLang="zh-CN" dirty="0">
                <a:solidFill>
                  <a:srgbClr val="000000"/>
                </a:solidFill>
                <a:latin typeface="Comic Sans MS" panose="030F0702030302020204" pitchFamily="66" charset="0"/>
              </a:rPr>
              <a:t>naïve</a:t>
            </a:r>
            <a:r>
              <a:rPr lang="zh-CN" altLang="en-US" dirty="0">
                <a:solidFill>
                  <a:srgbClr val="000000"/>
                </a:solidFill>
                <a:latin typeface="Comic Sans MS" panose="030F0702030302020204" pitchFamily="66" charset="0"/>
              </a:rPr>
              <a:t>方法需要等待</a:t>
            </a:r>
            <a:r>
              <a:rPr lang="en-US" altLang="zh-CN" dirty="0">
                <a:solidFill>
                  <a:srgbClr val="000000"/>
                </a:solidFill>
                <a:latin typeface="Comic Sans MS" panose="030F0702030302020204" pitchFamily="66" charset="0"/>
              </a:rPr>
              <a:t>2-3</a:t>
            </a:r>
            <a:r>
              <a:rPr lang="zh-CN" altLang="en-US" dirty="0">
                <a:solidFill>
                  <a:srgbClr val="000000"/>
                </a:solidFill>
                <a:latin typeface="Comic Sans MS" panose="030F0702030302020204" pitchFamily="66" charset="0"/>
              </a:rPr>
              <a:t>个周期。</a:t>
            </a:r>
            <a:endParaRPr lang="en-US" altLang="zh-CN" dirty="0">
              <a:solidFill>
                <a:srgbClr val="000000"/>
              </a:solidFill>
              <a:latin typeface="Comic Sans MS" panose="030F0702030302020204" pitchFamily="66" charset="0"/>
            </a:endParaRPr>
          </a:p>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43</a:t>
            </a:fld>
            <a:endParaRPr lang="en-US" altLang="zh-CN"/>
          </a:p>
        </p:txBody>
      </p:sp>
    </p:spTree>
    <p:extLst>
      <p:ext uri="{BB962C8B-B14F-4D97-AF65-F5344CB8AC3E}">
        <p14:creationId xmlns:p14="http://schemas.microsoft.com/office/powerpoint/2010/main" val="1166357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a:solidFill>
                  <a:schemeClr val="tx2"/>
                </a:solidFill>
                <a:latin typeface="Arial" panose="020B0604020202020204" pitchFamily="34" charset="0"/>
                <a:ea typeface="宋体" panose="02010600030101010101" pitchFamily="2" charset="-122"/>
              </a:defRPr>
            </a:lvl1pPr>
            <a:lvl2pPr marL="742950" indent="-285750" defTabSz="990600">
              <a:defRPr sz="4400">
                <a:solidFill>
                  <a:schemeClr val="tx2"/>
                </a:solidFill>
                <a:latin typeface="Arial" panose="020B0604020202020204" pitchFamily="34" charset="0"/>
                <a:ea typeface="宋体" panose="02010600030101010101" pitchFamily="2" charset="-122"/>
              </a:defRPr>
            </a:lvl2pPr>
            <a:lvl3pPr marL="1143000" indent="-228600" defTabSz="990600">
              <a:defRPr sz="4400">
                <a:solidFill>
                  <a:schemeClr val="tx2"/>
                </a:solidFill>
                <a:latin typeface="Arial" panose="020B0604020202020204" pitchFamily="34" charset="0"/>
                <a:ea typeface="宋体" panose="02010600030101010101" pitchFamily="2" charset="-122"/>
              </a:defRPr>
            </a:lvl3pPr>
            <a:lvl4pPr marL="1600200" indent="-228600" defTabSz="990600">
              <a:defRPr sz="4400">
                <a:solidFill>
                  <a:schemeClr val="tx2"/>
                </a:solidFill>
                <a:latin typeface="Arial" panose="020B0604020202020204" pitchFamily="34" charset="0"/>
                <a:ea typeface="宋体" panose="02010600030101010101" pitchFamily="2" charset="-122"/>
              </a:defRPr>
            </a:lvl4pPr>
            <a:lvl5pPr marL="2057400" indent="-228600" defTabSz="990600">
              <a:defRPr sz="4400">
                <a:solidFill>
                  <a:schemeClr val="tx2"/>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4CDEF97D-597F-47B0-9B5B-CC9877049CF9}" type="slidenum">
              <a:rPr lang="en-US" altLang="zh-CN" sz="1300" smtClean="0">
                <a:solidFill>
                  <a:schemeClr val="tx1"/>
                </a:solidFill>
              </a:rPr>
              <a:t>48</a:t>
            </a:fld>
            <a:endParaRPr lang="en-US" altLang="zh-CN" sz="1300">
              <a:solidFill>
                <a:schemeClr val="tx1"/>
              </a:solidFill>
            </a:endParaRPr>
          </a:p>
        </p:txBody>
      </p:sp>
      <p:sp>
        <p:nvSpPr>
          <p:cNvPr id="133123" name="Rectangle 2"/>
          <p:cNvSpPr>
            <a:spLocks noGrp="1" noRot="1" noChangeAspect="1" noChangeArrowheads="1" noTextEdit="1"/>
          </p:cNvSpPr>
          <p:nvPr>
            <p:ph type="sldImg"/>
          </p:nvPr>
        </p:nvSpPr>
        <p:spPr>
          <a:xfrm>
            <a:off x="992188" y="768350"/>
            <a:ext cx="5114925" cy="3836988"/>
          </a:xfrm>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Loa</a:t>
            </a:r>
            <a:r>
              <a:rPr lang="en-US" altLang="zh-CN" dirty="0"/>
              <a:t>d</a:t>
            </a:r>
            <a:r>
              <a:rPr lang="zh-CN" altLang="en-US" dirty="0"/>
              <a:t>和</a:t>
            </a:r>
            <a:r>
              <a:rPr lang="en-US" altLang="zh-CN" dirty="0"/>
              <a:t>ADD</a:t>
            </a:r>
            <a:r>
              <a:rPr lang="zh-CN" altLang="en-US" dirty="0"/>
              <a:t>指令发生</a:t>
            </a:r>
            <a:r>
              <a:rPr lang="en-US" altLang="zh-CN" dirty="0"/>
              <a:t>RAW</a:t>
            </a:r>
            <a:r>
              <a:rPr lang="zh-CN" altLang="en-US" dirty="0"/>
              <a:t>冲突，所以</a:t>
            </a:r>
            <a:r>
              <a:rPr lang="en-US" altLang="zh-CN" dirty="0"/>
              <a:t>ADD</a:t>
            </a:r>
            <a:r>
              <a:rPr lang="zh-CN" altLang="en-US" dirty="0"/>
              <a:t>指令要等。</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56</a:t>
            </a:fld>
            <a:endParaRPr lang="en-US" altLang="zh-CN"/>
          </a:p>
        </p:txBody>
      </p:sp>
    </p:spTree>
    <p:extLst>
      <p:ext uri="{BB962C8B-B14F-4D97-AF65-F5344CB8AC3E}">
        <p14:creationId xmlns:p14="http://schemas.microsoft.com/office/powerpoint/2010/main" val="559356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ALU之后才能取下一条指令</a:t>
            </a:r>
            <a:r>
              <a:rPr lang="zh-CN" altLang="en-US" dirty="0"/>
              <a:t>，所以一共是</a:t>
            </a:r>
            <a:r>
              <a:rPr lang="en-US" altLang="zh-CN" dirty="0"/>
              <a:t>3</a:t>
            </a:r>
            <a:r>
              <a:rPr lang="zh-CN" altLang="en-US" dirty="0"/>
              <a:t>个周期。</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58</a:t>
            </a:fld>
            <a:endParaRPr lang="en-US" altLang="zh-CN"/>
          </a:p>
        </p:txBody>
      </p:sp>
    </p:spTree>
    <p:extLst>
      <p:ext uri="{BB962C8B-B14F-4D97-AF65-F5344CB8AC3E}">
        <p14:creationId xmlns:p14="http://schemas.microsoft.com/office/powerpoint/2010/main" val="67694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B68AE9-5FDF-4B27-9628-AE1667878859}" type="slidenum">
              <a:rPr lang="en-US" altLang="zh-CN" sz="1300" smtClean="0"/>
              <a:t>9</a:t>
            </a:fld>
            <a:endParaRPr lang="en-US" altLang="zh-CN" sz="1300"/>
          </a:p>
        </p:txBody>
      </p:sp>
      <p:sp>
        <p:nvSpPr>
          <p:cNvPr id="48131" name="Rectangle 2"/>
          <p:cNvSpPr>
            <a:spLocks noGrp="1" noRot="1" noChangeAspect="1" noChangeArrowheads="1" noTextEdit="1"/>
          </p:cNvSpPr>
          <p:nvPr>
            <p:ph type="sldImg"/>
          </p:nvPr>
        </p:nvSpPr>
        <p:spPr>
          <a:xfrm>
            <a:off x="992188" y="768350"/>
            <a:ext cx="5114925" cy="3836988"/>
          </a:xfrm>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9FA7FA-6813-4260-9905-5D7ECA7038CD}" type="slidenum">
              <a:rPr lang="en-US" altLang="zh-CN" sz="1300" smtClean="0"/>
              <a:t>10</a:t>
            </a:fld>
            <a:endParaRPr lang="en-US" altLang="zh-CN" sz="1300"/>
          </a:p>
        </p:txBody>
      </p:sp>
      <p:sp>
        <p:nvSpPr>
          <p:cNvPr id="50179" name="Rectangle 2"/>
          <p:cNvSpPr>
            <a:spLocks noGrp="1" noRot="1" noChangeAspect="1" noChangeArrowheads="1" noTextEdit="1"/>
          </p:cNvSpPr>
          <p:nvPr>
            <p:ph type="sldImg"/>
          </p:nvPr>
        </p:nvSpPr>
        <p:spPr>
          <a:xfrm>
            <a:off x="992188" y="768350"/>
            <a:ext cx="5114925" cy="3836988"/>
          </a:xfrm>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40C7B1-4A63-4327-B90E-3642FE3ADF5F}" type="slidenum">
              <a:rPr lang="en-US" altLang="zh-CN" sz="1300" smtClean="0"/>
              <a:t>11</a:t>
            </a:fld>
            <a:endParaRPr lang="en-US" altLang="zh-CN" sz="1300"/>
          </a:p>
        </p:txBody>
      </p:sp>
      <p:sp>
        <p:nvSpPr>
          <p:cNvPr id="52227" name="Rectangle 2"/>
          <p:cNvSpPr>
            <a:spLocks noGrp="1" noRot="1" noChangeAspect="1" noChangeArrowheads="1" noTextEdit="1"/>
          </p:cNvSpPr>
          <p:nvPr>
            <p:ph type="sldImg"/>
          </p:nvPr>
        </p:nvSpPr>
        <p:spPr>
          <a:xfrm>
            <a:off x="992188" y="768350"/>
            <a:ext cx="5114925" cy="3836988"/>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ABDFB1-618A-40CF-8505-3765EDA1CAB1}" type="slidenum">
              <a:rPr lang="en-US" altLang="zh-CN" sz="1300" smtClean="0"/>
              <a:t>12</a:t>
            </a:fld>
            <a:endParaRPr lang="en-US" altLang="zh-CN" sz="1300"/>
          </a:p>
        </p:txBody>
      </p:sp>
      <p:sp>
        <p:nvSpPr>
          <p:cNvPr id="54275" name="Rectangle 2"/>
          <p:cNvSpPr>
            <a:spLocks noGrp="1" noRot="1" noChangeAspect="1" noChangeArrowheads="1" noTextEdit="1"/>
          </p:cNvSpPr>
          <p:nvPr>
            <p:ph type="sldImg"/>
          </p:nvPr>
        </p:nvSpPr>
        <p:spPr>
          <a:xfrm>
            <a:off x="992188" y="768350"/>
            <a:ext cx="5114925" cy="3836988"/>
          </a:xfrm>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1379A2-2BF4-442C-90ED-84838EAA0699}" type="slidenum">
              <a:rPr lang="en-US" altLang="zh-CN" sz="1300" smtClean="0"/>
              <a:t>13</a:t>
            </a:fld>
            <a:endParaRPr lang="en-US" altLang="zh-CN" sz="1300"/>
          </a:p>
        </p:txBody>
      </p:sp>
      <p:sp>
        <p:nvSpPr>
          <p:cNvPr id="60419" name="Rectangle 2"/>
          <p:cNvSpPr>
            <a:spLocks noGrp="1" noRot="1" noChangeAspect="1" noChangeArrowheads="1" noTextEdit="1"/>
          </p:cNvSpPr>
          <p:nvPr>
            <p:ph type="sldImg"/>
          </p:nvPr>
        </p:nvSpPr>
        <p:spPr>
          <a:xfrm>
            <a:off x="992188" y="768350"/>
            <a:ext cx="5114925" cy="3836988"/>
          </a:xfrm>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mic Sans MS" panose="030F0702030302020204" pitchFamily="66" charset="0"/>
              </a:rPr>
              <a:t>Machine cycle</a:t>
            </a:r>
            <a:r>
              <a:rPr lang="zh-CN" altLang="en-US" dirty="0">
                <a:solidFill>
                  <a:srgbClr val="0000FF"/>
                </a:solidFill>
                <a:latin typeface="Comic Sans MS" panose="030F0702030302020204" pitchFamily="66" charset="0"/>
              </a:rPr>
              <a:t>（固定的）</a:t>
            </a:r>
            <a:r>
              <a:rPr lang="en-US" altLang="zh-CN" dirty="0">
                <a:solidFill>
                  <a:srgbClr val="0000FF"/>
                </a:solidFill>
                <a:latin typeface="Comic Sans MS" panose="030F0702030302020204" pitchFamily="66" charset="0"/>
              </a:rPr>
              <a:t> &gt; latch latency</a:t>
            </a:r>
            <a:r>
              <a:rPr lang="zh-CN" altLang="en-US" dirty="0">
                <a:solidFill>
                  <a:srgbClr val="0000FF"/>
                </a:solidFill>
                <a:latin typeface="Comic Sans MS" panose="030F0702030302020204" pitchFamily="66" charset="0"/>
              </a:rPr>
              <a:t>（固定的）</a:t>
            </a:r>
            <a:r>
              <a:rPr lang="en-US" altLang="zh-CN" dirty="0">
                <a:solidFill>
                  <a:srgbClr val="0000FF"/>
                </a:solidFill>
                <a:latin typeface="Comic Sans MS" panose="030F0702030302020204" pitchFamily="66" charset="0"/>
              </a:rPr>
              <a:t> + clock skew</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假设</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Machine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Cycle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是固定的，流水线都是这个周期内划分更多的步骤，所以必须满足这个条件。但</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太多了，这个条件就破坏了。</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负面影响：</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）每一级流水线都由寄存器组成，更多的流水线级数意味着消耗更多的寄存器，产生更大的面积开销，功耗也会增大。</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）每一级流水线需要握手，流水线的最后一级反压信号可能会一直串扰到最前一级造成严重的时序问题。</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流水线的取指阶段得知条件跳转的结果是到底跳还是不跳，因此只能进行预测，而到了流水线的末端才能通过实际运算得知该分支是真的该跳还是不该跳。如果发现真实的结果与预期的结果不一致，意味着预测失败，需要将所有的预取指令全部丢失。流水线越深，则意味着浪费和损失越严重；流水线越浅，则浪费和损失越少。</a:t>
            </a:r>
          </a:p>
          <a:p>
            <a:pPr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FE1064-2A03-4188-B4A2-A16FE76426E9}" type="slidenum">
              <a:rPr lang="en-US" altLang="zh-CN" sz="1300" smtClean="0"/>
              <a:t>15</a:t>
            </a:fld>
            <a:endParaRPr lang="en-US" altLang="zh-CN" sz="1300"/>
          </a:p>
        </p:txBody>
      </p:sp>
      <p:sp>
        <p:nvSpPr>
          <p:cNvPr id="65539" name="Rectangle 2"/>
          <p:cNvSpPr>
            <a:spLocks noGrp="1" noRot="1" noChangeAspect="1" noChangeArrowheads="1" noTextEdit="1"/>
          </p:cNvSpPr>
          <p:nvPr>
            <p:ph type="sldImg"/>
          </p:nvPr>
        </p:nvSpPr>
        <p:spPr>
          <a:xfrm>
            <a:off x="992188" y="768350"/>
            <a:ext cx="5114925" cy="3836988"/>
          </a:xfrm>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Comic Sans MS" panose="030F0702030302020204" pitchFamily="66" charset="0"/>
              </a:rPr>
              <a:t>The</a:t>
            </a:r>
            <a:r>
              <a:rPr lang="en-US" altLang="zh-CN" sz="1200" dirty="0">
                <a:solidFill>
                  <a:srgbClr val="0000CC"/>
                </a:solidFill>
                <a:latin typeface="Comic Sans MS" panose="030F0702030302020204" pitchFamily="66" charset="0"/>
              </a:rPr>
              <a:t> stall </a:t>
            </a:r>
            <a:r>
              <a:rPr lang="en-US" altLang="zh-CN" sz="1200" dirty="0">
                <a:latin typeface="Comic Sans MS" panose="030F0702030302020204" pitchFamily="66" charset="0"/>
              </a:rPr>
              <a:t>delays </a:t>
            </a:r>
            <a:r>
              <a:rPr lang="en-US" altLang="zh-CN" sz="1200" dirty="0">
                <a:solidFill>
                  <a:srgbClr val="FF3300"/>
                </a:solidFill>
                <a:latin typeface="Comic Sans MS" panose="030F0702030302020204" pitchFamily="66" charset="0"/>
              </a:rPr>
              <a:t>all instructions issued after</a:t>
            </a:r>
            <a:r>
              <a:rPr lang="en-US" altLang="zh-CN" sz="1200" dirty="0">
                <a:latin typeface="Comic Sans MS" panose="030F0702030302020204" pitchFamily="66" charset="0"/>
              </a:rPr>
              <a:t> the instruction that was stalled, while other instructions in the pipeline go on proceeding.</a:t>
            </a:r>
          </a:p>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17</a:t>
            </a:fld>
            <a:endParaRPr lang="en-US" altLang="zh-CN"/>
          </a:p>
        </p:txBody>
      </p:sp>
    </p:spTree>
    <p:extLst>
      <p:ext uri="{BB962C8B-B14F-4D97-AF65-F5344CB8AC3E}">
        <p14:creationId xmlns:p14="http://schemas.microsoft.com/office/powerpoint/2010/main" val="262866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BCF31DC-F83C-4AD3-A75C-0486FE32ED79}" type="slidenum">
              <a:rPr lang="en-US" altLang="zh-CN" sz="1300" smtClean="0"/>
              <a:t>19</a:t>
            </a:fld>
            <a:endParaRPr lang="en-US" altLang="zh-CN" sz="1300"/>
          </a:p>
        </p:txBody>
      </p:sp>
      <p:sp>
        <p:nvSpPr>
          <p:cNvPr id="72707" name="Rectangle 2"/>
          <p:cNvSpPr>
            <a:spLocks noGrp="1" noRot="1" noChangeAspect="1" noChangeArrowheads="1" noTextEdit="1"/>
          </p:cNvSpPr>
          <p:nvPr>
            <p:ph type="sldImg"/>
          </p:nvPr>
        </p:nvSpPr>
        <p:spPr>
          <a:xfrm>
            <a:off x="992188" y="768350"/>
            <a:ext cx="5114925" cy="3836988"/>
          </a:xfrm>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Interlock:</a:t>
            </a:r>
            <a:r>
              <a:rPr lang="zh-CN" altLang="en-US" dirty="0"/>
              <a:t> 流水线</a:t>
            </a:r>
            <a:r>
              <a:rPr lang="zh-CN" altLang="en-US"/>
              <a:t>互锁控制</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5075"/>
            <a:ext cx="1657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浙大大门.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714625"/>
            <a:ext cx="47148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7890" name="Rectangle 2"/>
          <p:cNvSpPr>
            <a:spLocks noGrp="1" noChangeArrowheads="1"/>
          </p:cNvSpPr>
          <p:nvPr>
            <p:ph type="ctrTitle"/>
          </p:nvPr>
        </p:nvSpPr>
        <p:spPr>
          <a:xfrm>
            <a:off x="755650" y="765175"/>
            <a:ext cx="7772400" cy="762000"/>
          </a:xfrm>
        </p:spPr>
        <p:txBody>
          <a:bodyPr anchor="b">
            <a:spAutoFit/>
          </a:bodyPr>
          <a:lstStyle>
            <a:lvl1pPr>
              <a:defRPr/>
            </a:lvl1pPr>
          </a:lstStyle>
          <a:p>
            <a:r>
              <a:rPr lang="zh-CN" altLang="en-US"/>
              <a:t>单击此处编辑母版标题样式</a:t>
            </a:r>
          </a:p>
        </p:txBody>
      </p:sp>
      <p:sp>
        <p:nvSpPr>
          <p:cNvPr id="677891" name="Rectangle 3"/>
          <p:cNvSpPr>
            <a:spLocks noGrp="1" noChangeArrowheads="1"/>
          </p:cNvSpPr>
          <p:nvPr>
            <p:ph type="subTitle" idx="1"/>
          </p:nvPr>
        </p:nvSpPr>
        <p:spPr>
          <a:xfrm>
            <a:off x="1714480" y="1714488"/>
            <a:ext cx="5256212" cy="792162"/>
          </a:xfrm>
        </p:spPr>
        <p:txBody>
          <a:bodyPr/>
          <a:lstStyle>
            <a:lvl1pPr marL="0" indent="0">
              <a:buFont typeface="Wingdings" panose="05000000000000000000" pitchFamily="2" charset="2"/>
              <a:buNone/>
              <a:defRPr sz="4000"/>
            </a:lvl1pPr>
          </a:lstStyle>
          <a:p>
            <a:r>
              <a:rPr lang="zh-CN" altLang="en-US"/>
              <a:t>单击此处编辑母版副标题样式</a:t>
            </a:r>
            <a:endParaRPr lang="zh-CN" altLang="en-US" dirty="0"/>
          </a:p>
        </p:txBody>
      </p:sp>
      <p:sp>
        <p:nvSpPr>
          <p:cNvPr id="6" name="Rectangle 5"/>
          <p:cNvSpPr>
            <a:spLocks noGrp="1" noChangeArrowheads="1"/>
          </p:cNvSpPr>
          <p:nvPr>
            <p:ph type="ftr" sz="quarter" idx="10"/>
          </p:nvPr>
        </p:nvSpPr>
        <p:spPr>
          <a:xfrm>
            <a:off x="1643063" y="6453188"/>
            <a:ext cx="2786062" cy="404812"/>
          </a:xfrm>
        </p:spPr>
        <p:txBody>
          <a:bodyPr/>
          <a:lstStyle>
            <a:lvl1pPr>
              <a:defRPr sz="1800">
                <a:solidFill>
                  <a:srgbClr val="000000"/>
                </a:solidFill>
              </a:defRPr>
            </a:lvl1pPr>
          </a:lstStyle>
          <a:p>
            <a:pPr>
              <a:defRPr/>
            </a:pPr>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日期占位符 4"/>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6" name="灯片编号占位符 5"/>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56022DA6-A137-4A05-BFFA-DD92638B0549}" type="slidenum">
              <a:rPr lang="en-US" altLang="zh-CN"/>
              <a:t>‹#›</a:t>
            </a:fld>
            <a:r>
              <a:rPr lang="en-US" altLang="zh-CN"/>
              <a:t>/21</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260350"/>
            <a:ext cx="2154238" cy="5835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260350"/>
            <a:ext cx="6315075" cy="5835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日期占位符 4"/>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6" name="灯片编号占位符 5"/>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6A1F5EC0-2BB3-4F7C-832A-7DA80E28FB68}" type="slidenum">
              <a:rPr lang="en-US" altLang="zh-CN"/>
              <a:t>‹#›</a:t>
            </a:fld>
            <a:r>
              <a:rPr lang="en-US" altLang="zh-CN"/>
              <a:t>/21</a:t>
            </a: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8642350" cy="2320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0825" y="3598863"/>
            <a:ext cx="8642350" cy="2322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r>
              <a:rPr lang="en-US" altLang="zh-CN"/>
              <a:t>Feb.2008_jxh_Introduction</a:t>
            </a:r>
          </a:p>
        </p:txBody>
      </p:sp>
      <p:sp>
        <p:nvSpPr>
          <p:cNvPr id="6" name="页脚占位符 5"/>
          <p:cNvSpPr>
            <a:spLocks noGrp="1"/>
          </p:cNvSpPr>
          <p:nvPr>
            <p:ph type="ftr" sz="quarter" idx="11"/>
          </p:nvPr>
        </p:nvSpPr>
        <p:spPr>
          <a:xfrm>
            <a:off x="3121025" y="6245225"/>
            <a:ext cx="2895600" cy="476250"/>
          </a:xfrm>
        </p:spPr>
        <p:txBody>
          <a:bodyPr/>
          <a:lstStyle>
            <a:lvl1pPr>
              <a:defRPr>
                <a:ea typeface="宋体" panose="02010600030101010101" pitchFamily="2" charset="-122"/>
              </a:defRPr>
            </a:lvl1pPr>
          </a:lstStyle>
          <a:p>
            <a:pPr>
              <a:defRPr/>
            </a:pPr>
            <a:endParaRPr lang="en-US" altLang="zh-CN"/>
          </a:p>
        </p:txBody>
      </p:sp>
    </p:spTree>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8" y="1341438"/>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anose="030F0702030302020204"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anose="02020603050405020304" pitchFamily="18" charset="0"/>
                <a:ea typeface="楷体_GB2312" pitchFamily="49" charset="-122"/>
              </a:defRPr>
            </a:lvl1pPr>
          </a:lstStyle>
          <a:p>
            <a:r>
              <a:rPr lang="zh-CN" altLang="en-US"/>
              <a:t>单击此处编辑母版副标题样式</a:t>
            </a:r>
            <a:endParaRPr lang="en-US" altLang="zh-CN" dirty="0"/>
          </a:p>
        </p:txBody>
      </p:sp>
    </p:spTree>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9690D29B-1D25-42BA-B1EE-55E2D26BCB39}" type="slidenum">
              <a:rPr lang="en-US" altLang="zh-CN"/>
              <a:t>‹#›</a:t>
            </a:fld>
            <a:r>
              <a:rPr lang="en-US" altLang="zh-CN"/>
              <a:t>/128</a:t>
            </a:r>
          </a:p>
        </p:txBody>
      </p:sp>
    </p:spTree>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C0F40AC-882D-4BCF-870A-4B1CC1BAC510}" type="slidenum">
              <a:rPr lang="en-US" altLang="zh-CN"/>
              <a:t>‹#›</a:t>
            </a:fld>
            <a:r>
              <a:rPr lang="en-US" altLang="zh-CN"/>
              <a:t>/128</a:t>
            </a:r>
          </a:p>
        </p:txBody>
      </p:sp>
    </p:spTree>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049BBA2A-5159-436F-ADC3-2105109D4862}" type="slidenum">
              <a:rPr lang="en-US" altLang="zh-CN"/>
              <a:t>‹#›</a:t>
            </a:fld>
            <a:r>
              <a:rPr lang="en-US" altLang="zh-CN"/>
              <a:t>/128</a:t>
            </a:r>
          </a:p>
        </p:txBody>
      </p:sp>
    </p:spTree>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4B6F7C1-5AA9-4A3C-A1F0-F67A25ED3C4B}" type="slidenum">
              <a:rPr lang="en-US" altLang="zh-CN"/>
              <a:t>‹#›</a:t>
            </a:fld>
            <a:r>
              <a:rPr lang="en-US" altLang="zh-CN"/>
              <a:t>/128</a:t>
            </a:r>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p:nvSpPr>
        <p:spPr bwMode="auto">
          <a:xfrm>
            <a:off x="8501063" y="6429375"/>
            <a:ext cx="642937" cy="357188"/>
          </a:xfrm>
          <a:prstGeom prst="rect">
            <a:avLst/>
          </a:prstGeom>
          <a:noFill/>
          <a:ln w="9525">
            <a:noFill/>
            <a:miter lim="800000"/>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400">
                <a:solidFill>
                  <a:srgbClr val="000000"/>
                </a:solidFill>
              </a:rPr>
              <a:t>1.</a:t>
            </a:r>
            <a:fld id="{521678C4-63CA-470C-80A8-19976DD18DDF}" type="slidenum">
              <a:rPr lang="en-US" altLang="zh-CN" sz="1400" smtClean="0">
                <a:solidFill>
                  <a:srgbClr val="000000"/>
                </a:solidFill>
              </a:rPr>
              <a:t>‹#›</a:t>
            </a:fld>
            <a:endParaRPr lang="en-US" altLang="zh-CN" sz="1400">
              <a:solidFill>
                <a:srgbClr val="000000"/>
              </a:solidFill>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3"/>
          <p:cNvSpPr>
            <a:spLocks noGrp="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D9D7F0E-1BED-4E83-B309-638401F6884E}" type="slidenum">
              <a:rPr lang="en-US" altLang="zh-CN"/>
              <a:t>‹#›</a:t>
            </a:fld>
            <a:r>
              <a:rPr lang="en-US" altLang="zh-CN"/>
              <a:t>/128</a:t>
            </a:r>
          </a:p>
        </p:txBody>
      </p:sp>
    </p:spTree>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73C24C49-DE5D-4EFC-B722-BF1A994C40F3}" type="slidenum">
              <a:rPr lang="en-US" altLang="zh-CN"/>
              <a:t>‹#›</a:t>
            </a:fld>
            <a:r>
              <a:rPr lang="en-US" altLang="zh-CN"/>
              <a:t>/128</a:t>
            </a:r>
          </a:p>
        </p:txBody>
      </p:sp>
    </p:spTree>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BAB1C9DD-ADA2-4240-924D-E78FD54F8FB1}" type="slidenum">
              <a:rPr lang="en-US" altLang="zh-CN"/>
              <a:t>‹#›</a:t>
            </a:fld>
            <a:r>
              <a:rPr lang="en-US" altLang="zh-CN"/>
              <a:t>/128</a:t>
            </a:r>
          </a:p>
        </p:txBody>
      </p:sp>
    </p:spTree>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99EF485-3E92-43A3-A2F6-FECEBF92434E}" type="slidenum">
              <a:rPr lang="en-US" altLang="zh-CN"/>
              <a:t>‹#›</a:t>
            </a:fld>
            <a:r>
              <a:rPr lang="en-US" altLang="zh-CN"/>
              <a:t>/128</a:t>
            </a:r>
          </a:p>
        </p:txBody>
      </p:sp>
    </p:spTree>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ransition spd="slow">
    <p:pull dir="ru"/>
  </p:transition>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A862CF0B-FE02-4361-A391-E51885817BD5}" type="slidenum">
              <a:rPr lang="en-US" altLang="zh-CN"/>
              <a:t>‹#›</a:t>
            </a:fld>
            <a:r>
              <a:rPr lang="en-US" altLang="zh-CN"/>
              <a:t>/128</a:t>
            </a:r>
          </a:p>
        </p:txBody>
      </p:sp>
    </p:spTree>
  </p:cSld>
  <p:clrMapOvr>
    <a:masterClrMapping/>
  </p:clrMapOvr>
  <p:transition spd="slow">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3" y="6400800"/>
            <a:ext cx="3500437" cy="457200"/>
          </a:xfrm>
          <a:prstGeom prst="rect">
            <a:avLst/>
          </a:prstGeom>
          <a:noFill/>
          <a:ln w="9525">
            <a:noFill/>
            <a:miter lim="800000"/>
          </a:ln>
          <a:effectLst/>
        </p:spPr>
        <p:txBody>
          <a:bodyPr anchor="b"/>
          <a:lstStyle>
            <a:lvl1pPr algn="l">
              <a:defRPr sz="1400" dirty="0" err="1" smtClean="0"/>
            </a:lvl1pPr>
          </a:lstStyle>
          <a:p>
            <a:pPr>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hasCustomPrompt="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cSld>
  <p:clrMapOvr>
    <a:masterClrMapping/>
  </p:clrMapOvr>
  <p:transition spd="slow">
    <p:pull dir="ru"/>
  </p:transition>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smtClean="0"/>
            </a:lvl1pPr>
          </a:lstStyle>
          <a:p>
            <a:pPr>
              <a:defRPr/>
            </a:pPr>
            <a:fld id="{332D6519-DC5A-4F64-9B37-F6C43FB223A2}" type="slidenum">
              <a:rPr lang="en-US" altLang="zh-CN"/>
              <a:t>‹#›</a:t>
            </a:fld>
            <a:r>
              <a:rPr lang="en-US" altLang="zh-CN"/>
              <a:t>/128</a:t>
            </a:r>
          </a:p>
        </p:txBody>
      </p:sp>
      <p:sp>
        <p:nvSpPr>
          <p:cNvPr id="6" name="Date Placeholder 5"/>
          <p:cNvSpPr>
            <a:spLocks noGrp="1" noChangeArrowheads="1"/>
          </p:cNvSpPr>
          <p:nvPr>
            <p:ph type="dt" sz="half" idx="12"/>
          </p:nvPr>
        </p:nvSpPr>
        <p:spPr>
          <a:xfrm>
            <a:off x="1500188" y="6400800"/>
            <a:ext cx="3500437" cy="457200"/>
          </a:xfrm>
          <a:prstGeom prst="rect">
            <a:avLst/>
          </a:prstGeom>
        </p:spPr>
        <p:txBody>
          <a:bodyPr/>
          <a:lstStyle>
            <a:lvl1pPr algn="l">
              <a:defRPr sz="1050" smtClean="0">
                <a:solidFill>
                  <a:schemeClr val="tx1"/>
                </a:solidFill>
                <a:latin typeface="Arial" panose="020B0604020202020204" pitchFamily="34" charset="0"/>
              </a:defRPr>
            </a:lvl1pPr>
          </a:lstStyle>
          <a:p>
            <a:pPr>
              <a:defRPr/>
            </a:pPr>
            <a:r>
              <a:rPr lang="en-US" altLang="zh-CN"/>
              <a:t>Feb.2008_jxh_Introduction</a:t>
            </a:r>
          </a:p>
        </p:txBody>
      </p:sp>
    </p:spTree>
  </p:cSld>
  <p:clrMapOvr>
    <a:masterClrMapping/>
  </p:clrMapOvr>
  <p:transition/>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8642350"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1A78794-AECF-4DC3-8703-CA7AF5BAB655}" type="slidenum">
              <a:rPr lang="en-US" altLang="zh-CN"/>
              <a:t>‹#›</a:t>
            </a:fld>
            <a:r>
              <a:rPr lang="en-US" altLang="zh-CN"/>
              <a:t>/128</a:t>
            </a:r>
          </a:p>
        </p:txBody>
      </p:sp>
    </p:spTree>
  </p:cSld>
  <p:clrMapOvr>
    <a:masterClrMapping/>
  </p:clrMapOvr>
  <p:transition spd="slow">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8" y="1341438"/>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3978481977"/>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31093309"/>
      </p:ext>
    </p:extLst>
  </p:cSld>
  <p:clrMapOvr>
    <a:masterClrMapping/>
  </p:clrMapOvr>
  <p:transition spd="slow">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9690D29B-1D25-42BA-B1EE-55E2D26BCB39}" type="slidenum">
              <a:rPr lang="en-US" altLang="zh-CN"/>
              <a:pPr>
                <a:defRPr/>
              </a:pPr>
              <a:t>‹#›</a:t>
            </a:fld>
            <a:r>
              <a:rPr lang="en-US" altLang="zh-CN"/>
              <a:t>/128</a:t>
            </a:r>
          </a:p>
        </p:txBody>
      </p:sp>
    </p:spTree>
    <p:extLst>
      <p:ext uri="{BB962C8B-B14F-4D97-AF65-F5344CB8AC3E}">
        <p14:creationId xmlns:p14="http://schemas.microsoft.com/office/powerpoint/2010/main" val="3638320947"/>
      </p:ext>
    </p:extLst>
  </p:cSld>
  <p:clrMapOvr>
    <a:masterClrMapping/>
  </p:clrMapOvr>
  <p:transition spd="slow">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C0F40AC-882D-4BCF-870A-4B1CC1BAC510}" type="slidenum">
              <a:rPr lang="en-US" altLang="zh-CN"/>
              <a:pPr>
                <a:defRPr/>
              </a:pPr>
              <a:t>‹#›</a:t>
            </a:fld>
            <a:r>
              <a:rPr lang="en-US" altLang="zh-CN"/>
              <a:t>/128</a:t>
            </a:r>
          </a:p>
        </p:txBody>
      </p:sp>
    </p:spTree>
    <p:extLst>
      <p:ext uri="{BB962C8B-B14F-4D97-AF65-F5344CB8AC3E}">
        <p14:creationId xmlns:p14="http://schemas.microsoft.com/office/powerpoint/2010/main" val="712996955"/>
      </p:ext>
    </p:extLst>
  </p:cSld>
  <p:clrMapOvr>
    <a:masterClrMapping/>
  </p:clrMapOvr>
  <p:transition spd="slow">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049BBA2A-5159-436F-ADC3-2105109D4862}" type="slidenum">
              <a:rPr lang="en-US" altLang="zh-CN"/>
              <a:pPr>
                <a:defRPr/>
              </a:pPr>
              <a:t>‹#›</a:t>
            </a:fld>
            <a:r>
              <a:rPr lang="en-US" altLang="zh-CN"/>
              <a:t>/128</a:t>
            </a:r>
          </a:p>
        </p:txBody>
      </p:sp>
    </p:spTree>
    <p:extLst>
      <p:ext uri="{BB962C8B-B14F-4D97-AF65-F5344CB8AC3E}">
        <p14:creationId xmlns:p14="http://schemas.microsoft.com/office/powerpoint/2010/main" val="1997882427"/>
      </p:ext>
    </p:extLst>
  </p:cSld>
  <p:clrMapOvr>
    <a:masterClrMapping/>
  </p:clrMapOvr>
  <p:transition spd="slow">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66315999"/>
      </p:ext>
    </p:extLst>
  </p:cSld>
  <p:clrMapOvr>
    <a:masterClrMapping/>
  </p:clrMapOvr>
  <p:transition spd="slow">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4B6F7C1-5AA9-4A3C-A1F0-F67A25ED3C4B}" type="slidenum">
              <a:rPr lang="en-US" altLang="zh-CN"/>
              <a:pPr>
                <a:defRPr/>
              </a:pPr>
              <a:t>‹#›</a:t>
            </a:fld>
            <a:r>
              <a:rPr lang="en-US" altLang="zh-CN"/>
              <a:t>/128</a:t>
            </a:r>
          </a:p>
        </p:txBody>
      </p:sp>
    </p:spTree>
    <p:extLst>
      <p:ext uri="{BB962C8B-B14F-4D97-AF65-F5344CB8AC3E}">
        <p14:creationId xmlns:p14="http://schemas.microsoft.com/office/powerpoint/2010/main" val="4491430"/>
      </p:ext>
    </p:extLst>
  </p:cSld>
  <p:clrMapOvr>
    <a:masterClrMapping/>
  </p:clrMapOvr>
  <p:transition spd="slow">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D9D7F0E-1BED-4E83-B309-638401F6884E}" type="slidenum">
              <a:rPr lang="en-US" altLang="zh-CN"/>
              <a:pPr>
                <a:defRPr/>
              </a:pPr>
              <a:t>‹#›</a:t>
            </a:fld>
            <a:r>
              <a:rPr lang="en-US" altLang="zh-CN"/>
              <a:t>/128</a:t>
            </a:r>
          </a:p>
        </p:txBody>
      </p:sp>
    </p:spTree>
    <p:extLst>
      <p:ext uri="{BB962C8B-B14F-4D97-AF65-F5344CB8AC3E}">
        <p14:creationId xmlns:p14="http://schemas.microsoft.com/office/powerpoint/2010/main" val="3233110697"/>
      </p:ext>
    </p:extLst>
  </p:cSld>
  <p:clrMapOvr>
    <a:masterClrMapping/>
  </p:clrMapOvr>
  <p:transition spd="slow">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73C24C49-DE5D-4EFC-B722-BF1A994C40F3}" type="slidenum">
              <a:rPr lang="en-US" altLang="zh-CN"/>
              <a:pPr>
                <a:defRPr/>
              </a:pPr>
              <a:t>‹#›</a:t>
            </a:fld>
            <a:r>
              <a:rPr lang="en-US" altLang="zh-CN"/>
              <a:t>/128</a:t>
            </a:r>
          </a:p>
        </p:txBody>
      </p:sp>
    </p:spTree>
    <p:extLst>
      <p:ext uri="{BB962C8B-B14F-4D97-AF65-F5344CB8AC3E}">
        <p14:creationId xmlns:p14="http://schemas.microsoft.com/office/powerpoint/2010/main" val="1966642898"/>
      </p:ext>
    </p:extLst>
  </p:cSld>
  <p:clrMapOvr>
    <a:masterClrMapping/>
  </p:clrMapOvr>
  <p:transition spd="slow">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BAB1C9DD-ADA2-4240-924D-E78FD54F8FB1}" type="slidenum">
              <a:rPr lang="en-US" altLang="zh-CN"/>
              <a:pPr>
                <a:defRPr/>
              </a:pPr>
              <a:t>‹#›</a:t>
            </a:fld>
            <a:r>
              <a:rPr lang="en-US" altLang="zh-CN"/>
              <a:t>/128</a:t>
            </a:r>
          </a:p>
        </p:txBody>
      </p:sp>
    </p:spTree>
    <p:extLst>
      <p:ext uri="{BB962C8B-B14F-4D97-AF65-F5344CB8AC3E}">
        <p14:creationId xmlns:p14="http://schemas.microsoft.com/office/powerpoint/2010/main" val="2112146484"/>
      </p:ext>
    </p:extLst>
  </p:cSld>
  <p:clrMapOvr>
    <a:masterClrMapping/>
  </p:clrMapOvr>
  <p:transition spd="slow">
    <p:pull dir="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99EF485-3E92-43A3-A2F6-FECEBF92434E}" type="slidenum">
              <a:rPr lang="en-US" altLang="zh-CN"/>
              <a:pPr>
                <a:defRPr/>
              </a:pPr>
              <a:t>‹#›</a:t>
            </a:fld>
            <a:r>
              <a:rPr lang="en-US" altLang="zh-CN"/>
              <a:t>/128</a:t>
            </a:r>
          </a:p>
        </p:txBody>
      </p:sp>
    </p:spTree>
    <p:extLst>
      <p:ext uri="{BB962C8B-B14F-4D97-AF65-F5344CB8AC3E}">
        <p14:creationId xmlns:p14="http://schemas.microsoft.com/office/powerpoint/2010/main" val="2148995111"/>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4054475"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1088" y="1412875"/>
            <a:ext cx="4054475"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052809364"/>
      </p:ext>
    </p:extLst>
  </p:cSld>
  <p:clrMapOvr>
    <a:masterClrMapping/>
  </p:clrMapOvr>
  <p:transition spd="slow">
    <p:pull dir="ru"/>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A862CF0B-FE02-4361-A391-E51885817BD5}" type="slidenum">
              <a:rPr lang="en-US" altLang="zh-CN"/>
              <a:pPr>
                <a:defRPr/>
              </a:pPr>
              <a:t>‹#›</a:t>
            </a:fld>
            <a:r>
              <a:rPr lang="en-US" altLang="zh-CN"/>
              <a:t>/128</a:t>
            </a:r>
          </a:p>
        </p:txBody>
      </p:sp>
    </p:spTree>
    <p:extLst>
      <p:ext uri="{BB962C8B-B14F-4D97-AF65-F5344CB8AC3E}">
        <p14:creationId xmlns:p14="http://schemas.microsoft.com/office/powerpoint/2010/main" val="2847204768"/>
      </p:ext>
    </p:extLst>
  </p:cSld>
  <p:clrMapOvr>
    <a:masterClrMapping/>
  </p:clrMapOvr>
  <p:transition spd="slow">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3" y="6400800"/>
            <a:ext cx="3500437" cy="457200"/>
          </a:xfrm>
          <a:prstGeom prst="rect">
            <a:avLst/>
          </a:prstGeom>
          <a:noFill/>
          <a:ln w="9525">
            <a:noFill/>
            <a:miter lim="800000"/>
            <a:headEnd/>
            <a:tailEnd/>
          </a:ln>
          <a:effectLst/>
        </p:spPr>
        <p:txBody>
          <a:bodyPr anchor="b"/>
          <a:lstStyle>
            <a:lvl1pPr algn="l">
              <a:defRPr sz="1400" dirty="0" err="1" smtClean="0"/>
            </a:lvl1pPr>
          </a:lstStyle>
          <a:p>
            <a:pPr>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96103255"/>
      </p:ext>
    </p:extLst>
  </p:cSld>
  <p:clrMapOvr>
    <a:masterClrMapping/>
  </p:clrMapOvr>
  <p:transition spd="slow">
    <p:pull dir="ru"/>
  </p:transition>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smtClean="0"/>
            </a:lvl1pPr>
          </a:lstStyle>
          <a:p>
            <a:pPr>
              <a:defRPr/>
            </a:pPr>
            <a:fld id="{332D6519-DC5A-4F64-9B37-F6C43FB223A2}" type="slidenum">
              <a:rPr lang="en-US" altLang="zh-CN"/>
              <a:pPr>
                <a:defRPr/>
              </a:pPr>
              <a:t>‹#›</a:t>
            </a:fld>
            <a:r>
              <a:rPr lang="en-US" altLang="zh-CN"/>
              <a:t>/128</a:t>
            </a:r>
          </a:p>
        </p:txBody>
      </p:sp>
      <p:sp>
        <p:nvSpPr>
          <p:cNvPr id="6" name="Date Placeholder 5"/>
          <p:cNvSpPr>
            <a:spLocks noGrp="1" noChangeArrowheads="1"/>
          </p:cNvSpPr>
          <p:nvPr>
            <p:ph type="dt" sz="half" idx="12"/>
          </p:nvPr>
        </p:nvSpPr>
        <p:spPr>
          <a:xfrm>
            <a:off x="1500188" y="6400800"/>
            <a:ext cx="3500437" cy="457200"/>
          </a:xfrm>
          <a:prstGeom prst="rect">
            <a:avLst/>
          </a:prstGeom>
        </p:spPr>
        <p:txBody>
          <a:bodyPr/>
          <a:lstStyle>
            <a:lvl1pPr algn="l">
              <a:defRPr sz="1050" smtClean="0">
                <a:solidFill>
                  <a:schemeClr val="tx1"/>
                </a:solidFill>
                <a:latin typeface="Arial" charset="0"/>
              </a:defRPr>
            </a:lvl1pPr>
          </a:lstStyle>
          <a:p>
            <a:pPr>
              <a:defRPr/>
            </a:pPr>
            <a:r>
              <a:rPr lang="en-US" altLang="zh-CN"/>
              <a:t>Feb.2008_jxh_Introduction</a:t>
            </a:r>
          </a:p>
        </p:txBody>
      </p:sp>
    </p:spTree>
    <p:extLst>
      <p:ext uri="{BB962C8B-B14F-4D97-AF65-F5344CB8AC3E}">
        <p14:creationId xmlns:p14="http://schemas.microsoft.com/office/powerpoint/2010/main" val="2346700263"/>
      </p:ext>
    </p:extLst>
  </p:cSld>
  <p:clrMapOvr>
    <a:masterClrMapping/>
  </p:clrMapOvr>
  <p:transition/>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type="txOverObj">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8642350"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1A78794-AECF-4DC3-8703-CA7AF5BAB655}" type="slidenum">
              <a:rPr lang="en-US" altLang="zh-CN"/>
              <a:pPr>
                <a:defRPr/>
              </a:pPr>
              <a:t>‹#›</a:t>
            </a:fld>
            <a:r>
              <a:rPr lang="en-US" altLang="zh-CN"/>
              <a:t>/128</a:t>
            </a:r>
          </a:p>
        </p:txBody>
      </p:sp>
    </p:spTree>
    <p:extLst>
      <p:ext uri="{BB962C8B-B14F-4D97-AF65-F5344CB8AC3E}">
        <p14:creationId xmlns:p14="http://schemas.microsoft.com/office/powerpoint/2010/main" val="224421904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endParaRPr lang="en-US" altLang="zh-CN"/>
          </a:p>
        </p:txBody>
      </p:sp>
      <p:sp>
        <p:nvSpPr>
          <p:cNvPr id="4" name="日期占位符 3"/>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5" name="灯片编号占位符 4"/>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499A1430-B15E-4638-BCCE-D4CC454AF346}" type="slidenum">
              <a:rPr lang="en-US" altLang="zh-CN"/>
              <a:t>‹#›</a:t>
            </a:fld>
            <a:r>
              <a:rPr lang="en-US" altLang="zh-CN"/>
              <a:t>/21</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endParaRPr lang="en-US" altLang="zh-CN"/>
          </a:p>
        </p:txBody>
      </p:sp>
      <p:sp>
        <p:nvSpPr>
          <p:cNvPr id="3" name="日期占位符 2"/>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4" name="灯片编号占位符 3"/>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0424632D-8423-45D1-AF04-C466E8E2FF78}" type="slidenum">
              <a:rPr lang="en-US" altLang="zh-CN"/>
              <a:t>‹#›</a:t>
            </a:fld>
            <a:r>
              <a:rPr lang="en-US" altLang="zh-CN"/>
              <a:t>/21</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7" name="灯片编号占位符 6"/>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1C5F98D5-FE83-4AF8-85D9-4090455A956F}" type="slidenum">
              <a:rPr lang="en-US" altLang="zh-CN"/>
              <a:t>‹#›</a:t>
            </a:fld>
            <a:r>
              <a:rPr lang="en-US" altLang="zh-CN"/>
              <a:t>/21</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7" name="灯片编号占位符 6"/>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B1FB0AE0-0A72-4688-9167-B1CEC42AAABD}" type="slidenum">
              <a:rPr lang="en-US" altLang="zh-CN"/>
              <a:t>‹#›</a:t>
            </a:fld>
            <a:r>
              <a:rPr lang="en-US" altLang="zh-CN"/>
              <a:t>/21</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21" Type="http://schemas.openxmlformats.org/officeDocument/2006/relationships/image" Target="../media/image6.jpe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png"/><Relationship Id="rId3" Type="http://schemas.openxmlformats.org/officeDocument/2006/relationships/slideLayout" Target="../slideLayouts/slideLayout31.xml"/><Relationship Id="rId21" Type="http://schemas.openxmlformats.org/officeDocument/2006/relationships/image" Target="../media/image6.jpe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5.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4.jpe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60350"/>
            <a:ext cx="86217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84213" y="1412875"/>
            <a:ext cx="826135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6868" name="Rectangle 4"/>
          <p:cNvSpPr>
            <a:spLocks noGrp="1" noChangeArrowheads="1"/>
          </p:cNvSpPr>
          <p:nvPr>
            <p:ph type="ftr" sz="quarter" idx="3"/>
          </p:nvPr>
        </p:nvSpPr>
        <p:spPr bwMode="auto">
          <a:xfrm>
            <a:off x="35814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buClrTx/>
              <a:buSzTx/>
              <a:buFontTx/>
              <a:buNone/>
              <a:defRPr kumimoji="0" sz="1400" b="0">
                <a:solidFill>
                  <a:schemeClr val="tx1"/>
                </a:solidFill>
                <a:latin typeface="Arial" panose="020B0604020202020204" pitchFamily="34" charset="0"/>
              </a:defRPr>
            </a:lvl1pPr>
          </a:lstStyle>
          <a:p>
            <a:pPr>
              <a:defRPr/>
            </a:pPr>
            <a:endParaRPr lang="en-US" altLang="zh-CN"/>
          </a:p>
        </p:txBody>
      </p:sp>
      <p:sp>
        <p:nvSpPr>
          <p:cNvPr id="2053" name="Rectangle 5"/>
          <p:cNvSpPr txBox="1">
            <a:spLocks noChangeArrowheads="1"/>
          </p:cNvSpPr>
          <p:nvPr/>
        </p:nvSpPr>
        <p:spPr bwMode="auto">
          <a:xfrm>
            <a:off x="1643063" y="6453188"/>
            <a:ext cx="4000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None/>
              <a:defRPr/>
            </a:pPr>
            <a:endParaRPr kumimoji="1" lang="en-US" altLang="zh-CN" sz="1800">
              <a:solidFill>
                <a:schemeClr val="tx1"/>
              </a:solidFill>
            </a:endParaRPr>
          </a:p>
        </p:txBody>
      </p:sp>
      <p:pic>
        <p:nvPicPr>
          <p:cNvPr id="103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15075"/>
            <a:ext cx="1657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p:txStyles>
    <p:titleStyle>
      <a:lvl1pPr algn="l" rtl="0" eaLnBrk="0" fontAlgn="base" hangingPunct="0">
        <a:spcBef>
          <a:spcPct val="0"/>
        </a:spcBef>
        <a:spcAft>
          <a:spcPct val="0"/>
        </a:spcAft>
        <a:defRPr kumimoji="1" sz="4400" b="1">
          <a:solidFill>
            <a:srgbClr val="FF3300"/>
          </a:solidFill>
          <a:latin typeface="+mj-lt"/>
          <a:ea typeface="+mj-ea"/>
          <a:cs typeface="+mj-cs"/>
        </a:defRPr>
      </a:lvl1pPr>
      <a:lvl2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2pPr>
      <a:lvl3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3pPr>
      <a:lvl4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4pPr>
      <a:lvl5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5pPr>
      <a:lvl6pPr marL="4572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6pPr>
      <a:lvl7pPr marL="9144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7pPr>
      <a:lvl8pPr marL="13716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8pPr>
      <a:lvl9pPr marL="18288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1331913" y="0"/>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hangingPunct="1">
              <a:spcBef>
                <a:spcPct val="50000"/>
              </a:spcBef>
              <a:defRPr/>
            </a:pPr>
            <a:fld id="{FDCF0E3C-3FDF-4332-A0D9-4F6137A09BED}" type="slidenum">
              <a:rPr lang="en-US" altLang="zh-CN" sz="1050" smtClean="0">
                <a:solidFill>
                  <a:srgbClr val="000000"/>
                </a:solidFill>
              </a:rPr>
              <a:t>‹#›</a:t>
            </a:fld>
            <a:endParaRPr lang="en-US" altLang="zh-CN" sz="1050" dirty="0">
              <a:solidFill>
                <a:srgbClr val="000000"/>
              </a:solidFill>
            </a:endParaRPr>
          </a:p>
        </p:txBody>
      </p:sp>
      <p:pic>
        <p:nvPicPr>
          <p:cNvPr id="2052"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5"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spd="slow">
    <p:pull dir="ru"/>
  </p:transition>
  <p:hf sldNum="0" hdr="0" ftr="0"/>
  <p:txStyles>
    <p:titleStyle>
      <a:lvl1pPr algn="l" rtl="0" fontAlgn="base">
        <a:spcBef>
          <a:spcPct val="0"/>
        </a:spcBef>
        <a:spcAft>
          <a:spcPct val="0"/>
        </a:spcAft>
        <a:defRPr sz="3300">
          <a:solidFill>
            <a:srgbClr val="FF3300"/>
          </a:solidFill>
          <a:latin typeface="+mj-lt"/>
          <a:ea typeface="+mj-ea"/>
          <a:cs typeface="+mj-cs"/>
        </a:defRPr>
      </a:lvl1pPr>
      <a:lvl2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2pPr>
      <a:lvl3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3pPr>
      <a:lvl4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4pPr>
      <a:lvl5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5pPr>
      <a:lvl6pPr marL="3429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6pPr>
      <a:lvl7pPr marL="6858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7pPr>
      <a:lvl8pPr marL="10287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8pPr>
      <a:lvl9pPr marL="13716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9pPr>
    </p:titleStyle>
    <p:bodyStyle>
      <a:lvl1pPr marL="257175" indent="-257175" algn="l" rtl="0" fontAlgn="base">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1331913" y="0"/>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hangingPunct="1">
              <a:spcBef>
                <a:spcPct val="50000"/>
              </a:spcBef>
              <a:defRPr/>
            </a:pPr>
            <a:fld id="{FDCF0E3C-3FDF-4332-A0D9-4F6137A09BED}" type="slidenum">
              <a:rPr lang="en-US" altLang="zh-CN" sz="1050" smtClean="0">
                <a:solidFill>
                  <a:srgbClr val="000000"/>
                </a:solidFill>
              </a:rPr>
              <a:pPr algn="r" eaLnBrk="1" hangingPunct="1">
                <a:spcBef>
                  <a:spcPct val="50000"/>
                </a:spcBef>
                <a:defRPr/>
              </a:pPr>
              <a:t>‹#›</a:t>
            </a:fld>
            <a:endParaRPr lang="en-US" altLang="zh-CN" sz="1050" dirty="0">
              <a:solidFill>
                <a:srgbClr val="000000"/>
              </a:solidFill>
            </a:endParaRPr>
          </a:p>
        </p:txBody>
      </p:sp>
      <p:pic>
        <p:nvPicPr>
          <p:cNvPr id="2052"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5"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7330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spd="slow">
    <p:pull dir="ru"/>
  </p:transition>
  <p:hf sldNum="0" hdr="0" ftr="0"/>
  <p:txStyles>
    <p:titleStyle>
      <a:lvl1pPr algn="l" rtl="0" fontAlgn="base">
        <a:spcBef>
          <a:spcPct val="0"/>
        </a:spcBef>
        <a:spcAft>
          <a:spcPct val="0"/>
        </a:spcAft>
        <a:defRPr sz="3300">
          <a:solidFill>
            <a:srgbClr val="FF3300"/>
          </a:solidFill>
          <a:latin typeface="+mj-lt"/>
          <a:ea typeface="+mj-ea"/>
          <a:cs typeface="+mj-cs"/>
        </a:defRPr>
      </a:lvl1pPr>
      <a:lvl2pPr algn="l" rtl="0" fontAlgn="base">
        <a:spcBef>
          <a:spcPct val="0"/>
        </a:spcBef>
        <a:spcAft>
          <a:spcPct val="0"/>
        </a:spcAft>
        <a:defRPr sz="3300">
          <a:solidFill>
            <a:srgbClr val="FF3300"/>
          </a:solidFill>
          <a:latin typeface="Arial" pitchFamily="34" charset="0"/>
          <a:ea typeface="华文行楷" pitchFamily="2" charset="-122"/>
        </a:defRPr>
      </a:lvl2pPr>
      <a:lvl3pPr algn="l" rtl="0" fontAlgn="base">
        <a:spcBef>
          <a:spcPct val="0"/>
        </a:spcBef>
        <a:spcAft>
          <a:spcPct val="0"/>
        </a:spcAft>
        <a:defRPr sz="3300">
          <a:solidFill>
            <a:srgbClr val="FF3300"/>
          </a:solidFill>
          <a:latin typeface="Arial" pitchFamily="34" charset="0"/>
          <a:ea typeface="华文行楷" pitchFamily="2" charset="-122"/>
        </a:defRPr>
      </a:lvl3pPr>
      <a:lvl4pPr algn="l" rtl="0" fontAlgn="base">
        <a:spcBef>
          <a:spcPct val="0"/>
        </a:spcBef>
        <a:spcAft>
          <a:spcPct val="0"/>
        </a:spcAft>
        <a:defRPr sz="3300">
          <a:solidFill>
            <a:srgbClr val="FF3300"/>
          </a:solidFill>
          <a:latin typeface="Arial" pitchFamily="34" charset="0"/>
          <a:ea typeface="华文行楷" pitchFamily="2" charset="-122"/>
        </a:defRPr>
      </a:lvl4pPr>
      <a:lvl5pPr algn="l" rtl="0" fontAlgn="base">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fontAlgn="base">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fontAlgn="base">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3.bin"/><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4_Document.doc"/><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5.bin"/><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6.bin"/><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7.bin"/><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ctrTitle"/>
          </p:nvPr>
        </p:nvSpPr>
        <p:spPr>
          <a:xfrm>
            <a:off x="900113" y="2117725"/>
            <a:ext cx="4386262" cy="806450"/>
          </a:xfrm>
          <a:noFill/>
          <a:extLst>
            <a:ext uri="{909E8E84-426E-40DD-AFC4-6F175D3DCCD1}">
              <a14:hiddenFill xmlns:a14="http://schemas.microsoft.com/office/drawing/2010/main">
                <a:solidFill>
                  <a:schemeClr val="bg1"/>
                </a:solidFill>
              </a14:hiddenFill>
            </a:ext>
          </a:extLst>
        </p:spPr>
        <p:txBody>
          <a:bodyPr/>
          <a:lstStyle/>
          <a:p>
            <a:r>
              <a:rPr lang="en-US" altLang="zh-CN" sz="4800"/>
              <a:t>Lecture3:</a:t>
            </a:r>
            <a:r>
              <a:rPr lang="en-US" altLang="zh-CN" sz="3200"/>
              <a:t> </a:t>
            </a:r>
            <a:r>
              <a:rPr lang="en-US" altLang="zh-CN" sz="4800"/>
              <a:t>Basic Pipeline</a:t>
            </a:r>
          </a:p>
        </p:txBody>
      </p:sp>
      <p:sp>
        <p:nvSpPr>
          <p:cNvPr id="26629" name="Rectangle 3"/>
          <p:cNvSpPr>
            <a:spLocks noGrp="1" noRot="1" noChangeArrowheads="1"/>
          </p:cNvSpPr>
          <p:nvPr>
            <p:ph type="subTitle" idx="1"/>
          </p:nvPr>
        </p:nvSpPr>
        <p:spPr>
          <a:xfrm>
            <a:off x="611188" y="4221163"/>
            <a:ext cx="4752975" cy="1368425"/>
          </a:xfrm>
        </p:spPr>
        <p:txBody>
          <a:bodyPr/>
          <a:lstStyle/>
          <a:p>
            <a:pPr>
              <a:lnSpc>
                <a:spcPct val="90000"/>
              </a:lnSpc>
              <a:defRPr/>
            </a:pPr>
            <a:r>
              <a:rPr lang="en-US" altLang="zh-CN" dirty="0"/>
              <a:t> </a:t>
            </a:r>
            <a:r>
              <a:rPr lang="en-US" altLang="zh-CN" b="1" dirty="0"/>
              <a:t>Appendix </a:t>
            </a:r>
            <a:r>
              <a:rPr lang="en-US" altLang="zh-CN" b="1"/>
              <a:t>C  </a:t>
            </a:r>
            <a:r>
              <a:rPr lang="en-US" altLang="zh-CN">
                <a:solidFill>
                  <a:schemeClr val="tx1"/>
                </a:solidFill>
              </a:rPr>
              <a:t>Pipelining</a:t>
            </a:r>
            <a:r>
              <a:rPr lang="en-US" altLang="zh-CN" dirty="0">
                <a:solidFill>
                  <a:schemeClr val="tx1"/>
                </a:solidFill>
              </a:rPr>
              <a:t>: Basic and Intermediate Concepts</a:t>
            </a:r>
          </a:p>
        </p:txBody>
      </p:sp>
      <p:sp>
        <p:nvSpPr>
          <p:cNvPr id="27652" name="Rectangle 3"/>
          <p:cNvSpPr>
            <a:spLocks noGrp="1" noChangeArrowheads="1"/>
          </p:cNvSpPr>
          <p:nvPr>
            <p:ph type="dt" sz="quarter" idx="4294967295"/>
          </p:nvPr>
        </p:nvSpPr>
        <p:spPr bwMode="auto">
          <a:xfrm>
            <a:off x="0" y="62484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01ECC8C1-C4A2-412D-B334-98680B5E990B}" type="datetime1">
              <a:rPr lang="zh-CN" altLang="en-US" sz="1400">
                <a:solidFill>
                  <a:schemeClr val="tx1"/>
                </a:solidFill>
              </a:rPr>
              <a:t>2023/10/12</a:t>
            </a:fld>
            <a:endParaRPr lang="en-US" altLang="zh-CN" sz="1400">
              <a:solidFill>
                <a:schemeClr val="tx1"/>
              </a:solidFill>
            </a:endParaRP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ltLang="zh-CN"/>
              <a:t>What is a pipeline ?</a:t>
            </a:r>
          </a:p>
        </p:txBody>
      </p:sp>
      <p:sp>
        <p:nvSpPr>
          <p:cNvPr id="49155" name="Rectangle 3"/>
          <p:cNvSpPr>
            <a:spLocks noGrp="1" noRot="1" noChangeArrowheads="1"/>
          </p:cNvSpPr>
          <p:nvPr>
            <p:ph idx="1"/>
          </p:nvPr>
        </p:nvSpPr>
        <p:spPr bwMode="auto">
          <a:xfrm>
            <a:off x="684213" y="1196975"/>
            <a:ext cx="82804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latin typeface="Comic Sans MS" panose="030F0702030302020204" pitchFamily="66" charset="0"/>
              </a:rPr>
              <a:t>A pipeline is like an auto assemble line</a:t>
            </a:r>
          </a:p>
          <a:p>
            <a:r>
              <a:rPr lang="en-US" altLang="zh-CN">
                <a:latin typeface="Comic Sans MS" panose="030F0702030302020204" pitchFamily="66" charset="0"/>
              </a:rPr>
              <a:t>A pipeline has </a:t>
            </a:r>
            <a:r>
              <a:rPr lang="en-US" altLang="zh-CN">
                <a:solidFill>
                  <a:srgbClr val="FF3300"/>
                </a:solidFill>
                <a:latin typeface="Comic Sans MS" panose="030F0702030302020204" pitchFamily="66" charset="0"/>
              </a:rPr>
              <a:t>many stages</a:t>
            </a:r>
            <a:endParaRPr lang="en-US" altLang="zh-CN">
              <a:latin typeface="Comic Sans MS" panose="030F0702030302020204" pitchFamily="66" charset="0"/>
            </a:endParaRPr>
          </a:p>
          <a:p>
            <a:r>
              <a:rPr lang="en-US" altLang="zh-CN">
                <a:latin typeface="Comic Sans MS" panose="030F0702030302020204" pitchFamily="66" charset="0"/>
              </a:rPr>
              <a:t>Each stage carries out a </a:t>
            </a:r>
            <a:r>
              <a:rPr lang="en-US" altLang="zh-CN">
                <a:solidFill>
                  <a:srgbClr val="FF3300"/>
                </a:solidFill>
                <a:latin typeface="Comic Sans MS" panose="030F0702030302020204" pitchFamily="66" charset="0"/>
              </a:rPr>
              <a:t>different part</a:t>
            </a:r>
            <a:r>
              <a:rPr lang="en-US" altLang="zh-CN">
                <a:latin typeface="Comic Sans MS" panose="030F0702030302020204" pitchFamily="66" charset="0"/>
              </a:rPr>
              <a:t> of instruction or operation</a:t>
            </a:r>
          </a:p>
          <a:p>
            <a:r>
              <a:rPr lang="en-US" altLang="zh-CN">
                <a:latin typeface="Comic Sans MS" panose="030F0702030302020204" pitchFamily="66" charset="0"/>
              </a:rPr>
              <a:t>The stages, which  cooperates at a </a:t>
            </a:r>
            <a:r>
              <a:rPr lang="en-US" altLang="zh-CN">
                <a:solidFill>
                  <a:srgbClr val="FF3300"/>
                </a:solidFill>
                <a:latin typeface="Comic Sans MS" panose="030F0702030302020204" pitchFamily="66" charset="0"/>
              </a:rPr>
              <a:t>synchronized clock</a:t>
            </a:r>
            <a:r>
              <a:rPr lang="en-US" altLang="zh-CN">
                <a:latin typeface="Comic Sans MS" panose="030F0702030302020204" pitchFamily="66" charset="0"/>
              </a:rPr>
              <a:t>,  are connected to form a pipe</a:t>
            </a:r>
          </a:p>
          <a:p>
            <a:r>
              <a:rPr lang="en-US" altLang="zh-CN">
                <a:latin typeface="Comic Sans MS" panose="030F0702030302020204" pitchFamily="66" charset="0"/>
              </a:rPr>
              <a:t>An instruction or operation enters through one end and progresses through the stages and exit through the other end</a:t>
            </a:r>
          </a:p>
          <a:p>
            <a:r>
              <a:rPr lang="en-US" altLang="zh-CN">
                <a:latin typeface="Comic Sans MS" panose="030F0702030302020204" pitchFamily="66" charset="0"/>
              </a:rPr>
              <a:t>Pipelining is an implementation technique that </a:t>
            </a:r>
            <a:r>
              <a:rPr lang="en-US" altLang="zh-CN">
                <a:solidFill>
                  <a:srgbClr val="FF3300"/>
                </a:solidFill>
                <a:latin typeface="Comic Sans MS" panose="030F0702030302020204" pitchFamily="66" charset="0"/>
              </a:rPr>
              <a:t>exploits parallelism</a:t>
            </a:r>
            <a:r>
              <a:rPr lang="en-US" altLang="zh-CN">
                <a:latin typeface="Comic Sans MS" panose="030F0702030302020204" pitchFamily="66" charset="0"/>
              </a:rPr>
              <a:t> among the instructions in a sequential instruction stream </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539750" y="0"/>
            <a:ext cx="8604250" cy="1125538"/>
          </a:xfrm>
        </p:spPr>
        <p:txBody>
          <a:bodyPr/>
          <a:lstStyle/>
          <a:p>
            <a:r>
              <a:rPr lang="en-US" altLang="zh-CN" sz="3600"/>
              <a:t> Pipeline Characteristics</a:t>
            </a:r>
            <a:br>
              <a:rPr lang="en-US" altLang="zh-CN" sz="3600"/>
            </a:br>
            <a:r>
              <a:rPr lang="en-US" altLang="zh-CN" sz="3600"/>
              <a:t>             --latency vs. Throughput</a:t>
            </a:r>
            <a:endParaRPr lang="en-US" altLang="zh-CN" sz="3600">
              <a:latin typeface="Times New Roman" panose="02020603050405020304" pitchFamily="18" charset="0"/>
            </a:endParaRPr>
          </a:p>
        </p:txBody>
      </p:sp>
      <p:sp>
        <p:nvSpPr>
          <p:cNvPr id="51203" name="Rectangle 3"/>
          <p:cNvSpPr>
            <a:spLocks noGrp="1" noRot="1" noChangeArrowheads="1"/>
          </p:cNvSpPr>
          <p:nvPr>
            <p:ph idx="1"/>
          </p:nvPr>
        </p:nvSpPr>
        <p:spPr bwMode="auto">
          <a:xfrm>
            <a:off x="323850" y="1196975"/>
            <a:ext cx="85344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b="1" dirty="0">
                <a:latin typeface="Comic Sans MS" panose="030F0702030302020204" pitchFamily="66" charset="0"/>
              </a:rPr>
              <a:t>Latency</a:t>
            </a:r>
          </a:p>
          <a:p>
            <a:pPr lvl="1"/>
            <a:r>
              <a:rPr lang="en-US" altLang="zh-CN" sz="2400" dirty="0">
                <a:latin typeface="Comic Sans MS" panose="030F0702030302020204" pitchFamily="66" charset="0"/>
              </a:rPr>
              <a:t>Each instruction takes a certain time to complete. This is the latency for that operation. </a:t>
            </a:r>
          </a:p>
          <a:p>
            <a:pPr lvl="1"/>
            <a:r>
              <a:rPr lang="en-US" altLang="zh-CN" sz="2400" dirty="0">
                <a:latin typeface="Comic Sans MS" panose="030F0702030302020204" pitchFamily="66" charset="0"/>
              </a:rPr>
              <a:t>It's the amount of </a:t>
            </a:r>
            <a:r>
              <a:rPr lang="en-US" altLang="zh-CN" sz="2400" dirty="0">
                <a:solidFill>
                  <a:srgbClr val="FF3300"/>
                </a:solidFill>
                <a:latin typeface="Comic Sans MS" panose="030F0702030302020204" pitchFamily="66" charset="0"/>
              </a:rPr>
              <a:t>time between when the instruction is issued and when it completes</a:t>
            </a:r>
            <a:r>
              <a:rPr lang="en-US" altLang="zh-CN" sz="2400" dirty="0">
                <a:latin typeface="Comic Sans MS" panose="030F0702030302020204" pitchFamily="66" charset="0"/>
              </a:rPr>
              <a:t>.</a:t>
            </a:r>
            <a:r>
              <a:rPr lang="en-US" altLang="zh-CN" dirty="0"/>
              <a:t> </a:t>
            </a:r>
            <a:endParaRPr lang="en-US" altLang="zh-CN" sz="2400" b="1" dirty="0">
              <a:latin typeface="Comic Sans MS" panose="030F0702030302020204" pitchFamily="66" charset="0"/>
            </a:endParaRPr>
          </a:p>
          <a:p>
            <a:r>
              <a:rPr lang="en-US" altLang="zh-CN" sz="2800" b="1" dirty="0">
                <a:latin typeface="Comic Sans MS" panose="030F0702030302020204" pitchFamily="66" charset="0"/>
              </a:rPr>
              <a:t>Throughpu</a:t>
            </a:r>
            <a:r>
              <a:rPr lang="en-US" altLang="zh-CN" sz="2800" dirty="0">
                <a:latin typeface="Comic Sans MS" panose="030F0702030302020204" pitchFamily="66" charset="0"/>
              </a:rPr>
              <a:t>t</a:t>
            </a:r>
          </a:p>
          <a:p>
            <a:pPr lvl="1"/>
            <a:r>
              <a:rPr lang="en-US" altLang="zh-CN" sz="2400" dirty="0">
                <a:latin typeface="Comic Sans MS" panose="030F0702030302020204" pitchFamily="66" charset="0"/>
              </a:rPr>
              <a:t>Number of items (cars, instructions) exiting the pipeline per unit time.</a:t>
            </a:r>
          </a:p>
          <a:p>
            <a:pPr lvl="1"/>
            <a:r>
              <a:rPr lang="en-US" altLang="zh-CN" sz="2400" dirty="0">
                <a:latin typeface="Comic Sans MS" panose="030F0702030302020204" pitchFamily="66" charset="0"/>
              </a:rPr>
              <a:t>The throughput of the assembly line is the number  of products completed per hour. </a:t>
            </a:r>
          </a:p>
          <a:p>
            <a:pPr lvl="1"/>
            <a:r>
              <a:rPr lang="en-US" altLang="zh-CN" sz="2400" dirty="0">
                <a:latin typeface="Comic Sans MS" panose="030F0702030302020204" pitchFamily="66" charset="0"/>
              </a:rPr>
              <a:t>The throughput of a CPU pipeline is </a:t>
            </a:r>
            <a:r>
              <a:rPr lang="en-US" altLang="zh-CN" sz="2400" dirty="0">
                <a:solidFill>
                  <a:srgbClr val="FF3300"/>
                </a:solidFill>
                <a:latin typeface="Comic Sans MS" panose="030F0702030302020204" pitchFamily="66" charset="0"/>
              </a:rPr>
              <a:t>the number of instructions completed per second</a:t>
            </a:r>
            <a:r>
              <a:rPr lang="en-US" altLang="zh-CN" sz="2400" dirty="0">
                <a:latin typeface="Comic Sans MS" panose="030F0702030302020204" pitchFamily="66" charset="0"/>
              </a:rPr>
              <a:t>.</a:t>
            </a: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0" y="0"/>
            <a:ext cx="9144000" cy="765175"/>
          </a:xfrm>
        </p:spPr>
        <p:txBody>
          <a:bodyPr/>
          <a:lstStyle/>
          <a:p>
            <a:r>
              <a:rPr lang="en-US" altLang="zh-CN" sz="3600"/>
              <a:t>Multi-cycle implementation </a:t>
            </a:r>
            <a:r>
              <a:rPr lang="en-US" altLang="zh-CN" sz="3200"/>
              <a:t>vs.</a:t>
            </a:r>
            <a:r>
              <a:rPr lang="en-US" altLang="zh-CN" sz="3600"/>
              <a:t> pipelining</a:t>
            </a:r>
          </a:p>
        </p:txBody>
      </p:sp>
      <p:sp>
        <p:nvSpPr>
          <p:cNvPr id="53251" name="Rectangle 3"/>
          <p:cNvSpPr>
            <a:spLocks noChangeArrowheads="1"/>
          </p:cNvSpPr>
          <p:nvPr/>
        </p:nvSpPr>
        <p:spPr bwMode="auto">
          <a:xfrm>
            <a:off x="784225" y="2157413"/>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Load</a:t>
            </a:r>
          </a:p>
        </p:txBody>
      </p:sp>
      <p:sp>
        <p:nvSpPr>
          <p:cNvPr id="53252" name="Rectangle 4"/>
          <p:cNvSpPr>
            <a:spLocks noChangeArrowheads="1"/>
          </p:cNvSpPr>
          <p:nvPr/>
        </p:nvSpPr>
        <p:spPr bwMode="auto">
          <a:xfrm>
            <a:off x="4594225" y="2157413"/>
            <a:ext cx="644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Store</a:t>
            </a:r>
          </a:p>
        </p:txBody>
      </p:sp>
      <p:sp>
        <p:nvSpPr>
          <p:cNvPr id="53253" name="Line 5"/>
          <p:cNvSpPr>
            <a:spLocks noChangeShapeType="1"/>
          </p:cNvSpPr>
          <p:nvPr/>
        </p:nvSpPr>
        <p:spPr bwMode="auto">
          <a:xfrm flipV="1">
            <a:off x="4614863" y="1554163"/>
            <a:ext cx="0" cy="9398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4" name="Line 6"/>
          <p:cNvSpPr>
            <a:spLocks noChangeShapeType="1"/>
          </p:cNvSpPr>
          <p:nvPr/>
        </p:nvSpPr>
        <p:spPr bwMode="auto">
          <a:xfrm flipV="1">
            <a:off x="804863" y="2760663"/>
            <a:ext cx="0" cy="3937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5" name="Line 7"/>
          <p:cNvSpPr>
            <a:spLocks noChangeShapeType="1"/>
          </p:cNvSpPr>
          <p:nvPr/>
        </p:nvSpPr>
        <p:spPr bwMode="auto">
          <a:xfrm flipV="1">
            <a:off x="4614863" y="2773363"/>
            <a:ext cx="0" cy="7874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Line 8"/>
          <p:cNvSpPr>
            <a:spLocks noChangeShapeType="1"/>
          </p:cNvSpPr>
          <p:nvPr/>
        </p:nvSpPr>
        <p:spPr bwMode="auto">
          <a:xfrm flipV="1">
            <a:off x="7662863" y="1541463"/>
            <a:ext cx="0" cy="9398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Rectangle 9"/>
          <p:cNvSpPr>
            <a:spLocks noChangeArrowheads="1"/>
          </p:cNvSpPr>
          <p:nvPr/>
        </p:nvSpPr>
        <p:spPr bwMode="auto">
          <a:xfrm>
            <a:off x="7642225" y="2157413"/>
            <a:ext cx="7683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R-type</a:t>
            </a:r>
          </a:p>
        </p:txBody>
      </p:sp>
      <p:sp>
        <p:nvSpPr>
          <p:cNvPr id="53258" name="Line 10"/>
          <p:cNvSpPr>
            <a:spLocks noChangeShapeType="1"/>
          </p:cNvSpPr>
          <p:nvPr/>
        </p:nvSpPr>
        <p:spPr bwMode="auto">
          <a:xfrm flipV="1">
            <a:off x="804863" y="2087563"/>
            <a:ext cx="0" cy="3810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51" name="Rectangle 11"/>
          <p:cNvSpPr>
            <a:spLocks noChangeArrowheads="1"/>
          </p:cNvSpPr>
          <p:nvPr/>
        </p:nvSpPr>
        <p:spPr bwMode="auto">
          <a:xfrm>
            <a:off x="250825" y="1196975"/>
            <a:ext cx="5181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800" b="1" i="1" u="sng">
                <a:solidFill>
                  <a:srgbClr val="FF0000"/>
                </a:solidFill>
              </a:rPr>
              <a:t>Multip-Cycle Implementation:</a:t>
            </a:r>
            <a:r>
              <a:rPr kumimoji="1" lang="en-US" altLang="zh-CN" sz="1800" b="1" i="1">
                <a:solidFill>
                  <a:schemeClr val="accent2"/>
                </a:solidFill>
              </a:rPr>
              <a:t>     </a:t>
            </a:r>
            <a:r>
              <a:rPr kumimoji="1" lang="en-US" altLang="zh-CN" sz="1800" b="1">
                <a:solidFill>
                  <a:srgbClr val="FF3300"/>
                </a:solidFill>
                <a:latin typeface="Comic Sans MS" panose="030F0702030302020204" pitchFamily="66" charset="0"/>
              </a:rPr>
              <a:t>CPI=5,   </a:t>
            </a:r>
            <a:r>
              <a:rPr kumimoji="1" lang="en-US" altLang="zh-CN" sz="1800" b="1" i="1" u="sng">
                <a:solidFill>
                  <a:schemeClr val="accent2"/>
                </a:solidFill>
              </a:rPr>
              <a:t> </a:t>
            </a:r>
            <a:endParaRPr kumimoji="1" lang="en-US" altLang="zh-CN" sz="1800" b="1" i="1" u="sng">
              <a:solidFill>
                <a:srgbClr val="000099"/>
              </a:solidFill>
            </a:endParaRPr>
          </a:p>
        </p:txBody>
      </p:sp>
      <p:sp>
        <p:nvSpPr>
          <p:cNvPr id="266252" name="Rectangle 12"/>
          <p:cNvSpPr>
            <a:spLocks noChangeArrowheads="1"/>
          </p:cNvSpPr>
          <p:nvPr/>
        </p:nvSpPr>
        <p:spPr bwMode="auto">
          <a:xfrm>
            <a:off x="323850" y="3068638"/>
            <a:ext cx="4038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800" b="1" i="1" u="sng">
                <a:solidFill>
                  <a:srgbClr val="FF0000"/>
                </a:solidFill>
              </a:rPr>
              <a:t>Pipeline Implementation:</a:t>
            </a:r>
            <a:r>
              <a:rPr kumimoji="1" lang="en-US" altLang="zh-CN" sz="1800" b="1" i="1" u="sng">
                <a:solidFill>
                  <a:schemeClr val="accent2"/>
                </a:solidFill>
              </a:rPr>
              <a:t> </a:t>
            </a:r>
            <a:r>
              <a:rPr kumimoji="1" lang="en-US" altLang="zh-CN" sz="1800" b="1" i="1">
                <a:solidFill>
                  <a:schemeClr val="accent2"/>
                </a:solidFill>
              </a:rPr>
              <a:t>    </a:t>
            </a:r>
            <a:r>
              <a:rPr kumimoji="1" lang="en-US" altLang="zh-CN" sz="1800" b="1">
                <a:solidFill>
                  <a:srgbClr val="FF3300"/>
                </a:solidFill>
                <a:latin typeface="Comic Sans MS" panose="030F0702030302020204" pitchFamily="66" charset="0"/>
              </a:rPr>
              <a:t>CPI=1, </a:t>
            </a:r>
            <a:endParaRPr kumimoji="1" lang="en-US" altLang="zh-CN" sz="1800" b="1" i="1" u="sng">
              <a:solidFill>
                <a:srgbClr val="000099"/>
              </a:solidFill>
            </a:endParaRPr>
          </a:p>
        </p:txBody>
      </p:sp>
      <p:grpSp>
        <p:nvGrpSpPr>
          <p:cNvPr id="2" name="Group 13"/>
          <p:cNvGrpSpPr/>
          <p:nvPr/>
        </p:nvGrpSpPr>
        <p:grpSpPr bwMode="auto">
          <a:xfrm>
            <a:off x="250825" y="3065463"/>
            <a:ext cx="8542338" cy="2619375"/>
            <a:chOff x="158" y="1931"/>
            <a:chExt cx="5381" cy="1650"/>
          </a:xfrm>
        </p:grpSpPr>
        <p:grpSp>
          <p:nvGrpSpPr>
            <p:cNvPr id="53363" name="Group 14"/>
            <p:cNvGrpSpPr/>
            <p:nvPr/>
          </p:nvGrpSpPr>
          <p:grpSpPr bwMode="auto">
            <a:xfrm>
              <a:off x="158" y="1931"/>
              <a:ext cx="5381" cy="772"/>
              <a:chOff x="192" y="2226"/>
              <a:chExt cx="5381" cy="772"/>
            </a:xfrm>
          </p:grpSpPr>
          <p:grpSp>
            <p:nvGrpSpPr>
              <p:cNvPr id="53416" name="Group 15"/>
              <p:cNvGrpSpPr/>
              <p:nvPr/>
            </p:nvGrpSpPr>
            <p:grpSpPr bwMode="auto">
              <a:xfrm>
                <a:off x="541" y="2226"/>
                <a:ext cx="2400" cy="544"/>
                <a:chOff x="541" y="2112"/>
                <a:chExt cx="2400" cy="544"/>
              </a:xfrm>
            </p:grpSpPr>
            <p:sp>
              <p:nvSpPr>
                <p:cNvPr id="53480" name="Line 16"/>
                <p:cNvSpPr>
                  <a:spLocks noChangeShapeType="1"/>
                </p:cNvSpPr>
                <p:nvPr/>
              </p:nvSpPr>
              <p:spPr bwMode="auto">
                <a:xfrm flipV="1">
                  <a:off x="541" y="2120"/>
                  <a:ext cx="0" cy="536"/>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81" name="Line 17"/>
                <p:cNvSpPr>
                  <a:spLocks noChangeShapeType="1"/>
                </p:cNvSpPr>
                <p:nvPr/>
              </p:nvSpPr>
              <p:spPr bwMode="auto">
                <a:xfrm flipV="1">
                  <a:off x="2941" y="2112"/>
                  <a:ext cx="0" cy="544"/>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417" name="Group 18"/>
              <p:cNvGrpSpPr/>
              <p:nvPr/>
            </p:nvGrpSpPr>
            <p:grpSpPr bwMode="auto">
              <a:xfrm>
                <a:off x="192" y="2544"/>
                <a:ext cx="5381" cy="454"/>
                <a:chOff x="192" y="2444"/>
                <a:chExt cx="5381" cy="454"/>
              </a:xfrm>
            </p:grpSpPr>
            <p:sp>
              <p:nvSpPr>
                <p:cNvPr id="53418" name="Rectangle 19"/>
                <p:cNvSpPr>
                  <a:spLocks noChangeArrowheads="1"/>
                </p:cNvSpPr>
                <p:nvPr/>
              </p:nvSpPr>
              <p:spPr bwMode="auto">
                <a:xfrm>
                  <a:off x="192" y="2688"/>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Clk</a:t>
                  </a:r>
                </a:p>
              </p:txBody>
            </p:sp>
            <p:sp>
              <p:nvSpPr>
                <p:cNvPr id="53419" name="Line 20"/>
                <p:cNvSpPr>
                  <a:spLocks noChangeShapeType="1"/>
                </p:cNvSpPr>
                <p:nvPr/>
              </p:nvSpPr>
              <p:spPr bwMode="auto">
                <a:xfrm>
                  <a:off x="5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0" name="Line 21"/>
                <p:cNvSpPr>
                  <a:spLocks noChangeShapeType="1"/>
                </p:cNvSpPr>
                <p:nvPr/>
              </p:nvSpPr>
              <p:spPr bwMode="auto">
                <a:xfrm>
                  <a:off x="5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1" name="Line 22"/>
                <p:cNvSpPr>
                  <a:spLocks noChangeShapeType="1"/>
                </p:cNvSpPr>
                <p:nvPr/>
              </p:nvSpPr>
              <p:spPr bwMode="auto">
                <a:xfrm flipV="1">
                  <a:off x="7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2" name="Line 23"/>
                <p:cNvSpPr>
                  <a:spLocks noChangeShapeType="1"/>
                </p:cNvSpPr>
                <p:nvPr/>
              </p:nvSpPr>
              <p:spPr bwMode="auto">
                <a:xfrm>
                  <a:off x="7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3" name="Line 24"/>
                <p:cNvSpPr>
                  <a:spLocks noChangeShapeType="1"/>
                </p:cNvSpPr>
                <p:nvPr/>
              </p:nvSpPr>
              <p:spPr bwMode="auto">
                <a:xfrm>
                  <a:off x="10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4" name="Line 25"/>
                <p:cNvSpPr>
                  <a:spLocks noChangeShapeType="1"/>
                </p:cNvSpPr>
                <p:nvPr/>
              </p:nvSpPr>
              <p:spPr bwMode="auto">
                <a:xfrm>
                  <a:off x="3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5" name="Rectangle 26"/>
                <p:cNvSpPr>
                  <a:spLocks noChangeArrowheads="1"/>
                </p:cNvSpPr>
                <p:nvPr/>
              </p:nvSpPr>
              <p:spPr bwMode="auto">
                <a:xfrm>
                  <a:off x="5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a:t>
                  </a:r>
                </a:p>
              </p:txBody>
            </p:sp>
            <p:sp>
              <p:nvSpPr>
                <p:cNvPr id="53426" name="Line 27"/>
                <p:cNvSpPr>
                  <a:spLocks noChangeShapeType="1"/>
                </p:cNvSpPr>
                <p:nvPr/>
              </p:nvSpPr>
              <p:spPr bwMode="auto">
                <a:xfrm>
                  <a:off x="10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7" name="Line 28"/>
                <p:cNvSpPr>
                  <a:spLocks noChangeShapeType="1"/>
                </p:cNvSpPr>
                <p:nvPr/>
              </p:nvSpPr>
              <p:spPr bwMode="auto">
                <a:xfrm flipV="1">
                  <a:off x="12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8" name="Line 29"/>
                <p:cNvSpPr>
                  <a:spLocks noChangeShapeType="1"/>
                </p:cNvSpPr>
                <p:nvPr/>
              </p:nvSpPr>
              <p:spPr bwMode="auto">
                <a:xfrm>
                  <a:off x="12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9" name="Line 30"/>
                <p:cNvSpPr>
                  <a:spLocks noChangeShapeType="1"/>
                </p:cNvSpPr>
                <p:nvPr/>
              </p:nvSpPr>
              <p:spPr bwMode="auto">
                <a:xfrm>
                  <a:off x="15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0" name="Line 31"/>
                <p:cNvSpPr>
                  <a:spLocks noChangeShapeType="1"/>
                </p:cNvSpPr>
                <p:nvPr/>
              </p:nvSpPr>
              <p:spPr bwMode="auto">
                <a:xfrm flipV="1">
                  <a:off x="10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1" name="Rectangle 32"/>
                <p:cNvSpPr>
                  <a:spLocks noChangeArrowheads="1"/>
                </p:cNvSpPr>
                <p:nvPr/>
              </p:nvSpPr>
              <p:spPr bwMode="auto">
                <a:xfrm>
                  <a:off x="10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2</a:t>
                  </a:r>
                </a:p>
              </p:txBody>
            </p:sp>
            <p:sp>
              <p:nvSpPr>
                <p:cNvPr id="53432" name="Line 33"/>
                <p:cNvSpPr>
                  <a:spLocks noChangeShapeType="1"/>
                </p:cNvSpPr>
                <p:nvPr/>
              </p:nvSpPr>
              <p:spPr bwMode="auto">
                <a:xfrm>
                  <a:off x="15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3" name="Line 34"/>
                <p:cNvSpPr>
                  <a:spLocks noChangeShapeType="1"/>
                </p:cNvSpPr>
                <p:nvPr/>
              </p:nvSpPr>
              <p:spPr bwMode="auto">
                <a:xfrm flipV="1">
                  <a:off x="17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4" name="Line 35"/>
                <p:cNvSpPr>
                  <a:spLocks noChangeShapeType="1"/>
                </p:cNvSpPr>
                <p:nvPr/>
              </p:nvSpPr>
              <p:spPr bwMode="auto">
                <a:xfrm>
                  <a:off x="17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5" name="Line 36"/>
                <p:cNvSpPr>
                  <a:spLocks noChangeShapeType="1"/>
                </p:cNvSpPr>
                <p:nvPr/>
              </p:nvSpPr>
              <p:spPr bwMode="auto">
                <a:xfrm>
                  <a:off x="19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6" name="Line 37"/>
                <p:cNvSpPr>
                  <a:spLocks noChangeShapeType="1"/>
                </p:cNvSpPr>
                <p:nvPr/>
              </p:nvSpPr>
              <p:spPr bwMode="auto">
                <a:xfrm flipV="1">
                  <a:off x="15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7" name="Rectangle 38"/>
                <p:cNvSpPr>
                  <a:spLocks noChangeArrowheads="1"/>
                </p:cNvSpPr>
                <p:nvPr/>
              </p:nvSpPr>
              <p:spPr bwMode="auto">
                <a:xfrm>
                  <a:off x="14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3</a:t>
                  </a:r>
                </a:p>
              </p:txBody>
            </p:sp>
            <p:sp>
              <p:nvSpPr>
                <p:cNvPr id="53438" name="Line 39"/>
                <p:cNvSpPr>
                  <a:spLocks noChangeShapeType="1"/>
                </p:cNvSpPr>
                <p:nvPr/>
              </p:nvSpPr>
              <p:spPr bwMode="auto">
                <a:xfrm>
                  <a:off x="19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9" name="Line 40"/>
                <p:cNvSpPr>
                  <a:spLocks noChangeShapeType="1"/>
                </p:cNvSpPr>
                <p:nvPr/>
              </p:nvSpPr>
              <p:spPr bwMode="auto">
                <a:xfrm flipV="1">
                  <a:off x="22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0" name="Line 41"/>
                <p:cNvSpPr>
                  <a:spLocks noChangeShapeType="1"/>
                </p:cNvSpPr>
                <p:nvPr/>
              </p:nvSpPr>
              <p:spPr bwMode="auto">
                <a:xfrm>
                  <a:off x="22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1" name="Line 42"/>
                <p:cNvSpPr>
                  <a:spLocks noChangeShapeType="1"/>
                </p:cNvSpPr>
                <p:nvPr/>
              </p:nvSpPr>
              <p:spPr bwMode="auto">
                <a:xfrm>
                  <a:off x="24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2" name="Line 43"/>
                <p:cNvSpPr>
                  <a:spLocks noChangeShapeType="1"/>
                </p:cNvSpPr>
                <p:nvPr/>
              </p:nvSpPr>
              <p:spPr bwMode="auto">
                <a:xfrm flipV="1">
                  <a:off x="19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3" name="Rectangle 44"/>
                <p:cNvSpPr>
                  <a:spLocks noChangeArrowheads="1"/>
                </p:cNvSpPr>
                <p:nvPr/>
              </p:nvSpPr>
              <p:spPr bwMode="auto">
                <a:xfrm>
                  <a:off x="19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4</a:t>
                  </a:r>
                </a:p>
              </p:txBody>
            </p:sp>
            <p:sp>
              <p:nvSpPr>
                <p:cNvPr id="53444" name="Line 45"/>
                <p:cNvSpPr>
                  <a:spLocks noChangeShapeType="1"/>
                </p:cNvSpPr>
                <p:nvPr/>
              </p:nvSpPr>
              <p:spPr bwMode="auto">
                <a:xfrm>
                  <a:off x="24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5" name="Line 46"/>
                <p:cNvSpPr>
                  <a:spLocks noChangeShapeType="1"/>
                </p:cNvSpPr>
                <p:nvPr/>
              </p:nvSpPr>
              <p:spPr bwMode="auto">
                <a:xfrm flipV="1">
                  <a:off x="27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6" name="Line 47"/>
                <p:cNvSpPr>
                  <a:spLocks noChangeShapeType="1"/>
                </p:cNvSpPr>
                <p:nvPr/>
              </p:nvSpPr>
              <p:spPr bwMode="auto">
                <a:xfrm>
                  <a:off x="27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7" name="Line 48"/>
                <p:cNvSpPr>
                  <a:spLocks noChangeShapeType="1"/>
                </p:cNvSpPr>
                <p:nvPr/>
              </p:nvSpPr>
              <p:spPr bwMode="auto">
                <a:xfrm>
                  <a:off x="29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8" name="Line 49"/>
                <p:cNvSpPr>
                  <a:spLocks noChangeShapeType="1"/>
                </p:cNvSpPr>
                <p:nvPr/>
              </p:nvSpPr>
              <p:spPr bwMode="auto">
                <a:xfrm flipV="1">
                  <a:off x="24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9" name="Rectangle 50"/>
                <p:cNvSpPr>
                  <a:spLocks noChangeArrowheads="1"/>
                </p:cNvSpPr>
                <p:nvPr/>
              </p:nvSpPr>
              <p:spPr bwMode="auto">
                <a:xfrm>
                  <a:off x="244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5</a:t>
                  </a:r>
                </a:p>
              </p:txBody>
            </p:sp>
            <p:sp>
              <p:nvSpPr>
                <p:cNvPr id="53450" name="Line 51"/>
                <p:cNvSpPr>
                  <a:spLocks noChangeShapeType="1"/>
                </p:cNvSpPr>
                <p:nvPr/>
              </p:nvSpPr>
              <p:spPr bwMode="auto">
                <a:xfrm>
                  <a:off x="29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1" name="Line 52"/>
                <p:cNvSpPr>
                  <a:spLocks noChangeShapeType="1"/>
                </p:cNvSpPr>
                <p:nvPr/>
              </p:nvSpPr>
              <p:spPr bwMode="auto">
                <a:xfrm flipV="1">
                  <a:off x="31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2" name="Line 53"/>
                <p:cNvSpPr>
                  <a:spLocks noChangeShapeType="1"/>
                </p:cNvSpPr>
                <p:nvPr/>
              </p:nvSpPr>
              <p:spPr bwMode="auto">
                <a:xfrm>
                  <a:off x="31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3" name="Line 54"/>
                <p:cNvSpPr>
                  <a:spLocks noChangeShapeType="1"/>
                </p:cNvSpPr>
                <p:nvPr/>
              </p:nvSpPr>
              <p:spPr bwMode="auto">
                <a:xfrm>
                  <a:off x="34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4" name="Rectangle 55"/>
                <p:cNvSpPr>
                  <a:spLocks noChangeArrowheads="1"/>
                </p:cNvSpPr>
                <p:nvPr/>
              </p:nvSpPr>
              <p:spPr bwMode="auto">
                <a:xfrm>
                  <a:off x="29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6</a:t>
                  </a:r>
                </a:p>
              </p:txBody>
            </p:sp>
            <p:sp>
              <p:nvSpPr>
                <p:cNvPr id="53455" name="Line 56"/>
                <p:cNvSpPr>
                  <a:spLocks noChangeShapeType="1"/>
                </p:cNvSpPr>
                <p:nvPr/>
              </p:nvSpPr>
              <p:spPr bwMode="auto">
                <a:xfrm>
                  <a:off x="34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6" name="Line 57"/>
                <p:cNvSpPr>
                  <a:spLocks noChangeShapeType="1"/>
                </p:cNvSpPr>
                <p:nvPr/>
              </p:nvSpPr>
              <p:spPr bwMode="auto">
                <a:xfrm flipV="1">
                  <a:off x="36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7" name="Line 58"/>
                <p:cNvSpPr>
                  <a:spLocks noChangeShapeType="1"/>
                </p:cNvSpPr>
                <p:nvPr/>
              </p:nvSpPr>
              <p:spPr bwMode="auto">
                <a:xfrm>
                  <a:off x="36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8" name="Line 59"/>
                <p:cNvSpPr>
                  <a:spLocks noChangeShapeType="1"/>
                </p:cNvSpPr>
                <p:nvPr/>
              </p:nvSpPr>
              <p:spPr bwMode="auto">
                <a:xfrm>
                  <a:off x="39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9" name="Line 60"/>
                <p:cNvSpPr>
                  <a:spLocks noChangeShapeType="1"/>
                </p:cNvSpPr>
                <p:nvPr/>
              </p:nvSpPr>
              <p:spPr bwMode="auto">
                <a:xfrm flipV="1">
                  <a:off x="34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0" name="Rectangle 61"/>
                <p:cNvSpPr>
                  <a:spLocks noChangeArrowheads="1"/>
                </p:cNvSpPr>
                <p:nvPr/>
              </p:nvSpPr>
              <p:spPr bwMode="auto">
                <a:xfrm>
                  <a:off x="34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7</a:t>
                  </a:r>
                </a:p>
              </p:txBody>
            </p:sp>
            <p:sp>
              <p:nvSpPr>
                <p:cNvPr id="53461" name="Line 62"/>
                <p:cNvSpPr>
                  <a:spLocks noChangeShapeType="1"/>
                </p:cNvSpPr>
                <p:nvPr/>
              </p:nvSpPr>
              <p:spPr bwMode="auto">
                <a:xfrm>
                  <a:off x="39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2" name="Line 63"/>
                <p:cNvSpPr>
                  <a:spLocks noChangeShapeType="1"/>
                </p:cNvSpPr>
                <p:nvPr/>
              </p:nvSpPr>
              <p:spPr bwMode="auto">
                <a:xfrm flipV="1">
                  <a:off x="41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3" name="Line 64"/>
                <p:cNvSpPr>
                  <a:spLocks noChangeShapeType="1"/>
                </p:cNvSpPr>
                <p:nvPr/>
              </p:nvSpPr>
              <p:spPr bwMode="auto">
                <a:xfrm>
                  <a:off x="41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4" name="Line 65"/>
                <p:cNvSpPr>
                  <a:spLocks noChangeShapeType="1"/>
                </p:cNvSpPr>
                <p:nvPr/>
              </p:nvSpPr>
              <p:spPr bwMode="auto">
                <a:xfrm>
                  <a:off x="43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5" name="Line 66"/>
                <p:cNvSpPr>
                  <a:spLocks noChangeShapeType="1"/>
                </p:cNvSpPr>
                <p:nvPr/>
              </p:nvSpPr>
              <p:spPr bwMode="auto">
                <a:xfrm flipV="1">
                  <a:off x="39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6" name="Rectangle 67"/>
                <p:cNvSpPr>
                  <a:spLocks noChangeArrowheads="1"/>
                </p:cNvSpPr>
                <p:nvPr/>
              </p:nvSpPr>
              <p:spPr bwMode="auto">
                <a:xfrm>
                  <a:off x="38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8</a:t>
                  </a:r>
                </a:p>
              </p:txBody>
            </p:sp>
            <p:sp>
              <p:nvSpPr>
                <p:cNvPr id="53467" name="Line 68"/>
                <p:cNvSpPr>
                  <a:spLocks noChangeShapeType="1"/>
                </p:cNvSpPr>
                <p:nvPr/>
              </p:nvSpPr>
              <p:spPr bwMode="auto">
                <a:xfrm>
                  <a:off x="43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8" name="Line 69"/>
                <p:cNvSpPr>
                  <a:spLocks noChangeShapeType="1"/>
                </p:cNvSpPr>
                <p:nvPr/>
              </p:nvSpPr>
              <p:spPr bwMode="auto">
                <a:xfrm flipV="1">
                  <a:off x="46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9" name="Line 70"/>
                <p:cNvSpPr>
                  <a:spLocks noChangeShapeType="1"/>
                </p:cNvSpPr>
                <p:nvPr/>
              </p:nvSpPr>
              <p:spPr bwMode="auto">
                <a:xfrm>
                  <a:off x="46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0" name="Line 71"/>
                <p:cNvSpPr>
                  <a:spLocks noChangeShapeType="1"/>
                </p:cNvSpPr>
                <p:nvPr/>
              </p:nvSpPr>
              <p:spPr bwMode="auto">
                <a:xfrm>
                  <a:off x="48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1" name="Line 72"/>
                <p:cNvSpPr>
                  <a:spLocks noChangeShapeType="1"/>
                </p:cNvSpPr>
                <p:nvPr/>
              </p:nvSpPr>
              <p:spPr bwMode="auto">
                <a:xfrm flipV="1">
                  <a:off x="43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2" name="Rectangle 73"/>
                <p:cNvSpPr>
                  <a:spLocks noChangeArrowheads="1"/>
                </p:cNvSpPr>
                <p:nvPr/>
              </p:nvSpPr>
              <p:spPr bwMode="auto">
                <a:xfrm>
                  <a:off x="43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9</a:t>
                  </a:r>
                </a:p>
              </p:txBody>
            </p:sp>
            <p:sp>
              <p:nvSpPr>
                <p:cNvPr id="53473" name="Line 74"/>
                <p:cNvSpPr>
                  <a:spLocks noChangeShapeType="1"/>
                </p:cNvSpPr>
                <p:nvPr/>
              </p:nvSpPr>
              <p:spPr bwMode="auto">
                <a:xfrm>
                  <a:off x="48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4" name="Line 75"/>
                <p:cNvSpPr>
                  <a:spLocks noChangeShapeType="1"/>
                </p:cNvSpPr>
                <p:nvPr/>
              </p:nvSpPr>
              <p:spPr bwMode="auto">
                <a:xfrm flipV="1">
                  <a:off x="51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5" name="Line 76"/>
                <p:cNvSpPr>
                  <a:spLocks noChangeShapeType="1"/>
                </p:cNvSpPr>
                <p:nvPr/>
              </p:nvSpPr>
              <p:spPr bwMode="auto">
                <a:xfrm>
                  <a:off x="51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6" name="Line 77"/>
                <p:cNvSpPr>
                  <a:spLocks noChangeShapeType="1"/>
                </p:cNvSpPr>
                <p:nvPr/>
              </p:nvSpPr>
              <p:spPr bwMode="auto">
                <a:xfrm>
                  <a:off x="53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7" name="Line 78"/>
                <p:cNvSpPr>
                  <a:spLocks noChangeShapeType="1"/>
                </p:cNvSpPr>
                <p:nvPr/>
              </p:nvSpPr>
              <p:spPr bwMode="auto">
                <a:xfrm flipV="1">
                  <a:off x="48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8" name="Rectangle 79"/>
                <p:cNvSpPr>
                  <a:spLocks noChangeArrowheads="1"/>
                </p:cNvSpPr>
                <p:nvPr/>
              </p:nvSpPr>
              <p:spPr bwMode="auto">
                <a:xfrm>
                  <a:off x="4800" y="2448"/>
                  <a:ext cx="5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10</a:t>
                  </a:r>
                </a:p>
              </p:txBody>
            </p:sp>
            <p:sp>
              <p:nvSpPr>
                <p:cNvPr id="53479" name="Line 80"/>
                <p:cNvSpPr>
                  <a:spLocks noChangeShapeType="1"/>
                </p:cNvSpPr>
                <p:nvPr/>
              </p:nvSpPr>
              <p:spPr bwMode="auto">
                <a:xfrm>
                  <a:off x="53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3364" name="Group 81"/>
            <p:cNvGrpSpPr/>
            <p:nvPr/>
          </p:nvGrpSpPr>
          <p:grpSpPr bwMode="auto">
            <a:xfrm>
              <a:off x="158" y="2795"/>
              <a:ext cx="3713" cy="786"/>
              <a:chOff x="192" y="3072"/>
              <a:chExt cx="3713" cy="786"/>
            </a:xfrm>
          </p:grpSpPr>
          <p:sp>
            <p:nvSpPr>
              <p:cNvPr id="53365" name="Rectangle 82"/>
              <p:cNvSpPr>
                <a:spLocks noChangeArrowheads="1"/>
              </p:cNvSpPr>
              <p:nvPr/>
            </p:nvSpPr>
            <p:spPr bwMode="auto">
              <a:xfrm>
                <a:off x="192" y="3072"/>
                <a:ext cx="3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Load</a:t>
                </a:r>
              </a:p>
            </p:txBody>
          </p:sp>
          <p:grpSp>
            <p:nvGrpSpPr>
              <p:cNvPr id="53366" name="Group 83"/>
              <p:cNvGrpSpPr/>
              <p:nvPr/>
            </p:nvGrpSpPr>
            <p:grpSpPr bwMode="auto">
              <a:xfrm>
                <a:off x="549" y="3072"/>
                <a:ext cx="2384" cy="210"/>
                <a:chOff x="488" y="3260"/>
                <a:chExt cx="2384" cy="210"/>
              </a:xfrm>
            </p:grpSpPr>
            <p:grpSp>
              <p:nvGrpSpPr>
                <p:cNvPr id="53401" name="Group 84"/>
                <p:cNvGrpSpPr/>
                <p:nvPr/>
              </p:nvGrpSpPr>
              <p:grpSpPr bwMode="auto">
                <a:xfrm>
                  <a:off x="488" y="3260"/>
                  <a:ext cx="464" cy="210"/>
                  <a:chOff x="488" y="3260"/>
                  <a:chExt cx="464" cy="210"/>
                </a:xfrm>
              </p:grpSpPr>
              <p:sp>
                <p:nvSpPr>
                  <p:cNvPr id="53414" name="Rectangle 85"/>
                  <p:cNvSpPr>
                    <a:spLocks noChangeArrowheads="1"/>
                  </p:cNvSpPr>
                  <p:nvPr/>
                </p:nvSpPr>
                <p:spPr bwMode="auto">
                  <a:xfrm>
                    <a:off x="48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15" name="Rectangle 86"/>
                  <p:cNvSpPr>
                    <a:spLocks noChangeArrowheads="1"/>
                  </p:cNvSpPr>
                  <p:nvPr/>
                </p:nvSpPr>
                <p:spPr bwMode="auto">
                  <a:xfrm>
                    <a:off x="515" y="326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402" name="Group 87"/>
                <p:cNvGrpSpPr/>
                <p:nvPr/>
              </p:nvGrpSpPr>
              <p:grpSpPr bwMode="auto">
                <a:xfrm>
                  <a:off x="968" y="3260"/>
                  <a:ext cx="464" cy="210"/>
                  <a:chOff x="968" y="3260"/>
                  <a:chExt cx="464" cy="210"/>
                </a:xfrm>
              </p:grpSpPr>
              <p:sp>
                <p:nvSpPr>
                  <p:cNvPr id="53412" name="Rectangle 88"/>
                  <p:cNvSpPr>
                    <a:spLocks noChangeArrowheads="1"/>
                  </p:cNvSpPr>
                  <p:nvPr/>
                </p:nvSpPr>
                <p:spPr bwMode="auto">
                  <a:xfrm>
                    <a:off x="96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13" name="Rectangle 89"/>
                  <p:cNvSpPr>
                    <a:spLocks noChangeArrowheads="1"/>
                  </p:cNvSpPr>
                  <p:nvPr/>
                </p:nvSpPr>
                <p:spPr bwMode="auto">
                  <a:xfrm>
                    <a:off x="1043" y="3260"/>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403" name="Group 90"/>
                <p:cNvGrpSpPr/>
                <p:nvPr/>
              </p:nvGrpSpPr>
              <p:grpSpPr bwMode="auto">
                <a:xfrm>
                  <a:off x="1448" y="3260"/>
                  <a:ext cx="464" cy="210"/>
                  <a:chOff x="1448" y="3260"/>
                  <a:chExt cx="464" cy="210"/>
                </a:xfrm>
              </p:grpSpPr>
              <p:sp>
                <p:nvSpPr>
                  <p:cNvPr id="53410" name="Rectangle 91"/>
                  <p:cNvSpPr>
                    <a:spLocks noChangeArrowheads="1"/>
                  </p:cNvSpPr>
                  <p:nvPr/>
                </p:nvSpPr>
                <p:spPr bwMode="auto">
                  <a:xfrm>
                    <a:off x="144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11" name="Rectangle 92"/>
                  <p:cNvSpPr>
                    <a:spLocks noChangeArrowheads="1"/>
                  </p:cNvSpPr>
                  <p:nvPr/>
                </p:nvSpPr>
                <p:spPr bwMode="auto">
                  <a:xfrm>
                    <a:off x="1475" y="3260"/>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404" name="Group 93"/>
                <p:cNvGrpSpPr/>
                <p:nvPr/>
              </p:nvGrpSpPr>
              <p:grpSpPr bwMode="auto">
                <a:xfrm>
                  <a:off x="1928" y="3260"/>
                  <a:ext cx="468" cy="210"/>
                  <a:chOff x="1928" y="3260"/>
                  <a:chExt cx="468" cy="210"/>
                </a:xfrm>
              </p:grpSpPr>
              <p:sp>
                <p:nvSpPr>
                  <p:cNvPr id="53408" name="Rectangle 94"/>
                  <p:cNvSpPr>
                    <a:spLocks noChangeArrowheads="1"/>
                  </p:cNvSpPr>
                  <p:nvPr/>
                </p:nvSpPr>
                <p:spPr bwMode="auto">
                  <a:xfrm>
                    <a:off x="192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09" name="Rectangle 95"/>
                  <p:cNvSpPr>
                    <a:spLocks noChangeArrowheads="1"/>
                  </p:cNvSpPr>
                  <p:nvPr/>
                </p:nvSpPr>
                <p:spPr bwMode="auto">
                  <a:xfrm>
                    <a:off x="1955" y="3260"/>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405" name="Group 96"/>
                <p:cNvGrpSpPr/>
                <p:nvPr/>
              </p:nvGrpSpPr>
              <p:grpSpPr bwMode="auto">
                <a:xfrm>
                  <a:off x="2408" y="3260"/>
                  <a:ext cx="464" cy="210"/>
                  <a:chOff x="2408" y="3260"/>
                  <a:chExt cx="464" cy="210"/>
                </a:xfrm>
              </p:grpSpPr>
              <p:sp>
                <p:nvSpPr>
                  <p:cNvPr id="53406" name="Rectangle 97"/>
                  <p:cNvSpPr>
                    <a:spLocks noChangeArrowheads="1"/>
                  </p:cNvSpPr>
                  <p:nvPr/>
                </p:nvSpPr>
                <p:spPr bwMode="auto">
                  <a:xfrm>
                    <a:off x="240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07" name="Rectangle 98"/>
                  <p:cNvSpPr>
                    <a:spLocks noChangeArrowheads="1"/>
                  </p:cNvSpPr>
                  <p:nvPr/>
                </p:nvSpPr>
                <p:spPr bwMode="auto">
                  <a:xfrm>
                    <a:off x="2483" y="3260"/>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nvGrpSpPr>
              <p:cNvPr id="53367" name="Group 99"/>
              <p:cNvGrpSpPr/>
              <p:nvPr/>
            </p:nvGrpSpPr>
            <p:grpSpPr bwMode="auto">
              <a:xfrm>
                <a:off x="1029" y="3360"/>
                <a:ext cx="2384" cy="210"/>
                <a:chOff x="968" y="3548"/>
                <a:chExt cx="2384" cy="210"/>
              </a:xfrm>
            </p:grpSpPr>
            <p:grpSp>
              <p:nvGrpSpPr>
                <p:cNvPr id="53386" name="Group 100"/>
                <p:cNvGrpSpPr/>
                <p:nvPr/>
              </p:nvGrpSpPr>
              <p:grpSpPr bwMode="auto">
                <a:xfrm>
                  <a:off x="968" y="3548"/>
                  <a:ext cx="464" cy="210"/>
                  <a:chOff x="968" y="3548"/>
                  <a:chExt cx="464" cy="210"/>
                </a:xfrm>
              </p:grpSpPr>
              <p:sp>
                <p:nvSpPr>
                  <p:cNvPr id="53399" name="Rectangle 101"/>
                  <p:cNvSpPr>
                    <a:spLocks noChangeArrowheads="1"/>
                  </p:cNvSpPr>
                  <p:nvPr/>
                </p:nvSpPr>
                <p:spPr bwMode="auto">
                  <a:xfrm>
                    <a:off x="96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00" name="Rectangle 102"/>
                  <p:cNvSpPr>
                    <a:spLocks noChangeArrowheads="1"/>
                  </p:cNvSpPr>
                  <p:nvPr/>
                </p:nvSpPr>
                <p:spPr bwMode="auto">
                  <a:xfrm>
                    <a:off x="995" y="354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387" name="Group 103"/>
                <p:cNvGrpSpPr/>
                <p:nvPr/>
              </p:nvGrpSpPr>
              <p:grpSpPr bwMode="auto">
                <a:xfrm>
                  <a:off x="1448" y="3548"/>
                  <a:ext cx="464" cy="210"/>
                  <a:chOff x="1448" y="3548"/>
                  <a:chExt cx="464" cy="210"/>
                </a:xfrm>
              </p:grpSpPr>
              <p:sp>
                <p:nvSpPr>
                  <p:cNvPr id="53397" name="Rectangle 104"/>
                  <p:cNvSpPr>
                    <a:spLocks noChangeArrowheads="1"/>
                  </p:cNvSpPr>
                  <p:nvPr/>
                </p:nvSpPr>
                <p:spPr bwMode="auto">
                  <a:xfrm>
                    <a:off x="144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8" name="Rectangle 105"/>
                  <p:cNvSpPr>
                    <a:spLocks noChangeArrowheads="1"/>
                  </p:cNvSpPr>
                  <p:nvPr/>
                </p:nvSpPr>
                <p:spPr bwMode="auto">
                  <a:xfrm>
                    <a:off x="1523" y="3548"/>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388" name="Group 106"/>
                <p:cNvGrpSpPr/>
                <p:nvPr/>
              </p:nvGrpSpPr>
              <p:grpSpPr bwMode="auto">
                <a:xfrm>
                  <a:off x="1928" y="3548"/>
                  <a:ext cx="464" cy="210"/>
                  <a:chOff x="1928" y="3548"/>
                  <a:chExt cx="464" cy="210"/>
                </a:xfrm>
              </p:grpSpPr>
              <p:sp>
                <p:nvSpPr>
                  <p:cNvPr id="53395" name="Rectangle 107"/>
                  <p:cNvSpPr>
                    <a:spLocks noChangeArrowheads="1"/>
                  </p:cNvSpPr>
                  <p:nvPr/>
                </p:nvSpPr>
                <p:spPr bwMode="auto">
                  <a:xfrm>
                    <a:off x="192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6" name="Rectangle 108"/>
                  <p:cNvSpPr>
                    <a:spLocks noChangeArrowheads="1"/>
                  </p:cNvSpPr>
                  <p:nvPr/>
                </p:nvSpPr>
                <p:spPr bwMode="auto">
                  <a:xfrm>
                    <a:off x="1955" y="3548"/>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389" name="Group 109"/>
                <p:cNvGrpSpPr/>
                <p:nvPr/>
              </p:nvGrpSpPr>
              <p:grpSpPr bwMode="auto">
                <a:xfrm>
                  <a:off x="2408" y="3548"/>
                  <a:ext cx="468" cy="210"/>
                  <a:chOff x="2408" y="3548"/>
                  <a:chExt cx="468" cy="210"/>
                </a:xfrm>
              </p:grpSpPr>
              <p:sp>
                <p:nvSpPr>
                  <p:cNvPr id="53393" name="Rectangle 110"/>
                  <p:cNvSpPr>
                    <a:spLocks noChangeArrowheads="1"/>
                  </p:cNvSpPr>
                  <p:nvPr/>
                </p:nvSpPr>
                <p:spPr bwMode="auto">
                  <a:xfrm>
                    <a:off x="240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4" name="Rectangle 111"/>
                  <p:cNvSpPr>
                    <a:spLocks noChangeArrowheads="1"/>
                  </p:cNvSpPr>
                  <p:nvPr/>
                </p:nvSpPr>
                <p:spPr bwMode="auto">
                  <a:xfrm>
                    <a:off x="2435" y="3548"/>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390" name="Group 112"/>
                <p:cNvGrpSpPr/>
                <p:nvPr/>
              </p:nvGrpSpPr>
              <p:grpSpPr bwMode="auto">
                <a:xfrm>
                  <a:off x="2888" y="3548"/>
                  <a:ext cx="464" cy="210"/>
                  <a:chOff x="2888" y="3548"/>
                  <a:chExt cx="464" cy="210"/>
                </a:xfrm>
              </p:grpSpPr>
              <p:sp>
                <p:nvSpPr>
                  <p:cNvPr id="53391" name="Rectangle 113"/>
                  <p:cNvSpPr>
                    <a:spLocks noChangeArrowheads="1"/>
                  </p:cNvSpPr>
                  <p:nvPr/>
                </p:nvSpPr>
                <p:spPr bwMode="auto">
                  <a:xfrm>
                    <a:off x="288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2" name="Rectangle 114"/>
                  <p:cNvSpPr>
                    <a:spLocks noChangeArrowheads="1"/>
                  </p:cNvSpPr>
                  <p:nvPr/>
                </p:nvSpPr>
                <p:spPr bwMode="auto">
                  <a:xfrm>
                    <a:off x="2963" y="3548"/>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sp>
            <p:nvSpPr>
              <p:cNvPr id="53368" name="Rectangle 115"/>
              <p:cNvSpPr>
                <a:spLocks noChangeArrowheads="1"/>
              </p:cNvSpPr>
              <p:nvPr/>
            </p:nvSpPr>
            <p:spPr bwMode="auto">
              <a:xfrm>
                <a:off x="672" y="3360"/>
                <a:ext cx="4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Store</a:t>
                </a:r>
              </a:p>
            </p:txBody>
          </p:sp>
          <p:grpSp>
            <p:nvGrpSpPr>
              <p:cNvPr id="53369" name="Group 116"/>
              <p:cNvGrpSpPr/>
              <p:nvPr/>
            </p:nvGrpSpPr>
            <p:grpSpPr bwMode="auto">
              <a:xfrm>
                <a:off x="1521" y="3648"/>
                <a:ext cx="2384" cy="210"/>
                <a:chOff x="1496" y="3836"/>
                <a:chExt cx="2384" cy="210"/>
              </a:xfrm>
            </p:grpSpPr>
            <p:grpSp>
              <p:nvGrpSpPr>
                <p:cNvPr id="53371" name="Group 117"/>
                <p:cNvGrpSpPr/>
                <p:nvPr/>
              </p:nvGrpSpPr>
              <p:grpSpPr bwMode="auto">
                <a:xfrm>
                  <a:off x="1496" y="3836"/>
                  <a:ext cx="464" cy="210"/>
                  <a:chOff x="1496" y="3836"/>
                  <a:chExt cx="464" cy="210"/>
                </a:xfrm>
              </p:grpSpPr>
              <p:sp>
                <p:nvSpPr>
                  <p:cNvPr id="53384" name="Rectangle 118"/>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5" name="Rectangle 119"/>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372" name="Group 120"/>
                <p:cNvGrpSpPr/>
                <p:nvPr/>
              </p:nvGrpSpPr>
              <p:grpSpPr bwMode="auto">
                <a:xfrm>
                  <a:off x="1976" y="3836"/>
                  <a:ext cx="464" cy="210"/>
                  <a:chOff x="1976" y="3836"/>
                  <a:chExt cx="464" cy="210"/>
                </a:xfrm>
              </p:grpSpPr>
              <p:sp>
                <p:nvSpPr>
                  <p:cNvPr id="53382" name="Rectangle 121"/>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3" name="Rectangle 122"/>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373" name="Group 123"/>
                <p:cNvGrpSpPr/>
                <p:nvPr/>
              </p:nvGrpSpPr>
              <p:grpSpPr bwMode="auto">
                <a:xfrm>
                  <a:off x="2456" y="3836"/>
                  <a:ext cx="464" cy="210"/>
                  <a:chOff x="2456" y="3836"/>
                  <a:chExt cx="464" cy="210"/>
                </a:xfrm>
              </p:grpSpPr>
              <p:sp>
                <p:nvSpPr>
                  <p:cNvPr id="53380" name="Rectangle 124"/>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1" name="Rectangle 125"/>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374" name="Group 126"/>
                <p:cNvGrpSpPr/>
                <p:nvPr/>
              </p:nvGrpSpPr>
              <p:grpSpPr bwMode="auto">
                <a:xfrm>
                  <a:off x="2936" y="3836"/>
                  <a:ext cx="468" cy="210"/>
                  <a:chOff x="2936" y="3836"/>
                  <a:chExt cx="468" cy="210"/>
                </a:xfrm>
              </p:grpSpPr>
              <p:sp>
                <p:nvSpPr>
                  <p:cNvPr id="53378" name="Rectangle 127"/>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9" name="Rectangle 128"/>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375" name="Group 129"/>
                <p:cNvGrpSpPr/>
                <p:nvPr/>
              </p:nvGrpSpPr>
              <p:grpSpPr bwMode="auto">
                <a:xfrm>
                  <a:off x="3416" y="3836"/>
                  <a:ext cx="464" cy="210"/>
                  <a:chOff x="3416" y="3836"/>
                  <a:chExt cx="464" cy="210"/>
                </a:xfrm>
              </p:grpSpPr>
              <p:sp>
                <p:nvSpPr>
                  <p:cNvPr id="53376" name="Rectangle 130"/>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7" name="Rectangle 131"/>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dirty="0">
                        <a:solidFill>
                          <a:schemeClr val="tx1"/>
                        </a:solidFill>
                        <a:latin typeface="Times New Roman" panose="02020603050405020304" pitchFamily="18" charset="0"/>
                      </a:rPr>
                      <a:t>WB</a:t>
                    </a:r>
                  </a:p>
                </p:txBody>
              </p:sp>
            </p:grpSp>
          </p:grpSp>
          <p:sp>
            <p:nvSpPr>
              <p:cNvPr id="53370" name="Rectangle 132"/>
              <p:cNvSpPr>
                <a:spLocks noChangeArrowheads="1"/>
              </p:cNvSpPr>
              <p:nvPr/>
            </p:nvSpPr>
            <p:spPr bwMode="auto">
              <a:xfrm>
                <a:off x="1056" y="3648"/>
                <a:ext cx="4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R-type</a:t>
                </a:r>
              </a:p>
            </p:txBody>
          </p:sp>
        </p:grpSp>
      </p:grpSp>
      <p:grpSp>
        <p:nvGrpSpPr>
          <p:cNvPr id="25" name="Group 133"/>
          <p:cNvGrpSpPr/>
          <p:nvPr/>
        </p:nvGrpSpPr>
        <p:grpSpPr bwMode="auto">
          <a:xfrm>
            <a:off x="250825" y="1084263"/>
            <a:ext cx="8542338" cy="1704975"/>
            <a:chOff x="158" y="683"/>
            <a:chExt cx="5381" cy="1074"/>
          </a:xfrm>
        </p:grpSpPr>
        <p:grpSp>
          <p:nvGrpSpPr>
            <p:cNvPr id="53263" name="Group 134"/>
            <p:cNvGrpSpPr/>
            <p:nvPr/>
          </p:nvGrpSpPr>
          <p:grpSpPr bwMode="auto">
            <a:xfrm>
              <a:off x="158" y="683"/>
              <a:ext cx="5381" cy="772"/>
              <a:chOff x="192" y="2226"/>
              <a:chExt cx="5381" cy="772"/>
            </a:xfrm>
          </p:grpSpPr>
          <p:grpSp>
            <p:nvGrpSpPr>
              <p:cNvPr id="53297" name="Group 135"/>
              <p:cNvGrpSpPr/>
              <p:nvPr/>
            </p:nvGrpSpPr>
            <p:grpSpPr bwMode="auto">
              <a:xfrm>
                <a:off x="541" y="2226"/>
                <a:ext cx="2400" cy="544"/>
                <a:chOff x="541" y="2112"/>
                <a:chExt cx="2400" cy="544"/>
              </a:xfrm>
            </p:grpSpPr>
            <p:sp>
              <p:nvSpPr>
                <p:cNvPr id="53361" name="Line 136"/>
                <p:cNvSpPr>
                  <a:spLocks noChangeShapeType="1"/>
                </p:cNvSpPr>
                <p:nvPr/>
              </p:nvSpPr>
              <p:spPr bwMode="auto">
                <a:xfrm flipV="1">
                  <a:off x="541" y="2120"/>
                  <a:ext cx="0" cy="536"/>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62" name="Line 137"/>
                <p:cNvSpPr>
                  <a:spLocks noChangeShapeType="1"/>
                </p:cNvSpPr>
                <p:nvPr/>
              </p:nvSpPr>
              <p:spPr bwMode="auto">
                <a:xfrm flipV="1">
                  <a:off x="2941" y="2112"/>
                  <a:ext cx="0" cy="544"/>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98" name="Group 138"/>
              <p:cNvGrpSpPr/>
              <p:nvPr/>
            </p:nvGrpSpPr>
            <p:grpSpPr bwMode="auto">
              <a:xfrm>
                <a:off x="192" y="2544"/>
                <a:ext cx="5381" cy="454"/>
                <a:chOff x="192" y="2444"/>
                <a:chExt cx="5381" cy="454"/>
              </a:xfrm>
            </p:grpSpPr>
            <p:sp>
              <p:nvSpPr>
                <p:cNvPr id="53299" name="Rectangle 139"/>
                <p:cNvSpPr>
                  <a:spLocks noChangeArrowheads="1"/>
                </p:cNvSpPr>
                <p:nvPr/>
              </p:nvSpPr>
              <p:spPr bwMode="auto">
                <a:xfrm>
                  <a:off x="192" y="2688"/>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Clk</a:t>
                  </a:r>
                </a:p>
              </p:txBody>
            </p:sp>
            <p:sp>
              <p:nvSpPr>
                <p:cNvPr id="53300" name="Line 140"/>
                <p:cNvSpPr>
                  <a:spLocks noChangeShapeType="1"/>
                </p:cNvSpPr>
                <p:nvPr/>
              </p:nvSpPr>
              <p:spPr bwMode="auto">
                <a:xfrm>
                  <a:off x="5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1" name="Line 141"/>
                <p:cNvSpPr>
                  <a:spLocks noChangeShapeType="1"/>
                </p:cNvSpPr>
                <p:nvPr/>
              </p:nvSpPr>
              <p:spPr bwMode="auto">
                <a:xfrm>
                  <a:off x="5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2" name="Line 142"/>
                <p:cNvSpPr>
                  <a:spLocks noChangeShapeType="1"/>
                </p:cNvSpPr>
                <p:nvPr/>
              </p:nvSpPr>
              <p:spPr bwMode="auto">
                <a:xfrm flipV="1">
                  <a:off x="7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3" name="Line 143"/>
                <p:cNvSpPr>
                  <a:spLocks noChangeShapeType="1"/>
                </p:cNvSpPr>
                <p:nvPr/>
              </p:nvSpPr>
              <p:spPr bwMode="auto">
                <a:xfrm>
                  <a:off x="7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4" name="Line 144"/>
                <p:cNvSpPr>
                  <a:spLocks noChangeShapeType="1"/>
                </p:cNvSpPr>
                <p:nvPr/>
              </p:nvSpPr>
              <p:spPr bwMode="auto">
                <a:xfrm>
                  <a:off x="10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5" name="Line 145"/>
                <p:cNvSpPr>
                  <a:spLocks noChangeShapeType="1"/>
                </p:cNvSpPr>
                <p:nvPr/>
              </p:nvSpPr>
              <p:spPr bwMode="auto">
                <a:xfrm>
                  <a:off x="3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6" name="Rectangle 146"/>
                <p:cNvSpPr>
                  <a:spLocks noChangeArrowheads="1"/>
                </p:cNvSpPr>
                <p:nvPr/>
              </p:nvSpPr>
              <p:spPr bwMode="auto">
                <a:xfrm>
                  <a:off x="5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a:t>
                  </a:r>
                </a:p>
              </p:txBody>
            </p:sp>
            <p:sp>
              <p:nvSpPr>
                <p:cNvPr id="53307" name="Line 147"/>
                <p:cNvSpPr>
                  <a:spLocks noChangeShapeType="1"/>
                </p:cNvSpPr>
                <p:nvPr/>
              </p:nvSpPr>
              <p:spPr bwMode="auto">
                <a:xfrm>
                  <a:off x="10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8" name="Line 148"/>
                <p:cNvSpPr>
                  <a:spLocks noChangeShapeType="1"/>
                </p:cNvSpPr>
                <p:nvPr/>
              </p:nvSpPr>
              <p:spPr bwMode="auto">
                <a:xfrm flipV="1">
                  <a:off x="12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9" name="Line 149"/>
                <p:cNvSpPr>
                  <a:spLocks noChangeShapeType="1"/>
                </p:cNvSpPr>
                <p:nvPr/>
              </p:nvSpPr>
              <p:spPr bwMode="auto">
                <a:xfrm>
                  <a:off x="12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0" name="Line 150"/>
                <p:cNvSpPr>
                  <a:spLocks noChangeShapeType="1"/>
                </p:cNvSpPr>
                <p:nvPr/>
              </p:nvSpPr>
              <p:spPr bwMode="auto">
                <a:xfrm>
                  <a:off x="15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1" name="Line 151"/>
                <p:cNvSpPr>
                  <a:spLocks noChangeShapeType="1"/>
                </p:cNvSpPr>
                <p:nvPr/>
              </p:nvSpPr>
              <p:spPr bwMode="auto">
                <a:xfrm flipV="1">
                  <a:off x="10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2" name="Rectangle 152"/>
                <p:cNvSpPr>
                  <a:spLocks noChangeArrowheads="1"/>
                </p:cNvSpPr>
                <p:nvPr/>
              </p:nvSpPr>
              <p:spPr bwMode="auto">
                <a:xfrm>
                  <a:off x="10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2</a:t>
                  </a:r>
                </a:p>
              </p:txBody>
            </p:sp>
            <p:sp>
              <p:nvSpPr>
                <p:cNvPr id="53313" name="Line 153"/>
                <p:cNvSpPr>
                  <a:spLocks noChangeShapeType="1"/>
                </p:cNvSpPr>
                <p:nvPr/>
              </p:nvSpPr>
              <p:spPr bwMode="auto">
                <a:xfrm>
                  <a:off x="15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4" name="Line 154"/>
                <p:cNvSpPr>
                  <a:spLocks noChangeShapeType="1"/>
                </p:cNvSpPr>
                <p:nvPr/>
              </p:nvSpPr>
              <p:spPr bwMode="auto">
                <a:xfrm flipV="1">
                  <a:off x="17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5" name="Line 155"/>
                <p:cNvSpPr>
                  <a:spLocks noChangeShapeType="1"/>
                </p:cNvSpPr>
                <p:nvPr/>
              </p:nvSpPr>
              <p:spPr bwMode="auto">
                <a:xfrm>
                  <a:off x="17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6" name="Line 156"/>
                <p:cNvSpPr>
                  <a:spLocks noChangeShapeType="1"/>
                </p:cNvSpPr>
                <p:nvPr/>
              </p:nvSpPr>
              <p:spPr bwMode="auto">
                <a:xfrm>
                  <a:off x="19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7" name="Line 157"/>
                <p:cNvSpPr>
                  <a:spLocks noChangeShapeType="1"/>
                </p:cNvSpPr>
                <p:nvPr/>
              </p:nvSpPr>
              <p:spPr bwMode="auto">
                <a:xfrm flipV="1">
                  <a:off x="15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8" name="Rectangle 158"/>
                <p:cNvSpPr>
                  <a:spLocks noChangeArrowheads="1"/>
                </p:cNvSpPr>
                <p:nvPr/>
              </p:nvSpPr>
              <p:spPr bwMode="auto">
                <a:xfrm>
                  <a:off x="14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3</a:t>
                  </a:r>
                </a:p>
              </p:txBody>
            </p:sp>
            <p:sp>
              <p:nvSpPr>
                <p:cNvPr id="53319" name="Line 159"/>
                <p:cNvSpPr>
                  <a:spLocks noChangeShapeType="1"/>
                </p:cNvSpPr>
                <p:nvPr/>
              </p:nvSpPr>
              <p:spPr bwMode="auto">
                <a:xfrm>
                  <a:off x="19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0" name="Line 160"/>
                <p:cNvSpPr>
                  <a:spLocks noChangeShapeType="1"/>
                </p:cNvSpPr>
                <p:nvPr/>
              </p:nvSpPr>
              <p:spPr bwMode="auto">
                <a:xfrm flipV="1">
                  <a:off x="22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1" name="Line 161"/>
                <p:cNvSpPr>
                  <a:spLocks noChangeShapeType="1"/>
                </p:cNvSpPr>
                <p:nvPr/>
              </p:nvSpPr>
              <p:spPr bwMode="auto">
                <a:xfrm>
                  <a:off x="22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2" name="Line 162"/>
                <p:cNvSpPr>
                  <a:spLocks noChangeShapeType="1"/>
                </p:cNvSpPr>
                <p:nvPr/>
              </p:nvSpPr>
              <p:spPr bwMode="auto">
                <a:xfrm>
                  <a:off x="24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3" name="Line 163"/>
                <p:cNvSpPr>
                  <a:spLocks noChangeShapeType="1"/>
                </p:cNvSpPr>
                <p:nvPr/>
              </p:nvSpPr>
              <p:spPr bwMode="auto">
                <a:xfrm flipV="1">
                  <a:off x="19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4" name="Rectangle 164"/>
                <p:cNvSpPr>
                  <a:spLocks noChangeArrowheads="1"/>
                </p:cNvSpPr>
                <p:nvPr/>
              </p:nvSpPr>
              <p:spPr bwMode="auto">
                <a:xfrm>
                  <a:off x="19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4</a:t>
                  </a:r>
                </a:p>
              </p:txBody>
            </p:sp>
            <p:sp>
              <p:nvSpPr>
                <p:cNvPr id="53325" name="Line 165"/>
                <p:cNvSpPr>
                  <a:spLocks noChangeShapeType="1"/>
                </p:cNvSpPr>
                <p:nvPr/>
              </p:nvSpPr>
              <p:spPr bwMode="auto">
                <a:xfrm>
                  <a:off x="24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6" name="Line 166"/>
                <p:cNvSpPr>
                  <a:spLocks noChangeShapeType="1"/>
                </p:cNvSpPr>
                <p:nvPr/>
              </p:nvSpPr>
              <p:spPr bwMode="auto">
                <a:xfrm flipV="1">
                  <a:off x="27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7" name="Line 167"/>
                <p:cNvSpPr>
                  <a:spLocks noChangeShapeType="1"/>
                </p:cNvSpPr>
                <p:nvPr/>
              </p:nvSpPr>
              <p:spPr bwMode="auto">
                <a:xfrm>
                  <a:off x="27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8" name="Line 168"/>
                <p:cNvSpPr>
                  <a:spLocks noChangeShapeType="1"/>
                </p:cNvSpPr>
                <p:nvPr/>
              </p:nvSpPr>
              <p:spPr bwMode="auto">
                <a:xfrm>
                  <a:off x="29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9" name="Line 169"/>
                <p:cNvSpPr>
                  <a:spLocks noChangeShapeType="1"/>
                </p:cNvSpPr>
                <p:nvPr/>
              </p:nvSpPr>
              <p:spPr bwMode="auto">
                <a:xfrm flipV="1">
                  <a:off x="24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0" name="Rectangle 170"/>
                <p:cNvSpPr>
                  <a:spLocks noChangeArrowheads="1"/>
                </p:cNvSpPr>
                <p:nvPr/>
              </p:nvSpPr>
              <p:spPr bwMode="auto">
                <a:xfrm>
                  <a:off x="244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5</a:t>
                  </a:r>
                </a:p>
              </p:txBody>
            </p:sp>
            <p:sp>
              <p:nvSpPr>
                <p:cNvPr id="53331" name="Line 171"/>
                <p:cNvSpPr>
                  <a:spLocks noChangeShapeType="1"/>
                </p:cNvSpPr>
                <p:nvPr/>
              </p:nvSpPr>
              <p:spPr bwMode="auto">
                <a:xfrm>
                  <a:off x="29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2" name="Line 172"/>
                <p:cNvSpPr>
                  <a:spLocks noChangeShapeType="1"/>
                </p:cNvSpPr>
                <p:nvPr/>
              </p:nvSpPr>
              <p:spPr bwMode="auto">
                <a:xfrm flipV="1">
                  <a:off x="31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3" name="Line 173"/>
                <p:cNvSpPr>
                  <a:spLocks noChangeShapeType="1"/>
                </p:cNvSpPr>
                <p:nvPr/>
              </p:nvSpPr>
              <p:spPr bwMode="auto">
                <a:xfrm>
                  <a:off x="31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4" name="Line 174"/>
                <p:cNvSpPr>
                  <a:spLocks noChangeShapeType="1"/>
                </p:cNvSpPr>
                <p:nvPr/>
              </p:nvSpPr>
              <p:spPr bwMode="auto">
                <a:xfrm>
                  <a:off x="34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5" name="Rectangle 175"/>
                <p:cNvSpPr>
                  <a:spLocks noChangeArrowheads="1"/>
                </p:cNvSpPr>
                <p:nvPr/>
              </p:nvSpPr>
              <p:spPr bwMode="auto">
                <a:xfrm>
                  <a:off x="29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6</a:t>
                  </a:r>
                </a:p>
              </p:txBody>
            </p:sp>
            <p:sp>
              <p:nvSpPr>
                <p:cNvPr id="53336" name="Line 176"/>
                <p:cNvSpPr>
                  <a:spLocks noChangeShapeType="1"/>
                </p:cNvSpPr>
                <p:nvPr/>
              </p:nvSpPr>
              <p:spPr bwMode="auto">
                <a:xfrm>
                  <a:off x="34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7" name="Line 177"/>
                <p:cNvSpPr>
                  <a:spLocks noChangeShapeType="1"/>
                </p:cNvSpPr>
                <p:nvPr/>
              </p:nvSpPr>
              <p:spPr bwMode="auto">
                <a:xfrm flipV="1">
                  <a:off x="36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8" name="Line 178"/>
                <p:cNvSpPr>
                  <a:spLocks noChangeShapeType="1"/>
                </p:cNvSpPr>
                <p:nvPr/>
              </p:nvSpPr>
              <p:spPr bwMode="auto">
                <a:xfrm>
                  <a:off x="36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9" name="Line 179"/>
                <p:cNvSpPr>
                  <a:spLocks noChangeShapeType="1"/>
                </p:cNvSpPr>
                <p:nvPr/>
              </p:nvSpPr>
              <p:spPr bwMode="auto">
                <a:xfrm>
                  <a:off x="39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0" name="Line 180"/>
                <p:cNvSpPr>
                  <a:spLocks noChangeShapeType="1"/>
                </p:cNvSpPr>
                <p:nvPr/>
              </p:nvSpPr>
              <p:spPr bwMode="auto">
                <a:xfrm flipV="1">
                  <a:off x="34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1" name="Rectangle 181"/>
                <p:cNvSpPr>
                  <a:spLocks noChangeArrowheads="1"/>
                </p:cNvSpPr>
                <p:nvPr/>
              </p:nvSpPr>
              <p:spPr bwMode="auto">
                <a:xfrm>
                  <a:off x="34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7</a:t>
                  </a:r>
                </a:p>
              </p:txBody>
            </p:sp>
            <p:sp>
              <p:nvSpPr>
                <p:cNvPr id="53342" name="Line 182"/>
                <p:cNvSpPr>
                  <a:spLocks noChangeShapeType="1"/>
                </p:cNvSpPr>
                <p:nvPr/>
              </p:nvSpPr>
              <p:spPr bwMode="auto">
                <a:xfrm>
                  <a:off x="39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3" name="Line 183"/>
                <p:cNvSpPr>
                  <a:spLocks noChangeShapeType="1"/>
                </p:cNvSpPr>
                <p:nvPr/>
              </p:nvSpPr>
              <p:spPr bwMode="auto">
                <a:xfrm flipV="1">
                  <a:off x="41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4" name="Line 184"/>
                <p:cNvSpPr>
                  <a:spLocks noChangeShapeType="1"/>
                </p:cNvSpPr>
                <p:nvPr/>
              </p:nvSpPr>
              <p:spPr bwMode="auto">
                <a:xfrm>
                  <a:off x="41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5" name="Line 185"/>
                <p:cNvSpPr>
                  <a:spLocks noChangeShapeType="1"/>
                </p:cNvSpPr>
                <p:nvPr/>
              </p:nvSpPr>
              <p:spPr bwMode="auto">
                <a:xfrm>
                  <a:off x="43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6" name="Line 186"/>
                <p:cNvSpPr>
                  <a:spLocks noChangeShapeType="1"/>
                </p:cNvSpPr>
                <p:nvPr/>
              </p:nvSpPr>
              <p:spPr bwMode="auto">
                <a:xfrm flipV="1">
                  <a:off x="39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7" name="Rectangle 187"/>
                <p:cNvSpPr>
                  <a:spLocks noChangeArrowheads="1"/>
                </p:cNvSpPr>
                <p:nvPr/>
              </p:nvSpPr>
              <p:spPr bwMode="auto">
                <a:xfrm>
                  <a:off x="38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8</a:t>
                  </a:r>
                </a:p>
              </p:txBody>
            </p:sp>
            <p:sp>
              <p:nvSpPr>
                <p:cNvPr id="53348" name="Line 188"/>
                <p:cNvSpPr>
                  <a:spLocks noChangeShapeType="1"/>
                </p:cNvSpPr>
                <p:nvPr/>
              </p:nvSpPr>
              <p:spPr bwMode="auto">
                <a:xfrm>
                  <a:off x="43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9" name="Line 189"/>
                <p:cNvSpPr>
                  <a:spLocks noChangeShapeType="1"/>
                </p:cNvSpPr>
                <p:nvPr/>
              </p:nvSpPr>
              <p:spPr bwMode="auto">
                <a:xfrm flipV="1">
                  <a:off x="46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0" name="Line 190"/>
                <p:cNvSpPr>
                  <a:spLocks noChangeShapeType="1"/>
                </p:cNvSpPr>
                <p:nvPr/>
              </p:nvSpPr>
              <p:spPr bwMode="auto">
                <a:xfrm>
                  <a:off x="46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1" name="Line 191"/>
                <p:cNvSpPr>
                  <a:spLocks noChangeShapeType="1"/>
                </p:cNvSpPr>
                <p:nvPr/>
              </p:nvSpPr>
              <p:spPr bwMode="auto">
                <a:xfrm>
                  <a:off x="48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2" name="Line 192"/>
                <p:cNvSpPr>
                  <a:spLocks noChangeShapeType="1"/>
                </p:cNvSpPr>
                <p:nvPr/>
              </p:nvSpPr>
              <p:spPr bwMode="auto">
                <a:xfrm flipV="1">
                  <a:off x="43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3" name="Rectangle 193"/>
                <p:cNvSpPr>
                  <a:spLocks noChangeArrowheads="1"/>
                </p:cNvSpPr>
                <p:nvPr/>
              </p:nvSpPr>
              <p:spPr bwMode="auto">
                <a:xfrm>
                  <a:off x="43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9</a:t>
                  </a:r>
                </a:p>
              </p:txBody>
            </p:sp>
            <p:sp>
              <p:nvSpPr>
                <p:cNvPr id="53354" name="Line 194"/>
                <p:cNvSpPr>
                  <a:spLocks noChangeShapeType="1"/>
                </p:cNvSpPr>
                <p:nvPr/>
              </p:nvSpPr>
              <p:spPr bwMode="auto">
                <a:xfrm>
                  <a:off x="48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5" name="Line 195"/>
                <p:cNvSpPr>
                  <a:spLocks noChangeShapeType="1"/>
                </p:cNvSpPr>
                <p:nvPr/>
              </p:nvSpPr>
              <p:spPr bwMode="auto">
                <a:xfrm flipV="1">
                  <a:off x="51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6" name="Line 196"/>
                <p:cNvSpPr>
                  <a:spLocks noChangeShapeType="1"/>
                </p:cNvSpPr>
                <p:nvPr/>
              </p:nvSpPr>
              <p:spPr bwMode="auto">
                <a:xfrm>
                  <a:off x="51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7" name="Line 197"/>
                <p:cNvSpPr>
                  <a:spLocks noChangeShapeType="1"/>
                </p:cNvSpPr>
                <p:nvPr/>
              </p:nvSpPr>
              <p:spPr bwMode="auto">
                <a:xfrm>
                  <a:off x="53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8" name="Line 198"/>
                <p:cNvSpPr>
                  <a:spLocks noChangeShapeType="1"/>
                </p:cNvSpPr>
                <p:nvPr/>
              </p:nvSpPr>
              <p:spPr bwMode="auto">
                <a:xfrm flipV="1">
                  <a:off x="48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9" name="Rectangle 199"/>
                <p:cNvSpPr>
                  <a:spLocks noChangeArrowheads="1"/>
                </p:cNvSpPr>
                <p:nvPr/>
              </p:nvSpPr>
              <p:spPr bwMode="auto">
                <a:xfrm>
                  <a:off x="4800" y="2448"/>
                  <a:ext cx="5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10</a:t>
                  </a:r>
                </a:p>
              </p:txBody>
            </p:sp>
            <p:sp>
              <p:nvSpPr>
                <p:cNvPr id="53360" name="Line 200"/>
                <p:cNvSpPr>
                  <a:spLocks noChangeShapeType="1"/>
                </p:cNvSpPr>
                <p:nvPr/>
              </p:nvSpPr>
              <p:spPr bwMode="auto">
                <a:xfrm>
                  <a:off x="53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3264" name="Group 201"/>
            <p:cNvGrpSpPr/>
            <p:nvPr/>
          </p:nvGrpSpPr>
          <p:grpSpPr bwMode="auto">
            <a:xfrm>
              <a:off x="514" y="1547"/>
              <a:ext cx="4789" cy="210"/>
              <a:chOff x="548" y="1824"/>
              <a:chExt cx="4789" cy="210"/>
            </a:xfrm>
          </p:grpSpPr>
          <p:grpSp>
            <p:nvGrpSpPr>
              <p:cNvPr id="53265" name="Group 202"/>
              <p:cNvGrpSpPr/>
              <p:nvPr/>
            </p:nvGrpSpPr>
            <p:grpSpPr bwMode="auto">
              <a:xfrm>
                <a:off x="548" y="1824"/>
                <a:ext cx="2384" cy="210"/>
                <a:chOff x="1496" y="3836"/>
                <a:chExt cx="2384" cy="210"/>
              </a:xfrm>
            </p:grpSpPr>
            <p:grpSp>
              <p:nvGrpSpPr>
                <p:cNvPr id="53282" name="Group 203"/>
                <p:cNvGrpSpPr/>
                <p:nvPr/>
              </p:nvGrpSpPr>
              <p:grpSpPr bwMode="auto">
                <a:xfrm>
                  <a:off x="1496" y="3836"/>
                  <a:ext cx="464" cy="210"/>
                  <a:chOff x="1496" y="3836"/>
                  <a:chExt cx="464" cy="210"/>
                </a:xfrm>
              </p:grpSpPr>
              <p:sp>
                <p:nvSpPr>
                  <p:cNvPr id="53295" name="Rectangle 204"/>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6" name="Rectangle 205"/>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283" name="Group 206"/>
                <p:cNvGrpSpPr/>
                <p:nvPr/>
              </p:nvGrpSpPr>
              <p:grpSpPr bwMode="auto">
                <a:xfrm>
                  <a:off x="1976" y="3836"/>
                  <a:ext cx="464" cy="210"/>
                  <a:chOff x="1976" y="3836"/>
                  <a:chExt cx="464" cy="210"/>
                </a:xfrm>
              </p:grpSpPr>
              <p:sp>
                <p:nvSpPr>
                  <p:cNvPr id="53293" name="Rectangle 207"/>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4" name="Rectangle 208"/>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284" name="Group 209"/>
                <p:cNvGrpSpPr/>
                <p:nvPr/>
              </p:nvGrpSpPr>
              <p:grpSpPr bwMode="auto">
                <a:xfrm>
                  <a:off x="2456" y="3836"/>
                  <a:ext cx="464" cy="210"/>
                  <a:chOff x="2456" y="3836"/>
                  <a:chExt cx="464" cy="210"/>
                </a:xfrm>
              </p:grpSpPr>
              <p:sp>
                <p:nvSpPr>
                  <p:cNvPr id="53291" name="Rectangle 210"/>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2" name="Rectangle 211"/>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285" name="Group 212"/>
                <p:cNvGrpSpPr/>
                <p:nvPr/>
              </p:nvGrpSpPr>
              <p:grpSpPr bwMode="auto">
                <a:xfrm>
                  <a:off x="2936" y="3836"/>
                  <a:ext cx="468" cy="210"/>
                  <a:chOff x="2936" y="3836"/>
                  <a:chExt cx="468" cy="210"/>
                </a:xfrm>
              </p:grpSpPr>
              <p:sp>
                <p:nvSpPr>
                  <p:cNvPr id="53289" name="Rectangle 213"/>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0" name="Rectangle 214"/>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286" name="Group 215"/>
                <p:cNvGrpSpPr/>
                <p:nvPr/>
              </p:nvGrpSpPr>
              <p:grpSpPr bwMode="auto">
                <a:xfrm>
                  <a:off x="3416" y="3836"/>
                  <a:ext cx="464" cy="210"/>
                  <a:chOff x="3416" y="3836"/>
                  <a:chExt cx="464" cy="210"/>
                </a:xfrm>
              </p:grpSpPr>
              <p:sp>
                <p:nvSpPr>
                  <p:cNvPr id="53287" name="Rectangle 216"/>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8" name="Rectangle 217"/>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nvGrpSpPr>
              <p:cNvPr id="53266" name="Group 218"/>
              <p:cNvGrpSpPr/>
              <p:nvPr/>
            </p:nvGrpSpPr>
            <p:grpSpPr bwMode="auto">
              <a:xfrm>
                <a:off x="2953" y="1824"/>
                <a:ext cx="2384" cy="210"/>
                <a:chOff x="1496" y="3836"/>
                <a:chExt cx="2384" cy="210"/>
              </a:xfrm>
            </p:grpSpPr>
            <p:grpSp>
              <p:nvGrpSpPr>
                <p:cNvPr id="53267" name="Group 219"/>
                <p:cNvGrpSpPr/>
                <p:nvPr/>
              </p:nvGrpSpPr>
              <p:grpSpPr bwMode="auto">
                <a:xfrm>
                  <a:off x="1496" y="3836"/>
                  <a:ext cx="464" cy="210"/>
                  <a:chOff x="1496" y="3836"/>
                  <a:chExt cx="464" cy="210"/>
                </a:xfrm>
              </p:grpSpPr>
              <p:sp>
                <p:nvSpPr>
                  <p:cNvPr id="53280" name="Rectangle 220"/>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1" name="Rectangle 221"/>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268" name="Group 222"/>
                <p:cNvGrpSpPr/>
                <p:nvPr/>
              </p:nvGrpSpPr>
              <p:grpSpPr bwMode="auto">
                <a:xfrm>
                  <a:off x="1976" y="3836"/>
                  <a:ext cx="464" cy="210"/>
                  <a:chOff x="1976" y="3836"/>
                  <a:chExt cx="464" cy="210"/>
                </a:xfrm>
              </p:grpSpPr>
              <p:sp>
                <p:nvSpPr>
                  <p:cNvPr id="53278" name="Rectangle 223"/>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9" name="Rectangle 224"/>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269" name="Group 225"/>
                <p:cNvGrpSpPr/>
                <p:nvPr/>
              </p:nvGrpSpPr>
              <p:grpSpPr bwMode="auto">
                <a:xfrm>
                  <a:off x="2456" y="3836"/>
                  <a:ext cx="464" cy="210"/>
                  <a:chOff x="2456" y="3836"/>
                  <a:chExt cx="464" cy="210"/>
                </a:xfrm>
              </p:grpSpPr>
              <p:sp>
                <p:nvSpPr>
                  <p:cNvPr id="53276" name="Rectangle 226"/>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7" name="Rectangle 227"/>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270" name="Group 228"/>
                <p:cNvGrpSpPr/>
                <p:nvPr/>
              </p:nvGrpSpPr>
              <p:grpSpPr bwMode="auto">
                <a:xfrm>
                  <a:off x="2936" y="3836"/>
                  <a:ext cx="468" cy="210"/>
                  <a:chOff x="2936" y="3836"/>
                  <a:chExt cx="468" cy="210"/>
                </a:xfrm>
              </p:grpSpPr>
              <p:sp>
                <p:nvSpPr>
                  <p:cNvPr id="53274" name="Rectangle 229"/>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5" name="Rectangle 230"/>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271" name="Group 231"/>
                <p:cNvGrpSpPr/>
                <p:nvPr/>
              </p:nvGrpSpPr>
              <p:grpSpPr bwMode="auto">
                <a:xfrm>
                  <a:off x="3416" y="3836"/>
                  <a:ext cx="464" cy="210"/>
                  <a:chOff x="3416" y="3836"/>
                  <a:chExt cx="464" cy="210"/>
                </a:xfrm>
              </p:grpSpPr>
              <p:sp>
                <p:nvSpPr>
                  <p:cNvPr id="53272" name="Rectangle 232"/>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3" name="Rectangle 233"/>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grpSp>
      <p:sp>
        <p:nvSpPr>
          <p:cNvPr id="237" name="文本框 236">
            <a:extLst>
              <a:ext uri="{FF2B5EF4-FFF2-40B4-BE49-F238E27FC236}">
                <a16:creationId xmlns:a16="http://schemas.microsoft.com/office/drawing/2014/main" id="{1E7B9037-42BF-437D-966E-978D0669A925}"/>
              </a:ext>
            </a:extLst>
          </p:cNvPr>
          <p:cNvSpPr txBox="1"/>
          <p:nvPr/>
        </p:nvSpPr>
        <p:spPr>
          <a:xfrm>
            <a:off x="385059" y="5916613"/>
            <a:ext cx="7817597" cy="461665"/>
          </a:xfrm>
          <a:prstGeom prst="rect">
            <a:avLst/>
          </a:prstGeom>
          <a:noFill/>
        </p:spPr>
        <p:txBody>
          <a:bodyPr wrap="square">
            <a:spAutoFit/>
          </a:bodyPr>
          <a:lstStyle/>
          <a:p>
            <a:r>
              <a:rPr lang="en-US" altLang="zh-CN" sz="2400" b="1" dirty="0">
                <a:solidFill>
                  <a:schemeClr val="tx1"/>
                </a:solidFill>
                <a:latin typeface="Comic Sans MS" panose="030F0702030302020204" pitchFamily="66" charset="0"/>
              </a:rPr>
              <a:t>Ideal speedup</a:t>
            </a:r>
            <a:r>
              <a:rPr lang="en-US" altLang="zh-CN" sz="2400" dirty="0">
                <a:solidFill>
                  <a:schemeClr val="tx1"/>
                </a:solidFill>
                <a:latin typeface="Comic Sans MS" panose="030F0702030302020204" pitchFamily="66" charset="0"/>
              </a:rPr>
              <a:t> </a:t>
            </a:r>
            <a:r>
              <a:rPr lang="en-US" altLang="zh-CN" sz="2400" b="1" dirty="0">
                <a:solidFill>
                  <a:schemeClr val="tx1"/>
                </a:solidFill>
                <a:latin typeface="Comic Sans MS" panose="030F0702030302020204" pitchFamily="66" charset="0"/>
              </a:rPr>
              <a:t>equal to</a:t>
            </a:r>
            <a:r>
              <a:rPr lang="en-US" altLang="zh-CN" sz="2400" dirty="0">
                <a:latin typeface="Comic Sans MS" panose="030F0702030302020204" pitchFamily="66" charset="0"/>
              </a:rPr>
              <a:t> </a:t>
            </a:r>
            <a:r>
              <a:rPr lang="en-US" altLang="zh-CN" sz="2400" b="1" dirty="0">
                <a:latin typeface="Comic Sans MS" panose="030F0702030302020204" pitchFamily="66" charset="0"/>
              </a:rPr>
              <a:t>Number of pipe stages</a:t>
            </a:r>
            <a:r>
              <a:rPr lang="en-US" altLang="zh-CN" sz="2400" dirty="0">
                <a:solidFill>
                  <a:schemeClr val="tx1"/>
                </a:solidFill>
                <a:latin typeface="Comic Sans MS" panose="030F0702030302020204" pitchFamily="66" charset="0"/>
              </a:rPr>
              <a:t>.</a:t>
            </a:r>
            <a:r>
              <a:rPr lang="en-US" altLang="zh-CN" sz="2400" dirty="0">
                <a:solidFill>
                  <a:schemeClr val="tx1"/>
                </a:solidFill>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to="" calcmode="lin" valueType="num">
                                      <p:cBhvr>
                                        <p:cTn id="7" dur="1" fill="hold"/>
                                        <p:tgtEl>
                                          <p:spTgt spid="2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66251"/>
                                        </p:tgtEl>
                                        <p:attrNameLst>
                                          <p:attrName>style.visibility</p:attrName>
                                        </p:attrNameLst>
                                      </p:cBhvr>
                                      <p:to>
                                        <p:strVal val="visible"/>
                                      </p:to>
                                    </p:set>
                                    <p:anim to="" calcmode="lin" valueType="num">
                                      <p:cBhvr>
                                        <p:cTn id="12" dur="1" fill="hold"/>
                                        <p:tgtEl>
                                          <p:spTgt spid="266251"/>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to="" calcmode="lin" valueType="num">
                                      <p:cBhvr>
                                        <p:cTn id="17" dur="1" fill="hold"/>
                                        <p:tgtEl>
                                          <p:spTgt spid="2"/>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66252"/>
                                        </p:tgtEl>
                                        <p:attrNameLst>
                                          <p:attrName>style.visibility</p:attrName>
                                        </p:attrNameLst>
                                      </p:cBhvr>
                                      <p:to>
                                        <p:strVal val="visible"/>
                                      </p:to>
                                    </p:set>
                                    <p:anim to="" calcmode="lin" valueType="num">
                                      <p:cBhvr>
                                        <p:cTn id="22" dur="1" fill="hold"/>
                                        <p:tgtEl>
                                          <p:spTgt spid="26625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1" grpId="0"/>
      <p:bldP spid="2662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1331913" y="0"/>
            <a:ext cx="7993062" cy="836613"/>
          </a:xfrm>
        </p:spPr>
        <p:txBody>
          <a:bodyPr/>
          <a:lstStyle/>
          <a:p>
            <a:r>
              <a:rPr lang="en-US" altLang="zh-CN" sz="3200" dirty="0"/>
              <a:t>Why not just make a 50-stage pipeline ?</a:t>
            </a:r>
          </a:p>
        </p:txBody>
      </p:sp>
      <p:sp>
        <p:nvSpPr>
          <p:cNvPr id="59395" name="Rectangle 3"/>
          <p:cNvSpPr>
            <a:spLocks noGrp="1" noRot="1" noChangeArrowheads="1"/>
          </p:cNvSpPr>
          <p:nvPr>
            <p:ph sz="half" idx="1"/>
          </p:nvPr>
        </p:nvSpPr>
        <p:spPr bwMode="auto">
          <a:xfrm>
            <a:off x="323850" y="1052513"/>
            <a:ext cx="86106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400" dirty="0">
                <a:latin typeface="Comic Sans MS" panose="030F0702030302020204" pitchFamily="66" charset="0"/>
              </a:rPr>
              <a:t>Those latches are </a:t>
            </a:r>
            <a:r>
              <a:rPr lang="en-US" altLang="zh-CN" sz="2400" b="1" dirty="0">
                <a:solidFill>
                  <a:srgbClr val="FF3300"/>
                </a:solidFill>
                <a:latin typeface="Comic Sans MS" panose="030F0702030302020204" pitchFamily="66" charset="0"/>
              </a:rPr>
              <a:t>NOT </a:t>
            </a:r>
            <a:r>
              <a:rPr lang="en-US" altLang="zh-CN" sz="2400" dirty="0">
                <a:solidFill>
                  <a:srgbClr val="FF3300"/>
                </a:solidFill>
                <a:latin typeface="Comic Sans MS" panose="030F0702030302020204" pitchFamily="66" charset="0"/>
              </a:rPr>
              <a:t>free</a:t>
            </a:r>
            <a:r>
              <a:rPr lang="en-US" altLang="zh-CN" sz="2400" dirty="0">
                <a:latin typeface="Comic Sans MS" panose="030F0702030302020204" pitchFamily="66" charset="0"/>
              </a:rPr>
              <a:t>, they take up </a:t>
            </a:r>
            <a:r>
              <a:rPr lang="en-US" altLang="zh-CN" sz="2400" b="1" dirty="0">
                <a:solidFill>
                  <a:srgbClr val="FF3300"/>
                </a:solidFill>
                <a:latin typeface="Comic Sans MS" panose="030F0702030302020204" pitchFamily="66" charset="0"/>
              </a:rPr>
              <a:t>area</a:t>
            </a:r>
            <a:r>
              <a:rPr lang="en-US" altLang="zh-CN" sz="2400" dirty="0">
                <a:latin typeface="Comic Sans MS" panose="030F0702030302020204" pitchFamily="66" charset="0"/>
              </a:rPr>
              <a:t>, and there is a real </a:t>
            </a:r>
            <a:r>
              <a:rPr lang="en-US" altLang="zh-CN" sz="2400" b="1" dirty="0">
                <a:solidFill>
                  <a:srgbClr val="FF3300"/>
                </a:solidFill>
                <a:latin typeface="Comic Sans MS" panose="030F0702030302020204" pitchFamily="66" charset="0"/>
              </a:rPr>
              <a:t>delay</a:t>
            </a:r>
            <a:r>
              <a:rPr lang="en-US" altLang="zh-CN" sz="2400" b="1" dirty="0">
                <a:latin typeface="Comic Sans MS" panose="030F0702030302020204" pitchFamily="66" charset="0"/>
              </a:rPr>
              <a:t> </a:t>
            </a:r>
            <a:r>
              <a:rPr lang="en-US" altLang="zh-CN" sz="2400" dirty="0">
                <a:latin typeface="Comic Sans MS" panose="030F0702030302020204" pitchFamily="66" charset="0"/>
              </a:rPr>
              <a:t>to go THRU the latch itself. </a:t>
            </a:r>
          </a:p>
          <a:p>
            <a:pPr lvl="1"/>
            <a:r>
              <a:rPr lang="en-US" altLang="zh-CN" dirty="0">
                <a:latin typeface="Comic Sans MS" panose="030F0702030302020204" pitchFamily="66" charset="0"/>
              </a:rPr>
              <a:t> </a:t>
            </a:r>
            <a:r>
              <a:rPr lang="en-US" altLang="zh-CN" dirty="0">
                <a:solidFill>
                  <a:srgbClr val="0000FF"/>
                </a:solidFill>
                <a:latin typeface="Comic Sans MS" panose="030F0702030302020204" pitchFamily="66" charset="0"/>
              </a:rPr>
              <a:t>Machine cycle &gt; latch latency + clock skew</a:t>
            </a:r>
          </a:p>
          <a:p>
            <a:r>
              <a:rPr lang="en-US" altLang="zh-CN" sz="2400" dirty="0">
                <a:solidFill>
                  <a:srgbClr val="000000"/>
                </a:solidFill>
                <a:latin typeface="Comic Sans MS" panose="030F0702030302020204" pitchFamily="66" charset="0"/>
              </a:rPr>
              <a:t>In modern, deep pipeline (10-20 stages), this is a real effect</a:t>
            </a:r>
          </a:p>
          <a:p>
            <a:r>
              <a:rPr lang="en-US" altLang="zh-CN" sz="2400" dirty="0">
                <a:solidFill>
                  <a:srgbClr val="000000"/>
                </a:solidFill>
                <a:latin typeface="Comic Sans MS" panose="030F0702030302020204" pitchFamily="66" charset="0"/>
              </a:rPr>
              <a:t>Typically see logic “depths” in one pipe stage of 10-20 “gates”.  </a:t>
            </a:r>
          </a:p>
        </p:txBody>
      </p:sp>
      <p:sp>
        <p:nvSpPr>
          <p:cNvPr id="59396" name="Rectangle 4"/>
          <p:cNvSpPr>
            <a:spLocks noGrp="1" noRot="1" noChangeArrowheads="1"/>
          </p:cNvSpPr>
          <p:nvPr>
            <p:ph sz="half" idx="2"/>
          </p:nvPr>
        </p:nvSpPr>
        <p:spPr bwMode="auto">
          <a:xfrm>
            <a:off x="5591175" y="3797300"/>
            <a:ext cx="3241675" cy="190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None/>
            </a:pPr>
            <a:r>
              <a:rPr lang="en-US" altLang="zh-CN" sz="2400" dirty="0">
                <a:latin typeface="Comic Sans MS" panose="030F0702030302020204" pitchFamily="66" charset="0"/>
              </a:rPr>
              <a:t>At these speeds, and with this few levels of logic, latch delay is important</a:t>
            </a:r>
          </a:p>
        </p:txBody>
      </p:sp>
      <p:sp>
        <p:nvSpPr>
          <p:cNvPr id="59397" name="日期占位符 4"/>
          <p:cNvSpPr>
            <a:spLocks noGrp="1"/>
          </p:cNvSpPr>
          <p:nvPr>
            <p:ph type="dt" sz="quarter" idx="4294967295"/>
          </p:nvPr>
        </p:nvSpPr>
        <p:spPr bwMode="auto">
          <a:xfrm>
            <a:off x="0" y="6308725"/>
            <a:ext cx="2289175"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400">
                <a:solidFill>
                  <a:schemeClr val="tx1"/>
                </a:solidFill>
              </a:rPr>
              <a:t>Feb.2008_jxh_Introduction</a:t>
            </a:r>
          </a:p>
        </p:txBody>
      </p:sp>
      <p:pic>
        <p:nvPicPr>
          <p:cNvPr id="593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76700"/>
            <a:ext cx="495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Simplified 5 Stage Pipeline</a:t>
            </a:r>
            <a:endParaRPr lang="zh-CN" altLang="en-US"/>
          </a:p>
        </p:txBody>
      </p:sp>
      <p:graphicFrame>
        <p:nvGraphicFramePr>
          <p:cNvPr id="62468" name="Object 2"/>
          <p:cNvGraphicFramePr>
            <a:graphicFrameLocks noChangeAspect="1"/>
          </p:cNvGraphicFramePr>
          <p:nvPr/>
        </p:nvGraphicFramePr>
        <p:xfrm>
          <a:off x="468313" y="908050"/>
          <a:ext cx="8382000" cy="5092700"/>
        </p:xfrm>
        <a:graphic>
          <a:graphicData uri="http://schemas.openxmlformats.org/presentationml/2006/ole">
            <mc:AlternateContent xmlns:mc="http://schemas.openxmlformats.org/markup-compatibility/2006">
              <mc:Choice xmlns:v="urn:schemas-microsoft-com:vml" Requires="v">
                <p:oleObj name="Picture" r:id="rId2" imgW="4820285" imgH="3329940" progId="Word.Picture.8">
                  <p:embed/>
                </p:oleObj>
              </mc:Choice>
              <mc:Fallback>
                <p:oleObj name="Picture" r:id="rId2" imgW="4820285" imgH="332994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8382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r>
              <a:rPr lang="en-US" altLang="zh-CN"/>
              <a:t>Important Notes:</a:t>
            </a:r>
          </a:p>
        </p:txBody>
      </p:sp>
      <p:sp>
        <p:nvSpPr>
          <p:cNvPr id="64515" name="Rectangle 3"/>
          <p:cNvSpPr>
            <a:spLocks noGrp="1" noRot="1" noChangeArrowheads="1"/>
          </p:cNvSpPr>
          <p:nvPr>
            <p:ph idx="1"/>
          </p:nvPr>
        </p:nvSpPr>
        <p:spPr bwMode="auto">
          <a:xfrm>
            <a:off x="250825" y="995363"/>
            <a:ext cx="8642350" cy="4492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3333FF"/>
                </a:solidFill>
              </a:rPr>
              <a:t>What should be buffered </a:t>
            </a:r>
            <a:r>
              <a:rPr lang="en-US" altLang="zh-CN" dirty="0"/>
              <a:t>in every stage latch ?</a:t>
            </a:r>
          </a:p>
          <a:p>
            <a:pPr lvl="1"/>
            <a:r>
              <a:rPr lang="en-US" altLang="zh-CN" sz="2400" dirty="0"/>
              <a:t>Data need to be used in the next </a:t>
            </a:r>
            <a:r>
              <a:rPr lang="en-US" altLang="zh-CN" sz="2400" dirty="0">
                <a:solidFill>
                  <a:srgbClr val="FF0000"/>
                </a:solidFill>
              </a:rPr>
              <a:t>stages</a:t>
            </a:r>
            <a:r>
              <a:rPr lang="en-US" altLang="zh-CN" sz="2400" dirty="0"/>
              <a:t>.</a:t>
            </a:r>
          </a:p>
          <a:p>
            <a:pPr lvl="1"/>
            <a:r>
              <a:rPr lang="en-US" altLang="zh-CN" sz="2400" dirty="0"/>
              <a:t>Control signals need to be used in the next stages</a:t>
            </a:r>
          </a:p>
          <a:p>
            <a:pPr lvl="1"/>
            <a:r>
              <a:rPr lang="en-US" altLang="zh-CN" sz="2400" dirty="0"/>
              <a:t>Debug info when used in duration of design</a:t>
            </a:r>
          </a:p>
          <a:p>
            <a:r>
              <a:rPr lang="en-US" altLang="zh-CN" dirty="0"/>
              <a:t>The memory bandwidth changes !</a:t>
            </a:r>
          </a:p>
          <a:p>
            <a:pPr lvl="1"/>
            <a:r>
              <a:rPr lang="en-US" altLang="zh-CN" dirty="0"/>
              <a:t>1 instruction read + 1 data access / 5 cycle (multi-cycle implementation)</a:t>
            </a:r>
          </a:p>
          <a:p>
            <a:pPr lvl="1"/>
            <a:r>
              <a:rPr lang="en-US" altLang="zh-CN" dirty="0"/>
              <a:t>1 instruction read + 1 data access / cycle </a:t>
            </a: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1187450" y="0"/>
            <a:ext cx="7758113" cy="936625"/>
          </a:xfrm>
        </p:spPr>
        <p:txBody>
          <a:bodyPr/>
          <a:lstStyle/>
          <a:p>
            <a:r>
              <a:rPr lang="en-US" altLang="zh-CN" sz="4000"/>
              <a:t>Pipeline hazard: the major hurdle</a:t>
            </a:r>
          </a:p>
        </p:txBody>
      </p:sp>
      <p:sp>
        <p:nvSpPr>
          <p:cNvPr id="66563" name="Rectangle 3"/>
          <p:cNvSpPr>
            <a:spLocks noGrp="1" noRot="1" noChangeArrowheads="1"/>
          </p:cNvSpPr>
          <p:nvPr>
            <p:ph idx="1"/>
          </p:nvPr>
        </p:nvSpPr>
        <p:spPr bwMode="auto">
          <a:xfrm>
            <a:off x="323850" y="1125538"/>
            <a:ext cx="8610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b="1" dirty="0">
                <a:solidFill>
                  <a:srgbClr val="FF3300"/>
                </a:solidFill>
                <a:latin typeface="Comic Sans MS" panose="030F0702030302020204" pitchFamily="66" charset="0"/>
              </a:rPr>
              <a:t>A hazard</a:t>
            </a:r>
            <a:r>
              <a:rPr lang="en-US" altLang="zh-CN" b="1" dirty="0">
                <a:latin typeface="Comic Sans MS" panose="030F0702030302020204" pitchFamily="66" charset="0"/>
              </a:rPr>
              <a:t> </a:t>
            </a:r>
            <a:r>
              <a:rPr lang="en-US" altLang="zh-CN" dirty="0">
                <a:latin typeface="Comic Sans MS" panose="030F0702030302020204" pitchFamily="66" charset="0"/>
              </a:rPr>
              <a:t>is a condition that prevents an instruction in the pipe from executing its next scheduled pipe stage</a:t>
            </a:r>
            <a:endParaRPr lang="en-US" altLang="zh-CN" sz="2800" dirty="0">
              <a:latin typeface="Comic Sans MS" panose="030F0702030302020204" pitchFamily="66" charset="0"/>
            </a:endParaRPr>
          </a:p>
          <a:p>
            <a:pPr>
              <a:lnSpc>
                <a:spcPct val="90000"/>
              </a:lnSpc>
              <a:spcBef>
                <a:spcPct val="50000"/>
              </a:spcBef>
            </a:pPr>
            <a:r>
              <a:rPr lang="en-US" altLang="zh-CN" sz="2800" dirty="0">
                <a:latin typeface="Comic Sans MS" panose="030F0702030302020204" pitchFamily="66" charset="0"/>
              </a:rPr>
              <a:t>Taxonomy of hazard</a:t>
            </a:r>
          </a:p>
          <a:p>
            <a:pPr lvl="1">
              <a:lnSpc>
                <a:spcPct val="90000"/>
              </a:lnSpc>
            </a:pPr>
            <a:r>
              <a:rPr lang="en-US" altLang="zh-CN" sz="2400" b="1" dirty="0">
                <a:solidFill>
                  <a:srgbClr val="0000CC"/>
                </a:solidFill>
                <a:latin typeface="Comic Sans MS" panose="030F0702030302020204" pitchFamily="66" charset="0"/>
              </a:rPr>
              <a:t>Structural hazards</a:t>
            </a:r>
            <a:r>
              <a:rPr lang="en-US" altLang="zh-CN" sz="2400" dirty="0"/>
              <a:t> </a:t>
            </a:r>
          </a:p>
          <a:p>
            <a:pPr lvl="2">
              <a:lnSpc>
                <a:spcPct val="90000"/>
              </a:lnSpc>
            </a:pPr>
            <a:r>
              <a:rPr lang="en-US" altLang="zh-CN" dirty="0">
                <a:latin typeface="Comic Sans MS" panose="030F0702030302020204" pitchFamily="66" charset="0"/>
              </a:rPr>
              <a:t>These are conflicts over hardware resources.</a:t>
            </a:r>
            <a:r>
              <a:rPr lang="en-US" altLang="zh-CN" dirty="0"/>
              <a:t> </a:t>
            </a:r>
          </a:p>
          <a:p>
            <a:pPr lvl="1">
              <a:lnSpc>
                <a:spcPct val="90000"/>
              </a:lnSpc>
            </a:pPr>
            <a:r>
              <a:rPr lang="en-US" altLang="zh-CN" sz="2400" b="1" dirty="0">
                <a:solidFill>
                  <a:srgbClr val="0000CC"/>
                </a:solidFill>
                <a:latin typeface="Comic Sans MS" panose="030F0702030302020204" pitchFamily="66" charset="0"/>
              </a:rPr>
              <a:t>Data hazards</a:t>
            </a:r>
            <a:endParaRPr lang="en-US" altLang="zh-CN" dirty="0">
              <a:solidFill>
                <a:srgbClr val="0000CC"/>
              </a:solidFill>
              <a:latin typeface="Comic Sans MS" panose="030F0702030302020204" pitchFamily="66" charset="0"/>
            </a:endParaRPr>
          </a:p>
          <a:p>
            <a:pPr lvl="2">
              <a:lnSpc>
                <a:spcPct val="90000"/>
              </a:lnSpc>
            </a:pPr>
            <a:r>
              <a:rPr lang="en-US" altLang="zh-CN" dirty="0">
                <a:latin typeface="Comic Sans MS" panose="030F0702030302020204" pitchFamily="66" charset="0"/>
              </a:rPr>
              <a:t>Instruction depends on result of prior computation which is not ready (computed or stored) yet</a:t>
            </a:r>
            <a:endParaRPr lang="en-US" altLang="zh-CN" dirty="0"/>
          </a:p>
          <a:p>
            <a:pPr lvl="1">
              <a:lnSpc>
                <a:spcPct val="90000"/>
              </a:lnSpc>
            </a:pPr>
            <a:r>
              <a:rPr lang="en-US" altLang="zh-CN" sz="2400" b="1" dirty="0">
                <a:solidFill>
                  <a:srgbClr val="0000CC"/>
                </a:solidFill>
                <a:latin typeface="Comic Sans MS" panose="030F0702030302020204" pitchFamily="66" charset="0"/>
              </a:rPr>
              <a:t>Control hazards</a:t>
            </a:r>
            <a:r>
              <a:rPr lang="en-US" altLang="zh-CN" dirty="0">
                <a:solidFill>
                  <a:srgbClr val="0000CC"/>
                </a:solidFill>
                <a:latin typeface="Comic Sans MS" panose="030F0702030302020204" pitchFamily="66" charset="0"/>
              </a:rPr>
              <a:t> </a:t>
            </a:r>
          </a:p>
          <a:p>
            <a:pPr lvl="2">
              <a:lnSpc>
                <a:spcPct val="90000"/>
              </a:lnSpc>
            </a:pPr>
            <a:r>
              <a:rPr lang="en-US" altLang="zh-CN" dirty="0">
                <a:latin typeface="Comic Sans MS" panose="030F0702030302020204" pitchFamily="66" charset="0"/>
              </a:rPr>
              <a:t>branch condition and the branch PC are not available in time to fetch an instruction on the next clock</a:t>
            </a:r>
            <a:endParaRPr lang="en-US" altLang="zh-CN" dirty="0"/>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en-US" altLang="zh-CN" sz="3200"/>
              <a:t>Hazards can always be resolved by</a:t>
            </a:r>
            <a:r>
              <a:rPr lang="en-US" altLang="zh-CN" sz="3200">
                <a:solidFill>
                  <a:srgbClr val="0000CC"/>
                </a:solidFill>
              </a:rPr>
              <a:t> Stall</a:t>
            </a:r>
            <a:endParaRPr lang="en-US" altLang="zh-CN" sz="2400">
              <a:solidFill>
                <a:srgbClr val="0000CC"/>
              </a:solidFill>
            </a:endParaRPr>
          </a:p>
        </p:txBody>
      </p:sp>
      <p:sp>
        <p:nvSpPr>
          <p:cNvPr id="67587" name="Rectangle 3"/>
          <p:cNvSpPr>
            <a:spLocks noGrp="1" noRot="1" noChangeArrowheads="1"/>
          </p:cNvSpPr>
          <p:nvPr>
            <p:ph idx="1"/>
          </p:nvPr>
        </p:nvSpPr>
        <p:spPr bwMode="auto">
          <a:xfrm>
            <a:off x="304800" y="1196975"/>
            <a:ext cx="88392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latin typeface="Comic Sans MS" panose="030F0702030302020204" pitchFamily="66" charset="0"/>
              </a:rPr>
              <a:t>The </a:t>
            </a:r>
            <a:r>
              <a:rPr lang="en-US" altLang="zh-CN" sz="2800" dirty="0">
                <a:solidFill>
                  <a:srgbClr val="FF3300"/>
                </a:solidFill>
                <a:latin typeface="Comic Sans MS" panose="030F0702030302020204" pitchFamily="66" charset="0"/>
              </a:rPr>
              <a:t>simplest</a:t>
            </a:r>
            <a:r>
              <a:rPr lang="en-US" altLang="zh-CN" sz="2800" dirty="0">
                <a:latin typeface="Comic Sans MS" panose="030F0702030302020204" pitchFamily="66" charset="0"/>
              </a:rPr>
              <a:t> way to "fix" hazards is to </a:t>
            </a:r>
            <a:r>
              <a:rPr lang="en-US" altLang="zh-CN" sz="2800" b="1" dirty="0">
                <a:solidFill>
                  <a:srgbClr val="0000CC"/>
                </a:solidFill>
                <a:latin typeface="Comic Sans MS" panose="030F0702030302020204" pitchFamily="66" charset="0"/>
              </a:rPr>
              <a:t>stall</a:t>
            </a:r>
            <a:r>
              <a:rPr lang="en-US" altLang="zh-CN" sz="2800" dirty="0">
                <a:latin typeface="Comic Sans MS" panose="030F0702030302020204" pitchFamily="66" charset="0"/>
              </a:rPr>
              <a:t> the pipeline. A pipeline stall is also called a </a:t>
            </a:r>
            <a:r>
              <a:rPr lang="en-US" altLang="zh-CN" sz="2800" dirty="0">
                <a:solidFill>
                  <a:srgbClr val="FF3300"/>
                </a:solidFill>
                <a:latin typeface="Comic Sans MS" panose="030F0702030302020204" pitchFamily="66" charset="0"/>
              </a:rPr>
              <a:t>pipeline bubble</a:t>
            </a:r>
            <a:r>
              <a:rPr lang="en-US" altLang="zh-CN" sz="2800" dirty="0">
                <a:latin typeface="Comic Sans MS" panose="030F0702030302020204" pitchFamily="66" charset="0"/>
              </a:rPr>
              <a:t> or </a:t>
            </a:r>
            <a:r>
              <a:rPr lang="en-US" altLang="zh-CN" sz="2800" dirty="0">
                <a:solidFill>
                  <a:srgbClr val="FF3300"/>
                </a:solidFill>
                <a:latin typeface="Comic Sans MS" panose="030F0702030302020204" pitchFamily="66" charset="0"/>
              </a:rPr>
              <a:t>simply bubble.</a:t>
            </a:r>
            <a:r>
              <a:rPr lang="en-US" altLang="zh-CN" sz="2800" dirty="0">
                <a:latin typeface="Comic Sans MS" panose="030F0702030302020204" pitchFamily="66" charset="0"/>
              </a:rPr>
              <a:t> </a:t>
            </a:r>
          </a:p>
          <a:p>
            <a:r>
              <a:rPr lang="en-US" altLang="zh-CN" sz="2800" dirty="0">
                <a:latin typeface="Comic Sans MS" panose="030F0702030302020204" pitchFamily="66" charset="0"/>
              </a:rPr>
              <a:t>The</a:t>
            </a:r>
            <a:r>
              <a:rPr lang="en-US" altLang="zh-CN" sz="2800" dirty="0">
                <a:solidFill>
                  <a:srgbClr val="0000CC"/>
                </a:solidFill>
                <a:latin typeface="Comic Sans MS" panose="030F0702030302020204" pitchFamily="66" charset="0"/>
              </a:rPr>
              <a:t> stall </a:t>
            </a:r>
            <a:r>
              <a:rPr lang="en-US" altLang="zh-CN" sz="2800" dirty="0">
                <a:latin typeface="Comic Sans MS" panose="030F0702030302020204" pitchFamily="66" charset="0"/>
              </a:rPr>
              <a:t>delays </a:t>
            </a:r>
            <a:r>
              <a:rPr lang="en-US" altLang="zh-CN" sz="2800" dirty="0">
                <a:solidFill>
                  <a:srgbClr val="FF3300"/>
                </a:solidFill>
                <a:latin typeface="Comic Sans MS" panose="030F0702030302020204" pitchFamily="66" charset="0"/>
              </a:rPr>
              <a:t>all instructions issued after</a:t>
            </a:r>
            <a:r>
              <a:rPr lang="en-US" altLang="zh-CN" sz="2800" dirty="0">
                <a:latin typeface="Comic Sans MS" panose="030F0702030302020204" pitchFamily="66" charset="0"/>
              </a:rPr>
              <a:t> the instruction that was stalled, while other instructions in the pipeline go on proceeding.</a:t>
            </a:r>
          </a:p>
          <a:p>
            <a:r>
              <a:rPr lang="en-US" altLang="zh-CN" sz="2800" dirty="0">
                <a:latin typeface="Comic Sans MS" panose="030F0702030302020204" pitchFamily="66" charset="0"/>
              </a:rPr>
              <a:t>How do we stall?</a:t>
            </a:r>
          </a:p>
          <a:p>
            <a:pPr marL="0" indent="0">
              <a:buNone/>
            </a:pPr>
            <a:r>
              <a:rPr lang="en-US" altLang="zh-CN" sz="2800" dirty="0">
                <a:latin typeface="Comic Sans MS" panose="030F0702030302020204" pitchFamily="66" charset="0"/>
              </a:rPr>
              <a:t>   - Insert </a:t>
            </a:r>
            <a:r>
              <a:rPr lang="en-US" altLang="zh-CN" sz="2800" dirty="0" err="1">
                <a:latin typeface="Comic Sans MS" panose="030F0702030302020204" pitchFamily="66" charset="0"/>
              </a:rPr>
              <a:t>nop</a:t>
            </a:r>
            <a:r>
              <a:rPr lang="en-US" altLang="zh-CN" sz="2800" dirty="0">
                <a:latin typeface="Comic Sans MS" panose="030F0702030302020204" pitchFamily="66" charset="0"/>
              </a:rPr>
              <a:t> by compiler</a:t>
            </a:r>
          </a:p>
          <a:p>
            <a:pPr marL="0" indent="0">
              <a:buNone/>
            </a:pPr>
            <a:r>
              <a:rPr lang="en-US" altLang="zh-CN" sz="2800" dirty="0">
                <a:latin typeface="Comic Sans MS" panose="030F0702030302020204" pitchFamily="66" charset="0"/>
              </a:rPr>
              <a:t>   - Add hardware Interlock. Detect stall situations          and push bubbles thru pipe</a:t>
            </a: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p:nvPr/>
        </p:nvGrpSpPr>
        <p:grpSpPr bwMode="auto">
          <a:xfrm>
            <a:off x="2971800" y="2971800"/>
            <a:ext cx="5827713" cy="609600"/>
            <a:chOff x="1872" y="1872"/>
            <a:chExt cx="3671" cy="384"/>
          </a:xfrm>
        </p:grpSpPr>
        <p:sp>
          <p:nvSpPr>
            <p:cNvPr id="70666" name="AutoShape 3"/>
            <p:cNvSpPr>
              <a:spLocks noChangeArrowheads="1"/>
            </p:cNvSpPr>
            <p:nvPr/>
          </p:nvSpPr>
          <p:spPr bwMode="auto">
            <a:xfrm>
              <a:off x="1872" y="1872"/>
              <a:ext cx="633" cy="384"/>
            </a:xfrm>
            <a:prstGeom prst="cloudCallout">
              <a:avLst>
                <a:gd name="adj1" fmla="val 21875"/>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7" name="AutoShape 4"/>
            <p:cNvSpPr>
              <a:spLocks noChangeArrowheads="1"/>
            </p:cNvSpPr>
            <p:nvPr/>
          </p:nvSpPr>
          <p:spPr bwMode="auto">
            <a:xfrm>
              <a:off x="2569" y="1872"/>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8" name="AutoShape 5"/>
            <p:cNvSpPr>
              <a:spLocks noChangeArrowheads="1"/>
            </p:cNvSpPr>
            <p:nvPr/>
          </p:nvSpPr>
          <p:spPr bwMode="auto">
            <a:xfrm>
              <a:off x="4848" y="1872"/>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9" name="AutoShape 6"/>
            <p:cNvSpPr>
              <a:spLocks noChangeArrowheads="1"/>
            </p:cNvSpPr>
            <p:nvPr/>
          </p:nvSpPr>
          <p:spPr bwMode="auto">
            <a:xfrm>
              <a:off x="4080" y="1872"/>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70" name="AutoShape 7"/>
            <p:cNvSpPr>
              <a:spLocks noChangeArrowheads="1"/>
            </p:cNvSpPr>
            <p:nvPr/>
          </p:nvSpPr>
          <p:spPr bwMode="auto">
            <a:xfrm>
              <a:off x="3312" y="1872"/>
              <a:ext cx="695" cy="384"/>
            </a:xfrm>
            <a:prstGeom prst="cloudCallout">
              <a:avLst>
                <a:gd name="adj1" fmla="val -22519"/>
                <a:gd name="adj2" fmla="val 161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grpSp>
      <p:grpSp>
        <p:nvGrpSpPr>
          <p:cNvPr id="70659" name="Group 8"/>
          <p:cNvGrpSpPr/>
          <p:nvPr/>
        </p:nvGrpSpPr>
        <p:grpSpPr bwMode="auto">
          <a:xfrm>
            <a:off x="4191000" y="3810000"/>
            <a:ext cx="4608513" cy="609600"/>
            <a:chOff x="2640" y="2400"/>
            <a:chExt cx="2903" cy="384"/>
          </a:xfrm>
        </p:grpSpPr>
        <p:sp>
          <p:nvSpPr>
            <p:cNvPr id="70662" name="AutoShape 9"/>
            <p:cNvSpPr>
              <a:spLocks noChangeArrowheads="1"/>
            </p:cNvSpPr>
            <p:nvPr/>
          </p:nvSpPr>
          <p:spPr bwMode="auto">
            <a:xfrm>
              <a:off x="2640" y="2400"/>
              <a:ext cx="633" cy="384"/>
            </a:xfrm>
            <a:prstGeom prst="cloudCallout">
              <a:avLst>
                <a:gd name="adj1" fmla="val 21875"/>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3" name="AutoShape 10"/>
            <p:cNvSpPr>
              <a:spLocks noChangeArrowheads="1"/>
            </p:cNvSpPr>
            <p:nvPr/>
          </p:nvSpPr>
          <p:spPr bwMode="auto">
            <a:xfrm>
              <a:off x="3337" y="2400"/>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4" name="AutoShape 11"/>
            <p:cNvSpPr>
              <a:spLocks noChangeArrowheads="1"/>
            </p:cNvSpPr>
            <p:nvPr/>
          </p:nvSpPr>
          <p:spPr bwMode="auto">
            <a:xfrm>
              <a:off x="4848" y="2400"/>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5" name="AutoShape 12"/>
            <p:cNvSpPr>
              <a:spLocks noChangeArrowheads="1"/>
            </p:cNvSpPr>
            <p:nvPr/>
          </p:nvSpPr>
          <p:spPr bwMode="auto">
            <a:xfrm>
              <a:off x="4080" y="2400"/>
              <a:ext cx="695" cy="384"/>
            </a:xfrm>
            <a:prstGeom prst="cloudCallout">
              <a:avLst>
                <a:gd name="adj1" fmla="val -22519"/>
                <a:gd name="adj2" fmla="val 161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grpSp>
      <p:graphicFrame>
        <p:nvGraphicFramePr>
          <p:cNvPr id="70660" name="Object 13"/>
          <p:cNvGraphicFramePr>
            <a:graphicFrameLocks noChangeAspect="1"/>
          </p:cNvGraphicFramePr>
          <p:nvPr>
            <p:extLst>
              <p:ext uri="{D42A27DB-BD31-4B8C-83A1-F6EECF244321}">
                <p14:modId xmlns:p14="http://schemas.microsoft.com/office/powerpoint/2010/main" val="3933371859"/>
              </p:ext>
            </p:extLst>
          </p:nvPr>
        </p:nvGraphicFramePr>
        <p:xfrm>
          <a:off x="323850" y="1196752"/>
          <a:ext cx="8534400" cy="4953000"/>
        </p:xfrm>
        <a:graphic>
          <a:graphicData uri="http://schemas.openxmlformats.org/presentationml/2006/ole">
            <mc:AlternateContent xmlns:mc="http://schemas.openxmlformats.org/markup-compatibility/2006">
              <mc:Choice xmlns:v="urn:schemas-microsoft-com:vml" Requires="v">
                <p:oleObj name="图片" r:id="rId2" imgW="4465320" imgH="2757170" progId="Word.Picture.8">
                  <p:embed/>
                </p:oleObj>
              </mc:Choice>
              <mc:Fallback>
                <p:oleObj name="图片" r:id="rId2" imgW="4465320" imgH="2757170" progId="Word.Picture.8">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752"/>
                        <a:ext cx="8534400" cy="49530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
        <p:nvSpPr>
          <p:cNvPr id="70661" name="Rectangle 14"/>
          <p:cNvSpPr>
            <a:spLocks noGrp="1" noRot="1" noChangeArrowheads="1"/>
          </p:cNvSpPr>
          <p:nvPr>
            <p:ph type="title"/>
          </p:nvPr>
        </p:nvSpPr>
        <p:spPr>
          <a:xfrm>
            <a:off x="1116013" y="0"/>
            <a:ext cx="8027987" cy="1196975"/>
          </a:xfrm>
        </p:spPr>
        <p:txBody>
          <a:bodyPr/>
          <a:lstStyle/>
          <a:p>
            <a:r>
              <a:rPr lang="en-US" altLang="zh-CN" sz="3600"/>
              <a:t>How do we stall ? </a:t>
            </a:r>
            <a:r>
              <a:rPr lang="en-US" altLang="zh-CN" sz="3200"/>
              <a:t>Insert </a:t>
            </a:r>
            <a:r>
              <a:rPr lang="en-US" altLang="zh-CN" sz="3200">
                <a:solidFill>
                  <a:srgbClr val="0000CC"/>
                </a:solidFill>
              </a:rPr>
              <a:t>nop</a:t>
            </a:r>
            <a:r>
              <a:rPr lang="en-US" altLang="zh-CN" sz="3200"/>
              <a:t> by compiler</a:t>
            </a: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US" altLang="zh-CN" sz="3200" dirty="0">
                <a:solidFill>
                  <a:srgbClr val="FF0000"/>
                </a:solidFill>
              </a:rPr>
              <a:t>How do we stall?  </a:t>
            </a:r>
            <a:br>
              <a:rPr lang="en-US" altLang="zh-CN" sz="3200" dirty="0">
                <a:solidFill>
                  <a:srgbClr val="FF0000"/>
                </a:solidFill>
              </a:rPr>
            </a:br>
            <a:r>
              <a:rPr lang="en-US" altLang="zh-CN" sz="3200" dirty="0">
                <a:solidFill>
                  <a:srgbClr val="FF0000"/>
                </a:solidFill>
              </a:rPr>
              <a:t>Add hardware </a:t>
            </a:r>
            <a:r>
              <a:rPr lang="en-US" altLang="zh-CN" sz="3200" dirty="0">
                <a:solidFill>
                  <a:srgbClr val="0000CC"/>
                </a:solidFill>
              </a:rPr>
              <a:t>Interlock</a:t>
            </a:r>
            <a:r>
              <a:rPr lang="en-US" altLang="zh-CN" sz="3200" dirty="0">
                <a:solidFill>
                  <a:srgbClr val="FF0000"/>
                </a:solidFill>
              </a:rPr>
              <a:t> !</a:t>
            </a:r>
            <a:endParaRPr lang="en-US" altLang="zh-CN" sz="3200" dirty="0">
              <a:solidFill>
                <a:srgbClr val="000000"/>
              </a:solidFill>
            </a:endParaRPr>
          </a:p>
        </p:txBody>
      </p:sp>
      <p:sp>
        <p:nvSpPr>
          <p:cNvPr id="71683" name="Rectangle 3"/>
          <p:cNvSpPr>
            <a:spLocks noGrp="1" noRot="1" noChangeArrowheads="1"/>
          </p:cNvSpPr>
          <p:nvPr>
            <p:ph idx="1"/>
          </p:nvPr>
        </p:nvSpPr>
        <p:spPr bwMode="auto">
          <a:xfrm>
            <a:off x="304800" y="1125538"/>
            <a:ext cx="88392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800" dirty="0">
                <a:solidFill>
                  <a:srgbClr val="0000CC"/>
                </a:solidFill>
                <a:latin typeface="Comic Sans MS" panose="030F0702030302020204" pitchFamily="66" charset="0"/>
              </a:rPr>
              <a:t>Add extra hardware to </a:t>
            </a:r>
            <a:r>
              <a:rPr lang="en-US" altLang="zh-CN" sz="2800" dirty="0">
                <a:solidFill>
                  <a:srgbClr val="FF0000"/>
                </a:solidFill>
                <a:latin typeface="Comic Sans MS" panose="030F0702030302020204" pitchFamily="66" charset="0"/>
              </a:rPr>
              <a:t>detect</a:t>
            </a:r>
            <a:r>
              <a:rPr lang="en-US" altLang="zh-CN" sz="2800" dirty="0">
                <a:solidFill>
                  <a:srgbClr val="0000CC"/>
                </a:solidFill>
                <a:latin typeface="Comic Sans MS" panose="030F0702030302020204" pitchFamily="66" charset="0"/>
              </a:rPr>
              <a:t> stall situations</a:t>
            </a:r>
            <a:endParaRPr lang="en-US" altLang="zh-CN" sz="2800" dirty="0">
              <a:solidFill>
                <a:srgbClr val="000000"/>
              </a:solidFill>
              <a:latin typeface="Comic Sans MS" panose="030F0702030302020204" pitchFamily="66" charset="0"/>
            </a:endParaRPr>
          </a:p>
          <a:p>
            <a:pPr lvl="1">
              <a:lnSpc>
                <a:spcPct val="90000"/>
              </a:lnSpc>
            </a:pPr>
            <a:r>
              <a:rPr lang="en-US" altLang="zh-CN" sz="2400" dirty="0">
                <a:solidFill>
                  <a:srgbClr val="000000"/>
                </a:solidFill>
                <a:latin typeface="Comic Sans MS" panose="030F0702030302020204" pitchFamily="66" charset="0"/>
              </a:rPr>
              <a:t>Watches the instruction field bits</a:t>
            </a:r>
          </a:p>
          <a:p>
            <a:pPr lvl="1">
              <a:lnSpc>
                <a:spcPct val="90000"/>
              </a:lnSpc>
            </a:pPr>
            <a:r>
              <a:rPr lang="en-US" altLang="zh-CN" sz="2400" dirty="0">
                <a:solidFill>
                  <a:srgbClr val="000000"/>
                </a:solidFill>
                <a:latin typeface="Comic Sans MS" panose="030F0702030302020204" pitchFamily="66" charset="0"/>
              </a:rPr>
              <a:t>Looks for “read versus write” conflicts in particular pipe stages</a:t>
            </a:r>
          </a:p>
          <a:p>
            <a:pPr lvl="1">
              <a:lnSpc>
                <a:spcPct val="90000"/>
              </a:lnSpc>
            </a:pPr>
            <a:r>
              <a:rPr lang="en-US" altLang="zh-CN" sz="2400" dirty="0">
                <a:solidFill>
                  <a:srgbClr val="000000"/>
                </a:solidFill>
                <a:latin typeface="Comic Sans MS" panose="030F0702030302020204" pitchFamily="66" charset="0"/>
              </a:rPr>
              <a:t>Basically, a bunch of careful “case logic”</a:t>
            </a:r>
            <a:endParaRPr lang="en-US" altLang="zh-CN" sz="2400" dirty="0">
              <a:solidFill>
                <a:srgbClr val="000000"/>
              </a:solidFill>
            </a:endParaRPr>
          </a:p>
          <a:p>
            <a:pPr>
              <a:lnSpc>
                <a:spcPct val="90000"/>
              </a:lnSpc>
            </a:pPr>
            <a:r>
              <a:rPr lang="en-US" altLang="zh-CN" sz="2800" dirty="0">
                <a:solidFill>
                  <a:srgbClr val="0000CC"/>
                </a:solidFill>
                <a:latin typeface="Comic Sans MS" panose="030F0702030302020204" pitchFamily="66" charset="0"/>
              </a:rPr>
              <a:t>Add extra hardware to </a:t>
            </a:r>
            <a:r>
              <a:rPr lang="en-US" altLang="zh-CN" sz="2800" dirty="0">
                <a:solidFill>
                  <a:srgbClr val="FF0000"/>
                </a:solidFill>
                <a:latin typeface="Comic Sans MS" panose="030F0702030302020204" pitchFamily="66" charset="0"/>
              </a:rPr>
              <a:t>push</a:t>
            </a:r>
            <a:r>
              <a:rPr lang="en-US" altLang="zh-CN" sz="2800" dirty="0">
                <a:solidFill>
                  <a:srgbClr val="0000CC"/>
                </a:solidFill>
                <a:latin typeface="Comic Sans MS" panose="030F0702030302020204" pitchFamily="66" charset="0"/>
              </a:rPr>
              <a:t> bubbles thru pipe</a:t>
            </a:r>
            <a:endParaRPr lang="en-US" altLang="zh-CN" sz="2800" dirty="0">
              <a:solidFill>
                <a:srgbClr val="000000"/>
              </a:solidFill>
              <a:latin typeface="Comic Sans MS" panose="030F0702030302020204" pitchFamily="66" charset="0"/>
            </a:endParaRPr>
          </a:p>
          <a:p>
            <a:pPr lvl="1">
              <a:lnSpc>
                <a:spcPct val="90000"/>
              </a:lnSpc>
            </a:pPr>
            <a:r>
              <a:rPr lang="en-US" altLang="zh-CN" sz="2400" dirty="0">
                <a:solidFill>
                  <a:srgbClr val="000000"/>
                </a:solidFill>
                <a:latin typeface="Comic Sans MS" panose="030F0702030302020204" pitchFamily="66" charset="0"/>
              </a:rPr>
              <a:t>We can just let the instruction you want to stall GO FORWARD through the pipe…</a:t>
            </a:r>
          </a:p>
          <a:p>
            <a:pPr lvl="1">
              <a:lnSpc>
                <a:spcPct val="90000"/>
              </a:lnSpc>
            </a:pPr>
            <a:r>
              <a:rPr lang="en-US" altLang="zh-CN" sz="2400" dirty="0">
                <a:solidFill>
                  <a:srgbClr val="000000"/>
                </a:solidFill>
                <a:latin typeface="Comic Sans MS" panose="030F0702030302020204" pitchFamily="66" charset="0"/>
              </a:rPr>
              <a:t>…but, TURN OFF the bits that allow any results to get written into the machine state</a:t>
            </a:r>
          </a:p>
          <a:p>
            <a:pPr lvl="1">
              <a:lnSpc>
                <a:spcPct val="90000"/>
              </a:lnSpc>
            </a:pPr>
            <a:r>
              <a:rPr lang="en-US" altLang="zh-CN" sz="2400" dirty="0">
                <a:solidFill>
                  <a:srgbClr val="000000"/>
                </a:solidFill>
                <a:latin typeface="Comic Sans MS" panose="030F0702030302020204" pitchFamily="66" charset="0"/>
              </a:rPr>
              <a:t>So, </a:t>
            </a:r>
            <a:r>
              <a:rPr lang="en-US" altLang="zh-CN" sz="2400" dirty="0">
                <a:solidFill>
                  <a:srgbClr val="FF0000"/>
                </a:solidFill>
                <a:latin typeface="Comic Sans MS" panose="030F0702030302020204" pitchFamily="66" charset="0"/>
              </a:rPr>
              <a:t>the instruction “executes” (it does the work), but doesn’t “save”</a:t>
            </a:r>
          </a:p>
          <a:p>
            <a:pPr lvl="1">
              <a:lnSpc>
                <a:spcPct val="90000"/>
              </a:lnSpc>
            </a:pPr>
            <a:r>
              <a:rPr lang="en-US" altLang="zh-CN" sz="2400" dirty="0">
                <a:solidFill>
                  <a:srgbClr val="FF0000"/>
                </a:solidFill>
                <a:latin typeface="Comic Sans MS" panose="030F0702030302020204" pitchFamily="66" charset="0"/>
              </a:rPr>
              <a:t>Or we can just push a </a:t>
            </a:r>
            <a:r>
              <a:rPr lang="en-US" altLang="zh-CN" sz="2400" dirty="0" err="1">
                <a:solidFill>
                  <a:srgbClr val="FF0000"/>
                </a:solidFill>
                <a:latin typeface="Comic Sans MS" panose="030F0702030302020204" pitchFamily="66" charset="0"/>
              </a:rPr>
              <a:t>nop</a:t>
            </a:r>
            <a:r>
              <a:rPr lang="en-US" altLang="zh-CN" sz="2400" dirty="0">
                <a:solidFill>
                  <a:srgbClr val="FF0000"/>
                </a:solidFill>
                <a:latin typeface="Comic Sans MS" panose="030F0702030302020204" pitchFamily="66" charset="0"/>
              </a:rPr>
              <a:t> into the pipeline</a:t>
            </a:r>
            <a:endParaRPr lang="en-US" altLang="zh-CN" sz="2400" dirty="0">
              <a:solidFill>
                <a:srgbClr val="FF0000"/>
              </a:solidFill>
            </a:endParaRPr>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07B1-198C-AA48-929F-3266DFAED190}"/>
              </a:ext>
            </a:extLst>
          </p:cNvPr>
          <p:cNvSpPr>
            <a:spLocks noGrp="1"/>
          </p:cNvSpPr>
          <p:nvPr>
            <p:ph type="title"/>
          </p:nvPr>
        </p:nvSpPr>
        <p:spPr/>
        <p:txBody>
          <a:bodyPr/>
          <a:lstStyle/>
          <a:p>
            <a:r>
              <a:rPr lang="en-US" altLang="zh-CN" dirty="0"/>
              <a:t>Single-cycle,</a:t>
            </a:r>
            <a:r>
              <a:rPr lang="zh-CN" altLang="en-US" dirty="0"/>
              <a:t> </a:t>
            </a:r>
            <a:r>
              <a:rPr lang="en-US" altLang="zh-CN" dirty="0"/>
              <a:t>multi-cycle,</a:t>
            </a:r>
            <a:r>
              <a:rPr lang="zh-CN" altLang="en-US" dirty="0"/>
              <a:t> </a:t>
            </a:r>
            <a:r>
              <a:rPr lang="en-US" altLang="zh-CN" dirty="0"/>
              <a:t>and</a:t>
            </a:r>
            <a:r>
              <a:rPr lang="zh-CN" altLang="en-US" dirty="0"/>
              <a:t> </a:t>
            </a:r>
            <a:r>
              <a:rPr lang="en-US" altLang="zh-CN" dirty="0"/>
              <a:t>Pipeline</a:t>
            </a:r>
            <a:endParaRPr lang="en-CN" dirty="0"/>
          </a:p>
        </p:txBody>
      </p:sp>
      <p:pic>
        <p:nvPicPr>
          <p:cNvPr id="4" name="Picture 3">
            <a:extLst>
              <a:ext uri="{FF2B5EF4-FFF2-40B4-BE49-F238E27FC236}">
                <a16:creationId xmlns:a16="http://schemas.microsoft.com/office/drawing/2014/main" id="{817350FB-FC15-264D-81D0-39B444F639D1}"/>
              </a:ext>
            </a:extLst>
          </p:cNvPr>
          <p:cNvPicPr>
            <a:picLocks noChangeAspect="1"/>
          </p:cNvPicPr>
          <p:nvPr/>
        </p:nvPicPr>
        <p:blipFill>
          <a:blip r:embed="rId2"/>
          <a:stretch>
            <a:fillRect/>
          </a:stretch>
        </p:blipFill>
        <p:spPr>
          <a:xfrm>
            <a:off x="1763688" y="1163620"/>
            <a:ext cx="5931122" cy="4757757"/>
          </a:xfrm>
          <a:prstGeom prst="rect">
            <a:avLst/>
          </a:prstGeom>
        </p:spPr>
      </p:pic>
    </p:spTree>
    <p:extLst>
      <p:ext uri="{BB962C8B-B14F-4D97-AF65-F5344CB8AC3E}">
        <p14:creationId xmlns:p14="http://schemas.microsoft.com/office/powerpoint/2010/main" val="1596989868"/>
      </p:ext>
    </p:extLst>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A4B5-6B5B-B646-8EAC-B4C14D2E14B7}"/>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53B55248-F4BB-77E5-D894-326C5507115F}"/>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4141828166"/>
      </p:ext>
    </p:extLst>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28688" y="0"/>
            <a:ext cx="7829550" cy="857250"/>
          </a:xfrm>
        </p:spPr>
        <p:txBody>
          <a:bodyPr/>
          <a:lstStyle/>
          <a:p>
            <a:pPr eaLnBrk="1" hangingPunct="1"/>
            <a:r>
              <a:rPr lang="en-US" altLang="zh-CN" sz="2800"/>
              <a:t>How to Stall ? Add a stall control logic !</a:t>
            </a:r>
          </a:p>
        </p:txBody>
      </p:sp>
      <p:grpSp>
        <p:nvGrpSpPr>
          <p:cNvPr id="73731" name="组合 63"/>
          <p:cNvGrpSpPr/>
          <p:nvPr/>
        </p:nvGrpSpPr>
        <p:grpSpPr bwMode="auto">
          <a:xfrm>
            <a:off x="285750" y="928688"/>
            <a:ext cx="8572500" cy="3859212"/>
            <a:chOff x="285720" y="928670"/>
            <a:chExt cx="8572500" cy="3859230"/>
          </a:xfrm>
        </p:grpSpPr>
        <p:sp>
          <p:nvSpPr>
            <p:cNvPr id="4" name="矩形 3"/>
            <p:cNvSpPr/>
            <p:nvPr/>
          </p:nvSpPr>
          <p:spPr>
            <a:xfrm>
              <a:off x="500033"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5" name="矩形 4"/>
            <p:cNvSpPr/>
            <p:nvPr/>
          </p:nvSpPr>
          <p:spPr>
            <a:xfrm>
              <a:off x="2357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6" name="矩形 5"/>
            <p:cNvSpPr/>
            <p:nvPr/>
          </p:nvSpPr>
          <p:spPr>
            <a:xfrm>
              <a:off x="4286220"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 name="矩形 6"/>
            <p:cNvSpPr/>
            <p:nvPr/>
          </p:nvSpPr>
          <p:spPr>
            <a:xfrm>
              <a:off x="6143595"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3737" name="TextBox 8"/>
            <p:cNvSpPr txBox="1">
              <a:spLocks noChangeArrowheads="1"/>
            </p:cNvSpPr>
            <p:nvPr/>
          </p:nvSpPr>
          <p:spPr bwMode="auto">
            <a:xfrm>
              <a:off x="285720" y="928670"/>
              <a:ext cx="857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PC                    IF/ID                    ID/EX             EX/MEM            MEM/WB</a:t>
              </a:r>
              <a:endParaRPr kumimoji="0" lang="zh-CN" altLang="en-US"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 name="矩形 9"/>
            <p:cNvSpPr/>
            <p:nvPr/>
          </p:nvSpPr>
          <p:spPr>
            <a:xfrm>
              <a:off x="8072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3739" name="TextBox 10"/>
            <p:cNvSpPr txBox="1">
              <a:spLocks noChangeArrowheads="1"/>
            </p:cNvSpPr>
            <p:nvPr/>
          </p:nvSpPr>
          <p:spPr bwMode="auto">
            <a:xfrm>
              <a:off x="642938" y="164306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F.Inst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0" name="TextBox 11"/>
            <p:cNvSpPr txBox="1">
              <a:spLocks noChangeArrowheads="1"/>
            </p:cNvSpPr>
            <p:nvPr/>
          </p:nvSpPr>
          <p:spPr bwMode="auto">
            <a:xfrm>
              <a:off x="2500313"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D.Inst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1" name="TextBox 12"/>
            <p:cNvSpPr txBox="1">
              <a:spLocks noChangeArrowheads="1"/>
            </p:cNvSpPr>
            <p:nvPr/>
          </p:nvSpPr>
          <p:spPr bwMode="auto">
            <a:xfrm>
              <a:off x="4357688"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E.Inst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2" name="TextBox 13"/>
            <p:cNvSpPr txBox="1">
              <a:spLocks noChangeArrowheads="1"/>
            </p:cNvSpPr>
            <p:nvPr/>
          </p:nvSpPr>
          <p:spPr bwMode="auto">
            <a:xfrm>
              <a:off x="6715125" y="1214438"/>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M.Inst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6" name="TextBox 15"/>
            <p:cNvSpPr txBox="1"/>
            <p:nvPr/>
          </p:nvSpPr>
          <p:spPr>
            <a:xfrm>
              <a:off x="3071783" y="2643178"/>
              <a:ext cx="1143000" cy="163195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Arial"/>
                <a:ea typeface="宋体"/>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Stall control logic</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Arial"/>
                <a:ea typeface="宋体"/>
                <a:cs typeface="+mn-cs"/>
              </a:endParaRPr>
            </a:p>
          </p:txBody>
        </p:sp>
        <p:grpSp>
          <p:nvGrpSpPr>
            <p:cNvPr id="73744" name="组合 60"/>
            <p:cNvGrpSpPr/>
            <p:nvPr/>
          </p:nvGrpSpPr>
          <p:grpSpPr bwMode="auto">
            <a:xfrm>
              <a:off x="2428875" y="2286000"/>
              <a:ext cx="642938" cy="1644650"/>
              <a:chOff x="2428860" y="2285992"/>
              <a:chExt cx="642942" cy="1644662"/>
            </a:xfrm>
          </p:grpSpPr>
          <p:cxnSp>
            <p:nvCxnSpPr>
              <p:cNvPr id="29" name="形状 28"/>
              <p:cNvCxnSpPr>
                <a:endCxn id="16" idx="1"/>
              </p:cNvCxnSpPr>
              <p:nvPr/>
            </p:nvCxnSpPr>
            <p:spPr>
              <a:xfrm rot="16200000" flipH="1">
                <a:off x="2378026" y="2765411"/>
                <a:ext cx="1173177"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28830" y="228598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428830" y="2428857"/>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643144" y="3929063"/>
                <a:ext cx="42862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1893835" y="3178166"/>
                <a:ext cx="1500206"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3745" name="TextBox 53"/>
            <p:cNvSpPr txBox="1">
              <a:spLocks noChangeArrowheads="1"/>
            </p:cNvSpPr>
            <p:nvPr/>
          </p:nvSpPr>
          <p:spPr bwMode="auto">
            <a:xfrm>
              <a:off x="2643188" y="34290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Rs</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6" name="TextBox 56"/>
            <p:cNvSpPr txBox="1">
              <a:spLocks noChangeArrowheads="1"/>
            </p:cNvSpPr>
            <p:nvPr/>
          </p:nvSpPr>
          <p:spPr bwMode="auto">
            <a:xfrm>
              <a:off x="2643188" y="40005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Rt</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7" name="TextBox 68"/>
            <p:cNvSpPr txBox="1">
              <a:spLocks noChangeArrowheads="1"/>
            </p:cNvSpPr>
            <p:nvPr/>
          </p:nvSpPr>
          <p:spPr bwMode="auto">
            <a:xfrm>
              <a:off x="4357688" y="204787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grpSp>
          <p:nvGrpSpPr>
            <p:cNvPr id="73748" name="组合 69"/>
            <p:cNvGrpSpPr/>
            <p:nvPr/>
          </p:nvGrpSpPr>
          <p:grpSpPr bwMode="auto">
            <a:xfrm>
              <a:off x="4214813" y="2286000"/>
              <a:ext cx="573087" cy="625475"/>
              <a:chOff x="4214810" y="2570156"/>
              <a:chExt cx="572298" cy="217490"/>
            </a:xfrm>
          </p:grpSpPr>
          <p:cxnSp>
            <p:nvCxnSpPr>
              <p:cNvPr id="63" name="直接连接符 62"/>
              <p:cNvCxnSpPr/>
              <p:nvPr/>
            </p:nvCxnSpPr>
            <p:spPr>
              <a:xfrm>
                <a:off x="4357458" y="2570152"/>
                <a:ext cx="428035" cy="1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4679197" y="2679209"/>
                <a:ext cx="214179" cy="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0800000">
                <a:off x="4214780" y="2785987"/>
                <a:ext cx="570713" cy="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49" name="组合 70"/>
            <p:cNvGrpSpPr/>
            <p:nvPr/>
          </p:nvGrpSpPr>
          <p:grpSpPr bwMode="auto">
            <a:xfrm>
              <a:off x="4214813" y="2071688"/>
              <a:ext cx="785812" cy="954087"/>
              <a:chOff x="4214810" y="2570156"/>
              <a:chExt cx="572298" cy="217490"/>
            </a:xfrm>
          </p:grpSpPr>
          <p:cxnSp>
            <p:nvCxnSpPr>
              <p:cNvPr id="72" name="直接连接符 71"/>
              <p:cNvCxnSpPr/>
              <p:nvPr/>
            </p:nvCxnSpPr>
            <p:spPr>
              <a:xfrm>
                <a:off x="4286470" y="2570153"/>
                <a:ext cx="499460" cy="1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4679210" y="2679044"/>
                <a:ext cx="214596" cy="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4214788" y="2786196"/>
                <a:ext cx="571142" cy="1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50" name="组合 75"/>
            <p:cNvGrpSpPr/>
            <p:nvPr/>
          </p:nvGrpSpPr>
          <p:grpSpPr bwMode="auto">
            <a:xfrm>
              <a:off x="4214813" y="1857375"/>
              <a:ext cx="1143000" cy="1285875"/>
              <a:chOff x="4214810" y="2570156"/>
              <a:chExt cx="572298" cy="217490"/>
            </a:xfrm>
          </p:grpSpPr>
          <p:cxnSp>
            <p:nvCxnSpPr>
              <p:cNvPr id="77" name="直接连接符 76"/>
              <p:cNvCxnSpPr/>
              <p:nvPr/>
            </p:nvCxnSpPr>
            <p:spPr>
              <a:xfrm>
                <a:off x="4286332" y="2570154"/>
                <a:ext cx="499966" cy="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4679164" y="2678910"/>
                <a:ext cx="214269" cy="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0800000">
                <a:off x="4214795" y="2786034"/>
                <a:ext cx="571503"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3751" name="TextBox 79"/>
            <p:cNvSpPr txBox="1">
              <a:spLocks noChangeArrowheads="1"/>
            </p:cNvSpPr>
            <p:nvPr/>
          </p:nvSpPr>
          <p:spPr bwMode="auto">
            <a:xfrm>
              <a:off x="4357688" y="1857375"/>
              <a:ext cx="6429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2" name="TextBox 80"/>
            <p:cNvSpPr txBox="1">
              <a:spLocks noChangeArrowheads="1"/>
            </p:cNvSpPr>
            <p:nvPr/>
          </p:nvSpPr>
          <p:spPr bwMode="auto">
            <a:xfrm>
              <a:off x="4357688" y="1643063"/>
              <a:ext cx="9286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3" name="TextBox 68"/>
            <p:cNvSpPr txBox="1">
              <a:spLocks noChangeArrowheads="1"/>
            </p:cNvSpPr>
            <p:nvPr/>
          </p:nvSpPr>
          <p:spPr bwMode="auto">
            <a:xfrm>
              <a:off x="6215063" y="2000250"/>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4" name="TextBox 79"/>
            <p:cNvSpPr txBox="1">
              <a:spLocks noChangeArrowheads="1"/>
            </p:cNvSpPr>
            <p:nvPr/>
          </p:nvSpPr>
          <p:spPr bwMode="auto">
            <a:xfrm>
              <a:off x="6215063" y="1785938"/>
              <a:ext cx="6429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5" name="TextBox 80"/>
            <p:cNvSpPr txBox="1">
              <a:spLocks noChangeArrowheads="1"/>
            </p:cNvSpPr>
            <p:nvPr/>
          </p:nvSpPr>
          <p:spPr bwMode="auto">
            <a:xfrm>
              <a:off x="6215063" y="1571625"/>
              <a:ext cx="9286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40" name="直接连接符 39"/>
            <p:cNvCxnSpPr/>
            <p:nvPr/>
          </p:nvCxnSpPr>
          <p:spPr bwMode="auto">
            <a:xfrm>
              <a:off x="6215033" y="1785924"/>
              <a:ext cx="998537"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rot="5400000">
              <a:off x="6134066" y="2887653"/>
              <a:ext cx="215901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auto">
            <a:xfrm>
              <a:off x="6215033" y="2214551"/>
              <a:ext cx="42862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rot="5400000">
              <a:off x="5902293" y="2971791"/>
              <a:ext cx="148431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a:off x="6170583" y="2000237"/>
              <a:ext cx="6858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rot="16200000" flipH="1">
              <a:off x="5938803" y="2938454"/>
              <a:ext cx="18383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auto">
            <a:xfrm rot="10800000">
              <a:off x="4214783" y="3960809"/>
              <a:ext cx="2998787"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bwMode="auto">
            <a:xfrm rot="10800000">
              <a:off x="4214783" y="3702045"/>
              <a:ext cx="24288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bwMode="auto">
            <a:xfrm rot="10800000">
              <a:off x="4214783" y="3844920"/>
              <a:ext cx="2643187"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6215033" y="2428864"/>
              <a:ext cx="21272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rot="16200000" flipH="1">
              <a:off x="5864986" y="3007511"/>
              <a:ext cx="1128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bwMode="auto">
            <a:xfrm rot="10800000">
              <a:off x="4286220" y="3571869"/>
              <a:ext cx="21415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3768" name="组合 69"/>
            <p:cNvGrpSpPr/>
            <p:nvPr/>
          </p:nvGrpSpPr>
          <p:grpSpPr bwMode="auto">
            <a:xfrm>
              <a:off x="4214813" y="2500313"/>
              <a:ext cx="428625" cy="285750"/>
              <a:chOff x="4214810" y="2570156"/>
              <a:chExt cx="572298" cy="217490"/>
            </a:xfrm>
          </p:grpSpPr>
          <p:cxnSp>
            <p:nvCxnSpPr>
              <p:cNvPr id="83" name="直接连接符 82"/>
              <p:cNvCxnSpPr/>
              <p:nvPr/>
            </p:nvCxnSpPr>
            <p:spPr>
              <a:xfrm>
                <a:off x="4356784" y="2570148"/>
                <a:ext cx="42816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4679074" y="2678437"/>
                <a:ext cx="213866" cy="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0800000">
                <a:off x="4214770" y="2785222"/>
                <a:ext cx="570178" cy="2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3769" name="TextBox 68"/>
            <p:cNvSpPr txBox="1">
              <a:spLocks noChangeArrowheads="1"/>
            </p:cNvSpPr>
            <p:nvPr/>
          </p:nvSpPr>
          <p:spPr bwMode="auto">
            <a:xfrm>
              <a:off x="6143625" y="2214563"/>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70" name="TextBox 68"/>
            <p:cNvSpPr txBox="1">
              <a:spLocks noChangeArrowheads="1"/>
            </p:cNvSpPr>
            <p:nvPr/>
          </p:nvSpPr>
          <p:spPr bwMode="auto">
            <a:xfrm>
              <a:off x="4286250" y="229552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91" name="直接连接符 90"/>
            <p:cNvCxnSpPr>
              <a:stCxn id="16" idx="2"/>
            </p:cNvCxnSpPr>
            <p:nvPr/>
          </p:nvCxnSpPr>
          <p:spPr>
            <a:xfrm rot="5400000">
              <a:off x="3387694" y="4530725"/>
              <a:ext cx="511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a:off x="571470" y="4786313"/>
              <a:ext cx="3071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4" idx="2"/>
            </p:cNvCxnSpPr>
            <p:nvPr/>
          </p:nvCxnSpPr>
          <p:spPr>
            <a:xfrm rot="16200000" flipV="1">
              <a:off x="-517560"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16200000" flipV="1">
              <a:off x="1339815"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775" name="TextBox 79"/>
            <p:cNvSpPr txBox="1">
              <a:spLocks noChangeArrowheads="1"/>
            </p:cNvSpPr>
            <p:nvPr/>
          </p:nvSpPr>
          <p:spPr bwMode="auto">
            <a:xfrm>
              <a:off x="3571844" y="4340139"/>
              <a:ext cx="642938" cy="30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stall</a:t>
              </a:r>
              <a:endParaRPr kumimoji="0" lang="zh-CN" altLang="en-US" sz="1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grpSp>
      <p:sp>
        <p:nvSpPr>
          <p:cNvPr id="73732" name="TextBox 97"/>
          <p:cNvSpPr txBox="1">
            <a:spLocks noChangeArrowheads="1"/>
          </p:cNvSpPr>
          <p:nvPr/>
        </p:nvSpPr>
        <p:spPr bwMode="auto">
          <a:xfrm>
            <a:off x="857250" y="4786313"/>
            <a:ext cx="82867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To produce a stall signal. If stall ==1 then </a:t>
            </a:r>
          </a:p>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Use stall to disable writing PC write and IF/ID latch</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Push  a bubble into next stage. </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Bubble = 1 and disable control signal  </a:t>
            </a:r>
            <a:r>
              <a:rPr kumimoji="0" lang="en-US" altLang="zh-CN" sz="20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Wreg</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and </a:t>
            </a:r>
            <a:r>
              <a:rPr kumimoji="0" lang="en-US" altLang="zh-CN" sz="20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Wmem</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Push a </a:t>
            </a:r>
            <a:r>
              <a:rPr kumimoji="0" lang="en-US" altLang="zh-CN" sz="20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nop</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forward into ID/EX </a:t>
            </a:r>
          </a:p>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a:t>
            </a:r>
          </a:p>
        </p:txBody>
      </p:sp>
      <p:sp>
        <p:nvSpPr>
          <p:cNvPr id="2" name="Rectangle 1">
            <a:extLst>
              <a:ext uri="{FF2B5EF4-FFF2-40B4-BE49-F238E27FC236}">
                <a16:creationId xmlns:a16="http://schemas.microsoft.com/office/drawing/2014/main" id="{F765EB38-C706-543D-1A8B-3586E0537570}"/>
              </a:ext>
            </a:extLst>
          </p:cNvPr>
          <p:cNvSpPr/>
          <p:nvPr/>
        </p:nvSpPr>
        <p:spPr bwMode="auto">
          <a:xfrm>
            <a:off x="2897879" y="4714315"/>
            <a:ext cx="792088" cy="144000"/>
          </a:xfrm>
          <a:prstGeom prst="rect">
            <a:avLst/>
          </a:prstGeom>
          <a:noFill/>
          <a:ln w="57150" cap="flat" cmpd="sng" algn="ctr">
            <a:solidFill>
              <a:srgbClr val="FF0000"/>
            </a:solidFill>
            <a:prstDash val="solid"/>
            <a:round/>
            <a:headEnd type="none" w="med" len="med"/>
            <a:tailEnd type="none" w="med" len="med"/>
          </a:ln>
        </p:spPr>
        <p:txBody>
          <a:bodyPr vert="horz" wrap="non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CN" sz="2000" b="1" i="0" u="none" strike="noStrike" cap="none" normalizeH="0" baseline="0">
              <a:ln>
                <a:noFill/>
              </a:ln>
              <a:solidFill>
                <a:srgbClr val="FF3300"/>
              </a:solidFill>
              <a:effectLst/>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1258888" y="0"/>
            <a:ext cx="7686675" cy="936625"/>
          </a:xfrm>
        </p:spPr>
        <p:txBody>
          <a:bodyPr/>
          <a:lstStyle/>
          <a:p>
            <a:r>
              <a:rPr lang="en-US" altLang="zh-CN" sz="3200" dirty="0"/>
              <a:t>Structural hazard: Pipe Stage Contention</a:t>
            </a:r>
            <a:endParaRPr lang="en-US" altLang="zh-CN" sz="3200" dirty="0">
              <a:solidFill>
                <a:srgbClr val="000000"/>
              </a:solidFill>
            </a:endParaRPr>
          </a:p>
        </p:txBody>
      </p:sp>
      <p:sp>
        <p:nvSpPr>
          <p:cNvPr id="74755" name="Rectangle 3"/>
          <p:cNvSpPr>
            <a:spLocks noGrp="1" noRot="1" noChangeArrowheads="1"/>
          </p:cNvSpPr>
          <p:nvPr>
            <p:ph idx="1"/>
          </p:nvPr>
        </p:nvSpPr>
        <p:spPr bwMode="auto">
          <a:xfrm>
            <a:off x="539750" y="908050"/>
            <a:ext cx="8280400" cy="5472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a:solidFill>
                  <a:srgbClr val="000000"/>
                </a:solidFill>
                <a:latin typeface="Comic Sans MS" panose="030F0702030302020204" pitchFamily="66" charset="0"/>
              </a:rPr>
              <a:t>Structural hazards</a:t>
            </a:r>
            <a:endParaRPr lang="en-US" altLang="zh-CN" dirty="0">
              <a:solidFill>
                <a:srgbClr val="000000"/>
              </a:solidFill>
              <a:latin typeface="Comic Sans MS" panose="030F0702030302020204" pitchFamily="66" charset="0"/>
            </a:endParaRPr>
          </a:p>
          <a:p>
            <a:pPr lvl="1"/>
            <a:r>
              <a:rPr lang="en-US" altLang="zh-CN" dirty="0">
                <a:solidFill>
                  <a:srgbClr val="000000"/>
                </a:solidFill>
                <a:latin typeface="Comic Sans MS" panose="030F0702030302020204" pitchFamily="66" charset="0"/>
              </a:rPr>
              <a:t>Occurs when </a:t>
            </a:r>
            <a:r>
              <a:rPr lang="en-US" altLang="zh-CN" dirty="0">
                <a:solidFill>
                  <a:srgbClr val="FF0000"/>
                </a:solidFill>
                <a:latin typeface="Comic Sans MS" panose="030F0702030302020204" pitchFamily="66" charset="0"/>
              </a:rPr>
              <a:t>two or more instructions </a:t>
            </a:r>
            <a:r>
              <a:rPr lang="en-US" altLang="zh-CN" dirty="0">
                <a:solidFill>
                  <a:srgbClr val="000000"/>
                </a:solidFill>
                <a:latin typeface="Comic Sans MS" panose="030F0702030302020204" pitchFamily="66" charset="0"/>
              </a:rPr>
              <a:t>want to use </a:t>
            </a:r>
            <a:r>
              <a:rPr lang="en-US" altLang="zh-CN" dirty="0">
                <a:solidFill>
                  <a:srgbClr val="FF0000"/>
                </a:solidFill>
                <a:latin typeface="Comic Sans MS" panose="030F0702030302020204" pitchFamily="66" charset="0"/>
              </a:rPr>
              <a:t>the same hardware resource</a:t>
            </a:r>
            <a:r>
              <a:rPr lang="en-US" altLang="zh-CN" dirty="0">
                <a:solidFill>
                  <a:srgbClr val="000000"/>
                </a:solidFill>
                <a:latin typeface="Comic Sans MS" panose="030F0702030302020204" pitchFamily="66" charset="0"/>
              </a:rPr>
              <a:t> in the same cycle</a:t>
            </a:r>
          </a:p>
          <a:p>
            <a:pPr lvl="1"/>
            <a:r>
              <a:rPr lang="en-US" altLang="zh-CN" dirty="0">
                <a:solidFill>
                  <a:srgbClr val="000000"/>
                </a:solidFill>
                <a:latin typeface="Comic Sans MS" panose="030F0702030302020204" pitchFamily="66" charset="0"/>
              </a:rPr>
              <a:t>Causes bubble (stall) in pipelined machines</a:t>
            </a:r>
          </a:p>
          <a:p>
            <a:pPr lvl="1"/>
            <a:r>
              <a:rPr lang="en-US" altLang="zh-CN" dirty="0">
                <a:solidFill>
                  <a:srgbClr val="000000"/>
                </a:solidFill>
                <a:latin typeface="Comic Sans MS" panose="030F0702030302020204" pitchFamily="66" charset="0"/>
              </a:rPr>
              <a:t>Overcome by replicating hardware resources</a:t>
            </a:r>
          </a:p>
          <a:p>
            <a:pPr lvl="2"/>
            <a:r>
              <a:rPr lang="en-US" altLang="zh-CN" dirty="0">
                <a:solidFill>
                  <a:srgbClr val="FF0000"/>
                </a:solidFill>
                <a:latin typeface="Comic Sans MS" panose="030F0702030302020204" pitchFamily="66" charset="0"/>
              </a:rPr>
              <a:t>Multiple accesses to the register file</a:t>
            </a:r>
          </a:p>
          <a:p>
            <a:pPr lvl="2"/>
            <a:r>
              <a:rPr lang="en-US" altLang="zh-CN" dirty="0">
                <a:solidFill>
                  <a:srgbClr val="FF0000"/>
                </a:solidFill>
                <a:latin typeface="Comic Sans MS" panose="030F0702030302020204" pitchFamily="66" charset="0"/>
              </a:rPr>
              <a:t>Multiple accesses to memory</a:t>
            </a:r>
          </a:p>
          <a:p>
            <a:pPr lvl="2"/>
            <a:r>
              <a:rPr lang="en-US" altLang="zh-CN" dirty="0">
                <a:solidFill>
                  <a:srgbClr val="FF0000"/>
                </a:solidFill>
                <a:latin typeface="Comic Sans MS" panose="030F0702030302020204" pitchFamily="66" charset="0"/>
              </a:rPr>
              <a:t>some functional unit is not pipelined.</a:t>
            </a:r>
          </a:p>
          <a:p>
            <a:pPr lvl="2"/>
            <a:r>
              <a:rPr lang="en-US" altLang="zh-CN" dirty="0">
                <a:solidFill>
                  <a:srgbClr val="FF0000"/>
                </a:solidFill>
                <a:latin typeface="Comic Sans MS" panose="030F0702030302020204" pitchFamily="66" charset="0"/>
              </a:rPr>
              <a:t>Not fully pipelined functional units</a:t>
            </a:r>
            <a:endParaRPr lang="en-US" altLang="zh-CN" dirty="0">
              <a:solidFill>
                <a:srgbClr val="FF0000"/>
              </a:solidFill>
            </a:endParaRPr>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1258888" y="0"/>
            <a:ext cx="7885112" cy="908050"/>
          </a:xfrm>
        </p:spPr>
        <p:txBody>
          <a:bodyPr/>
          <a:lstStyle/>
          <a:p>
            <a:r>
              <a:rPr lang="en-US" altLang="zh-CN"/>
              <a:t>Multi access to the register file</a:t>
            </a:r>
          </a:p>
        </p:txBody>
      </p:sp>
      <p:sp>
        <p:nvSpPr>
          <p:cNvPr id="76803" name="Rectangle 3"/>
          <p:cNvSpPr>
            <a:spLocks noGrp="1" noRot="1" noChangeArrowheads="1"/>
          </p:cNvSpPr>
          <p:nvPr>
            <p:ph idx="1"/>
          </p:nvPr>
        </p:nvSpPr>
        <p:spPr bwMode="auto">
          <a:xfrm>
            <a:off x="395288" y="5229225"/>
            <a:ext cx="85344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latin typeface="Comic Sans MS" panose="030F0702030302020204" pitchFamily="66" charset="0"/>
              </a:rPr>
              <a:t>Simply insert a stall ,  speedup will be decreased.</a:t>
            </a:r>
          </a:p>
          <a:p>
            <a:r>
              <a:rPr lang="en-US" altLang="zh-CN">
                <a:latin typeface="Comic Sans MS" panose="030F0702030302020204" pitchFamily="66" charset="0"/>
              </a:rPr>
              <a:t>We can resolve it with “ </a:t>
            </a:r>
            <a:r>
              <a:rPr lang="en-US" altLang="zh-CN">
                <a:solidFill>
                  <a:srgbClr val="FF3300"/>
                </a:solidFill>
                <a:latin typeface="Comic Sans MS" panose="030F0702030302020204" pitchFamily="66" charset="0"/>
              </a:rPr>
              <a:t>double bump</a:t>
            </a:r>
            <a:r>
              <a:rPr lang="en-US" altLang="zh-CN">
                <a:latin typeface="Comic Sans MS" panose="030F0702030302020204" pitchFamily="66" charset="0"/>
              </a:rPr>
              <a:t>”</a:t>
            </a:r>
            <a:endParaRPr lang="en-US" altLang="zh-CN"/>
          </a:p>
        </p:txBody>
      </p:sp>
      <p:grpSp>
        <p:nvGrpSpPr>
          <p:cNvPr id="76804" name="Group 4"/>
          <p:cNvGrpSpPr/>
          <p:nvPr/>
        </p:nvGrpSpPr>
        <p:grpSpPr bwMode="auto">
          <a:xfrm>
            <a:off x="827088" y="1125538"/>
            <a:ext cx="7543800" cy="3886200"/>
            <a:chOff x="672" y="1536"/>
            <a:chExt cx="4512" cy="2448"/>
          </a:xfrm>
        </p:grpSpPr>
        <p:pic>
          <p:nvPicPr>
            <p:cNvPr id="768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536"/>
              <a:ext cx="451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6"/>
            <p:cNvSpPr>
              <a:spLocks noChangeArrowheads="1"/>
            </p:cNvSpPr>
            <p:nvPr/>
          </p:nvSpPr>
          <p:spPr bwMode="auto">
            <a:xfrm>
              <a:off x="4368" y="3840"/>
              <a:ext cx="24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1331913" y="0"/>
            <a:ext cx="7613650" cy="936625"/>
          </a:xfrm>
        </p:spPr>
        <p:txBody>
          <a:bodyPr/>
          <a:lstStyle/>
          <a:p>
            <a:r>
              <a:rPr lang="en-US" altLang="zh-CN"/>
              <a:t>Double Bump Works ! </a:t>
            </a:r>
          </a:p>
        </p:txBody>
      </p:sp>
      <p:pic>
        <p:nvPicPr>
          <p:cNvPr id="77827" name="Picture 3"/>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bwMode="auto">
          <a:xfrm>
            <a:off x="250825" y="2349500"/>
            <a:ext cx="8497888" cy="3328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4"/>
          <p:cNvSpPr>
            <a:spLocks noGrp="1" noRot="1" noChangeArrowheads="1"/>
          </p:cNvSpPr>
          <p:nvPr>
            <p:ph sz="half" idx="2"/>
          </p:nvPr>
        </p:nvSpPr>
        <p:spPr bwMode="auto">
          <a:xfrm>
            <a:off x="250825" y="1196975"/>
            <a:ext cx="8534400"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a:latin typeface="Comic Sans MS" panose="030F0702030302020204" pitchFamily="66" charset="0"/>
              </a:rPr>
              <a:t>allow </a:t>
            </a:r>
            <a:r>
              <a:rPr lang="en-US" altLang="zh-CN" sz="2800">
                <a:solidFill>
                  <a:srgbClr val="FF3300"/>
                </a:solidFill>
                <a:latin typeface="Comic Sans MS" panose="030F0702030302020204" pitchFamily="66" charset="0"/>
              </a:rPr>
              <a:t>WRITE-then-READ</a:t>
            </a:r>
            <a:r>
              <a:rPr lang="en-US" altLang="zh-CN" sz="2800" b="1">
                <a:latin typeface="Comic Sans MS" panose="030F0702030302020204" pitchFamily="66" charset="0"/>
              </a:rPr>
              <a:t> </a:t>
            </a:r>
            <a:r>
              <a:rPr lang="en-US" altLang="zh-CN" sz="2800">
                <a:latin typeface="Comic Sans MS" panose="030F0702030302020204" pitchFamily="66" charset="0"/>
              </a:rPr>
              <a:t>in one clock cycle (</a:t>
            </a:r>
            <a:r>
              <a:rPr lang="en-US" altLang="zh-CN" sz="2800">
                <a:solidFill>
                  <a:srgbClr val="FF3300"/>
                </a:solidFill>
                <a:latin typeface="Comic Sans MS" panose="030F0702030302020204" pitchFamily="66" charset="0"/>
              </a:rPr>
              <a:t>double bump</a:t>
            </a:r>
            <a:r>
              <a:rPr lang="en-US" altLang="zh-CN" sz="2800">
                <a:latin typeface="Comic Sans MS" panose="030F0702030302020204" pitchFamily="66" charset="0"/>
              </a:rPr>
              <a:t>)</a:t>
            </a:r>
          </a:p>
          <a:p>
            <a:pPr>
              <a:buFont typeface="Wingdings" panose="05000000000000000000" pitchFamily="2" charset="2"/>
              <a:buNone/>
            </a:pPr>
            <a:endParaRPr lang="en-US" altLang="zh-CN" sz="2800"/>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p:nvPr/>
        </p:nvGrpSpPr>
        <p:grpSpPr bwMode="auto">
          <a:xfrm>
            <a:off x="900113" y="981075"/>
            <a:ext cx="7454900" cy="3252788"/>
            <a:chOff x="720" y="1248"/>
            <a:chExt cx="4696" cy="2049"/>
          </a:xfrm>
        </p:grpSpPr>
        <p:grpSp>
          <p:nvGrpSpPr>
            <p:cNvPr id="75781" name="Group 3"/>
            <p:cNvGrpSpPr/>
            <p:nvPr/>
          </p:nvGrpSpPr>
          <p:grpSpPr bwMode="auto">
            <a:xfrm>
              <a:off x="3094" y="1728"/>
              <a:ext cx="317" cy="259"/>
              <a:chOff x="2624" y="1200"/>
              <a:chExt cx="340" cy="294"/>
            </a:xfrm>
          </p:grpSpPr>
          <p:sp>
            <p:nvSpPr>
              <p:cNvPr id="75911" name="Freeform 4"/>
              <p:cNvSpPr/>
              <p:nvPr/>
            </p:nvSpPr>
            <p:spPr bwMode="auto">
              <a:xfrm>
                <a:off x="2816" y="1205"/>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25400" cap="rnd">
                <a:solidFill>
                  <a:schemeClr val="tx1"/>
                </a:solidFill>
                <a:round/>
              </a:ln>
            </p:spPr>
            <p:txBody>
              <a:bodyPr/>
              <a:lstStyle/>
              <a:p>
                <a:endParaRPr lang="zh-CN" altLang="en-US"/>
              </a:p>
            </p:txBody>
          </p:sp>
          <p:grpSp>
            <p:nvGrpSpPr>
              <p:cNvPr id="75912" name="Group 5"/>
              <p:cNvGrpSpPr/>
              <p:nvPr/>
            </p:nvGrpSpPr>
            <p:grpSpPr bwMode="auto">
              <a:xfrm>
                <a:off x="2624" y="1200"/>
                <a:ext cx="340" cy="289"/>
                <a:chOff x="2624" y="1200"/>
                <a:chExt cx="340" cy="289"/>
              </a:xfrm>
            </p:grpSpPr>
            <p:sp>
              <p:nvSpPr>
                <p:cNvPr id="75913" name="Freeform 6"/>
                <p:cNvSpPr/>
                <p:nvPr/>
              </p:nvSpPr>
              <p:spPr bwMode="auto">
                <a:xfrm>
                  <a:off x="2624" y="12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solidFill>
                  <a:schemeClr val="accent1"/>
                </a:solidFill>
                <a:ln w="25400" cap="rnd">
                  <a:solidFill>
                    <a:schemeClr val="tx1"/>
                  </a:solidFill>
                  <a:round/>
                </a:ln>
              </p:spPr>
              <p:txBody>
                <a:bodyPr/>
                <a:lstStyle/>
                <a:p>
                  <a:endParaRPr lang="zh-CN" altLang="en-US"/>
                </a:p>
              </p:txBody>
            </p:sp>
            <p:sp>
              <p:nvSpPr>
                <p:cNvPr id="75914" name="Freeform 7"/>
                <p:cNvSpPr/>
                <p:nvPr/>
              </p:nvSpPr>
              <p:spPr bwMode="auto">
                <a:xfrm>
                  <a:off x="2793" y="12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solidFill>
                  <a:schemeClr val="accent1"/>
                </a:solidFill>
                <a:ln w="25400" cap="rnd">
                  <a:solidFill>
                    <a:schemeClr val="tx1"/>
                  </a:solidFill>
                  <a:round/>
                </a:ln>
              </p:spPr>
              <p:txBody>
                <a:bodyPr/>
                <a:lstStyle/>
                <a:p>
                  <a:endParaRPr lang="zh-CN" altLang="en-US"/>
                </a:p>
              </p:txBody>
            </p:sp>
          </p:grpSp>
        </p:grpSp>
        <p:grpSp>
          <p:nvGrpSpPr>
            <p:cNvPr id="75782" name="Group 8"/>
            <p:cNvGrpSpPr/>
            <p:nvPr/>
          </p:nvGrpSpPr>
          <p:grpSpPr bwMode="auto">
            <a:xfrm>
              <a:off x="3072" y="2928"/>
              <a:ext cx="340" cy="259"/>
              <a:chOff x="2624" y="2592"/>
              <a:chExt cx="340" cy="294"/>
            </a:xfrm>
          </p:grpSpPr>
          <p:sp>
            <p:nvSpPr>
              <p:cNvPr id="75907" name="Freeform 9"/>
              <p:cNvSpPr/>
              <p:nvPr/>
            </p:nvSpPr>
            <p:spPr bwMode="auto">
              <a:xfrm>
                <a:off x="2816" y="259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FF0000"/>
              </a:solidFill>
              <a:ln w="25400" cap="rnd">
                <a:solidFill>
                  <a:schemeClr val="tx1"/>
                </a:solidFill>
                <a:round/>
              </a:ln>
            </p:spPr>
            <p:txBody>
              <a:bodyPr/>
              <a:lstStyle/>
              <a:p>
                <a:endParaRPr lang="zh-CN" altLang="en-US"/>
              </a:p>
            </p:txBody>
          </p:sp>
          <p:grpSp>
            <p:nvGrpSpPr>
              <p:cNvPr id="75908" name="Group 10"/>
              <p:cNvGrpSpPr/>
              <p:nvPr/>
            </p:nvGrpSpPr>
            <p:grpSpPr bwMode="auto">
              <a:xfrm>
                <a:off x="2624" y="2592"/>
                <a:ext cx="340" cy="289"/>
                <a:chOff x="2624" y="2592"/>
                <a:chExt cx="340" cy="289"/>
              </a:xfrm>
            </p:grpSpPr>
            <p:sp>
              <p:nvSpPr>
                <p:cNvPr id="75909" name="Freeform 11"/>
                <p:cNvSpPr/>
                <p:nvPr/>
              </p:nvSpPr>
              <p:spPr bwMode="auto">
                <a:xfrm>
                  <a:off x="2624" y="2592"/>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solidFill>
                  <a:srgbClr val="FF0000"/>
                </a:solidFill>
                <a:ln w="25400" cap="rnd">
                  <a:solidFill>
                    <a:schemeClr val="tx1"/>
                  </a:solidFill>
                  <a:round/>
                </a:ln>
              </p:spPr>
              <p:txBody>
                <a:bodyPr/>
                <a:lstStyle/>
                <a:p>
                  <a:endParaRPr lang="zh-CN" altLang="en-US"/>
                </a:p>
              </p:txBody>
            </p:sp>
            <p:sp>
              <p:nvSpPr>
                <p:cNvPr id="75910" name="Freeform 12"/>
                <p:cNvSpPr/>
                <p:nvPr/>
              </p:nvSpPr>
              <p:spPr bwMode="auto">
                <a:xfrm>
                  <a:off x="2793" y="2592"/>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solidFill>
                  <a:srgbClr val="FF0000"/>
                </a:solidFill>
                <a:ln w="25400" cap="rnd">
                  <a:solidFill>
                    <a:schemeClr val="tx1"/>
                  </a:solidFill>
                  <a:round/>
                </a:ln>
              </p:spPr>
              <p:txBody>
                <a:bodyPr/>
                <a:lstStyle/>
                <a:p>
                  <a:endParaRPr lang="zh-CN" altLang="en-US"/>
                </a:p>
              </p:txBody>
            </p:sp>
          </p:grpSp>
        </p:grpSp>
        <p:sp>
          <p:nvSpPr>
            <p:cNvPr id="75783" name="Rectangle 13"/>
            <p:cNvSpPr>
              <a:spLocks noChangeArrowheads="1"/>
            </p:cNvSpPr>
            <p:nvPr/>
          </p:nvSpPr>
          <p:spPr bwMode="auto">
            <a:xfrm>
              <a:off x="3046" y="2931"/>
              <a:ext cx="25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sp>
          <p:nvSpPr>
            <p:cNvPr id="75784" name="Rectangle 14"/>
            <p:cNvSpPr>
              <a:spLocks noChangeArrowheads="1"/>
            </p:cNvSpPr>
            <p:nvPr/>
          </p:nvSpPr>
          <p:spPr bwMode="auto">
            <a:xfrm>
              <a:off x="720" y="1723"/>
              <a:ext cx="226"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lnSpc>
                  <a:spcPct val="80000"/>
                </a:lnSpc>
              </a:pPr>
              <a:r>
                <a:rPr kumimoji="1" lang="en-US" altLang="zh-CN" sz="1800" i="1">
                  <a:solidFill>
                    <a:schemeClr val="tx1"/>
                  </a:solidFill>
                </a:rPr>
                <a:t>I</a:t>
              </a:r>
            </a:p>
            <a:p>
              <a:pPr algn="ctr">
                <a:lnSpc>
                  <a:spcPct val="80000"/>
                </a:lnSpc>
              </a:pPr>
              <a:r>
                <a:rPr kumimoji="1" lang="en-US" altLang="zh-CN" sz="1800" i="1">
                  <a:solidFill>
                    <a:schemeClr val="tx1"/>
                  </a:solidFill>
                </a:rPr>
                <a:t>n</a:t>
              </a:r>
            </a:p>
            <a:p>
              <a:pPr algn="ctr">
                <a:lnSpc>
                  <a:spcPct val="80000"/>
                </a:lnSpc>
              </a:pPr>
              <a:r>
                <a:rPr kumimoji="1" lang="en-US" altLang="zh-CN" sz="1800" i="1">
                  <a:solidFill>
                    <a:schemeClr val="tx1"/>
                  </a:solidFill>
                </a:rPr>
                <a:t>s</a:t>
              </a:r>
            </a:p>
            <a:p>
              <a:pPr algn="ctr">
                <a:lnSpc>
                  <a:spcPct val="80000"/>
                </a:lnSpc>
              </a:pPr>
              <a:r>
                <a:rPr kumimoji="1" lang="en-US" altLang="zh-CN" sz="1800" i="1">
                  <a:solidFill>
                    <a:schemeClr val="tx1"/>
                  </a:solidFill>
                </a:rPr>
                <a:t>t</a:t>
              </a:r>
            </a:p>
            <a:p>
              <a:pPr algn="ctr">
                <a:lnSpc>
                  <a:spcPct val="80000"/>
                </a:lnSpc>
              </a:pPr>
              <a:r>
                <a:rPr kumimoji="1" lang="en-US" altLang="zh-CN" sz="1800" i="1">
                  <a:solidFill>
                    <a:schemeClr val="tx1"/>
                  </a:solidFill>
                </a:rPr>
                <a:t>r.</a:t>
              </a:r>
            </a:p>
            <a:p>
              <a:pPr algn="ctr">
                <a:lnSpc>
                  <a:spcPct val="80000"/>
                </a:lnSpc>
              </a:pPr>
              <a:endParaRPr kumimoji="1" lang="en-US" altLang="zh-CN" sz="1800" i="1">
                <a:solidFill>
                  <a:schemeClr val="tx1"/>
                </a:solidFill>
              </a:endParaRPr>
            </a:p>
            <a:p>
              <a:pPr algn="ctr">
                <a:lnSpc>
                  <a:spcPct val="80000"/>
                </a:lnSpc>
              </a:pPr>
              <a:r>
                <a:rPr kumimoji="1" lang="en-US" altLang="zh-CN" sz="1800" i="1">
                  <a:solidFill>
                    <a:schemeClr val="tx1"/>
                  </a:solidFill>
                </a:rPr>
                <a:t>O</a:t>
              </a:r>
            </a:p>
            <a:p>
              <a:pPr algn="ctr">
                <a:lnSpc>
                  <a:spcPct val="80000"/>
                </a:lnSpc>
              </a:pPr>
              <a:r>
                <a:rPr kumimoji="1" lang="en-US" altLang="zh-CN" sz="1800" i="1">
                  <a:solidFill>
                    <a:schemeClr val="tx1"/>
                  </a:solidFill>
                </a:rPr>
                <a:t>r</a:t>
              </a:r>
            </a:p>
            <a:p>
              <a:pPr algn="ctr">
                <a:lnSpc>
                  <a:spcPct val="80000"/>
                </a:lnSpc>
              </a:pPr>
              <a:r>
                <a:rPr kumimoji="1" lang="en-US" altLang="zh-CN" sz="1800" i="1">
                  <a:solidFill>
                    <a:schemeClr val="tx1"/>
                  </a:solidFill>
                </a:rPr>
                <a:t>d</a:t>
              </a:r>
            </a:p>
            <a:p>
              <a:pPr algn="ctr">
                <a:lnSpc>
                  <a:spcPct val="80000"/>
                </a:lnSpc>
              </a:pPr>
              <a:r>
                <a:rPr kumimoji="1" lang="en-US" altLang="zh-CN" sz="1800" i="1">
                  <a:solidFill>
                    <a:schemeClr val="tx1"/>
                  </a:solidFill>
                </a:rPr>
                <a:t>e</a:t>
              </a:r>
            </a:p>
            <a:p>
              <a:pPr algn="ctr">
                <a:lnSpc>
                  <a:spcPct val="80000"/>
                </a:lnSpc>
              </a:pPr>
              <a:r>
                <a:rPr kumimoji="1" lang="en-US" altLang="zh-CN" sz="1800" i="1">
                  <a:solidFill>
                    <a:schemeClr val="tx1"/>
                  </a:solidFill>
                </a:rPr>
                <a:t>r</a:t>
              </a:r>
            </a:p>
          </p:txBody>
        </p:sp>
        <p:sp>
          <p:nvSpPr>
            <p:cNvPr id="75785" name="Line 15"/>
            <p:cNvSpPr>
              <a:spLocks noChangeShapeType="1"/>
            </p:cNvSpPr>
            <p:nvPr/>
          </p:nvSpPr>
          <p:spPr bwMode="auto">
            <a:xfrm flipH="1">
              <a:off x="1008" y="1728"/>
              <a:ext cx="0" cy="14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16"/>
            <p:cNvSpPr>
              <a:spLocks noChangeShapeType="1"/>
            </p:cNvSpPr>
            <p:nvPr/>
          </p:nvSpPr>
          <p:spPr bwMode="auto">
            <a:xfrm>
              <a:off x="1440" y="1488"/>
              <a:ext cx="3976"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Rectangle 17"/>
            <p:cNvSpPr>
              <a:spLocks noChangeArrowheads="1"/>
            </p:cNvSpPr>
            <p:nvPr/>
          </p:nvSpPr>
          <p:spPr bwMode="auto">
            <a:xfrm>
              <a:off x="2640" y="1248"/>
              <a:ext cx="1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800" i="1">
                  <a:solidFill>
                    <a:schemeClr val="tx1"/>
                  </a:solidFill>
                </a:rPr>
                <a:t>Time (clock cycles)</a:t>
              </a:r>
            </a:p>
          </p:txBody>
        </p:sp>
        <p:sp>
          <p:nvSpPr>
            <p:cNvPr id="75788" name="Rectangle 18"/>
            <p:cNvSpPr>
              <a:spLocks noChangeArrowheads="1"/>
            </p:cNvSpPr>
            <p:nvPr/>
          </p:nvSpPr>
          <p:spPr bwMode="auto">
            <a:xfrm>
              <a:off x="1020" y="1793"/>
              <a:ext cx="65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Ld/St</a:t>
              </a:r>
              <a:endParaRPr kumimoji="1" lang="en-US" altLang="zh-CN" sz="2800" b="1">
                <a:solidFill>
                  <a:schemeClr val="tx1"/>
                </a:solidFill>
              </a:endParaRPr>
            </a:p>
          </p:txBody>
        </p:sp>
        <p:sp>
          <p:nvSpPr>
            <p:cNvPr id="75789" name="Rectangle 19"/>
            <p:cNvSpPr>
              <a:spLocks noChangeArrowheads="1"/>
            </p:cNvSpPr>
            <p:nvPr/>
          </p:nvSpPr>
          <p:spPr bwMode="auto">
            <a:xfrm>
              <a:off x="1004" y="2159"/>
              <a:ext cx="73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Instr 1</a:t>
              </a:r>
              <a:endParaRPr kumimoji="1" lang="en-US" altLang="zh-CN" sz="2800" b="1">
                <a:solidFill>
                  <a:schemeClr val="tx1"/>
                </a:solidFill>
              </a:endParaRPr>
            </a:p>
          </p:txBody>
        </p:sp>
        <p:sp>
          <p:nvSpPr>
            <p:cNvPr id="75790" name="Rectangle 20"/>
            <p:cNvSpPr>
              <a:spLocks noChangeArrowheads="1"/>
            </p:cNvSpPr>
            <p:nvPr/>
          </p:nvSpPr>
          <p:spPr bwMode="auto">
            <a:xfrm>
              <a:off x="996" y="2568"/>
              <a:ext cx="76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Instr 2</a:t>
              </a:r>
              <a:endParaRPr kumimoji="1" lang="en-US" altLang="zh-CN" sz="2800" b="1">
                <a:solidFill>
                  <a:schemeClr val="tx1"/>
                </a:solidFill>
              </a:endParaRPr>
            </a:p>
          </p:txBody>
        </p:sp>
        <p:sp>
          <p:nvSpPr>
            <p:cNvPr id="75791" name="Rectangle 21"/>
            <p:cNvSpPr>
              <a:spLocks noChangeArrowheads="1"/>
            </p:cNvSpPr>
            <p:nvPr/>
          </p:nvSpPr>
          <p:spPr bwMode="auto">
            <a:xfrm>
              <a:off x="1039" y="2946"/>
              <a:ext cx="76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Instr 3</a:t>
              </a:r>
            </a:p>
          </p:txBody>
        </p:sp>
        <p:grpSp>
          <p:nvGrpSpPr>
            <p:cNvPr id="75792" name="Group 22"/>
            <p:cNvGrpSpPr/>
            <p:nvPr/>
          </p:nvGrpSpPr>
          <p:grpSpPr bwMode="auto">
            <a:xfrm>
              <a:off x="2160" y="1536"/>
              <a:ext cx="3024" cy="1728"/>
              <a:chOff x="1929" y="1985"/>
              <a:chExt cx="3024" cy="2479"/>
            </a:xfrm>
          </p:grpSpPr>
          <p:sp>
            <p:nvSpPr>
              <p:cNvPr id="75899" name="Line 23"/>
              <p:cNvSpPr>
                <a:spLocks noChangeShapeType="1"/>
              </p:cNvSpPr>
              <p:nvPr/>
            </p:nvSpPr>
            <p:spPr bwMode="auto">
              <a:xfrm>
                <a:off x="1929"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0" name="Line 24"/>
              <p:cNvSpPr>
                <a:spLocks noChangeShapeType="1"/>
              </p:cNvSpPr>
              <p:nvPr/>
            </p:nvSpPr>
            <p:spPr bwMode="auto">
              <a:xfrm>
                <a:off x="2361"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1" name="Line 25"/>
              <p:cNvSpPr>
                <a:spLocks noChangeShapeType="1"/>
              </p:cNvSpPr>
              <p:nvPr/>
            </p:nvSpPr>
            <p:spPr bwMode="auto">
              <a:xfrm>
                <a:off x="2793"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2" name="Line 26"/>
              <p:cNvSpPr>
                <a:spLocks noChangeShapeType="1"/>
              </p:cNvSpPr>
              <p:nvPr/>
            </p:nvSpPr>
            <p:spPr bwMode="auto">
              <a:xfrm>
                <a:off x="3225"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3" name="Line 27"/>
              <p:cNvSpPr>
                <a:spLocks noChangeShapeType="1"/>
              </p:cNvSpPr>
              <p:nvPr/>
            </p:nvSpPr>
            <p:spPr bwMode="auto">
              <a:xfrm>
                <a:off x="3657"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4" name="Line 28"/>
              <p:cNvSpPr>
                <a:spLocks noChangeShapeType="1"/>
              </p:cNvSpPr>
              <p:nvPr/>
            </p:nvSpPr>
            <p:spPr bwMode="auto">
              <a:xfrm>
                <a:off x="4089"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5" name="Line 29"/>
              <p:cNvSpPr>
                <a:spLocks noChangeShapeType="1"/>
              </p:cNvSpPr>
              <p:nvPr/>
            </p:nvSpPr>
            <p:spPr bwMode="auto">
              <a:xfrm>
                <a:off x="4521"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6" name="Line 30"/>
              <p:cNvSpPr>
                <a:spLocks noChangeShapeType="1"/>
              </p:cNvSpPr>
              <p:nvPr/>
            </p:nvSpPr>
            <p:spPr bwMode="auto">
              <a:xfrm>
                <a:off x="4953"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793" name="Group 31"/>
            <p:cNvGrpSpPr/>
            <p:nvPr/>
          </p:nvGrpSpPr>
          <p:grpSpPr bwMode="auto">
            <a:xfrm>
              <a:off x="2697" y="1661"/>
              <a:ext cx="226" cy="423"/>
              <a:chOff x="2256" y="1152"/>
              <a:chExt cx="226" cy="481"/>
            </a:xfrm>
          </p:grpSpPr>
          <p:sp>
            <p:nvSpPr>
              <p:cNvPr id="75897" name="Freeform 32"/>
              <p:cNvSpPr/>
              <p:nvPr/>
            </p:nvSpPr>
            <p:spPr bwMode="auto">
              <a:xfrm>
                <a:off x="2269" y="115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8" name="Rectangle 33"/>
              <p:cNvSpPr>
                <a:spLocks noChangeArrowheads="1"/>
              </p:cNvSpPr>
              <p:nvPr/>
            </p:nvSpPr>
            <p:spPr bwMode="auto">
              <a:xfrm rot="5400000">
                <a:off x="2147" y="1296"/>
                <a:ext cx="4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grpSp>
          <p:nvGrpSpPr>
            <p:cNvPr id="75794" name="Group 34"/>
            <p:cNvGrpSpPr/>
            <p:nvPr/>
          </p:nvGrpSpPr>
          <p:grpSpPr bwMode="auto">
            <a:xfrm>
              <a:off x="1765" y="1745"/>
              <a:ext cx="359" cy="255"/>
              <a:chOff x="1324" y="1248"/>
              <a:chExt cx="359" cy="289"/>
            </a:xfrm>
          </p:grpSpPr>
          <p:sp>
            <p:nvSpPr>
              <p:cNvPr id="75893" name="Rectangle 35"/>
              <p:cNvSpPr>
                <a:spLocks noChangeArrowheads="1"/>
              </p:cNvSpPr>
              <p:nvPr/>
            </p:nvSpPr>
            <p:spPr bwMode="auto">
              <a:xfrm>
                <a:off x="1324" y="1250"/>
                <a:ext cx="25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grpSp>
            <p:nvGrpSpPr>
              <p:cNvPr id="75894" name="Group 36"/>
              <p:cNvGrpSpPr/>
              <p:nvPr/>
            </p:nvGrpSpPr>
            <p:grpSpPr bwMode="auto">
              <a:xfrm>
                <a:off x="1343" y="1248"/>
                <a:ext cx="340" cy="289"/>
                <a:chOff x="1343" y="1248"/>
                <a:chExt cx="340" cy="289"/>
              </a:xfrm>
            </p:grpSpPr>
            <p:sp>
              <p:nvSpPr>
                <p:cNvPr id="75895" name="Freeform 37"/>
                <p:cNvSpPr/>
                <p:nvPr/>
              </p:nvSpPr>
              <p:spPr bwMode="auto">
                <a:xfrm>
                  <a:off x="1343" y="124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6" name="Freeform 38"/>
                <p:cNvSpPr/>
                <p:nvPr/>
              </p:nvSpPr>
              <p:spPr bwMode="auto">
                <a:xfrm>
                  <a:off x="1512" y="124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5795" name="Rectangle 39"/>
            <p:cNvSpPr>
              <a:spLocks noChangeArrowheads="1"/>
            </p:cNvSpPr>
            <p:nvPr/>
          </p:nvSpPr>
          <p:spPr bwMode="auto">
            <a:xfrm>
              <a:off x="2225" y="175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796" name="Group 40"/>
            <p:cNvGrpSpPr/>
            <p:nvPr/>
          </p:nvGrpSpPr>
          <p:grpSpPr bwMode="auto">
            <a:xfrm>
              <a:off x="2244" y="1745"/>
              <a:ext cx="296" cy="255"/>
              <a:chOff x="1803" y="1248"/>
              <a:chExt cx="296" cy="289"/>
            </a:xfrm>
          </p:grpSpPr>
          <p:sp>
            <p:nvSpPr>
              <p:cNvPr id="75891" name="Freeform 41"/>
              <p:cNvSpPr/>
              <p:nvPr/>
            </p:nvSpPr>
            <p:spPr bwMode="auto">
              <a:xfrm>
                <a:off x="1803" y="124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2" name="Freeform 42"/>
              <p:cNvSpPr/>
              <p:nvPr/>
            </p:nvSpPr>
            <p:spPr bwMode="auto">
              <a:xfrm>
                <a:off x="1951" y="124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7" name="Line 43"/>
            <p:cNvSpPr>
              <a:spLocks noChangeShapeType="1"/>
            </p:cNvSpPr>
            <p:nvPr/>
          </p:nvSpPr>
          <p:spPr bwMode="auto">
            <a:xfrm>
              <a:off x="2129" y="1872"/>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Freeform 44"/>
            <p:cNvSpPr/>
            <p:nvPr/>
          </p:nvSpPr>
          <p:spPr bwMode="auto">
            <a:xfrm>
              <a:off x="2191" y="1788"/>
              <a:ext cx="48" cy="85"/>
            </a:xfrm>
            <a:custGeom>
              <a:avLst/>
              <a:gdLst>
                <a:gd name="T0" fmla="*/ 0 w 48"/>
                <a:gd name="T1" fmla="*/ 20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Line 45"/>
            <p:cNvSpPr>
              <a:spLocks noChangeShapeType="1"/>
            </p:cNvSpPr>
            <p:nvPr/>
          </p:nvSpPr>
          <p:spPr bwMode="auto">
            <a:xfrm>
              <a:off x="2545" y="1788"/>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0" name="Rectangle 46"/>
            <p:cNvSpPr>
              <a:spLocks noChangeArrowheads="1"/>
            </p:cNvSpPr>
            <p:nvPr/>
          </p:nvSpPr>
          <p:spPr bwMode="auto">
            <a:xfrm>
              <a:off x="3120" y="1776"/>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sp>
          <p:nvSpPr>
            <p:cNvPr id="75801" name="Rectangle 47"/>
            <p:cNvSpPr>
              <a:spLocks noChangeArrowheads="1"/>
            </p:cNvSpPr>
            <p:nvPr/>
          </p:nvSpPr>
          <p:spPr bwMode="auto">
            <a:xfrm>
              <a:off x="3534" y="1747"/>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02" name="Group 48"/>
            <p:cNvGrpSpPr/>
            <p:nvPr/>
          </p:nvGrpSpPr>
          <p:grpSpPr bwMode="auto">
            <a:xfrm>
              <a:off x="3561" y="1745"/>
              <a:ext cx="284" cy="255"/>
              <a:chOff x="3120" y="1248"/>
              <a:chExt cx="284" cy="289"/>
            </a:xfrm>
          </p:grpSpPr>
          <p:sp>
            <p:nvSpPr>
              <p:cNvPr id="75889" name="Freeform 49"/>
              <p:cNvSpPr/>
              <p:nvPr/>
            </p:nvSpPr>
            <p:spPr bwMode="auto">
              <a:xfrm>
                <a:off x="3120" y="124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0" name="Freeform 50"/>
              <p:cNvSpPr/>
              <p:nvPr/>
            </p:nvSpPr>
            <p:spPr bwMode="auto">
              <a:xfrm>
                <a:off x="3261" y="124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03" name="Line 51"/>
            <p:cNvSpPr>
              <a:spLocks noChangeShapeType="1"/>
            </p:cNvSpPr>
            <p:nvPr/>
          </p:nvSpPr>
          <p:spPr bwMode="auto">
            <a:xfrm>
              <a:off x="3414" y="1872"/>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4" name="Line 52"/>
            <p:cNvSpPr>
              <a:spLocks noChangeShapeType="1"/>
            </p:cNvSpPr>
            <p:nvPr/>
          </p:nvSpPr>
          <p:spPr bwMode="auto">
            <a:xfrm>
              <a:off x="2930" y="1872"/>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Freeform 53"/>
            <p:cNvSpPr/>
            <p:nvPr/>
          </p:nvSpPr>
          <p:spPr bwMode="auto">
            <a:xfrm>
              <a:off x="3051" y="1872"/>
              <a:ext cx="431" cy="170"/>
            </a:xfrm>
            <a:custGeom>
              <a:avLst/>
              <a:gdLst>
                <a:gd name="T0" fmla="*/ 0 w 431"/>
                <a:gd name="T1" fmla="*/ 0 h 193"/>
                <a:gd name="T2" fmla="*/ 0 w 431"/>
                <a:gd name="T3" fmla="*/ 42 h 193"/>
                <a:gd name="T4" fmla="*/ 391 w 431"/>
                <a:gd name="T5" fmla="*/ 42 h 193"/>
                <a:gd name="T6" fmla="*/ 391 w 431"/>
                <a:gd name="T7" fmla="*/ 1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6" name="Line 54"/>
            <p:cNvSpPr>
              <a:spLocks noChangeShapeType="1"/>
            </p:cNvSpPr>
            <p:nvPr/>
          </p:nvSpPr>
          <p:spPr bwMode="auto">
            <a:xfrm>
              <a:off x="2545" y="1957"/>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7" name="Freeform 55"/>
            <p:cNvSpPr/>
            <p:nvPr/>
          </p:nvSpPr>
          <p:spPr bwMode="auto">
            <a:xfrm>
              <a:off x="2638" y="1868"/>
              <a:ext cx="337" cy="245"/>
            </a:xfrm>
            <a:custGeom>
              <a:avLst/>
              <a:gdLst>
                <a:gd name="T0" fmla="*/ 0 w 337"/>
                <a:gd name="T1" fmla="*/ 23 h 278"/>
                <a:gd name="T2" fmla="*/ 0 w 337"/>
                <a:gd name="T3" fmla="*/ 61 h 278"/>
                <a:gd name="T4" fmla="*/ 294 w 337"/>
                <a:gd name="T5" fmla="*/ 61 h 278"/>
                <a:gd name="T6" fmla="*/ 294 w 337"/>
                <a:gd name="T7" fmla="*/ 2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808" name="Group 56"/>
            <p:cNvGrpSpPr/>
            <p:nvPr/>
          </p:nvGrpSpPr>
          <p:grpSpPr bwMode="auto">
            <a:xfrm>
              <a:off x="2192" y="2055"/>
              <a:ext cx="2124" cy="452"/>
              <a:chOff x="1751" y="1600"/>
              <a:chExt cx="2124" cy="513"/>
            </a:xfrm>
          </p:grpSpPr>
          <p:grpSp>
            <p:nvGrpSpPr>
              <p:cNvPr id="75861" name="Group 57"/>
              <p:cNvGrpSpPr/>
              <p:nvPr/>
            </p:nvGrpSpPr>
            <p:grpSpPr bwMode="auto">
              <a:xfrm>
                <a:off x="2685" y="1600"/>
                <a:ext cx="224" cy="481"/>
                <a:chOff x="2685" y="1600"/>
                <a:chExt cx="224" cy="481"/>
              </a:xfrm>
            </p:grpSpPr>
            <p:sp>
              <p:nvSpPr>
                <p:cNvPr id="75887" name="Freeform 58"/>
                <p:cNvSpPr/>
                <p:nvPr/>
              </p:nvSpPr>
              <p:spPr bwMode="auto">
                <a:xfrm>
                  <a:off x="2696" y="1600"/>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8" name="Rectangle 59"/>
                <p:cNvSpPr>
                  <a:spLocks noChangeArrowheads="1"/>
                </p:cNvSpPr>
                <p:nvPr/>
              </p:nvSpPr>
              <p:spPr bwMode="auto">
                <a:xfrm rot="5400000">
                  <a:off x="2576" y="1745"/>
                  <a:ext cx="4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grpSp>
            <p:nvGrpSpPr>
              <p:cNvPr id="75862" name="Group 60"/>
              <p:cNvGrpSpPr/>
              <p:nvPr/>
            </p:nvGrpSpPr>
            <p:grpSpPr bwMode="auto">
              <a:xfrm>
                <a:off x="1751" y="1696"/>
                <a:ext cx="359" cy="289"/>
                <a:chOff x="1751" y="1696"/>
                <a:chExt cx="359" cy="289"/>
              </a:xfrm>
            </p:grpSpPr>
            <p:sp>
              <p:nvSpPr>
                <p:cNvPr id="75883" name="Rectangle 61"/>
                <p:cNvSpPr>
                  <a:spLocks noChangeArrowheads="1"/>
                </p:cNvSpPr>
                <p:nvPr/>
              </p:nvSpPr>
              <p:spPr bwMode="auto">
                <a:xfrm>
                  <a:off x="1751" y="1701"/>
                  <a:ext cx="25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grpSp>
              <p:nvGrpSpPr>
                <p:cNvPr id="75884" name="Group 62"/>
                <p:cNvGrpSpPr/>
                <p:nvPr/>
              </p:nvGrpSpPr>
              <p:grpSpPr bwMode="auto">
                <a:xfrm>
                  <a:off x="1770" y="1696"/>
                  <a:ext cx="340" cy="289"/>
                  <a:chOff x="1770" y="1696"/>
                  <a:chExt cx="340" cy="289"/>
                </a:xfrm>
              </p:grpSpPr>
              <p:sp>
                <p:nvSpPr>
                  <p:cNvPr id="75885" name="Freeform 63"/>
                  <p:cNvSpPr/>
                  <p:nvPr/>
                </p:nvSpPr>
                <p:spPr bwMode="auto">
                  <a:xfrm>
                    <a:off x="1770" y="169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6" name="Freeform 64"/>
                  <p:cNvSpPr/>
                  <p:nvPr/>
                </p:nvSpPr>
                <p:spPr bwMode="auto">
                  <a:xfrm>
                    <a:off x="1939" y="169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5863" name="Rectangle 65"/>
              <p:cNvSpPr>
                <a:spLocks noChangeArrowheads="1"/>
              </p:cNvSpPr>
              <p:nvPr/>
            </p:nvSpPr>
            <p:spPr bwMode="auto">
              <a:xfrm>
                <a:off x="2211" y="1703"/>
                <a:ext cx="3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64" name="Group 66"/>
              <p:cNvGrpSpPr/>
              <p:nvPr/>
            </p:nvGrpSpPr>
            <p:grpSpPr bwMode="auto">
              <a:xfrm>
                <a:off x="2230" y="1696"/>
                <a:ext cx="296" cy="289"/>
                <a:chOff x="2230" y="1696"/>
                <a:chExt cx="296" cy="289"/>
              </a:xfrm>
            </p:grpSpPr>
            <p:sp>
              <p:nvSpPr>
                <p:cNvPr id="75881" name="Freeform 67"/>
                <p:cNvSpPr/>
                <p:nvPr/>
              </p:nvSpPr>
              <p:spPr bwMode="auto">
                <a:xfrm>
                  <a:off x="2230" y="169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2" name="Freeform 68"/>
                <p:cNvSpPr/>
                <p:nvPr/>
              </p:nvSpPr>
              <p:spPr bwMode="auto">
                <a:xfrm>
                  <a:off x="2378" y="169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65" name="Line 69"/>
              <p:cNvSpPr>
                <a:spLocks noChangeShapeType="1"/>
              </p:cNvSpPr>
              <p:nvPr/>
            </p:nvSpPr>
            <p:spPr bwMode="auto">
              <a:xfrm>
                <a:off x="2115" y="1840"/>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66" name="Freeform 70"/>
              <p:cNvSpPr/>
              <p:nvPr/>
            </p:nvSpPr>
            <p:spPr bwMode="auto">
              <a:xfrm>
                <a:off x="2177" y="1744"/>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7" name="Line 71"/>
              <p:cNvSpPr>
                <a:spLocks noChangeShapeType="1"/>
              </p:cNvSpPr>
              <p:nvPr/>
            </p:nvSpPr>
            <p:spPr bwMode="auto">
              <a:xfrm>
                <a:off x="2531" y="1744"/>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68" name="Rectangle 72"/>
              <p:cNvSpPr>
                <a:spLocks noChangeArrowheads="1"/>
              </p:cNvSpPr>
              <p:nvPr/>
            </p:nvSpPr>
            <p:spPr bwMode="auto">
              <a:xfrm>
                <a:off x="3028" y="1696"/>
                <a:ext cx="3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grpSp>
            <p:nvGrpSpPr>
              <p:cNvPr id="75869" name="Group 73"/>
              <p:cNvGrpSpPr/>
              <p:nvPr/>
            </p:nvGrpSpPr>
            <p:grpSpPr bwMode="auto">
              <a:xfrm>
                <a:off x="3079" y="1696"/>
                <a:ext cx="325" cy="289"/>
                <a:chOff x="3079" y="1696"/>
                <a:chExt cx="325" cy="289"/>
              </a:xfrm>
            </p:grpSpPr>
            <p:sp>
              <p:nvSpPr>
                <p:cNvPr id="75879" name="Freeform 74"/>
                <p:cNvSpPr/>
                <p:nvPr/>
              </p:nvSpPr>
              <p:spPr bwMode="auto">
                <a:xfrm>
                  <a:off x="3079" y="1696"/>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0" name="Freeform 75"/>
                <p:cNvSpPr/>
                <p:nvPr/>
              </p:nvSpPr>
              <p:spPr bwMode="auto">
                <a:xfrm>
                  <a:off x="3240" y="1696"/>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70" name="Rectangle 76"/>
              <p:cNvSpPr>
                <a:spLocks noChangeArrowheads="1"/>
              </p:cNvSpPr>
              <p:nvPr/>
            </p:nvSpPr>
            <p:spPr bwMode="auto">
              <a:xfrm>
                <a:off x="3520" y="1696"/>
                <a:ext cx="3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71" name="Group 77"/>
              <p:cNvGrpSpPr/>
              <p:nvPr/>
            </p:nvGrpSpPr>
            <p:grpSpPr bwMode="auto">
              <a:xfrm>
                <a:off x="3547" y="1696"/>
                <a:ext cx="284" cy="289"/>
                <a:chOff x="3547" y="1696"/>
                <a:chExt cx="284" cy="289"/>
              </a:xfrm>
            </p:grpSpPr>
            <p:sp>
              <p:nvSpPr>
                <p:cNvPr id="75877" name="Freeform 78"/>
                <p:cNvSpPr/>
                <p:nvPr/>
              </p:nvSpPr>
              <p:spPr bwMode="auto">
                <a:xfrm>
                  <a:off x="3547" y="1696"/>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78" name="Freeform 79"/>
                <p:cNvSpPr/>
                <p:nvPr/>
              </p:nvSpPr>
              <p:spPr bwMode="auto">
                <a:xfrm>
                  <a:off x="3688" y="1696"/>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72" name="Line 80"/>
              <p:cNvSpPr>
                <a:spLocks noChangeShapeType="1"/>
              </p:cNvSpPr>
              <p:nvPr/>
            </p:nvSpPr>
            <p:spPr bwMode="auto">
              <a:xfrm>
                <a:off x="3400" y="1840"/>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73" name="Line 81"/>
              <p:cNvSpPr>
                <a:spLocks noChangeShapeType="1"/>
              </p:cNvSpPr>
              <p:nvPr/>
            </p:nvSpPr>
            <p:spPr bwMode="auto">
              <a:xfrm>
                <a:off x="2916" y="1840"/>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74" name="Freeform 82"/>
              <p:cNvSpPr/>
              <p:nvPr/>
            </p:nvSpPr>
            <p:spPr bwMode="auto">
              <a:xfrm>
                <a:off x="3037" y="1840"/>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75" name="Line 83"/>
              <p:cNvSpPr>
                <a:spLocks noChangeShapeType="1"/>
              </p:cNvSpPr>
              <p:nvPr/>
            </p:nvSpPr>
            <p:spPr bwMode="auto">
              <a:xfrm>
                <a:off x="2531" y="1936"/>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76" name="Freeform 84"/>
              <p:cNvSpPr/>
              <p:nvPr/>
            </p:nvSpPr>
            <p:spPr bwMode="auto">
              <a:xfrm>
                <a:off x="2624" y="1835"/>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09" name="Group 85"/>
            <p:cNvGrpSpPr/>
            <p:nvPr/>
          </p:nvGrpSpPr>
          <p:grpSpPr bwMode="auto">
            <a:xfrm>
              <a:off x="2619" y="2450"/>
              <a:ext cx="2124" cy="451"/>
              <a:chOff x="2178" y="2048"/>
              <a:chExt cx="2124" cy="513"/>
            </a:xfrm>
          </p:grpSpPr>
          <p:grpSp>
            <p:nvGrpSpPr>
              <p:cNvPr id="75833" name="Group 86"/>
              <p:cNvGrpSpPr/>
              <p:nvPr/>
            </p:nvGrpSpPr>
            <p:grpSpPr bwMode="auto">
              <a:xfrm>
                <a:off x="3110" y="2048"/>
                <a:ext cx="226" cy="481"/>
                <a:chOff x="3110" y="2048"/>
                <a:chExt cx="226" cy="481"/>
              </a:xfrm>
            </p:grpSpPr>
            <p:sp>
              <p:nvSpPr>
                <p:cNvPr id="75859" name="Freeform 87"/>
                <p:cNvSpPr/>
                <p:nvPr/>
              </p:nvSpPr>
              <p:spPr bwMode="auto">
                <a:xfrm>
                  <a:off x="3123" y="204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0" name="Rectangle 88"/>
                <p:cNvSpPr>
                  <a:spLocks noChangeArrowheads="1"/>
                </p:cNvSpPr>
                <p:nvPr/>
              </p:nvSpPr>
              <p:spPr bwMode="auto">
                <a:xfrm rot="5400000">
                  <a:off x="3001" y="2192"/>
                  <a:ext cx="4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grpSp>
            <p:nvGrpSpPr>
              <p:cNvPr id="75834" name="Group 89"/>
              <p:cNvGrpSpPr/>
              <p:nvPr/>
            </p:nvGrpSpPr>
            <p:grpSpPr bwMode="auto">
              <a:xfrm>
                <a:off x="2178" y="2144"/>
                <a:ext cx="359" cy="289"/>
                <a:chOff x="2178" y="2144"/>
                <a:chExt cx="359" cy="289"/>
              </a:xfrm>
            </p:grpSpPr>
            <p:sp>
              <p:nvSpPr>
                <p:cNvPr id="75855" name="Rectangle 90"/>
                <p:cNvSpPr>
                  <a:spLocks noChangeArrowheads="1"/>
                </p:cNvSpPr>
                <p:nvPr/>
              </p:nvSpPr>
              <p:spPr bwMode="auto">
                <a:xfrm>
                  <a:off x="2178" y="2146"/>
                  <a:ext cx="2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grpSp>
              <p:nvGrpSpPr>
                <p:cNvPr id="75856" name="Group 91"/>
                <p:cNvGrpSpPr/>
                <p:nvPr/>
              </p:nvGrpSpPr>
              <p:grpSpPr bwMode="auto">
                <a:xfrm>
                  <a:off x="2197" y="2144"/>
                  <a:ext cx="340" cy="289"/>
                  <a:chOff x="2197" y="2144"/>
                  <a:chExt cx="340" cy="289"/>
                </a:xfrm>
              </p:grpSpPr>
              <p:sp>
                <p:nvSpPr>
                  <p:cNvPr id="75857" name="Freeform 92"/>
                  <p:cNvSpPr/>
                  <p:nvPr/>
                </p:nvSpPr>
                <p:spPr bwMode="auto">
                  <a:xfrm>
                    <a:off x="2197" y="2144"/>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8" name="Freeform 93"/>
                  <p:cNvSpPr/>
                  <p:nvPr/>
                </p:nvSpPr>
                <p:spPr bwMode="auto">
                  <a:xfrm>
                    <a:off x="2366" y="2144"/>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5835" name="Rectangle 94"/>
              <p:cNvSpPr>
                <a:spLocks noChangeArrowheads="1"/>
              </p:cNvSpPr>
              <p:nvPr/>
            </p:nvSpPr>
            <p:spPr bwMode="auto">
              <a:xfrm>
                <a:off x="2638" y="2152"/>
                <a:ext cx="3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36" name="Group 95"/>
              <p:cNvGrpSpPr/>
              <p:nvPr/>
            </p:nvGrpSpPr>
            <p:grpSpPr bwMode="auto">
              <a:xfrm>
                <a:off x="2657" y="2144"/>
                <a:ext cx="296" cy="289"/>
                <a:chOff x="2657" y="2144"/>
                <a:chExt cx="296" cy="289"/>
              </a:xfrm>
            </p:grpSpPr>
            <p:sp>
              <p:nvSpPr>
                <p:cNvPr id="75853" name="Freeform 96"/>
                <p:cNvSpPr/>
                <p:nvPr/>
              </p:nvSpPr>
              <p:spPr bwMode="auto">
                <a:xfrm>
                  <a:off x="2657" y="214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4" name="Freeform 97"/>
                <p:cNvSpPr/>
                <p:nvPr/>
              </p:nvSpPr>
              <p:spPr bwMode="auto">
                <a:xfrm>
                  <a:off x="2805" y="214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37" name="Line 98"/>
              <p:cNvSpPr>
                <a:spLocks noChangeShapeType="1"/>
              </p:cNvSpPr>
              <p:nvPr/>
            </p:nvSpPr>
            <p:spPr bwMode="auto">
              <a:xfrm>
                <a:off x="2542" y="2288"/>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8" name="Freeform 99"/>
              <p:cNvSpPr/>
              <p:nvPr/>
            </p:nvSpPr>
            <p:spPr bwMode="auto">
              <a:xfrm>
                <a:off x="2604" y="219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9" name="Line 100"/>
              <p:cNvSpPr>
                <a:spLocks noChangeShapeType="1"/>
              </p:cNvSpPr>
              <p:nvPr/>
            </p:nvSpPr>
            <p:spPr bwMode="auto">
              <a:xfrm>
                <a:off x="2958" y="2192"/>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0" name="Rectangle 101"/>
              <p:cNvSpPr>
                <a:spLocks noChangeArrowheads="1"/>
              </p:cNvSpPr>
              <p:nvPr/>
            </p:nvSpPr>
            <p:spPr bwMode="auto">
              <a:xfrm>
                <a:off x="3455" y="2146"/>
                <a:ext cx="3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grpSp>
            <p:nvGrpSpPr>
              <p:cNvPr id="75841" name="Group 102"/>
              <p:cNvGrpSpPr/>
              <p:nvPr/>
            </p:nvGrpSpPr>
            <p:grpSpPr bwMode="auto">
              <a:xfrm>
                <a:off x="3506" y="2144"/>
                <a:ext cx="325" cy="289"/>
                <a:chOff x="3506" y="2144"/>
                <a:chExt cx="325" cy="289"/>
              </a:xfrm>
            </p:grpSpPr>
            <p:sp>
              <p:nvSpPr>
                <p:cNvPr id="75851" name="Freeform 103"/>
                <p:cNvSpPr/>
                <p:nvPr/>
              </p:nvSpPr>
              <p:spPr bwMode="auto">
                <a:xfrm>
                  <a:off x="3506" y="214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2" name="Freeform 104"/>
                <p:cNvSpPr/>
                <p:nvPr/>
              </p:nvSpPr>
              <p:spPr bwMode="auto">
                <a:xfrm>
                  <a:off x="3667" y="214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42" name="Rectangle 105"/>
              <p:cNvSpPr>
                <a:spLocks noChangeArrowheads="1"/>
              </p:cNvSpPr>
              <p:nvPr/>
            </p:nvSpPr>
            <p:spPr bwMode="auto">
              <a:xfrm>
                <a:off x="3947" y="2146"/>
                <a:ext cx="3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43" name="Group 106"/>
              <p:cNvGrpSpPr/>
              <p:nvPr/>
            </p:nvGrpSpPr>
            <p:grpSpPr bwMode="auto">
              <a:xfrm>
                <a:off x="3974" y="2144"/>
                <a:ext cx="284" cy="289"/>
                <a:chOff x="3974" y="2144"/>
                <a:chExt cx="284" cy="289"/>
              </a:xfrm>
            </p:grpSpPr>
            <p:sp>
              <p:nvSpPr>
                <p:cNvPr id="75849" name="Freeform 107"/>
                <p:cNvSpPr/>
                <p:nvPr/>
              </p:nvSpPr>
              <p:spPr bwMode="auto">
                <a:xfrm>
                  <a:off x="3974" y="214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0" name="Freeform 108"/>
                <p:cNvSpPr/>
                <p:nvPr/>
              </p:nvSpPr>
              <p:spPr bwMode="auto">
                <a:xfrm>
                  <a:off x="4115" y="214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44" name="Line 109"/>
              <p:cNvSpPr>
                <a:spLocks noChangeShapeType="1"/>
              </p:cNvSpPr>
              <p:nvPr/>
            </p:nvSpPr>
            <p:spPr bwMode="auto">
              <a:xfrm>
                <a:off x="3827" y="2288"/>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5" name="Line 110"/>
              <p:cNvSpPr>
                <a:spLocks noChangeShapeType="1"/>
              </p:cNvSpPr>
              <p:nvPr/>
            </p:nvSpPr>
            <p:spPr bwMode="auto">
              <a:xfrm>
                <a:off x="3343" y="2288"/>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6" name="Freeform 111"/>
              <p:cNvSpPr/>
              <p:nvPr/>
            </p:nvSpPr>
            <p:spPr bwMode="auto">
              <a:xfrm>
                <a:off x="3464" y="228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7" name="Line 112"/>
              <p:cNvSpPr>
                <a:spLocks noChangeShapeType="1"/>
              </p:cNvSpPr>
              <p:nvPr/>
            </p:nvSpPr>
            <p:spPr bwMode="auto">
              <a:xfrm>
                <a:off x="2958" y="2384"/>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8" name="Freeform 113"/>
              <p:cNvSpPr/>
              <p:nvPr/>
            </p:nvSpPr>
            <p:spPr bwMode="auto">
              <a:xfrm>
                <a:off x="3051" y="228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10" name="Group 114"/>
            <p:cNvGrpSpPr/>
            <p:nvPr/>
          </p:nvGrpSpPr>
          <p:grpSpPr bwMode="auto">
            <a:xfrm>
              <a:off x="3980" y="2844"/>
              <a:ext cx="224" cy="424"/>
              <a:chOff x="3539" y="2496"/>
              <a:chExt cx="224" cy="481"/>
            </a:xfrm>
          </p:grpSpPr>
          <p:sp>
            <p:nvSpPr>
              <p:cNvPr id="75831" name="Freeform 115"/>
              <p:cNvSpPr/>
              <p:nvPr/>
            </p:nvSpPr>
            <p:spPr bwMode="auto">
              <a:xfrm>
                <a:off x="3550" y="2496"/>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2" name="Rectangle 116"/>
              <p:cNvSpPr>
                <a:spLocks noChangeArrowheads="1"/>
              </p:cNvSpPr>
              <p:nvPr/>
            </p:nvSpPr>
            <p:spPr bwMode="auto">
              <a:xfrm rot="5400000">
                <a:off x="3430" y="2641"/>
                <a:ext cx="4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sp>
          <p:nvSpPr>
            <p:cNvPr id="75811" name="Rectangle 117"/>
            <p:cNvSpPr>
              <a:spLocks noChangeArrowheads="1"/>
            </p:cNvSpPr>
            <p:nvPr/>
          </p:nvSpPr>
          <p:spPr bwMode="auto">
            <a:xfrm>
              <a:off x="3506" y="2935"/>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12" name="Group 118"/>
            <p:cNvGrpSpPr/>
            <p:nvPr/>
          </p:nvGrpSpPr>
          <p:grpSpPr bwMode="auto">
            <a:xfrm>
              <a:off x="3525" y="2929"/>
              <a:ext cx="296" cy="254"/>
              <a:chOff x="3084" y="2592"/>
              <a:chExt cx="296" cy="289"/>
            </a:xfrm>
          </p:grpSpPr>
          <p:sp>
            <p:nvSpPr>
              <p:cNvPr id="75829" name="Freeform 119"/>
              <p:cNvSpPr/>
              <p:nvPr/>
            </p:nvSpPr>
            <p:spPr bwMode="auto">
              <a:xfrm>
                <a:off x="3084" y="259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0" name="Freeform 120"/>
              <p:cNvSpPr/>
              <p:nvPr/>
            </p:nvSpPr>
            <p:spPr bwMode="auto">
              <a:xfrm>
                <a:off x="3232" y="259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3" name="Line 121"/>
            <p:cNvSpPr>
              <a:spLocks noChangeShapeType="1"/>
            </p:cNvSpPr>
            <p:nvPr/>
          </p:nvSpPr>
          <p:spPr bwMode="auto">
            <a:xfrm>
              <a:off x="3410" y="3056"/>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4" name="Freeform 122"/>
            <p:cNvSpPr/>
            <p:nvPr/>
          </p:nvSpPr>
          <p:spPr bwMode="auto">
            <a:xfrm>
              <a:off x="3472" y="2971"/>
              <a:ext cx="48" cy="85"/>
            </a:xfrm>
            <a:custGeom>
              <a:avLst/>
              <a:gdLst>
                <a:gd name="T0" fmla="*/ 0 w 48"/>
                <a:gd name="T1" fmla="*/ 20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5" name="Line 123"/>
            <p:cNvSpPr>
              <a:spLocks noChangeShapeType="1"/>
            </p:cNvSpPr>
            <p:nvPr/>
          </p:nvSpPr>
          <p:spPr bwMode="auto">
            <a:xfrm>
              <a:off x="3826" y="2971"/>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6" name="Rectangle 124"/>
            <p:cNvSpPr>
              <a:spLocks noChangeArrowheads="1"/>
            </p:cNvSpPr>
            <p:nvPr/>
          </p:nvSpPr>
          <p:spPr bwMode="auto">
            <a:xfrm>
              <a:off x="4323" y="2931"/>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grpSp>
          <p:nvGrpSpPr>
            <p:cNvPr id="75817" name="Group 125"/>
            <p:cNvGrpSpPr/>
            <p:nvPr/>
          </p:nvGrpSpPr>
          <p:grpSpPr bwMode="auto">
            <a:xfrm>
              <a:off x="4374" y="2929"/>
              <a:ext cx="325" cy="254"/>
              <a:chOff x="3933" y="2592"/>
              <a:chExt cx="325" cy="289"/>
            </a:xfrm>
          </p:grpSpPr>
          <p:sp>
            <p:nvSpPr>
              <p:cNvPr id="75827" name="Freeform 126"/>
              <p:cNvSpPr/>
              <p:nvPr/>
            </p:nvSpPr>
            <p:spPr bwMode="auto">
              <a:xfrm>
                <a:off x="3933" y="2592"/>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8" name="Freeform 127"/>
              <p:cNvSpPr/>
              <p:nvPr/>
            </p:nvSpPr>
            <p:spPr bwMode="auto">
              <a:xfrm>
                <a:off x="4094" y="2592"/>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8" name="Rectangle 128"/>
            <p:cNvSpPr>
              <a:spLocks noChangeArrowheads="1"/>
            </p:cNvSpPr>
            <p:nvPr/>
          </p:nvSpPr>
          <p:spPr bwMode="auto">
            <a:xfrm>
              <a:off x="4815" y="2931"/>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19" name="Group 129"/>
            <p:cNvGrpSpPr/>
            <p:nvPr/>
          </p:nvGrpSpPr>
          <p:grpSpPr bwMode="auto">
            <a:xfrm>
              <a:off x="4842" y="2929"/>
              <a:ext cx="284" cy="254"/>
              <a:chOff x="4401" y="2592"/>
              <a:chExt cx="284" cy="289"/>
            </a:xfrm>
          </p:grpSpPr>
          <p:sp>
            <p:nvSpPr>
              <p:cNvPr id="75825" name="Freeform 130"/>
              <p:cNvSpPr/>
              <p:nvPr/>
            </p:nvSpPr>
            <p:spPr bwMode="auto">
              <a:xfrm>
                <a:off x="4401" y="2592"/>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6" name="Freeform 131"/>
              <p:cNvSpPr/>
              <p:nvPr/>
            </p:nvSpPr>
            <p:spPr bwMode="auto">
              <a:xfrm>
                <a:off x="4542" y="2592"/>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20" name="Line 132"/>
            <p:cNvSpPr>
              <a:spLocks noChangeShapeType="1"/>
            </p:cNvSpPr>
            <p:nvPr/>
          </p:nvSpPr>
          <p:spPr bwMode="auto">
            <a:xfrm>
              <a:off x="4695" y="3056"/>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1" name="Line 133"/>
            <p:cNvSpPr>
              <a:spLocks noChangeShapeType="1"/>
            </p:cNvSpPr>
            <p:nvPr/>
          </p:nvSpPr>
          <p:spPr bwMode="auto">
            <a:xfrm>
              <a:off x="4211" y="3056"/>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2" name="Freeform 134"/>
            <p:cNvSpPr/>
            <p:nvPr/>
          </p:nvSpPr>
          <p:spPr bwMode="auto">
            <a:xfrm>
              <a:off x="4332" y="3056"/>
              <a:ext cx="431" cy="169"/>
            </a:xfrm>
            <a:custGeom>
              <a:avLst/>
              <a:gdLst>
                <a:gd name="T0" fmla="*/ 0 w 431"/>
                <a:gd name="T1" fmla="*/ 0 h 193"/>
                <a:gd name="T2" fmla="*/ 0 w 431"/>
                <a:gd name="T3" fmla="*/ 40 h 193"/>
                <a:gd name="T4" fmla="*/ 391 w 431"/>
                <a:gd name="T5" fmla="*/ 40 h 193"/>
                <a:gd name="T6" fmla="*/ 391 w 431"/>
                <a:gd name="T7" fmla="*/ 13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3" name="Line 135"/>
            <p:cNvSpPr>
              <a:spLocks noChangeShapeType="1"/>
            </p:cNvSpPr>
            <p:nvPr/>
          </p:nvSpPr>
          <p:spPr bwMode="auto">
            <a:xfrm>
              <a:off x="3826" y="3140"/>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4" name="Freeform 136"/>
            <p:cNvSpPr/>
            <p:nvPr/>
          </p:nvSpPr>
          <p:spPr bwMode="auto">
            <a:xfrm>
              <a:off x="3919" y="3051"/>
              <a:ext cx="337" cy="245"/>
            </a:xfrm>
            <a:custGeom>
              <a:avLst/>
              <a:gdLst>
                <a:gd name="T0" fmla="*/ 0 w 337"/>
                <a:gd name="T1" fmla="*/ 23 h 278"/>
                <a:gd name="T2" fmla="*/ 0 w 337"/>
                <a:gd name="T3" fmla="*/ 61 h 278"/>
                <a:gd name="T4" fmla="*/ 294 w 337"/>
                <a:gd name="T5" fmla="*/ 61 h 278"/>
                <a:gd name="T6" fmla="*/ 294 w 337"/>
                <a:gd name="T7" fmla="*/ 2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79" name="Rectangle 137"/>
          <p:cNvSpPr>
            <a:spLocks noGrp="1" noRot="1" noChangeArrowheads="1"/>
          </p:cNvSpPr>
          <p:nvPr>
            <p:ph type="title"/>
          </p:nvPr>
        </p:nvSpPr>
        <p:spPr>
          <a:xfrm>
            <a:off x="1258888" y="188913"/>
            <a:ext cx="7686675" cy="719137"/>
          </a:xfrm>
        </p:spPr>
        <p:txBody>
          <a:bodyPr/>
          <a:lstStyle/>
          <a:p>
            <a:r>
              <a:rPr lang="en-US" altLang="zh-CN" sz="3600"/>
              <a:t>Split instruction and data memory</a:t>
            </a:r>
          </a:p>
        </p:txBody>
      </p:sp>
      <p:sp>
        <p:nvSpPr>
          <p:cNvPr id="75780" name="Rectangle 138"/>
          <p:cNvSpPr>
            <a:spLocks noGrp="1" noRot="1" noChangeArrowheads="1"/>
          </p:cNvSpPr>
          <p:nvPr>
            <p:ph idx="1"/>
          </p:nvPr>
        </p:nvSpPr>
        <p:spPr bwMode="auto">
          <a:xfrm>
            <a:off x="323850" y="4508500"/>
            <a:ext cx="8610600" cy="144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80000"/>
              </a:lnSpc>
            </a:pPr>
            <a:r>
              <a:rPr lang="en-US" altLang="zh-CN" u="sng" dirty="0">
                <a:latin typeface="Comic Sans MS" panose="030F0702030302020204" pitchFamily="66" charset="0"/>
              </a:rPr>
              <a:t>Split instruction and data memory</a:t>
            </a:r>
            <a:r>
              <a:rPr lang="en-US" altLang="zh-CN" dirty="0">
                <a:latin typeface="Comic Sans MS" panose="030F0702030302020204" pitchFamily="66" charset="0"/>
              </a:rPr>
              <a:t> / </a:t>
            </a:r>
            <a:r>
              <a:rPr lang="en-US" altLang="zh-CN" u="sng" dirty="0">
                <a:latin typeface="Comic Sans MS" panose="030F0702030302020204" pitchFamily="66" charset="0"/>
              </a:rPr>
              <a:t>multiple memory port</a:t>
            </a:r>
            <a:r>
              <a:rPr lang="en-US" altLang="zh-CN" dirty="0">
                <a:latin typeface="Comic Sans MS" panose="030F0702030302020204" pitchFamily="66" charset="0"/>
              </a:rPr>
              <a:t> / </a:t>
            </a:r>
            <a:r>
              <a:rPr lang="en-US" altLang="zh-CN" u="sng" dirty="0">
                <a:latin typeface="Comic Sans MS" panose="030F0702030302020204" pitchFamily="66" charset="0"/>
              </a:rPr>
              <a:t>instruction buffer</a:t>
            </a:r>
            <a:r>
              <a:rPr lang="en-US" altLang="zh-CN" dirty="0">
                <a:latin typeface="Comic Sans MS" panose="030F0702030302020204" pitchFamily="66" charset="0"/>
              </a:rPr>
              <a:t>  means:</a:t>
            </a:r>
            <a:r>
              <a:rPr lang="en-US" altLang="zh-CN" dirty="0"/>
              <a:t> </a:t>
            </a:r>
          </a:p>
          <a:p>
            <a:pPr>
              <a:lnSpc>
                <a:spcPct val="80000"/>
              </a:lnSpc>
              <a:buFont typeface="Wingdings" panose="05000000000000000000" pitchFamily="2" charset="2"/>
              <a:buNone/>
            </a:pPr>
            <a:r>
              <a:rPr lang="en-US" altLang="zh-CN" dirty="0"/>
              <a:t>   </a:t>
            </a:r>
            <a:r>
              <a:rPr lang="en-US" altLang="zh-CN" dirty="0">
                <a:latin typeface="Comic Sans MS" panose="030F0702030302020204" pitchFamily="66" charset="0"/>
              </a:rPr>
              <a:t>fetch the instruction and data inference using </a:t>
            </a:r>
            <a:r>
              <a:rPr lang="en-US" altLang="zh-CN" dirty="0">
                <a:solidFill>
                  <a:srgbClr val="FF3300"/>
                </a:solidFill>
                <a:latin typeface="Comic Sans MS" panose="030F0702030302020204" pitchFamily="66" charset="0"/>
              </a:rPr>
              <a:t>different hardware resources.</a:t>
            </a:r>
            <a:endParaRPr lang="en-US" altLang="zh-CN" dirty="0">
              <a:solidFill>
                <a:srgbClr val="FF3300"/>
              </a:solidFill>
            </a:endParaRPr>
          </a:p>
        </p:txBody>
      </p:sp>
      <p:sp>
        <p:nvSpPr>
          <p:cNvPr id="2" name="Rectangle 1">
            <a:extLst>
              <a:ext uri="{FF2B5EF4-FFF2-40B4-BE49-F238E27FC236}">
                <a16:creationId xmlns:a16="http://schemas.microsoft.com/office/drawing/2014/main" id="{EB076235-9ADB-F146-19F1-D5DCCF582521}"/>
              </a:ext>
            </a:extLst>
          </p:cNvPr>
          <p:cNvSpPr/>
          <p:nvPr/>
        </p:nvSpPr>
        <p:spPr bwMode="auto">
          <a:xfrm>
            <a:off x="4408488" y="1549896"/>
            <a:ext cx="923926" cy="2743200"/>
          </a:xfrm>
          <a:prstGeom prst="rect">
            <a:avLst/>
          </a:prstGeom>
          <a:noFill/>
          <a:ln w="38100" cap="flat" cmpd="sng" algn="ctr">
            <a:solidFill>
              <a:schemeClr val="tx2"/>
            </a:solidFill>
            <a:prstDash val="sysDash"/>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1331913" y="228600"/>
            <a:ext cx="7812087" cy="823913"/>
          </a:xfrm>
        </p:spPr>
        <p:txBody>
          <a:bodyPr/>
          <a:lstStyle/>
          <a:p>
            <a:r>
              <a:rPr lang="en-US" altLang="zh-CN" sz="3600"/>
              <a:t>Not fully pipelined function unit : </a:t>
            </a:r>
            <a:br>
              <a:rPr lang="en-US" altLang="zh-CN" sz="3600"/>
            </a:br>
            <a:r>
              <a:rPr lang="en-US" altLang="zh-CN" sz="3600"/>
              <a:t>may cause structural hazard</a:t>
            </a:r>
            <a:r>
              <a:rPr lang="en-US" altLang="zh-CN"/>
              <a:t> </a:t>
            </a:r>
          </a:p>
        </p:txBody>
      </p:sp>
      <p:sp>
        <p:nvSpPr>
          <p:cNvPr id="78851" name="日期占位符 3"/>
          <p:cNvSpPr>
            <a:spLocks noGrp="1"/>
          </p:cNvSpPr>
          <p:nvPr>
            <p:ph type="dt" sz="quarter" idx="4294967295"/>
          </p:nvPr>
        </p:nvSpPr>
        <p:spPr bwMode="auto">
          <a:xfrm>
            <a:off x="0" y="6308725"/>
            <a:ext cx="2289175"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400">
                <a:solidFill>
                  <a:schemeClr val="tx1"/>
                </a:solidFill>
              </a:rPr>
              <a:t>Feb.2008_jxh_Introduction</a:t>
            </a:r>
          </a:p>
        </p:txBody>
      </p:sp>
      <p:graphicFrame>
        <p:nvGraphicFramePr>
          <p:cNvPr id="78852" name="Object 3"/>
          <p:cNvGraphicFramePr>
            <a:graphicFrameLocks noChangeAspect="1"/>
          </p:cNvGraphicFramePr>
          <p:nvPr>
            <p:extLst>
              <p:ext uri="{D42A27DB-BD31-4B8C-83A1-F6EECF244321}">
                <p14:modId xmlns:p14="http://schemas.microsoft.com/office/powerpoint/2010/main" val="171849819"/>
              </p:ext>
            </p:extLst>
          </p:nvPr>
        </p:nvGraphicFramePr>
        <p:xfrm>
          <a:off x="-1588" y="1514475"/>
          <a:ext cx="8729663" cy="4756150"/>
        </p:xfrm>
        <a:graphic>
          <a:graphicData uri="http://schemas.openxmlformats.org/presentationml/2006/ole">
            <mc:AlternateContent xmlns:mc="http://schemas.openxmlformats.org/markup-compatibility/2006">
              <mc:Choice xmlns:v="urn:schemas-microsoft-com:vml" Requires="v">
                <p:oleObj name="Document" r:id="rId3" imgW="8140700" imgH="4432300" progId="Word.Document.8">
                  <p:embed/>
                </p:oleObj>
              </mc:Choice>
              <mc:Fallback>
                <p:oleObj name="Document" r:id="rId3" imgW="8140700" imgH="4432300" progId="Word.Document.8">
                  <p:embed/>
                  <p:pic>
                    <p:nvPicPr>
                      <p:cNvPr id="0" name="Object 3"/>
                      <p:cNvPicPr>
                        <a:picLocks noChangeAspect="1" noChangeArrowheads="1"/>
                      </p:cNvPicPr>
                      <p:nvPr/>
                    </p:nvPicPr>
                    <p:blipFill>
                      <a:blip r:embed="rId4"/>
                      <a:srcRect/>
                      <a:stretch>
                        <a:fillRect/>
                      </a:stretch>
                    </p:blipFill>
                    <p:spPr bwMode="auto">
                      <a:xfrm>
                        <a:off x="-1588" y="1514475"/>
                        <a:ext cx="8729663" cy="47561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en-US" altLang="zh-CN" sz="3600"/>
              <a:t>Why allow machine with structural hazard ?</a:t>
            </a:r>
          </a:p>
        </p:txBody>
      </p:sp>
      <p:sp>
        <p:nvSpPr>
          <p:cNvPr id="80899" name="Rectangle 3"/>
          <p:cNvSpPr>
            <a:spLocks noGrp="1" noRot="1" noChangeArrowheads="1"/>
          </p:cNvSpPr>
          <p:nvPr>
            <p:ph idx="1"/>
          </p:nvPr>
        </p:nvSpPr>
        <p:spPr bwMode="auto">
          <a:xfrm>
            <a:off x="250825" y="1412875"/>
            <a:ext cx="91440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800" dirty="0">
                <a:solidFill>
                  <a:srgbClr val="FF3300"/>
                </a:solidFill>
                <a:latin typeface="Comic Sans MS" panose="030F0702030302020204" pitchFamily="66" charset="0"/>
              </a:rPr>
              <a:t>To reduce cost .</a:t>
            </a:r>
            <a:r>
              <a:rPr lang="en-US" altLang="zh-CN" sz="2800" dirty="0">
                <a:latin typeface="Comic Sans MS" panose="030F0702030302020204" pitchFamily="66" charset="0"/>
              </a:rPr>
              <a:t> </a:t>
            </a:r>
          </a:p>
          <a:p>
            <a:pPr lvl="1">
              <a:lnSpc>
                <a:spcPct val="90000"/>
              </a:lnSpc>
            </a:pPr>
            <a:r>
              <a:rPr lang="en-US" altLang="zh-CN" sz="2200" dirty="0">
                <a:latin typeface="Comic Sans MS" panose="030F0702030302020204" pitchFamily="66" charset="0"/>
              </a:rPr>
              <a:t>i.e. adding split caches, requires twice the memory bandwidth. </a:t>
            </a:r>
          </a:p>
          <a:p>
            <a:pPr lvl="1">
              <a:lnSpc>
                <a:spcPct val="90000"/>
              </a:lnSpc>
            </a:pPr>
            <a:r>
              <a:rPr lang="en-US" altLang="zh-CN" sz="2200" dirty="0">
                <a:latin typeface="Comic Sans MS" panose="030F0702030302020204" pitchFamily="66" charset="0"/>
              </a:rPr>
              <a:t>also fully pipelined floating point units costs lots of gates. </a:t>
            </a:r>
          </a:p>
          <a:p>
            <a:pPr lvl="1">
              <a:lnSpc>
                <a:spcPct val="90000"/>
              </a:lnSpc>
            </a:pPr>
            <a:r>
              <a:rPr lang="en-US" altLang="zh-CN" sz="2200" dirty="0">
                <a:latin typeface="Comic Sans MS" panose="030F0702030302020204" pitchFamily="66" charset="0"/>
              </a:rPr>
              <a:t>It is not worth the cost if the hazard does not occur very often.</a:t>
            </a:r>
            <a:r>
              <a:rPr lang="en-US" altLang="zh-CN" sz="2000" dirty="0">
                <a:latin typeface="Comic Sans MS" panose="030F0702030302020204" pitchFamily="66" charset="0"/>
              </a:rPr>
              <a:t> </a:t>
            </a:r>
          </a:p>
          <a:p>
            <a:pPr>
              <a:lnSpc>
                <a:spcPct val="90000"/>
              </a:lnSpc>
            </a:pPr>
            <a:r>
              <a:rPr lang="en-US" altLang="zh-CN" sz="2800" dirty="0">
                <a:solidFill>
                  <a:srgbClr val="FF3300"/>
                </a:solidFill>
                <a:latin typeface="Comic Sans MS" panose="030F0702030302020204" pitchFamily="66" charset="0"/>
              </a:rPr>
              <a:t>To reduce latency of the unit. </a:t>
            </a:r>
          </a:p>
          <a:p>
            <a:pPr lvl="1">
              <a:lnSpc>
                <a:spcPct val="90000"/>
              </a:lnSpc>
            </a:pPr>
            <a:r>
              <a:rPr lang="en-US" altLang="zh-CN" sz="2200" dirty="0">
                <a:latin typeface="Comic Sans MS" panose="030F0702030302020204" pitchFamily="66" charset="0"/>
              </a:rPr>
              <a:t>Making functional units pipelined adds delay </a:t>
            </a:r>
          </a:p>
          <a:p>
            <a:pPr lvl="1">
              <a:lnSpc>
                <a:spcPct val="90000"/>
              </a:lnSpc>
              <a:buFont typeface="Wingdings" panose="05000000000000000000" pitchFamily="2" charset="2"/>
              <a:buNone/>
            </a:pPr>
            <a:r>
              <a:rPr lang="en-US" altLang="zh-CN" sz="2200" dirty="0">
                <a:latin typeface="Comic Sans MS" panose="030F0702030302020204" pitchFamily="66" charset="0"/>
              </a:rPr>
              <a:t>         (pipeline overhead -&gt; registers.) </a:t>
            </a:r>
          </a:p>
          <a:p>
            <a:pPr lvl="1">
              <a:lnSpc>
                <a:spcPct val="90000"/>
              </a:lnSpc>
            </a:pPr>
            <a:r>
              <a:rPr lang="en-US" altLang="zh-CN" sz="2200" dirty="0">
                <a:latin typeface="Comic Sans MS" panose="030F0702030302020204" pitchFamily="66" charset="0"/>
              </a:rPr>
              <a:t>An unpipelined version may require fewer clocks per operation. </a:t>
            </a:r>
          </a:p>
          <a:p>
            <a:pPr lvl="1">
              <a:lnSpc>
                <a:spcPct val="90000"/>
              </a:lnSpc>
            </a:pPr>
            <a:r>
              <a:rPr lang="en-US" altLang="zh-CN" sz="2200" dirty="0">
                <a:latin typeface="Comic Sans MS" panose="030F0702030302020204" pitchFamily="66" charset="0"/>
              </a:rPr>
              <a:t>Reducing latency has other performance benefits, as we will see.</a:t>
            </a:r>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1331913" y="0"/>
            <a:ext cx="7532687" cy="1143000"/>
          </a:xfrm>
        </p:spPr>
        <p:txBody>
          <a:bodyPr/>
          <a:lstStyle/>
          <a:p>
            <a:r>
              <a:rPr lang="en-US" altLang="zh-CN"/>
              <a:t>Data hazard </a:t>
            </a:r>
          </a:p>
        </p:txBody>
      </p:sp>
      <p:sp>
        <p:nvSpPr>
          <p:cNvPr id="83971" name="Rectangle 3"/>
          <p:cNvSpPr>
            <a:spLocks noGrp="1" noRot="1" noChangeArrowheads="1"/>
          </p:cNvSpPr>
          <p:nvPr>
            <p:ph idx="1"/>
          </p:nvPr>
        </p:nvSpPr>
        <p:spPr bwMode="auto">
          <a:xfrm>
            <a:off x="611188" y="1125538"/>
            <a:ext cx="8208962"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FF3300"/>
                </a:solidFill>
                <a:latin typeface="Comic Sans MS" panose="030F0702030302020204" pitchFamily="66" charset="0"/>
                <a:ea typeface="楷体_GB2312" pitchFamily="49" charset="-122"/>
              </a:rPr>
              <a:t>Data hazards</a:t>
            </a:r>
            <a:r>
              <a:rPr lang="en-US" altLang="zh-CN" dirty="0">
                <a:latin typeface="Comic Sans MS" panose="030F0702030302020204" pitchFamily="66" charset="0"/>
              </a:rPr>
              <a:t> occur when the pipeline changes the order of read/write accesses to operands comparing with that in  sequential executing .</a:t>
            </a:r>
          </a:p>
          <a:p>
            <a:r>
              <a:rPr lang="en-US" altLang="zh-CN" dirty="0">
                <a:latin typeface="Comic Sans MS" panose="030F0702030302020204" pitchFamily="66" charset="0"/>
              </a:rPr>
              <a:t>Let’s see an Example</a:t>
            </a:r>
          </a:p>
          <a:p>
            <a:pPr lvl="1">
              <a:buFont typeface="Wingdings" panose="05000000000000000000" pitchFamily="2" charset="2"/>
              <a:buNone/>
            </a:pPr>
            <a:r>
              <a:rPr lang="en-US" altLang="zh-CN" sz="2400" dirty="0">
                <a:latin typeface="Comic Sans MS" panose="030F0702030302020204" pitchFamily="66" charset="0"/>
              </a:rPr>
              <a:t>ADD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R1, R3</a:t>
            </a:r>
          </a:p>
          <a:p>
            <a:pPr lvl="1">
              <a:buFont typeface="Wingdings" panose="05000000000000000000" pitchFamily="2" charset="2"/>
              <a:buNone/>
            </a:pPr>
            <a:r>
              <a:rPr lang="en-US" altLang="zh-CN" sz="2400" dirty="0">
                <a:latin typeface="Comic Sans MS" panose="030F0702030302020204" pitchFamily="66" charset="0"/>
              </a:rPr>
              <a:t>SUB    R4,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R5</a:t>
            </a:r>
          </a:p>
          <a:p>
            <a:pPr lvl="1">
              <a:buFont typeface="Wingdings" panose="05000000000000000000" pitchFamily="2" charset="2"/>
              <a:buNone/>
            </a:pPr>
            <a:r>
              <a:rPr lang="en-US" altLang="zh-CN" sz="2400" dirty="0">
                <a:latin typeface="Comic Sans MS" panose="030F0702030302020204" pitchFamily="66" charset="0"/>
              </a:rPr>
              <a:t>AND   R6,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R7</a:t>
            </a:r>
          </a:p>
          <a:p>
            <a:pPr lvl="1">
              <a:buFont typeface="Wingdings" panose="05000000000000000000" pitchFamily="2" charset="2"/>
              <a:buNone/>
            </a:pPr>
            <a:r>
              <a:rPr lang="en-US" altLang="zh-CN" sz="2400" dirty="0">
                <a:latin typeface="Comic Sans MS" panose="030F0702030302020204" pitchFamily="66" charset="0"/>
              </a:rPr>
              <a:t>OR      R8,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R9</a:t>
            </a:r>
          </a:p>
          <a:p>
            <a:pPr lvl="1">
              <a:buFont typeface="Wingdings" panose="05000000000000000000" pitchFamily="2" charset="2"/>
              <a:buNone/>
            </a:pPr>
            <a:r>
              <a:rPr lang="en-US" altLang="zh-CN" sz="2400" dirty="0">
                <a:latin typeface="Comic Sans MS" panose="030F0702030302020204" pitchFamily="66" charset="0"/>
              </a:rPr>
              <a:t>XOR    R10,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R11</a:t>
            </a:r>
          </a:p>
        </p:txBody>
      </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1331913" y="0"/>
            <a:ext cx="7812087" cy="981075"/>
          </a:xfrm>
        </p:spPr>
        <p:txBody>
          <a:bodyPr/>
          <a:lstStyle/>
          <a:p>
            <a:r>
              <a:rPr lang="en-US" altLang="zh-CN" sz="3600"/>
              <a:t>Somecases “Double Bump” can do !</a:t>
            </a:r>
          </a:p>
        </p:txBody>
      </p:sp>
      <p:graphicFrame>
        <p:nvGraphicFramePr>
          <p:cNvPr id="87043" name="Object 3"/>
          <p:cNvGraphicFramePr>
            <a:graphicFrameLocks noChangeAspect="1"/>
          </p:cNvGraphicFramePr>
          <p:nvPr>
            <p:extLst>
              <p:ext uri="{D42A27DB-BD31-4B8C-83A1-F6EECF244321}">
                <p14:modId xmlns:p14="http://schemas.microsoft.com/office/powerpoint/2010/main" val="2500038462"/>
              </p:ext>
            </p:extLst>
          </p:nvPr>
        </p:nvGraphicFramePr>
        <p:xfrm>
          <a:off x="323850" y="1268413"/>
          <a:ext cx="8534400" cy="4953000"/>
        </p:xfrm>
        <a:graphic>
          <a:graphicData uri="http://schemas.openxmlformats.org/presentationml/2006/ole">
            <mc:AlternateContent xmlns:mc="http://schemas.openxmlformats.org/markup-compatibility/2006">
              <mc:Choice xmlns:v="urn:schemas-microsoft-com:vml" Requires="v">
                <p:oleObj name="图片" r:id="rId2" imgW="4467225" imgH="2752725" progId="Word.Picture.8">
                  <p:embed/>
                </p:oleObj>
              </mc:Choice>
              <mc:Fallback>
                <p:oleObj name="图片" r:id="rId2" imgW="4467225" imgH="2752725"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8413"/>
                        <a:ext cx="8534400" cy="49530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
        <p:nvSpPr>
          <p:cNvPr id="5" name="文本框 4">
            <a:extLst>
              <a:ext uri="{FF2B5EF4-FFF2-40B4-BE49-F238E27FC236}">
                <a16:creationId xmlns:a16="http://schemas.microsoft.com/office/drawing/2014/main" id="{7F45CEE3-A640-4214-9F7A-DAB885F5E6D9}"/>
              </a:ext>
            </a:extLst>
          </p:cNvPr>
          <p:cNvSpPr txBox="1"/>
          <p:nvPr/>
        </p:nvSpPr>
        <p:spPr>
          <a:xfrm>
            <a:off x="2123728" y="3514080"/>
            <a:ext cx="4572000" cy="461665"/>
          </a:xfrm>
          <a:prstGeom prst="rect">
            <a:avLst/>
          </a:prstGeom>
          <a:noFill/>
        </p:spPr>
        <p:txBody>
          <a:bodyPr wrap="square">
            <a:spAutoFit/>
          </a:bodyPr>
          <a:lstStyle/>
          <a:p>
            <a:r>
              <a:rPr lang="en-US" altLang="zh-CN" sz="2400" dirty="0"/>
              <a:t>Stall? Too slow!</a:t>
            </a:r>
            <a:endParaRPr lang="zh-CN" altLang="en-US" sz="2400" dirty="0"/>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6950" y="260350"/>
            <a:ext cx="7948613" cy="936625"/>
          </a:xfrm>
        </p:spPr>
        <p:txBody>
          <a:bodyPr/>
          <a:lstStyle/>
          <a:p>
            <a:r>
              <a:rPr lang="en-US" altLang="zh-CN"/>
              <a:t>Single-cycle implementation</a:t>
            </a:r>
          </a:p>
        </p:txBody>
      </p:sp>
      <p:pic>
        <p:nvPicPr>
          <p:cNvPr id="28675" name="Picture 3"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p:cNvSpPr txBox="1">
            <a:spLocks noChangeArrowheads="1"/>
          </p:cNvSpPr>
          <p:nvPr/>
        </p:nvSpPr>
        <p:spPr bwMode="auto">
          <a:xfrm>
            <a:off x="611188" y="508476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2400">
                <a:solidFill>
                  <a:srgbClr val="FF3300"/>
                </a:solidFill>
                <a:latin typeface="Comic Sans MS" panose="030F0702030302020204" pitchFamily="66" charset="0"/>
              </a:rPr>
              <a:t>seldom used !</a:t>
            </a:r>
            <a:endParaRPr lang="en-US" altLang="zh-CN" sz="2400">
              <a:solidFill>
                <a:schemeClr val="tx1"/>
              </a:solidFill>
              <a:latin typeface="Times New Roman" panose="02020603050405020304" pitchFamily="18" charset="0"/>
            </a:endParaRP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1187624" y="188640"/>
            <a:ext cx="7992615" cy="981075"/>
          </a:xfrm>
        </p:spPr>
        <p:txBody>
          <a:bodyPr/>
          <a:lstStyle/>
          <a:p>
            <a:r>
              <a:rPr lang="en-US" altLang="zh-CN" sz="3600" dirty="0"/>
              <a:t>Forwarding(</a:t>
            </a:r>
            <a:r>
              <a:rPr lang="en-US" altLang="zh-CN" sz="3600" dirty="0">
                <a:solidFill>
                  <a:srgbClr val="FD0128"/>
                </a:solidFill>
                <a:latin typeface="Comic Sans MS" panose="030F0702030302020204" pitchFamily="66" charset="0"/>
              </a:rPr>
              <a:t>bypass, short-circuiting</a:t>
            </a:r>
            <a:r>
              <a:rPr lang="en-US" altLang="zh-CN" sz="3600" dirty="0"/>
              <a:t>): </a:t>
            </a:r>
            <a:br>
              <a:rPr lang="en-US" altLang="zh-CN" sz="3600" dirty="0"/>
            </a:br>
            <a:r>
              <a:rPr lang="en-US" altLang="zh-CN" sz="3600" dirty="0"/>
              <a:t>reduce data hazard stalls</a:t>
            </a:r>
          </a:p>
        </p:txBody>
      </p:sp>
      <p:sp>
        <p:nvSpPr>
          <p:cNvPr id="89091" name="Rectangle 3"/>
          <p:cNvSpPr>
            <a:spLocks noGrp="1" noRot="1" noChangeArrowheads="1"/>
          </p:cNvSpPr>
          <p:nvPr>
            <p:ph idx="1"/>
          </p:nvPr>
        </p:nvSpPr>
        <p:spPr bwMode="auto">
          <a:xfrm>
            <a:off x="304800" y="1447800"/>
            <a:ext cx="8839200" cy="419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solidFill>
                  <a:srgbClr val="000000"/>
                </a:solidFill>
                <a:latin typeface="Comic Sans MS" panose="030F0702030302020204" pitchFamily="66" charset="0"/>
              </a:rPr>
              <a:t>If the result you need does not exist AT ALL yet,</a:t>
            </a:r>
          </a:p>
          <a:p>
            <a:pPr lvl="1"/>
            <a:r>
              <a:rPr lang="en-US" altLang="zh-CN" sz="2400" dirty="0">
                <a:solidFill>
                  <a:srgbClr val="000000"/>
                </a:solidFill>
                <a:latin typeface="Comic Sans MS" panose="030F0702030302020204" pitchFamily="66" charset="0"/>
              </a:rPr>
              <a:t>you are out of luck,  sorry.</a:t>
            </a:r>
          </a:p>
          <a:p>
            <a:r>
              <a:rPr lang="en-US" altLang="zh-CN" sz="2800" dirty="0">
                <a:solidFill>
                  <a:srgbClr val="000000"/>
                </a:solidFill>
                <a:latin typeface="Comic Sans MS" panose="030F0702030302020204" pitchFamily="66" charset="0"/>
              </a:rPr>
              <a:t>But, what if the result exists, but is not stored back yet?</a:t>
            </a:r>
          </a:p>
          <a:p>
            <a:pPr lvl="1"/>
            <a:r>
              <a:rPr lang="en-US" altLang="zh-CN" sz="2400" dirty="0">
                <a:solidFill>
                  <a:srgbClr val="000000"/>
                </a:solidFill>
                <a:latin typeface="Comic Sans MS" panose="030F0702030302020204" pitchFamily="66" charset="0"/>
              </a:rPr>
              <a:t>Instead of stalling until the result is stored back in its “natural” home…</a:t>
            </a:r>
          </a:p>
          <a:p>
            <a:pPr lvl="1"/>
            <a:r>
              <a:rPr lang="en-US" altLang="zh-CN" sz="2400" b="1" dirty="0">
                <a:solidFill>
                  <a:schemeClr val="tx2"/>
                </a:solidFill>
                <a:latin typeface="Comic Sans MS" panose="030F0702030302020204" pitchFamily="66" charset="0"/>
              </a:rPr>
              <a:t>grab the result “on the fly” from “inside” the pipe, and send it to the other instruction (another pipe stage) that wants to use it</a:t>
            </a:r>
          </a:p>
          <a:p>
            <a:pPr lvl="1"/>
            <a:r>
              <a:rPr lang="en-US" altLang="zh-CN" sz="2400" dirty="0">
                <a:solidFill>
                  <a:srgbClr val="000000"/>
                </a:solidFill>
                <a:latin typeface="Comic Sans MS" panose="030F0702030302020204" pitchFamily="66" charset="0"/>
              </a:rPr>
              <a:t>Mechanically, we add buses to the </a:t>
            </a:r>
            <a:r>
              <a:rPr lang="en-US" altLang="zh-CN" sz="2400" dirty="0" err="1">
                <a:solidFill>
                  <a:srgbClr val="000000"/>
                </a:solidFill>
                <a:latin typeface="Comic Sans MS" panose="030F0702030302020204" pitchFamily="66" charset="0"/>
              </a:rPr>
              <a:t>datapath</a:t>
            </a:r>
            <a:r>
              <a:rPr lang="en-US" altLang="zh-CN" sz="2400" dirty="0">
                <a:solidFill>
                  <a:srgbClr val="000000"/>
                </a:solidFill>
                <a:latin typeface="Comic Sans MS" panose="030F0702030302020204" pitchFamily="66" charset="0"/>
              </a:rPr>
              <a:t> to move these values around, and these </a:t>
            </a:r>
            <a:r>
              <a:rPr lang="en-US" altLang="zh-CN" sz="2400" dirty="0">
                <a:solidFill>
                  <a:schemeClr val="tx2"/>
                </a:solidFill>
                <a:latin typeface="Comic Sans MS" panose="030F0702030302020204" pitchFamily="66" charset="0"/>
              </a:rPr>
              <a:t>buses</a:t>
            </a:r>
            <a:r>
              <a:rPr lang="en-US" altLang="zh-CN" sz="2400" dirty="0">
                <a:solidFill>
                  <a:srgbClr val="000000"/>
                </a:solidFill>
                <a:latin typeface="Comic Sans MS" panose="030F0702030302020204" pitchFamily="66" charset="0"/>
              </a:rPr>
              <a:t> always “point backwards” in the </a:t>
            </a:r>
            <a:r>
              <a:rPr lang="en-US" altLang="zh-CN" sz="2400" dirty="0" err="1">
                <a:solidFill>
                  <a:srgbClr val="000000"/>
                </a:solidFill>
                <a:latin typeface="Comic Sans MS" panose="030F0702030302020204" pitchFamily="66" charset="0"/>
              </a:rPr>
              <a:t>datapath</a:t>
            </a:r>
            <a:r>
              <a:rPr lang="en-US" altLang="zh-CN" sz="2400" dirty="0">
                <a:solidFill>
                  <a:srgbClr val="000000"/>
                </a:solidFill>
                <a:latin typeface="Comic Sans MS" panose="030F0702030302020204" pitchFamily="66" charset="0"/>
              </a:rPr>
              <a:t>, </a:t>
            </a:r>
            <a:r>
              <a:rPr lang="en-US" altLang="zh-CN" sz="2400" dirty="0">
                <a:solidFill>
                  <a:schemeClr val="tx2"/>
                </a:solidFill>
                <a:latin typeface="Comic Sans MS" panose="030F0702030302020204" pitchFamily="66" charset="0"/>
              </a:rPr>
              <a:t>from later stages to earlier stages</a:t>
            </a:r>
            <a:endParaRPr lang="en-US" altLang="zh-CN" sz="2400" dirty="0">
              <a:solidFill>
                <a:schemeClr val="tx2"/>
              </a:solidFill>
            </a:endParaRPr>
          </a:p>
          <a:p>
            <a:pPr lvl="1"/>
            <a:endParaRPr lang="en-US" altLang="zh-CN" sz="2000" dirty="0">
              <a:solidFill>
                <a:schemeClr val="tx2"/>
              </a:solidFill>
              <a:latin typeface="Comic Sans MS" panose="030F0702030302020204" pitchFamily="66" charset="0"/>
            </a:endParaRPr>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1258888" y="0"/>
            <a:ext cx="7885112" cy="908050"/>
          </a:xfrm>
        </p:spPr>
        <p:txBody>
          <a:bodyPr/>
          <a:lstStyle/>
          <a:p>
            <a:r>
              <a:rPr lang="en-US" altLang="zh-CN" sz="3600"/>
              <a:t>Forwarding:reduce data hazard stalls</a:t>
            </a:r>
            <a:r>
              <a:rPr lang="en-US" altLang="zh-CN" b="1">
                <a:solidFill>
                  <a:srgbClr val="081D58"/>
                </a:solidFill>
              </a:rPr>
              <a:t> </a:t>
            </a:r>
            <a:endParaRPr lang="en-US" altLang="zh-CN" b="1">
              <a:solidFill>
                <a:srgbClr val="000000"/>
              </a:solidFill>
            </a:endParaRPr>
          </a:p>
        </p:txBody>
      </p:sp>
      <p:sp>
        <p:nvSpPr>
          <p:cNvPr id="91139" name="Rectangle 3"/>
          <p:cNvSpPr>
            <a:spLocks noGrp="1" noRot="1" noChangeArrowheads="1"/>
          </p:cNvSpPr>
          <p:nvPr>
            <p:ph idx="1"/>
          </p:nvPr>
        </p:nvSpPr>
        <p:spPr bwMode="auto">
          <a:xfrm>
            <a:off x="468313" y="981075"/>
            <a:ext cx="81534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a:solidFill>
                  <a:srgbClr val="000000"/>
                </a:solidFill>
                <a:latin typeface="Comic Sans MS" panose="030F0702030302020204" pitchFamily="66" charset="0"/>
              </a:rPr>
              <a:t>Data may be already </a:t>
            </a:r>
            <a:r>
              <a:rPr lang="en-US" altLang="zh-CN" sz="2800">
                <a:solidFill>
                  <a:srgbClr val="FD0128"/>
                </a:solidFill>
                <a:latin typeface="Comic Sans MS" panose="030F0702030302020204" pitchFamily="66" charset="0"/>
              </a:rPr>
              <a:t>computed </a:t>
            </a:r>
            <a:r>
              <a:rPr lang="en-US" altLang="zh-CN" sz="2800">
                <a:solidFill>
                  <a:srgbClr val="000000"/>
                </a:solidFill>
                <a:latin typeface="Comic Sans MS" panose="030F0702030302020204" pitchFamily="66" charset="0"/>
              </a:rPr>
              <a:t>- just </a:t>
            </a:r>
            <a:r>
              <a:rPr lang="en-US" altLang="zh-CN" sz="2800">
                <a:solidFill>
                  <a:srgbClr val="FD0128"/>
                </a:solidFill>
                <a:latin typeface="Comic Sans MS" panose="030F0702030302020204" pitchFamily="66" charset="0"/>
              </a:rPr>
              <a:t>not </a:t>
            </a:r>
            <a:r>
              <a:rPr lang="en-US" altLang="zh-CN" sz="2800">
                <a:solidFill>
                  <a:srgbClr val="000000"/>
                </a:solidFill>
                <a:latin typeface="Comic Sans MS" panose="030F0702030302020204" pitchFamily="66" charset="0"/>
              </a:rPr>
              <a:t>in the Register File</a:t>
            </a:r>
            <a:endParaRPr lang="en-US" altLang="zh-CN"/>
          </a:p>
        </p:txBody>
      </p:sp>
      <p:graphicFrame>
        <p:nvGraphicFramePr>
          <p:cNvPr id="91140" name="Object 4"/>
          <p:cNvGraphicFramePr>
            <a:graphicFrameLocks noChangeAspect="1"/>
          </p:cNvGraphicFramePr>
          <p:nvPr>
            <p:extLst>
              <p:ext uri="{D42A27DB-BD31-4B8C-83A1-F6EECF244321}">
                <p14:modId xmlns:p14="http://schemas.microsoft.com/office/powerpoint/2010/main" val="997754630"/>
              </p:ext>
            </p:extLst>
          </p:nvPr>
        </p:nvGraphicFramePr>
        <p:xfrm>
          <a:off x="323850" y="1989138"/>
          <a:ext cx="8534400" cy="3255962"/>
        </p:xfrm>
        <a:graphic>
          <a:graphicData uri="http://schemas.openxmlformats.org/presentationml/2006/ole">
            <mc:AlternateContent xmlns:mc="http://schemas.openxmlformats.org/markup-compatibility/2006">
              <mc:Choice xmlns:v="urn:schemas-microsoft-com:vml" Requires="v">
                <p:oleObj name="Picture" r:id="rId2" imgW="4467240" imgH="1809720" progId="Word.Picture.8">
                  <p:embed/>
                </p:oleObj>
              </mc:Choice>
              <mc:Fallback>
                <p:oleObj name="Picture" r:id="rId2" imgW="4467240" imgH="1809720" progId="Word.Picture.8">
                  <p:embed/>
                  <p:pic>
                    <p:nvPicPr>
                      <p:cNvPr id="0" name="Object 4"/>
                      <p:cNvPicPr>
                        <a:picLocks noChangeAspect="1" noChangeArrowheads="1"/>
                      </p:cNvPicPr>
                      <p:nvPr/>
                    </p:nvPicPr>
                    <p:blipFill>
                      <a:blip r:embed="rId3"/>
                      <a:srcRect/>
                      <a:stretch>
                        <a:fillRect/>
                      </a:stretch>
                    </p:blipFill>
                    <p:spPr bwMode="auto">
                      <a:xfrm>
                        <a:off x="323850" y="1989138"/>
                        <a:ext cx="8534400" cy="325596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
        <p:nvSpPr>
          <p:cNvPr id="91143" name="Text Box 7"/>
          <p:cNvSpPr txBox="1">
            <a:spLocks noChangeArrowheads="1"/>
          </p:cNvSpPr>
          <p:nvPr/>
        </p:nvSpPr>
        <p:spPr bwMode="auto">
          <a:xfrm>
            <a:off x="1619250" y="5229225"/>
            <a:ext cx="48164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CC0099"/>
                </a:solidFill>
                <a:latin typeface="Times New Roman" panose="02020603050405020304" pitchFamily="18" charset="0"/>
                <a:sym typeface="Symbol" panose="05050102010706020507" pitchFamily="18" charset="2"/>
              </a:rPr>
              <a:t>EX/</a:t>
            </a:r>
            <a:r>
              <a:rPr kumimoji="1" lang="en-US" altLang="zh-CN" sz="2000" b="1" dirty="0" err="1">
                <a:solidFill>
                  <a:srgbClr val="CC0099"/>
                </a:solidFill>
                <a:latin typeface="Times New Roman" panose="02020603050405020304" pitchFamily="18" charset="0"/>
                <a:sym typeface="Symbol" panose="05050102010706020507" pitchFamily="18" charset="2"/>
              </a:rPr>
              <a:t>MEM.ALUoutput</a:t>
            </a:r>
            <a:r>
              <a:rPr kumimoji="1" lang="en-US" altLang="zh-CN" sz="2000" b="1" dirty="0">
                <a:solidFill>
                  <a:srgbClr val="CC0099"/>
                </a:solidFill>
                <a:latin typeface="Times New Roman" panose="02020603050405020304" pitchFamily="18" charset="0"/>
                <a:sym typeface="Symbol" panose="05050102010706020507" pitchFamily="18" charset="2"/>
              </a:rPr>
              <a:t>  ALU input port</a:t>
            </a:r>
            <a:endParaRPr kumimoji="1" lang="en-US" altLang="zh-CN" sz="2000" b="1" dirty="0">
              <a:solidFill>
                <a:schemeClr val="tx1"/>
              </a:solidFill>
              <a:latin typeface="Times New Roman" panose="02020603050405020304" pitchFamily="18" charset="0"/>
              <a:sym typeface="Symbol" panose="05050102010706020507" pitchFamily="18" charset="2"/>
            </a:endParaRPr>
          </a:p>
          <a:p>
            <a:pPr eaLnBrk="1" hangingPunct="1"/>
            <a:r>
              <a:rPr kumimoji="1" lang="en-US" altLang="zh-CN" sz="2000" b="1" dirty="0">
                <a:solidFill>
                  <a:srgbClr val="FF3300"/>
                </a:solidFill>
                <a:latin typeface="Times New Roman" panose="02020603050405020304" pitchFamily="18" charset="0"/>
                <a:sym typeface="Symbol" panose="05050102010706020507" pitchFamily="18" charset="2"/>
              </a:rPr>
              <a:t>MEM/</a:t>
            </a:r>
            <a:r>
              <a:rPr kumimoji="1" lang="en-US" altLang="zh-CN" sz="2000" b="1" dirty="0" err="1">
                <a:solidFill>
                  <a:srgbClr val="FF3300"/>
                </a:solidFill>
                <a:latin typeface="Times New Roman" panose="02020603050405020304" pitchFamily="18" charset="0"/>
                <a:sym typeface="Symbol" panose="05050102010706020507" pitchFamily="18" charset="2"/>
              </a:rPr>
              <a:t>WB.ALUoutput</a:t>
            </a:r>
            <a:r>
              <a:rPr kumimoji="1" lang="en-US" altLang="zh-CN" sz="2000" b="1" dirty="0">
                <a:solidFill>
                  <a:srgbClr val="FF3300"/>
                </a:solidFill>
                <a:latin typeface="Times New Roman" panose="02020603050405020304" pitchFamily="18" charset="0"/>
                <a:sym typeface="Symbol" panose="05050102010706020507" pitchFamily="18" charset="2"/>
              </a:rPr>
              <a:t>  ALU input port</a:t>
            </a:r>
            <a:r>
              <a:rPr kumimoji="1" lang="en-US" altLang="zh-CN" sz="2400" b="1" dirty="0">
                <a:solidFill>
                  <a:srgbClr val="FF3300"/>
                </a:solidFill>
                <a:latin typeface="Times New Roman" panose="02020603050405020304" pitchFamily="18" charset="0"/>
                <a:sym typeface="Symbol" panose="05050102010706020507" pitchFamily="18" charset="2"/>
              </a:rPr>
              <a:t>  </a:t>
            </a:r>
          </a:p>
        </p:txBody>
      </p:sp>
      <p:sp>
        <p:nvSpPr>
          <p:cNvPr id="91144" name="Line 8"/>
          <p:cNvSpPr>
            <a:spLocks noChangeShapeType="1"/>
          </p:cNvSpPr>
          <p:nvPr/>
        </p:nvSpPr>
        <p:spPr bwMode="auto">
          <a:xfrm>
            <a:off x="323850" y="5381625"/>
            <a:ext cx="1295400" cy="0"/>
          </a:xfrm>
          <a:prstGeom prst="line">
            <a:avLst/>
          </a:prstGeom>
          <a:noFill/>
          <a:ln w="28575" cap="rnd">
            <a:solidFill>
              <a:srgbClr val="80008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5" name="Line 9"/>
          <p:cNvSpPr>
            <a:spLocks noChangeShapeType="1"/>
          </p:cNvSpPr>
          <p:nvPr/>
        </p:nvSpPr>
        <p:spPr bwMode="auto">
          <a:xfrm>
            <a:off x="323850" y="5762625"/>
            <a:ext cx="1295400" cy="0"/>
          </a:xfrm>
          <a:prstGeom prst="line">
            <a:avLst/>
          </a:prstGeom>
          <a:noFill/>
          <a:ln w="28575" cap="rnd">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1258888" y="0"/>
            <a:ext cx="7461250" cy="836613"/>
          </a:xfrm>
        </p:spPr>
        <p:txBody>
          <a:bodyPr/>
          <a:lstStyle/>
          <a:p>
            <a:r>
              <a:rPr lang="en-US" altLang="zh-CN" sz="3600"/>
              <a:t>Hardware Change for Forwarding</a:t>
            </a:r>
          </a:p>
        </p:txBody>
      </p:sp>
      <p:grpSp>
        <p:nvGrpSpPr>
          <p:cNvPr id="92163" name="Group 3"/>
          <p:cNvGrpSpPr/>
          <p:nvPr/>
        </p:nvGrpSpPr>
        <p:grpSpPr bwMode="auto">
          <a:xfrm>
            <a:off x="381000" y="1125538"/>
            <a:ext cx="8763000" cy="3886200"/>
            <a:chOff x="172" y="912"/>
            <a:chExt cx="5520" cy="2448"/>
          </a:xfrm>
        </p:grpSpPr>
        <p:sp>
          <p:nvSpPr>
            <p:cNvPr id="92169" name="Rectangle 4"/>
            <p:cNvSpPr>
              <a:spLocks noChangeArrowheads="1"/>
            </p:cNvSpPr>
            <p:nvPr/>
          </p:nvSpPr>
          <p:spPr bwMode="auto">
            <a:xfrm>
              <a:off x="186" y="912"/>
              <a:ext cx="4828" cy="2448"/>
            </a:xfrm>
            <a:prstGeom prst="rect">
              <a:avLst/>
            </a:prstGeom>
            <a:noFill/>
            <a:ln w="0">
              <a:solidFill>
                <a:srgbClr val="FFFFFE"/>
              </a:solidFill>
              <a:miter lim="800000"/>
            </a:ln>
            <a:extLst>
              <a:ext uri="{909E8E84-426E-40DD-AFC4-6F175D3DCCD1}">
                <a14:hiddenFill xmlns:a14="http://schemas.microsoft.com/office/drawing/2010/main">
                  <a:solidFill>
                    <a:srgbClr val="FFFFFF"/>
                  </a:solidFill>
                </a14:hiddenFill>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0" name="Rectangle 5"/>
            <p:cNvSpPr>
              <a:spLocks noChangeArrowheads="1"/>
            </p:cNvSpPr>
            <p:nvPr/>
          </p:nvSpPr>
          <p:spPr bwMode="auto">
            <a:xfrm>
              <a:off x="4506" y="1160"/>
              <a:ext cx="240" cy="1819"/>
            </a:xfrm>
            <a:prstGeom prst="rect">
              <a:avLst/>
            </a:prstGeom>
            <a:solidFill>
              <a:srgbClr val="00CC00"/>
            </a:solidFill>
            <a:ln w="28575">
              <a:solidFill>
                <a:schemeClr val="tx1"/>
              </a:solidFill>
              <a:miter lim="800000"/>
            </a:ln>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MEM/WR</a:t>
              </a:r>
            </a:p>
          </p:txBody>
        </p:sp>
        <p:sp>
          <p:nvSpPr>
            <p:cNvPr id="92171" name="Rectangle 6"/>
            <p:cNvSpPr>
              <a:spLocks noChangeArrowheads="1"/>
            </p:cNvSpPr>
            <p:nvPr/>
          </p:nvSpPr>
          <p:spPr bwMode="auto">
            <a:xfrm>
              <a:off x="1189" y="1160"/>
              <a:ext cx="240" cy="1819"/>
            </a:xfrm>
            <a:prstGeom prst="rect">
              <a:avLst/>
            </a:prstGeom>
            <a:solidFill>
              <a:srgbClr val="00CC00"/>
            </a:solidFill>
            <a:ln w="28575">
              <a:solidFill>
                <a:schemeClr val="tx1"/>
              </a:solidFill>
              <a:miter lim="800000"/>
            </a:ln>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ID/EX</a:t>
              </a:r>
            </a:p>
          </p:txBody>
        </p:sp>
        <p:sp>
          <p:nvSpPr>
            <p:cNvPr id="92172" name="Rectangle 7"/>
            <p:cNvSpPr>
              <a:spLocks noChangeArrowheads="1"/>
            </p:cNvSpPr>
            <p:nvPr/>
          </p:nvSpPr>
          <p:spPr bwMode="auto">
            <a:xfrm>
              <a:off x="2917" y="1160"/>
              <a:ext cx="240" cy="1819"/>
            </a:xfrm>
            <a:prstGeom prst="rect">
              <a:avLst/>
            </a:prstGeom>
            <a:solidFill>
              <a:srgbClr val="00CC00"/>
            </a:solidFill>
            <a:ln w="28575">
              <a:solidFill>
                <a:schemeClr val="tx1"/>
              </a:solidFill>
              <a:miter lim="800000"/>
            </a:ln>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EX/MEM </a:t>
              </a:r>
            </a:p>
          </p:txBody>
        </p:sp>
        <p:sp>
          <p:nvSpPr>
            <p:cNvPr id="92173" name="Rectangle 8"/>
            <p:cNvSpPr>
              <a:spLocks noChangeArrowheads="1"/>
            </p:cNvSpPr>
            <p:nvPr/>
          </p:nvSpPr>
          <p:spPr bwMode="auto">
            <a:xfrm>
              <a:off x="3589" y="1822"/>
              <a:ext cx="576" cy="86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Data</a:t>
              </a:r>
            </a:p>
            <a:p>
              <a:pPr algn="ctr"/>
              <a:r>
                <a:rPr kumimoji="1" lang="en-US" altLang="zh-CN" sz="1800">
                  <a:solidFill>
                    <a:schemeClr val="tx1"/>
                  </a:solidFill>
                  <a:latin typeface="Comic Sans MS" panose="030F0702030302020204" pitchFamily="66" charset="0"/>
                </a:rPr>
                <a:t>Memory</a:t>
              </a:r>
            </a:p>
          </p:txBody>
        </p:sp>
        <p:grpSp>
          <p:nvGrpSpPr>
            <p:cNvPr id="92174" name="Group 9"/>
            <p:cNvGrpSpPr/>
            <p:nvPr/>
          </p:nvGrpSpPr>
          <p:grpSpPr bwMode="auto">
            <a:xfrm>
              <a:off x="2224" y="1561"/>
              <a:ext cx="400" cy="798"/>
              <a:chOff x="1782" y="2232"/>
              <a:chExt cx="468" cy="816"/>
            </a:xfrm>
          </p:grpSpPr>
          <p:sp>
            <p:nvSpPr>
              <p:cNvPr id="92211" name="Freeform 10"/>
              <p:cNvSpPr/>
              <p:nvPr/>
            </p:nvSpPr>
            <p:spPr bwMode="auto">
              <a:xfrm>
                <a:off x="1782" y="2232"/>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 name="T16" fmla="*/ 0 60000 65536"/>
                  <a:gd name="T17" fmla="*/ 0 60000 65536"/>
                  <a:gd name="T18" fmla="*/ 0 60000 65536"/>
                  <a:gd name="T19" fmla="*/ 0 60000 65536"/>
                  <a:gd name="T20" fmla="*/ 0 60000 65536"/>
                  <a:gd name="T21" fmla="*/ 0 60000 65536"/>
                  <a:gd name="T22" fmla="*/ 0 60000 65536"/>
                  <a:gd name="T23" fmla="*/ 0 60000 65536"/>
                  <a:gd name="T24" fmla="*/ 0 w 468"/>
                  <a:gd name="T25" fmla="*/ 0 h 816"/>
                  <a:gd name="T26" fmla="*/ 468 w 46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 h="816">
                    <a:moveTo>
                      <a:pt x="0" y="0"/>
                    </a:moveTo>
                    <a:lnTo>
                      <a:pt x="468" y="252"/>
                    </a:lnTo>
                    <a:lnTo>
                      <a:pt x="468" y="588"/>
                    </a:lnTo>
                    <a:lnTo>
                      <a:pt x="0" y="816"/>
                    </a:lnTo>
                    <a:lnTo>
                      <a:pt x="0" y="576"/>
                    </a:lnTo>
                    <a:lnTo>
                      <a:pt x="168" y="420"/>
                    </a:lnTo>
                    <a:lnTo>
                      <a:pt x="0" y="258"/>
                    </a:lnTo>
                    <a:lnTo>
                      <a:pt x="0"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2" name="Text Box 11"/>
              <p:cNvSpPr txBox="1">
                <a:spLocks noChangeArrowheads="1"/>
              </p:cNvSpPr>
              <p:nvPr/>
            </p:nvSpPr>
            <p:spPr bwMode="auto">
              <a:xfrm rot="5400000">
                <a:off x="1879" y="2523"/>
                <a:ext cx="3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a:solidFill>
                      <a:schemeClr val="tx1"/>
                    </a:solidFill>
                    <a:latin typeface="Comic Sans MS" panose="030F0702030302020204" pitchFamily="66" charset="0"/>
                  </a:rPr>
                  <a:t>ALU</a:t>
                </a:r>
              </a:p>
            </p:txBody>
          </p:sp>
        </p:grpSp>
        <p:sp>
          <p:nvSpPr>
            <p:cNvPr id="92175" name="AutoShape 12"/>
            <p:cNvSpPr>
              <a:spLocks noChangeArrowheads="1"/>
            </p:cNvSpPr>
            <p:nvPr/>
          </p:nvSpPr>
          <p:spPr bwMode="auto">
            <a:xfrm>
              <a:off x="1808" y="1449"/>
              <a:ext cx="240" cy="414"/>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mux</a:t>
              </a:r>
            </a:p>
          </p:txBody>
        </p:sp>
        <p:sp>
          <p:nvSpPr>
            <p:cNvPr id="92176" name="AutoShape 13"/>
            <p:cNvSpPr>
              <a:spLocks noChangeArrowheads="1"/>
            </p:cNvSpPr>
            <p:nvPr/>
          </p:nvSpPr>
          <p:spPr bwMode="auto">
            <a:xfrm>
              <a:off x="1808" y="2094"/>
              <a:ext cx="240" cy="413"/>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mux</a:t>
              </a:r>
            </a:p>
          </p:txBody>
        </p:sp>
        <p:sp>
          <p:nvSpPr>
            <p:cNvPr id="92177" name="Line 14"/>
            <p:cNvSpPr>
              <a:spLocks noChangeShapeType="1"/>
            </p:cNvSpPr>
            <p:nvPr/>
          </p:nvSpPr>
          <p:spPr bwMode="auto">
            <a:xfrm>
              <a:off x="2048" y="1656"/>
              <a:ext cx="19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15"/>
            <p:cNvSpPr>
              <a:spLocks noChangeShapeType="1"/>
            </p:cNvSpPr>
            <p:nvPr/>
          </p:nvSpPr>
          <p:spPr bwMode="auto">
            <a:xfrm>
              <a:off x="2048" y="2235"/>
              <a:ext cx="19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Rectangle 16"/>
            <p:cNvSpPr>
              <a:spLocks noChangeArrowheads="1"/>
            </p:cNvSpPr>
            <p:nvPr/>
          </p:nvSpPr>
          <p:spPr bwMode="auto">
            <a:xfrm rot="10800000">
              <a:off x="464" y="1532"/>
              <a:ext cx="432" cy="82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Registers</a:t>
              </a:r>
            </a:p>
          </p:txBody>
        </p:sp>
        <p:sp>
          <p:nvSpPr>
            <p:cNvPr id="92180" name="Line 17"/>
            <p:cNvSpPr>
              <a:spLocks noChangeShapeType="1"/>
            </p:cNvSpPr>
            <p:nvPr/>
          </p:nvSpPr>
          <p:spPr bwMode="auto">
            <a:xfrm>
              <a:off x="896" y="1780"/>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Line 18"/>
            <p:cNvSpPr>
              <a:spLocks noChangeShapeType="1"/>
            </p:cNvSpPr>
            <p:nvPr/>
          </p:nvSpPr>
          <p:spPr bwMode="auto">
            <a:xfrm>
              <a:off x="896" y="2152"/>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2" name="Line 19"/>
            <p:cNvSpPr>
              <a:spLocks noChangeShapeType="1"/>
            </p:cNvSpPr>
            <p:nvPr/>
          </p:nvSpPr>
          <p:spPr bwMode="auto">
            <a:xfrm>
              <a:off x="1424" y="1780"/>
              <a:ext cx="38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20"/>
            <p:cNvSpPr>
              <a:spLocks noChangeShapeType="1"/>
            </p:cNvSpPr>
            <p:nvPr/>
          </p:nvSpPr>
          <p:spPr bwMode="auto">
            <a:xfrm>
              <a:off x="1424" y="2152"/>
              <a:ext cx="38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Text Box 21"/>
            <p:cNvSpPr txBox="1">
              <a:spLocks noChangeArrowheads="1"/>
            </p:cNvSpPr>
            <p:nvPr/>
          </p:nvSpPr>
          <p:spPr bwMode="auto">
            <a:xfrm>
              <a:off x="368" y="1187"/>
              <a:ext cx="5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a:solidFill>
                    <a:schemeClr val="tx1"/>
                  </a:solidFill>
                  <a:latin typeface="Comic Sans MS" panose="030F0702030302020204" pitchFamily="66" charset="0"/>
                </a:rPr>
                <a:t>NextPC</a:t>
              </a:r>
            </a:p>
          </p:txBody>
        </p:sp>
        <p:sp>
          <p:nvSpPr>
            <p:cNvPr id="92185" name="Line 22"/>
            <p:cNvSpPr>
              <a:spLocks noChangeShapeType="1"/>
            </p:cNvSpPr>
            <p:nvPr/>
          </p:nvSpPr>
          <p:spPr bwMode="auto">
            <a:xfrm>
              <a:off x="896" y="1284"/>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Text Box 23"/>
            <p:cNvSpPr txBox="1">
              <a:spLocks noChangeArrowheads="1"/>
            </p:cNvSpPr>
            <p:nvPr/>
          </p:nvSpPr>
          <p:spPr bwMode="auto">
            <a:xfrm>
              <a:off x="229" y="2447"/>
              <a:ext cx="7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a:solidFill>
                    <a:schemeClr val="tx1"/>
                  </a:solidFill>
                  <a:latin typeface="Comic Sans MS" panose="030F0702030302020204" pitchFamily="66" charset="0"/>
                </a:rPr>
                <a:t>Immediate</a:t>
              </a:r>
            </a:p>
          </p:txBody>
        </p:sp>
        <p:sp>
          <p:nvSpPr>
            <p:cNvPr id="92187" name="Line 24"/>
            <p:cNvSpPr>
              <a:spLocks noChangeShapeType="1"/>
            </p:cNvSpPr>
            <p:nvPr/>
          </p:nvSpPr>
          <p:spPr bwMode="auto">
            <a:xfrm>
              <a:off x="944" y="2566"/>
              <a:ext cx="24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8" name="Freeform 25"/>
            <p:cNvSpPr/>
            <p:nvPr/>
          </p:nvSpPr>
          <p:spPr bwMode="auto">
            <a:xfrm>
              <a:off x="1424" y="2232"/>
              <a:ext cx="384" cy="334"/>
            </a:xfrm>
            <a:custGeom>
              <a:avLst/>
              <a:gdLst>
                <a:gd name="T0" fmla="*/ 0 w 384"/>
                <a:gd name="T1" fmla="*/ 65 h 388"/>
                <a:gd name="T2" fmla="*/ 76 w 384"/>
                <a:gd name="T3" fmla="*/ 64 h 388"/>
                <a:gd name="T4" fmla="*/ 76 w 384"/>
                <a:gd name="T5" fmla="*/ 0 h 388"/>
                <a:gd name="T6" fmla="*/ 384 w 384"/>
                <a:gd name="T7" fmla="*/ 3 h 388"/>
                <a:gd name="T8" fmla="*/ 0 60000 65536"/>
                <a:gd name="T9" fmla="*/ 0 60000 65536"/>
                <a:gd name="T10" fmla="*/ 0 60000 65536"/>
                <a:gd name="T11" fmla="*/ 0 60000 65536"/>
                <a:gd name="T12" fmla="*/ 0 w 384"/>
                <a:gd name="T13" fmla="*/ 0 h 388"/>
                <a:gd name="T14" fmla="*/ 384 w 384"/>
                <a:gd name="T15" fmla="*/ 388 h 388"/>
              </a:gdLst>
              <a:ahLst/>
              <a:cxnLst>
                <a:cxn ang="T8">
                  <a:pos x="T0" y="T1"/>
                </a:cxn>
                <a:cxn ang="T9">
                  <a:pos x="T2" y="T3"/>
                </a:cxn>
                <a:cxn ang="T10">
                  <a:pos x="T4" y="T5"/>
                </a:cxn>
                <a:cxn ang="T11">
                  <a:pos x="T6" y="T7"/>
                </a:cxn>
              </a:cxnLst>
              <a:rect l="T12" t="T13" r="T14" b="T15"/>
              <a:pathLst>
                <a:path w="384" h="388">
                  <a:moveTo>
                    <a:pt x="0" y="388"/>
                  </a:moveTo>
                  <a:lnTo>
                    <a:pt x="76" y="384"/>
                  </a:lnTo>
                  <a:lnTo>
                    <a:pt x="76" y="0"/>
                  </a:lnTo>
                  <a:lnTo>
                    <a:pt x="384" y="4"/>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89" name="Freeform 26"/>
            <p:cNvSpPr/>
            <p:nvPr/>
          </p:nvSpPr>
          <p:spPr bwMode="auto">
            <a:xfrm>
              <a:off x="1568" y="2152"/>
              <a:ext cx="1344" cy="414"/>
            </a:xfrm>
            <a:custGeom>
              <a:avLst/>
              <a:gdLst>
                <a:gd name="T0" fmla="*/ 0 w 1344"/>
                <a:gd name="T1" fmla="*/ 0 h 624"/>
                <a:gd name="T2" fmla="*/ 0 w 1344"/>
                <a:gd name="T3" fmla="*/ 5 h 624"/>
                <a:gd name="T4" fmla="*/ 1344 w 1344"/>
                <a:gd name="T5" fmla="*/ 5 h 624"/>
                <a:gd name="T6" fmla="*/ 0 60000 65536"/>
                <a:gd name="T7" fmla="*/ 0 60000 65536"/>
                <a:gd name="T8" fmla="*/ 0 60000 65536"/>
                <a:gd name="T9" fmla="*/ 0 w 1344"/>
                <a:gd name="T10" fmla="*/ 0 h 624"/>
                <a:gd name="T11" fmla="*/ 1344 w 1344"/>
                <a:gd name="T12" fmla="*/ 624 h 624"/>
              </a:gdLst>
              <a:ahLst/>
              <a:cxnLst>
                <a:cxn ang="T6">
                  <a:pos x="T0" y="T1"/>
                </a:cxn>
                <a:cxn ang="T7">
                  <a:pos x="T2" y="T3"/>
                </a:cxn>
                <a:cxn ang="T8">
                  <a:pos x="T4" y="T5"/>
                </a:cxn>
              </a:cxnLst>
              <a:rect l="T9" t="T10" r="T11" b="T12"/>
              <a:pathLst>
                <a:path w="1344" h="624">
                  <a:moveTo>
                    <a:pt x="0" y="0"/>
                  </a:moveTo>
                  <a:lnTo>
                    <a:pt x="0" y="624"/>
                  </a:lnTo>
                  <a:lnTo>
                    <a:pt x="1344" y="624"/>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90" name="Line 27"/>
            <p:cNvSpPr>
              <a:spLocks noChangeShapeType="1"/>
            </p:cNvSpPr>
            <p:nvPr/>
          </p:nvSpPr>
          <p:spPr bwMode="auto">
            <a:xfrm>
              <a:off x="3152" y="2566"/>
              <a:ext cx="43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1" name="Line 28"/>
            <p:cNvSpPr>
              <a:spLocks noChangeShapeType="1"/>
            </p:cNvSpPr>
            <p:nvPr/>
          </p:nvSpPr>
          <p:spPr bwMode="auto">
            <a:xfrm>
              <a:off x="2624" y="1987"/>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29"/>
            <p:cNvSpPr>
              <a:spLocks noChangeShapeType="1"/>
            </p:cNvSpPr>
            <p:nvPr/>
          </p:nvSpPr>
          <p:spPr bwMode="auto">
            <a:xfrm>
              <a:off x="3152" y="1987"/>
              <a:ext cx="43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Line 30"/>
            <p:cNvSpPr>
              <a:spLocks noChangeShapeType="1"/>
            </p:cNvSpPr>
            <p:nvPr/>
          </p:nvSpPr>
          <p:spPr bwMode="auto">
            <a:xfrm flipV="1">
              <a:off x="4165" y="2276"/>
              <a:ext cx="33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4" name="Freeform 31"/>
            <p:cNvSpPr/>
            <p:nvPr/>
          </p:nvSpPr>
          <p:spPr bwMode="auto">
            <a:xfrm>
              <a:off x="3349" y="1987"/>
              <a:ext cx="1152" cy="868"/>
            </a:xfrm>
            <a:custGeom>
              <a:avLst/>
              <a:gdLst>
                <a:gd name="T0" fmla="*/ 0 w 1152"/>
                <a:gd name="T1" fmla="*/ 0 h 1008"/>
                <a:gd name="T2" fmla="*/ 0 w 1152"/>
                <a:gd name="T3" fmla="*/ 168 h 1008"/>
                <a:gd name="T4" fmla="*/ 1152 w 1152"/>
                <a:gd name="T5" fmla="*/ 168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0" y="0"/>
                  </a:moveTo>
                  <a:lnTo>
                    <a:pt x="0" y="1008"/>
                  </a:lnTo>
                  <a:lnTo>
                    <a:pt x="1152" y="1008"/>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95" name="Oval 32"/>
            <p:cNvSpPr>
              <a:spLocks noChangeArrowheads="1"/>
            </p:cNvSpPr>
            <p:nvPr/>
          </p:nvSpPr>
          <p:spPr bwMode="auto">
            <a:xfrm>
              <a:off x="3326" y="1970"/>
              <a:ext cx="48" cy="41"/>
            </a:xfrm>
            <a:prstGeom prst="ellipse">
              <a:avLst/>
            </a:prstGeom>
            <a:solidFill>
              <a:schemeClr val="tx1"/>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96" name="Oval 33"/>
            <p:cNvSpPr>
              <a:spLocks noChangeArrowheads="1"/>
            </p:cNvSpPr>
            <p:nvPr/>
          </p:nvSpPr>
          <p:spPr bwMode="auto">
            <a:xfrm>
              <a:off x="1542" y="2132"/>
              <a:ext cx="48" cy="41"/>
            </a:xfrm>
            <a:prstGeom prst="ellipse">
              <a:avLst/>
            </a:prstGeom>
            <a:solidFill>
              <a:schemeClr val="tx1"/>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97" name="Line 34"/>
            <p:cNvSpPr>
              <a:spLocks noChangeShapeType="1"/>
            </p:cNvSpPr>
            <p:nvPr/>
          </p:nvSpPr>
          <p:spPr bwMode="auto">
            <a:xfrm flipV="1">
              <a:off x="4758" y="2845"/>
              <a:ext cx="65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35"/>
            <p:cNvSpPr>
              <a:spLocks noChangeShapeType="1"/>
            </p:cNvSpPr>
            <p:nvPr/>
          </p:nvSpPr>
          <p:spPr bwMode="auto">
            <a:xfrm flipV="1">
              <a:off x="4746" y="2273"/>
              <a:ext cx="656" cy="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Oval 36"/>
            <p:cNvSpPr>
              <a:spLocks noChangeArrowheads="1"/>
            </p:cNvSpPr>
            <p:nvPr/>
          </p:nvSpPr>
          <p:spPr bwMode="auto">
            <a:xfrm>
              <a:off x="3334" y="2831"/>
              <a:ext cx="48" cy="41"/>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2200" name="Group 37"/>
            <p:cNvGrpSpPr/>
            <p:nvPr/>
          </p:nvGrpSpPr>
          <p:grpSpPr bwMode="auto">
            <a:xfrm>
              <a:off x="1618" y="953"/>
              <a:ext cx="3512" cy="2316"/>
              <a:chOff x="1618" y="953"/>
              <a:chExt cx="3512" cy="2316"/>
            </a:xfrm>
          </p:grpSpPr>
          <p:sp>
            <p:nvSpPr>
              <p:cNvPr id="92205" name="Freeform 38"/>
              <p:cNvSpPr/>
              <p:nvPr/>
            </p:nvSpPr>
            <p:spPr bwMode="auto">
              <a:xfrm>
                <a:off x="1695" y="2442"/>
                <a:ext cx="1659" cy="579"/>
              </a:xfrm>
              <a:custGeom>
                <a:avLst/>
                <a:gdLst>
                  <a:gd name="T0" fmla="*/ 1659 w 1659"/>
                  <a:gd name="T1" fmla="*/ 81 h 672"/>
                  <a:gd name="T2" fmla="*/ 1659 w 1659"/>
                  <a:gd name="T3" fmla="*/ 113 h 672"/>
                  <a:gd name="T4" fmla="*/ 0 w 1659"/>
                  <a:gd name="T5" fmla="*/ 111 h 672"/>
                  <a:gd name="T6" fmla="*/ 0 w 1659"/>
                  <a:gd name="T7" fmla="*/ 0 h 672"/>
                  <a:gd name="T8" fmla="*/ 114 w 1659"/>
                  <a:gd name="T9" fmla="*/ 0 h 672"/>
                  <a:gd name="T10" fmla="*/ 0 60000 65536"/>
                  <a:gd name="T11" fmla="*/ 0 60000 65536"/>
                  <a:gd name="T12" fmla="*/ 0 60000 65536"/>
                  <a:gd name="T13" fmla="*/ 0 60000 65536"/>
                  <a:gd name="T14" fmla="*/ 0 60000 65536"/>
                  <a:gd name="T15" fmla="*/ 0 w 1659"/>
                  <a:gd name="T16" fmla="*/ 0 h 672"/>
                  <a:gd name="T17" fmla="*/ 1659 w 1659"/>
                  <a:gd name="T18" fmla="*/ 672 h 672"/>
                </a:gdLst>
                <a:ahLst/>
                <a:cxnLst>
                  <a:cxn ang="T10">
                    <a:pos x="T0" y="T1"/>
                  </a:cxn>
                  <a:cxn ang="T11">
                    <a:pos x="T2" y="T3"/>
                  </a:cxn>
                  <a:cxn ang="T12">
                    <a:pos x="T4" y="T5"/>
                  </a:cxn>
                  <a:cxn ang="T13">
                    <a:pos x="T6" y="T7"/>
                  </a:cxn>
                  <a:cxn ang="T14">
                    <a:pos x="T8" y="T9"/>
                  </a:cxn>
                </a:cxnLst>
                <a:rect l="T15" t="T16" r="T17" b="T18"/>
                <a:pathLst>
                  <a:path w="1659" h="672">
                    <a:moveTo>
                      <a:pt x="1659" y="480"/>
                    </a:moveTo>
                    <a:lnTo>
                      <a:pt x="1659" y="672"/>
                    </a:lnTo>
                    <a:lnTo>
                      <a:pt x="0" y="666"/>
                    </a:lnTo>
                    <a:lnTo>
                      <a:pt x="0" y="0"/>
                    </a:lnTo>
                    <a:lnTo>
                      <a:pt x="114" y="0"/>
                    </a:lnTo>
                  </a:path>
                </a:pathLst>
              </a:custGeom>
              <a:noFill/>
              <a:ln w="28575">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6" name="Freeform 39"/>
              <p:cNvSpPr/>
              <p:nvPr/>
            </p:nvSpPr>
            <p:spPr bwMode="auto">
              <a:xfrm>
                <a:off x="1626" y="953"/>
                <a:ext cx="3504" cy="1323"/>
              </a:xfrm>
              <a:custGeom>
                <a:avLst/>
                <a:gdLst>
                  <a:gd name="T0" fmla="*/ 3504 w 3504"/>
                  <a:gd name="T1" fmla="*/ 256 h 1536"/>
                  <a:gd name="T2" fmla="*/ 3504 w 3504"/>
                  <a:gd name="T3" fmla="*/ 0 h 1536"/>
                  <a:gd name="T4" fmla="*/ 0 w 3504"/>
                  <a:gd name="T5" fmla="*/ 0 h 1536"/>
                  <a:gd name="T6" fmla="*/ 3 w 3504"/>
                  <a:gd name="T7" fmla="*/ 133 h 1536"/>
                  <a:gd name="T8" fmla="*/ 186 w 3504"/>
                  <a:gd name="T9" fmla="*/ 133 h 1536"/>
                  <a:gd name="T10" fmla="*/ 0 60000 65536"/>
                  <a:gd name="T11" fmla="*/ 0 60000 65536"/>
                  <a:gd name="T12" fmla="*/ 0 60000 65536"/>
                  <a:gd name="T13" fmla="*/ 0 60000 65536"/>
                  <a:gd name="T14" fmla="*/ 0 60000 65536"/>
                  <a:gd name="T15" fmla="*/ 0 w 3504"/>
                  <a:gd name="T16" fmla="*/ 0 h 1536"/>
                  <a:gd name="T17" fmla="*/ 3504 w 3504"/>
                  <a:gd name="T18" fmla="*/ 1536 h 1536"/>
                </a:gdLst>
                <a:ahLst/>
                <a:cxnLst>
                  <a:cxn ang="T10">
                    <a:pos x="T0" y="T1"/>
                  </a:cxn>
                  <a:cxn ang="T11">
                    <a:pos x="T2" y="T3"/>
                  </a:cxn>
                  <a:cxn ang="T12">
                    <a:pos x="T4" y="T5"/>
                  </a:cxn>
                  <a:cxn ang="T13">
                    <a:pos x="T6" y="T7"/>
                  </a:cxn>
                  <a:cxn ang="T14">
                    <a:pos x="T8" y="T9"/>
                  </a:cxn>
                </a:cxnLst>
                <a:rect l="T15" t="T16" r="T17" b="T18"/>
                <a:pathLst>
                  <a:path w="3504" h="1536">
                    <a:moveTo>
                      <a:pt x="3504" y="1536"/>
                    </a:moveTo>
                    <a:lnTo>
                      <a:pt x="3504" y="0"/>
                    </a:lnTo>
                    <a:lnTo>
                      <a:pt x="0" y="0"/>
                    </a:lnTo>
                    <a:lnTo>
                      <a:pt x="3" y="798"/>
                    </a:lnTo>
                    <a:lnTo>
                      <a:pt x="186" y="795"/>
                    </a:lnTo>
                  </a:path>
                </a:pathLst>
              </a:custGeom>
              <a:noFill/>
              <a:ln w="28575">
                <a:solidFill>
                  <a:srgbClr val="FF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7" name="Freeform 40"/>
              <p:cNvSpPr/>
              <p:nvPr/>
            </p:nvSpPr>
            <p:spPr bwMode="auto">
              <a:xfrm>
                <a:off x="1657" y="2400"/>
                <a:ext cx="3380" cy="824"/>
              </a:xfrm>
              <a:custGeom>
                <a:avLst/>
                <a:gdLst>
                  <a:gd name="T0" fmla="*/ 3088 w 3380"/>
                  <a:gd name="T1" fmla="*/ 91 h 956"/>
                  <a:gd name="T2" fmla="*/ 3380 w 3380"/>
                  <a:gd name="T3" fmla="*/ 91 h 956"/>
                  <a:gd name="T4" fmla="*/ 3380 w 3380"/>
                  <a:gd name="T5" fmla="*/ 159 h 956"/>
                  <a:gd name="T6" fmla="*/ 0 w 3380"/>
                  <a:gd name="T7" fmla="*/ 159 h 956"/>
                  <a:gd name="T8" fmla="*/ 0 w 3380"/>
                  <a:gd name="T9" fmla="*/ 0 h 956"/>
                  <a:gd name="T10" fmla="*/ 152 w 3380"/>
                  <a:gd name="T11" fmla="*/ 0 h 956"/>
                  <a:gd name="T12" fmla="*/ 0 60000 65536"/>
                  <a:gd name="T13" fmla="*/ 0 60000 65536"/>
                  <a:gd name="T14" fmla="*/ 0 60000 65536"/>
                  <a:gd name="T15" fmla="*/ 0 60000 65536"/>
                  <a:gd name="T16" fmla="*/ 0 60000 65536"/>
                  <a:gd name="T17" fmla="*/ 0 60000 65536"/>
                  <a:gd name="T18" fmla="*/ 0 w 3380"/>
                  <a:gd name="T19" fmla="*/ 0 h 956"/>
                  <a:gd name="T20" fmla="*/ 3380 w 3380"/>
                  <a:gd name="T21" fmla="*/ 956 h 956"/>
                </a:gdLst>
                <a:ahLst/>
                <a:cxnLst>
                  <a:cxn ang="T12">
                    <a:pos x="T0" y="T1"/>
                  </a:cxn>
                  <a:cxn ang="T13">
                    <a:pos x="T2" y="T3"/>
                  </a:cxn>
                  <a:cxn ang="T14">
                    <a:pos x="T4" y="T5"/>
                  </a:cxn>
                  <a:cxn ang="T15">
                    <a:pos x="T6" y="T7"/>
                  </a:cxn>
                  <a:cxn ang="T16">
                    <a:pos x="T8" y="T9"/>
                  </a:cxn>
                  <a:cxn ang="T17">
                    <a:pos x="T10" y="T11"/>
                  </a:cxn>
                </a:cxnLst>
                <a:rect l="T18" t="T19" r="T20" b="T21"/>
                <a:pathLst>
                  <a:path w="3380" h="956">
                    <a:moveTo>
                      <a:pt x="3088" y="540"/>
                    </a:moveTo>
                    <a:lnTo>
                      <a:pt x="3380" y="540"/>
                    </a:lnTo>
                    <a:lnTo>
                      <a:pt x="3380" y="956"/>
                    </a:lnTo>
                    <a:lnTo>
                      <a:pt x="0" y="956"/>
                    </a:lnTo>
                    <a:lnTo>
                      <a:pt x="0" y="0"/>
                    </a:lnTo>
                    <a:lnTo>
                      <a:pt x="152" y="0"/>
                    </a:lnTo>
                  </a:path>
                </a:pathLst>
              </a:custGeom>
              <a:noFill/>
              <a:ln w="28575">
                <a:solidFill>
                  <a:srgbClr val="00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8" name="Freeform 41"/>
              <p:cNvSpPr/>
              <p:nvPr/>
            </p:nvSpPr>
            <p:spPr bwMode="auto">
              <a:xfrm>
                <a:off x="1618" y="2276"/>
                <a:ext cx="3512" cy="993"/>
              </a:xfrm>
              <a:custGeom>
                <a:avLst/>
                <a:gdLst>
                  <a:gd name="T0" fmla="*/ 3128 w 3512"/>
                  <a:gd name="T1" fmla="*/ 0 h 1152"/>
                  <a:gd name="T2" fmla="*/ 3512 w 3512"/>
                  <a:gd name="T3" fmla="*/ 0 h 1152"/>
                  <a:gd name="T4" fmla="*/ 3512 w 3512"/>
                  <a:gd name="T5" fmla="*/ 194 h 1152"/>
                  <a:gd name="T6" fmla="*/ 0 w 3512"/>
                  <a:gd name="T7" fmla="*/ 194 h 1152"/>
                  <a:gd name="T8" fmla="*/ 2 w 3512"/>
                  <a:gd name="T9" fmla="*/ 6 h 1152"/>
                  <a:gd name="T10" fmla="*/ 191 w 3512"/>
                  <a:gd name="T11" fmla="*/ 6 h 1152"/>
                  <a:gd name="T12" fmla="*/ 0 60000 65536"/>
                  <a:gd name="T13" fmla="*/ 0 60000 65536"/>
                  <a:gd name="T14" fmla="*/ 0 60000 65536"/>
                  <a:gd name="T15" fmla="*/ 0 60000 65536"/>
                  <a:gd name="T16" fmla="*/ 0 60000 65536"/>
                  <a:gd name="T17" fmla="*/ 0 60000 65536"/>
                  <a:gd name="T18" fmla="*/ 0 w 3512"/>
                  <a:gd name="T19" fmla="*/ 0 h 1152"/>
                  <a:gd name="T20" fmla="*/ 3512 w 351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3512" h="1152">
                    <a:moveTo>
                      <a:pt x="3128" y="0"/>
                    </a:moveTo>
                    <a:lnTo>
                      <a:pt x="3512" y="0"/>
                    </a:lnTo>
                    <a:lnTo>
                      <a:pt x="3512" y="1152"/>
                    </a:lnTo>
                    <a:lnTo>
                      <a:pt x="0" y="1152"/>
                    </a:lnTo>
                    <a:lnTo>
                      <a:pt x="2" y="33"/>
                    </a:lnTo>
                    <a:lnTo>
                      <a:pt x="191" y="36"/>
                    </a:lnTo>
                  </a:path>
                </a:pathLst>
              </a:custGeom>
              <a:noFill/>
              <a:ln w="28575">
                <a:solidFill>
                  <a:srgbClr val="FF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9" name="Freeform 42"/>
              <p:cNvSpPr/>
              <p:nvPr/>
            </p:nvSpPr>
            <p:spPr bwMode="auto">
              <a:xfrm>
                <a:off x="1701" y="1118"/>
                <a:ext cx="1653" cy="869"/>
              </a:xfrm>
              <a:custGeom>
                <a:avLst/>
                <a:gdLst>
                  <a:gd name="T0" fmla="*/ 1653 w 1653"/>
                  <a:gd name="T1" fmla="*/ 170 h 1008"/>
                  <a:gd name="T2" fmla="*/ 1653 w 1653"/>
                  <a:gd name="T3" fmla="*/ 0 h 1008"/>
                  <a:gd name="T4" fmla="*/ 0 w 1653"/>
                  <a:gd name="T5" fmla="*/ 0 h 1008"/>
                  <a:gd name="T6" fmla="*/ 0 w 1653"/>
                  <a:gd name="T7" fmla="*/ 72 h 1008"/>
                  <a:gd name="T8" fmla="*/ 117 w 1653"/>
                  <a:gd name="T9" fmla="*/ 72 h 1008"/>
                  <a:gd name="T10" fmla="*/ 0 60000 65536"/>
                  <a:gd name="T11" fmla="*/ 0 60000 65536"/>
                  <a:gd name="T12" fmla="*/ 0 60000 65536"/>
                  <a:gd name="T13" fmla="*/ 0 60000 65536"/>
                  <a:gd name="T14" fmla="*/ 0 60000 65536"/>
                  <a:gd name="T15" fmla="*/ 0 w 1653"/>
                  <a:gd name="T16" fmla="*/ 0 h 1008"/>
                  <a:gd name="T17" fmla="*/ 1653 w 1653"/>
                  <a:gd name="T18" fmla="*/ 1008 h 1008"/>
                </a:gdLst>
                <a:ahLst/>
                <a:cxnLst>
                  <a:cxn ang="T10">
                    <a:pos x="T0" y="T1"/>
                  </a:cxn>
                  <a:cxn ang="T11">
                    <a:pos x="T2" y="T3"/>
                  </a:cxn>
                  <a:cxn ang="T12">
                    <a:pos x="T4" y="T5"/>
                  </a:cxn>
                  <a:cxn ang="T13">
                    <a:pos x="T6" y="T7"/>
                  </a:cxn>
                  <a:cxn ang="T14">
                    <a:pos x="T8" y="T9"/>
                  </a:cxn>
                </a:cxnLst>
                <a:rect l="T15" t="T16" r="T17" b="T18"/>
                <a:pathLst>
                  <a:path w="1653" h="1008">
                    <a:moveTo>
                      <a:pt x="1653" y="1008"/>
                    </a:moveTo>
                    <a:lnTo>
                      <a:pt x="1653" y="0"/>
                    </a:lnTo>
                    <a:lnTo>
                      <a:pt x="0" y="0"/>
                    </a:lnTo>
                    <a:lnTo>
                      <a:pt x="0" y="432"/>
                    </a:lnTo>
                    <a:lnTo>
                      <a:pt x="117" y="432"/>
                    </a:lnTo>
                  </a:path>
                </a:pathLst>
              </a:custGeom>
              <a:noFill/>
              <a:ln w="28575">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0" name="Freeform 43"/>
              <p:cNvSpPr/>
              <p:nvPr/>
            </p:nvSpPr>
            <p:spPr bwMode="auto">
              <a:xfrm>
                <a:off x="1674" y="1036"/>
                <a:ext cx="3360" cy="1819"/>
              </a:xfrm>
              <a:custGeom>
                <a:avLst/>
                <a:gdLst>
                  <a:gd name="T0" fmla="*/ 3360 w 3360"/>
                  <a:gd name="T1" fmla="*/ 352 h 2112"/>
                  <a:gd name="T2" fmla="*/ 3360 w 3360"/>
                  <a:gd name="T3" fmla="*/ 0 h 2112"/>
                  <a:gd name="T4" fmla="*/ 0 w 3360"/>
                  <a:gd name="T5" fmla="*/ 0 h 2112"/>
                  <a:gd name="T6" fmla="*/ 0 w 3360"/>
                  <a:gd name="T7" fmla="*/ 104 h 2112"/>
                  <a:gd name="T8" fmla="*/ 144 w 3360"/>
                  <a:gd name="T9" fmla="*/ 104 h 2112"/>
                  <a:gd name="T10" fmla="*/ 0 60000 65536"/>
                  <a:gd name="T11" fmla="*/ 0 60000 65536"/>
                  <a:gd name="T12" fmla="*/ 0 60000 65536"/>
                  <a:gd name="T13" fmla="*/ 0 60000 65536"/>
                  <a:gd name="T14" fmla="*/ 0 60000 65536"/>
                  <a:gd name="T15" fmla="*/ 0 w 3360"/>
                  <a:gd name="T16" fmla="*/ 0 h 2112"/>
                  <a:gd name="T17" fmla="*/ 3360 w 3360"/>
                  <a:gd name="T18" fmla="*/ 2112 h 2112"/>
                </a:gdLst>
                <a:ahLst/>
                <a:cxnLst>
                  <a:cxn ang="T10">
                    <a:pos x="T0" y="T1"/>
                  </a:cxn>
                  <a:cxn ang="T11">
                    <a:pos x="T2" y="T3"/>
                  </a:cxn>
                  <a:cxn ang="T12">
                    <a:pos x="T4" y="T5"/>
                  </a:cxn>
                  <a:cxn ang="T13">
                    <a:pos x="T6" y="T7"/>
                  </a:cxn>
                  <a:cxn ang="T14">
                    <a:pos x="T8" y="T9"/>
                  </a:cxn>
                </a:cxnLst>
                <a:rect l="T15" t="T16" r="T17" b="T18"/>
                <a:pathLst>
                  <a:path w="3360" h="2112">
                    <a:moveTo>
                      <a:pt x="3360" y="2112"/>
                    </a:moveTo>
                    <a:lnTo>
                      <a:pt x="3360" y="0"/>
                    </a:lnTo>
                    <a:lnTo>
                      <a:pt x="0" y="0"/>
                    </a:lnTo>
                    <a:lnTo>
                      <a:pt x="0" y="624"/>
                    </a:lnTo>
                    <a:lnTo>
                      <a:pt x="144" y="624"/>
                    </a:lnTo>
                  </a:path>
                </a:pathLst>
              </a:custGeom>
              <a:noFill/>
              <a:ln w="28575">
                <a:solidFill>
                  <a:srgbClr val="00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201" name="Oval 44"/>
            <p:cNvSpPr>
              <a:spLocks noChangeArrowheads="1"/>
            </p:cNvSpPr>
            <p:nvPr/>
          </p:nvSpPr>
          <p:spPr bwMode="auto">
            <a:xfrm>
              <a:off x="5006" y="2824"/>
              <a:ext cx="48" cy="42"/>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2" name="Oval 45"/>
            <p:cNvSpPr>
              <a:spLocks noChangeArrowheads="1"/>
            </p:cNvSpPr>
            <p:nvPr/>
          </p:nvSpPr>
          <p:spPr bwMode="auto">
            <a:xfrm>
              <a:off x="5106" y="2256"/>
              <a:ext cx="48" cy="41"/>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3" name="AutoShape 46"/>
            <p:cNvSpPr>
              <a:spLocks noChangeArrowheads="1"/>
            </p:cNvSpPr>
            <p:nvPr/>
          </p:nvSpPr>
          <p:spPr bwMode="auto">
            <a:xfrm>
              <a:off x="5365" y="2111"/>
              <a:ext cx="240" cy="868"/>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mux</a:t>
              </a:r>
            </a:p>
          </p:txBody>
        </p:sp>
        <p:sp>
          <p:nvSpPr>
            <p:cNvPr id="92204" name="Freeform 47"/>
            <p:cNvSpPr/>
            <p:nvPr/>
          </p:nvSpPr>
          <p:spPr bwMode="auto">
            <a:xfrm>
              <a:off x="172" y="1946"/>
              <a:ext cx="5520" cy="1405"/>
            </a:xfrm>
            <a:custGeom>
              <a:avLst/>
              <a:gdLst>
                <a:gd name="T0" fmla="*/ 5424 w 5520"/>
                <a:gd name="T1" fmla="*/ 120 h 1632"/>
                <a:gd name="T2" fmla="*/ 5520 w 5520"/>
                <a:gd name="T3" fmla="*/ 120 h 1632"/>
                <a:gd name="T4" fmla="*/ 5520 w 5520"/>
                <a:gd name="T5" fmla="*/ 270 h 1632"/>
                <a:gd name="T6" fmla="*/ 0 w 5520"/>
                <a:gd name="T7" fmla="*/ 270 h 1632"/>
                <a:gd name="T8" fmla="*/ 0 w 5520"/>
                <a:gd name="T9" fmla="*/ 0 h 1632"/>
                <a:gd name="T10" fmla="*/ 288 w 5520"/>
                <a:gd name="T11" fmla="*/ 0 h 1632"/>
                <a:gd name="T12" fmla="*/ 0 60000 65536"/>
                <a:gd name="T13" fmla="*/ 0 60000 65536"/>
                <a:gd name="T14" fmla="*/ 0 60000 65536"/>
                <a:gd name="T15" fmla="*/ 0 60000 65536"/>
                <a:gd name="T16" fmla="*/ 0 60000 65536"/>
                <a:gd name="T17" fmla="*/ 0 60000 65536"/>
                <a:gd name="T18" fmla="*/ 0 w 5520"/>
                <a:gd name="T19" fmla="*/ 0 h 1632"/>
                <a:gd name="T20" fmla="*/ 5520 w 55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5520" h="1632">
                  <a:moveTo>
                    <a:pt x="5424" y="720"/>
                  </a:moveTo>
                  <a:lnTo>
                    <a:pt x="5520" y="720"/>
                  </a:lnTo>
                  <a:lnTo>
                    <a:pt x="5520" y="1632"/>
                  </a:lnTo>
                  <a:lnTo>
                    <a:pt x="0" y="1632"/>
                  </a:lnTo>
                  <a:lnTo>
                    <a:pt x="0" y="0"/>
                  </a:lnTo>
                  <a:lnTo>
                    <a:pt x="288" y="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165" name="Line 49"/>
          <p:cNvSpPr>
            <a:spLocks noChangeShapeType="1"/>
          </p:cNvSpPr>
          <p:nvPr/>
        </p:nvSpPr>
        <p:spPr bwMode="auto">
          <a:xfrm>
            <a:off x="250825" y="5375276"/>
            <a:ext cx="609600" cy="0"/>
          </a:xfrm>
          <a:prstGeom prst="line">
            <a:avLst/>
          </a:prstGeom>
          <a:noFill/>
          <a:ln w="3492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Text Box 50"/>
          <p:cNvSpPr txBox="1">
            <a:spLocks noChangeArrowheads="1"/>
          </p:cNvSpPr>
          <p:nvPr/>
        </p:nvSpPr>
        <p:spPr bwMode="auto">
          <a:xfrm>
            <a:off x="936625" y="5157788"/>
            <a:ext cx="5275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FF0000"/>
                </a:solidFill>
                <a:latin typeface="Comic Sans MS" panose="030F0702030302020204" pitchFamily="66" charset="0"/>
              </a:rPr>
              <a:t>EX/</a:t>
            </a:r>
            <a:r>
              <a:rPr kumimoji="1" lang="en-US" altLang="zh-CN" sz="2400" b="1" dirty="0" err="1">
                <a:solidFill>
                  <a:srgbClr val="FF0000"/>
                </a:solidFill>
                <a:latin typeface="Comic Sans MS" panose="030F0702030302020204" pitchFamily="66" charset="0"/>
              </a:rPr>
              <a:t>Mem.ALUoutput</a:t>
            </a:r>
            <a:r>
              <a:rPr kumimoji="1" lang="en-US" altLang="zh-CN" sz="2400" b="1" dirty="0">
                <a:solidFill>
                  <a:srgbClr val="FF0000"/>
                </a:solidFill>
                <a:latin typeface="Comic Sans MS" panose="030F0702030302020204" pitchFamily="66" charset="0"/>
              </a:rPr>
              <a:t> </a:t>
            </a:r>
            <a:r>
              <a:rPr kumimoji="1" lang="en-US" altLang="zh-CN" sz="2400" b="1" dirty="0">
                <a:solidFill>
                  <a:srgbClr val="FF0000"/>
                </a:solidFill>
                <a:latin typeface="Comic Sans MS" panose="030F0702030302020204" pitchFamily="66" charset="0"/>
                <a:sym typeface="Symbol" panose="05050102010706020507" pitchFamily="18" charset="2"/>
              </a:rPr>
              <a:t> ALU</a:t>
            </a:r>
            <a:r>
              <a:rPr lang="en-US" altLang="zh-CN" sz="2400" dirty="0">
                <a:solidFill>
                  <a:srgbClr val="FF0000"/>
                </a:solidFill>
                <a:latin typeface="Comic Sans MS" panose="030F0702030302020204" pitchFamily="66" charset="0"/>
                <a:sym typeface="Symbol" panose="05050102010706020507" pitchFamily="18" charset="2"/>
              </a:rPr>
              <a:t> input</a:t>
            </a:r>
          </a:p>
          <a:p>
            <a:pPr eaLnBrk="1" hangingPunct="1"/>
            <a:r>
              <a:rPr lang="en-US" altLang="zh-CN" sz="2400" b="1" dirty="0">
                <a:solidFill>
                  <a:srgbClr val="0000FF"/>
                </a:solidFill>
                <a:latin typeface="Comic Sans MS" panose="030F0702030302020204" pitchFamily="66" charset="0"/>
                <a:sym typeface="Symbol" panose="05050102010706020507" pitchFamily="18" charset="2"/>
              </a:rPr>
              <a:t>MEM/</a:t>
            </a:r>
            <a:r>
              <a:rPr lang="en-US" altLang="zh-CN" sz="2400" b="1" dirty="0" err="1">
                <a:solidFill>
                  <a:srgbClr val="0000FF"/>
                </a:solidFill>
                <a:latin typeface="Comic Sans MS" panose="030F0702030302020204" pitchFamily="66" charset="0"/>
                <a:sym typeface="Symbol" panose="05050102010706020507" pitchFamily="18" charset="2"/>
              </a:rPr>
              <a:t>WB.ALUoutput</a:t>
            </a:r>
            <a:r>
              <a:rPr lang="en-US" altLang="zh-CN" sz="2400" b="1" dirty="0">
                <a:solidFill>
                  <a:srgbClr val="0000FF"/>
                </a:solidFill>
                <a:latin typeface="Comic Sans MS" panose="030F0702030302020204" pitchFamily="66" charset="0"/>
                <a:sym typeface="Symbol" panose="05050102010706020507" pitchFamily="18" charset="2"/>
              </a:rPr>
              <a:t> </a:t>
            </a:r>
            <a:r>
              <a:rPr kumimoji="1" lang="en-US" altLang="zh-CN" sz="2400" b="1" dirty="0">
                <a:solidFill>
                  <a:srgbClr val="0000FF"/>
                </a:solidFill>
                <a:latin typeface="Comic Sans MS" panose="030F0702030302020204" pitchFamily="66" charset="0"/>
                <a:sym typeface="Symbol" panose="05050102010706020507" pitchFamily="18" charset="2"/>
              </a:rPr>
              <a:t> ALU</a:t>
            </a:r>
            <a:r>
              <a:rPr lang="en-US" altLang="zh-CN" sz="2400" b="1" dirty="0">
                <a:solidFill>
                  <a:srgbClr val="0000FF"/>
                </a:solidFill>
                <a:latin typeface="Comic Sans MS" panose="030F0702030302020204" pitchFamily="66" charset="0"/>
                <a:sym typeface="Symbol" panose="05050102010706020507" pitchFamily="18" charset="2"/>
              </a:rPr>
              <a:t> input</a:t>
            </a:r>
            <a:endParaRPr lang="en-US" altLang="zh-CN" sz="2400" dirty="0">
              <a:solidFill>
                <a:srgbClr val="0000FF"/>
              </a:solidFill>
              <a:latin typeface="Times New Roman" panose="02020603050405020304" pitchFamily="18" charset="0"/>
              <a:sym typeface="Symbol" panose="05050102010706020507" pitchFamily="18" charset="2"/>
            </a:endParaRPr>
          </a:p>
          <a:p>
            <a:pPr eaLnBrk="1" hangingPunct="1"/>
            <a:r>
              <a:rPr lang="en-US" altLang="zh-CN" sz="2400" dirty="0">
                <a:solidFill>
                  <a:srgbClr val="CC00FF"/>
                </a:solidFill>
                <a:latin typeface="Comic Sans MS" panose="030F0702030302020204" pitchFamily="66" charset="0"/>
                <a:sym typeface="Symbol" panose="05050102010706020507" pitchFamily="18" charset="2"/>
              </a:rPr>
              <a:t>MEM/WB.LMD </a:t>
            </a:r>
            <a:r>
              <a:rPr kumimoji="1" lang="en-US" altLang="zh-CN" sz="2400" b="1" dirty="0">
                <a:solidFill>
                  <a:srgbClr val="CC00FF"/>
                </a:solidFill>
                <a:latin typeface="Comic Sans MS" panose="030F0702030302020204" pitchFamily="66" charset="0"/>
                <a:sym typeface="Symbol" panose="05050102010706020507" pitchFamily="18" charset="2"/>
              </a:rPr>
              <a:t> ALU</a:t>
            </a:r>
            <a:r>
              <a:rPr lang="en-US" altLang="zh-CN" sz="2400" dirty="0">
                <a:solidFill>
                  <a:srgbClr val="CC00FF"/>
                </a:solidFill>
                <a:latin typeface="Comic Sans MS" panose="030F0702030302020204" pitchFamily="66" charset="0"/>
                <a:sym typeface="Symbol" panose="05050102010706020507" pitchFamily="18" charset="2"/>
              </a:rPr>
              <a:t> input</a:t>
            </a:r>
            <a:endParaRPr lang="en-US" altLang="zh-CN" sz="2400" dirty="0">
              <a:solidFill>
                <a:srgbClr val="CC00FF"/>
              </a:solidFill>
              <a:latin typeface="Times New Roman" panose="02020603050405020304" pitchFamily="18" charset="0"/>
              <a:sym typeface="Symbol" panose="05050102010706020507" pitchFamily="18" charset="2"/>
            </a:endParaRPr>
          </a:p>
        </p:txBody>
      </p:sp>
      <p:sp>
        <p:nvSpPr>
          <p:cNvPr id="92167" name="Line 51"/>
          <p:cNvSpPr>
            <a:spLocks noChangeShapeType="1"/>
          </p:cNvSpPr>
          <p:nvPr/>
        </p:nvSpPr>
        <p:spPr bwMode="auto">
          <a:xfrm>
            <a:off x="265537" y="5751513"/>
            <a:ext cx="609600" cy="0"/>
          </a:xfrm>
          <a:prstGeom prst="line">
            <a:avLst/>
          </a:prstGeom>
          <a:noFill/>
          <a:ln w="3492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52"/>
          <p:cNvSpPr>
            <a:spLocks noChangeShapeType="1"/>
          </p:cNvSpPr>
          <p:nvPr/>
        </p:nvSpPr>
        <p:spPr bwMode="auto">
          <a:xfrm>
            <a:off x="265537" y="6093296"/>
            <a:ext cx="609600" cy="0"/>
          </a:xfrm>
          <a:prstGeom prst="line">
            <a:avLst/>
          </a:prstGeom>
          <a:noFill/>
          <a:ln w="34925">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3" name="Text Box 27">
            <a:extLst>
              <a:ext uri="{FF2B5EF4-FFF2-40B4-BE49-F238E27FC236}">
                <a16:creationId xmlns:a16="http://schemas.microsoft.com/office/drawing/2014/main" id="{6361EB26-9F27-49CA-892D-4A76349F12EB}"/>
              </a:ext>
            </a:extLst>
          </p:cNvPr>
          <p:cNvSpPr txBox="1">
            <a:spLocks noChangeArrowheads="1"/>
          </p:cNvSpPr>
          <p:nvPr/>
        </p:nvSpPr>
        <p:spPr bwMode="auto">
          <a:xfrm>
            <a:off x="936625" y="635085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FFC000"/>
                </a:solidFill>
                <a:latin typeface="Comic Sans MS" panose="030F0702030302020204" pitchFamily="66" charset="0"/>
              </a:rPr>
              <a:t>MEM/WB.LMD </a:t>
            </a:r>
            <a:r>
              <a:rPr kumimoji="1" lang="en-US" altLang="zh-CN" sz="2400" b="1" dirty="0">
                <a:solidFill>
                  <a:srgbClr val="FFC000"/>
                </a:solidFill>
                <a:latin typeface="Comic Sans MS" panose="030F0702030302020204" pitchFamily="66" charset="0"/>
                <a:sym typeface="Symbol" panose="05050102010706020507" pitchFamily="18" charset="2"/>
              </a:rPr>
              <a:t> DM input</a:t>
            </a:r>
            <a:endParaRPr lang="en-US" altLang="zh-CN" sz="2400" dirty="0">
              <a:solidFill>
                <a:srgbClr val="FFC000"/>
              </a:solidFill>
              <a:latin typeface="Comic Sans MS" panose="030F0702030302020204" pitchFamily="66" charset="0"/>
              <a:sym typeface="Symbol" panose="05050102010706020507" pitchFamily="18" charset="2"/>
            </a:endParaRPr>
          </a:p>
        </p:txBody>
      </p:sp>
      <p:sp>
        <p:nvSpPr>
          <p:cNvPr id="55" name="Line 52">
            <a:extLst>
              <a:ext uri="{FF2B5EF4-FFF2-40B4-BE49-F238E27FC236}">
                <a16:creationId xmlns:a16="http://schemas.microsoft.com/office/drawing/2014/main" id="{7B6E2EEE-15A8-4E26-AAEB-6F633F57BCF0}"/>
              </a:ext>
            </a:extLst>
          </p:cNvPr>
          <p:cNvSpPr>
            <a:spLocks noChangeShapeType="1"/>
          </p:cNvSpPr>
          <p:nvPr/>
        </p:nvSpPr>
        <p:spPr bwMode="auto">
          <a:xfrm>
            <a:off x="265537" y="6526280"/>
            <a:ext cx="609600" cy="0"/>
          </a:xfrm>
          <a:prstGeom prst="line">
            <a:avLst/>
          </a:prstGeom>
          <a:noFill/>
          <a:ln w="34925">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6" name="Oval 45">
            <a:extLst>
              <a:ext uri="{FF2B5EF4-FFF2-40B4-BE49-F238E27FC236}">
                <a16:creationId xmlns:a16="http://schemas.microsoft.com/office/drawing/2014/main" id="{24F052AF-B662-45F9-9084-BD7D20B27AE5}"/>
              </a:ext>
            </a:extLst>
          </p:cNvPr>
          <p:cNvSpPr>
            <a:spLocks noChangeArrowheads="1"/>
          </p:cNvSpPr>
          <p:nvPr/>
        </p:nvSpPr>
        <p:spPr bwMode="auto">
          <a:xfrm>
            <a:off x="8423074" y="3253582"/>
            <a:ext cx="76200" cy="65088"/>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 name="直接连接符 2">
            <a:extLst>
              <a:ext uri="{FF2B5EF4-FFF2-40B4-BE49-F238E27FC236}">
                <a16:creationId xmlns:a16="http://schemas.microsoft.com/office/drawing/2014/main" id="{5B1E6B07-7B85-4CC6-A5C1-402B4891475C}"/>
              </a:ext>
            </a:extLst>
          </p:cNvPr>
          <p:cNvCxnSpPr>
            <a:cxnSpLocks/>
            <a:stCxn id="56" idx="4"/>
          </p:cNvCxnSpPr>
          <p:nvPr/>
        </p:nvCxnSpPr>
        <p:spPr bwMode="auto">
          <a:xfrm>
            <a:off x="8461174" y="3318670"/>
            <a:ext cx="11313" cy="1314449"/>
          </a:xfrm>
          <a:prstGeom prst="line">
            <a:avLst/>
          </a:prstGeom>
          <a:ln w="31750">
            <a:solidFill>
              <a:srgbClr val="FFC000"/>
            </a:solidFill>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61" name="直接连接符 60">
            <a:extLst>
              <a:ext uri="{FF2B5EF4-FFF2-40B4-BE49-F238E27FC236}">
                <a16:creationId xmlns:a16="http://schemas.microsoft.com/office/drawing/2014/main" id="{BDA82630-9EC4-4370-8D21-3704CEFA1784}"/>
              </a:ext>
            </a:extLst>
          </p:cNvPr>
          <p:cNvCxnSpPr>
            <a:cxnSpLocks/>
          </p:cNvCxnSpPr>
          <p:nvPr/>
        </p:nvCxnSpPr>
        <p:spPr bwMode="auto">
          <a:xfrm flipH="1" flipV="1">
            <a:off x="5580112" y="4614865"/>
            <a:ext cx="2892375" cy="15876"/>
          </a:xfrm>
          <a:prstGeom prst="line">
            <a:avLst/>
          </a:prstGeom>
          <a:ln w="31750">
            <a:solidFill>
              <a:srgbClr val="FFC000"/>
            </a:solidFill>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69" name="直接连接符 68">
            <a:extLst>
              <a:ext uri="{FF2B5EF4-FFF2-40B4-BE49-F238E27FC236}">
                <a16:creationId xmlns:a16="http://schemas.microsoft.com/office/drawing/2014/main" id="{D9BFB6CE-E189-4BBF-932D-A70E03A81669}"/>
              </a:ext>
            </a:extLst>
          </p:cNvPr>
          <p:cNvCxnSpPr>
            <a:cxnSpLocks/>
          </p:cNvCxnSpPr>
          <p:nvPr/>
        </p:nvCxnSpPr>
        <p:spPr bwMode="auto">
          <a:xfrm flipV="1">
            <a:off x="5580112" y="3783013"/>
            <a:ext cx="0" cy="812799"/>
          </a:xfrm>
          <a:prstGeom prst="line">
            <a:avLst/>
          </a:prstGeom>
          <a:ln w="3492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1331913" y="188913"/>
            <a:ext cx="8540750" cy="647700"/>
          </a:xfrm>
        </p:spPr>
        <p:txBody>
          <a:bodyPr/>
          <a:lstStyle/>
          <a:p>
            <a:r>
              <a:rPr lang="en-US" altLang="zh-CN" sz="4000"/>
              <a:t>Forwarding Doesn’t Always Work</a:t>
            </a:r>
            <a:endParaRPr lang="en-US" altLang="zh-CN" sz="4000">
              <a:solidFill>
                <a:srgbClr val="000000"/>
              </a:solidFill>
            </a:endParaRPr>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83534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pic>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28688" y="0"/>
            <a:ext cx="7829550" cy="857250"/>
          </a:xfrm>
        </p:spPr>
        <p:txBody>
          <a:bodyPr/>
          <a:lstStyle/>
          <a:p>
            <a:pPr eaLnBrk="1" hangingPunct="1"/>
            <a:r>
              <a:rPr lang="en-US" altLang="zh-CN" sz="2800"/>
              <a:t>How to implement forwarding ? </a:t>
            </a:r>
          </a:p>
        </p:txBody>
      </p:sp>
      <p:grpSp>
        <p:nvGrpSpPr>
          <p:cNvPr id="100355" name="组合 63"/>
          <p:cNvGrpSpPr/>
          <p:nvPr/>
        </p:nvGrpSpPr>
        <p:grpSpPr bwMode="auto">
          <a:xfrm>
            <a:off x="285750" y="928688"/>
            <a:ext cx="8572500" cy="3905250"/>
            <a:chOff x="285720" y="928670"/>
            <a:chExt cx="8572500" cy="3905268"/>
          </a:xfrm>
        </p:grpSpPr>
        <p:sp>
          <p:nvSpPr>
            <p:cNvPr id="4" name="矩形 3"/>
            <p:cNvSpPr/>
            <p:nvPr/>
          </p:nvSpPr>
          <p:spPr>
            <a:xfrm>
              <a:off x="500033"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5" name="矩形 4"/>
            <p:cNvSpPr/>
            <p:nvPr/>
          </p:nvSpPr>
          <p:spPr>
            <a:xfrm>
              <a:off x="2357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6" name="矩形 5"/>
            <p:cNvSpPr/>
            <p:nvPr/>
          </p:nvSpPr>
          <p:spPr>
            <a:xfrm>
              <a:off x="4286220"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 name="矩形 6"/>
            <p:cNvSpPr/>
            <p:nvPr/>
          </p:nvSpPr>
          <p:spPr>
            <a:xfrm>
              <a:off x="6143595"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100365" name="TextBox 8"/>
            <p:cNvSpPr txBox="1">
              <a:spLocks noChangeArrowheads="1"/>
            </p:cNvSpPr>
            <p:nvPr/>
          </p:nvSpPr>
          <p:spPr bwMode="auto">
            <a:xfrm>
              <a:off x="285720" y="928670"/>
              <a:ext cx="857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PC                    IF/ID                    ID/EX             EX/MEM            MEM/WB</a:t>
              </a:r>
              <a:endParaRPr kumimoji="0" lang="zh-CN" altLang="en-US"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 name="矩形 9"/>
            <p:cNvSpPr/>
            <p:nvPr/>
          </p:nvSpPr>
          <p:spPr>
            <a:xfrm>
              <a:off x="8072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100367" name="TextBox 10"/>
            <p:cNvSpPr txBox="1">
              <a:spLocks noChangeArrowheads="1"/>
            </p:cNvSpPr>
            <p:nvPr/>
          </p:nvSpPr>
          <p:spPr bwMode="auto">
            <a:xfrm>
              <a:off x="642938" y="164306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F.Inst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68" name="TextBox 11"/>
            <p:cNvSpPr txBox="1">
              <a:spLocks noChangeArrowheads="1"/>
            </p:cNvSpPr>
            <p:nvPr/>
          </p:nvSpPr>
          <p:spPr bwMode="auto">
            <a:xfrm>
              <a:off x="2500313"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D.Inst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69" name="TextBox 12"/>
            <p:cNvSpPr txBox="1">
              <a:spLocks noChangeArrowheads="1"/>
            </p:cNvSpPr>
            <p:nvPr/>
          </p:nvSpPr>
          <p:spPr bwMode="auto">
            <a:xfrm>
              <a:off x="4357688"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E.Inst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70" name="TextBox 13"/>
            <p:cNvSpPr txBox="1">
              <a:spLocks noChangeArrowheads="1"/>
            </p:cNvSpPr>
            <p:nvPr/>
          </p:nvSpPr>
          <p:spPr bwMode="auto">
            <a:xfrm>
              <a:off x="6715125" y="1214438"/>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M.Inst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6" name="TextBox 15"/>
            <p:cNvSpPr txBox="1"/>
            <p:nvPr/>
          </p:nvSpPr>
          <p:spPr>
            <a:xfrm>
              <a:off x="3071783" y="2786054"/>
              <a:ext cx="1143000" cy="1570044"/>
            </a:xfrm>
            <a:prstGeom prst="rect">
              <a:avLst/>
            </a:prstGeom>
          </p:spPr>
          <p:style>
            <a:lnRef idx="1">
              <a:schemeClr val="accent1"/>
            </a:lnRef>
            <a:fillRef idx="2">
              <a:schemeClr val="accent1"/>
            </a:fillRef>
            <a:effectRef idx="1">
              <a:schemeClr val="accent1"/>
            </a:effectRef>
            <a:fontRef idx="minor">
              <a:schemeClr val="dk1"/>
            </a:fontRef>
          </p:style>
          <p:txBody>
            <a:bodyPr l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Forwarding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    logic</a:t>
              </a:r>
            </a:p>
            <a:p>
              <a:pPr marL="0" marR="0" lvl="0" indent="0" algn="l" defTabSz="914400" rtl="0" eaLnBrk="1" fontAlgn="base" latinLnBrk="0" hangingPunct="1">
                <a:lnSpc>
                  <a:spcPct val="100000"/>
                </a:lnSpc>
                <a:spcBef>
                  <a:spcPct val="0"/>
                </a:spcBef>
                <a:spcAft>
                  <a:spcPct val="0"/>
                </a:spcAft>
                <a:buClrTx/>
                <a:buSzTx/>
                <a:buFontTx/>
                <a:buNone/>
                <a:tabLst/>
                <a:defRPr/>
              </a:pPr>
              <a:br>
                <a:rPr kumimoji="0" lang="en-US" altLang="zh-CN" sz="2000" b="0" i="0" u="none" strike="noStrike" kern="1200" cap="none" spc="0" normalizeH="0" baseline="0" noProof="0" dirty="0">
                  <a:ln>
                    <a:noFill/>
                  </a:ln>
                  <a:solidFill>
                    <a:srgbClr val="000000"/>
                  </a:solidFill>
                  <a:effectLst/>
                  <a:uLnTx/>
                  <a:uFillTx/>
                  <a:latin typeface="Arial"/>
                  <a:ea typeface="宋体"/>
                  <a:cs typeface="+mn-cs"/>
                </a:rPr>
              </a:b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   Stall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   logic</a:t>
              </a:r>
            </a:p>
          </p:txBody>
        </p:sp>
        <p:grpSp>
          <p:nvGrpSpPr>
            <p:cNvPr id="100372" name="组合 60"/>
            <p:cNvGrpSpPr/>
            <p:nvPr/>
          </p:nvGrpSpPr>
          <p:grpSpPr bwMode="auto">
            <a:xfrm>
              <a:off x="2428875" y="2285990"/>
              <a:ext cx="642938" cy="1644660"/>
              <a:chOff x="2428860" y="2285982"/>
              <a:chExt cx="642942" cy="1644672"/>
            </a:xfrm>
          </p:grpSpPr>
          <p:cxnSp>
            <p:nvCxnSpPr>
              <p:cNvPr id="29" name="形状 28"/>
              <p:cNvCxnSpPr>
                <a:endCxn id="16" idx="1"/>
              </p:cNvCxnSpPr>
              <p:nvPr/>
            </p:nvCxnSpPr>
            <p:spPr>
              <a:xfrm rot="16200000" flipH="1">
                <a:off x="2322464" y="2820974"/>
                <a:ext cx="1284304"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28830" y="228598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428830" y="2428857"/>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643144" y="3929063"/>
                <a:ext cx="42862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1893835" y="3178166"/>
                <a:ext cx="1500206"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373" name="TextBox 53"/>
            <p:cNvSpPr txBox="1">
              <a:spLocks noChangeArrowheads="1"/>
            </p:cNvSpPr>
            <p:nvPr/>
          </p:nvSpPr>
          <p:spPr bwMode="auto">
            <a:xfrm>
              <a:off x="2643188" y="34290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Rs</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74" name="TextBox 56"/>
            <p:cNvSpPr txBox="1">
              <a:spLocks noChangeArrowheads="1"/>
            </p:cNvSpPr>
            <p:nvPr/>
          </p:nvSpPr>
          <p:spPr bwMode="auto">
            <a:xfrm>
              <a:off x="2643188" y="40005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Rt</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75" name="TextBox 68"/>
            <p:cNvSpPr txBox="1">
              <a:spLocks noChangeArrowheads="1"/>
            </p:cNvSpPr>
            <p:nvPr/>
          </p:nvSpPr>
          <p:spPr bwMode="auto">
            <a:xfrm>
              <a:off x="4357688" y="204787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grpSp>
          <p:nvGrpSpPr>
            <p:cNvPr id="100376" name="组合 69"/>
            <p:cNvGrpSpPr/>
            <p:nvPr/>
          </p:nvGrpSpPr>
          <p:grpSpPr bwMode="auto">
            <a:xfrm>
              <a:off x="4214813" y="2286000"/>
              <a:ext cx="573087" cy="625475"/>
              <a:chOff x="4214810" y="2570156"/>
              <a:chExt cx="572298" cy="217490"/>
            </a:xfrm>
          </p:grpSpPr>
          <p:cxnSp>
            <p:nvCxnSpPr>
              <p:cNvPr id="63" name="直接连接符 62"/>
              <p:cNvCxnSpPr/>
              <p:nvPr/>
            </p:nvCxnSpPr>
            <p:spPr>
              <a:xfrm>
                <a:off x="4357458" y="2570152"/>
                <a:ext cx="428035" cy="1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4679197" y="2679209"/>
                <a:ext cx="214179" cy="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0800000">
                <a:off x="4214780" y="2785987"/>
                <a:ext cx="570713" cy="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0377" name="组合 70"/>
            <p:cNvGrpSpPr/>
            <p:nvPr/>
          </p:nvGrpSpPr>
          <p:grpSpPr bwMode="auto">
            <a:xfrm>
              <a:off x="4214813" y="2071688"/>
              <a:ext cx="785812" cy="954087"/>
              <a:chOff x="4214810" y="2570156"/>
              <a:chExt cx="572298" cy="217490"/>
            </a:xfrm>
          </p:grpSpPr>
          <p:cxnSp>
            <p:nvCxnSpPr>
              <p:cNvPr id="72" name="直接连接符 71"/>
              <p:cNvCxnSpPr/>
              <p:nvPr/>
            </p:nvCxnSpPr>
            <p:spPr>
              <a:xfrm>
                <a:off x="4286470" y="2570153"/>
                <a:ext cx="499460" cy="1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4679210" y="2679044"/>
                <a:ext cx="214596" cy="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4214788" y="2786196"/>
                <a:ext cx="571142" cy="1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0378" name="组合 75"/>
            <p:cNvGrpSpPr/>
            <p:nvPr/>
          </p:nvGrpSpPr>
          <p:grpSpPr bwMode="auto">
            <a:xfrm>
              <a:off x="4214813" y="1857375"/>
              <a:ext cx="1143000" cy="1285875"/>
              <a:chOff x="4214810" y="2570156"/>
              <a:chExt cx="572298" cy="217490"/>
            </a:xfrm>
          </p:grpSpPr>
          <p:cxnSp>
            <p:nvCxnSpPr>
              <p:cNvPr id="77" name="直接连接符 76"/>
              <p:cNvCxnSpPr/>
              <p:nvPr/>
            </p:nvCxnSpPr>
            <p:spPr>
              <a:xfrm>
                <a:off x="4286332" y="2570154"/>
                <a:ext cx="499966" cy="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4679164" y="2678910"/>
                <a:ext cx="214269" cy="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0800000">
                <a:off x="4214795" y="2786034"/>
                <a:ext cx="571503"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0379" name="TextBox 79"/>
            <p:cNvSpPr txBox="1">
              <a:spLocks noChangeArrowheads="1"/>
            </p:cNvSpPr>
            <p:nvPr/>
          </p:nvSpPr>
          <p:spPr bwMode="auto">
            <a:xfrm>
              <a:off x="4357688" y="1857375"/>
              <a:ext cx="6429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0" name="TextBox 80"/>
            <p:cNvSpPr txBox="1">
              <a:spLocks noChangeArrowheads="1"/>
            </p:cNvSpPr>
            <p:nvPr/>
          </p:nvSpPr>
          <p:spPr bwMode="auto">
            <a:xfrm>
              <a:off x="4357688" y="1643063"/>
              <a:ext cx="9286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1" name="TextBox 68"/>
            <p:cNvSpPr txBox="1">
              <a:spLocks noChangeArrowheads="1"/>
            </p:cNvSpPr>
            <p:nvPr/>
          </p:nvSpPr>
          <p:spPr bwMode="auto">
            <a:xfrm>
              <a:off x="6215063" y="2000250"/>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2" name="TextBox 79"/>
            <p:cNvSpPr txBox="1">
              <a:spLocks noChangeArrowheads="1"/>
            </p:cNvSpPr>
            <p:nvPr/>
          </p:nvSpPr>
          <p:spPr bwMode="auto">
            <a:xfrm>
              <a:off x="6215063" y="1785938"/>
              <a:ext cx="6429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3" name="TextBox 80"/>
            <p:cNvSpPr txBox="1">
              <a:spLocks noChangeArrowheads="1"/>
            </p:cNvSpPr>
            <p:nvPr/>
          </p:nvSpPr>
          <p:spPr bwMode="auto">
            <a:xfrm>
              <a:off x="6215063" y="1571625"/>
              <a:ext cx="9286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40" name="直接连接符 39"/>
            <p:cNvCxnSpPr/>
            <p:nvPr/>
          </p:nvCxnSpPr>
          <p:spPr bwMode="auto">
            <a:xfrm>
              <a:off x="6215033" y="1785924"/>
              <a:ext cx="998537"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rot="5400000">
              <a:off x="6134066" y="2887653"/>
              <a:ext cx="215901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auto">
            <a:xfrm>
              <a:off x="6215033" y="2214551"/>
              <a:ext cx="42862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rot="5400000">
              <a:off x="5902293" y="2971791"/>
              <a:ext cx="148431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a:off x="6170583" y="2000237"/>
              <a:ext cx="6858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rot="16200000" flipH="1">
              <a:off x="5938803" y="2938454"/>
              <a:ext cx="18383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auto">
            <a:xfrm rot="10800000">
              <a:off x="4214783" y="3960809"/>
              <a:ext cx="2998787"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bwMode="auto">
            <a:xfrm rot="10800000">
              <a:off x="4214783" y="3702045"/>
              <a:ext cx="24288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bwMode="auto">
            <a:xfrm rot="10800000">
              <a:off x="4214783" y="3844920"/>
              <a:ext cx="2643187"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6215033" y="2428864"/>
              <a:ext cx="21272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rot="16200000" flipH="1">
              <a:off x="5864986" y="3007511"/>
              <a:ext cx="1128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bwMode="auto">
            <a:xfrm rot="10800000">
              <a:off x="4286220" y="3571869"/>
              <a:ext cx="21415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0396" name="组合 69"/>
            <p:cNvGrpSpPr/>
            <p:nvPr/>
          </p:nvGrpSpPr>
          <p:grpSpPr bwMode="auto">
            <a:xfrm>
              <a:off x="4214813" y="2500313"/>
              <a:ext cx="428625" cy="285750"/>
              <a:chOff x="4214810" y="2570156"/>
              <a:chExt cx="572298" cy="217490"/>
            </a:xfrm>
          </p:grpSpPr>
          <p:cxnSp>
            <p:nvCxnSpPr>
              <p:cNvPr id="83" name="直接连接符 82"/>
              <p:cNvCxnSpPr/>
              <p:nvPr/>
            </p:nvCxnSpPr>
            <p:spPr>
              <a:xfrm>
                <a:off x="4356784" y="2570148"/>
                <a:ext cx="42816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4679074" y="2678437"/>
                <a:ext cx="213866" cy="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0800000">
                <a:off x="4214770" y="2785222"/>
                <a:ext cx="570178" cy="2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0397" name="TextBox 68"/>
            <p:cNvSpPr txBox="1">
              <a:spLocks noChangeArrowheads="1"/>
            </p:cNvSpPr>
            <p:nvPr/>
          </p:nvSpPr>
          <p:spPr bwMode="auto">
            <a:xfrm>
              <a:off x="6143625" y="2214563"/>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98" name="TextBox 68"/>
            <p:cNvSpPr txBox="1">
              <a:spLocks noChangeArrowheads="1"/>
            </p:cNvSpPr>
            <p:nvPr/>
          </p:nvSpPr>
          <p:spPr bwMode="auto">
            <a:xfrm>
              <a:off x="4286250" y="229552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91" name="直接连接符 90"/>
            <p:cNvCxnSpPr>
              <a:stCxn id="16" idx="2"/>
            </p:cNvCxnSpPr>
            <p:nvPr/>
          </p:nvCxnSpPr>
          <p:spPr>
            <a:xfrm rot="5400000">
              <a:off x="3427382" y="4571999"/>
              <a:ext cx="431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a:off x="571470" y="4786313"/>
              <a:ext cx="3071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4" idx="2"/>
            </p:cNvCxnSpPr>
            <p:nvPr/>
          </p:nvCxnSpPr>
          <p:spPr>
            <a:xfrm rot="16200000" flipV="1">
              <a:off x="-517560"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16200000" flipV="1">
              <a:off x="1339815"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403" name="TextBox 79"/>
            <p:cNvSpPr txBox="1">
              <a:spLocks noChangeArrowheads="1"/>
            </p:cNvSpPr>
            <p:nvPr/>
          </p:nvSpPr>
          <p:spPr bwMode="auto">
            <a:xfrm>
              <a:off x="3714750" y="4572000"/>
              <a:ext cx="642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stall</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grpSp>
      <p:sp>
        <p:nvSpPr>
          <p:cNvPr id="100356" name="TextBox 97"/>
          <p:cNvSpPr txBox="1">
            <a:spLocks noChangeArrowheads="1"/>
          </p:cNvSpPr>
          <p:nvPr/>
        </p:nvSpPr>
        <p:spPr bwMode="auto">
          <a:xfrm>
            <a:off x="857250" y="5000625"/>
            <a:ext cx="8286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Think about Where is the logic function unit ?</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If FwdA, FwdB are used in ID,   then …</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If FwdA, FwdB are used in EXE, then …</a:t>
            </a:r>
          </a:p>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2)    When to stall ?   Load stall,   control stall</a:t>
            </a:r>
          </a:p>
        </p:txBody>
      </p:sp>
      <p:cxnSp>
        <p:nvCxnSpPr>
          <p:cNvPr id="76" name="直接连接符 75"/>
          <p:cNvCxnSpPr>
            <a:stCxn id="100373" idx="3"/>
            <a:endCxn id="16" idx="3"/>
          </p:cNvCxnSpPr>
          <p:nvPr/>
        </p:nvCxnSpPr>
        <p:spPr bwMode="auto">
          <a:xfrm flipV="1">
            <a:off x="3071813" y="3570288"/>
            <a:ext cx="1143000" cy="12700"/>
          </a:xfrm>
          <a:prstGeom prst="line">
            <a:avLst/>
          </a:prstGeom>
          <a:noFill/>
          <a:ln w="9525" cap="flat" cmpd="sng" algn="ctr">
            <a:solidFill>
              <a:schemeClr val="accent1">
                <a:shade val="95000"/>
                <a:satMod val="105000"/>
              </a:schemeClr>
            </a:solidFill>
            <a:prstDash val="solid"/>
            <a:round/>
            <a:headEnd type="none" w="med" len="med"/>
            <a:tailEnd type="none" w="med" len="med"/>
          </a:ln>
          <a:effectLst/>
        </p:spPr>
      </p:cxnSp>
      <p:cxnSp>
        <p:nvCxnSpPr>
          <p:cNvPr id="100358" name="直接箭头连接符 85"/>
          <p:cNvCxnSpPr>
            <a:cxnSpLocks noChangeShapeType="1"/>
          </p:cNvCxnSpPr>
          <p:nvPr/>
        </p:nvCxnSpPr>
        <p:spPr bwMode="auto">
          <a:xfrm rot="5400000" flipH="1" flipV="1">
            <a:off x="2928144" y="2428082"/>
            <a:ext cx="714375" cy="1587"/>
          </a:xfrm>
          <a:prstGeom prst="straightConnector1">
            <a:avLst/>
          </a:prstGeom>
          <a:noFill/>
          <a:ln w="1270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00359" name="直接箭头连接符 86"/>
          <p:cNvCxnSpPr>
            <a:cxnSpLocks noChangeShapeType="1"/>
          </p:cNvCxnSpPr>
          <p:nvPr/>
        </p:nvCxnSpPr>
        <p:spPr bwMode="auto">
          <a:xfrm rot="5400000" flipH="1" flipV="1">
            <a:off x="3678238" y="2463800"/>
            <a:ext cx="642938" cy="1587"/>
          </a:xfrm>
          <a:prstGeom prst="straightConnector1">
            <a:avLst/>
          </a:prstGeom>
          <a:noFill/>
          <a:ln w="12700" algn="ctr">
            <a:solidFill>
              <a:schemeClr val="tx1"/>
            </a:solidFill>
            <a:round/>
            <a:tailEnd type="arrow" w="med" len="med"/>
          </a:ln>
          <a:extLst>
            <a:ext uri="{909E8E84-426E-40DD-AFC4-6F175D3DCCD1}">
              <a14:hiddenFill xmlns:a14="http://schemas.microsoft.com/office/drawing/2010/main">
                <a:noFill/>
              </a14:hiddenFill>
            </a:ext>
          </a:extLst>
        </p:spPr>
      </p:cxnSp>
      <p:sp>
        <p:nvSpPr>
          <p:cNvPr id="100360" name="TextBox 89"/>
          <p:cNvSpPr txBox="1">
            <a:spLocks noChangeArrowheads="1"/>
          </p:cNvSpPr>
          <p:nvPr/>
        </p:nvSpPr>
        <p:spPr bwMode="auto">
          <a:xfrm>
            <a:off x="2857500" y="1857375"/>
            <a:ext cx="1357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FwdA     FwdB</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0" y="0"/>
            <a:ext cx="9144000" cy="908050"/>
          </a:xfrm>
        </p:spPr>
        <p:txBody>
          <a:bodyPr/>
          <a:lstStyle/>
          <a:p>
            <a:pPr eaLnBrk="1" hangingPunct="1"/>
            <a:r>
              <a:rPr lang="en-US" altLang="zh-CN" sz="3600"/>
              <a:t>When to use the forwarding path ?</a:t>
            </a:r>
          </a:p>
        </p:txBody>
      </p:sp>
      <p:sp>
        <p:nvSpPr>
          <p:cNvPr id="101379" name="Rectangle 3"/>
          <p:cNvSpPr>
            <a:spLocks noGrp="1" noRot="1" noChangeArrowheads="1"/>
          </p:cNvSpPr>
          <p:nvPr>
            <p:ph idx="1"/>
          </p:nvPr>
        </p:nvSpPr>
        <p:spPr>
          <a:xfrm>
            <a:off x="0" y="1124744"/>
            <a:ext cx="9361164" cy="4795837"/>
          </a:xfrm>
        </p:spPr>
        <p:txBody>
          <a:bodyPr/>
          <a:lstStyle/>
          <a:p>
            <a:pPr eaLnBrk="1" hangingPunct="1">
              <a:spcBef>
                <a:spcPct val="0"/>
              </a:spcBef>
              <a:buClrTx/>
              <a:buFontTx/>
              <a:buChar char="•"/>
            </a:pPr>
            <a:r>
              <a:rPr lang="en-US" altLang="zh-CN" sz="2000" b="1" dirty="0">
                <a:solidFill>
                  <a:srgbClr val="FF0000"/>
                </a:solidFill>
              </a:rPr>
              <a:t>EX/</a:t>
            </a:r>
            <a:r>
              <a:rPr lang="en-US" altLang="zh-CN" sz="2000" b="1" dirty="0" err="1">
                <a:solidFill>
                  <a:srgbClr val="FF0000"/>
                </a:solidFill>
              </a:rPr>
              <a:t>Mem.ALUoutput</a:t>
            </a:r>
            <a:r>
              <a:rPr lang="en-US" altLang="zh-CN" sz="2000" b="1" dirty="0">
                <a:solidFill>
                  <a:srgbClr val="FF0000"/>
                </a:solidFill>
              </a:rPr>
              <a:t> </a:t>
            </a:r>
            <a:r>
              <a:rPr lang="en-US" altLang="zh-CN" sz="2000" b="1" dirty="0">
                <a:solidFill>
                  <a:srgbClr val="FF0000"/>
                </a:solidFill>
                <a:sym typeface="Symbol" panose="05050102010706020507" pitchFamily="18" charset="2"/>
              </a:rPr>
              <a:t> ALU</a:t>
            </a:r>
            <a:r>
              <a:rPr lang="en-US" altLang="zh-CN" sz="2000" dirty="0">
                <a:solidFill>
                  <a:srgbClr val="FF0000"/>
                </a:solidFill>
                <a:sym typeface="Symbol" panose="05050102010706020507" pitchFamily="18" charset="2"/>
              </a:rPr>
              <a:t> input</a:t>
            </a:r>
          </a:p>
          <a:p>
            <a:pPr lvl="2" eaLnBrk="1" hangingPunct="1">
              <a:spcBef>
                <a:spcPct val="0"/>
              </a:spcBef>
            </a:pPr>
            <a:r>
              <a:rPr lang="en-US" altLang="zh-CN" sz="2000" dirty="0">
                <a:sym typeface="Symbol" panose="05050102010706020507" pitchFamily="18" charset="2"/>
              </a:rPr>
              <a:t>The previous instruction in  EX/MEM  is ALU</a:t>
            </a:r>
          </a:p>
          <a:p>
            <a:pPr lvl="2" eaLnBrk="1" hangingPunct="1">
              <a:spcBef>
                <a:spcPct val="0"/>
              </a:spcBef>
            </a:pPr>
            <a:r>
              <a:rPr lang="en-US" altLang="zh-CN" sz="2000" dirty="0">
                <a:sym typeface="Symbol" panose="05050102010706020507" pitchFamily="18" charset="2"/>
              </a:rPr>
              <a:t>The instruction in ID/EX has rs1 or rs2 source register</a:t>
            </a:r>
          </a:p>
          <a:p>
            <a:pPr lvl="2" eaLnBrk="1" hangingPunct="1">
              <a:spcBef>
                <a:spcPct val="0"/>
              </a:spcBef>
            </a:pPr>
            <a:r>
              <a:rPr lang="en-US" altLang="zh-CN" sz="2000" dirty="0">
                <a:sym typeface="Symbol" panose="05050102010706020507" pitchFamily="18" charset="2"/>
              </a:rPr>
              <a:t>EX/</a:t>
            </a:r>
            <a:r>
              <a:rPr lang="en-US" altLang="zh-CN" sz="2000" dirty="0" err="1">
                <a:sym typeface="Symbol" panose="05050102010706020507" pitchFamily="18" charset="2"/>
              </a:rPr>
              <a:t>MEM.Rd</a:t>
            </a:r>
            <a:r>
              <a:rPr lang="en-US" altLang="zh-CN" sz="2000" dirty="0">
                <a:sym typeface="Symbol" panose="05050102010706020507" pitchFamily="18" charset="2"/>
              </a:rPr>
              <a:t> == ID/EX.rs1   or  EX/</a:t>
            </a:r>
            <a:r>
              <a:rPr lang="en-US" altLang="zh-CN" sz="2000" dirty="0" err="1">
                <a:sym typeface="Symbol" panose="05050102010706020507" pitchFamily="18" charset="2"/>
              </a:rPr>
              <a:t>MEM.Rd</a:t>
            </a:r>
            <a:r>
              <a:rPr lang="en-US" altLang="zh-CN" sz="2000" dirty="0">
                <a:sym typeface="Symbol" panose="05050102010706020507" pitchFamily="18" charset="2"/>
              </a:rPr>
              <a:t> ==ID/EX.rs2</a:t>
            </a:r>
          </a:p>
          <a:p>
            <a:pPr eaLnBrk="1" hangingPunct="1">
              <a:spcBef>
                <a:spcPct val="0"/>
              </a:spcBef>
              <a:buClrTx/>
              <a:buFontTx/>
              <a:buChar char="•"/>
            </a:pPr>
            <a:r>
              <a:rPr lang="en-US" altLang="zh-CN" sz="2000" b="1" dirty="0">
                <a:solidFill>
                  <a:srgbClr val="0000FF"/>
                </a:solidFill>
                <a:sym typeface="Symbol" panose="05050102010706020507" pitchFamily="18" charset="2"/>
              </a:rPr>
              <a:t>MEM/</a:t>
            </a:r>
            <a:r>
              <a:rPr lang="en-US" altLang="zh-CN" sz="2000" b="1" dirty="0" err="1">
                <a:solidFill>
                  <a:srgbClr val="0000FF"/>
                </a:solidFill>
                <a:sym typeface="Symbol" panose="05050102010706020507" pitchFamily="18" charset="2"/>
              </a:rPr>
              <a:t>WB.ALUoutput</a:t>
            </a:r>
            <a:r>
              <a:rPr lang="en-US" altLang="zh-CN" sz="2000" b="1" dirty="0">
                <a:solidFill>
                  <a:srgbClr val="0000FF"/>
                </a:solidFill>
                <a:sym typeface="Symbol" panose="05050102010706020507" pitchFamily="18" charset="2"/>
              </a:rPr>
              <a:t>  ALU input</a:t>
            </a:r>
          </a:p>
          <a:p>
            <a:pPr lvl="2" eaLnBrk="1" hangingPunct="1">
              <a:spcBef>
                <a:spcPct val="0"/>
              </a:spcBef>
            </a:pPr>
            <a:r>
              <a:rPr lang="en-US" altLang="zh-CN" sz="2000" dirty="0">
                <a:sym typeface="Symbol" panose="05050102010706020507" pitchFamily="18" charset="2"/>
              </a:rPr>
              <a:t>The previous instruction in MEM/WB is ALU</a:t>
            </a:r>
          </a:p>
          <a:p>
            <a:pPr lvl="2" eaLnBrk="1" hangingPunct="1">
              <a:spcBef>
                <a:spcPct val="0"/>
              </a:spcBef>
            </a:pPr>
            <a:r>
              <a:rPr lang="en-US" altLang="zh-CN" sz="2000" dirty="0">
                <a:sym typeface="Symbol" panose="05050102010706020507" pitchFamily="18" charset="2"/>
              </a:rPr>
              <a:t>The instruction in ID/EX has rs1 or rs2 source register</a:t>
            </a:r>
          </a:p>
          <a:p>
            <a:pPr lvl="2" eaLnBrk="1" hangingPunct="1">
              <a:spcBef>
                <a:spcPct val="0"/>
              </a:spcBef>
            </a:pPr>
            <a:r>
              <a:rPr lang="en-US" altLang="zh-CN" sz="2000" dirty="0">
                <a:sym typeface="Symbol" panose="05050102010706020507" pitchFamily="18" charset="2"/>
              </a:rPr>
              <a:t>MEM/</a:t>
            </a:r>
            <a:r>
              <a:rPr lang="en-US" altLang="zh-CN" sz="2000" dirty="0" err="1">
                <a:sym typeface="Symbol" panose="05050102010706020507" pitchFamily="18" charset="2"/>
              </a:rPr>
              <a:t>WB.Rd</a:t>
            </a:r>
            <a:r>
              <a:rPr lang="en-US" altLang="zh-CN" sz="2000" dirty="0">
                <a:sym typeface="Symbol" panose="05050102010706020507" pitchFamily="18" charset="2"/>
              </a:rPr>
              <a:t> == ID/EX.rs1 or MEM/</a:t>
            </a:r>
            <a:r>
              <a:rPr lang="en-US" altLang="zh-CN" sz="2000" dirty="0" err="1">
                <a:sym typeface="Symbol" panose="05050102010706020507" pitchFamily="18" charset="2"/>
              </a:rPr>
              <a:t>WB.Rd</a:t>
            </a:r>
            <a:r>
              <a:rPr lang="en-US" altLang="zh-CN" sz="2000" dirty="0">
                <a:sym typeface="Symbol" panose="05050102010706020507" pitchFamily="18" charset="2"/>
              </a:rPr>
              <a:t> == IF/ID.rs2</a:t>
            </a:r>
          </a:p>
          <a:p>
            <a:pPr eaLnBrk="1" hangingPunct="1">
              <a:spcBef>
                <a:spcPct val="0"/>
              </a:spcBef>
              <a:buClrTx/>
              <a:buFontTx/>
              <a:buChar char="•"/>
            </a:pPr>
            <a:r>
              <a:rPr lang="en-US" altLang="zh-CN" sz="2000" b="1" dirty="0">
                <a:solidFill>
                  <a:srgbClr val="CC00FF"/>
                </a:solidFill>
                <a:sym typeface="Symbol" panose="05050102010706020507" pitchFamily="18" charset="2"/>
              </a:rPr>
              <a:t>MEM/WB.LMD  ALU input</a:t>
            </a:r>
          </a:p>
          <a:p>
            <a:pPr lvl="2" eaLnBrk="1" hangingPunct="1">
              <a:spcBef>
                <a:spcPct val="0"/>
              </a:spcBef>
            </a:pPr>
            <a:r>
              <a:rPr lang="en-US" altLang="zh-CN" sz="2000" dirty="0">
                <a:sym typeface="Symbol" panose="05050102010706020507" pitchFamily="18" charset="2"/>
              </a:rPr>
              <a:t>The previous instruction in MEM/WB is Load</a:t>
            </a:r>
          </a:p>
          <a:p>
            <a:pPr lvl="2" eaLnBrk="1" hangingPunct="1">
              <a:spcBef>
                <a:spcPct val="0"/>
              </a:spcBef>
            </a:pPr>
            <a:r>
              <a:rPr lang="en-US" altLang="zh-CN" sz="2000" dirty="0">
                <a:sym typeface="Symbol" panose="05050102010706020507" pitchFamily="18" charset="2"/>
              </a:rPr>
              <a:t>The instruction in ID/EX has rs1 or rs2 source register</a:t>
            </a:r>
          </a:p>
          <a:p>
            <a:pPr lvl="2" eaLnBrk="1" hangingPunct="1">
              <a:spcBef>
                <a:spcPct val="0"/>
              </a:spcBef>
            </a:pPr>
            <a:r>
              <a:rPr lang="en-US" altLang="zh-CN" sz="2000" dirty="0">
                <a:sym typeface="Symbol" panose="05050102010706020507" pitchFamily="18" charset="2"/>
              </a:rPr>
              <a:t>MEM/</a:t>
            </a:r>
            <a:r>
              <a:rPr lang="en-US" altLang="zh-CN" sz="2000" dirty="0" err="1">
                <a:sym typeface="Symbol" panose="05050102010706020507" pitchFamily="18" charset="2"/>
              </a:rPr>
              <a:t>WB.Rd</a:t>
            </a:r>
            <a:r>
              <a:rPr lang="en-US" altLang="zh-CN" sz="2000" dirty="0">
                <a:sym typeface="Symbol" panose="05050102010706020507" pitchFamily="18" charset="2"/>
              </a:rPr>
              <a:t> == ID/EX.rs1 or MEM/</a:t>
            </a:r>
            <a:r>
              <a:rPr lang="en-US" altLang="zh-CN" sz="2000" dirty="0" err="1">
                <a:sym typeface="Symbol" panose="05050102010706020507" pitchFamily="18" charset="2"/>
              </a:rPr>
              <a:t>WB.Rd</a:t>
            </a:r>
            <a:r>
              <a:rPr lang="en-US" altLang="zh-CN" sz="2000" dirty="0">
                <a:sym typeface="Symbol" panose="05050102010706020507" pitchFamily="18" charset="2"/>
              </a:rPr>
              <a:t> == ID/EX.rs2</a:t>
            </a:r>
          </a:p>
          <a:p>
            <a:pPr eaLnBrk="1" hangingPunct="1">
              <a:buFont typeface="Arial" panose="020B0604020202020204" pitchFamily="34" charset="0"/>
              <a:buChar char="•"/>
            </a:pPr>
            <a:r>
              <a:rPr kumimoji="1" lang="en-US" altLang="zh-CN" sz="2000" b="1" dirty="0">
                <a:solidFill>
                  <a:srgbClr val="FFC000"/>
                </a:solidFill>
                <a:latin typeface="Comic Sans MS" panose="030F0702030302020204" pitchFamily="66" charset="0"/>
              </a:rPr>
              <a:t>MEM/WB.LMD </a:t>
            </a:r>
            <a:r>
              <a:rPr kumimoji="1" lang="en-US" altLang="zh-CN" sz="2000" b="1" dirty="0">
                <a:solidFill>
                  <a:srgbClr val="FFC000"/>
                </a:solidFill>
                <a:latin typeface="Comic Sans MS" panose="030F0702030302020204" pitchFamily="66" charset="0"/>
                <a:sym typeface="Symbol" panose="05050102010706020507" pitchFamily="18" charset="2"/>
              </a:rPr>
              <a:t> DM input</a:t>
            </a:r>
            <a:endParaRPr lang="en-US" altLang="zh-CN" sz="2000" dirty="0">
              <a:solidFill>
                <a:srgbClr val="FFC000"/>
              </a:solidFill>
              <a:latin typeface="Comic Sans MS" panose="030F0702030302020204" pitchFamily="66" charset="0"/>
              <a:sym typeface="Symbol" panose="05050102010706020507" pitchFamily="18" charset="2"/>
            </a:endParaRPr>
          </a:p>
          <a:p>
            <a:pPr lvl="2" eaLnBrk="1" hangingPunct="1">
              <a:spcBef>
                <a:spcPct val="0"/>
              </a:spcBef>
            </a:pPr>
            <a:r>
              <a:rPr lang="en-US" altLang="zh-CN" sz="2000" dirty="0">
                <a:sym typeface="Symbol" panose="05050102010706020507" pitchFamily="18" charset="2"/>
              </a:rPr>
              <a:t>The previous instruction in MEM/WB is Load</a:t>
            </a:r>
          </a:p>
          <a:p>
            <a:pPr lvl="2" eaLnBrk="1" hangingPunct="1">
              <a:spcBef>
                <a:spcPct val="0"/>
              </a:spcBef>
            </a:pPr>
            <a:r>
              <a:rPr lang="en-US" altLang="zh-CN" sz="2000" dirty="0">
                <a:sym typeface="Symbol" panose="05050102010706020507" pitchFamily="18" charset="2"/>
              </a:rPr>
              <a:t>The instruction in EX/MEM is Store</a:t>
            </a:r>
          </a:p>
          <a:p>
            <a:pPr lvl="2" eaLnBrk="1" hangingPunct="1">
              <a:spcBef>
                <a:spcPct val="0"/>
              </a:spcBef>
            </a:pPr>
            <a:r>
              <a:rPr lang="en-US" altLang="zh-CN" sz="2000" dirty="0">
                <a:sym typeface="Symbol" panose="05050102010706020507" pitchFamily="18" charset="2"/>
              </a:rPr>
              <a:t>MEM/</a:t>
            </a:r>
            <a:r>
              <a:rPr lang="en-US" altLang="zh-CN" sz="2000" dirty="0" err="1">
                <a:sym typeface="Symbol" panose="05050102010706020507" pitchFamily="18" charset="2"/>
              </a:rPr>
              <a:t>WB.Rd</a:t>
            </a:r>
            <a:r>
              <a:rPr lang="en-US" altLang="zh-CN" sz="2000" dirty="0">
                <a:sym typeface="Symbol" panose="05050102010706020507" pitchFamily="18" charset="2"/>
              </a:rPr>
              <a:t> == EX/MEM.rs2 </a:t>
            </a:r>
          </a:p>
          <a:p>
            <a:pPr lvl="2" eaLnBrk="1" hangingPunct="1">
              <a:spcBef>
                <a:spcPct val="0"/>
              </a:spcBef>
            </a:pPr>
            <a:endParaRPr lang="en-US" altLang="zh-CN" sz="2000" dirty="0">
              <a:sym typeface="Symbol" panose="05050102010706020507" pitchFamily="18" charset="2"/>
            </a:endParaRPr>
          </a:p>
          <a:p>
            <a:pPr lvl="2" eaLnBrk="1" hangingPunct="1">
              <a:spcBef>
                <a:spcPct val="0"/>
              </a:spcBef>
            </a:pPr>
            <a:endParaRPr lang="en-US" altLang="zh-CN" sz="2000" dirty="0">
              <a:sym typeface="Symbol" panose="05050102010706020507" pitchFamily="18" charset="2"/>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331913" y="0"/>
            <a:ext cx="7561262" cy="765175"/>
          </a:xfrm>
        </p:spPr>
        <p:txBody>
          <a:bodyPr/>
          <a:lstStyle/>
          <a:p>
            <a:r>
              <a:rPr lang="en-US" altLang="zh-CN" sz="3200"/>
              <a:t>The performance influence of load stall</a:t>
            </a:r>
            <a:r>
              <a:rPr lang="en-US" altLang="zh-CN"/>
              <a:t> </a:t>
            </a:r>
          </a:p>
        </p:txBody>
      </p:sp>
      <p:sp>
        <p:nvSpPr>
          <p:cNvPr id="106499" name="Rectangle 3"/>
          <p:cNvSpPr>
            <a:spLocks noGrp="1" noRot="1" noChangeArrowheads="1"/>
          </p:cNvSpPr>
          <p:nvPr>
            <p:ph idx="1"/>
          </p:nvPr>
        </p:nvSpPr>
        <p:spPr bwMode="auto">
          <a:xfrm>
            <a:off x="611188" y="908050"/>
            <a:ext cx="8261350" cy="4683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i="1">
                <a:solidFill>
                  <a:srgbClr val="000000"/>
                </a:solidFill>
                <a:latin typeface="Comic Sans MS" panose="030F0702030302020204" pitchFamily="66" charset="0"/>
                <a:ea typeface="华文细黑" panose="02010600040101010101" pitchFamily="2" charset="-122"/>
              </a:rPr>
              <a:t>Example</a:t>
            </a:r>
          </a:p>
          <a:p>
            <a:pPr lvl="1"/>
            <a:r>
              <a:rPr lang="en-US" altLang="zh-CN" sz="2400" i="1">
                <a:solidFill>
                  <a:srgbClr val="000000"/>
                </a:solidFill>
                <a:latin typeface="Comic Sans MS" panose="030F0702030302020204" pitchFamily="66" charset="0"/>
                <a:ea typeface="华文细黑" panose="02010600040101010101" pitchFamily="2" charset="-122"/>
              </a:rPr>
              <a:t>Assume 30% of the instructions are loads.</a:t>
            </a:r>
            <a:r>
              <a:rPr lang="en-US" altLang="zh-CN" sz="2400">
                <a:latin typeface="Comic Sans MS" panose="030F0702030302020204" pitchFamily="66" charset="0"/>
                <a:ea typeface="华文细黑" panose="02010600040101010101" pitchFamily="2" charset="-122"/>
              </a:rPr>
              <a:t> </a:t>
            </a:r>
          </a:p>
          <a:p>
            <a:pPr lvl="1"/>
            <a:r>
              <a:rPr lang="en-US" altLang="zh-CN" sz="2400" i="1">
                <a:solidFill>
                  <a:srgbClr val="000000"/>
                </a:solidFill>
                <a:latin typeface="Comic Sans MS" panose="030F0702030302020204" pitchFamily="66" charset="0"/>
                <a:ea typeface="华文细黑" panose="02010600040101010101" pitchFamily="2" charset="-122"/>
              </a:rPr>
              <a:t>Half the time, instruction following a load instruction depends on the result of the load.</a:t>
            </a:r>
            <a:r>
              <a:rPr lang="en-US" altLang="zh-CN" sz="2400">
                <a:latin typeface="Comic Sans MS" panose="030F0702030302020204" pitchFamily="66" charset="0"/>
                <a:ea typeface="华文细黑" panose="02010600040101010101" pitchFamily="2" charset="-122"/>
              </a:rPr>
              <a:t> </a:t>
            </a:r>
          </a:p>
          <a:p>
            <a:pPr lvl="1"/>
            <a:r>
              <a:rPr lang="en-US" altLang="zh-CN" sz="2400" i="1">
                <a:solidFill>
                  <a:srgbClr val="000000"/>
                </a:solidFill>
                <a:latin typeface="Comic Sans MS" panose="030F0702030302020204" pitchFamily="66" charset="0"/>
                <a:ea typeface="华文细黑" panose="02010600040101010101" pitchFamily="2" charset="-122"/>
              </a:rPr>
              <a:t>If hazard causes a single cycle delay, how much faster is the ideal pipeline ?</a:t>
            </a:r>
            <a:r>
              <a:rPr lang="en-US" altLang="zh-CN"/>
              <a:t> </a:t>
            </a:r>
          </a:p>
          <a:p>
            <a:r>
              <a:rPr lang="en-US" altLang="zh-CN">
                <a:latin typeface="Comic Sans MS" panose="030F0702030302020204" pitchFamily="66" charset="0"/>
              </a:rPr>
              <a:t>Answer</a:t>
            </a:r>
          </a:p>
          <a:p>
            <a:pPr lvl="1"/>
            <a:r>
              <a:rPr lang="en-US" altLang="zh-CN">
                <a:latin typeface="Comic Sans MS" panose="030F0702030302020204" pitchFamily="66" charset="0"/>
              </a:rPr>
              <a:t>CPI = 1+30%</a:t>
            </a:r>
            <a:r>
              <a:rPr lang="en-US" altLang="zh-CN" b="1">
                <a:latin typeface="Comic Sans MS" panose="030F0702030302020204" pitchFamily="66" charset="0"/>
                <a:sym typeface="Symbol" panose="05050102010706020507" pitchFamily="18" charset="2"/>
              </a:rPr>
              <a:t></a:t>
            </a:r>
            <a:r>
              <a:rPr lang="en-US" altLang="zh-CN">
                <a:latin typeface="Comic Sans MS" panose="030F0702030302020204" pitchFamily="66" charset="0"/>
                <a:sym typeface="Symbol" panose="05050102010706020507" pitchFamily="18" charset="2"/>
              </a:rPr>
              <a:t>50% </a:t>
            </a:r>
            <a:r>
              <a:rPr lang="en-US" altLang="zh-CN" b="1">
                <a:latin typeface="Comic Sans MS" panose="030F0702030302020204" pitchFamily="66" charset="0"/>
                <a:sym typeface="Symbol" panose="05050102010706020507" pitchFamily="18" charset="2"/>
              </a:rPr>
              <a:t></a:t>
            </a:r>
            <a:r>
              <a:rPr lang="en-US" altLang="zh-CN">
                <a:latin typeface="Comic Sans MS" panose="030F0702030302020204" pitchFamily="66" charset="0"/>
                <a:sym typeface="Symbol" panose="05050102010706020507" pitchFamily="18" charset="2"/>
              </a:rPr>
              <a:t>1=1.15</a:t>
            </a:r>
          </a:p>
          <a:p>
            <a:pPr lvl="1"/>
            <a:r>
              <a:rPr lang="en-US" altLang="zh-CN">
                <a:latin typeface="Comic Sans MS" panose="030F0702030302020204" pitchFamily="66" charset="0"/>
                <a:sym typeface="Symbol" panose="05050102010706020507" pitchFamily="18" charset="2"/>
              </a:rPr>
              <a:t>The performance decrease about </a:t>
            </a:r>
            <a:r>
              <a:rPr lang="en-US" altLang="zh-CN">
                <a:solidFill>
                  <a:srgbClr val="FF0000"/>
                </a:solidFill>
                <a:latin typeface="Comic Sans MS" panose="030F0702030302020204" pitchFamily="66" charset="0"/>
                <a:sym typeface="Symbol" panose="05050102010706020507" pitchFamily="18" charset="2"/>
              </a:rPr>
              <a:t>15%</a:t>
            </a:r>
            <a:r>
              <a:rPr lang="en-US" altLang="zh-CN">
                <a:latin typeface="Comic Sans MS" panose="030F0702030302020204" pitchFamily="66" charset="0"/>
                <a:sym typeface="Symbol" panose="05050102010706020507" pitchFamily="18" charset="2"/>
              </a:rPr>
              <a:t> due to load stall.</a:t>
            </a:r>
          </a:p>
        </p:txBody>
      </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a:xfrm>
            <a:off x="1187450" y="0"/>
            <a:ext cx="7758113" cy="981075"/>
          </a:xfrm>
        </p:spPr>
        <p:txBody>
          <a:bodyPr/>
          <a:lstStyle/>
          <a:p>
            <a:r>
              <a:rPr lang="en-US" altLang="zh-CN"/>
              <a:t>Deal with Control Hazards</a:t>
            </a:r>
          </a:p>
        </p:txBody>
      </p:sp>
      <p:graphicFrame>
        <p:nvGraphicFramePr>
          <p:cNvPr id="5" name="Content Placeholder 4">
            <a:extLst>
              <a:ext uri="{FF2B5EF4-FFF2-40B4-BE49-F238E27FC236}">
                <a16:creationId xmlns:a16="http://schemas.microsoft.com/office/drawing/2014/main" id="{9634D0CA-AC1E-40C1-8614-0479CDB4F3BF}"/>
              </a:ext>
            </a:extLst>
          </p:cNvPr>
          <p:cNvGraphicFramePr>
            <a:graphicFrameLocks noGrp="1" noChangeAspect="1"/>
          </p:cNvGraphicFramePr>
          <p:nvPr>
            <p:ph idx="1"/>
            <p:extLst>
              <p:ext uri="{D42A27DB-BD31-4B8C-83A1-F6EECF244321}">
                <p14:modId xmlns:p14="http://schemas.microsoft.com/office/powerpoint/2010/main" val="2197674353"/>
              </p:ext>
            </p:extLst>
          </p:nvPr>
        </p:nvGraphicFramePr>
        <p:xfrm>
          <a:off x="539552" y="1556792"/>
          <a:ext cx="7922270" cy="4371975"/>
        </p:xfrm>
        <a:graphic>
          <a:graphicData uri="http://schemas.openxmlformats.org/presentationml/2006/ole">
            <mc:AlternateContent xmlns:mc="http://schemas.openxmlformats.org/markup-compatibility/2006">
              <mc:Choice xmlns:v="urn:schemas-microsoft-com:vml" Requires="v">
                <p:oleObj name="Visio" r:id="rId2" imgW="10954893" imgH="5543702" progId="Visio.Drawing.11">
                  <p:embed/>
                </p:oleObj>
              </mc:Choice>
              <mc:Fallback>
                <p:oleObj name="Visio" r:id="rId2" imgW="10954893" imgH="5543702" progId="Visio.Drawing.11">
                  <p:embed/>
                  <p:pic>
                    <p:nvPicPr>
                      <p:cNvPr id="4098"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56792"/>
                        <a:ext cx="7922270" cy="437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rrowheads="1"/>
          </p:cNvSpPr>
          <p:nvPr>
            <p:ph type="title"/>
          </p:nvPr>
        </p:nvSpPr>
        <p:spPr/>
        <p:txBody>
          <a:bodyPr/>
          <a:lstStyle/>
          <a:p>
            <a:r>
              <a:rPr lang="en-US" altLang="zh-CN"/>
              <a:t>Flushing the pipeline</a:t>
            </a:r>
          </a:p>
        </p:txBody>
      </p:sp>
      <p:sp>
        <p:nvSpPr>
          <p:cNvPr id="110595" name="Rectangle 3"/>
          <p:cNvSpPr>
            <a:spLocks noGrp="1" noRot="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latin typeface="Comic Sans MS" panose="030F0702030302020204" pitchFamily="66" charset="0"/>
              </a:rPr>
              <a:t>Simplest hardware:</a:t>
            </a:r>
          </a:p>
          <a:p>
            <a:pPr lvl="1"/>
            <a:r>
              <a:rPr lang="en-US" altLang="zh-CN" dirty="0">
                <a:latin typeface="Comic Sans MS" panose="030F0702030302020204" pitchFamily="66" charset="0"/>
              </a:rPr>
              <a:t>Holding or deleting any instruction after branch </a:t>
            </a:r>
            <a:r>
              <a:rPr lang="en-US" altLang="zh-CN" dirty="0">
                <a:solidFill>
                  <a:srgbClr val="FF0000"/>
                </a:solidFill>
                <a:latin typeface="Comic Sans MS" panose="030F0702030302020204" pitchFamily="66" charset="0"/>
              </a:rPr>
              <a:t>until the branch destination is know.</a:t>
            </a:r>
          </a:p>
          <a:p>
            <a:pPr lvl="1"/>
            <a:r>
              <a:rPr lang="en-US" altLang="zh-CN" dirty="0">
                <a:latin typeface="Comic Sans MS" panose="030F0702030302020204" pitchFamily="66" charset="0"/>
              </a:rPr>
              <a:t>Penalty is fixed.</a:t>
            </a:r>
          </a:p>
          <a:p>
            <a:pPr lvl="1"/>
            <a:r>
              <a:rPr lang="en-US" altLang="zh-CN" dirty="0">
                <a:latin typeface="Comic Sans MS" panose="030F0702030302020204" pitchFamily="66" charset="0"/>
              </a:rPr>
              <a:t>Can not be reduced by software.</a:t>
            </a:r>
          </a:p>
        </p:txBody>
      </p:sp>
      <p:sp>
        <p:nvSpPr>
          <p:cNvPr id="5" name="文本框 4">
            <a:extLst>
              <a:ext uri="{FF2B5EF4-FFF2-40B4-BE49-F238E27FC236}">
                <a16:creationId xmlns:a16="http://schemas.microsoft.com/office/drawing/2014/main" id="{F8BB53F8-0A64-4414-BDA8-71C875E99EC9}"/>
              </a:ext>
            </a:extLst>
          </p:cNvPr>
          <p:cNvSpPr txBox="1"/>
          <p:nvPr/>
        </p:nvSpPr>
        <p:spPr>
          <a:xfrm>
            <a:off x="395536" y="3243719"/>
            <a:ext cx="8063904" cy="2677656"/>
          </a:xfrm>
          <a:prstGeom prst="rect">
            <a:avLst/>
          </a:prstGeom>
          <a:noFill/>
        </p:spPr>
        <p:txBody>
          <a:bodyPr wrap="square">
            <a:spAutoFit/>
          </a:bodyPr>
          <a:lstStyle/>
          <a:p>
            <a:r>
              <a:rPr lang="en-US" altLang="zh-CN" sz="2100" i="1" dirty="0">
                <a:solidFill>
                  <a:srgbClr val="000000"/>
                </a:solidFill>
                <a:latin typeface="Comic Sans MS" panose="030F0702030302020204" pitchFamily="66" charset="0"/>
              </a:rPr>
              <a:t>Problem:</a:t>
            </a:r>
          </a:p>
          <a:p>
            <a:pPr lvl="1"/>
            <a:r>
              <a:rPr lang="en-US" altLang="zh-CN" sz="2100" i="1" dirty="0">
                <a:solidFill>
                  <a:srgbClr val="000000"/>
                </a:solidFill>
                <a:latin typeface="Comic Sans MS" panose="030F0702030302020204" pitchFamily="66" charset="0"/>
              </a:rPr>
              <a:t>With a 25% branch frequency and an ideal CPI of 1, how much the </a:t>
            </a:r>
            <a:r>
              <a:rPr lang="en-US" altLang="zh-CN" sz="2100" i="1" dirty="0" err="1">
                <a:solidFill>
                  <a:srgbClr val="000000"/>
                </a:solidFill>
                <a:latin typeface="Comic Sans MS" panose="030F0702030302020204" pitchFamily="66" charset="0"/>
              </a:rPr>
              <a:t>performace</a:t>
            </a:r>
            <a:r>
              <a:rPr lang="en-US" altLang="zh-CN" sz="2100" i="1" dirty="0">
                <a:solidFill>
                  <a:srgbClr val="000000"/>
                </a:solidFill>
                <a:latin typeface="Comic Sans MS" panose="030F0702030302020204" pitchFamily="66" charset="0"/>
              </a:rPr>
              <a:t> is by inserting stalls ?</a:t>
            </a:r>
          </a:p>
          <a:p>
            <a:endParaRPr lang="en-US" altLang="zh-CN" sz="2100" dirty="0">
              <a:solidFill>
                <a:srgbClr val="000000"/>
              </a:solidFill>
              <a:latin typeface="Comic Sans MS" panose="030F0702030302020204" pitchFamily="66" charset="0"/>
            </a:endParaRPr>
          </a:p>
          <a:p>
            <a:r>
              <a:rPr lang="en-US" altLang="zh-CN" sz="2100" dirty="0">
                <a:solidFill>
                  <a:srgbClr val="000000"/>
                </a:solidFill>
                <a:latin typeface="Comic Sans MS" panose="030F0702030302020204" pitchFamily="66" charset="0"/>
              </a:rPr>
              <a:t>Answer:</a:t>
            </a:r>
          </a:p>
          <a:p>
            <a:pPr lvl="1"/>
            <a:r>
              <a:rPr lang="en-US" altLang="zh-CN" sz="2100" dirty="0">
                <a:solidFill>
                  <a:srgbClr val="000000"/>
                </a:solidFill>
                <a:latin typeface="Comic Sans MS" panose="030F0702030302020204" pitchFamily="66" charset="0"/>
              </a:rPr>
              <a:t>CPI = 1+25%</a:t>
            </a:r>
            <a:r>
              <a:rPr lang="en-US" altLang="zh-CN" sz="2100" dirty="0">
                <a:solidFill>
                  <a:srgbClr val="000000"/>
                </a:solidFill>
                <a:latin typeface="Comic Sans MS" panose="030F0702030302020204" pitchFamily="66" charset="0"/>
                <a:sym typeface="Symbol" panose="05050102010706020507" pitchFamily="18" charset="2"/>
              </a:rPr>
              <a:t></a:t>
            </a:r>
            <a:r>
              <a:rPr lang="zh-CN" altLang="en-US" sz="2100" dirty="0">
                <a:solidFill>
                  <a:srgbClr val="000000"/>
                </a:solidFill>
                <a:latin typeface="Comic Sans MS" panose="030F0702030302020204" pitchFamily="66" charset="0"/>
                <a:sym typeface="Symbol" panose="05050102010706020507" pitchFamily="18" charset="2"/>
              </a:rPr>
              <a:t>３＝</a:t>
            </a:r>
            <a:r>
              <a:rPr lang="en-US" altLang="zh-CN" sz="2100" dirty="0">
                <a:solidFill>
                  <a:srgbClr val="000000"/>
                </a:solidFill>
                <a:latin typeface="Comic Sans MS" panose="030F0702030302020204" pitchFamily="66" charset="0"/>
              </a:rPr>
              <a:t>1.75</a:t>
            </a:r>
          </a:p>
          <a:p>
            <a:pPr lvl="1"/>
            <a:r>
              <a:rPr lang="en-US" altLang="zh-CN" sz="2100" dirty="0">
                <a:solidFill>
                  <a:srgbClr val="000000"/>
                </a:solidFill>
                <a:latin typeface="Comic Sans MS" panose="030F0702030302020204" pitchFamily="66" charset="0"/>
              </a:rPr>
              <a:t>this simple solution achieves only about </a:t>
            </a:r>
            <a:r>
              <a:rPr lang="en-US" altLang="zh-CN" sz="2100" b="1" dirty="0">
                <a:solidFill>
                  <a:srgbClr val="0000FF"/>
                </a:solidFill>
                <a:latin typeface="Comic Sans MS" panose="030F0702030302020204" pitchFamily="66" charset="0"/>
              </a:rPr>
              <a:t>half</a:t>
            </a:r>
            <a:r>
              <a:rPr lang="en-US" altLang="zh-CN" sz="2100" dirty="0">
                <a:latin typeface="Comic Sans MS" panose="030F0702030302020204" pitchFamily="66" charset="0"/>
              </a:rPr>
              <a:t> </a:t>
            </a:r>
            <a:r>
              <a:rPr lang="en-US" altLang="zh-CN" sz="2100" dirty="0">
                <a:solidFill>
                  <a:srgbClr val="000000"/>
                </a:solidFill>
                <a:latin typeface="Comic Sans MS" panose="030F0702030302020204" pitchFamily="66" charset="0"/>
              </a:rPr>
              <a:t>of the ideal</a:t>
            </a:r>
            <a:r>
              <a:rPr lang="en-US" altLang="zh-CN" sz="2100" dirty="0">
                <a:latin typeface="Comic Sans MS" panose="030F0702030302020204" pitchFamily="66" charset="0"/>
              </a:rPr>
              <a:t> performance.</a:t>
            </a:r>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a:xfrm>
            <a:off x="1187450" y="0"/>
            <a:ext cx="7677150" cy="908050"/>
          </a:xfrm>
        </p:spPr>
        <p:txBody>
          <a:bodyPr/>
          <a:lstStyle/>
          <a:p>
            <a:r>
              <a:rPr lang="en-US" altLang="zh-CN" sz="3200">
                <a:solidFill>
                  <a:srgbClr val="FF0000"/>
                </a:solidFill>
              </a:rPr>
              <a:t>Move the Branch Computation Forward</a:t>
            </a:r>
          </a:p>
        </p:txBody>
      </p:sp>
      <p:sp>
        <p:nvSpPr>
          <p:cNvPr id="113667" name="Rectangle 3"/>
          <p:cNvSpPr>
            <a:spLocks noChangeArrowheads="1"/>
          </p:cNvSpPr>
          <p:nvPr/>
        </p:nvSpPr>
        <p:spPr bwMode="auto">
          <a:xfrm>
            <a:off x="2171700" y="1766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3668" name="Object 4"/>
          <p:cNvGraphicFramePr>
            <a:graphicFrameLocks noChangeAspect="1"/>
          </p:cNvGraphicFramePr>
          <p:nvPr>
            <p:extLst>
              <p:ext uri="{D42A27DB-BD31-4B8C-83A1-F6EECF244321}">
                <p14:modId xmlns:p14="http://schemas.microsoft.com/office/powerpoint/2010/main" val="1620219785"/>
              </p:ext>
            </p:extLst>
          </p:nvPr>
        </p:nvGraphicFramePr>
        <p:xfrm>
          <a:off x="468313" y="908050"/>
          <a:ext cx="8382000" cy="4724400"/>
        </p:xfrm>
        <a:graphic>
          <a:graphicData uri="http://schemas.openxmlformats.org/presentationml/2006/ole">
            <mc:AlternateContent xmlns:mc="http://schemas.openxmlformats.org/markup-compatibility/2006">
              <mc:Choice xmlns:v="urn:schemas-microsoft-com:vml" Requires="v">
                <p:oleObj name="Picture" r:id="rId2" imgW="4800600" imgH="3324860" progId="Word.Picture.8">
                  <p:embed/>
                </p:oleObj>
              </mc:Choice>
              <mc:Fallback>
                <p:oleObj name="Picture" r:id="rId2" imgW="4800600" imgH="332486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en-US" altLang="zh-CN"/>
              <a:t>Multi-cycle implementation</a:t>
            </a:r>
          </a:p>
        </p:txBody>
      </p:sp>
      <p:pic>
        <p:nvPicPr>
          <p:cNvPr id="36867" name="Picture 3" descr="chap3_1-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a:xfrm>
            <a:off x="1258888" y="0"/>
            <a:ext cx="7885112" cy="1052513"/>
          </a:xfrm>
        </p:spPr>
        <p:txBody>
          <a:bodyPr/>
          <a:lstStyle/>
          <a:p>
            <a:r>
              <a:rPr lang="en-US" altLang="zh-CN" sz="3200" dirty="0">
                <a:solidFill>
                  <a:srgbClr val="FF0000"/>
                </a:solidFill>
              </a:rPr>
              <a:t>Move the Branch Computation more Forward//</a:t>
            </a:r>
            <a:r>
              <a:rPr lang="zh-CN" altLang="en-US" sz="3200" dirty="0">
                <a:solidFill>
                  <a:srgbClr val="3333FF"/>
                </a:solidFill>
              </a:rPr>
              <a:t>这种题目里需要明确指出</a:t>
            </a:r>
            <a:r>
              <a:rPr lang="zh-CN" altLang="en-US" sz="3200" dirty="0">
                <a:solidFill>
                  <a:srgbClr val="FF0000"/>
                </a:solidFill>
              </a:rPr>
              <a:t>。</a:t>
            </a:r>
            <a:endParaRPr lang="en-US" altLang="zh-CN" sz="3200" dirty="0">
              <a:solidFill>
                <a:srgbClr val="FF0000"/>
              </a:solidFill>
            </a:endParaRPr>
          </a:p>
        </p:txBody>
      </p:sp>
      <p:pic>
        <p:nvPicPr>
          <p:cNvPr id="114692" name="Picture 4" descr="chap3_4-5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E27B-031D-80CC-9C5D-F1410A40FA6E}"/>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9389721-11B3-BD68-AEC6-8A8342852497}"/>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2926776923"/>
      </p:ext>
    </p:extLst>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1331913" y="0"/>
            <a:ext cx="7561262" cy="981075"/>
          </a:xfrm>
        </p:spPr>
        <p:txBody>
          <a:bodyPr/>
          <a:lstStyle/>
          <a:p>
            <a:r>
              <a:rPr lang="en-US" altLang="zh-CN" sz="3600" dirty="0"/>
              <a:t>Why “waste” the fetched instruction ?</a:t>
            </a:r>
          </a:p>
        </p:txBody>
      </p:sp>
      <p:sp>
        <p:nvSpPr>
          <p:cNvPr id="115715" name="Rectangle 3"/>
          <p:cNvSpPr>
            <a:spLocks noGrp="1" noRot="1" noChangeArrowheads="1"/>
          </p:cNvSpPr>
          <p:nvPr>
            <p:ph type="body" sz="half" idx="1"/>
          </p:nvPr>
        </p:nvSpPr>
        <p:spPr bwMode="auto">
          <a:xfrm>
            <a:off x="400050" y="3706813"/>
            <a:ext cx="8059738" cy="221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latin typeface="Comic Sans MS" panose="030F0702030302020204" pitchFamily="66" charset="0"/>
              </a:rPr>
              <a:t>We have fetched the instruction 48, why should we waste the delay slot ?</a:t>
            </a:r>
          </a:p>
        </p:txBody>
      </p:sp>
      <p:graphicFrame>
        <p:nvGraphicFramePr>
          <p:cNvPr id="280580" name="Group 4"/>
          <p:cNvGraphicFramePr>
            <a:graphicFrameLocks noGrp="1"/>
          </p:cNvGraphicFramePr>
          <p:nvPr>
            <p:ph sz="half" idx="2"/>
            <p:extLst>
              <p:ext uri="{D42A27DB-BD31-4B8C-83A1-F6EECF244321}">
                <p14:modId xmlns:p14="http://schemas.microsoft.com/office/powerpoint/2010/main" val="2770091524"/>
              </p:ext>
            </p:extLst>
          </p:nvPr>
        </p:nvGraphicFramePr>
        <p:xfrm>
          <a:off x="468313" y="1484313"/>
          <a:ext cx="8477250" cy="2195513"/>
        </p:xfrm>
        <a:graphic>
          <a:graphicData uri="http://schemas.openxmlformats.org/drawingml/2006/table">
            <a:tbl>
              <a:tblPr/>
              <a:tblGrid>
                <a:gridCol w="2914650">
                  <a:extLst>
                    <a:ext uri="{9D8B030D-6E8A-4147-A177-3AD203B41FA5}">
                      <a16:colId xmlns:a16="http://schemas.microsoft.com/office/drawing/2014/main" val="20000"/>
                    </a:ext>
                  </a:extLst>
                </a:gridCol>
                <a:gridCol w="642937">
                  <a:extLst>
                    <a:ext uri="{9D8B030D-6E8A-4147-A177-3AD203B41FA5}">
                      <a16:colId xmlns:a16="http://schemas.microsoft.com/office/drawing/2014/main" val="20001"/>
                    </a:ext>
                  </a:extLst>
                </a:gridCol>
                <a:gridCol w="681038">
                  <a:extLst>
                    <a:ext uri="{9D8B030D-6E8A-4147-A177-3AD203B41FA5}">
                      <a16:colId xmlns:a16="http://schemas.microsoft.com/office/drawing/2014/main" val="20002"/>
                    </a:ext>
                  </a:extLst>
                </a:gridCol>
                <a:gridCol w="681037">
                  <a:extLst>
                    <a:ext uri="{9D8B030D-6E8A-4147-A177-3AD203B41FA5}">
                      <a16:colId xmlns:a16="http://schemas.microsoft.com/office/drawing/2014/main" val="20003"/>
                    </a:ext>
                  </a:extLst>
                </a:gridCol>
                <a:gridCol w="985838">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833437">
                  <a:extLst>
                    <a:ext uri="{9D8B030D-6E8A-4147-A177-3AD203B41FA5}">
                      <a16:colId xmlns:a16="http://schemas.microsoft.com/office/drawing/2014/main" val="20006"/>
                    </a:ext>
                  </a:extLst>
                </a:gridCol>
                <a:gridCol w="833438">
                  <a:extLst>
                    <a:ext uri="{9D8B030D-6E8A-4147-A177-3AD203B41FA5}">
                      <a16:colId xmlns:a16="http://schemas.microsoft.com/office/drawing/2014/main" val="20007"/>
                    </a:ext>
                  </a:extLst>
                </a:gridCol>
              </a:tblGrid>
              <a:tr h="73204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Branch instruction</a:t>
                      </a:r>
                      <a:endParaRPr kumimoji="0" lang="en-US" altLang="zh-CN" sz="1800" b="0" i="0" u="none" strike="noStrike" cap="none" normalizeH="0" baseline="0">
                        <a:ln>
                          <a:noFill/>
                        </a:ln>
                        <a:solidFill>
                          <a:srgbClr val="0000FF"/>
                        </a:solidFill>
                        <a:effectLst/>
                        <a:latin typeface="Comic Sans MS" panose="030F0702030302020204" pitchFamily="66" charset="0"/>
                        <a:ea typeface="宋体" panose="02010600030101010101"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MEM</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WB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15772" name="Group 60"/>
          <p:cNvGrpSpPr/>
          <p:nvPr/>
        </p:nvGrpSpPr>
        <p:grpSpPr bwMode="auto">
          <a:xfrm>
            <a:off x="3924300" y="2060575"/>
            <a:ext cx="644525" cy="1833563"/>
            <a:chOff x="1633" y="1434"/>
            <a:chExt cx="406" cy="1155"/>
          </a:xfrm>
        </p:grpSpPr>
        <p:sp>
          <p:nvSpPr>
            <p:cNvPr id="115773" name="Oval 61"/>
            <p:cNvSpPr>
              <a:spLocks noChangeArrowheads="1"/>
            </p:cNvSpPr>
            <p:nvPr/>
          </p:nvSpPr>
          <p:spPr bwMode="auto">
            <a:xfrm>
              <a:off x="1655" y="1434"/>
              <a:ext cx="384" cy="384"/>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74" name="Line 62"/>
            <p:cNvSpPr>
              <a:spLocks noChangeShapeType="1"/>
            </p:cNvSpPr>
            <p:nvPr/>
          </p:nvSpPr>
          <p:spPr bwMode="auto">
            <a:xfrm flipH="1">
              <a:off x="1633" y="1818"/>
              <a:ext cx="181" cy="771"/>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2" name="Picture 1">
            <a:extLst>
              <a:ext uri="{FF2B5EF4-FFF2-40B4-BE49-F238E27FC236}">
                <a16:creationId xmlns:a16="http://schemas.microsoft.com/office/drawing/2014/main" id="{B8F93A8E-FA11-9874-FB8E-3FA74A3298F9}"/>
              </a:ext>
            </a:extLst>
          </p:cNvPr>
          <p:cNvPicPr>
            <a:picLocks noChangeAspect="1"/>
          </p:cNvPicPr>
          <p:nvPr/>
        </p:nvPicPr>
        <p:blipFill>
          <a:blip r:embed="rId2"/>
          <a:stretch>
            <a:fillRect/>
          </a:stretch>
        </p:blipFill>
        <p:spPr>
          <a:xfrm>
            <a:off x="614363" y="1700808"/>
            <a:ext cx="1435100" cy="444500"/>
          </a:xfrm>
          <a:prstGeom prst="rect">
            <a:avLst/>
          </a:prstGeom>
        </p:spPr>
      </p:pic>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a:xfrm>
            <a:off x="1403350" y="0"/>
            <a:ext cx="7435850" cy="1052513"/>
          </a:xfrm>
        </p:spPr>
        <p:txBody>
          <a:bodyPr/>
          <a:lstStyle/>
          <a:p>
            <a:r>
              <a:rPr lang="en-US" altLang="zh-CN"/>
              <a:t>Delayed branch</a:t>
            </a:r>
          </a:p>
        </p:txBody>
      </p:sp>
      <p:sp>
        <p:nvSpPr>
          <p:cNvPr id="116739" name="Rectangle 3"/>
          <p:cNvSpPr>
            <a:spLocks noGrp="1" noRot="1" noChangeArrowheads="1"/>
          </p:cNvSpPr>
          <p:nvPr>
            <p:ph idx="1"/>
          </p:nvPr>
        </p:nvSpPr>
        <p:spPr bwMode="auto">
          <a:xfrm>
            <a:off x="304800" y="981075"/>
            <a:ext cx="88392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dirty="0">
                <a:solidFill>
                  <a:srgbClr val="000000"/>
                </a:solidFill>
                <a:latin typeface="Comic Sans MS" panose="030F0702030302020204" pitchFamily="66" charset="0"/>
              </a:rPr>
              <a:t>Good news</a:t>
            </a:r>
          </a:p>
          <a:p>
            <a:pPr lvl="1">
              <a:lnSpc>
                <a:spcPct val="90000"/>
              </a:lnSpc>
            </a:pPr>
            <a:r>
              <a:rPr lang="en-US" altLang="zh-CN" dirty="0">
                <a:solidFill>
                  <a:srgbClr val="000000"/>
                </a:solidFill>
                <a:latin typeface="Comic Sans MS" panose="030F0702030302020204" pitchFamily="66" charset="0"/>
              </a:rPr>
              <a:t>Just 1 cycle to figure out what the right branch address is</a:t>
            </a:r>
          </a:p>
          <a:p>
            <a:pPr lvl="1">
              <a:lnSpc>
                <a:spcPct val="90000"/>
              </a:lnSpc>
            </a:pPr>
            <a:r>
              <a:rPr lang="en-US" altLang="zh-CN" dirty="0">
                <a:solidFill>
                  <a:srgbClr val="000000"/>
                </a:solidFill>
                <a:latin typeface="Comic Sans MS" panose="030F0702030302020204" pitchFamily="66" charset="0"/>
              </a:rPr>
              <a:t>So, not 2 or 3 cycles of potential NOP or stall</a:t>
            </a:r>
          </a:p>
          <a:p>
            <a:pPr>
              <a:lnSpc>
                <a:spcPct val="90000"/>
              </a:lnSpc>
            </a:pPr>
            <a:r>
              <a:rPr lang="en-US" altLang="zh-CN" dirty="0">
                <a:solidFill>
                  <a:srgbClr val="000000"/>
                </a:solidFill>
                <a:latin typeface="Comic Sans MS" panose="030F0702030302020204" pitchFamily="66" charset="0"/>
              </a:rPr>
              <a:t>Strange news</a:t>
            </a:r>
          </a:p>
          <a:p>
            <a:pPr lvl="1">
              <a:lnSpc>
                <a:spcPct val="90000"/>
              </a:lnSpc>
            </a:pPr>
            <a:r>
              <a:rPr lang="en-US" altLang="zh-CN" dirty="0">
                <a:solidFill>
                  <a:srgbClr val="000000"/>
                </a:solidFill>
                <a:latin typeface="Comic Sans MS" panose="030F0702030302020204" pitchFamily="66" charset="0"/>
              </a:rPr>
              <a:t>OK, it’s </a:t>
            </a:r>
            <a:r>
              <a:rPr lang="en-US" altLang="zh-CN" dirty="0">
                <a:solidFill>
                  <a:srgbClr val="FD0128"/>
                </a:solidFill>
                <a:latin typeface="Comic Sans MS" panose="030F0702030302020204" pitchFamily="66" charset="0"/>
              </a:rPr>
              <a:t>always </a:t>
            </a:r>
            <a:r>
              <a:rPr lang="en-US" altLang="zh-CN" dirty="0">
                <a:solidFill>
                  <a:srgbClr val="000000"/>
                </a:solidFill>
                <a:latin typeface="Comic Sans MS" panose="030F0702030302020204" pitchFamily="66" charset="0"/>
              </a:rPr>
              <a:t>1 cycle, and we </a:t>
            </a:r>
            <a:r>
              <a:rPr lang="en-US" altLang="zh-CN" dirty="0">
                <a:solidFill>
                  <a:srgbClr val="FD0128"/>
                </a:solidFill>
                <a:latin typeface="Comic Sans MS" panose="030F0702030302020204" pitchFamily="66" charset="0"/>
              </a:rPr>
              <a:t>always </a:t>
            </a:r>
            <a:r>
              <a:rPr lang="en-US" altLang="zh-CN" dirty="0">
                <a:solidFill>
                  <a:srgbClr val="000000"/>
                </a:solidFill>
                <a:latin typeface="Comic Sans MS" panose="030F0702030302020204" pitchFamily="66" charset="0"/>
              </a:rPr>
              <a:t>have to wait</a:t>
            </a:r>
          </a:p>
          <a:p>
            <a:pPr lvl="1">
              <a:lnSpc>
                <a:spcPct val="90000"/>
              </a:lnSpc>
            </a:pPr>
            <a:r>
              <a:rPr lang="en-US" altLang="zh-CN" dirty="0">
                <a:solidFill>
                  <a:srgbClr val="000000"/>
                </a:solidFill>
                <a:latin typeface="Comic Sans MS" panose="030F0702030302020204" pitchFamily="66" charset="0"/>
              </a:rPr>
              <a:t>And on MIPS, </a:t>
            </a:r>
            <a:r>
              <a:rPr lang="en-US" altLang="zh-CN" dirty="0">
                <a:solidFill>
                  <a:srgbClr val="FD0128"/>
                </a:solidFill>
                <a:latin typeface="Comic Sans MS" panose="030F0702030302020204" pitchFamily="66" charset="0"/>
              </a:rPr>
              <a:t>this instruction always executes, no matter whether the branch taken or not taken. (hardware scheme)</a:t>
            </a:r>
            <a:endParaRPr lang="en-US" altLang="zh-CN" dirty="0">
              <a:latin typeface="Comic Sans MS" panose="030F0702030302020204" pitchFamily="66" charset="0"/>
            </a:endParaRPr>
          </a:p>
        </p:txBody>
      </p:sp>
    </p:spTree>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a:t>MIPS pipeline with FP units</a:t>
            </a:r>
          </a:p>
        </p:txBody>
      </p:sp>
      <p:pic>
        <p:nvPicPr>
          <p:cNvPr id="1239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sz="3200"/>
              <a:t>Pipeline supports multiple outstanding FP operations</a:t>
            </a:r>
          </a:p>
        </p:txBody>
      </p:sp>
      <p:sp>
        <p:nvSpPr>
          <p:cNvPr id="126979" name="Rectangle 3"/>
          <p:cNvSpPr>
            <a:spLocks noChangeArrowheads="1"/>
          </p:cNvSpPr>
          <p:nvPr/>
        </p:nvSpPr>
        <p:spPr bwMode="auto">
          <a:xfrm>
            <a:off x="2171700" y="1704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a:p>
        </p:txBody>
      </p:sp>
      <p:grpSp>
        <p:nvGrpSpPr>
          <p:cNvPr id="126980" name="组合 235"/>
          <p:cNvGrpSpPr/>
          <p:nvPr/>
        </p:nvGrpSpPr>
        <p:grpSpPr bwMode="auto">
          <a:xfrm>
            <a:off x="214313" y="1571625"/>
            <a:ext cx="8643937" cy="4573588"/>
            <a:chOff x="428596" y="1071546"/>
            <a:chExt cx="8215370" cy="4572826"/>
          </a:xfrm>
        </p:grpSpPr>
        <p:cxnSp>
          <p:nvCxnSpPr>
            <p:cNvPr id="126981" name="直接连接符 236"/>
            <p:cNvCxnSpPr>
              <a:cxnSpLocks noChangeShapeType="1"/>
              <a:endCxn id="262" idx="3"/>
            </p:cNvCxnSpPr>
            <p:nvPr/>
          </p:nvCxnSpPr>
          <p:spPr bwMode="auto">
            <a:xfrm rot="10800000" flipH="1">
              <a:off x="428596" y="3429000"/>
              <a:ext cx="135732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grpSp>
          <p:nvGrpSpPr>
            <p:cNvPr id="126982" name="组合 108"/>
            <p:cNvGrpSpPr/>
            <p:nvPr/>
          </p:nvGrpSpPr>
          <p:grpSpPr bwMode="auto">
            <a:xfrm>
              <a:off x="428596" y="1071546"/>
              <a:ext cx="8215370" cy="4572826"/>
              <a:chOff x="428596" y="1071546"/>
              <a:chExt cx="8215370" cy="4572826"/>
            </a:xfrm>
          </p:grpSpPr>
          <p:cxnSp>
            <p:nvCxnSpPr>
              <p:cNvPr id="126984" name="直接连接符 239"/>
              <p:cNvCxnSpPr>
                <a:cxnSpLocks noChangeShapeType="1"/>
                <a:stCxn id="270" idx="1"/>
                <a:endCxn id="273" idx="3"/>
              </p:cNvCxnSpPr>
              <p:nvPr/>
            </p:nvCxnSpPr>
            <p:spPr bwMode="auto">
              <a:xfrm rot="10800000" flipH="1">
                <a:off x="3500430" y="4051940"/>
                <a:ext cx="264320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grpSp>
            <p:nvGrpSpPr>
              <p:cNvPr id="126985" name="组合 83"/>
              <p:cNvGrpSpPr/>
              <p:nvPr/>
            </p:nvGrpSpPr>
            <p:grpSpPr bwMode="auto">
              <a:xfrm>
                <a:off x="428596" y="1071546"/>
                <a:ext cx="8215370" cy="4572826"/>
                <a:chOff x="428596" y="1071546"/>
                <a:chExt cx="8215370" cy="4572826"/>
              </a:xfrm>
            </p:grpSpPr>
            <p:cxnSp>
              <p:nvCxnSpPr>
                <p:cNvPr id="127004" name="直接连接符 259"/>
                <p:cNvCxnSpPr>
                  <a:cxnSpLocks noChangeShapeType="1"/>
                  <a:stCxn id="263" idx="3"/>
                  <a:endCxn id="269" idx="1"/>
                </p:cNvCxnSpPr>
                <p:nvPr/>
              </p:nvCxnSpPr>
              <p:spPr bwMode="auto">
                <a:xfrm>
                  <a:off x="3000364" y="2714620"/>
                  <a:ext cx="385765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sp>
              <p:nvSpPr>
                <p:cNvPr id="261" name="矩形 3"/>
                <p:cNvSpPr/>
                <p:nvPr/>
              </p:nvSpPr>
              <p:spPr>
                <a:xfrm>
                  <a:off x="428596" y="2928612"/>
                  <a:ext cx="571832" cy="99995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2800" kern="0" dirty="0">
                      <a:solidFill>
                        <a:sysClr val="windowText" lastClr="000000"/>
                      </a:solidFill>
                      <a:latin typeface="Calibri" panose="020F0502020204030204"/>
                      <a:ea typeface="宋体" panose="02010600030101010101" pitchFamily="2" charset="-122"/>
                    </a:rPr>
                    <a:t>IF</a:t>
                  </a:r>
                  <a:endParaRPr lang="zh-CN" altLang="en-US" sz="2800" kern="0" dirty="0">
                    <a:solidFill>
                      <a:sysClr val="windowText" lastClr="000000"/>
                    </a:solidFill>
                    <a:latin typeface="Calibri" panose="020F0502020204030204"/>
                    <a:ea typeface="宋体" panose="02010600030101010101" pitchFamily="2" charset="-122"/>
                  </a:endParaRPr>
                </a:p>
              </p:txBody>
            </p:sp>
            <p:sp>
              <p:nvSpPr>
                <p:cNvPr id="262" name="矩形 261"/>
                <p:cNvSpPr/>
                <p:nvPr/>
              </p:nvSpPr>
              <p:spPr>
                <a:xfrm>
                  <a:off x="1214676" y="2928612"/>
                  <a:ext cx="571833" cy="99995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2800" kern="0" dirty="0">
                      <a:solidFill>
                        <a:sysClr val="windowText" lastClr="000000"/>
                      </a:solidFill>
                      <a:latin typeface="Calibri" panose="020F0502020204030204"/>
                      <a:ea typeface="宋体" panose="02010600030101010101" pitchFamily="2" charset="-122"/>
                    </a:rPr>
                    <a:t>ID</a:t>
                  </a:r>
                  <a:endParaRPr lang="zh-CN" altLang="en-US" sz="2800" kern="0" dirty="0">
                    <a:solidFill>
                      <a:sysClr val="windowText" lastClr="000000"/>
                    </a:solidFill>
                    <a:latin typeface="Calibri" panose="020F0502020204030204"/>
                    <a:ea typeface="宋体" panose="02010600030101010101" pitchFamily="2" charset="-122"/>
                  </a:endParaRPr>
                </a:p>
              </p:txBody>
            </p:sp>
            <p:sp>
              <p:nvSpPr>
                <p:cNvPr id="263" name="矩形 262"/>
                <p:cNvSpPr/>
                <p:nvPr/>
              </p:nvSpPr>
              <p:spPr>
                <a:xfrm>
                  <a:off x="2500166" y="2285782"/>
                  <a:ext cx="500919"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M1</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4" name="矩形 6"/>
                <p:cNvSpPr/>
                <p:nvPr/>
              </p:nvSpPr>
              <p:spPr>
                <a:xfrm>
                  <a:off x="3215334" y="2285782"/>
                  <a:ext cx="499411"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M2</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5" name="矩形 264"/>
                <p:cNvSpPr/>
                <p:nvPr/>
              </p:nvSpPr>
              <p:spPr>
                <a:xfrm>
                  <a:off x="3928993" y="2285782"/>
                  <a:ext cx="499410"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M3</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6" name="矩形 265"/>
                <p:cNvSpPr/>
                <p:nvPr/>
              </p:nvSpPr>
              <p:spPr>
                <a:xfrm>
                  <a:off x="4659248" y="2285782"/>
                  <a:ext cx="499410"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M4</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7" name="矩形 266"/>
                <p:cNvSpPr/>
                <p:nvPr/>
              </p:nvSpPr>
              <p:spPr>
                <a:xfrm>
                  <a:off x="5398556" y="2285782"/>
                  <a:ext cx="500919"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M5</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8" name="矩形 267"/>
                <p:cNvSpPr/>
                <p:nvPr/>
              </p:nvSpPr>
              <p:spPr>
                <a:xfrm>
                  <a:off x="6143899" y="2285782"/>
                  <a:ext cx="499410"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M6</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9" name="矩形 268"/>
                <p:cNvSpPr/>
                <p:nvPr/>
              </p:nvSpPr>
              <p:spPr>
                <a:xfrm>
                  <a:off x="6857557" y="2285782"/>
                  <a:ext cx="500919"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M7</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0" name="矩形 269"/>
                <p:cNvSpPr/>
                <p:nvPr/>
              </p:nvSpPr>
              <p:spPr>
                <a:xfrm>
                  <a:off x="3500496" y="3623821"/>
                  <a:ext cx="499410"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A1</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1" name="矩形 270"/>
                <p:cNvSpPr/>
                <p:nvPr/>
              </p:nvSpPr>
              <p:spPr>
                <a:xfrm>
                  <a:off x="4214154" y="3623821"/>
                  <a:ext cx="500919"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A2</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2" name="矩形 271"/>
                <p:cNvSpPr/>
                <p:nvPr/>
              </p:nvSpPr>
              <p:spPr>
                <a:xfrm>
                  <a:off x="4929321" y="3623821"/>
                  <a:ext cx="499411"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A3</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3" name="矩形 272"/>
                <p:cNvSpPr/>
                <p:nvPr/>
              </p:nvSpPr>
              <p:spPr>
                <a:xfrm>
                  <a:off x="5642980" y="3623821"/>
                  <a:ext cx="500919"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A4</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4" name="矩形 273"/>
                <p:cNvSpPr/>
                <p:nvPr/>
              </p:nvSpPr>
              <p:spPr>
                <a:xfrm>
                  <a:off x="8072134" y="2785760"/>
                  <a:ext cx="571832" cy="99995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a:solidFill>
                        <a:sysClr val="windowText" lastClr="000000"/>
                      </a:solidFill>
                      <a:latin typeface="Arial Unicode MS" pitchFamily="34" charset="-122"/>
                      <a:ea typeface="Arial Unicode MS" pitchFamily="34" charset="-122"/>
                      <a:cs typeface="Arial Unicode MS" pitchFamily="34" charset="-122"/>
                    </a:rPr>
                    <a:t>WB</a:t>
                  </a:r>
                  <a:endParaRPr lang="zh-CN" altLang="en-US" sz="1800" kern="0" dirty="0">
                    <a:solidFill>
                      <a:sysClr val="windowText" lastClr="000000"/>
                    </a:solidFill>
                    <a:latin typeface="Arial Unicode MS" pitchFamily="34" charset="-122"/>
                    <a:ea typeface="Arial Unicode MS" pitchFamily="34" charset="-122"/>
                    <a:cs typeface="Arial Unicode MS" pitchFamily="34" charset="-122"/>
                  </a:endParaRPr>
                </a:p>
              </p:txBody>
            </p:sp>
            <p:sp>
              <p:nvSpPr>
                <p:cNvPr id="275" name="矩形 274"/>
                <p:cNvSpPr/>
                <p:nvPr/>
              </p:nvSpPr>
              <p:spPr>
                <a:xfrm>
                  <a:off x="3928993" y="1071546"/>
                  <a:ext cx="499410" cy="857107"/>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a:solidFill>
                        <a:sysClr val="windowText" lastClr="000000"/>
                      </a:solidFill>
                      <a:latin typeface="Calibri" panose="020F0502020204030204"/>
                      <a:ea typeface="宋体" panose="02010600030101010101" pitchFamily="2" charset="-122"/>
                    </a:rPr>
                    <a:t>EX</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6" name="矩形 275"/>
                <p:cNvSpPr/>
                <p:nvPr/>
              </p:nvSpPr>
              <p:spPr>
                <a:xfrm>
                  <a:off x="5357818" y="1173129"/>
                  <a:ext cx="713659" cy="642831"/>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MEM</a:t>
                  </a:r>
                  <a:endParaRPr lang="zh-CN" altLang="en-US" sz="1800" kern="0" dirty="0">
                    <a:solidFill>
                      <a:sysClr val="windowText" lastClr="000000"/>
                    </a:solidFill>
                    <a:latin typeface="Calibri" panose="020F0502020204030204"/>
                    <a:ea typeface="宋体" panose="02010600030101010101" pitchFamily="2" charset="-122"/>
                  </a:endParaRPr>
                </a:p>
              </p:txBody>
            </p:sp>
            <p:cxnSp>
              <p:nvCxnSpPr>
                <p:cNvPr id="127021" name="直接箭头连接符 276"/>
                <p:cNvCxnSpPr>
                  <a:cxnSpLocks noChangeShapeType="1"/>
                  <a:endCxn id="275" idx="1"/>
                </p:cNvCxnSpPr>
                <p:nvPr/>
              </p:nvCxnSpPr>
              <p:spPr bwMode="auto">
                <a:xfrm>
                  <a:off x="2500298" y="1500174"/>
                  <a:ext cx="1428760" cy="1588"/>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2" name="直接连接符 277"/>
                <p:cNvCxnSpPr>
                  <a:cxnSpLocks noChangeShapeType="1"/>
                </p:cNvCxnSpPr>
                <p:nvPr/>
              </p:nvCxnSpPr>
              <p:spPr bwMode="auto">
                <a:xfrm rot="5400000" flipH="1" flipV="1">
                  <a:off x="1285852" y="2000240"/>
                  <a:ext cx="1714512" cy="714380"/>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23" name="直接箭头连接符 278"/>
                <p:cNvCxnSpPr>
                  <a:cxnSpLocks noChangeShapeType="1"/>
                  <a:stCxn id="275" idx="3"/>
                  <a:endCxn id="276" idx="1"/>
                </p:cNvCxnSpPr>
                <p:nvPr/>
              </p:nvCxnSpPr>
              <p:spPr bwMode="auto">
                <a:xfrm flipV="1">
                  <a:off x="4429124" y="1494935"/>
                  <a:ext cx="928694" cy="5239"/>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4" name="直接连接符 279"/>
                <p:cNvCxnSpPr>
                  <a:cxnSpLocks noChangeShapeType="1"/>
                  <a:stCxn id="276" idx="3"/>
                </p:cNvCxnSpPr>
                <p:nvPr/>
              </p:nvCxnSpPr>
              <p:spPr bwMode="auto">
                <a:xfrm>
                  <a:off x="6072198" y="1494935"/>
                  <a:ext cx="1285884" cy="5239"/>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25" name="直接箭头连接符 280"/>
                <p:cNvCxnSpPr>
                  <a:cxnSpLocks noChangeShapeType="1"/>
                </p:cNvCxnSpPr>
                <p:nvPr/>
              </p:nvCxnSpPr>
              <p:spPr bwMode="auto">
                <a:xfrm rot="16200000" flipH="1">
                  <a:off x="6929454" y="1928802"/>
                  <a:ext cx="1571636" cy="714380"/>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6" name="直接箭头连接符 281"/>
                <p:cNvCxnSpPr>
                  <a:cxnSpLocks noChangeShapeType="1"/>
                  <a:stCxn id="262" idx="3"/>
                  <a:endCxn id="263" idx="1"/>
                </p:cNvCxnSpPr>
                <p:nvPr/>
              </p:nvCxnSpPr>
              <p:spPr bwMode="auto">
                <a:xfrm flipV="1">
                  <a:off x="1785918" y="2714620"/>
                  <a:ext cx="714380" cy="714380"/>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7" name="直接箭头连接符 282"/>
                <p:cNvCxnSpPr>
                  <a:cxnSpLocks noChangeShapeType="1"/>
                  <a:stCxn id="269" idx="3"/>
                  <a:endCxn id="274" idx="1"/>
                </p:cNvCxnSpPr>
                <p:nvPr/>
              </p:nvCxnSpPr>
              <p:spPr bwMode="auto">
                <a:xfrm>
                  <a:off x="7358082" y="2714620"/>
                  <a:ext cx="714380" cy="571504"/>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8" name="直接箭头连接符 283"/>
                <p:cNvCxnSpPr>
                  <a:cxnSpLocks noChangeShapeType="1"/>
                  <a:endCxn id="270" idx="1"/>
                </p:cNvCxnSpPr>
                <p:nvPr/>
              </p:nvCxnSpPr>
              <p:spPr bwMode="auto">
                <a:xfrm>
                  <a:off x="1785918" y="3551874"/>
                  <a:ext cx="1714512" cy="500066"/>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9" name="直接连接符 284"/>
                <p:cNvCxnSpPr>
                  <a:cxnSpLocks noChangeShapeType="1"/>
                </p:cNvCxnSpPr>
                <p:nvPr/>
              </p:nvCxnSpPr>
              <p:spPr bwMode="auto">
                <a:xfrm rot="5400000">
                  <a:off x="4464049" y="1750207"/>
                  <a:ext cx="50006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0" name="直接连接符 285"/>
                <p:cNvCxnSpPr>
                  <a:cxnSpLocks noChangeShapeType="1"/>
                </p:cNvCxnSpPr>
                <p:nvPr/>
              </p:nvCxnSpPr>
              <p:spPr bwMode="auto">
                <a:xfrm>
                  <a:off x="4714876" y="2000240"/>
                  <a:ext cx="1857388"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1" name="直接箭头连接符 286"/>
                <p:cNvCxnSpPr>
                  <a:cxnSpLocks noChangeShapeType="1"/>
                </p:cNvCxnSpPr>
                <p:nvPr/>
              </p:nvCxnSpPr>
              <p:spPr bwMode="auto">
                <a:xfrm rot="5400000" flipH="1" flipV="1">
                  <a:off x="6322231" y="1750207"/>
                  <a:ext cx="500066" cy="1588"/>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32" name="直接箭头连接符 287"/>
                <p:cNvCxnSpPr>
                  <a:cxnSpLocks noChangeShapeType="1"/>
                  <a:stCxn id="273" idx="3"/>
                </p:cNvCxnSpPr>
                <p:nvPr/>
              </p:nvCxnSpPr>
              <p:spPr bwMode="auto">
                <a:xfrm flipV="1">
                  <a:off x="6143636" y="3429000"/>
                  <a:ext cx="1928826" cy="622940"/>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sp>
              <p:nvSpPr>
                <p:cNvPr id="289" name="矩形 288"/>
                <p:cNvSpPr/>
                <p:nvPr/>
              </p:nvSpPr>
              <p:spPr>
                <a:xfrm>
                  <a:off x="2429254" y="4999954"/>
                  <a:ext cx="5143470" cy="64283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2400" b="1" kern="0" dirty="0">
                      <a:solidFill>
                        <a:sysClr val="windowText" lastClr="000000"/>
                      </a:solidFill>
                      <a:latin typeface="Calibri" panose="020F0502020204030204"/>
                      <a:ea typeface="宋体" panose="02010600030101010101" pitchFamily="2" charset="-122"/>
                    </a:rPr>
                    <a:t>DIV</a:t>
                  </a:r>
                  <a:endParaRPr lang="zh-CN" altLang="en-US" sz="1800" b="1" kern="0" dirty="0">
                    <a:solidFill>
                      <a:sysClr val="windowText" lastClr="000000"/>
                    </a:solidFill>
                    <a:latin typeface="Calibri" panose="020F0502020204030204"/>
                    <a:ea typeface="宋体" panose="02010600030101010101" pitchFamily="2" charset="-122"/>
                  </a:endParaRPr>
                </a:p>
              </p:txBody>
            </p:sp>
            <p:cxnSp>
              <p:nvCxnSpPr>
                <p:cNvPr id="127034" name="直接连接符 289"/>
                <p:cNvCxnSpPr>
                  <a:cxnSpLocks noChangeShapeType="1"/>
                </p:cNvCxnSpPr>
                <p:nvPr/>
              </p:nvCxnSpPr>
              <p:spPr bwMode="auto">
                <a:xfrm rot="5400000">
                  <a:off x="2321703"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5" name="直接连接符 290"/>
                <p:cNvCxnSpPr>
                  <a:cxnSpLocks noChangeShapeType="1"/>
                </p:cNvCxnSpPr>
                <p:nvPr/>
              </p:nvCxnSpPr>
              <p:spPr bwMode="auto">
                <a:xfrm rot="5400000">
                  <a:off x="2535223"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6" name="直接连接符 291"/>
                <p:cNvCxnSpPr>
                  <a:cxnSpLocks noChangeShapeType="1"/>
                </p:cNvCxnSpPr>
                <p:nvPr/>
              </p:nvCxnSpPr>
              <p:spPr bwMode="auto">
                <a:xfrm rot="5400000">
                  <a:off x="2750331"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7" name="直接连接符 292"/>
                <p:cNvCxnSpPr>
                  <a:cxnSpLocks noChangeShapeType="1"/>
                </p:cNvCxnSpPr>
                <p:nvPr/>
              </p:nvCxnSpPr>
              <p:spPr bwMode="auto">
                <a:xfrm rot="5400000">
                  <a:off x="2963851"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8" name="直接连接符 293"/>
                <p:cNvCxnSpPr>
                  <a:cxnSpLocks noChangeShapeType="1"/>
                </p:cNvCxnSpPr>
                <p:nvPr/>
              </p:nvCxnSpPr>
              <p:spPr bwMode="auto">
                <a:xfrm rot="5400000">
                  <a:off x="3178959"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9" name="直接连接符 294"/>
                <p:cNvCxnSpPr>
                  <a:cxnSpLocks noChangeShapeType="1"/>
                </p:cNvCxnSpPr>
                <p:nvPr/>
              </p:nvCxnSpPr>
              <p:spPr bwMode="auto">
                <a:xfrm rot="5400000">
                  <a:off x="3392479"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0" name="直接连接符 295"/>
                <p:cNvCxnSpPr>
                  <a:cxnSpLocks noChangeShapeType="1"/>
                </p:cNvCxnSpPr>
                <p:nvPr/>
              </p:nvCxnSpPr>
              <p:spPr bwMode="auto">
                <a:xfrm rot="5400000">
                  <a:off x="3607587"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1" name="直接连接符 296"/>
                <p:cNvCxnSpPr>
                  <a:cxnSpLocks noChangeShapeType="1"/>
                </p:cNvCxnSpPr>
                <p:nvPr/>
              </p:nvCxnSpPr>
              <p:spPr bwMode="auto">
                <a:xfrm rot="5400000">
                  <a:off x="3821107"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2" name="直接连接符 297"/>
                <p:cNvCxnSpPr>
                  <a:cxnSpLocks noChangeShapeType="1"/>
                </p:cNvCxnSpPr>
                <p:nvPr/>
              </p:nvCxnSpPr>
              <p:spPr bwMode="auto">
                <a:xfrm rot="5400000">
                  <a:off x="4037009"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3" name="直接连接符 298"/>
                <p:cNvCxnSpPr>
                  <a:cxnSpLocks noChangeShapeType="1"/>
                </p:cNvCxnSpPr>
                <p:nvPr/>
              </p:nvCxnSpPr>
              <p:spPr bwMode="auto">
                <a:xfrm rot="5400000">
                  <a:off x="4250529"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4" name="直接连接符 299"/>
                <p:cNvCxnSpPr>
                  <a:cxnSpLocks noChangeShapeType="1"/>
                </p:cNvCxnSpPr>
                <p:nvPr/>
              </p:nvCxnSpPr>
              <p:spPr bwMode="auto">
                <a:xfrm rot="5400000">
                  <a:off x="4465637"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5" name="直接连接符 300"/>
                <p:cNvCxnSpPr>
                  <a:cxnSpLocks noChangeShapeType="1"/>
                </p:cNvCxnSpPr>
                <p:nvPr/>
              </p:nvCxnSpPr>
              <p:spPr bwMode="auto">
                <a:xfrm rot="5400000">
                  <a:off x="4679157"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6" name="直接连接符 301"/>
                <p:cNvCxnSpPr>
                  <a:cxnSpLocks noChangeShapeType="1"/>
                </p:cNvCxnSpPr>
                <p:nvPr/>
              </p:nvCxnSpPr>
              <p:spPr bwMode="auto">
                <a:xfrm rot="5400000">
                  <a:off x="4894265"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7" name="直接连接符 302"/>
                <p:cNvCxnSpPr>
                  <a:cxnSpLocks noChangeShapeType="1"/>
                </p:cNvCxnSpPr>
                <p:nvPr/>
              </p:nvCxnSpPr>
              <p:spPr bwMode="auto">
                <a:xfrm rot="5400000">
                  <a:off x="5107785"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8" name="直接连接符 303"/>
                <p:cNvCxnSpPr>
                  <a:cxnSpLocks noChangeShapeType="1"/>
                </p:cNvCxnSpPr>
                <p:nvPr/>
              </p:nvCxnSpPr>
              <p:spPr bwMode="auto">
                <a:xfrm rot="5400000">
                  <a:off x="5322893"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9" name="直接连接符 304"/>
                <p:cNvCxnSpPr>
                  <a:cxnSpLocks noChangeShapeType="1"/>
                </p:cNvCxnSpPr>
                <p:nvPr/>
              </p:nvCxnSpPr>
              <p:spPr bwMode="auto">
                <a:xfrm rot="5400000">
                  <a:off x="5536413"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0" name="直接连接符 305"/>
                <p:cNvCxnSpPr>
                  <a:cxnSpLocks noChangeShapeType="1"/>
                </p:cNvCxnSpPr>
                <p:nvPr/>
              </p:nvCxnSpPr>
              <p:spPr bwMode="auto">
                <a:xfrm rot="5400000">
                  <a:off x="5750726"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1" name="直接连接符 306"/>
                <p:cNvCxnSpPr>
                  <a:cxnSpLocks noChangeShapeType="1"/>
                </p:cNvCxnSpPr>
                <p:nvPr/>
              </p:nvCxnSpPr>
              <p:spPr bwMode="auto">
                <a:xfrm rot="5400000">
                  <a:off x="5964246"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2" name="直接连接符 307"/>
                <p:cNvCxnSpPr>
                  <a:cxnSpLocks noChangeShapeType="1"/>
                </p:cNvCxnSpPr>
                <p:nvPr/>
              </p:nvCxnSpPr>
              <p:spPr bwMode="auto">
                <a:xfrm rot="5400000">
                  <a:off x="6179354"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3" name="直接连接符 308"/>
                <p:cNvCxnSpPr>
                  <a:cxnSpLocks noChangeShapeType="1"/>
                </p:cNvCxnSpPr>
                <p:nvPr/>
              </p:nvCxnSpPr>
              <p:spPr bwMode="auto">
                <a:xfrm rot="5400000">
                  <a:off x="6392874"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4" name="直接连接符 309"/>
                <p:cNvCxnSpPr>
                  <a:cxnSpLocks noChangeShapeType="1"/>
                </p:cNvCxnSpPr>
                <p:nvPr/>
              </p:nvCxnSpPr>
              <p:spPr bwMode="auto">
                <a:xfrm rot="5400000">
                  <a:off x="6607982"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5" name="直接连接符 310"/>
                <p:cNvCxnSpPr>
                  <a:cxnSpLocks noChangeShapeType="1"/>
                </p:cNvCxnSpPr>
                <p:nvPr/>
              </p:nvCxnSpPr>
              <p:spPr bwMode="auto">
                <a:xfrm rot="5400000">
                  <a:off x="6821502"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6" name="直接连接符 311"/>
                <p:cNvCxnSpPr>
                  <a:cxnSpLocks noChangeShapeType="1"/>
                </p:cNvCxnSpPr>
                <p:nvPr/>
              </p:nvCxnSpPr>
              <p:spPr bwMode="auto">
                <a:xfrm rot="5400000">
                  <a:off x="7036610"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7" name="直接箭头连接符 312"/>
                <p:cNvCxnSpPr>
                  <a:cxnSpLocks noChangeShapeType="1"/>
                  <a:endCxn id="289" idx="1"/>
                </p:cNvCxnSpPr>
                <p:nvPr/>
              </p:nvCxnSpPr>
              <p:spPr bwMode="auto">
                <a:xfrm rot="16200000" flipH="1">
                  <a:off x="1303712" y="4196958"/>
                  <a:ext cx="1607355" cy="642942"/>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58" name="直接箭头连接符 313"/>
                <p:cNvCxnSpPr>
                  <a:cxnSpLocks noChangeShapeType="1"/>
                  <a:stCxn id="289" idx="3"/>
                </p:cNvCxnSpPr>
                <p:nvPr/>
              </p:nvCxnSpPr>
              <p:spPr bwMode="auto">
                <a:xfrm flipV="1">
                  <a:off x="7572396" y="3571876"/>
                  <a:ext cx="500066" cy="1750231"/>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grpSp>
          <p:cxnSp>
            <p:nvCxnSpPr>
              <p:cNvPr id="126986" name="直接连接符 241"/>
              <p:cNvCxnSpPr>
                <a:cxnSpLocks noChangeShapeType="1"/>
              </p:cNvCxnSpPr>
              <p:nvPr/>
            </p:nvCxnSpPr>
            <p:spPr bwMode="auto">
              <a:xfrm rot="5400000">
                <a:off x="1678761" y="25360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87" name="直接连接符 242"/>
              <p:cNvCxnSpPr>
                <a:cxnSpLocks noChangeShapeType="1"/>
              </p:cNvCxnSpPr>
              <p:nvPr/>
            </p:nvCxnSpPr>
            <p:spPr bwMode="auto">
              <a:xfrm rot="5400000">
                <a:off x="1831161" y="3035297"/>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88" name="直接连接符 243"/>
              <p:cNvCxnSpPr>
                <a:cxnSpLocks noChangeShapeType="1"/>
              </p:cNvCxnSpPr>
              <p:nvPr/>
            </p:nvCxnSpPr>
            <p:spPr bwMode="auto">
              <a:xfrm rot="5400000">
                <a:off x="1679555" y="367823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89" name="直接连接符 244"/>
              <p:cNvCxnSpPr>
                <a:cxnSpLocks noChangeShapeType="1"/>
              </p:cNvCxnSpPr>
              <p:nvPr/>
            </p:nvCxnSpPr>
            <p:spPr bwMode="auto">
              <a:xfrm rot="5400000">
                <a:off x="1750993" y="467837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0" name="直接连接符 245"/>
              <p:cNvCxnSpPr>
                <a:cxnSpLocks noChangeShapeType="1"/>
              </p:cNvCxnSpPr>
              <p:nvPr/>
            </p:nvCxnSpPr>
            <p:spPr bwMode="auto">
              <a:xfrm rot="5400000">
                <a:off x="271016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1" name="直接连接符 246"/>
              <p:cNvCxnSpPr>
                <a:cxnSpLocks noChangeShapeType="1"/>
              </p:cNvCxnSpPr>
              <p:nvPr/>
            </p:nvCxnSpPr>
            <p:spPr bwMode="auto">
              <a:xfrm rot="5400000">
                <a:off x="343978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2" name="直接连接符 247"/>
              <p:cNvCxnSpPr>
                <a:cxnSpLocks noChangeShapeType="1"/>
              </p:cNvCxnSpPr>
              <p:nvPr/>
            </p:nvCxnSpPr>
            <p:spPr bwMode="auto">
              <a:xfrm rot="5400000">
                <a:off x="414781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3" name="直接连接符 248"/>
              <p:cNvCxnSpPr>
                <a:cxnSpLocks noChangeShapeType="1"/>
              </p:cNvCxnSpPr>
              <p:nvPr/>
            </p:nvCxnSpPr>
            <p:spPr bwMode="auto">
              <a:xfrm rot="5400000">
                <a:off x="489267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4" name="直接连接符 249"/>
              <p:cNvCxnSpPr>
                <a:cxnSpLocks noChangeShapeType="1"/>
              </p:cNvCxnSpPr>
              <p:nvPr/>
            </p:nvCxnSpPr>
            <p:spPr bwMode="auto">
              <a:xfrm rot="5400000">
                <a:off x="4608513" y="153509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5" name="直接连接符 250"/>
              <p:cNvCxnSpPr>
                <a:cxnSpLocks noChangeShapeType="1"/>
              </p:cNvCxnSpPr>
              <p:nvPr/>
            </p:nvCxnSpPr>
            <p:spPr bwMode="auto">
              <a:xfrm rot="5400000">
                <a:off x="5622297" y="2678107"/>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6" name="直接连接符 251"/>
              <p:cNvCxnSpPr>
                <a:cxnSpLocks noChangeShapeType="1"/>
              </p:cNvCxnSpPr>
              <p:nvPr/>
            </p:nvCxnSpPr>
            <p:spPr bwMode="auto">
              <a:xfrm rot="5400000">
                <a:off x="6362395" y="2678107"/>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7" name="直接连接符 252"/>
              <p:cNvCxnSpPr>
                <a:cxnSpLocks noChangeShapeType="1"/>
              </p:cNvCxnSpPr>
              <p:nvPr/>
            </p:nvCxnSpPr>
            <p:spPr bwMode="auto">
              <a:xfrm rot="5400000">
                <a:off x="7180281" y="191324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8" name="直接连接符 253"/>
              <p:cNvCxnSpPr>
                <a:cxnSpLocks noChangeShapeType="1"/>
              </p:cNvCxnSpPr>
              <p:nvPr/>
            </p:nvCxnSpPr>
            <p:spPr bwMode="auto">
              <a:xfrm rot="5400000">
                <a:off x="3695059" y="403542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9" name="直接连接符 254"/>
              <p:cNvCxnSpPr>
                <a:cxnSpLocks noChangeShapeType="1"/>
              </p:cNvCxnSpPr>
              <p:nvPr/>
            </p:nvCxnSpPr>
            <p:spPr bwMode="auto">
              <a:xfrm rot="5400000">
                <a:off x="4403089" y="403542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0" name="直接连接符 255"/>
              <p:cNvCxnSpPr>
                <a:cxnSpLocks noChangeShapeType="1"/>
              </p:cNvCxnSpPr>
              <p:nvPr/>
            </p:nvCxnSpPr>
            <p:spPr bwMode="auto">
              <a:xfrm rot="5400000">
                <a:off x="5147949" y="403542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1" name="直接连接符 256"/>
              <p:cNvCxnSpPr>
                <a:cxnSpLocks noChangeShapeType="1"/>
              </p:cNvCxnSpPr>
              <p:nvPr/>
            </p:nvCxnSpPr>
            <p:spPr bwMode="auto">
              <a:xfrm rot="5400000">
                <a:off x="7321569" y="289242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2" name="直接连接符 257"/>
              <p:cNvCxnSpPr>
                <a:cxnSpLocks noChangeShapeType="1"/>
              </p:cNvCxnSpPr>
              <p:nvPr/>
            </p:nvCxnSpPr>
            <p:spPr bwMode="auto">
              <a:xfrm rot="5400000">
                <a:off x="7180281" y="360680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3" name="直接连接符 258"/>
              <p:cNvCxnSpPr>
                <a:cxnSpLocks noChangeShapeType="1"/>
              </p:cNvCxnSpPr>
              <p:nvPr/>
            </p:nvCxnSpPr>
            <p:spPr bwMode="auto">
              <a:xfrm rot="5400000">
                <a:off x="7394595" y="467837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grpSp>
        <p:cxnSp>
          <p:nvCxnSpPr>
            <p:cNvPr id="126983" name="直接连接符 238"/>
            <p:cNvCxnSpPr>
              <a:cxnSpLocks noChangeShapeType="1"/>
            </p:cNvCxnSpPr>
            <p:nvPr/>
          </p:nvCxnSpPr>
          <p:spPr bwMode="auto">
            <a:xfrm rot="5400000">
              <a:off x="718793" y="34639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grpSp>
    </p:spTree>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t>Specifications  </a:t>
            </a:r>
          </a:p>
        </p:txBody>
      </p:sp>
      <p:sp>
        <p:nvSpPr>
          <p:cNvPr id="128003" name="Rectangle 3"/>
          <p:cNvSpPr>
            <a:spLocks noGrp="1" noChangeArrowheads="1"/>
          </p:cNvSpPr>
          <p:nvPr>
            <p:ph idx="1"/>
          </p:nvPr>
        </p:nvSpPr>
        <p:spPr bwMode="auto">
          <a:xfrm>
            <a:off x="428625" y="1143000"/>
            <a:ext cx="8302625" cy="4886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000" dirty="0"/>
              <a:t>Memory bandwidth:  </a:t>
            </a:r>
            <a:r>
              <a:rPr lang="en-US" altLang="zh-CN" sz="2000" b="1" dirty="0"/>
              <a:t>double words/one cycle</a:t>
            </a:r>
          </a:p>
          <a:p>
            <a:pPr>
              <a:lnSpc>
                <a:spcPct val="90000"/>
              </a:lnSpc>
            </a:pPr>
            <a:r>
              <a:rPr lang="en-US" altLang="zh-CN" sz="2000" dirty="0"/>
              <a:t>New pipeline latches are required:</a:t>
            </a:r>
          </a:p>
          <a:p>
            <a:pPr lvl="1">
              <a:lnSpc>
                <a:spcPct val="90000"/>
              </a:lnSpc>
            </a:pPr>
            <a:r>
              <a:rPr lang="en-US" altLang="zh-CN" sz="1800" dirty="0"/>
              <a:t>M1/M2, M2/M3, M3/M4, M4/M5, M5/M6, M6/M7</a:t>
            </a:r>
          </a:p>
          <a:p>
            <a:pPr lvl="1">
              <a:lnSpc>
                <a:spcPct val="90000"/>
              </a:lnSpc>
            </a:pPr>
            <a:r>
              <a:rPr lang="en-US" altLang="zh-CN" sz="1800" dirty="0"/>
              <a:t>A1/A2, A2/A3, A3/A4</a:t>
            </a:r>
          </a:p>
          <a:p>
            <a:pPr>
              <a:lnSpc>
                <a:spcPct val="90000"/>
              </a:lnSpc>
            </a:pPr>
            <a:r>
              <a:rPr lang="en-US" altLang="zh-CN" sz="2000" dirty="0"/>
              <a:t>New connection registers are required:</a:t>
            </a:r>
          </a:p>
          <a:p>
            <a:pPr lvl="1">
              <a:lnSpc>
                <a:spcPct val="90000"/>
              </a:lnSpc>
            </a:pPr>
            <a:r>
              <a:rPr lang="en-US" altLang="zh-CN" sz="1800" dirty="0"/>
              <a:t>ID/EX, ID/M1, ID/A1, ID/DIV</a:t>
            </a:r>
          </a:p>
          <a:p>
            <a:pPr lvl="1">
              <a:lnSpc>
                <a:spcPct val="90000"/>
              </a:lnSpc>
            </a:pPr>
            <a:r>
              <a:rPr lang="en-US" altLang="zh-CN" sz="1800" dirty="0"/>
              <a:t>EX/MEM, M7/MEM, A4/MEM, DIV/MEM</a:t>
            </a:r>
          </a:p>
          <a:p>
            <a:pPr>
              <a:lnSpc>
                <a:spcPct val="90000"/>
              </a:lnSpc>
            </a:pPr>
            <a:r>
              <a:rPr lang="en-US" altLang="zh-CN" sz="2000" dirty="0"/>
              <a:t>Because the divider unit is </a:t>
            </a:r>
            <a:r>
              <a:rPr lang="en-US" altLang="zh-CN" sz="2000" dirty="0">
                <a:solidFill>
                  <a:srgbClr val="0000FF"/>
                </a:solidFill>
              </a:rPr>
              <a:t>unpipelined,</a:t>
            </a:r>
            <a:r>
              <a:rPr lang="en-US" altLang="zh-CN" sz="2000" dirty="0"/>
              <a:t> </a:t>
            </a:r>
            <a:r>
              <a:rPr lang="en-US" altLang="zh-CN" sz="2000" b="1" dirty="0">
                <a:solidFill>
                  <a:srgbClr val="0000FF"/>
                </a:solidFill>
              </a:rPr>
              <a:t>structural hazards</a:t>
            </a:r>
            <a:r>
              <a:rPr lang="en-US" altLang="zh-CN" sz="2000" b="1" dirty="0"/>
              <a:t> </a:t>
            </a:r>
            <a:r>
              <a:rPr lang="en-US" altLang="zh-CN" sz="2000" dirty="0"/>
              <a:t>can occur.</a:t>
            </a:r>
          </a:p>
          <a:p>
            <a:pPr>
              <a:lnSpc>
                <a:spcPct val="90000"/>
              </a:lnSpc>
            </a:pPr>
            <a:r>
              <a:rPr lang="en-US" altLang="zh-CN" sz="2000" dirty="0"/>
              <a:t>Because the instructions have varying running times, the number of </a:t>
            </a:r>
            <a:r>
              <a:rPr lang="en-US" altLang="zh-CN" sz="2000" dirty="0">
                <a:solidFill>
                  <a:srgbClr val="0000FF"/>
                </a:solidFill>
              </a:rPr>
              <a:t>register writes</a:t>
            </a:r>
            <a:r>
              <a:rPr lang="en-US" altLang="zh-CN" sz="2000" dirty="0"/>
              <a:t> required in a cycle can be larger than 1</a:t>
            </a:r>
          </a:p>
          <a:p>
            <a:pPr>
              <a:lnSpc>
                <a:spcPct val="90000"/>
              </a:lnSpc>
            </a:pPr>
            <a:r>
              <a:rPr lang="en-US" altLang="zh-CN" sz="2000" b="1" dirty="0">
                <a:solidFill>
                  <a:srgbClr val="0000FF"/>
                </a:solidFill>
              </a:rPr>
              <a:t>New data hazards: </a:t>
            </a:r>
            <a:r>
              <a:rPr lang="en-US" altLang="zh-CN" sz="2000" b="1" dirty="0">
                <a:solidFill>
                  <a:srgbClr val="FF0000"/>
                </a:solidFill>
              </a:rPr>
              <a:t>WAW</a:t>
            </a:r>
            <a:r>
              <a:rPr lang="en-US" altLang="zh-CN" sz="2000" dirty="0"/>
              <a:t> is possible due to disorder WBs</a:t>
            </a:r>
          </a:p>
          <a:p>
            <a:pPr>
              <a:lnSpc>
                <a:spcPct val="90000"/>
              </a:lnSpc>
            </a:pPr>
            <a:r>
              <a:rPr lang="en-US" altLang="zh-CN" sz="2000" dirty="0"/>
              <a:t>Due to longer latency of operations, </a:t>
            </a:r>
            <a:r>
              <a:rPr lang="en-US" altLang="zh-CN" sz="2000" b="1" dirty="0">
                <a:solidFill>
                  <a:srgbClr val="0000FF"/>
                </a:solidFill>
              </a:rPr>
              <a:t>stalls for RAW hazards will be more frequent.</a:t>
            </a:r>
          </a:p>
          <a:p>
            <a:pPr>
              <a:lnSpc>
                <a:spcPct val="90000"/>
              </a:lnSpc>
            </a:pPr>
            <a:r>
              <a:rPr lang="en-US" altLang="zh-CN" sz="2000" dirty="0"/>
              <a:t>Problems with </a:t>
            </a:r>
            <a:r>
              <a:rPr lang="en-US" altLang="zh-CN" sz="2000" b="1" dirty="0">
                <a:solidFill>
                  <a:srgbClr val="0000FF"/>
                </a:solidFill>
              </a:rPr>
              <a:t>exceptions</a:t>
            </a:r>
            <a:r>
              <a:rPr lang="en-US" altLang="zh-CN" sz="2000" dirty="0"/>
              <a:t> resulting from disorder completion</a:t>
            </a:r>
            <a:r>
              <a:rPr lang="en-US" altLang="zh-CN" dirty="0"/>
              <a:t> </a:t>
            </a: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57250" y="-71438"/>
            <a:ext cx="8643938" cy="1143001"/>
          </a:xfrm>
        </p:spPr>
        <p:txBody>
          <a:bodyPr/>
          <a:lstStyle/>
          <a:p>
            <a:r>
              <a:rPr lang="en-US" altLang="zh-CN" sz="4000"/>
              <a:t>How to solve the write port </a:t>
            </a:r>
            <a:br>
              <a:rPr lang="en-US" altLang="zh-CN" sz="4000"/>
            </a:br>
            <a:r>
              <a:rPr lang="en-US" altLang="zh-CN" sz="4000"/>
              <a:t>conflict ?</a:t>
            </a:r>
          </a:p>
        </p:txBody>
      </p:sp>
      <p:sp>
        <p:nvSpPr>
          <p:cNvPr id="131075" name="Text Box 3"/>
          <p:cNvSpPr>
            <a:spLocks noGrp="1" noChangeArrowheads="1"/>
          </p:cNvSpPr>
          <p:nvPr>
            <p:ph idx="1"/>
          </p:nvPr>
        </p:nvSpPr>
        <p:spPr bwMode="auto">
          <a:xfrm>
            <a:off x="214313" y="1143000"/>
            <a:ext cx="8929687"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spcBef>
                <a:spcPct val="0"/>
              </a:spcBef>
            </a:pPr>
            <a:r>
              <a:rPr lang="en-US" altLang="zh-CN"/>
              <a:t>Increase the number of write ports</a:t>
            </a:r>
          </a:p>
          <a:p>
            <a:pPr lvl="1">
              <a:spcBef>
                <a:spcPct val="0"/>
              </a:spcBef>
            </a:pPr>
            <a:r>
              <a:rPr lang="en-US" altLang="zh-CN" sz="2000" b="1">
                <a:solidFill>
                  <a:srgbClr val="0000FF"/>
                </a:solidFill>
              </a:rPr>
              <a:t>Unattractive</a:t>
            </a:r>
            <a:r>
              <a:rPr lang="en-US" altLang="zh-CN" sz="2000"/>
              <a:t> at all !</a:t>
            </a:r>
          </a:p>
          <a:p>
            <a:pPr lvl="1">
              <a:spcBef>
                <a:spcPct val="0"/>
              </a:spcBef>
            </a:pPr>
            <a:r>
              <a:rPr lang="en-US" altLang="zh-CN" sz="2000"/>
              <a:t>No worthy since steady state usage is close to 1. </a:t>
            </a:r>
          </a:p>
          <a:p>
            <a:pPr>
              <a:lnSpc>
                <a:spcPct val="110000"/>
              </a:lnSpc>
              <a:spcBef>
                <a:spcPct val="0"/>
              </a:spcBef>
            </a:pPr>
            <a:r>
              <a:rPr lang="en-US" altLang="zh-CN"/>
              <a:t>Detect and insert stalls by serializing the writes </a:t>
            </a:r>
          </a:p>
          <a:p>
            <a:pPr lvl="1">
              <a:lnSpc>
                <a:spcPct val="110000"/>
              </a:lnSpc>
              <a:spcBef>
                <a:spcPct val="0"/>
              </a:spcBef>
            </a:pPr>
            <a:r>
              <a:rPr lang="en-US" altLang="zh-CN" sz="2000" b="1">
                <a:solidFill>
                  <a:srgbClr val="FF0000"/>
                </a:solidFill>
              </a:rPr>
              <a:t>Track the use of the write port</a:t>
            </a:r>
            <a:r>
              <a:rPr lang="en-US" altLang="zh-CN" sz="2000" b="1">
                <a:solidFill>
                  <a:srgbClr val="0000FF"/>
                </a:solidFill>
              </a:rPr>
              <a:t> in the ID stage and to stall an instruction before it issues</a:t>
            </a:r>
          </a:p>
          <a:p>
            <a:pPr lvl="2">
              <a:lnSpc>
                <a:spcPct val="110000"/>
              </a:lnSpc>
              <a:spcBef>
                <a:spcPct val="0"/>
              </a:spcBef>
            </a:pPr>
            <a:r>
              <a:rPr lang="en-US" altLang="zh-CN"/>
              <a:t>Additional Hardware: </a:t>
            </a:r>
            <a:r>
              <a:rPr lang="en-US" altLang="zh-CN" b="1">
                <a:solidFill>
                  <a:srgbClr val="FF0000"/>
                </a:solidFill>
              </a:rPr>
              <a:t>a shift register+ write conflict logic</a:t>
            </a:r>
          </a:p>
          <a:p>
            <a:pPr lvl="2">
              <a:lnSpc>
                <a:spcPct val="110000"/>
              </a:lnSpc>
              <a:spcBef>
                <a:spcPct val="0"/>
              </a:spcBef>
            </a:pPr>
            <a:r>
              <a:rPr lang="en-US" altLang="zh-CN"/>
              <a:t>The shift register tracks when already-issued instructions will use the register file, and right shift 1 bit each clock.</a:t>
            </a:r>
          </a:p>
          <a:p>
            <a:pPr lvl="2">
              <a:lnSpc>
                <a:spcPct val="110000"/>
              </a:lnSpc>
              <a:spcBef>
                <a:spcPct val="0"/>
              </a:spcBef>
            </a:pPr>
            <a:r>
              <a:rPr lang="en-US" altLang="zh-CN"/>
              <a:t>The stalls might </a:t>
            </a:r>
            <a:r>
              <a:rPr lang="en-US" altLang="zh-CN" sz="2000" b="1" i="1">
                <a:solidFill>
                  <a:srgbClr val="FF0000"/>
                </a:solidFill>
              </a:rPr>
              <a:t>aggravate</a:t>
            </a:r>
            <a:r>
              <a:rPr lang="en-US" altLang="zh-CN"/>
              <a:t> the data hazards</a:t>
            </a:r>
          </a:p>
          <a:p>
            <a:pPr lvl="2">
              <a:lnSpc>
                <a:spcPct val="110000"/>
              </a:lnSpc>
              <a:spcBef>
                <a:spcPct val="0"/>
              </a:spcBef>
            </a:pPr>
            <a:r>
              <a:rPr lang="en-US" altLang="zh-CN"/>
              <a:t>All interlock detection and stall insertion occurs in ID stage</a:t>
            </a:r>
          </a:p>
          <a:p>
            <a:pPr lvl="1">
              <a:lnSpc>
                <a:spcPct val="110000"/>
              </a:lnSpc>
              <a:spcBef>
                <a:spcPct val="0"/>
              </a:spcBef>
            </a:pPr>
            <a:r>
              <a:rPr lang="en-US" altLang="zh-CN" sz="2000" b="1">
                <a:solidFill>
                  <a:srgbClr val="0000FF"/>
                </a:solidFill>
              </a:rPr>
              <a:t>To stall a conflicting instruction when it tries to enter the MEM or WB stage.</a:t>
            </a:r>
          </a:p>
          <a:p>
            <a:pPr lvl="2">
              <a:lnSpc>
                <a:spcPct val="110000"/>
              </a:lnSpc>
              <a:spcBef>
                <a:spcPct val="0"/>
              </a:spcBef>
            </a:pPr>
            <a:r>
              <a:rPr lang="en-US" altLang="zh-CN"/>
              <a:t>Easy to detect the conflict at this point </a:t>
            </a:r>
          </a:p>
          <a:p>
            <a:pPr lvl="2">
              <a:lnSpc>
                <a:spcPct val="110000"/>
              </a:lnSpc>
              <a:spcBef>
                <a:spcPct val="0"/>
              </a:spcBef>
            </a:pPr>
            <a:r>
              <a:rPr lang="en-US" altLang="zh-CN"/>
              <a:t>Complicates pipeline control since stalls can now occur in two places. </a:t>
            </a:r>
          </a:p>
        </p:txBody>
      </p:sp>
    </p:spTree>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a:t>Types of data hazards </a:t>
            </a:r>
          </a:p>
        </p:txBody>
      </p:sp>
      <p:sp>
        <p:nvSpPr>
          <p:cNvPr id="132099" name="Rectangle 3"/>
          <p:cNvSpPr>
            <a:spLocks noGrp="1" noChangeArrowheads="1"/>
          </p:cNvSpPr>
          <p:nvPr>
            <p:ph idx="1"/>
          </p:nvPr>
        </p:nvSpPr>
        <p:spPr bwMode="auto">
          <a:xfrm>
            <a:off x="304800" y="1143000"/>
            <a:ext cx="86868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000" dirty="0">
                <a:solidFill>
                  <a:srgbClr val="000000"/>
                </a:solidFill>
              </a:rPr>
              <a:t>Consider two instructions, A and B. A occurs before B.</a:t>
            </a: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r>
              <a:rPr lang="en-US" altLang="zh-CN" sz="2000" b="1" dirty="0">
                <a:solidFill>
                  <a:srgbClr val="0000FF"/>
                </a:solidFill>
              </a:rPr>
              <a:t>RAW( Read after write)  true dependence</a:t>
            </a:r>
          </a:p>
          <a:p>
            <a:pPr lvl="1">
              <a:lnSpc>
                <a:spcPct val="90000"/>
              </a:lnSpc>
            </a:pPr>
            <a:r>
              <a:rPr lang="en-US" altLang="zh-CN" sz="1800" dirty="0"/>
              <a:t>Instruction A writes Rx</a:t>
            </a:r>
            <a:r>
              <a:rPr lang="zh-CN" altLang="en-US" sz="1800" dirty="0"/>
              <a:t>，</a:t>
            </a:r>
            <a:r>
              <a:rPr lang="en-US" altLang="zh-CN" sz="1800" dirty="0"/>
              <a:t>instruction B reads Rx</a:t>
            </a:r>
            <a:endParaRPr lang="en-US" altLang="zh-CN" sz="1600" dirty="0">
              <a:solidFill>
                <a:srgbClr val="0000FF"/>
              </a:solidFill>
            </a:endParaRPr>
          </a:p>
          <a:p>
            <a:pPr>
              <a:lnSpc>
                <a:spcPct val="90000"/>
              </a:lnSpc>
            </a:pPr>
            <a:r>
              <a:rPr lang="en-US" altLang="zh-CN" sz="2000" b="1" dirty="0">
                <a:solidFill>
                  <a:srgbClr val="0000FF"/>
                </a:solidFill>
              </a:rPr>
              <a:t>WAW(Write after write) output dependence</a:t>
            </a:r>
          </a:p>
          <a:p>
            <a:pPr lvl="1">
              <a:lnSpc>
                <a:spcPct val="90000"/>
              </a:lnSpc>
            </a:pPr>
            <a:r>
              <a:rPr lang="en-US" altLang="zh-CN" sz="1800" dirty="0"/>
              <a:t>Instruction A writes Rx</a:t>
            </a:r>
            <a:r>
              <a:rPr lang="zh-CN" altLang="en-US" sz="1800" dirty="0"/>
              <a:t>，</a:t>
            </a:r>
            <a:r>
              <a:rPr lang="en-US" altLang="zh-CN" sz="1800" dirty="0"/>
              <a:t>instruction B writes Rx</a:t>
            </a:r>
            <a:endParaRPr lang="en-US" altLang="zh-CN" sz="1800" dirty="0">
              <a:solidFill>
                <a:srgbClr val="0000FF"/>
              </a:solidFill>
            </a:endParaRPr>
          </a:p>
          <a:p>
            <a:pPr>
              <a:lnSpc>
                <a:spcPct val="90000"/>
              </a:lnSpc>
            </a:pPr>
            <a:r>
              <a:rPr lang="en-US" altLang="zh-CN" sz="2000" b="1" dirty="0">
                <a:solidFill>
                  <a:srgbClr val="0000FF"/>
                </a:solidFill>
              </a:rPr>
              <a:t>WAR( Write after read) anti-</a:t>
            </a:r>
            <a:r>
              <a:rPr lang="en-US" altLang="zh-CN" sz="2000" b="1" dirty="0" err="1">
                <a:solidFill>
                  <a:srgbClr val="0000FF"/>
                </a:solidFill>
              </a:rPr>
              <a:t>denpendence</a:t>
            </a:r>
            <a:endParaRPr lang="en-US" altLang="zh-CN" sz="2000" b="1" dirty="0">
              <a:solidFill>
                <a:srgbClr val="0000FF"/>
              </a:solidFill>
            </a:endParaRPr>
          </a:p>
          <a:p>
            <a:pPr lvl="1">
              <a:lnSpc>
                <a:spcPct val="90000"/>
              </a:lnSpc>
            </a:pPr>
            <a:r>
              <a:rPr lang="en-US" altLang="zh-CN" sz="1800" dirty="0"/>
              <a:t>Instruction A reads Rx</a:t>
            </a:r>
            <a:r>
              <a:rPr lang="zh-CN" altLang="en-US" sz="1800" dirty="0"/>
              <a:t>，</a:t>
            </a:r>
            <a:r>
              <a:rPr lang="en-US" altLang="zh-CN" sz="1800" dirty="0"/>
              <a:t>instruction B writes  Rx</a:t>
            </a:r>
            <a:endParaRPr lang="en-US" altLang="zh-CN" sz="1800" dirty="0">
              <a:solidFill>
                <a:srgbClr val="0000FF"/>
              </a:solidFill>
            </a:endParaRPr>
          </a:p>
          <a:p>
            <a:pPr>
              <a:lnSpc>
                <a:spcPct val="90000"/>
              </a:lnSpc>
            </a:pPr>
            <a:r>
              <a:rPr lang="en-US" altLang="zh-CN" sz="2000" dirty="0">
                <a:solidFill>
                  <a:srgbClr val="000000"/>
                </a:solidFill>
              </a:rPr>
              <a:t>Hazards are named according to the ordering </a:t>
            </a:r>
            <a:r>
              <a:rPr lang="en-US" altLang="zh-CN" sz="2000" b="1" dirty="0">
                <a:solidFill>
                  <a:srgbClr val="000000"/>
                </a:solidFill>
              </a:rPr>
              <a:t>that </a:t>
            </a:r>
            <a:r>
              <a:rPr lang="en-US" altLang="zh-CN" sz="2000" b="1" dirty="0">
                <a:solidFill>
                  <a:srgbClr val="FF0000"/>
                </a:solidFill>
              </a:rPr>
              <a:t>MUST</a:t>
            </a:r>
            <a:r>
              <a:rPr lang="en-US" altLang="zh-CN" sz="2000" b="1" dirty="0">
                <a:solidFill>
                  <a:srgbClr val="000000"/>
                </a:solidFill>
              </a:rPr>
              <a:t> be preserved by the pipeline</a:t>
            </a:r>
          </a:p>
        </p:txBody>
      </p:sp>
      <p:pic>
        <p:nvPicPr>
          <p:cNvPr id="132100" name="Picture 4" descr="chap3_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239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t>RAW dependence</a:t>
            </a:r>
          </a:p>
        </p:txBody>
      </p:sp>
      <p:sp>
        <p:nvSpPr>
          <p:cNvPr id="134147"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solidFill>
                  <a:srgbClr val="000000"/>
                </a:solidFill>
              </a:rPr>
              <a:t>B tries to read a register before</a:t>
            </a:r>
            <a:r>
              <a:rPr lang="en-US" altLang="zh-CN"/>
              <a:t> </a:t>
            </a:r>
            <a:r>
              <a:rPr lang="en-US" altLang="zh-CN">
                <a:solidFill>
                  <a:srgbClr val="000000"/>
                </a:solidFill>
              </a:rPr>
              <a:t>A has written it and gets the old value. </a:t>
            </a:r>
            <a:endParaRPr lang="en-US" altLang="zh-CN"/>
          </a:p>
          <a:p>
            <a:r>
              <a:rPr lang="en-US" altLang="zh-CN">
                <a:solidFill>
                  <a:srgbClr val="000000"/>
                </a:solidFill>
              </a:rPr>
              <a:t>This is common, and forwarding helps to solve it.</a:t>
            </a:r>
            <a:r>
              <a:rPr lang="en-US" altLang="zh-CN"/>
              <a:t> </a:t>
            </a:r>
          </a:p>
        </p:txBody>
      </p:sp>
      <p:grpSp>
        <p:nvGrpSpPr>
          <p:cNvPr id="134148" name="Group 4"/>
          <p:cNvGrpSpPr/>
          <p:nvPr/>
        </p:nvGrpSpPr>
        <p:grpSpPr bwMode="auto">
          <a:xfrm>
            <a:off x="1143000" y="3048000"/>
            <a:ext cx="6440488" cy="914400"/>
            <a:chOff x="720" y="1920"/>
            <a:chExt cx="4057" cy="576"/>
          </a:xfrm>
        </p:grpSpPr>
        <p:sp>
          <p:nvSpPr>
            <p:cNvPr id="134158" name="Oval 5"/>
            <p:cNvSpPr>
              <a:spLocks noChangeArrowheads="1"/>
            </p:cNvSpPr>
            <p:nvPr/>
          </p:nvSpPr>
          <p:spPr bwMode="auto">
            <a:xfrm>
              <a:off x="912" y="2112"/>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4159" name="Line 6"/>
            <p:cNvSpPr>
              <a:spLocks noChangeShapeType="1"/>
            </p:cNvSpPr>
            <p:nvPr/>
          </p:nvSpPr>
          <p:spPr bwMode="auto">
            <a:xfrm>
              <a:off x="1281" y="2304"/>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0" name="Oval 7"/>
            <p:cNvSpPr>
              <a:spLocks noChangeArrowheads="1"/>
            </p:cNvSpPr>
            <p:nvPr/>
          </p:nvSpPr>
          <p:spPr bwMode="auto">
            <a:xfrm>
              <a:off x="1774" y="2112"/>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4161" name="Oval 8"/>
            <p:cNvSpPr>
              <a:spLocks noChangeArrowheads="1"/>
            </p:cNvSpPr>
            <p:nvPr/>
          </p:nvSpPr>
          <p:spPr bwMode="auto">
            <a:xfrm>
              <a:off x="2352" y="2112"/>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4162" name="Line 9"/>
            <p:cNvSpPr>
              <a:spLocks noChangeShapeType="1"/>
            </p:cNvSpPr>
            <p:nvPr/>
          </p:nvSpPr>
          <p:spPr bwMode="auto">
            <a:xfrm>
              <a:off x="2721" y="2304"/>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3" name="Oval 10"/>
            <p:cNvSpPr>
              <a:spLocks noChangeArrowheads="1"/>
            </p:cNvSpPr>
            <p:nvPr/>
          </p:nvSpPr>
          <p:spPr bwMode="auto">
            <a:xfrm>
              <a:off x="3214" y="2112"/>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4164" name="Line 11"/>
            <p:cNvSpPr>
              <a:spLocks noChangeShapeType="1"/>
            </p:cNvSpPr>
            <p:nvPr/>
          </p:nvSpPr>
          <p:spPr bwMode="auto">
            <a:xfrm>
              <a:off x="720" y="2064"/>
              <a:ext cx="3120" cy="0"/>
            </a:xfrm>
            <a:prstGeom prst="line">
              <a:avLst/>
            </a:prstGeom>
            <a:noFill/>
            <a:ln w="190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4165" name="Text Box 12"/>
            <p:cNvSpPr txBox="1">
              <a:spLocks noChangeArrowheads="1"/>
            </p:cNvSpPr>
            <p:nvPr/>
          </p:nvSpPr>
          <p:spPr bwMode="auto">
            <a:xfrm>
              <a:off x="3888" y="1920"/>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Time</a:t>
              </a:r>
            </a:p>
          </p:txBody>
        </p:sp>
        <p:sp>
          <p:nvSpPr>
            <p:cNvPr id="134166" name="Text Box 13"/>
            <p:cNvSpPr txBox="1">
              <a:spLocks noChangeArrowheads="1"/>
            </p:cNvSpPr>
            <p:nvPr/>
          </p:nvSpPr>
          <p:spPr bwMode="auto">
            <a:xfrm>
              <a:off x="3888" y="2160"/>
              <a:ext cx="8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No hazard</a:t>
              </a:r>
            </a:p>
          </p:txBody>
        </p:sp>
      </p:grpSp>
      <p:grpSp>
        <p:nvGrpSpPr>
          <p:cNvPr id="134149" name="Group 14"/>
          <p:cNvGrpSpPr/>
          <p:nvPr/>
        </p:nvGrpSpPr>
        <p:grpSpPr bwMode="auto">
          <a:xfrm>
            <a:off x="1447800" y="4495800"/>
            <a:ext cx="1905000" cy="609600"/>
            <a:chOff x="912" y="2832"/>
            <a:chExt cx="1200" cy="384"/>
          </a:xfrm>
        </p:grpSpPr>
        <p:sp>
          <p:nvSpPr>
            <p:cNvPr id="134155" name="Oval 15"/>
            <p:cNvSpPr>
              <a:spLocks noChangeArrowheads="1"/>
            </p:cNvSpPr>
            <p:nvPr/>
          </p:nvSpPr>
          <p:spPr bwMode="auto">
            <a:xfrm>
              <a:off x="912" y="2832"/>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4156" name="Line 16"/>
            <p:cNvSpPr>
              <a:spLocks noChangeShapeType="1"/>
            </p:cNvSpPr>
            <p:nvPr/>
          </p:nvSpPr>
          <p:spPr bwMode="auto">
            <a:xfrm>
              <a:off x="1281" y="3024"/>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7" name="Oval 17"/>
            <p:cNvSpPr>
              <a:spLocks noChangeArrowheads="1"/>
            </p:cNvSpPr>
            <p:nvPr/>
          </p:nvSpPr>
          <p:spPr bwMode="auto">
            <a:xfrm>
              <a:off x="1774" y="2832"/>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nvGrpSpPr>
          <p:cNvPr id="134150" name="Group 18"/>
          <p:cNvGrpSpPr/>
          <p:nvPr/>
        </p:nvGrpSpPr>
        <p:grpSpPr bwMode="auto">
          <a:xfrm>
            <a:off x="2514600" y="4876800"/>
            <a:ext cx="1905000" cy="609600"/>
            <a:chOff x="1536" y="3216"/>
            <a:chExt cx="1200" cy="384"/>
          </a:xfrm>
        </p:grpSpPr>
        <p:sp>
          <p:nvSpPr>
            <p:cNvPr id="134152" name="Oval 19"/>
            <p:cNvSpPr>
              <a:spLocks noChangeArrowheads="1"/>
            </p:cNvSpPr>
            <p:nvPr/>
          </p:nvSpPr>
          <p:spPr bwMode="auto">
            <a:xfrm>
              <a:off x="1536" y="3216"/>
              <a:ext cx="338" cy="384"/>
            </a:xfrm>
            <a:prstGeom prst="ellipse">
              <a:avLst/>
            </a:prstGeom>
            <a:noFill/>
            <a:ln w="28575" cap="sq">
              <a:solidFill>
                <a:srgbClr val="000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4153" name="Line 20"/>
            <p:cNvSpPr>
              <a:spLocks noChangeShapeType="1"/>
            </p:cNvSpPr>
            <p:nvPr/>
          </p:nvSpPr>
          <p:spPr bwMode="auto">
            <a:xfrm>
              <a:off x="1905" y="3408"/>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4" name="Oval 21"/>
            <p:cNvSpPr>
              <a:spLocks noChangeArrowheads="1"/>
            </p:cNvSpPr>
            <p:nvPr/>
          </p:nvSpPr>
          <p:spPr bwMode="auto">
            <a:xfrm>
              <a:off x="2398" y="3216"/>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4151" name="Text Box 22"/>
          <p:cNvSpPr txBox="1">
            <a:spLocks noChangeArrowheads="1"/>
          </p:cNvSpPr>
          <p:nvPr/>
        </p:nvSpPr>
        <p:spPr bwMode="auto">
          <a:xfrm>
            <a:off x="4953000" y="4648200"/>
            <a:ext cx="348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FF0000"/>
                </a:solidFill>
                <a:latin typeface="Comic Sans MS" panose="030F0702030302020204" pitchFamily="66" charset="0"/>
              </a:rPr>
              <a:t>If D(A)=S(B), hazard occur.</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Simplified 5 Stage Pipeline</a:t>
            </a:r>
            <a:endParaRPr lang="zh-CN" altLang="en-US"/>
          </a:p>
        </p:txBody>
      </p:sp>
      <p:graphicFrame>
        <p:nvGraphicFramePr>
          <p:cNvPr id="62468" name="Object 2"/>
          <p:cNvGraphicFramePr>
            <a:graphicFrameLocks noChangeAspect="1"/>
          </p:cNvGraphicFramePr>
          <p:nvPr>
            <p:extLst>
              <p:ext uri="{D42A27DB-BD31-4B8C-83A1-F6EECF244321}">
                <p14:modId xmlns:p14="http://schemas.microsoft.com/office/powerpoint/2010/main" val="688305997"/>
              </p:ext>
            </p:extLst>
          </p:nvPr>
        </p:nvGraphicFramePr>
        <p:xfrm>
          <a:off x="484188" y="912813"/>
          <a:ext cx="8348662" cy="5083175"/>
        </p:xfrm>
        <a:graphic>
          <a:graphicData uri="http://schemas.openxmlformats.org/presentationml/2006/ole">
            <mc:AlternateContent xmlns:mc="http://schemas.openxmlformats.org/markup-compatibility/2006">
              <mc:Choice xmlns:v="urn:schemas-microsoft-com:vml" Requires="v">
                <p:oleObj name="Picture" r:id="rId2" imgW="4800600" imgH="3324240" progId="Word.Picture.8">
                  <p:embed/>
                </p:oleObj>
              </mc:Choice>
              <mc:Fallback>
                <p:oleObj name="Picture" r:id="rId2" imgW="4800600" imgH="3324240" progId="Word.Picture.8">
                  <p:embed/>
                  <p:pic>
                    <p:nvPicPr>
                      <p:cNvPr id="62468" name="Object 2"/>
                      <p:cNvPicPr>
                        <a:picLocks noChangeAspect="1" noChangeArrowheads="1"/>
                      </p:cNvPicPr>
                      <p:nvPr/>
                    </p:nvPicPr>
                    <p:blipFill>
                      <a:blip r:embed="rId3"/>
                      <a:srcRect/>
                      <a:stretch>
                        <a:fillRect/>
                      </a:stretch>
                    </p:blipFill>
                    <p:spPr bwMode="auto">
                      <a:xfrm>
                        <a:off x="484188" y="912813"/>
                        <a:ext cx="834866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7802784"/>
      </p:ext>
    </p:extLst>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a:t>WAW dependence</a:t>
            </a:r>
          </a:p>
        </p:txBody>
      </p:sp>
      <p:sp>
        <p:nvSpPr>
          <p:cNvPr id="135171" name="Rectangle 3"/>
          <p:cNvSpPr>
            <a:spLocks noGrp="1" noChangeArrowheads="1"/>
          </p:cNvSpPr>
          <p:nvPr>
            <p:ph idx="1"/>
          </p:nvPr>
        </p:nvSpPr>
        <p:spPr bwMode="auto">
          <a:xfrm>
            <a:off x="304800" y="1285875"/>
            <a:ext cx="88392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a:solidFill>
                  <a:srgbClr val="000000"/>
                </a:solidFill>
              </a:rPr>
              <a:t>B tries to write an operand before</a:t>
            </a:r>
            <a:r>
              <a:rPr lang="en-US" altLang="zh-CN"/>
              <a:t> </a:t>
            </a:r>
            <a:r>
              <a:rPr lang="en-US" altLang="zh-CN">
                <a:solidFill>
                  <a:srgbClr val="000000"/>
                </a:solidFill>
              </a:rPr>
              <a:t>A has written it. </a:t>
            </a:r>
            <a:endParaRPr lang="en-US" altLang="zh-CN"/>
          </a:p>
          <a:p>
            <a:pPr>
              <a:lnSpc>
                <a:spcPct val="90000"/>
              </a:lnSpc>
            </a:pPr>
            <a:r>
              <a:rPr lang="en-US" altLang="zh-CN">
                <a:solidFill>
                  <a:srgbClr val="000000"/>
                </a:solidFill>
              </a:rPr>
              <a:t>After instruction B has executed, the value of the register should be B's result, but A's result is stored instead.</a:t>
            </a:r>
            <a:r>
              <a:rPr lang="en-US" altLang="zh-CN" sz="2800" i="1">
                <a:solidFill>
                  <a:srgbClr val="000000"/>
                </a:solidFill>
                <a:latin typeface="Palatino"/>
              </a:rPr>
              <a:t> </a:t>
            </a:r>
          </a:p>
          <a:p>
            <a:pPr>
              <a:lnSpc>
                <a:spcPct val="90000"/>
              </a:lnSpc>
            </a:pPr>
            <a:r>
              <a:rPr lang="en-US" altLang="zh-CN">
                <a:solidFill>
                  <a:srgbClr val="000000"/>
                </a:solidFill>
              </a:rPr>
              <a:t>This can only happen with pipelines that write values in more than one stage, or in variable-length pipelines (i.e. FP pipelines)</a:t>
            </a:r>
            <a:r>
              <a:rPr lang="en-US" altLang="zh-CN" sz="2800" i="1">
                <a:solidFill>
                  <a:srgbClr val="000000"/>
                </a:solidFill>
                <a:latin typeface="Palatino"/>
              </a:rPr>
              <a:t>. </a:t>
            </a:r>
            <a:endParaRPr lang="en-US" altLang="zh-CN" sz="2800"/>
          </a:p>
          <a:p>
            <a:pPr>
              <a:lnSpc>
                <a:spcPct val="90000"/>
              </a:lnSpc>
            </a:pPr>
            <a:endParaRPr lang="en-US" altLang="zh-CN"/>
          </a:p>
        </p:txBody>
      </p:sp>
      <p:grpSp>
        <p:nvGrpSpPr>
          <p:cNvPr id="135172" name="Group 24"/>
          <p:cNvGrpSpPr/>
          <p:nvPr/>
        </p:nvGrpSpPr>
        <p:grpSpPr bwMode="auto">
          <a:xfrm>
            <a:off x="1187450" y="3500438"/>
            <a:ext cx="7224713" cy="2362200"/>
            <a:chOff x="720" y="2496"/>
            <a:chExt cx="4551" cy="1488"/>
          </a:xfrm>
        </p:grpSpPr>
        <p:grpSp>
          <p:nvGrpSpPr>
            <p:cNvPr id="135173" name="Group 4"/>
            <p:cNvGrpSpPr/>
            <p:nvPr/>
          </p:nvGrpSpPr>
          <p:grpSpPr bwMode="auto">
            <a:xfrm>
              <a:off x="720" y="2496"/>
              <a:ext cx="4057" cy="576"/>
              <a:chOff x="720" y="2208"/>
              <a:chExt cx="4057" cy="576"/>
            </a:xfrm>
          </p:grpSpPr>
          <p:grpSp>
            <p:nvGrpSpPr>
              <p:cNvPr id="135182" name="Group 5"/>
              <p:cNvGrpSpPr/>
              <p:nvPr/>
            </p:nvGrpSpPr>
            <p:grpSpPr bwMode="auto">
              <a:xfrm>
                <a:off x="912" y="2400"/>
                <a:ext cx="1200" cy="384"/>
                <a:chOff x="912" y="2400"/>
                <a:chExt cx="1200" cy="384"/>
              </a:xfrm>
            </p:grpSpPr>
            <p:sp>
              <p:nvSpPr>
                <p:cNvPr id="135190" name="Oval 6"/>
                <p:cNvSpPr>
                  <a:spLocks noChangeArrowheads="1"/>
                </p:cNvSpPr>
                <p:nvPr/>
              </p:nvSpPr>
              <p:spPr bwMode="auto">
                <a:xfrm>
                  <a:off x="912" y="2400"/>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5191" name="Line 7"/>
                <p:cNvSpPr>
                  <a:spLocks noChangeShapeType="1"/>
                </p:cNvSpPr>
                <p:nvPr/>
              </p:nvSpPr>
              <p:spPr bwMode="auto">
                <a:xfrm>
                  <a:off x="1281" y="2592"/>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2" name="Oval 8"/>
                <p:cNvSpPr>
                  <a:spLocks noChangeArrowheads="1"/>
                </p:cNvSpPr>
                <p:nvPr/>
              </p:nvSpPr>
              <p:spPr bwMode="auto">
                <a:xfrm>
                  <a:off x="1774" y="2400"/>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nvGrpSpPr>
              <p:cNvPr id="135183" name="Group 9"/>
              <p:cNvGrpSpPr/>
              <p:nvPr/>
            </p:nvGrpSpPr>
            <p:grpSpPr bwMode="auto">
              <a:xfrm>
                <a:off x="2352" y="2400"/>
                <a:ext cx="1200" cy="384"/>
                <a:chOff x="2352" y="2400"/>
                <a:chExt cx="1200" cy="384"/>
              </a:xfrm>
            </p:grpSpPr>
            <p:sp>
              <p:nvSpPr>
                <p:cNvPr id="135187" name="Oval 10"/>
                <p:cNvSpPr>
                  <a:spLocks noChangeArrowheads="1"/>
                </p:cNvSpPr>
                <p:nvPr/>
              </p:nvSpPr>
              <p:spPr bwMode="auto">
                <a:xfrm>
                  <a:off x="2352" y="2400"/>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5188" name="Line 11"/>
                <p:cNvSpPr>
                  <a:spLocks noChangeShapeType="1"/>
                </p:cNvSpPr>
                <p:nvPr/>
              </p:nvSpPr>
              <p:spPr bwMode="auto">
                <a:xfrm>
                  <a:off x="2721" y="2592"/>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9" name="Oval 12"/>
                <p:cNvSpPr>
                  <a:spLocks noChangeArrowheads="1"/>
                </p:cNvSpPr>
                <p:nvPr/>
              </p:nvSpPr>
              <p:spPr bwMode="auto">
                <a:xfrm>
                  <a:off x="3214" y="2400"/>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5184" name="Line 13"/>
              <p:cNvSpPr>
                <a:spLocks noChangeShapeType="1"/>
              </p:cNvSpPr>
              <p:nvPr/>
            </p:nvSpPr>
            <p:spPr bwMode="auto">
              <a:xfrm>
                <a:off x="720" y="2352"/>
                <a:ext cx="3120" cy="0"/>
              </a:xfrm>
              <a:prstGeom prst="line">
                <a:avLst/>
              </a:prstGeom>
              <a:noFill/>
              <a:ln w="190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5185" name="Text Box 14"/>
              <p:cNvSpPr txBox="1">
                <a:spLocks noChangeArrowheads="1"/>
              </p:cNvSpPr>
              <p:nvPr/>
            </p:nvSpPr>
            <p:spPr bwMode="auto">
              <a:xfrm>
                <a:off x="3888" y="2208"/>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Time</a:t>
                </a:r>
              </a:p>
            </p:txBody>
          </p:sp>
          <p:sp>
            <p:nvSpPr>
              <p:cNvPr id="135186" name="Text Box 15"/>
              <p:cNvSpPr txBox="1">
                <a:spLocks noChangeArrowheads="1"/>
              </p:cNvSpPr>
              <p:nvPr/>
            </p:nvSpPr>
            <p:spPr bwMode="auto">
              <a:xfrm>
                <a:off x="3888" y="2448"/>
                <a:ext cx="8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No hazard</a:t>
                </a:r>
              </a:p>
            </p:txBody>
          </p:sp>
        </p:grpSp>
        <p:grpSp>
          <p:nvGrpSpPr>
            <p:cNvPr id="135174" name="Group 16"/>
            <p:cNvGrpSpPr/>
            <p:nvPr/>
          </p:nvGrpSpPr>
          <p:grpSpPr bwMode="auto">
            <a:xfrm>
              <a:off x="912" y="3312"/>
              <a:ext cx="1680" cy="672"/>
              <a:chOff x="912" y="3024"/>
              <a:chExt cx="1680" cy="672"/>
            </a:xfrm>
          </p:grpSpPr>
          <p:sp>
            <p:nvSpPr>
              <p:cNvPr id="135176" name="Oval 17"/>
              <p:cNvSpPr>
                <a:spLocks noChangeArrowheads="1"/>
              </p:cNvSpPr>
              <p:nvPr/>
            </p:nvSpPr>
            <p:spPr bwMode="auto">
              <a:xfrm>
                <a:off x="912" y="3024"/>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5177" name="Line 18"/>
              <p:cNvSpPr>
                <a:spLocks noChangeShapeType="1"/>
              </p:cNvSpPr>
              <p:nvPr/>
            </p:nvSpPr>
            <p:spPr bwMode="auto">
              <a:xfrm>
                <a:off x="1248" y="3216"/>
                <a:ext cx="1006"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Oval 19"/>
              <p:cNvSpPr>
                <a:spLocks noChangeArrowheads="1"/>
              </p:cNvSpPr>
              <p:nvPr/>
            </p:nvSpPr>
            <p:spPr bwMode="auto">
              <a:xfrm>
                <a:off x="2254" y="3024"/>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5179" name="Oval 20"/>
              <p:cNvSpPr>
                <a:spLocks noChangeArrowheads="1"/>
              </p:cNvSpPr>
              <p:nvPr/>
            </p:nvSpPr>
            <p:spPr bwMode="auto">
              <a:xfrm>
                <a:off x="1392" y="3312"/>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5180" name="Line 21"/>
              <p:cNvSpPr>
                <a:spLocks noChangeShapeType="1"/>
              </p:cNvSpPr>
              <p:nvPr/>
            </p:nvSpPr>
            <p:spPr bwMode="auto">
              <a:xfrm>
                <a:off x="1728" y="3504"/>
                <a:ext cx="43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1" name="Oval 22"/>
              <p:cNvSpPr>
                <a:spLocks noChangeArrowheads="1"/>
              </p:cNvSpPr>
              <p:nvPr/>
            </p:nvSpPr>
            <p:spPr bwMode="auto">
              <a:xfrm>
                <a:off x="2158" y="3312"/>
                <a:ext cx="338" cy="384"/>
              </a:xfrm>
              <a:prstGeom prst="ellipse">
                <a:avLst/>
              </a:prstGeom>
              <a:noFill/>
              <a:ln w="28575" cap="sq">
                <a:solidFill>
                  <a:srgbClr val="000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5175" name="Text Box 23"/>
            <p:cNvSpPr txBox="1">
              <a:spLocks noChangeArrowheads="1"/>
            </p:cNvSpPr>
            <p:nvPr/>
          </p:nvSpPr>
          <p:spPr bwMode="auto">
            <a:xfrm>
              <a:off x="3072" y="3552"/>
              <a:ext cx="2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FF0000"/>
                  </a:solidFill>
                  <a:latin typeface="Comic Sans MS" panose="030F0702030302020204" pitchFamily="66" charset="0"/>
                </a:rPr>
                <a:t>If D(A)=D(B), hazard occur.</a:t>
              </a:r>
            </a:p>
          </p:txBody>
        </p:sp>
      </p:grpSp>
    </p:spTree>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a:t>WAR dependence</a:t>
            </a:r>
          </a:p>
        </p:txBody>
      </p:sp>
      <p:sp>
        <p:nvSpPr>
          <p:cNvPr id="136195" name="Rectangle 3"/>
          <p:cNvSpPr>
            <a:spLocks noGrp="1" noChangeArrowheads="1"/>
          </p:cNvSpPr>
          <p:nvPr>
            <p:ph idx="1"/>
          </p:nvPr>
        </p:nvSpPr>
        <p:spPr bwMode="auto">
          <a:xfrm>
            <a:off x="395288" y="1268413"/>
            <a:ext cx="8302625" cy="232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a:solidFill>
                  <a:srgbClr val="000000"/>
                </a:solidFill>
              </a:rPr>
              <a:t>B tries to write a register before</a:t>
            </a:r>
            <a:r>
              <a:rPr lang="en-US" altLang="zh-CN"/>
              <a:t> </a:t>
            </a:r>
            <a:r>
              <a:rPr lang="en-US" altLang="zh-CN">
                <a:solidFill>
                  <a:srgbClr val="000000"/>
                </a:solidFill>
              </a:rPr>
              <a:t>A has read it.</a:t>
            </a:r>
            <a:endParaRPr lang="en-US" altLang="zh-CN"/>
          </a:p>
          <a:p>
            <a:pPr>
              <a:lnSpc>
                <a:spcPct val="90000"/>
              </a:lnSpc>
            </a:pPr>
            <a:r>
              <a:rPr lang="en-US" altLang="zh-CN">
                <a:solidFill>
                  <a:srgbClr val="000000"/>
                </a:solidFill>
              </a:rPr>
              <a:t>In this case, A uses the new (incorrect) value.</a:t>
            </a:r>
            <a:r>
              <a:rPr lang="en-US" altLang="zh-CN"/>
              <a:t> </a:t>
            </a:r>
          </a:p>
          <a:p>
            <a:pPr>
              <a:lnSpc>
                <a:spcPct val="90000"/>
              </a:lnSpc>
            </a:pPr>
            <a:r>
              <a:rPr lang="en-US" altLang="zh-CN">
                <a:solidFill>
                  <a:srgbClr val="000000"/>
                </a:solidFill>
              </a:rPr>
              <a:t>This type of hazard is rare because most pipelines read values early and write results late. </a:t>
            </a:r>
            <a:endParaRPr lang="en-US" altLang="zh-CN"/>
          </a:p>
          <a:p>
            <a:pPr>
              <a:lnSpc>
                <a:spcPct val="90000"/>
              </a:lnSpc>
            </a:pPr>
            <a:r>
              <a:rPr lang="en-US" altLang="zh-CN">
                <a:solidFill>
                  <a:srgbClr val="000000"/>
                </a:solidFill>
              </a:rPr>
              <a:t>However, it might happen for a CPU that had complex addressing modes. i.e. autoincrement.</a:t>
            </a:r>
            <a:endParaRPr lang="en-US" altLang="zh-CN"/>
          </a:p>
          <a:p>
            <a:pPr>
              <a:lnSpc>
                <a:spcPct val="90000"/>
              </a:lnSpc>
            </a:pPr>
            <a:endParaRPr lang="en-US" altLang="zh-CN"/>
          </a:p>
        </p:txBody>
      </p:sp>
      <p:grpSp>
        <p:nvGrpSpPr>
          <p:cNvPr id="136196" name="Group 26"/>
          <p:cNvGrpSpPr/>
          <p:nvPr/>
        </p:nvGrpSpPr>
        <p:grpSpPr bwMode="auto">
          <a:xfrm>
            <a:off x="1214438" y="3571875"/>
            <a:ext cx="7221537" cy="2286000"/>
            <a:chOff x="720" y="2496"/>
            <a:chExt cx="4549" cy="1440"/>
          </a:xfrm>
        </p:grpSpPr>
        <p:grpSp>
          <p:nvGrpSpPr>
            <p:cNvPr id="136197" name="Group 4"/>
            <p:cNvGrpSpPr/>
            <p:nvPr/>
          </p:nvGrpSpPr>
          <p:grpSpPr bwMode="auto">
            <a:xfrm>
              <a:off x="720" y="2496"/>
              <a:ext cx="4057" cy="576"/>
              <a:chOff x="720" y="2496"/>
              <a:chExt cx="4057" cy="576"/>
            </a:xfrm>
          </p:grpSpPr>
          <p:grpSp>
            <p:nvGrpSpPr>
              <p:cNvPr id="136208" name="Group 5"/>
              <p:cNvGrpSpPr/>
              <p:nvPr/>
            </p:nvGrpSpPr>
            <p:grpSpPr bwMode="auto">
              <a:xfrm>
                <a:off x="912" y="2688"/>
                <a:ext cx="1200" cy="384"/>
                <a:chOff x="912" y="2688"/>
                <a:chExt cx="1200" cy="384"/>
              </a:xfrm>
            </p:grpSpPr>
            <p:sp>
              <p:nvSpPr>
                <p:cNvPr id="136216" name="Oval 6"/>
                <p:cNvSpPr>
                  <a:spLocks noChangeArrowheads="1"/>
                </p:cNvSpPr>
                <p:nvPr/>
              </p:nvSpPr>
              <p:spPr bwMode="auto">
                <a:xfrm>
                  <a:off x="912" y="2688"/>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6217" name="Line 7"/>
                <p:cNvSpPr>
                  <a:spLocks noChangeShapeType="1"/>
                </p:cNvSpPr>
                <p:nvPr/>
              </p:nvSpPr>
              <p:spPr bwMode="auto">
                <a:xfrm>
                  <a:off x="1281" y="2880"/>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8" name="Oval 8"/>
                <p:cNvSpPr>
                  <a:spLocks noChangeArrowheads="1"/>
                </p:cNvSpPr>
                <p:nvPr/>
              </p:nvSpPr>
              <p:spPr bwMode="auto">
                <a:xfrm>
                  <a:off x="1774" y="2688"/>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nvGrpSpPr>
              <p:cNvPr id="136209" name="Group 9"/>
              <p:cNvGrpSpPr/>
              <p:nvPr/>
            </p:nvGrpSpPr>
            <p:grpSpPr bwMode="auto">
              <a:xfrm>
                <a:off x="2352" y="2688"/>
                <a:ext cx="1200" cy="384"/>
                <a:chOff x="2352" y="2400"/>
                <a:chExt cx="1200" cy="384"/>
              </a:xfrm>
            </p:grpSpPr>
            <p:sp>
              <p:nvSpPr>
                <p:cNvPr id="136213" name="Oval 10"/>
                <p:cNvSpPr>
                  <a:spLocks noChangeArrowheads="1"/>
                </p:cNvSpPr>
                <p:nvPr/>
              </p:nvSpPr>
              <p:spPr bwMode="auto">
                <a:xfrm>
                  <a:off x="2352" y="2400"/>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6214" name="Line 11"/>
                <p:cNvSpPr>
                  <a:spLocks noChangeShapeType="1"/>
                </p:cNvSpPr>
                <p:nvPr/>
              </p:nvSpPr>
              <p:spPr bwMode="auto">
                <a:xfrm>
                  <a:off x="2721" y="2592"/>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5" name="Oval 12"/>
                <p:cNvSpPr>
                  <a:spLocks noChangeArrowheads="1"/>
                </p:cNvSpPr>
                <p:nvPr/>
              </p:nvSpPr>
              <p:spPr bwMode="auto">
                <a:xfrm>
                  <a:off x="3214" y="2400"/>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6210" name="Line 13"/>
              <p:cNvSpPr>
                <a:spLocks noChangeShapeType="1"/>
              </p:cNvSpPr>
              <p:nvPr/>
            </p:nvSpPr>
            <p:spPr bwMode="auto">
              <a:xfrm>
                <a:off x="720" y="2640"/>
                <a:ext cx="3120" cy="0"/>
              </a:xfrm>
              <a:prstGeom prst="line">
                <a:avLst/>
              </a:prstGeom>
              <a:noFill/>
              <a:ln w="190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6211" name="Text Box 14"/>
              <p:cNvSpPr txBox="1">
                <a:spLocks noChangeArrowheads="1"/>
              </p:cNvSpPr>
              <p:nvPr/>
            </p:nvSpPr>
            <p:spPr bwMode="auto">
              <a:xfrm>
                <a:off x="3888" y="2496"/>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Time</a:t>
                </a:r>
              </a:p>
            </p:txBody>
          </p:sp>
          <p:sp>
            <p:nvSpPr>
              <p:cNvPr id="136212" name="Text Box 15"/>
              <p:cNvSpPr txBox="1">
                <a:spLocks noChangeArrowheads="1"/>
              </p:cNvSpPr>
              <p:nvPr/>
            </p:nvSpPr>
            <p:spPr bwMode="auto">
              <a:xfrm>
                <a:off x="3888" y="2736"/>
                <a:ext cx="8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No hazard</a:t>
                </a:r>
              </a:p>
            </p:txBody>
          </p:sp>
        </p:grpSp>
        <p:grpSp>
          <p:nvGrpSpPr>
            <p:cNvPr id="136198" name="Group 16"/>
            <p:cNvGrpSpPr/>
            <p:nvPr/>
          </p:nvGrpSpPr>
          <p:grpSpPr bwMode="auto">
            <a:xfrm>
              <a:off x="816" y="3264"/>
              <a:ext cx="4453" cy="672"/>
              <a:chOff x="816" y="3216"/>
              <a:chExt cx="4453" cy="672"/>
            </a:xfrm>
          </p:grpSpPr>
          <p:grpSp>
            <p:nvGrpSpPr>
              <p:cNvPr id="136199" name="Group 17"/>
              <p:cNvGrpSpPr/>
              <p:nvPr/>
            </p:nvGrpSpPr>
            <p:grpSpPr bwMode="auto">
              <a:xfrm>
                <a:off x="816" y="3504"/>
                <a:ext cx="1104" cy="384"/>
                <a:chOff x="1392" y="3600"/>
                <a:chExt cx="1104" cy="384"/>
              </a:xfrm>
            </p:grpSpPr>
            <p:sp>
              <p:nvSpPr>
                <p:cNvPr id="136205" name="Oval 18"/>
                <p:cNvSpPr>
                  <a:spLocks noChangeArrowheads="1"/>
                </p:cNvSpPr>
                <p:nvPr/>
              </p:nvSpPr>
              <p:spPr bwMode="auto">
                <a:xfrm>
                  <a:off x="1392" y="3600"/>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6206" name="Line 19"/>
                <p:cNvSpPr>
                  <a:spLocks noChangeShapeType="1"/>
                </p:cNvSpPr>
                <p:nvPr/>
              </p:nvSpPr>
              <p:spPr bwMode="auto">
                <a:xfrm>
                  <a:off x="1728" y="3792"/>
                  <a:ext cx="43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7" name="Oval 20"/>
                <p:cNvSpPr>
                  <a:spLocks noChangeArrowheads="1"/>
                </p:cNvSpPr>
                <p:nvPr/>
              </p:nvSpPr>
              <p:spPr bwMode="auto">
                <a:xfrm>
                  <a:off x="2158" y="3600"/>
                  <a:ext cx="338" cy="384"/>
                </a:xfrm>
                <a:prstGeom prst="ellipse">
                  <a:avLst/>
                </a:prstGeom>
                <a:noFill/>
                <a:ln w="28575" cap="sq">
                  <a:solidFill>
                    <a:srgbClr val="000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6200" name="Text Box 21"/>
              <p:cNvSpPr txBox="1">
                <a:spLocks noChangeArrowheads="1"/>
              </p:cNvSpPr>
              <p:nvPr/>
            </p:nvSpPr>
            <p:spPr bwMode="auto">
              <a:xfrm>
                <a:off x="3074" y="3552"/>
                <a:ext cx="2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FF0000"/>
                    </a:solidFill>
                    <a:latin typeface="Comic Sans MS" panose="030F0702030302020204" pitchFamily="66" charset="0"/>
                  </a:rPr>
                  <a:t>If S(A)=D(B), hazard occur.</a:t>
                </a:r>
              </a:p>
            </p:txBody>
          </p:sp>
          <p:grpSp>
            <p:nvGrpSpPr>
              <p:cNvPr id="136201" name="Group 22"/>
              <p:cNvGrpSpPr/>
              <p:nvPr/>
            </p:nvGrpSpPr>
            <p:grpSpPr bwMode="auto">
              <a:xfrm>
                <a:off x="1728" y="3216"/>
                <a:ext cx="1200" cy="384"/>
                <a:chOff x="912" y="2688"/>
                <a:chExt cx="1200" cy="384"/>
              </a:xfrm>
            </p:grpSpPr>
            <p:sp>
              <p:nvSpPr>
                <p:cNvPr id="136202" name="Oval 23"/>
                <p:cNvSpPr>
                  <a:spLocks noChangeArrowheads="1"/>
                </p:cNvSpPr>
                <p:nvPr/>
              </p:nvSpPr>
              <p:spPr bwMode="auto">
                <a:xfrm>
                  <a:off x="912" y="2688"/>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6203" name="Line 24"/>
                <p:cNvSpPr>
                  <a:spLocks noChangeShapeType="1"/>
                </p:cNvSpPr>
                <p:nvPr/>
              </p:nvSpPr>
              <p:spPr bwMode="auto">
                <a:xfrm>
                  <a:off x="1281" y="2880"/>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4" name="Oval 25"/>
                <p:cNvSpPr>
                  <a:spLocks noChangeArrowheads="1"/>
                </p:cNvSpPr>
                <p:nvPr/>
              </p:nvSpPr>
              <p:spPr bwMode="auto">
                <a:xfrm>
                  <a:off x="1774" y="2688"/>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grpSp>
    </p:spTree>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171700" y="1766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a:p>
        </p:txBody>
      </p:sp>
      <p:sp>
        <p:nvSpPr>
          <p:cNvPr id="139267" name="Rectangle 3"/>
          <p:cNvSpPr>
            <a:spLocks noGrp="1" noChangeArrowheads="1"/>
          </p:cNvSpPr>
          <p:nvPr>
            <p:ph type="title"/>
          </p:nvPr>
        </p:nvSpPr>
        <p:spPr/>
        <p:txBody>
          <a:bodyPr/>
          <a:lstStyle/>
          <a:p>
            <a:r>
              <a:rPr lang="en-US" altLang="zh-CN"/>
              <a:t>Solving the WAW hazard </a:t>
            </a:r>
          </a:p>
        </p:txBody>
      </p:sp>
      <p:sp>
        <p:nvSpPr>
          <p:cNvPr id="139268" name="Rectangle 4"/>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a:solidFill>
                  <a:srgbClr val="0000FF"/>
                </a:solidFill>
              </a:rPr>
              <a:t>Stall an instruction </a:t>
            </a:r>
            <a:r>
              <a:rPr lang="en-US" altLang="zh-CN" dirty="0"/>
              <a:t>that would "pass" another until after the earlier instruction reaches the MEM phase. </a:t>
            </a:r>
          </a:p>
          <a:p>
            <a:r>
              <a:rPr lang="en-US" altLang="zh-CN" b="1" dirty="0">
                <a:solidFill>
                  <a:srgbClr val="0000FF"/>
                </a:solidFill>
              </a:rPr>
              <a:t>Cancel the WB phase of the earlier instruction</a:t>
            </a:r>
          </a:p>
          <a:p>
            <a:r>
              <a:rPr lang="en-US" altLang="zh-CN" dirty="0"/>
              <a:t>Both of these can be done in ID, i.e. when LD is about to issue. </a:t>
            </a:r>
          </a:p>
          <a:p>
            <a:r>
              <a:rPr lang="en-US" altLang="zh-CN" dirty="0"/>
              <a:t>Since pure WAW hazards are not common, either method works. </a:t>
            </a:r>
          </a:p>
          <a:p>
            <a:r>
              <a:rPr lang="en-US" altLang="zh-CN" dirty="0"/>
              <a:t>Pick the one that simplest to implement.</a:t>
            </a:r>
            <a:r>
              <a:rPr lang="en-US" altLang="zh-CN" sz="2800" dirty="0"/>
              <a:t> </a:t>
            </a:r>
          </a:p>
          <a:p>
            <a:r>
              <a:rPr lang="en-US" altLang="zh-CN" dirty="0"/>
              <a:t>The simplest solution for the MIPS pipeline is to hold the instruction in ID if it writes the same register as an instruction already issued.</a:t>
            </a:r>
            <a:r>
              <a:rPr lang="en-US" altLang="zh-CN" sz="2800" dirty="0"/>
              <a:t> </a:t>
            </a:r>
          </a:p>
        </p:txBody>
      </p:sp>
    </p:spTree>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Checks are required in ID</a:t>
            </a:r>
          </a:p>
        </p:txBody>
      </p:sp>
      <p:sp>
        <p:nvSpPr>
          <p:cNvPr id="141315"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80000"/>
              </a:lnSpc>
            </a:pPr>
            <a:r>
              <a:rPr lang="en-US" altLang="zh-CN" sz="2800"/>
              <a:t>Check for </a:t>
            </a:r>
            <a:r>
              <a:rPr lang="en-US" altLang="zh-CN" sz="2800">
                <a:solidFill>
                  <a:srgbClr val="FF0000"/>
                </a:solidFill>
              </a:rPr>
              <a:t>structural hazards</a:t>
            </a:r>
            <a:r>
              <a:rPr lang="en-US" altLang="zh-CN" sz="2800"/>
              <a:t> . </a:t>
            </a:r>
          </a:p>
          <a:p>
            <a:pPr lvl="1">
              <a:lnSpc>
                <a:spcPct val="80000"/>
              </a:lnSpc>
            </a:pPr>
            <a:r>
              <a:rPr lang="en-US" altLang="zh-CN" sz="2400"/>
              <a:t>The divide unit  and Register write port. </a:t>
            </a:r>
          </a:p>
          <a:p>
            <a:pPr>
              <a:lnSpc>
                <a:spcPct val="80000"/>
              </a:lnSpc>
            </a:pPr>
            <a:r>
              <a:rPr lang="en-US" altLang="zh-CN" sz="2800"/>
              <a:t>Check for </a:t>
            </a:r>
            <a:r>
              <a:rPr lang="en-US" altLang="zh-CN" sz="2800">
                <a:solidFill>
                  <a:srgbClr val="FF0000"/>
                </a:solidFill>
              </a:rPr>
              <a:t>RAW hazards</a:t>
            </a:r>
            <a:r>
              <a:rPr lang="en-US" altLang="zh-CN" sz="2800"/>
              <a:t> </a:t>
            </a:r>
          </a:p>
          <a:p>
            <a:pPr lvl="1">
              <a:lnSpc>
                <a:spcPct val="80000"/>
              </a:lnSpc>
            </a:pPr>
            <a:r>
              <a:rPr lang="en-US" altLang="zh-CN" sz="2400"/>
              <a:t>The CPU simply stalls the instruction at ID stage until: </a:t>
            </a:r>
          </a:p>
          <a:p>
            <a:pPr lvl="2">
              <a:lnSpc>
                <a:spcPct val="80000"/>
              </a:lnSpc>
            </a:pPr>
            <a:r>
              <a:rPr lang="en-US" altLang="zh-CN" sz="2000"/>
              <a:t>Its </a:t>
            </a:r>
            <a:r>
              <a:rPr lang="en-US" altLang="zh-CN" sz="2000">
                <a:solidFill>
                  <a:srgbClr val="0000FF"/>
                </a:solidFill>
              </a:rPr>
              <a:t>source registers are no longer listed as destinations</a:t>
            </a:r>
            <a:r>
              <a:rPr lang="en-US" altLang="zh-CN" sz="2000"/>
              <a:t> in any of the execution pipeline registers (registers between stages of M and A) OR </a:t>
            </a:r>
          </a:p>
          <a:p>
            <a:pPr lvl="2">
              <a:lnSpc>
                <a:spcPct val="80000"/>
              </a:lnSpc>
            </a:pPr>
            <a:r>
              <a:rPr lang="en-US" altLang="zh-CN" sz="2000"/>
              <a:t>Its </a:t>
            </a:r>
            <a:r>
              <a:rPr lang="en-US" altLang="zh-CN" sz="2000">
                <a:solidFill>
                  <a:srgbClr val="0000FF"/>
                </a:solidFill>
              </a:rPr>
              <a:t>source registers are no longer listed as the destination of a load</a:t>
            </a:r>
            <a:r>
              <a:rPr lang="en-US" altLang="zh-CN" sz="2000"/>
              <a:t> in the EX/MEM register.</a:t>
            </a:r>
          </a:p>
          <a:p>
            <a:pPr>
              <a:lnSpc>
                <a:spcPct val="80000"/>
              </a:lnSpc>
            </a:pPr>
            <a:r>
              <a:rPr lang="en-US" altLang="zh-CN" sz="2800"/>
              <a:t>Check for </a:t>
            </a:r>
            <a:r>
              <a:rPr lang="en-US" altLang="zh-CN" sz="2800">
                <a:solidFill>
                  <a:srgbClr val="FF0000"/>
                </a:solidFill>
              </a:rPr>
              <a:t>WAW hazards</a:t>
            </a:r>
            <a:r>
              <a:rPr lang="en-US" altLang="zh-CN" sz="2800"/>
              <a:t> </a:t>
            </a:r>
          </a:p>
          <a:p>
            <a:pPr lvl="1">
              <a:lnSpc>
                <a:spcPct val="80000"/>
              </a:lnSpc>
            </a:pPr>
            <a:r>
              <a:rPr lang="en-US" altLang="zh-CN" sz="2400"/>
              <a:t>Check instructions in A1, ..., A4, Divide, or M1, ...,M7 for the same destination register (check pipeline registers.) </a:t>
            </a:r>
          </a:p>
          <a:p>
            <a:pPr lvl="1">
              <a:lnSpc>
                <a:spcPct val="80000"/>
              </a:lnSpc>
            </a:pPr>
            <a:r>
              <a:rPr lang="en-US" altLang="zh-CN" sz="2400"/>
              <a:t>Stall instruction in ID if necessary</a:t>
            </a:r>
            <a:r>
              <a:rPr lang="en-US" altLang="zh-CN" sz="2000"/>
              <a:t>. </a:t>
            </a:r>
          </a:p>
        </p:txBody>
      </p:sp>
    </p:spTree>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The MIPS R4000 pipeline</a:t>
            </a:r>
          </a:p>
        </p:txBody>
      </p:sp>
      <p:sp>
        <p:nvSpPr>
          <p:cNvPr id="144387"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CN" dirty="0">
                <a:solidFill>
                  <a:srgbClr val="0000FF"/>
                </a:solidFill>
              </a:rPr>
              <a:t>IF</a:t>
            </a:r>
            <a:r>
              <a:rPr lang="zh-CN" altLang="en-US" dirty="0"/>
              <a:t>－</a:t>
            </a:r>
            <a:r>
              <a:rPr lang="en-US" altLang="zh-CN" sz="2000" b="1" dirty="0"/>
              <a:t>First half of instruction fetch. PC selection occurs. Cache access is initiated</a:t>
            </a:r>
            <a:r>
              <a:rPr lang="en-US" altLang="zh-CN" sz="2000" dirty="0"/>
              <a:t>. </a:t>
            </a:r>
          </a:p>
          <a:p>
            <a:pPr>
              <a:lnSpc>
                <a:spcPct val="90000"/>
              </a:lnSpc>
            </a:pPr>
            <a:r>
              <a:rPr lang="en-US" altLang="zh-CN" dirty="0">
                <a:solidFill>
                  <a:srgbClr val="0000FF"/>
                </a:solidFill>
              </a:rPr>
              <a:t>IS</a:t>
            </a:r>
            <a:r>
              <a:rPr lang="zh-CN" altLang="en-US" dirty="0"/>
              <a:t>－</a:t>
            </a:r>
            <a:r>
              <a:rPr lang="en-US" altLang="zh-CN" sz="2000" b="1" dirty="0"/>
              <a:t>Second half of instruction fetch. </a:t>
            </a:r>
          </a:p>
          <a:p>
            <a:pPr>
              <a:lnSpc>
                <a:spcPct val="90000"/>
              </a:lnSpc>
              <a:buFont typeface="Wingdings" panose="05000000000000000000" pitchFamily="2" charset="2"/>
              <a:buNone/>
            </a:pPr>
            <a:r>
              <a:rPr lang="en-US" altLang="zh-CN" sz="2000" b="1" dirty="0"/>
              <a:t>          </a:t>
            </a:r>
            <a:r>
              <a:rPr lang="zh-CN" altLang="en-US" sz="2000" b="1" dirty="0"/>
              <a:t>－</a:t>
            </a:r>
            <a:r>
              <a:rPr lang="en-US" altLang="zh-CN" sz="1800" b="1" dirty="0"/>
              <a:t>This allows the cache access to take two cycles.</a:t>
            </a:r>
            <a:r>
              <a:rPr lang="en-US" altLang="zh-CN" sz="1800" dirty="0"/>
              <a:t> </a:t>
            </a:r>
          </a:p>
          <a:p>
            <a:pPr>
              <a:lnSpc>
                <a:spcPct val="90000"/>
              </a:lnSpc>
            </a:pPr>
            <a:r>
              <a:rPr lang="en-US" altLang="zh-CN" dirty="0">
                <a:solidFill>
                  <a:srgbClr val="0000FF"/>
                </a:solidFill>
              </a:rPr>
              <a:t>RF</a:t>
            </a:r>
            <a:r>
              <a:rPr lang="zh-CN" altLang="en-US" dirty="0"/>
              <a:t>－</a:t>
            </a:r>
            <a:r>
              <a:rPr lang="en-US" altLang="zh-CN" sz="2000" b="1" dirty="0"/>
              <a:t>Decode and register fetch, hazard checking, I-cache hit detection.</a:t>
            </a:r>
            <a:r>
              <a:rPr lang="en-US" altLang="zh-CN" sz="2000" dirty="0"/>
              <a:t> </a:t>
            </a:r>
          </a:p>
          <a:p>
            <a:pPr>
              <a:lnSpc>
                <a:spcPct val="90000"/>
              </a:lnSpc>
            </a:pPr>
            <a:r>
              <a:rPr lang="en-US" altLang="zh-CN" dirty="0">
                <a:solidFill>
                  <a:srgbClr val="0000FF"/>
                </a:solidFill>
              </a:rPr>
              <a:t>EX</a:t>
            </a:r>
            <a:r>
              <a:rPr lang="zh-CN" altLang="en-US" dirty="0"/>
              <a:t>－</a:t>
            </a:r>
            <a:r>
              <a:rPr lang="en-US" altLang="zh-CN" sz="2000" b="1" dirty="0"/>
              <a:t>Execution: address calculation, ALU Ops, branch target calculation and condition evaluation</a:t>
            </a:r>
            <a:r>
              <a:rPr lang="en-US" altLang="zh-CN" sz="2000" dirty="0"/>
              <a:t>. </a:t>
            </a:r>
          </a:p>
          <a:p>
            <a:pPr>
              <a:lnSpc>
                <a:spcPct val="90000"/>
              </a:lnSpc>
            </a:pPr>
            <a:r>
              <a:rPr lang="en-US" altLang="zh-CN" dirty="0">
                <a:solidFill>
                  <a:srgbClr val="0000FF"/>
                </a:solidFill>
              </a:rPr>
              <a:t>DF/DS/TC</a:t>
            </a:r>
            <a:r>
              <a:rPr lang="en-US" altLang="zh-CN" dirty="0"/>
              <a:t> </a:t>
            </a:r>
          </a:p>
          <a:p>
            <a:pPr lvl="1">
              <a:lnSpc>
                <a:spcPct val="90000"/>
              </a:lnSpc>
              <a:buFont typeface="Wingdings" panose="05000000000000000000" pitchFamily="2" charset="2"/>
              <a:buNone/>
            </a:pPr>
            <a:r>
              <a:rPr lang="zh-CN" altLang="en-US" sz="2000" b="1" dirty="0"/>
              <a:t>－ </a:t>
            </a:r>
            <a:r>
              <a:rPr lang="en-US" altLang="zh-CN" sz="2000" b="1" dirty="0"/>
              <a:t>Data fetched from cache</a:t>
            </a:r>
            <a:r>
              <a:rPr lang="en-US" altLang="zh-CN" sz="2000" b="1" dirty="0">
                <a:solidFill>
                  <a:srgbClr val="FF0000"/>
                </a:solidFill>
              </a:rPr>
              <a:t> in the first two cycles. </a:t>
            </a:r>
          </a:p>
          <a:p>
            <a:pPr lvl="1">
              <a:lnSpc>
                <a:spcPct val="90000"/>
              </a:lnSpc>
              <a:buFont typeface="Wingdings" panose="05000000000000000000" pitchFamily="2" charset="2"/>
              <a:buNone/>
            </a:pPr>
            <a:r>
              <a:rPr lang="zh-CN" altLang="en-US" sz="2000" b="1" dirty="0"/>
              <a:t>－ </a:t>
            </a:r>
            <a:r>
              <a:rPr lang="en-US" altLang="zh-CN" sz="2000" b="1" dirty="0"/>
              <a:t>The third cycle involves checking a tag check to determine if the cache access was a hit.</a:t>
            </a:r>
            <a:r>
              <a:rPr lang="en-US" altLang="zh-CN" sz="2000" dirty="0"/>
              <a:t> </a:t>
            </a:r>
          </a:p>
          <a:p>
            <a:pPr>
              <a:lnSpc>
                <a:spcPct val="90000"/>
              </a:lnSpc>
            </a:pPr>
            <a:r>
              <a:rPr lang="en-US" altLang="zh-CN" dirty="0">
                <a:solidFill>
                  <a:srgbClr val="0000FF"/>
                </a:solidFill>
              </a:rPr>
              <a:t>WB</a:t>
            </a:r>
            <a:r>
              <a:rPr lang="zh-CN" altLang="en-US" dirty="0"/>
              <a:t>－</a:t>
            </a:r>
            <a:r>
              <a:rPr lang="en-US" altLang="zh-CN" sz="2000" b="1" dirty="0"/>
              <a:t>Write back result for loads and R-R operations</a:t>
            </a:r>
            <a:r>
              <a:rPr lang="en-US" altLang="zh-CN" sz="2000" dirty="0"/>
              <a:t>.</a:t>
            </a:r>
          </a:p>
        </p:txBody>
      </p:sp>
    </p:spTree>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a:t>Possible stalls and delays</a:t>
            </a:r>
          </a:p>
        </p:txBody>
      </p:sp>
      <p:sp>
        <p:nvSpPr>
          <p:cNvPr id="145411"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0000FF"/>
                </a:solidFill>
              </a:rPr>
              <a:t>Load delay: two cycles</a:t>
            </a:r>
            <a:r>
              <a:rPr lang="en-US" altLang="zh-CN" dirty="0"/>
              <a:t> </a:t>
            </a:r>
          </a:p>
          <a:p>
            <a:pPr lvl="1"/>
            <a:r>
              <a:rPr lang="en-US" altLang="zh-CN" sz="3200" dirty="0"/>
              <a:t>The delay might seem to be three cycles, since the tag isn't checked until the end of the TC cycle. </a:t>
            </a:r>
          </a:p>
          <a:p>
            <a:pPr lvl="1"/>
            <a:r>
              <a:rPr lang="en-US" altLang="zh-CN" sz="3200" dirty="0"/>
              <a:t>However, if TC indicates a miss, the data must be fetched from main memory and the pipeline is backed up to get the real value. </a:t>
            </a:r>
          </a:p>
        </p:txBody>
      </p:sp>
    </p:spTree>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a:t>Load stalls – 2 stalls</a:t>
            </a:r>
          </a:p>
        </p:txBody>
      </p:sp>
      <p:graphicFrame>
        <p:nvGraphicFramePr>
          <p:cNvPr id="146435" name="Object 1024"/>
          <p:cNvGraphicFramePr>
            <a:graphicFrameLocks noChangeAspect="1"/>
          </p:cNvGraphicFramePr>
          <p:nvPr/>
        </p:nvGraphicFramePr>
        <p:xfrm>
          <a:off x="611188" y="1268413"/>
          <a:ext cx="8218487" cy="4800600"/>
        </p:xfrm>
        <a:graphic>
          <a:graphicData uri="http://schemas.openxmlformats.org/presentationml/2006/ole">
            <mc:AlternateContent xmlns:mc="http://schemas.openxmlformats.org/markup-compatibility/2006">
              <mc:Choice xmlns:v="urn:schemas-microsoft-com:vml" Requires="v">
                <p:oleObj name="图片" r:id="rId3" imgW="4924425" imgH="2876550" progId="Word.Picture.8">
                  <p:embed/>
                </p:oleObj>
              </mc:Choice>
              <mc:Fallback>
                <p:oleObj name="图片" r:id="rId3" imgW="4924425" imgH="2876550" progId="Word.Picture.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18487" cy="4800600"/>
                      </a:xfrm>
                      <a:prstGeom prst="rect">
                        <a:avLst/>
                      </a:prstGeom>
                      <a:solidFill>
                        <a:srgbClr val="F3F3F3"/>
                      </a:solidFill>
                      <a:ln>
                        <a:noFill/>
                      </a:ln>
                      <a:effectLst>
                        <a:outerShdw dist="71842"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757F0EAA-9A9F-8093-CB45-31C0173405D0}"/>
              </a:ext>
            </a:extLst>
          </p:cNvPr>
          <p:cNvSpPr/>
          <p:nvPr/>
        </p:nvSpPr>
        <p:spPr bwMode="auto">
          <a:xfrm>
            <a:off x="611188" y="2204864"/>
            <a:ext cx="1008484" cy="576064"/>
          </a:xfrm>
          <a:prstGeom prst="rect">
            <a:avLst/>
          </a:prstGeom>
          <a:noFill/>
          <a:ln w="38100" cap="flat" cmpd="sng" algn="ctr">
            <a:solidFill>
              <a:srgbClr val="FF0000"/>
            </a:solidFill>
            <a:prstDash val="sysDot"/>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dirty="0"/>
              <a:t>Branch delay: 3 cycles</a:t>
            </a:r>
          </a:p>
        </p:txBody>
      </p:sp>
      <p:sp>
        <p:nvSpPr>
          <p:cNvPr id="148483"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solidFill>
                  <a:srgbClr val="0000FF"/>
                </a:solidFill>
              </a:rPr>
              <a:t>Branch delay: three cycles (including one branch delay slot-</a:t>
            </a:r>
            <a:r>
              <a:rPr lang="zh-CN" altLang="en-US" sz="2800" dirty="0">
                <a:solidFill>
                  <a:srgbClr val="0000FF"/>
                </a:solidFill>
              </a:rPr>
              <a:t>后继的那个</a:t>
            </a:r>
            <a:r>
              <a:rPr lang="en-US" altLang="zh-CN" sz="2800" dirty="0">
                <a:solidFill>
                  <a:srgbClr val="0000FF"/>
                </a:solidFill>
              </a:rPr>
              <a:t>slot)</a:t>
            </a:r>
          </a:p>
          <a:p>
            <a:pPr lvl="1"/>
            <a:r>
              <a:rPr lang="en-US" altLang="zh-CN" sz="2400" dirty="0"/>
              <a:t>The branch is resolved during EX, giving a 3 cycle delay. </a:t>
            </a:r>
          </a:p>
          <a:p>
            <a:pPr lvl="1"/>
            <a:r>
              <a:rPr lang="en-US" altLang="zh-CN" sz="2400" dirty="0"/>
              <a:t>The first cycle may be a regular branch delay slot (</a:t>
            </a:r>
            <a:r>
              <a:rPr lang="en-US" altLang="zh-CN" sz="2400" dirty="0">
                <a:solidFill>
                  <a:srgbClr val="3333FF"/>
                </a:solidFill>
              </a:rPr>
              <a:t>instruction always executed-</a:t>
            </a:r>
            <a:r>
              <a:rPr lang="zh-CN" altLang="en-US" sz="2400" dirty="0">
                <a:solidFill>
                  <a:srgbClr val="3333FF"/>
                </a:solidFill>
              </a:rPr>
              <a:t>不跳转执行的那个指令</a:t>
            </a:r>
            <a:r>
              <a:rPr lang="en-US" altLang="zh-CN" sz="2400" dirty="0"/>
              <a:t>) or a branch-likely slot (instruction cancelled if branch not taken-</a:t>
            </a:r>
            <a:r>
              <a:rPr lang="zh-CN" altLang="en-US" sz="2400" dirty="0">
                <a:solidFill>
                  <a:srgbClr val="3333FF"/>
                </a:solidFill>
              </a:rPr>
              <a:t>跳转的指令</a:t>
            </a:r>
            <a:r>
              <a:rPr lang="en-US" altLang="zh-CN" sz="2400" dirty="0"/>
              <a:t>). </a:t>
            </a:r>
          </a:p>
          <a:p>
            <a:pPr lvl="1"/>
            <a:r>
              <a:rPr lang="en-US" altLang="zh-CN" sz="2400" dirty="0"/>
              <a:t>MIPS uses a predict-not-taken method presumably because it requires the least hardware.</a:t>
            </a:r>
            <a:r>
              <a:rPr lang="en-US" altLang="zh-CN" sz="3200" dirty="0"/>
              <a:t> </a:t>
            </a:r>
          </a:p>
        </p:txBody>
      </p:sp>
    </p:spTree>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t>Branch Delays</a:t>
            </a:r>
            <a:r>
              <a:rPr lang="zh-CN" altLang="en-US"/>
              <a:t>： </a:t>
            </a:r>
            <a:r>
              <a:rPr lang="en-US" altLang="zh-CN"/>
              <a:t>3 stalls</a:t>
            </a:r>
          </a:p>
        </p:txBody>
      </p:sp>
      <p:graphicFrame>
        <p:nvGraphicFramePr>
          <p:cNvPr id="149507" name="Object 1024"/>
          <p:cNvGraphicFramePr>
            <a:graphicFrameLocks noChangeAspect="1"/>
          </p:cNvGraphicFramePr>
          <p:nvPr/>
        </p:nvGraphicFramePr>
        <p:xfrm>
          <a:off x="395288" y="1125538"/>
          <a:ext cx="8458200" cy="4876800"/>
        </p:xfrm>
        <a:graphic>
          <a:graphicData uri="http://schemas.openxmlformats.org/presentationml/2006/ole">
            <mc:AlternateContent xmlns:mc="http://schemas.openxmlformats.org/markup-compatibility/2006">
              <mc:Choice xmlns:v="urn:schemas-microsoft-com:vml" Requires="v">
                <p:oleObj name="图片" r:id="rId3" imgW="4943475" imgH="3171825" progId="Word.Picture.8">
                  <p:embed/>
                </p:oleObj>
              </mc:Choice>
              <mc:Fallback>
                <p:oleObj name="图片" r:id="rId3" imgW="4943475" imgH="3171825" progId="Word.Picture.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25538"/>
                        <a:ext cx="8458200" cy="4876800"/>
                      </a:xfrm>
                      <a:prstGeom prst="rect">
                        <a:avLst/>
                      </a:prstGeom>
                      <a:solidFill>
                        <a:srgbClr val="F3F3F3"/>
                      </a:solidFill>
                      <a:ln>
                        <a:noFill/>
                      </a:ln>
                      <a:effectLst>
                        <a:outerShdw dist="71842"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B399962A-8AC6-93BD-8CC1-32369EA7CB5F}"/>
              </a:ext>
            </a:extLst>
          </p:cNvPr>
          <p:cNvSpPr/>
          <p:nvPr/>
        </p:nvSpPr>
        <p:spPr bwMode="auto">
          <a:xfrm>
            <a:off x="345905" y="1988840"/>
            <a:ext cx="1008484" cy="576064"/>
          </a:xfrm>
          <a:prstGeom prst="rect">
            <a:avLst/>
          </a:prstGeom>
          <a:noFill/>
          <a:ln w="38100" cap="flat" cmpd="sng" algn="ctr">
            <a:solidFill>
              <a:srgbClr val="FF0000"/>
            </a:solidFill>
            <a:prstDash val="sysDot"/>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
        <p:nvSpPr>
          <p:cNvPr id="4" name="Rectangle 3">
            <a:extLst>
              <a:ext uri="{FF2B5EF4-FFF2-40B4-BE49-F238E27FC236}">
                <a16:creationId xmlns:a16="http://schemas.microsoft.com/office/drawing/2014/main" id="{15D43233-6205-0E68-2C12-0DB3CF213184}"/>
              </a:ext>
            </a:extLst>
          </p:cNvPr>
          <p:cNvSpPr/>
          <p:nvPr/>
        </p:nvSpPr>
        <p:spPr bwMode="auto">
          <a:xfrm>
            <a:off x="372290" y="2829437"/>
            <a:ext cx="1008484" cy="576064"/>
          </a:xfrm>
          <a:prstGeom prst="rect">
            <a:avLst/>
          </a:prstGeom>
          <a:noFill/>
          <a:ln w="38100" cap="flat" cmpd="sng" algn="ctr">
            <a:solidFill>
              <a:srgbClr val="FF0000"/>
            </a:solidFill>
            <a:prstDash val="sysDot"/>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a:t>How to make it fast ? </a:t>
            </a:r>
            <a:r>
              <a:rPr lang="en-US" altLang="zh-CN">
                <a:sym typeface="+mn-ea"/>
              </a:rPr>
              <a:t>Pipelining!</a:t>
            </a:r>
            <a:endParaRPr lang="zh-CN" altLang="en-US"/>
          </a:p>
        </p:txBody>
      </p:sp>
      <p:sp>
        <p:nvSpPr>
          <p:cNvPr id="29699" name="内容占位符 2"/>
          <p:cNvSpPr>
            <a:spLocks noGrp="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To decrease the clock cycle time ?</a:t>
            </a:r>
          </a:p>
          <a:p>
            <a:pPr lvl="1"/>
            <a:r>
              <a:rPr lang="en-US" altLang="zh-CN"/>
              <a:t>Sounds sensible, but almost reach the limitation of light speed.  </a:t>
            </a:r>
          </a:p>
          <a:p>
            <a:r>
              <a:rPr lang="en-US" altLang="zh-CN"/>
              <a:t>What’s the problem?</a:t>
            </a:r>
          </a:p>
          <a:p>
            <a:pPr lvl="1"/>
            <a:r>
              <a:rPr lang="en-US" altLang="zh-CN"/>
              <a:t>Can’t do faster in sequential way, the same time  the function units are always waiting doing nothing.  (</a:t>
            </a:r>
            <a:r>
              <a:rPr lang="en-US" altLang="zh-CN">
                <a:solidFill>
                  <a:srgbClr val="3333FF"/>
                </a:solidFill>
              </a:rPr>
              <a:t>slow and inefficient,   one instruction each time.</a:t>
            </a:r>
            <a:r>
              <a:rPr lang="en-US" altLang="zh-CN"/>
              <a:t>)</a:t>
            </a:r>
            <a:endParaRPr lang="zh-CN" altLang="en-US"/>
          </a:p>
        </p:txBody>
      </p:sp>
      <p:sp>
        <p:nvSpPr>
          <p:cNvPr id="37891" name="Rectangle 3"/>
          <p:cNvSpPr>
            <a:spLocks noGrp="1" noRot="1" noChangeArrowheads="1"/>
          </p:cNvSpPr>
          <p:nvPr/>
        </p:nvSpPr>
        <p:spPr bwMode="auto">
          <a:xfrm>
            <a:off x="395605" y="3789045"/>
            <a:ext cx="8424545" cy="22186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57175" indent="-257175" algn="l" rtl="0" fontAlgn="base">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9pPr>
          </a:lstStyle>
          <a:p>
            <a:r>
              <a:rPr lang="en-US" altLang="zh-CN">
                <a:solidFill>
                  <a:srgbClr val="0000FF"/>
                </a:solidFill>
              </a:rPr>
              <a:t>Pipelining</a:t>
            </a:r>
            <a:r>
              <a:rPr lang="en-US" altLang="zh-CN"/>
              <a:t>:</a:t>
            </a:r>
            <a:endParaRPr lang="en-US" altLang="zh-CN">
              <a:latin typeface="Times New Roman" panose="02020603050405020304" pitchFamily="18" charset="0"/>
            </a:endParaRPr>
          </a:p>
          <a:p>
            <a:pPr lvl="1"/>
            <a:r>
              <a:rPr lang="en-US" altLang="zh-CN"/>
              <a:t>is a set of data processing elements connected in series, so that the output of one element is the input of the next one. The elements of a pipeline are often executed in parallel or in time-sliced fashion; in that case, some amount of </a:t>
            </a:r>
            <a:r>
              <a:rPr lang="en-US" altLang="zh-CN">
                <a:solidFill>
                  <a:srgbClr val="0000FF"/>
                </a:solidFill>
              </a:rPr>
              <a:t>buffer storage</a:t>
            </a:r>
            <a:r>
              <a:rPr lang="en-US" altLang="zh-CN"/>
              <a:t> is often inserted between elements. </a:t>
            </a:r>
            <a:endParaRPr lang="en-US" altLang="zh-CN">
              <a:latin typeface="宋体" panose="02010600030101010101" pitchFamily="2" charset="-122"/>
            </a:endParaRP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标题 1"/>
          <p:cNvSpPr>
            <a:spLocks noGrp="1"/>
          </p:cNvSpPr>
          <p:nvPr>
            <p:ph type="title"/>
          </p:nvPr>
        </p:nvSpPr>
        <p:spPr/>
        <p:txBody>
          <a:bodyPr/>
          <a:lstStyle/>
          <a:p>
            <a:r>
              <a:rPr lang="en-US" altLang="zh-CN"/>
              <a:t>Instruction pipeline</a:t>
            </a:r>
            <a:endParaRPr lang="zh-CN" altLang="en-US"/>
          </a:p>
        </p:txBody>
      </p:sp>
      <p:grpSp>
        <p:nvGrpSpPr>
          <p:cNvPr id="2" name="组合 1">
            <a:extLst>
              <a:ext uri="{FF2B5EF4-FFF2-40B4-BE49-F238E27FC236}">
                <a16:creationId xmlns:a16="http://schemas.microsoft.com/office/drawing/2014/main" id="{88978225-5296-4904-B8EB-8023E9BFD5E7}"/>
              </a:ext>
            </a:extLst>
          </p:cNvPr>
          <p:cNvGrpSpPr/>
          <p:nvPr/>
        </p:nvGrpSpPr>
        <p:grpSpPr>
          <a:xfrm>
            <a:off x="323528" y="692696"/>
            <a:ext cx="7921575" cy="3672632"/>
            <a:chOff x="312738" y="1628775"/>
            <a:chExt cx="8580437" cy="4176713"/>
          </a:xfrm>
        </p:grpSpPr>
        <p:sp>
          <p:nvSpPr>
            <p:cNvPr id="150" name="右箭头 149"/>
            <p:cNvSpPr>
              <a:spLocks noChangeArrowheads="1"/>
            </p:cNvSpPr>
            <p:nvPr/>
          </p:nvSpPr>
          <p:spPr bwMode="auto">
            <a:xfrm>
              <a:off x="723900" y="1884363"/>
              <a:ext cx="7800975" cy="255587"/>
            </a:xfrm>
            <a:prstGeom prst="rightArrow">
              <a:avLst>
                <a:gd name="adj1" fmla="val 50000"/>
                <a:gd name="adj2" fmla="val 50163"/>
              </a:avLst>
            </a:prstGeom>
            <a:solidFill>
              <a:srgbClr val="92D050"/>
            </a:solidFill>
            <a:ln w="9525" algn="ctr">
              <a:solidFill>
                <a:srgbClr val="92D050"/>
              </a:solidFill>
              <a:round/>
              <a:headEnd type="none" w="sm" len="sm"/>
              <a:tailEnd type="none" w="sm" len="sm"/>
            </a:ln>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 name="矩形 145"/>
            <p:cNvSpPr/>
            <p:nvPr/>
          </p:nvSpPr>
          <p:spPr bwMode="auto">
            <a:xfrm>
              <a:off x="3946525" y="1628775"/>
              <a:ext cx="800100" cy="4176713"/>
            </a:xfrm>
            <a:prstGeom prst="rect">
              <a:avLst/>
            </a:prstGeom>
            <a:solidFill>
              <a:schemeClr val="tx2">
                <a:lumMod val="20000"/>
                <a:lumOff val="80000"/>
              </a:schemeClr>
            </a:solidFill>
            <a:ln w="9525" cap="flat" cmpd="sng" algn="ctr">
              <a:noFill/>
              <a:prstDash val="solid"/>
              <a:round/>
              <a:headEnd type="none" w="sm" len="sm"/>
              <a:tailEnd type="none" w="sm" len="sm"/>
            </a:ln>
            <a:effectLst/>
          </p:spPr>
          <p:txBody>
            <a:bodyPr anchor="ctr"/>
            <a:lstStyle/>
            <a:p>
              <a:pPr eaLnBrk="1" hangingPunct="1">
                <a:defRPr/>
              </a:pPr>
              <a:endParaRPr lang="zh-CN" altLang="en-US"/>
            </a:p>
          </p:txBody>
        </p:sp>
        <p:sp>
          <p:nvSpPr>
            <p:cNvPr id="151" name="矩形 150"/>
            <p:cNvSpPr>
              <a:spLocks noChangeArrowheads="1"/>
            </p:cNvSpPr>
            <p:nvPr/>
          </p:nvSpPr>
          <p:spPr bwMode="auto">
            <a:xfrm>
              <a:off x="312738" y="3824288"/>
              <a:ext cx="6464300" cy="503237"/>
            </a:xfrm>
            <a:prstGeom prst="rect">
              <a:avLst/>
            </a:prstGeom>
            <a:solidFill>
              <a:srgbClr val="00B0F0"/>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990" name="Group 13"/>
            <p:cNvGrpSpPr/>
            <p:nvPr/>
          </p:nvGrpSpPr>
          <p:grpSpPr bwMode="auto">
            <a:xfrm>
              <a:off x="346075" y="1628775"/>
              <a:ext cx="8547100" cy="2673350"/>
              <a:chOff x="155" y="1931"/>
              <a:chExt cx="5384" cy="1684"/>
            </a:xfrm>
          </p:grpSpPr>
          <p:grpSp>
            <p:nvGrpSpPr>
              <p:cNvPr id="42013" name="Group 14"/>
              <p:cNvGrpSpPr/>
              <p:nvPr/>
            </p:nvGrpSpPr>
            <p:grpSpPr bwMode="auto">
              <a:xfrm>
                <a:off x="158" y="1931"/>
                <a:ext cx="5381" cy="772"/>
                <a:chOff x="192" y="2226"/>
                <a:chExt cx="5381" cy="772"/>
              </a:xfrm>
            </p:grpSpPr>
            <p:grpSp>
              <p:nvGrpSpPr>
                <p:cNvPr id="42066" name="Group 15"/>
                <p:cNvGrpSpPr/>
                <p:nvPr/>
              </p:nvGrpSpPr>
              <p:grpSpPr bwMode="auto">
                <a:xfrm>
                  <a:off x="541" y="2226"/>
                  <a:ext cx="2400" cy="544"/>
                  <a:chOff x="541" y="2112"/>
                  <a:chExt cx="2400" cy="544"/>
                </a:xfrm>
              </p:grpSpPr>
              <p:sp>
                <p:nvSpPr>
                  <p:cNvPr id="42130" name="Line 16"/>
                  <p:cNvSpPr>
                    <a:spLocks noChangeShapeType="1"/>
                  </p:cNvSpPr>
                  <p:nvPr/>
                </p:nvSpPr>
                <p:spPr bwMode="auto">
                  <a:xfrm flipV="1">
                    <a:off x="541" y="2120"/>
                    <a:ext cx="0" cy="536"/>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1" name="Line 17"/>
                  <p:cNvSpPr>
                    <a:spLocks noChangeShapeType="1"/>
                  </p:cNvSpPr>
                  <p:nvPr/>
                </p:nvSpPr>
                <p:spPr bwMode="auto">
                  <a:xfrm flipV="1">
                    <a:off x="2941" y="2112"/>
                    <a:ext cx="0" cy="544"/>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2067" name="Group 18"/>
                <p:cNvGrpSpPr/>
                <p:nvPr/>
              </p:nvGrpSpPr>
              <p:grpSpPr bwMode="auto">
                <a:xfrm>
                  <a:off x="192" y="2544"/>
                  <a:ext cx="5381" cy="454"/>
                  <a:chOff x="192" y="2444"/>
                  <a:chExt cx="5381" cy="454"/>
                </a:xfrm>
              </p:grpSpPr>
              <p:sp>
                <p:nvSpPr>
                  <p:cNvPr id="42068" name="Rectangle 19"/>
                  <p:cNvSpPr>
                    <a:spLocks noChangeArrowheads="1"/>
                  </p:cNvSpPr>
                  <p:nvPr/>
                </p:nvSpPr>
                <p:spPr bwMode="auto">
                  <a:xfrm>
                    <a:off x="192" y="2688"/>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Clk</a:t>
                    </a:r>
                  </a:p>
                </p:txBody>
              </p:sp>
              <p:sp>
                <p:nvSpPr>
                  <p:cNvPr id="42069" name="Line 20"/>
                  <p:cNvSpPr>
                    <a:spLocks noChangeShapeType="1"/>
                  </p:cNvSpPr>
                  <p:nvPr/>
                </p:nvSpPr>
                <p:spPr bwMode="auto">
                  <a:xfrm>
                    <a:off x="5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0" name="Line 21"/>
                  <p:cNvSpPr>
                    <a:spLocks noChangeShapeType="1"/>
                  </p:cNvSpPr>
                  <p:nvPr/>
                </p:nvSpPr>
                <p:spPr bwMode="auto">
                  <a:xfrm>
                    <a:off x="5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1" name="Line 22"/>
                  <p:cNvSpPr>
                    <a:spLocks noChangeShapeType="1"/>
                  </p:cNvSpPr>
                  <p:nvPr/>
                </p:nvSpPr>
                <p:spPr bwMode="auto">
                  <a:xfrm flipV="1">
                    <a:off x="7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2" name="Line 23"/>
                  <p:cNvSpPr>
                    <a:spLocks noChangeShapeType="1"/>
                  </p:cNvSpPr>
                  <p:nvPr/>
                </p:nvSpPr>
                <p:spPr bwMode="auto">
                  <a:xfrm>
                    <a:off x="7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3" name="Line 24"/>
                  <p:cNvSpPr>
                    <a:spLocks noChangeShapeType="1"/>
                  </p:cNvSpPr>
                  <p:nvPr/>
                </p:nvSpPr>
                <p:spPr bwMode="auto">
                  <a:xfrm>
                    <a:off x="10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4" name="Line 25"/>
                  <p:cNvSpPr>
                    <a:spLocks noChangeShapeType="1"/>
                  </p:cNvSpPr>
                  <p:nvPr/>
                </p:nvSpPr>
                <p:spPr bwMode="auto">
                  <a:xfrm>
                    <a:off x="3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5" name="Rectangle 26"/>
                  <p:cNvSpPr>
                    <a:spLocks noChangeArrowheads="1"/>
                  </p:cNvSpPr>
                  <p:nvPr/>
                </p:nvSpPr>
                <p:spPr bwMode="auto">
                  <a:xfrm>
                    <a:off x="5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a:t>
                    </a:r>
                  </a:p>
                </p:txBody>
              </p:sp>
              <p:sp>
                <p:nvSpPr>
                  <p:cNvPr id="42076" name="Line 27"/>
                  <p:cNvSpPr>
                    <a:spLocks noChangeShapeType="1"/>
                  </p:cNvSpPr>
                  <p:nvPr/>
                </p:nvSpPr>
                <p:spPr bwMode="auto">
                  <a:xfrm>
                    <a:off x="10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7" name="Line 28"/>
                  <p:cNvSpPr>
                    <a:spLocks noChangeShapeType="1"/>
                  </p:cNvSpPr>
                  <p:nvPr/>
                </p:nvSpPr>
                <p:spPr bwMode="auto">
                  <a:xfrm flipV="1">
                    <a:off x="12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8" name="Line 29"/>
                  <p:cNvSpPr>
                    <a:spLocks noChangeShapeType="1"/>
                  </p:cNvSpPr>
                  <p:nvPr/>
                </p:nvSpPr>
                <p:spPr bwMode="auto">
                  <a:xfrm>
                    <a:off x="12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9" name="Line 30"/>
                  <p:cNvSpPr>
                    <a:spLocks noChangeShapeType="1"/>
                  </p:cNvSpPr>
                  <p:nvPr/>
                </p:nvSpPr>
                <p:spPr bwMode="auto">
                  <a:xfrm>
                    <a:off x="15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0" name="Line 31"/>
                  <p:cNvSpPr>
                    <a:spLocks noChangeShapeType="1"/>
                  </p:cNvSpPr>
                  <p:nvPr/>
                </p:nvSpPr>
                <p:spPr bwMode="auto">
                  <a:xfrm flipV="1">
                    <a:off x="10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1" name="Rectangle 32"/>
                  <p:cNvSpPr>
                    <a:spLocks noChangeArrowheads="1"/>
                  </p:cNvSpPr>
                  <p:nvPr/>
                </p:nvSpPr>
                <p:spPr bwMode="auto">
                  <a:xfrm>
                    <a:off x="10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2</a:t>
                    </a:r>
                  </a:p>
                </p:txBody>
              </p:sp>
              <p:sp>
                <p:nvSpPr>
                  <p:cNvPr id="42082" name="Line 33"/>
                  <p:cNvSpPr>
                    <a:spLocks noChangeShapeType="1"/>
                  </p:cNvSpPr>
                  <p:nvPr/>
                </p:nvSpPr>
                <p:spPr bwMode="auto">
                  <a:xfrm>
                    <a:off x="15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3" name="Line 34"/>
                  <p:cNvSpPr>
                    <a:spLocks noChangeShapeType="1"/>
                  </p:cNvSpPr>
                  <p:nvPr/>
                </p:nvSpPr>
                <p:spPr bwMode="auto">
                  <a:xfrm flipV="1">
                    <a:off x="17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4" name="Line 35"/>
                  <p:cNvSpPr>
                    <a:spLocks noChangeShapeType="1"/>
                  </p:cNvSpPr>
                  <p:nvPr/>
                </p:nvSpPr>
                <p:spPr bwMode="auto">
                  <a:xfrm>
                    <a:off x="17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5" name="Line 36"/>
                  <p:cNvSpPr>
                    <a:spLocks noChangeShapeType="1"/>
                  </p:cNvSpPr>
                  <p:nvPr/>
                </p:nvSpPr>
                <p:spPr bwMode="auto">
                  <a:xfrm>
                    <a:off x="19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6" name="Line 37"/>
                  <p:cNvSpPr>
                    <a:spLocks noChangeShapeType="1"/>
                  </p:cNvSpPr>
                  <p:nvPr/>
                </p:nvSpPr>
                <p:spPr bwMode="auto">
                  <a:xfrm flipV="1">
                    <a:off x="15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7" name="Rectangle 38"/>
                  <p:cNvSpPr>
                    <a:spLocks noChangeArrowheads="1"/>
                  </p:cNvSpPr>
                  <p:nvPr/>
                </p:nvSpPr>
                <p:spPr bwMode="auto">
                  <a:xfrm>
                    <a:off x="14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3</a:t>
                    </a:r>
                  </a:p>
                </p:txBody>
              </p:sp>
              <p:sp>
                <p:nvSpPr>
                  <p:cNvPr id="42088" name="Line 39"/>
                  <p:cNvSpPr>
                    <a:spLocks noChangeShapeType="1"/>
                  </p:cNvSpPr>
                  <p:nvPr/>
                </p:nvSpPr>
                <p:spPr bwMode="auto">
                  <a:xfrm>
                    <a:off x="19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9" name="Line 40"/>
                  <p:cNvSpPr>
                    <a:spLocks noChangeShapeType="1"/>
                  </p:cNvSpPr>
                  <p:nvPr/>
                </p:nvSpPr>
                <p:spPr bwMode="auto">
                  <a:xfrm flipV="1">
                    <a:off x="22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0" name="Line 41"/>
                  <p:cNvSpPr>
                    <a:spLocks noChangeShapeType="1"/>
                  </p:cNvSpPr>
                  <p:nvPr/>
                </p:nvSpPr>
                <p:spPr bwMode="auto">
                  <a:xfrm>
                    <a:off x="22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1" name="Line 42"/>
                  <p:cNvSpPr>
                    <a:spLocks noChangeShapeType="1"/>
                  </p:cNvSpPr>
                  <p:nvPr/>
                </p:nvSpPr>
                <p:spPr bwMode="auto">
                  <a:xfrm>
                    <a:off x="24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2" name="Line 43"/>
                  <p:cNvSpPr>
                    <a:spLocks noChangeShapeType="1"/>
                  </p:cNvSpPr>
                  <p:nvPr/>
                </p:nvSpPr>
                <p:spPr bwMode="auto">
                  <a:xfrm flipV="1">
                    <a:off x="19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3" name="Rectangle 44"/>
                  <p:cNvSpPr>
                    <a:spLocks noChangeArrowheads="1"/>
                  </p:cNvSpPr>
                  <p:nvPr/>
                </p:nvSpPr>
                <p:spPr bwMode="auto">
                  <a:xfrm>
                    <a:off x="19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4</a:t>
                    </a:r>
                  </a:p>
                </p:txBody>
              </p:sp>
              <p:sp>
                <p:nvSpPr>
                  <p:cNvPr id="42094" name="Line 45"/>
                  <p:cNvSpPr>
                    <a:spLocks noChangeShapeType="1"/>
                  </p:cNvSpPr>
                  <p:nvPr/>
                </p:nvSpPr>
                <p:spPr bwMode="auto">
                  <a:xfrm>
                    <a:off x="24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5" name="Line 46"/>
                  <p:cNvSpPr>
                    <a:spLocks noChangeShapeType="1"/>
                  </p:cNvSpPr>
                  <p:nvPr/>
                </p:nvSpPr>
                <p:spPr bwMode="auto">
                  <a:xfrm flipV="1">
                    <a:off x="27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6" name="Line 47"/>
                  <p:cNvSpPr>
                    <a:spLocks noChangeShapeType="1"/>
                  </p:cNvSpPr>
                  <p:nvPr/>
                </p:nvSpPr>
                <p:spPr bwMode="auto">
                  <a:xfrm>
                    <a:off x="27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7" name="Line 48"/>
                  <p:cNvSpPr>
                    <a:spLocks noChangeShapeType="1"/>
                  </p:cNvSpPr>
                  <p:nvPr/>
                </p:nvSpPr>
                <p:spPr bwMode="auto">
                  <a:xfrm>
                    <a:off x="29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8" name="Line 49"/>
                  <p:cNvSpPr>
                    <a:spLocks noChangeShapeType="1"/>
                  </p:cNvSpPr>
                  <p:nvPr/>
                </p:nvSpPr>
                <p:spPr bwMode="auto">
                  <a:xfrm flipV="1">
                    <a:off x="24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9" name="Rectangle 50"/>
                  <p:cNvSpPr>
                    <a:spLocks noChangeArrowheads="1"/>
                  </p:cNvSpPr>
                  <p:nvPr/>
                </p:nvSpPr>
                <p:spPr bwMode="auto">
                  <a:xfrm>
                    <a:off x="244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5</a:t>
                    </a:r>
                  </a:p>
                </p:txBody>
              </p:sp>
              <p:sp>
                <p:nvSpPr>
                  <p:cNvPr id="42100" name="Line 51"/>
                  <p:cNvSpPr>
                    <a:spLocks noChangeShapeType="1"/>
                  </p:cNvSpPr>
                  <p:nvPr/>
                </p:nvSpPr>
                <p:spPr bwMode="auto">
                  <a:xfrm>
                    <a:off x="29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1" name="Line 52"/>
                  <p:cNvSpPr>
                    <a:spLocks noChangeShapeType="1"/>
                  </p:cNvSpPr>
                  <p:nvPr/>
                </p:nvSpPr>
                <p:spPr bwMode="auto">
                  <a:xfrm flipV="1">
                    <a:off x="31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2" name="Line 53"/>
                  <p:cNvSpPr>
                    <a:spLocks noChangeShapeType="1"/>
                  </p:cNvSpPr>
                  <p:nvPr/>
                </p:nvSpPr>
                <p:spPr bwMode="auto">
                  <a:xfrm>
                    <a:off x="31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3" name="Line 54"/>
                  <p:cNvSpPr>
                    <a:spLocks noChangeShapeType="1"/>
                  </p:cNvSpPr>
                  <p:nvPr/>
                </p:nvSpPr>
                <p:spPr bwMode="auto">
                  <a:xfrm>
                    <a:off x="34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4" name="Rectangle 55"/>
                  <p:cNvSpPr>
                    <a:spLocks noChangeArrowheads="1"/>
                  </p:cNvSpPr>
                  <p:nvPr/>
                </p:nvSpPr>
                <p:spPr bwMode="auto">
                  <a:xfrm>
                    <a:off x="29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6</a:t>
                    </a:r>
                  </a:p>
                </p:txBody>
              </p:sp>
              <p:sp>
                <p:nvSpPr>
                  <p:cNvPr id="42105" name="Line 56"/>
                  <p:cNvSpPr>
                    <a:spLocks noChangeShapeType="1"/>
                  </p:cNvSpPr>
                  <p:nvPr/>
                </p:nvSpPr>
                <p:spPr bwMode="auto">
                  <a:xfrm>
                    <a:off x="34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6" name="Line 57"/>
                  <p:cNvSpPr>
                    <a:spLocks noChangeShapeType="1"/>
                  </p:cNvSpPr>
                  <p:nvPr/>
                </p:nvSpPr>
                <p:spPr bwMode="auto">
                  <a:xfrm flipV="1">
                    <a:off x="36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7" name="Line 58"/>
                  <p:cNvSpPr>
                    <a:spLocks noChangeShapeType="1"/>
                  </p:cNvSpPr>
                  <p:nvPr/>
                </p:nvSpPr>
                <p:spPr bwMode="auto">
                  <a:xfrm>
                    <a:off x="36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8" name="Line 59"/>
                  <p:cNvSpPr>
                    <a:spLocks noChangeShapeType="1"/>
                  </p:cNvSpPr>
                  <p:nvPr/>
                </p:nvSpPr>
                <p:spPr bwMode="auto">
                  <a:xfrm>
                    <a:off x="39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9" name="Line 60"/>
                  <p:cNvSpPr>
                    <a:spLocks noChangeShapeType="1"/>
                  </p:cNvSpPr>
                  <p:nvPr/>
                </p:nvSpPr>
                <p:spPr bwMode="auto">
                  <a:xfrm flipV="1">
                    <a:off x="34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0" name="Rectangle 61"/>
                  <p:cNvSpPr>
                    <a:spLocks noChangeArrowheads="1"/>
                  </p:cNvSpPr>
                  <p:nvPr/>
                </p:nvSpPr>
                <p:spPr bwMode="auto">
                  <a:xfrm>
                    <a:off x="34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7</a:t>
                    </a:r>
                  </a:p>
                </p:txBody>
              </p:sp>
              <p:sp>
                <p:nvSpPr>
                  <p:cNvPr id="42111" name="Line 62"/>
                  <p:cNvSpPr>
                    <a:spLocks noChangeShapeType="1"/>
                  </p:cNvSpPr>
                  <p:nvPr/>
                </p:nvSpPr>
                <p:spPr bwMode="auto">
                  <a:xfrm>
                    <a:off x="39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2" name="Line 63"/>
                  <p:cNvSpPr>
                    <a:spLocks noChangeShapeType="1"/>
                  </p:cNvSpPr>
                  <p:nvPr/>
                </p:nvSpPr>
                <p:spPr bwMode="auto">
                  <a:xfrm flipV="1">
                    <a:off x="41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3" name="Line 64"/>
                  <p:cNvSpPr>
                    <a:spLocks noChangeShapeType="1"/>
                  </p:cNvSpPr>
                  <p:nvPr/>
                </p:nvSpPr>
                <p:spPr bwMode="auto">
                  <a:xfrm>
                    <a:off x="41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4" name="Line 65"/>
                  <p:cNvSpPr>
                    <a:spLocks noChangeShapeType="1"/>
                  </p:cNvSpPr>
                  <p:nvPr/>
                </p:nvSpPr>
                <p:spPr bwMode="auto">
                  <a:xfrm>
                    <a:off x="43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5" name="Line 66"/>
                  <p:cNvSpPr>
                    <a:spLocks noChangeShapeType="1"/>
                  </p:cNvSpPr>
                  <p:nvPr/>
                </p:nvSpPr>
                <p:spPr bwMode="auto">
                  <a:xfrm flipV="1">
                    <a:off x="39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6" name="Rectangle 67"/>
                  <p:cNvSpPr>
                    <a:spLocks noChangeArrowheads="1"/>
                  </p:cNvSpPr>
                  <p:nvPr/>
                </p:nvSpPr>
                <p:spPr bwMode="auto">
                  <a:xfrm>
                    <a:off x="38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8</a:t>
                    </a:r>
                  </a:p>
                </p:txBody>
              </p:sp>
              <p:sp>
                <p:nvSpPr>
                  <p:cNvPr id="42117" name="Line 68"/>
                  <p:cNvSpPr>
                    <a:spLocks noChangeShapeType="1"/>
                  </p:cNvSpPr>
                  <p:nvPr/>
                </p:nvSpPr>
                <p:spPr bwMode="auto">
                  <a:xfrm>
                    <a:off x="43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8" name="Line 69"/>
                  <p:cNvSpPr>
                    <a:spLocks noChangeShapeType="1"/>
                  </p:cNvSpPr>
                  <p:nvPr/>
                </p:nvSpPr>
                <p:spPr bwMode="auto">
                  <a:xfrm flipV="1">
                    <a:off x="46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9" name="Line 70"/>
                  <p:cNvSpPr>
                    <a:spLocks noChangeShapeType="1"/>
                  </p:cNvSpPr>
                  <p:nvPr/>
                </p:nvSpPr>
                <p:spPr bwMode="auto">
                  <a:xfrm>
                    <a:off x="46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0" name="Line 71"/>
                  <p:cNvSpPr>
                    <a:spLocks noChangeShapeType="1"/>
                  </p:cNvSpPr>
                  <p:nvPr/>
                </p:nvSpPr>
                <p:spPr bwMode="auto">
                  <a:xfrm>
                    <a:off x="48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1" name="Line 72"/>
                  <p:cNvSpPr>
                    <a:spLocks noChangeShapeType="1"/>
                  </p:cNvSpPr>
                  <p:nvPr/>
                </p:nvSpPr>
                <p:spPr bwMode="auto">
                  <a:xfrm flipV="1">
                    <a:off x="43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2" name="Rectangle 73"/>
                  <p:cNvSpPr>
                    <a:spLocks noChangeArrowheads="1"/>
                  </p:cNvSpPr>
                  <p:nvPr/>
                </p:nvSpPr>
                <p:spPr bwMode="auto">
                  <a:xfrm>
                    <a:off x="43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9</a:t>
                    </a:r>
                  </a:p>
                </p:txBody>
              </p:sp>
              <p:sp>
                <p:nvSpPr>
                  <p:cNvPr id="42123" name="Line 74"/>
                  <p:cNvSpPr>
                    <a:spLocks noChangeShapeType="1"/>
                  </p:cNvSpPr>
                  <p:nvPr/>
                </p:nvSpPr>
                <p:spPr bwMode="auto">
                  <a:xfrm>
                    <a:off x="48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4" name="Line 75"/>
                  <p:cNvSpPr>
                    <a:spLocks noChangeShapeType="1"/>
                  </p:cNvSpPr>
                  <p:nvPr/>
                </p:nvSpPr>
                <p:spPr bwMode="auto">
                  <a:xfrm flipV="1">
                    <a:off x="51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5" name="Line 76"/>
                  <p:cNvSpPr>
                    <a:spLocks noChangeShapeType="1"/>
                  </p:cNvSpPr>
                  <p:nvPr/>
                </p:nvSpPr>
                <p:spPr bwMode="auto">
                  <a:xfrm>
                    <a:off x="51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6" name="Line 77"/>
                  <p:cNvSpPr>
                    <a:spLocks noChangeShapeType="1"/>
                  </p:cNvSpPr>
                  <p:nvPr/>
                </p:nvSpPr>
                <p:spPr bwMode="auto">
                  <a:xfrm>
                    <a:off x="53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7" name="Line 78"/>
                  <p:cNvSpPr>
                    <a:spLocks noChangeShapeType="1"/>
                  </p:cNvSpPr>
                  <p:nvPr/>
                </p:nvSpPr>
                <p:spPr bwMode="auto">
                  <a:xfrm flipV="1">
                    <a:off x="48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8" name="Rectangle 79"/>
                  <p:cNvSpPr>
                    <a:spLocks noChangeArrowheads="1"/>
                  </p:cNvSpPr>
                  <p:nvPr/>
                </p:nvSpPr>
                <p:spPr bwMode="auto">
                  <a:xfrm>
                    <a:off x="4800" y="2448"/>
                    <a:ext cx="5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10</a:t>
                    </a:r>
                  </a:p>
                </p:txBody>
              </p:sp>
              <p:sp>
                <p:nvSpPr>
                  <p:cNvPr id="42129" name="Line 80"/>
                  <p:cNvSpPr>
                    <a:spLocks noChangeShapeType="1"/>
                  </p:cNvSpPr>
                  <p:nvPr/>
                </p:nvSpPr>
                <p:spPr bwMode="auto">
                  <a:xfrm>
                    <a:off x="53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2014" name="Group 81"/>
              <p:cNvGrpSpPr/>
              <p:nvPr/>
            </p:nvGrpSpPr>
            <p:grpSpPr bwMode="auto">
              <a:xfrm>
                <a:off x="155" y="2795"/>
                <a:ext cx="3716" cy="820"/>
                <a:chOff x="189" y="3072"/>
                <a:chExt cx="3716" cy="820"/>
              </a:xfrm>
            </p:grpSpPr>
            <p:sp>
              <p:nvSpPr>
                <p:cNvPr id="42015" name="Rectangle 82"/>
                <p:cNvSpPr>
                  <a:spLocks noChangeArrowheads="1"/>
                </p:cNvSpPr>
                <p:nvPr/>
              </p:nvSpPr>
              <p:spPr bwMode="auto">
                <a:xfrm>
                  <a:off x="192" y="3072"/>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I1</a:t>
                  </a:r>
                </a:p>
              </p:txBody>
            </p:sp>
            <p:grpSp>
              <p:nvGrpSpPr>
                <p:cNvPr id="42016" name="Group 83"/>
                <p:cNvGrpSpPr/>
                <p:nvPr/>
              </p:nvGrpSpPr>
              <p:grpSpPr bwMode="auto">
                <a:xfrm>
                  <a:off x="549" y="3072"/>
                  <a:ext cx="2384" cy="210"/>
                  <a:chOff x="488" y="3260"/>
                  <a:chExt cx="2384" cy="210"/>
                </a:xfrm>
              </p:grpSpPr>
              <p:grpSp>
                <p:nvGrpSpPr>
                  <p:cNvPr id="42051" name="Group 84"/>
                  <p:cNvGrpSpPr/>
                  <p:nvPr/>
                </p:nvGrpSpPr>
                <p:grpSpPr bwMode="auto">
                  <a:xfrm>
                    <a:off x="488" y="3260"/>
                    <a:ext cx="464" cy="210"/>
                    <a:chOff x="488" y="3260"/>
                    <a:chExt cx="464" cy="210"/>
                  </a:xfrm>
                </p:grpSpPr>
                <p:sp>
                  <p:nvSpPr>
                    <p:cNvPr id="42064" name="Rectangle 85"/>
                    <p:cNvSpPr>
                      <a:spLocks noChangeArrowheads="1"/>
                    </p:cNvSpPr>
                    <p:nvPr/>
                  </p:nvSpPr>
                  <p:spPr bwMode="auto">
                    <a:xfrm>
                      <a:off x="48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5" name="Rectangle 86"/>
                    <p:cNvSpPr>
                      <a:spLocks noChangeArrowheads="1"/>
                    </p:cNvSpPr>
                    <p:nvPr/>
                  </p:nvSpPr>
                  <p:spPr bwMode="auto">
                    <a:xfrm>
                      <a:off x="515" y="326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42052" name="Group 87"/>
                  <p:cNvGrpSpPr/>
                  <p:nvPr/>
                </p:nvGrpSpPr>
                <p:grpSpPr bwMode="auto">
                  <a:xfrm>
                    <a:off x="968" y="3260"/>
                    <a:ext cx="464" cy="210"/>
                    <a:chOff x="968" y="3260"/>
                    <a:chExt cx="464" cy="210"/>
                  </a:xfrm>
                </p:grpSpPr>
                <p:sp>
                  <p:nvSpPr>
                    <p:cNvPr id="42062" name="Rectangle 88"/>
                    <p:cNvSpPr>
                      <a:spLocks noChangeArrowheads="1"/>
                    </p:cNvSpPr>
                    <p:nvPr/>
                  </p:nvSpPr>
                  <p:spPr bwMode="auto">
                    <a:xfrm>
                      <a:off x="96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3" name="Rectangle 89"/>
                    <p:cNvSpPr>
                      <a:spLocks noChangeArrowheads="1"/>
                    </p:cNvSpPr>
                    <p:nvPr/>
                  </p:nvSpPr>
                  <p:spPr bwMode="auto">
                    <a:xfrm>
                      <a:off x="1043" y="3260"/>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42053" name="Group 90"/>
                  <p:cNvGrpSpPr/>
                  <p:nvPr/>
                </p:nvGrpSpPr>
                <p:grpSpPr bwMode="auto">
                  <a:xfrm>
                    <a:off x="1448" y="3260"/>
                    <a:ext cx="464" cy="210"/>
                    <a:chOff x="1448" y="3260"/>
                    <a:chExt cx="464" cy="210"/>
                  </a:xfrm>
                </p:grpSpPr>
                <p:sp>
                  <p:nvSpPr>
                    <p:cNvPr id="42060" name="Rectangle 91"/>
                    <p:cNvSpPr>
                      <a:spLocks noChangeArrowheads="1"/>
                    </p:cNvSpPr>
                    <p:nvPr/>
                  </p:nvSpPr>
                  <p:spPr bwMode="auto">
                    <a:xfrm>
                      <a:off x="144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1" name="Rectangle 92"/>
                    <p:cNvSpPr>
                      <a:spLocks noChangeArrowheads="1"/>
                    </p:cNvSpPr>
                    <p:nvPr/>
                  </p:nvSpPr>
                  <p:spPr bwMode="auto">
                    <a:xfrm>
                      <a:off x="1475" y="3260"/>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42054" name="Group 93"/>
                  <p:cNvGrpSpPr/>
                  <p:nvPr/>
                </p:nvGrpSpPr>
                <p:grpSpPr bwMode="auto">
                  <a:xfrm>
                    <a:off x="1928" y="3260"/>
                    <a:ext cx="468" cy="210"/>
                    <a:chOff x="1928" y="3260"/>
                    <a:chExt cx="468" cy="210"/>
                  </a:xfrm>
                </p:grpSpPr>
                <p:sp>
                  <p:nvSpPr>
                    <p:cNvPr id="42058" name="Rectangle 94"/>
                    <p:cNvSpPr>
                      <a:spLocks noChangeArrowheads="1"/>
                    </p:cNvSpPr>
                    <p:nvPr/>
                  </p:nvSpPr>
                  <p:spPr bwMode="auto">
                    <a:xfrm>
                      <a:off x="192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9" name="Rectangle 95"/>
                    <p:cNvSpPr>
                      <a:spLocks noChangeArrowheads="1"/>
                    </p:cNvSpPr>
                    <p:nvPr/>
                  </p:nvSpPr>
                  <p:spPr bwMode="auto">
                    <a:xfrm>
                      <a:off x="1955" y="3260"/>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42055" name="Group 96"/>
                  <p:cNvGrpSpPr/>
                  <p:nvPr/>
                </p:nvGrpSpPr>
                <p:grpSpPr bwMode="auto">
                  <a:xfrm>
                    <a:off x="2408" y="3260"/>
                    <a:ext cx="464" cy="210"/>
                    <a:chOff x="2408" y="3260"/>
                    <a:chExt cx="464" cy="210"/>
                  </a:xfrm>
                </p:grpSpPr>
                <p:sp>
                  <p:nvSpPr>
                    <p:cNvPr id="42056" name="Rectangle 97"/>
                    <p:cNvSpPr>
                      <a:spLocks noChangeArrowheads="1"/>
                    </p:cNvSpPr>
                    <p:nvPr/>
                  </p:nvSpPr>
                  <p:spPr bwMode="auto">
                    <a:xfrm>
                      <a:off x="240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7" name="Rectangle 98"/>
                    <p:cNvSpPr>
                      <a:spLocks noChangeArrowheads="1"/>
                    </p:cNvSpPr>
                    <p:nvPr/>
                  </p:nvSpPr>
                  <p:spPr bwMode="auto">
                    <a:xfrm>
                      <a:off x="2483" y="3260"/>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nvGrpSpPr>
                <p:cNvPr id="42017" name="Group 99"/>
                <p:cNvGrpSpPr/>
                <p:nvPr/>
              </p:nvGrpSpPr>
              <p:grpSpPr bwMode="auto">
                <a:xfrm>
                  <a:off x="1029" y="3360"/>
                  <a:ext cx="2384" cy="210"/>
                  <a:chOff x="968" y="3548"/>
                  <a:chExt cx="2384" cy="210"/>
                </a:xfrm>
              </p:grpSpPr>
              <p:grpSp>
                <p:nvGrpSpPr>
                  <p:cNvPr id="42036" name="Group 100"/>
                  <p:cNvGrpSpPr/>
                  <p:nvPr/>
                </p:nvGrpSpPr>
                <p:grpSpPr bwMode="auto">
                  <a:xfrm>
                    <a:off x="968" y="3548"/>
                    <a:ext cx="464" cy="210"/>
                    <a:chOff x="968" y="3548"/>
                    <a:chExt cx="464" cy="210"/>
                  </a:xfrm>
                </p:grpSpPr>
                <p:sp>
                  <p:nvSpPr>
                    <p:cNvPr id="42049" name="Rectangle 101"/>
                    <p:cNvSpPr>
                      <a:spLocks noChangeArrowheads="1"/>
                    </p:cNvSpPr>
                    <p:nvPr/>
                  </p:nvSpPr>
                  <p:spPr bwMode="auto">
                    <a:xfrm>
                      <a:off x="96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0" name="Rectangle 102"/>
                    <p:cNvSpPr>
                      <a:spLocks noChangeArrowheads="1"/>
                    </p:cNvSpPr>
                    <p:nvPr/>
                  </p:nvSpPr>
                  <p:spPr bwMode="auto">
                    <a:xfrm>
                      <a:off x="995" y="354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42037" name="Group 103"/>
                  <p:cNvGrpSpPr/>
                  <p:nvPr/>
                </p:nvGrpSpPr>
                <p:grpSpPr bwMode="auto">
                  <a:xfrm>
                    <a:off x="1448" y="3548"/>
                    <a:ext cx="464" cy="210"/>
                    <a:chOff x="1448" y="3548"/>
                    <a:chExt cx="464" cy="210"/>
                  </a:xfrm>
                </p:grpSpPr>
                <p:sp>
                  <p:nvSpPr>
                    <p:cNvPr id="42047" name="Rectangle 104"/>
                    <p:cNvSpPr>
                      <a:spLocks noChangeArrowheads="1"/>
                    </p:cNvSpPr>
                    <p:nvPr/>
                  </p:nvSpPr>
                  <p:spPr bwMode="auto">
                    <a:xfrm>
                      <a:off x="144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8" name="Rectangle 105"/>
                    <p:cNvSpPr>
                      <a:spLocks noChangeArrowheads="1"/>
                    </p:cNvSpPr>
                    <p:nvPr/>
                  </p:nvSpPr>
                  <p:spPr bwMode="auto">
                    <a:xfrm>
                      <a:off x="1523" y="3548"/>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42038" name="Group 106"/>
                  <p:cNvGrpSpPr/>
                  <p:nvPr/>
                </p:nvGrpSpPr>
                <p:grpSpPr bwMode="auto">
                  <a:xfrm>
                    <a:off x="1928" y="3548"/>
                    <a:ext cx="464" cy="210"/>
                    <a:chOff x="1928" y="3548"/>
                    <a:chExt cx="464" cy="210"/>
                  </a:xfrm>
                </p:grpSpPr>
                <p:sp>
                  <p:nvSpPr>
                    <p:cNvPr id="42045" name="Rectangle 107"/>
                    <p:cNvSpPr>
                      <a:spLocks noChangeArrowheads="1"/>
                    </p:cNvSpPr>
                    <p:nvPr/>
                  </p:nvSpPr>
                  <p:spPr bwMode="auto">
                    <a:xfrm>
                      <a:off x="192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6" name="Rectangle 108"/>
                    <p:cNvSpPr>
                      <a:spLocks noChangeArrowheads="1"/>
                    </p:cNvSpPr>
                    <p:nvPr/>
                  </p:nvSpPr>
                  <p:spPr bwMode="auto">
                    <a:xfrm>
                      <a:off x="1955" y="3548"/>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42039" name="Group 109"/>
                  <p:cNvGrpSpPr/>
                  <p:nvPr/>
                </p:nvGrpSpPr>
                <p:grpSpPr bwMode="auto">
                  <a:xfrm>
                    <a:off x="2408" y="3548"/>
                    <a:ext cx="468" cy="210"/>
                    <a:chOff x="2408" y="3548"/>
                    <a:chExt cx="468" cy="210"/>
                  </a:xfrm>
                </p:grpSpPr>
                <p:sp>
                  <p:nvSpPr>
                    <p:cNvPr id="42043" name="Rectangle 110"/>
                    <p:cNvSpPr>
                      <a:spLocks noChangeArrowheads="1"/>
                    </p:cNvSpPr>
                    <p:nvPr/>
                  </p:nvSpPr>
                  <p:spPr bwMode="auto">
                    <a:xfrm>
                      <a:off x="240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4" name="Rectangle 111"/>
                    <p:cNvSpPr>
                      <a:spLocks noChangeArrowheads="1"/>
                    </p:cNvSpPr>
                    <p:nvPr/>
                  </p:nvSpPr>
                  <p:spPr bwMode="auto">
                    <a:xfrm>
                      <a:off x="2435" y="3548"/>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42040" name="Group 112"/>
                  <p:cNvGrpSpPr/>
                  <p:nvPr/>
                </p:nvGrpSpPr>
                <p:grpSpPr bwMode="auto">
                  <a:xfrm>
                    <a:off x="2888" y="3548"/>
                    <a:ext cx="464" cy="210"/>
                    <a:chOff x="2888" y="3548"/>
                    <a:chExt cx="464" cy="210"/>
                  </a:xfrm>
                </p:grpSpPr>
                <p:sp>
                  <p:nvSpPr>
                    <p:cNvPr id="42041" name="Rectangle 113"/>
                    <p:cNvSpPr>
                      <a:spLocks noChangeArrowheads="1"/>
                    </p:cNvSpPr>
                    <p:nvPr/>
                  </p:nvSpPr>
                  <p:spPr bwMode="auto">
                    <a:xfrm>
                      <a:off x="288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2" name="Rectangle 114"/>
                    <p:cNvSpPr>
                      <a:spLocks noChangeArrowheads="1"/>
                    </p:cNvSpPr>
                    <p:nvPr/>
                  </p:nvSpPr>
                  <p:spPr bwMode="auto">
                    <a:xfrm>
                      <a:off x="2963" y="3548"/>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sp>
              <p:nvSpPr>
                <p:cNvPr id="42018" name="Rectangle 115"/>
                <p:cNvSpPr>
                  <a:spLocks noChangeArrowheads="1"/>
                </p:cNvSpPr>
                <p:nvPr/>
              </p:nvSpPr>
              <p:spPr bwMode="auto">
                <a:xfrm>
                  <a:off x="189" y="3383"/>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I2</a:t>
                  </a:r>
                </a:p>
              </p:txBody>
            </p:sp>
            <p:grpSp>
              <p:nvGrpSpPr>
                <p:cNvPr id="42019" name="Group 116"/>
                <p:cNvGrpSpPr/>
                <p:nvPr/>
              </p:nvGrpSpPr>
              <p:grpSpPr bwMode="auto">
                <a:xfrm>
                  <a:off x="1521" y="3648"/>
                  <a:ext cx="2384" cy="210"/>
                  <a:chOff x="1496" y="3836"/>
                  <a:chExt cx="2384" cy="210"/>
                </a:xfrm>
              </p:grpSpPr>
              <p:grpSp>
                <p:nvGrpSpPr>
                  <p:cNvPr id="42021" name="Group 117"/>
                  <p:cNvGrpSpPr/>
                  <p:nvPr/>
                </p:nvGrpSpPr>
                <p:grpSpPr bwMode="auto">
                  <a:xfrm>
                    <a:off x="1496" y="3836"/>
                    <a:ext cx="464" cy="210"/>
                    <a:chOff x="1496" y="3836"/>
                    <a:chExt cx="464" cy="210"/>
                  </a:xfrm>
                </p:grpSpPr>
                <p:sp>
                  <p:nvSpPr>
                    <p:cNvPr id="42034" name="Rectangle 118"/>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5" name="Rectangle 119"/>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42022" name="Group 120"/>
                  <p:cNvGrpSpPr/>
                  <p:nvPr/>
                </p:nvGrpSpPr>
                <p:grpSpPr bwMode="auto">
                  <a:xfrm>
                    <a:off x="1976" y="3836"/>
                    <a:ext cx="464" cy="210"/>
                    <a:chOff x="1976" y="3836"/>
                    <a:chExt cx="464" cy="210"/>
                  </a:xfrm>
                </p:grpSpPr>
                <p:sp>
                  <p:nvSpPr>
                    <p:cNvPr id="42032" name="Rectangle 121"/>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3" name="Rectangle 122"/>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42023" name="Group 123"/>
                  <p:cNvGrpSpPr/>
                  <p:nvPr/>
                </p:nvGrpSpPr>
                <p:grpSpPr bwMode="auto">
                  <a:xfrm>
                    <a:off x="2456" y="3836"/>
                    <a:ext cx="464" cy="210"/>
                    <a:chOff x="2456" y="3836"/>
                    <a:chExt cx="464" cy="210"/>
                  </a:xfrm>
                </p:grpSpPr>
                <p:sp>
                  <p:nvSpPr>
                    <p:cNvPr id="42030" name="Rectangle 124"/>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1" name="Rectangle 125"/>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42024" name="Group 126"/>
                  <p:cNvGrpSpPr/>
                  <p:nvPr/>
                </p:nvGrpSpPr>
                <p:grpSpPr bwMode="auto">
                  <a:xfrm>
                    <a:off x="2936" y="3836"/>
                    <a:ext cx="468" cy="210"/>
                    <a:chOff x="2936" y="3836"/>
                    <a:chExt cx="468" cy="210"/>
                  </a:xfrm>
                </p:grpSpPr>
                <p:sp>
                  <p:nvSpPr>
                    <p:cNvPr id="42028" name="Rectangle 127"/>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Rectangle 128"/>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dirty="0">
                          <a:solidFill>
                            <a:schemeClr val="tx1"/>
                          </a:solidFill>
                          <a:latin typeface="Times New Roman" panose="02020603050405020304" pitchFamily="18" charset="0"/>
                        </a:rPr>
                        <a:t>MEM</a:t>
                      </a:r>
                    </a:p>
                  </p:txBody>
                </p:sp>
              </p:grpSp>
              <p:grpSp>
                <p:nvGrpSpPr>
                  <p:cNvPr id="42025" name="Group 129"/>
                  <p:cNvGrpSpPr/>
                  <p:nvPr/>
                </p:nvGrpSpPr>
                <p:grpSpPr bwMode="auto">
                  <a:xfrm>
                    <a:off x="3416" y="3836"/>
                    <a:ext cx="464" cy="210"/>
                    <a:chOff x="3416" y="3836"/>
                    <a:chExt cx="464" cy="210"/>
                  </a:xfrm>
                </p:grpSpPr>
                <p:sp>
                  <p:nvSpPr>
                    <p:cNvPr id="42026" name="Rectangle 130"/>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7" name="Rectangle 131"/>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sp>
              <p:nvSpPr>
                <p:cNvPr id="42020" name="Rectangle 132"/>
                <p:cNvSpPr>
                  <a:spLocks noChangeArrowheads="1"/>
                </p:cNvSpPr>
                <p:nvPr/>
              </p:nvSpPr>
              <p:spPr bwMode="auto">
                <a:xfrm>
                  <a:off x="189" y="3680"/>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I3</a:t>
                  </a:r>
                </a:p>
              </p:txBody>
            </p:sp>
          </p:grpSp>
        </p:grpSp>
        <p:sp>
          <p:nvSpPr>
            <p:cNvPr id="41991" name="Rectangle 118"/>
            <p:cNvSpPr>
              <a:spLocks noChangeArrowheads="1"/>
            </p:cNvSpPr>
            <p:nvPr/>
          </p:nvSpPr>
          <p:spPr bwMode="auto">
            <a:xfrm>
              <a:off x="3235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Rectangle 119"/>
            <p:cNvSpPr>
              <a:spLocks noChangeArrowheads="1"/>
            </p:cNvSpPr>
            <p:nvPr/>
          </p:nvSpPr>
          <p:spPr bwMode="auto">
            <a:xfrm>
              <a:off x="3278188" y="4437063"/>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sp>
          <p:nvSpPr>
            <p:cNvPr id="41993" name="Rectangle 121"/>
            <p:cNvSpPr>
              <a:spLocks noChangeArrowheads="1"/>
            </p:cNvSpPr>
            <p:nvPr/>
          </p:nvSpPr>
          <p:spPr bwMode="auto">
            <a:xfrm>
              <a:off x="3997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Rectangle 122"/>
            <p:cNvSpPr>
              <a:spLocks noChangeArrowheads="1"/>
            </p:cNvSpPr>
            <p:nvPr/>
          </p:nvSpPr>
          <p:spPr bwMode="auto">
            <a:xfrm>
              <a:off x="4116388" y="4437063"/>
              <a:ext cx="406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sp>
          <p:nvSpPr>
            <p:cNvPr id="41995" name="Rectangle 124"/>
            <p:cNvSpPr>
              <a:spLocks noChangeArrowheads="1"/>
            </p:cNvSpPr>
            <p:nvPr/>
          </p:nvSpPr>
          <p:spPr bwMode="auto">
            <a:xfrm>
              <a:off x="4759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6" name="Rectangle 125"/>
            <p:cNvSpPr>
              <a:spLocks noChangeArrowheads="1"/>
            </p:cNvSpPr>
            <p:nvPr/>
          </p:nvSpPr>
          <p:spPr bwMode="auto">
            <a:xfrm>
              <a:off x="4802188" y="4437063"/>
              <a:ext cx="4619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sp>
          <p:nvSpPr>
            <p:cNvPr id="41997" name="Rectangle 128"/>
            <p:cNvSpPr>
              <a:spLocks noChangeArrowheads="1"/>
            </p:cNvSpPr>
            <p:nvPr/>
          </p:nvSpPr>
          <p:spPr bwMode="auto">
            <a:xfrm>
              <a:off x="5564188" y="4437063"/>
              <a:ext cx="7000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sp>
          <p:nvSpPr>
            <p:cNvPr id="41998" name="Rectangle 130"/>
            <p:cNvSpPr>
              <a:spLocks noChangeArrowheads="1"/>
            </p:cNvSpPr>
            <p:nvPr/>
          </p:nvSpPr>
          <p:spPr bwMode="auto">
            <a:xfrm>
              <a:off x="6283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9" name="Rectangle 131"/>
            <p:cNvSpPr>
              <a:spLocks noChangeArrowheads="1"/>
            </p:cNvSpPr>
            <p:nvPr/>
          </p:nvSpPr>
          <p:spPr bwMode="auto">
            <a:xfrm>
              <a:off x="6402388" y="4437063"/>
              <a:ext cx="5191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sp>
          <p:nvSpPr>
            <p:cNvPr id="42000" name="Rectangle 132"/>
            <p:cNvSpPr>
              <a:spLocks noChangeArrowheads="1"/>
            </p:cNvSpPr>
            <p:nvPr/>
          </p:nvSpPr>
          <p:spPr bwMode="auto">
            <a:xfrm>
              <a:off x="346075" y="4471988"/>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I4</a:t>
              </a:r>
            </a:p>
          </p:txBody>
        </p:sp>
        <p:sp>
          <p:nvSpPr>
            <p:cNvPr id="42001" name="矩形 133"/>
            <p:cNvSpPr>
              <a:spLocks noChangeArrowheads="1"/>
            </p:cNvSpPr>
            <p:nvPr/>
          </p:nvSpPr>
          <p:spPr bwMode="auto">
            <a:xfrm>
              <a:off x="5521325" y="4437063"/>
              <a:ext cx="742950" cy="32543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2" name="Rectangle 118"/>
            <p:cNvSpPr>
              <a:spLocks noChangeArrowheads="1"/>
            </p:cNvSpPr>
            <p:nvPr/>
          </p:nvSpPr>
          <p:spPr bwMode="auto">
            <a:xfrm>
              <a:off x="4027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3" name="Rectangle 119"/>
            <p:cNvSpPr>
              <a:spLocks noChangeArrowheads="1"/>
            </p:cNvSpPr>
            <p:nvPr/>
          </p:nvSpPr>
          <p:spPr bwMode="auto">
            <a:xfrm>
              <a:off x="4070350" y="5040313"/>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sp>
          <p:nvSpPr>
            <p:cNvPr id="42004" name="Rectangle 121"/>
            <p:cNvSpPr>
              <a:spLocks noChangeArrowheads="1"/>
            </p:cNvSpPr>
            <p:nvPr/>
          </p:nvSpPr>
          <p:spPr bwMode="auto">
            <a:xfrm>
              <a:off x="4789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5" name="Rectangle 122"/>
            <p:cNvSpPr>
              <a:spLocks noChangeArrowheads="1"/>
            </p:cNvSpPr>
            <p:nvPr/>
          </p:nvSpPr>
          <p:spPr bwMode="auto">
            <a:xfrm>
              <a:off x="4908550" y="5040313"/>
              <a:ext cx="406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sp>
          <p:nvSpPr>
            <p:cNvPr id="42006" name="Rectangle 124"/>
            <p:cNvSpPr>
              <a:spLocks noChangeArrowheads="1"/>
            </p:cNvSpPr>
            <p:nvPr/>
          </p:nvSpPr>
          <p:spPr bwMode="auto">
            <a:xfrm>
              <a:off x="5551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7" name="Rectangle 125"/>
            <p:cNvSpPr>
              <a:spLocks noChangeArrowheads="1"/>
            </p:cNvSpPr>
            <p:nvPr/>
          </p:nvSpPr>
          <p:spPr bwMode="auto">
            <a:xfrm>
              <a:off x="5594350" y="5040313"/>
              <a:ext cx="461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dirty="0">
                  <a:solidFill>
                    <a:schemeClr val="tx1"/>
                  </a:solidFill>
                  <a:latin typeface="Times New Roman" panose="02020603050405020304" pitchFamily="18" charset="0"/>
                </a:rPr>
                <a:t>EX</a:t>
              </a:r>
            </a:p>
          </p:txBody>
        </p:sp>
        <p:sp>
          <p:nvSpPr>
            <p:cNvPr id="42008" name="Rectangle 128"/>
            <p:cNvSpPr>
              <a:spLocks noChangeArrowheads="1"/>
            </p:cNvSpPr>
            <p:nvPr/>
          </p:nvSpPr>
          <p:spPr bwMode="auto">
            <a:xfrm>
              <a:off x="6356350" y="5040313"/>
              <a:ext cx="70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sp>
          <p:nvSpPr>
            <p:cNvPr id="42009" name="Rectangle 130"/>
            <p:cNvSpPr>
              <a:spLocks noChangeArrowheads="1"/>
            </p:cNvSpPr>
            <p:nvPr/>
          </p:nvSpPr>
          <p:spPr bwMode="auto">
            <a:xfrm>
              <a:off x="7075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0" name="Rectangle 131"/>
            <p:cNvSpPr>
              <a:spLocks noChangeArrowheads="1"/>
            </p:cNvSpPr>
            <p:nvPr/>
          </p:nvSpPr>
          <p:spPr bwMode="auto">
            <a:xfrm>
              <a:off x="7194550" y="5040313"/>
              <a:ext cx="5191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sp>
          <p:nvSpPr>
            <p:cNvPr id="42011" name="Rectangle 132"/>
            <p:cNvSpPr>
              <a:spLocks noChangeArrowheads="1"/>
            </p:cNvSpPr>
            <p:nvPr/>
          </p:nvSpPr>
          <p:spPr bwMode="auto">
            <a:xfrm>
              <a:off x="354013" y="5002213"/>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I5</a:t>
              </a:r>
            </a:p>
          </p:txBody>
        </p:sp>
        <p:sp>
          <p:nvSpPr>
            <p:cNvPr id="42012" name="矩形 144"/>
            <p:cNvSpPr>
              <a:spLocks noChangeArrowheads="1"/>
            </p:cNvSpPr>
            <p:nvPr/>
          </p:nvSpPr>
          <p:spPr bwMode="auto">
            <a:xfrm>
              <a:off x="6313488" y="5040313"/>
              <a:ext cx="742950" cy="32543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9" name="Rectangle 3">
            <a:extLst>
              <a:ext uri="{FF2B5EF4-FFF2-40B4-BE49-F238E27FC236}">
                <a16:creationId xmlns:a16="http://schemas.microsoft.com/office/drawing/2014/main" id="{5FFBBAA2-0039-4604-8741-5700442741A9}"/>
              </a:ext>
            </a:extLst>
          </p:cNvPr>
          <p:cNvSpPr>
            <a:spLocks noGrp="1" noRot="1" noChangeArrowheads="1"/>
          </p:cNvSpPr>
          <p:nvPr>
            <p:ph idx="1"/>
          </p:nvPr>
        </p:nvSpPr>
        <p:spPr bwMode="auto">
          <a:xfrm>
            <a:off x="188110" y="4233765"/>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dirty="0"/>
              <a:t>An </a:t>
            </a:r>
            <a:r>
              <a:rPr lang="en-US" altLang="zh-CN" b="1" dirty="0"/>
              <a:t>instruction pipeline</a:t>
            </a:r>
            <a:r>
              <a:rPr lang="en-US" altLang="zh-CN" dirty="0"/>
              <a:t> is a technique used in the design of computers and other digital electronic devices to increase their instruction throughput  (the number of instructions that can be executed in a unit of time).</a:t>
            </a:r>
          </a:p>
          <a:p>
            <a:pPr lvl="1">
              <a:lnSpc>
                <a:spcPct val="90000"/>
              </a:lnSpc>
            </a:pPr>
            <a:r>
              <a:rPr lang="en-US" altLang="zh-CN" dirty="0"/>
              <a:t>implementation technique whereby different instructions are </a:t>
            </a:r>
            <a:r>
              <a:rPr lang="en-US" altLang="zh-CN" dirty="0">
                <a:solidFill>
                  <a:srgbClr val="FF3300"/>
                </a:solidFill>
              </a:rPr>
              <a:t>overlapped</a:t>
            </a:r>
            <a:r>
              <a:rPr lang="en-US" altLang="zh-CN" dirty="0"/>
              <a:t> in execution at the same time.</a:t>
            </a:r>
          </a:p>
          <a:p>
            <a:pPr lvl="1">
              <a:lnSpc>
                <a:spcPct val="90000"/>
              </a:lnSpc>
            </a:pPr>
            <a:r>
              <a:rPr lang="en-US" altLang="zh-CN" dirty="0"/>
              <a:t>implementation technique to make </a:t>
            </a:r>
            <a:r>
              <a:rPr lang="en-US" altLang="zh-CN" dirty="0">
                <a:solidFill>
                  <a:srgbClr val="FF3300"/>
                </a:solidFill>
              </a:rPr>
              <a:t>fast</a:t>
            </a:r>
            <a:r>
              <a:rPr lang="en-US" altLang="zh-CN" dirty="0"/>
              <a:t> CPUs</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96975"/>
            <a:ext cx="350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25538"/>
            <a:ext cx="3581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Grp="1" noRot="1" noChangeArrowheads="1"/>
          </p:cNvSpPr>
          <p:nvPr>
            <p:ph type="title"/>
          </p:nvPr>
        </p:nvSpPr>
        <p:spPr/>
        <p:txBody>
          <a:bodyPr/>
          <a:lstStyle/>
          <a:p>
            <a:r>
              <a:rPr lang="en-US" altLang="zh-CN"/>
              <a:t>Why pipelining : overlapped</a:t>
            </a:r>
          </a:p>
        </p:txBody>
      </p:sp>
      <p:sp>
        <p:nvSpPr>
          <p:cNvPr id="43013" name="Rectangle 5"/>
          <p:cNvSpPr>
            <a:spLocks noGrp="1" noRot="1" noChangeArrowheads="1"/>
          </p:cNvSpPr>
          <p:nvPr>
            <p:ph sz="half" idx="1"/>
          </p:nvPr>
        </p:nvSpPr>
        <p:spPr bwMode="auto">
          <a:xfrm>
            <a:off x="4648200" y="2724150"/>
            <a:ext cx="4244975" cy="304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FD0128"/>
                </a:solidFill>
                <a:latin typeface="Comic Sans MS" panose="030F0702030302020204" pitchFamily="66" charset="0"/>
              </a:rPr>
              <a:t>Latches, called pipeline registers’ break up computation into 5 stages</a:t>
            </a:r>
            <a:endParaRPr lang="en-US" altLang="zh-CN" dirty="0">
              <a:latin typeface="Comic Sans MS" panose="030F0702030302020204" pitchFamily="66" charset="0"/>
            </a:endParaRPr>
          </a:p>
          <a:p>
            <a:r>
              <a:rPr lang="en-US" altLang="zh-CN" dirty="0">
                <a:latin typeface="Comic Sans MS" panose="030F0702030302020204" pitchFamily="66" charset="0"/>
              </a:rPr>
              <a:t>Deal 5 tasks at the same time.</a:t>
            </a:r>
          </a:p>
        </p:txBody>
      </p:sp>
      <p:sp>
        <p:nvSpPr>
          <p:cNvPr id="43014" name="Rectangle 6"/>
          <p:cNvSpPr>
            <a:spLocks noGrp="1" noRot="1" noChangeArrowheads="1"/>
          </p:cNvSpPr>
          <p:nvPr>
            <p:ph sz="half" idx="2"/>
          </p:nvPr>
        </p:nvSpPr>
        <p:spPr bwMode="auto">
          <a:xfrm>
            <a:off x="271463" y="2836863"/>
            <a:ext cx="4241800" cy="2974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latin typeface="Comic Sans MS" panose="030F0702030302020204" pitchFamily="66" charset="0"/>
              </a:rPr>
              <a:t>Only deal one task each time.</a:t>
            </a:r>
          </a:p>
          <a:p>
            <a:r>
              <a:rPr lang="en-US" altLang="zh-CN">
                <a:latin typeface="Comic Sans MS" panose="030F0702030302020204" pitchFamily="66" charset="0"/>
              </a:rPr>
              <a:t>This  task takes </a:t>
            </a:r>
          </a:p>
          <a:p>
            <a:pPr>
              <a:buFont typeface="Wingdings" panose="05000000000000000000" pitchFamily="2" charset="2"/>
              <a:buNone/>
            </a:pPr>
            <a:r>
              <a:rPr lang="en-US" altLang="zh-CN">
                <a:latin typeface="Comic Sans MS" panose="030F0702030302020204" pitchFamily="66" charset="0"/>
              </a:rPr>
              <a:t>   “ such a long time”</a:t>
            </a:r>
          </a:p>
        </p:txBody>
      </p:sp>
      <p:sp>
        <p:nvSpPr>
          <p:cNvPr id="45059" name="Rectangle 3"/>
          <p:cNvSpPr>
            <a:spLocks noGrp="1" noRot="1" noChangeArrowheads="1"/>
          </p:cNvSpPr>
          <p:nvPr/>
        </p:nvSpPr>
        <p:spPr bwMode="auto">
          <a:xfrm>
            <a:off x="117793" y="4498975"/>
            <a:ext cx="4398962" cy="2682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57175" indent="-257175" algn="l" rtl="0" fontAlgn="base">
              <a:spcBef>
                <a:spcPct val="20000"/>
              </a:spcBef>
              <a:spcAft>
                <a:spcPct val="0"/>
              </a:spcAft>
              <a:buClr>
                <a:schemeClr val="tx2"/>
              </a:buClr>
              <a:buFont typeface="Wingdings" panose="05000000000000000000" pitchFamily="2" charset="2"/>
              <a:buChar char="q"/>
              <a:defRPr sz="21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18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sz="1500">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35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9pPr>
          </a:lstStyle>
          <a:p>
            <a:r>
              <a:rPr lang="en-US" altLang="zh-CN">
                <a:solidFill>
                  <a:srgbClr val="000000"/>
                </a:solidFill>
                <a:latin typeface="Comic Sans MS" panose="030F0702030302020204" pitchFamily="66" charset="0"/>
              </a:rPr>
              <a:t>Can “launch” a new computation every </a:t>
            </a:r>
            <a:r>
              <a:rPr lang="en-US" altLang="zh-CN">
                <a:solidFill>
                  <a:srgbClr val="FD0128"/>
                </a:solidFill>
                <a:latin typeface="Comic Sans MS" panose="030F0702030302020204" pitchFamily="66" charset="0"/>
              </a:rPr>
              <a:t>100ns </a:t>
            </a:r>
            <a:r>
              <a:rPr lang="en-US" altLang="zh-CN">
                <a:solidFill>
                  <a:srgbClr val="000000"/>
                </a:solidFill>
                <a:latin typeface="Comic Sans MS" panose="030F0702030302020204" pitchFamily="66" charset="0"/>
              </a:rPr>
              <a:t>in this structure</a:t>
            </a:r>
          </a:p>
          <a:p>
            <a:r>
              <a:rPr lang="en-US" altLang="zh-CN">
                <a:latin typeface="Comic Sans MS" panose="030F0702030302020204" pitchFamily="66" charset="0"/>
              </a:rPr>
              <a:t>Can finish 10</a:t>
            </a:r>
            <a:r>
              <a:rPr lang="en-US" altLang="zh-CN" baseline="30000">
                <a:latin typeface="Comic Sans MS" panose="030F0702030302020204" pitchFamily="66" charset="0"/>
              </a:rPr>
              <a:t>7</a:t>
            </a:r>
            <a:r>
              <a:rPr lang="en-US" altLang="zh-CN">
                <a:latin typeface="Comic Sans MS" panose="030F0702030302020204" pitchFamily="66" charset="0"/>
              </a:rPr>
              <a:t> computations  per second</a:t>
            </a:r>
          </a:p>
        </p:txBody>
      </p:sp>
      <p:sp>
        <p:nvSpPr>
          <p:cNvPr id="45060" name="Rectangle 4"/>
          <p:cNvSpPr>
            <a:spLocks noGrp="1" noRot="1" noChangeArrowheads="1"/>
          </p:cNvSpPr>
          <p:nvPr/>
        </p:nvSpPr>
        <p:spPr bwMode="auto">
          <a:xfrm>
            <a:off x="4665980" y="4502150"/>
            <a:ext cx="4191000" cy="3124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57175" indent="-257175" algn="l" rtl="0" fontAlgn="base">
              <a:spcBef>
                <a:spcPct val="20000"/>
              </a:spcBef>
              <a:spcAft>
                <a:spcPct val="0"/>
              </a:spcAft>
              <a:buClr>
                <a:schemeClr val="tx2"/>
              </a:buClr>
              <a:buFont typeface="Wingdings" panose="05000000000000000000" pitchFamily="2" charset="2"/>
              <a:buChar char="q"/>
              <a:defRPr sz="21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18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sz="1500">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35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9pPr>
          </a:lstStyle>
          <a:p>
            <a:r>
              <a:rPr lang="en-US" altLang="zh-CN">
                <a:solidFill>
                  <a:srgbClr val="000000"/>
                </a:solidFill>
                <a:latin typeface="Comic Sans MS" panose="030F0702030302020204" pitchFamily="66" charset="0"/>
              </a:rPr>
              <a:t>Can launch a new computation every </a:t>
            </a:r>
            <a:r>
              <a:rPr lang="en-US" altLang="zh-CN">
                <a:solidFill>
                  <a:srgbClr val="FD0128"/>
                </a:solidFill>
                <a:latin typeface="Comic Sans MS" panose="030F0702030302020204" pitchFamily="66" charset="0"/>
              </a:rPr>
              <a:t>20ns </a:t>
            </a:r>
            <a:r>
              <a:rPr lang="en-US" altLang="zh-CN">
                <a:solidFill>
                  <a:srgbClr val="000000"/>
                </a:solidFill>
                <a:latin typeface="Comic Sans MS" panose="030F0702030302020204" pitchFamily="66" charset="0"/>
              </a:rPr>
              <a:t>in pipelined structure</a:t>
            </a:r>
          </a:p>
          <a:p>
            <a:r>
              <a:rPr lang="en-US" altLang="zh-CN">
                <a:solidFill>
                  <a:srgbClr val="000000"/>
                </a:solidFill>
                <a:latin typeface="Comic Sans MS" panose="030F0702030302020204" pitchFamily="66" charset="0"/>
              </a:rPr>
              <a:t>Can finish 5×10</a:t>
            </a:r>
            <a:r>
              <a:rPr lang="en-US" altLang="zh-CN" baseline="30000">
                <a:solidFill>
                  <a:srgbClr val="000000"/>
                </a:solidFill>
                <a:latin typeface="Comic Sans MS" panose="030F0702030302020204" pitchFamily="66" charset="0"/>
              </a:rPr>
              <a:t>7</a:t>
            </a:r>
            <a:r>
              <a:rPr lang="en-US" altLang="zh-CN">
                <a:solidFill>
                  <a:srgbClr val="000000"/>
                </a:solidFill>
                <a:latin typeface="Comic Sans MS" panose="030F0702030302020204" pitchFamily="66" charset="0"/>
              </a:rPr>
              <a:t> computations per second</a:t>
            </a:r>
          </a:p>
          <a:p>
            <a:endParaRPr lang="en-US" altLang="zh-CN"/>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403350" y="188913"/>
            <a:ext cx="7542213" cy="863600"/>
          </a:xfrm>
        </p:spPr>
        <p:txBody>
          <a:bodyPr/>
          <a:lstStyle/>
          <a:p>
            <a:r>
              <a:rPr lang="en-US" altLang="zh-CN"/>
              <a:t>Why pipelining : conclusion</a:t>
            </a:r>
          </a:p>
        </p:txBody>
      </p:sp>
      <p:sp>
        <p:nvSpPr>
          <p:cNvPr id="47107" name="Rectangle 3"/>
          <p:cNvSpPr>
            <a:spLocks noGrp="1" noRot="1" noChangeArrowheads="1"/>
          </p:cNvSpPr>
          <p:nvPr>
            <p:ph idx="1"/>
          </p:nvPr>
        </p:nvSpPr>
        <p:spPr bwMode="auto">
          <a:xfrm>
            <a:off x="323850" y="1484313"/>
            <a:ext cx="8642350" cy="4110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t>The key implementation technique used to Make </a:t>
            </a:r>
            <a:r>
              <a:rPr lang="en-US" altLang="zh-CN" sz="2800" dirty="0">
                <a:solidFill>
                  <a:srgbClr val="FF3300"/>
                </a:solidFill>
              </a:rPr>
              <a:t>fast</a:t>
            </a:r>
            <a:r>
              <a:rPr lang="en-US" altLang="zh-CN" sz="2800" dirty="0"/>
              <a:t> CPU:  </a:t>
            </a:r>
            <a:r>
              <a:rPr lang="en-US" altLang="zh-CN" sz="2800" dirty="0">
                <a:solidFill>
                  <a:srgbClr val="FF3300"/>
                </a:solidFill>
              </a:rPr>
              <a:t>decrease </a:t>
            </a:r>
            <a:r>
              <a:rPr lang="en-US" altLang="zh-CN" dirty="0">
                <a:solidFill>
                  <a:srgbClr val="FF3300"/>
                </a:solidFill>
              </a:rPr>
              <a:t>CPU</a:t>
            </a:r>
            <a:r>
              <a:rPr lang="zh-CN" altLang="en-US" dirty="0">
                <a:solidFill>
                  <a:srgbClr val="FF3300"/>
                </a:solidFill>
              </a:rPr>
              <a:t> </a:t>
            </a:r>
            <a:r>
              <a:rPr lang="en-US" altLang="zh-CN" dirty="0">
                <a:solidFill>
                  <a:srgbClr val="FF3300"/>
                </a:solidFill>
              </a:rPr>
              <a:t>time</a:t>
            </a:r>
            <a:r>
              <a:rPr lang="en-US" altLang="zh-CN" dirty="0"/>
              <a:t>.</a:t>
            </a:r>
          </a:p>
          <a:p>
            <a:endParaRPr lang="en-US" altLang="zh-CN" sz="2800" dirty="0"/>
          </a:p>
          <a:p>
            <a:r>
              <a:rPr lang="en-US" altLang="zh-CN" sz="2800" dirty="0"/>
              <a:t>Improving of </a:t>
            </a:r>
            <a:r>
              <a:rPr lang="en-US" altLang="zh-CN" sz="2800" dirty="0">
                <a:solidFill>
                  <a:srgbClr val="FF3300"/>
                </a:solidFill>
              </a:rPr>
              <a:t>Throughput</a:t>
            </a:r>
            <a:r>
              <a:rPr lang="en-US" altLang="zh-CN" sz="2800" dirty="0"/>
              <a:t> ( rather than individual execution time)</a:t>
            </a:r>
          </a:p>
          <a:p>
            <a:endParaRPr lang="en-US" altLang="zh-CN" sz="2800" dirty="0"/>
          </a:p>
          <a:p>
            <a:r>
              <a:rPr lang="en-US" altLang="zh-CN" sz="2800" dirty="0"/>
              <a:t>Improving of </a:t>
            </a:r>
            <a:r>
              <a:rPr lang="en-US" altLang="zh-CN" sz="2800" dirty="0">
                <a:solidFill>
                  <a:srgbClr val="FF3300"/>
                </a:solidFill>
              </a:rPr>
              <a:t>efficiency</a:t>
            </a:r>
            <a:r>
              <a:rPr lang="en-US" altLang="zh-CN" sz="2800" dirty="0"/>
              <a:t> for resources  (functional unit)</a:t>
            </a:r>
            <a:r>
              <a:rPr lang="en-US" altLang="zh-CN" dirty="0"/>
              <a:t> </a:t>
            </a:r>
          </a:p>
        </p:txBody>
      </p:sp>
    </p:spTree>
  </p:cSld>
  <p:clrMapOvr>
    <a:masterClrMapping/>
  </p:clrMapOvr>
  <p:transition spd="slow">
    <p:pull dir="ru"/>
  </p:transition>
</p:sld>
</file>

<file path=ppt/theme/theme1.xml><?xml version="1.0" encoding="utf-8"?>
<a:theme xmlns:a="http://schemas.openxmlformats.org/drawingml/2006/main" name="1_Eng_arch_05-06">
  <a:themeElements>
    <a:clrScheme name="1_Eng_arch_05-06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1_Eng_arch_05-06">
      <a:majorFont>
        <a:latin typeface="Comic Sans MS"/>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kumimoji="1" lang="zh-CN" altLang="en-US" sz="2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kumimoji="1" lang="zh-CN" altLang="en-US" sz="2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defRPr>
        </a:defPPr>
      </a:lstStyle>
    </a:lnDef>
  </a:objectDefaults>
  <a:extraClrSchemeLst>
    <a:extraClrScheme>
      <a:clrScheme name="1_Eng_arch_05-06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1_Eng_arch_05-06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1_Eng_arch_05-06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ng_arch_05-06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1_Eng_arch_05-06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1_Eng_arch_05-06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4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4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2009arch</Template>
  <TotalTime>1646</TotalTime>
  <Words>3913</Words>
  <Application>Microsoft Macintosh PowerPoint</Application>
  <PresentationFormat>On-screen Show (4:3)</PresentationFormat>
  <Paragraphs>600</Paragraphs>
  <Slides>58</Slides>
  <Notes>15</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4</vt:i4>
      </vt:variant>
      <vt:variant>
        <vt:lpstr>Slide Titles</vt:lpstr>
      </vt:variant>
      <vt:variant>
        <vt:i4>58</vt:i4>
      </vt:variant>
    </vt:vector>
  </HeadingPairs>
  <TitlesOfParts>
    <vt:vector size="74" baseType="lpstr">
      <vt:lpstr>Arial Unicode MS</vt:lpstr>
      <vt:lpstr>宋体</vt:lpstr>
      <vt:lpstr>Arial</vt:lpstr>
      <vt:lpstr>Calibri</vt:lpstr>
      <vt:lpstr>Comic Sans MS</vt:lpstr>
      <vt:lpstr>Palatino</vt:lpstr>
      <vt:lpstr>Times New Roman</vt:lpstr>
      <vt:lpstr>Wingdings</vt:lpstr>
      <vt:lpstr>Wingdings 2</vt:lpstr>
      <vt:lpstr>1_Eng_arch_05-06</vt:lpstr>
      <vt:lpstr>SpringFestivalGreeting</vt:lpstr>
      <vt:lpstr>1_SpringFestivalGreeting</vt:lpstr>
      <vt:lpstr>Picture</vt:lpstr>
      <vt:lpstr>图片</vt:lpstr>
      <vt:lpstr>Microsoft Word 97 - 2004 Document</vt:lpstr>
      <vt:lpstr>Visio</vt:lpstr>
      <vt:lpstr>Lecture3: Basic Pipeline</vt:lpstr>
      <vt:lpstr>Single-cycle, multi-cycle, and Pipeline</vt:lpstr>
      <vt:lpstr>Single-cycle implementation</vt:lpstr>
      <vt:lpstr>Multi-cycle implementation</vt:lpstr>
      <vt:lpstr>Simplified 5 Stage Pipeline</vt:lpstr>
      <vt:lpstr>How to make it fast ? Pipelining!</vt:lpstr>
      <vt:lpstr>Instruction pipeline</vt:lpstr>
      <vt:lpstr>Why pipelining : overlapped</vt:lpstr>
      <vt:lpstr>Why pipelining : conclusion</vt:lpstr>
      <vt:lpstr>What is a pipeline ?</vt:lpstr>
      <vt:lpstr> Pipeline Characteristics              --latency vs. Throughput</vt:lpstr>
      <vt:lpstr>Multi-cycle implementation vs. pipelining</vt:lpstr>
      <vt:lpstr>Why not just make a 50-stage pipeline ?</vt:lpstr>
      <vt:lpstr>Simplified 5 Stage Pipeline</vt:lpstr>
      <vt:lpstr>Important Notes:</vt:lpstr>
      <vt:lpstr>Pipeline hazard: the major hurdle</vt:lpstr>
      <vt:lpstr>Hazards can always be resolved by Stall</vt:lpstr>
      <vt:lpstr>How do we stall ? Insert nop by compiler</vt:lpstr>
      <vt:lpstr>How do we stall?   Add hardware Interlock !</vt:lpstr>
      <vt:lpstr>PowerPoint Presentation</vt:lpstr>
      <vt:lpstr>How to Stall ? Add a stall control logic !</vt:lpstr>
      <vt:lpstr>Structural hazard: Pipe Stage Contention</vt:lpstr>
      <vt:lpstr>Multi access to the register file</vt:lpstr>
      <vt:lpstr>Double Bump Works ! </vt:lpstr>
      <vt:lpstr>Split instruction and data memory</vt:lpstr>
      <vt:lpstr>Not fully pipelined function unit :  may cause structural hazard </vt:lpstr>
      <vt:lpstr>Why allow machine with structural hazard ?</vt:lpstr>
      <vt:lpstr>Data hazard </vt:lpstr>
      <vt:lpstr>Somecases “Double Bump” can do !</vt:lpstr>
      <vt:lpstr>Forwarding(bypass, short-circuiting):  reduce data hazard stalls</vt:lpstr>
      <vt:lpstr>Forwarding:reduce data hazard stalls </vt:lpstr>
      <vt:lpstr>Hardware Change for Forwarding</vt:lpstr>
      <vt:lpstr>Forwarding Doesn’t Always Work</vt:lpstr>
      <vt:lpstr>How to implement forwarding ? </vt:lpstr>
      <vt:lpstr>When to use the forwarding path ?</vt:lpstr>
      <vt:lpstr>The performance influence of load stall </vt:lpstr>
      <vt:lpstr>Deal with Control Hazards</vt:lpstr>
      <vt:lpstr>Flushing the pipeline</vt:lpstr>
      <vt:lpstr>Move the Branch Computation Forward</vt:lpstr>
      <vt:lpstr>Move the Branch Computation more Forward//这种题目里需要明确指出。</vt:lpstr>
      <vt:lpstr>PowerPoint Presentation</vt:lpstr>
      <vt:lpstr>Why “waste” the fetched instruction ?</vt:lpstr>
      <vt:lpstr>Delayed branch</vt:lpstr>
      <vt:lpstr>MIPS pipeline with FP units</vt:lpstr>
      <vt:lpstr>Pipeline supports multiple outstanding FP operations</vt:lpstr>
      <vt:lpstr>Specifications  </vt:lpstr>
      <vt:lpstr>How to solve the write port  conflict ?</vt:lpstr>
      <vt:lpstr>Types of data hazards </vt:lpstr>
      <vt:lpstr>RAW dependence</vt:lpstr>
      <vt:lpstr>WAW dependence</vt:lpstr>
      <vt:lpstr>WAR dependence</vt:lpstr>
      <vt:lpstr>Solving the WAW hazard </vt:lpstr>
      <vt:lpstr>Checks are required in ID</vt:lpstr>
      <vt:lpstr>The MIPS R4000 pipeline</vt:lpstr>
      <vt:lpstr>Possible stalls and delays</vt:lpstr>
      <vt:lpstr>Load stalls – 2 stalls</vt:lpstr>
      <vt:lpstr>Branch delay: 3 cycles</vt:lpstr>
      <vt:lpstr>Branch Delays： 3 stalls</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dc:creator>jiangxh</dc:creator>
  <cp:lastModifiedBy>Microsoft Office User</cp:lastModifiedBy>
  <cp:revision>87</cp:revision>
  <dcterms:created xsi:type="dcterms:W3CDTF">2007-09-13T03:30:00Z</dcterms:created>
  <dcterms:modified xsi:type="dcterms:W3CDTF">2023-10-12T11:06:56Z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EE113027AE0D460D9A2EEBBA6DF0FEBD</vt:lpwstr>
  </property>
  <property fmtid="{D5CDD505-2E9C-101B-9397-08002B2CF9AE}" pid="3" name="KSOProductBuildVer">
    <vt:lpwstr>2052-11.1.0.10938</vt:lpwstr>
  </property>
</Properties>
</file>