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7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762" r:id="rId3"/>
    <p:sldMasterId id="2147483778" r:id="rId4"/>
    <p:sldMasterId id="2147483790" r:id="rId5"/>
    <p:sldMasterId id="2147483802" r:id="rId6"/>
    <p:sldMasterId id="2147483816" r:id="rId7"/>
    <p:sldMasterId id="2147486144" r:id="rId8"/>
  </p:sldMasterIdLst>
  <p:notesMasterIdLst>
    <p:notesMasterId r:id="rId47"/>
  </p:notesMasterIdLst>
  <p:handoutMasterIdLst>
    <p:handoutMasterId r:id="rId48"/>
  </p:handoutMasterIdLst>
  <p:sldIdLst>
    <p:sldId id="257" r:id="rId9"/>
    <p:sldId id="324" r:id="rId10"/>
    <p:sldId id="295" r:id="rId11"/>
    <p:sldId id="298" r:id="rId12"/>
    <p:sldId id="297" r:id="rId13"/>
    <p:sldId id="258" r:id="rId14"/>
    <p:sldId id="300" r:id="rId15"/>
    <p:sldId id="299" r:id="rId16"/>
    <p:sldId id="322" r:id="rId17"/>
    <p:sldId id="260" r:id="rId18"/>
    <p:sldId id="301" r:id="rId19"/>
    <p:sldId id="265" r:id="rId20"/>
    <p:sldId id="264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313" r:id="rId30"/>
    <p:sldId id="274" r:id="rId31"/>
    <p:sldId id="275" r:id="rId32"/>
    <p:sldId id="318" r:id="rId33"/>
    <p:sldId id="319" r:id="rId34"/>
    <p:sldId id="276" r:id="rId35"/>
    <p:sldId id="302" r:id="rId36"/>
    <p:sldId id="277" r:id="rId37"/>
    <p:sldId id="303" r:id="rId38"/>
    <p:sldId id="278" r:id="rId39"/>
    <p:sldId id="279" r:id="rId40"/>
    <p:sldId id="280" r:id="rId41"/>
    <p:sldId id="281" r:id="rId42"/>
    <p:sldId id="315" r:id="rId43"/>
    <p:sldId id="282" r:id="rId44"/>
    <p:sldId id="320" r:id="rId45"/>
    <p:sldId id="314" r:id="rId4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8000"/>
    <a:srgbClr val="3333F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4607" autoAdjust="0"/>
  </p:normalViewPr>
  <p:slideViewPr>
    <p:cSldViewPr>
      <p:cViewPr varScale="1">
        <p:scale>
          <a:sx n="124" d="100"/>
          <a:sy n="124" d="100"/>
        </p:scale>
        <p:origin x="17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2046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79658CD-9E54-47DE-B129-8CC871F415F1}" type="datetimeFigureOut">
              <a:rPr lang="zh-CN" altLang="en-US"/>
              <a:pPr>
                <a:defRPr/>
              </a:pPr>
              <a:t>2022/10/10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549A3A-45AA-4A78-8E8A-52819BD5E9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520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50C36F8-4DFF-40DA-8472-A83C007A09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8040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C123C0-AA4E-4A3C-AA2B-DE0C6DDEF097}" type="slidenum">
              <a:rPr lang="en-US" altLang="zh-CN" sz="1300" smtClean="0"/>
              <a:pPr>
                <a:spcBef>
                  <a:spcPct val="0"/>
                </a:spcBef>
              </a:pPr>
              <a:t>6</a:t>
            </a:fld>
            <a:endParaRPr lang="en-US" altLang="zh-CN" sz="130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08" tIns="48144" rIns="98008" bIns="48144"/>
          <a:lstStyle/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Y-axis is performance</a:t>
            </a:r>
          </a:p>
          <a:p>
            <a:pPr eaLnBrk="1" hangingPunct="1"/>
            <a:r>
              <a:rPr lang="en-US" altLang="zh-CN"/>
              <a:t>X-axis is time</a:t>
            </a:r>
          </a:p>
          <a:p>
            <a:pPr eaLnBrk="1" hangingPunct="1"/>
            <a:r>
              <a:rPr lang="en-US" altLang="zh-CN"/>
              <a:t>Latency</a:t>
            </a:r>
          </a:p>
          <a:p>
            <a:pPr eaLnBrk="1" hangingPunct="1"/>
            <a:r>
              <a:rPr lang="en-US" altLang="zh-CN"/>
              <a:t>Cliché: </a:t>
            </a:r>
          </a:p>
          <a:p>
            <a:pPr eaLnBrk="1" hangingPunct="1"/>
            <a:r>
              <a:rPr lang="en-US" altLang="zh-CN"/>
              <a:t>Not e that x86 didn’t have cache on chip until 1989</a:t>
            </a:r>
          </a:p>
        </p:txBody>
      </p:sp>
      <p:sp>
        <p:nvSpPr>
          <p:cNvPr id="727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711710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7CFF872-4697-4454-AD52-111910BC1379}" type="slidenum">
              <a:rPr lang="en-US" altLang="zh-CN" sz="1300" smtClean="0"/>
              <a:pPr>
                <a:spcBef>
                  <a:spcPct val="0"/>
                </a:spcBef>
              </a:pPr>
              <a:t>8</a:t>
            </a:fld>
            <a:endParaRPr lang="en-US" altLang="zh-CN" sz="130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8575" y="4860925"/>
            <a:ext cx="442912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673" tIns="48962" rIns="99673" bIns="48962"/>
          <a:lstStyle/>
          <a:p>
            <a:pPr eaLnBrk="1" hangingPunct="1"/>
            <a:endParaRPr lang="zh-CN" altLang="zh-CN"/>
          </a:p>
        </p:txBody>
      </p:sp>
      <p:sp>
        <p:nvSpPr>
          <p:cNvPr id="7578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82411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F85410-7905-4297-84B8-86CD47FF664E}" type="slidenum">
              <a:rPr lang="en-US" altLang="zh-CN" sz="1300" smtClean="0"/>
              <a:pPr>
                <a:spcBef>
                  <a:spcPct val="0"/>
                </a:spcBef>
              </a:pPr>
              <a:t>10</a:t>
            </a:fld>
            <a:endParaRPr lang="en-US" altLang="zh-CN" sz="130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08" tIns="48144" rIns="98008" bIns="48144"/>
          <a:lstStyle/>
          <a:p>
            <a:pPr eaLnBrk="1" hangingPunct="1"/>
            <a:r>
              <a:rPr lang="en-US" altLang="zh-CN"/>
              <a:t>1st generation</a:t>
            </a:r>
          </a:p>
          <a:p>
            <a:pPr eaLnBrk="1" hangingPunct="1"/>
            <a:r>
              <a:rPr lang="en-US" altLang="zh-CN"/>
              <a:t>Latency 1/2</a:t>
            </a:r>
          </a:p>
          <a:p>
            <a:pPr eaLnBrk="1" hangingPunct="1"/>
            <a:r>
              <a:rPr lang="en-US" altLang="zh-CN"/>
              <a:t>but Clock rate 3X and IPC is 3X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Now move to other 1/2 of industry</a:t>
            </a:r>
          </a:p>
        </p:txBody>
      </p:sp>
      <p:sp>
        <p:nvSpPr>
          <p:cNvPr id="788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084619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 </a:t>
            </a:r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可能是</a:t>
            </a:r>
            <a:r>
              <a:rPr lang="en-US" dirty="0">
                <a:effectLst/>
                <a:latin typeface="Helvetica Neue" panose="02000503000000020004" pitchFamily="2" charset="0"/>
              </a:rPr>
              <a:t>write back</a:t>
            </a:r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和</a:t>
            </a:r>
            <a:r>
              <a:rPr lang="en-US" dirty="0">
                <a:effectLst/>
                <a:latin typeface="Helvetica Neue" panose="02000503000000020004" pitchFamily="2" charset="0"/>
              </a:rPr>
              <a:t>write through</a:t>
            </a:r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比需要的内存带宽降低</a:t>
            </a:r>
            <a:r>
              <a:rPr lang="zh-CN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，因为基本都写</a:t>
            </a:r>
            <a:r>
              <a:rPr lang="en-US" dirty="0">
                <a:effectLst/>
                <a:latin typeface="Helvetica Neue" panose="02000503000000020004" pitchFamily="2" charset="0"/>
              </a:rPr>
              <a:t>cache</a:t>
            </a:r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里了</a:t>
            </a:r>
            <a:r>
              <a:rPr lang="zh-CN" altLang="en-US" dirty="0">
                <a:effectLst/>
                <a:latin typeface="Helvetica Neue" panose="02000503000000020004" pitchFamily="2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(</a:t>
            </a:r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上面两个方法的对比）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0C36F8-4DFF-40DA-8472-A83C007A09C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687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9.jpeg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>
              <a:gd name="T0" fmla="*/ 2147483646 w 546"/>
              <a:gd name="T1" fmla="*/ 2147483646 h 497"/>
              <a:gd name="T2" fmla="*/ 2147483646 w 546"/>
              <a:gd name="T3" fmla="*/ 2147483646 h 497"/>
              <a:gd name="T4" fmla="*/ 2147483646 w 546"/>
              <a:gd name="T5" fmla="*/ 2147483646 h 497"/>
              <a:gd name="T6" fmla="*/ 2147483646 w 546"/>
              <a:gd name="T7" fmla="*/ 2147483646 h 497"/>
              <a:gd name="T8" fmla="*/ 2147483646 w 546"/>
              <a:gd name="T9" fmla="*/ 2147483646 h 497"/>
              <a:gd name="T10" fmla="*/ 2147483646 w 546"/>
              <a:gd name="T11" fmla="*/ 2147483646 h 497"/>
              <a:gd name="T12" fmla="*/ 2147483646 w 546"/>
              <a:gd name="T13" fmla="*/ 2147483646 h 497"/>
              <a:gd name="T14" fmla="*/ 2147483646 w 546"/>
              <a:gd name="T15" fmla="*/ 2147483646 h 497"/>
              <a:gd name="T16" fmla="*/ 2147483646 w 546"/>
              <a:gd name="T17" fmla="*/ 2147483646 h 497"/>
              <a:gd name="T18" fmla="*/ 2147483646 w 546"/>
              <a:gd name="T19" fmla="*/ 2147483646 h 497"/>
              <a:gd name="T20" fmla="*/ 2147483646 w 546"/>
              <a:gd name="T21" fmla="*/ 2147483646 h 497"/>
              <a:gd name="T22" fmla="*/ 2147483646 w 546"/>
              <a:gd name="T23" fmla="*/ 2147483646 h 497"/>
              <a:gd name="T24" fmla="*/ 2147483646 w 546"/>
              <a:gd name="T25" fmla="*/ 2147483646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233846 w 97"/>
                <a:gd name="T1" fmla="*/ 82224 h 37"/>
                <a:gd name="T2" fmla="*/ 299582 w 97"/>
                <a:gd name="T3" fmla="*/ 65849 h 37"/>
                <a:gd name="T4" fmla="*/ 302800 w 97"/>
                <a:gd name="T5" fmla="*/ 56171 h 37"/>
                <a:gd name="T6" fmla="*/ 289782 w 97"/>
                <a:gd name="T7" fmla="*/ 0 h 37"/>
                <a:gd name="T8" fmla="*/ 81992 w 97"/>
                <a:gd name="T9" fmla="*/ 0 h 37"/>
                <a:gd name="T10" fmla="*/ 33249 w 97"/>
                <a:gd name="T11" fmla="*/ 72414 h 37"/>
                <a:gd name="T12" fmla="*/ 233846 w 97"/>
                <a:gd name="T13" fmla="*/ 82224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1665632 w 585"/>
                <a:gd name="T1" fmla="*/ 3220 h 534"/>
                <a:gd name="T2" fmla="*/ 519041 w 585"/>
                <a:gd name="T3" fmla="*/ 0 h 534"/>
                <a:gd name="T4" fmla="*/ 743879 w 585"/>
                <a:gd name="T5" fmla="*/ 69204 h 534"/>
                <a:gd name="T6" fmla="*/ 575288 w 585"/>
                <a:gd name="T7" fmla="*/ 128597 h 534"/>
                <a:gd name="T8" fmla="*/ 684410 w 585"/>
                <a:gd name="T9" fmla="*/ 234232 h 534"/>
                <a:gd name="T10" fmla="*/ 244472 w 585"/>
                <a:gd name="T11" fmla="*/ 197674 h 534"/>
                <a:gd name="T12" fmla="*/ 85575 w 585"/>
                <a:gd name="T13" fmla="*/ 207484 h 534"/>
                <a:gd name="T14" fmla="*/ 657642 w 585"/>
                <a:gd name="T15" fmla="*/ 1606102 h 534"/>
                <a:gd name="T16" fmla="*/ 475884 w 585"/>
                <a:gd name="T17" fmla="*/ 1125124 h 534"/>
                <a:gd name="T18" fmla="*/ 347102 w 585"/>
                <a:gd name="T19" fmla="*/ 1239928 h 534"/>
                <a:gd name="T20" fmla="*/ 310514 w 585"/>
                <a:gd name="T21" fmla="*/ 1435024 h 534"/>
                <a:gd name="T22" fmla="*/ 409817 w 585"/>
                <a:gd name="T23" fmla="*/ 873880 h 534"/>
                <a:gd name="T24" fmla="*/ 506000 w 585"/>
                <a:gd name="T25" fmla="*/ 751843 h 534"/>
                <a:gd name="T26" fmla="*/ 691009 w 585"/>
                <a:gd name="T27" fmla="*/ 781810 h 534"/>
                <a:gd name="T28" fmla="*/ 621696 w 585"/>
                <a:gd name="T29" fmla="*/ 1009578 h 534"/>
                <a:gd name="T30" fmla="*/ 634756 w 585"/>
                <a:gd name="T31" fmla="*/ 1302540 h 534"/>
                <a:gd name="T32" fmla="*/ 1702220 w 585"/>
                <a:gd name="T33" fmla="*/ 1593052 h 534"/>
                <a:gd name="T34" fmla="*/ 1500930 w 585"/>
                <a:gd name="T35" fmla="*/ 1408277 h 534"/>
                <a:gd name="T36" fmla="*/ 1404742 w 585"/>
                <a:gd name="T37" fmla="*/ 1138179 h 534"/>
                <a:gd name="T38" fmla="*/ 1308685 w 585"/>
                <a:gd name="T39" fmla="*/ 890791 h 534"/>
                <a:gd name="T40" fmla="*/ 1520437 w 585"/>
                <a:gd name="T41" fmla="*/ 844423 h 534"/>
                <a:gd name="T42" fmla="*/ 1345273 w 585"/>
                <a:gd name="T43" fmla="*/ 735442 h 534"/>
                <a:gd name="T44" fmla="*/ 1451149 w 585"/>
                <a:gd name="T45" fmla="*/ 745253 h 534"/>
                <a:gd name="T46" fmla="*/ 1447928 w 585"/>
                <a:gd name="T47" fmla="*/ 689104 h 534"/>
                <a:gd name="T48" fmla="*/ 1242623 w 585"/>
                <a:gd name="T49" fmla="*/ 695695 h 534"/>
                <a:gd name="T50" fmla="*/ 1179929 w 585"/>
                <a:gd name="T51" fmla="*/ 1131589 h 534"/>
                <a:gd name="T52" fmla="*/ 1147229 w 585"/>
                <a:gd name="T53" fmla="*/ 758308 h 534"/>
                <a:gd name="T54" fmla="*/ 1094202 w 585"/>
                <a:gd name="T55" fmla="*/ 600406 h 534"/>
                <a:gd name="T56" fmla="*/ 1147229 w 585"/>
                <a:gd name="T57" fmla="*/ 448307 h 534"/>
                <a:gd name="T58" fmla="*/ 1120460 w 585"/>
                <a:gd name="T59" fmla="*/ 326276 h 534"/>
                <a:gd name="T60" fmla="*/ 1094202 w 585"/>
                <a:gd name="T61" fmla="*/ 204265 h 534"/>
                <a:gd name="T62" fmla="*/ 1219738 w 585"/>
                <a:gd name="T63" fmla="*/ 339968 h 534"/>
                <a:gd name="T64" fmla="*/ 1371379 w 585"/>
                <a:gd name="T65" fmla="*/ 155319 h 534"/>
                <a:gd name="T66" fmla="*/ 1351872 w 585"/>
                <a:gd name="T67" fmla="*/ 313246 h 534"/>
                <a:gd name="T68" fmla="*/ 1325614 w 585"/>
                <a:gd name="T69" fmla="*/ 428792 h 534"/>
                <a:gd name="T70" fmla="*/ 1325614 w 585"/>
                <a:gd name="T71" fmla="*/ 597161 h 534"/>
                <a:gd name="T72" fmla="*/ 1844042 w 585"/>
                <a:gd name="T73" fmla="*/ 597161 h 534"/>
                <a:gd name="T74" fmla="*/ 1830977 w 585"/>
                <a:gd name="T75" fmla="*/ 250608 h 534"/>
                <a:gd name="T76" fmla="*/ 822986 w 585"/>
                <a:gd name="T77" fmla="*/ 227767 h 534"/>
                <a:gd name="T78" fmla="*/ 968823 w 585"/>
                <a:gd name="T79" fmla="*/ 306781 h 534"/>
                <a:gd name="T80" fmla="*/ 565474 w 585"/>
                <a:gd name="T81" fmla="*/ 643530 h 534"/>
                <a:gd name="T82" fmla="*/ 228186 w 585"/>
                <a:gd name="T83" fmla="*/ 323056 h 534"/>
                <a:gd name="T84" fmla="*/ 631409 w 585"/>
                <a:gd name="T85" fmla="*/ 349778 h 534"/>
                <a:gd name="T86" fmla="*/ 726930 w 585"/>
                <a:gd name="T87" fmla="*/ 346559 h 534"/>
                <a:gd name="T88" fmla="*/ 998171 w 585"/>
                <a:gd name="T89" fmla="*/ 399361 h 534"/>
                <a:gd name="T90" fmla="*/ 912571 w 585"/>
                <a:gd name="T91" fmla="*/ 844423 h 534"/>
                <a:gd name="T92" fmla="*/ 859575 w 585"/>
                <a:gd name="T93" fmla="*/ 451653 h 534"/>
                <a:gd name="T94" fmla="*/ 565474 w 585"/>
                <a:gd name="T95" fmla="*/ 643530 h 534"/>
                <a:gd name="T96" fmla="*/ 737412 w 585"/>
                <a:gd name="T97" fmla="*/ 742033 h 534"/>
                <a:gd name="T98" fmla="*/ 816388 w 585"/>
                <a:gd name="T99" fmla="*/ 521367 h 534"/>
                <a:gd name="T100" fmla="*/ 1077278 w 585"/>
                <a:gd name="T101" fmla="*/ 963214 h 534"/>
                <a:gd name="T102" fmla="*/ 710517 w 585"/>
                <a:gd name="T103" fmla="*/ 1058498 h 534"/>
                <a:gd name="T104" fmla="*/ 1021056 w 585"/>
                <a:gd name="T105" fmla="*/ 913627 h 534"/>
                <a:gd name="T106" fmla="*/ 1051172 w 585"/>
                <a:gd name="T107" fmla="*/ 438471 h 534"/>
                <a:gd name="T108" fmla="*/ 1034759 w 585"/>
                <a:gd name="T109" fmla="*/ 702796 h 534"/>
                <a:gd name="T110" fmla="*/ 988331 w 585"/>
                <a:gd name="T111" fmla="*/ 475155 h 534"/>
                <a:gd name="T112" fmla="*/ 1676089 w 585"/>
                <a:gd name="T113" fmla="*/ 590571 h 534"/>
                <a:gd name="T114" fmla="*/ 1523683 w 585"/>
                <a:gd name="T115" fmla="*/ 534422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133493 w 47"/>
                <a:gd name="T1" fmla="*/ 49570 h 56"/>
                <a:gd name="T2" fmla="*/ 90106 w 47"/>
                <a:gd name="T3" fmla="*/ 184567 h 56"/>
                <a:gd name="T4" fmla="*/ 133493 w 47"/>
                <a:gd name="T5" fmla="*/ 49570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63597 w 41"/>
                <a:gd name="T1" fmla="*/ 88661 h 75"/>
                <a:gd name="T2" fmla="*/ 40357 w 41"/>
                <a:gd name="T3" fmla="*/ 227627 h 75"/>
                <a:gd name="T4" fmla="*/ 134475 w 41"/>
                <a:gd name="T5" fmla="*/ 148007 h 75"/>
                <a:gd name="T6" fmla="*/ 124567 w 41"/>
                <a:gd name="T7" fmla="*/ 78857 h 75"/>
                <a:gd name="T8" fmla="*/ 63597 w 41"/>
                <a:gd name="T9" fmla="*/ 88661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73" cy="318"/>
            </a:xfrm>
            <a:custGeom>
              <a:avLst/>
              <a:gdLst>
                <a:gd name="T0" fmla="*/ 344676 w 135"/>
                <a:gd name="T1" fmla="*/ 12993 h 63"/>
                <a:gd name="T2" fmla="*/ 74085 w 135"/>
                <a:gd name="T3" fmla="*/ 12993 h 63"/>
                <a:gd name="T4" fmla="*/ 6187 w 135"/>
                <a:gd name="T5" fmla="*/ 81787 h 63"/>
                <a:gd name="T6" fmla="*/ 184726 w 135"/>
                <a:gd name="T7" fmla="*/ 190194 h 63"/>
                <a:gd name="T8" fmla="*/ 295866 w 135"/>
                <a:gd name="T9" fmla="*/ 177227 h 63"/>
                <a:gd name="T10" fmla="*/ 347757 w 135"/>
                <a:gd name="T11" fmla="*/ 173991 h 63"/>
                <a:gd name="T12" fmla="*/ 344676 w 135"/>
                <a:gd name="T13" fmla="*/ 12993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500" cy="516"/>
            </a:xfrm>
            <a:custGeom>
              <a:avLst/>
              <a:gdLst>
                <a:gd name="T0" fmla="*/ 243515 w 97"/>
                <a:gd name="T1" fmla="*/ 16300 h 102"/>
                <a:gd name="T2" fmla="*/ 113005 w 97"/>
                <a:gd name="T3" fmla="*/ 16300 h 102"/>
                <a:gd name="T4" fmla="*/ 43814 w 97"/>
                <a:gd name="T5" fmla="*/ 188638 h 102"/>
                <a:gd name="T6" fmla="*/ 287330 w 97"/>
                <a:gd name="T7" fmla="*/ 205580 h 102"/>
                <a:gd name="T8" fmla="*/ 243515 w 97"/>
                <a:gd name="T9" fmla="*/ 1630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49887 w 99"/>
                <a:gd name="T1" fmla="*/ 0 h 19"/>
                <a:gd name="T2" fmla="*/ 132451 w 99"/>
                <a:gd name="T3" fmla="*/ 49526 h 19"/>
                <a:gd name="T4" fmla="*/ 49887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69802 w 76"/>
                <a:gd name="T1" fmla="*/ 120905 h 47"/>
                <a:gd name="T2" fmla="*/ 233730 w 76"/>
                <a:gd name="T3" fmla="*/ 55634 h 47"/>
                <a:gd name="T4" fmla="*/ 160028 w 76"/>
                <a:gd name="T5" fmla="*/ 9737 h 47"/>
                <a:gd name="T6" fmla="*/ 63181 w 76"/>
                <a:gd name="T7" fmla="*/ 104124 h 47"/>
                <a:gd name="T8" fmla="*/ 69802 w 76"/>
                <a:gd name="T9" fmla="*/ 120905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238767 w 82"/>
                <a:gd name="T1" fmla="*/ 19620 h 37"/>
                <a:gd name="T2" fmla="*/ 79326 w 82"/>
                <a:gd name="T3" fmla="*/ 56171 h 37"/>
                <a:gd name="T4" fmla="*/ 56400 w 82"/>
                <a:gd name="T5" fmla="*/ 85469 h 37"/>
                <a:gd name="T6" fmla="*/ 252522 w 82"/>
                <a:gd name="T7" fmla="*/ 75659 h 37"/>
                <a:gd name="T8" fmla="*/ 272220 w 82"/>
                <a:gd name="T9" fmla="*/ 65849 h 37"/>
                <a:gd name="T10" fmla="*/ 272220 w 82"/>
                <a:gd name="T11" fmla="*/ 0 h 37"/>
                <a:gd name="T12" fmla="*/ 238767 w 82"/>
                <a:gd name="T13" fmla="*/ 1962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69355 w 138"/>
                <a:gd name="T1" fmla="*/ 3254 h 33"/>
                <a:gd name="T2" fmla="*/ 26145 w 138"/>
                <a:gd name="T3" fmla="*/ 46532 h 33"/>
                <a:gd name="T4" fmla="*/ 188521 w 138"/>
                <a:gd name="T5" fmla="*/ 72832 h 33"/>
                <a:gd name="T6" fmla="*/ 387430 w 138"/>
                <a:gd name="T7" fmla="*/ 76086 h 33"/>
                <a:gd name="T8" fmla="*/ 377583 w 138"/>
                <a:gd name="T9" fmla="*/ 26173 h 33"/>
                <a:gd name="T10" fmla="*/ 271613 w 138"/>
                <a:gd name="T11" fmla="*/ 9858 h 33"/>
                <a:gd name="T12" fmla="*/ 69355 w 138"/>
                <a:gd name="T13" fmla="*/ 3254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325797 w 112"/>
                <a:gd name="T1" fmla="*/ 61642 h 29"/>
                <a:gd name="T2" fmla="*/ 342276 w 112"/>
                <a:gd name="T3" fmla="*/ 12878 h 29"/>
                <a:gd name="T4" fmla="*/ 246270 w 112"/>
                <a:gd name="T5" fmla="*/ 32165 h 29"/>
                <a:gd name="T6" fmla="*/ 119505 w 112"/>
                <a:gd name="T7" fmla="*/ 19262 h 29"/>
                <a:gd name="T8" fmla="*/ 6612 w 112"/>
                <a:gd name="T9" fmla="*/ 12878 h 29"/>
                <a:gd name="T10" fmla="*/ 325797 w 112"/>
                <a:gd name="T11" fmla="*/ 6164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4" cy="480"/>
            </a:xfrm>
            <a:custGeom>
              <a:avLst/>
              <a:gdLst>
                <a:gd name="T0" fmla="*/ 9953 w 115"/>
                <a:gd name="T1" fmla="*/ 174644 h 95"/>
                <a:gd name="T2" fmla="*/ 87732 w 115"/>
                <a:gd name="T3" fmla="*/ 177888 h 95"/>
                <a:gd name="T4" fmla="*/ 168944 w 115"/>
                <a:gd name="T5" fmla="*/ 253455 h 95"/>
                <a:gd name="T6" fmla="*/ 199449 w 115"/>
                <a:gd name="T7" fmla="*/ 276303 h 95"/>
                <a:gd name="T8" fmla="*/ 273307 w 115"/>
                <a:gd name="T9" fmla="*/ 171426 h 95"/>
                <a:gd name="T10" fmla="*/ 375070 w 115"/>
                <a:gd name="T11" fmla="*/ 171426 h 95"/>
                <a:gd name="T12" fmla="*/ 266629 w 115"/>
                <a:gd name="T13" fmla="*/ 88613 h 95"/>
                <a:gd name="T14" fmla="*/ 125078 w 115"/>
                <a:gd name="T15" fmla="*/ 52770 h 95"/>
                <a:gd name="T16" fmla="*/ 40591 w 115"/>
                <a:gd name="T17" fmla="*/ 134920 h 95"/>
                <a:gd name="T18" fmla="*/ 9953 w 115"/>
                <a:gd name="T19" fmla="*/ 174644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169344 w 65"/>
                <a:gd name="T1" fmla="*/ 131738 h 169"/>
                <a:gd name="T2" fmla="*/ 72886 w 65"/>
                <a:gd name="T3" fmla="*/ 161689 h 169"/>
                <a:gd name="T4" fmla="*/ 72886 w 65"/>
                <a:gd name="T5" fmla="*/ 194323 h 169"/>
                <a:gd name="T6" fmla="*/ 166115 w 65"/>
                <a:gd name="T7" fmla="*/ 296646 h 169"/>
                <a:gd name="T8" fmla="*/ 112953 w 65"/>
                <a:gd name="T9" fmla="*/ 388651 h 169"/>
                <a:gd name="T10" fmla="*/ 0 w 65"/>
                <a:gd name="T11" fmla="*/ 487750 h 169"/>
                <a:gd name="T12" fmla="*/ 56416 w 65"/>
                <a:gd name="T13" fmla="*/ 510606 h 169"/>
                <a:gd name="T14" fmla="*/ 156250 w 65"/>
                <a:gd name="T15" fmla="*/ 547121 h 169"/>
                <a:gd name="T16" fmla="*/ 209411 w 65"/>
                <a:gd name="T17" fmla="*/ 534073 h 169"/>
                <a:gd name="T18" fmla="*/ 215895 w 65"/>
                <a:gd name="T19" fmla="*/ 0 h 169"/>
                <a:gd name="T20" fmla="*/ 169344 w 65"/>
                <a:gd name="T21" fmla="*/ 131738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125 h 2"/>
                <a:gd name="T2" fmla="*/ 0 w 4"/>
                <a:gd name="T3" fmla="*/ 31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5" name="Group 167"/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166" name="Freeform 168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98062 w 41"/>
                <a:gd name="T1" fmla="*/ 40085 h 16"/>
                <a:gd name="T2" fmla="*/ 121484 w 41"/>
                <a:gd name="T3" fmla="*/ 33473 h 16"/>
                <a:gd name="T4" fmla="*/ 124700 w 41"/>
                <a:gd name="T5" fmla="*/ 30243 h 16"/>
                <a:gd name="T6" fmla="*/ 102061 w 41"/>
                <a:gd name="T7" fmla="*/ 3255 h 16"/>
                <a:gd name="T8" fmla="*/ 26001 w 41"/>
                <a:gd name="T9" fmla="*/ 36855 h 16"/>
                <a:gd name="T10" fmla="*/ 98062 w 41"/>
                <a:gd name="T11" fmla="*/ 40085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69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538935 w 210"/>
                <a:gd name="T1" fmla="*/ 512769 h 193"/>
                <a:gd name="T2" fmla="*/ 502978 w 210"/>
                <a:gd name="T3" fmla="*/ 413313 h 193"/>
                <a:gd name="T4" fmla="*/ 469601 w 210"/>
                <a:gd name="T5" fmla="*/ 327693 h 193"/>
                <a:gd name="T6" fmla="*/ 545534 w 210"/>
                <a:gd name="T7" fmla="*/ 307389 h 193"/>
                <a:gd name="T8" fmla="*/ 482669 w 210"/>
                <a:gd name="T9" fmla="*/ 271459 h 193"/>
                <a:gd name="T10" fmla="*/ 519267 w 210"/>
                <a:gd name="T11" fmla="*/ 274681 h 193"/>
                <a:gd name="T12" fmla="*/ 519267 w 210"/>
                <a:gd name="T13" fmla="*/ 254377 h 193"/>
                <a:gd name="T14" fmla="*/ 446713 w 210"/>
                <a:gd name="T15" fmla="*/ 257624 h 193"/>
                <a:gd name="T16" fmla="*/ 423187 w 210"/>
                <a:gd name="T17" fmla="*/ 413313 h 193"/>
                <a:gd name="T18" fmla="*/ 410114 w 210"/>
                <a:gd name="T19" fmla="*/ 277902 h 193"/>
                <a:gd name="T20" fmla="*/ 390472 w 210"/>
                <a:gd name="T21" fmla="*/ 221668 h 193"/>
                <a:gd name="T22" fmla="*/ 410114 w 210"/>
                <a:gd name="T23" fmla="*/ 168757 h 193"/>
                <a:gd name="T24" fmla="*/ 400293 w 210"/>
                <a:gd name="T25" fmla="*/ 122344 h 193"/>
                <a:gd name="T26" fmla="*/ 393699 w 210"/>
                <a:gd name="T27" fmla="*/ 79147 h 193"/>
                <a:gd name="T28" fmla="*/ 436892 w 210"/>
                <a:gd name="T29" fmla="*/ 128812 h 193"/>
                <a:gd name="T30" fmla="*/ 493157 w 210"/>
                <a:gd name="T31" fmla="*/ 59485 h 193"/>
                <a:gd name="T32" fmla="*/ 485921 w 210"/>
                <a:gd name="T33" fmla="*/ 118966 h 193"/>
                <a:gd name="T34" fmla="*/ 472853 w 210"/>
                <a:gd name="T35" fmla="*/ 158936 h 193"/>
                <a:gd name="T36" fmla="*/ 476201 w 210"/>
                <a:gd name="T37" fmla="*/ 221668 h 193"/>
                <a:gd name="T38" fmla="*/ 657934 w 210"/>
                <a:gd name="T39" fmla="*/ 96078 h 193"/>
                <a:gd name="T40" fmla="*/ 297588 w 210"/>
                <a:gd name="T41" fmla="*/ 3221 h 193"/>
                <a:gd name="T42" fmla="*/ 185086 w 210"/>
                <a:gd name="T43" fmla="*/ 26135 h 193"/>
                <a:gd name="T44" fmla="*/ 281299 w 210"/>
                <a:gd name="T45" fmla="*/ 39844 h 193"/>
                <a:gd name="T46" fmla="*/ 198154 w 210"/>
                <a:gd name="T47" fmla="*/ 72553 h 193"/>
                <a:gd name="T48" fmla="*/ 191681 w 210"/>
                <a:gd name="T49" fmla="*/ 96078 h 193"/>
                <a:gd name="T50" fmla="*/ 125574 w 210"/>
                <a:gd name="T51" fmla="*/ 56259 h 193"/>
                <a:gd name="T52" fmla="*/ 43198 w 210"/>
                <a:gd name="T53" fmla="*/ 380605 h 193"/>
                <a:gd name="T54" fmla="*/ 201502 w 210"/>
                <a:gd name="T55" fmla="*/ 482645 h 193"/>
                <a:gd name="T56" fmla="*/ 149125 w 210"/>
                <a:gd name="T57" fmla="*/ 440090 h 193"/>
                <a:gd name="T58" fmla="*/ 115753 w 210"/>
                <a:gd name="T59" fmla="*/ 479393 h 193"/>
                <a:gd name="T60" fmla="*/ 105932 w 210"/>
                <a:gd name="T61" fmla="*/ 423134 h 193"/>
                <a:gd name="T62" fmla="*/ 152346 w 210"/>
                <a:gd name="T63" fmla="*/ 284501 h 193"/>
                <a:gd name="T64" fmla="*/ 221680 w 210"/>
                <a:gd name="T65" fmla="*/ 274681 h 193"/>
                <a:gd name="T66" fmla="*/ 234879 w 210"/>
                <a:gd name="T67" fmla="*/ 313857 h 193"/>
                <a:gd name="T68" fmla="*/ 201502 w 210"/>
                <a:gd name="T69" fmla="*/ 400246 h 193"/>
                <a:gd name="T70" fmla="*/ 300834 w 210"/>
                <a:gd name="T71" fmla="*/ 595137 h 193"/>
                <a:gd name="T72" fmla="*/ 615505 w 210"/>
                <a:gd name="T73" fmla="*/ 548724 h 193"/>
                <a:gd name="T74" fmla="*/ 601800 w 210"/>
                <a:gd name="T75" fmla="*/ 218422 h 193"/>
                <a:gd name="T76" fmla="*/ 545534 w 210"/>
                <a:gd name="T77" fmla="*/ 198118 h 193"/>
                <a:gd name="T78" fmla="*/ 373521 w 210"/>
                <a:gd name="T79" fmla="*/ 201491 h 193"/>
                <a:gd name="T80" fmla="*/ 357100 w 210"/>
                <a:gd name="T81" fmla="*/ 287748 h 193"/>
                <a:gd name="T82" fmla="*/ 377404 w 210"/>
                <a:gd name="T83" fmla="*/ 165409 h 193"/>
                <a:gd name="T84" fmla="*/ 294366 w 210"/>
                <a:gd name="T85" fmla="*/ 85620 h 193"/>
                <a:gd name="T86" fmla="*/ 347254 w 210"/>
                <a:gd name="T87" fmla="*/ 115744 h 193"/>
                <a:gd name="T88" fmla="*/ 201502 w 210"/>
                <a:gd name="T89" fmla="*/ 238088 h 193"/>
                <a:gd name="T90" fmla="*/ 79154 w 210"/>
                <a:gd name="T91" fmla="*/ 122344 h 193"/>
                <a:gd name="T92" fmla="*/ 225033 w 210"/>
                <a:gd name="T93" fmla="*/ 132165 h 193"/>
                <a:gd name="T94" fmla="*/ 261657 w 210"/>
                <a:gd name="T95" fmla="*/ 132165 h 193"/>
                <a:gd name="T96" fmla="*/ 357100 w 210"/>
                <a:gd name="T97" fmla="*/ 149116 h 193"/>
                <a:gd name="T98" fmla="*/ 327738 w 210"/>
                <a:gd name="T99" fmla="*/ 307389 h 193"/>
                <a:gd name="T100" fmla="*/ 307434 w 210"/>
                <a:gd name="T101" fmla="*/ 168757 h 193"/>
                <a:gd name="T102" fmla="*/ 201502 w 210"/>
                <a:gd name="T103" fmla="*/ 238088 h 193"/>
                <a:gd name="T104" fmla="*/ 264878 w 210"/>
                <a:gd name="T105" fmla="*/ 271459 h 193"/>
                <a:gd name="T106" fmla="*/ 291013 w 210"/>
                <a:gd name="T107" fmla="*/ 191645 h 193"/>
                <a:gd name="T108" fmla="*/ 337433 w 210"/>
                <a:gd name="T109" fmla="*/ 479393 h 193"/>
                <a:gd name="T110" fmla="*/ 271478 w 210"/>
                <a:gd name="T111" fmla="*/ 317235 h 193"/>
                <a:gd name="T112" fmla="*/ 387225 w 210"/>
                <a:gd name="T113" fmla="*/ 35060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70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46475 w 17"/>
                <a:gd name="T1" fmla="*/ 17636 h 20"/>
                <a:gd name="T2" fmla="*/ 30171 w 17"/>
                <a:gd name="T3" fmla="*/ 68978 h 20"/>
                <a:gd name="T4" fmla="*/ 46475 w 17"/>
                <a:gd name="T5" fmla="*/ 1763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171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72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33372 w 48"/>
                <a:gd name="T1" fmla="*/ 6410 h 23"/>
                <a:gd name="T2" fmla="*/ 30243 w 48"/>
                <a:gd name="T3" fmla="*/ 3203 h 23"/>
                <a:gd name="T4" fmla="*/ 3255 w 48"/>
                <a:gd name="T5" fmla="*/ 29126 h 23"/>
                <a:gd name="T6" fmla="*/ 72915 w 48"/>
                <a:gd name="T7" fmla="*/ 68627 h 23"/>
                <a:gd name="T8" fmla="*/ 113000 w 48"/>
                <a:gd name="T9" fmla="*/ 65298 h 23"/>
                <a:gd name="T10" fmla="*/ 133372 w 48"/>
                <a:gd name="T11" fmla="*/ 62090 h 23"/>
                <a:gd name="T12" fmla="*/ 133372 w 48"/>
                <a:gd name="T13" fmla="*/ 64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173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174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18221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175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23919 w 27"/>
                <a:gd name="T1" fmla="*/ 43340 h 16"/>
                <a:gd name="T2" fmla="*/ 84138 w 27"/>
                <a:gd name="T3" fmla="*/ 19734 h 16"/>
                <a:gd name="T4" fmla="*/ 56951 w 27"/>
                <a:gd name="T5" fmla="*/ 3255 h 16"/>
                <a:gd name="T6" fmla="*/ 23919 w 27"/>
                <a:gd name="T7" fmla="*/ 36855 h 16"/>
                <a:gd name="T8" fmla="*/ 23919 w 27"/>
                <a:gd name="T9" fmla="*/ 4334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176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82376 w 35"/>
                <a:gd name="T1" fmla="*/ 19679 h 17"/>
                <a:gd name="T2" fmla="*/ 26135 w 35"/>
                <a:gd name="T3" fmla="*/ 33398 h 17"/>
                <a:gd name="T4" fmla="*/ 19667 w 35"/>
                <a:gd name="T5" fmla="*/ 43248 h 17"/>
                <a:gd name="T6" fmla="*/ 89638 w 35"/>
                <a:gd name="T7" fmla="*/ 40000 h 17"/>
                <a:gd name="T8" fmla="*/ 82376 w 35"/>
                <a:gd name="T9" fmla="*/ 1967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177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32513 w 49"/>
                <a:gd name="T1" fmla="*/ 9375 h 12"/>
                <a:gd name="T2" fmla="*/ 96472 w 49"/>
                <a:gd name="T3" fmla="*/ 3125 h 12"/>
                <a:gd name="T4" fmla="*/ 22953 w 49"/>
                <a:gd name="T5" fmla="*/ 0 h 12"/>
                <a:gd name="T6" fmla="*/ 6610 w 49"/>
                <a:gd name="T7" fmla="*/ 15625 h 12"/>
                <a:gd name="T8" fmla="*/ 66241 w 49"/>
                <a:gd name="T9" fmla="*/ 25000 h 12"/>
                <a:gd name="T10" fmla="*/ 136506 w 49"/>
                <a:gd name="T11" fmla="*/ 25000 h 12"/>
                <a:gd name="T12" fmla="*/ 132513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178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24708 w 40"/>
                <a:gd name="T1" fmla="*/ 6740 h 11"/>
                <a:gd name="T2" fmla="*/ 87569 w 40"/>
                <a:gd name="T3" fmla="*/ 13450 h 11"/>
                <a:gd name="T4" fmla="*/ 43787 w 40"/>
                <a:gd name="T5" fmla="*/ 10029 h 11"/>
                <a:gd name="T6" fmla="*/ 3273 w 40"/>
                <a:gd name="T7" fmla="*/ 6740 h 11"/>
                <a:gd name="T8" fmla="*/ 118039 w 40"/>
                <a:gd name="T9" fmla="*/ 27577 h 11"/>
                <a:gd name="T10" fmla="*/ 124708 w 40"/>
                <a:gd name="T11" fmla="*/ 674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179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91635 w 41"/>
                <a:gd name="T1" fmla="*/ 30171 h 34"/>
                <a:gd name="T2" fmla="*/ 42849 w 41"/>
                <a:gd name="T3" fmla="*/ 19679 h 34"/>
                <a:gd name="T4" fmla="*/ 13001 w 41"/>
                <a:gd name="T5" fmla="*/ 49723 h 34"/>
                <a:gd name="T6" fmla="*/ 3211 w 41"/>
                <a:gd name="T7" fmla="*/ 62932 h 34"/>
                <a:gd name="T8" fmla="*/ 29212 w 41"/>
                <a:gd name="T9" fmla="*/ 62932 h 34"/>
                <a:gd name="T10" fmla="*/ 55850 w 41"/>
                <a:gd name="T11" fmla="*/ 89723 h 34"/>
                <a:gd name="T12" fmla="*/ 68850 w 41"/>
                <a:gd name="T13" fmla="*/ 99553 h 34"/>
                <a:gd name="T14" fmla="*/ 94851 w 41"/>
                <a:gd name="T15" fmla="*/ 62932 h 34"/>
                <a:gd name="T16" fmla="*/ 128062 w 41"/>
                <a:gd name="T17" fmla="*/ 62932 h 34"/>
                <a:gd name="T18" fmla="*/ 91635 w 41"/>
                <a:gd name="T19" fmla="*/ 3017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180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71558 w 25"/>
                <a:gd name="T1" fmla="*/ 6421 h 63"/>
                <a:gd name="T2" fmla="*/ 58756 w 25"/>
                <a:gd name="T3" fmla="*/ 55822 h 63"/>
                <a:gd name="T4" fmla="*/ 22529 w 25"/>
                <a:gd name="T5" fmla="*/ 65584 h 63"/>
                <a:gd name="T6" fmla="*/ 22529 w 25"/>
                <a:gd name="T7" fmla="*/ 75366 h 63"/>
                <a:gd name="T8" fmla="*/ 55425 w 25"/>
                <a:gd name="T9" fmla="*/ 111623 h 63"/>
                <a:gd name="T10" fmla="*/ 38662 w 25"/>
                <a:gd name="T11" fmla="*/ 147390 h 63"/>
                <a:gd name="T12" fmla="*/ 0 w 25"/>
                <a:gd name="T13" fmla="*/ 180437 h 63"/>
                <a:gd name="T14" fmla="*/ 16128 w 25"/>
                <a:gd name="T15" fmla="*/ 190194 h 63"/>
                <a:gd name="T16" fmla="*/ 52224 w 25"/>
                <a:gd name="T17" fmla="*/ 203192 h 63"/>
                <a:gd name="T18" fmla="*/ 74884 w 25"/>
                <a:gd name="T19" fmla="*/ 186984 h 63"/>
                <a:gd name="T20" fmla="*/ 81285 w 25"/>
                <a:gd name="T21" fmla="*/ 46039 h 63"/>
                <a:gd name="T22" fmla="*/ 81285 w 25"/>
                <a:gd name="T23" fmla="*/ 6421 h 63"/>
                <a:gd name="T24" fmla="*/ 71558 w 25"/>
                <a:gd name="T25" fmla="*/ 642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0803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0806" name="Rectangle 166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2289175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E1A7CA5-2A61-467C-B2E1-33FD3A0883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678384"/>
      </p:ext>
    </p:extLst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700235"/>
      </p:ext>
    </p:extLst>
  </p:cSld>
  <p:clrMapOvr>
    <a:masterClrMapping/>
  </p:clrMapOvr>
  <p:transition spd="slow">
    <p:pull dir="ru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643064" y="6400800"/>
            <a:ext cx="3500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sz="1400" dirty="0" err="1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rgbClr val="E40000"/>
                </a:solidFill>
              </a:rPr>
              <a:t>Fall_Ad Computer Architecture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008714"/>
      </p:ext>
    </p:extLst>
  </p:cSld>
  <p:clrMapOvr>
    <a:masterClrMapping/>
  </p:clrMapOvr>
  <p:transition spd="slow">
    <p:pull dir="ru"/>
  </p:transition>
  <p:hf sldNum="0" hdr="0" ftr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1" y="260352"/>
            <a:ext cx="7993063" cy="7667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" y="1557338"/>
            <a:ext cx="89646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F6E2B49-16E2-456D-953E-87FC8AC7298B}" type="slidenum">
              <a:rPr lang="en-US" altLang="zh-CN" sz="3300">
                <a:solidFill>
                  <a:srgbClr val="E4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zh-CN" sz="3300">
                <a:solidFill>
                  <a:srgbClr val="E40000"/>
                </a:solidFill>
              </a:rPr>
              <a:t>/20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2"/>
          </p:nvPr>
        </p:nvSpPr>
        <p:spPr>
          <a:xfrm>
            <a:off x="1500189" y="6400800"/>
            <a:ext cx="3500437" cy="457200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ComputerArchitecture_jxh_Memory1</a:t>
            </a:r>
          </a:p>
        </p:txBody>
      </p:sp>
    </p:spTree>
    <p:extLst>
      <p:ext uri="{BB962C8B-B14F-4D97-AF65-F5344CB8AC3E}">
        <p14:creationId xmlns:p14="http://schemas.microsoft.com/office/powerpoint/2010/main" val="4021415099"/>
      </p:ext>
    </p:extLst>
  </p:cSld>
  <p:clrMapOvr>
    <a:masterClrMapping/>
  </p:clrMapOvr>
  <p:transition/>
  <p:hf sldNum="0" hdr="0" ftr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1_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0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8642350" cy="2320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0825" y="3598863"/>
            <a:ext cx="8642350" cy="2322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890043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0"/>
            <a:ext cx="2135187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253163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8314821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>
              <a:gd name="T0" fmla="*/ 2147483646 w 546"/>
              <a:gd name="T1" fmla="*/ 2147483646 h 497"/>
              <a:gd name="T2" fmla="*/ 2147483646 w 546"/>
              <a:gd name="T3" fmla="*/ 2147483646 h 497"/>
              <a:gd name="T4" fmla="*/ 2147483646 w 546"/>
              <a:gd name="T5" fmla="*/ 2147483646 h 497"/>
              <a:gd name="T6" fmla="*/ 2147483646 w 546"/>
              <a:gd name="T7" fmla="*/ 2147483646 h 497"/>
              <a:gd name="T8" fmla="*/ 2147483646 w 546"/>
              <a:gd name="T9" fmla="*/ 2147483646 h 497"/>
              <a:gd name="T10" fmla="*/ 2147483646 w 546"/>
              <a:gd name="T11" fmla="*/ 2147483646 h 497"/>
              <a:gd name="T12" fmla="*/ 2147483646 w 546"/>
              <a:gd name="T13" fmla="*/ 2147483646 h 497"/>
              <a:gd name="T14" fmla="*/ 2147483646 w 546"/>
              <a:gd name="T15" fmla="*/ 2147483646 h 497"/>
              <a:gd name="T16" fmla="*/ 2147483646 w 546"/>
              <a:gd name="T17" fmla="*/ 2147483646 h 497"/>
              <a:gd name="T18" fmla="*/ 2147483646 w 546"/>
              <a:gd name="T19" fmla="*/ 2147483646 h 497"/>
              <a:gd name="T20" fmla="*/ 2147483646 w 546"/>
              <a:gd name="T21" fmla="*/ 2147483646 h 497"/>
              <a:gd name="T22" fmla="*/ 2147483646 w 546"/>
              <a:gd name="T23" fmla="*/ 2147483646 h 497"/>
              <a:gd name="T24" fmla="*/ 2147483646 w 546"/>
              <a:gd name="T25" fmla="*/ 2147483646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233846 w 97"/>
                <a:gd name="T1" fmla="*/ 82224 h 37"/>
                <a:gd name="T2" fmla="*/ 299582 w 97"/>
                <a:gd name="T3" fmla="*/ 65849 h 37"/>
                <a:gd name="T4" fmla="*/ 302800 w 97"/>
                <a:gd name="T5" fmla="*/ 56171 h 37"/>
                <a:gd name="T6" fmla="*/ 289782 w 97"/>
                <a:gd name="T7" fmla="*/ 0 h 37"/>
                <a:gd name="T8" fmla="*/ 81992 w 97"/>
                <a:gd name="T9" fmla="*/ 0 h 37"/>
                <a:gd name="T10" fmla="*/ 33249 w 97"/>
                <a:gd name="T11" fmla="*/ 72414 h 37"/>
                <a:gd name="T12" fmla="*/ 233846 w 97"/>
                <a:gd name="T13" fmla="*/ 82224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1665632 w 585"/>
                <a:gd name="T1" fmla="*/ 3220 h 534"/>
                <a:gd name="T2" fmla="*/ 519041 w 585"/>
                <a:gd name="T3" fmla="*/ 0 h 534"/>
                <a:gd name="T4" fmla="*/ 743879 w 585"/>
                <a:gd name="T5" fmla="*/ 69204 h 534"/>
                <a:gd name="T6" fmla="*/ 575288 w 585"/>
                <a:gd name="T7" fmla="*/ 128597 h 534"/>
                <a:gd name="T8" fmla="*/ 684410 w 585"/>
                <a:gd name="T9" fmla="*/ 234232 h 534"/>
                <a:gd name="T10" fmla="*/ 244472 w 585"/>
                <a:gd name="T11" fmla="*/ 197674 h 534"/>
                <a:gd name="T12" fmla="*/ 85575 w 585"/>
                <a:gd name="T13" fmla="*/ 207484 h 534"/>
                <a:gd name="T14" fmla="*/ 657642 w 585"/>
                <a:gd name="T15" fmla="*/ 1606102 h 534"/>
                <a:gd name="T16" fmla="*/ 475884 w 585"/>
                <a:gd name="T17" fmla="*/ 1125124 h 534"/>
                <a:gd name="T18" fmla="*/ 347102 w 585"/>
                <a:gd name="T19" fmla="*/ 1239928 h 534"/>
                <a:gd name="T20" fmla="*/ 310514 w 585"/>
                <a:gd name="T21" fmla="*/ 1435024 h 534"/>
                <a:gd name="T22" fmla="*/ 409817 w 585"/>
                <a:gd name="T23" fmla="*/ 873880 h 534"/>
                <a:gd name="T24" fmla="*/ 506000 w 585"/>
                <a:gd name="T25" fmla="*/ 751843 h 534"/>
                <a:gd name="T26" fmla="*/ 691009 w 585"/>
                <a:gd name="T27" fmla="*/ 781810 h 534"/>
                <a:gd name="T28" fmla="*/ 621696 w 585"/>
                <a:gd name="T29" fmla="*/ 1009578 h 534"/>
                <a:gd name="T30" fmla="*/ 634756 w 585"/>
                <a:gd name="T31" fmla="*/ 1302540 h 534"/>
                <a:gd name="T32" fmla="*/ 1702220 w 585"/>
                <a:gd name="T33" fmla="*/ 1593052 h 534"/>
                <a:gd name="T34" fmla="*/ 1500930 w 585"/>
                <a:gd name="T35" fmla="*/ 1408277 h 534"/>
                <a:gd name="T36" fmla="*/ 1404742 w 585"/>
                <a:gd name="T37" fmla="*/ 1138179 h 534"/>
                <a:gd name="T38" fmla="*/ 1308685 w 585"/>
                <a:gd name="T39" fmla="*/ 890791 h 534"/>
                <a:gd name="T40" fmla="*/ 1520437 w 585"/>
                <a:gd name="T41" fmla="*/ 844423 h 534"/>
                <a:gd name="T42" fmla="*/ 1345273 w 585"/>
                <a:gd name="T43" fmla="*/ 735442 h 534"/>
                <a:gd name="T44" fmla="*/ 1451149 w 585"/>
                <a:gd name="T45" fmla="*/ 745253 h 534"/>
                <a:gd name="T46" fmla="*/ 1447928 w 585"/>
                <a:gd name="T47" fmla="*/ 689104 h 534"/>
                <a:gd name="T48" fmla="*/ 1242623 w 585"/>
                <a:gd name="T49" fmla="*/ 695695 h 534"/>
                <a:gd name="T50" fmla="*/ 1179929 w 585"/>
                <a:gd name="T51" fmla="*/ 1131589 h 534"/>
                <a:gd name="T52" fmla="*/ 1147229 w 585"/>
                <a:gd name="T53" fmla="*/ 758308 h 534"/>
                <a:gd name="T54" fmla="*/ 1094202 w 585"/>
                <a:gd name="T55" fmla="*/ 600406 h 534"/>
                <a:gd name="T56" fmla="*/ 1147229 w 585"/>
                <a:gd name="T57" fmla="*/ 448307 h 534"/>
                <a:gd name="T58" fmla="*/ 1120460 w 585"/>
                <a:gd name="T59" fmla="*/ 326276 h 534"/>
                <a:gd name="T60" fmla="*/ 1094202 w 585"/>
                <a:gd name="T61" fmla="*/ 204265 h 534"/>
                <a:gd name="T62" fmla="*/ 1219738 w 585"/>
                <a:gd name="T63" fmla="*/ 339968 h 534"/>
                <a:gd name="T64" fmla="*/ 1371379 w 585"/>
                <a:gd name="T65" fmla="*/ 155319 h 534"/>
                <a:gd name="T66" fmla="*/ 1351872 w 585"/>
                <a:gd name="T67" fmla="*/ 313246 h 534"/>
                <a:gd name="T68" fmla="*/ 1325614 w 585"/>
                <a:gd name="T69" fmla="*/ 428792 h 534"/>
                <a:gd name="T70" fmla="*/ 1325614 w 585"/>
                <a:gd name="T71" fmla="*/ 597161 h 534"/>
                <a:gd name="T72" fmla="*/ 1844042 w 585"/>
                <a:gd name="T73" fmla="*/ 597161 h 534"/>
                <a:gd name="T74" fmla="*/ 1830977 w 585"/>
                <a:gd name="T75" fmla="*/ 250608 h 534"/>
                <a:gd name="T76" fmla="*/ 822986 w 585"/>
                <a:gd name="T77" fmla="*/ 227767 h 534"/>
                <a:gd name="T78" fmla="*/ 968823 w 585"/>
                <a:gd name="T79" fmla="*/ 306781 h 534"/>
                <a:gd name="T80" fmla="*/ 565474 w 585"/>
                <a:gd name="T81" fmla="*/ 643530 h 534"/>
                <a:gd name="T82" fmla="*/ 228186 w 585"/>
                <a:gd name="T83" fmla="*/ 323056 h 534"/>
                <a:gd name="T84" fmla="*/ 631409 w 585"/>
                <a:gd name="T85" fmla="*/ 349778 h 534"/>
                <a:gd name="T86" fmla="*/ 726930 w 585"/>
                <a:gd name="T87" fmla="*/ 346559 h 534"/>
                <a:gd name="T88" fmla="*/ 998171 w 585"/>
                <a:gd name="T89" fmla="*/ 399361 h 534"/>
                <a:gd name="T90" fmla="*/ 912571 w 585"/>
                <a:gd name="T91" fmla="*/ 844423 h 534"/>
                <a:gd name="T92" fmla="*/ 859575 w 585"/>
                <a:gd name="T93" fmla="*/ 451653 h 534"/>
                <a:gd name="T94" fmla="*/ 565474 w 585"/>
                <a:gd name="T95" fmla="*/ 643530 h 534"/>
                <a:gd name="T96" fmla="*/ 737412 w 585"/>
                <a:gd name="T97" fmla="*/ 742033 h 534"/>
                <a:gd name="T98" fmla="*/ 816388 w 585"/>
                <a:gd name="T99" fmla="*/ 521367 h 534"/>
                <a:gd name="T100" fmla="*/ 1077278 w 585"/>
                <a:gd name="T101" fmla="*/ 963214 h 534"/>
                <a:gd name="T102" fmla="*/ 710517 w 585"/>
                <a:gd name="T103" fmla="*/ 1058498 h 534"/>
                <a:gd name="T104" fmla="*/ 1021056 w 585"/>
                <a:gd name="T105" fmla="*/ 913627 h 534"/>
                <a:gd name="T106" fmla="*/ 1051172 w 585"/>
                <a:gd name="T107" fmla="*/ 438471 h 534"/>
                <a:gd name="T108" fmla="*/ 1034759 w 585"/>
                <a:gd name="T109" fmla="*/ 702796 h 534"/>
                <a:gd name="T110" fmla="*/ 988331 w 585"/>
                <a:gd name="T111" fmla="*/ 475155 h 534"/>
                <a:gd name="T112" fmla="*/ 1676089 w 585"/>
                <a:gd name="T113" fmla="*/ 590571 h 534"/>
                <a:gd name="T114" fmla="*/ 1523683 w 585"/>
                <a:gd name="T115" fmla="*/ 534422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133493 w 47"/>
                <a:gd name="T1" fmla="*/ 49570 h 56"/>
                <a:gd name="T2" fmla="*/ 90106 w 47"/>
                <a:gd name="T3" fmla="*/ 184567 h 56"/>
                <a:gd name="T4" fmla="*/ 133493 w 47"/>
                <a:gd name="T5" fmla="*/ 49570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63597 w 41"/>
                <a:gd name="T1" fmla="*/ 88661 h 75"/>
                <a:gd name="T2" fmla="*/ 40357 w 41"/>
                <a:gd name="T3" fmla="*/ 227627 h 75"/>
                <a:gd name="T4" fmla="*/ 134475 w 41"/>
                <a:gd name="T5" fmla="*/ 148007 h 75"/>
                <a:gd name="T6" fmla="*/ 124567 w 41"/>
                <a:gd name="T7" fmla="*/ 78857 h 75"/>
                <a:gd name="T8" fmla="*/ 63597 w 41"/>
                <a:gd name="T9" fmla="*/ 88661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73" cy="318"/>
            </a:xfrm>
            <a:custGeom>
              <a:avLst/>
              <a:gdLst>
                <a:gd name="T0" fmla="*/ 344676 w 135"/>
                <a:gd name="T1" fmla="*/ 12993 h 63"/>
                <a:gd name="T2" fmla="*/ 74085 w 135"/>
                <a:gd name="T3" fmla="*/ 12993 h 63"/>
                <a:gd name="T4" fmla="*/ 6187 w 135"/>
                <a:gd name="T5" fmla="*/ 81787 h 63"/>
                <a:gd name="T6" fmla="*/ 184726 w 135"/>
                <a:gd name="T7" fmla="*/ 190194 h 63"/>
                <a:gd name="T8" fmla="*/ 295866 w 135"/>
                <a:gd name="T9" fmla="*/ 177227 h 63"/>
                <a:gd name="T10" fmla="*/ 347757 w 135"/>
                <a:gd name="T11" fmla="*/ 173991 h 63"/>
                <a:gd name="T12" fmla="*/ 344676 w 135"/>
                <a:gd name="T13" fmla="*/ 12993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500" cy="516"/>
            </a:xfrm>
            <a:custGeom>
              <a:avLst/>
              <a:gdLst>
                <a:gd name="T0" fmla="*/ 243515 w 97"/>
                <a:gd name="T1" fmla="*/ 16300 h 102"/>
                <a:gd name="T2" fmla="*/ 113005 w 97"/>
                <a:gd name="T3" fmla="*/ 16300 h 102"/>
                <a:gd name="T4" fmla="*/ 43814 w 97"/>
                <a:gd name="T5" fmla="*/ 188638 h 102"/>
                <a:gd name="T6" fmla="*/ 287330 w 97"/>
                <a:gd name="T7" fmla="*/ 205580 h 102"/>
                <a:gd name="T8" fmla="*/ 243515 w 97"/>
                <a:gd name="T9" fmla="*/ 1630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49887 w 99"/>
                <a:gd name="T1" fmla="*/ 0 h 19"/>
                <a:gd name="T2" fmla="*/ 132451 w 99"/>
                <a:gd name="T3" fmla="*/ 49526 h 19"/>
                <a:gd name="T4" fmla="*/ 49887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69802 w 76"/>
                <a:gd name="T1" fmla="*/ 120905 h 47"/>
                <a:gd name="T2" fmla="*/ 233730 w 76"/>
                <a:gd name="T3" fmla="*/ 55634 h 47"/>
                <a:gd name="T4" fmla="*/ 160028 w 76"/>
                <a:gd name="T5" fmla="*/ 9737 h 47"/>
                <a:gd name="T6" fmla="*/ 63181 w 76"/>
                <a:gd name="T7" fmla="*/ 104124 h 47"/>
                <a:gd name="T8" fmla="*/ 69802 w 76"/>
                <a:gd name="T9" fmla="*/ 120905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238767 w 82"/>
                <a:gd name="T1" fmla="*/ 19620 h 37"/>
                <a:gd name="T2" fmla="*/ 79326 w 82"/>
                <a:gd name="T3" fmla="*/ 56171 h 37"/>
                <a:gd name="T4" fmla="*/ 56400 w 82"/>
                <a:gd name="T5" fmla="*/ 85469 h 37"/>
                <a:gd name="T6" fmla="*/ 252522 w 82"/>
                <a:gd name="T7" fmla="*/ 75659 h 37"/>
                <a:gd name="T8" fmla="*/ 272220 w 82"/>
                <a:gd name="T9" fmla="*/ 65849 h 37"/>
                <a:gd name="T10" fmla="*/ 272220 w 82"/>
                <a:gd name="T11" fmla="*/ 0 h 37"/>
                <a:gd name="T12" fmla="*/ 238767 w 82"/>
                <a:gd name="T13" fmla="*/ 1962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69355 w 138"/>
                <a:gd name="T1" fmla="*/ 3254 h 33"/>
                <a:gd name="T2" fmla="*/ 26145 w 138"/>
                <a:gd name="T3" fmla="*/ 46532 h 33"/>
                <a:gd name="T4" fmla="*/ 188521 w 138"/>
                <a:gd name="T5" fmla="*/ 72832 h 33"/>
                <a:gd name="T6" fmla="*/ 387430 w 138"/>
                <a:gd name="T7" fmla="*/ 76086 h 33"/>
                <a:gd name="T8" fmla="*/ 377583 w 138"/>
                <a:gd name="T9" fmla="*/ 26173 h 33"/>
                <a:gd name="T10" fmla="*/ 271613 w 138"/>
                <a:gd name="T11" fmla="*/ 9858 h 33"/>
                <a:gd name="T12" fmla="*/ 69355 w 138"/>
                <a:gd name="T13" fmla="*/ 3254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325797 w 112"/>
                <a:gd name="T1" fmla="*/ 61642 h 29"/>
                <a:gd name="T2" fmla="*/ 342276 w 112"/>
                <a:gd name="T3" fmla="*/ 12878 h 29"/>
                <a:gd name="T4" fmla="*/ 246270 w 112"/>
                <a:gd name="T5" fmla="*/ 32165 h 29"/>
                <a:gd name="T6" fmla="*/ 119505 w 112"/>
                <a:gd name="T7" fmla="*/ 19262 h 29"/>
                <a:gd name="T8" fmla="*/ 6612 w 112"/>
                <a:gd name="T9" fmla="*/ 12878 h 29"/>
                <a:gd name="T10" fmla="*/ 325797 w 112"/>
                <a:gd name="T11" fmla="*/ 6164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4" cy="480"/>
            </a:xfrm>
            <a:custGeom>
              <a:avLst/>
              <a:gdLst>
                <a:gd name="T0" fmla="*/ 9953 w 115"/>
                <a:gd name="T1" fmla="*/ 174644 h 95"/>
                <a:gd name="T2" fmla="*/ 87732 w 115"/>
                <a:gd name="T3" fmla="*/ 177888 h 95"/>
                <a:gd name="T4" fmla="*/ 168944 w 115"/>
                <a:gd name="T5" fmla="*/ 253455 h 95"/>
                <a:gd name="T6" fmla="*/ 199449 w 115"/>
                <a:gd name="T7" fmla="*/ 276303 h 95"/>
                <a:gd name="T8" fmla="*/ 273307 w 115"/>
                <a:gd name="T9" fmla="*/ 171426 h 95"/>
                <a:gd name="T10" fmla="*/ 375070 w 115"/>
                <a:gd name="T11" fmla="*/ 171426 h 95"/>
                <a:gd name="T12" fmla="*/ 266629 w 115"/>
                <a:gd name="T13" fmla="*/ 88613 h 95"/>
                <a:gd name="T14" fmla="*/ 125078 w 115"/>
                <a:gd name="T15" fmla="*/ 52770 h 95"/>
                <a:gd name="T16" fmla="*/ 40591 w 115"/>
                <a:gd name="T17" fmla="*/ 134920 h 95"/>
                <a:gd name="T18" fmla="*/ 9953 w 115"/>
                <a:gd name="T19" fmla="*/ 174644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169344 w 65"/>
                <a:gd name="T1" fmla="*/ 131738 h 169"/>
                <a:gd name="T2" fmla="*/ 72886 w 65"/>
                <a:gd name="T3" fmla="*/ 161689 h 169"/>
                <a:gd name="T4" fmla="*/ 72886 w 65"/>
                <a:gd name="T5" fmla="*/ 194323 h 169"/>
                <a:gd name="T6" fmla="*/ 166115 w 65"/>
                <a:gd name="T7" fmla="*/ 296646 h 169"/>
                <a:gd name="T8" fmla="*/ 112953 w 65"/>
                <a:gd name="T9" fmla="*/ 388651 h 169"/>
                <a:gd name="T10" fmla="*/ 0 w 65"/>
                <a:gd name="T11" fmla="*/ 487750 h 169"/>
                <a:gd name="T12" fmla="*/ 56416 w 65"/>
                <a:gd name="T13" fmla="*/ 510606 h 169"/>
                <a:gd name="T14" fmla="*/ 156250 w 65"/>
                <a:gd name="T15" fmla="*/ 547121 h 169"/>
                <a:gd name="T16" fmla="*/ 209411 w 65"/>
                <a:gd name="T17" fmla="*/ 534073 h 169"/>
                <a:gd name="T18" fmla="*/ 215895 w 65"/>
                <a:gd name="T19" fmla="*/ 0 h 169"/>
                <a:gd name="T20" fmla="*/ 169344 w 65"/>
                <a:gd name="T21" fmla="*/ 131738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125 h 2"/>
                <a:gd name="T2" fmla="*/ 0 w 4"/>
                <a:gd name="T3" fmla="*/ 31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5" name="Group 168"/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166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98062 w 41"/>
                <a:gd name="T1" fmla="*/ 40085 h 16"/>
                <a:gd name="T2" fmla="*/ 121484 w 41"/>
                <a:gd name="T3" fmla="*/ 33473 h 16"/>
                <a:gd name="T4" fmla="*/ 124700 w 41"/>
                <a:gd name="T5" fmla="*/ 30243 h 16"/>
                <a:gd name="T6" fmla="*/ 102061 w 41"/>
                <a:gd name="T7" fmla="*/ 3255 h 16"/>
                <a:gd name="T8" fmla="*/ 26001 w 41"/>
                <a:gd name="T9" fmla="*/ 36855 h 16"/>
                <a:gd name="T10" fmla="*/ 98062 w 41"/>
                <a:gd name="T11" fmla="*/ 40085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538935 w 210"/>
                <a:gd name="T1" fmla="*/ 512769 h 193"/>
                <a:gd name="T2" fmla="*/ 502978 w 210"/>
                <a:gd name="T3" fmla="*/ 413313 h 193"/>
                <a:gd name="T4" fmla="*/ 469601 w 210"/>
                <a:gd name="T5" fmla="*/ 327693 h 193"/>
                <a:gd name="T6" fmla="*/ 545534 w 210"/>
                <a:gd name="T7" fmla="*/ 307389 h 193"/>
                <a:gd name="T8" fmla="*/ 482669 w 210"/>
                <a:gd name="T9" fmla="*/ 271459 h 193"/>
                <a:gd name="T10" fmla="*/ 519267 w 210"/>
                <a:gd name="T11" fmla="*/ 274681 h 193"/>
                <a:gd name="T12" fmla="*/ 519267 w 210"/>
                <a:gd name="T13" fmla="*/ 254377 h 193"/>
                <a:gd name="T14" fmla="*/ 446713 w 210"/>
                <a:gd name="T15" fmla="*/ 257624 h 193"/>
                <a:gd name="T16" fmla="*/ 423187 w 210"/>
                <a:gd name="T17" fmla="*/ 413313 h 193"/>
                <a:gd name="T18" fmla="*/ 410114 w 210"/>
                <a:gd name="T19" fmla="*/ 277902 h 193"/>
                <a:gd name="T20" fmla="*/ 390472 w 210"/>
                <a:gd name="T21" fmla="*/ 221668 h 193"/>
                <a:gd name="T22" fmla="*/ 410114 w 210"/>
                <a:gd name="T23" fmla="*/ 168757 h 193"/>
                <a:gd name="T24" fmla="*/ 400293 w 210"/>
                <a:gd name="T25" fmla="*/ 122344 h 193"/>
                <a:gd name="T26" fmla="*/ 393699 w 210"/>
                <a:gd name="T27" fmla="*/ 79147 h 193"/>
                <a:gd name="T28" fmla="*/ 436892 w 210"/>
                <a:gd name="T29" fmla="*/ 128812 h 193"/>
                <a:gd name="T30" fmla="*/ 493157 w 210"/>
                <a:gd name="T31" fmla="*/ 59485 h 193"/>
                <a:gd name="T32" fmla="*/ 485921 w 210"/>
                <a:gd name="T33" fmla="*/ 118966 h 193"/>
                <a:gd name="T34" fmla="*/ 472853 w 210"/>
                <a:gd name="T35" fmla="*/ 158936 h 193"/>
                <a:gd name="T36" fmla="*/ 476201 w 210"/>
                <a:gd name="T37" fmla="*/ 221668 h 193"/>
                <a:gd name="T38" fmla="*/ 657934 w 210"/>
                <a:gd name="T39" fmla="*/ 96078 h 193"/>
                <a:gd name="T40" fmla="*/ 297588 w 210"/>
                <a:gd name="T41" fmla="*/ 3221 h 193"/>
                <a:gd name="T42" fmla="*/ 185086 w 210"/>
                <a:gd name="T43" fmla="*/ 26135 h 193"/>
                <a:gd name="T44" fmla="*/ 281299 w 210"/>
                <a:gd name="T45" fmla="*/ 39844 h 193"/>
                <a:gd name="T46" fmla="*/ 198154 w 210"/>
                <a:gd name="T47" fmla="*/ 72553 h 193"/>
                <a:gd name="T48" fmla="*/ 191681 w 210"/>
                <a:gd name="T49" fmla="*/ 96078 h 193"/>
                <a:gd name="T50" fmla="*/ 125574 w 210"/>
                <a:gd name="T51" fmla="*/ 56259 h 193"/>
                <a:gd name="T52" fmla="*/ 43198 w 210"/>
                <a:gd name="T53" fmla="*/ 380605 h 193"/>
                <a:gd name="T54" fmla="*/ 201502 w 210"/>
                <a:gd name="T55" fmla="*/ 482645 h 193"/>
                <a:gd name="T56" fmla="*/ 149125 w 210"/>
                <a:gd name="T57" fmla="*/ 440090 h 193"/>
                <a:gd name="T58" fmla="*/ 115753 w 210"/>
                <a:gd name="T59" fmla="*/ 479393 h 193"/>
                <a:gd name="T60" fmla="*/ 105932 w 210"/>
                <a:gd name="T61" fmla="*/ 423134 h 193"/>
                <a:gd name="T62" fmla="*/ 152346 w 210"/>
                <a:gd name="T63" fmla="*/ 284501 h 193"/>
                <a:gd name="T64" fmla="*/ 221680 w 210"/>
                <a:gd name="T65" fmla="*/ 274681 h 193"/>
                <a:gd name="T66" fmla="*/ 234879 w 210"/>
                <a:gd name="T67" fmla="*/ 313857 h 193"/>
                <a:gd name="T68" fmla="*/ 201502 w 210"/>
                <a:gd name="T69" fmla="*/ 400246 h 193"/>
                <a:gd name="T70" fmla="*/ 300834 w 210"/>
                <a:gd name="T71" fmla="*/ 595137 h 193"/>
                <a:gd name="T72" fmla="*/ 615505 w 210"/>
                <a:gd name="T73" fmla="*/ 548724 h 193"/>
                <a:gd name="T74" fmla="*/ 601800 w 210"/>
                <a:gd name="T75" fmla="*/ 218422 h 193"/>
                <a:gd name="T76" fmla="*/ 545534 w 210"/>
                <a:gd name="T77" fmla="*/ 198118 h 193"/>
                <a:gd name="T78" fmla="*/ 373521 w 210"/>
                <a:gd name="T79" fmla="*/ 201491 h 193"/>
                <a:gd name="T80" fmla="*/ 357100 w 210"/>
                <a:gd name="T81" fmla="*/ 287748 h 193"/>
                <a:gd name="T82" fmla="*/ 377404 w 210"/>
                <a:gd name="T83" fmla="*/ 165409 h 193"/>
                <a:gd name="T84" fmla="*/ 294366 w 210"/>
                <a:gd name="T85" fmla="*/ 85620 h 193"/>
                <a:gd name="T86" fmla="*/ 347254 w 210"/>
                <a:gd name="T87" fmla="*/ 115744 h 193"/>
                <a:gd name="T88" fmla="*/ 201502 w 210"/>
                <a:gd name="T89" fmla="*/ 238088 h 193"/>
                <a:gd name="T90" fmla="*/ 79154 w 210"/>
                <a:gd name="T91" fmla="*/ 122344 h 193"/>
                <a:gd name="T92" fmla="*/ 225033 w 210"/>
                <a:gd name="T93" fmla="*/ 132165 h 193"/>
                <a:gd name="T94" fmla="*/ 261657 w 210"/>
                <a:gd name="T95" fmla="*/ 132165 h 193"/>
                <a:gd name="T96" fmla="*/ 357100 w 210"/>
                <a:gd name="T97" fmla="*/ 149116 h 193"/>
                <a:gd name="T98" fmla="*/ 327738 w 210"/>
                <a:gd name="T99" fmla="*/ 307389 h 193"/>
                <a:gd name="T100" fmla="*/ 307434 w 210"/>
                <a:gd name="T101" fmla="*/ 168757 h 193"/>
                <a:gd name="T102" fmla="*/ 201502 w 210"/>
                <a:gd name="T103" fmla="*/ 238088 h 193"/>
                <a:gd name="T104" fmla="*/ 264878 w 210"/>
                <a:gd name="T105" fmla="*/ 271459 h 193"/>
                <a:gd name="T106" fmla="*/ 291013 w 210"/>
                <a:gd name="T107" fmla="*/ 191645 h 193"/>
                <a:gd name="T108" fmla="*/ 337433 w 210"/>
                <a:gd name="T109" fmla="*/ 479393 h 193"/>
                <a:gd name="T110" fmla="*/ 271478 w 210"/>
                <a:gd name="T111" fmla="*/ 317235 h 193"/>
                <a:gd name="T112" fmla="*/ 387225 w 210"/>
                <a:gd name="T113" fmla="*/ 35060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46475 w 17"/>
                <a:gd name="T1" fmla="*/ 17636 h 20"/>
                <a:gd name="T2" fmla="*/ 30171 w 17"/>
                <a:gd name="T3" fmla="*/ 68978 h 20"/>
                <a:gd name="T4" fmla="*/ 46475 w 17"/>
                <a:gd name="T5" fmla="*/ 1763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33372 w 48"/>
                <a:gd name="T1" fmla="*/ 6410 h 23"/>
                <a:gd name="T2" fmla="*/ 30243 w 48"/>
                <a:gd name="T3" fmla="*/ 3203 h 23"/>
                <a:gd name="T4" fmla="*/ 3255 w 48"/>
                <a:gd name="T5" fmla="*/ 29126 h 23"/>
                <a:gd name="T6" fmla="*/ 72915 w 48"/>
                <a:gd name="T7" fmla="*/ 68627 h 23"/>
                <a:gd name="T8" fmla="*/ 113000 w 48"/>
                <a:gd name="T9" fmla="*/ 65298 h 23"/>
                <a:gd name="T10" fmla="*/ 133372 w 48"/>
                <a:gd name="T11" fmla="*/ 62090 h 23"/>
                <a:gd name="T12" fmla="*/ 133372 w 48"/>
                <a:gd name="T13" fmla="*/ 64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18221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23919 w 27"/>
                <a:gd name="T1" fmla="*/ 43340 h 16"/>
                <a:gd name="T2" fmla="*/ 84138 w 27"/>
                <a:gd name="T3" fmla="*/ 19734 h 16"/>
                <a:gd name="T4" fmla="*/ 56951 w 27"/>
                <a:gd name="T5" fmla="*/ 3255 h 16"/>
                <a:gd name="T6" fmla="*/ 23919 w 27"/>
                <a:gd name="T7" fmla="*/ 36855 h 16"/>
                <a:gd name="T8" fmla="*/ 23919 w 27"/>
                <a:gd name="T9" fmla="*/ 4334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82376 w 35"/>
                <a:gd name="T1" fmla="*/ 19679 h 17"/>
                <a:gd name="T2" fmla="*/ 26135 w 35"/>
                <a:gd name="T3" fmla="*/ 33398 h 17"/>
                <a:gd name="T4" fmla="*/ 19667 w 35"/>
                <a:gd name="T5" fmla="*/ 43248 h 17"/>
                <a:gd name="T6" fmla="*/ 89638 w 35"/>
                <a:gd name="T7" fmla="*/ 40000 h 17"/>
                <a:gd name="T8" fmla="*/ 82376 w 35"/>
                <a:gd name="T9" fmla="*/ 1967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32513 w 49"/>
                <a:gd name="T1" fmla="*/ 9375 h 12"/>
                <a:gd name="T2" fmla="*/ 96472 w 49"/>
                <a:gd name="T3" fmla="*/ 3125 h 12"/>
                <a:gd name="T4" fmla="*/ 22953 w 49"/>
                <a:gd name="T5" fmla="*/ 0 h 12"/>
                <a:gd name="T6" fmla="*/ 6610 w 49"/>
                <a:gd name="T7" fmla="*/ 15625 h 12"/>
                <a:gd name="T8" fmla="*/ 66241 w 49"/>
                <a:gd name="T9" fmla="*/ 25000 h 12"/>
                <a:gd name="T10" fmla="*/ 136506 w 49"/>
                <a:gd name="T11" fmla="*/ 25000 h 12"/>
                <a:gd name="T12" fmla="*/ 132513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24708 w 40"/>
                <a:gd name="T1" fmla="*/ 6740 h 11"/>
                <a:gd name="T2" fmla="*/ 87569 w 40"/>
                <a:gd name="T3" fmla="*/ 13450 h 11"/>
                <a:gd name="T4" fmla="*/ 43787 w 40"/>
                <a:gd name="T5" fmla="*/ 10029 h 11"/>
                <a:gd name="T6" fmla="*/ 3273 w 40"/>
                <a:gd name="T7" fmla="*/ 6740 h 11"/>
                <a:gd name="T8" fmla="*/ 118039 w 40"/>
                <a:gd name="T9" fmla="*/ 27577 h 11"/>
                <a:gd name="T10" fmla="*/ 124708 w 40"/>
                <a:gd name="T11" fmla="*/ 674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91635 w 41"/>
                <a:gd name="T1" fmla="*/ 30171 h 34"/>
                <a:gd name="T2" fmla="*/ 42849 w 41"/>
                <a:gd name="T3" fmla="*/ 19679 h 34"/>
                <a:gd name="T4" fmla="*/ 13001 w 41"/>
                <a:gd name="T5" fmla="*/ 49723 h 34"/>
                <a:gd name="T6" fmla="*/ 3211 w 41"/>
                <a:gd name="T7" fmla="*/ 62932 h 34"/>
                <a:gd name="T8" fmla="*/ 29212 w 41"/>
                <a:gd name="T9" fmla="*/ 62932 h 34"/>
                <a:gd name="T10" fmla="*/ 55850 w 41"/>
                <a:gd name="T11" fmla="*/ 89723 h 34"/>
                <a:gd name="T12" fmla="*/ 68850 w 41"/>
                <a:gd name="T13" fmla="*/ 99553 h 34"/>
                <a:gd name="T14" fmla="*/ 94851 w 41"/>
                <a:gd name="T15" fmla="*/ 62932 h 34"/>
                <a:gd name="T16" fmla="*/ 128062 w 41"/>
                <a:gd name="T17" fmla="*/ 62932 h 34"/>
                <a:gd name="T18" fmla="*/ 91635 w 41"/>
                <a:gd name="T19" fmla="*/ 3017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71558 w 25"/>
                <a:gd name="T1" fmla="*/ 6421 h 63"/>
                <a:gd name="T2" fmla="*/ 58756 w 25"/>
                <a:gd name="T3" fmla="*/ 55822 h 63"/>
                <a:gd name="T4" fmla="*/ 22529 w 25"/>
                <a:gd name="T5" fmla="*/ 65584 h 63"/>
                <a:gd name="T6" fmla="*/ 22529 w 25"/>
                <a:gd name="T7" fmla="*/ 75366 h 63"/>
                <a:gd name="T8" fmla="*/ 55425 w 25"/>
                <a:gd name="T9" fmla="*/ 111623 h 63"/>
                <a:gd name="T10" fmla="*/ 38662 w 25"/>
                <a:gd name="T11" fmla="*/ 147390 h 63"/>
                <a:gd name="T12" fmla="*/ 0 w 25"/>
                <a:gd name="T13" fmla="*/ 180437 h 63"/>
                <a:gd name="T14" fmla="*/ 16128 w 25"/>
                <a:gd name="T15" fmla="*/ 190194 h 63"/>
                <a:gd name="T16" fmla="*/ 52224 w 25"/>
                <a:gd name="T17" fmla="*/ 203192 h 63"/>
                <a:gd name="T18" fmla="*/ 74884 w 25"/>
                <a:gd name="T19" fmla="*/ 186984 h 63"/>
                <a:gd name="T20" fmla="*/ 81285 w 25"/>
                <a:gd name="T21" fmla="*/ 46039 h 63"/>
                <a:gd name="T22" fmla="*/ 81285 w 25"/>
                <a:gd name="T23" fmla="*/ 6421 h 63"/>
                <a:gd name="T24" fmla="*/ 71558 w 25"/>
                <a:gd name="T25" fmla="*/ 642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3875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3879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6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289175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0BA390D-D256-4072-88A3-05A9CCAFE1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104346"/>
      </p:ext>
    </p:extLst>
  </p:cSld>
  <p:clrMapOvr>
    <a:masterClrMapping/>
  </p:clrMapOvr>
  <p:transition spd="slow"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91085"/>
      </p:ext>
    </p:extLst>
  </p:cSld>
  <p:clrMapOvr>
    <a:masterClrMapping/>
  </p:clrMapOvr>
  <p:transition spd="slow"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047600"/>
      </p:ext>
    </p:extLst>
  </p:cSld>
  <p:clrMapOvr>
    <a:masterClrMapping/>
  </p:clrMapOvr>
  <p:transition spd="slow"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34340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219200"/>
            <a:ext cx="434340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878888"/>
      </p:ext>
    </p:extLst>
  </p:cSld>
  <p:clrMapOvr>
    <a:masterClrMapping/>
  </p:clrMapOvr>
  <p:transition spd="slow"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7901238"/>
      </p:ext>
    </p:extLst>
  </p:cSld>
  <p:clrMapOvr>
    <a:masterClrMapping/>
  </p:clrMapOvr>
  <p:transition spd="slow"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81854"/>
      </p:ext>
    </p:extLst>
  </p:cSld>
  <p:clrMapOvr>
    <a:masterClrMapping/>
  </p:clrMapOvr>
  <p:transition spd="slow"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988583"/>
      </p:ext>
    </p:extLst>
  </p:cSld>
  <p:clrMapOvr>
    <a:masterClrMapping/>
  </p:clrMapOvr>
  <p:transition spd="slow"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5300031"/>
      </p:ext>
    </p:extLst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Architecture_jxh_Memory1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603906"/>
      </p:ext>
    </p:extLst>
  </p:cSld>
  <p:clrMapOvr>
    <a:masterClrMapping/>
  </p:clrMapOvr>
  <p:transition spd="slow">
    <p:pull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6177587"/>
      </p:ext>
    </p:extLst>
  </p:cSld>
  <p:clrMapOvr>
    <a:masterClrMapping/>
  </p:clrMapOvr>
  <p:transition spd="slow"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1302768"/>
      </p:ext>
    </p:extLst>
  </p:cSld>
  <p:clrMapOvr>
    <a:masterClrMapping/>
  </p:clrMapOvr>
  <p:transition spd="slow"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34200" y="0"/>
            <a:ext cx="2209800" cy="6092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477000" cy="6092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8018224"/>
      </p:ext>
    </p:extLst>
  </p:cSld>
  <p:clrMapOvr>
    <a:masterClrMapping/>
  </p:clrMapOvr>
  <p:transition spd="slow"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4500563" y="6429375"/>
            <a:ext cx="1285875" cy="4286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416AA30-0199-4E94-8E81-624ED82F5E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25033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6" descr="03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286500"/>
            <a:ext cx="84597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57" descr="eagle_blu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6842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 txBox="1">
            <a:spLocks/>
          </p:cNvSpPr>
          <p:nvPr/>
        </p:nvSpPr>
        <p:spPr bwMode="auto">
          <a:xfrm>
            <a:off x="4500563" y="6429375"/>
            <a:ext cx="1285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1AB89DA0-CC76-49D8-BE66-C2C369038D66}" type="slidenum">
              <a:rPr lang="zh-CN" altLang="en-US" sz="2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7" name="TextBox 16"/>
          <p:cNvSpPr txBox="1">
            <a:spLocks noChangeArrowheads="1"/>
          </p:cNvSpPr>
          <p:nvPr/>
        </p:nvSpPr>
        <p:spPr bwMode="auto">
          <a:xfrm>
            <a:off x="785813" y="6324600"/>
            <a:ext cx="4357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chemeClr val="bg1"/>
                </a:solidFill>
              </a:rPr>
              <a:t>Architecture _jxh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12631-49B7-4B1F-8686-A54563A7BC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310141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C8E80-39C5-4708-B68F-ED7225519A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14848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A0CBD-CA5F-421F-8725-4651719722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20726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249184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1359043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271453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839902"/>
      </p:ext>
    </p:extLst>
  </p:cSld>
  <p:clrMapOvr>
    <a:masterClrMapping/>
  </p:clrMapOvr>
  <p:transition spd="slow">
    <p:pull dir="r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20256-6686-46CF-BB45-40F7E1832F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8048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2E1D5-C7EE-4F6F-9A30-7BE09D42C8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6625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Feb.2008_jxh_Introduction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5EE39-FCB4-4717-AF45-6F7474B175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081436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Feb.2008_jxh_Introduction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7E7F6-A614-48EE-BE8C-31B7C0BAE0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404047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0D266-6325-4429-A4E7-C42D151006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753788"/>
      </p:ext>
    </p:extLst>
  </p:cSld>
  <p:clrMapOvr>
    <a:masterClrMapping/>
  </p:clrMapOvr>
  <p:hf sldNum="0" hdr="0" ft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526B7-A739-426D-9B8C-021BAD0327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819972"/>
      </p:ext>
    </p:extLst>
  </p:cSld>
  <p:clrMapOvr>
    <a:masterClrMapping/>
  </p:clrMapOvr>
  <p:hf sldNum="0"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1575" y="0"/>
            <a:ext cx="7772400" cy="844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8172450" cy="47625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324225" y="6524625"/>
            <a:ext cx="3479800" cy="344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09472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hf sldNum="0" hdr="0" ft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0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8642350" cy="2320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0825" y="3598863"/>
            <a:ext cx="8642350" cy="2322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703244"/>
      </p:ext>
    </p:extLst>
  </p:cSld>
  <p:clrMapOvr>
    <a:masterClrMapping/>
  </p:clrMapOvr>
  <p:transition spd="slow">
    <p:pull dir="r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03F15-0F4B-4B93-B6DE-D7F45FD0D7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2245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281FD-A591-4448-9DB3-3FCDFB6C40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7750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055647"/>
      </p:ext>
    </p:extLst>
  </p:cSld>
  <p:clrMapOvr>
    <a:masterClrMapping/>
  </p:clrMapOvr>
  <p:transition spd="slow">
    <p:pull dir="r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6E252-10DD-468D-93AC-16B93DB7AA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02721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3876" y="121442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876" y="121442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80CE3-A193-4101-B671-A911130CFC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02429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0034" y="121442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034" y="185418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87859" y="121442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7859" y="185418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CEABD-EE1F-41E2-AF84-4942A417F7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61355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98C60-0299-45FA-8DB1-E3B2AFCE69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28346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26611-BEA3-412A-8B54-3E76976D14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50342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6B671-E128-42DB-8E77-656CB0435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981416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AD28E-936D-4ABE-8852-6049222332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295450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E2ACC-2D6B-41BE-838D-C3780EDC2D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908138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C704A-00AE-41DA-949E-CAB0D07F53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065997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5FE78-AC1D-421E-BDFF-A277C6271C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71505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223875"/>
      </p:ext>
    </p:extLst>
  </p:cSld>
  <p:clrMapOvr>
    <a:masterClrMapping/>
  </p:clrMapOvr>
  <p:transition spd="slow">
    <p:pull dir="ru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4D79D-1500-4474-8F0F-A6AE4A695B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314999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DA9DD-AD19-4251-9D11-39AB1F80B2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268607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68763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600200"/>
            <a:ext cx="407035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D6D6E-E9C6-44EB-9A72-99ED15E96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741939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49D9A-D7D9-455F-9F7F-175CFFCA54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4919565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BBD7D-D561-4386-AA84-35CB4CC1B1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288243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E93E8-D2DA-46D8-B3F9-6ACC26B43F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119934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4CCFC-D6F6-46E7-B9A2-7F21E04FAB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502356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93711-DAA2-4FED-9F49-AB13889D01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83795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C3988-931F-4A33-B761-B66BE92383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861100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274638"/>
            <a:ext cx="2071688" cy="3586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67425" cy="3586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58466-FE2F-4108-8B4F-D5AAE4AF92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30278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2658248"/>
      </p:ext>
    </p:extLst>
  </p:cSld>
  <p:clrMapOvr>
    <a:masterClrMapping/>
  </p:clrMapOvr>
  <p:transition spd="slow">
    <p:pull dir="ru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4500563" y="6429375"/>
            <a:ext cx="1285875" cy="4286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5583C1A-9689-4B2F-8B8F-97B1B41194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38358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6" descr="03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286500"/>
            <a:ext cx="84597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57" descr="eagle_blu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6842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 txBox="1">
            <a:spLocks/>
          </p:cNvSpPr>
          <p:nvPr/>
        </p:nvSpPr>
        <p:spPr bwMode="auto">
          <a:xfrm>
            <a:off x="4500563" y="6429375"/>
            <a:ext cx="1285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1C704150-094C-48B8-9257-7FD31B0DFC7A}" type="slidenum">
              <a:rPr lang="zh-CN" altLang="en-US" sz="2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7" name="TextBox 16"/>
          <p:cNvSpPr txBox="1">
            <a:spLocks noChangeArrowheads="1"/>
          </p:cNvSpPr>
          <p:nvPr/>
        </p:nvSpPr>
        <p:spPr bwMode="auto">
          <a:xfrm>
            <a:off x="785813" y="6324600"/>
            <a:ext cx="4357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chemeClr val="bg1"/>
                </a:solidFill>
              </a:rPr>
              <a:t>Architecture Lab_jxh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DFC7E-B7B1-419D-BDE2-61A0A5857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222639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48FEE-AB0D-48BC-9442-C62222096E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722713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3C640-DBC1-4DE7-96B1-0C9F7FA84A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2867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0666286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3328619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48565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654467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8266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82955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522559"/>
      </p:ext>
    </p:extLst>
  </p:cSld>
  <p:clrMapOvr>
    <a:masterClrMapping/>
  </p:clrMapOvr>
  <p:transition spd="slow">
    <p:pull dir="ru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08976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52612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225516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A7E30-0EB3-4B3B-824D-70B79D1E5F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587512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D5FAA-926F-45ED-8F81-01CC4E5A05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437772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CCCFB-ADAA-4DEF-A7ED-ADB1E3F387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18335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32A87-D92D-4921-B6B0-6BD3A9BE24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048376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64453-CE14-43A8-B89A-1FD91C9BE1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4164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E32F0-815F-4A02-B5E7-D58D15A158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273404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0F227-3CBE-4B64-9D7C-86467427B1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961163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44426"/>
      </p:ext>
    </p:extLst>
  </p:cSld>
  <p:clrMapOvr>
    <a:masterClrMapping/>
  </p:clrMapOvr>
  <p:transition spd="slow">
    <p:pull dir="ru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2E203-8382-4D67-B885-C8444940AE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118244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02170-912D-4480-B09C-05715C3B42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8569658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E3573-6030-4CBD-A6AF-844763FE42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4375829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96C46-44A2-4A2D-95F8-553F32B68A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972682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1625" y="1905000"/>
            <a:ext cx="8540750" cy="41941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51839-D834-4982-9381-AF293D19DC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521696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2A17F-268B-4559-A930-2BB4E25232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0279996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4BCA1-8C83-4C7C-8D5A-4837743520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318259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雅典神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9" y="1341440"/>
            <a:ext cx="347345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98526" y="1324816"/>
            <a:ext cx="3673475" cy="2016125"/>
          </a:xfrm>
          <a:noFill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65894" name="Rectangle 6"/>
          <p:cNvSpPr>
            <a:spLocks noGrp="1" noRot="1" noChangeArrowheads="1"/>
          </p:cNvSpPr>
          <p:nvPr>
            <p:ph type="subTitle" idx="1"/>
          </p:nvPr>
        </p:nvSpPr>
        <p:spPr>
          <a:xfrm>
            <a:off x="747713" y="3943350"/>
            <a:ext cx="4752975" cy="2089150"/>
          </a:xfrm>
          <a:prstGeom prst="rect">
            <a:avLst/>
          </a:prstGeom>
        </p:spPr>
        <p:txBody>
          <a:bodyPr/>
          <a:lstStyle>
            <a:lvl1pPr marL="0" indent="0">
              <a:defRPr sz="195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9318099"/>
      </p:ext>
    </p:extLst>
  </p:cSld>
  <p:clrMapOvr>
    <a:masterClrMapping/>
  </p:clrMapOvr>
  <p:transition spd="slow">
    <p:pull dir="ru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173785"/>
      </p:ext>
    </p:extLst>
  </p:cSld>
  <p:clrMapOvr>
    <a:masterClrMapping/>
  </p:clrMapOvr>
  <p:transition spd="slow">
    <p:pull dir="ru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63B0DB7-A750-49A3-ADD6-021068ED4030}" type="slidenum">
              <a:rPr lang="en-US" altLang="zh-CN" sz="3300">
                <a:solidFill>
                  <a:srgbClr val="E4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zh-CN" sz="3300">
                <a:solidFill>
                  <a:srgbClr val="E40000"/>
                </a:solidFill>
              </a:rPr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1886892131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351303"/>
      </p:ext>
    </p:extLst>
  </p:cSld>
  <p:clrMapOvr>
    <a:masterClrMapping/>
  </p:clrMapOvr>
  <p:transition spd="slow">
    <p:pull dir="ru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3F5D6F1-3E68-4EDC-B0AB-3640B8B9C6F2}" type="slidenum">
              <a:rPr lang="en-US" altLang="zh-CN" sz="3300">
                <a:solidFill>
                  <a:srgbClr val="E4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zh-CN" sz="3300">
                <a:solidFill>
                  <a:srgbClr val="E40000"/>
                </a:solidFill>
              </a:rPr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1900680705"/>
      </p:ext>
    </p:extLst>
  </p:cSld>
  <p:clrMapOvr>
    <a:masterClrMapping/>
  </p:clrMapOvr>
  <p:transition spd="slow">
    <p:pull dir="ru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AB075-F713-487A-8B51-E1E473D1D90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491819"/>
      </p:ext>
    </p:extLst>
  </p:cSld>
  <p:clrMapOvr>
    <a:masterClrMapping/>
  </p:clrMapOvr>
  <p:transition spd="slow">
    <p:pull dir="ru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80053917"/>
      </p:ext>
    </p:extLst>
  </p:cSld>
  <p:clrMapOvr>
    <a:masterClrMapping/>
  </p:clrMapOvr>
  <p:transition spd="slow">
    <p:pull dir="ru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DFF23-E3B7-43B5-93B0-8F18E25A9EB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1347071"/>
      </p:ext>
    </p:extLst>
  </p:cSld>
  <p:clrMapOvr>
    <a:masterClrMapping/>
  </p:clrMapOvr>
  <p:transition spd="slow">
    <p:pull dir="ru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6F26D-6C2F-4214-AAC7-4CB8DC17BDD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717711"/>
      </p:ext>
    </p:extLst>
  </p:cSld>
  <p:clrMapOvr>
    <a:masterClrMapping/>
  </p:clrMapOvr>
  <p:transition spd="slow">
    <p:pull dir="ru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6217D-041F-4973-8988-2B3925BBB1B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481632"/>
      </p:ext>
    </p:extLst>
  </p:cSld>
  <p:clrMapOvr>
    <a:masterClrMapping/>
  </p:clrMapOvr>
  <p:transition spd="slow">
    <p:pull dir="ru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30DE8-562B-4356-BB26-EB66D87D68E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57268"/>
      </p:ext>
    </p:extLst>
  </p:cSld>
  <p:clrMapOvr>
    <a:masterClrMapping/>
  </p:clrMapOvr>
  <p:transition spd="slow">
    <p:pull dir="ru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9" y="2"/>
            <a:ext cx="2160587" cy="5921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2"/>
            <a:ext cx="6329363" cy="592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BCB67-8FFE-4F03-BC43-5E6FA5BC92A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477310"/>
      </p:ext>
    </p:extLst>
  </p:cSld>
  <p:clrMapOvr>
    <a:masterClrMapping/>
  </p:clrMapOvr>
  <p:transition spd="slow">
    <p:pull dir="ru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38"/>
            <a:ext cx="8642350" cy="498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412710"/>
      </p:ext>
    </p:extLst>
  </p:cSld>
  <p:clrMapOvr>
    <a:masterClrMapping/>
  </p:clrMapOvr>
  <p:transition spd="slow">
    <p:pull dir="ru"/>
  </p:transition>
  <p:hf sldNum="0" hdr="0" ftr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3FEAD33-63F2-422F-B816-9FFE1BE3D23B}" type="slidenum">
              <a:rPr lang="en-US" altLang="zh-CN" sz="3300">
                <a:solidFill>
                  <a:srgbClr val="E4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zh-CN" sz="3300">
                <a:solidFill>
                  <a:srgbClr val="E40000"/>
                </a:solidFill>
              </a:rPr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2794561546"/>
      </p:ext>
    </p:extLst>
  </p:cSld>
  <p:clrMapOvr>
    <a:masterClrMapping/>
  </p:clrMapOvr>
  <p:transition spd="slow">
    <p:pull dir="ru"/>
  </p:transition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audio" Target="../media/audio1.wav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6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9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89.xml"/><Relationship Id="rId21" Type="http://schemas.openxmlformats.org/officeDocument/2006/relationships/image" Target="../media/image9.jpeg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96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132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44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56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68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80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92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04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16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28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40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1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52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3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64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5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76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125 h 2"/>
                <a:gd name="T2" fmla="*/ 0 w 4"/>
                <a:gd name="T3" fmla="*/ 31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148"/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119" name="Freeform 14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1" name="Freeform 15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" name="Freeform 15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3" name="Freeform 15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4" name="Freeform 15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5" name="Freeform 15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" name="Freeform 15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" name="Freeform 15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" name="Freeform 15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" name="Freeform 15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" name="Freeform 16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" name="Freeform 16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" name="Group 162"/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106" name="Freeform 163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" name="Freeform 165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9" name="Freeform 166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0" name="Freeform 167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1" name="Freeform 168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2" name="Freeform 169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3" name="Freeform 170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4" name="Freeform 171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" name="Freeform 172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" name="Freeform 173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" name="Freeform 174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" name="Freeform 175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" name="Group 176"/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093" name="Freeform 177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" name="Freeform 179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Freeform 180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" name="Freeform 181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Freeform 182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Freeform 183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Freeform 184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" name="Freeform 185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" name="Freeform 186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" name="Freeform 187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" name="Freeform 188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" name="Freeform 189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" name="Group 190"/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080" name="Freeform 191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" name="Freeform 193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Freeform 194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" name="Freeform 195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Freeform 196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Freeform 197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" name="Freeform 198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" name="Freeform 199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" name="Freeform 200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201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Freeform 202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" name="Freeform 203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" name="Group 204"/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067" name="Freeform 205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Freeform 207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Freeform 208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" name="Freeform 209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Freeform 210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Freeform 211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Freeform 212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Freeform 213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" name="Freeform 214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" name="Freeform 215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" name="Freeform 216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Freeform 217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" name="Group 218"/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054" name="Freeform 21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22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22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22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22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22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22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Freeform 22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Freeform 22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Freeform 23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23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3" name="Group 232"/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1039" name="Freeform 233"/>
            <p:cNvSpPr>
              <a:spLocks/>
            </p:cNvSpPr>
            <p:nvPr userDrawn="1"/>
          </p:nvSpPr>
          <p:spPr bwMode="auto">
            <a:xfrm>
              <a:off x="4161" y="-5"/>
              <a:ext cx="1585" cy="1443"/>
            </a:xfrm>
            <a:custGeom>
              <a:avLst/>
              <a:gdLst>
                <a:gd name="T0" fmla="*/ 4743 w 546"/>
                <a:gd name="T1" fmla="*/ 859 h 497"/>
                <a:gd name="T2" fmla="*/ 2276 w 546"/>
                <a:gd name="T3" fmla="*/ 14633 h 497"/>
                <a:gd name="T4" fmla="*/ 5182 w 546"/>
                <a:gd name="T5" fmla="*/ 81087 h 497"/>
                <a:gd name="T6" fmla="*/ 11156 w 546"/>
                <a:gd name="T7" fmla="*/ 94306 h 497"/>
                <a:gd name="T8" fmla="*/ 32588 w 546"/>
                <a:gd name="T9" fmla="*/ 99422 h 497"/>
                <a:gd name="T10" fmla="*/ 42052 w 546"/>
                <a:gd name="T11" fmla="*/ 102110 h 497"/>
                <a:gd name="T12" fmla="*/ 107226 w 546"/>
                <a:gd name="T13" fmla="*/ 97996 h 497"/>
                <a:gd name="T14" fmla="*/ 109864 w 546"/>
                <a:gd name="T15" fmla="*/ 34461 h 497"/>
                <a:gd name="T16" fmla="*/ 76054 w 546"/>
                <a:gd name="T17" fmla="*/ 3278 h 497"/>
                <a:gd name="T18" fmla="*/ 51347 w 546"/>
                <a:gd name="T19" fmla="*/ 5969 h 497"/>
                <a:gd name="T20" fmla="*/ 40830 w 546"/>
                <a:gd name="T21" fmla="*/ 2276 h 497"/>
                <a:gd name="T22" fmla="*/ 31096 w 546"/>
                <a:gd name="T23" fmla="*/ 412 h 497"/>
                <a:gd name="T24" fmla="*/ 4743 w 546"/>
                <a:gd name="T25" fmla="*/ 859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0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233846 w 97"/>
                  <a:gd name="T1" fmla="*/ 82224 h 37"/>
                  <a:gd name="T2" fmla="*/ 299582 w 97"/>
                  <a:gd name="T3" fmla="*/ 65849 h 37"/>
                  <a:gd name="T4" fmla="*/ 302800 w 97"/>
                  <a:gd name="T5" fmla="*/ 56171 h 37"/>
                  <a:gd name="T6" fmla="*/ 289782 w 97"/>
                  <a:gd name="T7" fmla="*/ 0 h 37"/>
                  <a:gd name="T8" fmla="*/ 81992 w 97"/>
                  <a:gd name="T9" fmla="*/ 0 h 37"/>
                  <a:gd name="T10" fmla="*/ 33249 w 97"/>
                  <a:gd name="T11" fmla="*/ 72414 h 37"/>
                  <a:gd name="T12" fmla="*/ 233846 w 97"/>
                  <a:gd name="T13" fmla="*/ 82224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1665632 w 585"/>
                  <a:gd name="T1" fmla="*/ 3220 h 534"/>
                  <a:gd name="T2" fmla="*/ 519041 w 585"/>
                  <a:gd name="T3" fmla="*/ 0 h 534"/>
                  <a:gd name="T4" fmla="*/ 743879 w 585"/>
                  <a:gd name="T5" fmla="*/ 69204 h 534"/>
                  <a:gd name="T6" fmla="*/ 575288 w 585"/>
                  <a:gd name="T7" fmla="*/ 128597 h 534"/>
                  <a:gd name="T8" fmla="*/ 684410 w 585"/>
                  <a:gd name="T9" fmla="*/ 234232 h 534"/>
                  <a:gd name="T10" fmla="*/ 244472 w 585"/>
                  <a:gd name="T11" fmla="*/ 197674 h 534"/>
                  <a:gd name="T12" fmla="*/ 85575 w 585"/>
                  <a:gd name="T13" fmla="*/ 207484 h 534"/>
                  <a:gd name="T14" fmla="*/ 657642 w 585"/>
                  <a:gd name="T15" fmla="*/ 1606102 h 534"/>
                  <a:gd name="T16" fmla="*/ 475884 w 585"/>
                  <a:gd name="T17" fmla="*/ 1125124 h 534"/>
                  <a:gd name="T18" fmla="*/ 347102 w 585"/>
                  <a:gd name="T19" fmla="*/ 1239928 h 534"/>
                  <a:gd name="T20" fmla="*/ 310514 w 585"/>
                  <a:gd name="T21" fmla="*/ 1435024 h 534"/>
                  <a:gd name="T22" fmla="*/ 409817 w 585"/>
                  <a:gd name="T23" fmla="*/ 873880 h 534"/>
                  <a:gd name="T24" fmla="*/ 506000 w 585"/>
                  <a:gd name="T25" fmla="*/ 751843 h 534"/>
                  <a:gd name="T26" fmla="*/ 691009 w 585"/>
                  <a:gd name="T27" fmla="*/ 781810 h 534"/>
                  <a:gd name="T28" fmla="*/ 621696 w 585"/>
                  <a:gd name="T29" fmla="*/ 1009578 h 534"/>
                  <a:gd name="T30" fmla="*/ 634756 w 585"/>
                  <a:gd name="T31" fmla="*/ 1302540 h 534"/>
                  <a:gd name="T32" fmla="*/ 1702220 w 585"/>
                  <a:gd name="T33" fmla="*/ 1593052 h 534"/>
                  <a:gd name="T34" fmla="*/ 1500930 w 585"/>
                  <a:gd name="T35" fmla="*/ 1408277 h 534"/>
                  <a:gd name="T36" fmla="*/ 1404742 w 585"/>
                  <a:gd name="T37" fmla="*/ 1138179 h 534"/>
                  <a:gd name="T38" fmla="*/ 1308685 w 585"/>
                  <a:gd name="T39" fmla="*/ 890791 h 534"/>
                  <a:gd name="T40" fmla="*/ 1520437 w 585"/>
                  <a:gd name="T41" fmla="*/ 844423 h 534"/>
                  <a:gd name="T42" fmla="*/ 1345273 w 585"/>
                  <a:gd name="T43" fmla="*/ 735442 h 534"/>
                  <a:gd name="T44" fmla="*/ 1451149 w 585"/>
                  <a:gd name="T45" fmla="*/ 745253 h 534"/>
                  <a:gd name="T46" fmla="*/ 1447928 w 585"/>
                  <a:gd name="T47" fmla="*/ 689104 h 534"/>
                  <a:gd name="T48" fmla="*/ 1242623 w 585"/>
                  <a:gd name="T49" fmla="*/ 695695 h 534"/>
                  <a:gd name="T50" fmla="*/ 1179929 w 585"/>
                  <a:gd name="T51" fmla="*/ 1131589 h 534"/>
                  <a:gd name="T52" fmla="*/ 1147229 w 585"/>
                  <a:gd name="T53" fmla="*/ 758308 h 534"/>
                  <a:gd name="T54" fmla="*/ 1094202 w 585"/>
                  <a:gd name="T55" fmla="*/ 600406 h 534"/>
                  <a:gd name="T56" fmla="*/ 1147229 w 585"/>
                  <a:gd name="T57" fmla="*/ 448307 h 534"/>
                  <a:gd name="T58" fmla="*/ 1120460 w 585"/>
                  <a:gd name="T59" fmla="*/ 326276 h 534"/>
                  <a:gd name="T60" fmla="*/ 1094202 w 585"/>
                  <a:gd name="T61" fmla="*/ 204265 h 534"/>
                  <a:gd name="T62" fmla="*/ 1219738 w 585"/>
                  <a:gd name="T63" fmla="*/ 339968 h 534"/>
                  <a:gd name="T64" fmla="*/ 1371379 w 585"/>
                  <a:gd name="T65" fmla="*/ 155319 h 534"/>
                  <a:gd name="T66" fmla="*/ 1351872 w 585"/>
                  <a:gd name="T67" fmla="*/ 313246 h 534"/>
                  <a:gd name="T68" fmla="*/ 1325614 w 585"/>
                  <a:gd name="T69" fmla="*/ 428792 h 534"/>
                  <a:gd name="T70" fmla="*/ 1325614 w 585"/>
                  <a:gd name="T71" fmla="*/ 597161 h 534"/>
                  <a:gd name="T72" fmla="*/ 1844042 w 585"/>
                  <a:gd name="T73" fmla="*/ 597161 h 534"/>
                  <a:gd name="T74" fmla="*/ 1830977 w 585"/>
                  <a:gd name="T75" fmla="*/ 250608 h 534"/>
                  <a:gd name="T76" fmla="*/ 822986 w 585"/>
                  <a:gd name="T77" fmla="*/ 227767 h 534"/>
                  <a:gd name="T78" fmla="*/ 968823 w 585"/>
                  <a:gd name="T79" fmla="*/ 306781 h 534"/>
                  <a:gd name="T80" fmla="*/ 565474 w 585"/>
                  <a:gd name="T81" fmla="*/ 643530 h 534"/>
                  <a:gd name="T82" fmla="*/ 228186 w 585"/>
                  <a:gd name="T83" fmla="*/ 323056 h 534"/>
                  <a:gd name="T84" fmla="*/ 631409 w 585"/>
                  <a:gd name="T85" fmla="*/ 349778 h 534"/>
                  <a:gd name="T86" fmla="*/ 726930 w 585"/>
                  <a:gd name="T87" fmla="*/ 346559 h 534"/>
                  <a:gd name="T88" fmla="*/ 998171 w 585"/>
                  <a:gd name="T89" fmla="*/ 399361 h 534"/>
                  <a:gd name="T90" fmla="*/ 912571 w 585"/>
                  <a:gd name="T91" fmla="*/ 844423 h 534"/>
                  <a:gd name="T92" fmla="*/ 859575 w 585"/>
                  <a:gd name="T93" fmla="*/ 451653 h 534"/>
                  <a:gd name="T94" fmla="*/ 565474 w 585"/>
                  <a:gd name="T95" fmla="*/ 643530 h 534"/>
                  <a:gd name="T96" fmla="*/ 737412 w 585"/>
                  <a:gd name="T97" fmla="*/ 742033 h 534"/>
                  <a:gd name="T98" fmla="*/ 816388 w 585"/>
                  <a:gd name="T99" fmla="*/ 521367 h 534"/>
                  <a:gd name="T100" fmla="*/ 1077278 w 585"/>
                  <a:gd name="T101" fmla="*/ 963214 h 534"/>
                  <a:gd name="T102" fmla="*/ 710517 w 585"/>
                  <a:gd name="T103" fmla="*/ 1058498 h 534"/>
                  <a:gd name="T104" fmla="*/ 1021056 w 585"/>
                  <a:gd name="T105" fmla="*/ 913627 h 534"/>
                  <a:gd name="T106" fmla="*/ 1051172 w 585"/>
                  <a:gd name="T107" fmla="*/ 438471 h 534"/>
                  <a:gd name="T108" fmla="*/ 1034759 w 585"/>
                  <a:gd name="T109" fmla="*/ 702796 h 534"/>
                  <a:gd name="T110" fmla="*/ 988331 w 585"/>
                  <a:gd name="T111" fmla="*/ 475155 h 534"/>
                  <a:gd name="T112" fmla="*/ 1676089 w 585"/>
                  <a:gd name="T113" fmla="*/ 590571 h 534"/>
                  <a:gd name="T114" fmla="*/ 1523683 w 585"/>
                  <a:gd name="T115" fmla="*/ 534422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237"/>
              <p:cNvSpPr>
                <a:spLocks/>
              </p:cNvSpPr>
              <p:nvPr/>
            </p:nvSpPr>
            <p:spPr bwMode="auto">
              <a:xfrm>
                <a:off x="3621" y="1286"/>
                <a:ext cx="237" cy="283"/>
              </a:xfrm>
              <a:custGeom>
                <a:avLst/>
                <a:gdLst>
                  <a:gd name="T0" fmla="*/ 130648 w 47"/>
                  <a:gd name="T1" fmla="*/ 49570 h 56"/>
                  <a:gd name="T2" fmla="*/ 87952 w 47"/>
                  <a:gd name="T3" fmla="*/ 184567 h 56"/>
                  <a:gd name="T4" fmla="*/ 130648 w 47"/>
                  <a:gd name="T5" fmla="*/ 49570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238"/>
              <p:cNvSpPr>
                <a:spLocks/>
              </p:cNvSpPr>
              <p:nvPr/>
            </p:nvSpPr>
            <p:spPr bwMode="auto">
              <a:xfrm>
                <a:off x="3402" y="1403"/>
                <a:ext cx="209" cy="379"/>
              </a:xfrm>
              <a:custGeom>
                <a:avLst/>
                <a:gdLst>
                  <a:gd name="T0" fmla="*/ 65432 w 41"/>
                  <a:gd name="T1" fmla="*/ 88661 h 75"/>
                  <a:gd name="T2" fmla="*/ 41188 w 41"/>
                  <a:gd name="T3" fmla="*/ 227627 h 75"/>
                  <a:gd name="T4" fmla="*/ 137746 w 41"/>
                  <a:gd name="T5" fmla="*/ 148007 h 75"/>
                  <a:gd name="T6" fmla="*/ 127561 w 41"/>
                  <a:gd name="T7" fmla="*/ 78857 h 75"/>
                  <a:gd name="T8" fmla="*/ 65432 w 41"/>
                  <a:gd name="T9" fmla="*/ 88661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39"/>
              <p:cNvSpPr>
                <a:spLocks/>
              </p:cNvSpPr>
              <p:nvPr/>
            </p:nvSpPr>
            <p:spPr bwMode="auto">
              <a:xfrm>
                <a:off x="3273" y="645"/>
                <a:ext cx="683" cy="319"/>
              </a:xfrm>
              <a:custGeom>
                <a:avLst/>
                <a:gdLst>
                  <a:gd name="T0" fmla="*/ 371527 w 135"/>
                  <a:gd name="T1" fmla="*/ 13099 h 63"/>
                  <a:gd name="T2" fmla="*/ 79243 w 135"/>
                  <a:gd name="T3" fmla="*/ 13099 h 63"/>
                  <a:gd name="T4" fmla="*/ 6602 w 135"/>
                  <a:gd name="T5" fmla="*/ 83482 h 63"/>
                  <a:gd name="T6" fmla="*/ 199163 w 135"/>
                  <a:gd name="T7" fmla="*/ 193319 h 63"/>
                  <a:gd name="T8" fmla="*/ 318440 w 135"/>
                  <a:gd name="T9" fmla="*/ 179420 h 63"/>
                  <a:gd name="T10" fmla="*/ 374755 w 135"/>
                  <a:gd name="T11" fmla="*/ 176164 h 63"/>
                  <a:gd name="T12" fmla="*/ 371527 w 135"/>
                  <a:gd name="T13" fmla="*/ 13099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40"/>
              <p:cNvSpPr>
                <a:spLocks/>
              </p:cNvSpPr>
              <p:nvPr/>
            </p:nvSpPr>
            <p:spPr bwMode="auto">
              <a:xfrm>
                <a:off x="4046" y="1544"/>
                <a:ext cx="490" cy="517"/>
              </a:xfrm>
              <a:custGeom>
                <a:avLst/>
                <a:gdLst>
                  <a:gd name="T0" fmla="*/ 220040 w 97"/>
                  <a:gd name="T1" fmla="*/ 16544 h 102"/>
                  <a:gd name="T2" fmla="*/ 102223 w 97"/>
                  <a:gd name="T3" fmla="*/ 16544 h 102"/>
                  <a:gd name="T4" fmla="*/ 39705 w 97"/>
                  <a:gd name="T5" fmla="*/ 190783 h 102"/>
                  <a:gd name="T6" fmla="*/ 259877 w 97"/>
                  <a:gd name="T7" fmla="*/ 207302 h 102"/>
                  <a:gd name="T8" fmla="*/ 220040 w 97"/>
                  <a:gd name="T9" fmla="*/ 16544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0" cy="96"/>
              </a:xfrm>
              <a:custGeom>
                <a:avLst/>
                <a:gdLst>
                  <a:gd name="T0" fmla="*/ 49460 w 99"/>
                  <a:gd name="T1" fmla="*/ 0 h 19"/>
                  <a:gd name="T2" fmla="*/ 131414 w 99"/>
                  <a:gd name="T3" fmla="*/ 49526 h 19"/>
                  <a:gd name="T4" fmla="*/ 49460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2"/>
              <p:cNvSpPr>
                <a:spLocks/>
              </p:cNvSpPr>
              <p:nvPr/>
            </p:nvSpPr>
            <p:spPr bwMode="auto">
              <a:xfrm>
                <a:off x="5339" y="1003"/>
                <a:ext cx="385" cy="237"/>
              </a:xfrm>
              <a:custGeom>
                <a:avLst/>
                <a:gdLst>
                  <a:gd name="T0" fmla="*/ 69802 w 76"/>
                  <a:gd name="T1" fmla="*/ 120905 h 47"/>
                  <a:gd name="T2" fmla="*/ 233730 w 76"/>
                  <a:gd name="T3" fmla="*/ 55634 h 47"/>
                  <a:gd name="T4" fmla="*/ 160028 w 76"/>
                  <a:gd name="T5" fmla="*/ 9737 h 47"/>
                  <a:gd name="T6" fmla="*/ 63181 w 76"/>
                  <a:gd name="T7" fmla="*/ 104124 h 47"/>
                  <a:gd name="T8" fmla="*/ 69802 w 76"/>
                  <a:gd name="T9" fmla="*/ 120905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238767 w 82"/>
                  <a:gd name="T1" fmla="*/ 19620 h 37"/>
                  <a:gd name="T2" fmla="*/ 79326 w 82"/>
                  <a:gd name="T3" fmla="*/ 56171 h 37"/>
                  <a:gd name="T4" fmla="*/ 56400 w 82"/>
                  <a:gd name="T5" fmla="*/ 85469 h 37"/>
                  <a:gd name="T6" fmla="*/ 252522 w 82"/>
                  <a:gd name="T7" fmla="*/ 75659 h 37"/>
                  <a:gd name="T8" fmla="*/ 272220 w 82"/>
                  <a:gd name="T9" fmla="*/ 65849 h 37"/>
                  <a:gd name="T10" fmla="*/ 272220 w 82"/>
                  <a:gd name="T11" fmla="*/ 0 h 37"/>
                  <a:gd name="T12" fmla="*/ 238767 w 82"/>
                  <a:gd name="T13" fmla="*/ 1962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9" cy="167"/>
              </a:xfrm>
              <a:custGeom>
                <a:avLst/>
                <a:gdLst>
                  <a:gd name="T0" fmla="*/ 69784 w 138"/>
                  <a:gd name="T1" fmla="*/ 3254 h 33"/>
                  <a:gd name="T2" fmla="*/ 27043 w 138"/>
                  <a:gd name="T3" fmla="*/ 46532 h 33"/>
                  <a:gd name="T4" fmla="*/ 190245 w 138"/>
                  <a:gd name="T5" fmla="*/ 72832 h 33"/>
                  <a:gd name="T6" fmla="*/ 390386 w 138"/>
                  <a:gd name="T7" fmla="*/ 76086 h 33"/>
                  <a:gd name="T8" fmla="*/ 379871 w 138"/>
                  <a:gd name="T9" fmla="*/ 26173 h 33"/>
                  <a:gd name="T10" fmla="*/ 273162 w 138"/>
                  <a:gd name="T11" fmla="*/ 9858 h 33"/>
                  <a:gd name="T12" fmla="*/ 69784 w 138"/>
                  <a:gd name="T13" fmla="*/ 3254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Freeform 245"/>
              <p:cNvSpPr>
                <a:spLocks/>
              </p:cNvSpPr>
              <p:nvPr/>
            </p:nvSpPr>
            <p:spPr bwMode="auto">
              <a:xfrm>
                <a:off x="5078" y="1540"/>
                <a:ext cx="565" cy="146"/>
              </a:xfrm>
              <a:custGeom>
                <a:avLst/>
                <a:gdLst>
                  <a:gd name="T0" fmla="*/ 319911 w 112"/>
                  <a:gd name="T1" fmla="*/ 61642 h 29"/>
                  <a:gd name="T2" fmla="*/ 336735 w 112"/>
                  <a:gd name="T3" fmla="*/ 12878 h 29"/>
                  <a:gd name="T4" fmla="*/ 241608 w 112"/>
                  <a:gd name="T5" fmla="*/ 32165 h 29"/>
                  <a:gd name="T6" fmla="*/ 117853 w 112"/>
                  <a:gd name="T7" fmla="*/ 19262 h 29"/>
                  <a:gd name="T8" fmla="*/ 6412 w 112"/>
                  <a:gd name="T9" fmla="*/ 12878 h 29"/>
                  <a:gd name="T10" fmla="*/ 319911 w 112"/>
                  <a:gd name="T11" fmla="*/ 61642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Freeform 246"/>
              <p:cNvSpPr>
                <a:spLocks/>
              </p:cNvSpPr>
              <p:nvPr/>
            </p:nvSpPr>
            <p:spPr bwMode="auto">
              <a:xfrm>
                <a:off x="5041" y="1657"/>
                <a:ext cx="581" cy="479"/>
              </a:xfrm>
              <a:custGeom>
                <a:avLst/>
                <a:gdLst>
                  <a:gd name="T0" fmla="*/ 9801 w 115"/>
                  <a:gd name="T1" fmla="*/ 172546 h 95"/>
                  <a:gd name="T2" fmla="*/ 85382 w 115"/>
                  <a:gd name="T3" fmla="*/ 175748 h 95"/>
                  <a:gd name="T4" fmla="*/ 164812 w 115"/>
                  <a:gd name="T5" fmla="*/ 250719 h 95"/>
                  <a:gd name="T6" fmla="*/ 194216 w 115"/>
                  <a:gd name="T7" fmla="*/ 274059 h 95"/>
                  <a:gd name="T8" fmla="*/ 266426 w 115"/>
                  <a:gd name="T9" fmla="*/ 169339 h 95"/>
                  <a:gd name="T10" fmla="*/ 365459 w 115"/>
                  <a:gd name="T11" fmla="*/ 169339 h 95"/>
                  <a:gd name="T12" fmla="*/ 259965 w 115"/>
                  <a:gd name="T13" fmla="*/ 87939 h 95"/>
                  <a:gd name="T14" fmla="*/ 121853 w 115"/>
                  <a:gd name="T15" fmla="*/ 52297 h 95"/>
                  <a:gd name="T16" fmla="*/ 39715 w 115"/>
                  <a:gd name="T17" fmla="*/ 133828 h 95"/>
                  <a:gd name="T18" fmla="*/ 9801 w 115"/>
                  <a:gd name="T19" fmla="*/ 172546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47"/>
              <p:cNvSpPr>
                <a:spLocks/>
              </p:cNvSpPr>
              <p:nvPr/>
            </p:nvSpPr>
            <p:spPr bwMode="auto">
              <a:xfrm>
                <a:off x="5420" y="1463"/>
                <a:ext cx="330" cy="854"/>
              </a:xfrm>
              <a:custGeom>
                <a:avLst/>
                <a:gdLst>
                  <a:gd name="T0" fmla="*/ 172077 w 65"/>
                  <a:gd name="T1" fmla="*/ 131738 h 169"/>
                  <a:gd name="T2" fmla="*/ 74463 w 65"/>
                  <a:gd name="T3" fmla="*/ 161689 h 169"/>
                  <a:gd name="T4" fmla="*/ 74463 w 65"/>
                  <a:gd name="T5" fmla="*/ 194323 h 169"/>
                  <a:gd name="T6" fmla="*/ 168803 w 65"/>
                  <a:gd name="T7" fmla="*/ 296646 h 169"/>
                  <a:gd name="T8" fmla="*/ 114906 w 65"/>
                  <a:gd name="T9" fmla="*/ 388651 h 169"/>
                  <a:gd name="T10" fmla="*/ 0 w 65"/>
                  <a:gd name="T11" fmla="*/ 487750 h 169"/>
                  <a:gd name="T12" fmla="*/ 57197 w 65"/>
                  <a:gd name="T13" fmla="*/ 510606 h 169"/>
                  <a:gd name="T14" fmla="*/ 158725 w 65"/>
                  <a:gd name="T15" fmla="*/ 547121 h 169"/>
                  <a:gd name="T16" fmla="*/ 212647 w 65"/>
                  <a:gd name="T17" fmla="*/ 534073 h 169"/>
                  <a:gd name="T18" fmla="*/ 219191 w 65"/>
                  <a:gd name="T19" fmla="*/ 0 h 169"/>
                  <a:gd name="T20" fmla="*/ 172077 w 65"/>
                  <a:gd name="T21" fmla="*/ 131738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4800" y="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9866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86500"/>
            <a:ext cx="3071813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r>
              <a:rPr lang="en-US" altLang="zh-CN"/>
              <a:t>ComputerArchitecture_jxh_Memory1</a:t>
            </a:r>
          </a:p>
        </p:txBody>
      </p:sp>
      <p:sp>
        <p:nvSpPr>
          <p:cNvPr id="239867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9868" name="Rectangle 252"/>
          <p:cNvSpPr>
            <a:spLocks noChangeArrowheads="1"/>
          </p:cNvSpPr>
          <p:nvPr/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1400"/>
              <a:t>1.</a:t>
            </a:r>
            <a:fld id="{84E44A1E-F803-4ED8-A8D5-2BCFE1885A26}" type="slidenum">
              <a:rPr lang="en-US" altLang="zh-CN" sz="1400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91" r:id="rId1"/>
    <p:sldLayoutId id="2147486092" r:id="rId2"/>
    <p:sldLayoutId id="2147486093" r:id="rId3"/>
    <p:sldLayoutId id="2147486094" r:id="rId4"/>
    <p:sldLayoutId id="2147486095" r:id="rId5"/>
    <p:sldLayoutId id="2147486096" r:id="rId6"/>
    <p:sldLayoutId id="2147486097" r:id="rId7"/>
    <p:sldLayoutId id="2147486098" r:id="rId8"/>
    <p:sldLayoutId id="2147486099" r:id="rId9"/>
    <p:sldLayoutId id="2147486100" r:id="rId10"/>
    <p:sldLayoutId id="2147486101" r:id="rId11"/>
  </p:sldLayoutIdLst>
  <p:transition spd="slow">
    <p:pull dir="ru"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2156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57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6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68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69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0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1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2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6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7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8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9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80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81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3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4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5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6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7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8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9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92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93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04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05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6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7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8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9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0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1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3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4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5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16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17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8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9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0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1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2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3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4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5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6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7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28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29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0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1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3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4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5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6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7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8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9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40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41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3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4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5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6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7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8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9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0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1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52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53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64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65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4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76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77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8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9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0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1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2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5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6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7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88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89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0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1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2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5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6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7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8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9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00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125 h 2"/>
                <a:gd name="T2" fmla="*/ 0 w 4"/>
                <a:gd name="T3" fmla="*/ 31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1" name="Group 148"/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2143" name="Freeform 14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4" name="Freeform 15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5" name="Freeform 15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6" name="Freeform 15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7" name="Freeform 15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8" name="Freeform 15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9" name="Freeform 15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" name="Freeform 15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" name="Freeform 15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" name="Freeform 15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" name="Freeform 15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" name="Freeform 16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" name="Freeform 16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2" name="Group 162"/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2130" name="Freeform 163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1" name="Freeform 164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2" name="Freeform 165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3" name="Freeform 166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4" name="Freeform 167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5" name="Freeform 168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6" name="Freeform 169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7" name="Freeform 170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8" name="Freeform 171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9" name="Freeform 172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" name="Freeform 173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" name="Freeform 174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" name="Freeform 175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3" name="Group 176"/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2117" name="Freeform 177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8" name="Freeform 178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" name="Freeform 179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" name="Freeform 180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1" name="Freeform 181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2" name="Freeform 182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3" name="Freeform 183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4" name="Freeform 184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5" name="Freeform 185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6" name="Freeform 186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7" name="Freeform 187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8" name="Freeform 188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9" name="Freeform 189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4" name="Group 190"/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2104" name="Freeform 191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Freeform 192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Freeform 193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7" name="Freeform 194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8" name="Freeform 195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" name="Freeform 196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" name="Freeform 197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1" name="Freeform 198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2" name="Freeform 199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3" name="Freeform 200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4" name="Freeform 201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5" name="Freeform 202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6" name="Freeform 203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5" name="Group 204"/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2091" name="Freeform 205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Freeform 206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3" name="Freeform 207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4" name="Freeform 208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Freeform 209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6" name="Freeform 210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7" name="Freeform 211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Freeform 212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Freeform 213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Freeform 214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Freeform 215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Freeform 216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Freeform 217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6" name="Group 218"/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2078" name="Freeform 21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Freeform 22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22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22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Freeform 22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Freeform 22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Freeform 22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Freeform 22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Freeform 22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Freeform 22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Freeform 22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" name="Freeform 23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0" name="Freeform 23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7" name="Group 232"/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2063" name="Freeform 233"/>
            <p:cNvSpPr>
              <a:spLocks/>
            </p:cNvSpPr>
            <p:nvPr userDrawn="1"/>
          </p:nvSpPr>
          <p:spPr bwMode="auto">
            <a:xfrm>
              <a:off x="4161" y="-5"/>
              <a:ext cx="1585" cy="1443"/>
            </a:xfrm>
            <a:custGeom>
              <a:avLst/>
              <a:gdLst>
                <a:gd name="T0" fmla="*/ 4743 w 546"/>
                <a:gd name="T1" fmla="*/ 859 h 497"/>
                <a:gd name="T2" fmla="*/ 2276 w 546"/>
                <a:gd name="T3" fmla="*/ 14633 h 497"/>
                <a:gd name="T4" fmla="*/ 5182 w 546"/>
                <a:gd name="T5" fmla="*/ 81087 h 497"/>
                <a:gd name="T6" fmla="*/ 11156 w 546"/>
                <a:gd name="T7" fmla="*/ 94306 h 497"/>
                <a:gd name="T8" fmla="*/ 32588 w 546"/>
                <a:gd name="T9" fmla="*/ 99422 h 497"/>
                <a:gd name="T10" fmla="*/ 42052 w 546"/>
                <a:gd name="T11" fmla="*/ 102110 h 497"/>
                <a:gd name="T12" fmla="*/ 107226 w 546"/>
                <a:gd name="T13" fmla="*/ 97996 h 497"/>
                <a:gd name="T14" fmla="*/ 109864 w 546"/>
                <a:gd name="T15" fmla="*/ 34461 h 497"/>
                <a:gd name="T16" fmla="*/ 76054 w 546"/>
                <a:gd name="T17" fmla="*/ 3278 h 497"/>
                <a:gd name="T18" fmla="*/ 51347 w 546"/>
                <a:gd name="T19" fmla="*/ 5969 h 497"/>
                <a:gd name="T20" fmla="*/ 40830 w 546"/>
                <a:gd name="T21" fmla="*/ 2276 h 497"/>
                <a:gd name="T22" fmla="*/ 31096 w 546"/>
                <a:gd name="T23" fmla="*/ 412 h 497"/>
                <a:gd name="T24" fmla="*/ 4743 w 546"/>
                <a:gd name="T25" fmla="*/ 859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64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2065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233846 w 97"/>
                  <a:gd name="T1" fmla="*/ 82224 h 37"/>
                  <a:gd name="T2" fmla="*/ 299582 w 97"/>
                  <a:gd name="T3" fmla="*/ 65849 h 37"/>
                  <a:gd name="T4" fmla="*/ 302800 w 97"/>
                  <a:gd name="T5" fmla="*/ 56171 h 37"/>
                  <a:gd name="T6" fmla="*/ 289782 w 97"/>
                  <a:gd name="T7" fmla="*/ 0 h 37"/>
                  <a:gd name="T8" fmla="*/ 81992 w 97"/>
                  <a:gd name="T9" fmla="*/ 0 h 37"/>
                  <a:gd name="T10" fmla="*/ 33249 w 97"/>
                  <a:gd name="T11" fmla="*/ 72414 h 37"/>
                  <a:gd name="T12" fmla="*/ 233846 w 97"/>
                  <a:gd name="T13" fmla="*/ 82224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6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1665632 w 585"/>
                  <a:gd name="T1" fmla="*/ 3220 h 534"/>
                  <a:gd name="T2" fmla="*/ 519041 w 585"/>
                  <a:gd name="T3" fmla="*/ 0 h 534"/>
                  <a:gd name="T4" fmla="*/ 743879 w 585"/>
                  <a:gd name="T5" fmla="*/ 69204 h 534"/>
                  <a:gd name="T6" fmla="*/ 575288 w 585"/>
                  <a:gd name="T7" fmla="*/ 128597 h 534"/>
                  <a:gd name="T8" fmla="*/ 684410 w 585"/>
                  <a:gd name="T9" fmla="*/ 234232 h 534"/>
                  <a:gd name="T10" fmla="*/ 244472 w 585"/>
                  <a:gd name="T11" fmla="*/ 197674 h 534"/>
                  <a:gd name="T12" fmla="*/ 85575 w 585"/>
                  <a:gd name="T13" fmla="*/ 207484 h 534"/>
                  <a:gd name="T14" fmla="*/ 657642 w 585"/>
                  <a:gd name="T15" fmla="*/ 1606102 h 534"/>
                  <a:gd name="T16" fmla="*/ 475884 w 585"/>
                  <a:gd name="T17" fmla="*/ 1125124 h 534"/>
                  <a:gd name="T18" fmla="*/ 347102 w 585"/>
                  <a:gd name="T19" fmla="*/ 1239928 h 534"/>
                  <a:gd name="T20" fmla="*/ 310514 w 585"/>
                  <a:gd name="T21" fmla="*/ 1435024 h 534"/>
                  <a:gd name="T22" fmla="*/ 409817 w 585"/>
                  <a:gd name="T23" fmla="*/ 873880 h 534"/>
                  <a:gd name="T24" fmla="*/ 506000 w 585"/>
                  <a:gd name="T25" fmla="*/ 751843 h 534"/>
                  <a:gd name="T26" fmla="*/ 691009 w 585"/>
                  <a:gd name="T27" fmla="*/ 781810 h 534"/>
                  <a:gd name="T28" fmla="*/ 621696 w 585"/>
                  <a:gd name="T29" fmla="*/ 1009578 h 534"/>
                  <a:gd name="T30" fmla="*/ 634756 w 585"/>
                  <a:gd name="T31" fmla="*/ 1302540 h 534"/>
                  <a:gd name="T32" fmla="*/ 1702220 w 585"/>
                  <a:gd name="T33" fmla="*/ 1593052 h 534"/>
                  <a:gd name="T34" fmla="*/ 1500930 w 585"/>
                  <a:gd name="T35" fmla="*/ 1408277 h 534"/>
                  <a:gd name="T36" fmla="*/ 1404742 w 585"/>
                  <a:gd name="T37" fmla="*/ 1138179 h 534"/>
                  <a:gd name="T38" fmla="*/ 1308685 w 585"/>
                  <a:gd name="T39" fmla="*/ 890791 h 534"/>
                  <a:gd name="T40" fmla="*/ 1520437 w 585"/>
                  <a:gd name="T41" fmla="*/ 844423 h 534"/>
                  <a:gd name="T42" fmla="*/ 1345273 w 585"/>
                  <a:gd name="T43" fmla="*/ 735442 h 534"/>
                  <a:gd name="T44" fmla="*/ 1451149 w 585"/>
                  <a:gd name="T45" fmla="*/ 745253 h 534"/>
                  <a:gd name="T46" fmla="*/ 1447928 w 585"/>
                  <a:gd name="T47" fmla="*/ 689104 h 534"/>
                  <a:gd name="T48" fmla="*/ 1242623 w 585"/>
                  <a:gd name="T49" fmla="*/ 695695 h 534"/>
                  <a:gd name="T50" fmla="*/ 1179929 w 585"/>
                  <a:gd name="T51" fmla="*/ 1131589 h 534"/>
                  <a:gd name="T52" fmla="*/ 1147229 w 585"/>
                  <a:gd name="T53" fmla="*/ 758308 h 534"/>
                  <a:gd name="T54" fmla="*/ 1094202 w 585"/>
                  <a:gd name="T55" fmla="*/ 600406 h 534"/>
                  <a:gd name="T56" fmla="*/ 1147229 w 585"/>
                  <a:gd name="T57" fmla="*/ 448307 h 534"/>
                  <a:gd name="T58" fmla="*/ 1120460 w 585"/>
                  <a:gd name="T59" fmla="*/ 326276 h 534"/>
                  <a:gd name="T60" fmla="*/ 1094202 w 585"/>
                  <a:gd name="T61" fmla="*/ 204265 h 534"/>
                  <a:gd name="T62" fmla="*/ 1219738 w 585"/>
                  <a:gd name="T63" fmla="*/ 339968 h 534"/>
                  <a:gd name="T64" fmla="*/ 1371379 w 585"/>
                  <a:gd name="T65" fmla="*/ 155319 h 534"/>
                  <a:gd name="T66" fmla="*/ 1351872 w 585"/>
                  <a:gd name="T67" fmla="*/ 313246 h 534"/>
                  <a:gd name="T68" fmla="*/ 1325614 w 585"/>
                  <a:gd name="T69" fmla="*/ 428792 h 534"/>
                  <a:gd name="T70" fmla="*/ 1325614 w 585"/>
                  <a:gd name="T71" fmla="*/ 597161 h 534"/>
                  <a:gd name="T72" fmla="*/ 1844042 w 585"/>
                  <a:gd name="T73" fmla="*/ 597161 h 534"/>
                  <a:gd name="T74" fmla="*/ 1830977 w 585"/>
                  <a:gd name="T75" fmla="*/ 250608 h 534"/>
                  <a:gd name="T76" fmla="*/ 822986 w 585"/>
                  <a:gd name="T77" fmla="*/ 227767 h 534"/>
                  <a:gd name="T78" fmla="*/ 968823 w 585"/>
                  <a:gd name="T79" fmla="*/ 306781 h 534"/>
                  <a:gd name="T80" fmla="*/ 565474 w 585"/>
                  <a:gd name="T81" fmla="*/ 643530 h 534"/>
                  <a:gd name="T82" fmla="*/ 228186 w 585"/>
                  <a:gd name="T83" fmla="*/ 323056 h 534"/>
                  <a:gd name="T84" fmla="*/ 631409 w 585"/>
                  <a:gd name="T85" fmla="*/ 349778 h 534"/>
                  <a:gd name="T86" fmla="*/ 726930 w 585"/>
                  <a:gd name="T87" fmla="*/ 346559 h 534"/>
                  <a:gd name="T88" fmla="*/ 998171 w 585"/>
                  <a:gd name="T89" fmla="*/ 399361 h 534"/>
                  <a:gd name="T90" fmla="*/ 912571 w 585"/>
                  <a:gd name="T91" fmla="*/ 844423 h 534"/>
                  <a:gd name="T92" fmla="*/ 859575 w 585"/>
                  <a:gd name="T93" fmla="*/ 451653 h 534"/>
                  <a:gd name="T94" fmla="*/ 565474 w 585"/>
                  <a:gd name="T95" fmla="*/ 643530 h 534"/>
                  <a:gd name="T96" fmla="*/ 737412 w 585"/>
                  <a:gd name="T97" fmla="*/ 742033 h 534"/>
                  <a:gd name="T98" fmla="*/ 816388 w 585"/>
                  <a:gd name="T99" fmla="*/ 521367 h 534"/>
                  <a:gd name="T100" fmla="*/ 1077278 w 585"/>
                  <a:gd name="T101" fmla="*/ 963214 h 534"/>
                  <a:gd name="T102" fmla="*/ 710517 w 585"/>
                  <a:gd name="T103" fmla="*/ 1058498 h 534"/>
                  <a:gd name="T104" fmla="*/ 1021056 w 585"/>
                  <a:gd name="T105" fmla="*/ 913627 h 534"/>
                  <a:gd name="T106" fmla="*/ 1051172 w 585"/>
                  <a:gd name="T107" fmla="*/ 438471 h 534"/>
                  <a:gd name="T108" fmla="*/ 1034759 w 585"/>
                  <a:gd name="T109" fmla="*/ 702796 h 534"/>
                  <a:gd name="T110" fmla="*/ 988331 w 585"/>
                  <a:gd name="T111" fmla="*/ 475155 h 534"/>
                  <a:gd name="T112" fmla="*/ 1676089 w 585"/>
                  <a:gd name="T113" fmla="*/ 590571 h 534"/>
                  <a:gd name="T114" fmla="*/ 1523683 w 585"/>
                  <a:gd name="T115" fmla="*/ 534422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7" name="Freeform 237"/>
              <p:cNvSpPr>
                <a:spLocks/>
              </p:cNvSpPr>
              <p:nvPr/>
            </p:nvSpPr>
            <p:spPr bwMode="auto">
              <a:xfrm>
                <a:off x="3621" y="1286"/>
                <a:ext cx="237" cy="283"/>
              </a:xfrm>
              <a:custGeom>
                <a:avLst/>
                <a:gdLst>
                  <a:gd name="T0" fmla="*/ 130648 w 47"/>
                  <a:gd name="T1" fmla="*/ 49570 h 56"/>
                  <a:gd name="T2" fmla="*/ 87952 w 47"/>
                  <a:gd name="T3" fmla="*/ 184567 h 56"/>
                  <a:gd name="T4" fmla="*/ 130648 w 47"/>
                  <a:gd name="T5" fmla="*/ 49570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" name="Freeform 238"/>
              <p:cNvSpPr>
                <a:spLocks/>
              </p:cNvSpPr>
              <p:nvPr/>
            </p:nvSpPr>
            <p:spPr bwMode="auto">
              <a:xfrm>
                <a:off x="3402" y="1403"/>
                <a:ext cx="209" cy="379"/>
              </a:xfrm>
              <a:custGeom>
                <a:avLst/>
                <a:gdLst>
                  <a:gd name="T0" fmla="*/ 65432 w 41"/>
                  <a:gd name="T1" fmla="*/ 88661 h 75"/>
                  <a:gd name="T2" fmla="*/ 41188 w 41"/>
                  <a:gd name="T3" fmla="*/ 227627 h 75"/>
                  <a:gd name="T4" fmla="*/ 137746 w 41"/>
                  <a:gd name="T5" fmla="*/ 148007 h 75"/>
                  <a:gd name="T6" fmla="*/ 127561 w 41"/>
                  <a:gd name="T7" fmla="*/ 78857 h 75"/>
                  <a:gd name="T8" fmla="*/ 65432 w 41"/>
                  <a:gd name="T9" fmla="*/ 88661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" name="Freeform 239"/>
              <p:cNvSpPr>
                <a:spLocks/>
              </p:cNvSpPr>
              <p:nvPr/>
            </p:nvSpPr>
            <p:spPr bwMode="auto">
              <a:xfrm>
                <a:off x="3273" y="645"/>
                <a:ext cx="683" cy="319"/>
              </a:xfrm>
              <a:custGeom>
                <a:avLst/>
                <a:gdLst>
                  <a:gd name="T0" fmla="*/ 371527 w 135"/>
                  <a:gd name="T1" fmla="*/ 13099 h 63"/>
                  <a:gd name="T2" fmla="*/ 79243 w 135"/>
                  <a:gd name="T3" fmla="*/ 13099 h 63"/>
                  <a:gd name="T4" fmla="*/ 6602 w 135"/>
                  <a:gd name="T5" fmla="*/ 83482 h 63"/>
                  <a:gd name="T6" fmla="*/ 199163 w 135"/>
                  <a:gd name="T7" fmla="*/ 193319 h 63"/>
                  <a:gd name="T8" fmla="*/ 318440 w 135"/>
                  <a:gd name="T9" fmla="*/ 179420 h 63"/>
                  <a:gd name="T10" fmla="*/ 374755 w 135"/>
                  <a:gd name="T11" fmla="*/ 176164 h 63"/>
                  <a:gd name="T12" fmla="*/ 371527 w 135"/>
                  <a:gd name="T13" fmla="*/ 13099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0" name="Freeform 240"/>
              <p:cNvSpPr>
                <a:spLocks/>
              </p:cNvSpPr>
              <p:nvPr/>
            </p:nvSpPr>
            <p:spPr bwMode="auto">
              <a:xfrm>
                <a:off x="4046" y="1544"/>
                <a:ext cx="490" cy="517"/>
              </a:xfrm>
              <a:custGeom>
                <a:avLst/>
                <a:gdLst>
                  <a:gd name="T0" fmla="*/ 220040 w 97"/>
                  <a:gd name="T1" fmla="*/ 16544 h 102"/>
                  <a:gd name="T2" fmla="*/ 102223 w 97"/>
                  <a:gd name="T3" fmla="*/ 16544 h 102"/>
                  <a:gd name="T4" fmla="*/ 39705 w 97"/>
                  <a:gd name="T5" fmla="*/ 190783 h 102"/>
                  <a:gd name="T6" fmla="*/ 259877 w 97"/>
                  <a:gd name="T7" fmla="*/ 207302 h 102"/>
                  <a:gd name="T8" fmla="*/ 220040 w 97"/>
                  <a:gd name="T9" fmla="*/ 16544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0" cy="96"/>
              </a:xfrm>
              <a:custGeom>
                <a:avLst/>
                <a:gdLst>
                  <a:gd name="T0" fmla="*/ 49460 w 99"/>
                  <a:gd name="T1" fmla="*/ 0 h 19"/>
                  <a:gd name="T2" fmla="*/ 131414 w 99"/>
                  <a:gd name="T3" fmla="*/ 49526 h 19"/>
                  <a:gd name="T4" fmla="*/ 49460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2" name="Freeform 242"/>
              <p:cNvSpPr>
                <a:spLocks/>
              </p:cNvSpPr>
              <p:nvPr/>
            </p:nvSpPr>
            <p:spPr bwMode="auto">
              <a:xfrm>
                <a:off x="5339" y="1003"/>
                <a:ext cx="385" cy="237"/>
              </a:xfrm>
              <a:custGeom>
                <a:avLst/>
                <a:gdLst>
                  <a:gd name="T0" fmla="*/ 69802 w 76"/>
                  <a:gd name="T1" fmla="*/ 120905 h 47"/>
                  <a:gd name="T2" fmla="*/ 233730 w 76"/>
                  <a:gd name="T3" fmla="*/ 55634 h 47"/>
                  <a:gd name="T4" fmla="*/ 160028 w 76"/>
                  <a:gd name="T5" fmla="*/ 9737 h 47"/>
                  <a:gd name="T6" fmla="*/ 63181 w 76"/>
                  <a:gd name="T7" fmla="*/ 104124 h 47"/>
                  <a:gd name="T8" fmla="*/ 69802 w 76"/>
                  <a:gd name="T9" fmla="*/ 120905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3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238767 w 82"/>
                  <a:gd name="T1" fmla="*/ 19620 h 37"/>
                  <a:gd name="T2" fmla="*/ 79326 w 82"/>
                  <a:gd name="T3" fmla="*/ 56171 h 37"/>
                  <a:gd name="T4" fmla="*/ 56400 w 82"/>
                  <a:gd name="T5" fmla="*/ 85469 h 37"/>
                  <a:gd name="T6" fmla="*/ 252522 w 82"/>
                  <a:gd name="T7" fmla="*/ 75659 h 37"/>
                  <a:gd name="T8" fmla="*/ 272220 w 82"/>
                  <a:gd name="T9" fmla="*/ 65849 h 37"/>
                  <a:gd name="T10" fmla="*/ 272220 w 82"/>
                  <a:gd name="T11" fmla="*/ 0 h 37"/>
                  <a:gd name="T12" fmla="*/ 238767 w 82"/>
                  <a:gd name="T13" fmla="*/ 1962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4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9" cy="167"/>
              </a:xfrm>
              <a:custGeom>
                <a:avLst/>
                <a:gdLst>
                  <a:gd name="T0" fmla="*/ 69784 w 138"/>
                  <a:gd name="T1" fmla="*/ 3254 h 33"/>
                  <a:gd name="T2" fmla="*/ 27043 w 138"/>
                  <a:gd name="T3" fmla="*/ 46532 h 33"/>
                  <a:gd name="T4" fmla="*/ 190245 w 138"/>
                  <a:gd name="T5" fmla="*/ 72832 h 33"/>
                  <a:gd name="T6" fmla="*/ 390386 w 138"/>
                  <a:gd name="T7" fmla="*/ 76086 h 33"/>
                  <a:gd name="T8" fmla="*/ 379871 w 138"/>
                  <a:gd name="T9" fmla="*/ 26173 h 33"/>
                  <a:gd name="T10" fmla="*/ 273162 w 138"/>
                  <a:gd name="T11" fmla="*/ 9858 h 33"/>
                  <a:gd name="T12" fmla="*/ 69784 w 138"/>
                  <a:gd name="T13" fmla="*/ 3254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5" name="Freeform 245"/>
              <p:cNvSpPr>
                <a:spLocks/>
              </p:cNvSpPr>
              <p:nvPr/>
            </p:nvSpPr>
            <p:spPr bwMode="auto">
              <a:xfrm>
                <a:off x="5078" y="1540"/>
                <a:ext cx="565" cy="146"/>
              </a:xfrm>
              <a:custGeom>
                <a:avLst/>
                <a:gdLst>
                  <a:gd name="T0" fmla="*/ 319911 w 112"/>
                  <a:gd name="T1" fmla="*/ 61642 h 29"/>
                  <a:gd name="T2" fmla="*/ 336735 w 112"/>
                  <a:gd name="T3" fmla="*/ 12878 h 29"/>
                  <a:gd name="T4" fmla="*/ 241608 w 112"/>
                  <a:gd name="T5" fmla="*/ 32165 h 29"/>
                  <a:gd name="T6" fmla="*/ 117853 w 112"/>
                  <a:gd name="T7" fmla="*/ 19262 h 29"/>
                  <a:gd name="T8" fmla="*/ 6412 w 112"/>
                  <a:gd name="T9" fmla="*/ 12878 h 29"/>
                  <a:gd name="T10" fmla="*/ 319911 w 112"/>
                  <a:gd name="T11" fmla="*/ 61642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" name="Freeform 246"/>
              <p:cNvSpPr>
                <a:spLocks/>
              </p:cNvSpPr>
              <p:nvPr/>
            </p:nvSpPr>
            <p:spPr bwMode="auto">
              <a:xfrm>
                <a:off x="5041" y="1657"/>
                <a:ext cx="581" cy="479"/>
              </a:xfrm>
              <a:custGeom>
                <a:avLst/>
                <a:gdLst>
                  <a:gd name="T0" fmla="*/ 9801 w 115"/>
                  <a:gd name="T1" fmla="*/ 172546 h 95"/>
                  <a:gd name="T2" fmla="*/ 85382 w 115"/>
                  <a:gd name="T3" fmla="*/ 175748 h 95"/>
                  <a:gd name="T4" fmla="*/ 164812 w 115"/>
                  <a:gd name="T5" fmla="*/ 250719 h 95"/>
                  <a:gd name="T6" fmla="*/ 194216 w 115"/>
                  <a:gd name="T7" fmla="*/ 274059 h 95"/>
                  <a:gd name="T8" fmla="*/ 266426 w 115"/>
                  <a:gd name="T9" fmla="*/ 169339 h 95"/>
                  <a:gd name="T10" fmla="*/ 365459 w 115"/>
                  <a:gd name="T11" fmla="*/ 169339 h 95"/>
                  <a:gd name="T12" fmla="*/ 259965 w 115"/>
                  <a:gd name="T13" fmla="*/ 87939 h 95"/>
                  <a:gd name="T14" fmla="*/ 121853 w 115"/>
                  <a:gd name="T15" fmla="*/ 52297 h 95"/>
                  <a:gd name="T16" fmla="*/ 39715 w 115"/>
                  <a:gd name="T17" fmla="*/ 133828 h 95"/>
                  <a:gd name="T18" fmla="*/ 9801 w 115"/>
                  <a:gd name="T19" fmla="*/ 172546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7" name="Freeform 247"/>
              <p:cNvSpPr>
                <a:spLocks/>
              </p:cNvSpPr>
              <p:nvPr/>
            </p:nvSpPr>
            <p:spPr bwMode="auto">
              <a:xfrm>
                <a:off x="5420" y="1463"/>
                <a:ext cx="330" cy="854"/>
              </a:xfrm>
              <a:custGeom>
                <a:avLst/>
                <a:gdLst>
                  <a:gd name="T0" fmla="*/ 172077 w 65"/>
                  <a:gd name="T1" fmla="*/ 131738 h 169"/>
                  <a:gd name="T2" fmla="*/ 74463 w 65"/>
                  <a:gd name="T3" fmla="*/ 161689 h 169"/>
                  <a:gd name="T4" fmla="*/ 74463 w 65"/>
                  <a:gd name="T5" fmla="*/ 194323 h 169"/>
                  <a:gd name="T6" fmla="*/ 168803 w 65"/>
                  <a:gd name="T7" fmla="*/ 296646 h 169"/>
                  <a:gd name="T8" fmla="*/ 114906 w 65"/>
                  <a:gd name="T9" fmla="*/ 388651 h 169"/>
                  <a:gd name="T10" fmla="*/ 0 w 65"/>
                  <a:gd name="T11" fmla="*/ 487750 h 169"/>
                  <a:gd name="T12" fmla="*/ 57197 w 65"/>
                  <a:gd name="T13" fmla="*/ 510606 h 169"/>
                  <a:gd name="T14" fmla="*/ 158725 w 65"/>
                  <a:gd name="T15" fmla="*/ 547121 h 169"/>
                  <a:gd name="T16" fmla="*/ 212647 w 65"/>
                  <a:gd name="T17" fmla="*/ 534073 h 169"/>
                  <a:gd name="T18" fmla="*/ 219191 w 65"/>
                  <a:gd name="T19" fmla="*/ 0 h 169"/>
                  <a:gd name="T20" fmla="*/ 172077 w 65"/>
                  <a:gd name="T21" fmla="*/ 131738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5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4800" y="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9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219200"/>
            <a:ext cx="88392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2938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37288"/>
            <a:ext cx="228917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242939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2940" name="Rectangle 252"/>
          <p:cNvSpPr>
            <a:spLocks noChangeArrowheads="1"/>
          </p:cNvSpPr>
          <p:nvPr/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1400"/>
              <a:t>1.</a:t>
            </a:r>
            <a:fld id="{D1B80B53-2CE3-4EEE-A4C9-54EFEAB26D5A}" type="slidenum">
              <a:rPr lang="en-US" altLang="zh-CN" sz="1400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2" r:id="rId1"/>
    <p:sldLayoutId id="2147486032" r:id="rId2"/>
    <p:sldLayoutId id="2147486033" r:id="rId3"/>
    <p:sldLayoutId id="2147486034" r:id="rId4"/>
    <p:sldLayoutId id="2147486035" r:id="rId5"/>
    <p:sldLayoutId id="2147486036" r:id="rId6"/>
    <p:sldLayoutId id="2147486037" r:id="rId7"/>
    <p:sldLayoutId id="2147486038" r:id="rId8"/>
    <p:sldLayoutId id="2147486039" r:id="rId9"/>
    <p:sldLayoutId id="2147486040" r:id="rId10"/>
    <p:sldLayoutId id="2147486041" r:id="rId11"/>
  </p:sldLayoutIdLst>
  <p:transition spd="slow">
    <p:pull dir="ru"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0" y="80963"/>
            <a:ext cx="5900738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F934496-0D44-4D02-8584-60811190CC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79" name="Picture 256" descr="03-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308725"/>
            <a:ext cx="8459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257" descr="eagle_blue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8725"/>
            <a:ext cx="6842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图片 10" descr="zju.bmp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85750"/>
            <a:ext cx="26177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TextBox 11"/>
          <p:cNvSpPr txBox="1">
            <a:spLocks noChangeArrowheads="1"/>
          </p:cNvSpPr>
          <p:nvPr/>
        </p:nvSpPr>
        <p:spPr bwMode="auto">
          <a:xfrm>
            <a:off x="785813" y="6324600"/>
            <a:ext cx="4357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chemeClr val="bg1"/>
                </a:solidFill>
              </a:rPr>
              <a:t>Architecture _jxh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5072063" y="6357938"/>
            <a:ext cx="1285875" cy="4286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252AAE8-A6A4-4F1E-8D42-0E71EF76CF7C}" type="slidenum">
              <a:rPr lang="zh-CN" altLang="en-US" sz="240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24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3" r:id="rId1"/>
    <p:sldLayoutId id="2147486104" r:id="rId2"/>
    <p:sldLayoutId id="2147486105" r:id="rId3"/>
    <p:sldLayoutId id="2147486106" r:id="rId4"/>
    <p:sldLayoutId id="2147486107" r:id="rId5"/>
    <p:sldLayoutId id="2147486108" r:id="rId6"/>
    <p:sldLayoutId id="2147486109" r:id="rId7"/>
    <p:sldLayoutId id="2147486110" r:id="rId8"/>
    <p:sldLayoutId id="2147486111" r:id="rId9"/>
    <p:sldLayoutId id="2147486112" r:id="rId10"/>
    <p:sldLayoutId id="2147486113" r:id="rId11"/>
    <p:sldLayoutId id="2147486114" r:id="rId12"/>
    <p:sldLayoutId id="2147486115" r:id="rId13"/>
    <p:sldLayoutId id="2147486116" r:id="rId14"/>
    <p:sldLayoutId id="2147486117" r:id="rId15"/>
  </p:sldLayoutIdLst>
  <p:transition spd="med">
    <p:random/>
    <p:sndAc>
      <p:stSnd>
        <p:snd r:embed="rId17" name="chimes.wav"/>
      </p:stSnd>
    </p:sndAc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63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12144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096C1E45-F712-4430-B00F-B4AA7FC1EC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42" r:id="rId1"/>
    <p:sldLayoutId id="2147486043" r:id="rId2"/>
    <p:sldLayoutId id="2147486044" r:id="rId3"/>
    <p:sldLayoutId id="2147486045" r:id="rId4"/>
    <p:sldLayoutId id="2147486046" r:id="rId5"/>
    <p:sldLayoutId id="2147486047" r:id="rId6"/>
    <p:sldLayoutId id="2147486048" r:id="rId7"/>
    <p:sldLayoutId id="2147486049" r:id="rId8"/>
    <p:sldLayoutId id="2147486050" r:id="rId9"/>
    <p:sldLayoutId id="2147486051" r:id="rId10"/>
    <p:sldLayoutId id="214748605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91513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965B83F2-816B-4F16-84F3-6BFF809924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11188" y="4365625"/>
            <a:ext cx="81375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>
                <a:ea typeface="Arial Unicode MS" panose="020B0604020202020204" pitchFamily="34" charset="-122"/>
                <a:cs typeface="Arial Unicode MS" panose="020B0604020202020204" pitchFamily="34" charset="-122"/>
              </a:rPr>
              <a:t>单击此处编辑母版文本样式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altLang="zh-CN" sz="240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3" r:id="rId1"/>
    <p:sldLayoutId id="2147486054" r:id="rId2"/>
    <p:sldLayoutId id="2147486055" r:id="rId3"/>
    <p:sldLayoutId id="2147486056" r:id="rId4"/>
    <p:sldLayoutId id="2147486057" r:id="rId5"/>
    <p:sldLayoutId id="2147486058" r:id="rId6"/>
    <p:sldLayoutId id="2147486059" r:id="rId7"/>
    <p:sldLayoutId id="2147486060" r:id="rId8"/>
    <p:sldLayoutId id="2147486061" r:id="rId9"/>
    <p:sldLayoutId id="2147486062" r:id="rId10"/>
    <p:sldLayoutId id="214748606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28938" y="0"/>
            <a:ext cx="5900737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</a:t>
            </a: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928688"/>
            <a:ext cx="82296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ECB73DD-6517-4BCC-B2FF-21760ED591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151" name="Picture 256" descr="03-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308725"/>
            <a:ext cx="8459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257" descr="eagle_blu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8725"/>
            <a:ext cx="6842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图片 10" descr="zju.bmp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177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TextBox 11"/>
          <p:cNvSpPr txBox="1">
            <a:spLocks noChangeArrowheads="1"/>
          </p:cNvSpPr>
          <p:nvPr/>
        </p:nvSpPr>
        <p:spPr bwMode="auto">
          <a:xfrm>
            <a:off x="785813" y="6324600"/>
            <a:ext cx="4357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chemeClr val="bg1"/>
                </a:solidFill>
              </a:rPr>
              <a:t>Organization_Instruction_jxh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4071938" y="6326188"/>
            <a:ext cx="1285875" cy="4286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bg1"/>
                </a:solidFill>
              </a:rPr>
              <a:t>2.</a:t>
            </a:r>
            <a:fld id="{3B2C0CE3-1CB0-4D44-A086-3580762362E5}" type="slidenum">
              <a:rPr lang="zh-CN" altLang="en-US" sz="240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24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18" r:id="rId1"/>
    <p:sldLayoutId id="2147486119" r:id="rId2"/>
    <p:sldLayoutId id="2147486120" r:id="rId3"/>
    <p:sldLayoutId id="2147486064" r:id="rId4"/>
    <p:sldLayoutId id="2147486121" r:id="rId5"/>
    <p:sldLayoutId id="2147486122" r:id="rId6"/>
    <p:sldLayoutId id="2147486123" r:id="rId7"/>
    <p:sldLayoutId id="2147486124" r:id="rId8"/>
    <p:sldLayoutId id="2147486125" r:id="rId9"/>
    <p:sldLayoutId id="2147486126" r:id="rId10"/>
    <p:sldLayoutId id="2147486127" r:id="rId11"/>
    <p:sldLayoutId id="2147486128" r:id="rId12"/>
    <p:sldLayoutId id="2147486129" r:id="rId13"/>
  </p:sldLayoutIdLst>
  <p:transition spd="med">
    <p:random/>
    <p:sndAc>
      <p:stSnd>
        <p:snd r:embed="rId15" name="chimes.wav"/>
      </p:stSnd>
    </p:sndAc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36D1D87-F863-4B5E-9364-5F24AAF09F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30" r:id="rId1"/>
    <p:sldLayoutId id="2147486065" r:id="rId2"/>
    <p:sldLayoutId id="2147486066" r:id="rId3"/>
    <p:sldLayoutId id="2147486067" r:id="rId4"/>
    <p:sldLayoutId id="2147486068" r:id="rId5"/>
    <p:sldLayoutId id="2147486069" r:id="rId6"/>
    <p:sldLayoutId id="2147486070" r:id="rId7"/>
    <p:sldLayoutId id="2147486071" r:id="rId8"/>
    <p:sldLayoutId id="2147486072" r:id="rId9"/>
    <p:sldLayoutId id="2147486073" r:id="rId10"/>
    <p:sldLayoutId id="2147486074" r:id="rId11"/>
    <p:sldLayoutId id="2147486075" r:id="rId12"/>
    <p:sldLayoutId id="2147486076" r:id="rId13"/>
    <p:sldLayoutId id="2147486077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331914" y="2"/>
            <a:ext cx="7561262" cy="981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2641600" y="6524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FFF4EA94-0EC2-49B3-88FF-867E2558455A}" type="slidenum">
              <a:rPr lang="en-US" altLang="zh-CN" sz="105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050" dirty="0">
              <a:solidFill>
                <a:srgbClr val="000000"/>
              </a:solidFill>
            </a:endParaRPr>
          </a:p>
        </p:txBody>
      </p:sp>
      <p:pic>
        <p:nvPicPr>
          <p:cNvPr id="1028" name="Picture 7" descr="雅典神庙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6" y="165100"/>
            <a:ext cx="98901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00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45" r:id="rId1"/>
    <p:sldLayoutId id="2147486146" r:id="rId2"/>
    <p:sldLayoutId id="2147486147" r:id="rId3"/>
    <p:sldLayoutId id="2147486148" r:id="rId4"/>
    <p:sldLayoutId id="2147486149" r:id="rId5"/>
    <p:sldLayoutId id="2147486150" r:id="rId6"/>
    <p:sldLayoutId id="2147486151" r:id="rId7"/>
    <p:sldLayoutId id="2147486152" r:id="rId8"/>
    <p:sldLayoutId id="2147486153" r:id="rId9"/>
    <p:sldLayoutId id="2147486154" r:id="rId10"/>
    <p:sldLayoutId id="2147486155" r:id="rId11"/>
    <p:sldLayoutId id="2147486156" r:id="rId12"/>
    <p:sldLayoutId id="2147486157" r:id="rId13"/>
    <p:sldLayoutId id="2147486158" r:id="rId14"/>
    <p:sldLayoutId id="2147486159" r:id="rId15"/>
    <p:sldLayoutId id="2147486160" r:id="rId16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8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8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8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99592" y="2386667"/>
            <a:ext cx="6400800" cy="1446550"/>
          </a:xfrm>
        </p:spPr>
        <p:txBody>
          <a:bodyPr/>
          <a:lstStyle/>
          <a:p>
            <a:pPr eaLnBrk="1" hangingPunct="1"/>
            <a:r>
              <a:rPr lang="en-US" altLang="zh-CN" dirty="0" err="1">
                <a:solidFill>
                  <a:srgbClr val="F60A10"/>
                </a:solidFill>
              </a:rPr>
              <a:t>Chapt</a:t>
            </a:r>
            <a:r>
              <a:rPr lang="en-US" altLang="zh-CN" dirty="0">
                <a:solidFill>
                  <a:srgbClr val="F60A10"/>
                </a:solidFill>
              </a:rPr>
              <a:t> 2-1: </a:t>
            </a:r>
            <a:br>
              <a:rPr lang="en-US" altLang="zh-CN" dirty="0">
                <a:solidFill>
                  <a:srgbClr val="F60A10"/>
                </a:solidFill>
              </a:rPr>
            </a:br>
            <a:r>
              <a:rPr lang="en-US" altLang="zh-CN" dirty="0">
                <a:solidFill>
                  <a:srgbClr val="F60A10"/>
                </a:solidFill>
              </a:rPr>
              <a:t>Memory hierarchy</a:t>
            </a:r>
          </a:p>
        </p:txBody>
      </p:sp>
      <p:sp>
        <p:nvSpPr>
          <p:cNvPr id="66563" name="Rectangle 7"/>
          <p:cNvSpPr>
            <a:spLocks noGrp="1" noRot="1" noChangeArrowheads="1"/>
          </p:cNvSpPr>
          <p:nvPr>
            <p:ph type="subTitle" idx="1"/>
          </p:nvPr>
        </p:nvSpPr>
        <p:spPr>
          <a:xfrm>
            <a:off x="827584" y="4293096"/>
            <a:ext cx="5791200" cy="14954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30000"/>
              <a:buFontTx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Memory hierarchy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30000"/>
              <a:buFontTx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The basic of cache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30000"/>
              <a:buFontTx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Organization of main memory</a:t>
            </a:r>
            <a:endParaRPr lang="en-US" altLang="zh-CN" sz="2800" dirty="0"/>
          </a:p>
        </p:txBody>
      </p:sp>
      <p:sp>
        <p:nvSpPr>
          <p:cNvPr id="66564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flipH="1" flipV="1">
            <a:off x="8382000" y="0"/>
            <a:ext cx="762000" cy="762000"/>
          </a:xfrm>
          <a:prstGeom prst="rtTriangl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6019800" y="6248400"/>
            <a:ext cx="297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0E890882-329F-4020-AA71-E8FD5753FF2D}" type="slidenum">
              <a:rPr kumimoji="0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8189912" cy="1052513"/>
          </a:xfrm>
        </p:spPr>
        <p:txBody>
          <a:bodyPr/>
          <a:lstStyle/>
          <a:p>
            <a:pPr eaLnBrk="1" hangingPunct="1"/>
            <a:r>
              <a:rPr lang="en-US" altLang="zh-CN"/>
              <a:t> </a:t>
            </a:r>
            <a:r>
              <a:rPr lang="en-US" altLang="zh-CN" sz="3600"/>
              <a:t>Different concerns</a:t>
            </a:r>
            <a:r>
              <a:rPr lang="en-US" altLang="zh-CN" sz="2800"/>
              <a:t> for </a:t>
            </a:r>
            <a:br>
              <a:rPr lang="en-US" altLang="zh-CN" sz="2800"/>
            </a:br>
            <a:r>
              <a:rPr lang="en-US" altLang="zh-CN" sz="2800"/>
              <a:t>desktops, servers, and embedded computers</a:t>
            </a:r>
          </a:p>
        </p:txBody>
      </p:sp>
      <p:sp>
        <p:nvSpPr>
          <p:cNvPr id="77827" name="Rectangle 7"/>
          <p:cNvSpPr>
            <a:spLocks noGrp="1" noRot="1" noChangeArrowheads="1"/>
          </p:cNvSpPr>
          <p:nvPr>
            <p:ph idx="1"/>
          </p:nvPr>
        </p:nvSpPr>
        <p:spPr>
          <a:xfrm>
            <a:off x="250825" y="1196975"/>
            <a:ext cx="8610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Desktop computers: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primarily running one application for single 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concerned more with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average latency</a:t>
            </a:r>
            <a:r>
              <a:rPr lang="en-US" altLang="zh-CN" sz="2000">
                <a:latin typeface="Comic Sans MS" panose="030F0702030302020204" pitchFamily="66" charset="0"/>
              </a:rPr>
              <a:t> from the memory hierarchy.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Servers computers: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May have hundreds of users running potentially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dozens of applications simultaneously.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concerned about memory</a:t>
            </a:r>
            <a:r>
              <a:rPr lang="en-US" altLang="zh-CN" sz="2000" b="1">
                <a:latin typeface="Comic Sans MS" panose="030F0702030302020204" pitchFamily="66" charset="0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bandwidth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Embedded computers: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Used for real-time applications, so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worst-case performance</a:t>
            </a:r>
            <a:r>
              <a:rPr lang="en-US" altLang="zh-CN" sz="2000">
                <a:latin typeface="Comic Sans MS" panose="030F0702030302020204" pitchFamily="66" charset="0"/>
              </a:rPr>
              <a:t> is a focus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Power and battery life, may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NOT</a:t>
            </a:r>
            <a:r>
              <a:rPr lang="en-US" altLang="zh-CN" sz="2000">
                <a:latin typeface="Comic Sans MS" panose="030F0702030302020204" pitchFamily="66" charset="0"/>
              </a:rPr>
              <a:t> choose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hardware optimizations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Running only one application using very simple OS, so </a:t>
            </a:r>
            <a:r>
              <a:rPr lang="en-US" altLang="zh-CN" sz="2000" b="1">
                <a:solidFill>
                  <a:srgbClr val="009999"/>
                </a:solidFill>
                <a:latin typeface="Comic Sans MS" panose="030F0702030302020204" pitchFamily="66" charset="0"/>
              </a:rPr>
              <a:t>protection</a:t>
            </a:r>
            <a:r>
              <a:rPr lang="en-US" altLang="zh-CN" sz="2000">
                <a:latin typeface="Comic Sans MS" panose="030F0702030302020204" pitchFamily="66" charset="0"/>
              </a:rPr>
              <a:t> role of memory </a:t>
            </a:r>
            <a:r>
              <a:rPr lang="en-US" altLang="zh-CN" sz="2000" b="1">
                <a:solidFill>
                  <a:srgbClr val="009999"/>
                </a:solidFill>
                <a:latin typeface="Comic Sans MS" panose="030F0702030302020204" pitchFamily="66" charset="0"/>
              </a:rPr>
              <a:t>is often diminished</a:t>
            </a:r>
            <a:r>
              <a:rPr lang="en-US" altLang="zh-CN" sz="2000">
                <a:latin typeface="Comic Sans MS" panose="030F0702030302020204" pitchFamily="66" charset="0"/>
              </a:rPr>
              <a:t>.</a:t>
            </a:r>
          </a:p>
        </p:txBody>
      </p:sp>
    </p:spTree>
  </p:cSld>
  <p:clrMapOvr>
    <a:masterClrMapping/>
  </p:clrMapOvr>
  <p:transition spd="slow"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8113" y="-41275"/>
            <a:ext cx="9648825" cy="936625"/>
          </a:xfrm>
        </p:spPr>
        <p:txBody>
          <a:bodyPr/>
          <a:lstStyle/>
          <a:p>
            <a:pPr eaLnBrk="1" hangingPunct="1"/>
            <a:r>
              <a:rPr lang="en-US" altLang="zh-CN"/>
              <a:t>Memory Hierarchy Terminology</a:t>
            </a:r>
          </a:p>
        </p:txBody>
      </p:sp>
      <p:sp>
        <p:nvSpPr>
          <p:cNvPr id="798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052513"/>
            <a:ext cx="9144000" cy="3124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Hit:</a:t>
            </a:r>
            <a:r>
              <a:rPr lang="en-US" altLang="zh-CN" sz="2000" b="1">
                <a:latin typeface="Comic Sans MS" panose="030F0702030302020204" pitchFamily="66" charset="0"/>
              </a:rPr>
              <a:t> data appears in some block in the faster level (Block X)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Hit Rate</a:t>
            </a:r>
            <a:r>
              <a:rPr lang="en-US" altLang="zh-CN" sz="2000" b="1">
                <a:latin typeface="Comic Sans MS" panose="030F0702030302020204" pitchFamily="66" charset="0"/>
              </a:rPr>
              <a:t> the fraction of memory access found in the faster level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 b="1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Hit Time</a:t>
            </a:r>
            <a:r>
              <a:rPr lang="en-US" altLang="zh-CN" sz="2000" b="1">
                <a:latin typeface="Comic Sans MS" panose="030F0702030302020204" pitchFamily="66" charset="0"/>
              </a:rPr>
              <a:t>: Time to access the faster level which consists of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		 Memory access time + Time to determine hit/miss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CN" sz="2000" b="1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Miss:</a:t>
            </a:r>
            <a:r>
              <a:rPr lang="en-US" altLang="zh-CN" sz="2000" b="1">
                <a:latin typeface="Comic Sans MS" panose="030F0702030302020204" pitchFamily="66" charset="0"/>
              </a:rPr>
              <a:t> data needs to be retrieve from a block in the slower level   (Block Y)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 b="1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Miss Rate</a:t>
            </a:r>
            <a:r>
              <a:rPr lang="en-US" altLang="zh-CN" sz="2000" b="1">
                <a:solidFill>
                  <a:schemeClr val="accent1"/>
                </a:solidFill>
                <a:latin typeface="Comic Sans MS" panose="030F0702030302020204" pitchFamily="66" charset="0"/>
              </a:rPr>
              <a:t>  </a:t>
            </a:r>
            <a:r>
              <a:rPr lang="en-US" altLang="zh-CN" sz="2000" b="1">
                <a:latin typeface="Comic Sans MS" panose="030F0702030302020204" pitchFamily="66" charset="0"/>
              </a:rPr>
              <a:t>= 1 - (Hit Rate)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 b="1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Miss Penalty</a:t>
            </a:r>
            <a:r>
              <a:rPr lang="en-US" altLang="zh-CN" sz="2000" b="1">
                <a:solidFill>
                  <a:schemeClr val="accent2"/>
                </a:solidFill>
                <a:latin typeface="Comic Sans MS" panose="030F0702030302020204" pitchFamily="66" charset="0"/>
              </a:rPr>
              <a:t>:</a:t>
            </a:r>
            <a:r>
              <a:rPr lang="en-US" altLang="zh-CN" sz="2000" b="1">
                <a:latin typeface="Comic Sans MS" panose="030F0702030302020204" pitchFamily="66" charset="0"/>
              </a:rPr>
              <a:t> Time to replace a block in the upper level  + 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			Time to deliver the block to the processor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US" altLang="zh-CN" sz="2000" b="1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Hit Time &lt;&lt; Miss Penalty</a:t>
            </a:r>
            <a:endParaRPr lang="en-US" altLang="zh-CN" b="1">
              <a:solidFill>
                <a:srgbClr val="0000FF"/>
              </a:solidFill>
            </a:endParaRPr>
          </a:p>
        </p:txBody>
      </p:sp>
      <p:grpSp>
        <p:nvGrpSpPr>
          <p:cNvPr id="79876" name="Group 18"/>
          <p:cNvGrpSpPr>
            <a:grpSpLocks/>
          </p:cNvGrpSpPr>
          <p:nvPr/>
        </p:nvGrpSpPr>
        <p:grpSpPr bwMode="auto">
          <a:xfrm>
            <a:off x="468313" y="4221163"/>
            <a:ext cx="8266112" cy="1804987"/>
            <a:chOff x="249" y="2886"/>
            <a:chExt cx="5207" cy="1137"/>
          </a:xfrm>
        </p:grpSpPr>
        <p:sp>
          <p:nvSpPr>
            <p:cNvPr id="79877" name="Rectangle 5"/>
            <p:cNvSpPr>
              <a:spLocks noChangeArrowheads="1"/>
            </p:cNvSpPr>
            <p:nvPr/>
          </p:nvSpPr>
          <p:spPr bwMode="auto">
            <a:xfrm>
              <a:off x="2064" y="3022"/>
              <a:ext cx="1258" cy="10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9878" name="Rectangle 6"/>
            <p:cNvSpPr>
              <a:spLocks noChangeArrowheads="1"/>
            </p:cNvSpPr>
            <p:nvPr/>
          </p:nvSpPr>
          <p:spPr bwMode="auto">
            <a:xfrm>
              <a:off x="4274" y="2886"/>
              <a:ext cx="1182" cy="10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9879" name="Rectangle 7"/>
            <p:cNvSpPr>
              <a:spLocks noChangeArrowheads="1"/>
            </p:cNvSpPr>
            <p:nvPr/>
          </p:nvSpPr>
          <p:spPr bwMode="auto">
            <a:xfrm>
              <a:off x="4354" y="2894"/>
              <a:ext cx="1093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/>
                <a:t>Slower Level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/>
                <a:t>Memory</a:t>
              </a:r>
            </a:p>
          </p:txBody>
        </p:sp>
        <p:sp>
          <p:nvSpPr>
            <p:cNvPr id="79880" name="Rectangle 8"/>
            <p:cNvSpPr>
              <a:spLocks noChangeArrowheads="1"/>
            </p:cNvSpPr>
            <p:nvPr/>
          </p:nvSpPr>
          <p:spPr bwMode="auto">
            <a:xfrm>
              <a:off x="2184" y="3028"/>
              <a:ext cx="1046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/>
                <a:t>Faster Level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/>
                <a:t>Memory</a:t>
              </a:r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 flipH="1">
              <a:off x="251" y="3234"/>
              <a:ext cx="18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2" name="Rectangle 10"/>
            <p:cNvSpPr>
              <a:spLocks noChangeArrowheads="1"/>
            </p:cNvSpPr>
            <p:nvPr/>
          </p:nvSpPr>
          <p:spPr bwMode="auto">
            <a:xfrm>
              <a:off x="626" y="3056"/>
              <a:ext cx="93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To Processor</a:t>
              </a:r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>
              <a:off x="276" y="3678"/>
              <a:ext cx="17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4" name="Rectangle 12"/>
            <p:cNvSpPr>
              <a:spLocks noChangeArrowheads="1"/>
            </p:cNvSpPr>
            <p:nvPr/>
          </p:nvSpPr>
          <p:spPr bwMode="auto">
            <a:xfrm>
              <a:off x="249" y="3501"/>
              <a:ext cx="109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From Processor</a:t>
              </a:r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>
              <a:off x="3369" y="3412"/>
              <a:ext cx="8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6" name="Rectangle 14"/>
            <p:cNvSpPr>
              <a:spLocks noChangeArrowheads="1"/>
            </p:cNvSpPr>
            <p:nvPr/>
          </p:nvSpPr>
          <p:spPr bwMode="auto">
            <a:xfrm>
              <a:off x="2517" y="3612"/>
              <a:ext cx="364" cy="21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9887" name="Rectangle 15"/>
            <p:cNvSpPr>
              <a:spLocks noChangeArrowheads="1"/>
            </p:cNvSpPr>
            <p:nvPr/>
          </p:nvSpPr>
          <p:spPr bwMode="auto">
            <a:xfrm>
              <a:off x="2437" y="3381"/>
              <a:ext cx="64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FF0000"/>
                  </a:solidFill>
                </a:rPr>
                <a:t>Block X</a:t>
              </a:r>
              <a:endParaRPr kumimoji="0" lang="en-US" altLang="zh-CN" sz="1400" b="1">
                <a:solidFill>
                  <a:srgbClr val="FF0000"/>
                </a:solidFill>
              </a:endParaRPr>
            </a:p>
          </p:txBody>
        </p:sp>
        <p:sp>
          <p:nvSpPr>
            <p:cNvPr id="79888" name="Rectangle 16"/>
            <p:cNvSpPr>
              <a:spLocks noChangeArrowheads="1"/>
            </p:cNvSpPr>
            <p:nvPr/>
          </p:nvSpPr>
          <p:spPr bwMode="auto">
            <a:xfrm>
              <a:off x="4720" y="3727"/>
              <a:ext cx="365" cy="21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9889" name="Rectangle 17"/>
            <p:cNvSpPr>
              <a:spLocks noChangeArrowheads="1"/>
            </p:cNvSpPr>
            <p:nvPr/>
          </p:nvSpPr>
          <p:spPr bwMode="auto">
            <a:xfrm>
              <a:off x="4558" y="3475"/>
              <a:ext cx="64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FF0000"/>
                  </a:solidFill>
                </a:rPr>
                <a:t>Block</a:t>
              </a:r>
              <a:r>
                <a:rPr kumimoji="0" lang="en-US" altLang="zh-CN" sz="1800">
                  <a:solidFill>
                    <a:srgbClr val="FF0000"/>
                  </a:solidFill>
                </a:rPr>
                <a:t> </a:t>
              </a:r>
              <a:r>
                <a:rPr kumimoji="0" lang="en-US" altLang="zh-CN" sz="1800" b="1">
                  <a:solidFill>
                    <a:srgbClr val="FF0000"/>
                  </a:solidFill>
                </a:rPr>
                <a:t>Y</a:t>
              </a:r>
              <a:endParaRPr kumimoji="0" lang="en-US" altLang="zh-CN" sz="14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slow"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79425" y="188913"/>
            <a:ext cx="8528050" cy="588962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/>
              <a:t>Review of the ABCs of Caches</a:t>
            </a:r>
          </a:p>
        </p:txBody>
      </p:sp>
      <p:sp>
        <p:nvSpPr>
          <p:cNvPr id="1054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42900" y="1071563"/>
            <a:ext cx="8801100" cy="5257800"/>
          </a:xfrm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36 terms of Cache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Cache			        	Virtual memory 	 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data cache 	                    	Instruction cache      	unified cache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block                                   	page                           	tag field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Block address 	        	index field 		block offset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FF0000"/>
                </a:solidFill>
              </a:rPr>
              <a:t>full associative                    	</a:t>
            </a:r>
            <a:r>
              <a:rPr lang="en-US" altLang="zh-CN" sz="2200"/>
              <a:t>set associative</a:t>
            </a:r>
            <a:r>
              <a:rPr lang="en-US" altLang="zh-CN" sz="2200" b="1">
                <a:solidFill>
                  <a:srgbClr val="FF0000"/>
                </a:solidFill>
              </a:rPr>
              <a:t> 	direct mapped</a:t>
            </a:r>
            <a:r>
              <a:rPr lang="en-US" altLang="zh-CN" sz="2200"/>
              <a:t>       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FF0000"/>
                </a:solidFill>
              </a:rPr>
              <a:t>n-way set associative</a:t>
            </a:r>
            <a:r>
              <a:rPr lang="en-US" altLang="zh-CN" sz="2200"/>
              <a:t>         	set                    	address trace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misses per instruction       	Memory stall cycles 	</a:t>
            </a:r>
            <a:r>
              <a:rPr lang="en-US" altLang="zh-CN" sz="2200" b="1">
                <a:solidFill>
                  <a:srgbClr val="0000FF"/>
                </a:solidFill>
              </a:rPr>
              <a:t>miss penalty</a:t>
            </a:r>
            <a:r>
              <a:rPr lang="en-US" altLang="zh-CN" sz="2200"/>
              <a:t> 	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0000FF"/>
                </a:solidFill>
              </a:rPr>
              <a:t>Valid bit		        	dirty bit	</a:t>
            </a:r>
            <a:r>
              <a:rPr lang="en-US" altLang="zh-CN" sz="2200"/>
              <a:t>	l</a:t>
            </a:r>
            <a:r>
              <a:rPr lang="en-US" altLang="zh-CN" sz="2200" b="1">
                <a:solidFill>
                  <a:srgbClr val="FF0000"/>
                </a:solidFill>
              </a:rPr>
              <a:t>ocality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cache hit 		        	hit time		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cache miss                          	miss rate                   	page fault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Write through		           write back                    </a:t>
            </a:r>
            <a:r>
              <a:rPr lang="en-US" altLang="zh-CN" sz="2200" b="1">
                <a:solidFill>
                  <a:srgbClr val="008000"/>
                </a:solidFill>
              </a:rPr>
              <a:t>write allocate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random replacememt            	least-recently used 	</a:t>
            </a:r>
            <a:r>
              <a:rPr lang="en-US" altLang="zh-CN" sz="2200" b="1">
                <a:solidFill>
                  <a:srgbClr val="008000"/>
                </a:solidFill>
              </a:rPr>
              <a:t>no-write allocate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FF0000"/>
                </a:solidFill>
              </a:rPr>
              <a:t>Average memory access time</a:t>
            </a:r>
            <a:r>
              <a:rPr lang="en-US" altLang="zh-CN" sz="2200"/>
              <a:t>     write buffer	write stall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105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105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105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2176463" y="0"/>
            <a:ext cx="6342062" cy="779463"/>
          </a:xfrm>
        </p:spPr>
        <p:txBody>
          <a:bodyPr/>
          <a:lstStyle/>
          <a:p>
            <a:pPr eaLnBrk="1" hangingPunct="1"/>
            <a:r>
              <a:rPr lang="en-US" altLang="zh-CN"/>
              <a:t>What is a cache?</a:t>
            </a:r>
          </a:p>
        </p:txBody>
      </p:sp>
      <p:sp>
        <p:nvSpPr>
          <p:cNvPr id="81923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304800" y="1143000"/>
            <a:ext cx="8839200" cy="3025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Small, fast storage used to improve average access time to slow memory.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b="1">
                <a:latin typeface="Comic Sans MS" panose="030F0702030302020204" pitchFamily="66" charset="0"/>
              </a:rPr>
              <a:t>In computer architecture, almost everything is a cache!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>
                <a:latin typeface="Comic Sans MS" panose="030F0702030302020204" pitchFamily="66" charset="0"/>
              </a:rPr>
              <a:t>Registers “a cache” on variables – software managed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>
                <a:latin typeface="Comic Sans MS" panose="030F0702030302020204" pitchFamily="66" charset="0"/>
              </a:rPr>
              <a:t>First-level cache a cache on second-level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>
                <a:latin typeface="Comic Sans MS" panose="030F0702030302020204" pitchFamily="66" charset="0"/>
              </a:rPr>
              <a:t>Second-level cache a cache on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>
                <a:latin typeface="Comic Sans MS" panose="030F0702030302020204" pitchFamily="66" charset="0"/>
              </a:rPr>
              <a:t>Memory a cache on disk (virtual memory)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>
                <a:latin typeface="Comic Sans MS" panose="030F0702030302020204" pitchFamily="66" charset="0"/>
              </a:rPr>
              <a:t>TLB a cache on page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>
                <a:latin typeface="Comic Sans MS" panose="030F0702030302020204" pitchFamily="66" charset="0"/>
              </a:rPr>
              <a:t>Branch-prediction a cache on prediction information?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b="1"/>
          </a:p>
        </p:txBody>
      </p:sp>
      <p:grpSp>
        <p:nvGrpSpPr>
          <p:cNvPr id="81924" name="Group 7"/>
          <p:cNvGrpSpPr>
            <a:grpSpLocks/>
          </p:cNvGrpSpPr>
          <p:nvPr/>
        </p:nvGrpSpPr>
        <p:grpSpPr bwMode="auto">
          <a:xfrm>
            <a:off x="1835150" y="4005263"/>
            <a:ext cx="5791200" cy="2408237"/>
            <a:chOff x="960" y="2803"/>
            <a:chExt cx="3648" cy="1517"/>
          </a:xfrm>
        </p:grpSpPr>
        <p:graphicFrame>
          <p:nvGraphicFramePr>
            <p:cNvPr id="81925" name="Object 2"/>
            <p:cNvGraphicFramePr>
              <a:graphicFrameLocks noChangeAspect="1"/>
            </p:cNvGraphicFramePr>
            <p:nvPr/>
          </p:nvGraphicFramePr>
          <p:xfrm>
            <a:off x="1200" y="2803"/>
            <a:ext cx="3317" cy="1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32" name="位图图像" r:id="rId3" imgW="5265876" imgH="2408129" progId="Paint.Picture">
                    <p:embed/>
                  </p:oleObj>
                </mc:Choice>
                <mc:Fallback>
                  <p:oleObj name="位图图像" r:id="rId3" imgW="5265876" imgH="2408129" progId="Paint.Picture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803"/>
                          <a:ext cx="3317" cy="1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26" name="AutoShape 5"/>
            <p:cNvSpPr>
              <a:spLocks noChangeArrowheads="1"/>
            </p:cNvSpPr>
            <p:nvPr/>
          </p:nvSpPr>
          <p:spPr bwMode="auto">
            <a:xfrm flipV="1">
              <a:off x="4416" y="2832"/>
              <a:ext cx="192" cy="1248"/>
            </a:xfrm>
            <a:prstGeom prst="downArrow">
              <a:avLst>
                <a:gd name="adj1" fmla="val 36676"/>
                <a:gd name="adj2" fmla="val 109387"/>
              </a:avLst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81927" name="AutoShape 6"/>
            <p:cNvSpPr>
              <a:spLocks noChangeArrowheads="1"/>
            </p:cNvSpPr>
            <p:nvPr/>
          </p:nvSpPr>
          <p:spPr bwMode="auto">
            <a:xfrm>
              <a:off x="960" y="2880"/>
              <a:ext cx="192" cy="1248"/>
            </a:xfrm>
            <a:prstGeom prst="downArrow">
              <a:avLst>
                <a:gd name="adj1" fmla="val 39583"/>
                <a:gd name="adj2" fmla="val 122387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</p:grpSp>
    </p:spTree>
  </p:cSld>
  <p:clrMapOvr>
    <a:masterClrMapping/>
  </p:clrMapOvr>
  <p:transition spd="slow"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38338" y="261938"/>
            <a:ext cx="6813550" cy="588962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3600"/>
              <a:t>Four Questions for Memory Hierarchy Designers</a:t>
            </a:r>
          </a:p>
        </p:txBody>
      </p:sp>
      <p:sp>
        <p:nvSpPr>
          <p:cNvPr id="829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196975"/>
            <a:ext cx="8458200" cy="5105400"/>
          </a:xfrm>
        </p:spPr>
        <p:txBody>
          <a:bodyPr lIns="90488" tIns="44450" rIns="90488" bIns="44450"/>
          <a:lstStyle/>
          <a:p>
            <a:pPr marL="285750" indent="-285750" eaLnBrk="1" hangingPunct="1"/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Q1:</a:t>
            </a:r>
            <a:r>
              <a:rPr lang="en-US" altLang="zh-CN" sz="2400">
                <a:latin typeface="Comic Sans MS" panose="030F0702030302020204" pitchFamily="66" charset="0"/>
              </a:rPr>
              <a:t> Where can a block be placed in the upper level? </a:t>
            </a:r>
          </a:p>
          <a:p>
            <a:pPr marL="285750" indent="-285750" eaLnBrk="1" hangingPunct="1">
              <a:buFont typeface="Wingdings" panose="05000000000000000000" pitchFamily="2" charset="2"/>
              <a:buNone/>
            </a:pPr>
            <a:r>
              <a:rPr lang="en-US" altLang="zh-CN" sz="2400" i="1">
                <a:solidFill>
                  <a:schemeClr val="hlink"/>
                </a:solidFill>
                <a:latin typeface="Comic Sans MS" panose="030F0702030302020204" pitchFamily="66" charset="0"/>
              </a:rPr>
              <a:t>		</a:t>
            </a:r>
            <a:r>
              <a:rPr lang="en-US" altLang="zh-CN" sz="2400" i="1">
                <a:solidFill>
                  <a:srgbClr val="0000FF"/>
                </a:solidFill>
                <a:latin typeface="Comic Sans MS" panose="030F0702030302020204" pitchFamily="66" charset="0"/>
              </a:rPr>
              <a:t>(Block placement)</a:t>
            </a:r>
          </a:p>
          <a:p>
            <a:pPr marL="685800" lvl="1" indent="-228600" eaLnBrk="1" hangingPunct="1"/>
            <a:r>
              <a:rPr lang="en-US" altLang="zh-CN" sz="2400">
                <a:latin typeface="Comic Sans MS" panose="030F0702030302020204" pitchFamily="66" charset="0"/>
              </a:rPr>
              <a:t>Fully Associative, Set Associative, Direct Mapped</a:t>
            </a:r>
          </a:p>
          <a:p>
            <a:pPr marL="285750" indent="-285750" eaLnBrk="1" hangingPunct="1"/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Q2</a:t>
            </a:r>
            <a:r>
              <a:rPr lang="en-US" altLang="zh-CN" sz="2400">
                <a:latin typeface="Comic Sans MS" panose="030F0702030302020204" pitchFamily="66" charset="0"/>
              </a:rPr>
              <a:t>: How is a block found if it is in the upper level?</a:t>
            </a:r>
            <a:br>
              <a:rPr lang="en-US" altLang="zh-CN" sz="2400">
                <a:latin typeface="Comic Sans MS" panose="030F0702030302020204" pitchFamily="66" charset="0"/>
              </a:rPr>
            </a:br>
            <a:r>
              <a:rPr lang="en-US" altLang="zh-CN" sz="2400" i="1">
                <a:solidFill>
                  <a:schemeClr val="hlink"/>
                </a:solidFill>
                <a:latin typeface="Comic Sans MS" panose="030F0702030302020204" pitchFamily="66" charset="0"/>
              </a:rPr>
              <a:t> 	</a:t>
            </a:r>
            <a:r>
              <a:rPr lang="en-US" altLang="zh-CN" sz="2400" i="1">
                <a:solidFill>
                  <a:srgbClr val="0000FF"/>
                </a:solidFill>
                <a:latin typeface="Comic Sans MS" panose="030F0702030302020204" pitchFamily="66" charset="0"/>
              </a:rPr>
              <a:t>(Block identification)</a:t>
            </a:r>
            <a:endParaRPr lang="en-US" altLang="zh-CN" sz="240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685800" lvl="1" indent="-228600" eaLnBrk="1" hangingPunct="1"/>
            <a:r>
              <a:rPr lang="en-US" altLang="zh-CN" sz="2400">
                <a:latin typeface="Comic Sans MS" panose="030F0702030302020204" pitchFamily="66" charset="0"/>
              </a:rPr>
              <a:t>Tag/Block</a:t>
            </a:r>
          </a:p>
          <a:p>
            <a:pPr marL="285750" indent="-285750" eaLnBrk="1" hangingPunct="1"/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Q3:</a:t>
            </a:r>
            <a:r>
              <a:rPr lang="en-US" altLang="zh-CN" sz="2400">
                <a:latin typeface="Comic Sans MS" panose="030F0702030302020204" pitchFamily="66" charset="0"/>
              </a:rPr>
              <a:t> Which block should be replaced on a miss? </a:t>
            </a:r>
            <a:br>
              <a:rPr lang="en-US" altLang="zh-CN" sz="2400">
                <a:latin typeface="Comic Sans MS" panose="030F0702030302020204" pitchFamily="66" charset="0"/>
              </a:rPr>
            </a:br>
            <a:r>
              <a:rPr lang="en-US" altLang="zh-CN" sz="2400">
                <a:latin typeface="Comic Sans MS" panose="030F0702030302020204" pitchFamily="66" charset="0"/>
              </a:rPr>
              <a:t>	</a:t>
            </a:r>
            <a:r>
              <a:rPr lang="en-US" altLang="zh-CN" sz="2400" i="1">
                <a:solidFill>
                  <a:srgbClr val="0000FF"/>
                </a:solidFill>
                <a:latin typeface="Comic Sans MS" panose="030F0702030302020204" pitchFamily="66" charset="0"/>
              </a:rPr>
              <a:t>(Block replacement)</a:t>
            </a:r>
            <a:endParaRPr lang="en-US" altLang="zh-CN" sz="240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685800" lvl="1" indent="-228600" eaLnBrk="1" hangingPunct="1"/>
            <a:r>
              <a:rPr lang="en-US" altLang="zh-CN" sz="2400">
                <a:latin typeface="Comic Sans MS" panose="030F0702030302020204" pitchFamily="66" charset="0"/>
              </a:rPr>
              <a:t>Random, LRU,FIFO</a:t>
            </a:r>
          </a:p>
          <a:p>
            <a:pPr marL="285750" indent="-285750" eaLnBrk="1" hangingPunct="1"/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Q4:</a:t>
            </a:r>
            <a:r>
              <a:rPr lang="en-US" altLang="zh-CN" sz="2400">
                <a:latin typeface="Comic Sans MS" panose="030F0702030302020204" pitchFamily="66" charset="0"/>
              </a:rPr>
              <a:t> What happens on a write? </a:t>
            </a:r>
            <a:br>
              <a:rPr lang="en-US" altLang="zh-CN" sz="2400">
                <a:latin typeface="Comic Sans MS" panose="030F0702030302020204" pitchFamily="66" charset="0"/>
              </a:rPr>
            </a:br>
            <a:r>
              <a:rPr lang="en-US" altLang="zh-CN" sz="2400">
                <a:latin typeface="Comic Sans MS" panose="030F0702030302020204" pitchFamily="66" charset="0"/>
              </a:rPr>
              <a:t>	</a:t>
            </a:r>
            <a:r>
              <a:rPr lang="en-US" altLang="zh-CN" sz="2400" i="1">
                <a:solidFill>
                  <a:srgbClr val="0000FF"/>
                </a:solidFill>
                <a:latin typeface="Comic Sans MS" panose="030F0702030302020204" pitchFamily="66" charset="0"/>
              </a:rPr>
              <a:t>(Write strategy)</a:t>
            </a:r>
          </a:p>
          <a:p>
            <a:pPr marL="685800" lvl="1" indent="-228600" eaLnBrk="1" hangingPunct="1"/>
            <a:r>
              <a:rPr lang="en-US" altLang="zh-CN" sz="2400">
                <a:latin typeface="Comic Sans MS" panose="030F0702030302020204" pitchFamily="66" charset="0"/>
              </a:rPr>
              <a:t>Write Back or Write Through (with Write Buffer)</a:t>
            </a:r>
          </a:p>
        </p:txBody>
      </p:sp>
    </p:spTree>
  </p:cSld>
  <p:clrMapOvr>
    <a:masterClrMapping/>
  </p:clrMapOvr>
  <p:transition spd="slow"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22463" y="161925"/>
            <a:ext cx="6813550" cy="58896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/>
              <a:t>Q1:</a:t>
            </a:r>
            <a:r>
              <a:rPr lang="en-US" altLang="zh-CN">
                <a:solidFill>
                  <a:srgbClr val="081D58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/>
              <a:t>Block Placement</a:t>
            </a:r>
          </a:p>
        </p:txBody>
      </p:sp>
      <p:sp>
        <p:nvSpPr>
          <p:cNvPr id="839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052513"/>
            <a:ext cx="8610600" cy="5257800"/>
          </a:xfrm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Direct mapped</a:t>
            </a:r>
            <a:r>
              <a:rPr lang="en-US" altLang="zh-CN" sz="2000">
                <a:latin typeface="Comic Sans MS" panose="030F0702030302020204" pitchFamily="66" charset="0"/>
              </a:rPr>
              <a:t> 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Block can only go in one place in the cache </a:t>
            </a:r>
          </a:p>
          <a:p>
            <a:pPr marL="285750" indent="-28575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u="sng">
                <a:latin typeface="Comic Sans MS" panose="030F0702030302020204" pitchFamily="66" charset="0"/>
              </a:rPr>
              <a:t>Usually </a:t>
            </a:r>
            <a:r>
              <a:rPr lang="en-US" altLang="zh-CN" sz="2000" u="sng">
                <a:solidFill>
                  <a:srgbClr val="0000FF"/>
                </a:solidFill>
                <a:latin typeface="Comic Sans MS" panose="030F0702030302020204" pitchFamily="66" charset="0"/>
              </a:rPr>
              <a:t>(address)</a:t>
            </a:r>
            <a:r>
              <a:rPr lang="en-US" altLang="zh-CN" sz="2000" u="sng">
                <a:latin typeface="Comic Sans MS" panose="030F0702030302020204" pitchFamily="66" charset="0"/>
              </a:rPr>
              <a:t> </a:t>
            </a:r>
            <a:r>
              <a:rPr lang="en-US" altLang="zh-CN" sz="2000" u="sng">
                <a:solidFill>
                  <a:srgbClr val="FF0000"/>
                </a:solidFill>
                <a:latin typeface="Comic Sans MS" panose="030F0702030302020204" pitchFamily="66" charset="0"/>
              </a:rPr>
              <a:t>MOD </a:t>
            </a:r>
            <a:r>
              <a:rPr lang="en-US" altLang="zh-CN" sz="2000" u="sng">
                <a:solidFill>
                  <a:srgbClr val="0000FF"/>
                </a:solidFill>
                <a:latin typeface="Comic Sans MS" panose="030F0702030302020204" pitchFamily="66" charset="0"/>
              </a:rPr>
              <a:t>(Number of blocks in cache)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Fully associative 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Block can go anywhere in cache. 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Set associative 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Block can go in one of a set of places in the cache. 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A set is a group of blocks in the cache.</a:t>
            </a:r>
          </a:p>
          <a:p>
            <a:pPr marL="685800" lvl="1" indent="-22860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u="sng">
                <a:solidFill>
                  <a:srgbClr val="0000FF"/>
                </a:solidFill>
                <a:latin typeface="Comic Sans MS" panose="030F0702030302020204" pitchFamily="66" charset="0"/>
              </a:rPr>
              <a:t>(Block address)</a:t>
            </a:r>
            <a:r>
              <a:rPr lang="en-US" altLang="zh-CN" sz="2000" u="sng">
                <a:latin typeface="Comic Sans MS" panose="030F0702030302020204" pitchFamily="66" charset="0"/>
              </a:rPr>
              <a:t> </a:t>
            </a:r>
            <a:r>
              <a:rPr lang="en-US" altLang="zh-CN" sz="2000" u="sng">
                <a:solidFill>
                  <a:srgbClr val="FF0000"/>
                </a:solidFill>
                <a:latin typeface="Comic Sans MS" panose="030F0702030302020204" pitchFamily="66" charset="0"/>
              </a:rPr>
              <a:t>MOD</a:t>
            </a:r>
            <a:r>
              <a:rPr lang="en-US" altLang="zh-CN" sz="2000" u="sng">
                <a:latin typeface="Comic Sans MS" panose="030F0702030302020204" pitchFamily="66" charset="0"/>
              </a:rPr>
              <a:t> </a:t>
            </a:r>
            <a:r>
              <a:rPr lang="en-US" altLang="zh-CN" sz="2000" u="sng">
                <a:solidFill>
                  <a:srgbClr val="0000FF"/>
                </a:solidFill>
                <a:latin typeface="Comic Sans MS" panose="030F0702030302020204" pitchFamily="66" charset="0"/>
              </a:rPr>
              <a:t>(Number of </a:t>
            </a:r>
            <a:r>
              <a:rPr lang="en-US" altLang="zh-CN" sz="2000" i="1" u="sng">
                <a:solidFill>
                  <a:srgbClr val="0000FF"/>
                </a:solidFill>
                <a:latin typeface="Comic Sans MS" panose="030F0702030302020204" pitchFamily="66" charset="0"/>
              </a:rPr>
              <a:t>sets</a:t>
            </a:r>
            <a:r>
              <a:rPr lang="en-US" altLang="zh-CN" sz="2000" u="sng">
                <a:solidFill>
                  <a:srgbClr val="0000FF"/>
                </a:solidFill>
                <a:latin typeface="Comic Sans MS" panose="030F0702030302020204" pitchFamily="66" charset="0"/>
              </a:rPr>
              <a:t> in the cache)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If sets have 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zh-CN" sz="2000">
                <a:latin typeface="Comic Sans MS" panose="030F0702030302020204" pitchFamily="66" charset="0"/>
              </a:rPr>
              <a:t> blocks, the cache is said to be 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n-way</a:t>
            </a:r>
            <a:r>
              <a:rPr lang="en-US" altLang="zh-CN" sz="2000">
                <a:latin typeface="Comic Sans MS" panose="030F0702030302020204" pitchFamily="66" charset="0"/>
              </a:rPr>
              <a:t> set associative. </a:t>
            </a: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 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395288" y="5013325"/>
            <a:ext cx="8382000" cy="11271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CN" sz="2400" b="1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Note that </a:t>
            </a:r>
            <a:r>
              <a:rPr kumimoji="0" lang="en-US" altLang="zh-CN" sz="2000" b="1">
                <a:solidFill>
                  <a:srgbClr val="FF0000"/>
                </a:solidFill>
                <a:latin typeface="Comic Sans MS" panose="030F0702030302020204" pitchFamily="66" charset="0"/>
              </a:rPr>
              <a:t>direct mapped</a:t>
            </a:r>
            <a:r>
              <a:rPr kumimoji="0"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 is the same as </a:t>
            </a:r>
            <a:r>
              <a:rPr kumimoji="0" lang="en-US" altLang="zh-CN" sz="2000" b="1">
                <a:solidFill>
                  <a:srgbClr val="FF0000"/>
                </a:solidFill>
                <a:latin typeface="Comic Sans MS" panose="030F0702030302020204" pitchFamily="66" charset="0"/>
              </a:rPr>
              <a:t>1-way set</a:t>
            </a:r>
            <a:r>
              <a:rPr kumimoji="0"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 associative, and </a:t>
            </a:r>
            <a:r>
              <a:rPr kumimoji="0" lang="en-US" altLang="zh-CN" sz="2000" b="1">
                <a:solidFill>
                  <a:srgbClr val="009999"/>
                </a:solidFill>
                <a:latin typeface="Comic Sans MS" panose="030F0702030302020204" pitchFamily="66" charset="0"/>
              </a:rPr>
              <a:t>fully associative</a:t>
            </a:r>
            <a:r>
              <a:rPr kumimoji="0"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 is </a:t>
            </a:r>
            <a:r>
              <a:rPr kumimoji="0" lang="en-US" altLang="zh-CN" sz="2000" b="1">
                <a:solidFill>
                  <a:srgbClr val="009999"/>
                </a:solidFill>
                <a:latin typeface="Comic Sans MS" panose="030F0702030302020204" pitchFamily="66" charset="0"/>
              </a:rPr>
              <a:t>m-way set</a:t>
            </a:r>
            <a:r>
              <a:rPr kumimoji="0"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-associative (for a cache with m blocks).</a:t>
            </a:r>
            <a:r>
              <a:rPr kumimoji="0" lang="en-US" altLang="zh-CN" sz="2400" b="1">
                <a:latin typeface="Comic Sans MS" panose="030F0702030302020204" pitchFamily="66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2141538" y="0"/>
            <a:ext cx="6610350" cy="84137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/>
              <a:t> </a:t>
            </a:r>
            <a:r>
              <a:rPr lang="en-US" altLang="zh-CN">
                <a:solidFill>
                  <a:srgbClr val="081D58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/>
              <a:t>8-32 Block Placement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2513"/>
            <a:ext cx="845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938338" y="261938"/>
            <a:ext cx="6813550" cy="588962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/>
              <a:t>Q2: Block Identification</a:t>
            </a:r>
          </a:p>
        </p:txBody>
      </p:sp>
      <p:sp>
        <p:nvSpPr>
          <p:cNvPr id="86019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4800" y="1371600"/>
            <a:ext cx="8458200" cy="4876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Comic Sans MS" panose="030F0702030302020204" pitchFamily="66" charset="0"/>
              </a:rPr>
              <a:t>Every block has an </a:t>
            </a: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address tag</a:t>
            </a:r>
            <a:r>
              <a:rPr lang="en-US" altLang="zh-CN">
                <a:latin typeface="Comic Sans MS" panose="030F0702030302020204" pitchFamily="66" charset="0"/>
              </a:rPr>
              <a:t> that stores the main memory address of the data stored in the block.</a:t>
            </a:r>
          </a:p>
          <a:p>
            <a:pPr eaLnBrk="1" hangingPunct="1"/>
            <a:r>
              <a:rPr lang="en-US" altLang="zh-CN">
                <a:latin typeface="Comic Sans MS" panose="030F0702030302020204" pitchFamily="66" charset="0"/>
              </a:rPr>
              <a:t>When checking the cache, the processor will </a:t>
            </a: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compare </a:t>
            </a:r>
            <a:r>
              <a:rPr lang="en-US" altLang="zh-CN">
                <a:latin typeface="Comic Sans MS" panose="030F0702030302020204" pitchFamily="66" charset="0"/>
              </a:rPr>
              <a:t>the requested memory address to the cache tag -- if the two are equal, then there is a cache hit and the data is present in the cache</a:t>
            </a:r>
          </a:p>
          <a:p>
            <a:pPr eaLnBrk="1" hangingPunct="1"/>
            <a:r>
              <a:rPr lang="en-US" altLang="zh-CN">
                <a:latin typeface="Comic Sans MS" panose="030F0702030302020204" pitchFamily="66" charset="0"/>
              </a:rPr>
              <a:t>Often, each cache block also has a </a:t>
            </a: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valid bit</a:t>
            </a:r>
            <a:r>
              <a:rPr lang="en-US" altLang="zh-CN">
                <a:latin typeface="Comic Sans MS" panose="030F0702030302020204" pitchFamily="66" charset="0"/>
              </a:rPr>
              <a:t> that tells if the contents of the cache block are valid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000"/>
          </a:p>
        </p:txBody>
      </p:sp>
    </p:spTree>
  </p:cSld>
  <p:clrMapOvr>
    <a:masterClrMapping/>
  </p:clrMapOvr>
  <p:transition spd="slow"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1042988" y="0"/>
            <a:ext cx="8351837" cy="98107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/>
              <a:t>The Format of the Physical Address</a:t>
            </a:r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2492375"/>
            <a:ext cx="8534400" cy="3581400"/>
          </a:xfrm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Th</a:t>
            </a: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e 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Index </a:t>
            </a: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field selects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The </a:t>
            </a:r>
            <a:r>
              <a:rPr lang="en-US" altLang="zh-CN" sz="2000">
                <a:solidFill>
                  <a:srgbClr val="FD0128"/>
                </a:solidFill>
                <a:latin typeface="Comic Sans MS" panose="030F0702030302020204" pitchFamily="66" charset="0"/>
              </a:rPr>
              <a:t>set</a:t>
            </a: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, in case of a </a:t>
            </a:r>
            <a:r>
              <a:rPr lang="en-US" altLang="zh-CN" sz="2000">
                <a:solidFill>
                  <a:srgbClr val="FD0128"/>
                </a:solidFill>
                <a:latin typeface="Comic Sans MS" panose="030F0702030302020204" pitchFamily="66" charset="0"/>
              </a:rPr>
              <a:t>set-associative cache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The </a:t>
            </a:r>
            <a:r>
              <a:rPr lang="en-US" altLang="zh-CN" sz="2000">
                <a:solidFill>
                  <a:srgbClr val="FD0128"/>
                </a:solidFill>
                <a:latin typeface="Comic Sans MS" panose="030F0702030302020204" pitchFamily="66" charset="0"/>
              </a:rPr>
              <a:t>block</a:t>
            </a: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, in case of a </a:t>
            </a:r>
            <a:r>
              <a:rPr lang="en-US" altLang="zh-CN" sz="2000">
                <a:solidFill>
                  <a:srgbClr val="FD0128"/>
                </a:solidFill>
                <a:latin typeface="Comic Sans MS" panose="030F0702030302020204" pitchFamily="66" charset="0"/>
              </a:rPr>
              <a:t>direct-mapped cache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</a:rPr>
              <a:t>The </a:t>
            </a:r>
            <a:r>
              <a:rPr lang="en-US" altLang="zh-CN" sz="2400">
                <a:solidFill>
                  <a:srgbClr val="0000FF"/>
                </a:solidFill>
              </a:rPr>
              <a:t>Byte Offset</a:t>
            </a:r>
            <a:r>
              <a:rPr lang="en-US" altLang="zh-CN" sz="2400">
                <a:solidFill>
                  <a:srgbClr val="000000"/>
                </a:solidFill>
              </a:rPr>
              <a:t> field selects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The byte within the block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Has as many bits as </a:t>
            </a:r>
            <a:r>
              <a:rPr lang="en-US" altLang="zh-CN" sz="2000">
                <a:solidFill>
                  <a:srgbClr val="FD0128"/>
                </a:solidFill>
                <a:latin typeface="Comic Sans MS" panose="030F0702030302020204" pitchFamily="66" charset="0"/>
              </a:rPr>
              <a:t>log</a:t>
            </a:r>
            <a:r>
              <a:rPr lang="en-US" altLang="zh-CN" sz="2000" baseline="-25000">
                <a:solidFill>
                  <a:srgbClr val="FD0128"/>
                </a:solidFill>
                <a:latin typeface="Comic Sans MS" panose="030F0702030302020204" pitchFamily="66" charset="0"/>
              </a:rPr>
              <a:t>2</a:t>
            </a:r>
            <a:r>
              <a:rPr lang="en-US" altLang="zh-CN" sz="2000">
                <a:solidFill>
                  <a:srgbClr val="FD0128"/>
                </a:solidFill>
                <a:latin typeface="Comic Sans MS" panose="030F0702030302020204" pitchFamily="66" charset="0"/>
              </a:rPr>
              <a:t>(size of block)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The 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Tag</a:t>
            </a:r>
            <a:r>
              <a:rPr lang="en-US" altLang="zh-CN" sz="24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is used to find the matching block within a set or in the cache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Has as many bits as 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u="sng">
                <a:solidFill>
                  <a:srgbClr val="FD0128"/>
                </a:solidFill>
                <a:latin typeface="Comic Sans MS" panose="030F0702030302020204" pitchFamily="66" charset="0"/>
              </a:rPr>
              <a:t>(AddressSize) – (IndexSize) – (ByteOffsetSize)</a:t>
            </a:r>
          </a:p>
        </p:txBody>
      </p:sp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08050"/>
            <a:ext cx="8763000" cy="13716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hlink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8705850" cy="1219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4000"/>
              <a:t>Direct-mapped Cache Example</a:t>
            </a:r>
            <a:r>
              <a:rPr lang="en-US" altLang="zh-CN"/>
              <a:t> </a:t>
            </a:r>
            <a:br>
              <a:rPr lang="en-US" altLang="zh-CN"/>
            </a:br>
            <a:r>
              <a:rPr lang="en-US" altLang="zh-CN"/>
              <a:t>(1-word Blocks)</a:t>
            </a:r>
          </a:p>
        </p:txBody>
      </p:sp>
      <p:sp>
        <p:nvSpPr>
          <p:cNvPr id="88067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28613" y="1276350"/>
            <a:ext cx="8564562" cy="992188"/>
          </a:xfrm>
        </p:spPr>
        <p:txBody>
          <a:bodyPr lIns="90488" tIns="44450" rIns="90488" bIns="44450"/>
          <a:lstStyle/>
          <a:p>
            <a:pPr eaLnBrk="1" hangingPunct="1"/>
            <a:endParaRPr lang="en-US" altLang="zh-CN" sz="4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68413"/>
            <a:ext cx="88392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Chapter B &amp; 2:   Memory Hierarchy</a:t>
            </a:r>
          </a:p>
        </p:txBody>
      </p:sp>
      <p:sp>
        <p:nvSpPr>
          <p:cNvPr id="67587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Memory Hierarchy ABC</a:t>
            </a:r>
          </a:p>
          <a:p>
            <a:pPr eaLnBrk="1" hangingPunct="1"/>
            <a:r>
              <a:rPr lang="en-US" altLang="zh-CN" dirty="0"/>
              <a:t>How to improve Cache performance</a:t>
            </a:r>
          </a:p>
          <a:p>
            <a:pPr eaLnBrk="1" hangingPunct="1"/>
            <a:r>
              <a:rPr lang="en-US" altLang="zh-CN" dirty="0"/>
              <a:t>Memory Organization</a:t>
            </a:r>
          </a:p>
          <a:p>
            <a:pPr eaLnBrk="1" hangingPunct="1"/>
            <a:r>
              <a:rPr lang="en-US" altLang="zh-CN" dirty="0"/>
              <a:t>Virtual Memory</a:t>
            </a:r>
            <a:endParaRPr lang="zh-CN" altLang="en-US" dirty="0"/>
          </a:p>
        </p:txBody>
      </p:sp>
    </p:spTree>
  </p:cSld>
  <p:clrMapOvr>
    <a:masterClrMapping/>
  </p:clrMapOvr>
  <p:transition spd="slow"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214313" y="0"/>
            <a:ext cx="8701087" cy="954088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3900"/>
              <a:t>Fully-Associative Cache example</a:t>
            </a:r>
            <a:r>
              <a:rPr lang="en-US" altLang="zh-CN" sz="3100"/>
              <a:t> </a:t>
            </a:r>
            <a:br>
              <a:rPr lang="en-US" altLang="zh-CN" sz="3100"/>
            </a:br>
            <a:r>
              <a:rPr lang="en-US" altLang="zh-CN" sz="3500"/>
              <a:t>(1-word Blocks)</a:t>
            </a:r>
          </a:p>
        </p:txBody>
      </p:sp>
      <p:sp>
        <p:nvSpPr>
          <p:cNvPr id="89091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4724400" y="1600200"/>
            <a:ext cx="4876800" cy="533400"/>
          </a:xfrm>
        </p:spPr>
        <p:txBody>
          <a:bodyPr lIns="90488" tIns="44450" rIns="90488" bIns="44450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>
                <a:solidFill>
                  <a:srgbClr val="000000"/>
                </a:solidFill>
                <a:latin typeface="Comic Sans MS" panose="030F0702030302020204" pitchFamily="66" charset="0"/>
              </a:rPr>
              <a:t>Assume cache has 4 blocks</a:t>
            </a: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96975"/>
            <a:ext cx="87630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214313" y="0"/>
            <a:ext cx="8645525" cy="8509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4300"/>
              <a:t>2-Way Set-Associative Cache</a:t>
            </a:r>
          </a:p>
        </p:txBody>
      </p:sp>
      <p:sp>
        <p:nvSpPr>
          <p:cNvPr id="901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981075"/>
            <a:ext cx="8458200" cy="674688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Assume cache has 4 blocks and each block is 1 word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2 blocks per set, hence 2 sets per cache</a:t>
            </a:r>
          </a:p>
        </p:txBody>
      </p:sp>
      <p:grpSp>
        <p:nvGrpSpPr>
          <p:cNvPr id="90116" name="Group 11"/>
          <p:cNvGrpSpPr>
            <a:grpSpLocks/>
          </p:cNvGrpSpPr>
          <p:nvPr/>
        </p:nvGrpSpPr>
        <p:grpSpPr bwMode="auto">
          <a:xfrm>
            <a:off x="1331913" y="1557338"/>
            <a:ext cx="7286625" cy="4619625"/>
            <a:chOff x="960" y="1224"/>
            <a:chExt cx="4590" cy="2910"/>
          </a:xfrm>
        </p:grpSpPr>
        <p:grpSp>
          <p:nvGrpSpPr>
            <p:cNvPr id="90117" name="Group 8"/>
            <p:cNvGrpSpPr>
              <a:grpSpLocks/>
            </p:cNvGrpSpPr>
            <p:nvPr/>
          </p:nvGrpSpPr>
          <p:grpSpPr bwMode="auto">
            <a:xfrm>
              <a:off x="960" y="1224"/>
              <a:ext cx="4590" cy="2910"/>
              <a:chOff x="960" y="1224"/>
              <a:chExt cx="4590" cy="2910"/>
            </a:xfrm>
          </p:grpSpPr>
          <p:pic>
            <p:nvPicPr>
              <p:cNvPr id="90120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" y="1392"/>
                <a:ext cx="4590" cy="2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121" name="Text Box 7"/>
              <p:cNvSpPr txBox="1">
                <a:spLocks noChangeArrowheads="1"/>
              </p:cNvSpPr>
              <p:nvPr/>
            </p:nvSpPr>
            <p:spPr bwMode="auto">
              <a:xfrm>
                <a:off x="3638" y="1224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latin typeface="Times New Roman" panose="02020603050405020304" pitchFamily="18" charset="0"/>
                  </a:rPr>
                  <a:t>index</a:t>
                </a:r>
              </a:p>
            </p:txBody>
          </p:sp>
        </p:grpSp>
        <p:sp>
          <p:nvSpPr>
            <p:cNvPr id="90118" name="Line 9"/>
            <p:cNvSpPr>
              <a:spLocks noChangeShapeType="1"/>
            </p:cNvSpPr>
            <p:nvPr/>
          </p:nvSpPr>
          <p:spPr bwMode="auto">
            <a:xfrm>
              <a:off x="2792" y="2643"/>
              <a:ext cx="0" cy="4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19" name="Line 10"/>
            <p:cNvSpPr>
              <a:spLocks noChangeShapeType="1"/>
            </p:cNvSpPr>
            <p:nvPr/>
          </p:nvSpPr>
          <p:spPr bwMode="auto">
            <a:xfrm>
              <a:off x="4184" y="2640"/>
              <a:ext cx="0" cy="33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0"/>
            <a:ext cx="8569325" cy="717550"/>
          </a:xfrm>
        </p:spPr>
        <p:txBody>
          <a:bodyPr/>
          <a:lstStyle/>
          <a:p>
            <a:pPr eaLnBrk="1" hangingPunct="1"/>
            <a:r>
              <a:rPr lang="en-US" altLang="zh-CN"/>
              <a:t>Example: set associate cache</a:t>
            </a:r>
          </a:p>
        </p:txBody>
      </p:sp>
      <p:sp>
        <p:nvSpPr>
          <p:cNvPr id="91139" name="Rectangle 5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23850" y="981075"/>
            <a:ext cx="8534400" cy="449263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Comic Sans MS" panose="030F0702030302020204" pitchFamily="66" charset="0"/>
              </a:rPr>
              <a:t>Memory size: 4G, Cache 8K, 2-way set associate</a:t>
            </a:r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44675"/>
            <a:ext cx="84105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577137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3500"/>
              <a:t>Q3: Block Replacement</a:t>
            </a:r>
          </a:p>
        </p:txBody>
      </p:sp>
      <p:sp>
        <p:nvSpPr>
          <p:cNvPr id="921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1143000"/>
            <a:ext cx="8458200" cy="1143000"/>
          </a:xfrm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In a direct-mapped cache, there is only one block that can be replaced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In set-associative and fully-associative caches, there are N blocks (where N is the degree of associativity</a:t>
            </a:r>
          </a:p>
        </p:txBody>
      </p:sp>
      <p:pic>
        <p:nvPicPr>
          <p:cNvPr id="921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7438"/>
            <a:ext cx="8839200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214313" y="228600"/>
            <a:ext cx="8929687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4300"/>
              <a:t>Strategy of block Replacement</a:t>
            </a:r>
          </a:p>
        </p:txBody>
      </p:sp>
      <p:sp>
        <p:nvSpPr>
          <p:cNvPr id="11571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250825" y="1052513"/>
            <a:ext cx="8458200" cy="5257800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</a:pPr>
            <a:r>
              <a:rPr lang="en-US" altLang="zh-CN" sz="2800" b="1">
                <a:solidFill>
                  <a:srgbClr val="FD0128"/>
                </a:solidFill>
                <a:latin typeface="Comic Sans MS" panose="030F0702030302020204" pitchFamily="66" charset="0"/>
              </a:rPr>
              <a:t>Random replacement </a:t>
            </a:r>
            <a:r>
              <a:rPr lang="en-US" altLang="zh-CN" sz="2800" b="1">
                <a:solidFill>
                  <a:srgbClr val="000000"/>
                </a:solidFill>
                <a:latin typeface="Comic Sans MS" panose="030F0702030302020204" pitchFamily="66" charset="0"/>
              </a:rPr>
              <a:t>- </a:t>
            </a:r>
            <a:r>
              <a:rPr lang="en-US" altLang="zh-CN" sz="2800" i="1">
                <a:solidFill>
                  <a:srgbClr val="0000FF"/>
                </a:solidFill>
                <a:latin typeface="Comic Sans MS" panose="030F0702030302020204" pitchFamily="66" charset="0"/>
              </a:rPr>
              <a:t>randomly pick any block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Easy to implement in hardware, just requires a random number generator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Spreads allocation uniformly across cache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May evict a block that is about to be accessed</a:t>
            </a:r>
            <a:endParaRPr lang="en-US" altLang="zh-CN" sz="200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800" b="1">
                <a:solidFill>
                  <a:srgbClr val="FD0128"/>
                </a:solidFill>
                <a:latin typeface="Comic Sans MS" panose="030F0702030302020204" pitchFamily="66" charset="0"/>
              </a:rPr>
              <a:t>Least-recently used (LRU) </a:t>
            </a:r>
            <a:r>
              <a:rPr lang="en-US" altLang="zh-CN" sz="2800" b="1">
                <a:solidFill>
                  <a:srgbClr val="000000"/>
                </a:solidFill>
                <a:latin typeface="Comic Sans MS" panose="030F0702030302020204" pitchFamily="66" charset="0"/>
              </a:rPr>
              <a:t>- </a:t>
            </a:r>
            <a:r>
              <a:rPr lang="en-US" altLang="zh-CN" sz="2800" i="1">
                <a:solidFill>
                  <a:srgbClr val="0000FF"/>
                </a:solidFill>
                <a:latin typeface="Comic Sans MS" panose="030F0702030302020204" pitchFamily="66" charset="0"/>
              </a:rPr>
              <a:t>pick the block in the set which was least recently accessed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Assumed more recently accessed blocks more likely to be referenced again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This requires extra bits in the cache to keep track of accesses.</a:t>
            </a:r>
            <a:r>
              <a:rPr lang="en-US" altLang="zh-CN" sz="2400" b="1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 b="1">
                <a:solidFill>
                  <a:srgbClr val="FD0128"/>
                </a:solidFill>
                <a:latin typeface="Comic Sans MS" panose="030F0702030302020204" pitchFamily="66" charset="0"/>
              </a:rPr>
              <a:t>First in,first out(FIFO)</a:t>
            </a:r>
            <a:r>
              <a:rPr lang="en-US" altLang="zh-CN" sz="2800" b="1" i="1">
                <a:solidFill>
                  <a:srgbClr val="000000"/>
                </a:solidFill>
                <a:latin typeface="Comic Sans MS" panose="030F0702030302020204" pitchFamily="66" charset="0"/>
              </a:rPr>
              <a:t>-</a:t>
            </a:r>
            <a:r>
              <a:rPr lang="en-US" altLang="zh-CN" sz="2800" i="1">
                <a:solidFill>
                  <a:srgbClr val="0000FF"/>
                </a:solidFill>
                <a:latin typeface="Comic Sans MS" panose="030F0702030302020204" pitchFamily="66" charset="0"/>
              </a:rPr>
              <a:t>Choose a block from the set which was first came into the cache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5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5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5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5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Implementation of Replacement</a:t>
            </a:r>
          </a:p>
        </p:txBody>
      </p:sp>
      <p:sp>
        <p:nvSpPr>
          <p:cNvPr id="94211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250825" y="1125538"/>
            <a:ext cx="4243388" cy="4795837"/>
          </a:xfrm>
        </p:spPr>
        <p:txBody>
          <a:bodyPr/>
          <a:lstStyle/>
          <a:p>
            <a:pPr eaLnBrk="1" hangingPunct="1"/>
            <a:r>
              <a:rPr lang="en-US" altLang="zh-CN"/>
              <a:t>Psedo LRU</a:t>
            </a:r>
          </a:p>
          <a:p>
            <a:pPr eaLnBrk="1" hangingPunct="1"/>
            <a:r>
              <a:rPr lang="en-US" altLang="zh-CN"/>
              <a:t>Example: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       V      NV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A         1      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B         0      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C         0      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D         0       0</a:t>
            </a:r>
          </a:p>
        </p:txBody>
      </p:sp>
      <p:sp>
        <p:nvSpPr>
          <p:cNvPr id="94212" name="Rectangle 4"/>
          <p:cNvSpPr>
            <a:spLocks noGrp="1" noRot="1" noChangeArrowheads="1"/>
          </p:cNvSpPr>
          <p:nvPr>
            <p:ph sz="half" idx="2"/>
          </p:nvPr>
        </p:nvSpPr>
        <p:spPr>
          <a:xfrm>
            <a:off x="4649788" y="1125538"/>
            <a:ext cx="4243387" cy="4795837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When Miss:</a:t>
            </a:r>
          </a:p>
          <a:p>
            <a:pPr eaLnBrk="1" hangingPunct="1"/>
            <a:endParaRPr lang="en-US" altLang="zh-CN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/>
              <a:t>Kick out the Victim,</a:t>
            </a:r>
          </a:p>
          <a:p>
            <a:pPr eaLnBrk="1" hangingPunct="1"/>
            <a:r>
              <a:rPr lang="en-US" altLang="zh-CN"/>
              <a:t>Make the NextVictim to be Victim, </a:t>
            </a:r>
          </a:p>
          <a:p>
            <a:pPr eaLnBrk="1" hangingPunct="1"/>
            <a:r>
              <a:rPr lang="en-US" altLang="zh-CN"/>
              <a:t>and select one from the left two blocks to be the NextVictim</a:t>
            </a:r>
          </a:p>
        </p:txBody>
      </p:sp>
    </p:spTree>
  </p:cSld>
  <p:clrMapOvr>
    <a:masterClrMapping/>
  </p:clrMapOvr>
  <p:transition spd="slow">
    <p:pull dir="r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Another psedo LRU</a:t>
            </a:r>
          </a:p>
        </p:txBody>
      </p:sp>
      <p:sp>
        <p:nvSpPr>
          <p:cNvPr id="9523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 bit for a set ( 4-way )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One bit for which is the LRU in AB</a:t>
            </a:r>
          </a:p>
          <a:p>
            <a:pPr eaLnBrk="1" hangingPunct="1"/>
            <a:r>
              <a:rPr lang="en-US" altLang="zh-CN"/>
              <a:t>One bit for which is the LRU in CD</a:t>
            </a:r>
          </a:p>
          <a:p>
            <a:pPr eaLnBrk="1" hangingPunct="1"/>
            <a:r>
              <a:rPr lang="en-US" altLang="zh-CN"/>
              <a:t>One bit for which is the LRU in AB / CD</a:t>
            </a:r>
          </a:p>
        </p:txBody>
      </p:sp>
    </p:spTree>
  </p:cSld>
  <p:clrMapOvr>
    <a:masterClrMapping/>
  </p:clrMapOvr>
  <p:transition spd="slow">
    <p:pull dir="r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730375" y="0"/>
            <a:ext cx="6746875" cy="78422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/>
              <a:t>Q4: Write Strategy</a:t>
            </a:r>
          </a:p>
        </p:txBody>
      </p:sp>
      <p:sp>
        <p:nvSpPr>
          <p:cNvPr id="116738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95288" y="1052513"/>
            <a:ext cx="8458200" cy="5105400"/>
          </a:xfrm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200">
                <a:solidFill>
                  <a:srgbClr val="000000"/>
                </a:solidFill>
                <a:latin typeface="Comic Sans MS" panose="030F0702030302020204" pitchFamily="66" charset="0"/>
              </a:rPr>
              <a:t>When data is written into the cache (on a store), is the data also written to main memory? 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b="1" i="1">
                <a:solidFill>
                  <a:srgbClr val="0000FF"/>
                </a:solidFill>
                <a:latin typeface="Comic Sans MS" panose="030F0702030302020204" pitchFamily="66" charset="0"/>
              </a:rPr>
              <a:t>write-through :</a:t>
            </a:r>
            <a:r>
              <a:rPr lang="en-US" altLang="zh-CN" i="1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>
                <a:latin typeface="Comic Sans MS" panose="030F0702030302020204" pitchFamily="66" charset="0"/>
              </a:rPr>
              <a:t>The information is written to both the block in the cache and to the block in the slower memory</a:t>
            </a:r>
            <a:r>
              <a:rPr lang="en-US" altLang="zh-CN" b="1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endParaRPr lang="en-US" altLang="zh-CN" i="1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Cache control bit: only 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a </a:t>
            </a:r>
            <a:r>
              <a:rPr lang="en-US" altLang="zh-CN" sz="2000" i="1">
                <a:solidFill>
                  <a:srgbClr val="0000FF"/>
                </a:solidFill>
                <a:latin typeface="Comic Sans MS" panose="030F0702030302020204" pitchFamily="66" charset="0"/>
              </a:rPr>
              <a:t>valid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 bit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memory (or other processors) always have latest 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Always combined with write buffers so that don’t wait for slow memory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b="1" i="1">
                <a:solidFill>
                  <a:srgbClr val="0000FF"/>
                </a:solidFill>
                <a:latin typeface="Comic Sans MS" panose="030F0702030302020204" pitchFamily="66" charset="0"/>
              </a:rPr>
              <a:t>write-back:</a:t>
            </a:r>
            <a:r>
              <a:rPr lang="en-US" altLang="zh-CN" sz="2400">
                <a:latin typeface="Comic Sans MS" panose="030F0702030302020204" pitchFamily="66" charset="0"/>
              </a:rPr>
              <a:t>The information is written only to the block in the cache. The modified cache block is written to main memory only when it is replaced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Cache control bits: both </a:t>
            </a:r>
            <a:r>
              <a:rPr lang="en-US" altLang="zh-CN" sz="2000" i="1">
                <a:solidFill>
                  <a:srgbClr val="FF0000"/>
                </a:solidFill>
                <a:latin typeface="Comic Sans MS" panose="030F0702030302020204" pitchFamily="66" charset="0"/>
              </a:rPr>
              <a:t>valid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and </a:t>
            </a:r>
            <a:r>
              <a:rPr lang="en-US" altLang="zh-CN" sz="2000" i="1">
                <a:solidFill>
                  <a:srgbClr val="FF0000"/>
                </a:solidFill>
                <a:latin typeface="Comic Sans MS" panose="030F0702030302020204" pitchFamily="66" charset="0"/>
              </a:rPr>
              <a:t>dirty </a:t>
            </a:r>
            <a:r>
              <a:rPr lang="en-US" altLang="zh-CN" sz="2000">
                <a:latin typeface="Comic Sans MS" panose="030F0702030302020204" pitchFamily="66" charset="0"/>
              </a:rPr>
              <a:t>bits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000">
                <a:latin typeface="Comic Sans MS" panose="030F0702030302020204" pitchFamily="66" charset="0"/>
              </a:rPr>
              <a:t>much lower bandwidth, since 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No</a:t>
            </a:r>
            <a:r>
              <a:rPr lang="en-US" altLang="zh-CN" sz="2000">
                <a:latin typeface="Comic Sans MS" panose="030F0702030302020204" pitchFamily="66" charset="0"/>
              </a:rPr>
              <a:t> writes to slow memory for repeated write accesses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6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6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6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6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Pros and Cons for write strategy</a:t>
            </a:r>
          </a:p>
        </p:txBody>
      </p:sp>
      <p:sp>
        <p:nvSpPr>
          <p:cNvPr id="972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276350"/>
            <a:ext cx="8642350" cy="44164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3000">
                <a:solidFill>
                  <a:srgbClr val="0000FF"/>
                </a:solidFill>
                <a:latin typeface="Comic Sans MS" panose="030F0702030302020204" pitchFamily="66" charset="0"/>
              </a:rPr>
              <a:t>Write-through adv:</a:t>
            </a:r>
            <a:r>
              <a:rPr lang="en-US" altLang="zh-CN" sz="3000">
                <a:latin typeface="Comic Sans MS" panose="030F0702030302020204" pitchFamily="66" charset="0"/>
              </a:rPr>
              <a:t>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Comic Sans MS" panose="030F0702030302020204" pitchFamily="66" charset="0"/>
              </a:rPr>
              <a:t>Read misses don't result in writes,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Comic Sans MS" panose="030F0702030302020204" pitchFamily="66" charset="0"/>
              </a:rPr>
              <a:t>memory hierarchy is </a:t>
            </a: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consistent</a:t>
            </a:r>
            <a:r>
              <a:rPr lang="en-US" altLang="zh-CN">
                <a:latin typeface="Comic Sans MS" panose="030F0702030302020204" pitchFamily="66" charset="0"/>
              </a:rPr>
              <a:t> and it is simple to implement.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3000">
                <a:solidFill>
                  <a:srgbClr val="0000FF"/>
                </a:solidFill>
                <a:latin typeface="Comic Sans MS" panose="030F0702030302020204" pitchFamily="66" charset="0"/>
              </a:rPr>
              <a:t>Write back adv:</a:t>
            </a:r>
            <a:r>
              <a:rPr lang="en-US" altLang="zh-CN" sz="3000">
                <a:latin typeface="Comic Sans MS" panose="030F0702030302020204" pitchFamily="66" charset="0"/>
              </a:rPr>
              <a:t>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Comic Sans MS" panose="030F0702030302020204" pitchFamily="66" charset="0"/>
              </a:rPr>
              <a:t>Writes occur at speed of cache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Comic Sans MS" panose="030F0702030302020204" pitchFamily="66" charset="0"/>
              </a:rPr>
              <a:t>main memory bandwidth is smaller when multiple writes occur to the same block.</a:t>
            </a:r>
          </a:p>
        </p:txBody>
      </p:sp>
    </p:spTree>
  </p:cSld>
  <p:clrMapOvr>
    <a:masterClrMapping/>
  </p:clrMapOvr>
  <p:transition spd="slow">
    <p:pull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371600" y="228600"/>
            <a:ext cx="7543800" cy="990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/>
              <a:t>Write stall</a:t>
            </a:r>
          </a:p>
        </p:txBody>
      </p:sp>
      <p:sp>
        <p:nvSpPr>
          <p:cNvPr id="98307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81000" y="1447800"/>
            <a:ext cx="8534400" cy="4876800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</a:pPr>
            <a:r>
              <a:rPr lang="en-US" altLang="zh-CN" sz="2400" b="1">
                <a:solidFill>
                  <a:srgbClr val="0000FF"/>
                </a:solidFill>
                <a:latin typeface="Comic Sans MS" panose="030F0702030302020204" pitchFamily="66" charset="0"/>
              </a:rPr>
              <a:t>Write stall</a:t>
            </a:r>
            <a:r>
              <a:rPr lang="en-US" altLang="zh-CN" sz="2400">
                <a:latin typeface="Comic Sans MS" panose="030F0702030302020204" pitchFamily="66" charset="0"/>
              </a:rPr>
              <a:t> ---</a:t>
            </a: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When the CPU must wait for writes to complete during write through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1">
                <a:solidFill>
                  <a:srgbClr val="0000FF"/>
                </a:solidFill>
                <a:latin typeface="Comic Sans MS" panose="030F0702030302020204" pitchFamily="66" charset="0"/>
              </a:rPr>
              <a:t>Write buffers</a:t>
            </a:r>
            <a:r>
              <a:rPr lang="en-US" altLang="zh-CN" sz="200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A small cache that can hold a few values waiting to go to main memory,</a:t>
            </a:r>
            <a:r>
              <a:rPr lang="en-US" altLang="zh-CN" sz="2400" i="1">
                <a:solidFill>
                  <a:srgbClr val="0000FF"/>
                </a:solidFill>
                <a:latin typeface="Comic Sans MS" panose="030F0702030302020204" pitchFamily="66" charset="0"/>
              </a:rPr>
              <a:t>to avoid stalling on writes</a:t>
            </a:r>
            <a:endParaRPr lang="en-US" altLang="zh-CN" sz="240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This buffer helps when writes are clustered.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It does not entirely eliminate stalls since it is possible for the buffer to fill if the burst is larger than the buffer</a:t>
            </a:r>
            <a:r>
              <a:rPr lang="en-US" altLang="zh-CN" sz="2400" b="1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  <a:r>
              <a:rPr lang="en-US" altLang="zh-CN" sz="3200" b="1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</a:pPr>
            <a:endParaRPr lang="en-US" altLang="zh-CN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2.1 Introduction</a:t>
            </a:r>
          </a:p>
        </p:txBody>
      </p:sp>
      <p:sp>
        <p:nvSpPr>
          <p:cNvPr id="686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125538"/>
            <a:ext cx="8839200" cy="49530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Why do designers need to know about memory technology?</a:t>
            </a:r>
            <a:endParaRPr lang="en-US" altLang="zh-CN" sz="2000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 Processor performance is usually limited by memory bandwidth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 As IC densities increase, lots of memory will fit on processor chip</a:t>
            </a:r>
            <a:endParaRPr lang="en-US" altLang="zh-CN" b="1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zh-CN" sz="2400">
                <a:latin typeface="Comic Sans MS" panose="030F0702030302020204" pitchFamily="66" charset="0"/>
              </a:rPr>
              <a:t>Application requirements:</a:t>
            </a:r>
          </a:p>
          <a:p>
            <a:pPr lvl="1" eaLnBrk="1" hangingPunct="1"/>
            <a:r>
              <a:rPr lang="en-US" altLang="zh-CN" sz="2000">
                <a:latin typeface="Comic Sans MS" panose="030F0702030302020204" pitchFamily="66" charset="0"/>
              </a:rPr>
              <a:t>Unlimited amounts of memory</a:t>
            </a:r>
          </a:p>
          <a:p>
            <a:pPr lvl="1" eaLnBrk="1" hangingPunct="1"/>
            <a:r>
              <a:rPr lang="en-US" altLang="zh-CN" sz="2000">
                <a:latin typeface="Comic Sans MS" panose="030F0702030302020204" pitchFamily="66" charset="0"/>
              </a:rPr>
              <a:t>Faster memory, higher bandwidth</a:t>
            </a:r>
          </a:p>
          <a:p>
            <a:pPr lvl="1" eaLnBrk="1" hangingPunct="1"/>
            <a:r>
              <a:rPr lang="en-US" altLang="zh-CN" sz="2000">
                <a:latin typeface="Comic Sans MS" panose="030F0702030302020204" pitchFamily="66" charset="0"/>
              </a:rPr>
              <a:t>Lower price per byte</a:t>
            </a:r>
          </a:p>
          <a:p>
            <a:pPr lvl="1" eaLnBrk="1" hangingPunct="1"/>
            <a:r>
              <a:rPr lang="en-US" altLang="zh-CN" sz="2000">
                <a:latin typeface="Comic Sans MS" panose="030F0702030302020204" pitchFamily="66" charset="0"/>
              </a:rPr>
              <a:t>If for embedded systems: lower power comsumption</a:t>
            </a:r>
          </a:p>
          <a:p>
            <a:pPr eaLnBrk="1" hangingPunct="1"/>
            <a:r>
              <a:rPr lang="en-US" altLang="zh-CN" sz="2400">
                <a:latin typeface="Comic Sans MS" panose="030F0702030302020204" pitchFamily="66" charset="0"/>
              </a:rPr>
              <a:t>These requirements are </a:t>
            </a: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contradictory</a:t>
            </a:r>
            <a:r>
              <a:rPr lang="en-US" altLang="zh-CN" sz="2400">
                <a:latin typeface="Comic Sans MS" panose="030F0702030302020204" pitchFamily="66" charset="0"/>
              </a:rPr>
              <a:t>.</a:t>
            </a:r>
          </a:p>
          <a:p>
            <a:pPr lvl="1" eaLnBrk="1" hangingPunct="1"/>
            <a:r>
              <a:rPr lang="en-US" altLang="zh-CN" sz="2000">
                <a:latin typeface="Comic Sans MS" panose="030F0702030302020204" pitchFamily="66" charset="0"/>
              </a:rPr>
              <a:t>The bigger,  more difficult to make it fast</a:t>
            </a:r>
          </a:p>
          <a:p>
            <a:pPr lvl="1" eaLnBrk="1" hangingPunct="1"/>
            <a:r>
              <a:rPr lang="en-US" altLang="zh-CN" sz="2000">
                <a:latin typeface="Comic Sans MS" panose="030F0702030302020204" pitchFamily="66" charset="0"/>
              </a:rPr>
              <a:t>The faster,  more expensive</a:t>
            </a:r>
          </a:p>
          <a:p>
            <a:pPr lvl="1" eaLnBrk="1" hangingPunct="1"/>
            <a:r>
              <a:rPr lang="en-US" altLang="zh-CN" sz="2000">
                <a:latin typeface="Comic Sans MS" panose="030F0702030302020204" pitchFamily="66" charset="0"/>
              </a:rPr>
              <a:t>The faster will consume much more power.</a:t>
            </a:r>
          </a:p>
        </p:txBody>
      </p:sp>
    </p:spTree>
  </p:cSld>
  <p:clrMapOvr>
    <a:masterClrMapping/>
  </p:clrMapOvr>
  <p:transition spd="slow">
    <p:pull dir="r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Write Through via Buffering</a:t>
            </a:r>
          </a:p>
        </p:txBody>
      </p:sp>
      <p:sp>
        <p:nvSpPr>
          <p:cNvPr id="993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288" y="2420938"/>
            <a:ext cx="8534400" cy="2549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Processor writes data into the cache and the write buffer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 Memory controller writes contents of the buffer to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 Increased write frequency can cause saturation of write buffer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 If CPU cycle time too fast and/or too many store instr. in a row: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>
                <a:latin typeface="Comic Sans MS" panose="030F0702030302020204" pitchFamily="66" charset="0"/>
              </a:rPr>
              <a:t> Store buffer will overflow no matter how big you make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>
                <a:latin typeface="Comic Sans MS" panose="030F0702030302020204" pitchFamily="66" charset="0"/>
              </a:rPr>
              <a:t> The CPU Cycle Time get closer to DRAM Write Cycle Time</a:t>
            </a:r>
            <a:endParaRPr lang="en-US" altLang="zh-CN" sz="200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 Write buffer saturation can be handled by installing a second level (L2) cache</a:t>
            </a:r>
            <a:endParaRPr lang="en-US" altLang="zh-CN">
              <a:latin typeface="Comic Sans MS" panose="030F0702030302020204" pitchFamily="66" charset="0"/>
            </a:endParaRPr>
          </a:p>
        </p:txBody>
      </p:sp>
      <p:grpSp>
        <p:nvGrpSpPr>
          <p:cNvPr id="99332" name="Group 4"/>
          <p:cNvGrpSpPr>
            <a:grpSpLocks/>
          </p:cNvGrpSpPr>
          <p:nvPr/>
        </p:nvGrpSpPr>
        <p:grpSpPr bwMode="auto">
          <a:xfrm>
            <a:off x="900113" y="1052513"/>
            <a:ext cx="7010400" cy="1231900"/>
            <a:chOff x="776" y="632"/>
            <a:chExt cx="3152" cy="844"/>
          </a:xfrm>
        </p:grpSpPr>
        <p:sp>
          <p:nvSpPr>
            <p:cNvPr id="99353" name="Rectangle 5"/>
            <p:cNvSpPr>
              <a:spLocks noChangeArrowheads="1"/>
            </p:cNvSpPr>
            <p:nvPr/>
          </p:nvSpPr>
          <p:spPr bwMode="auto">
            <a:xfrm>
              <a:off x="776" y="632"/>
              <a:ext cx="800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54" name="Rectangle 6"/>
            <p:cNvSpPr>
              <a:spLocks noChangeArrowheads="1"/>
            </p:cNvSpPr>
            <p:nvPr/>
          </p:nvSpPr>
          <p:spPr bwMode="auto">
            <a:xfrm>
              <a:off x="855" y="816"/>
              <a:ext cx="52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Processor</a:t>
              </a:r>
            </a:p>
          </p:txBody>
        </p:sp>
        <p:sp>
          <p:nvSpPr>
            <p:cNvPr id="99355" name="Rectangle 7"/>
            <p:cNvSpPr>
              <a:spLocks noChangeArrowheads="1"/>
            </p:cNvSpPr>
            <p:nvPr/>
          </p:nvSpPr>
          <p:spPr bwMode="auto">
            <a:xfrm>
              <a:off x="2312" y="632"/>
              <a:ext cx="560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56" name="Rectangle 8"/>
            <p:cNvSpPr>
              <a:spLocks noChangeArrowheads="1"/>
            </p:cNvSpPr>
            <p:nvPr/>
          </p:nvSpPr>
          <p:spPr bwMode="auto">
            <a:xfrm>
              <a:off x="2391" y="720"/>
              <a:ext cx="35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Cache</a:t>
              </a:r>
            </a:p>
          </p:txBody>
        </p:sp>
        <p:sp>
          <p:nvSpPr>
            <p:cNvPr id="99357" name="Rectangle 9"/>
            <p:cNvSpPr>
              <a:spLocks noChangeArrowheads="1"/>
            </p:cNvSpPr>
            <p:nvPr/>
          </p:nvSpPr>
          <p:spPr bwMode="auto">
            <a:xfrm>
              <a:off x="2312" y="1064"/>
              <a:ext cx="560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58" name="Line 10"/>
            <p:cNvSpPr>
              <a:spLocks noChangeShapeType="1"/>
            </p:cNvSpPr>
            <p:nvPr/>
          </p:nvSpPr>
          <p:spPr bwMode="auto">
            <a:xfrm>
              <a:off x="2448" y="106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9" name="Line 11"/>
            <p:cNvSpPr>
              <a:spLocks noChangeShapeType="1"/>
            </p:cNvSpPr>
            <p:nvPr/>
          </p:nvSpPr>
          <p:spPr bwMode="auto">
            <a:xfrm>
              <a:off x="2592" y="106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0" name="Line 12"/>
            <p:cNvSpPr>
              <a:spLocks noChangeShapeType="1"/>
            </p:cNvSpPr>
            <p:nvPr/>
          </p:nvSpPr>
          <p:spPr bwMode="auto">
            <a:xfrm>
              <a:off x="2736" y="106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1" name="Line 13"/>
            <p:cNvSpPr>
              <a:spLocks noChangeShapeType="1"/>
            </p:cNvSpPr>
            <p:nvPr/>
          </p:nvSpPr>
          <p:spPr bwMode="auto">
            <a:xfrm>
              <a:off x="2024" y="1152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2" name="Line 14"/>
            <p:cNvSpPr>
              <a:spLocks noChangeShapeType="1"/>
            </p:cNvSpPr>
            <p:nvPr/>
          </p:nvSpPr>
          <p:spPr bwMode="auto">
            <a:xfrm>
              <a:off x="1592" y="816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3" name="Rectangle 15"/>
            <p:cNvSpPr>
              <a:spLocks noChangeArrowheads="1"/>
            </p:cNvSpPr>
            <p:nvPr/>
          </p:nvSpPr>
          <p:spPr bwMode="auto">
            <a:xfrm>
              <a:off x="2247" y="1248"/>
              <a:ext cx="605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Write Buffer</a:t>
              </a:r>
            </a:p>
          </p:txBody>
        </p:sp>
        <p:sp>
          <p:nvSpPr>
            <p:cNvPr id="99364" name="Rectangle 16"/>
            <p:cNvSpPr>
              <a:spLocks noChangeArrowheads="1"/>
            </p:cNvSpPr>
            <p:nvPr/>
          </p:nvSpPr>
          <p:spPr bwMode="auto">
            <a:xfrm>
              <a:off x="3272" y="632"/>
              <a:ext cx="656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65" name="Rectangle 17"/>
            <p:cNvSpPr>
              <a:spLocks noChangeArrowheads="1"/>
            </p:cNvSpPr>
            <p:nvPr/>
          </p:nvSpPr>
          <p:spPr bwMode="auto">
            <a:xfrm>
              <a:off x="3351" y="816"/>
              <a:ext cx="355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DRAM</a:t>
              </a:r>
            </a:p>
          </p:txBody>
        </p:sp>
        <p:sp>
          <p:nvSpPr>
            <p:cNvPr id="99366" name="Line 18"/>
            <p:cNvSpPr>
              <a:spLocks noChangeShapeType="1"/>
            </p:cNvSpPr>
            <p:nvPr/>
          </p:nvSpPr>
          <p:spPr bwMode="auto">
            <a:xfrm>
              <a:off x="2888" y="1152"/>
              <a:ext cx="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7" name="Line 19"/>
            <p:cNvSpPr>
              <a:spLocks noChangeShapeType="1"/>
            </p:cNvSpPr>
            <p:nvPr/>
          </p:nvSpPr>
          <p:spPr bwMode="auto">
            <a:xfrm>
              <a:off x="2888" y="816"/>
              <a:ext cx="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8" name="Line 20"/>
            <p:cNvSpPr>
              <a:spLocks noChangeShapeType="1"/>
            </p:cNvSpPr>
            <p:nvPr/>
          </p:nvSpPr>
          <p:spPr bwMode="auto">
            <a:xfrm>
              <a:off x="2016" y="824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9333" name="Group 21"/>
          <p:cNvGrpSpPr>
            <a:grpSpLocks/>
          </p:cNvGrpSpPr>
          <p:nvPr/>
        </p:nvGrpSpPr>
        <p:grpSpPr bwMode="auto">
          <a:xfrm>
            <a:off x="762000" y="5029200"/>
            <a:ext cx="7391400" cy="1604963"/>
            <a:chOff x="824" y="3320"/>
            <a:chExt cx="4112" cy="777"/>
          </a:xfrm>
        </p:grpSpPr>
        <p:sp>
          <p:nvSpPr>
            <p:cNvPr id="99334" name="Rectangle 22"/>
            <p:cNvSpPr>
              <a:spLocks noChangeArrowheads="1"/>
            </p:cNvSpPr>
            <p:nvPr/>
          </p:nvSpPr>
          <p:spPr bwMode="auto">
            <a:xfrm>
              <a:off x="824" y="3320"/>
              <a:ext cx="800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35" name="Rectangle 23"/>
            <p:cNvSpPr>
              <a:spLocks noChangeArrowheads="1"/>
            </p:cNvSpPr>
            <p:nvPr/>
          </p:nvSpPr>
          <p:spPr bwMode="auto">
            <a:xfrm>
              <a:off x="903" y="3504"/>
              <a:ext cx="652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Processor</a:t>
              </a:r>
            </a:p>
          </p:txBody>
        </p:sp>
        <p:sp>
          <p:nvSpPr>
            <p:cNvPr id="99336" name="Rectangle 24"/>
            <p:cNvSpPr>
              <a:spLocks noChangeArrowheads="1"/>
            </p:cNvSpPr>
            <p:nvPr/>
          </p:nvSpPr>
          <p:spPr bwMode="auto">
            <a:xfrm>
              <a:off x="2360" y="3320"/>
              <a:ext cx="560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37" name="Rectangle 25"/>
            <p:cNvSpPr>
              <a:spLocks noChangeArrowheads="1"/>
            </p:cNvSpPr>
            <p:nvPr/>
          </p:nvSpPr>
          <p:spPr bwMode="auto">
            <a:xfrm>
              <a:off x="2439" y="3408"/>
              <a:ext cx="43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Cache</a:t>
              </a:r>
            </a:p>
          </p:txBody>
        </p:sp>
        <p:sp>
          <p:nvSpPr>
            <p:cNvPr id="99338" name="Rectangle 26"/>
            <p:cNvSpPr>
              <a:spLocks noChangeArrowheads="1"/>
            </p:cNvSpPr>
            <p:nvPr/>
          </p:nvSpPr>
          <p:spPr bwMode="auto">
            <a:xfrm>
              <a:off x="2360" y="3752"/>
              <a:ext cx="560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39" name="Line 27"/>
            <p:cNvSpPr>
              <a:spLocks noChangeShapeType="1"/>
            </p:cNvSpPr>
            <p:nvPr/>
          </p:nvSpPr>
          <p:spPr bwMode="auto">
            <a:xfrm>
              <a:off x="2496" y="3752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0" name="Line 28"/>
            <p:cNvSpPr>
              <a:spLocks noChangeShapeType="1"/>
            </p:cNvSpPr>
            <p:nvPr/>
          </p:nvSpPr>
          <p:spPr bwMode="auto">
            <a:xfrm>
              <a:off x="2640" y="3752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1" name="Line 29"/>
            <p:cNvSpPr>
              <a:spLocks noChangeShapeType="1"/>
            </p:cNvSpPr>
            <p:nvPr/>
          </p:nvSpPr>
          <p:spPr bwMode="auto">
            <a:xfrm>
              <a:off x="2784" y="3752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Line 30"/>
            <p:cNvSpPr>
              <a:spLocks noChangeShapeType="1"/>
            </p:cNvSpPr>
            <p:nvPr/>
          </p:nvSpPr>
          <p:spPr bwMode="auto">
            <a:xfrm>
              <a:off x="2072" y="3840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3" name="Line 31"/>
            <p:cNvSpPr>
              <a:spLocks noChangeShapeType="1"/>
            </p:cNvSpPr>
            <p:nvPr/>
          </p:nvSpPr>
          <p:spPr bwMode="auto">
            <a:xfrm>
              <a:off x="1640" y="3504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4" name="Rectangle 32"/>
            <p:cNvSpPr>
              <a:spLocks noChangeArrowheads="1"/>
            </p:cNvSpPr>
            <p:nvPr/>
          </p:nvSpPr>
          <p:spPr bwMode="auto">
            <a:xfrm>
              <a:off x="2295" y="3936"/>
              <a:ext cx="74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Write Buffer</a:t>
              </a:r>
            </a:p>
          </p:txBody>
        </p:sp>
        <p:sp>
          <p:nvSpPr>
            <p:cNvPr id="99345" name="Rectangle 33"/>
            <p:cNvSpPr>
              <a:spLocks noChangeArrowheads="1"/>
            </p:cNvSpPr>
            <p:nvPr/>
          </p:nvSpPr>
          <p:spPr bwMode="auto">
            <a:xfrm>
              <a:off x="4280" y="3320"/>
              <a:ext cx="656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46" name="Rectangle 34"/>
            <p:cNvSpPr>
              <a:spLocks noChangeArrowheads="1"/>
            </p:cNvSpPr>
            <p:nvPr/>
          </p:nvSpPr>
          <p:spPr bwMode="auto">
            <a:xfrm>
              <a:off x="4359" y="3504"/>
              <a:ext cx="43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DRAM</a:t>
              </a:r>
            </a:p>
          </p:txBody>
        </p:sp>
        <p:sp>
          <p:nvSpPr>
            <p:cNvPr id="99347" name="Line 35"/>
            <p:cNvSpPr>
              <a:spLocks noChangeShapeType="1"/>
            </p:cNvSpPr>
            <p:nvPr/>
          </p:nvSpPr>
          <p:spPr bwMode="auto">
            <a:xfrm>
              <a:off x="2936" y="3840"/>
              <a:ext cx="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8" name="Line 36"/>
            <p:cNvSpPr>
              <a:spLocks noChangeShapeType="1"/>
            </p:cNvSpPr>
            <p:nvPr/>
          </p:nvSpPr>
          <p:spPr bwMode="auto">
            <a:xfrm>
              <a:off x="2936" y="3504"/>
              <a:ext cx="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9" name="Line 37"/>
            <p:cNvSpPr>
              <a:spLocks noChangeShapeType="1"/>
            </p:cNvSpPr>
            <p:nvPr/>
          </p:nvSpPr>
          <p:spPr bwMode="auto">
            <a:xfrm>
              <a:off x="2064" y="351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0" name="Rectangle 38"/>
            <p:cNvSpPr>
              <a:spLocks noChangeArrowheads="1"/>
            </p:cNvSpPr>
            <p:nvPr/>
          </p:nvSpPr>
          <p:spPr bwMode="auto">
            <a:xfrm>
              <a:off x="3320" y="3320"/>
              <a:ext cx="416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51" name="Rectangle 39"/>
            <p:cNvSpPr>
              <a:spLocks noChangeArrowheads="1"/>
            </p:cNvSpPr>
            <p:nvPr/>
          </p:nvSpPr>
          <p:spPr bwMode="auto">
            <a:xfrm>
              <a:off x="3310" y="3456"/>
              <a:ext cx="439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L2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Cache</a:t>
              </a:r>
            </a:p>
          </p:txBody>
        </p:sp>
        <p:sp>
          <p:nvSpPr>
            <p:cNvPr id="99352" name="Line 40"/>
            <p:cNvSpPr>
              <a:spLocks noChangeShapeType="1"/>
            </p:cNvSpPr>
            <p:nvPr/>
          </p:nvSpPr>
          <p:spPr bwMode="auto">
            <a:xfrm>
              <a:off x="3752" y="3600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30375" y="0"/>
            <a:ext cx="6678613" cy="981075"/>
          </a:xfrm>
        </p:spPr>
        <p:txBody>
          <a:bodyPr/>
          <a:lstStyle/>
          <a:p>
            <a:pPr eaLnBrk="1" hangingPunct="1"/>
            <a:r>
              <a:rPr lang="en-US" altLang="zh-CN" sz="4800"/>
              <a:t>Write buffers</a:t>
            </a:r>
          </a:p>
        </p:txBody>
      </p:sp>
      <p:grpSp>
        <p:nvGrpSpPr>
          <p:cNvPr id="100355" name="Group 3"/>
          <p:cNvGrpSpPr>
            <a:grpSpLocks/>
          </p:cNvGrpSpPr>
          <p:nvPr/>
        </p:nvGrpSpPr>
        <p:grpSpPr bwMode="auto">
          <a:xfrm>
            <a:off x="533400" y="1524000"/>
            <a:ext cx="6553200" cy="4746625"/>
            <a:chOff x="960" y="1152"/>
            <a:chExt cx="4128" cy="2990"/>
          </a:xfrm>
        </p:grpSpPr>
        <p:pic>
          <p:nvPicPr>
            <p:cNvPr id="10036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1152"/>
              <a:ext cx="4128" cy="2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62" name="Text Box 5"/>
            <p:cNvSpPr txBox="1">
              <a:spLocks noChangeArrowheads="1"/>
            </p:cNvSpPr>
            <p:nvPr/>
          </p:nvSpPr>
          <p:spPr bwMode="auto">
            <a:xfrm>
              <a:off x="3899" y="3142"/>
              <a:ext cx="584" cy="4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omic Sans MS" panose="030F0702030302020204" pitchFamily="66" charset="0"/>
                </a:rPr>
                <a:t>write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omic Sans MS" panose="030F0702030302020204" pitchFamily="66" charset="0"/>
                </a:rPr>
                <a:t>buffer</a:t>
              </a:r>
            </a:p>
          </p:txBody>
        </p:sp>
        <p:sp>
          <p:nvSpPr>
            <p:cNvPr id="100363" name="Text Box 6"/>
            <p:cNvSpPr txBox="1">
              <a:spLocks noChangeArrowheads="1"/>
            </p:cNvSpPr>
            <p:nvPr/>
          </p:nvSpPr>
          <p:spPr bwMode="auto">
            <a:xfrm>
              <a:off x="3888" y="1248"/>
              <a:ext cx="541" cy="5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omic Sans MS" panose="030F0702030302020204" pitchFamily="66" charset="0"/>
                </a:rPr>
                <a:t>CPU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1800" b="1">
                <a:latin typeface="Comic Sans MS" panose="030F0702030302020204" pitchFamily="66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Comic Sans MS" panose="030F0702030302020204" pitchFamily="66" charset="0"/>
                </a:rPr>
                <a:t>in out</a:t>
              </a:r>
              <a:endParaRPr kumimoji="0" lang="en-US" altLang="zh-CN" sz="1800" b="1">
                <a:latin typeface="Comic Sans MS" panose="030F0702030302020204" pitchFamily="66" charset="0"/>
              </a:endParaRPr>
            </a:p>
          </p:txBody>
        </p:sp>
        <p:sp>
          <p:nvSpPr>
            <p:cNvPr id="100364" name="Text Box 7"/>
            <p:cNvSpPr txBox="1">
              <a:spLocks noChangeArrowheads="1"/>
            </p:cNvSpPr>
            <p:nvPr/>
          </p:nvSpPr>
          <p:spPr bwMode="auto">
            <a:xfrm>
              <a:off x="3476" y="3604"/>
              <a:ext cx="1172" cy="4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omic Sans MS" panose="030F0702030302020204" pitchFamily="66" charset="0"/>
                </a:rPr>
                <a:t>   DRAM  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omic Sans MS" panose="030F0702030302020204" pitchFamily="66" charset="0"/>
                </a:rPr>
                <a:t>(or lower mem)</a:t>
              </a:r>
            </a:p>
          </p:txBody>
        </p:sp>
      </p:grpSp>
      <p:sp>
        <p:nvSpPr>
          <p:cNvPr id="100356" name="Line 8"/>
          <p:cNvSpPr>
            <a:spLocks noChangeShapeType="1"/>
          </p:cNvSpPr>
          <p:nvPr/>
        </p:nvSpPr>
        <p:spPr bwMode="auto">
          <a:xfrm flipH="1">
            <a:off x="6096000" y="2819400"/>
            <a:ext cx="1524000" cy="1828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0357" name="Line 9"/>
          <p:cNvSpPr>
            <a:spLocks noChangeShapeType="1"/>
          </p:cNvSpPr>
          <p:nvPr/>
        </p:nvSpPr>
        <p:spPr bwMode="auto">
          <a:xfrm>
            <a:off x="5638800" y="2590800"/>
            <a:ext cx="0" cy="2057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0358" name="Line 10"/>
          <p:cNvSpPr>
            <a:spLocks noChangeShapeType="1"/>
          </p:cNvSpPr>
          <p:nvPr/>
        </p:nvSpPr>
        <p:spPr bwMode="auto">
          <a:xfrm>
            <a:off x="5638800" y="52578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0359" name="Text Box 11"/>
          <p:cNvSpPr txBox="1">
            <a:spLocks noChangeArrowheads="1"/>
          </p:cNvSpPr>
          <p:nvPr/>
        </p:nvSpPr>
        <p:spPr bwMode="auto">
          <a:xfrm>
            <a:off x="7239000" y="2438400"/>
            <a:ext cx="1663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latin typeface="Comic Sans MS" panose="030F0702030302020204" pitchFamily="66" charset="0"/>
              </a:rPr>
              <a:t>Write Buffer</a:t>
            </a:r>
          </a:p>
        </p:txBody>
      </p:sp>
      <p:sp>
        <p:nvSpPr>
          <p:cNvPr id="100360" name="Line 12"/>
          <p:cNvSpPr>
            <a:spLocks noChangeShapeType="1"/>
          </p:cNvSpPr>
          <p:nvPr/>
        </p:nvSpPr>
        <p:spPr bwMode="auto">
          <a:xfrm flipV="1">
            <a:off x="5181600" y="2438400"/>
            <a:ext cx="0" cy="2971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603375" y="0"/>
            <a:ext cx="7218363" cy="8509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/>
              <a:t>Write policy when misses </a:t>
            </a:r>
          </a:p>
        </p:txBody>
      </p:sp>
      <p:sp>
        <p:nvSpPr>
          <p:cNvPr id="101379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468313" y="1052513"/>
            <a:ext cx="8458200" cy="51054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Comic Sans MS" panose="030F0702030302020204" pitchFamily="66" charset="0"/>
              </a:rPr>
              <a:t>If a miss occurs on a write (the block is not present), there are two options.</a:t>
            </a:r>
            <a:r>
              <a:rPr lang="en-US" altLang="zh-CN" sz="3900" b="1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</a:rPr>
              <a:t>Write allocate</a:t>
            </a:r>
            <a:r>
              <a:rPr lang="en-US" altLang="zh-CN" sz="390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</a:rPr>
              <a:t>The block is loaded into the cache on a miss before anything else occurs.</a:t>
            </a:r>
            <a:r>
              <a:rPr lang="en-US" altLang="zh-CN" sz="3000" b="1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</a:rPr>
              <a:t>Write around (no write allocate)</a:t>
            </a:r>
            <a:r>
              <a:rPr lang="en-US" altLang="zh-CN" sz="390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</a:rPr>
              <a:t>The block is only written to main memory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</a:rPr>
              <a:t>It is not stored in the cache.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0000"/>
                </a:solidFill>
                <a:latin typeface="Comic Sans MS" panose="030F0702030302020204" pitchFamily="66" charset="0"/>
              </a:rPr>
              <a:t> 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</a:rPr>
              <a:t>In general, write-back caches use write-allocate , and write-through caches use write-around .</a:t>
            </a:r>
            <a:r>
              <a:rPr lang="en-US" altLang="zh-CN" sz="3900" b="1" i="1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</p:txBody>
      </p:sp>
    </p:spTree>
  </p:cSld>
  <p:clrMapOvr>
    <a:masterClrMapping/>
  </p:clrMapOvr>
  <p:transition spd="slow">
    <p:pull dir="r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476375" y="0"/>
            <a:ext cx="7218363" cy="78422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/>
              <a:t>Example  </a:t>
            </a:r>
          </a:p>
        </p:txBody>
      </p:sp>
      <p:sp>
        <p:nvSpPr>
          <p:cNvPr id="102403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428625" y="928688"/>
            <a:ext cx="8458200" cy="3224212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>
                <a:latin typeface="Comic Sans MS" panose="030F0702030302020204" pitchFamily="66" charset="0"/>
              </a:rPr>
              <a:t>Assume a fully associative wtrie-back cache with many cache entries that starts empty.below is a sequence of five memory operations(the address is in square brackets):</a:t>
            </a:r>
            <a:r>
              <a:rPr lang="en-US" altLang="zh-CN" sz="2800" b="1" i="1">
                <a:latin typeface="Comic Sans MS" panose="030F0702030302020204" pitchFamily="66" charset="0"/>
              </a:rPr>
              <a:t> </a:t>
            </a:r>
            <a:r>
              <a:rPr lang="en-US" altLang="zh-CN" b="1" i="1">
                <a:latin typeface="Comic Sans MS" panose="030F0702030302020204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1">
                <a:latin typeface="Comic Sans MS" panose="030F0702030302020204" pitchFamily="66" charset="0"/>
              </a:rPr>
              <a:t>1 		</a:t>
            </a:r>
            <a:r>
              <a:rPr lang="en-US" altLang="zh-CN" sz="2400">
                <a:latin typeface="Comic Sans MS" panose="030F0702030302020204" pitchFamily="66" charset="0"/>
              </a:rPr>
              <a:t>write Mem[100];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2		write Mem[100];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3		Read Mem[200];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4		write Mem[200];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5		write Mem[100];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>
              <a:latin typeface="Comic Sans MS" panose="030F0702030302020204" pitchFamily="66" charset="0"/>
            </a:endParaRP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b="1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b="1"/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4500563" y="2708275"/>
            <a:ext cx="4267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What are the number of hits and misses when using no-write allocate versus write allocate?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714375" y="4500563"/>
            <a:ext cx="7924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rgbClr val="FF0000"/>
                </a:solidFill>
                <a:latin typeface="Comic Sans MS" panose="030F0702030302020204" pitchFamily="66" charset="0"/>
              </a:rPr>
              <a:t>Answer 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Comic Sans MS" panose="030F0702030302020204" pitchFamily="66" charset="0"/>
              </a:rPr>
              <a:t>for no-write allocate 	misses:	1,2,3,5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Comic Sans MS" panose="030F0702030302020204" pitchFamily="66" charset="0"/>
              </a:rPr>
              <a:t>			    	hit    :		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Comic Sans MS" panose="030F0702030302020204" pitchFamily="66" charset="0"/>
              </a:rPr>
              <a:t>for write allocate		misses:	1,3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Comic Sans MS" panose="030F0702030302020204" pitchFamily="66" charset="0"/>
              </a:rPr>
              <a:t>				hit    :		2,4,5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utoUpdateAnimBg="0"/>
      <p:bldP spid="12083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2049463" y="0"/>
            <a:ext cx="6746875" cy="71755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/>
              <a:t>Split vs. unified caches </a:t>
            </a:r>
          </a:p>
        </p:txBody>
      </p:sp>
      <p:sp>
        <p:nvSpPr>
          <p:cNvPr id="103427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57188" y="1143000"/>
            <a:ext cx="8991600" cy="3048000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</a:pP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</a:rPr>
              <a:t>Unified cache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All memory requests go through a single cache. 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This requires less hardware, but also has lower</a:t>
            </a:r>
            <a:r>
              <a:rPr lang="en-US" altLang="zh-CN" b="1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hit rate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</a:rPr>
              <a:t>Split I &amp; D cache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A separate cache is used for instructions and data. 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This uses additional hardware, though there are some simplifications (the I cache is read-only).</a:t>
            </a:r>
            <a:r>
              <a:rPr lang="en-US" altLang="zh-CN" sz="3500" b="1" i="1">
                <a:solidFill>
                  <a:srgbClr val="000000"/>
                </a:solidFill>
              </a:rPr>
              <a:t> </a:t>
            </a:r>
            <a:endParaRPr lang="en-US" altLang="zh-CN" sz="3500" b="1" i="1"/>
          </a:p>
          <a:p>
            <a:pPr lvl="2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3000" b="1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28688" y="4214813"/>
            <a:ext cx="2200275" cy="2109787"/>
            <a:chOff x="816" y="1233"/>
            <a:chExt cx="960" cy="1136"/>
          </a:xfrm>
        </p:grpSpPr>
        <p:sp>
          <p:nvSpPr>
            <p:cNvPr id="103434" name="Rectangle 8"/>
            <p:cNvSpPr>
              <a:spLocks noChangeArrowheads="1"/>
            </p:cNvSpPr>
            <p:nvPr/>
          </p:nvSpPr>
          <p:spPr bwMode="auto">
            <a:xfrm>
              <a:off x="1171" y="1233"/>
              <a:ext cx="249" cy="1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Proc</a:t>
              </a:r>
            </a:p>
          </p:txBody>
        </p:sp>
        <p:sp>
          <p:nvSpPr>
            <p:cNvPr id="103435" name="Rectangle 9"/>
            <p:cNvSpPr>
              <a:spLocks noChangeArrowheads="1"/>
            </p:cNvSpPr>
            <p:nvPr/>
          </p:nvSpPr>
          <p:spPr bwMode="auto">
            <a:xfrm>
              <a:off x="922" y="1567"/>
              <a:ext cx="719" cy="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Unified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Cache-1</a:t>
              </a:r>
            </a:p>
          </p:txBody>
        </p:sp>
        <p:sp>
          <p:nvSpPr>
            <p:cNvPr id="103436" name="Rectangle 10"/>
            <p:cNvSpPr>
              <a:spLocks noChangeArrowheads="1"/>
            </p:cNvSpPr>
            <p:nvPr/>
          </p:nvSpPr>
          <p:spPr bwMode="auto">
            <a:xfrm>
              <a:off x="816" y="2080"/>
              <a:ext cx="960" cy="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Unified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Cache-2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714750" y="4714875"/>
            <a:ext cx="4413250" cy="1093788"/>
            <a:chOff x="2328" y="2764"/>
            <a:chExt cx="2780" cy="689"/>
          </a:xfrm>
        </p:grpSpPr>
        <p:sp>
          <p:nvSpPr>
            <p:cNvPr id="103430" name="Rectangle 5"/>
            <p:cNvSpPr>
              <a:spLocks noChangeArrowheads="1"/>
            </p:cNvSpPr>
            <p:nvPr/>
          </p:nvSpPr>
          <p:spPr bwMode="auto">
            <a:xfrm>
              <a:off x="3560" y="2773"/>
              <a:ext cx="359" cy="20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Proc</a:t>
              </a:r>
            </a:p>
          </p:txBody>
        </p:sp>
        <p:sp>
          <p:nvSpPr>
            <p:cNvPr id="103431" name="Rectangle 6"/>
            <p:cNvSpPr>
              <a:spLocks noChangeArrowheads="1"/>
            </p:cNvSpPr>
            <p:nvPr/>
          </p:nvSpPr>
          <p:spPr bwMode="auto">
            <a:xfrm>
              <a:off x="2328" y="2764"/>
              <a:ext cx="1069" cy="20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I-Cache-1</a:t>
              </a:r>
            </a:p>
          </p:txBody>
        </p:sp>
        <p:sp>
          <p:nvSpPr>
            <p:cNvPr id="103432" name="Rectangle 11"/>
            <p:cNvSpPr>
              <a:spLocks noChangeArrowheads="1"/>
            </p:cNvSpPr>
            <p:nvPr/>
          </p:nvSpPr>
          <p:spPr bwMode="auto">
            <a:xfrm>
              <a:off x="4092" y="2772"/>
              <a:ext cx="1016" cy="20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D-Cache-1</a:t>
              </a:r>
            </a:p>
          </p:txBody>
        </p:sp>
        <p:sp>
          <p:nvSpPr>
            <p:cNvPr id="103433" name="Rectangle 13"/>
            <p:cNvSpPr>
              <a:spLocks noChangeArrowheads="1"/>
            </p:cNvSpPr>
            <p:nvPr/>
          </p:nvSpPr>
          <p:spPr bwMode="auto">
            <a:xfrm>
              <a:off x="3183" y="3114"/>
              <a:ext cx="1070" cy="33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Unified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Cache-2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8621713" cy="936625"/>
          </a:xfrm>
        </p:spPr>
        <p:txBody>
          <a:bodyPr/>
          <a:lstStyle/>
          <a:p>
            <a:pPr eaLnBrk="1" hangingPunct="1"/>
            <a:r>
              <a:rPr lang="en-US" altLang="zh-CN"/>
              <a:t>Split vs. mixed cache</a:t>
            </a:r>
          </a:p>
        </p:txBody>
      </p:sp>
      <p:sp>
        <p:nvSpPr>
          <p:cNvPr id="1044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052513"/>
            <a:ext cx="8534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Miss per 1000 instructions for 2-way associate cache.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Average miss rate = 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Inst%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  <a:r>
              <a:rPr lang="en-US" altLang="zh-CN" sz="2400" b="1">
                <a:latin typeface="Comic Sans MS" panose="030F0702030302020204" pitchFamily="66" charset="0"/>
                <a:sym typeface="Symbol" panose="05050102010706020507" pitchFamily="18" charset="2"/>
              </a:rPr>
              <a:t> </a:t>
            </a:r>
            <a:r>
              <a:rPr lang="en-US" altLang="zh-CN" sz="2400">
                <a:latin typeface="Comic Sans MS" panose="030F0702030302020204" pitchFamily="66" charset="0"/>
                <a:sym typeface="Symbol" panose="05050102010706020507" pitchFamily="18" charset="2"/>
              </a:rPr>
              <a:t>MRinst. + 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Data%</a:t>
            </a:r>
            <a:r>
              <a:rPr lang="en-US" altLang="zh-CN" sz="2400">
                <a:latin typeface="Comic Sans MS" panose="030F0702030302020204" pitchFamily="66" charset="0"/>
                <a:sym typeface="Symbol" panose="05050102010706020507" pitchFamily="18" charset="2"/>
              </a:rPr>
              <a:t> MRdata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  <a:sym typeface="Symbol" panose="05050102010706020507" pitchFamily="18" charset="2"/>
              </a:rPr>
              <a:t>Split :  remove the misses due to conflicts between inst. blocks and data blocks , but has fixed cache space for both instructions and data.</a:t>
            </a:r>
          </a:p>
        </p:txBody>
      </p:sp>
      <p:graphicFrame>
        <p:nvGraphicFramePr>
          <p:cNvPr id="104452" name="Object 0"/>
          <p:cNvGraphicFramePr>
            <a:graphicFrameLocks noChangeAspect="1"/>
          </p:cNvGraphicFramePr>
          <p:nvPr/>
        </p:nvGraphicFramePr>
        <p:xfrm>
          <a:off x="323850" y="1628775"/>
          <a:ext cx="8543925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7" name="文档" r:id="rId3" imgW="7641336" imgH="2514600" progId="Word.Document.8">
                  <p:embed/>
                </p:oleObj>
              </mc:Choice>
              <mc:Fallback>
                <p:oleObj name="文档" r:id="rId3" imgW="7641336" imgH="2514600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628775"/>
                        <a:ext cx="8543925" cy="2716213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4313" y="228600"/>
            <a:ext cx="8701087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3900"/>
              <a:t>Example:Alpha 21264 data cache </a:t>
            </a:r>
          </a:p>
        </p:txBody>
      </p:sp>
      <p:sp>
        <p:nvSpPr>
          <p:cNvPr id="105475" name="Rectangle 7"/>
          <p:cNvSpPr>
            <a:spLocks noGrp="1" noRot="1" noChangeArrowheads="1"/>
          </p:cNvSpPr>
          <p:nvPr>
            <p:ph idx="1"/>
          </p:nvPr>
        </p:nvSpPr>
        <p:spPr>
          <a:xfrm>
            <a:off x="1100138" y="1203325"/>
            <a:ext cx="5632450" cy="1004888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zh-CN">
              <a:solidFill>
                <a:schemeClr val="hlink"/>
              </a:solidFill>
            </a:endParaRPr>
          </a:p>
        </p:txBody>
      </p:sp>
      <p:pic>
        <p:nvPicPr>
          <p:cNvPr id="1054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973138"/>
            <a:ext cx="7315200" cy="588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</p:pic>
    </p:spTree>
  </p:cSld>
  <p:clrMapOvr>
    <a:masterClrMapping/>
  </p:clrMapOvr>
  <p:transition spd="slow">
    <p:pull dir="r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Superviser cache / User cache</a:t>
            </a:r>
          </a:p>
        </p:txBody>
      </p:sp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Instruction Cache</a:t>
            </a:r>
          </a:p>
          <a:p>
            <a:pPr eaLnBrk="1" hangingPunct="1"/>
            <a:r>
              <a:rPr lang="en-US" altLang="zh-CN"/>
              <a:t>Supervisor/ User Space Bit </a:t>
            </a:r>
          </a:p>
          <a:p>
            <a:pPr lvl="2" eaLnBrk="1" hangingPunct="1"/>
            <a:r>
              <a:rPr lang="en-US" altLang="zh-CN"/>
              <a:t>1:  Supervisor access only</a:t>
            </a:r>
          </a:p>
          <a:p>
            <a:pPr lvl="2" eaLnBrk="1" hangingPunct="1"/>
            <a:r>
              <a:rPr lang="en-US" altLang="zh-CN"/>
              <a:t>0:  Supervisor / User access </a:t>
            </a:r>
          </a:p>
        </p:txBody>
      </p:sp>
    </p:spTree>
  </p:cSld>
  <p:clrMapOvr>
    <a:masterClrMapping/>
  </p:clrMapOvr>
  <p:transition spd="slow">
    <p:pull dir="r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eaLnBrk="1" hangingPunct="1"/>
            <a:r>
              <a:rPr lang="en-US" altLang="zh-CN"/>
              <a:t>Procedure for Cache Accessing</a:t>
            </a:r>
          </a:p>
        </p:txBody>
      </p:sp>
      <p:sp>
        <p:nvSpPr>
          <p:cNvPr id="227341" name="Rectangle 13"/>
          <p:cNvSpPr>
            <a:spLocks noGrp="1" noChangeArrowheads="1"/>
          </p:cNvSpPr>
          <p:nvPr>
            <p:ph idx="1"/>
          </p:nvPr>
        </p:nvSpPr>
        <p:spPr>
          <a:xfrm>
            <a:off x="0" y="3276600"/>
            <a:ext cx="9144000" cy="457200"/>
          </a:xfrm>
          <a:solidFill>
            <a:srgbClr val="CCECFF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Comic Sans MS" panose="030F0702030302020204" pitchFamily="66" charset="0"/>
              </a:rPr>
              <a:t>Step2</a:t>
            </a:r>
            <a:r>
              <a:rPr lang="en-US" altLang="zh-CN" sz="2400" b="1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>
                <a:latin typeface="Comic Sans MS" panose="030F0702030302020204" pitchFamily="66" charset="0"/>
              </a:rPr>
              <a:t>Index selection , Reading the two tags from cache.</a:t>
            </a:r>
          </a:p>
        </p:txBody>
      </p:sp>
      <p:sp>
        <p:nvSpPr>
          <p:cNvPr id="10752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7667625" y="6453188"/>
            <a:ext cx="1476375" cy="404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400">
                <a:solidFill>
                  <a:srgbClr val="000000"/>
                </a:solidFill>
              </a:rPr>
              <a:t>Feb.2008_jxh_Introduction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1052513"/>
            <a:ext cx="9144000" cy="2647950"/>
            <a:chOff x="144" y="2352"/>
            <a:chExt cx="5472" cy="2229"/>
          </a:xfrm>
        </p:grpSpPr>
        <p:sp>
          <p:nvSpPr>
            <p:cNvPr id="107528" name="Rectangle 5"/>
            <p:cNvSpPr>
              <a:spLocks noChangeArrowheads="1"/>
            </p:cNvSpPr>
            <p:nvPr/>
          </p:nvSpPr>
          <p:spPr bwMode="auto">
            <a:xfrm>
              <a:off x="144" y="2352"/>
              <a:ext cx="5472" cy="222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r>
                <a:rPr kumimoji="0" lang="en-US" altLang="zh-CN" sz="2400" b="1">
                  <a:solidFill>
                    <a:srgbClr val="FF0000"/>
                  </a:solidFill>
                  <a:latin typeface="Comic Sans MS" panose="030F0702030302020204" pitchFamily="66" charset="0"/>
                </a:rPr>
                <a:t>Step1</a:t>
              </a:r>
              <a:r>
                <a:rPr kumimoji="0" lang="en-US" altLang="zh-CN" sz="2400">
                  <a:solidFill>
                    <a:schemeClr val="hlink"/>
                  </a:solidFill>
                  <a:latin typeface="Comic Sans MS" panose="030F0702030302020204" pitchFamily="66" charset="0"/>
                </a:rPr>
                <a:t>  </a:t>
              </a:r>
              <a:r>
                <a:rPr kumimoji="0" lang="en-US" altLang="zh-CN" sz="2400">
                  <a:latin typeface="Comic Sans MS" panose="030F0702030302020204" pitchFamily="66" charset="0"/>
                </a:rPr>
                <a:t> Cache is divided into 2 fields: the 38 bit block address and the 6-bit block offset(64=2</a:t>
              </a:r>
              <a:r>
                <a:rPr kumimoji="0" lang="en-US" altLang="zh-CN" sz="2400" b="1" baseline="30000">
                  <a:latin typeface="Comic Sans MS" panose="030F0702030302020204" pitchFamily="66" charset="0"/>
                </a:rPr>
                <a:t>6</a:t>
              </a:r>
              <a:r>
                <a:rPr kumimoji="0" lang="en-US" altLang="zh-CN" sz="2400">
                  <a:latin typeface="Comic Sans MS" panose="030F0702030302020204" pitchFamily="66" charset="0"/>
                </a:rPr>
                <a:t>and 38+6=44).</a:t>
              </a:r>
            </a:p>
            <a:p>
              <a:pPr algn="ctr">
                <a:spcBef>
                  <a:spcPct val="0"/>
                </a:spcBef>
                <a:buClrTx/>
                <a:buSzPct val="100000"/>
                <a:buFontTx/>
                <a:buNone/>
              </a:pPr>
              <a:endParaRPr kumimoji="0" lang="en-US" altLang="zh-CN" sz="2400">
                <a:latin typeface="Comic Sans MS" panose="030F0702030302020204" pitchFamily="66" charset="0"/>
              </a:endParaRPr>
            </a:p>
            <a:p>
              <a:pPr algn="ctr">
                <a:spcBef>
                  <a:spcPct val="0"/>
                </a:spcBef>
                <a:buClrTx/>
                <a:buSzPct val="100000"/>
                <a:buFontTx/>
                <a:buNone/>
              </a:pPr>
              <a:endParaRPr kumimoji="0" lang="en-US" altLang="zh-CN" sz="2400">
                <a:latin typeface="Comic Sans MS" panose="030F0702030302020204" pitchFamily="66" charset="0"/>
              </a:endParaRPr>
            </a:p>
            <a:p>
              <a:pPr algn="ctr">
                <a:spcBef>
                  <a:spcPct val="0"/>
                </a:spcBef>
                <a:buClrTx/>
                <a:buSzPct val="100000"/>
                <a:buFontTx/>
                <a:buNone/>
              </a:pPr>
              <a:endParaRPr kumimoji="0" lang="en-US" altLang="zh-CN" sz="2400">
                <a:latin typeface="Comic Sans MS" panose="030F0702030302020204" pitchFamily="66" charset="0"/>
              </a:endParaRPr>
            </a:p>
            <a:p>
              <a:pPr algn="ctr">
                <a:spcBef>
                  <a:spcPct val="0"/>
                </a:spcBef>
                <a:buClrTx/>
                <a:buSzPct val="100000"/>
                <a:buFontTx/>
                <a:buNone/>
              </a:pPr>
              <a:endParaRPr kumimoji="0" lang="en-US" altLang="zh-CN" sz="2400">
                <a:latin typeface="Comic Sans MS" panose="030F0702030302020204" pitchFamily="66" charset="0"/>
              </a:endParaRPr>
            </a:p>
            <a:p>
              <a:pPr algn="ctr">
                <a:spcBef>
                  <a:spcPct val="0"/>
                </a:spcBef>
                <a:buClrTx/>
                <a:buSzPct val="100000"/>
                <a:buFontTx/>
                <a:buNone/>
              </a:pPr>
              <a:endParaRPr kumimoji="0" lang="en-US" altLang="zh-CN" sz="2400">
                <a:latin typeface="Comic Sans MS" panose="030F0702030302020204" pitchFamily="66" charset="0"/>
              </a:endParaRPr>
            </a:p>
          </p:txBody>
        </p:sp>
        <p:graphicFrame>
          <p:nvGraphicFramePr>
            <p:cNvPr id="107529" name="Object 6"/>
            <p:cNvGraphicFramePr>
              <a:graphicFrameLocks noChangeAspect="1"/>
            </p:cNvGraphicFramePr>
            <p:nvPr/>
          </p:nvGraphicFramePr>
          <p:xfrm>
            <a:off x="1344" y="2976"/>
            <a:ext cx="2880" cy="1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34" name="位图图像" r:id="rId3" imgW="2377646" imgH="838095" progId="Paint.Picture">
                    <p:embed/>
                  </p:oleObj>
                </mc:Choice>
                <mc:Fallback>
                  <p:oleObj name="位图图像" r:id="rId3" imgW="2377646" imgH="838095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976"/>
                          <a:ext cx="2880" cy="1016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 type="none" w="sm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7336" name="Rectangle 8"/>
          <p:cNvSpPr>
            <a:spLocks noChangeArrowheads="1"/>
          </p:cNvSpPr>
          <p:nvPr/>
        </p:nvSpPr>
        <p:spPr bwMode="auto">
          <a:xfrm>
            <a:off x="0" y="3810000"/>
            <a:ext cx="9144000" cy="1187450"/>
          </a:xfrm>
          <a:prstGeom prst="rect">
            <a:avLst/>
          </a:prstGeom>
          <a:solidFill>
            <a:srgbClr val="A6F6E5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400" b="1">
                <a:solidFill>
                  <a:srgbClr val="FF0000"/>
                </a:solidFill>
                <a:latin typeface="Comic Sans MS" panose="030F0702030302020204" pitchFamily="66" charset="0"/>
              </a:rPr>
              <a:t>Step3 </a:t>
            </a:r>
            <a:r>
              <a:rPr kumimoji="0" lang="en-US" altLang="zh-CN" sz="2400">
                <a:latin typeface="Comic Sans MS" panose="030F0702030302020204" pitchFamily="66" charset="0"/>
              </a:rPr>
              <a:t>the two tags are compared and the winner is selected.Tag contains the valid bit, otherwise the results of the comparion are ignored.</a:t>
            </a:r>
          </a:p>
        </p:txBody>
      </p:sp>
      <p:sp>
        <p:nvSpPr>
          <p:cNvPr id="227337" name="Rectangle 9"/>
          <p:cNvSpPr>
            <a:spLocks noChangeArrowheads="1"/>
          </p:cNvSpPr>
          <p:nvPr/>
        </p:nvSpPr>
        <p:spPr bwMode="auto">
          <a:xfrm>
            <a:off x="0" y="5029200"/>
            <a:ext cx="9144000" cy="1917700"/>
          </a:xfrm>
          <a:prstGeom prst="rect">
            <a:avLst/>
          </a:prstGeom>
          <a:solidFill>
            <a:srgbClr val="BBFFBB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400" b="1">
                <a:solidFill>
                  <a:srgbClr val="FF0000"/>
                </a:solidFill>
                <a:latin typeface="Comic Sans MS" panose="030F0702030302020204" pitchFamily="66" charset="0"/>
              </a:rPr>
              <a:t>Step4 If one tag does match</a:t>
            </a:r>
            <a:r>
              <a:rPr kumimoji="0" lang="en-US" altLang="zh-CN" sz="2400" b="1">
                <a:solidFill>
                  <a:schemeClr val="hlink"/>
                </a:solidFill>
                <a:latin typeface="Comic Sans MS" panose="030F0702030302020204" pitchFamily="66" charset="0"/>
              </a:rPr>
              <a:t>, </a:t>
            </a:r>
            <a:r>
              <a:rPr kumimoji="0" lang="en-US" altLang="zh-CN" sz="2400">
                <a:latin typeface="Comic Sans MS" panose="030F0702030302020204" pitchFamily="66" charset="0"/>
              </a:rPr>
              <a:t>CPU loads the proper data from the cache, otherwise from main memory.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400">
                <a:latin typeface="Comic Sans MS" panose="030F0702030302020204" pitchFamily="66" charset="0"/>
              </a:rPr>
              <a:t>The 21264 allows 3 clock cycles for these four steps,so the instructions in the following 2 clock cycles would wait if they tried to use the result of the load.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73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7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41" grpId="0" animBg="1" autoUpdateAnimBg="0"/>
      <p:bldP spid="227336" grpId="0" animBg="1" autoUpdateAnimBg="0"/>
      <p:bldP spid="22733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Memory Technologies</a:t>
            </a:r>
          </a:p>
        </p:txBody>
      </p:sp>
      <p:sp>
        <p:nvSpPr>
          <p:cNvPr id="69635" name="Rectangle 1027"/>
          <p:cNvSpPr>
            <a:spLocks noGrp="1" noRot="1" noChangeArrowheads="1"/>
          </p:cNvSpPr>
          <p:nvPr>
            <p:ph idx="1"/>
          </p:nvPr>
        </p:nvSpPr>
        <p:spPr>
          <a:xfrm>
            <a:off x="152400" y="1125538"/>
            <a:ext cx="8991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Random Access Memories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</a:rPr>
              <a:t>DRAM</a:t>
            </a: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: </a:t>
            </a:r>
            <a:r>
              <a:rPr lang="en-US" altLang="zh-CN" sz="2000" i="1">
                <a:solidFill>
                  <a:srgbClr val="FF0000"/>
                </a:solidFill>
                <a:latin typeface="Comic Sans MS" panose="030F0702030302020204" pitchFamily="66" charset="0"/>
              </a:rPr>
              <a:t>Dynamic 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Random Access Memory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>
                <a:solidFill>
                  <a:srgbClr val="000000"/>
                </a:solidFill>
                <a:latin typeface="Comic Sans MS" panose="030F0702030302020204" pitchFamily="66" charset="0"/>
              </a:rPr>
              <a:t>High density, low power, cheap, slow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>
                <a:solidFill>
                  <a:srgbClr val="000000"/>
                </a:solidFill>
                <a:latin typeface="Comic Sans MS" panose="030F0702030302020204" pitchFamily="66" charset="0"/>
              </a:rPr>
              <a:t>Dynamic: needs to be “refreshed” regularly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</a:rPr>
              <a:t>SRAM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: </a:t>
            </a:r>
            <a:r>
              <a:rPr lang="en-US" altLang="zh-CN" sz="2000" i="1">
                <a:solidFill>
                  <a:srgbClr val="FF0000"/>
                </a:solidFill>
                <a:latin typeface="Comic Sans MS" panose="030F0702030302020204" pitchFamily="66" charset="0"/>
              </a:rPr>
              <a:t>Static 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Random Access Memory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>
                <a:solidFill>
                  <a:srgbClr val="000000"/>
                </a:solidFill>
                <a:latin typeface="Comic Sans MS" panose="030F0702030302020204" pitchFamily="66" charset="0"/>
              </a:rPr>
              <a:t>Low density, high power, expensive, fast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>
                <a:solidFill>
                  <a:srgbClr val="000000"/>
                </a:solidFill>
                <a:latin typeface="Comic Sans MS" panose="030F0702030302020204" pitchFamily="66" charset="0"/>
              </a:rPr>
              <a:t>Static: content will last “forever”(until lose power)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What gets used where?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Main memory is </a:t>
            </a:r>
            <a:r>
              <a:rPr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DRAM</a:t>
            </a: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: you need it big, so you need it cheap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CPU cache memory is </a:t>
            </a:r>
            <a:r>
              <a:rPr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SRAM</a:t>
            </a: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: you need it fast, so it’s more expensive, so it’s smaller than you would usually want due to resource limitations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Relative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Size: DRAM/SRAM: 4-8x bigger for DRAM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Cost/Cycle time: SRAM/DRAM: 8-16x faster, more $$$ for SRAM</a:t>
            </a:r>
            <a:endParaRPr lang="en-US" altLang="zh-CN" sz="2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050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8858250" cy="1125538"/>
          </a:xfrm>
        </p:spPr>
        <p:txBody>
          <a:bodyPr/>
          <a:lstStyle/>
          <a:p>
            <a:pPr eaLnBrk="1" hangingPunct="1"/>
            <a:r>
              <a:rPr lang="en-US" altLang="zh-CN"/>
              <a:t>Memory Hierarchy:  a </a:t>
            </a:r>
            <a:r>
              <a:rPr lang="en-US" altLang="zh-CN">
                <a:solidFill>
                  <a:srgbClr val="0000FF"/>
                </a:solidFill>
              </a:rPr>
              <a:t>natural </a:t>
            </a:r>
            <a:r>
              <a:rPr lang="en-US" altLang="zh-CN"/>
              <a:t> Solution</a:t>
            </a:r>
          </a:p>
        </p:txBody>
      </p:sp>
      <p:sp>
        <p:nvSpPr>
          <p:cNvPr id="70659" name="Rectangle 2051"/>
          <p:cNvSpPr>
            <a:spLocks noGrp="1" noRot="1" noChangeArrowheads="1"/>
          </p:cNvSpPr>
          <p:nvPr>
            <p:ph idx="1"/>
          </p:nvPr>
        </p:nvSpPr>
        <p:spPr>
          <a:xfrm>
            <a:off x="323850" y="1125538"/>
            <a:ext cx="8534400" cy="4953000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Comic Sans MS" panose="030F0702030302020204" pitchFamily="66" charset="0"/>
              </a:rPr>
              <a:t>How can we provide a memory with small access time, big capacity and lower price ?</a:t>
            </a:r>
          </a:p>
          <a:p>
            <a:pPr eaLnBrk="1" hangingPunct="1"/>
            <a:r>
              <a:rPr lang="en-US" altLang="zh-CN" sz="2400">
                <a:latin typeface="Comic Sans MS" panose="030F0702030302020204" pitchFamily="66" charset="0"/>
              </a:rPr>
              <a:t>The first principle: </a:t>
            </a: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make the common case fast !</a:t>
            </a:r>
          </a:p>
          <a:p>
            <a:pPr lvl="1" eaLnBrk="1" hangingPunct="1"/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What is the common case ?</a:t>
            </a:r>
          </a:p>
          <a:p>
            <a:pPr eaLnBrk="1" hangingPunct="1"/>
            <a:r>
              <a:rPr lang="en-US" altLang="zh-CN" sz="2400">
                <a:latin typeface="Comic Sans MS" panose="030F0702030302020204" pitchFamily="66" charset="0"/>
              </a:rPr>
              <a:t>Recall:  the </a:t>
            </a: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principle of locality of reference !</a:t>
            </a:r>
          </a:p>
          <a:p>
            <a:pPr lvl="1" eaLnBrk="1" hangingPunct="1"/>
            <a:r>
              <a:rPr lang="en-US" altLang="zh-CN" sz="2000">
                <a:latin typeface="Comic Sans MS" panose="030F0702030302020204" pitchFamily="66" charset="0"/>
              </a:rPr>
              <a:t>Program access a relatively small portion of the address space at any instant of time.</a:t>
            </a:r>
            <a:endParaRPr lang="en-US" altLang="zh-CN" sz="200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 eaLnBrk="1" hangingPunct="1"/>
            <a:r>
              <a:rPr lang="en-US" altLang="zh-CN" sz="2000">
                <a:latin typeface="Comic Sans MS" panose="030F0702030302020204" pitchFamily="66" charset="0"/>
              </a:rPr>
              <a:t>Ok, we should make these accesses more quickly.</a:t>
            </a:r>
          </a:p>
          <a:p>
            <a:pPr lvl="1" eaLnBrk="1" hangingPunct="1"/>
            <a:r>
              <a:rPr lang="en-US" altLang="zh-CN" sz="2000">
                <a:latin typeface="Comic Sans MS" panose="030F0702030302020204" pitchFamily="66" charset="0"/>
              </a:rPr>
              <a:t>We can hold the recently accessed items in a fast memory.</a:t>
            </a:r>
          </a:p>
          <a:p>
            <a:pPr eaLnBrk="1" hangingPunct="1"/>
            <a:r>
              <a:rPr lang="en-US" altLang="zh-CN" sz="2400">
                <a:latin typeface="Comic Sans MS" panose="030F0702030302020204" pitchFamily="66" charset="0"/>
              </a:rPr>
              <a:t>Yeah: </a:t>
            </a: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Smaller memories will be faster !</a:t>
            </a:r>
          </a:p>
          <a:p>
            <a:pPr lvl="1" eaLnBrk="1" hangingPunct="1"/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We can use more expensive and smaller memories to hold the most recently used items.</a:t>
            </a:r>
          </a:p>
          <a:p>
            <a:pPr lvl="1" eaLnBrk="1" hangingPunct="1"/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The cost and power impact is lessoned for small size.</a:t>
            </a:r>
          </a:p>
        </p:txBody>
      </p:sp>
    </p:spTree>
  </p:cSld>
  <p:clrMapOvr>
    <a:masterClrMapping/>
  </p:clrMapOvr>
  <p:transition spd="slow"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 is Memory Hierarchy ?</a:t>
            </a:r>
          </a:p>
        </p:txBody>
      </p:sp>
      <p:sp>
        <p:nvSpPr>
          <p:cNvPr id="71683" name="Rectangle 27"/>
          <p:cNvSpPr>
            <a:spLocks noGrp="1" noRot="1" noChangeArrowheads="1"/>
          </p:cNvSpPr>
          <p:nvPr>
            <p:ph idx="1"/>
          </p:nvPr>
        </p:nvSpPr>
        <p:spPr>
          <a:xfrm>
            <a:off x="304800" y="1447800"/>
            <a:ext cx="8610600" cy="37338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latin typeface="Comic Sans MS" panose="030F0702030302020204" pitchFamily="66" charset="0"/>
              </a:rPr>
              <a:t>Memory hierarchy is organized into several levels: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Each smaller, faster, and more expensive per byte than the next lower level.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Temporal Locality</a:t>
            </a:r>
            <a:r>
              <a:rPr lang="en-US" altLang="zh-CN" sz="200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latin typeface="Comic Sans MS" panose="030F0702030302020204" pitchFamily="66" charset="0"/>
              </a:rPr>
              <a:t>(Locality in Time):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  <a:sym typeface="Symbol" panose="05050102010706020507" pitchFamily="18" charset="2"/>
              </a:rPr>
              <a:t>     </a:t>
            </a:r>
            <a:r>
              <a:rPr lang="en-US" altLang="zh-CN" sz="2000">
                <a:latin typeface="Comic Sans MS" panose="030F0702030302020204" pitchFamily="66" charset="0"/>
              </a:rPr>
              <a:t> Keep most recently accessed data items closer to the processor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Spatial Locality</a:t>
            </a:r>
            <a:r>
              <a:rPr lang="en-US" altLang="zh-CN" sz="200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latin typeface="Comic Sans MS" panose="030F0702030302020204" pitchFamily="66" charset="0"/>
              </a:rPr>
              <a:t>(Locality in Space):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  <a:sym typeface="Symbol" panose="05050102010706020507" pitchFamily="18" charset="2"/>
              </a:rPr>
              <a:t>    </a:t>
            </a:r>
            <a:r>
              <a:rPr lang="en-US" altLang="zh-CN" sz="2000">
                <a:latin typeface="Comic Sans MS" panose="030F0702030302020204" pitchFamily="66" charset="0"/>
              </a:rPr>
              <a:t> Move blocks consists of contiguous words to the faster levels </a:t>
            </a:r>
          </a:p>
          <a:p>
            <a:pPr lvl="1" eaLnBrk="1" hangingPunct="1">
              <a:spcBef>
                <a:spcPct val="0"/>
              </a:spcBef>
            </a:pPr>
            <a:endParaRPr lang="en-US" altLang="zh-CN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Memory Hierarchy</a:t>
            </a:r>
          </a:p>
        </p:txBody>
      </p:sp>
      <p:sp>
        <p:nvSpPr>
          <p:cNvPr id="7373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The 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goal:To provide a memory system with cost most almost as low as the cheapest level of memory and speed almost as fast as the fastest level.</a:t>
            </a:r>
          </a:p>
        </p:txBody>
      </p:sp>
      <p:grpSp>
        <p:nvGrpSpPr>
          <p:cNvPr id="73732" name="Group 6"/>
          <p:cNvGrpSpPr>
            <a:grpSpLocks/>
          </p:cNvGrpSpPr>
          <p:nvPr/>
        </p:nvGrpSpPr>
        <p:grpSpPr bwMode="auto">
          <a:xfrm>
            <a:off x="457200" y="2743200"/>
            <a:ext cx="8491538" cy="3502025"/>
            <a:chOff x="144" y="1584"/>
            <a:chExt cx="5349" cy="2594"/>
          </a:xfrm>
        </p:grpSpPr>
        <p:sp>
          <p:nvSpPr>
            <p:cNvPr id="73733" name="Rectangle 7"/>
            <p:cNvSpPr>
              <a:spLocks noChangeArrowheads="1"/>
            </p:cNvSpPr>
            <p:nvPr/>
          </p:nvSpPr>
          <p:spPr bwMode="auto">
            <a:xfrm>
              <a:off x="272" y="1835"/>
              <a:ext cx="1705" cy="47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34" name="Rectangle 8"/>
            <p:cNvSpPr>
              <a:spLocks noChangeArrowheads="1"/>
            </p:cNvSpPr>
            <p:nvPr/>
          </p:nvSpPr>
          <p:spPr bwMode="auto">
            <a:xfrm>
              <a:off x="847" y="1986"/>
              <a:ext cx="569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Control</a:t>
              </a:r>
            </a:p>
          </p:txBody>
        </p:sp>
        <p:sp>
          <p:nvSpPr>
            <p:cNvPr id="73735" name="Rectangle 9"/>
            <p:cNvSpPr>
              <a:spLocks noChangeArrowheads="1"/>
            </p:cNvSpPr>
            <p:nvPr/>
          </p:nvSpPr>
          <p:spPr bwMode="auto">
            <a:xfrm>
              <a:off x="272" y="2468"/>
              <a:ext cx="1193" cy="7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36" name="Rectangle 10"/>
            <p:cNvSpPr>
              <a:spLocks noChangeArrowheads="1"/>
            </p:cNvSpPr>
            <p:nvPr/>
          </p:nvSpPr>
          <p:spPr bwMode="auto">
            <a:xfrm>
              <a:off x="313" y="2642"/>
              <a:ext cx="661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Datapath</a:t>
              </a:r>
            </a:p>
          </p:txBody>
        </p:sp>
        <p:sp>
          <p:nvSpPr>
            <p:cNvPr id="73737" name="Rectangle 11"/>
            <p:cNvSpPr>
              <a:spLocks noChangeArrowheads="1"/>
            </p:cNvSpPr>
            <p:nvPr/>
          </p:nvSpPr>
          <p:spPr bwMode="auto">
            <a:xfrm>
              <a:off x="4555" y="1592"/>
              <a:ext cx="938" cy="168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38" name="Rectangle 12"/>
            <p:cNvSpPr>
              <a:spLocks noChangeArrowheads="1"/>
            </p:cNvSpPr>
            <p:nvPr/>
          </p:nvSpPr>
          <p:spPr bwMode="auto">
            <a:xfrm>
              <a:off x="4692" y="2138"/>
              <a:ext cx="767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Secondary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Storage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(Disk)</a:t>
              </a:r>
            </a:p>
          </p:txBody>
        </p:sp>
        <p:sp>
          <p:nvSpPr>
            <p:cNvPr id="73739" name="Rectangle 13"/>
            <p:cNvSpPr>
              <a:spLocks noChangeArrowheads="1"/>
            </p:cNvSpPr>
            <p:nvPr/>
          </p:nvSpPr>
          <p:spPr bwMode="auto">
            <a:xfrm>
              <a:off x="144" y="1592"/>
              <a:ext cx="2152" cy="168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40" name="Rectangle 14"/>
            <p:cNvSpPr>
              <a:spLocks noChangeArrowheads="1"/>
            </p:cNvSpPr>
            <p:nvPr/>
          </p:nvSpPr>
          <p:spPr bwMode="auto">
            <a:xfrm>
              <a:off x="952" y="1584"/>
              <a:ext cx="89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/>
                <a:t>Processor</a:t>
              </a:r>
              <a:endParaRPr kumimoji="0" lang="en-US" altLang="zh-CN" sz="1600" b="1"/>
            </a:p>
          </p:txBody>
        </p:sp>
        <p:sp>
          <p:nvSpPr>
            <p:cNvPr id="73741" name="Line 15"/>
            <p:cNvSpPr>
              <a:spLocks noChangeShapeType="1"/>
            </p:cNvSpPr>
            <p:nvPr/>
          </p:nvSpPr>
          <p:spPr bwMode="auto">
            <a:xfrm flipV="1">
              <a:off x="1488" y="1584"/>
              <a:ext cx="3057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2" name="Line 16"/>
            <p:cNvSpPr>
              <a:spLocks noChangeShapeType="1"/>
            </p:cNvSpPr>
            <p:nvPr/>
          </p:nvSpPr>
          <p:spPr bwMode="auto">
            <a:xfrm>
              <a:off x="1440" y="3168"/>
              <a:ext cx="3105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3" name="Rectangle 17"/>
            <p:cNvSpPr>
              <a:spLocks noChangeArrowheads="1"/>
            </p:cNvSpPr>
            <p:nvPr/>
          </p:nvSpPr>
          <p:spPr bwMode="auto">
            <a:xfrm>
              <a:off x="1103" y="2517"/>
              <a:ext cx="298" cy="6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44" name="Rectangle 18"/>
            <p:cNvSpPr>
              <a:spLocks noChangeArrowheads="1"/>
            </p:cNvSpPr>
            <p:nvPr/>
          </p:nvSpPr>
          <p:spPr bwMode="auto">
            <a:xfrm rot="5400000">
              <a:off x="872" y="2811"/>
              <a:ext cx="81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Registers</a:t>
              </a:r>
            </a:p>
          </p:txBody>
        </p:sp>
        <p:sp>
          <p:nvSpPr>
            <p:cNvPr id="73745" name="Rectangle 19"/>
            <p:cNvSpPr>
              <a:spLocks noChangeArrowheads="1"/>
            </p:cNvSpPr>
            <p:nvPr/>
          </p:nvSpPr>
          <p:spPr bwMode="auto">
            <a:xfrm>
              <a:off x="1614" y="2517"/>
              <a:ext cx="555" cy="6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46" name="Rectangle 20"/>
            <p:cNvSpPr>
              <a:spLocks noChangeArrowheads="1"/>
            </p:cNvSpPr>
            <p:nvPr/>
          </p:nvSpPr>
          <p:spPr bwMode="auto">
            <a:xfrm>
              <a:off x="2573" y="2225"/>
              <a:ext cx="746" cy="95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47" name="Rectangle 21"/>
            <p:cNvSpPr>
              <a:spLocks noChangeArrowheads="1"/>
            </p:cNvSpPr>
            <p:nvPr/>
          </p:nvSpPr>
          <p:spPr bwMode="auto">
            <a:xfrm>
              <a:off x="3468" y="1981"/>
              <a:ext cx="874" cy="12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48" name="Rectangle 22"/>
            <p:cNvSpPr>
              <a:spLocks noChangeArrowheads="1"/>
            </p:cNvSpPr>
            <p:nvPr/>
          </p:nvSpPr>
          <p:spPr bwMode="auto">
            <a:xfrm>
              <a:off x="3614" y="2380"/>
              <a:ext cx="605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Main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Memory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(DRAM)</a:t>
              </a:r>
            </a:p>
          </p:txBody>
        </p:sp>
        <p:sp>
          <p:nvSpPr>
            <p:cNvPr id="73749" name="Rectangle 23"/>
            <p:cNvSpPr>
              <a:spLocks noChangeArrowheads="1"/>
            </p:cNvSpPr>
            <p:nvPr/>
          </p:nvSpPr>
          <p:spPr bwMode="auto">
            <a:xfrm>
              <a:off x="2648" y="2380"/>
              <a:ext cx="576" cy="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Second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Level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Cache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(SRAM)</a:t>
              </a:r>
            </a:p>
          </p:txBody>
        </p:sp>
        <p:sp>
          <p:nvSpPr>
            <p:cNvPr id="73750" name="Rectangle 24"/>
            <p:cNvSpPr>
              <a:spLocks noChangeArrowheads="1"/>
            </p:cNvSpPr>
            <p:nvPr/>
          </p:nvSpPr>
          <p:spPr bwMode="auto">
            <a:xfrm rot="5400000">
              <a:off x="1567" y="2620"/>
              <a:ext cx="72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On-Chip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Cache</a:t>
              </a:r>
            </a:p>
          </p:txBody>
        </p:sp>
        <p:sp>
          <p:nvSpPr>
            <p:cNvPr id="73751" name="Rectangle 25"/>
            <p:cNvSpPr>
              <a:spLocks noChangeArrowheads="1"/>
            </p:cNvSpPr>
            <p:nvPr/>
          </p:nvSpPr>
          <p:spPr bwMode="auto">
            <a:xfrm>
              <a:off x="1104" y="3501"/>
              <a:ext cx="5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solidFill>
                    <a:srgbClr val="800000"/>
                  </a:solidFill>
                </a:rPr>
                <a:t>Fastest</a:t>
              </a:r>
            </a:p>
          </p:txBody>
        </p:sp>
        <p:sp>
          <p:nvSpPr>
            <p:cNvPr id="73752" name="Rectangle 26"/>
            <p:cNvSpPr>
              <a:spLocks noChangeArrowheads="1"/>
            </p:cNvSpPr>
            <p:nvPr/>
          </p:nvSpPr>
          <p:spPr bwMode="auto">
            <a:xfrm>
              <a:off x="4806" y="3520"/>
              <a:ext cx="6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solidFill>
                    <a:srgbClr val="800000"/>
                  </a:solidFill>
                </a:rPr>
                <a:t>Slowest</a:t>
              </a:r>
              <a:endParaRPr kumimoji="0" lang="en-US" altLang="zh-CN" sz="1600">
                <a:solidFill>
                  <a:srgbClr val="800000"/>
                </a:solidFill>
              </a:endParaRPr>
            </a:p>
          </p:txBody>
        </p:sp>
        <p:sp>
          <p:nvSpPr>
            <p:cNvPr id="73753" name="Rectangle 27"/>
            <p:cNvSpPr>
              <a:spLocks noChangeArrowheads="1"/>
            </p:cNvSpPr>
            <p:nvPr/>
          </p:nvSpPr>
          <p:spPr bwMode="auto">
            <a:xfrm>
              <a:off x="1104" y="3697"/>
              <a:ext cx="6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solidFill>
                    <a:srgbClr val="800000"/>
                  </a:solidFill>
                </a:rPr>
                <a:t>Smallest</a:t>
              </a:r>
            </a:p>
          </p:txBody>
        </p:sp>
        <p:sp>
          <p:nvSpPr>
            <p:cNvPr id="73754" name="Rectangle 28"/>
            <p:cNvSpPr>
              <a:spLocks noChangeArrowheads="1"/>
            </p:cNvSpPr>
            <p:nvPr/>
          </p:nvSpPr>
          <p:spPr bwMode="auto">
            <a:xfrm>
              <a:off x="4806" y="3715"/>
              <a:ext cx="5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solidFill>
                    <a:srgbClr val="800000"/>
                  </a:solidFill>
                </a:rPr>
                <a:t>Biggest</a:t>
              </a:r>
            </a:p>
          </p:txBody>
        </p:sp>
        <p:sp>
          <p:nvSpPr>
            <p:cNvPr id="73755" name="Rectangle 29"/>
            <p:cNvSpPr>
              <a:spLocks noChangeArrowheads="1"/>
            </p:cNvSpPr>
            <p:nvPr/>
          </p:nvSpPr>
          <p:spPr bwMode="auto">
            <a:xfrm>
              <a:off x="1104" y="3891"/>
              <a:ext cx="60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solidFill>
                    <a:srgbClr val="800000"/>
                  </a:solidFill>
                </a:rPr>
                <a:t>Highest</a:t>
              </a:r>
            </a:p>
          </p:txBody>
        </p:sp>
        <p:sp>
          <p:nvSpPr>
            <p:cNvPr id="73756" name="Rectangle 30"/>
            <p:cNvSpPr>
              <a:spLocks noChangeArrowheads="1"/>
            </p:cNvSpPr>
            <p:nvPr/>
          </p:nvSpPr>
          <p:spPr bwMode="auto">
            <a:xfrm>
              <a:off x="4806" y="3909"/>
              <a:ext cx="5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solidFill>
                    <a:srgbClr val="800000"/>
                  </a:solidFill>
                </a:rPr>
                <a:t>Lowest</a:t>
              </a:r>
            </a:p>
          </p:txBody>
        </p:sp>
        <p:sp>
          <p:nvSpPr>
            <p:cNvPr id="73757" name="Rectangle 31"/>
            <p:cNvSpPr>
              <a:spLocks noChangeArrowheads="1"/>
            </p:cNvSpPr>
            <p:nvPr/>
          </p:nvSpPr>
          <p:spPr bwMode="auto">
            <a:xfrm>
              <a:off x="464" y="3502"/>
              <a:ext cx="5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FF0000"/>
                  </a:solidFill>
                </a:rPr>
                <a:t>Speed:</a:t>
              </a:r>
            </a:p>
          </p:txBody>
        </p:sp>
        <p:sp>
          <p:nvSpPr>
            <p:cNvPr id="73758" name="Rectangle 32"/>
            <p:cNvSpPr>
              <a:spLocks noChangeArrowheads="1"/>
            </p:cNvSpPr>
            <p:nvPr/>
          </p:nvSpPr>
          <p:spPr bwMode="auto">
            <a:xfrm>
              <a:off x="592" y="3696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FF0000"/>
                  </a:solidFill>
                </a:rPr>
                <a:t>Size:</a:t>
              </a:r>
            </a:p>
          </p:txBody>
        </p:sp>
        <p:sp>
          <p:nvSpPr>
            <p:cNvPr id="73759" name="Rectangle 33"/>
            <p:cNvSpPr>
              <a:spLocks noChangeArrowheads="1"/>
            </p:cNvSpPr>
            <p:nvPr/>
          </p:nvSpPr>
          <p:spPr bwMode="auto">
            <a:xfrm>
              <a:off x="528" y="3891"/>
              <a:ext cx="48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FF0000"/>
                  </a:solidFill>
                </a:rPr>
                <a:t>Cost:</a:t>
              </a:r>
            </a:p>
          </p:txBody>
        </p:sp>
        <p:sp>
          <p:nvSpPr>
            <p:cNvPr id="73760" name="Arc 34"/>
            <p:cNvSpPr>
              <a:spLocks/>
            </p:cNvSpPr>
            <p:nvPr/>
          </p:nvSpPr>
          <p:spPr bwMode="auto">
            <a:xfrm rot="9442657">
              <a:off x="1339" y="2866"/>
              <a:ext cx="1343" cy="692"/>
            </a:xfrm>
            <a:custGeom>
              <a:avLst/>
              <a:gdLst>
                <a:gd name="T0" fmla="*/ 0 w 37405"/>
                <a:gd name="T1" fmla="*/ 0 h 25749"/>
                <a:gd name="T2" fmla="*/ 0 w 37405"/>
                <a:gd name="T3" fmla="*/ 0 h 25749"/>
                <a:gd name="T4" fmla="*/ 0 w 37405"/>
                <a:gd name="T5" fmla="*/ 0 h 25749"/>
                <a:gd name="T6" fmla="*/ 0 60000 65536"/>
                <a:gd name="T7" fmla="*/ 0 60000 65536"/>
                <a:gd name="T8" fmla="*/ 0 60000 65536"/>
                <a:gd name="T9" fmla="*/ 0 w 37405"/>
                <a:gd name="T10" fmla="*/ 0 h 25749"/>
                <a:gd name="T11" fmla="*/ 37405 w 37405"/>
                <a:gd name="T12" fmla="*/ 25749 h 257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05" h="25749" fill="none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992"/>
                    <a:pt x="37270" y="24382"/>
                    <a:pt x="37002" y="25748"/>
                  </a:cubicBezTo>
                </a:path>
                <a:path w="37405" h="25749" stroke="0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992"/>
                    <a:pt x="37270" y="24382"/>
                    <a:pt x="37002" y="25748"/>
                  </a:cubicBezTo>
                  <a:lnTo>
                    <a:pt x="15805" y="21600"/>
                  </a:lnTo>
                  <a:lnTo>
                    <a:pt x="0" y="6877"/>
                  </a:lnTo>
                  <a:close/>
                </a:path>
              </a:pathLst>
            </a:custGeom>
            <a:noFill/>
            <a:ln w="952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73761" name="Arc 35"/>
            <p:cNvSpPr>
              <a:spLocks/>
            </p:cNvSpPr>
            <p:nvPr/>
          </p:nvSpPr>
          <p:spPr bwMode="auto">
            <a:xfrm rot="9442657">
              <a:off x="3024" y="3072"/>
              <a:ext cx="634" cy="359"/>
            </a:xfrm>
            <a:custGeom>
              <a:avLst/>
              <a:gdLst>
                <a:gd name="T0" fmla="*/ 0 w 37405"/>
                <a:gd name="T1" fmla="*/ 0 h 23085"/>
                <a:gd name="T2" fmla="*/ 0 w 37405"/>
                <a:gd name="T3" fmla="*/ 0 h 23085"/>
                <a:gd name="T4" fmla="*/ 0 w 37405"/>
                <a:gd name="T5" fmla="*/ 0 h 23085"/>
                <a:gd name="T6" fmla="*/ 0 60000 65536"/>
                <a:gd name="T7" fmla="*/ 0 60000 65536"/>
                <a:gd name="T8" fmla="*/ 0 60000 65536"/>
                <a:gd name="T9" fmla="*/ 0 w 37405"/>
                <a:gd name="T10" fmla="*/ 0 h 23085"/>
                <a:gd name="T11" fmla="*/ 37405 w 37405"/>
                <a:gd name="T12" fmla="*/ 23085 h 230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05" h="23085" fill="none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095"/>
                    <a:pt x="37387" y="22590"/>
                    <a:pt x="37353" y="23084"/>
                  </a:cubicBezTo>
                </a:path>
                <a:path w="37405" h="23085" stroke="0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095"/>
                    <a:pt x="37387" y="22590"/>
                    <a:pt x="37353" y="23084"/>
                  </a:cubicBezTo>
                  <a:lnTo>
                    <a:pt x="15805" y="21600"/>
                  </a:lnTo>
                  <a:lnTo>
                    <a:pt x="0" y="6877"/>
                  </a:lnTo>
                  <a:close/>
                </a:path>
              </a:pathLst>
            </a:custGeom>
            <a:noFill/>
            <a:ln w="952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73762" name="Arc 36"/>
            <p:cNvSpPr>
              <a:spLocks/>
            </p:cNvSpPr>
            <p:nvPr/>
          </p:nvSpPr>
          <p:spPr bwMode="auto">
            <a:xfrm rot="9442657">
              <a:off x="4080" y="3168"/>
              <a:ext cx="634" cy="359"/>
            </a:xfrm>
            <a:custGeom>
              <a:avLst/>
              <a:gdLst>
                <a:gd name="T0" fmla="*/ 0 w 37405"/>
                <a:gd name="T1" fmla="*/ 0 h 23085"/>
                <a:gd name="T2" fmla="*/ 0 w 37405"/>
                <a:gd name="T3" fmla="*/ 0 h 23085"/>
                <a:gd name="T4" fmla="*/ 0 w 37405"/>
                <a:gd name="T5" fmla="*/ 0 h 23085"/>
                <a:gd name="T6" fmla="*/ 0 60000 65536"/>
                <a:gd name="T7" fmla="*/ 0 60000 65536"/>
                <a:gd name="T8" fmla="*/ 0 60000 65536"/>
                <a:gd name="T9" fmla="*/ 0 w 37405"/>
                <a:gd name="T10" fmla="*/ 0 h 23085"/>
                <a:gd name="T11" fmla="*/ 37405 w 37405"/>
                <a:gd name="T12" fmla="*/ 23085 h 230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05" h="23085" fill="none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095"/>
                    <a:pt x="37387" y="22590"/>
                    <a:pt x="37353" y="23084"/>
                  </a:cubicBezTo>
                </a:path>
                <a:path w="37405" h="23085" stroke="0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095"/>
                    <a:pt x="37387" y="22590"/>
                    <a:pt x="37353" y="23084"/>
                  </a:cubicBezTo>
                  <a:lnTo>
                    <a:pt x="15805" y="21600"/>
                  </a:lnTo>
                  <a:lnTo>
                    <a:pt x="0" y="6877"/>
                  </a:lnTo>
                  <a:close/>
                </a:path>
              </a:pathLst>
            </a:custGeom>
            <a:noFill/>
            <a:ln w="952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73763" name="Text Box 37"/>
            <p:cNvSpPr txBox="1">
              <a:spLocks noChangeArrowheads="1"/>
            </p:cNvSpPr>
            <p:nvPr/>
          </p:nvSpPr>
          <p:spPr bwMode="auto">
            <a:xfrm>
              <a:off x="1584" y="3312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66"/>
                  </a:solidFill>
                </a:rPr>
                <a:t>Compiler</a:t>
              </a:r>
              <a:endParaRPr kumimoji="0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3764" name="Text Box 38"/>
            <p:cNvSpPr txBox="1">
              <a:spLocks noChangeArrowheads="1"/>
            </p:cNvSpPr>
            <p:nvPr/>
          </p:nvSpPr>
          <p:spPr bwMode="auto">
            <a:xfrm>
              <a:off x="2976" y="3408"/>
              <a:ext cx="7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66"/>
                  </a:solidFill>
                </a:rPr>
                <a:t>Hardware</a:t>
              </a:r>
              <a:endParaRPr kumimoji="0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3765" name="Text Box 39"/>
            <p:cNvSpPr txBox="1">
              <a:spLocks noChangeArrowheads="1"/>
            </p:cNvSpPr>
            <p:nvPr/>
          </p:nvSpPr>
          <p:spPr bwMode="auto">
            <a:xfrm>
              <a:off x="3936" y="3504"/>
              <a:ext cx="816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66"/>
                  </a:solidFill>
                </a:rPr>
                <a:t>Operating System</a:t>
              </a:r>
              <a:endParaRPr kumimoji="0" lang="en-US" altLang="zh-CN" sz="24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7943850" cy="990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/>
              <a:t>Levels of the Memory Hierarchy</a:t>
            </a:r>
          </a:p>
        </p:txBody>
      </p:sp>
      <p:grpSp>
        <p:nvGrpSpPr>
          <p:cNvPr id="74755" name="Group 1065"/>
          <p:cNvGrpSpPr>
            <a:grpSpLocks/>
          </p:cNvGrpSpPr>
          <p:nvPr/>
        </p:nvGrpSpPr>
        <p:grpSpPr bwMode="auto">
          <a:xfrm>
            <a:off x="395288" y="981075"/>
            <a:ext cx="8505825" cy="5095875"/>
            <a:chOff x="264" y="400"/>
            <a:chExt cx="5358" cy="3631"/>
          </a:xfrm>
        </p:grpSpPr>
        <p:sp>
          <p:nvSpPr>
            <p:cNvPr id="74756" name="Rectangle 1027"/>
            <p:cNvSpPr>
              <a:spLocks noChangeArrowheads="1"/>
            </p:cNvSpPr>
            <p:nvPr/>
          </p:nvSpPr>
          <p:spPr bwMode="auto">
            <a:xfrm>
              <a:off x="264" y="919"/>
              <a:ext cx="846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 i="1">
                  <a:solidFill>
                    <a:srgbClr val="0000FF"/>
                  </a:solidFill>
                  <a:latin typeface="Comic Sans MS" panose="030F0702030302020204" pitchFamily="66" charset="0"/>
                </a:rPr>
                <a:t>CPU Registers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500 Bytes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&lt;250 ps</a:t>
              </a:r>
            </a:p>
          </p:txBody>
        </p:sp>
        <p:sp>
          <p:nvSpPr>
            <p:cNvPr id="74757" name="Rectangle 1028"/>
            <p:cNvSpPr>
              <a:spLocks noChangeArrowheads="1"/>
            </p:cNvSpPr>
            <p:nvPr/>
          </p:nvSpPr>
          <p:spPr bwMode="auto">
            <a:xfrm>
              <a:off x="264" y="1440"/>
              <a:ext cx="945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 i="1">
                  <a:solidFill>
                    <a:srgbClr val="0000FF"/>
                  </a:solidFill>
                  <a:latin typeface="Comic Sans MS" panose="030F0702030302020204" pitchFamily="66" charset="0"/>
                </a:rPr>
                <a:t>Cache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K Bytes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1-10ns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1-0.1 cents/bit</a:t>
              </a:r>
            </a:p>
          </p:txBody>
        </p:sp>
        <p:sp>
          <p:nvSpPr>
            <p:cNvPr id="74758" name="Rectangle 1029"/>
            <p:cNvSpPr>
              <a:spLocks noChangeArrowheads="1"/>
            </p:cNvSpPr>
            <p:nvPr/>
          </p:nvSpPr>
          <p:spPr bwMode="auto">
            <a:xfrm>
              <a:off x="264" y="2160"/>
              <a:ext cx="1529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 i="1">
                  <a:solidFill>
                    <a:srgbClr val="0000FF"/>
                  </a:solidFill>
                  <a:latin typeface="Comic Sans MS" panose="030F0702030302020204" pitchFamily="66" charset="0"/>
                </a:rPr>
                <a:t>Main Memory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1G Bytes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100ns- 150ns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$.0001-.00001 cents /bit</a:t>
              </a:r>
            </a:p>
          </p:txBody>
        </p:sp>
        <p:sp>
          <p:nvSpPr>
            <p:cNvPr id="74759" name="Rectangle 1030"/>
            <p:cNvSpPr>
              <a:spLocks noChangeArrowheads="1"/>
            </p:cNvSpPr>
            <p:nvPr/>
          </p:nvSpPr>
          <p:spPr bwMode="auto">
            <a:xfrm>
              <a:off x="264" y="2688"/>
              <a:ext cx="123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1400" b="1" i="1">
                <a:solidFill>
                  <a:srgbClr val="0000FF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 i="1">
                  <a:solidFill>
                    <a:srgbClr val="0000FF"/>
                  </a:solidFill>
                  <a:latin typeface="Comic Sans MS" panose="030F0702030302020204" pitchFamily="66" charset="0"/>
                </a:rPr>
                <a:t>Disk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T Bytes, 10 ms </a:t>
              </a:r>
              <a:br>
                <a:rPr kumimoji="0" lang="en-US" altLang="zh-CN" sz="1400" b="1">
                  <a:latin typeface="Comic Sans MS" panose="030F0702030302020204" pitchFamily="66" charset="0"/>
                </a:rPr>
              </a:br>
              <a:r>
                <a:rPr kumimoji="0" lang="en-US" altLang="zh-CN" sz="1400" b="1">
                  <a:latin typeface="Comic Sans MS" panose="030F0702030302020204" pitchFamily="66" charset="0"/>
                </a:rPr>
                <a:t>(10</a:t>
              </a:r>
              <a:r>
                <a:rPr kumimoji="0" lang="en-US" altLang="zh-CN" sz="1400" b="1" baseline="30000">
                  <a:latin typeface="Comic Sans MS" panose="030F0702030302020204" pitchFamily="66" charset="0"/>
                </a:rPr>
                <a:t>-5</a:t>
              </a:r>
              <a:r>
                <a:rPr kumimoji="0" lang="en-US" altLang="zh-CN" sz="1400" b="1">
                  <a:latin typeface="Comic Sans MS" panose="030F0702030302020204" pitchFamily="66" charset="0"/>
                </a:rPr>
                <a:t>-10</a:t>
              </a:r>
              <a:r>
                <a:rPr kumimoji="0" lang="en-US" altLang="zh-CN" sz="1400" b="1" baseline="30000">
                  <a:latin typeface="Comic Sans MS" panose="030F0702030302020204" pitchFamily="66" charset="0"/>
                </a:rPr>
                <a:t>-6</a:t>
              </a:r>
              <a:r>
                <a:rPr kumimoji="0" lang="en-US" altLang="zh-CN" sz="1400" b="1">
                  <a:latin typeface="Comic Sans MS" panose="030F0702030302020204" pitchFamily="66" charset="0"/>
                </a:rPr>
                <a:t>  cents/bit</a:t>
              </a:r>
            </a:p>
          </p:txBody>
        </p:sp>
        <p:sp>
          <p:nvSpPr>
            <p:cNvPr id="74760" name="Rectangle 1031"/>
            <p:cNvSpPr>
              <a:spLocks noChangeArrowheads="1"/>
            </p:cNvSpPr>
            <p:nvPr/>
          </p:nvSpPr>
          <p:spPr bwMode="auto">
            <a:xfrm>
              <a:off x="384" y="3111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 sz="1400" b="1">
                <a:latin typeface="Comic Sans MS" panose="030F0702030302020204" pitchFamily="66" charset="0"/>
              </a:endParaRPr>
            </a:p>
          </p:txBody>
        </p:sp>
        <p:sp>
          <p:nvSpPr>
            <p:cNvPr id="74761" name="Rectangle 1032"/>
            <p:cNvSpPr>
              <a:spLocks noChangeArrowheads="1"/>
            </p:cNvSpPr>
            <p:nvPr/>
          </p:nvSpPr>
          <p:spPr bwMode="auto">
            <a:xfrm>
              <a:off x="640" y="3096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 sz="1400" b="1">
                <a:latin typeface="Comic Sans MS" panose="030F0702030302020204" pitchFamily="66" charset="0"/>
              </a:endParaRPr>
            </a:p>
          </p:txBody>
        </p:sp>
        <p:sp>
          <p:nvSpPr>
            <p:cNvPr id="74762" name="Rectangle 1033"/>
            <p:cNvSpPr>
              <a:spLocks noChangeArrowheads="1"/>
            </p:cNvSpPr>
            <p:nvPr/>
          </p:nvSpPr>
          <p:spPr bwMode="auto">
            <a:xfrm>
              <a:off x="264" y="448"/>
              <a:ext cx="75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 i="1">
                  <a:latin typeface="Comic Sans MS" panose="030F0702030302020204" pitchFamily="66" charset="0"/>
                </a:rPr>
                <a:t>Capacity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 i="1">
                  <a:latin typeface="Comic Sans MS" panose="030F0702030302020204" pitchFamily="66" charset="0"/>
                </a:rPr>
                <a:t>Access Time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 i="1">
                  <a:latin typeface="Comic Sans MS" panose="030F0702030302020204" pitchFamily="66" charset="0"/>
                </a:rPr>
                <a:t>Cost</a:t>
              </a:r>
            </a:p>
          </p:txBody>
        </p:sp>
        <p:sp>
          <p:nvSpPr>
            <p:cNvPr id="74763" name="Rectangle 1034"/>
            <p:cNvSpPr>
              <a:spLocks noChangeArrowheads="1"/>
            </p:cNvSpPr>
            <p:nvPr/>
          </p:nvSpPr>
          <p:spPr bwMode="auto">
            <a:xfrm>
              <a:off x="264" y="3447"/>
              <a:ext cx="501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 i="1">
                  <a:solidFill>
                    <a:schemeClr val="accent2"/>
                  </a:solidFill>
                  <a:latin typeface="Comic Sans MS" panose="030F0702030302020204" pitchFamily="66" charset="0"/>
                </a:rPr>
                <a:t>Tape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infinite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sec-min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10</a:t>
              </a:r>
              <a:r>
                <a:rPr kumimoji="0" lang="en-US" altLang="zh-CN" sz="1400" b="1" baseline="30000">
                  <a:latin typeface="Comic Sans MS" panose="030F0702030302020204" pitchFamily="66" charset="0"/>
                </a:rPr>
                <a:t>-8</a:t>
              </a:r>
            </a:p>
          </p:txBody>
        </p:sp>
        <p:sp>
          <p:nvSpPr>
            <p:cNvPr id="74764" name="Rectangle 1035"/>
            <p:cNvSpPr>
              <a:spLocks noChangeArrowheads="1"/>
            </p:cNvSpPr>
            <p:nvPr/>
          </p:nvSpPr>
          <p:spPr bwMode="auto">
            <a:xfrm>
              <a:off x="428" y="3771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 sz="1400" b="1">
                <a:latin typeface="Comic Sans MS" panose="030F0702030302020204" pitchFamily="66" charset="0"/>
              </a:endParaRPr>
            </a:p>
          </p:txBody>
        </p:sp>
        <p:sp>
          <p:nvSpPr>
            <p:cNvPr id="74765" name="Rectangle 1036"/>
            <p:cNvSpPr>
              <a:spLocks noChangeArrowheads="1"/>
            </p:cNvSpPr>
            <p:nvPr/>
          </p:nvSpPr>
          <p:spPr bwMode="auto">
            <a:xfrm>
              <a:off x="2072" y="920"/>
              <a:ext cx="752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4766" name="Rectangle 1037"/>
            <p:cNvSpPr>
              <a:spLocks noChangeArrowheads="1"/>
            </p:cNvSpPr>
            <p:nvPr/>
          </p:nvSpPr>
          <p:spPr bwMode="auto">
            <a:xfrm>
              <a:off x="2120" y="976"/>
              <a:ext cx="72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omic Sans MS" panose="030F0702030302020204" pitchFamily="66" charset="0"/>
                </a:rPr>
                <a:t>Registers</a:t>
              </a:r>
            </a:p>
          </p:txBody>
        </p:sp>
        <p:sp>
          <p:nvSpPr>
            <p:cNvPr id="74767" name="Rectangle 1038"/>
            <p:cNvSpPr>
              <a:spLocks noChangeArrowheads="1"/>
            </p:cNvSpPr>
            <p:nvPr/>
          </p:nvSpPr>
          <p:spPr bwMode="auto">
            <a:xfrm>
              <a:off x="2120" y="1600"/>
              <a:ext cx="48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omic Sans MS" panose="030F0702030302020204" pitchFamily="66" charset="0"/>
                </a:rPr>
                <a:t>Cache</a:t>
              </a:r>
            </a:p>
          </p:txBody>
        </p:sp>
        <p:sp>
          <p:nvSpPr>
            <p:cNvPr id="74768" name="Rectangle 1039"/>
            <p:cNvSpPr>
              <a:spLocks noChangeArrowheads="1"/>
            </p:cNvSpPr>
            <p:nvPr/>
          </p:nvSpPr>
          <p:spPr bwMode="auto">
            <a:xfrm>
              <a:off x="2168" y="2272"/>
              <a:ext cx="625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omic Sans MS" panose="030F0702030302020204" pitchFamily="66" charset="0"/>
                </a:rPr>
                <a:t>Memory</a:t>
              </a:r>
            </a:p>
          </p:txBody>
        </p:sp>
        <p:sp>
          <p:nvSpPr>
            <p:cNvPr id="74769" name="Rectangle 1040"/>
            <p:cNvSpPr>
              <a:spLocks noChangeArrowheads="1"/>
            </p:cNvSpPr>
            <p:nvPr/>
          </p:nvSpPr>
          <p:spPr bwMode="auto">
            <a:xfrm>
              <a:off x="2168" y="2944"/>
              <a:ext cx="37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omic Sans MS" panose="030F0702030302020204" pitchFamily="66" charset="0"/>
                </a:rPr>
                <a:t>Disk</a:t>
              </a:r>
            </a:p>
          </p:txBody>
        </p:sp>
        <p:sp>
          <p:nvSpPr>
            <p:cNvPr id="74770" name="Rectangle 1041"/>
            <p:cNvSpPr>
              <a:spLocks noChangeArrowheads="1"/>
            </p:cNvSpPr>
            <p:nvPr/>
          </p:nvSpPr>
          <p:spPr bwMode="auto">
            <a:xfrm>
              <a:off x="2216" y="3665"/>
              <a:ext cx="41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omic Sans MS" panose="030F0702030302020204" pitchFamily="66" charset="0"/>
                </a:rPr>
                <a:t>Tape</a:t>
              </a:r>
            </a:p>
          </p:txBody>
        </p:sp>
        <p:sp>
          <p:nvSpPr>
            <p:cNvPr id="74771" name="Rectangle 1042"/>
            <p:cNvSpPr>
              <a:spLocks noChangeArrowheads="1"/>
            </p:cNvSpPr>
            <p:nvPr/>
          </p:nvSpPr>
          <p:spPr bwMode="auto">
            <a:xfrm>
              <a:off x="1832" y="1544"/>
              <a:ext cx="1232" cy="3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4772" name="Rectangle 1043"/>
            <p:cNvSpPr>
              <a:spLocks noChangeArrowheads="1"/>
            </p:cNvSpPr>
            <p:nvPr/>
          </p:nvSpPr>
          <p:spPr bwMode="auto">
            <a:xfrm>
              <a:off x="1584" y="2304"/>
              <a:ext cx="1808" cy="3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4773" name="Rectangle 1044"/>
            <p:cNvSpPr>
              <a:spLocks noChangeArrowheads="1"/>
            </p:cNvSpPr>
            <p:nvPr/>
          </p:nvSpPr>
          <p:spPr bwMode="auto">
            <a:xfrm>
              <a:off x="1304" y="2888"/>
              <a:ext cx="2480" cy="3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4774" name="Rectangle 1045"/>
            <p:cNvSpPr>
              <a:spLocks noChangeArrowheads="1"/>
            </p:cNvSpPr>
            <p:nvPr/>
          </p:nvSpPr>
          <p:spPr bwMode="auto">
            <a:xfrm>
              <a:off x="1112" y="3560"/>
              <a:ext cx="2960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4775" name="Line 1046"/>
            <p:cNvSpPr>
              <a:spLocks noChangeShapeType="1"/>
            </p:cNvSpPr>
            <p:nvPr/>
          </p:nvSpPr>
          <p:spPr bwMode="auto">
            <a:xfrm>
              <a:off x="2448" y="1204"/>
              <a:ext cx="0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6" name="Line 1047"/>
            <p:cNvSpPr>
              <a:spLocks noChangeShapeType="1"/>
            </p:cNvSpPr>
            <p:nvPr/>
          </p:nvSpPr>
          <p:spPr bwMode="auto">
            <a:xfrm>
              <a:off x="2448" y="1876"/>
              <a:ext cx="0" cy="3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7" name="Line 1048"/>
            <p:cNvSpPr>
              <a:spLocks noChangeShapeType="1"/>
            </p:cNvSpPr>
            <p:nvPr/>
          </p:nvSpPr>
          <p:spPr bwMode="auto">
            <a:xfrm>
              <a:off x="2448" y="2548"/>
              <a:ext cx="0" cy="3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8" name="Line 1049"/>
            <p:cNvSpPr>
              <a:spLocks noChangeShapeType="1"/>
            </p:cNvSpPr>
            <p:nvPr/>
          </p:nvSpPr>
          <p:spPr bwMode="auto">
            <a:xfrm>
              <a:off x="2448" y="3220"/>
              <a:ext cx="0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9" name="Rectangle 1050"/>
            <p:cNvSpPr>
              <a:spLocks noChangeArrowheads="1"/>
            </p:cNvSpPr>
            <p:nvPr/>
          </p:nvSpPr>
          <p:spPr bwMode="auto">
            <a:xfrm>
              <a:off x="2504" y="1264"/>
              <a:ext cx="116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Instr. Operands</a:t>
              </a:r>
            </a:p>
          </p:txBody>
        </p:sp>
        <p:sp>
          <p:nvSpPr>
            <p:cNvPr id="74780" name="Rectangle 1051"/>
            <p:cNvSpPr>
              <a:spLocks noChangeArrowheads="1"/>
            </p:cNvSpPr>
            <p:nvPr/>
          </p:nvSpPr>
          <p:spPr bwMode="auto">
            <a:xfrm>
              <a:off x="2504" y="1936"/>
              <a:ext cx="50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Blocks</a:t>
              </a:r>
            </a:p>
          </p:txBody>
        </p:sp>
        <p:sp>
          <p:nvSpPr>
            <p:cNvPr id="74781" name="Rectangle 1052"/>
            <p:cNvSpPr>
              <a:spLocks noChangeArrowheads="1"/>
            </p:cNvSpPr>
            <p:nvPr/>
          </p:nvSpPr>
          <p:spPr bwMode="auto">
            <a:xfrm>
              <a:off x="2504" y="2608"/>
              <a:ext cx="45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Pages</a:t>
              </a:r>
            </a:p>
          </p:txBody>
        </p:sp>
        <p:sp>
          <p:nvSpPr>
            <p:cNvPr id="74782" name="Rectangle 1053"/>
            <p:cNvSpPr>
              <a:spLocks noChangeArrowheads="1"/>
            </p:cNvSpPr>
            <p:nvPr/>
          </p:nvSpPr>
          <p:spPr bwMode="auto">
            <a:xfrm>
              <a:off x="2504" y="3280"/>
              <a:ext cx="39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Files</a:t>
              </a:r>
            </a:p>
          </p:txBody>
        </p:sp>
        <p:sp>
          <p:nvSpPr>
            <p:cNvPr id="74783" name="Rectangle 1054"/>
            <p:cNvSpPr>
              <a:spLocks noChangeArrowheads="1"/>
            </p:cNvSpPr>
            <p:nvPr/>
          </p:nvSpPr>
          <p:spPr bwMode="auto">
            <a:xfrm>
              <a:off x="4008" y="616"/>
              <a:ext cx="61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 i="1">
                  <a:latin typeface="Comic Sans MS" panose="030F0702030302020204" pitchFamily="66" charset="0"/>
                </a:rPr>
                <a:t>Staging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 i="1">
                  <a:latin typeface="Comic Sans MS" panose="030F0702030302020204" pitchFamily="66" charset="0"/>
                </a:rPr>
                <a:t>Xfer Unit</a:t>
              </a:r>
            </a:p>
          </p:txBody>
        </p:sp>
        <p:sp>
          <p:nvSpPr>
            <p:cNvPr id="74784" name="Rectangle 1055"/>
            <p:cNvSpPr>
              <a:spLocks noChangeArrowheads="1"/>
            </p:cNvSpPr>
            <p:nvPr/>
          </p:nvSpPr>
          <p:spPr bwMode="auto">
            <a:xfrm>
              <a:off x="3880" y="1233"/>
              <a:ext cx="861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prog./compiler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1-8 bytes</a:t>
              </a:r>
            </a:p>
          </p:txBody>
        </p:sp>
        <p:sp>
          <p:nvSpPr>
            <p:cNvPr id="74785" name="Rectangle 1056"/>
            <p:cNvSpPr>
              <a:spLocks noChangeArrowheads="1"/>
            </p:cNvSpPr>
            <p:nvPr/>
          </p:nvSpPr>
          <p:spPr bwMode="auto">
            <a:xfrm>
              <a:off x="3928" y="1856"/>
              <a:ext cx="76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cache cntl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8-128 bytes</a:t>
              </a:r>
            </a:p>
          </p:txBody>
        </p:sp>
        <p:sp>
          <p:nvSpPr>
            <p:cNvPr id="74786" name="Rectangle 1057"/>
            <p:cNvSpPr>
              <a:spLocks noChangeArrowheads="1"/>
            </p:cNvSpPr>
            <p:nvPr/>
          </p:nvSpPr>
          <p:spPr bwMode="auto">
            <a:xfrm>
              <a:off x="3984" y="2528"/>
              <a:ext cx="83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OS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512-4K bytes</a:t>
              </a:r>
            </a:p>
          </p:txBody>
        </p:sp>
        <p:sp>
          <p:nvSpPr>
            <p:cNvPr id="74787" name="Rectangle 1058"/>
            <p:cNvSpPr>
              <a:spLocks noChangeArrowheads="1"/>
            </p:cNvSpPr>
            <p:nvPr/>
          </p:nvSpPr>
          <p:spPr bwMode="auto">
            <a:xfrm>
              <a:off x="3960" y="3200"/>
              <a:ext cx="83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user/operator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Mbytes</a:t>
              </a:r>
            </a:p>
          </p:txBody>
        </p:sp>
        <p:sp>
          <p:nvSpPr>
            <p:cNvPr id="74788" name="Rectangle 1059"/>
            <p:cNvSpPr>
              <a:spLocks noChangeArrowheads="1"/>
            </p:cNvSpPr>
            <p:nvPr/>
          </p:nvSpPr>
          <p:spPr bwMode="auto">
            <a:xfrm>
              <a:off x="4712" y="400"/>
              <a:ext cx="90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FF0000"/>
                  </a:solidFill>
                  <a:latin typeface="Comic Sans MS" panose="030F0702030302020204" pitchFamily="66" charset="0"/>
                </a:rPr>
                <a:t>Upper Level</a:t>
              </a:r>
            </a:p>
          </p:txBody>
        </p:sp>
        <p:sp>
          <p:nvSpPr>
            <p:cNvPr id="74789" name="Rectangle 1060"/>
            <p:cNvSpPr>
              <a:spLocks noChangeArrowheads="1"/>
            </p:cNvSpPr>
            <p:nvPr/>
          </p:nvSpPr>
          <p:spPr bwMode="auto">
            <a:xfrm>
              <a:off x="4616" y="3665"/>
              <a:ext cx="89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FF0000"/>
                  </a:solidFill>
                  <a:latin typeface="Comic Sans MS" panose="030F0702030302020204" pitchFamily="66" charset="0"/>
                </a:rPr>
                <a:t>Lower Level</a:t>
              </a:r>
            </a:p>
          </p:txBody>
        </p:sp>
        <p:sp>
          <p:nvSpPr>
            <p:cNvPr id="74790" name="Line 1061"/>
            <p:cNvSpPr>
              <a:spLocks noChangeShapeType="1"/>
            </p:cNvSpPr>
            <p:nvPr/>
          </p:nvSpPr>
          <p:spPr bwMode="auto">
            <a:xfrm flipV="1">
              <a:off x="4944" y="764"/>
              <a:ext cx="0" cy="2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1" name="Rectangle 1062"/>
            <p:cNvSpPr>
              <a:spLocks noChangeArrowheads="1"/>
            </p:cNvSpPr>
            <p:nvPr/>
          </p:nvSpPr>
          <p:spPr bwMode="auto">
            <a:xfrm>
              <a:off x="5000" y="737"/>
              <a:ext cx="513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faster</a:t>
              </a:r>
            </a:p>
          </p:txBody>
        </p:sp>
        <p:sp>
          <p:nvSpPr>
            <p:cNvPr id="74792" name="Line 1063"/>
            <p:cNvSpPr>
              <a:spLocks noChangeShapeType="1"/>
            </p:cNvSpPr>
            <p:nvPr/>
          </p:nvSpPr>
          <p:spPr bwMode="auto">
            <a:xfrm>
              <a:off x="5328" y="1012"/>
              <a:ext cx="0" cy="2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3" name="Rectangle 1064"/>
            <p:cNvSpPr>
              <a:spLocks noChangeArrowheads="1"/>
            </p:cNvSpPr>
            <p:nvPr/>
          </p:nvSpPr>
          <p:spPr bwMode="auto">
            <a:xfrm>
              <a:off x="5096" y="3424"/>
              <a:ext cx="52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Larger</a:t>
              </a:r>
            </a:p>
          </p:txBody>
        </p:sp>
      </p:grpSp>
    </p:spTree>
  </p:cSld>
  <p:clrMapOvr>
    <a:masterClrMapping/>
  </p:clrMapOvr>
  <p:transition spd="slow"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188913"/>
            <a:ext cx="7812087" cy="908050"/>
          </a:xfrm>
        </p:spPr>
        <p:txBody>
          <a:bodyPr/>
          <a:lstStyle/>
          <a:p>
            <a:pPr eaLnBrk="1" hangingPunct="1"/>
            <a:r>
              <a:rPr lang="en-US" altLang="zh-CN"/>
              <a:t>Who Cares About the Memory Hierarchy?</a:t>
            </a:r>
          </a:p>
        </p:txBody>
      </p:sp>
      <p:sp>
        <p:nvSpPr>
          <p:cNvPr id="7680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76804" name="Rectangle 16"/>
          <p:cNvSpPr>
            <a:spLocks noChangeArrowheads="1"/>
          </p:cNvSpPr>
          <p:nvPr/>
        </p:nvSpPr>
        <p:spPr bwMode="auto">
          <a:xfrm>
            <a:off x="684213" y="5373688"/>
            <a:ext cx="75977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  <a:buChar char="q"/>
            </a:pPr>
            <a:r>
              <a:rPr kumimoji="0" lang="en-US" altLang="zh-CN" sz="2400"/>
              <a:t>1980: no cache in µproc; 2001: 2-level cache on chip</a:t>
            </a:r>
            <a:br>
              <a:rPr kumimoji="0" lang="en-US" altLang="zh-CN" sz="2400"/>
            </a:br>
            <a:r>
              <a:rPr kumimoji="0" lang="en-US" altLang="zh-CN" sz="2400"/>
              <a:t>(1989 first Intel µproc with a cache on chip)</a:t>
            </a:r>
          </a:p>
        </p:txBody>
      </p:sp>
      <p:grpSp>
        <p:nvGrpSpPr>
          <p:cNvPr id="76805" name="Group 26"/>
          <p:cNvGrpSpPr>
            <a:grpSpLocks/>
          </p:cNvGrpSpPr>
          <p:nvPr/>
        </p:nvGrpSpPr>
        <p:grpSpPr bwMode="auto">
          <a:xfrm>
            <a:off x="179388" y="908050"/>
            <a:ext cx="8964612" cy="4565650"/>
            <a:chOff x="113" y="663"/>
            <a:chExt cx="5647" cy="2876"/>
          </a:xfrm>
        </p:grpSpPr>
        <p:pic>
          <p:nvPicPr>
            <p:cNvPr id="7680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663"/>
              <a:ext cx="4672" cy="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76807" name="Line 11"/>
            <p:cNvSpPr>
              <a:spLocks noChangeShapeType="1"/>
            </p:cNvSpPr>
            <p:nvPr/>
          </p:nvSpPr>
          <p:spPr bwMode="auto">
            <a:xfrm>
              <a:off x="3833" y="1343"/>
              <a:ext cx="18" cy="1521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08" name="Rectangle 6"/>
            <p:cNvSpPr>
              <a:spLocks noChangeArrowheads="1"/>
            </p:cNvSpPr>
            <p:nvPr/>
          </p:nvSpPr>
          <p:spPr bwMode="auto">
            <a:xfrm>
              <a:off x="4960" y="2576"/>
              <a:ext cx="80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DRAM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7%/yr.</a:t>
              </a:r>
            </a:p>
          </p:txBody>
        </p:sp>
        <p:sp>
          <p:nvSpPr>
            <p:cNvPr id="76809" name="Arc 7"/>
            <p:cNvSpPr>
              <a:spLocks/>
            </p:cNvSpPr>
            <p:nvPr/>
          </p:nvSpPr>
          <p:spPr bwMode="auto">
            <a:xfrm>
              <a:off x="4630" y="2680"/>
              <a:ext cx="352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94"/>
                    <a:pt x="9633" y="33"/>
                    <a:pt x="2153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4"/>
                    <a:pt x="9633" y="33"/>
                    <a:pt x="21539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0" name="Rectangle 8"/>
            <p:cNvSpPr>
              <a:spLocks noChangeArrowheads="1"/>
            </p:cNvSpPr>
            <p:nvPr/>
          </p:nvSpPr>
          <p:spPr bwMode="auto">
            <a:xfrm>
              <a:off x="4508" y="2872"/>
              <a:ext cx="350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000">
                  <a:solidFill>
                    <a:srgbClr val="000000"/>
                  </a:solidFill>
                </a:rPr>
                <a:t>DRAM</a:t>
              </a:r>
            </a:p>
          </p:txBody>
        </p:sp>
        <p:grpSp>
          <p:nvGrpSpPr>
            <p:cNvPr id="76811" name="Group 17"/>
            <p:cNvGrpSpPr>
              <a:grpSpLocks/>
            </p:cNvGrpSpPr>
            <p:nvPr/>
          </p:nvGrpSpPr>
          <p:grpSpPr bwMode="auto">
            <a:xfrm>
              <a:off x="4580" y="1026"/>
              <a:ext cx="1172" cy="516"/>
              <a:chOff x="4580" y="1026"/>
              <a:chExt cx="1172" cy="516"/>
            </a:xfrm>
          </p:grpSpPr>
          <p:sp>
            <p:nvSpPr>
              <p:cNvPr id="76819" name="Rectangle 5"/>
              <p:cNvSpPr>
                <a:spLocks noChangeArrowheads="1"/>
              </p:cNvSpPr>
              <p:nvPr/>
            </p:nvSpPr>
            <p:spPr bwMode="auto">
              <a:xfrm>
                <a:off x="4952" y="1026"/>
                <a:ext cx="800" cy="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/>
                  <a:t>µProc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/>
                  <a:t>20%/yr.</a:t>
                </a:r>
              </a:p>
            </p:txBody>
          </p:sp>
          <p:sp>
            <p:nvSpPr>
              <p:cNvPr id="76820" name="Rectangle 9"/>
              <p:cNvSpPr>
                <a:spLocks noChangeArrowheads="1"/>
              </p:cNvSpPr>
              <p:nvPr/>
            </p:nvSpPr>
            <p:spPr bwMode="auto">
              <a:xfrm>
                <a:off x="4580" y="1211"/>
                <a:ext cx="283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Geneva" charset="0"/>
                  </a:rPr>
                  <a:t>CPU</a:t>
                </a:r>
              </a:p>
            </p:txBody>
          </p:sp>
          <p:sp>
            <p:nvSpPr>
              <p:cNvPr id="76821" name="Arc 10"/>
              <p:cNvSpPr>
                <a:spLocks/>
              </p:cNvSpPr>
              <p:nvPr/>
            </p:nvSpPr>
            <p:spPr bwMode="auto">
              <a:xfrm>
                <a:off x="4630" y="1095"/>
                <a:ext cx="352" cy="1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94"/>
                      <a:pt x="9633" y="33"/>
                      <a:pt x="21539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94"/>
                      <a:pt x="9633" y="33"/>
                      <a:pt x="21539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812" name="Rectangle 12"/>
            <p:cNvSpPr>
              <a:spLocks noChangeArrowheads="1"/>
            </p:cNvSpPr>
            <p:nvPr/>
          </p:nvSpPr>
          <p:spPr bwMode="auto">
            <a:xfrm>
              <a:off x="4077" y="1785"/>
              <a:ext cx="1624" cy="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rgbClr val="0000FF"/>
                  </a:solidFill>
                  <a:latin typeface="Comic Sans MS" panose="030F0702030302020204" pitchFamily="66" charset="0"/>
                </a:rPr>
                <a:t>Processor-Memory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rgbClr val="0000FF"/>
                  </a:solidFill>
                  <a:latin typeface="Comic Sans MS" panose="030F0702030302020204" pitchFamily="66" charset="0"/>
                </a:rPr>
                <a:t>Performance Gap:</a:t>
              </a:r>
              <a:br>
                <a:rPr kumimoji="0" lang="en-US" altLang="zh-CN" sz="2000" b="1">
                  <a:solidFill>
                    <a:srgbClr val="0000FF"/>
                  </a:solidFill>
                  <a:latin typeface="Comic Sans MS" panose="030F0702030302020204" pitchFamily="66" charset="0"/>
                </a:rPr>
              </a:br>
              <a:r>
                <a:rPr kumimoji="0" lang="en-US" altLang="zh-CN" sz="2000" b="1">
                  <a:solidFill>
                    <a:srgbClr val="0000FF"/>
                  </a:solidFill>
                  <a:latin typeface="Comic Sans MS" panose="030F0702030302020204" pitchFamily="66" charset="0"/>
                </a:rPr>
                <a:t>(grows 50% / year)</a:t>
              </a:r>
            </a:p>
          </p:txBody>
        </p:sp>
        <p:sp>
          <p:nvSpPr>
            <p:cNvPr id="76813" name="Rectangle 13"/>
            <p:cNvSpPr>
              <a:spLocks noChangeArrowheads="1"/>
            </p:cNvSpPr>
            <p:nvPr/>
          </p:nvSpPr>
          <p:spPr bwMode="auto">
            <a:xfrm>
              <a:off x="1791" y="1752"/>
              <a:ext cx="13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rgbClr val="FC0128"/>
                  </a:solidFill>
                </a:rPr>
                <a:t>“Moore’s Law”</a:t>
              </a:r>
            </a:p>
          </p:txBody>
        </p:sp>
        <p:sp>
          <p:nvSpPr>
            <p:cNvPr id="76814" name="Rectangle 14"/>
            <p:cNvSpPr>
              <a:spLocks noChangeArrowheads="1"/>
            </p:cNvSpPr>
            <p:nvPr/>
          </p:nvSpPr>
          <p:spPr bwMode="auto">
            <a:xfrm>
              <a:off x="2725" y="2515"/>
              <a:ext cx="120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rgbClr val="FC0128"/>
                  </a:solidFill>
                </a:rPr>
                <a:t>“Less’ Law?”</a:t>
              </a:r>
            </a:p>
          </p:txBody>
        </p:sp>
        <p:sp>
          <p:nvSpPr>
            <p:cNvPr id="76815" name="Rectangle 19"/>
            <p:cNvSpPr>
              <a:spLocks noChangeArrowheads="1"/>
            </p:cNvSpPr>
            <p:nvPr/>
          </p:nvSpPr>
          <p:spPr bwMode="auto">
            <a:xfrm>
              <a:off x="3515" y="845"/>
              <a:ext cx="80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µProc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52%/yr.</a:t>
              </a:r>
            </a:p>
          </p:txBody>
        </p:sp>
        <p:sp>
          <p:nvSpPr>
            <p:cNvPr id="76816" name="Arc 21"/>
            <p:cNvSpPr>
              <a:spLocks/>
            </p:cNvSpPr>
            <p:nvPr/>
          </p:nvSpPr>
          <p:spPr bwMode="auto">
            <a:xfrm rot="-2277253">
              <a:off x="3279" y="1390"/>
              <a:ext cx="352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94"/>
                    <a:pt x="9633" y="33"/>
                    <a:pt x="2153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4"/>
                    <a:pt x="9633" y="33"/>
                    <a:pt x="21539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7" name="Rectangle 23"/>
            <p:cNvSpPr>
              <a:spLocks noChangeArrowheads="1"/>
            </p:cNvSpPr>
            <p:nvPr/>
          </p:nvSpPr>
          <p:spPr bwMode="auto">
            <a:xfrm>
              <a:off x="930" y="2341"/>
              <a:ext cx="80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µProc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25%/yr.</a:t>
              </a:r>
            </a:p>
          </p:txBody>
        </p:sp>
        <p:sp>
          <p:nvSpPr>
            <p:cNvPr id="76818" name="Arc 25"/>
            <p:cNvSpPr>
              <a:spLocks/>
            </p:cNvSpPr>
            <p:nvPr/>
          </p:nvSpPr>
          <p:spPr bwMode="auto">
            <a:xfrm rot="-2852688">
              <a:off x="808" y="2863"/>
              <a:ext cx="352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94"/>
                    <a:pt x="9633" y="33"/>
                    <a:pt x="2153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4"/>
                    <a:pt x="9633" y="33"/>
                    <a:pt x="21539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</p:sld>
</file>

<file path=ppt/theme/theme1.xml><?xml version="1.0" encoding="utf-8"?>
<a:theme xmlns:a="http://schemas.openxmlformats.org/drawingml/2006/main" name="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pringFestivalGreeting">
  <a:themeElements>
    <a:clrScheme name="2_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2_SpringFestivalGreeting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母版2">
  <a:themeElements>
    <a:clrScheme name="母版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母版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母版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Arch_13_Ch4_DLP_VectorSiMDGPU.pptx" id="{5BFAC3FA-7D07-49C9-83B9-2AE6C0BE68BF}" vid="{0DFCA78E-39BE-421F-8371-AC2A67A87118}"/>
    </a:ext>
  </a:extLst>
</a:theme>
</file>

<file path=ppt/theme/theme9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SpringFestivalGreeting</Template>
  <TotalTime>2656</TotalTime>
  <Words>2708</Words>
  <Application>Microsoft Macintosh PowerPoint</Application>
  <PresentationFormat>On-screen Show (4:3)</PresentationFormat>
  <Paragraphs>411</Paragraphs>
  <Slides>38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6" baseType="lpstr">
      <vt:lpstr>PingFang SC</vt:lpstr>
      <vt:lpstr>Arial</vt:lpstr>
      <vt:lpstr>Comic Sans MS</vt:lpstr>
      <vt:lpstr>Geneva</vt:lpstr>
      <vt:lpstr>Helvetica Neue</vt:lpstr>
      <vt:lpstr>Times New Roman</vt:lpstr>
      <vt:lpstr>Wingdings</vt:lpstr>
      <vt:lpstr>Wingdings 2</vt:lpstr>
      <vt:lpstr>SpringFestivalGreeting</vt:lpstr>
      <vt:lpstr>2_SpringFestivalGreeting</vt:lpstr>
      <vt:lpstr>1_Default Design</vt:lpstr>
      <vt:lpstr>自定义设计方案</vt:lpstr>
      <vt:lpstr>母版2</vt:lpstr>
      <vt:lpstr>Default Design</vt:lpstr>
      <vt:lpstr>诗情画意</vt:lpstr>
      <vt:lpstr>1_SpringFestivalGreeting</vt:lpstr>
      <vt:lpstr>位图图像</vt:lpstr>
      <vt:lpstr>文档</vt:lpstr>
      <vt:lpstr>Chapt 2-1:  Memory hierarchy</vt:lpstr>
      <vt:lpstr>Chapter B &amp; 2:   Memory Hierarchy</vt:lpstr>
      <vt:lpstr>2.1 Introduction</vt:lpstr>
      <vt:lpstr>Memory Technologies</vt:lpstr>
      <vt:lpstr>Memory Hierarchy:  a natural  Solution</vt:lpstr>
      <vt:lpstr>What is Memory Hierarchy ?</vt:lpstr>
      <vt:lpstr>Memory Hierarchy</vt:lpstr>
      <vt:lpstr>Levels of the Memory Hierarchy</vt:lpstr>
      <vt:lpstr>Who Cares About the Memory Hierarchy?</vt:lpstr>
      <vt:lpstr> Different concerns for  desktops, servers, and embedded computers</vt:lpstr>
      <vt:lpstr>Memory Hierarchy Terminology</vt:lpstr>
      <vt:lpstr>Review of the ABCs of Caches</vt:lpstr>
      <vt:lpstr>What is a cache?</vt:lpstr>
      <vt:lpstr>Four Questions for Memory Hierarchy Designers</vt:lpstr>
      <vt:lpstr>Q1: Block Placement</vt:lpstr>
      <vt:lpstr>  8-32 Block Placement</vt:lpstr>
      <vt:lpstr>Q2: Block Identification</vt:lpstr>
      <vt:lpstr>The Format of the Physical Address</vt:lpstr>
      <vt:lpstr>Direct-mapped Cache Example  (1-word Blocks)</vt:lpstr>
      <vt:lpstr>Fully-Associative Cache example  (1-word Blocks)</vt:lpstr>
      <vt:lpstr>2-Way Set-Associative Cache</vt:lpstr>
      <vt:lpstr>Example: set associate cache</vt:lpstr>
      <vt:lpstr>Q3: Block Replacement</vt:lpstr>
      <vt:lpstr>Strategy of block Replacement</vt:lpstr>
      <vt:lpstr>Implementation of Replacement</vt:lpstr>
      <vt:lpstr>Another psedo LRU</vt:lpstr>
      <vt:lpstr>Q4: Write Strategy</vt:lpstr>
      <vt:lpstr>Pros and Cons for write strategy</vt:lpstr>
      <vt:lpstr>Write stall</vt:lpstr>
      <vt:lpstr>Write Through via Buffering</vt:lpstr>
      <vt:lpstr>Write buffers</vt:lpstr>
      <vt:lpstr>Write policy when misses </vt:lpstr>
      <vt:lpstr>Example  </vt:lpstr>
      <vt:lpstr>Split vs. unified caches </vt:lpstr>
      <vt:lpstr>Split vs. mixed cache</vt:lpstr>
      <vt:lpstr>Example:Alpha 21264 data cache </vt:lpstr>
      <vt:lpstr>Superviser cache / User cache</vt:lpstr>
      <vt:lpstr>Procedure for Cache Accessing</vt:lpstr>
    </vt:vector>
  </TitlesOfParts>
  <Company>ZJU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for memory hierarchy</dc:title>
  <dc:creator>jxh</dc:creator>
  <cp:lastModifiedBy>Microsoft Office User</cp:lastModifiedBy>
  <cp:revision>55</cp:revision>
  <dcterms:created xsi:type="dcterms:W3CDTF">2003-05-04T11:00:32Z</dcterms:created>
  <dcterms:modified xsi:type="dcterms:W3CDTF">2022-10-10T12:58:41Z</dcterms:modified>
</cp:coreProperties>
</file>