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5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6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  <p:sldMasterId id="2147483721" r:id="rId2"/>
    <p:sldMasterId id="2147483759" r:id="rId3"/>
    <p:sldMasterId id="2147483774" r:id="rId4"/>
    <p:sldMasterId id="2147483992" r:id="rId5"/>
    <p:sldMasterId id="2147485093" r:id="rId6"/>
    <p:sldMasterId id="2147485880" r:id="rId7"/>
  </p:sldMasterIdLst>
  <p:notesMasterIdLst>
    <p:notesMasterId r:id="rId111"/>
  </p:notesMasterIdLst>
  <p:sldIdLst>
    <p:sldId id="257" r:id="rId8"/>
    <p:sldId id="359" r:id="rId9"/>
    <p:sldId id="360" r:id="rId10"/>
    <p:sldId id="335" r:id="rId11"/>
    <p:sldId id="336" r:id="rId12"/>
    <p:sldId id="337" r:id="rId13"/>
    <p:sldId id="338" r:id="rId14"/>
    <p:sldId id="339" r:id="rId15"/>
    <p:sldId id="340" r:id="rId16"/>
    <p:sldId id="355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63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61" r:id="rId42"/>
    <p:sldId id="303" r:id="rId43"/>
    <p:sldId id="304" r:id="rId44"/>
    <p:sldId id="305" r:id="rId45"/>
    <p:sldId id="334" r:id="rId46"/>
    <p:sldId id="358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62" r:id="rId76"/>
    <p:sldId id="258" r:id="rId77"/>
    <p:sldId id="260" r:id="rId78"/>
    <p:sldId id="261" r:id="rId79"/>
    <p:sldId id="262" r:id="rId80"/>
    <p:sldId id="263" r:id="rId81"/>
    <p:sldId id="264" r:id="rId82"/>
    <p:sldId id="265" r:id="rId83"/>
    <p:sldId id="266" r:id="rId84"/>
    <p:sldId id="267" r:id="rId85"/>
    <p:sldId id="268" r:id="rId86"/>
    <p:sldId id="269" r:id="rId87"/>
    <p:sldId id="270" r:id="rId88"/>
    <p:sldId id="271" r:id="rId89"/>
    <p:sldId id="272" r:id="rId90"/>
    <p:sldId id="273" r:id="rId91"/>
    <p:sldId id="274" r:id="rId92"/>
    <p:sldId id="275" r:id="rId93"/>
    <p:sldId id="276" r:id="rId94"/>
    <p:sldId id="277" r:id="rId95"/>
    <p:sldId id="278" r:id="rId96"/>
    <p:sldId id="279" r:id="rId97"/>
    <p:sldId id="280" r:id="rId98"/>
    <p:sldId id="281" r:id="rId99"/>
    <p:sldId id="282" r:id="rId100"/>
    <p:sldId id="283" r:id="rId101"/>
    <p:sldId id="284" r:id="rId102"/>
    <p:sldId id="285" r:id="rId103"/>
    <p:sldId id="286" r:id="rId104"/>
    <p:sldId id="287" r:id="rId105"/>
    <p:sldId id="288" r:id="rId106"/>
    <p:sldId id="289" r:id="rId107"/>
    <p:sldId id="290" r:id="rId108"/>
    <p:sldId id="291" r:id="rId109"/>
    <p:sldId id="292" r:id="rId110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1156" autoAdjust="0"/>
  </p:normalViewPr>
  <p:slideViewPr>
    <p:cSldViewPr>
      <p:cViewPr varScale="1">
        <p:scale>
          <a:sx n="116" d="100"/>
          <a:sy n="116" d="100"/>
        </p:scale>
        <p:origin x="2056" y="14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74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12" Type="http://schemas.openxmlformats.org/officeDocument/2006/relationships/presProps" Target="presProps.xml"/><Relationship Id="rId16" Type="http://schemas.openxmlformats.org/officeDocument/2006/relationships/slide" Target="slides/slide9.xml"/><Relationship Id="rId107" Type="http://schemas.openxmlformats.org/officeDocument/2006/relationships/slide" Target="slides/slide100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102" Type="http://schemas.openxmlformats.org/officeDocument/2006/relationships/slide" Target="slides/slide95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113" Type="http://schemas.openxmlformats.org/officeDocument/2006/relationships/viewProps" Target="viewProps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59" Type="http://schemas.openxmlformats.org/officeDocument/2006/relationships/slide" Target="slides/slide52.xml"/><Relationship Id="rId103" Type="http://schemas.openxmlformats.org/officeDocument/2006/relationships/slide" Target="slides/slide96.xml"/><Relationship Id="rId108" Type="http://schemas.openxmlformats.org/officeDocument/2006/relationships/slide" Target="slides/slide101.xml"/><Relationship Id="rId54" Type="http://schemas.openxmlformats.org/officeDocument/2006/relationships/slide" Target="slides/slide47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91" Type="http://schemas.openxmlformats.org/officeDocument/2006/relationships/slide" Target="slides/slide84.xml"/><Relationship Id="rId96" Type="http://schemas.openxmlformats.org/officeDocument/2006/relationships/slide" Target="slides/slide8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6" Type="http://schemas.openxmlformats.org/officeDocument/2006/relationships/slide" Target="slides/slide99.xml"/><Relationship Id="rId114" Type="http://schemas.openxmlformats.org/officeDocument/2006/relationships/theme" Target="theme/theme1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slide" Target="slides/slide87.xml"/><Relationship Id="rId99" Type="http://schemas.openxmlformats.org/officeDocument/2006/relationships/slide" Target="slides/slide92.xml"/><Relationship Id="rId101" Type="http://schemas.openxmlformats.org/officeDocument/2006/relationships/slide" Target="slides/slide9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109" Type="http://schemas.openxmlformats.org/officeDocument/2006/relationships/slide" Target="slides/slide10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slide" Target="slides/slide90.xml"/><Relationship Id="rId104" Type="http://schemas.openxmlformats.org/officeDocument/2006/relationships/slide" Target="slides/slide97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110" Type="http://schemas.openxmlformats.org/officeDocument/2006/relationships/slide" Target="slides/slide103.xml"/><Relationship Id="rId115" Type="http://schemas.openxmlformats.org/officeDocument/2006/relationships/tableStyles" Target="tableStyles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100" Type="http://schemas.openxmlformats.org/officeDocument/2006/relationships/slide" Target="slides/slide93.xml"/><Relationship Id="rId105" Type="http://schemas.openxmlformats.org/officeDocument/2006/relationships/slide" Target="slides/slide98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slide" Target="slides/slide86.xml"/><Relationship Id="rId98" Type="http://schemas.openxmlformats.org/officeDocument/2006/relationships/slide" Target="slides/slide91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8.xml"/><Relationship Id="rId46" Type="http://schemas.openxmlformats.org/officeDocument/2006/relationships/slide" Target="slides/slide39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62" Type="http://schemas.openxmlformats.org/officeDocument/2006/relationships/slide" Target="slides/slide55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11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65801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6-12-26T06:38:59.6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10287 9738 0,'43'0'250,"0"0"-94,-1 0-125,44 43 172,-86-1-203,43 1 16,-43 0 218,0 42-218,0-42 15,0 0-15,0-1 15,42 1-31,1 0 31,-43 0 1,0-1-1,0 1 0,0 42-15,-85-42 15,42 0-15,43-86 15,-43 43-16,0-43-15,43 1 16,0-44 0,0 44-1,0-1 1,0 0 0,0-42-1,0 42-15,0 0 16,0 1 15,0-1 0,43 0 32,0 0-32,0 43 0,42 0-15,-42 0 0,-1 0 109,1 43-110,-43 0 32,0 0-16,0-1 1,-43 1-1,1 0-16,42-1 32,-43-42-31,0 0-16,1 0 16,-1 0-16,0 0 15,0 0 48,43-42-63,0-1 15,-42 0 1,-1-42 0,43 42-1,0 0 110,0 1-78,0-1-31,43 43-1,-1 0 157,1 43-156,-43-1-1,0 1 17,0 0 15,0 0 296,43-43-327,0-43 0,-1 43-1,1 0-15,0 0 16,-1 0 15,1 0-15,0 0-1,-1 0 32,-42 85 31,0-42-46,0 0-1,0-1 0,0 44 0,-42-86-15,42 43-16,-43-1 16,0-42-1,1 0 1,-44 0-16,44 0 15,-1 0 64,0 0-79,43-42 31,0-1 0,0-43-15,0 44-1,0-1 1,0 0 0,0-42 15,0 128 391,0-1-391,0 1 0,0 0-15</inkml:trace>
  <inkml:trace contextRef="#ctx0" brushRef="#br0" timeOffset="20891.66">8281 9909 0,'0'-43'16,"43"0"-1,-1 43 126,1-42-94,0 42-47,-1 0 16,44 0-16,-43 0 15,-1 0-15,1 42 78,42-42-46,-42 0-32,-43 43 15,43 0 16,-1-43 16,-42 43-15,0 42-17,0-42 1,0-1-16,0 1 15,0 43 1,-42-86 125,-44 0-126,44 0 1,-1 0 0,0 0 15,-42 0 313,42-43-298,43 0-30,0 0 0,0 1 46,0-1 188,0-42-219,0 42-15,0 0 93,0 0-93</inkml:trace>
  <inkml:trace contextRef="#ctx0" brushRef="#br0" timeOffset="40533.35">8452 9183 0,'0'-43'265,"42"0"17,1 1-267,0 42 110,42 0-109,-42 0-16,0 0 16,-1 0 124,1 0-140,-43 42 16,0 1 15,0 42 47,0-42-62,0 0-1,0 0 17,-43 42-1,1-85 78,-1 0-46,-42 0-48,42 0-15,0 0 16,-42-43 31,85 1 31,0-1 16,0-43-47,0 44-16,0-1-31,0 0 31</inkml:trace>
  <inkml:trace contextRef="#ctx0" brushRef="#br0" timeOffset="44611.66">6403 9097 0,'0'-42'140,"42"42"-124,1-43 0,42 0-1,1 43-15,-43 0 16,-1 0 15,44-43-31,-44 43 16,1 0 78,0 0-79,-43 86 16,0-43-15,0-1 0,0 1-16,42-43 15,-42 85 1,0-42-16,0 0 16,0 0-1,0 42-15,0-42 16,0-1-16,0 1 125,0 0-125,-42-43 94,-1 0-79,0 0-15,-85 0 16,0 0-1,85 0-15,1-43 16,42 0 31,0 1-31,0-1-1,0-42 16,0 42 48,0 0-48,0-42-16,42 42 1,-42 0-16,0 1 16,43 42-1,-43-43 110</inkml:trace>
  <inkml:trace contextRef="#ctx0" brushRef="#br0" timeOffset="54502.78">6531 6534 0,'0'-85'157,"85"85"-157,-42-43 15,0 1-15,42 42 16,-42 0-16,42-43 15,-42 0-15,-43 86 110,42-43-110,1 43 15,0-1-15,-43 1 16,0 42 15,0-42-15,0 0 0,0 0 15,0 42 0,0-42-15,0-1-1,0 1 1,-43 0-16,43 42 31,-43-85 0,1 0 32,-1-42-47,0 42 187,1-43-203,-1 43 15,0 0-15,1-43 16,-1 0 125,43-42-141,0 42 15,0 1 48,0-1-48,0-43-15,0 44 47</inkml:trace>
  <inkml:trace contextRef="#ctx0" brushRef="#br0" timeOffset="58893.64">4524 6663 0,'0'-43'266,"86"43"-266,-44 0 16,87 0-16,-87 0 15,44 0 95,-44 43-79,-42 42-16,0-42 32,0-1-31,43 1-16,0-43 16,-43 43 62,0 42-47,0-42 0,-43-43 94,43-43-109,0 1-16,-43 42 31,43-86 47,0 43 0,0 1 16,0-1-78,-42 43-16,42-85 93,0 42-30,0 0-47,0 0-1,0-42 63,42 85-62,1 0-16,0 0 16,-43 43-1,85-1-15,-85 1 16,43-43-16,-43 43 15,0 0 1,0-1 0,0 44-1,0-44 48,-86-42-32,44 0-15,-1 43-1,-42 0-15,42-43 16,-128 0-16,86 0 16,42 0-16,-42 0 15,-1 0-15,86-43 78,0 0-62,-42 43-16,42-85 16,0 42-16,0 1 31,0-1 16,0 0-47,0 0 15,42 43 1,44 0-16,-1 0 16,-42 0-16,-1 0 109,1 0-93,0 43-16,0-43 15,-1 86-15,1-1 16,-43-42-16,0-1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7E4CCDA-45BD-4723-B656-2AB9F38F1F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59597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E4CCDA-45BD-4723-B656-2AB9F38F1F85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5586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Average stalls per instruction = (AMAT – </a:t>
            </a:r>
            <a:r>
              <a:rPr lang="en-US" altLang="zh-CN" dirty="0" err="1"/>
              <a:t>HitTime</a:t>
            </a:r>
            <a:r>
              <a:rPr lang="en-US" altLang="zh-CN" dirty="0"/>
              <a:t>) </a:t>
            </a:r>
            <a:r>
              <a:rPr kumimoji="0" lang="en-US" altLang="zh-CN" sz="1200" b="1" dirty="0">
                <a:solidFill>
                  <a:srgbClr val="0000FF"/>
                </a:solidFill>
                <a:latin typeface="Comic Sans MS" panose="030F0702030302020204" pitchFamily="66" charset="0"/>
              </a:rPr>
              <a:t>x access times/ins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E4CCDA-45BD-4723-B656-2AB9F38F1F8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8608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OOO</a:t>
            </a:r>
            <a:r>
              <a:rPr lang="zh-CN" altLang="en-US" dirty="0"/>
              <a:t>的</a:t>
            </a:r>
            <a:r>
              <a:rPr lang="en-US" altLang="zh-CN" dirty="0"/>
              <a:t>PC reg</a:t>
            </a:r>
            <a:r>
              <a:rPr lang="zh-CN" altLang="en-US" dirty="0"/>
              <a:t>前要加选择器选择执行哪条指令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E4CCDA-45BD-4723-B656-2AB9F38F1F85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2351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7869B8C-6DB4-414E-BA8C-D4E4F892C1BF}" type="slidenum">
              <a:rPr lang="en-US" altLang="zh-CN" sz="1300" smtClean="0"/>
              <a:pPr>
                <a:spcBef>
                  <a:spcPct val="0"/>
                </a:spcBef>
              </a:pPr>
              <a:t>71</a:t>
            </a:fld>
            <a:endParaRPr lang="en-US" altLang="zh-CN" sz="1300"/>
          </a:p>
        </p:txBody>
      </p:sp>
      <p:sp>
        <p:nvSpPr>
          <p:cNvPr id="142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008" tIns="48144" rIns="98008" bIns="48144"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Intuitive Model by Mark Hill</a:t>
            </a:r>
          </a:p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4234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7462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907412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5EFDFE5-5331-4F67-9144-3C615CDBC0DA}" type="slidenum">
              <a:rPr lang="en-US" altLang="zh-CN" sz="1300" smtClean="0"/>
              <a:pPr>
                <a:spcBef>
                  <a:spcPct val="0"/>
                </a:spcBef>
              </a:pPr>
              <a:t>75</a:t>
            </a:fld>
            <a:endParaRPr lang="en-US" altLang="zh-CN" sz="1300"/>
          </a:p>
        </p:txBody>
      </p:sp>
      <p:sp>
        <p:nvSpPr>
          <p:cNvPr id="147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008" tIns="48144" rIns="98008" bIns="48144"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Ask which affected?</a:t>
            </a:r>
          </a:p>
          <a:p>
            <a:pPr eaLnBrk="1" hangingPunct="1"/>
            <a:br>
              <a:rPr lang="en-US" altLang="zh-CN">
                <a:latin typeface="Arial" panose="020B0604020202020204" pitchFamily="34" charset="0"/>
              </a:rPr>
            </a:br>
            <a:r>
              <a:rPr lang="en-US" altLang="zh-CN">
                <a:latin typeface="Arial" panose="020B0604020202020204" pitchFamily="34" charset="0"/>
              </a:rPr>
              <a:t>Block size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1) Compulsory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2) More subtle, will change mapping</a:t>
            </a:r>
          </a:p>
          <a:p>
            <a:pPr eaLnBrk="1" hangingPunct="1"/>
            <a:endParaRPr lang="en-US" altLang="zh-CN">
              <a:latin typeface="Arial" panose="020B0604020202020204" pitchFamily="34" charset="0"/>
            </a:endParaRPr>
          </a:p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4746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7462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600852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5.jpeg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3" descr="Toyear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8" y="5500688"/>
            <a:ext cx="10842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4" descr="Toyear3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5500688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26486434"/>
      </p:ext>
    </p:extLst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71D22-4666-4484-82AF-87F0F69408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5634316"/>
      </p:ext>
    </p:extLst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E86B8-AF25-4EA1-8A1B-EC72AA9402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8221224"/>
      </p:ext>
    </p:extLst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9EF17-692C-42CD-9A01-56B4012500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238266"/>
      </p:ext>
    </p:extLst>
  </p:cSld>
  <p:clrMapOvr>
    <a:masterClrMapping/>
  </p:clrMapOvr>
  <p:transition spd="med">
    <p:random/>
  </p:transition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06B1C-972A-45C9-807E-5CDCD6EE4A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5828850"/>
      </p:ext>
    </p:extLst>
  </p:cSld>
  <p:clrMapOvr>
    <a:masterClrMapping/>
  </p:clrMapOvr>
  <p:transition spd="med">
    <p:random/>
  </p:transition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1575" y="0"/>
            <a:ext cx="7772400" cy="8445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143000"/>
            <a:ext cx="8172450" cy="47625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3276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7480226"/>
      </p:ext>
    </p:extLst>
  </p:cSld>
  <p:clrMapOvr>
    <a:masterClrMapping/>
  </p:clrMapOvr>
  <p:transition spd="med">
    <p:random/>
  </p:transition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3" y="0"/>
            <a:ext cx="7561262" cy="9080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250825" y="1196975"/>
            <a:ext cx="8642350" cy="4724400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</p:spTree>
    <p:extLst>
      <p:ext uri="{BB962C8B-B14F-4D97-AF65-F5344CB8AC3E}">
        <p14:creationId xmlns:p14="http://schemas.microsoft.com/office/powerpoint/2010/main" val="839915529"/>
      </p:ext>
    </p:extLst>
  </p:cSld>
  <p:clrMapOvr>
    <a:masterClrMapping/>
  </p:clrMapOvr>
  <p:transition spd="med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D07E73FE-469E-469F-8A9C-212FC5C80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530499"/>
      </p:ext>
    </p:extLst>
  </p:cSld>
  <p:clrMapOvr>
    <a:masterClrMapping/>
  </p:clrMapOvr>
  <p:transition spd="med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525CF0A-FBC5-45D9-B7BE-ABD07A1602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4056221"/>
      </p:ext>
    </p:extLst>
  </p:cSld>
  <p:clrMapOvr>
    <a:masterClrMapping/>
  </p:clrMapOvr>
  <p:transition spd="med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69B9CC89-DA0C-46CE-88C0-63944D226E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0575239"/>
      </p:ext>
    </p:extLst>
  </p:cSld>
  <p:clrMapOvr>
    <a:masterClrMapping/>
  </p:clrMapOvr>
  <p:transition spd="med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3876" y="121442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4876" y="121442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2A19D158-6A14-4074-A6FD-A3FE5C9B15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2784285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7" descr="eagle_blu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500"/>
            <a:ext cx="6842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19847732"/>
      </p:ext>
    </p:extLst>
  </p:cSld>
  <p:clrMapOvr>
    <a:masterClrMapping/>
  </p:clrMapOvr>
  <p:transition spd="med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0034" y="121442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034" y="185418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87859" y="121442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87859" y="185418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1702C6F4-D5E7-4A12-8E52-1ED88B6A63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8727110"/>
      </p:ext>
    </p:extLst>
  </p:cSld>
  <p:clrMapOvr>
    <a:masterClrMapping/>
  </p:clrMapOvr>
  <p:transition spd="med"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6C72855-2450-423B-9FDF-74F69E2F23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3355095"/>
      </p:ext>
    </p:extLst>
  </p:cSld>
  <p:clrMapOvr>
    <a:masterClrMapping/>
  </p:clrMapOvr>
  <p:transition spd="med"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293FAB16-41C3-4746-98C7-B211F00F04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915437"/>
      </p:ext>
    </p:extLst>
  </p:cSld>
  <p:clrMapOvr>
    <a:masterClrMapping/>
  </p:clrMapOvr>
  <p:transition spd="med"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AF5D187F-1EB7-40B6-8A39-D98B388F59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98916"/>
      </p:ext>
    </p:extLst>
  </p:cSld>
  <p:clrMapOvr>
    <a:masterClrMapping/>
  </p:clrMapOvr>
  <p:transition spd="med"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58FB9FA9-9FC2-4228-A2BD-53DC3B11DF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552789"/>
      </p:ext>
    </p:extLst>
  </p:cSld>
  <p:clrMapOvr>
    <a:masterClrMapping/>
  </p:clrMapOvr>
  <p:transition spd="med"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5C39511D-9540-4231-A5C8-22ADF7E415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1417924"/>
      </p:ext>
    </p:extLst>
  </p:cSld>
  <p:clrMapOvr>
    <a:masterClrMapping/>
  </p:clrMapOvr>
  <p:transition spd="med"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940A51D-8F4C-4F9D-9FB6-E616293D9C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5629629"/>
      </p:ext>
    </p:extLst>
  </p:cSld>
  <p:clrMapOvr>
    <a:masterClrMapping/>
  </p:clrMapOvr>
  <p:transition spd="med"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B7585-41F1-4C43-8AE8-CDC24989FE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2542876"/>
      </p:ext>
    </p:extLst>
  </p:cSld>
  <p:clrMapOvr>
    <a:masterClrMapping/>
  </p:clrMapOvr>
  <p:transition spd="med"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8D653-E248-4BB2-9DA5-D3EC4D556B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3579977"/>
      </p:ext>
    </p:extLst>
  </p:cSld>
  <p:clrMapOvr>
    <a:masterClrMapping/>
  </p:clrMapOvr>
  <p:transition spd="med"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DB27E-DEA6-4941-9349-292D575E1E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5472443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0FFFA-5B83-4E84-9EA9-9F9310318C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4595352"/>
      </p:ext>
    </p:extLst>
  </p:cSld>
  <p:clrMapOvr>
    <a:masterClrMapping/>
  </p:clrMapOvr>
  <p:transition spd="med"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B1209-F681-4AFF-881F-0016F1188A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83411"/>
      </p:ext>
    </p:extLst>
  </p:cSld>
  <p:clrMapOvr>
    <a:masterClrMapping/>
  </p:clrMapOvr>
  <p:transition spd="med"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A0419-613D-4B44-8A98-FF01EB7803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8474251"/>
      </p:ext>
    </p:extLst>
  </p:cSld>
  <p:clrMapOvr>
    <a:masterClrMapping/>
  </p:clrMapOvr>
  <p:transition spd="med"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A3759-4FD7-4F7F-97FB-75D37FF97E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0787513"/>
      </p:ext>
    </p:extLst>
  </p:cSld>
  <p:clrMapOvr>
    <a:masterClrMapping/>
  </p:clrMapOvr>
  <p:transition spd="med"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8D270B-FC5C-4354-918D-A71594283C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0925693"/>
      </p:ext>
    </p:extLst>
  </p:cSld>
  <p:clrMapOvr>
    <a:masterClrMapping/>
  </p:clrMapOvr>
  <p:transition spd="med">
    <p:rand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C3289-6E9D-4559-A19C-3F6E6861D7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2819614"/>
      </p:ext>
    </p:extLst>
  </p:cSld>
  <p:clrMapOvr>
    <a:masterClrMapping/>
  </p:clrMapOvr>
  <p:transition spd="med">
    <p:rand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4FA72-ED5B-47B5-8A7D-B56711E055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6047258"/>
      </p:ext>
    </p:extLst>
  </p:cSld>
  <p:clrMapOvr>
    <a:masterClrMapping/>
  </p:clrMapOvr>
  <p:transition spd="med">
    <p:rand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90FE7-B2AC-495C-AE28-8CC8E6ACD9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2314868"/>
      </p:ext>
    </p:extLst>
  </p:cSld>
  <p:clrMapOvr>
    <a:masterClrMapping/>
  </p:clrMapOvr>
  <p:transition spd="med">
    <p:rand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7C1D6-EE74-4FFD-BA41-3C8A5E7664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395276"/>
      </p:ext>
    </p:extLst>
  </p:cSld>
  <p:clrMapOvr>
    <a:masterClrMapping/>
  </p:clrMapOvr>
  <p:transition spd="med">
    <p:rand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1625" y="1905000"/>
            <a:ext cx="8540750" cy="419417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56BC2-725B-42A6-B9A3-B220BA5C02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6518077"/>
      </p:ext>
    </p:extLst>
  </p:cSld>
  <p:clrMapOvr>
    <a:masterClrMapping/>
  </p:clrMapOvr>
  <p:transition spd="med">
    <p:rand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B754B-DD11-49D3-8FBC-0EC9918E32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1999031"/>
      </p:ext>
    </p:extLst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68D0D-AFA3-4F42-959D-91D4DDBF3E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719074"/>
      </p:ext>
    </p:extLst>
  </p:cSld>
  <p:clrMapOvr>
    <a:masterClrMapping/>
  </p:clrMapOvr>
  <p:transition spd="med">
    <p:random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09600"/>
            <a:ext cx="8540750" cy="5489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6E591-D2AA-431A-AD79-18AC2B5AF5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2368054"/>
      </p:ext>
    </p:extLst>
  </p:cSld>
  <p:clrMapOvr>
    <a:masterClrMapping/>
  </p:clrMapOvr>
  <p:transition spd="med">
    <p:rand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80998-D8A5-4FFB-BCBB-1BF436372C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4047909"/>
      </p:ext>
    </p:extLst>
  </p:cSld>
  <p:clrMapOvr>
    <a:masterClrMapping/>
  </p:clrMapOvr>
  <p:transition spd="med">
    <p:rand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46A5A-C45F-4D3A-9B6F-DAC950B3DB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2581651"/>
      </p:ext>
    </p:extLst>
  </p:cSld>
  <p:clrMapOvr>
    <a:masterClrMapping/>
  </p:clrMapOvr>
  <p:transition spd="med">
    <p:rand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15D3D-D0F4-465C-8C5C-F782AEE5D3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9365139"/>
      </p:ext>
    </p:extLst>
  </p:cSld>
  <p:clrMapOvr>
    <a:masterClrMapping/>
  </p:clrMapOvr>
  <p:transition spd="med">
    <p:rand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D7D84-C7AF-4C55-B2C2-D35685ADB7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3031849"/>
      </p:ext>
    </p:extLst>
  </p:cSld>
  <p:clrMapOvr>
    <a:masterClrMapping/>
  </p:clrMapOvr>
  <p:transition spd="med">
    <p:random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F89EB-5C4E-4650-B934-81A50B1599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816161"/>
      </p:ext>
    </p:extLst>
  </p:cSld>
  <p:clrMapOvr>
    <a:masterClrMapping/>
  </p:clrMapOvr>
  <p:transition spd="med">
    <p:random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8086A-C818-41BD-BD2F-62C657BBD5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9285093"/>
      </p:ext>
    </p:extLst>
  </p:cSld>
  <p:clrMapOvr>
    <a:masterClrMapping/>
  </p:clrMapOvr>
  <p:transition spd="med">
    <p:random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E8ECE-2AC5-4109-84CD-D877B0C2A3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9391639"/>
      </p:ext>
    </p:extLst>
  </p:cSld>
  <p:clrMapOvr>
    <a:masterClrMapping/>
  </p:clrMapOvr>
  <p:transition spd="med">
    <p:random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46B53-CC25-4048-88F8-B2696AF1D9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674733"/>
      </p:ext>
    </p:extLst>
  </p:cSld>
  <p:clrMapOvr>
    <a:masterClrMapping/>
  </p:clrMapOvr>
  <p:transition spd="med">
    <p:random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05C28-EFF0-4D1F-8B1B-56C82331ED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6928581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89531006"/>
      </p:ext>
    </p:extLst>
  </p:cSld>
  <p:clrMapOvr>
    <a:masterClrMapping/>
  </p:clrMapOvr>
  <p:transition spd="med">
    <p:random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6B391-9CA4-4953-A591-E068CFE3A7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478498"/>
      </p:ext>
    </p:extLst>
  </p:cSld>
  <p:clrMapOvr>
    <a:masterClrMapping/>
  </p:clrMapOvr>
  <p:transition spd="med">
    <p:random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E2693-56A6-45F6-A107-0ED0F71234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7082681"/>
      </p:ext>
    </p:extLst>
  </p:cSld>
  <p:clrMapOvr>
    <a:masterClrMapping/>
  </p:clrMapOvr>
  <p:transition spd="med">
    <p:random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1625" y="1905000"/>
            <a:ext cx="8540750" cy="419417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4AE67-0A40-4BC5-AE5B-0287D65131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798735"/>
      </p:ext>
    </p:extLst>
  </p:cSld>
  <p:clrMapOvr>
    <a:masterClrMapping/>
  </p:clrMapOvr>
  <p:transition spd="med">
    <p:random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CABAC-7A09-48A2-8C53-B2E6BECA18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5988726"/>
      </p:ext>
    </p:extLst>
  </p:cSld>
  <p:clrMapOvr>
    <a:masterClrMapping/>
  </p:clrMapOvr>
  <p:transition spd="med">
    <p:random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09600"/>
            <a:ext cx="8540750" cy="5489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87DE9-2132-4FD2-BA31-3B0EF21595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373811"/>
      </p:ext>
    </p:extLst>
  </p:cSld>
  <p:clrMapOvr>
    <a:masterClrMapping/>
  </p:clrMapOvr>
  <p:transition spd="med">
    <p:random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4" descr="E:\PrivateX\XPhotos\MY SCHOOL\浙大标识模板\zjuLogo&amp;Flag\浙大logo_白色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42875"/>
            <a:ext cx="11477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667000"/>
            <a:ext cx="6400800" cy="942975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362200"/>
            <a:ext cx="5791200" cy="3048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81200" cy="2444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286375" y="6429375"/>
            <a:ext cx="3857625" cy="285750"/>
          </a:xfrm>
        </p:spPr>
        <p:txBody>
          <a:bodyPr/>
          <a:lstStyle>
            <a:lvl1pPr algn="r">
              <a:defRPr b="1" i="1">
                <a:solidFill>
                  <a:schemeClr val="tx2">
                    <a:lumMod val="5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8600" y="6400800"/>
            <a:ext cx="381000" cy="2444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D307698-5BBA-42EE-A1A5-06EE9AC744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1829901"/>
      </p:ext>
    </p:extLst>
  </p:cSld>
  <p:clrMapOvr>
    <a:masterClrMapping/>
  </p:clrMapOvr>
  <p:transition spd="med">
    <p:random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5643563" y="6215063"/>
            <a:ext cx="3214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 sz="1400"/>
          </a:p>
          <a:p>
            <a:pPr eaLnBrk="1" hangingPunct="1">
              <a:defRPr/>
            </a:pPr>
            <a:r>
              <a:rPr lang="en-US" altLang="zh-CN" sz="1400" b="1" i="1"/>
              <a:t>ComputerArchitecture_Memory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7086600" cy="704872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0370A-9E3B-4F2B-9306-A3C7796AD7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D5FC3-B805-42F8-B455-044438D3D7FA}" type="datetime1">
              <a:rPr lang="zh-CN" altLang="en-US"/>
              <a:pPr>
                <a:defRPr/>
              </a:pPr>
              <a:t>2023/10/12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7695198"/>
      </p:ext>
    </p:extLst>
  </p:cSld>
  <p:clrMapOvr>
    <a:masterClrMapping/>
  </p:clrMapOvr>
  <p:transition spd="med">
    <p:random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9A1F1-6B17-408F-90FE-185252F78C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62EE5-10C8-45D0-A8AC-3C3ECC2079BF}" type="datetime1">
              <a:rPr lang="zh-CN" altLang="en-US"/>
              <a:pPr>
                <a:defRPr/>
              </a:pPr>
              <a:t>2023/10/12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3514253"/>
      </p:ext>
    </p:extLst>
  </p:cSld>
  <p:clrMapOvr>
    <a:masterClrMapping/>
  </p:clrMapOvr>
  <p:transition spd="med">
    <p:random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6EBC8-B2C4-4128-B796-BA253EA9FC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7BF52-2AA2-4EC9-ADAC-9BFF63525A38}" type="datetime1">
              <a:rPr lang="zh-CN" altLang="en-US"/>
              <a:pPr>
                <a:defRPr/>
              </a:pPr>
              <a:t>2023/10/12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4351900"/>
      </p:ext>
    </p:extLst>
  </p:cSld>
  <p:clrMapOvr>
    <a:masterClrMapping/>
  </p:clrMapOvr>
  <p:transition spd="med">
    <p:random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A7906-1F68-438C-853B-8B2A0C6F41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459FE-2D1A-404A-83C2-43FD2198F874}" type="datetime1">
              <a:rPr lang="zh-CN" altLang="en-US"/>
              <a:pPr>
                <a:defRPr/>
              </a:pPr>
              <a:t>2023/10/12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664631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9801785"/>
      </p:ext>
    </p:extLst>
  </p:cSld>
  <p:clrMapOvr>
    <a:masterClrMapping/>
  </p:clrMapOvr>
  <p:transition spd="med">
    <p:random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8D1D6-BF59-44FE-8F6D-BDDA6CE32B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8FEBB-BB08-4FCB-A23C-56CECD4299F1}" type="datetime1">
              <a:rPr lang="zh-CN" altLang="en-US"/>
              <a:pPr>
                <a:defRPr/>
              </a:pPr>
              <a:t>2023/10/12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47165"/>
      </p:ext>
    </p:extLst>
  </p:cSld>
  <p:clrMapOvr>
    <a:masterClrMapping/>
  </p:clrMapOvr>
  <p:transition spd="med">
    <p:random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DB7B5-8F56-4BE2-A752-5521643893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92DE6-6711-46D1-9A6D-BFD9F0EB2989}" type="datetime1">
              <a:rPr lang="zh-CN" altLang="en-US"/>
              <a:pPr>
                <a:defRPr/>
              </a:pPr>
              <a:t>2023/10/12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727276"/>
      </p:ext>
    </p:extLst>
  </p:cSld>
  <p:clrMapOvr>
    <a:masterClrMapping/>
  </p:clrMapOvr>
  <p:transition spd="med">
    <p:random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8D9E2-F9C6-4074-81B8-4D18C3109F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744CE-B4C0-404F-8A96-902080AD0179}" type="datetime1">
              <a:rPr lang="zh-CN" altLang="en-US"/>
              <a:pPr>
                <a:defRPr/>
              </a:pPr>
              <a:t>2023/10/12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6671904"/>
      </p:ext>
    </p:extLst>
  </p:cSld>
  <p:clrMapOvr>
    <a:masterClrMapping/>
  </p:clrMapOvr>
  <p:transition spd="med">
    <p:random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9F210-65F5-43D0-84C0-666ABA25E5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1D944-0439-436F-BB0D-CC8781B5F81F}" type="datetime1">
              <a:rPr lang="zh-CN" altLang="en-US"/>
              <a:pPr>
                <a:defRPr/>
              </a:pPr>
              <a:t>2023/10/12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6173897"/>
      </p:ext>
    </p:extLst>
  </p:cSld>
  <p:clrMapOvr>
    <a:masterClrMapping/>
  </p:clrMapOvr>
  <p:transition spd="med">
    <p:random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3FF00-2621-4272-A5DD-983CB5DA69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Feb.2008_jxh_Introduction</a:t>
            </a:r>
          </a:p>
        </p:txBody>
      </p:sp>
    </p:spTree>
    <p:extLst>
      <p:ext uri="{BB962C8B-B14F-4D97-AF65-F5344CB8AC3E}">
        <p14:creationId xmlns:p14="http://schemas.microsoft.com/office/powerpoint/2010/main" val="2091331377"/>
      </p:ext>
    </p:extLst>
  </p:cSld>
  <p:clrMapOvr>
    <a:masterClrMapping/>
  </p:clrMapOvr>
  <p:transition spd="med">
    <p:random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7025" y="503238"/>
            <a:ext cx="2047875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503238"/>
            <a:ext cx="5991225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BE0E1-D00D-4F1D-9E6F-23A98B50F8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Feb.2008_jxh_Introduction</a:t>
            </a:r>
          </a:p>
        </p:txBody>
      </p:sp>
    </p:spTree>
    <p:extLst>
      <p:ext uri="{BB962C8B-B14F-4D97-AF65-F5344CB8AC3E}">
        <p14:creationId xmlns:p14="http://schemas.microsoft.com/office/powerpoint/2010/main" val="1926671779"/>
      </p:ext>
    </p:extLst>
  </p:cSld>
  <p:clrMapOvr>
    <a:masterClrMapping/>
  </p:clrMapOvr>
  <p:transition spd="med">
    <p:random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503238"/>
            <a:ext cx="7086600" cy="4873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3400" y="1295400"/>
            <a:ext cx="8191500" cy="51054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6553200" y="650557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73E36-932E-4486-927F-89147078F4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44682-45FD-44DA-8BE8-07A8416E9EDE}" type="datetime1">
              <a:rPr lang="zh-CN" altLang="en-US"/>
              <a:pPr>
                <a:defRPr/>
              </a:pPr>
              <a:t>2023/10/12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868390"/>
      </p:ext>
    </p:extLst>
  </p:cSld>
  <p:clrMapOvr>
    <a:masterClrMapping/>
  </p:clrMapOvr>
  <p:transition spd="med">
    <p:random/>
  </p:transition>
  <p:hf sldNum="0" hdr="0" ftr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3" y="0"/>
            <a:ext cx="7561262" cy="9080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250825" y="1196975"/>
            <a:ext cx="8642350" cy="4724400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</p:spTree>
    <p:extLst>
      <p:ext uri="{BB962C8B-B14F-4D97-AF65-F5344CB8AC3E}">
        <p14:creationId xmlns:p14="http://schemas.microsoft.com/office/powerpoint/2010/main" val="2359719177"/>
      </p:ext>
    </p:extLst>
  </p:cSld>
  <p:clrMapOvr>
    <a:masterClrMapping/>
  </p:clrMapOvr>
  <p:transition spd="med">
    <p:random/>
  </p:transition>
  <p:hf sldNum="0" hdr="0" ftr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3" y="0"/>
            <a:ext cx="7561262" cy="981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8642350" cy="23209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0825" y="3598863"/>
            <a:ext cx="8642350" cy="2322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4410374"/>
      </p:ext>
    </p:extLst>
  </p:cSld>
  <p:clrMapOvr>
    <a:masterClrMapping/>
  </p:clrMapOvr>
  <p:transition spd="med">
    <p:random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B74805B-B434-493B-A3AF-F9DC4C0A9343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3303230-5A85-4756-B67D-F02D5EE44B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0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140190"/>
      </p:ext>
    </p:extLst>
  </p:cSld>
  <p:clrMapOvr>
    <a:masterClrMapping/>
  </p:clrMapOvr>
  <p:transition spd="med">
    <p:random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272594F-FCAF-4ADB-8A9C-FABAC8B46A8B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53D2C97-DE82-41DB-A4D2-CAF8F3FEAB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9121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03D9C1F-5376-4BF0-8412-0467682FBD7B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9593378-3B02-45A4-87E4-60700BE0DD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49573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7650BBD-A436-4269-B9FA-C73F2EA74C64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BBA18FE-028A-48DB-BBD8-3D7DDB0B35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14299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A2732C2-BB3D-4762-9ED2-8CB45EC93A54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B9E1EED-8304-4E6F-B552-29112F86B2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21570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8746EDB-CFDC-4EBF-AC43-09975DF9CFDD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6CEA62B-8474-47FB-A3C7-9831A12FAF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23853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44E1A36-AD01-4770-B4C2-EDFAD4E7FC96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BD07965-001D-4B7E-85D4-BFA98D7B85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06316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FE43648-1F45-4E77-85BC-5F4403E3DD02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AB5162B-F5BE-4631-9427-41E9EA4EBC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5618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A6A98A2-AC95-4348-826A-827F02A4EA4A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A11D266-91B3-4604-BEA9-BFE9B6B30D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2724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728A058-CA08-4DF9-BD17-72FF11EA9607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832DF17-4BAF-4361-A5F9-89E72F2E64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83367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2E51987-1BE5-49EB-8D23-803B0006049A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5A7629-CBB0-48D6-8075-7BFB09022D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12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649B8-BE5A-4634-A6F3-B3D6FCB24A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0571673"/>
      </p:ext>
    </p:extLst>
  </p:cSld>
  <p:clrMapOvr>
    <a:masterClrMapping/>
  </p:clrMapOvr>
  <p:transition spd="med">
    <p:random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雅典神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9" y="1341440"/>
            <a:ext cx="3473450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898526" y="1324816"/>
            <a:ext cx="3673475" cy="2016125"/>
          </a:xfrm>
          <a:noFill/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65894" name="Rectangle 6"/>
          <p:cNvSpPr>
            <a:spLocks noGrp="1" noRot="1" noChangeArrowheads="1"/>
          </p:cNvSpPr>
          <p:nvPr>
            <p:ph type="subTitle" idx="1"/>
          </p:nvPr>
        </p:nvSpPr>
        <p:spPr>
          <a:xfrm>
            <a:off x="747713" y="3943350"/>
            <a:ext cx="4752975" cy="2089150"/>
          </a:xfrm>
          <a:prstGeom prst="rect">
            <a:avLst/>
          </a:prstGeom>
        </p:spPr>
        <p:txBody>
          <a:bodyPr/>
          <a:lstStyle>
            <a:lvl1pPr marL="0" indent="0">
              <a:defRPr sz="195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1707425"/>
      </p:ext>
    </p:extLst>
  </p:cSld>
  <p:clrMapOvr>
    <a:masterClrMapping/>
  </p:clrMapOvr>
  <p:transition spd="slow">
    <p:pull dir="ru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960575"/>
      </p:ext>
    </p:extLst>
  </p:cSld>
  <p:clrMapOvr>
    <a:masterClrMapping/>
  </p:clrMapOvr>
  <p:transition spd="slow">
    <p:pull dir="ru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63B0DB7-A750-49A3-ADD6-021068ED4030}" type="slidenum">
              <a:rPr lang="en-US" altLang="zh-CN" sz="3300">
                <a:solidFill>
                  <a:srgbClr val="E4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zh-CN" sz="3300">
                <a:solidFill>
                  <a:srgbClr val="E40000"/>
                </a:solidFill>
              </a:rPr>
              <a:t>/128</a:t>
            </a:r>
          </a:p>
        </p:txBody>
      </p:sp>
    </p:spTree>
    <p:extLst>
      <p:ext uri="{BB962C8B-B14F-4D97-AF65-F5344CB8AC3E}">
        <p14:creationId xmlns:p14="http://schemas.microsoft.com/office/powerpoint/2010/main" val="3748302974"/>
      </p:ext>
    </p:extLst>
  </p:cSld>
  <p:clrMapOvr>
    <a:masterClrMapping/>
  </p:clrMapOvr>
  <p:transition spd="slow">
    <p:pull dir="ru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6" y="1125540"/>
            <a:ext cx="4244975" cy="479583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125540"/>
            <a:ext cx="4244975" cy="479583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3F5D6F1-3E68-4EDC-B0AB-3640B8B9C6F2}" type="slidenum">
              <a:rPr lang="en-US" altLang="zh-CN" sz="3300">
                <a:solidFill>
                  <a:srgbClr val="E4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zh-CN" sz="3300">
                <a:solidFill>
                  <a:srgbClr val="E40000"/>
                </a:solidFill>
              </a:rPr>
              <a:t>/128</a:t>
            </a:r>
          </a:p>
        </p:txBody>
      </p:sp>
    </p:spTree>
    <p:extLst>
      <p:ext uri="{BB962C8B-B14F-4D97-AF65-F5344CB8AC3E}">
        <p14:creationId xmlns:p14="http://schemas.microsoft.com/office/powerpoint/2010/main" val="3712448723"/>
      </p:ext>
    </p:extLst>
  </p:cSld>
  <p:clrMapOvr>
    <a:masterClrMapping/>
  </p:clrMapOvr>
  <p:transition spd="slow">
    <p:pull dir="ru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0CDD5-E9F4-40F9-940D-212CDF61EFD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3625746"/>
      </p:ext>
    </p:extLst>
  </p:cSld>
  <p:clrMapOvr>
    <a:masterClrMapping/>
  </p:clrMapOvr>
  <p:transition spd="slow">
    <p:pull dir="ru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31260992"/>
      </p:ext>
    </p:extLst>
  </p:cSld>
  <p:clrMapOvr>
    <a:masterClrMapping/>
  </p:clrMapOvr>
  <p:transition spd="slow">
    <p:pull dir="ru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DFACB-2C8F-42C3-8D6D-A1D350DC1E6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9693843"/>
      </p:ext>
    </p:extLst>
  </p:cSld>
  <p:clrMapOvr>
    <a:masterClrMapping/>
  </p:clrMapOvr>
  <p:transition spd="slow">
    <p:pull dir="ru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891E1-79FB-478D-9C2F-0620D326B3D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6809078"/>
      </p:ext>
    </p:extLst>
  </p:cSld>
  <p:clrMapOvr>
    <a:masterClrMapping/>
  </p:clrMapOvr>
  <p:transition spd="slow">
    <p:pull dir="ru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D4745-1E02-4E46-92C8-D263B1882FA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9515813"/>
      </p:ext>
    </p:extLst>
  </p:cSld>
  <p:clrMapOvr>
    <a:masterClrMapping/>
  </p:clrMapOvr>
  <p:transition spd="slow">
    <p:pull dir="ru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E6C06-E518-43C1-AFE2-A15973A9F31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807615"/>
      </p:ext>
    </p:extLst>
  </p:cSld>
  <p:clrMapOvr>
    <a:masterClrMapping/>
  </p:clrMapOvr>
  <p:transition spd="slow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2E6D2-D7D5-4954-8F77-AD112F9B97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0028315"/>
      </p:ext>
    </p:extLst>
  </p:cSld>
  <p:clrMapOvr>
    <a:masterClrMapping/>
  </p:clrMapOvr>
  <p:transition spd="med">
    <p:random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9" y="2"/>
            <a:ext cx="2160587" cy="5921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2"/>
            <a:ext cx="6329363" cy="592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1F672-0C2A-4277-B37B-D1D205DD2E1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1346774"/>
      </p:ext>
    </p:extLst>
  </p:cSld>
  <p:clrMapOvr>
    <a:masterClrMapping/>
  </p:clrMapOvr>
  <p:transition spd="slow">
    <p:pull dir="ru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6" y="1125538"/>
            <a:ext cx="8642350" cy="498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692539"/>
      </p:ext>
    </p:extLst>
  </p:cSld>
  <p:clrMapOvr>
    <a:masterClrMapping/>
  </p:clrMapOvr>
  <p:transition spd="slow">
    <p:pull dir="ru"/>
  </p:transition>
  <p:hf sldNum="0" hdr="0" ftr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6" y="1125540"/>
            <a:ext cx="4244975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125540"/>
            <a:ext cx="4244975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3FEAD33-63F2-422F-B816-9FFE1BE3D23B}" type="slidenum">
              <a:rPr lang="en-US" altLang="zh-CN" sz="3300">
                <a:solidFill>
                  <a:srgbClr val="E4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zh-CN" sz="3300">
                <a:solidFill>
                  <a:srgbClr val="E40000"/>
                </a:solidFill>
              </a:rPr>
              <a:t>/128</a:t>
            </a:r>
          </a:p>
        </p:txBody>
      </p:sp>
    </p:spTree>
    <p:extLst>
      <p:ext uri="{BB962C8B-B14F-4D97-AF65-F5344CB8AC3E}">
        <p14:creationId xmlns:p14="http://schemas.microsoft.com/office/powerpoint/2010/main" val="3063893578"/>
      </p:ext>
    </p:extLst>
  </p:cSld>
  <p:clrMapOvr>
    <a:masterClrMapping/>
  </p:clrMapOvr>
  <p:transition spd="slow">
    <p:pull dir="ru"/>
  </p:transition>
  <p:hf sldNum="0" hdr="0" ftr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643064" y="6400800"/>
            <a:ext cx="3500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l">
              <a:defRPr sz="1400" dirty="0" err="1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>
                <a:solidFill>
                  <a:srgbClr val="E40000"/>
                </a:solidFill>
              </a:rPr>
              <a:t>Fall_Ad Computer Architecture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694022"/>
      </p:ext>
    </p:extLst>
  </p:cSld>
  <p:clrMapOvr>
    <a:masterClrMapping/>
  </p:clrMapOvr>
  <p:transition spd="slow">
    <p:pull dir="ru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1" y="260352"/>
            <a:ext cx="7993063" cy="7667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" y="1557338"/>
            <a:ext cx="8964613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F6E2B49-16E2-456D-953E-87FC8AC7298B}" type="slidenum">
              <a:rPr lang="en-US" altLang="zh-CN" sz="3300">
                <a:solidFill>
                  <a:srgbClr val="E4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zh-CN" sz="3300">
                <a:solidFill>
                  <a:srgbClr val="E40000"/>
                </a:solidFill>
              </a:rPr>
              <a:t>/20</a:t>
            </a:r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2"/>
          </p:nvPr>
        </p:nvSpPr>
        <p:spPr>
          <a:xfrm>
            <a:off x="1500189" y="6400800"/>
            <a:ext cx="3500437" cy="457200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2096982"/>
      </p:ext>
    </p:extLst>
  </p:cSld>
  <p:clrMapOvr>
    <a:masterClrMapping/>
  </p:clrMapOvr>
  <p:transition/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56.xml"/><Relationship Id="rId16" Type="http://schemas.openxmlformats.org/officeDocument/2006/relationships/image" Target="../media/image8.jpeg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92.xml"/><Relationship Id="rId18" Type="http://schemas.openxmlformats.org/officeDocument/2006/relationships/image" Target="../media/image13.jpe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17" Type="http://schemas.openxmlformats.org/officeDocument/2006/relationships/image" Target="../media/image12.png"/><Relationship Id="rId2" Type="http://schemas.openxmlformats.org/officeDocument/2006/relationships/slideLayout" Target="../slideLayouts/slideLayout81.xml"/><Relationship Id="rId16" Type="http://schemas.openxmlformats.org/officeDocument/2006/relationships/theme" Target="../theme/theme7.xml"/><Relationship Id="rId20" Type="http://schemas.openxmlformats.org/officeDocument/2006/relationships/image" Target="../media/image15.jpeg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89.xml"/><Relationship Id="rId19" Type="http://schemas.openxmlformats.org/officeDocument/2006/relationships/image" Target="../media/image14.png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0" y="80963"/>
            <a:ext cx="5900738" cy="11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35D6256-0FBE-4323-9B84-59ACC9E747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256" descr="03-1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308725"/>
            <a:ext cx="84597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57" descr="eagle_blue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8725"/>
            <a:ext cx="6842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图片 10" descr="zju.bmp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85750"/>
            <a:ext cx="261778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extBox 11"/>
          <p:cNvSpPr txBox="1">
            <a:spLocks noChangeArrowheads="1"/>
          </p:cNvSpPr>
          <p:nvPr/>
        </p:nvSpPr>
        <p:spPr bwMode="auto">
          <a:xfrm>
            <a:off x="785813" y="6396038"/>
            <a:ext cx="4357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>
                <a:solidFill>
                  <a:schemeClr val="bg1"/>
                </a:solidFill>
              </a:rPr>
              <a:t>Architecture _jxh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3" name="灯片编号占位符 5"/>
          <p:cNvSpPr txBox="1">
            <a:spLocks/>
          </p:cNvSpPr>
          <p:nvPr/>
        </p:nvSpPr>
        <p:spPr>
          <a:xfrm>
            <a:off x="5072063" y="6357938"/>
            <a:ext cx="1285875" cy="428625"/>
          </a:xfrm>
          <a:prstGeom prst="rect">
            <a:avLst/>
          </a:prstGeom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D392EF7-29CF-44E0-AB2E-16684380A0DD}" type="slidenum">
              <a:rPr lang="zh-CN" altLang="en-US" sz="2400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24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16" r:id="rId1"/>
    <p:sldLayoutId id="2147485817" r:id="rId2"/>
    <p:sldLayoutId id="2147485818" r:id="rId3"/>
    <p:sldLayoutId id="2147485819" r:id="rId4"/>
    <p:sldLayoutId id="2147485820" r:id="rId5"/>
    <p:sldLayoutId id="2147485821" r:id="rId6"/>
    <p:sldLayoutId id="2147485822" r:id="rId7"/>
    <p:sldLayoutId id="2147485823" r:id="rId8"/>
    <p:sldLayoutId id="2147485824" r:id="rId9"/>
    <p:sldLayoutId id="2147485825" r:id="rId10"/>
    <p:sldLayoutId id="2147485826" r:id="rId11"/>
    <p:sldLayoutId id="2147485827" r:id="rId12"/>
    <p:sldLayoutId id="2147485828" r:id="rId13"/>
    <p:sldLayoutId id="2147485829" r:id="rId14"/>
    <p:sldLayoutId id="2147485830" r:id="rId15"/>
  </p:sldLayoutIdLst>
  <p:transition spd="med">
    <p:rand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0063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63" y="12144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31" r:id="rId1"/>
    <p:sldLayoutId id="2147485832" r:id="rId2"/>
    <p:sldLayoutId id="2147485833" r:id="rId3"/>
    <p:sldLayoutId id="2147485834" r:id="rId4"/>
    <p:sldLayoutId id="2147485835" r:id="rId5"/>
    <p:sldLayoutId id="2147485836" r:id="rId6"/>
    <p:sldLayoutId id="2147485837" r:id="rId7"/>
    <p:sldLayoutId id="2147485838" r:id="rId8"/>
    <p:sldLayoutId id="2147485839" r:id="rId9"/>
    <p:sldLayoutId id="2147485840" r:id="rId10"/>
    <p:sldLayoutId id="2147485841" r:id="rId11"/>
  </p:sldLayoutIdLst>
  <p:transition spd="med"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1AE7FAC-2499-4393-81A5-6D8EC92DFC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42" r:id="rId1"/>
    <p:sldLayoutId id="2147485789" r:id="rId2"/>
    <p:sldLayoutId id="2147485790" r:id="rId3"/>
    <p:sldLayoutId id="2147485791" r:id="rId4"/>
    <p:sldLayoutId id="2147485792" r:id="rId5"/>
    <p:sldLayoutId id="2147485793" r:id="rId6"/>
    <p:sldLayoutId id="2147485794" r:id="rId7"/>
    <p:sldLayoutId id="2147485795" r:id="rId8"/>
    <p:sldLayoutId id="2147485796" r:id="rId9"/>
    <p:sldLayoutId id="2147485797" r:id="rId10"/>
    <p:sldLayoutId id="2147485798" r:id="rId11"/>
    <p:sldLayoutId id="2147485799" r:id="rId12"/>
    <p:sldLayoutId id="2147485800" r:id="rId13"/>
    <p:sldLayoutId id="2147485801" r:id="rId14"/>
  </p:sldLayoutIdLst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26521F4-6A6C-469F-9B31-4A4207EBB3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43" r:id="rId1"/>
    <p:sldLayoutId id="2147485802" r:id="rId2"/>
    <p:sldLayoutId id="2147485803" r:id="rId3"/>
    <p:sldLayoutId id="2147485804" r:id="rId4"/>
    <p:sldLayoutId id="2147485805" r:id="rId5"/>
    <p:sldLayoutId id="2147485806" r:id="rId6"/>
    <p:sldLayoutId id="2147485807" r:id="rId7"/>
    <p:sldLayoutId id="2147485808" r:id="rId8"/>
    <p:sldLayoutId id="2147485809" r:id="rId9"/>
    <p:sldLayoutId id="2147485810" r:id="rId10"/>
    <p:sldLayoutId id="2147485811" r:id="rId11"/>
    <p:sldLayoutId id="2147485812" r:id="rId12"/>
    <p:sldLayoutId id="2147485813" r:id="rId13"/>
    <p:sldLayoutId id="2147485814" r:id="rId14"/>
  </p:sldLayoutIdLst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3400" y="1295400"/>
            <a:ext cx="81915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572125" y="6505575"/>
            <a:ext cx="3114675" cy="352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 baseline="0">
                <a:solidFill>
                  <a:schemeClr val="tx2"/>
                </a:solidFill>
                <a:latin typeface="Courier New" pitchFamily="49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91000" y="6505575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fld id="{FE902340-B2A4-4F08-96FE-B06079DD20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285750"/>
            <a:ext cx="70866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505575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ComputerArchitecture_jxh_Memory1</a:t>
            </a:r>
          </a:p>
        </p:txBody>
      </p:sp>
      <p:sp>
        <p:nvSpPr>
          <p:cNvPr id="5127" name="Line 260"/>
          <p:cNvSpPr>
            <a:spLocks noChangeShapeType="1"/>
          </p:cNvSpPr>
          <p:nvPr/>
        </p:nvSpPr>
        <p:spPr bwMode="auto">
          <a:xfrm>
            <a:off x="168275" y="1052513"/>
            <a:ext cx="8713788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2" name="Rectangle 262"/>
          <p:cNvSpPr>
            <a:spLocks noChangeArrowheads="1"/>
          </p:cNvSpPr>
          <p:nvPr/>
        </p:nvSpPr>
        <p:spPr bwMode="auto">
          <a:xfrm>
            <a:off x="4284663" y="6400800"/>
            <a:ext cx="823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z="1600">
                <a:solidFill>
                  <a:schemeClr val="bg1"/>
                </a:solidFill>
              </a:rPr>
              <a:t>1.</a:t>
            </a:r>
            <a:fld id="{DF522A3A-5E51-4426-B7E2-A81C313E3C5E}" type="slidenum">
              <a:rPr lang="en-US" altLang="zh-CN" sz="1600" smtClean="0">
                <a:solidFill>
                  <a:schemeClr val="bg1"/>
                </a:solidFill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>
              <a:solidFill>
                <a:schemeClr val="bg1"/>
              </a:solidFill>
            </a:endParaRPr>
          </a:p>
        </p:txBody>
      </p:sp>
      <p:pic>
        <p:nvPicPr>
          <p:cNvPr id="5129" name="Picture 34" descr="E:\PrivateX\XPhotos\MY SCHOOL\浙大标识模板\zjuLogo&amp;Flag\浙大logo_白色.gi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88" y="285750"/>
            <a:ext cx="646112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716463" y="6400800"/>
            <a:ext cx="823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A46496E6-93F9-4289-B39D-074D84F957CC}" type="slidenum">
              <a:rPr lang="en-US" altLang="zh-CN" sz="1600" smtClean="0">
                <a:solidFill>
                  <a:schemeClr val="bg1"/>
                </a:solidFill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44" r:id="rId1"/>
    <p:sldLayoutId id="2147485845" r:id="rId2"/>
    <p:sldLayoutId id="2147485846" r:id="rId3"/>
    <p:sldLayoutId id="2147485847" r:id="rId4"/>
    <p:sldLayoutId id="2147485848" r:id="rId5"/>
    <p:sldLayoutId id="2147485849" r:id="rId6"/>
    <p:sldLayoutId id="2147485850" r:id="rId7"/>
    <p:sldLayoutId id="2147485851" r:id="rId8"/>
    <p:sldLayoutId id="2147485852" r:id="rId9"/>
    <p:sldLayoutId id="2147485853" r:id="rId10"/>
    <p:sldLayoutId id="2147485854" r:id="rId11"/>
    <p:sldLayoutId id="2147485855" r:id="rId12"/>
    <p:sldLayoutId id="2147485856" r:id="rId13"/>
    <p:sldLayoutId id="2147485857" r:id="rId14"/>
  </p:sldLayoutIdLst>
  <p:transition spd="med">
    <p:random/>
  </p:transition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 panose="020F0502020204030204"/>
              </a:defRPr>
            </a:lvl1pPr>
          </a:lstStyle>
          <a:p>
            <a:pPr>
              <a:defRPr/>
            </a:pPr>
            <a:fld id="{F26292E3-D042-42DD-A65B-D9C9175AE37F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 panose="020F0502020204030204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 panose="020F0502020204030204"/>
              </a:defRPr>
            </a:lvl1pPr>
          </a:lstStyle>
          <a:p>
            <a:pPr>
              <a:defRPr/>
            </a:pPr>
            <a:fld id="{A93D5E9E-5F40-4581-BBCD-AF0D192ABF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69" r:id="rId1"/>
    <p:sldLayoutId id="2147485870" r:id="rId2"/>
    <p:sldLayoutId id="2147485871" r:id="rId3"/>
    <p:sldLayoutId id="2147485872" r:id="rId4"/>
    <p:sldLayoutId id="2147485873" r:id="rId5"/>
    <p:sldLayoutId id="2147485874" r:id="rId6"/>
    <p:sldLayoutId id="2147485875" r:id="rId7"/>
    <p:sldLayoutId id="2147485876" r:id="rId8"/>
    <p:sldLayoutId id="2147485877" r:id="rId9"/>
    <p:sldLayoutId id="2147485878" r:id="rId10"/>
    <p:sldLayoutId id="2147485879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331914" y="2"/>
            <a:ext cx="7561262" cy="981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2641600" y="6524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FFF4EA94-0EC2-49B3-88FF-867E2558455A}" type="slidenum">
              <a:rPr lang="en-US" altLang="zh-CN" sz="1050" smtClean="0">
                <a:solidFill>
                  <a:srgbClr val="000000"/>
                </a:solidFill>
              </a:rPr>
              <a:pPr algn="r"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050" dirty="0">
              <a:solidFill>
                <a:srgbClr val="000000"/>
              </a:solidFill>
            </a:endParaRPr>
          </a:p>
        </p:txBody>
      </p:sp>
      <p:pic>
        <p:nvPicPr>
          <p:cNvPr id="1028" name="Picture 7" descr="雅典神庙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6" y="165100"/>
            <a:ext cx="98901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1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1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951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881" r:id="rId1"/>
    <p:sldLayoutId id="2147485882" r:id="rId2"/>
    <p:sldLayoutId id="2147485883" r:id="rId3"/>
    <p:sldLayoutId id="2147485884" r:id="rId4"/>
    <p:sldLayoutId id="2147485885" r:id="rId5"/>
    <p:sldLayoutId id="2147485886" r:id="rId6"/>
    <p:sldLayoutId id="2147485887" r:id="rId7"/>
    <p:sldLayoutId id="2147485888" r:id="rId8"/>
    <p:sldLayoutId id="2147485889" r:id="rId9"/>
    <p:sldLayoutId id="2147485890" r:id="rId10"/>
    <p:sldLayoutId id="2147485891" r:id="rId11"/>
    <p:sldLayoutId id="2147485892" r:id="rId12"/>
    <p:sldLayoutId id="2147485893" r:id="rId13"/>
    <p:sldLayoutId id="2147485894" r:id="rId14"/>
    <p:sldLayoutId id="2147485895" r:id="rId15"/>
  </p:sldLayoutIdLst>
  <p:transition spd="slow">
    <p:pull dir="ru"/>
  </p:transition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8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81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8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81.xml"/><Relationship Id="rId6" Type="http://schemas.openxmlformats.org/officeDocument/2006/relationships/image" Target="../media/image19.pn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8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8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9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81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8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8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8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8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8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8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8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8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8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8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8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8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8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8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8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8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8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8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93.xml"/><Relationship Id="rId6" Type="http://schemas.openxmlformats.org/officeDocument/2006/relationships/image" Target="../media/image450.emf"/><Relationship Id="rId4" Type="http://schemas.openxmlformats.org/officeDocument/2006/relationships/customXml" Target="../ink/ink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8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8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8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8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8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8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8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842316" y="2060848"/>
            <a:ext cx="8316913" cy="2123658"/>
          </a:xfrm>
        </p:spPr>
        <p:txBody>
          <a:bodyPr/>
          <a:lstStyle/>
          <a:p>
            <a:pPr eaLnBrk="1" hangingPunct="1"/>
            <a:r>
              <a:rPr lang="en-US" altLang="zh-CN" dirty="0"/>
              <a:t>Ch2-2</a:t>
            </a:r>
            <a:br>
              <a:rPr lang="en-US" altLang="zh-CN" dirty="0"/>
            </a:br>
            <a:r>
              <a:rPr lang="en-US" altLang="zh-CN" dirty="0"/>
              <a:t>How to improve cache </a:t>
            </a:r>
            <a:br>
              <a:rPr lang="en-US" altLang="zh-CN" dirty="0"/>
            </a:br>
            <a:r>
              <a:rPr lang="en-US" altLang="zh-CN" dirty="0"/>
              <a:t>performance (cont.)</a:t>
            </a:r>
          </a:p>
        </p:txBody>
      </p:sp>
    </p:spTree>
  </p:cSld>
  <p:clrMapOvr>
    <a:masterClrMapping/>
  </p:clrMapOvr>
  <p:transition spd="slow">
    <p:pull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28625" y="285750"/>
            <a:ext cx="7086600" cy="70485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Answer for example 3</a:t>
            </a:r>
          </a:p>
        </p:txBody>
      </p:sp>
      <p:sp>
        <p:nvSpPr>
          <p:cNvPr id="81923" name="日期占位符 3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>
                <a:solidFill>
                  <a:schemeClr val="tx2"/>
                </a:solidFill>
                <a:ea typeface="宋体" panose="02010600030101010101" pitchFamily="2" charset="-122"/>
              </a:rPr>
              <a:t>Feb.2008_jxh_Introduction</a:t>
            </a:r>
          </a:p>
        </p:txBody>
      </p:sp>
      <p:sp>
        <p:nvSpPr>
          <p:cNvPr id="217115" name="Rectangle 27"/>
          <p:cNvSpPr>
            <a:spLocks noChangeArrowheads="1"/>
          </p:cNvSpPr>
          <p:nvPr/>
        </p:nvSpPr>
        <p:spPr bwMode="auto">
          <a:xfrm>
            <a:off x="214313" y="1214438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zh-CN" sz="2600" b="1">
                <a:solidFill>
                  <a:srgbClr val="FF0000"/>
                </a:solidFill>
                <a:latin typeface="Comic Sans MS" panose="030F0702030302020204" pitchFamily="66" charset="0"/>
              </a:rPr>
              <a:t>Answer :</a:t>
            </a:r>
            <a:r>
              <a:rPr lang="en-US" altLang="zh-CN" sz="2400" b="1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200" b="1">
                <a:solidFill>
                  <a:schemeClr val="tx2"/>
                </a:solidFill>
                <a:latin typeface="Comic Sans MS" panose="030F0702030302020204" pitchFamily="66" charset="0"/>
              </a:rPr>
              <a:t>first let’s convert misses per 1000 instructions into miss rate.</a:t>
            </a:r>
            <a:endParaRPr lang="en-US" altLang="zh-CN" sz="2000" b="1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642938" y="2071688"/>
            <a:ext cx="6664325" cy="622300"/>
            <a:chOff x="1440" y="1389"/>
            <a:chExt cx="4230" cy="612"/>
          </a:xfrm>
        </p:grpSpPr>
        <p:sp>
          <p:nvSpPr>
            <p:cNvPr id="81940" name="Text Box 29"/>
            <p:cNvSpPr txBox="1">
              <a:spLocks noChangeArrowheads="1"/>
            </p:cNvSpPr>
            <p:nvPr/>
          </p:nvSpPr>
          <p:spPr bwMode="auto">
            <a:xfrm>
              <a:off x="2565" y="1389"/>
              <a:ext cx="110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1">
                  <a:solidFill>
                    <a:schemeClr val="tx2"/>
                  </a:solidFill>
                  <a:latin typeface="CG Omega"/>
                </a:rPr>
                <a:t>Misses </a:t>
              </a:r>
              <a:endParaRPr lang="en-US" altLang="zh-CN" sz="4400" b="1">
                <a:solidFill>
                  <a:schemeClr val="tx2"/>
                </a:solidFill>
                <a:latin typeface="CG Omega"/>
              </a:endParaRPr>
            </a:p>
          </p:txBody>
        </p:sp>
        <p:sp>
          <p:nvSpPr>
            <p:cNvPr id="81941" name="Line 31"/>
            <p:cNvSpPr>
              <a:spLocks noChangeShapeType="1"/>
            </p:cNvSpPr>
            <p:nvPr/>
          </p:nvSpPr>
          <p:spPr bwMode="auto">
            <a:xfrm flipV="1">
              <a:off x="2430" y="1691"/>
              <a:ext cx="3240" cy="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42" name="Text Box 32"/>
            <p:cNvSpPr txBox="1">
              <a:spLocks noChangeArrowheads="1"/>
            </p:cNvSpPr>
            <p:nvPr/>
          </p:nvSpPr>
          <p:spPr bwMode="auto">
            <a:xfrm>
              <a:off x="3105" y="1389"/>
              <a:ext cx="175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CG Omega"/>
                </a:rPr>
                <a:t>/1000 instruction</a:t>
              </a:r>
            </a:p>
          </p:txBody>
        </p:sp>
        <p:sp>
          <p:nvSpPr>
            <p:cNvPr id="81943" name="Text Box 34"/>
            <p:cNvSpPr txBox="1">
              <a:spLocks noChangeArrowheads="1"/>
            </p:cNvSpPr>
            <p:nvPr/>
          </p:nvSpPr>
          <p:spPr bwMode="auto">
            <a:xfrm>
              <a:off x="2655" y="1749"/>
              <a:ext cx="2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 b="1">
                  <a:solidFill>
                    <a:schemeClr val="tx2"/>
                  </a:solidFill>
                  <a:latin typeface="CG Omega"/>
                </a:rPr>
                <a:t>M</a:t>
              </a:r>
              <a:r>
                <a:rPr lang="en-US" altLang="zh-CN" sz="2000" b="1">
                  <a:solidFill>
                    <a:schemeClr val="tx2"/>
                  </a:solidFill>
                  <a:latin typeface="CG Omega"/>
                </a:rPr>
                <a:t>emory </a:t>
              </a:r>
              <a:r>
                <a:rPr lang="en-US" altLang="zh-CN" sz="1800" b="1">
                  <a:solidFill>
                    <a:schemeClr val="tx2"/>
                  </a:solidFill>
                  <a:latin typeface="CG Omega"/>
                </a:rPr>
                <a:t>accesses/instruction </a:t>
              </a:r>
            </a:p>
          </p:txBody>
        </p:sp>
        <p:sp>
          <p:nvSpPr>
            <p:cNvPr id="81944" name="Text Box 37"/>
            <p:cNvSpPr txBox="1">
              <a:spLocks noChangeArrowheads="1"/>
            </p:cNvSpPr>
            <p:nvPr/>
          </p:nvSpPr>
          <p:spPr bwMode="auto">
            <a:xfrm>
              <a:off x="1440" y="1536"/>
              <a:ext cx="10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solidFill>
                    <a:schemeClr val="tx2"/>
                  </a:solidFill>
                  <a:latin typeface="CG Omega"/>
                </a:rPr>
                <a:t>Miss rate= 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0" y="3046413"/>
            <a:ext cx="9144000" cy="3894137"/>
            <a:chOff x="144" y="720"/>
            <a:chExt cx="5376" cy="2315"/>
          </a:xfrm>
        </p:grpSpPr>
        <p:sp>
          <p:nvSpPr>
            <p:cNvPr id="81927" name="Text Box 13"/>
            <p:cNvSpPr txBox="1">
              <a:spLocks noChangeArrowheads="1"/>
            </p:cNvSpPr>
            <p:nvPr/>
          </p:nvSpPr>
          <p:spPr bwMode="auto">
            <a:xfrm>
              <a:off x="144" y="720"/>
              <a:ext cx="5376" cy="2315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solidFill>
                    <a:schemeClr val="tx2"/>
                  </a:solidFill>
                  <a:latin typeface="Comic Sans MS" panose="030F0702030302020204" pitchFamily="66" charset="0"/>
                </a:rPr>
                <a:t>Since every instruction access has exactly one memory access to fetch the instruction, according as Figure 5.8 the instruction miss rate is</a:t>
              </a: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en-US" altLang="zh-CN" sz="2000" b="1">
                <a:solidFill>
                  <a:schemeClr val="tx2"/>
                </a:solidFill>
                <a:latin typeface="Comic Sans MS" panose="030F0702030302020204" pitchFamily="66" charset="0"/>
              </a:endParaRP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en-US" altLang="zh-CN" sz="2000" b="1">
                <a:solidFill>
                  <a:schemeClr val="tx2"/>
                </a:solidFill>
                <a:latin typeface="Comic Sans MS" panose="030F0702030302020204" pitchFamily="66" charset="0"/>
              </a:endParaRP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Comic Sans MS" panose="030F0702030302020204" pitchFamily="66" charset="0"/>
                </a:rPr>
                <a:t>Since 36% of the instructions are data transfers, </a:t>
              </a:r>
              <a:r>
                <a:rPr lang="en-US" altLang="zh-CN" sz="2200" b="1">
                  <a:solidFill>
                    <a:schemeClr val="tx2"/>
                  </a:solidFill>
                  <a:latin typeface="Comic Sans MS" panose="030F0702030302020204" pitchFamily="66" charset="0"/>
                </a:rPr>
                <a:t>according as Figure 5.8 </a:t>
              </a:r>
              <a:r>
                <a:rPr lang="en-US" altLang="zh-CN" sz="2000" b="1">
                  <a:solidFill>
                    <a:schemeClr val="tx2"/>
                  </a:solidFill>
                  <a:latin typeface="Comic Sans MS" panose="030F0702030302020204" pitchFamily="66" charset="0"/>
                </a:rPr>
                <a:t>the data miss rate is </a:t>
              </a: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en-US" altLang="zh-CN" sz="4400" b="1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81928" name="Group 14"/>
            <p:cNvGrpSpPr>
              <a:grpSpLocks/>
            </p:cNvGrpSpPr>
            <p:nvPr/>
          </p:nvGrpSpPr>
          <p:grpSpPr bwMode="auto">
            <a:xfrm>
              <a:off x="976" y="1392"/>
              <a:ext cx="3718" cy="538"/>
              <a:chOff x="2896" y="2112"/>
              <a:chExt cx="3718" cy="538"/>
            </a:xfrm>
          </p:grpSpPr>
          <p:sp>
            <p:nvSpPr>
              <p:cNvPr id="81935" name="Rectangle 15"/>
              <p:cNvSpPr>
                <a:spLocks noChangeArrowheads="1"/>
              </p:cNvSpPr>
              <p:nvPr/>
            </p:nvSpPr>
            <p:spPr bwMode="auto">
              <a:xfrm>
                <a:off x="2896" y="2264"/>
                <a:ext cx="1787" cy="250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Miss rate </a:t>
                </a:r>
                <a:r>
                  <a:rPr lang="en-US" altLang="zh-CN" sz="2000" b="1" baseline="-2500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16KB instruction</a:t>
                </a:r>
                <a:r>
                  <a:rPr lang="zh-CN" altLang="en-US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＝</a:t>
                </a:r>
              </a:p>
            </p:txBody>
          </p:sp>
          <p:sp>
            <p:nvSpPr>
              <p:cNvPr id="81936" name="Rectangle 16"/>
              <p:cNvSpPr>
                <a:spLocks noChangeArrowheads="1"/>
              </p:cNvSpPr>
              <p:nvPr/>
            </p:nvSpPr>
            <p:spPr bwMode="auto">
              <a:xfrm>
                <a:off x="4840" y="2112"/>
                <a:ext cx="889" cy="250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3.82/1000</a:t>
                </a:r>
              </a:p>
            </p:txBody>
          </p:sp>
          <p:sp>
            <p:nvSpPr>
              <p:cNvPr id="81937" name="Rectangle 17"/>
              <p:cNvSpPr>
                <a:spLocks noChangeArrowheads="1"/>
              </p:cNvSpPr>
              <p:nvPr/>
            </p:nvSpPr>
            <p:spPr bwMode="auto">
              <a:xfrm>
                <a:off x="5100" y="2400"/>
                <a:ext cx="356" cy="250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1.0</a:t>
                </a:r>
              </a:p>
            </p:txBody>
          </p:sp>
          <p:sp>
            <p:nvSpPr>
              <p:cNvPr id="81938" name="Line 18"/>
              <p:cNvSpPr>
                <a:spLocks noChangeShapeType="1"/>
              </p:cNvSpPr>
              <p:nvPr/>
            </p:nvSpPr>
            <p:spPr bwMode="auto">
              <a:xfrm>
                <a:off x="4800" y="2384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939" name="Rectangle 19"/>
              <p:cNvSpPr>
                <a:spLocks noChangeArrowheads="1"/>
              </p:cNvSpPr>
              <p:nvPr/>
            </p:nvSpPr>
            <p:spPr bwMode="auto">
              <a:xfrm>
                <a:off x="5834" y="2256"/>
                <a:ext cx="780" cy="250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＝</a:t>
                </a:r>
                <a:r>
                  <a:rPr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0.00</a:t>
                </a:r>
                <a:r>
                  <a:rPr lang="en-US" altLang="zh-CN" sz="2000" b="1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38</a:t>
                </a:r>
              </a:p>
            </p:txBody>
          </p:sp>
        </p:grpSp>
        <p:grpSp>
          <p:nvGrpSpPr>
            <p:cNvPr id="81929" name="Group 20"/>
            <p:cNvGrpSpPr>
              <a:grpSpLocks/>
            </p:cNvGrpSpPr>
            <p:nvPr/>
          </p:nvGrpSpPr>
          <p:grpSpPr bwMode="auto">
            <a:xfrm>
              <a:off x="1062" y="2448"/>
              <a:ext cx="3578" cy="538"/>
              <a:chOff x="3037" y="2112"/>
              <a:chExt cx="3578" cy="538"/>
            </a:xfrm>
          </p:grpSpPr>
          <p:sp>
            <p:nvSpPr>
              <p:cNvPr id="81930" name="Rectangle 21"/>
              <p:cNvSpPr>
                <a:spLocks noChangeArrowheads="1"/>
              </p:cNvSpPr>
              <p:nvPr/>
            </p:nvSpPr>
            <p:spPr bwMode="auto">
              <a:xfrm>
                <a:off x="3037" y="2264"/>
                <a:ext cx="1507" cy="250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Miss rate </a:t>
                </a:r>
                <a:r>
                  <a:rPr lang="en-US" altLang="zh-CN" sz="2000" b="1" baseline="-2500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16KB data</a:t>
                </a:r>
                <a:r>
                  <a:rPr lang="zh-CN" altLang="en-US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＝</a:t>
                </a:r>
              </a:p>
            </p:txBody>
          </p:sp>
          <p:sp>
            <p:nvSpPr>
              <p:cNvPr id="81931" name="Rectangle 22"/>
              <p:cNvSpPr>
                <a:spLocks noChangeArrowheads="1"/>
              </p:cNvSpPr>
              <p:nvPr/>
            </p:nvSpPr>
            <p:spPr bwMode="auto">
              <a:xfrm>
                <a:off x="4838" y="2112"/>
                <a:ext cx="889" cy="250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40.9/1000</a:t>
                </a:r>
              </a:p>
            </p:txBody>
          </p:sp>
          <p:sp>
            <p:nvSpPr>
              <p:cNvPr id="81932" name="Rectangle 23"/>
              <p:cNvSpPr>
                <a:spLocks noChangeArrowheads="1"/>
              </p:cNvSpPr>
              <p:nvPr/>
            </p:nvSpPr>
            <p:spPr bwMode="auto">
              <a:xfrm>
                <a:off x="5054" y="2400"/>
                <a:ext cx="447" cy="250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0.36</a:t>
                </a:r>
              </a:p>
            </p:txBody>
          </p:sp>
          <p:sp>
            <p:nvSpPr>
              <p:cNvPr id="81933" name="Line 24"/>
              <p:cNvSpPr>
                <a:spLocks noChangeShapeType="1"/>
              </p:cNvSpPr>
              <p:nvPr/>
            </p:nvSpPr>
            <p:spPr bwMode="auto">
              <a:xfrm>
                <a:off x="4800" y="2384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934" name="Rectangle 25"/>
              <p:cNvSpPr>
                <a:spLocks noChangeArrowheads="1"/>
              </p:cNvSpPr>
              <p:nvPr/>
            </p:nvSpPr>
            <p:spPr bwMode="auto">
              <a:xfrm>
                <a:off x="5835" y="2256"/>
                <a:ext cx="780" cy="250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＝</a:t>
                </a:r>
                <a:r>
                  <a:rPr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0.11</a:t>
                </a:r>
                <a:r>
                  <a:rPr lang="en-US" altLang="zh-CN" sz="2000" b="1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36</a:t>
                </a:r>
              </a:p>
            </p:txBody>
          </p:sp>
        </p:grp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15" grpId="0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57188" y="0"/>
            <a:ext cx="9110662" cy="1371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2400"/>
              <a:t>2</a:t>
            </a:r>
            <a:r>
              <a:rPr lang="en-US" altLang="zh-CN" sz="2400" baseline="30000"/>
              <a:t>nd </a:t>
            </a:r>
            <a:r>
              <a:rPr lang="en-US" altLang="zh-CN" sz="2400"/>
              <a:t>Miss Penalty/Rate Reduction Technique: </a:t>
            </a:r>
            <a:br>
              <a:rPr lang="en-US" altLang="zh-CN"/>
            </a:br>
            <a:r>
              <a:rPr lang="en-US" altLang="zh-CN" sz="2400">
                <a:solidFill>
                  <a:srgbClr val="0000FF"/>
                </a:solidFill>
              </a:rPr>
              <a:t>Compiler-controlled prefetch</a:t>
            </a:r>
          </a:p>
        </p:txBody>
      </p:sp>
      <p:sp>
        <p:nvSpPr>
          <p:cNvPr id="583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1268413"/>
            <a:ext cx="8839200" cy="5029200"/>
          </a:xfrm>
        </p:spPr>
        <p:txBody>
          <a:bodyPr lIns="90488" tIns="44450" rIns="90488" bIns="44450"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400" i="1">
                <a:latin typeface="Comic Sans MS" panose="030F0702030302020204" pitchFamily="66" charset="0"/>
              </a:rPr>
              <a:t>The compiler inserts </a:t>
            </a:r>
            <a:r>
              <a:rPr lang="en-US" altLang="zh-CN" sz="2400" i="1">
                <a:solidFill>
                  <a:srgbClr val="0000FF"/>
                </a:solidFill>
                <a:latin typeface="Comic Sans MS" panose="030F0702030302020204" pitchFamily="66" charset="0"/>
              </a:rPr>
              <a:t>prefetch instructions to request the data</a:t>
            </a:r>
            <a:r>
              <a:rPr lang="en-US" altLang="zh-CN" sz="2400" i="1">
                <a:latin typeface="Comic Sans MS" panose="030F0702030302020204" pitchFamily="66" charset="0"/>
              </a:rPr>
              <a:t> before they are needed 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Data Prefetch Load data into register (HP PA-RISC loads)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Cache Prefetch:</a:t>
            </a:r>
            <a:r>
              <a:rPr lang="en-US" altLang="zh-CN" sz="2000">
                <a:latin typeface="Comic Sans MS" panose="030F0702030302020204" pitchFamily="66" charset="0"/>
              </a:rPr>
              <a:t> load into cache (MIPS IV, PowerPC, SPARC v. 9)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Special prefetching instructions cannot cause faults; a form of speculative execution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Prefetching comes in two flavors: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Binding prefetch: Requests load directly into register.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>
                <a:latin typeface="Comic Sans MS" panose="030F0702030302020204" pitchFamily="66" charset="0"/>
              </a:rPr>
              <a:t>Must be correct address and register!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Non-Binding prefetch: Load into cache.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>
                <a:latin typeface="Comic Sans MS" panose="030F0702030302020204" pitchFamily="66" charset="0"/>
              </a:rPr>
              <a:t>Can be incorrect. Faults?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Issuing Prefetch Instructions takes time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Is cost of prefetch issues &lt; savings in reduced misses?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Higher superscalar reduces difficulty of issue bandwidth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750" y="228600"/>
            <a:ext cx="8629650" cy="752475"/>
          </a:xfrm>
        </p:spPr>
        <p:txBody>
          <a:bodyPr/>
          <a:lstStyle/>
          <a:p>
            <a:pPr eaLnBrk="1" hangingPunct="1"/>
            <a:r>
              <a:rPr lang="en-US" altLang="zh-CN"/>
              <a:t>Example (P307): </a:t>
            </a:r>
            <a:br>
              <a:rPr lang="en-US" altLang="zh-CN"/>
            </a:br>
            <a:r>
              <a:rPr lang="en-US" altLang="zh-CN"/>
              <a:t>Compiler-controlled prefetch</a:t>
            </a:r>
          </a:p>
        </p:txBody>
      </p:sp>
      <p:sp>
        <p:nvSpPr>
          <p:cNvPr id="1740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447800"/>
            <a:ext cx="88392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>
                <a:latin typeface="Comic Sans MS" panose="030F0702030302020204" pitchFamily="66" charset="0"/>
              </a:rPr>
              <a:t>	 	 </a:t>
            </a:r>
            <a:r>
              <a:rPr lang="en-US" altLang="zh-CN" sz="2400" i="1">
                <a:solidFill>
                  <a:srgbClr val="0000FF"/>
                </a:solidFill>
                <a:latin typeface="Comic Sans MS" panose="030F0702030302020204" pitchFamily="66" charset="0"/>
              </a:rPr>
              <a:t>for( i=0; i &lt;3; i = i +1)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i="1">
                <a:solidFill>
                  <a:srgbClr val="0000FF"/>
                </a:solidFill>
                <a:latin typeface="Comic Sans MS" panose="030F0702030302020204" pitchFamily="66" charset="0"/>
              </a:rPr>
              <a:t>             for( j=0; j&lt;100; j=j+1)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i="1">
                <a:solidFill>
                  <a:srgbClr val="0000FF"/>
                </a:solidFill>
                <a:latin typeface="Comic Sans MS" panose="030F0702030302020204" pitchFamily="66" charset="0"/>
              </a:rPr>
              <a:t>                    		a[i][j] = b[j][0] * b[j+1][0];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  </a:t>
            </a:r>
            <a:r>
              <a:rPr lang="en-US" altLang="en-US" sz="2400">
                <a:latin typeface="Comic Sans MS" panose="030F0702030302020204" pitchFamily="66" charset="0"/>
              </a:rPr>
              <a:t>16</a:t>
            </a:r>
            <a:r>
              <a:rPr lang="en-US" altLang="zh-CN" sz="2400">
                <a:latin typeface="Comic Sans MS" panose="030F0702030302020204" pitchFamily="66" charset="0"/>
              </a:rPr>
              <a:t>B/block</a:t>
            </a:r>
            <a:r>
              <a:rPr lang="zh-CN" altLang="en-US" sz="2400">
                <a:latin typeface="Comic Sans MS" panose="030F0702030302020204" pitchFamily="66" charset="0"/>
              </a:rPr>
              <a:t>， </a:t>
            </a:r>
            <a:r>
              <a:rPr lang="en-US" altLang="zh-CN" sz="2400">
                <a:latin typeface="Comic Sans MS" panose="030F0702030302020204" pitchFamily="66" charset="0"/>
              </a:rPr>
              <a:t>8B/element</a:t>
            </a:r>
            <a:r>
              <a:rPr lang="zh-CN" altLang="en-US" sz="2400">
                <a:latin typeface="Comic Sans MS" panose="030F0702030302020204" pitchFamily="66" charset="0"/>
              </a:rPr>
              <a:t>，   </a:t>
            </a:r>
            <a:r>
              <a:rPr lang="en-US" altLang="zh-CN" sz="2400">
                <a:latin typeface="Comic Sans MS" panose="030F0702030302020204" pitchFamily="66" charset="0"/>
              </a:rPr>
              <a:t>2elements/block</a:t>
            </a:r>
            <a:endParaRPr lang="en-US" altLang="en-US" sz="240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A[i][j]:  3*100    the even value of j will miss,               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                      the odd values will hit, total </a:t>
            </a: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150</a:t>
            </a:r>
            <a:r>
              <a:rPr lang="en-US" altLang="zh-CN" sz="2400">
                <a:latin typeface="Comic Sans MS" panose="030F0702030302020204" pitchFamily="66" charset="0"/>
              </a:rPr>
              <a:t> misses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B[i][j]</a:t>
            </a:r>
            <a:r>
              <a:rPr lang="zh-CN" altLang="en-US" sz="2400">
                <a:latin typeface="Comic Sans MS" panose="030F0702030302020204" pitchFamily="66" charset="0"/>
              </a:rPr>
              <a:t>：</a:t>
            </a:r>
            <a:r>
              <a:rPr lang="en-US" altLang="zh-CN" sz="2400">
                <a:latin typeface="Comic Sans MS" panose="030F0702030302020204" pitchFamily="66" charset="0"/>
              </a:rPr>
              <a:t>101*3   the same elements are accessed for each iteration of </a:t>
            </a: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i</a:t>
            </a:r>
            <a:r>
              <a:rPr lang="en-US" altLang="zh-CN" sz="2400"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               j=0        B[0][0]</a:t>
            </a:r>
            <a:r>
              <a:rPr lang="zh-CN" altLang="en-US" sz="2400">
                <a:latin typeface="Comic Sans MS" panose="030F0702030302020204" pitchFamily="66" charset="0"/>
              </a:rPr>
              <a:t>、</a:t>
            </a:r>
            <a:r>
              <a:rPr lang="en-US" altLang="zh-CN" sz="2400">
                <a:latin typeface="Comic Sans MS" panose="030F0702030302020204" pitchFamily="66" charset="0"/>
              </a:rPr>
              <a:t>B[1][0]       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               j=1        B[1][0]</a:t>
            </a:r>
            <a:r>
              <a:rPr lang="zh-CN" altLang="en-US" sz="2400">
                <a:latin typeface="Comic Sans MS" panose="030F0702030302020204" pitchFamily="66" charset="0"/>
              </a:rPr>
              <a:t>、</a:t>
            </a:r>
            <a:r>
              <a:rPr lang="en-US" altLang="zh-CN" sz="2400">
                <a:latin typeface="Comic Sans MS" panose="030F0702030302020204" pitchFamily="66" charset="0"/>
              </a:rPr>
              <a:t>B[2][0]       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               total  2+99=</a:t>
            </a: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101</a:t>
            </a:r>
            <a:r>
              <a:rPr lang="en-US" altLang="zh-CN" sz="2400">
                <a:latin typeface="Comic Sans MS" panose="030F0702030302020204" pitchFamily="66" charset="0"/>
              </a:rPr>
              <a:t> misses</a:t>
            </a:r>
          </a:p>
        </p:txBody>
      </p:sp>
    </p:spTree>
  </p:cSld>
  <p:clrMapOvr>
    <a:masterClrMapping/>
  </p:clrMapOvr>
  <p:transition spd="slow">
    <p:pull dir="ru"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cont.: </a:t>
            </a:r>
            <a:br>
              <a:rPr lang="en-US" altLang="zh-CN"/>
            </a:br>
            <a:r>
              <a:rPr lang="en-US" altLang="zh-CN"/>
              <a:t>Compiler-controlled prefetch</a:t>
            </a:r>
          </a:p>
        </p:txBody>
      </p:sp>
      <p:sp>
        <p:nvSpPr>
          <p:cNvPr id="17510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288" y="1412875"/>
            <a:ext cx="8748712" cy="50403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702030302020204" pitchFamily="66" charset="0"/>
              </a:rPr>
              <a:t>For (j=0; j&lt;100; j=j+1){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702030302020204" pitchFamily="66" charset="0"/>
              </a:rPr>
              <a:t>		Prefetch(b[j+7][0]);	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702030302020204" pitchFamily="66" charset="0"/>
              </a:rPr>
              <a:t>		prefetch(a[0][j+7]);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702030302020204" pitchFamily="66" charset="0"/>
              </a:rPr>
              <a:t>		a[0][j]=b[j][0]*b [j+1][0];};      	</a:t>
            </a:r>
            <a:r>
              <a:rPr lang="en-US" altLang="zh-CN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7 misses for b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							4 misses for a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702030302020204" pitchFamily="66" charset="0"/>
              </a:rPr>
              <a:t>For (I=1; I&lt;3; I=I+1)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702030302020204" pitchFamily="66" charset="0"/>
              </a:rPr>
              <a:t>For (j=0; j&lt;100; j=j+1){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702030302020204" pitchFamily="66" charset="0"/>
              </a:rPr>
              <a:t>		prefetch(a[</a:t>
            </a:r>
            <a:r>
              <a:rPr lang="en-US" altLang="zh-CN" sz="2400" dirty="0" err="1">
                <a:latin typeface="Comic Sans MS" panose="030F0702030302020204" pitchFamily="66" charset="0"/>
              </a:rPr>
              <a:t>i</a:t>
            </a:r>
            <a:r>
              <a:rPr lang="en-US" altLang="zh-CN" sz="2400" dirty="0">
                <a:latin typeface="Comic Sans MS" panose="030F0702030302020204" pitchFamily="66" charset="0"/>
              </a:rPr>
              <a:t>][j+7]);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702030302020204" pitchFamily="66" charset="0"/>
              </a:rPr>
              <a:t>		a[</a:t>
            </a:r>
            <a:r>
              <a:rPr lang="en-US" altLang="zh-CN" sz="2400" dirty="0" err="1">
                <a:latin typeface="Comic Sans MS" panose="030F0702030302020204" pitchFamily="66" charset="0"/>
              </a:rPr>
              <a:t>i</a:t>
            </a:r>
            <a:r>
              <a:rPr lang="en-US" altLang="zh-CN" sz="2400" dirty="0">
                <a:latin typeface="Comic Sans MS" panose="030F0702030302020204" pitchFamily="66" charset="0"/>
              </a:rPr>
              <a:t>][j]=b[j][0]*b [j+1][0];};</a:t>
            </a:r>
            <a:r>
              <a:rPr lang="en-US" altLang="zh-CN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4 misses for a[1][j]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                                                   4 misses for a[2][j]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Total:  19 misses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save 232 cache misses at the price of 400 prefetch instructions. </a:t>
            </a:r>
          </a:p>
        </p:txBody>
      </p:sp>
    </p:spTree>
  </p:cSld>
  <p:clrMapOvr>
    <a:masterClrMapping/>
  </p:clrMapOvr>
  <p:transition spd="slow">
    <p:pull dir="ru"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6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altLang="zh-CN"/>
          </a:p>
          <a:p>
            <a:pPr algn="ctr" eaLnBrk="1" hangingPunct="1">
              <a:buFontTx/>
              <a:buNone/>
            </a:pPr>
            <a:endParaRPr lang="en-US" altLang="zh-CN"/>
          </a:p>
          <a:p>
            <a:pPr algn="ctr" eaLnBrk="1" hangingPunct="1">
              <a:buFontTx/>
              <a:buNone/>
            </a:pPr>
            <a:endParaRPr lang="en-US" altLang="zh-CN"/>
          </a:p>
          <a:p>
            <a:pPr algn="ctr" eaLnBrk="1" hangingPunct="1">
              <a:buFontTx/>
              <a:buNone/>
            </a:pPr>
            <a:r>
              <a:rPr lang="en-US" altLang="zh-CN"/>
              <a:t>End.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Answer for example 3 (cont.)</a:t>
            </a:r>
          </a:p>
        </p:txBody>
      </p:sp>
      <p:sp>
        <p:nvSpPr>
          <p:cNvPr id="218117" name="Text Box 5"/>
          <p:cNvSpPr>
            <a:spLocks noGrp="1" noChangeArrowheads="1"/>
          </p:cNvSpPr>
          <p:nvPr>
            <p:ph idx="1"/>
          </p:nvPr>
        </p:nvSpPr>
        <p:spPr>
          <a:xfrm>
            <a:off x="250825" y="3357563"/>
            <a:ext cx="8534400" cy="2438400"/>
          </a:xfrm>
          <a:solidFill>
            <a:srgbClr val="A6F6E5"/>
          </a:solidFill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200" b="1">
                <a:latin typeface="CG Omega"/>
              </a:rPr>
              <a:t>Basing on Figure 2.32 on page 138 there is 74% instruction references in split cache. The average miss rate for the split cache is: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200" b="1">
                <a:solidFill>
                  <a:srgbClr val="0000FF"/>
                </a:solidFill>
                <a:latin typeface="CG Omega"/>
              </a:rPr>
              <a:t>(74%×0.00</a:t>
            </a:r>
            <a:r>
              <a:rPr lang="en-US" altLang="zh-CN" sz="2200" b="1">
                <a:solidFill>
                  <a:srgbClr val="FF0000"/>
                </a:solidFill>
                <a:latin typeface="CG Omega"/>
              </a:rPr>
              <a:t>38</a:t>
            </a:r>
            <a:r>
              <a:rPr lang="en-US" altLang="zh-CN" sz="2200" b="1">
                <a:solidFill>
                  <a:srgbClr val="0000FF"/>
                </a:solidFill>
                <a:latin typeface="CG Omega"/>
              </a:rPr>
              <a:t>)+(26% × 0.11</a:t>
            </a:r>
            <a:r>
              <a:rPr lang="en-US" altLang="zh-CN" sz="2200" b="1">
                <a:solidFill>
                  <a:srgbClr val="FF0000"/>
                </a:solidFill>
                <a:latin typeface="CG Omega"/>
              </a:rPr>
              <a:t>36</a:t>
            </a:r>
            <a:r>
              <a:rPr lang="en-US" altLang="zh-CN" sz="2200" b="1">
                <a:solidFill>
                  <a:srgbClr val="0000FF"/>
                </a:solidFill>
                <a:latin typeface="CG Omega"/>
              </a:rPr>
              <a:t>)=0.032</a:t>
            </a:r>
            <a:r>
              <a:rPr lang="en-US" altLang="zh-CN" sz="2200" b="1">
                <a:solidFill>
                  <a:srgbClr val="FF0000"/>
                </a:solidFill>
                <a:latin typeface="CG Omega"/>
              </a:rPr>
              <a:t>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200" b="1">
                <a:solidFill>
                  <a:srgbClr val="0000FF"/>
                </a:solidFill>
                <a:latin typeface="CG Omega"/>
              </a:rPr>
              <a:t>Thus ,a 32KB unified cache has a slightly lower effective miss rate than two 16KB caches.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50825" y="1268413"/>
            <a:ext cx="8382000" cy="1646237"/>
            <a:chOff x="192" y="2976"/>
            <a:chExt cx="5280" cy="1037"/>
          </a:xfrm>
        </p:grpSpPr>
        <p:sp>
          <p:nvSpPr>
            <p:cNvPr id="82949" name="Rectangle 9"/>
            <p:cNvSpPr>
              <a:spLocks noChangeArrowheads="1"/>
            </p:cNvSpPr>
            <p:nvPr/>
          </p:nvSpPr>
          <p:spPr bwMode="auto">
            <a:xfrm>
              <a:off x="192" y="2976"/>
              <a:ext cx="5280" cy="103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solidFill>
                    <a:schemeClr val="tx2"/>
                  </a:solidFill>
                  <a:latin typeface="Comic Sans MS" panose="030F0702030302020204" pitchFamily="66" charset="0"/>
                </a:rPr>
                <a:t>Form </a:t>
              </a:r>
              <a:r>
                <a:rPr kumimoji="0" lang="en-US" altLang="zh-CN" sz="2200" b="1">
                  <a:solidFill>
                    <a:schemeClr val="tx2"/>
                  </a:solidFill>
                  <a:latin typeface="Comic Sans MS" panose="030F0702030302020204" pitchFamily="66" charset="0"/>
                </a:rPr>
                <a:t>Figure 5.8 </a:t>
              </a:r>
              <a:r>
                <a:rPr kumimoji="0" lang="en-US" altLang="zh-CN" sz="2000" b="1">
                  <a:solidFill>
                    <a:schemeClr val="tx2"/>
                  </a:solidFill>
                  <a:latin typeface="Comic Sans MS" panose="030F0702030302020204" pitchFamily="66" charset="0"/>
                </a:rPr>
                <a:t>The unified miss rate needs to account for instruction and data accesses: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0" lang="en-US" altLang="zh-CN" sz="2000" b="1">
                <a:solidFill>
                  <a:schemeClr val="tx2"/>
                </a:solidFill>
                <a:latin typeface="Comic Sans MS" panose="030F0702030302020204" pitchFamily="66" charset="0"/>
              </a:endParaRP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0" lang="en-US" altLang="zh-CN" sz="2000" b="1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82950" name="Group 10"/>
            <p:cNvGrpSpPr>
              <a:grpSpLocks/>
            </p:cNvGrpSpPr>
            <p:nvPr/>
          </p:nvGrpSpPr>
          <p:grpSpPr bwMode="auto">
            <a:xfrm>
              <a:off x="1008" y="3456"/>
              <a:ext cx="3714" cy="538"/>
              <a:chOff x="2929" y="2112"/>
              <a:chExt cx="3714" cy="538"/>
            </a:xfrm>
          </p:grpSpPr>
          <p:sp>
            <p:nvSpPr>
              <p:cNvPr id="82951" name="Rectangle 11"/>
              <p:cNvSpPr>
                <a:spLocks noChangeArrowheads="1"/>
              </p:cNvSpPr>
              <p:nvPr/>
            </p:nvSpPr>
            <p:spPr bwMode="auto">
              <a:xfrm>
                <a:off x="2929" y="2264"/>
                <a:ext cx="17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Miss rate </a:t>
                </a:r>
                <a:r>
                  <a:rPr kumimoji="0" lang="en-US" altLang="zh-CN" sz="2000" b="1" baseline="-2500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32KB unified</a:t>
                </a:r>
                <a:r>
                  <a:rPr kumimoji="0" lang="zh-CN" altLang="en-US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＝</a:t>
                </a:r>
              </a:p>
            </p:txBody>
          </p:sp>
          <p:sp>
            <p:nvSpPr>
              <p:cNvPr id="82952" name="Rectangle 12"/>
              <p:cNvSpPr>
                <a:spLocks noChangeArrowheads="1"/>
              </p:cNvSpPr>
              <p:nvPr/>
            </p:nvSpPr>
            <p:spPr bwMode="auto">
              <a:xfrm>
                <a:off x="4807" y="2112"/>
                <a:ext cx="95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43.3/1000</a:t>
                </a:r>
              </a:p>
            </p:txBody>
          </p:sp>
          <p:sp>
            <p:nvSpPr>
              <p:cNvPr id="82953" name="Rectangle 13"/>
              <p:cNvSpPr>
                <a:spLocks noChangeArrowheads="1"/>
              </p:cNvSpPr>
              <p:nvPr/>
            </p:nvSpPr>
            <p:spPr bwMode="auto">
              <a:xfrm>
                <a:off x="4809" y="2400"/>
                <a:ext cx="9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1.00+0.36</a:t>
                </a:r>
              </a:p>
            </p:txBody>
          </p:sp>
          <p:sp>
            <p:nvSpPr>
              <p:cNvPr id="82954" name="Line 14"/>
              <p:cNvSpPr>
                <a:spLocks noChangeShapeType="1"/>
              </p:cNvSpPr>
              <p:nvPr/>
            </p:nvSpPr>
            <p:spPr bwMode="auto">
              <a:xfrm>
                <a:off x="4800" y="2384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955" name="Rectangle 15"/>
              <p:cNvSpPr>
                <a:spLocks noChangeArrowheads="1"/>
              </p:cNvSpPr>
              <p:nvPr/>
            </p:nvSpPr>
            <p:spPr bwMode="auto">
              <a:xfrm>
                <a:off x="5807" y="2256"/>
                <a:ext cx="8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＝</a:t>
                </a:r>
                <a:r>
                  <a:rPr kumimoji="0"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0.0318</a:t>
                </a:r>
              </a:p>
            </p:txBody>
          </p:sp>
        </p:grp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7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388" y="0"/>
            <a:ext cx="7974012" cy="908050"/>
          </a:xfrm>
        </p:spPr>
        <p:txBody>
          <a:bodyPr/>
          <a:lstStyle/>
          <a:p>
            <a:pPr eaLnBrk="1" hangingPunct="1"/>
            <a:r>
              <a:rPr lang="en-US" altLang="zh-CN"/>
              <a:t>Answer for Example3 (cont.)</a:t>
            </a:r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250825" y="3429000"/>
            <a:ext cx="8534400" cy="1600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Pct val="100000"/>
              <a:buFontTx/>
              <a:buChar char="•"/>
            </a:pPr>
            <a:r>
              <a:rPr kumimoji="0" lang="en-US" altLang="zh-CN" sz="2400" b="1">
                <a:solidFill>
                  <a:schemeClr val="tx2"/>
                </a:solidFill>
                <a:latin typeface="Comic Sans MS" panose="030F0702030302020204" pitchFamily="66" charset="0"/>
              </a:rPr>
              <a:t>Therefore,the time for each organization is </a:t>
            </a:r>
          </a:p>
          <a:p>
            <a:pPr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en-US" altLang="zh-CN" sz="2400" b="1">
                <a:solidFill>
                  <a:schemeClr val="tx2"/>
                </a:solidFill>
                <a:latin typeface="Comic Sans MS" panose="030F0702030302020204" pitchFamily="66" charset="0"/>
              </a:rPr>
              <a:t>Average memory access time</a:t>
            </a:r>
            <a:r>
              <a:rPr kumimoji="0" lang="en-US" altLang="zh-CN" sz="2400" b="1" baseline="-25000">
                <a:solidFill>
                  <a:schemeClr val="tx2"/>
                </a:solidFill>
                <a:latin typeface="Comic Sans MS" panose="030F0702030302020204" pitchFamily="66" charset="0"/>
              </a:rPr>
              <a:t>split</a:t>
            </a:r>
          </a:p>
          <a:p>
            <a:pPr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en-US" altLang="zh-CN" sz="2400" b="1">
                <a:solidFill>
                  <a:schemeClr val="tx2"/>
                </a:solidFill>
                <a:latin typeface="Comic Sans MS" panose="030F0702030302020204" pitchFamily="66" charset="0"/>
              </a:rPr>
              <a:t>=74%×(1+0.00</a:t>
            </a:r>
            <a:r>
              <a:rPr kumimoji="0" lang="en-US" altLang="zh-CN" sz="2400" b="1">
                <a:solidFill>
                  <a:srgbClr val="FF0000"/>
                </a:solidFill>
                <a:latin typeface="Comic Sans MS" panose="030F0702030302020204" pitchFamily="66" charset="0"/>
              </a:rPr>
              <a:t>38</a:t>
            </a:r>
            <a:r>
              <a:rPr kumimoji="0" lang="en-US" altLang="zh-CN" sz="2400" b="1">
                <a:solidFill>
                  <a:schemeClr val="tx2"/>
                </a:solidFill>
                <a:latin typeface="Comic Sans MS" panose="030F0702030302020204" pitchFamily="66" charset="0"/>
              </a:rPr>
              <a:t>×100)+ 26%×(1+0.11</a:t>
            </a:r>
            <a:r>
              <a:rPr kumimoji="0" lang="en-US" altLang="zh-CN" sz="2400" b="1">
                <a:solidFill>
                  <a:srgbClr val="FF0000"/>
                </a:solidFill>
                <a:latin typeface="Comic Sans MS" panose="030F0702030302020204" pitchFamily="66" charset="0"/>
              </a:rPr>
              <a:t>36</a:t>
            </a:r>
            <a:r>
              <a:rPr kumimoji="0" lang="en-US" altLang="zh-CN" sz="2400" b="1">
                <a:solidFill>
                  <a:schemeClr val="tx2"/>
                </a:solidFill>
                <a:latin typeface="Comic Sans MS" panose="030F0702030302020204" pitchFamily="66" charset="0"/>
              </a:rPr>
              <a:t>×100)</a:t>
            </a:r>
          </a:p>
          <a:p>
            <a:pPr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en-US" altLang="zh-CN" sz="2400" b="1">
                <a:solidFill>
                  <a:schemeClr val="tx2"/>
                </a:solidFill>
                <a:latin typeface="Comic Sans MS" panose="030F0702030302020204" pitchFamily="66" charset="0"/>
              </a:rPr>
              <a:t>=(74%×1.38)+(26%×12.36)=1.021+3.214=</a:t>
            </a:r>
            <a:r>
              <a:rPr kumimoji="0" lang="en-US" altLang="zh-CN" sz="2400" b="1">
                <a:solidFill>
                  <a:srgbClr val="0000FF"/>
                </a:solidFill>
                <a:latin typeface="Comic Sans MS" panose="030F0702030302020204" pitchFamily="66" charset="0"/>
              </a:rPr>
              <a:t>4.2</a:t>
            </a:r>
            <a:r>
              <a:rPr kumimoji="0" lang="en-US" altLang="zh-CN" sz="2400" b="1">
                <a:solidFill>
                  <a:srgbClr val="FF0000"/>
                </a:solidFill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327025" y="5029200"/>
            <a:ext cx="8458200" cy="1447800"/>
          </a:xfrm>
          <a:prstGeom prst="rect">
            <a:avLst/>
          </a:prstGeom>
          <a:solidFill>
            <a:srgbClr val="A6F6E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Pct val="100000"/>
              <a:buFontTx/>
              <a:buNone/>
            </a:pPr>
            <a:r>
              <a:rPr kumimoji="0" lang="en-US" altLang="zh-CN" sz="2400" b="1">
                <a:solidFill>
                  <a:schemeClr val="tx2"/>
                </a:solidFill>
                <a:latin typeface="Comic Sans MS" panose="030F0702030302020204" pitchFamily="66" charset="0"/>
              </a:rPr>
              <a:t>Average memory access time</a:t>
            </a:r>
            <a:r>
              <a:rPr kumimoji="0" lang="en-US" altLang="zh-CN" sz="2400" b="1" baseline="-25000">
                <a:solidFill>
                  <a:schemeClr val="tx2"/>
                </a:solidFill>
                <a:latin typeface="Comic Sans MS" panose="030F0702030302020204" pitchFamily="66" charset="0"/>
              </a:rPr>
              <a:t>unified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Pct val="100000"/>
              <a:buFontTx/>
              <a:buNone/>
            </a:pPr>
            <a:r>
              <a:rPr kumimoji="0" lang="en-US" altLang="zh-CN" sz="2400" b="1">
                <a:solidFill>
                  <a:schemeClr val="tx2"/>
                </a:solidFill>
                <a:latin typeface="Comic Sans MS" panose="030F0702030302020204" pitchFamily="66" charset="0"/>
              </a:rPr>
              <a:t>=74%×(1+0.0318×100)+ 26%×(1</a:t>
            </a:r>
            <a:r>
              <a:rPr kumimoji="0" lang="en-US" altLang="zh-CN" sz="2800" b="1">
                <a:solidFill>
                  <a:srgbClr val="FF0000"/>
                </a:solidFill>
                <a:latin typeface="Comic Sans MS" panose="030F0702030302020204" pitchFamily="66" charset="0"/>
              </a:rPr>
              <a:t>+1</a:t>
            </a:r>
            <a:r>
              <a:rPr kumimoji="0" lang="en-US" altLang="zh-CN" sz="2400" b="1">
                <a:solidFill>
                  <a:schemeClr val="tx2"/>
                </a:solidFill>
                <a:latin typeface="Comic Sans MS" panose="030F0702030302020204" pitchFamily="66" charset="0"/>
              </a:rPr>
              <a:t>+0.0318×100)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Pct val="100000"/>
              <a:buFontTx/>
              <a:buNone/>
            </a:pPr>
            <a:r>
              <a:rPr kumimoji="0" lang="en-US" altLang="zh-CN" sz="2400" b="1">
                <a:solidFill>
                  <a:schemeClr val="tx2"/>
                </a:solidFill>
                <a:latin typeface="Comic Sans MS" panose="030F0702030302020204" pitchFamily="66" charset="0"/>
              </a:rPr>
              <a:t>=(74%×4.18)+(26%×5.18)=3.09</a:t>
            </a:r>
            <a:r>
              <a:rPr kumimoji="0" lang="en-US" altLang="zh-CN" sz="2400" b="1">
                <a:solidFill>
                  <a:srgbClr val="FF0000"/>
                </a:solidFill>
                <a:latin typeface="Comic Sans MS" panose="030F0702030302020204" pitchFamily="66" charset="0"/>
              </a:rPr>
              <a:t>3</a:t>
            </a:r>
            <a:r>
              <a:rPr kumimoji="0" lang="en-US" altLang="zh-CN" sz="2400" b="1">
                <a:solidFill>
                  <a:schemeClr val="tx2"/>
                </a:solidFill>
                <a:latin typeface="Comic Sans MS" panose="030F0702030302020204" pitchFamily="66" charset="0"/>
              </a:rPr>
              <a:t>+1.34</a:t>
            </a:r>
            <a:r>
              <a:rPr kumimoji="0" lang="en-US" altLang="zh-CN" sz="2400" b="1">
                <a:solidFill>
                  <a:srgbClr val="FF0000"/>
                </a:solidFill>
                <a:latin typeface="Comic Sans MS" panose="030F0702030302020204" pitchFamily="66" charset="0"/>
              </a:rPr>
              <a:t>7</a:t>
            </a:r>
            <a:r>
              <a:rPr kumimoji="0" lang="en-US" altLang="zh-CN" sz="2400" b="1">
                <a:solidFill>
                  <a:schemeClr val="tx2"/>
                </a:solidFill>
                <a:latin typeface="Comic Sans MS" panose="030F0702030302020204" pitchFamily="66" charset="0"/>
              </a:rPr>
              <a:t>=</a:t>
            </a:r>
            <a:r>
              <a:rPr kumimoji="0" lang="en-US" altLang="zh-CN" sz="2400" b="1">
                <a:solidFill>
                  <a:srgbClr val="0000FF"/>
                </a:solidFill>
                <a:latin typeface="Comic Sans MS" panose="030F0702030302020204" pitchFamily="66" charset="0"/>
              </a:rPr>
              <a:t>4.4</a:t>
            </a:r>
            <a:r>
              <a:rPr kumimoji="0" lang="en-US" altLang="zh-CN" sz="2400" b="1">
                <a:solidFill>
                  <a:srgbClr val="FF0000"/>
                </a:solidFill>
                <a:latin typeface="Comic Sans MS" panose="030F0702030302020204" pitchFamily="66" charset="0"/>
              </a:rPr>
              <a:t>0</a:t>
            </a:r>
          </a:p>
        </p:txBody>
      </p:sp>
      <p:graphicFrame>
        <p:nvGraphicFramePr>
          <p:cNvPr id="83973" name="Object 9"/>
          <p:cNvGraphicFramePr>
            <a:graphicFrameLocks noChangeAspect="1"/>
          </p:cNvGraphicFramePr>
          <p:nvPr/>
        </p:nvGraphicFramePr>
        <p:xfrm>
          <a:off x="250825" y="1905000"/>
          <a:ext cx="8610600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13300" imgH="800100" progId="Equation.3">
                  <p:embed/>
                </p:oleObj>
              </mc:Choice>
              <mc:Fallback>
                <p:oleObj name="Equation" r:id="rId2" imgW="4813300" imgH="800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905000"/>
                        <a:ext cx="8610600" cy="1430338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4" name="Rectangle 10"/>
          <p:cNvSpPr>
            <a:spLocks noChangeArrowheads="1"/>
          </p:cNvSpPr>
          <p:nvPr/>
        </p:nvSpPr>
        <p:spPr bwMode="auto">
          <a:xfrm>
            <a:off x="250825" y="1066800"/>
            <a:ext cx="8610600" cy="762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Char char="•"/>
            </a:pPr>
            <a:r>
              <a:rPr lang="en-US" altLang="zh-CN" sz="2800">
                <a:solidFill>
                  <a:schemeClr val="tx2"/>
                </a:solidFill>
                <a:latin typeface="Comic Sans MS" panose="030F0702030302020204" pitchFamily="66" charset="0"/>
              </a:rPr>
              <a:t>The average memory access time can be divided into instruction and data accesses:</a:t>
            </a:r>
          </a:p>
        </p:txBody>
      </p:sp>
      <p:sp>
        <p:nvSpPr>
          <p:cNvPr id="83975" name="Oval 11"/>
          <p:cNvSpPr>
            <a:spLocks noChangeArrowheads="1"/>
          </p:cNvSpPr>
          <p:nvPr/>
        </p:nvSpPr>
        <p:spPr bwMode="auto">
          <a:xfrm>
            <a:off x="5580063" y="5445125"/>
            <a:ext cx="457200" cy="528638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9" grpId="0" animBg="1" autoUpdateAnimBg="0"/>
      <p:bldP spid="12903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288" y="0"/>
            <a:ext cx="8520112" cy="981075"/>
          </a:xfrm>
        </p:spPr>
        <p:txBody>
          <a:bodyPr/>
          <a:lstStyle/>
          <a:p>
            <a:pPr eaLnBrk="1" hangingPunct="1"/>
            <a:r>
              <a:rPr lang="en-US" altLang="zh-CN"/>
              <a:t>Ex4: Impact on Performance</a:t>
            </a:r>
          </a:p>
        </p:txBody>
      </p:sp>
      <p:sp>
        <p:nvSpPr>
          <p:cNvPr id="849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268413"/>
            <a:ext cx="9144000" cy="4294187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dirty="0">
                <a:solidFill>
                  <a:srgbClr val="0000FF"/>
                </a:solidFill>
                <a:latin typeface="Comic Sans MS" panose="030F0702030302020204" pitchFamily="66" charset="0"/>
              </a:rPr>
              <a:t>Assume:</a:t>
            </a:r>
            <a:r>
              <a:rPr lang="en-US" altLang="zh-CN" sz="2400" dirty="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400" dirty="0">
                <a:latin typeface="Comic Sans MS" panose="030F0702030302020204" pitchFamily="66" charset="0"/>
              </a:rPr>
              <a:t>in-order execution computer, such as the Ultra SPARC Ⅲ.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Comic Sans MS" panose="030F0702030302020204" pitchFamily="66" charset="0"/>
              </a:rPr>
              <a:t>Miss penalty: 100 clock cycles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Comic Sans MS" panose="030F0702030302020204" pitchFamily="66" charset="0"/>
              </a:rPr>
              <a:t>Miss rate	: 2%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Comic Sans MS" panose="030F0702030302020204" pitchFamily="66" charset="0"/>
              </a:rPr>
              <a:t>Memory references Per instruction: 1.5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Comic Sans MS" panose="030F0702030302020204" pitchFamily="66" charset="0"/>
              </a:rPr>
              <a:t>Average cache misses per 1000 instructions: 30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Comic Sans MS" panose="030F0702030302020204" pitchFamily="66" charset="0"/>
              </a:rPr>
              <a:t>CPI </a:t>
            </a:r>
            <a:r>
              <a:rPr lang="zh-CN" altLang="en-US" dirty="0">
                <a:latin typeface="Comic Sans MS" panose="030F0702030302020204" pitchFamily="66" charset="0"/>
              </a:rPr>
              <a:t>＝</a:t>
            </a:r>
            <a:r>
              <a:rPr lang="en-US" altLang="zh-CN" dirty="0">
                <a:latin typeface="Comic Sans MS" panose="030F0702030302020204" pitchFamily="66" charset="0"/>
              </a:rPr>
              <a:t>1.0(ignoring memory stalls)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Comic Sans MS" panose="030F0702030302020204" pitchFamily="66" charset="0"/>
              </a:rPr>
              <a:t>What is the impact on performance when behavior of the cache is included (Calculate the impact using both misses per instruction and miss rate.)?</a:t>
            </a:r>
            <a:endParaRPr lang="en-US" altLang="zh-CN" sz="24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Answer for example 4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9088" y="1260475"/>
            <a:ext cx="8623300" cy="1828800"/>
            <a:chOff x="288" y="2832"/>
            <a:chExt cx="5144" cy="1296"/>
          </a:xfrm>
        </p:grpSpPr>
        <p:sp>
          <p:nvSpPr>
            <p:cNvPr id="86025" name="Rectangle 5"/>
            <p:cNvSpPr>
              <a:spLocks noChangeArrowheads="1"/>
            </p:cNvSpPr>
            <p:nvPr/>
          </p:nvSpPr>
          <p:spPr bwMode="auto">
            <a:xfrm>
              <a:off x="288" y="2832"/>
              <a:ext cx="5136" cy="12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>
              <a:lvl1pPr marL="2857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r>
                <a:rPr kumimoji="0" lang="en-US" altLang="zh-CN" sz="2600" b="1">
                  <a:solidFill>
                    <a:srgbClr val="0000FF"/>
                  </a:solidFill>
                  <a:latin typeface="Comic Sans MS" panose="030F0702030302020204" pitchFamily="66" charset="0"/>
                </a:rPr>
                <a:t>Answer :</a:t>
              </a:r>
              <a:r>
                <a:rPr kumimoji="0" lang="en-US" altLang="zh-CN" sz="2600" b="1">
                  <a:solidFill>
                    <a:schemeClr val="hlink"/>
                  </a:solidFill>
                  <a:latin typeface="Comic Sans MS" panose="030F0702030302020204" pitchFamily="66" charset="0"/>
                </a:rPr>
                <a:t> </a:t>
              </a:r>
              <a:r>
                <a:rPr kumimoji="0" lang="en-US" altLang="zh-CN" sz="2400" b="1">
                  <a:solidFill>
                    <a:schemeClr val="tx2"/>
                  </a:solidFill>
                  <a:latin typeface="Comic Sans MS" panose="030F0702030302020204" pitchFamily="66" charset="0"/>
                </a:rPr>
                <a:t>The performance, including cache misses, is</a:t>
              </a:r>
              <a:endParaRPr kumimoji="0" lang="en-US" altLang="zh-CN" sz="2600" b="1">
                <a:solidFill>
                  <a:schemeClr val="hlink"/>
                </a:solidFill>
                <a:latin typeface="Comic Sans MS" panose="030F0702030302020204" pitchFamily="66" charset="0"/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endParaRPr kumimoji="0" lang="en-US" altLang="zh-CN" sz="2600" b="1">
                <a:solidFill>
                  <a:schemeClr val="hlink"/>
                </a:solidFill>
                <a:latin typeface="Comic Sans MS" panose="030F0702030302020204" pitchFamily="66" charset="0"/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endParaRPr kumimoji="0" lang="en-US" altLang="zh-CN" sz="2600" b="1">
                <a:solidFill>
                  <a:schemeClr val="hlink"/>
                </a:solidFill>
                <a:latin typeface="Comic Sans MS" panose="030F0702030302020204" pitchFamily="66" charset="0"/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endParaRPr kumimoji="0" lang="en-US" altLang="zh-CN" sz="2000" b="1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graphicFrame>
          <p:nvGraphicFramePr>
            <p:cNvPr id="86026" name="Object 6"/>
            <p:cNvGraphicFramePr>
              <a:graphicFrameLocks noChangeAspect="1"/>
            </p:cNvGraphicFramePr>
            <p:nvPr/>
          </p:nvGraphicFramePr>
          <p:xfrm>
            <a:off x="288" y="3264"/>
            <a:ext cx="5144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800600" imgH="495300" progId="Equation.3">
                    <p:embed/>
                  </p:oleObj>
                </mc:Choice>
                <mc:Fallback>
                  <p:oleObj name="Equation" r:id="rId2" imgW="4800600" imgH="4953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3264"/>
                          <a:ext cx="5144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0167" name="Rectangle 7"/>
          <p:cNvSpPr>
            <a:spLocks noChangeArrowheads="1"/>
          </p:cNvSpPr>
          <p:nvPr/>
        </p:nvSpPr>
        <p:spPr bwMode="auto">
          <a:xfrm>
            <a:off x="395288" y="2708275"/>
            <a:ext cx="8534400" cy="9906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en-US" altLang="zh-CN" sz="2000" b="1">
                <a:solidFill>
                  <a:schemeClr val="tx2"/>
                </a:solidFill>
                <a:latin typeface="Comic Sans MS" panose="030F0702030302020204" pitchFamily="66" charset="0"/>
              </a:rPr>
              <a:t>CPU time</a:t>
            </a:r>
            <a:r>
              <a:rPr kumimoji="0" lang="en-US" altLang="zh-CN" sz="2000" b="1" baseline="-25000">
                <a:solidFill>
                  <a:schemeClr val="tx2"/>
                </a:solidFill>
                <a:latin typeface="Comic Sans MS" panose="030F0702030302020204" pitchFamily="66" charset="0"/>
              </a:rPr>
              <a:t> with cache </a:t>
            </a:r>
            <a:r>
              <a:rPr kumimoji="0" lang="zh-CN" altLang="en-US" sz="2000" b="1">
                <a:solidFill>
                  <a:schemeClr val="tx2"/>
                </a:solidFill>
                <a:latin typeface="Comic Sans MS" panose="030F0702030302020204" pitchFamily="66" charset="0"/>
              </a:rPr>
              <a:t>＝</a:t>
            </a:r>
            <a:endParaRPr kumimoji="0" lang="zh-CN" altLang="en-US" sz="2000" b="1" baseline="-2500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zh-CN" altLang="en-US" sz="2000" b="1" baseline="-25000">
                <a:solidFill>
                  <a:schemeClr val="tx2"/>
                </a:solidFill>
                <a:latin typeface="Comic Sans MS" panose="030F0702030302020204" pitchFamily="66" charset="0"/>
              </a:rPr>
              <a:t>		</a:t>
            </a:r>
            <a:r>
              <a:rPr kumimoji="0" lang="zh-CN" altLang="en-US" sz="2000" b="1">
                <a:solidFill>
                  <a:schemeClr val="tx2"/>
                </a:solidFill>
                <a:latin typeface="Comic Sans MS" panose="030F0702030302020204" pitchFamily="66" charset="0"/>
              </a:rPr>
              <a:t>＝</a:t>
            </a:r>
            <a:r>
              <a:rPr kumimoji="0" lang="en-US" altLang="zh-CN" sz="2000" b="1">
                <a:solidFill>
                  <a:schemeClr val="tx2"/>
                </a:solidFill>
                <a:latin typeface="Comic Sans MS" panose="030F0702030302020204" pitchFamily="66" charset="0"/>
              </a:rPr>
              <a:t>IC×(1.0+</a:t>
            </a:r>
            <a:r>
              <a:rPr kumimoji="0" lang="en-US" altLang="zh-CN" sz="2000" b="1">
                <a:solidFill>
                  <a:srgbClr val="0000FF"/>
                </a:solidFill>
                <a:latin typeface="Comic Sans MS" panose="030F0702030302020204" pitchFamily="66" charset="0"/>
              </a:rPr>
              <a:t>(30/1000×100)</a:t>
            </a:r>
            <a:r>
              <a:rPr kumimoji="0" lang="en-US" altLang="zh-CN" sz="2000" b="1">
                <a:solidFill>
                  <a:schemeClr val="tx2"/>
                </a:solidFill>
                <a:latin typeface="Comic Sans MS" panose="030F0702030302020204" pitchFamily="66" charset="0"/>
              </a:rPr>
              <a:t>) × Clock cycle time</a:t>
            </a:r>
          </a:p>
          <a:p>
            <a:pPr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en-US" altLang="zh-CN" sz="2000" b="1">
                <a:solidFill>
                  <a:schemeClr val="tx2"/>
                </a:solidFill>
                <a:latin typeface="Comic Sans MS" panose="030F0702030302020204" pitchFamily="66" charset="0"/>
              </a:rPr>
              <a:t> 	 	</a:t>
            </a:r>
            <a:r>
              <a:rPr kumimoji="0" lang="zh-CN" altLang="en-US" sz="2000" b="1">
                <a:solidFill>
                  <a:schemeClr val="tx2"/>
                </a:solidFill>
                <a:latin typeface="Comic Sans MS" panose="030F0702030302020204" pitchFamily="66" charset="0"/>
              </a:rPr>
              <a:t>＝</a:t>
            </a:r>
            <a:r>
              <a:rPr kumimoji="0" lang="en-US" altLang="zh-CN" sz="2000" b="1">
                <a:solidFill>
                  <a:schemeClr val="tx2"/>
                </a:solidFill>
                <a:latin typeface="Comic Sans MS" panose="030F0702030302020204" pitchFamily="66" charset="0"/>
              </a:rPr>
              <a:t>IC × 4.00 × Clock cycle time </a:t>
            </a:r>
          </a:p>
        </p:txBody>
      </p:sp>
      <p:grpSp>
        <p:nvGrpSpPr>
          <p:cNvPr id="86021" name="Group 8"/>
          <p:cNvGrpSpPr>
            <a:grpSpLocks/>
          </p:cNvGrpSpPr>
          <p:nvPr/>
        </p:nvGrpSpPr>
        <p:grpSpPr bwMode="auto">
          <a:xfrm>
            <a:off x="319088" y="3851275"/>
            <a:ext cx="8610600" cy="1143000"/>
            <a:chOff x="240" y="576"/>
            <a:chExt cx="5424" cy="720"/>
          </a:xfrm>
        </p:grpSpPr>
        <p:sp>
          <p:nvSpPr>
            <p:cNvPr id="86023" name="Rectangle 9"/>
            <p:cNvSpPr>
              <a:spLocks noChangeArrowheads="1"/>
            </p:cNvSpPr>
            <p:nvPr/>
          </p:nvSpPr>
          <p:spPr bwMode="auto">
            <a:xfrm>
              <a:off x="240" y="576"/>
              <a:ext cx="5424" cy="720"/>
            </a:xfrm>
            <a:prstGeom prst="rect">
              <a:avLst/>
            </a:prstGeom>
            <a:solidFill>
              <a:srgbClr val="A6F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>
              <a:lvl1pPr marL="2857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r>
                <a:rPr kumimoji="0" lang="en-US" altLang="zh-CN" sz="2600" b="1">
                  <a:solidFill>
                    <a:srgbClr val="0000FF"/>
                  </a:solidFill>
                  <a:latin typeface="Comic Sans MS" panose="030F0702030302020204" pitchFamily="66" charset="0"/>
                </a:rPr>
                <a:t>Now caculating performance using miss rate: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endParaRPr kumimoji="0" lang="en-US" altLang="zh-CN" sz="2600" b="1">
                <a:solidFill>
                  <a:srgbClr val="0000FF"/>
                </a:solidFill>
                <a:latin typeface="Comic Sans MS" panose="030F0702030302020204" pitchFamily="66" charset="0"/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endParaRPr kumimoji="0" lang="en-US" altLang="zh-CN" sz="2600" b="1">
                <a:solidFill>
                  <a:schemeClr val="hlink"/>
                </a:solidFill>
                <a:latin typeface="Comic Sans MS" panose="030F0702030302020204" pitchFamily="66" charset="0"/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endParaRPr kumimoji="0" lang="en-US" altLang="zh-CN" sz="2000" b="1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graphicFrame>
          <p:nvGraphicFramePr>
            <p:cNvPr id="86024" name="Object 10"/>
            <p:cNvGraphicFramePr>
              <a:graphicFrameLocks noChangeAspect="1"/>
            </p:cNvGraphicFramePr>
            <p:nvPr/>
          </p:nvGraphicFramePr>
          <p:xfrm>
            <a:off x="240" y="864"/>
            <a:ext cx="539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096000" imgH="495300" progId="Equation.3">
                    <p:embed/>
                  </p:oleObj>
                </mc:Choice>
                <mc:Fallback>
                  <p:oleObj name="Equation" r:id="rId4" imgW="6096000" imgH="4953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864"/>
                          <a:ext cx="5396" cy="432"/>
                        </a:xfrm>
                        <a:prstGeom prst="rect">
                          <a:avLst/>
                        </a:prstGeom>
                        <a:solidFill>
                          <a:srgbClr val="A6F6E5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0171" name="Rectangle 11"/>
          <p:cNvSpPr>
            <a:spLocks noChangeArrowheads="1"/>
          </p:cNvSpPr>
          <p:nvPr/>
        </p:nvSpPr>
        <p:spPr bwMode="auto">
          <a:xfrm>
            <a:off x="319088" y="5070475"/>
            <a:ext cx="8610600" cy="990600"/>
          </a:xfrm>
          <a:prstGeom prst="rect">
            <a:avLst/>
          </a:prstGeom>
          <a:solidFill>
            <a:srgbClr val="A6F6E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en-US" altLang="zh-CN" sz="2000" b="1">
                <a:solidFill>
                  <a:schemeClr val="tx2"/>
                </a:solidFill>
                <a:latin typeface="Comic Sans MS" panose="030F0702030302020204" pitchFamily="66" charset="0"/>
              </a:rPr>
              <a:t>CPU time</a:t>
            </a:r>
            <a:r>
              <a:rPr kumimoji="0" lang="en-US" altLang="zh-CN" sz="2000" b="1" baseline="-25000">
                <a:solidFill>
                  <a:schemeClr val="tx2"/>
                </a:solidFill>
                <a:latin typeface="Comic Sans MS" panose="030F0702030302020204" pitchFamily="66" charset="0"/>
              </a:rPr>
              <a:t> with cache </a:t>
            </a:r>
            <a:r>
              <a:rPr kumimoji="0" lang="zh-CN" altLang="en-US" sz="2000" b="1">
                <a:solidFill>
                  <a:schemeClr val="tx2"/>
                </a:solidFill>
                <a:latin typeface="Comic Sans MS" panose="030F0702030302020204" pitchFamily="66" charset="0"/>
              </a:rPr>
              <a:t>＝</a:t>
            </a:r>
            <a:endParaRPr kumimoji="0" lang="zh-CN" altLang="en-US" sz="2000" b="1" baseline="-2500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zh-CN" altLang="en-US" sz="2000" b="1" baseline="-25000">
                <a:solidFill>
                  <a:schemeClr val="tx2"/>
                </a:solidFill>
                <a:latin typeface="Comic Sans MS" panose="030F0702030302020204" pitchFamily="66" charset="0"/>
              </a:rPr>
              <a:t>		</a:t>
            </a:r>
            <a:r>
              <a:rPr kumimoji="0" lang="zh-CN" altLang="en-US" sz="2000" b="1">
                <a:solidFill>
                  <a:schemeClr val="tx2"/>
                </a:solidFill>
                <a:latin typeface="Comic Sans MS" panose="030F0702030302020204" pitchFamily="66" charset="0"/>
              </a:rPr>
              <a:t>＝</a:t>
            </a:r>
            <a:r>
              <a:rPr kumimoji="0" lang="en-US" altLang="zh-CN" sz="2000" b="1">
                <a:solidFill>
                  <a:schemeClr val="tx2"/>
                </a:solidFill>
                <a:latin typeface="Comic Sans MS" panose="030F0702030302020204" pitchFamily="66" charset="0"/>
              </a:rPr>
              <a:t>IC×(1.0+</a:t>
            </a:r>
            <a:r>
              <a:rPr kumimoji="0" lang="en-US" altLang="zh-CN" sz="2000" b="1">
                <a:solidFill>
                  <a:srgbClr val="0000FF"/>
                </a:solidFill>
                <a:latin typeface="Comic Sans MS" panose="030F0702030302020204" pitchFamily="66" charset="0"/>
              </a:rPr>
              <a:t>(1.5×2%×100)</a:t>
            </a:r>
            <a:r>
              <a:rPr kumimoji="0" lang="en-US" altLang="zh-CN" sz="2000" b="1">
                <a:solidFill>
                  <a:schemeClr val="tx2"/>
                </a:solidFill>
                <a:latin typeface="Comic Sans MS" panose="030F0702030302020204" pitchFamily="66" charset="0"/>
              </a:rPr>
              <a:t>) × Clock cycle time</a:t>
            </a:r>
          </a:p>
          <a:p>
            <a:pPr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en-US" altLang="zh-CN" sz="2000" b="1">
                <a:solidFill>
                  <a:schemeClr val="tx2"/>
                </a:solidFill>
                <a:latin typeface="Comic Sans MS" panose="030F0702030302020204" pitchFamily="66" charset="0"/>
              </a:rPr>
              <a:t> 	 	</a:t>
            </a:r>
            <a:r>
              <a:rPr kumimoji="0" lang="zh-CN" altLang="en-US" sz="2000" b="1">
                <a:solidFill>
                  <a:schemeClr val="tx2"/>
                </a:solidFill>
                <a:latin typeface="Comic Sans MS" panose="030F0702030302020204" pitchFamily="66" charset="0"/>
              </a:rPr>
              <a:t>＝</a:t>
            </a:r>
            <a:r>
              <a:rPr kumimoji="0" lang="en-US" altLang="zh-CN" sz="2000" b="1">
                <a:solidFill>
                  <a:schemeClr val="tx2"/>
                </a:solidFill>
                <a:latin typeface="Comic Sans MS" panose="030F0702030302020204" pitchFamily="66" charset="0"/>
              </a:rPr>
              <a:t>IC × 4.00 × Clock cycle time</a:t>
            </a:r>
            <a:r>
              <a:rPr kumimoji="0" lang="en-US" altLang="zh-CN" sz="2400" b="1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7" grpId="0" animBg="1" autoUpdateAnimBg="0"/>
      <p:bldP spid="220171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Answer for example 4 (cont.)</a:t>
            </a:r>
          </a:p>
        </p:txBody>
      </p:sp>
      <p:sp>
        <p:nvSpPr>
          <p:cNvPr id="219141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534400" cy="2971800"/>
          </a:xfrm>
          <a:solidFill>
            <a:srgbClr val="FFFFCC"/>
          </a:solidFill>
        </p:spPr>
        <p:txBody>
          <a:bodyPr/>
          <a:lstStyle/>
          <a:p>
            <a:pPr marL="285750" indent="-285750" eaLnBrk="1" hangingPunct="1">
              <a:spcBef>
                <a:spcPct val="0"/>
              </a:spcBef>
            </a:pPr>
            <a:r>
              <a:rPr lang="en-US" altLang="zh-CN" sz="2400" b="1" dirty="0">
                <a:latin typeface="Comic Sans MS" panose="030F0702030302020204" pitchFamily="66" charset="0"/>
              </a:rPr>
              <a:t>The clock cycles time and instruction count are the same, with or without a cache. Thus, CPU time increases fourfold, with CPI from 1.00 a “perfect cache” to 4.00 with a cache that can miss.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en-US" altLang="zh-CN" sz="2400" b="1" dirty="0">
                <a:latin typeface="Comic Sans MS" panose="030F0702030302020204" pitchFamily="66" charset="0"/>
              </a:rPr>
              <a:t>Without any memory hierarchy at all the CPI would increase again to </a:t>
            </a:r>
            <a:r>
              <a:rPr lang="en-US" altLang="zh-CN" sz="2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1.0+100×1.5 or 151</a:t>
            </a:r>
            <a:r>
              <a:rPr lang="en-US" altLang="zh-CN" sz="2400" b="1" dirty="0">
                <a:latin typeface="Comic Sans MS" panose="030F0702030302020204" pitchFamily="66" charset="0"/>
              </a:rPr>
              <a:t>—factor of almost </a:t>
            </a:r>
            <a:r>
              <a:rPr lang="en-US" altLang="zh-CN" sz="2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40 time</a:t>
            </a:r>
            <a:r>
              <a:rPr lang="en-US" altLang="zh-CN" sz="2400" b="1" dirty="0">
                <a:latin typeface="Comic Sans MS" panose="030F0702030302020204" pitchFamily="66" charset="0"/>
              </a:rPr>
              <a:t> longer than a system with a cache.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1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57188" y="0"/>
            <a:ext cx="7924800" cy="1143000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Cache misses have a double-barreled impact on a CPU</a:t>
            </a:r>
          </a:p>
        </p:txBody>
      </p:sp>
      <p:sp>
        <p:nvSpPr>
          <p:cNvPr id="8806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28600" y="1600200"/>
            <a:ext cx="8915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3000">
                <a:latin typeface="Comic Sans MS" panose="030F0702030302020204" pitchFamily="66" charset="0"/>
              </a:rPr>
              <a:t>The </a:t>
            </a:r>
            <a:r>
              <a:rPr lang="en-US" altLang="zh-CN" sz="3000">
                <a:solidFill>
                  <a:srgbClr val="FF0000"/>
                </a:solidFill>
                <a:latin typeface="Comic Sans MS" panose="030F0702030302020204" pitchFamily="66" charset="0"/>
              </a:rPr>
              <a:t>lower the CPI</a:t>
            </a:r>
            <a:r>
              <a:rPr lang="en-US" altLang="zh-CN" sz="3000" baseline="-25000">
                <a:solidFill>
                  <a:srgbClr val="FF0000"/>
                </a:solidFill>
                <a:latin typeface="Comic Sans MS" panose="030F0702030302020204" pitchFamily="66" charset="0"/>
              </a:rPr>
              <a:t>execution</a:t>
            </a:r>
            <a:r>
              <a:rPr lang="en-US" altLang="zh-CN" sz="3000">
                <a:latin typeface="Comic Sans MS" panose="030F0702030302020204" pitchFamily="66" charset="0"/>
              </a:rPr>
              <a:t>, the </a:t>
            </a:r>
            <a:r>
              <a:rPr lang="en-US" altLang="zh-CN" sz="3000">
                <a:solidFill>
                  <a:srgbClr val="FF0000"/>
                </a:solidFill>
                <a:latin typeface="Comic Sans MS" panose="030F0702030302020204" pitchFamily="66" charset="0"/>
              </a:rPr>
              <a:t>higher the relative impact</a:t>
            </a:r>
            <a:r>
              <a:rPr lang="en-US" altLang="zh-CN" sz="3000">
                <a:latin typeface="Comic Sans MS" panose="030F0702030302020204" pitchFamily="66" charset="0"/>
              </a:rPr>
              <a:t> of a fix number of cache miss clock cycle.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300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3000">
                <a:latin typeface="Comic Sans MS" panose="030F0702030302020204" pitchFamily="66" charset="0"/>
              </a:rPr>
              <a:t>When calculating CPI, the cache miss penalty is measured in CPU clock cycles for a miss. Therefore, even if memory hierarchies for two computers are identical, </a:t>
            </a:r>
            <a:r>
              <a:rPr lang="en-US" altLang="zh-CN" sz="3000">
                <a:solidFill>
                  <a:srgbClr val="0000FF"/>
                </a:solidFill>
                <a:latin typeface="Comic Sans MS" panose="030F0702030302020204" pitchFamily="66" charset="0"/>
              </a:rPr>
              <a:t>the CPU with the higher clock rate has a larger number of clock cycles per miss and hence a higher memory portion of CPI.  </a:t>
            </a:r>
          </a:p>
        </p:txBody>
      </p:sp>
    </p:spTree>
  </p:cSld>
  <p:clrMapOvr>
    <a:masterClrMapping/>
  </p:clrMapOvr>
  <p:transition spd="slow">
    <p:pull dir="r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611188" y="0"/>
            <a:ext cx="8456612" cy="1143000"/>
          </a:xfrm>
        </p:spPr>
        <p:txBody>
          <a:bodyPr/>
          <a:lstStyle/>
          <a:p>
            <a:pPr eaLnBrk="1" hangingPunct="1"/>
            <a:r>
              <a:rPr lang="en-US" altLang="zh-CN"/>
              <a:t>Ex5: Impact on Performance</a:t>
            </a:r>
          </a:p>
        </p:txBody>
      </p:sp>
      <p:sp>
        <p:nvSpPr>
          <p:cNvPr id="89091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0" y="1196975"/>
            <a:ext cx="9158288" cy="4876800"/>
          </a:xfrm>
          <a:solidFill>
            <a:srgbClr val="CCECFF"/>
          </a:solidFill>
        </p:spPr>
        <p:txBody>
          <a:bodyPr/>
          <a:lstStyle/>
          <a:p>
            <a:pPr marL="285750" indent="-28575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0000FF"/>
                </a:solidFill>
                <a:latin typeface="Comic Sans MS" panose="030F0702030302020204" pitchFamily="66" charset="0"/>
              </a:rPr>
              <a:t>Assume:</a:t>
            </a:r>
            <a:r>
              <a:rPr lang="en-US" altLang="zh-CN" sz="2600" dirty="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CPI=2 (perfect cache)	clock cycle time</a:t>
            </a:r>
            <a:r>
              <a:rPr lang="zh-CN" altLang="en-US" sz="2000" dirty="0">
                <a:latin typeface="Comic Sans MS" panose="030F0702030302020204" pitchFamily="66" charset="0"/>
              </a:rPr>
              <a:t>＝</a:t>
            </a:r>
            <a:r>
              <a:rPr lang="en-US" altLang="zh-CN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1.0</a:t>
            </a:r>
            <a:r>
              <a:rPr lang="en-US" altLang="zh-CN" sz="2000" dirty="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ns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zh-CN" sz="2400" dirty="0">
                <a:latin typeface="Comic Sans MS" panose="030F0702030302020204" pitchFamily="66" charset="0"/>
              </a:rPr>
              <a:t>MPI(memory reference per instruction)</a:t>
            </a:r>
            <a:r>
              <a:rPr lang="zh-CN" altLang="en-US" sz="2400" dirty="0">
                <a:latin typeface="Comic Sans MS" panose="030F0702030302020204" pitchFamily="66" charset="0"/>
              </a:rPr>
              <a:t>＝</a:t>
            </a:r>
            <a:r>
              <a:rPr lang="en-US" altLang="zh-CN" sz="2400" dirty="0">
                <a:latin typeface="Comic Sans MS" panose="030F0702030302020204" pitchFamily="66" charset="0"/>
              </a:rPr>
              <a:t>1.5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zh-CN" sz="2400" dirty="0">
                <a:latin typeface="Comic Sans MS" panose="030F0702030302020204" pitchFamily="66" charset="0"/>
              </a:rPr>
              <a:t>Size of both caches is </a:t>
            </a:r>
            <a:r>
              <a:rPr lang="en-US" altLang="zh-CN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64K and</a:t>
            </a:r>
            <a:r>
              <a:rPr lang="en-US" altLang="zh-CN" sz="2400" dirty="0">
                <a:latin typeface="Comic Sans MS" panose="030F0702030302020204" pitchFamily="66" charset="0"/>
              </a:rPr>
              <a:t> size of both block is </a:t>
            </a:r>
            <a:r>
              <a:rPr lang="en-US" altLang="zh-CN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64 </a:t>
            </a:r>
            <a:r>
              <a:rPr lang="en-US" altLang="zh-CN" sz="2400" dirty="0">
                <a:latin typeface="Comic Sans MS" panose="030F0702030302020204" pitchFamily="66" charset="0"/>
              </a:rPr>
              <a:t>bytes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zh-CN" sz="2400" dirty="0">
                <a:latin typeface="Comic Sans MS" panose="030F0702030302020204" pitchFamily="66" charset="0"/>
              </a:rPr>
              <a:t>One cache is direct mapped and other is two-way set associative. the former has miss rate of </a:t>
            </a:r>
            <a:r>
              <a:rPr lang="en-US" altLang="zh-CN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1.4%</a:t>
            </a:r>
            <a:r>
              <a:rPr lang="en-US" altLang="zh-CN" sz="2400" dirty="0">
                <a:latin typeface="Comic Sans MS" panose="030F0702030302020204" pitchFamily="66" charset="0"/>
              </a:rPr>
              <a:t>, the latter has miss rate </a:t>
            </a:r>
            <a:r>
              <a:rPr lang="en-US" altLang="zh-CN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1.0%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zh-CN" sz="2400" dirty="0">
                <a:latin typeface="Comic Sans MS" panose="030F0702030302020204" pitchFamily="66" charset="0"/>
              </a:rPr>
              <a:t>The selection multiplexor forces CPU clock cycle time to be stretched </a:t>
            </a:r>
            <a:r>
              <a:rPr lang="en-US" altLang="zh-CN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1.25</a:t>
            </a:r>
            <a:r>
              <a:rPr lang="en-US" altLang="zh-CN" sz="2400" dirty="0">
                <a:latin typeface="Comic Sans MS" panose="030F0702030302020204" pitchFamily="66" charset="0"/>
              </a:rPr>
              <a:t> times </a:t>
            </a:r>
            <a:r>
              <a:rPr lang="en-US" altLang="zh-CN" sz="2400" dirty="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zh-CN" sz="2400" dirty="0">
                <a:latin typeface="Comic Sans MS" panose="030F0702030302020204" pitchFamily="66" charset="0"/>
              </a:rPr>
              <a:t>Miss penalty is 75ns,and hit time is 1 clock cycle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endParaRPr lang="en-US" altLang="zh-CN" sz="2400" dirty="0">
              <a:latin typeface="Comic Sans MS" panose="030F0702030302020204" pitchFamily="66" charset="0"/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What is the impact of two </a:t>
            </a:r>
            <a:r>
              <a:rPr lang="en-US" altLang="zh-CN" sz="24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diffect</a:t>
            </a:r>
            <a:r>
              <a:rPr lang="en-US" altLang="zh-CN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 cache organizations on performance of CPU (</a:t>
            </a:r>
            <a:r>
              <a:rPr lang="en-US" altLang="zh-CN" sz="24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first,calculate</a:t>
            </a:r>
            <a:r>
              <a:rPr lang="en-US" altLang="zh-CN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 the average memory access time and then CPU performance.)?</a:t>
            </a:r>
          </a:p>
        </p:txBody>
      </p:sp>
    </p:spTree>
  </p:cSld>
  <p:clrMapOvr>
    <a:masterClrMapping/>
  </p:clrMapOvr>
  <p:transition spd="slow">
    <p:pull dir="r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02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Answer for example 5</a:t>
            </a:r>
          </a:p>
        </p:txBody>
      </p:sp>
      <p:sp>
        <p:nvSpPr>
          <p:cNvPr id="222213" name="Rectangle 1029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839200" cy="4800600"/>
          </a:xfrm>
        </p:spPr>
        <p:txBody>
          <a:bodyPr/>
          <a:lstStyle/>
          <a:p>
            <a:pPr marL="285750" indent="-285750"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3000" b="1">
                <a:solidFill>
                  <a:srgbClr val="FF0000"/>
                </a:solidFill>
                <a:latin typeface="Comic Sans MS" panose="030F0702030302020204" pitchFamily="66" charset="0"/>
              </a:rPr>
              <a:t>Answer :</a:t>
            </a:r>
            <a:r>
              <a:rPr lang="en-US" altLang="zh-CN" b="1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>
                <a:latin typeface="Comic Sans MS" panose="030F0702030302020204" pitchFamily="66" charset="0"/>
              </a:rPr>
              <a:t>Average memory access time is 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Average memory access time</a:t>
            </a:r>
            <a:r>
              <a:rPr lang="zh-CN" altLang="en-US" sz="2400">
                <a:latin typeface="Comic Sans MS" panose="030F0702030302020204" pitchFamily="66" charset="0"/>
              </a:rPr>
              <a:t>＝</a:t>
            </a:r>
            <a:r>
              <a:rPr lang="en-US" altLang="zh-CN" sz="2400">
                <a:latin typeface="Comic Sans MS" panose="030F0702030302020204" pitchFamily="66" charset="0"/>
              </a:rPr>
              <a:t>Hit time+Miss rate×miss penalty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	Thus, the time for each organization is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Average memory access time</a:t>
            </a:r>
            <a:r>
              <a:rPr lang="en-US" altLang="zh-CN" sz="2400" baseline="-25000">
                <a:latin typeface="Comic Sans MS" panose="030F0702030302020204" pitchFamily="66" charset="0"/>
              </a:rPr>
              <a:t>1-way</a:t>
            </a:r>
            <a:r>
              <a:rPr lang="zh-CN" altLang="en-US" sz="2400">
                <a:latin typeface="Comic Sans MS" panose="030F0702030302020204" pitchFamily="66" charset="0"/>
              </a:rPr>
              <a:t>＝</a:t>
            </a:r>
            <a:r>
              <a:rPr lang="en-US" altLang="zh-CN" sz="2400">
                <a:latin typeface="Comic Sans MS" panose="030F0702030302020204" pitchFamily="66" charset="0"/>
              </a:rPr>
              <a:t>1.0+(0.014×75)</a:t>
            </a:r>
            <a:r>
              <a:rPr lang="zh-CN" altLang="en-US" sz="2400">
                <a:latin typeface="Comic Sans MS" panose="030F0702030302020204" pitchFamily="66" charset="0"/>
              </a:rPr>
              <a:t>＝</a:t>
            </a:r>
            <a:r>
              <a:rPr lang="en-US" altLang="zh-CN" sz="2400">
                <a:solidFill>
                  <a:srgbClr val="FF0000"/>
                </a:solidFill>
                <a:latin typeface="Comic Sans MS" panose="030F0702030302020204" pitchFamily="66" charset="0"/>
              </a:rPr>
              <a:t>2.05</a:t>
            </a:r>
            <a:r>
              <a:rPr lang="en-US" altLang="zh-CN" sz="2400">
                <a:latin typeface="Comic Sans MS" panose="030F0702030302020204" pitchFamily="66" charset="0"/>
              </a:rPr>
              <a:t> ns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Average memory access time</a:t>
            </a:r>
            <a:r>
              <a:rPr lang="en-US" altLang="zh-CN" sz="2400" baseline="-25000">
                <a:latin typeface="Comic Sans MS" panose="030F0702030302020204" pitchFamily="66" charset="0"/>
              </a:rPr>
              <a:t>2-way</a:t>
            </a:r>
            <a:r>
              <a:rPr lang="zh-CN" altLang="en-US" sz="2400">
                <a:latin typeface="Comic Sans MS" panose="030F0702030302020204" pitchFamily="66" charset="0"/>
              </a:rPr>
              <a:t>＝</a:t>
            </a:r>
            <a:r>
              <a:rPr lang="en-US" altLang="zh-CN" sz="2400">
                <a:latin typeface="Comic Sans MS" panose="030F0702030302020204" pitchFamily="66" charset="0"/>
              </a:rPr>
              <a:t>1.0×</a:t>
            </a: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1.25</a:t>
            </a:r>
            <a:r>
              <a:rPr lang="en-US" altLang="zh-CN" sz="2400">
                <a:latin typeface="Comic Sans MS" panose="030F0702030302020204" pitchFamily="66" charset="0"/>
              </a:rPr>
              <a:t> +(0.01 ×75)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                                                    </a:t>
            </a:r>
            <a:r>
              <a:rPr lang="zh-CN" altLang="en-US" sz="2400">
                <a:latin typeface="Comic Sans MS" panose="030F0702030302020204" pitchFamily="66" charset="0"/>
              </a:rPr>
              <a:t>＝</a:t>
            </a: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2.00</a:t>
            </a:r>
            <a:r>
              <a:rPr lang="en-US" altLang="zh-CN" sz="2400">
                <a:latin typeface="Comic Sans MS" panose="030F0702030302020204" pitchFamily="66" charset="0"/>
              </a:rPr>
              <a:t> ns</a:t>
            </a:r>
          </a:p>
        </p:txBody>
      </p:sp>
      <p:sp>
        <p:nvSpPr>
          <p:cNvPr id="222214" name="Text Box 1030"/>
          <p:cNvSpPr txBox="1">
            <a:spLocks noChangeArrowheads="1"/>
          </p:cNvSpPr>
          <p:nvPr/>
        </p:nvSpPr>
        <p:spPr bwMode="auto">
          <a:xfrm>
            <a:off x="1066800" y="4724400"/>
            <a:ext cx="6858000" cy="1282700"/>
          </a:xfrm>
          <a:prstGeom prst="rect">
            <a:avLst/>
          </a:prstGeom>
          <a:solidFill>
            <a:srgbClr val="FF899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600" b="1">
                <a:solidFill>
                  <a:schemeClr val="tx2"/>
                </a:solidFill>
                <a:latin typeface="Comic Sans MS" panose="030F0702030302020204" pitchFamily="66" charset="0"/>
              </a:rPr>
              <a:t>The average memory access time is better for the 2-way set-associative cache.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2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3" grpId="0" autoUpdateAnimBg="0"/>
      <p:bldP spid="22221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Answer for example 5 (cont.)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" y="1600200"/>
            <a:ext cx="8763000" cy="4114800"/>
            <a:chOff x="144" y="1536"/>
            <a:chExt cx="5616" cy="2304"/>
          </a:xfrm>
        </p:grpSpPr>
        <p:sp>
          <p:nvSpPr>
            <p:cNvPr id="91140" name="Rectangle 5"/>
            <p:cNvSpPr>
              <a:spLocks noChangeArrowheads="1"/>
            </p:cNvSpPr>
            <p:nvPr/>
          </p:nvSpPr>
          <p:spPr bwMode="auto">
            <a:xfrm>
              <a:off x="144" y="1536"/>
              <a:ext cx="5616" cy="230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>
              <a:lvl1pPr marL="2857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Pct val="100000"/>
                <a:buFontTx/>
                <a:buNone/>
              </a:pPr>
              <a:r>
                <a:rPr kumimoji="0" lang="en-US" altLang="zh-CN" sz="2400" b="1">
                  <a:solidFill>
                    <a:schemeClr val="tx2"/>
                  </a:solidFill>
                  <a:latin typeface="Comic Sans MS" panose="030F0702030302020204" pitchFamily="66" charset="0"/>
                </a:rPr>
                <a:t>CPU performance is</a:t>
              </a:r>
            </a:p>
            <a:p>
              <a:pPr>
                <a:spcBef>
                  <a:spcPct val="0"/>
                </a:spcBef>
                <a:buClrTx/>
                <a:buSzPct val="100000"/>
                <a:buFontTx/>
                <a:buNone/>
              </a:pPr>
              <a:endParaRPr kumimoji="0" lang="en-US" altLang="zh-CN" sz="2400" b="1">
                <a:solidFill>
                  <a:schemeClr val="tx2"/>
                </a:solidFill>
                <a:latin typeface="Comic Sans MS" panose="030F0702030302020204" pitchFamily="66" charset="0"/>
              </a:endParaRPr>
            </a:p>
            <a:p>
              <a:pPr>
                <a:spcBef>
                  <a:spcPct val="0"/>
                </a:spcBef>
                <a:buClrTx/>
                <a:buSzPct val="100000"/>
                <a:buFontTx/>
                <a:buNone/>
              </a:pPr>
              <a:endParaRPr kumimoji="0" lang="en-US" altLang="zh-CN" sz="2400" b="1">
                <a:solidFill>
                  <a:schemeClr val="tx2"/>
                </a:solidFill>
                <a:latin typeface="Comic Sans MS" panose="030F0702030302020204" pitchFamily="66" charset="0"/>
              </a:endParaRPr>
            </a:p>
            <a:p>
              <a:pPr>
                <a:spcBef>
                  <a:spcPct val="0"/>
                </a:spcBef>
                <a:buClrTx/>
                <a:buSzPct val="100000"/>
                <a:buFontTx/>
                <a:buNone/>
              </a:pPr>
              <a:endParaRPr kumimoji="0" lang="en-US" altLang="zh-CN" sz="2400" b="1">
                <a:solidFill>
                  <a:schemeClr val="tx2"/>
                </a:solidFill>
                <a:latin typeface="Comic Sans MS" panose="030F0702030302020204" pitchFamily="66" charset="0"/>
              </a:endParaRPr>
            </a:p>
            <a:p>
              <a:pPr>
                <a:spcBef>
                  <a:spcPct val="0"/>
                </a:spcBef>
                <a:buClrTx/>
                <a:buSzPct val="100000"/>
                <a:buFontTx/>
                <a:buNone/>
              </a:pPr>
              <a:endParaRPr kumimoji="0" lang="en-US" altLang="zh-CN" sz="2400" b="1">
                <a:solidFill>
                  <a:schemeClr val="tx2"/>
                </a:solidFill>
                <a:latin typeface="Comic Sans MS" panose="030F0702030302020204" pitchFamily="66" charset="0"/>
              </a:endParaRPr>
            </a:p>
            <a:p>
              <a:pPr>
                <a:spcBef>
                  <a:spcPct val="0"/>
                </a:spcBef>
                <a:buClrTx/>
                <a:buSzPct val="100000"/>
                <a:buFontTx/>
                <a:buNone/>
              </a:pPr>
              <a:endParaRPr kumimoji="0" lang="en-US" altLang="zh-CN" sz="2400" b="1">
                <a:solidFill>
                  <a:schemeClr val="tx2"/>
                </a:solidFill>
                <a:latin typeface="Comic Sans MS" panose="030F0702030302020204" pitchFamily="66" charset="0"/>
              </a:endParaRPr>
            </a:p>
            <a:p>
              <a:pPr>
                <a:spcBef>
                  <a:spcPct val="0"/>
                </a:spcBef>
                <a:buClrTx/>
                <a:buSzPct val="100000"/>
                <a:buFontTx/>
                <a:buNone/>
              </a:pPr>
              <a:endParaRPr kumimoji="0" lang="en-US" altLang="zh-CN" sz="2000" b="1">
                <a:solidFill>
                  <a:schemeClr val="tx2"/>
                </a:solidFill>
                <a:latin typeface="Comic Sans MS" panose="030F0702030302020204" pitchFamily="66" charset="0"/>
              </a:endParaRPr>
            </a:p>
            <a:p>
              <a:pPr>
                <a:spcBef>
                  <a:spcPct val="0"/>
                </a:spcBef>
                <a:buClrTx/>
                <a:buSzPct val="100000"/>
                <a:buFontTx/>
                <a:buNone/>
              </a:pPr>
              <a:r>
                <a:rPr kumimoji="0" lang="en-US" altLang="zh-CN" sz="2000" b="1">
                  <a:solidFill>
                    <a:schemeClr val="tx2"/>
                  </a:solidFill>
                  <a:latin typeface="Comic Sans MS" panose="030F0702030302020204" pitchFamily="66" charset="0"/>
                </a:rPr>
                <a:t>Substituting 75 ns for </a:t>
              </a:r>
              <a:r>
                <a:rPr kumimoji="0" lang="en-US" altLang="zh-CN" sz="2000" b="1">
                  <a:solidFill>
                    <a:srgbClr val="0000FF"/>
                  </a:solidFill>
                  <a:latin typeface="Comic Sans MS" panose="030F0702030302020204" pitchFamily="66" charset="0"/>
                </a:rPr>
                <a:t>(miss penalty×Clock cycle time)</a:t>
              </a:r>
              <a:r>
                <a:rPr kumimoji="0" lang="en-US" altLang="zh-CN" sz="2000" b="1">
                  <a:solidFill>
                    <a:schemeClr val="tx2"/>
                  </a:solidFill>
                  <a:latin typeface="Comic Sans MS" panose="030F0702030302020204" pitchFamily="66" charset="0"/>
                </a:rPr>
                <a:t>, the performance of each cache organization is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r>
                <a:rPr kumimoji="0" lang="en-US" altLang="zh-CN" sz="2000" b="1">
                  <a:solidFill>
                    <a:schemeClr val="tx2"/>
                  </a:solidFill>
                  <a:latin typeface="Comic Sans MS" panose="030F0702030302020204" pitchFamily="66" charset="0"/>
                </a:rPr>
                <a:t>CPU time</a:t>
              </a:r>
              <a:r>
                <a:rPr kumimoji="0" lang="en-US" altLang="zh-CN" sz="2000" b="1" baseline="-25000">
                  <a:solidFill>
                    <a:schemeClr val="tx2"/>
                  </a:solidFill>
                  <a:latin typeface="Comic Sans MS" panose="030F0702030302020204" pitchFamily="66" charset="0"/>
                </a:rPr>
                <a:t>1-way</a:t>
              </a:r>
              <a:r>
                <a:rPr kumimoji="0" lang="zh-CN" altLang="en-US" sz="2000" b="1">
                  <a:solidFill>
                    <a:schemeClr val="tx2"/>
                  </a:solidFill>
                  <a:latin typeface="Comic Sans MS" panose="030F0702030302020204" pitchFamily="66" charset="0"/>
                </a:rPr>
                <a:t>＝</a:t>
              </a:r>
              <a:r>
                <a:rPr kumimoji="0" lang="en-US" altLang="zh-CN" sz="2000" b="1">
                  <a:solidFill>
                    <a:schemeClr val="tx2"/>
                  </a:solidFill>
                  <a:latin typeface="Comic Sans MS" panose="030F0702030302020204" pitchFamily="66" charset="0"/>
                </a:rPr>
                <a:t>IC×(2×1.0+</a:t>
              </a:r>
              <a:r>
                <a:rPr kumimoji="0" lang="en-US" altLang="zh-CN" sz="2000" b="1">
                  <a:solidFill>
                    <a:srgbClr val="0000FF"/>
                  </a:solidFill>
                  <a:latin typeface="Comic Sans MS" panose="030F0702030302020204" pitchFamily="66" charset="0"/>
                </a:rPr>
                <a:t>(1.5 ×0.014 ×75)</a:t>
              </a:r>
              <a:r>
                <a:rPr kumimoji="0" lang="en-US" altLang="zh-CN" sz="2000" b="1">
                  <a:solidFill>
                    <a:schemeClr val="tx2"/>
                  </a:solidFill>
                  <a:latin typeface="Comic Sans MS" panose="030F0702030302020204" pitchFamily="66" charset="0"/>
                </a:rPr>
                <a:t>)</a:t>
              </a:r>
              <a:r>
                <a:rPr kumimoji="0" lang="zh-CN" altLang="en-US" sz="2000" b="1">
                  <a:solidFill>
                    <a:schemeClr val="tx2"/>
                  </a:solidFill>
                  <a:latin typeface="Comic Sans MS" panose="030F0702030302020204" pitchFamily="66" charset="0"/>
                </a:rPr>
                <a:t>＝</a:t>
              </a:r>
              <a:r>
                <a:rPr kumimoji="0" lang="en-US" altLang="zh-CN" sz="2000" b="1">
                  <a:solidFill>
                    <a:srgbClr val="FF0000"/>
                  </a:solidFill>
                  <a:latin typeface="Comic Sans MS" panose="030F0702030302020204" pitchFamily="66" charset="0"/>
                </a:rPr>
                <a:t>3.58</a:t>
              </a:r>
              <a:r>
                <a:rPr kumimoji="0" lang="en-US" altLang="zh-CN" sz="2000" b="1">
                  <a:solidFill>
                    <a:schemeClr val="tx2"/>
                  </a:solidFill>
                  <a:latin typeface="Comic Sans MS" panose="030F0702030302020204" pitchFamily="66" charset="0"/>
                </a:rPr>
                <a:t> ×IC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r>
                <a:rPr kumimoji="0" lang="en-US" altLang="zh-CN" sz="2000" b="1">
                  <a:solidFill>
                    <a:schemeClr val="tx2"/>
                  </a:solidFill>
                  <a:latin typeface="Comic Sans MS" panose="030F0702030302020204" pitchFamily="66" charset="0"/>
                </a:rPr>
                <a:t>CPU time</a:t>
              </a:r>
              <a:r>
                <a:rPr kumimoji="0" lang="en-US" altLang="zh-CN" sz="2000" b="1" baseline="-25000">
                  <a:solidFill>
                    <a:schemeClr val="tx2"/>
                  </a:solidFill>
                  <a:latin typeface="Comic Sans MS" panose="030F0702030302020204" pitchFamily="66" charset="0"/>
                </a:rPr>
                <a:t>2-way</a:t>
              </a:r>
              <a:r>
                <a:rPr kumimoji="0" lang="zh-CN" altLang="en-US" sz="2000" b="1">
                  <a:solidFill>
                    <a:schemeClr val="tx2"/>
                  </a:solidFill>
                  <a:latin typeface="Comic Sans MS" panose="030F0702030302020204" pitchFamily="66" charset="0"/>
                </a:rPr>
                <a:t>＝</a:t>
              </a:r>
              <a:r>
                <a:rPr kumimoji="0" lang="en-US" altLang="zh-CN" sz="2000" b="1">
                  <a:solidFill>
                    <a:schemeClr val="tx2"/>
                  </a:solidFill>
                  <a:latin typeface="Comic Sans MS" panose="030F0702030302020204" pitchFamily="66" charset="0"/>
                </a:rPr>
                <a:t>IC×(2×1.0×</a:t>
              </a:r>
              <a:r>
                <a:rPr kumimoji="0" lang="en-US" altLang="zh-CN" sz="2000" b="1">
                  <a:solidFill>
                    <a:srgbClr val="0000FF"/>
                  </a:solidFill>
                  <a:latin typeface="Comic Sans MS" panose="030F0702030302020204" pitchFamily="66" charset="0"/>
                </a:rPr>
                <a:t>1.25+(1.5 ×0.010 ×75)</a:t>
              </a:r>
              <a:r>
                <a:rPr kumimoji="0" lang="en-US" altLang="zh-CN" sz="2000" b="1">
                  <a:solidFill>
                    <a:schemeClr val="tx2"/>
                  </a:solidFill>
                  <a:latin typeface="Comic Sans MS" panose="030F0702030302020204" pitchFamily="66" charset="0"/>
                </a:rPr>
                <a:t>)</a:t>
              </a:r>
              <a:r>
                <a:rPr kumimoji="0" lang="zh-CN" altLang="en-US" sz="2000" b="1">
                  <a:solidFill>
                    <a:schemeClr val="tx2"/>
                  </a:solidFill>
                  <a:latin typeface="Comic Sans MS" panose="030F0702030302020204" pitchFamily="66" charset="0"/>
                </a:rPr>
                <a:t>＝</a:t>
              </a:r>
              <a:r>
                <a:rPr kumimoji="0" lang="en-US" altLang="zh-CN" sz="2000" b="1">
                  <a:solidFill>
                    <a:schemeClr val="tx2"/>
                  </a:solidFill>
                  <a:latin typeface="Comic Sans MS" panose="030F0702030302020204" pitchFamily="66" charset="0"/>
                </a:rPr>
                <a:t>3.63 ×IC</a:t>
              </a:r>
            </a:p>
          </p:txBody>
        </p:sp>
        <p:graphicFrame>
          <p:nvGraphicFramePr>
            <p:cNvPr id="91141" name="Object 6"/>
            <p:cNvGraphicFramePr>
              <a:graphicFrameLocks noChangeAspect="1"/>
            </p:cNvGraphicFramePr>
            <p:nvPr/>
          </p:nvGraphicFramePr>
          <p:xfrm>
            <a:off x="576" y="1824"/>
            <a:ext cx="4128" cy="10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778500" imgH="1587500" progId="Equation.3">
                    <p:embed/>
                  </p:oleObj>
                </mc:Choice>
                <mc:Fallback>
                  <p:oleObj name="Equation" r:id="rId2" imgW="5778500" imgH="15875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824"/>
                          <a:ext cx="4128" cy="10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557338" y="0"/>
            <a:ext cx="7035800" cy="906463"/>
          </a:xfrm>
        </p:spPr>
        <p:txBody>
          <a:bodyPr/>
          <a:lstStyle/>
          <a:p>
            <a:pPr eaLnBrk="1" hangingPunct="1"/>
            <a:r>
              <a:rPr lang="en-US" altLang="zh-CN"/>
              <a:t>5.3  Cache performance</a:t>
            </a:r>
          </a:p>
        </p:txBody>
      </p:sp>
      <p:sp>
        <p:nvSpPr>
          <p:cNvPr id="108547" name="Rectangle 2"/>
          <p:cNvSpPr>
            <a:spLocks noChangeArrowheads="1"/>
          </p:cNvSpPr>
          <p:nvPr/>
        </p:nvSpPr>
        <p:spPr bwMode="auto">
          <a:xfrm>
            <a:off x="323850" y="1268413"/>
            <a:ext cx="8382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CPU Execution time=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=(CPU clock cycles + </a:t>
            </a:r>
            <a:r>
              <a:rPr lang="en-US" altLang="zh-CN" sz="2800" u="sng">
                <a:latin typeface="Times New Roman" panose="02020603050405020304" pitchFamily="18" charset="0"/>
              </a:rPr>
              <a:t>Memory stall cycles</a:t>
            </a:r>
            <a:r>
              <a:rPr lang="en-US" altLang="zh-CN" sz="2800">
                <a:latin typeface="Times New Roman" panose="02020603050405020304" pitchFamily="18" charset="0"/>
              </a:rPr>
              <a:t>)×Clock cycle time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>
              <a:latin typeface="Times New Roman" panose="02020603050405020304" pitchFamily="18" charset="0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>
              <a:latin typeface="Times New Roman" panose="02020603050405020304" pitchFamily="18" charset="0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>
              <a:latin typeface="Times New Roman" panose="02020603050405020304" pitchFamily="18" charset="0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>
              <a:latin typeface="Times New Roman" panose="02020603050405020304" pitchFamily="18" charset="0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>
              <a:latin typeface="Times New Roman" panose="02020603050405020304" pitchFamily="18" charset="0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>
              <a:latin typeface="Times New Roman" panose="02020603050405020304" pitchFamily="18" charset="0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Comic Sans MS" panose="030F0702030302020204" pitchFamily="66" charset="0"/>
              </a:rPr>
              <a:t>CPI</a:t>
            </a:r>
            <a:r>
              <a:rPr lang="en-US" altLang="zh-CN" sz="2400" baseline="-25000">
                <a:solidFill>
                  <a:srgbClr val="FF0000"/>
                </a:solidFill>
                <a:latin typeface="Comic Sans MS" panose="030F0702030302020204" pitchFamily="66" charset="0"/>
              </a:rPr>
              <a:t>Execution</a:t>
            </a:r>
            <a:r>
              <a:rPr lang="en-US" altLang="zh-CN" sz="2400">
                <a:solidFill>
                  <a:srgbClr val="FF0000"/>
                </a:solidFill>
                <a:latin typeface="Comic Sans MS" panose="030F0702030302020204" pitchFamily="66" charset="0"/>
              </a:rPr>
              <a:t> includes ALU and Memory instructions</a:t>
            </a:r>
            <a:endParaRPr lang="en-US" altLang="zh-CN">
              <a:latin typeface="Comic Sans MS" panose="030F0702030302020204" pitchFamily="66" charset="0"/>
            </a:endParaRPr>
          </a:p>
        </p:txBody>
      </p:sp>
      <p:grpSp>
        <p:nvGrpSpPr>
          <p:cNvPr id="108548" name="Group 4"/>
          <p:cNvGrpSpPr>
            <a:grpSpLocks/>
          </p:cNvGrpSpPr>
          <p:nvPr/>
        </p:nvGrpSpPr>
        <p:grpSpPr bwMode="auto">
          <a:xfrm>
            <a:off x="381000" y="4114800"/>
            <a:ext cx="8382000" cy="1371600"/>
            <a:chOff x="354" y="960"/>
            <a:chExt cx="5195" cy="872"/>
          </a:xfrm>
        </p:grpSpPr>
        <p:graphicFrame>
          <p:nvGraphicFramePr>
            <p:cNvPr id="108551" name="Object 0"/>
            <p:cNvGraphicFramePr>
              <a:graphicFrameLocks noChangeAspect="1"/>
            </p:cNvGraphicFramePr>
            <p:nvPr/>
          </p:nvGraphicFramePr>
          <p:xfrm>
            <a:off x="354" y="960"/>
            <a:ext cx="5195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8242300" imgH="622300" progId="Equation.3">
                    <p:embed/>
                  </p:oleObj>
                </mc:Choice>
                <mc:Fallback>
                  <p:oleObj name="Equation" r:id="rId2" imgW="8242300" imgH="622300" progId="Equation.3">
                    <p:embed/>
                    <p:pic>
                      <p:nvPicPr>
                        <p:cNvPr id="108551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" y="960"/>
                          <a:ext cx="5195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52" name="Object 1"/>
            <p:cNvGraphicFramePr>
              <a:graphicFrameLocks noChangeAspect="1"/>
            </p:cNvGraphicFramePr>
            <p:nvPr/>
          </p:nvGraphicFramePr>
          <p:xfrm>
            <a:off x="354" y="1440"/>
            <a:ext cx="4506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150100" imgH="622300" progId="Equation.3">
                    <p:embed/>
                  </p:oleObj>
                </mc:Choice>
                <mc:Fallback>
                  <p:oleObj name="Equation" r:id="rId4" imgW="7150100" imgH="622300" progId="Equation.3">
                    <p:embed/>
                    <p:pic>
                      <p:nvPicPr>
                        <p:cNvPr id="108552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" y="1440"/>
                          <a:ext cx="4506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8549" name="Picture 7" descr="chap5_1-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00400"/>
            <a:ext cx="93726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50" name="Line 9"/>
          <p:cNvSpPr>
            <a:spLocks noChangeShapeType="1"/>
          </p:cNvSpPr>
          <p:nvPr/>
        </p:nvSpPr>
        <p:spPr bwMode="auto">
          <a:xfrm flipH="1">
            <a:off x="1981200" y="2362200"/>
            <a:ext cx="3733800" cy="1066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Answer for example 5 (cont.)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1524000"/>
            <a:ext cx="8839200" cy="3905250"/>
            <a:chOff x="96" y="2112"/>
            <a:chExt cx="5568" cy="2460"/>
          </a:xfrm>
        </p:grpSpPr>
        <p:sp>
          <p:nvSpPr>
            <p:cNvPr id="92164" name="Rectangle 5"/>
            <p:cNvSpPr>
              <a:spLocks noChangeArrowheads="1"/>
            </p:cNvSpPr>
            <p:nvPr/>
          </p:nvSpPr>
          <p:spPr bwMode="auto">
            <a:xfrm>
              <a:off x="96" y="2112"/>
              <a:ext cx="5568" cy="2460"/>
            </a:xfrm>
            <a:prstGeom prst="rect">
              <a:avLst/>
            </a:prstGeom>
            <a:solidFill>
              <a:srgbClr val="A6F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>
              <a:lvl1pPr marL="2857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r>
                <a:rPr kumimoji="0" lang="en-US" altLang="zh-CN" sz="2400" b="1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Relative performance is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endParaRPr kumimoji="0" lang="en-US" altLang="zh-CN" sz="2400" b="1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endParaRPr kumimoji="0" lang="en-US" altLang="zh-CN" sz="2400" b="1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endParaRPr kumimoji="0" lang="en-US" altLang="zh-CN" sz="2400" b="1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r>
                <a:rPr kumimoji="0" lang="en-US" altLang="zh-CN" sz="2400" b="1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In contrast to the results of average memory access time, the direct-mapped leads to </a:t>
              </a:r>
              <a:r>
                <a:rPr kumimoji="0" lang="en-US" altLang="zh-CN" sz="2400" b="1" dirty="0" err="1">
                  <a:solidFill>
                    <a:schemeClr val="tx2"/>
                  </a:solidFill>
                  <a:latin typeface="Comic Sans MS" panose="030F0702030302020204" pitchFamily="66" charset="0"/>
                </a:rPr>
                <a:t>slighly</a:t>
              </a:r>
              <a:r>
                <a:rPr kumimoji="0" lang="en-US" altLang="zh-CN" sz="2400" b="1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 better average performance. </a:t>
              </a:r>
              <a:r>
                <a:rPr kumimoji="0" lang="en-US" altLang="zh-CN" sz="2400" b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Since CPU time is our bottom-line evaluation.</a:t>
              </a:r>
            </a:p>
          </p:txBody>
        </p:sp>
        <p:graphicFrame>
          <p:nvGraphicFramePr>
            <p:cNvPr id="92165" name="Object 6"/>
            <p:cNvGraphicFramePr>
              <a:graphicFrameLocks noChangeAspect="1"/>
            </p:cNvGraphicFramePr>
            <p:nvPr/>
          </p:nvGraphicFramePr>
          <p:xfrm>
            <a:off x="672" y="2558"/>
            <a:ext cx="4656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860800" imgH="469900" progId="Equation.3">
                    <p:embed/>
                  </p:oleObj>
                </mc:Choice>
                <mc:Fallback>
                  <p:oleObj name="Equation" r:id="rId2" imgW="3860800" imgH="4699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558"/>
                          <a:ext cx="4656" cy="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28625" y="0"/>
            <a:ext cx="7162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Miss penalty and Out-of-order Execution Processors</a:t>
            </a:r>
          </a:p>
        </p:txBody>
      </p:sp>
      <p:sp>
        <p:nvSpPr>
          <p:cNvPr id="9318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28600" y="1447800"/>
            <a:ext cx="8534400" cy="3429000"/>
          </a:xfrm>
        </p:spPr>
        <p:txBody>
          <a:bodyPr/>
          <a:lstStyle/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Comic Sans MS" panose="030F0702030302020204" pitchFamily="66" charset="0"/>
              </a:rPr>
              <a:t>How do you define “miss penalty”?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en-US" altLang="zh-CN" sz="2600">
                <a:latin typeface="Comic Sans MS" panose="030F0702030302020204" pitchFamily="66" charset="0"/>
              </a:rPr>
              <a:t>Is it the full latency of the miss to memory, or 	</a:t>
            </a: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>
                <a:latin typeface="Comic Sans MS" panose="030F0702030302020204" pitchFamily="66" charset="0"/>
              </a:rPr>
              <a:t>	is it just the “exposed” or nonoverlapped latency when the processor must stall?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en-US" altLang="zh-CN" sz="2600">
                <a:latin typeface="Comic Sans MS" panose="030F0702030302020204" pitchFamily="66" charset="0"/>
              </a:rPr>
              <a:t>To In-order processor, there is out of question, but here is out of the question.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en-US" altLang="zh-CN" sz="2600">
                <a:latin typeface="Comic Sans MS" panose="030F0702030302020204" pitchFamily="66" charset="0"/>
              </a:rPr>
              <a:t>Refine memory stalls to lead to a new definition of miss penalty as nonoverlapped latency :</a:t>
            </a:r>
          </a:p>
        </p:txBody>
      </p:sp>
      <p:graphicFrame>
        <p:nvGraphicFramePr>
          <p:cNvPr id="93188" name="Object 0"/>
          <p:cNvGraphicFramePr>
            <a:graphicFrameLocks noChangeAspect="1"/>
          </p:cNvGraphicFramePr>
          <p:nvPr/>
        </p:nvGraphicFramePr>
        <p:xfrm>
          <a:off x="0" y="5181600"/>
          <a:ext cx="9144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91200" imgH="444500" progId="Equation.3">
                  <p:embed/>
                </p:oleObj>
              </mc:Choice>
              <mc:Fallback>
                <p:oleObj name="Equation" r:id="rId2" imgW="5791200" imgH="4445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181600"/>
                        <a:ext cx="9144000" cy="6858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Two definition</a:t>
            </a:r>
          </a:p>
        </p:txBody>
      </p:sp>
      <p:sp>
        <p:nvSpPr>
          <p:cNvPr id="94211" name="Text Box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  <a:latin typeface="Comic Sans MS" panose="030F0702030302020204" pitchFamily="66" charset="0"/>
              </a:rPr>
              <a:t>Length of memory latency</a:t>
            </a:r>
            <a:r>
              <a:rPr lang="en-US" altLang="zh-CN" b="1">
                <a:latin typeface="Comic Sans MS" panose="030F0702030302020204" pitchFamily="66" charset="0"/>
              </a:rPr>
              <a:t> –What to consider as the start and the end of a memory operation in an out-of-order processor.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  <a:latin typeface="Comic Sans MS" panose="030F0702030302020204" pitchFamily="66" charset="0"/>
              </a:rPr>
              <a:t>Length of latency overlapped</a:t>
            </a:r>
            <a:r>
              <a:rPr lang="en-US" altLang="zh-CN" b="1">
                <a:latin typeface="Comic Sans MS" panose="030F0702030302020204" pitchFamily="66" charset="0"/>
              </a:rPr>
              <a:t>—What is the start of overlap with the processor(or equivalently, when do we say a memory operation is stalling the processor)</a:t>
            </a:r>
          </a:p>
        </p:txBody>
      </p:sp>
    </p:spTree>
  </p:cSld>
  <p:clrMapOvr>
    <a:masterClrMapping/>
  </p:clrMapOvr>
  <p:transition spd="slow">
    <p:pull dir="r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90600" y="152400"/>
            <a:ext cx="7924800" cy="762000"/>
          </a:xfrm>
        </p:spPr>
        <p:txBody>
          <a:bodyPr/>
          <a:lstStyle/>
          <a:p>
            <a:pPr eaLnBrk="1" hangingPunct="1"/>
            <a:r>
              <a:rPr lang="en-US" altLang="zh-CN"/>
              <a:t>Ex6: Performance on out-of-order processor</a:t>
            </a:r>
          </a:p>
        </p:txBody>
      </p:sp>
      <p:sp>
        <p:nvSpPr>
          <p:cNvPr id="9523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04775" y="1143000"/>
            <a:ext cx="9039225" cy="1828800"/>
          </a:xfrm>
          <a:solidFill>
            <a:srgbClr val="CCECFF"/>
          </a:solidFill>
        </p:spPr>
        <p:txBody>
          <a:bodyPr/>
          <a:lstStyle/>
          <a:p>
            <a:pPr marL="285750" indent="-28575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0000FF"/>
                </a:solidFill>
              </a:rPr>
              <a:t>Assume: 30%</a:t>
            </a:r>
            <a:r>
              <a:rPr lang="en-US" altLang="zh-CN" sz="2600" dirty="0"/>
              <a:t> of the 75 ns </a:t>
            </a:r>
            <a:r>
              <a:rPr lang="en-US" altLang="zh-CN" sz="2600" dirty="0">
                <a:solidFill>
                  <a:srgbClr val="0000FF"/>
                </a:solidFill>
              </a:rPr>
              <a:t>(52.5)</a:t>
            </a:r>
            <a:r>
              <a:rPr lang="en-US" altLang="zh-CN" sz="2600" dirty="0"/>
              <a:t> miss penalty can be overlapped; Another parameters are same with example 5 </a:t>
            </a:r>
            <a:r>
              <a:rPr lang="en-US" altLang="zh-CN" sz="2000" dirty="0"/>
              <a:t>(above example)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0000FF"/>
                </a:solidFill>
              </a:rPr>
              <a:t>What is the impact of performance for out-of-order (OOO)  CPU in direct-mapped cache?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152400" y="3048000"/>
            <a:ext cx="8763000" cy="20574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en-US" altLang="zh-CN" sz="2600" b="1">
                <a:solidFill>
                  <a:srgbClr val="FF0000"/>
                </a:solidFill>
                <a:latin typeface="Comic Sans MS" panose="030F0702030302020204" pitchFamily="66" charset="0"/>
              </a:rPr>
              <a:t>Answer:</a:t>
            </a:r>
            <a:r>
              <a:rPr kumimoji="0" lang="en-US" altLang="zh-CN" sz="2400" b="1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r>
              <a:rPr kumimoji="0" lang="en-US" altLang="zh-CN" sz="2000" b="1">
                <a:solidFill>
                  <a:schemeClr val="tx2"/>
                </a:solidFill>
                <a:latin typeface="Comic Sans MS" panose="030F0702030302020204" pitchFamily="66" charset="0"/>
              </a:rPr>
              <a:t>Average memory access time for the OOO computer is: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Tx/>
              <a:buSzPct val="100000"/>
              <a:buFontTx/>
              <a:buNone/>
            </a:pPr>
            <a:r>
              <a:rPr kumimoji="0" lang="en-US" altLang="zh-CN" sz="2000" b="1">
                <a:solidFill>
                  <a:schemeClr val="tx2"/>
                </a:solidFill>
                <a:latin typeface="Comic Sans MS" panose="030F0702030302020204" pitchFamily="66" charset="0"/>
              </a:rPr>
              <a:t>Average memory access time</a:t>
            </a:r>
            <a:r>
              <a:rPr kumimoji="0" lang="en-US" altLang="zh-CN" sz="2000" b="1" baseline="-25000">
                <a:solidFill>
                  <a:schemeClr val="tx2"/>
                </a:solidFill>
                <a:latin typeface="Comic Sans MS" panose="030F0702030302020204" pitchFamily="66" charset="0"/>
              </a:rPr>
              <a:t>1-way,OOO</a:t>
            </a:r>
            <a:r>
              <a:rPr kumimoji="0" lang="zh-CN" altLang="en-US" sz="2000" b="1">
                <a:solidFill>
                  <a:schemeClr val="tx2"/>
                </a:solidFill>
                <a:latin typeface="Comic Sans MS" panose="030F0702030302020204" pitchFamily="66" charset="0"/>
              </a:rPr>
              <a:t>＝</a:t>
            </a:r>
            <a:r>
              <a:rPr kumimoji="0" lang="en-US" altLang="zh-CN" sz="2000" b="1">
                <a:solidFill>
                  <a:schemeClr val="tx2"/>
                </a:solidFill>
                <a:latin typeface="Comic Sans MS" panose="030F0702030302020204" pitchFamily="66" charset="0"/>
              </a:rPr>
              <a:t>1.0*</a:t>
            </a:r>
            <a:r>
              <a:rPr kumimoji="0" lang="en-US" altLang="zh-CN" sz="2000" b="1">
                <a:solidFill>
                  <a:srgbClr val="FF0000"/>
                </a:solidFill>
                <a:latin typeface="Comic Sans MS" panose="030F0702030302020204" pitchFamily="66" charset="0"/>
              </a:rPr>
              <a:t>1.25</a:t>
            </a:r>
            <a:r>
              <a:rPr kumimoji="0" lang="en-US" altLang="zh-CN" sz="2000" b="1">
                <a:solidFill>
                  <a:schemeClr val="tx2"/>
                </a:solidFill>
                <a:latin typeface="Comic Sans MS" panose="030F0702030302020204" pitchFamily="66" charset="0"/>
              </a:rPr>
              <a:t>+(0.014×</a:t>
            </a:r>
            <a:r>
              <a:rPr kumimoji="0" lang="en-US" altLang="zh-CN" sz="2000" b="1">
                <a:solidFill>
                  <a:srgbClr val="0000FF"/>
                </a:solidFill>
                <a:latin typeface="Comic Sans MS" panose="030F0702030302020204" pitchFamily="66" charset="0"/>
              </a:rPr>
              <a:t>52.5</a:t>
            </a:r>
            <a:r>
              <a:rPr kumimoji="0" lang="en-US" altLang="zh-CN" sz="2000" b="1">
                <a:solidFill>
                  <a:schemeClr val="tx2"/>
                </a:solidFill>
                <a:latin typeface="Comic Sans MS" panose="030F0702030302020204" pitchFamily="66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Tx/>
              <a:buSzPct val="100000"/>
              <a:buFontTx/>
              <a:buNone/>
            </a:pPr>
            <a:r>
              <a:rPr kumimoji="0" lang="en-US" altLang="zh-CN" sz="2000" b="1">
                <a:solidFill>
                  <a:schemeClr val="tx2"/>
                </a:solidFill>
                <a:latin typeface="Comic Sans MS" panose="030F0702030302020204" pitchFamily="66" charset="0"/>
              </a:rPr>
              <a:t>						</a:t>
            </a:r>
            <a:r>
              <a:rPr kumimoji="0" lang="zh-CN" altLang="en-US" sz="2000" b="1">
                <a:solidFill>
                  <a:schemeClr val="tx2"/>
                </a:solidFill>
                <a:latin typeface="Comic Sans MS" panose="030F0702030302020204" pitchFamily="66" charset="0"/>
              </a:rPr>
              <a:t>＝</a:t>
            </a:r>
            <a:r>
              <a:rPr kumimoji="0" lang="en-US" altLang="zh-CN" sz="2000" b="1">
                <a:solidFill>
                  <a:schemeClr val="tx2"/>
                </a:solidFill>
                <a:latin typeface="Comic Sans MS" panose="030F0702030302020204" pitchFamily="66" charset="0"/>
              </a:rPr>
              <a:t>1.99 ns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Tx/>
              <a:buSzPct val="100000"/>
              <a:buFontTx/>
              <a:buNone/>
            </a:pPr>
            <a:r>
              <a:rPr kumimoji="0" lang="en-US" altLang="zh-CN" sz="2000" b="1">
                <a:solidFill>
                  <a:schemeClr val="tx2"/>
                </a:solidFill>
                <a:latin typeface="Comic Sans MS" panose="030F0702030302020204" pitchFamily="66" charset="0"/>
              </a:rPr>
              <a:t>The performance of the OOO cache is: 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Tx/>
              <a:buSzPct val="100000"/>
              <a:buFontTx/>
              <a:buNone/>
            </a:pPr>
            <a:r>
              <a:rPr kumimoji="0" lang="en-US" altLang="zh-CN" sz="2000" b="1">
                <a:solidFill>
                  <a:schemeClr val="tx2"/>
                </a:solidFill>
                <a:latin typeface="Comic Sans MS" panose="030F0702030302020204" pitchFamily="66" charset="0"/>
              </a:rPr>
              <a:t>CPU time</a:t>
            </a:r>
            <a:r>
              <a:rPr kumimoji="0" lang="en-US" altLang="zh-CN" sz="2000" b="1" baseline="-25000">
                <a:solidFill>
                  <a:schemeClr val="tx2"/>
                </a:solidFill>
                <a:latin typeface="Comic Sans MS" panose="030F0702030302020204" pitchFamily="66" charset="0"/>
              </a:rPr>
              <a:t>1-way,OOO</a:t>
            </a:r>
            <a:r>
              <a:rPr kumimoji="0" lang="zh-CN" altLang="en-US" sz="2000" b="1">
                <a:solidFill>
                  <a:schemeClr val="tx2"/>
                </a:solidFill>
                <a:latin typeface="Comic Sans MS" panose="030F0702030302020204" pitchFamily="66" charset="0"/>
              </a:rPr>
              <a:t>＝</a:t>
            </a:r>
            <a:r>
              <a:rPr kumimoji="0" lang="en-US" altLang="zh-CN" sz="2000" b="1">
                <a:solidFill>
                  <a:schemeClr val="tx2"/>
                </a:solidFill>
                <a:latin typeface="Comic Sans MS" panose="030F0702030302020204" pitchFamily="66" charset="0"/>
              </a:rPr>
              <a:t>IC×(2×1.0 *</a:t>
            </a:r>
            <a:r>
              <a:rPr kumimoji="0" lang="en-US" altLang="zh-CN" sz="2000" b="1">
                <a:solidFill>
                  <a:srgbClr val="FF0000"/>
                </a:solidFill>
                <a:latin typeface="Comic Sans MS" panose="030F0702030302020204" pitchFamily="66" charset="0"/>
              </a:rPr>
              <a:t>1.25</a:t>
            </a:r>
            <a:r>
              <a:rPr kumimoji="0" lang="en-US" altLang="zh-CN" sz="2000" b="1">
                <a:solidFill>
                  <a:schemeClr val="tx2"/>
                </a:solidFill>
                <a:latin typeface="Comic Sans MS" panose="030F0702030302020204" pitchFamily="66" charset="0"/>
              </a:rPr>
              <a:t>+ (1.5×0.014×</a:t>
            </a:r>
            <a:r>
              <a:rPr kumimoji="0" lang="en-US" altLang="zh-CN" sz="2000" b="1">
                <a:solidFill>
                  <a:srgbClr val="0000FF"/>
                </a:solidFill>
                <a:latin typeface="Comic Sans MS" panose="030F0702030302020204" pitchFamily="66" charset="0"/>
              </a:rPr>
              <a:t>52.5</a:t>
            </a:r>
            <a:r>
              <a:rPr kumimoji="0" lang="en-US" altLang="zh-CN" sz="2000" b="1">
                <a:solidFill>
                  <a:schemeClr val="tx2"/>
                </a:solidFill>
                <a:latin typeface="Comic Sans MS" panose="030F0702030302020204" pitchFamily="66" charset="0"/>
              </a:rPr>
              <a:t>))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Tx/>
              <a:buSzPct val="100000"/>
              <a:buFontTx/>
              <a:buNone/>
            </a:pPr>
            <a:r>
              <a:rPr kumimoji="0" lang="en-US" altLang="zh-CN" sz="2000" b="1">
                <a:solidFill>
                  <a:schemeClr val="tx2"/>
                </a:solidFill>
                <a:latin typeface="Comic Sans MS" panose="030F0702030302020204" pitchFamily="66" charset="0"/>
              </a:rPr>
              <a:t>			   </a:t>
            </a:r>
            <a:r>
              <a:rPr kumimoji="0" lang="zh-CN" altLang="en-US" sz="2000" b="1">
                <a:solidFill>
                  <a:schemeClr val="tx2"/>
                </a:solidFill>
                <a:latin typeface="Comic Sans MS" panose="030F0702030302020204" pitchFamily="66" charset="0"/>
              </a:rPr>
              <a:t>＝</a:t>
            </a:r>
            <a:r>
              <a:rPr kumimoji="0" lang="en-US" altLang="zh-CN" sz="2000" b="1">
                <a:solidFill>
                  <a:schemeClr val="tx2"/>
                </a:solidFill>
                <a:latin typeface="Comic Sans MS" panose="030F0702030302020204" pitchFamily="66" charset="0"/>
              </a:rPr>
              <a:t>3.60 ×IC</a:t>
            </a:r>
            <a:endParaRPr kumimoji="0" lang="en-US" altLang="zh-CN" sz="2000" b="1">
              <a:solidFill>
                <a:schemeClr val="hlink"/>
              </a:solidFill>
              <a:latin typeface="Comic Sans MS" panose="030F0702030302020204" pitchFamily="66" charset="0"/>
            </a:endParaRPr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179388" y="5229225"/>
            <a:ext cx="8763000" cy="1295400"/>
          </a:xfrm>
          <a:prstGeom prst="rect">
            <a:avLst/>
          </a:prstGeom>
          <a:solidFill>
            <a:srgbClr val="A6F6E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Pct val="100000"/>
              <a:buFontTx/>
              <a:buNone/>
            </a:pPr>
            <a:r>
              <a:rPr kumimoji="0" lang="en-US" altLang="zh-CN" sz="2400" b="1">
                <a:solidFill>
                  <a:schemeClr val="tx2"/>
                </a:solidFill>
                <a:latin typeface="Comic Sans MS" panose="030F0702030302020204" pitchFamily="66" charset="0"/>
              </a:rPr>
              <a:t>Hence, despite a much slower clock cycle time and the higher miss rate of a direct-mapped cache, the OOO computer can be slightly faster if it can hide 30% of the miss penalty.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 animBg="1" autoUpdateAnimBg="0"/>
      <p:bldP spid="134149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AC84-BF83-0642-0855-60D2D6523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8AC6B-83D5-176B-6C60-6700C4C6C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5626753"/>
      </p:ext>
    </p:extLst>
  </p:cSld>
  <p:clrMapOvr>
    <a:masterClrMapping/>
  </p:clrMapOvr>
  <p:transition spd="slow">
    <p:pull dir="r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69215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3600"/>
              <a:t>How to Improve Cache Performance?</a:t>
            </a:r>
          </a:p>
        </p:txBody>
      </p:sp>
      <p:sp>
        <p:nvSpPr>
          <p:cNvPr id="9625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928813"/>
            <a:ext cx="8686800" cy="4373562"/>
          </a:xfrm>
        </p:spPr>
        <p:txBody>
          <a:bodyPr lIns="90488" tIns="44450" rIns="90488" bIns="44450"/>
          <a:lstStyle/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1. Reduce the time to hit in the cache.</a:t>
            </a:r>
            <a:r>
              <a:rPr lang="en-US" altLang="zh-CN" sz="2400">
                <a:latin typeface="Comic Sans MS" panose="030F0702030302020204" pitchFamily="66" charset="0"/>
              </a:rPr>
              <a:t>--4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latin typeface="Comic Sans MS" panose="030F0702030302020204" pitchFamily="66" charset="0"/>
              </a:rPr>
              <a:t>	——</a:t>
            </a:r>
            <a:r>
              <a:rPr lang="en-US" altLang="zh-CN" sz="2400">
                <a:latin typeface="Comic Sans MS" panose="030F0702030302020204" pitchFamily="66" charset="0"/>
              </a:rPr>
              <a:t>small and simple caches</a:t>
            </a:r>
            <a:r>
              <a:rPr lang="en-US" altLang="zh-CN" sz="2400">
                <a:solidFill>
                  <a:srgbClr val="66FF33"/>
                </a:solidFill>
                <a:latin typeface="Comic Sans MS" panose="030F0702030302020204" pitchFamily="66" charset="0"/>
              </a:rPr>
              <a:t>, avoiding address translation</a:t>
            </a:r>
            <a:r>
              <a:rPr lang="en-US" altLang="zh-CN" sz="2400">
                <a:latin typeface="Comic Sans MS" panose="030F0702030302020204" pitchFamily="66" charset="0"/>
              </a:rPr>
              <a:t>, </a:t>
            </a:r>
            <a:r>
              <a:rPr lang="en-US" altLang="zh-CN" sz="2000" b="1">
                <a:latin typeface="Comic Sans MS" panose="030F0702030302020204" pitchFamily="66" charset="0"/>
              </a:rPr>
              <a:t> </a:t>
            </a:r>
            <a:r>
              <a:rPr lang="en-US" altLang="zh-CN" sz="2400">
                <a:latin typeface="Comic Sans MS" panose="030F0702030302020204" pitchFamily="66" charset="0"/>
              </a:rPr>
              <a:t>way prediction</a:t>
            </a:r>
            <a:r>
              <a:rPr lang="en-US" altLang="zh-CN" sz="2000" b="1">
                <a:latin typeface="Comic Sans MS" panose="030F0702030302020204" pitchFamily="66" charset="0"/>
              </a:rPr>
              <a:t> , </a:t>
            </a:r>
            <a:r>
              <a:rPr lang="en-US" altLang="zh-CN" sz="2400">
                <a:latin typeface="Comic Sans MS" panose="030F0702030302020204" pitchFamily="66" charset="0"/>
              </a:rPr>
              <a:t>and </a:t>
            </a:r>
            <a:r>
              <a:rPr lang="en-US" altLang="zh-CN" sz="2400">
                <a:solidFill>
                  <a:srgbClr val="FF3300"/>
                </a:solidFill>
                <a:latin typeface="Comic Sans MS" panose="030F0702030302020204" pitchFamily="66" charset="0"/>
              </a:rPr>
              <a:t>trace caches</a:t>
            </a:r>
            <a:r>
              <a:rPr lang="en-US" altLang="zh-CN" sz="2400">
                <a:latin typeface="Comic Sans MS" panose="030F0702030302020204" pitchFamily="66" charset="0"/>
              </a:rPr>
              <a:t>	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FF"/>
                </a:solidFill>
                <a:latin typeface="Comic Sans MS" panose="030F0702030302020204" pitchFamily="66" charset="0"/>
              </a:rPr>
              <a:t>2. Increase cache bandwidth</a:t>
            </a:r>
            <a:r>
              <a:rPr lang="en-US" altLang="zh-CN" sz="2000" b="1">
                <a:latin typeface="Comic Sans MS" panose="030F0702030302020204" pitchFamily="66" charset="0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.</a:t>
            </a:r>
            <a:r>
              <a:rPr lang="en-US" altLang="zh-CN" sz="2400">
                <a:latin typeface="Comic Sans MS" panose="030F0702030302020204" pitchFamily="66" charset="0"/>
              </a:rPr>
              <a:t>--3</a:t>
            </a:r>
            <a:r>
              <a:rPr lang="en-US" altLang="zh-CN" sz="2000" b="1">
                <a:latin typeface="Comic Sans MS" panose="030F0702030302020204" pitchFamily="66" charset="0"/>
              </a:rPr>
              <a:t>  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latin typeface="Comic Sans MS" panose="030F0702030302020204" pitchFamily="66" charset="0"/>
              </a:rPr>
              <a:t>     </a:t>
            </a:r>
            <a:r>
              <a:rPr lang="en-US" altLang="zh-CN" sz="2400">
                <a:latin typeface="Comic Sans MS" panose="030F0702030302020204" pitchFamily="66" charset="0"/>
              </a:rPr>
              <a:t>—— pipelined cache access, multibanked caches, non-blocking caches,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3. Reduce the miss penalty</a:t>
            </a:r>
            <a:r>
              <a:rPr lang="en-US" altLang="zh-CN" sz="2400">
                <a:latin typeface="Comic Sans MS" panose="030F0702030302020204" pitchFamily="66" charset="0"/>
              </a:rPr>
              <a:t>--4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latin typeface="Comic Sans MS" panose="030F0702030302020204" pitchFamily="66" charset="0"/>
              </a:rPr>
              <a:t>	——</a:t>
            </a:r>
            <a:r>
              <a:rPr lang="en-US" altLang="zh-CN" sz="2400">
                <a:solidFill>
                  <a:srgbClr val="66FF33"/>
                </a:solidFill>
                <a:latin typeface="Comic Sans MS" panose="030F0702030302020204" pitchFamily="66" charset="0"/>
              </a:rPr>
              <a:t>multilevel caches, </a:t>
            </a:r>
            <a:r>
              <a:rPr lang="en-US" altLang="zh-CN" sz="2400">
                <a:latin typeface="Comic Sans MS" panose="030F0702030302020204" pitchFamily="66" charset="0"/>
              </a:rPr>
              <a:t>critical word first, </a:t>
            </a:r>
            <a:r>
              <a:rPr lang="en-US" altLang="zh-CN" sz="2400">
                <a:solidFill>
                  <a:srgbClr val="66FF33"/>
                </a:solidFill>
                <a:latin typeface="Comic Sans MS" panose="030F0702030302020204" pitchFamily="66" charset="0"/>
              </a:rPr>
              <a:t>read miss prior to writes</a:t>
            </a:r>
            <a:r>
              <a:rPr lang="en-US" altLang="zh-CN" sz="2400">
                <a:latin typeface="Comic Sans MS" panose="030F0702030302020204" pitchFamily="66" charset="0"/>
              </a:rPr>
              <a:t>, merging write buffers, </a:t>
            </a:r>
            <a:r>
              <a:rPr lang="en-US" altLang="zh-CN" sz="2400">
                <a:solidFill>
                  <a:srgbClr val="B2B2B2"/>
                </a:solidFill>
                <a:latin typeface="Comic Sans MS" panose="030F0702030302020204" pitchFamily="66" charset="0"/>
              </a:rPr>
              <a:t>and victim caches</a:t>
            </a:r>
            <a:r>
              <a:rPr lang="en-US" altLang="zh-CN" sz="2000" b="1">
                <a:latin typeface="Comic Sans MS" panose="030F0702030302020204" pitchFamily="66" charset="0"/>
              </a:rPr>
              <a:t>	</a:t>
            </a:r>
            <a:r>
              <a:rPr lang="en-US" altLang="zh-CN" sz="2000">
                <a:latin typeface="Comic Sans MS" panose="030F0702030302020204" pitchFamily="66" charset="0"/>
              </a:rPr>
              <a:t>      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4. Reduce the miss rate</a:t>
            </a:r>
            <a:r>
              <a:rPr lang="en-US" altLang="zh-CN" sz="2400">
                <a:latin typeface="Comic Sans MS" panose="030F0702030302020204" pitchFamily="66" charset="0"/>
              </a:rPr>
              <a:t>--4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latin typeface="Comic Sans MS" panose="030F0702030302020204" pitchFamily="66" charset="0"/>
              </a:rPr>
              <a:t>	——</a:t>
            </a:r>
            <a:r>
              <a:rPr lang="en-US" altLang="zh-CN" sz="2400">
                <a:solidFill>
                  <a:srgbClr val="66FF33"/>
                </a:solidFill>
                <a:latin typeface="Comic Sans MS" panose="030F0702030302020204" pitchFamily="66" charset="0"/>
              </a:rPr>
              <a:t>larger block size,   large cache size,  higher associativity</a:t>
            </a:r>
            <a:r>
              <a:rPr lang="en-US" altLang="zh-CN" sz="2400">
                <a:latin typeface="Comic Sans MS" panose="030F0702030302020204" pitchFamily="66" charset="0"/>
              </a:rPr>
              <a:t>,and compiler optimizations</a:t>
            </a:r>
            <a:endParaRPr lang="en-US" altLang="zh-CN">
              <a:latin typeface="Comic Sans MS" panose="030F0702030302020204" pitchFamily="66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5. Reduce the miss penalty and miss rate via parallelism</a:t>
            </a:r>
            <a:r>
              <a:rPr lang="en-US" altLang="zh-CN" sz="2400">
                <a:latin typeface="Comic Sans MS" panose="030F0702030302020204" pitchFamily="66" charset="0"/>
              </a:rPr>
              <a:t>--2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latin typeface="Comic Sans MS" panose="030F0702030302020204" pitchFamily="66" charset="0"/>
              </a:rPr>
              <a:t>	——</a:t>
            </a:r>
            <a:r>
              <a:rPr lang="en-US" altLang="zh-CN" sz="2400">
                <a:latin typeface="Comic Sans MS" panose="030F0702030302020204" pitchFamily="66" charset="0"/>
              </a:rPr>
              <a:t>hardware prefetching,and compiler prefetching</a:t>
            </a:r>
            <a:r>
              <a:rPr lang="en-US" altLang="zh-CN" sz="2000" b="1">
                <a:latin typeface="Comic Sans MS" panose="030F0702030302020204" pitchFamily="66" charset="0"/>
              </a:rPr>
              <a:t>						</a:t>
            </a:r>
            <a:r>
              <a:rPr lang="en-US" altLang="zh-CN" sz="2000">
                <a:latin typeface="Comic Sans MS" panose="030F0702030302020204" pitchFamily="66" charset="0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b="1"/>
              <a:t>	</a:t>
            </a:r>
            <a:r>
              <a:rPr lang="en-US" altLang="zh-CN"/>
              <a:t> 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1000125" y="1285875"/>
            <a:ext cx="7078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>
                <a:solidFill>
                  <a:srgbClr val="FF0000"/>
                </a:solidFill>
                <a:latin typeface="Comic Sans MS" panose="030F0702030302020204" pitchFamily="66" charset="0"/>
              </a:rPr>
              <a:t>AMAT = HitTime + MissRate</a:t>
            </a:r>
            <a:r>
              <a:rPr kumimoji="0" lang="en-US" altLang="zh-CN" sz="2800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MissPenalty</a:t>
            </a:r>
            <a:endParaRPr kumimoji="0" lang="en-US" altLang="zh-CN" sz="28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4313" y="0"/>
            <a:ext cx="8929687" cy="1196975"/>
          </a:xfrm>
        </p:spPr>
        <p:txBody>
          <a:bodyPr/>
          <a:lstStyle/>
          <a:p>
            <a:pPr eaLnBrk="1" hangingPunct="1"/>
            <a:r>
              <a:rPr lang="en-US" altLang="zh-CN" sz="2800"/>
              <a:t>1</a:t>
            </a:r>
            <a:r>
              <a:rPr lang="en-US" altLang="zh-CN" sz="2800" baseline="30000"/>
              <a:t>st</a:t>
            </a:r>
            <a:r>
              <a:rPr lang="en-US" altLang="zh-CN" sz="2800"/>
              <a:t>  Hit Time Reduction Technique: </a:t>
            </a:r>
            <a:br>
              <a:rPr lang="en-US" altLang="zh-CN" sz="2800">
                <a:solidFill>
                  <a:srgbClr val="0000FF"/>
                </a:solidFill>
              </a:rPr>
            </a:br>
            <a:r>
              <a:rPr lang="en-US" altLang="zh-CN" sz="2800">
                <a:solidFill>
                  <a:srgbClr val="0000FF"/>
                </a:solidFill>
              </a:rPr>
              <a:t>Small and Simple Caches</a:t>
            </a:r>
          </a:p>
        </p:txBody>
      </p:sp>
      <p:sp>
        <p:nvSpPr>
          <p:cNvPr id="972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28625" y="1285875"/>
            <a:ext cx="8261350" cy="44672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Comic Sans MS" panose="030F0702030302020204" pitchFamily="66" charset="0"/>
              </a:rPr>
              <a:t>Using small and Direct-mapped cache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Comic Sans MS" panose="030F0702030302020204" pitchFamily="66" charset="0"/>
              </a:rPr>
              <a:t>The less hardware that is necessary to implement a cache, the shorter the critical path through the hardware.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000FF"/>
                </a:solidFill>
                <a:latin typeface="Comic Sans MS" panose="030F0702030302020204" pitchFamily="66" charset="0"/>
              </a:rPr>
              <a:t>Direct-mapped</a:t>
            </a:r>
            <a:r>
              <a:rPr lang="en-US" altLang="zh-CN">
                <a:latin typeface="Comic Sans MS" panose="030F0702030302020204" pitchFamily="66" charset="0"/>
              </a:rPr>
              <a:t> is faster than set associative for both reads and writes.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Comic Sans MS" panose="030F0702030302020204" pitchFamily="66" charset="0"/>
              </a:rPr>
              <a:t>Fitting the cache </a:t>
            </a:r>
            <a:r>
              <a:rPr lang="en-US" altLang="zh-CN">
                <a:solidFill>
                  <a:srgbClr val="0000FF"/>
                </a:solidFill>
                <a:latin typeface="Comic Sans MS" panose="030F0702030302020204" pitchFamily="66" charset="0"/>
              </a:rPr>
              <a:t>on the chip with the CPU</a:t>
            </a:r>
            <a:r>
              <a:rPr lang="en-US" altLang="zh-CN">
                <a:latin typeface="Comic Sans MS" panose="030F0702030302020204" pitchFamily="66" charset="0"/>
              </a:rPr>
              <a:t> is also very important for fast access times. </a:t>
            </a:r>
            <a:endParaRPr lang="en-US" altLang="zh-CN"/>
          </a:p>
        </p:txBody>
      </p:sp>
    </p:spTree>
  </p:cSld>
  <p:clrMapOvr>
    <a:masterClrMapping/>
  </p:clrMapOvr>
  <p:transition spd="slow">
    <p:pull dir="r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57188" y="0"/>
            <a:ext cx="8607425" cy="1125538"/>
          </a:xfrm>
        </p:spPr>
        <p:txBody>
          <a:bodyPr/>
          <a:lstStyle/>
          <a:p>
            <a:pPr eaLnBrk="1" hangingPunct="1"/>
            <a:r>
              <a:rPr lang="en-US" altLang="zh-CN"/>
              <a:t>Hit time varies with size and associativity</a:t>
            </a:r>
          </a:p>
        </p:txBody>
      </p:sp>
      <p:graphicFrame>
        <p:nvGraphicFramePr>
          <p:cNvPr id="98307" name="Object 2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376237" y="1480344"/>
          <a:ext cx="8391525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表" r:id="rId2" imgW="8391371" imgH="4086225" progId="MSGraph.Chart.8">
                  <p:embed followColorScheme="full"/>
                </p:oleObj>
              </mc:Choice>
              <mc:Fallback>
                <p:oleObj name="图表" r:id="rId2" imgW="8391371" imgH="4086225" progId="MSGraph.Chart.8">
                  <p:embed followColorScheme="full"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7" y="1480344"/>
                        <a:ext cx="8391525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2</a:t>
            </a:r>
            <a:r>
              <a:rPr lang="en-US" altLang="zh-CN" sz="2800" baseline="30000"/>
              <a:t>nd</a:t>
            </a:r>
            <a:r>
              <a:rPr lang="en-US" altLang="zh-CN" sz="2800"/>
              <a:t>  Hit Time Reduction Technique:</a:t>
            </a:r>
            <a:br>
              <a:rPr lang="en-US" altLang="zh-CN" sz="2800"/>
            </a:br>
            <a:r>
              <a:rPr lang="en-US" altLang="zh-CN" sz="2800"/>
              <a:t> </a:t>
            </a:r>
            <a:r>
              <a:rPr lang="en-US" altLang="zh-CN" sz="2800">
                <a:solidFill>
                  <a:srgbClr val="0000FF"/>
                </a:solidFill>
              </a:rPr>
              <a:t>Way Prediction </a:t>
            </a:r>
          </a:p>
        </p:txBody>
      </p:sp>
      <p:sp>
        <p:nvSpPr>
          <p:cNvPr id="9933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700">
                <a:solidFill>
                  <a:srgbClr val="FF0000"/>
                </a:solidFill>
                <a:latin typeface="Comic Sans MS" panose="030F0702030302020204" pitchFamily="66" charset="0"/>
              </a:rPr>
              <a:t>Way Prediction</a:t>
            </a:r>
            <a:r>
              <a:rPr lang="en-US" altLang="zh-CN" sz="270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700">
                <a:latin typeface="Comic Sans MS" panose="030F0702030302020204" pitchFamily="66" charset="0"/>
              </a:rPr>
              <a:t>(P</a:t>
            </a:r>
            <a:r>
              <a:rPr lang="en-US" altLang="zh-CN" sz="2400">
                <a:latin typeface="Comic Sans MS" panose="030F0702030302020204" pitchFamily="66" charset="0"/>
              </a:rPr>
              <a:t>entium 4 )</a:t>
            </a:r>
            <a:endParaRPr lang="en-US" altLang="zh-CN" sz="270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 eaLnBrk="1" hangingPunct="1"/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Extra bits are kept in the cache to predict the way,or block within</a:t>
            </a:r>
            <a:r>
              <a:rPr lang="en-US" altLang="zh-CN" sz="2400">
                <a:latin typeface="Comic Sans MS" panose="030F0702030302020204" pitchFamily="66" charset="0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set of the</a:t>
            </a:r>
            <a:r>
              <a:rPr lang="en-US" altLang="zh-CN" sz="2400">
                <a:latin typeface="Comic Sans MS" panose="030F0702030302020204" pitchFamily="66" charset="0"/>
              </a:rPr>
              <a:t> </a:t>
            </a:r>
            <a:r>
              <a:rPr lang="en-US" altLang="zh-CN" sz="2400" i="1">
                <a:solidFill>
                  <a:srgbClr val="FF0000"/>
                </a:solidFill>
                <a:latin typeface="Comic Sans MS" panose="030F0702030302020204" pitchFamily="66" charset="0"/>
              </a:rPr>
              <a:t>next</a:t>
            </a:r>
            <a:r>
              <a:rPr lang="en-US" altLang="zh-CN" sz="240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cache access</a:t>
            </a:r>
            <a:r>
              <a:rPr lang="en-US" altLang="zh-CN" sz="2400">
                <a:latin typeface="Comic Sans MS" panose="030F0702030302020204" pitchFamily="66" charset="0"/>
              </a:rPr>
              <a:t>.</a:t>
            </a:r>
          </a:p>
          <a:p>
            <a:pPr lvl="1" eaLnBrk="1" hangingPunct="1"/>
            <a:r>
              <a:rPr lang="en-US" altLang="zh-CN" sz="2400">
                <a:latin typeface="Comic Sans MS" panose="030F0702030302020204" pitchFamily="66" charset="0"/>
              </a:rPr>
              <a:t>If the predictor is correct, the instruction cache latency is 1 clock clock cycle.</a:t>
            </a:r>
          </a:p>
          <a:p>
            <a:pPr lvl="1" eaLnBrk="1" hangingPunct="1"/>
            <a:r>
              <a:rPr lang="en-US" altLang="zh-CN" sz="2400">
                <a:latin typeface="Comic Sans MS" panose="030F0702030302020204" pitchFamily="66" charset="0"/>
              </a:rPr>
              <a:t>If not,it tries the other block, changes the way predictor, and has a latency of 1 extra clock cycles.</a:t>
            </a:r>
          </a:p>
          <a:p>
            <a:pPr lvl="1" eaLnBrk="1" hangingPunct="1"/>
            <a:r>
              <a:rPr lang="en-US" altLang="zh-CN" sz="2400">
                <a:latin typeface="Comic Sans MS" panose="030F0702030302020204" pitchFamily="66" charset="0"/>
              </a:rPr>
              <a:t>Simulation using SPEC95 suggested set prediction accuracy is excess of 85%, so way prediction saves pipeline stage in more than 85% of the instruction fetches.</a:t>
            </a:r>
            <a:endParaRPr lang="en-US" altLang="zh-CN" sz="2400"/>
          </a:p>
        </p:txBody>
      </p:sp>
    </p:spTree>
  </p:cSld>
  <p:clrMapOvr>
    <a:masterClrMapping/>
  </p:clrMapOvr>
  <p:transition spd="slow">
    <p:pull dir="r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4313" y="0"/>
            <a:ext cx="9144000" cy="1071563"/>
          </a:xfrm>
        </p:spPr>
        <p:txBody>
          <a:bodyPr/>
          <a:lstStyle/>
          <a:p>
            <a:pPr eaLnBrk="1" hangingPunct="1"/>
            <a:r>
              <a:rPr lang="en-US" altLang="zh-CN" sz="2400"/>
              <a:t>3</a:t>
            </a:r>
            <a:r>
              <a:rPr lang="en-US" altLang="zh-CN" sz="2400" baseline="30000"/>
              <a:t>rd</a:t>
            </a:r>
            <a:r>
              <a:rPr lang="en-US" altLang="zh-CN" sz="2400"/>
              <a:t>  Hit Time Reduction Technique: </a:t>
            </a:r>
            <a:br>
              <a:rPr lang="en-US" altLang="zh-CN" sz="2400">
                <a:solidFill>
                  <a:srgbClr val="0000FF"/>
                </a:solidFill>
              </a:rPr>
            </a:br>
            <a:r>
              <a:rPr lang="en-US" altLang="zh-CN" sz="2400">
                <a:solidFill>
                  <a:srgbClr val="3366FF"/>
                </a:solidFill>
              </a:rPr>
              <a:t>Avoiding Address Translation during Indexing of the Cache</a:t>
            </a:r>
          </a:p>
        </p:txBody>
      </p:sp>
      <p:sp>
        <p:nvSpPr>
          <p:cNvPr id="4710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11188" y="3429000"/>
            <a:ext cx="8305800" cy="2684463"/>
          </a:xfrm>
        </p:spPr>
        <p:txBody>
          <a:bodyPr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zh-CN">
                <a:latin typeface="Comic Sans MS" panose="030F0702030302020204" pitchFamily="66" charset="0"/>
              </a:rPr>
              <a:t>Page table is a large data structure in memory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>
                <a:solidFill>
                  <a:schemeClr val="tx2"/>
                </a:solidFill>
                <a:latin typeface="Comic Sans MS" panose="030F0702030302020204" pitchFamily="66" charset="0"/>
              </a:rPr>
              <a:t>TWO</a:t>
            </a:r>
            <a:r>
              <a:rPr lang="en-US" altLang="zh-CN">
                <a:latin typeface="Comic Sans MS" panose="030F0702030302020204" pitchFamily="66" charset="0"/>
              </a:rPr>
              <a:t> </a:t>
            </a:r>
            <a:r>
              <a:rPr lang="en-US" altLang="zh-CN">
                <a:solidFill>
                  <a:schemeClr val="tx2"/>
                </a:solidFill>
                <a:latin typeface="Comic Sans MS" panose="030F0702030302020204" pitchFamily="66" charset="0"/>
              </a:rPr>
              <a:t>memory accesses for every load, store, or instruction fetch!!!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>
                <a:latin typeface="Comic Sans MS" panose="030F0702030302020204" pitchFamily="66" charset="0"/>
              </a:rPr>
              <a:t>Virtually addressed cache?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synonym problem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>
                <a:latin typeface="Comic Sans MS" panose="030F0702030302020204" pitchFamily="66" charset="0"/>
              </a:rPr>
              <a:t>Cache the address translations?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87450" y="1412875"/>
            <a:ext cx="6565900" cy="1795463"/>
            <a:chOff x="632" y="885"/>
            <a:chExt cx="4136" cy="1131"/>
          </a:xfrm>
        </p:grpSpPr>
        <p:sp>
          <p:nvSpPr>
            <p:cNvPr id="100357" name="Line 5"/>
            <p:cNvSpPr>
              <a:spLocks noChangeShapeType="1"/>
            </p:cNvSpPr>
            <p:nvPr/>
          </p:nvSpPr>
          <p:spPr bwMode="auto">
            <a:xfrm>
              <a:off x="664" y="1109"/>
              <a:ext cx="6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58" name="Line 6"/>
            <p:cNvSpPr>
              <a:spLocks noChangeShapeType="1"/>
            </p:cNvSpPr>
            <p:nvPr/>
          </p:nvSpPr>
          <p:spPr bwMode="auto">
            <a:xfrm>
              <a:off x="1288" y="1117"/>
              <a:ext cx="0" cy="5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59" name="Line 7"/>
            <p:cNvSpPr>
              <a:spLocks noChangeShapeType="1"/>
            </p:cNvSpPr>
            <p:nvPr/>
          </p:nvSpPr>
          <p:spPr bwMode="auto">
            <a:xfrm flipH="1">
              <a:off x="632" y="1725"/>
              <a:ext cx="6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0" name="Rectangle 8"/>
            <p:cNvSpPr>
              <a:spLocks noChangeArrowheads="1"/>
            </p:cNvSpPr>
            <p:nvPr/>
          </p:nvSpPr>
          <p:spPr bwMode="auto">
            <a:xfrm>
              <a:off x="696" y="1341"/>
              <a:ext cx="35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Comic Sans MS" panose="030F0702030302020204" pitchFamily="66" charset="0"/>
                </a:rPr>
                <a:t>CPU</a:t>
              </a:r>
            </a:p>
          </p:txBody>
        </p:sp>
        <p:sp>
          <p:nvSpPr>
            <p:cNvPr id="100361" name="Rectangle 9"/>
            <p:cNvSpPr>
              <a:spLocks noChangeArrowheads="1"/>
            </p:cNvSpPr>
            <p:nvPr/>
          </p:nvSpPr>
          <p:spPr bwMode="auto">
            <a:xfrm>
              <a:off x="1704" y="933"/>
              <a:ext cx="672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Comic Sans MS" panose="030F0702030302020204" pitchFamily="66" charset="0"/>
                </a:rPr>
                <a:t>Trans-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Comic Sans MS" panose="030F0702030302020204" pitchFamily="66" charset="0"/>
                </a:rPr>
                <a:t>lation</a:t>
              </a:r>
            </a:p>
          </p:txBody>
        </p:sp>
        <p:sp>
          <p:nvSpPr>
            <p:cNvPr id="100362" name="Rectangle 10"/>
            <p:cNvSpPr>
              <a:spLocks noChangeArrowheads="1"/>
            </p:cNvSpPr>
            <p:nvPr/>
          </p:nvSpPr>
          <p:spPr bwMode="auto">
            <a:xfrm>
              <a:off x="2856" y="1133"/>
              <a:ext cx="672" cy="5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Comic Sans MS" panose="030F0702030302020204" pitchFamily="66" charset="0"/>
                </a:rPr>
                <a:t>Cache</a:t>
              </a:r>
            </a:p>
          </p:txBody>
        </p:sp>
        <p:sp>
          <p:nvSpPr>
            <p:cNvPr id="100363" name="Rectangle 11"/>
            <p:cNvSpPr>
              <a:spLocks noChangeArrowheads="1"/>
            </p:cNvSpPr>
            <p:nvPr/>
          </p:nvSpPr>
          <p:spPr bwMode="auto">
            <a:xfrm>
              <a:off x="4096" y="885"/>
              <a:ext cx="672" cy="8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Comic Sans MS" panose="030F0702030302020204" pitchFamily="66" charset="0"/>
                </a:rPr>
                <a:t>Main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Comic Sans MS" panose="030F0702030302020204" pitchFamily="66" charset="0"/>
                </a:rPr>
                <a:t>Memory</a:t>
              </a:r>
            </a:p>
          </p:txBody>
        </p:sp>
        <p:sp>
          <p:nvSpPr>
            <p:cNvPr id="100364" name="Line 12"/>
            <p:cNvSpPr>
              <a:spLocks noChangeShapeType="1"/>
            </p:cNvSpPr>
            <p:nvPr/>
          </p:nvSpPr>
          <p:spPr bwMode="auto">
            <a:xfrm>
              <a:off x="1296" y="1221"/>
              <a:ext cx="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5" name="Line 13"/>
            <p:cNvSpPr>
              <a:spLocks noChangeShapeType="1"/>
            </p:cNvSpPr>
            <p:nvPr/>
          </p:nvSpPr>
          <p:spPr bwMode="auto">
            <a:xfrm>
              <a:off x="2376" y="1221"/>
              <a:ext cx="4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6" name="Line 14"/>
            <p:cNvSpPr>
              <a:spLocks noChangeShapeType="1"/>
            </p:cNvSpPr>
            <p:nvPr/>
          </p:nvSpPr>
          <p:spPr bwMode="auto">
            <a:xfrm>
              <a:off x="3536" y="1205"/>
              <a:ext cx="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7" name="Line 15"/>
            <p:cNvSpPr>
              <a:spLocks noChangeShapeType="1"/>
            </p:cNvSpPr>
            <p:nvPr/>
          </p:nvSpPr>
          <p:spPr bwMode="auto">
            <a:xfrm flipH="1">
              <a:off x="3952" y="1613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8" name="Line 16"/>
            <p:cNvSpPr>
              <a:spLocks noChangeShapeType="1"/>
            </p:cNvSpPr>
            <p:nvPr/>
          </p:nvSpPr>
          <p:spPr bwMode="auto">
            <a:xfrm>
              <a:off x="3960" y="1621"/>
              <a:ext cx="0" cy="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9" name="Line 17"/>
            <p:cNvSpPr>
              <a:spLocks noChangeShapeType="1"/>
            </p:cNvSpPr>
            <p:nvPr/>
          </p:nvSpPr>
          <p:spPr bwMode="auto">
            <a:xfrm flipH="1">
              <a:off x="1440" y="1989"/>
              <a:ext cx="2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70" name="Line 18"/>
            <p:cNvSpPr>
              <a:spLocks noChangeShapeType="1"/>
            </p:cNvSpPr>
            <p:nvPr/>
          </p:nvSpPr>
          <p:spPr bwMode="auto">
            <a:xfrm flipV="1">
              <a:off x="1448" y="1645"/>
              <a:ext cx="0" cy="3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71" name="Line 19"/>
            <p:cNvSpPr>
              <a:spLocks noChangeShapeType="1"/>
            </p:cNvSpPr>
            <p:nvPr/>
          </p:nvSpPr>
          <p:spPr bwMode="auto">
            <a:xfrm flipH="1">
              <a:off x="1280" y="1653"/>
              <a:ext cx="1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72" name="Line 20"/>
            <p:cNvSpPr>
              <a:spLocks noChangeShapeType="1"/>
            </p:cNvSpPr>
            <p:nvPr/>
          </p:nvSpPr>
          <p:spPr bwMode="auto">
            <a:xfrm flipV="1">
              <a:off x="3696" y="1621"/>
              <a:ext cx="0" cy="3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73" name="Line 21"/>
            <p:cNvSpPr>
              <a:spLocks noChangeShapeType="1"/>
            </p:cNvSpPr>
            <p:nvPr/>
          </p:nvSpPr>
          <p:spPr bwMode="auto">
            <a:xfrm flipH="1">
              <a:off x="3528" y="1629"/>
              <a:ext cx="1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74" name="Line 22"/>
            <p:cNvSpPr>
              <a:spLocks noChangeShapeType="1"/>
            </p:cNvSpPr>
            <p:nvPr/>
          </p:nvSpPr>
          <p:spPr bwMode="auto">
            <a:xfrm flipH="1">
              <a:off x="2688" y="1613"/>
              <a:ext cx="1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75" name="Line 23"/>
            <p:cNvSpPr>
              <a:spLocks noChangeShapeType="1"/>
            </p:cNvSpPr>
            <p:nvPr/>
          </p:nvSpPr>
          <p:spPr bwMode="auto">
            <a:xfrm>
              <a:off x="2688" y="1605"/>
              <a:ext cx="0" cy="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76" name="Oval 24"/>
            <p:cNvSpPr>
              <a:spLocks noChangeArrowheads="1"/>
            </p:cNvSpPr>
            <p:nvPr/>
          </p:nvSpPr>
          <p:spPr bwMode="auto">
            <a:xfrm>
              <a:off x="3696" y="1965"/>
              <a:ext cx="16" cy="2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100377" name="Rectangle 25"/>
            <p:cNvSpPr>
              <a:spLocks noChangeArrowheads="1"/>
            </p:cNvSpPr>
            <p:nvPr/>
          </p:nvSpPr>
          <p:spPr bwMode="auto">
            <a:xfrm>
              <a:off x="1312" y="1053"/>
              <a:ext cx="28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Comic Sans MS" panose="030F0702030302020204" pitchFamily="66" charset="0"/>
                </a:rPr>
                <a:t>VA</a:t>
              </a:r>
            </a:p>
          </p:txBody>
        </p:sp>
        <p:sp>
          <p:nvSpPr>
            <p:cNvPr id="100378" name="Rectangle 26"/>
            <p:cNvSpPr>
              <a:spLocks noChangeArrowheads="1"/>
            </p:cNvSpPr>
            <p:nvPr/>
          </p:nvSpPr>
          <p:spPr bwMode="auto">
            <a:xfrm>
              <a:off x="2392" y="1053"/>
              <a:ext cx="26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Comic Sans MS" panose="030F0702030302020204" pitchFamily="66" charset="0"/>
                </a:rPr>
                <a:t>PA</a:t>
              </a:r>
            </a:p>
          </p:txBody>
        </p:sp>
        <p:sp>
          <p:nvSpPr>
            <p:cNvPr id="100379" name="Rectangle 27"/>
            <p:cNvSpPr>
              <a:spLocks noChangeArrowheads="1"/>
            </p:cNvSpPr>
            <p:nvPr/>
          </p:nvSpPr>
          <p:spPr bwMode="auto">
            <a:xfrm>
              <a:off x="3568" y="1037"/>
              <a:ext cx="37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Comic Sans MS" panose="030F0702030302020204" pitchFamily="66" charset="0"/>
                </a:rPr>
                <a:t>miss</a:t>
              </a:r>
            </a:p>
          </p:txBody>
        </p:sp>
        <p:sp>
          <p:nvSpPr>
            <p:cNvPr id="100380" name="Rectangle 28"/>
            <p:cNvSpPr>
              <a:spLocks noChangeArrowheads="1"/>
            </p:cNvSpPr>
            <p:nvPr/>
          </p:nvSpPr>
          <p:spPr bwMode="auto">
            <a:xfrm>
              <a:off x="2440" y="1661"/>
              <a:ext cx="27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Comic Sans MS" panose="030F0702030302020204" pitchFamily="66" charset="0"/>
                </a:rPr>
                <a:t>hit</a:t>
              </a:r>
            </a:p>
          </p:txBody>
        </p:sp>
        <p:sp>
          <p:nvSpPr>
            <p:cNvPr id="100381" name="Rectangle 29"/>
            <p:cNvSpPr>
              <a:spLocks noChangeArrowheads="1"/>
            </p:cNvSpPr>
            <p:nvPr/>
          </p:nvSpPr>
          <p:spPr bwMode="auto">
            <a:xfrm>
              <a:off x="1848" y="1837"/>
              <a:ext cx="39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Comic Sans MS" panose="030F0702030302020204" pitchFamily="66" charset="0"/>
                </a:rPr>
                <a:t>data</a:t>
              </a:r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8915400" cy="908050"/>
          </a:xfrm>
        </p:spPr>
        <p:txBody>
          <a:bodyPr/>
          <a:lstStyle/>
          <a:p>
            <a:pPr eaLnBrk="1" hangingPunct="1"/>
            <a:r>
              <a:rPr lang="en-US" altLang="zh-CN"/>
              <a:t>Average Memory Access Time</a:t>
            </a:r>
          </a:p>
        </p:txBody>
      </p:sp>
      <p:sp>
        <p:nvSpPr>
          <p:cNvPr id="109571" name="Rectangle 2"/>
          <p:cNvSpPr>
            <a:spLocks noChangeArrowheads="1"/>
          </p:cNvSpPr>
          <p:nvPr/>
        </p:nvSpPr>
        <p:spPr bwMode="auto">
          <a:xfrm>
            <a:off x="381000" y="1524000"/>
            <a:ext cx="8382000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9572" name="Group 4"/>
          <p:cNvGrpSpPr>
            <a:grpSpLocks/>
          </p:cNvGrpSpPr>
          <p:nvPr/>
        </p:nvGrpSpPr>
        <p:grpSpPr bwMode="auto">
          <a:xfrm>
            <a:off x="330200" y="1196975"/>
            <a:ext cx="8813800" cy="2808288"/>
            <a:chOff x="-32" y="1010"/>
            <a:chExt cx="5552" cy="1769"/>
          </a:xfrm>
        </p:grpSpPr>
        <p:grpSp>
          <p:nvGrpSpPr>
            <p:cNvPr id="109574" name="Group 5"/>
            <p:cNvGrpSpPr>
              <a:grpSpLocks/>
            </p:cNvGrpSpPr>
            <p:nvPr/>
          </p:nvGrpSpPr>
          <p:grpSpPr bwMode="auto">
            <a:xfrm>
              <a:off x="-32" y="1010"/>
              <a:ext cx="5320" cy="1095"/>
              <a:chOff x="-32" y="1010"/>
              <a:chExt cx="5320" cy="1095"/>
            </a:xfrm>
          </p:grpSpPr>
          <p:sp>
            <p:nvSpPr>
              <p:cNvPr id="109576" name="Rectangle 6"/>
              <p:cNvSpPr>
                <a:spLocks noChangeArrowheads="1"/>
              </p:cNvSpPr>
              <p:nvPr/>
            </p:nvSpPr>
            <p:spPr bwMode="auto">
              <a:xfrm>
                <a:off x="-32" y="1106"/>
                <a:ext cx="26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Average Memory Access Time</a:t>
                </a:r>
                <a:r>
                  <a:rPr kumimoji="0" lang="zh-CN" altLang="en-US" sz="2000" b="1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＝</a:t>
                </a:r>
              </a:p>
            </p:txBody>
          </p:sp>
          <p:sp>
            <p:nvSpPr>
              <p:cNvPr id="109577" name="Rectangle 7"/>
              <p:cNvSpPr>
                <a:spLocks noChangeArrowheads="1"/>
              </p:cNvSpPr>
              <p:nvPr/>
            </p:nvSpPr>
            <p:spPr bwMode="auto">
              <a:xfrm>
                <a:off x="2774" y="1010"/>
                <a:ext cx="17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latin typeface="Comic Sans MS" panose="030F0702030302020204" pitchFamily="66" charset="0"/>
                  </a:rPr>
                  <a:t>Whole accesses time</a:t>
                </a:r>
              </a:p>
            </p:txBody>
          </p:sp>
          <p:sp>
            <p:nvSpPr>
              <p:cNvPr id="109578" name="Rectangle 8"/>
              <p:cNvSpPr>
                <a:spLocks noChangeArrowheads="1"/>
              </p:cNvSpPr>
              <p:nvPr/>
            </p:nvSpPr>
            <p:spPr bwMode="auto">
              <a:xfrm>
                <a:off x="2441" y="1202"/>
                <a:ext cx="25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latin typeface="Comic Sans MS" panose="030F0702030302020204" pitchFamily="66" charset="0"/>
                  </a:rPr>
                  <a:t>All memory accesses in program</a:t>
                </a:r>
              </a:p>
            </p:txBody>
          </p:sp>
          <p:sp>
            <p:nvSpPr>
              <p:cNvPr id="109579" name="Line 9"/>
              <p:cNvSpPr>
                <a:spLocks noChangeShapeType="1"/>
              </p:cNvSpPr>
              <p:nvPr/>
            </p:nvSpPr>
            <p:spPr bwMode="auto">
              <a:xfrm>
                <a:off x="2652" y="1248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9580" name="Rectangle 10"/>
              <p:cNvSpPr>
                <a:spLocks noChangeArrowheads="1"/>
              </p:cNvSpPr>
              <p:nvPr/>
            </p:nvSpPr>
            <p:spPr bwMode="auto">
              <a:xfrm>
                <a:off x="1496" y="1378"/>
                <a:ext cx="379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 dirty="0">
                    <a:latin typeface="Comic Sans MS" panose="030F0702030302020204" pitchFamily="66" charset="0"/>
                  </a:rPr>
                  <a:t>Accesses time on hitting+ Accesses time on</a:t>
                </a:r>
                <a:r>
                  <a:rPr kumimoji="0" lang="zh-CN" altLang="en-US" sz="2000" b="1" dirty="0">
                    <a:latin typeface="Comic Sans MS" panose="030F0702030302020204" pitchFamily="66" charset="0"/>
                  </a:rPr>
                  <a:t> </a:t>
                </a:r>
                <a:r>
                  <a:rPr kumimoji="0" lang="en-US" altLang="zh-CN" sz="2000" b="1" dirty="0">
                    <a:latin typeface="Comic Sans MS" panose="030F0702030302020204" pitchFamily="66" charset="0"/>
                  </a:rPr>
                  <a:t>miss </a:t>
                </a:r>
              </a:p>
            </p:txBody>
          </p:sp>
          <p:sp>
            <p:nvSpPr>
              <p:cNvPr id="109581" name="Rectangle 11"/>
              <p:cNvSpPr>
                <a:spLocks noChangeArrowheads="1"/>
              </p:cNvSpPr>
              <p:nvPr/>
            </p:nvSpPr>
            <p:spPr bwMode="auto">
              <a:xfrm>
                <a:off x="2125" y="1586"/>
                <a:ext cx="25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latin typeface="Comic Sans MS" panose="030F0702030302020204" pitchFamily="66" charset="0"/>
                  </a:rPr>
                  <a:t>All memory accesses in program</a:t>
                </a:r>
              </a:p>
            </p:txBody>
          </p:sp>
          <p:sp>
            <p:nvSpPr>
              <p:cNvPr id="109582" name="Line 12"/>
              <p:cNvSpPr>
                <a:spLocks noChangeShapeType="1"/>
              </p:cNvSpPr>
              <p:nvPr/>
            </p:nvSpPr>
            <p:spPr bwMode="auto">
              <a:xfrm>
                <a:off x="1680" y="1616"/>
                <a:ext cx="34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9583" name="Rectangle 13"/>
              <p:cNvSpPr>
                <a:spLocks noChangeArrowheads="1"/>
              </p:cNvSpPr>
              <p:nvPr/>
            </p:nvSpPr>
            <p:spPr bwMode="auto">
              <a:xfrm>
                <a:off x="1404" y="1478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000" b="1">
                    <a:latin typeface="Comic Sans MS" panose="030F0702030302020204" pitchFamily="66" charset="0"/>
                  </a:rPr>
                  <a:t>＝</a:t>
                </a:r>
              </a:p>
            </p:txBody>
          </p:sp>
          <p:sp>
            <p:nvSpPr>
              <p:cNvPr id="109584" name="Rectangle 14"/>
              <p:cNvSpPr>
                <a:spLocks noChangeArrowheads="1"/>
              </p:cNvSpPr>
              <p:nvPr/>
            </p:nvSpPr>
            <p:spPr bwMode="auto">
              <a:xfrm>
                <a:off x="1452" y="1874"/>
                <a:ext cx="3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ClrTx/>
                  <a:buSzPct val="100000"/>
                  <a:buFontTx/>
                  <a:buNone/>
                </a:pPr>
                <a:r>
                  <a:rPr kumimoji="0" lang="zh-CN" altLang="en-US" sz="2000" b="1">
                    <a:latin typeface="Comic Sans MS" panose="030F0702030302020204" pitchFamily="66" charset="0"/>
                  </a:rPr>
                  <a:t>＝ </a:t>
                </a:r>
                <a:r>
                  <a:rPr kumimoji="0"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Hit time </a:t>
                </a:r>
                <a:r>
                  <a:rPr kumimoji="0" lang="en-US" altLang="zh-CN" sz="200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+ (</a:t>
                </a:r>
                <a:r>
                  <a:rPr kumimoji="0"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Miss Rate ×</a:t>
                </a:r>
                <a:r>
                  <a:rPr kumimoji="0" lang="en-US" altLang="zh-CN" sz="200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kumimoji="0"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Miss Penalty</a:t>
                </a:r>
                <a:r>
                  <a:rPr kumimoji="0" lang="en-US" altLang="zh-CN" sz="200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)</a:t>
                </a:r>
              </a:p>
            </p:txBody>
          </p:sp>
        </p:grpSp>
        <p:graphicFrame>
          <p:nvGraphicFramePr>
            <p:cNvPr id="109575" name="Object 15"/>
            <p:cNvGraphicFramePr>
              <a:graphicFrameLocks noChangeAspect="1"/>
            </p:cNvGraphicFramePr>
            <p:nvPr/>
          </p:nvGraphicFramePr>
          <p:xfrm>
            <a:off x="615" y="2160"/>
            <a:ext cx="4905" cy="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390900" imgH="520700" progId="Equation.3">
                    <p:embed/>
                  </p:oleObj>
                </mc:Choice>
                <mc:Fallback>
                  <p:oleObj name="Equation" r:id="rId2" imgW="3390900" imgH="520700" progId="Equation.3">
                    <p:embed/>
                    <p:pic>
                      <p:nvPicPr>
                        <p:cNvPr id="109575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" y="2160"/>
                          <a:ext cx="4905" cy="6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9573" name="Object 16"/>
          <p:cNvGraphicFramePr>
            <a:graphicFrameLocks noChangeAspect="1"/>
          </p:cNvGraphicFramePr>
          <p:nvPr/>
        </p:nvGraphicFramePr>
        <p:xfrm>
          <a:off x="0" y="4652963"/>
          <a:ext cx="88392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34200" imgH="622300" progId="Equation.3">
                  <p:embed/>
                </p:oleObj>
              </mc:Choice>
              <mc:Fallback>
                <p:oleObj name="Equation" r:id="rId4" imgW="6934200" imgH="622300" progId="Equation.3">
                  <p:embed/>
                  <p:pic>
                    <p:nvPicPr>
                      <p:cNvPr id="109573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652963"/>
                        <a:ext cx="883920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32100" y="55563"/>
            <a:ext cx="4338638" cy="700087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/>
              <a:t>TLBs</a:t>
            </a:r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468313" y="1125538"/>
            <a:ext cx="8382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Comic Sans MS" panose="030F0702030302020204" pitchFamily="66" charset="0"/>
              </a:rPr>
              <a:t>A way to speed up translation is to use a special cache of recently used page table entries  --  this has many names, but the most frequently used is </a:t>
            </a:r>
            <a:r>
              <a:rPr kumimoji="0" lang="en-US" altLang="zh-CN" sz="2400" i="1">
                <a:solidFill>
                  <a:srgbClr val="0000FF"/>
                </a:solidFill>
                <a:latin typeface="Comic Sans MS" panose="030F0702030302020204" pitchFamily="66" charset="0"/>
              </a:rPr>
              <a:t>Translation Lookaside Buffer</a:t>
            </a:r>
            <a:r>
              <a:rPr kumimoji="0"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 or </a:t>
            </a:r>
            <a:r>
              <a:rPr kumimoji="0" lang="en-US" altLang="zh-CN" sz="2400" i="1">
                <a:solidFill>
                  <a:srgbClr val="0000FF"/>
                </a:solidFill>
                <a:latin typeface="Comic Sans MS" panose="030F0702030302020204" pitchFamily="66" charset="0"/>
              </a:rPr>
              <a:t>TLB</a:t>
            </a:r>
          </a:p>
        </p:txBody>
      </p:sp>
      <p:grpSp>
        <p:nvGrpSpPr>
          <p:cNvPr id="101380" name="Group 4"/>
          <p:cNvGrpSpPr>
            <a:grpSpLocks/>
          </p:cNvGrpSpPr>
          <p:nvPr/>
        </p:nvGrpSpPr>
        <p:grpSpPr bwMode="auto">
          <a:xfrm>
            <a:off x="971550" y="2852738"/>
            <a:ext cx="6870700" cy="1460500"/>
            <a:chOff x="792" y="1224"/>
            <a:chExt cx="4328" cy="920"/>
          </a:xfrm>
        </p:grpSpPr>
        <p:sp>
          <p:nvSpPr>
            <p:cNvPr id="101382" name="Rectangle 5"/>
            <p:cNvSpPr>
              <a:spLocks noChangeArrowheads="1"/>
            </p:cNvSpPr>
            <p:nvPr/>
          </p:nvSpPr>
          <p:spPr bwMode="auto">
            <a:xfrm>
              <a:off x="792" y="1224"/>
              <a:ext cx="4312" cy="9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101383" name="Rectangle 6"/>
            <p:cNvSpPr>
              <a:spLocks noChangeArrowheads="1"/>
            </p:cNvSpPr>
            <p:nvPr/>
          </p:nvSpPr>
          <p:spPr bwMode="auto">
            <a:xfrm>
              <a:off x="792" y="1240"/>
              <a:ext cx="430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Virtual Address         Physical Address   Dirty   Ref   Valid   Access</a:t>
              </a:r>
            </a:p>
          </p:txBody>
        </p:sp>
        <p:sp>
          <p:nvSpPr>
            <p:cNvPr id="101384" name="Line 7"/>
            <p:cNvSpPr>
              <a:spLocks noChangeShapeType="1"/>
            </p:cNvSpPr>
            <p:nvPr/>
          </p:nvSpPr>
          <p:spPr bwMode="auto">
            <a:xfrm>
              <a:off x="1944" y="1224"/>
              <a:ext cx="0" cy="9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85" name="Line 8"/>
            <p:cNvSpPr>
              <a:spLocks noChangeShapeType="1"/>
            </p:cNvSpPr>
            <p:nvPr/>
          </p:nvSpPr>
          <p:spPr bwMode="auto">
            <a:xfrm>
              <a:off x="3272" y="1256"/>
              <a:ext cx="0" cy="8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86" name="Line 9"/>
            <p:cNvSpPr>
              <a:spLocks noChangeShapeType="1"/>
            </p:cNvSpPr>
            <p:nvPr/>
          </p:nvSpPr>
          <p:spPr bwMode="auto">
            <a:xfrm>
              <a:off x="3712" y="1224"/>
              <a:ext cx="0" cy="9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87" name="Line 10"/>
            <p:cNvSpPr>
              <a:spLocks noChangeShapeType="1"/>
            </p:cNvSpPr>
            <p:nvPr/>
          </p:nvSpPr>
          <p:spPr bwMode="auto">
            <a:xfrm>
              <a:off x="4072" y="1224"/>
              <a:ext cx="0" cy="9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88" name="Line 11"/>
            <p:cNvSpPr>
              <a:spLocks noChangeShapeType="1"/>
            </p:cNvSpPr>
            <p:nvPr/>
          </p:nvSpPr>
          <p:spPr bwMode="auto">
            <a:xfrm>
              <a:off x="4544" y="1224"/>
              <a:ext cx="0" cy="8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89" name="Line 12"/>
            <p:cNvSpPr>
              <a:spLocks noChangeShapeType="1"/>
            </p:cNvSpPr>
            <p:nvPr/>
          </p:nvSpPr>
          <p:spPr bwMode="auto">
            <a:xfrm>
              <a:off x="800" y="1408"/>
              <a:ext cx="4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1381" name="Rectangle 13"/>
          <p:cNvSpPr>
            <a:spLocks noChangeArrowheads="1"/>
          </p:cNvSpPr>
          <p:nvPr/>
        </p:nvSpPr>
        <p:spPr bwMode="auto">
          <a:xfrm>
            <a:off x="609600" y="4648200"/>
            <a:ext cx="75628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Comic Sans MS" panose="030F0702030302020204" pitchFamily="66" charset="0"/>
              </a:rPr>
              <a:t>Really just a cache on the page table mappings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latin typeface="Comic Sans MS" panose="030F0702030302020204" pitchFamily="66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Comic Sans MS" panose="030F0702030302020204" pitchFamily="66" charset="0"/>
              </a:rPr>
              <a:t>TLB access time comparable to cache access time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Comic Sans MS" panose="030F0702030302020204" pitchFamily="66" charset="0"/>
              </a:rPr>
              <a:t>      (much less than main memory access time)</a:t>
            </a:r>
          </a:p>
        </p:txBody>
      </p:sp>
    </p:spTree>
  </p:cSld>
  <p:clrMapOvr>
    <a:masterClrMapping/>
  </p:clrMapOvr>
  <p:transition spd="slow">
    <p:pull dir="r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57188" y="0"/>
            <a:ext cx="8485187" cy="936625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4000"/>
              <a:t>Translation Look-Aside Buffers</a:t>
            </a: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304800" y="1052513"/>
            <a:ext cx="8839200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Comic Sans MS" panose="030F0702030302020204" pitchFamily="66" charset="0"/>
              </a:rPr>
              <a:t>Just like any other cache, the TLB can be organized as fully associative, set associative, or direct mapped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000">
              <a:latin typeface="Comic Sans MS" panose="030F0702030302020204" pitchFamily="66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Comic Sans MS" panose="030F0702030302020204" pitchFamily="66" charset="0"/>
              </a:rPr>
              <a:t>TLBs are usually small, typically not more than 128 - 256 entries even on high end machines.  This permits fully associative lookup on these machines.  Most mid-range machines use small n-way </a:t>
            </a:r>
            <a:r>
              <a:rPr kumimoji="0" lang="en-US" altLang="zh-CN" sz="2400">
                <a:latin typeface="Comic Sans MS" panose="030F0702030302020204" pitchFamily="66" charset="0"/>
              </a:rPr>
              <a:t>set associative organizations.</a:t>
            </a:r>
            <a:endParaRPr kumimoji="0" lang="en-US" altLang="zh-CN" sz="4400">
              <a:latin typeface="Comic Sans MS" panose="030F0702030302020204" pitchFamily="66" charset="0"/>
            </a:endParaRPr>
          </a:p>
        </p:txBody>
      </p:sp>
      <p:grpSp>
        <p:nvGrpSpPr>
          <p:cNvPr id="102404" name="Group 4"/>
          <p:cNvGrpSpPr>
            <a:grpSpLocks/>
          </p:cNvGrpSpPr>
          <p:nvPr/>
        </p:nvGrpSpPr>
        <p:grpSpPr bwMode="auto">
          <a:xfrm>
            <a:off x="395288" y="2924175"/>
            <a:ext cx="8128000" cy="3319463"/>
            <a:chOff x="232" y="2112"/>
            <a:chExt cx="5120" cy="2091"/>
          </a:xfrm>
        </p:grpSpPr>
        <p:sp>
          <p:nvSpPr>
            <p:cNvPr id="102405" name="Line 5"/>
            <p:cNvSpPr>
              <a:spLocks noChangeShapeType="1"/>
            </p:cNvSpPr>
            <p:nvPr/>
          </p:nvSpPr>
          <p:spPr bwMode="auto">
            <a:xfrm>
              <a:off x="1248" y="2312"/>
              <a:ext cx="6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06" name="Line 6"/>
            <p:cNvSpPr>
              <a:spLocks noChangeShapeType="1"/>
            </p:cNvSpPr>
            <p:nvPr/>
          </p:nvSpPr>
          <p:spPr bwMode="auto">
            <a:xfrm>
              <a:off x="1872" y="2320"/>
              <a:ext cx="0" cy="5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07" name="Line 7"/>
            <p:cNvSpPr>
              <a:spLocks noChangeShapeType="1"/>
            </p:cNvSpPr>
            <p:nvPr/>
          </p:nvSpPr>
          <p:spPr bwMode="auto">
            <a:xfrm flipH="1">
              <a:off x="1216" y="2928"/>
              <a:ext cx="6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08" name="Rectangle 8"/>
            <p:cNvSpPr>
              <a:spLocks noChangeArrowheads="1"/>
            </p:cNvSpPr>
            <p:nvPr/>
          </p:nvSpPr>
          <p:spPr bwMode="auto">
            <a:xfrm>
              <a:off x="1280" y="2544"/>
              <a:ext cx="35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Comic Sans MS" panose="030F0702030302020204" pitchFamily="66" charset="0"/>
                </a:rPr>
                <a:t>CPU</a:t>
              </a:r>
            </a:p>
          </p:txBody>
        </p:sp>
        <p:sp>
          <p:nvSpPr>
            <p:cNvPr id="102409" name="Rectangle 9"/>
            <p:cNvSpPr>
              <a:spLocks noChangeArrowheads="1"/>
            </p:cNvSpPr>
            <p:nvPr/>
          </p:nvSpPr>
          <p:spPr bwMode="auto">
            <a:xfrm>
              <a:off x="2288" y="2336"/>
              <a:ext cx="672" cy="5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Comic Sans MS" panose="030F0702030302020204" pitchFamily="66" charset="0"/>
                </a:rPr>
                <a:t>TLB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Comic Sans MS" panose="030F0702030302020204" pitchFamily="66" charset="0"/>
                </a:rPr>
                <a:t>Lookup</a:t>
              </a:r>
            </a:p>
          </p:txBody>
        </p:sp>
        <p:sp>
          <p:nvSpPr>
            <p:cNvPr id="102410" name="Rectangle 10"/>
            <p:cNvSpPr>
              <a:spLocks noChangeArrowheads="1"/>
            </p:cNvSpPr>
            <p:nvPr/>
          </p:nvSpPr>
          <p:spPr bwMode="auto">
            <a:xfrm>
              <a:off x="3440" y="2336"/>
              <a:ext cx="672" cy="5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Comic Sans MS" panose="030F0702030302020204" pitchFamily="66" charset="0"/>
                </a:rPr>
                <a:t>Cache</a:t>
              </a:r>
            </a:p>
          </p:txBody>
        </p:sp>
        <p:sp>
          <p:nvSpPr>
            <p:cNvPr id="102411" name="Rectangle 11"/>
            <p:cNvSpPr>
              <a:spLocks noChangeArrowheads="1"/>
            </p:cNvSpPr>
            <p:nvPr/>
          </p:nvSpPr>
          <p:spPr bwMode="auto">
            <a:xfrm>
              <a:off x="4680" y="2344"/>
              <a:ext cx="672" cy="5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Comic Sans MS" panose="030F0702030302020204" pitchFamily="66" charset="0"/>
                </a:rPr>
                <a:t>Main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Comic Sans MS" panose="030F0702030302020204" pitchFamily="66" charset="0"/>
                </a:rPr>
                <a:t>Memory</a:t>
              </a:r>
            </a:p>
          </p:txBody>
        </p:sp>
        <p:sp>
          <p:nvSpPr>
            <p:cNvPr id="102412" name="Line 12"/>
            <p:cNvSpPr>
              <a:spLocks noChangeShapeType="1"/>
            </p:cNvSpPr>
            <p:nvPr/>
          </p:nvSpPr>
          <p:spPr bwMode="auto">
            <a:xfrm>
              <a:off x="1880" y="2424"/>
              <a:ext cx="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3" name="Line 13"/>
            <p:cNvSpPr>
              <a:spLocks noChangeShapeType="1"/>
            </p:cNvSpPr>
            <p:nvPr/>
          </p:nvSpPr>
          <p:spPr bwMode="auto">
            <a:xfrm>
              <a:off x="2960" y="2424"/>
              <a:ext cx="4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4" name="Line 14"/>
            <p:cNvSpPr>
              <a:spLocks noChangeShapeType="1"/>
            </p:cNvSpPr>
            <p:nvPr/>
          </p:nvSpPr>
          <p:spPr bwMode="auto">
            <a:xfrm>
              <a:off x="4120" y="2408"/>
              <a:ext cx="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5" name="Line 15"/>
            <p:cNvSpPr>
              <a:spLocks noChangeShapeType="1"/>
            </p:cNvSpPr>
            <p:nvPr/>
          </p:nvSpPr>
          <p:spPr bwMode="auto">
            <a:xfrm flipH="1">
              <a:off x="4536" y="2816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6" name="Line 16"/>
            <p:cNvSpPr>
              <a:spLocks noChangeShapeType="1"/>
            </p:cNvSpPr>
            <p:nvPr/>
          </p:nvSpPr>
          <p:spPr bwMode="auto">
            <a:xfrm flipH="1">
              <a:off x="4528" y="2824"/>
              <a:ext cx="24" cy="1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7" name="Line 17"/>
            <p:cNvSpPr>
              <a:spLocks noChangeShapeType="1"/>
            </p:cNvSpPr>
            <p:nvPr/>
          </p:nvSpPr>
          <p:spPr bwMode="auto">
            <a:xfrm flipH="1">
              <a:off x="2032" y="3944"/>
              <a:ext cx="1248" cy="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8" name="Line 18"/>
            <p:cNvSpPr>
              <a:spLocks noChangeShapeType="1"/>
            </p:cNvSpPr>
            <p:nvPr/>
          </p:nvSpPr>
          <p:spPr bwMode="auto">
            <a:xfrm flipV="1">
              <a:off x="2024" y="2848"/>
              <a:ext cx="8" cy="10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9" name="Line 19"/>
            <p:cNvSpPr>
              <a:spLocks noChangeShapeType="1"/>
            </p:cNvSpPr>
            <p:nvPr/>
          </p:nvSpPr>
          <p:spPr bwMode="auto">
            <a:xfrm flipH="1">
              <a:off x="1864" y="2856"/>
              <a:ext cx="1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20" name="Line 20"/>
            <p:cNvSpPr>
              <a:spLocks noChangeShapeType="1"/>
            </p:cNvSpPr>
            <p:nvPr/>
          </p:nvSpPr>
          <p:spPr bwMode="auto">
            <a:xfrm flipV="1">
              <a:off x="4272" y="2824"/>
              <a:ext cx="8" cy="11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21" name="Line 21"/>
            <p:cNvSpPr>
              <a:spLocks noChangeShapeType="1"/>
            </p:cNvSpPr>
            <p:nvPr/>
          </p:nvSpPr>
          <p:spPr bwMode="auto">
            <a:xfrm flipH="1">
              <a:off x="4112" y="2832"/>
              <a:ext cx="1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22" name="Line 22"/>
            <p:cNvSpPr>
              <a:spLocks noChangeShapeType="1"/>
            </p:cNvSpPr>
            <p:nvPr/>
          </p:nvSpPr>
          <p:spPr bwMode="auto">
            <a:xfrm flipH="1">
              <a:off x="3272" y="2816"/>
              <a:ext cx="1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23" name="Line 23"/>
            <p:cNvSpPr>
              <a:spLocks noChangeShapeType="1"/>
            </p:cNvSpPr>
            <p:nvPr/>
          </p:nvSpPr>
          <p:spPr bwMode="auto">
            <a:xfrm flipH="1">
              <a:off x="3264" y="2824"/>
              <a:ext cx="24" cy="11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24" name="Oval 24"/>
            <p:cNvSpPr>
              <a:spLocks noChangeArrowheads="1"/>
            </p:cNvSpPr>
            <p:nvPr/>
          </p:nvSpPr>
          <p:spPr bwMode="auto">
            <a:xfrm>
              <a:off x="4264" y="3936"/>
              <a:ext cx="16" cy="2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102425" name="Rectangle 25"/>
            <p:cNvSpPr>
              <a:spLocks noChangeArrowheads="1"/>
            </p:cNvSpPr>
            <p:nvPr/>
          </p:nvSpPr>
          <p:spPr bwMode="auto">
            <a:xfrm>
              <a:off x="1896" y="2256"/>
              <a:ext cx="28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Comic Sans MS" panose="030F0702030302020204" pitchFamily="66" charset="0"/>
                </a:rPr>
                <a:t>VA</a:t>
              </a:r>
            </a:p>
          </p:txBody>
        </p:sp>
        <p:sp>
          <p:nvSpPr>
            <p:cNvPr id="102426" name="Rectangle 26"/>
            <p:cNvSpPr>
              <a:spLocks noChangeArrowheads="1"/>
            </p:cNvSpPr>
            <p:nvPr/>
          </p:nvSpPr>
          <p:spPr bwMode="auto">
            <a:xfrm>
              <a:off x="2976" y="2256"/>
              <a:ext cx="26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Comic Sans MS" panose="030F0702030302020204" pitchFamily="66" charset="0"/>
                </a:rPr>
                <a:t>PA</a:t>
              </a:r>
            </a:p>
          </p:txBody>
        </p:sp>
        <p:sp>
          <p:nvSpPr>
            <p:cNvPr id="102427" name="Rectangle 27"/>
            <p:cNvSpPr>
              <a:spLocks noChangeArrowheads="1"/>
            </p:cNvSpPr>
            <p:nvPr/>
          </p:nvSpPr>
          <p:spPr bwMode="auto">
            <a:xfrm>
              <a:off x="4152" y="2240"/>
              <a:ext cx="37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Comic Sans MS" panose="030F0702030302020204" pitchFamily="66" charset="0"/>
                </a:rPr>
                <a:t>miss</a:t>
              </a:r>
            </a:p>
          </p:txBody>
        </p:sp>
        <p:sp>
          <p:nvSpPr>
            <p:cNvPr id="102428" name="Rectangle 28"/>
            <p:cNvSpPr>
              <a:spLocks noChangeArrowheads="1"/>
            </p:cNvSpPr>
            <p:nvPr/>
          </p:nvSpPr>
          <p:spPr bwMode="auto">
            <a:xfrm>
              <a:off x="3376" y="2952"/>
              <a:ext cx="27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Comic Sans MS" panose="030F0702030302020204" pitchFamily="66" charset="0"/>
                </a:rPr>
                <a:t>hit</a:t>
              </a:r>
            </a:p>
          </p:txBody>
        </p:sp>
        <p:sp>
          <p:nvSpPr>
            <p:cNvPr id="102429" name="Rectangle 29"/>
            <p:cNvSpPr>
              <a:spLocks noChangeArrowheads="1"/>
            </p:cNvSpPr>
            <p:nvPr/>
          </p:nvSpPr>
          <p:spPr bwMode="auto">
            <a:xfrm>
              <a:off x="3616" y="3760"/>
              <a:ext cx="39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Comic Sans MS" panose="030F0702030302020204" pitchFamily="66" charset="0"/>
                </a:rPr>
                <a:t>data</a:t>
              </a:r>
            </a:p>
          </p:txBody>
        </p:sp>
        <p:sp>
          <p:nvSpPr>
            <p:cNvPr id="102430" name="Rectangle 30"/>
            <p:cNvSpPr>
              <a:spLocks noChangeArrowheads="1"/>
            </p:cNvSpPr>
            <p:nvPr/>
          </p:nvSpPr>
          <p:spPr bwMode="auto">
            <a:xfrm>
              <a:off x="2288" y="3200"/>
              <a:ext cx="672" cy="5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Comic Sans MS" panose="030F0702030302020204" pitchFamily="66" charset="0"/>
                </a:rPr>
                <a:t>Trans-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Comic Sans MS" panose="030F0702030302020204" pitchFamily="66" charset="0"/>
                </a:rPr>
                <a:t>lation</a:t>
              </a:r>
            </a:p>
          </p:txBody>
        </p:sp>
        <p:sp>
          <p:nvSpPr>
            <p:cNvPr id="102431" name="Rectangle 31"/>
            <p:cNvSpPr>
              <a:spLocks noChangeArrowheads="1"/>
            </p:cNvSpPr>
            <p:nvPr/>
          </p:nvSpPr>
          <p:spPr bwMode="auto">
            <a:xfrm>
              <a:off x="2976" y="2112"/>
              <a:ext cx="27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Comic Sans MS" panose="030F0702030302020204" pitchFamily="66" charset="0"/>
                </a:rPr>
                <a:t>hit</a:t>
              </a:r>
            </a:p>
          </p:txBody>
        </p:sp>
        <p:sp>
          <p:nvSpPr>
            <p:cNvPr id="102432" name="Line 32"/>
            <p:cNvSpPr>
              <a:spLocks noChangeShapeType="1"/>
            </p:cNvSpPr>
            <p:nvPr/>
          </p:nvSpPr>
          <p:spPr bwMode="auto">
            <a:xfrm>
              <a:off x="2616" y="2920"/>
              <a:ext cx="0" cy="2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33" name="Rectangle 33"/>
            <p:cNvSpPr>
              <a:spLocks noChangeArrowheads="1"/>
            </p:cNvSpPr>
            <p:nvPr/>
          </p:nvSpPr>
          <p:spPr bwMode="auto">
            <a:xfrm>
              <a:off x="2200" y="2952"/>
              <a:ext cx="37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Comic Sans MS" panose="030F0702030302020204" pitchFamily="66" charset="0"/>
                </a:rPr>
                <a:t>miss</a:t>
              </a:r>
            </a:p>
          </p:txBody>
        </p:sp>
        <p:sp>
          <p:nvSpPr>
            <p:cNvPr id="102434" name="Line 34"/>
            <p:cNvSpPr>
              <a:spLocks noChangeShapeType="1"/>
            </p:cNvSpPr>
            <p:nvPr/>
          </p:nvSpPr>
          <p:spPr bwMode="auto">
            <a:xfrm>
              <a:off x="2624" y="3800"/>
              <a:ext cx="0" cy="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35" name="Line 35"/>
            <p:cNvSpPr>
              <a:spLocks noChangeShapeType="1"/>
            </p:cNvSpPr>
            <p:nvPr/>
          </p:nvSpPr>
          <p:spPr bwMode="auto">
            <a:xfrm>
              <a:off x="2632" y="3864"/>
              <a:ext cx="4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36" name="Line 36"/>
            <p:cNvSpPr>
              <a:spLocks noChangeShapeType="1"/>
            </p:cNvSpPr>
            <p:nvPr/>
          </p:nvSpPr>
          <p:spPr bwMode="auto">
            <a:xfrm flipV="1">
              <a:off x="3056" y="2416"/>
              <a:ext cx="0" cy="14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37" name="Line 37"/>
            <p:cNvSpPr>
              <a:spLocks noChangeShapeType="1"/>
            </p:cNvSpPr>
            <p:nvPr/>
          </p:nvSpPr>
          <p:spPr bwMode="auto">
            <a:xfrm flipH="1">
              <a:off x="3264" y="3944"/>
              <a:ext cx="12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38" name="Rectangle 38"/>
            <p:cNvSpPr>
              <a:spLocks noChangeArrowheads="1"/>
            </p:cNvSpPr>
            <p:nvPr/>
          </p:nvSpPr>
          <p:spPr bwMode="auto">
            <a:xfrm>
              <a:off x="4872" y="4024"/>
              <a:ext cx="38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Comic Sans MS" panose="030F0702030302020204" pitchFamily="66" charset="0"/>
                </a:rPr>
                <a:t>20 t</a:t>
              </a:r>
            </a:p>
          </p:txBody>
        </p:sp>
        <p:sp>
          <p:nvSpPr>
            <p:cNvPr id="102439" name="Rectangle 39"/>
            <p:cNvSpPr>
              <a:spLocks noChangeArrowheads="1"/>
            </p:cNvSpPr>
            <p:nvPr/>
          </p:nvSpPr>
          <p:spPr bwMode="auto">
            <a:xfrm>
              <a:off x="3744" y="4016"/>
              <a:ext cx="14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Comic Sans MS" panose="030F0702030302020204" pitchFamily="66" charset="0"/>
                </a:rPr>
                <a:t>t</a:t>
              </a:r>
            </a:p>
          </p:txBody>
        </p:sp>
        <p:sp>
          <p:nvSpPr>
            <p:cNvPr id="102440" name="Rectangle 40"/>
            <p:cNvSpPr>
              <a:spLocks noChangeArrowheads="1"/>
            </p:cNvSpPr>
            <p:nvPr/>
          </p:nvSpPr>
          <p:spPr bwMode="auto">
            <a:xfrm>
              <a:off x="2432" y="4024"/>
              <a:ext cx="46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Comic Sans MS" panose="030F0702030302020204" pitchFamily="66" charset="0"/>
                </a:rPr>
                <a:t>1/2 t</a:t>
              </a:r>
            </a:p>
          </p:txBody>
        </p:sp>
        <p:sp>
          <p:nvSpPr>
            <p:cNvPr id="102441" name="Rectangle 41"/>
            <p:cNvSpPr>
              <a:spLocks noChangeArrowheads="1"/>
            </p:cNvSpPr>
            <p:nvPr/>
          </p:nvSpPr>
          <p:spPr bwMode="auto">
            <a:xfrm>
              <a:off x="232" y="2920"/>
              <a:ext cx="85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latin typeface="Comic Sans MS" panose="030F0702030302020204" pitchFamily="66" charset="0"/>
                </a:rPr>
                <a:t>Translation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latin typeface="Comic Sans MS" panose="030F0702030302020204" pitchFamily="66" charset="0"/>
                </a:rPr>
                <a:t>with a TLB</a:t>
              </a:r>
            </a:p>
          </p:txBody>
        </p:sp>
      </p:grpSp>
    </p:spTree>
  </p:cSld>
  <p:clrMapOvr>
    <a:masterClrMapping/>
  </p:clrMapOvr>
  <p:transition spd="slow">
    <p:pull dir="r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644063" cy="1196975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3500"/>
              <a:t>Fast hits by Avoiding Address Translation</a:t>
            </a:r>
            <a:r>
              <a:rPr lang="en-US" altLang="zh-CN" sz="3900"/>
              <a:t> </a:t>
            </a:r>
          </a:p>
        </p:txBody>
      </p:sp>
      <p:grpSp>
        <p:nvGrpSpPr>
          <p:cNvPr id="103427" name="Group 3"/>
          <p:cNvGrpSpPr>
            <a:grpSpLocks/>
          </p:cNvGrpSpPr>
          <p:nvPr/>
        </p:nvGrpSpPr>
        <p:grpSpPr bwMode="auto">
          <a:xfrm>
            <a:off x="582613" y="1374775"/>
            <a:ext cx="1514475" cy="4540250"/>
            <a:chOff x="367" y="866"/>
            <a:chExt cx="954" cy="2860"/>
          </a:xfrm>
        </p:grpSpPr>
        <p:sp>
          <p:nvSpPr>
            <p:cNvPr id="103458" name="Rectangle 4"/>
            <p:cNvSpPr>
              <a:spLocks noChangeArrowheads="1"/>
            </p:cNvSpPr>
            <p:nvPr/>
          </p:nvSpPr>
          <p:spPr bwMode="auto">
            <a:xfrm>
              <a:off x="600" y="866"/>
              <a:ext cx="536" cy="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CPU</a:t>
              </a:r>
            </a:p>
          </p:txBody>
        </p:sp>
        <p:sp>
          <p:nvSpPr>
            <p:cNvPr id="103459" name="Rectangle 5"/>
            <p:cNvSpPr>
              <a:spLocks noChangeArrowheads="1"/>
            </p:cNvSpPr>
            <p:nvPr/>
          </p:nvSpPr>
          <p:spPr bwMode="auto">
            <a:xfrm>
              <a:off x="600" y="1538"/>
              <a:ext cx="536" cy="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TB</a:t>
              </a:r>
            </a:p>
          </p:txBody>
        </p:sp>
        <p:sp>
          <p:nvSpPr>
            <p:cNvPr id="103460" name="Rectangle 6"/>
            <p:cNvSpPr>
              <a:spLocks noChangeArrowheads="1"/>
            </p:cNvSpPr>
            <p:nvPr/>
          </p:nvSpPr>
          <p:spPr bwMode="auto">
            <a:xfrm>
              <a:off x="600" y="2186"/>
              <a:ext cx="536" cy="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$</a:t>
              </a:r>
            </a:p>
          </p:txBody>
        </p:sp>
        <p:sp>
          <p:nvSpPr>
            <p:cNvPr id="103461" name="Rectangle 7"/>
            <p:cNvSpPr>
              <a:spLocks noChangeArrowheads="1"/>
            </p:cNvSpPr>
            <p:nvPr/>
          </p:nvSpPr>
          <p:spPr bwMode="auto">
            <a:xfrm>
              <a:off x="600" y="2858"/>
              <a:ext cx="536" cy="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MEM</a:t>
              </a:r>
            </a:p>
          </p:txBody>
        </p:sp>
        <p:sp>
          <p:nvSpPr>
            <p:cNvPr id="103462" name="Line 8"/>
            <p:cNvSpPr>
              <a:spLocks noChangeShapeType="1"/>
            </p:cNvSpPr>
            <p:nvPr/>
          </p:nvSpPr>
          <p:spPr bwMode="auto">
            <a:xfrm>
              <a:off x="856" y="1238"/>
              <a:ext cx="0" cy="2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63" name="Line 9"/>
            <p:cNvSpPr>
              <a:spLocks noChangeShapeType="1"/>
            </p:cNvSpPr>
            <p:nvPr/>
          </p:nvSpPr>
          <p:spPr bwMode="auto">
            <a:xfrm>
              <a:off x="856" y="1898"/>
              <a:ext cx="0" cy="2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64" name="Line 10"/>
            <p:cNvSpPr>
              <a:spLocks noChangeShapeType="1"/>
            </p:cNvSpPr>
            <p:nvPr/>
          </p:nvSpPr>
          <p:spPr bwMode="auto">
            <a:xfrm>
              <a:off x="856" y="2558"/>
              <a:ext cx="0" cy="2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65" name="Rectangle 11"/>
            <p:cNvSpPr>
              <a:spLocks noChangeArrowheads="1"/>
            </p:cNvSpPr>
            <p:nvPr/>
          </p:nvSpPr>
          <p:spPr bwMode="auto">
            <a:xfrm>
              <a:off x="963" y="1284"/>
              <a:ext cx="30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VA</a:t>
              </a:r>
            </a:p>
          </p:txBody>
        </p:sp>
        <p:sp>
          <p:nvSpPr>
            <p:cNvPr id="103466" name="Rectangle 12"/>
            <p:cNvSpPr>
              <a:spLocks noChangeArrowheads="1"/>
            </p:cNvSpPr>
            <p:nvPr/>
          </p:nvSpPr>
          <p:spPr bwMode="auto">
            <a:xfrm>
              <a:off x="963" y="1908"/>
              <a:ext cx="30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PA</a:t>
              </a:r>
            </a:p>
          </p:txBody>
        </p:sp>
        <p:sp>
          <p:nvSpPr>
            <p:cNvPr id="103467" name="Rectangle 13"/>
            <p:cNvSpPr>
              <a:spLocks noChangeArrowheads="1"/>
            </p:cNvSpPr>
            <p:nvPr/>
          </p:nvSpPr>
          <p:spPr bwMode="auto">
            <a:xfrm>
              <a:off x="975" y="2568"/>
              <a:ext cx="30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PA</a:t>
              </a:r>
            </a:p>
          </p:txBody>
        </p:sp>
        <p:sp>
          <p:nvSpPr>
            <p:cNvPr id="103468" name="Rectangle 14"/>
            <p:cNvSpPr>
              <a:spLocks noChangeArrowheads="1"/>
            </p:cNvSpPr>
            <p:nvPr/>
          </p:nvSpPr>
          <p:spPr bwMode="auto">
            <a:xfrm>
              <a:off x="367" y="3324"/>
              <a:ext cx="954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Conventional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Organization</a:t>
              </a:r>
            </a:p>
          </p:txBody>
        </p:sp>
      </p:grpSp>
      <p:grpSp>
        <p:nvGrpSpPr>
          <p:cNvPr id="103428" name="Group 15"/>
          <p:cNvGrpSpPr>
            <a:grpSpLocks/>
          </p:cNvGrpSpPr>
          <p:nvPr/>
        </p:nvGrpSpPr>
        <p:grpSpPr bwMode="auto">
          <a:xfrm>
            <a:off x="2484438" y="1268413"/>
            <a:ext cx="3076575" cy="4852987"/>
            <a:chOff x="1737" y="795"/>
            <a:chExt cx="1938" cy="3057"/>
          </a:xfrm>
        </p:grpSpPr>
        <p:sp>
          <p:nvSpPr>
            <p:cNvPr id="103446" name="Rectangle 16"/>
            <p:cNvSpPr>
              <a:spLocks noChangeArrowheads="1"/>
            </p:cNvSpPr>
            <p:nvPr/>
          </p:nvSpPr>
          <p:spPr bwMode="auto">
            <a:xfrm>
              <a:off x="2426" y="795"/>
              <a:ext cx="536" cy="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CPU</a:t>
              </a:r>
            </a:p>
          </p:txBody>
        </p:sp>
        <p:sp>
          <p:nvSpPr>
            <p:cNvPr id="103447" name="Rectangle 17"/>
            <p:cNvSpPr>
              <a:spLocks noChangeArrowheads="1"/>
            </p:cNvSpPr>
            <p:nvPr/>
          </p:nvSpPr>
          <p:spPr bwMode="auto">
            <a:xfrm>
              <a:off x="2426" y="1467"/>
              <a:ext cx="536" cy="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$</a:t>
              </a:r>
            </a:p>
          </p:txBody>
        </p:sp>
        <p:sp>
          <p:nvSpPr>
            <p:cNvPr id="103448" name="Rectangle 18"/>
            <p:cNvSpPr>
              <a:spLocks noChangeArrowheads="1"/>
            </p:cNvSpPr>
            <p:nvPr/>
          </p:nvSpPr>
          <p:spPr bwMode="auto">
            <a:xfrm>
              <a:off x="2426" y="2115"/>
              <a:ext cx="536" cy="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TB</a:t>
              </a:r>
            </a:p>
          </p:txBody>
        </p:sp>
        <p:sp>
          <p:nvSpPr>
            <p:cNvPr id="103449" name="Rectangle 19"/>
            <p:cNvSpPr>
              <a:spLocks noChangeArrowheads="1"/>
            </p:cNvSpPr>
            <p:nvPr/>
          </p:nvSpPr>
          <p:spPr bwMode="auto">
            <a:xfrm>
              <a:off x="2426" y="2787"/>
              <a:ext cx="536" cy="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MEM</a:t>
              </a:r>
            </a:p>
          </p:txBody>
        </p:sp>
        <p:sp>
          <p:nvSpPr>
            <p:cNvPr id="103450" name="Line 20"/>
            <p:cNvSpPr>
              <a:spLocks noChangeShapeType="1"/>
            </p:cNvSpPr>
            <p:nvPr/>
          </p:nvSpPr>
          <p:spPr bwMode="auto">
            <a:xfrm>
              <a:off x="2682" y="1167"/>
              <a:ext cx="0" cy="2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51" name="Line 21"/>
            <p:cNvSpPr>
              <a:spLocks noChangeShapeType="1"/>
            </p:cNvSpPr>
            <p:nvPr/>
          </p:nvSpPr>
          <p:spPr bwMode="auto">
            <a:xfrm>
              <a:off x="2682" y="1827"/>
              <a:ext cx="0" cy="2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52" name="Line 22"/>
            <p:cNvSpPr>
              <a:spLocks noChangeShapeType="1"/>
            </p:cNvSpPr>
            <p:nvPr/>
          </p:nvSpPr>
          <p:spPr bwMode="auto">
            <a:xfrm>
              <a:off x="2682" y="2487"/>
              <a:ext cx="0" cy="2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53" name="Rectangle 23"/>
            <p:cNvSpPr>
              <a:spLocks noChangeArrowheads="1"/>
            </p:cNvSpPr>
            <p:nvPr/>
          </p:nvSpPr>
          <p:spPr bwMode="auto">
            <a:xfrm>
              <a:off x="2789" y="1213"/>
              <a:ext cx="30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VA</a:t>
              </a:r>
            </a:p>
          </p:txBody>
        </p:sp>
        <p:sp>
          <p:nvSpPr>
            <p:cNvPr id="103454" name="Rectangle 24"/>
            <p:cNvSpPr>
              <a:spLocks noChangeArrowheads="1"/>
            </p:cNvSpPr>
            <p:nvPr/>
          </p:nvSpPr>
          <p:spPr bwMode="auto">
            <a:xfrm>
              <a:off x="2789" y="1837"/>
              <a:ext cx="30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VA</a:t>
              </a:r>
            </a:p>
          </p:txBody>
        </p:sp>
        <p:sp>
          <p:nvSpPr>
            <p:cNvPr id="103455" name="Rectangle 25"/>
            <p:cNvSpPr>
              <a:spLocks noChangeArrowheads="1"/>
            </p:cNvSpPr>
            <p:nvPr/>
          </p:nvSpPr>
          <p:spPr bwMode="auto">
            <a:xfrm>
              <a:off x="2801" y="2497"/>
              <a:ext cx="30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PA</a:t>
              </a:r>
            </a:p>
          </p:txBody>
        </p:sp>
        <p:sp>
          <p:nvSpPr>
            <p:cNvPr id="103456" name="Rectangle 26"/>
            <p:cNvSpPr>
              <a:spLocks noChangeArrowheads="1"/>
            </p:cNvSpPr>
            <p:nvPr/>
          </p:nvSpPr>
          <p:spPr bwMode="auto">
            <a:xfrm>
              <a:off x="1737" y="3277"/>
              <a:ext cx="1938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solidFill>
                    <a:schemeClr val="tx2"/>
                  </a:solidFill>
                </a:rPr>
                <a:t>Virtually Addressed Cache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Translate only on miss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Synonym Problem</a:t>
              </a:r>
            </a:p>
          </p:txBody>
        </p:sp>
        <p:sp>
          <p:nvSpPr>
            <p:cNvPr id="103457" name="Rectangle 27"/>
            <p:cNvSpPr>
              <a:spLocks noChangeArrowheads="1"/>
            </p:cNvSpPr>
            <p:nvPr/>
          </p:nvSpPr>
          <p:spPr bwMode="auto">
            <a:xfrm>
              <a:off x="1849" y="1429"/>
              <a:ext cx="434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VA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Tags</a:t>
              </a:r>
            </a:p>
          </p:txBody>
        </p:sp>
      </p:grpSp>
      <p:grpSp>
        <p:nvGrpSpPr>
          <p:cNvPr id="103429" name="Group 28"/>
          <p:cNvGrpSpPr>
            <a:grpSpLocks/>
          </p:cNvGrpSpPr>
          <p:nvPr/>
        </p:nvGrpSpPr>
        <p:grpSpPr bwMode="auto">
          <a:xfrm>
            <a:off x="5394325" y="1196975"/>
            <a:ext cx="3889375" cy="5162550"/>
            <a:chOff x="3643" y="1160"/>
            <a:chExt cx="2450" cy="3252"/>
          </a:xfrm>
        </p:grpSpPr>
        <p:sp>
          <p:nvSpPr>
            <p:cNvPr id="103430" name="Rectangle 29"/>
            <p:cNvSpPr>
              <a:spLocks noChangeArrowheads="1"/>
            </p:cNvSpPr>
            <p:nvPr/>
          </p:nvSpPr>
          <p:spPr bwMode="auto">
            <a:xfrm>
              <a:off x="4220" y="1160"/>
              <a:ext cx="536" cy="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CPU</a:t>
              </a:r>
            </a:p>
          </p:txBody>
        </p:sp>
        <p:sp>
          <p:nvSpPr>
            <p:cNvPr id="103431" name="Rectangle 30"/>
            <p:cNvSpPr>
              <a:spLocks noChangeArrowheads="1"/>
            </p:cNvSpPr>
            <p:nvPr/>
          </p:nvSpPr>
          <p:spPr bwMode="auto">
            <a:xfrm>
              <a:off x="4220" y="1832"/>
              <a:ext cx="536" cy="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$</a:t>
              </a:r>
            </a:p>
          </p:txBody>
        </p:sp>
        <p:sp>
          <p:nvSpPr>
            <p:cNvPr id="103432" name="Rectangle 31"/>
            <p:cNvSpPr>
              <a:spLocks noChangeArrowheads="1"/>
            </p:cNvSpPr>
            <p:nvPr/>
          </p:nvSpPr>
          <p:spPr bwMode="auto">
            <a:xfrm>
              <a:off x="4964" y="1832"/>
              <a:ext cx="536" cy="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TB</a:t>
              </a:r>
            </a:p>
          </p:txBody>
        </p:sp>
        <p:sp>
          <p:nvSpPr>
            <p:cNvPr id="103433" name="Rectangle 32"/>
            <p:cNvSpPr>
              <a:spLocks noChangeArrowheads="1"/>
            </p:cNvSpPr>
            <p:nvPr/>
          </p:nvSpPr>
          <p:spPr bwMode="auto">
            <a:xfrm>
              <a:off x="4604" y="2792"/>
              <a:ext cx="536" cy="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MEM</a:t>
              </a:r>
            </a:p>
          </p:txBody>
        </p:sp>
        <p:sp>
          <p:nvSpPr>
            <p:cNvPr id="103434" name="Line 33"/>
            <p:cNvSpPr>
              <a:spLocks noChangeShapeType="1"/>
            </p:cNvSpPr>
            <p:nvPr/>
          </p:nvSpPr>
          <p:spPr bwMode="auto">
            <a:xfrm>
              <a:off x="4476" y="1532"/>
              <a:ext cx="0" cy="2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5" name="Line 34"/>
            <p:cNvSpPr>
              <a:spLocks noChangeShapeType="1"/>
            </p:cNvSpPr>
            <p:nvPr/>
          </p:nvSpPr>
          <p:spPr bwMode="auto">
            <a:xfrm>
              <a:off x="4476" y="2192"/>
              <a:ext cx="0" cy="2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6" name="Line 35"/>
            <p:cNvSpPr>
              <a:spLocks noChangeShapeType="1"/>
            </p:cNvSpPr>
            <p:nvPr/>
          </p:nvSpPr>
          <p:spPr bwMode="auto">
            <a:xfrm>
              <a:off x="4860" y="2492"/>
              <a:ext cx="0" cy="2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7" name="Rectangle 36"/>
            <p:cNvSpPr>
              <a:spLocks noChangeArrowheads="1"/>
            </p:cNvSpPr>
            <p:nvPr/>
          </p:nvSpPr>
          <p:spPr bwMode="auto">
            <a:xfrm>
              <a:off x="4079" y="1554"/>
              <a:ext cx="30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VA</a:t>
              </a:r>
            </a:p>
          </p:txBody>
        </p:sp>
        <p:sp>
          <p:nvSpPr>
            <p:cNvPr id="103438" name="Rectangle 37"/>
            <p:cNvSpPr>
              <a:spLocks noChangeArrowheads="1"/>
            </p:cNvSpPr>
            <p:nvPr/>
          </p:nvSpPr>
          <p:spPr bwMode="auto">
            <a:xfrm>
              <a:off x="3643" y="1818"/>
              <a:ext cx="434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PA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Tags</a:t>
              </a:r>
            </a:p>
          </p:txBody>
        </p:sp>
        <p:sp>
          <p:nvSpPr>
            <p:cNvPr id="103439" name="Rectangle 38"/>
            <p:cNvSpPr>
              <a:spLocks noChangeArrowheads="1"/>
            </p:cNvSpPr>
            <p:nvPr/>
          </p:nvSpPr>
          <p:spPr bwMode="auto">
            <a:xfrm>
              <a:off x="5267" y="2202"/>
              <a:ext cx="30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PA</a:t>
              </a:r>
            </a:p>
          </p:txBody>
        </p:sp>
        <p:sp>
          <p:nvSpPr>
            <p:cNvPr id="103440" name="Line 39"/>
            <p:cNvSpPr>
              <a:spLocks noChangeShapeType="1"/>
            </p:cNvSpPr>
            <p:nvPr/>
          </p:nvSpPr>
          <p:spPr bwMode="auto">
            <a:xfrm>
              <a:off x="5232" y="1580"/>
              <a:ext cx="12" cy="2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1" name="Line 40"/>
            <p:cNvSpPr>
              <a:spLocks noChangeShapeType="1"/>
            </p:cNvSpPr>
            <p:nvPr/>
          </p:nvSpPr>
          <p:spPr bwMode="auto">
            <a:xfrm flipH="1">
              <a:off x="4468" y="1584"/>
              <a:ext cx="7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2" name="Line 41"/>
            <p:cNvSpPr>
              <a:spLocks noChangeShapeType="1"/>
            </p:cNvSpPr>
            <p:nvPr/>
          </p:nvSpPr>
          <p:spPr bwMode="auto">
            <a:xfrm>
              <a:off x="5232" y="2216"/>
              <a:ext cx="0" cy="2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3" name="Line 42"/>
            <p:cNvSpPr>
              <a:spLocks noChangeShapeType="1"/>
            </p:cNvSpPr>
            <p:nvPr/>
          </p:nvSpPr>
          <p:spPr bwMode="auto">
            <a:xfrm>
              <a:off x="4484" y="2484"/>
              <a:ext cx="7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4" name="Rectangle 43"/>
            <p:cNvSpPr>
              <a:spLocks noChangeArrowheads="1"/>
            </p:cNvSpPr>
            <p:nvPr/>
          </p:nvSpPr>
          <p:spPr bwMode="auto">
            <a:xfrm>
              <a:off x="3651" y="3318"/>
              <a:ext cx="2442" cy="10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solidFill>
                    <a:schemeClr val="tx2"/>
                  </a:solidFill>
                </a:rPr>
                <a:t>Virtual indexed, Physically tagged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Overlap $ access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with VA translation: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requires $ index to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remain invariant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across translation</a:t>
              </a:r>
            </a:p>
          </p:txBody>
        </p:sp>
        <p:sp>
          <p:nvSpPr>
            <p:cNvPr id="103445" name="Rectangle 44"/>
            <p:cNvSpPr>
              <a:spLocks noChangeArrowheads="1"/>
            </p:cNvSpPr>
            <p:nvPr/>
          </p:nvSpPr>
          <p:spPr bwMode="auto">
            <a:xfrm>
              <a:off x="4712" y="2396"/>
              <a:ext cx="356" cy="1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L2 $</a:t>
              </a:r>
            </a:p>
          </p:txBody>
        </p:sp>
      </p:grpSp>
    </p:spTree>
  </p:cSld>
  <p:clrMapOvr>
    <a:masterClrMapping/>
  </p:clrMapOvr>
  <p:transition spd="slow">
    <p:pull dir="r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3900"/>
              <a:t>Virtual Addressed Cache</a:t>
            </a:r>
          </a:p>
        </p:txBody>
      </p:sp>
      <p:sp>
        <p:nvSpPr>
          <p:cNvPr id="51203" name="Rectangle 3"/>
          <p:cNvSpPr>
            <a:spLocks noGrp="1" noRot="1" noChangeArrowheads="1"/>
          </p:cNvSpPr>
          <p:nvPr>
            <p:ph sz="half" idx="1"/>
          </p:nvPr>
        </p:nvSpPr>
        <p:spPr>
          <a:xfrm>
            <a:off x="395288" y="1341438"/>
            <a:ext cx="7556500" cy="1333500"/>
          </a:xfrm>
        </p:spPr>
        <p:txBody>
          <a:bodyPr lIns="90488" tIns="44450" rIns="90488" bIns="44450"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zh-CN">
                <a:latin typeface="Comic Sans MS" panose="030F0702030302020204" pitchFamily="66" charset="0"/>
              </a:rPr>
              <a:t>Send virtual address to cache? Called </a:t>
            </a:r>
            <a:r>
              <a:rPr lang="en-US" altLang="zh-CN" i="1" u="sng">
                <a:solidFill>
                  <a:srgbClr val="0000FF"/>
                </a:solidFill>
                <a:latin typeface="Comic Sans MS" panose="030F0702030302020204" pitchFamily="66" charset="0"/>
              </a:rPr>
              <a:t>Virtually Addressed Cache</a:t>
            </a:r>
            <a:r>
              <a:rPr lang="en-US" altLang="zh-CN" u="sng">
                <a:latin typeface="Comic Sans MS" panose="030F0702030302020204" pitchFamily="66" charset="0"/>
              </a:rPr>
              <a:t> </a:t>
            </a:r>
            <a:r>
              <a:rPr lang="en-US" altLang="zh-CN">
                <a:latin typeface="Comic Sans MS" panose="030F0702030302020204" pitchFamily="66" charset="0"/>
              </a:rPr>
              <a:t>or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Comic Sans MS" panose="030F0702030302020204" pitchFamily="66" charset="0"/>
              </a:rPr>
              <a:t>  just </a:t>
            </a:r>
            <a:r>
              <a:rPr lang="en-US" altLang="zh-CN" i="1" u="sng">
                <a:solidFill>
                  <a:srgbClr val="0000FF"/>
                </a:solidFill>
                <a:latin typeface="Comic Sans MS" panose="030F0702030302020204" pitchFamily="66" charset="0"/>
              </a:rPr>
              <a:t>Virtual Cache</a:t>
            </a:r>
            <a:r>
              <a:rPr lang="en-US" altLang="zh-CN" i="1" u="sng">
                <a:solidFill>
                  <a:schemeClr val="hlink"/>
                </a:solidFill>
                <a:latin typeface="Comic Sans MS" panose="030F0702030302020204" pitchFamily="66" charset="0"/>
              </a:rPr>
              <a:t> (</a:t>
            </a:r>
            <a:r>
              <a:rPr lang="en-US" altLang="zh-CN">
                <a:latin typeface="Comic Sans MS" panose="030F0702030302020204" pitchFamily="66" charset="0"/>
              </a:rPr>
              <a:t>vs. </a:t>
            </a:r>
            <a:r>
              <a:rPr lang="en-US" altLang="zh-CN" i="1" u="sng">
                <a:solidFill>
                  <a:srgbClr val="0000FF"/>
                </a:solidFill>
                <a:latin typeface="Comic Sans MS" panose="030F0702030302020204" pitchFamily="66" charset="0"/>
              </a:rPr>
              <a:t>Physical Cache)</a:t>
            </a:r>
            <a:endParaRPr lang="en-US" altLang="zh-CN" sz="20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51204" name="Rectangle 4"/>
          <p:cNvSpPr>
            <a:spLocks noGrp="1" noRot="1" noChangeArrowheads="1"/>
          </p:cNvSpPr>
          <p:nvPr>
            <p:ph sz="half" idx="2"/>
          </p:nvPr>
        </p:nvSpPr>
        <p:spPr>
          <a:xfrm>
            <a:off x="468313" y="2781300"/>
            <a:ext cx="8180387" cy="3178175"/>
          </a:xfrm>
        </p:spPr>
        <p:txBody>
          <a:bodyPr/>
          <a:lstStyle/>
          <a:p>
            <a:pPr eaLnBrk="1" hangingPunct="1"/>
            <a:r>
              <a:rPr lang="en-US" altLang="zh-CN">
                <a:latin typeface="Comic Sans MS" panose="030F0702030302020204" pitchFamily="66" charset="0"/>
              </a:rPr>
              <a:t>Every time process is switched logically must </a:t>
            </a:r>
            <a:r>
              <a:rPr lang="en-US" altLang="zh-CN">
                <a:solidFill>
                  <a:srgbClr val="3333FF"/>
                </a:solidFill>
                <a:latin typeface="Comic Sans MS" panose="030F0702030302020204" pitchFamily="66" charset="0"/>
              </a:rPr>
              <a:t>flush </a:t>
            </a:r>
            <a:r>
              <a:rPr lang="en-US" altLang="zh-CN">
                <a:latin typeface="Comic Sans MS" panose="030F0702030302020204" pitchFamily="66" charset="0"/>
              </a:rPr>
              <a:t>the cache; otherwise get false hits</a:t>
            </a:r>
          </a:p>
          <a:p>
            <a:pPr lvl="1" eaLnBrk="1" hangingPunct="1"/>
            <a:r>
              <a:rPr lang="en-US" altLang="zh-CN">
                <a:latin typeface="Comic Sans MS" panose="030F0702030302020204" pitchFamily="66" charset="0"/>
              </a:rPr>
              <a:t>Cost is time to flush + “compulsory” misses from empty cache</a:t>
            </a:r>
          </a:p>
          <a:p>
            <a:pPr lvl="1" eaLnBrk="1" hangingPunct="1"/>
            <a:r>
              <a:rPr lang="en-US" altLang="zh-CN">
                <a:latin typeface="Comic Sans MS" panose="030F0702030302020204" pitchFamily="66" charset="0"/>
              </a:rPr>
              <a:t>Add</a:t>
            </a:r>
            <a:r>
              <a:rPr lang="en-US" altLang="zh-CN" i="1">
                <a:latin typeface="Comic Sans MS" panose="030F0702030302020204" pitchFamily="66" charset="0"/>
              </a:rPr>
              <a:t> </a:t>
            </a:r>
            <a:r>
              <a:rPr lang="en-US" altLang="zh-CN" i="1" u="sng">
                <a:solidFill>
                  <a:srgbClr val="FF0000"/>
                </a:solidFill>
                <a:latin typeface="Comic Sans MS" panose="030F0702030302020204" pitchFamily="66" charset="0"/>
              </a:rPr>
              <a:t>process identifier tag</a:t>
            </a:r>
            <a:r>
              <a:rPr lang="en-US" altLang="zh-CN" u="sng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>
                <a:latin typeface="Comic Sans MS" panose="030F0702030302020204" pitchFamily="66" charset="0"/>
              </a:rPr>
              <a:t>that identifies process as well as address within process: can’t get a hit if wrong process</a:t>
            </a:r>
          </a:p>
          <a:p>
            <a:pPr eaLnBrk="1" hangingPunct="1"/>
            <a:endParaRPr lang="en-US" altLang="zh-CN" sz="2000"/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auto">
          <a:xfrm>
            <a:off x="5148263" y="404813"/>
            <a:ext cx="4535487" cy="2159000"/>
          </a:xfrm>
          <a:prstGeom prst="irregularSeal2">
            <a:avLst/>
          </a:prstGeom>
          <a:solidFill>
            <a:srgbClr val="FFFF99"/>
          </a:solidFill>
          <a:ln w="9525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/>
              <a:t>Any Problems ?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autoUpdateAnimBg="0"/>
      <p:bldP spid="51204" grpId="0"/>
      <p:bldP spid="5120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Virtual cache </a:t>
            </a:r>
          </a:p>
        </p:txBody>
      </p:sp>
      <p:graphicFrame>
        <p:nvGraphicFramePr>
          <p:cNvPr id="105476" name="Object 2"/>
          <p:cNvGraphicFramePr>
            <a:graphicFrameLocks noChangeAspect="1"/>
          </p:cNvGraphicFramePr>
          <p:nvPr/>
        </p:nvGraphicFramePr>
        <p:xfrm>
          <a:off x="755650" y="1484313"/>
          <a:ext cx="75438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2" imgW="4572000" imgH="2181225" progId="Word.Picture.8">
                  <p:embed/>
                </p:oleObj>
              </mc:Choice>
              <mc:Fallback>
                <p:oleObj name="图片" r:id="rId2" imgW="4572000" imgH="2181225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484313"/>
                        <a:ext cx="7543800" cy="4191000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4430-A4D2-D14E-A929-1467973D9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B88A4-3CB8-7649-9187-8860F8DAF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77737900"/>
      </p:ext>
    </p:extLst>
  </p:cSld>
  <p:clrMapOvr>
    <a:masterClrMapping/>
  </p:clrMapOvr>
  <p:transition spd="slow">
    <p:pull dir="r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Dealing with aliases</a:t>
            </a:r>
          </a:p>
        </p:txBody>
      </p:sp>
      <p:sp>
        <p:nvSpPr>
          <p:cNvPr id="10649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Dealing with </a:t>
            </a:r>
            <a:r>
              <a:rPr lang="en-US" altLang="zh-CN" i="1" u="sng" dirty="0">
                <a:solidFill>
                  <a:srgbClr val="FF0000"/>
                </a:solidFill>
              </a:rPr>
              <a:t>aliases</a:t>
            </a:r>
            <a:r>
              <a:rPr lang="en-US" altLang="zh-CN" i="1" dirty="0">
                <a:solidFill>
                  <a:schemeClr val="hlink"/>
                </a:solidFill>
              </a:rPr>
              <a:t> </a:t>
            </a:r>
            <a:r>
              <a:rPr lang="en-US" altLang="zh-CN" dirty="0"/>
              <a:t>(</a:t>
            </a:r>
            <a:r>
              <a:rPr lang="en-US" altLang="zh-CN" i="1" u="sng" dirty="0">
                <a:solidFill>
                  <a:srgbClr val="FF0000"/>
                </a:solidFill>
              </a:rPr>
              <a:t>synonyms</a:t>
            </a:r>
            <a:r>
              <a:rPr lang="en-US" altLang="zh-CN" dirty="0"/>
              <a:t>); Two different virtual addresses map  to same physical address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tx2"/>
                </a:solidFill>
              </a:rPr>
              <a:t>NO</a:t>
            </a:r>
            <a:r>
              <a:rPr lang="en-US" altLang="zh-CN" dirty="0"/>
              <a:t> aliasing!   What are the implications?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HW antialiasing: guarantees every cache block has unique address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verify on miss (rather than on every hit)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cache set size	&lt;= page size 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what if it gets larger?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How can SW simplify the problem?  (called </a:t>
            </a:r>
            <a:r>
              <a:rPr lang="en-US" altLang="zh-CN" i="1" u="sng" dirty="0">
                <a:solidFill>
                  <a:srgbClr val="FF0000"/>
                </a:solidFill>
              </a:rPr>
              <a:t>page coloring</a:t>
            </a:r>
            <a:r>
              <a:rPr lang="en-US" altLang="zh-CN" i="1" u="sng" dirty="0">
                <a:solidFill>
                  <a:schemeClr val="hlink"/>
                </a:solidFill>
              </a:rPr>
              <a:t>)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I/O must interact with cache, so need virtual address</a:t>
            </a:r>
          </a:p>
        </p:txBody>
      </p:sp>
    </p:spTree>
  </p:cSld>
  <p:clrMapOvr>
    <a:masterClrMapping/>
  </p:clrMapOvr>
  <p:transition spd="slow">
    <p:pull dir="r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750" y="0"/>
            <a:ext cx="8559800" cy="1143000"/>
          </a:xfrm>
        </p:spPr>
        <p:txBody>
          <a:bodyPr/>
          <a:lstStyle/>
          <a:p>
            <a:pPr eaLnBrk="1" hangingPunct="1"/>
            <a:r>
              <a:rPr lang="en-US" altLang="zh-CN" sz="3600"/>
              <a:t>Aliases problem with Virtual cache</a:t>
            </a:r>
          </a:p>
        </p:txBody>
      </p:sp>
      <p:graphicFrame>
        <p:nvGraphicFramePr>
          <p:cNvPr id="107523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506663" y="1071563"/>
          <a:ext cx="4343400" cy="414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2" imgW="3314700" imgH="3162300" progId="Word.Picture.8">
                  <p:embed/>
                </p:oleObj>
              </mc:Choice>
              <mc:Fallback>
                <p:oleObj name="图片" r:id="rId2" imgW="3314700" imgH="316230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63" y="1071563"/>
                        <a:ext cx="4343400" cy="4143375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4" name="TextBox 5"/>
          <p:cNvSpPr txBox="1">
            <a:spLocks noChangeArrowheads="1"/>
          </p:cNvSpPr>
          <p:nvPr/>
        </p:nvSpPr>
        <p:spPr bwMode="auto">
          <a:xfrm>
            <a:off x="500063" y="5357813"/>
            <a:ext cx="832952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dirty="0">
                <a:solidFill>
                  <a:schemeClr val="tx2"/>
                </a:solidFill>
              </a:rPr>
              <a:t>If  the index and offset bits of two aliases are forced to be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dirty="0">
                <a:solidFill>
                  <a:srgbClr val="FF0000"/>
                </a:solidFill>
              </a:rPr>
              <a:t>the same</a:t>
            </a:r>
            <a:r>
              <a:rPr kumimoji="0" lang="en-US" altLang="zh-CN" sz="2000">
                <a:solidFill>
                  <a:schemeClr val="tx2"/>
                </a:solidFill>
              </a:rPr>
              <a:t>, then </a:t>
            </a:r>
            <a:r>
              <a:rPr kumimoji="0" lang="en-US" altLang="zh-CN" sz="2000" dirty="0">
                <a:solidFill>
                  <a:schemeClr val="tx2"/>
                </a:solidFill>
              </a:rPr>
              <a:t>the aliases address will map to the same block in cache.</a:t>
            </a:r>
            <a:endParaRPr kumimoji="0" lang="zh-CN" altLang="en-US" sz="4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Overlap address translation and cache access</a:t>
            </a:r>
            <a:br>
              <a:rPr lang="en-US" altLang="zh-CN" sz="2400"/>
            </a:br>
            <a:r>
              <a:rPr lang="en-US" altLang="zh-CN" sz="2400">
                <a:solidFill>
                  <a:srgbClr val="3333FF"/>
                </a:solidFill>
              </a:rPr>
              <a:t>(Virtual indexed, physically tagged)</a:t>
            </a:r>
            <a:r>
              <a:rPr lang="en-US" altLang="zh-CN" sz="2400"/>
              <a:t> </a:t>
            </a:r>
          </a:p>
        </p:txBody>
      </p:sp>
      <p:graphicFrame>
        <p:nvGraphicFramePr>
          <p:cNvPr id="55300" name="Object 2"/>
          <p:cNvGraphicFramePr>
            <a:graphicFrameLocks noChangeAspect="1"/>
          </p:cNvGraphicFramePr>
          <p:nvPr/>
        </p:nvGraphicFramePr>
        <p:xfrm>
          <a:off x="762000" y="1600200"/>
          <a:ext cx="7497763" cy="461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2" imgW="4244622" imgH="2607733" progId="Word.Picture.8">
                  <p:embed/>
                </p:oleObj>
              </mc:Choice>
              <mc:Fallback>
                <p:oleObj name="图片" r:id="rId2" imgW="4244622" imgH="2607733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7497763" cy="4610100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爆炸形 1 5"/>
          <p:cNvSpPr/>
          <p:nvPr/>
        </p:nvSpPr>
        <p:spPr>
          <a:xfrm>
            <a:off x="4643438" y="1500188"/>
            <a:ext cx="4786312" cy="150018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000" b="1" dirty="0">
                <a:solidFill>
                  <a:schemeClr val="tx1"/>
                </a:solidFill>
              </a:rPr>
              <a:t>Any limitation ?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What’s the limitation?</a:t>
            </a:r>
            <a:endParaRPr lang="zh-CN" altLang="en-US"/>
          </a:p>
        </p:txBody>
      </p:sp>
      <p:graphicFrame>
        <p:nvGraphicFramePr>
          <p:cNvPr id="17817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354263" y="1143000"/>
          <a:ext cx="4578350" cy="281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2" imgW="4244622" imgH="2607733" progId="Word.Picture.8">
                  <p:embed/>
                </p:oleObj>
              </mc:Choice>
              <mc:Fallback>
                <p:oleObj name="图片" r:id="rId2" imgW="4244622" imgH="2607733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1143000"/>
                        <a:ext cx="4578350" cy="2813050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2" name="TextBox 4"/>
          <p:cNvSpPr txBox="1">
            <a:spLocks noChangeArrowheads="1"/>
          </p:cNvSpPr>
          <p:nvPr/>
        </p:nvSpPr>
        <p:spPr bwMode="auto">
          <a:xfrm>
            <a:off x="571500" y="4000500"/>
            <a:ext cx="81438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chemeClr val="tx2"/>
                </a:solidFill>
              </a:rPr>
              <a:t>IF it’s </a:t>
            </a:r>
            <a:r>
              <a:rPr kumimoji="0" lang="en-US" altLang="zh-CN" sz="2400">
                <a:solidFill>
                  <a:srgbClr val="FF0000"/>
                </a:solidFill>
              </a:rPr>
              <a:t>direct map cache</a:t>
            </a:r>
            <a:r>
              <a:rPr kumimoji="0" lang="en-US" altLang="zh-CN" sz="2400">
                <a:solidFill>
                  <a:schemeClr val="tx2"/>
                </a:solidFill>
              </a:rPr>
              <a:t>, then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chemeClr val="tx2"/>
                </a:solidFill>
              </a:rPr>
              <a:t>      Cache size = 2</a:t>
            </a:r>
            <a:r>
              <a:rPr kumimoji="0" lang="en-US" altLang="zh-CN" sz="2400" baseline="30000">
                <a:solidFill>
                  <a:schemeClr val="tx2"/>
                </a:solidFill>
              </a:rPr>
              <a:t>index</a:t>
            </a:r>
            <a:r>
              <a:rPr kumimoji="0" lang="en-US" altLang="zh-CN" sz="2400">
                <a:solidFill>
                  <a:schemeClr val="tx2"/>
                </a:solidFill>
              </a:rPr>
              <a:t> * 2</a:t>
            </a:r>
            <a:r>
              <a:rPr kumimoji="0" lang="en-US" altLang="zh-CN" sz="2400" baseline="30000">
                <a:solidFill>
                  <a:schemeClr val="tx2"/>
                </a:solidFill>
              </a:rPr>
              <a:t>blockoffset</a:t>
            </a:r>
            <a:r>
              <a:rPr kumimoji="0" lang="en-US" altLang="zh-CN" sz="2400">
                <a:solidFill>
                  <a:schemeClr val="tx2"/>
                </a:solidFill>
              </a:rPr>
              <a:t>  &lt;= 2 </a:t>
            </a:r>
            <a:r>
              <a:rPr kumimoji="0" lang="en-US" altLang="zh-CN" sz="2400" baseline="30000">
                <a:solidFill>
                  <a:schemeClr val="tx2"/>
                </a:solidFill>
              </a:rPr>
              <a:t>pageoffset</a:t>
            </a:r>
            <a:r>
              <a:rPr kumimoji="0" lang="en-US" altLang="zh-CN" sz="2400">
                <a:solidFill>
                  <a:schemeClr val="tx2"/>
                </a:solidFill>
              </a:rPr>
              <a:t>  </a:t>
            </a:r>
            <a:endParaRPr kumimoji="0" lang="zh-CN" altLang="en-US" sz="2400">
              <a:solidFill>
                <a:schemeClr val="tx2"/>
              </a:solidFill>
            </a:endParaRPr>
          </a:p>
        </p:txBody>
      </p:sp>
      <p:sp>
        <p:nvSpPr>
          <p:cNvPr id="109573" name="TextBox 5"/>
          <p:cNvSpPr txBox="1">
            <a:spLocks noChangeArrowheads="1"/>
          </p:cNvSpPr>
          <p:nvPr/>
        </p:nvSpPr>
        <p:spPr bwMode="auto">
          <a:xfrm>
            <a:off x="642938" y="5000625"/>
            <a:ext cx="81438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rgbClr val="FF0000"/>
                </a:solidFill>
              </a:rPr>
              <a:t>How to solve this problem?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tx2"/>
                </a:solidFill>
              </a:rPr>
              <a:t>      Use higher association.  Say it’s a 4 way, then cache size can reach 4 times 2</a:t>
            </a:r>
            <a:r>
              <a:rPr kumimoji="0" lang="en-US" altLang="zh-CN" sz="2000" baseline="30000">
                <a:solidFill>
                  <a:schemeClr val="tx2"/>
                </a:solidFill>
              </a:rPr>
              <a:t>pageoffset</a:t>
            </a:r>
            <a:r>
              <a:rPr kumimoji="0" lang="en-US" altLang="zh-CN" sz="2000">
                <a:solidFill>
                  <a:schemeClr val="tx2"/>
                </a:solidFill>
              </a:rPr>
              <a:t> with change nothing in index or tag or offset.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Cache performance metrics</a:t>
            </a:r>
          </a:p>
        </p:txBody>
      </p:sp>
      <p:sp>
        <p:nvSpPr>
          <p:cNvPr id="7577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0000FF"/>
                </a:solidFill>
                <a:latin typeface="Comic Sans MS" panose="030F0702030302020204" pitchFamily="66" charset="0"/>
              </a:rPr>
              <a:t>Miss rate</a:t>
            </a:r>
          </a:p>
          <a:p>
            <a:pPr lvl="1" eaLnBrk="1" hangingPunct="1"/>
            <a:r>
              <a:rPr lang="en-US" altLang="zh-CN" dirty="0">
                <a:latin typeface="Comic Sans MS" panose="030F0702030302020204" pitchFamily="66" charset="0"/>
              </a:rPr>
              <a:t>Independent of the speed of hardware.</a:t>
            </a:r>
          </a:p>
          <a:p>
            <a:pPr eaLnBrk="1" hangingPunct="1"/>
            <a:r>
              <a:rPr lang="en-US" altLang="zh-CN" dirty="0">
                <a:solidFill>
                  <a:srgbClr val="0000FF"/>
                </a:solidFill>
                <a:latin typeface="Comic Sans MS" panose="030F0702030302020204" pitchFamily="66" charset="0"/>
              </a:rPr>
              <a:t>Average memory access time (AMAT)</a:t>
            </a:r>
          </a:p>
          <a:p>
            <a:pPr lvl="1" eaLnBrk="1" hangingPunct="1"/>
            <a:r>
              <a:rPr lang="en-US" altLang="zh-CN" dirty="0">
                <a:latin typeface="Comic Sans MS" panose="030F0702030302020204" pitchFamily="66" charset="0"/>
              </a:rPr>
              <a:t>Better than miss rate , but </a:t>
            </a:r>
          </a:p>
          <a:p>
            <a:pPr lvl="1" eaLnBrk="1" hangingPunct="1"/>
            <a:r>
              <a:rPr lang="en-US" altLang="zh-CN" dirty="0">
                <a:latin typeface="Comic Sans MS" panose="030F0702030302020204" pitchFamily="66" charset="0"/>
              </a:rPr>
              <a:t>Indirect measure of performance</a:t>
            </a:r>
          </a:p>
          <a:p>
            <a:pPr eaLnBrk="1" hangingPunct="1"/>
            <a:r>
              <a:rPr lang="en-US" altLang="zh-CN" dirty="0" err="1">
                <a:solidFill>
                  <a:srgbClr val="0000FF"/>
                </a:solidFill>
                <a:latin typeface="Comic Sans MS" panose="030F0702030302020204" pitchFamily="66" charset="0"/>
              </a:rPr>
              <a:t>CPUtime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p:transition spd="slow">
    <p:pull dir="r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594" name="组合 120"/>
          <p:cNvGrpSpPr>
            <a:grpSpLocks/>
          </p:cNvGrpSpPr>
          <p:nvPr/>
        </p:nvGrpSpPr>
        <p:grpSpPr bwMode="auto">
          <a:xfrm>
            <a:off x="393700" y="1644650"/>
            <a:ext cx="8497888" cy="4824413"/>
            <a:chOff x="1895168" y="1565509"/>
            <a:chExt cx="7981872" cy="4591943"/>
          </a:xfrm>
        </p:grpSpPr>
        <p:sp>
          <p:nvSpPr>
            <p:cNvPr id="119" name="矩形 118"/>
            <p:cNvSpPr/>
            <p:nvPr/>
          </p:nvSpPr>
          <p:spPr>
            <a:xfrm>
              <a:off x="1895168" y="2227329"/>
              <a:ext cx="4040888" cy="1724057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4969821" y="4008804"/>
              <a:ext cx="1087014" cy="2148648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6062800" y="2441892"/>
              <a:ext cx="3703899" cy="3715560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924029" y="1777050"/>
              <a:ext cx="4076674" cy="22967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68580" tIns="34290" rIns="68580" bIns="34290" anchor="ctr"/>
            <a:lstStyle/>
            <a:p>
              <a:pPr indent="950119"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788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indent="950119"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1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VPN: 3</a:t>
              </a:r>
              <a:r>
                <a:rPr lang="en-US" altLang="zh-CN" sz="1000" kern="1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sz="1000" kern="1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bits                                                      </a:t>
              </a:r>
              <a:r>
                <a:rPr lang="en-US" altLang="zh-CN" sz="1000" kern="1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8</a:t>
              </a:r>
              <a:r>
                <a:rPr lang="en-US" sz="1000" kern="1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bits           </a:t>
              </a:r>
              <a:r>
                <a:rPr lang="en-US" altLang="zh-CN" sz="1000" kern="1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5</a:t>
              </a:r>
              <a:r>
                <a:rPr lang="en-US" sz="1000" kern="1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bits</a:t>
              </a:r>
              <a:endParaRPr lang="zh-CN" altLang="en-US" sz="1000" kern="100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1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  <a:endParaRPr lang="zh-CN" altLang="en-US" sz="1000" kern="100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 flipH="1">
              <a:off x="6496710" y="1777050"/>
              <a:ext cx="0" cy="22967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5867465" y="1777050"/>
              <a:ext cx="0" cy="22967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圆角右箭头 11"/>
            <p:cNvSpPr/>
            <p:nvPr/>
          </p:nvSpPr>
          <p:spPr>
            <a:xfrm flipV="1">
              <a:off x="6114988" y="2006722"/>
              <a:ext cx="266908" cy="1501938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1" name="圆角右箭头 20"/>
            <p:cNvSpPr/>
            <p:nvPr/>
          </p:nvSpPr>
          <p:spPr>
            <a:xfrm flipV="1">
              <a:off x="6114988" y="3346984"/>
              <a:ext cx="266908" cy="1885734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4" name="左箭头 43"/>
            <p:cNvSpPr/>
            <p:nvPr/>
          </p:nvSpPr>
          <p:spPr>
            <a:xfrm>
              <a:off x="5694497" y="4108530"/>
              <a:ext cx="1440405" cy="11181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5" name="圆角右箭头 44"/>
            <p:cNvSpPr/>
            <p:nvPr/>
          </p:nvSpPr>
          <p:spPr>
            <a:xfrm flipV="1">
              <a:off x="5118932" y="4008804"/>
              <a:ext cx="280327" cy="220607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左箭头 46"/>
            <p:cNvSpPr/>
            <p:nvPr/>
          </p:nvSpPr>
          <p:spPr>
            <a:xfrm>
              <a:off x="5776508" y="5873383"/>
              <a:ext cx="1440405" cy="11181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8" name="圆角右箭头 47"/>
            <p:cNvSpPr/>
            <p:nvPr/>
          </p:nvSpPr>
          <p:spPr>
            <a:xfrm rot="10800000" flipH="1">
              <a:off x="5118932" y="3813884"/>
              <a:ext cx="219193" cy="215167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左箭头 48"/>
            <p:cNvSpPr/>
            <p:nvPr/>
          </p:nvSpPr>
          <p:spPr>
            <a:xfrm flipH="1">
              <a:off x="5194978" y="5870361"/>
              <a:ext cx="308658" cy="10577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5388822" y="4054134"/>
              <a:ext cx="305676" cy="25535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dirty="0">
                  <a:solidFill>
                    <a:prstClr val="black"/>
                  </a:solidFill>
                </a:rPr>
                <a:t>=</a:t>
              </a:r>
              <a:endParaRPr lang="zh-CN" alt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5511092" y="5787255"/>
              <a:ext cx="287782" cy="24176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dirty="0">
                  <a:solidFill>
                    <a:prstClr val="black"/>
                  </a:solidFill>
                </a:rPr>
                <a:t>=</a:t>
              </a:r>
              <a:endParaRPr lang="zh-CN" alt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457314" y="1710565"/>
              <a:ext cx="498028" cy="4004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dirty="0">
                  <a:solidFill>
                    <a:prstClr val="black"/>
                  </a:solidFill>
                  <a:latin typeface="Calibri" panose="020F0502020204030204"/>
                </a:rPr>
                <a:t>VA</a:t>
              </a:r>
              <a:endParaRPr lang="zh-CN" alt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110613" name="组合 102"/>
            <p:cNvGrpSpPr>
              <a:grpSpLocks/>
            </p:cNvGrpSpPr>
            <p:nvPr/>
          </p:nvGrpSpPr>
          <p:grpSpPr bwMode="auto">
            <a:xfrm>
              <a:off x="6310487" y="2694055"/>
              <a:ext cx="2970934" cy="1266474"/>
              <a:chOff x="6310487" y="2694055"/>
              <a:chExt cx="2970934" cy="126647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395315" y="2732005"/>
                <a:ext cx="2886775" cy="121938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68580" tIns="34290" rIns="68580" bIns="3429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788" kern="10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 </a:t>
                </a:r>
                <a:endParaRPr lang="zh-CN" altLang="en-US" sz="788" kern="10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 flipV="1">
                <a:off x="6395315" y="2884617"/>
                <a:ext cx="2886775" cy="105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6395315" y="3037228"/>
                <a:ext cx="2886775" cy="90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flipV="1">
                <a:off x="6395315" y="3798774"/>
                <a:ext cx="2886775" cy="105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V="1">
                <a:off x="6395315" y="3360583"/>
                <a:ext cx="2886775" cy="105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V="1">
                <a:off x="6395315" y="3513195"/>
                <a:ext cx="2886775" cy="105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6547407" y="2732005"/>
                <a:ext cx="0" cy="122844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6690553" y="2722939"/>
                <a:ext cx="0" cy="122844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7805898" y="2722939"/>
                <a:ext cx="0" cy="122844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矩形 31"/>
              <p:cNvSpPr/>
              <p:nvPr/>
            </p:nvSpPr>
            <p:spPr>
              <a:xfrm>
                <a:off x="6690553" y="3380226"/>
                <a:ext cx="1115345" cy="1329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6310323" y="2694230"/>
                <a:ext cx="2970277" cy="23420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788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altLang="zh-CN" sz="1000" dirty="0">
                    <a:solidFill>
                      <a:prstClr val="black"/>
                    </a:solidFill>
                    <a:latin typeface="Calibri" panose="020F0502020204030204"/>
                  </a:rPr>
                  <a:t> V   D              25 bits                                      256 bits</a:t>
                </a:r>
                <a:endParaRPr lang="zh-CN" altLang="en-US" sz="1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10614" name="组合 103"/>
            <p:cNvGrpSpPr>
              <a:grpSpLocks/>
            </p:cNvGrpSpPr>
            <p:nvPr/>
          </p:nvGrpSpPr>
          <p:grpSpPr bwMode="auto">
            <a:xfrm>
              <a:off x="6296890" y="4412087"/>
              <a:ext cx="2970300" cy="1282797"/>
              <a:chOff x="6296890" y="4412087"/>
              <a:chExt cx="2970300" cy="1282797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6380404" y="4451527"/>
                <a:ext cx="2886775" cy="121938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68580" tIns="34290" rIns="68580" bIns="3429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788" kern="10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 </a:t>
                </a:r>
                <a:endParaRPr lang="zh-CN" altLang="en-US" sz="788" kern="10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 flipV="1">
                <a:off x="6380404" y="4604139"/>
                <a:ext cx="2886775" cy="90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6380404" y="4756750"/>
                <a:ext cx="2886775" cy="90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6380404" y="5518297"/>
                <a:ext cx="2886775" cy="105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V="1">
                <a:off x="6380404" y="5080105"/>
                <a:ext cx="2886775" cy="105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V="1">
                <a:off x="6380404" y="5232717"/>
                <a:ext cx="2886775" cy="105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6533988" y="4451527"/>
                <a:ext cx="0" cy="122844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6677134" y="4442461"/>
                <a:ext cx="0" cy="122844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7805898" y="4466637"/>
                <a:ext cx="0" cy="122844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矩形 41"/>
              <p:cNvSpPr/>
              <p:nvPr/>
            </p:nvSpPr>
            <p:spPr>
              <a:xfrm>
                <a:off x="6684589" y="5099749"/>
                <a:ext cx="1121309" cy="143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6296902" y="4412241"/>
                <a:ext cx="2970277" cy="23420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788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altLang="zh-CN" sz="1000" dirty="0">
                    <a:solidFill>
                      <a:prstClr val="black"/>
                    </a:solidFill>
                    <a:latin typeface="Calibri" panose="020F0502020204030204"/>
                  </a:rPr>
                  <a:t> V   D           25 bits                                      256 bits</a:t>
                </a:r>
                <a:endParaRPr lang="zh-CN" altLang="en-US" sz="1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56" name="文本框 55"/>
            <p:cNvSpPr txBox="1"/>
            <p:nvPr/>
          </p:nvSpPr>
          <p:spPr>
            <a:xfrm>
              <a:off x="9277617" y="3058381"/>
              <a:ext cx="599423" cy="29162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25" dirty="0">
                  <a:solidFill>
                    <a:prstClr val="black"/>
                  </a:solidFill>
                  <a:latin typeface="Calibri" panose="020F0502020204030204"/>
                </a:rPr>
                <a:t>bank0</a:t>
              </a:r>
              <a:endParaRPr lang="zh-CN" altLang="en-US" sz="825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9229902" y="4936560"/>
              <a:ext cx="599423" cy="2931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25" dirty="0">
                  <a:solidFill>
                    <a:prstClr val="black"/>
                  </a:solidFill>
                  <a:latin typeface="Calibri" panose="020F0502020204030204"/>
                </a:rPr>
                <a:t>bank1</a:t>
              </a:r>
              <a:endParaRPr lang="zh-CN" altLang="en-US" sz="825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0617" name="文本框 57"/>
            <p:cNvSpPr txBox="1">
              <a:spLocks noChangeArrowheads="1"/>
            </p:cNvSpPr>
            <p:nvPr/>
          </p:nvSpPr>
          <p:spPr bwMode="auto">
            <a:xfrm>
              <a:off x="6172257" y="2671566"/>
              <a:ext cx="235212" cy="234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rgbClr val="000000"/>
                  </a:solidFill>
                  <a:latin typeface="Calibri" panose="020F0502020204030204" pitchFamily="34" charset="0"/>
                </a:rPr>
                <a:t>0</a:t>
              </a:r>
              <a:endParaRPr lang="zh-CN" altLang="en-US" sz="10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0618" name="文本框 58"/>
            <p:cNvSpPr txBox="1">
              <a:spLocks noChangeArrowheads="1"/>
            </p:cNvSpPr>
            <p:nvPr/>
          </p:nvSpPr>
          <p:spPr bwMode="auto">
            <a:xfrm>
              <a:off x="6182087" y="4383003"/>
              <a:ext cx="235212" cy="234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rgbClr val="000000"/>
                  </a:solidFill>
                  <a:latin typeface="Calibri" panose="020F0502020204030204" pitchFamily="34" charset="0"/>
                </a:rPr>
                <a:t>0</a:t>
              </a:r>
              <a:endParaRPr lang="zh-CN" altLang="en-US" sz="10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0619" name="文本框 59"/>
            <p:cNvSpPr txBox="1">
              <a:spLocks noChangeArrowheads="1"/>
            </p:cNvSpPr>
            <p:nvPr/>
          </p:nvSpPr>
          <p:spPr bwMode="auto">
            <a:xfrm>
              <a:off x="6090649" y="3727918"/>
              <a:ext cx="358650" cy="234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rgbClr val="000000"/>
                  </a:solidFill>
                  <a:latin typeface="Calibri" panose="020F0502020204030204" pitchFamily="34" charset="0"/>
                </a:rPr>
                <a:t>255</a:t>
              </a:r>
              <a:endParaRPr lang="zh-CN" altLang="en-US" sz="10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0620" name="文本框 60"/>
            <p:cNvSpPr txBox="1">
              <a:spLocks noChangeArrowheads="1"/>
            </p:cNvSpPr>
            <p:nvPr/>
          </p:nvSpPr>
          <p:spPr bwMode="auto">
            <a:xfrm>
              <a:off x="6056243" y="5482379"/>
              <a:ext cx="358650" cy="234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rgbClr val="000000"/>
                  </a:solidFill>
                  <a:latin typeface="Calibri" panose="020F0502020204030204" pitchFamily="34" charset="0"/>
                </a:rPr>
                <a:t>255</a:t>
              </a:r>
              <a:endParaRPr lang="zh-CN" altLang="en-US" sz="10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9" name="右大括号 78"/>
            <p:cNvSpPr/>
            <p:nvPr/>
          </p:nvSpPr>
          <p:spPr>
            <a:xfrm rot="5400000">
              <a:off x="4335337" y="592352"/>
              <a:ext cx="116348" cy="2932999"/>
            </a:xfrm>
            <a:prstGeom prst="righ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cxnSp>
          <p:nvCxnSpPr>
            <p:cNvPr id="81" name="直接连接符 80"/>
            <p:cNvCxnSpPr>
              <a:stCxn id="79" idx="1"/>
              <a:endCxn id="79" idx="1"/>
            </p:cNvCxnSpPr>
            <p:nvPr/>
          </p:nvCxnSpPr>
          <p:spPr>
            <a:xfrm>
              <a:off x="4394256" y="2117026"/>
              <a:ext cx="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79" idx="1"/>
            </p:cNvCxnSpPr>
            <p:nvPr/>
          </p:nvCxnSpPr>
          <p:spPr>
            <a:xfrm flipH="1">
              <a:off x="2012966" y="2117026"/>
              <a:ext cx="238129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2018930" y="2126092"/>
              <a:ext cx="1491" cy="124657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625" name="组合 116"/>
            <p:cNvGrpSpPr>
              <a:grpSpLocks/>
            </p:cNvGrpSpPr>
            <p:nvPr/>
          </p:nvGrpSpPr>
          <p:grpSpPr bwMode="auto">
            <a:xfrm>
              <a:off x="2013159" y="2346287"/>
              <a:ext cx="3823608" cy="1090648"/>
              <a:chOff x="2175387" y="2346287"/>
              <a:chExt cx="3823608" cy="1090648"/>
            </a:xfrm>
          </p:grpSpPr>
          <p:grpSp>
            <p:nvGrpSpPr>
              <p:cNvPr id="110637" name="组合 101"/>
              <p:cNvGrpSpPr>
                <a:grpSpLocks/>
              </p:cNvGrpSpPr>
              <p:nvPr/>
            </p:nvGrpSpPr>
            <p:grpSpPr bwMode="auto">
              <a:xfrm>
                <a:off x="3000635" y="2346287"/>
                <a:ext cx="2998360" cy="1082104"/>
                <a:chOff x="3000635" y="2346287"/>
                <a:chExt cx="2998360" cy="1082104"/>
              </a:xfrm>
            </p:grpSpPr>
            <p:sp>
              <p:nvSpPr>
                <p:cNvPr id="67" name="矩形 66"/>
                <p:cNvSpPr/>
                <p:nvPr/>
              </p:nvSpPr>
              <p:spPr>
                <a:xfrm>
                  <a:off x="3078802" y="2379941"/>
                  <a:ext cx="2915105" cy="1041082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68580" tIns="34290" rIns="68580" bIns="3429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788" kern="10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 </a:t>
                  </a:r>
                  <a:endParaRPr lang="zh-CN" altLang="en-US" sz="788" kern="100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cxnSp>
              <p:nvCxnSpPr>
                <p:cNvPr id="68" name="直接连接符 67"/>
                <p:cNvCxnSpPr/>
                <p:nvPr/>
              </p:nvCxnSpPr>
              <p:spPr>
                <a:xfrm flipV="1">
                  <a:off x="3078802" y="2509888"/>
                  <a:ext cx="2915105" cy="755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/>
                <p:nvPr/>
              </p:nvCxnSpPr>
              <p:spPr>
                <a:xfrm flipV="1">
                  <a:off x="3078802" y="2639834"/>
                  <a:ext cx="2915105" cy="755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/>
                <p:nvPr/>
              </p:nvCxnSpPr>
              <p:spPr>
                <a:xfrm flipV="1">
                  <a:off x="3078802" y="3291077"/>
                  <a:ext cx="2915105" cy="755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 flipV="1">
                  <a:off x="3078802" y="2916347"/>
                  <a:ext cx="2915105" cy="755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 flipV="1">
                  <a:off x="3078802" y="3046294"/>
                  <a:ext cx="2915105" cy="90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>
                  <a:off x="3232385" y="2378430"/>
                  <a:ext cx="0" cy="105014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>
                  <a:off x="3377022" y="2370875"/>
                  <a:ext cx="0" cy="105014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/>
                <p:cNvCxnSpPr/>
                <p:nvPr/>
              </p:nvCxnSpPr>
              <p:spPr>
                <a:xfrm>
                  <a:off x="4774185" y="2370875"/>
                  <a:ext cx="0" cy="105014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矩形 75"/>
                <p:cNvSpPr/>
                <p:nvPr/>
              </p:nvSpPr>
              <p:spPr>
                <a:xfrm>
                  <a:off x="4790588" y="2925413"/>
                  <a:ext cx="1207793" cy="11332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8580" tIns="34290" rIns="68580" bIns="3429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2993808" y="2346699"/>
                  <a:ext cx="2998608" cy="234205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788" dirty="0">
                      <a:solidFill>
                        <a:prstClr val="black"/>
                      </a:solidFill>
                      <a:latin typeface="Calibri" panose="020F0502020204030204"/>
                    </a:rPr>
                    <a:t>  </a:t>
                  </a:r>
                  <a:r>
                    <a:rPr lang="en-US" altLang="zh-CN" sz="1000" dirty="0">
                      <a:solidFill>
                        <a:prstClr val="black"/>
                      </a:solidFill>
                      <a:latin typeface="Calibri" panose="020F0502020204030204"/>
                    </a:rPr>
                    <a:t>V    D                    30 bits                                   25 bits</a:t>
                  </a:r>
                  <a:endParaRPr lang="zh-CN" altLang="en-US" sz="18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p:grpSp>
          <p:cxnSp>
            <p:nvCxnSpPr>
              <p:cNvPr id="87" name="直接箭头连接符 86"/>
              <p:cNvCxnSpPr/>
              <p:nvPr/>
            </p:nvCxnSpPr>
            <p:spPr>
              <a:xfrm>
                <a:off x="2182649" y="2475134"/>
                <a:ext cx="322078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/>
              <p:cNvCxnSpPr/>
              <p:nvPr/>
            </p:nvCxnSpPr>
            <p:spPr>
              <a:xfrm>
                <a:off x="2182649" y="2608102"/>
                <a:ext cx="322078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/>
              <p:nvPr/>
            </p:nvCxnSpPr>
            <p:spPr>
              <a:xfrm>
                <a:off x="2182649" y="3016073"/>
                <a:ext cx="322078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/>
              <p:nvPr/>
            </p:nvCxnSpPr>
            <p:spPr>
              <a:xfrm>
                <a:off x="2175194" y="3363604"/>
                <a:ext cx="322078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0642" name="组合 95"/>
              <p:cNvGrpSpPr>
                <a:grpSpLocks/>
              </p:cNvGrpSpPr>
              <p:nvPr/>
            </p:nvGrpSpPr>
            <p:grpSpPr bwMode="auto">
              <a:xfrm flipH="1">
                <a:off x="2779354" y="2457841"/>
                <a:ext cx="305447" cy="888389"/>
                <a:chOff x="2755490" y="2457841"/>
                <a:chExt cx="329311" cy="888389"/>
              </a:xfrm>
            </p:grpSpPr>
            <p:cxnSp>
              <p:nvCxnSpPr>
                <p:cNvPr id="92" name="直接箭头连接符 91"/>
                <p:cNvCxnSpPr/>
                <p:nvPr/>
              </p:nvCxnSpPr>
              <p:spPr>
                <a:xfrm>
                  <a:off x="2763566" y="2458513"/>
                  <a:ext cx="321520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箭头连接符 92"/>
                <p:cNvCxnSpPr/>
                <p:nvPr/>
              </p:nvCxnSpPr>
              <p:spPr>
                <a:xfrm>
                  <a:off x="2763566" y="2591481"/>
                  <a:ext cx="321520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箭头连接符 93"/>
                <p:cNvCxnSpPr/>
                <p:nvPr/>
              </p:nvCxnSpPr>
              <p:spPr>
                <a:xfrm>
                  <a:off x="2763566" y="2999453"/>
                  <a:ext cx="321520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箭头连接符 94"/>
                <p:cNvCxnSpPr/>
                <p:nvPr/>
              </p:nvCxnSpPr>
              <p:spPr>
                <a:xfrm>
                  <a:off x="2755527" y="3346984"/>
                  <a:ext cx="321520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椭圆 96"/>
              <p:cNvSpPr/>
              <p:nvPr/>
            </p:nvSpPr>
            <p:spPr>
              <a:xfrm>
                <a:off x="2491307" y="2392029"/>
                <a:ext cx="295238" cy="155633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350" dirty="0">
                    <a:solidFill>
                      <a:prstClr val="black"/>
                    </a:solidFill>
                  </a:rPr>
                  <a:t>=</a:t>
                </a:r>
                <a:endParaRPr lang="zh-CN" altLang="en-US" sz="135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2495780" y="2535574"/>
                <a:ext cx="295238" cy="155634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350" dirty="0">
                    <a:solidFill>
                      <a:prstClr val="black"/>
                    </a:solidFill>
                  </a:rPr>
                  <a:t>=</a:t>
                </a:r>
                <a:endParaRPr lang="zh-CN" altLang="en-US" sz="135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2495780" y="2942035"/>
                <a:ext cx="295238" cy="155633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350" dirty="0">
                    <a:solidFill>
                      <a:prstClr val="black"/>
                    </a:solidFill>
                  </a:rPr>
                  <a:t>=</a:t>
                </a:r>
                <a:endParaRPr lang="zh-CN" altLang="en-US" sz="135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2503236" y="3282010"/>
                <a:ext cx="295238" cy="155634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350" dirty="0">
                    <a:solidFill>
                      <a:prstClr val="black"/>
                    </a:solidFill>
                  </a:rPr>
                  <a:t>=</a:t>
                </a:r>
                <a:endParaRPr lang="zh-CN" altLang="en-US" sz="135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3" name="圆角右箭头 42"/>
            <p:cNvSpPr/>
            <p:nvPr/>
          </p:nvSpPr>
          <p:spPr>
            <a:xfrm rot="10800000">
              <a:off x="7097625" y="3499595"/>
              <a:ext cx="207263" cy="713194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627" name="文本框 100"/>
            <p:cNvSpPr txBox="1">
              <a:spLocks noChangeArrowheads="1"/>
            </p:cNvSpPr>
            <p:nvPr/>
          </p:nvSpPr>
          <p:spPr bwMode="auto">
            <a:xfrm>
              <a:off x="3705456" y="2187742"/>
              <a:ext cx="2287813" cy="234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rgbClr val="000000"/>
                  </a:solidFill>
                  <a:latin typeface="Calibri" panose="020F0502020204030204" pitchFamily="34" charset="0"/>
                </a:rPr>
                <a:t>VPN                                          PPN</a:t>
              </a:r>
              <a:endParaRPr lang="zh-CN" altLang="en-US" sz="10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6" name="圆角右箭头 45"/>
            <p:cNvSpPr/>
            <p:nvPr/>
          </p:nvSpPr>
          <p:spPr>
            <a:xfrm rot="10800000">
              <a:off x="7176653" y="5264448"/>
              <a:ext cx="208754" cy="714706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6873960" y="2384473"/>
              <a:ext cx="815633" cy="4004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dirty="0">
                  <a:solidFill>
                    <a:prstClr val="black"/>
                  </a:solidFill>
                  <a:latin typeface="Calibri" panose="020F0502020204030204"/>
                </a:rPr>
                <a:t>Cache</a:t>
              </a:r>
              <a:endParaRPr lang="zh-CN" alt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09" name="直接连接符 108"/>
            <p:cNvCxnSpPr/>
            <p:nvPr/>
          </p:nvCxnSpPr>
          <p:spPr>
            <a:xfrm>
              <a:off x="6056835" y="4200701"/>
              <a:ext cx="7455" cy="167872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flipH="1">
              <a:off x="6044907" y="5965554"/>
              <a:ext cx="11929" cy="181321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flipH="1">
              <a:off x="6053853" y="4016358"/>
              <a:ext cx="5964" cy="11332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4604502" y="3683937"/>
              <a:ext cx="1225686" cy="1495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1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1000" kern="1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PN</a:t>
              </a:r>
              <a:r>
                <a:rPr lang="zh-CN" altLang="en-US" sz="1000" kern="1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：</a:t>
              </a:r>
              <a:r>
                <a:rPr lang="en-US" sz="1000" kern="1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1000" kern="1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5</a:t>
              </a:r>
              <a:r>
                <a:rPr lang="en-US" sz="1000" kern="1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bits</a:t>
              </a:r>
              <a:endParaRPr lang="zh-CN" altLang="en-US" sz="1000" kern="100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0634" name="文本框 115"/>
            <p:cNvSpPr txBox="1">
              <a:spLocks noChangeArrowheads="1"/>
            </p:cNvSpPr>
            <p:nvPr/>
          </p:nvSpPr>
          <p:spPr bwMode="auto">
            <a:xfrm>
              <a:off x="5993269" y="1565509"/>
              <a:ext cx="1441823" cy="234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rgbClr val="000000"/>
                  </a:solidFill>
                  <a:latin typeface="Calibri" panose="020F0502020204030204" pitchFamily="34" charset="0"/>
                </a:rPr>
                <a:t>index    block offset</a:t>
              </a:r>
              <a:endParaRPr lang="zh-CN" altLang="en-US" sz="10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" name="下箭头 9"/>
            <p:cNvSpPr/>
            <p:nvPr/>
          </p:nvSpPr>
          <p:spPr>
            <a:xfrm>
              <a:off x="5101038" y="3050827"/>
              <a:ext cx="113324" cy="6270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2007001" y="3621987"/>
              <a:ext cx="581530" cy="4004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dirty="0">
                  <a:solidFill>
                    <a:prstClr val="black"/>
                  </a:solidFill>
                  <a:latin typeface="Calibri" panose="020F0502020204030204"/>
                </a:rPr>
                <a:t>TLB</a:t>
              </a:r>
              <a:endParaRPr lang="zh-CN" alt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2875" y="-96838"/>
            <a:ext cx="9001125" cy="13255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en-US" altLang="zh-CN" sz="4400" b="1" kern="0" dirty="0">
                <a:solidFill>
                  <a:srgbClr val="FF3300"/>
                </a:solidFill>
                <a:latin typeface="Comic Sans MS"/>
              </a:rPr>
              <a:t>Example:</a:t>
            </a:r>
            <a:r>
              <a:rPr kumimoji="1" lang="en-US" altLang="zh-CN" sz="2400" b="1" kern="0" dirty="0">
                <a:solidFill>
                  <a:srgbClr val="FF3300"/>
                </a:solidFill>
                <a:latin typeface="Comic Sans MS"/>
              </a:rPr>
              <a:t> </a:t>
            </a:r>
            <a:r>
              <a:rPr kumimoji="1" lang="en-US" altLang="zh-CN" sz="2400" b="1" kern="0" dirty="0">
                <a:solidFill>
                  <a:srgbClr val="3333FF"/>
                </a:solidFill>
                <a:latin typeface="Comic Sans MS"/>
              </a:rPr>
              <a:t>Virtual indexed, physically tagged cache</a:t>
            </a:r>
            <a:endParaRPr lang="zh-CN" altLang="en-US" dirty="0"/>
          </a:p>
        </p:txBody>
      </p:sp>
      <p:sp>
        <p:nvSpPr>
          <p:cNvPr id="110596" name="文本框 1"/>
          <p:cNvSpPr txBox="1">
            <a:spLocks noChangeArrowheads="1"/>
          </p:cNvSpPr>
          <p:nvPr/>
        </p:nvSpPr>
        <p:spPr bwMode="auto">
          <a:xfrm>
            <a:off x="49213" y="785813"/>
            <a:ext cx="89566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/>
              <a:t> Virtual address wide = 43 bits, Memory physical address wide = 38 bits, Page size = 8KB. </a:t>
            </a:r>
          </a:p>
          <a:p>
            <a:r>
              <a:rPr lang="en-US" altLang="zh-CN" sz="1600" b="1"/>
              <a:t>Cache capacity =16KB. If a virtually indexed and physically tagged cache is used.</a:t>
            </a:r>
          </a:p>
          <a:p>
            <a:r>
              <a:rPr lang="en-US" altLang="zh-CN" sz="1600" b="1"/>
              <a:t> And the cache is 2-way associative write back cache with 32 byte block size. </a:t>
            </a:r>
            <a:endParaRPr lang="zh-CN" altLang="en-US" sz="16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750" y="0"/>
            <a:ext cx="8858250" cy="1143000"/>
          </a:xfrm>
        </p:spPr>
        <p:txBody>
          <a:bodyPr/>
          <a:lstStyle/>
          <a:p>
            <a:pPr eaLnBrk="1" hangingPunct="1"/>
            <a:r>
              <a:rPr lang="en-US" altLang="zh-CN" sz="2800"/>
              <a:t>4</a:t>
            </a:r>
            <a:r>
              <a:rPr lang="en-US" altLang="zh-CN" sz="2800" baseline="30000"/>
              <a:t>th</a:t>
            </a:r>
            <a:r>
              <a:rPr lang="en-US" altLang="zh-CN" sz="2800"/>
              <a:t>  Hit Time Reduction Technique:</a:t>
            </a:r>
            <a:r>
              <a:rPr lang="en-US" altLang="zh-CN"/>
              <a:t>      </a:t>
            </a:r>
            <a:br>
              <a:rPr lang="en-US" altLang="zh-CN"/>
            </a:br>
            <a:r>
              <a:rPr lang="en-US" altLang="zh-CN"/>
              <a:t>  </a:t>
            </a:r>
            <a:r>
              <a:rPr lang="en-US" altLang="zh-CN">
                <a:solidFill>
                  <a:srgbClr val="0000FF"/>
                </a:solidFill>
              </a:rPr>
              <a:t>Trace caches</a:t>
            </a:r>
          </a:p>
        </p:txBody>
      </p:sp>
      <p:sp>
        <p:nvSpPr>
          <p:cNvPr id="1116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882650" y="1700213"/>
            <a:ext cx="8261350" cy="4683125"/>
          </a:xfrm>
        </p:spPr>
        <p:txBody>
          <a:bodyPr/>
          <a:lstStyle/>
          <a:p>
            <a:pPr eaLnBrk="1" hangingPunct="1"/>
            <a:r>
              <a:rPr lang="en-US" altLang="zh-CN">
                <a:latin typeface="Comic Sans MS" panose="030F0702030302020204" pitchFamily="66" charset="0"/>
              </a:rPr>
              <a:t>Find a dynamic sequence of instructions including taken branches to load into a cache block.</a:t>
            </a:r>
          </a:p>
          <a:p>
            <a:pPr eaLnBrk="1" hangingPunct="1"/>
            <a:r>
              <a:rPr lang="en-US" altLang="zh-CN">
                <a:latin typeface="Comic Sans MS" panose="030F0702030302020204" pitchFamily="66" charset="0"/>
              </a:rPr>
              <a:t>The block determined by CPU instead of by memory layout.</a:t>
            </a:r>
          </a:p>
          <a:p>
            <a:pPr eaLnBrk="1" hangingPunct="1"/>
            <a:r>
              <a:rPr lang="en-US" altLang="zh-CN">
                <a:latin typeface="Comic Sans MS" panose="030F0702030302020204" pitchFamily="66" charset="0"/>
              </a:rPr>
              <a:t>Complicated address mapping mechanism</a:t>
            </a:r>
          </a:p>
        </p:txBody>
      </p:sp>
    </p:spTree>
  </p:cSld>
  <p:clrMapOvr>
    <a:masterClrMapping/>
  </p:clrMapOvr>
  <p:transition spd="slow">
    <p:pull dir="r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261225" cy="906463"/>
          </a:xfrm>
        </p:spPr>
        <p:txBody>
          <a:bodyPr/>
          <a:lstStyle/>
          <a:p>
            <a:pPr eaLnBrk="1" hangingPunct="1"/>
            <a:r>
              <a:rPr lang="en-US" altLang="zh-CN"/>
              <a:t>Why Trace Cache ?</a:t>
            </a:r>
          </a:p>
        </p:txBody>
      </p:sp>
      <p:sp>
        <p:nvSpPr>
          <p:cNvPr id="11264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Bring N instructions per cycle</a:t>
            </a:r>
          </a:p>
          <a:p>
            <a:pPr lvl="1" eaLnBrk="1" hangingPunct="1"/>
            <a:r>
              <a:rPr lang="en-US" altLang="zh-CN"/>
              <a:t>No I-cache misses</a:t>
            </a:r>
          </a:p>
          <a:p>
            <a:pPr lvl="1" eaLnBrk="1" hangingPunct="1"/>
            <a:r>
              <a:rPr lang="en-US" altLang="zh-CN"/>
              <a:t>No prediction miss</a:t>
            </a:r>
          </a:p>
          <a:p>
            <a:pPr lvl="1" eaLnBrk="1" hangingPunct="1"/>
            <a:r>
              <a:rPr lang="en-US" altLang="zh-CN">
                <a:solidFill>
                  <a:schemeClr val="tx2"/>
                </a:solidFill>
              </a:rPr>
              <a:t>No packet breaks</a:t>
            </a:r>
            <a:r>
              <a:rPr lang="en-US" altLang="zh-CN"/>
              <a:t>  !</a:t>
            </a:r>
          </a:p>
          <a:p>
            <a:pPr lvl="1" eaLnBrk="1" hangingPunct="1"/>
            <a:endParaRPr lang="en-US" altLang="zh-CN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Because branch in each 5 instruction, so cache can only provide a packet in one cycle.</a:t>
            </a:r>
          </a:p>
          <a:p>
            <a:pPr lvl="1" eaLnBrk="1" hangingPunct="1"/>
            <a:endParaRPr lang="en-US" altLang="zh-CN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  <p:transition spd="slow">
    <p:pull dir="r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What’s Trace ?</a:t>
            </a:r>
          </a:p>
        </p:txBody>
      </p:sp>
      <p:sp>
        <p:nvSpPr>
          <p:cNvPr id="11366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Comic Sans MS" panose="030F0702030302020204" pitchFamily="66" charset="0"/>
              </a:rPr>
              <a:t>Trace:  dynamic instruction sequence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Comic Sans MS" panose="030F0702030302020204" pitchFamily="66" charset="0"/>
              </a:rPr>
              <a:t>When instructions ( operations ) retire from the pipeline, pack the instruction segments into </a:t>
            </a:r>
            <a:r>
              <a:rPr lang="en-US" altLang="zh-CN" sz="2800">
                <a:solidFill>
                  <a:srgbClr val="FF3300"/>
                </a:solidFill>
                <a:latin typeface="Comic Sans MS" panose="030F0702030302020204" pitchFamily="66" charset="0"/>
              </a:rPr>
              <a:t>TRACE</a:t>
            </a:r>
            <a:r>
              <a:rPr lang="en-US" altLang="zh-CN" sz="2800">
                <a:latin typeface="Comic Sans MS" panose="030F0702030302020204" pitchFamily="66" charset="0"/>
              </a:rPr>
              <a:t>, and store them in the TRACE cache, including the branch instructions.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Comic Sans MS" panose="030F0702030302020204" pitchFamily="66" charset="0"/>
              </a:rPr>
              <a:t>Though branch instruction may go a different target, but </a:t>
            </a:r>
            <a:r>
              <a:rPr lang="en-US" altLang="zh-CN" sz="2800" b="1">
                <a:solidFill>
                  <a:srgbClr val="FF3300"/>
                </a:solidFill>
                <a:latin typeface="Comic Sans MS" panose="030F0702030302020204" pitchFamily="66" charset="0"/>
              </a:rPr>
              <a:t>most times</a:t>
            </a:r>
            <a:r>
              <a:rPr lang="en-US" altLang="zh-CN" sz="2800">
                <a:latin typeface="Comic Sans MS" panose="030F0702030302020204" pitchFamily="66" charset="0"/>
              </a:rPr>
              <a:t> the next operation sequential will just be the same as the last sequential.    </a:t>
            </a:r>
            <a:r>
              <a:rPr lang="en-US" altLang="zh-CN">
                <a:latin typeface="Comic Sans MS" panose="030F0702030302020204" pitchFamily="66" charset="0"/>
              </a:rPr>
              <a:t>( locality )</a:t>
            </a:r>
          </a:p>
        </p:txBody>
      </p:sp>
    </p:spTree>
  </p:cSld>
  <p:clrMapOvr>
    <a:masterClrMapping/>
  </p:clrMapOvr>
  <p:transition spd="slow">
    <p:pull dir="r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Whose propose ?</a:t>
            </a:r>
          </a:p>
        </p:txBody>
      </p:sp>
      <p:sp>
        <p:nvSpPr>
          <p:cNvPr id="11469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Peleg Weiser (1994) in Intel corporation</a:t>
            </a:r>
          </a:p>
          <a:p>
            <a:pPr algn="just"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Patel / Patt ( 1996)</a:t>
            </a:r>
          </a:p>
          <a:p>
            <a:pPr algn="just"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Rotenberg / J. Smith (1996) </a:t>
            </a:r>
          </a:p>
          <a:p>
            <a:pPr algn="just" eaLnBrk="1" hangingPunct="1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Paper:  ISCA</a:t>
            </a:r>
            <a:r>
              <a:rPr lang="en-US" altLang="zh-CN">
                <a:cs typeface="Times New Roman" panose="02020603050405020304" pitchFamily="18" charset="0"/>
              </a:rPr>
              <a:t>’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98</a:t>
            </a:r>
          </a:p>
          <a:p>
            <a:pPr eaLnBrk="1" hangingPunct="1"/>
            <a:endParaRPr lang="en-US" altLang="zh-CN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Trace in CPU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2743200" y="1790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graphicFrame>
        <p:nvGraphicFramePr>
          <p:cNvPr id="115717" name="Object 2"/>
          <p:cNvGraphicFramePr>
            <a:graphicFrameLocks noChangeAspect="1"/>
          </p:cNvGraphicFramePr>
          <p:nvPr/>
        </p:nvGraphicFramePr>
        <p:xfrm>
          <a:off x="1770063" y="1509713"/>
          <a:ext cx="5830887" cy="467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2" r:id="rId2" imgW="3009900" imgH="3000756" progId="Word.Picture.8">
                  <p:embed/>
                </p:oleObj>
              </mc:Choice>
              <mc:Fallback>
                <p:oleObj name="Picture2" r:id="rId2" imgW="3009900" imgH="3000756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1509713"/>
                        <a:ext cx="5830887" cy="467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Instruction segment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2743200" y="1790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graphicFrame>
        <p:nvGraphicFramePr>
          <p:cNvPr id="116740" name="Object 2"/>
          <p:cNvGraphicFramePr>
            <a:graphicFrameLocks noChangeAspect="1"/>
          </p:cNvGraphicFramePr>
          <p:nvPr/>
        </p:nvGraphicFramePr>
        <p:xfrm>
          <a:off x="1447800" y="1371600"/>
          <a:ext cx="69342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2" imgW="3668889" imgH="3285067" progId="Word.Picture.8">
                  <p:embed/>
                </p:oleObj>
              </mc:Choice>
              <mc:Fallback>
                <p:oleObj name="图片" r:id="rId2" imgW="3668889" imgH="3285067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371600"/>
                        <a:ext cx="69342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Pentium 4: </a:t>
            </a:r>
            <a:br>
              <a:rPr lang="en-US" altLang="zh-CN" sz="2800"/>
            </a:br>
            <a:r>
              <a:rPr lang="en-US" altLang="zh-CN" sz="2800"/>
              <a:t>trace cache, 12 instr./per cycle 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871663" y="1190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graphicFrame>
        <p:nvGraphicFramePr>
          <p:cNvPr id="117764" name="Object 2"/>
          <p:cNvGraphicFramePr>
            <a:graphicFrameLocks noChangeAspect="1"/>
          </p:cNvGraphicFramePr>
          <p:nvPr/>
        </p:nvGraphicFramePr>
        <p:xfrm>
          <a:off x="857250" y="1143000"/>
          <a:ext cx="7620000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401056" imgH="4477512" progId="Word.Picture.8">
                  <p:embed/>
                </p:oleObj>
              </mc:Choice>
              <mc:Fallback>
                <p:oleObj r:id="rId2" imgW="5401056" imgH="4477512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143000"/>
                        <a:ext cx="7620000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105251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3600"/>
              <a:t>How to Improve Cache Performance?</a:t>
            </a:r>
          </a:p>
        </p:txBody>
      </p:sp>
      <p:sp>
        <p:nvSpPr>
          <p:cNvPr id="11878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785938"/>
            <a:ext cx="8686800" cy="5072062"/>
          </a:xfrm>
        </p:spPr>
        <p:txBody>
          <a:bodyPr lIns="90488" tIns="44450" rIns="90488" bIns="44450"/>
          <a:lstStyle/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1. Reduce the time to hit in the cache.</a:t>
            </a:r>
            <a:r>
              <a:rPr lang="en-US" altLang="zh-CN" sz="2400">
                <a:latin typeface="Comic Sans MS" panose="030F0702030302020204" pitchFamily="66" charset="0"/>
              </a:rPr>
              <a:t>--4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latin typeface="Comic Sans MS" panose="030F0702030302020204" pitchFamily="66" charset="0"/>
              </a:rPr>
              <a:t>	——</a:t>
            </a:r>
            <a:r>
              <a:rPr lang="en-US" altLang="zh-CN" sz="2400">
                <a:latin typeface="Comic Sans MS" panose="030F0702030302020204" pitchFamily="66" charset="0"/>
              </a:rPr>
              <a:t>small and simple caches</a:t>
            </a:r>
            <a:r>
              <a:rPr lang="en-US" altLang="zh-CN" sz="2400">
                <a:solidFill>
                  <a:srgbClr val="66FF33"/>
                </a:solidFill>
                <a:latin typeface="Comic Sans MS" panose="030F0702030302020204" pitchFamily="66" charset="0"/>
              </a:rPr>
              <a:t>, avoiding address translation</a:t>
            </a:r>
            <a:r>
              <a:rPr lang="en-US" altLang="zh-CN" sz="2400">
                <a:latin typeface="Comic Sans MS" panose="030F0702030302020204" pitchFamily="66" charset="0"/>
              </a:rPr>
              <a:t>, </a:t>
            </a:r>
            <a:r>
              <a:rPr lang="en-US" altLang="zh-CN" sz="2000" b="1">
                <a:latin typeface="Comic Sans MS" panose="030F0702030302020204" pitchFamily="66" charset="0"/>
              </a:rPr>
              <a:t> </a:t>
            </a:r>
            <a:r>
              <a:rPr lang="en-US" altLang="zh-CN" sz="2400">
                <a:latin typeface="Comic Sans MS" panose="030F0702030302020204" pitchFamily="66" charset="0"/>
              </a:rPr>
              <a:t>way prediction</a:t>
            </a:r>
            <a:r>
              <a:rPr lang="en-US" altLang="zh-CN" sz="2000" b="1">
                <a:latin typeface="Comic Sans MS" panose="030F0702030302020204" pitchFamily="66" charset="0"/>
              </a:rPr>
              <a:t> , </a:t>
            </a:r>
            <a:r>
              <a:rPr lang="en-US" altLang="zh-CN" sz="2400">
                <a:latin typeface="Comic Sans MS" panose="030F0702030302020204" pitchFamily="66" charset="0"/>
              </a:rPr>
              <a:t>and trace caches	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3300"/>
                </a:solidFill>
                <a:latin typeface="Comic Sans MS" panose="030F0702030302020204" pitchFamily="66" charset="0"/>
              </a:rPr>
              <a:t>2. Increase cache bandwidth</a:t>
            </a:r>
            <a:r>
              <a:rPr lang="en-US" altLang="zh-CN" sz="2000" b="1">
                <a:solidFill>
                  <a:srgbClr val="FF33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400">
                <a:solidFill>
                  <a:srgbClr val="FF3300"/>
                </a:solidFill>
                <a:latin typeface="Comic Sans MS" panose="030F0702030302020204" pitchFamily="66" charset="0"/>
              </a:rPr>
              <a:t>.--3</a:t>
            </a:r>
            <a:r>
              <a:rPr lang="en-US" altLang="zh-CN" sz="2000" b="1">
                <a:solidFill>
                  <a:srgbClr val="FF3300"/>
                </a:solidFill>
                <a:latin typeface="Comic Sans MS" panose="030F0702030302020204" pitchFamily="66" charset="0"/>
              </a:rPr>
              <a:t>  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latin typeface="Comic Sans MS" panose="030F0702030302020204" pitchFamily="66" charset="0"/>
              </a:rPr>
              <a:t>     </a:t>
            </a:r>
            <a:r>
              <a:rPr lang="en-US" altLang="zh-CN" sz="2400">
                <a:latin typeface="Comic Sans MS" panose="030F0702030302020204" pitchFamily="66" charset="0"/>
              </a:rPr>
              <a:t>—— pipelined cache access, multibanked caches, non-blocking caches,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3. Reduce the miss penalty</a:t>
            </a:r>
            <a:r>
              <a:rPr lang="en-US" altLang="zh-CN" sz="2400">
                <a:latin typeface="Comic Sans MS" panose="030F0702030302020204" pitchFamily="66" charset="0"/>
              </a:rPr>
              <a:t>--4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latin typeface="Comic Sans MS" panose="030F0702030302020204" pitchFamily="66" charset="0"/>
              </a:rPr>
              <a:t>	——</a:t>
            </a:r>
            <a:r>
              <a:rPr lang="en-US" altLang="zh-CN" sz="2400">
                <a:solidFill>
                  <a:srgbClr val="66FF33"/>
                </a:solidFill>
                <a:latin typeface="Comic Sans MS" panose="030F0702030302020204" pitchFamily="66" charset="0"/>
              </a:rPr>
              <a:t>multilevel caches, </a:t>
            </a:r>
            <a:r>
              <a:rPr lang="en-US" altLang="zh-CN" sz="2400">
                <a:latin typeface="Comic Sans MS" panose="030F0702030302020204" pitchFamily="66" charset="0"/>
              </a:rPr>
              <a:t>critical word first, </a:t>
            </a:r>
            <a:r>
              <a:rPr lang="en-US" altLang="zh-CN" sz="2400">
                <a:solidFill>
                  <a:srgbClr val="66FF33"/>
                </a:solidFill>
                <a:latin typeface="Comic Sans MS" panose="030F0702030302020204" pitchFamily="66" charset="0"/>
              </a:rPr>
              <a:t>read miss prior to writes</a:t>
            </a:r>
            <a:r>
              <a:rPr lang="en-US" altLang="zh-CN" sz="2400">
                <a:latin typeface="Comic Sans MS" panose="030F0702030302020204" pitchFamily="66" charset="0"/>
              </a:rPr>
              <a:t>, merging write buffers, </a:t>
            </a:r>
            <a:r>
              <a:rPr lang="en-US" altLang="zh-CN" sz="2400">
                <a:solidFill>
                  <a:srgbClr val="B2B2B2"/>
                </a:solidFill>
                <a:latin typeface="Comic Sans MS" panose="030F0702030302020204" pitchFamily="66" charset="0"/>
              </a:rPr>
              <a:t>and victim caches</a:t>
            </a:r>
            <a:r>
              <a:rPr lang="en-US" altLang="zh-CN" sz="2000" b="1">
                <a:latin typeface="Comic Sans MS" panose="030F0702030302020204" pitchFamily="66" charset="0"/>
              </a:rPr>
              <a:t>	</a:t>
            </a:r>
            <a:r>
              <a:rPr lang="en-US" altLang="zh-CN" sz="2000">
                <a:latin typeface="Comic Sans MS" panose="030F0702030302020204" pitchFamily="66" charset="0"/>
              </a:rPr>
              <a:t>      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4. Reduce the miss rate</a:t>
            </a:r>
            <a:r>
              <a:rPr lang="en-US" altLang="zh-CN" sz="2400">
                <a:latin typeface="Comic Sans MS" panose="030F0702030302020204" pitchFamily="66" charset="0"/>
              </a:rPr>
              <a:t>--4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latin typeface="Comic Sans MS" panose="030F0702030302020204" pitchFamily="66" charset="0"/>
              </a:rPr>
              <a:t>	——</a:t>
            </a:r>
            <a:r>
              <a:rPr lang="en-US" altLang="zh-CN" sz="2400">
                <a:solidFill>
                  <a:srgbClr val="66FF33"/>
                </a:solidFill>
                <a:latin typeface="Comic Sans MS" panose="030F0702030302020204" pitchFamily="66" charset="0"/>
              </a:rPr>
              <a:t>larger block size,   large cache size,  higher associativity</a:t>
            </a:r>
            <a:r>
              <a:rPr lang="en-US" altLang="zh-CN" sz="2400">
                <a:latin typeface="Comic Sans MS" panose="030F0702030302020204" pitchFamily="66" charset="0"/>
              </a:rPr>
              <a:t>,and compiler optimizations</a:t>
            </a:r>
            <a:endParaRPr lang="en-US" altLang="zh-CN">
              <a:latin typeface="Comic Sans MS" panose="030F0702030302020204" pitchFamily="66" charset="0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5. Reduce the miss penalty and miss rate via parallelism</a:t>
            </a:r>
            <a:r>
              <a:rPr lang="en-US" altLang="zh-CN" sz="2400">
                <a:latin typeface="Comic Sans MS" panose="030F0702030302020204" pitchFamily="66" charset="0"/>
              </a:rPr>
              <a:t>--2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latin typeface="Comic Sans MS" panose="030F0702030302020204" pitchFamily="66" charset="0"/>
              </a:rPr>
              <a:t>	——</a:t>
            </a:r>
            <a:r>
              <a:rPr lang="en-US" altLang="zh-CN" sz="2400">
                <a:latin typeface="Comic Sans MS" panose="030F0702030302020204" pitchFamily="66" charset="0"/>
              </a:rPr>
              <a:t>hardware prefetching,and compiler prefetching</a:t>
            </a:r>
            <a:r>
              <a:rPr lang="en-US" altLang="zh-CN" sz="2000" b="1">
                <a:latin typeface="Comic Sans MS" panose="030F0702030302020204" pitchFamily="66" charset="0"/>
              </a:rPr>
              <a:t>						</a:t>
            </a:r>
            <a:r>
              <a:rPr lang="en-US" altLang="zh-CN" sz="2000">
                <a:latin typeface="Comic Sans MS" panose="030F0702030302020204" pitchFamily="66" charset="0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b="1"/>
              <a:t>	</a:t>
            </a:r>
            <a:r>
              <a:rPr lang="en-US" altLang="zh-CN"/>
              <a:t> </a:t>
            </a: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857250" y="1071563"/>
            <a:ext cx="7078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>
                <a:solidFill>
                  <a:srgbClr val="FF0000"/>
                </a:solidFill>
                <a:latin typeface="Comic Sans MS" panose="030F0702030302020204" pitchFamily="66" charset="0"/>
              </a:rPr>
              <a:t>AMAT = HitTime + MissRate</a:t>
            </a:r>
            <a:r>
              <a:rPr kumimoji="0" lang="en-US" altLang="zh-CN" sz="2800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MissPenalty</a:t>
            </a:r>
            <a:endParaRPr kumimoji="0" lang="en-US" altLang="zh-CN" sz="28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750" y="0"/>
            <a:ext cx="8659813" cy="1196975"/>
          </a:xfrm>
        </p:spPr>
        <p:txBody>
          <a:bodyPr/>
          <a:lstStyle/>
          <a:p>
            <a:pPr eaLnBrk="1" hangingPunct="1"/>
            <a:r>
              <a:rPr lang="en-US" altLang="zh-CN" sz="3600"/>
              <a:t>1</a:t>
            </a:r>
            <a:r>
              <a:rPr lang="en-US" altLang="zh-CN" sz="3600" baseline="30000"/>
              <a:t>st</a:t>
            </a:r>
            <a:r>
              <a:rPr lang="en-US" altLang="zh-CN" sz="3600"/>
              <a:t>  Increasing cache bandwidth: </a:t>
            </a:r>
            <a:br>
              <a:rPr lang="en-US" altLang="zh-CN" sz="3600">
                <a:solidFill>
                  <a:srgbClr val="0000FF"/>
                </a:solidFill>
              </a:rPr>
            </a:br>
            <a:r>
              <a:rPr lang="en-US" altLang="zh-CN" sz="3600">
                <a:solidFill>
                  <a:srgbClr val="0000FF"/>
                </a:solidFill>
              </a:rPr>
              <a:t>Pipelined Caches </a:t>
            </a:r>
          </a:p>
        </p:txBody>
      </p:sp>
      <p:sp>
        <p:nvSpPr>
          <p:cNvPr id="11981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grpSp>
        <p:nvGrpSpPr>
          <p:cNvPr id="119812" name="Group 4"/>
          <p:cNvGrpSpPr>
            <a:grpSpLocks/>
          </p:cNvGrpSpPr>
          <p:nvPr/>
        </p:nvGrpSpPr>
        <p:grpSpPr bwMode="auto">
          <a:xfrm>
            <a:off x="500063" y="1143000"/>
            <a:ext cx="8305800" cy="5257800"/>
            <a:chOff x="240" y="624"/>
            <a:chExt cx="5232" cy="3600"/>
          </a:xfrm>
        </p:grpSpPr>
        <p:pic>
          <p:nvPicPr>
            <p:cNvPr id="11981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624"/>
              <a:ext cx="5232" cy="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</p:pic>
        <p:sp>
          <p:nvSpPr>
            <p:cNvPr id="119816" name="Rectangle 6"/>
            <p:cNvSpPr>
              <a:spLocks noChangeArrowheads="1"/>
            </p:cNvSpPr>
            <p:nvPr/>
          </p:nvSpPr>
          <p:spPr bwMode="auto">
            <a:xfrm>
              <a:off x="1287" y="1842"/>
              <a:ext cx="1200" cy="192"/>
            </a:xfrm>
            <a:prstGeom prst="rect">
              <a:avLst/>
            </a:prstGeom>
            <a:solidFill>
              <a:srgbClr val="FF899D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</p:grpSp>
      <p:sp>
        <p:nvSpPr>
          <p:cNvPr id="120837" name="Text Box 7"/>
          <p:cNvSpPr txBox="1">
            <a:spLocks noChangeArrowheads="1"/>
          </p:cNvSpPr>
          <p:nvPr/>
        </p:nvSpPr>
        <p:spPr bwMode="auto">
          <a:xfrm>
            <a:off x="0" y="5445125"/>
            <a:ext cx="38115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chemeClr val="tx2"/>
                </a:solidFill>
              </a:rPr>
              <a:t>Hit in multiple cycles,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chemeClr val="tx2"/>
                </a:solidFill>
              </a:rPr>
              <a:t>giving fast clock cycle time</a:t>
            </a:r>
          </a:p>
        </p:txBody>
      </p:sp>
      <p:sp>
        <p:nvSpPr>
          <p:cNvPr id="120838" name="Text Box 8"/>
          <p:cNvSpPr txBox="1">
            <a:spLocks noChangeArrowheads="1"/>
          </p:cNvSpPr>
          <p:nvPr/>
        </p:nvSpPr>
        <p:spPr bwMode="auto">
          <a:xfrm>
            <a:off x="2000250" y="3571875"/>
            <a:ext cx="4686300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tx2"/>
                </a:solidFill>
              </a:rPr>
              <a:t>What problems for instruction pipeline ?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7" grpId="0"/>
      <p:bldP spid="1208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750" y="285750"/>
            <a:ext cx="8858250" cy="728663"/>
          </a:xfrm>
          <a:noFill/>
        </p:spPr>
        <p:txBody>
          <a:bodyPr lIns="63500" tIns="25400" rIns="63500" bIns="25400" anchor="t">
            <a:spAutoFit/>
          </a:bodyPr>
          <a:lstStyle/>
          <a:p>
            <a:pPr eaLnBrk="1" hangingPunct="1"/>
            <a:r>
              <a:rPr lang="en-US" altLang="zh-CN"/>
              <a:t>Ex1: Impact on Performance</a:t>
            </a:r>
          </a:p>
        </p:txBody>
      </p:sp>
      <p:sp>
        <p:nvSpPr>
          <p:cNvPr id="7680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52400" y="1071563"/>
            <a:ext cx="8596064" cy="2735429"/>
          </a:xfrm>
        </p:spPr>
        <p:txBody>
          <a:bodyPr wrap="square" lIns="63500" tIns="25400" rIns="63500" bIns="25400">
            <a:spAutoFit/>
          </a:bodyPr>
          <a:lstStyle/>
          <a:p>
            <a:pPr marL="203200" indent="-203200" eaLnBrk="1" hangingPunct="1">
              <a:lnSpc>
                <a:spcPct val="110000"/>
              </a:lnSpc>
              <a:spcBef>
                <a:spcPct val="0"/>
              </a:spcBef>
              <a:tabLst>
                <a:tab pos="793750" algn="l"/>
              </a:tabLst>
            </a:pPr>
            <a:r>
              <a:rPr lang="en-US" altLang="zh-CN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Suppose</a:t>
            </a:r>
            <a:r>
              <a:rPr lang="en-US" altLang="zh-CN" sz="2400" dirty="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400" dirty="0">
                <a:latin typeface="Comic Sans MS" panose="030F0702030302020204" pitchFamily="66" charset="0"/>
              </a:rPr>
              <a:t>a processor executes at </a:t>
            </a:r>
          </a:p>
          <a:p>
            <a:pPr marL="685800" lvl="1" indent="-190500" eaLnBrk="1" hangingPunct="1">
              <a:lnSpc>
                <a:spcPct val="110000"/>
              </a:lnSpc>
              <a:spcBef>
                <a:spcPct val="0"/>
              </a:spcBef>
              <a:tabLst>
                <a:tab pos="793750" algn="l"/>
              </a:tabLst>
            </a:pPr>
            <a:r>
              <a:rPr lang="en-US" altLang="zh-CN" sz="2000" dirty="0">
                <a:latin typeface="Comic Sans MS" panose="030F0702030302020204" pitchFamily="66" charset="0"/>
              </a:rPr>
              <a:t>Clock Rate = 200 MHz (5 ns per cycle), Ideal (no misses) CPI = 1.1 </a:t>
            </a:r>
          </a:p>
          <a:p>
            <a:pPr marL="685800" lvl="1" indent="-190500" eaLnBrk="1" hangingPunct="1">
              <a:lnSpc>
                <a:spcPct val="110000"/>
              </a:lnSpc>
              <a:spcBef>
                <a:spcPct val="0"/>
              </a:spcBef>
              <a:tabLst>
                <a:tab pos="793750" algn="l"/>
              </a:tabLst>
            </a:pPr>
            <a:r>
              <a:rPr lang="en-US" altLang="zh-CN" sz="2000" dirty="0">
                <a:latin typeface="Comic Sans MS" panose="030F0702030302020204" pitchFamily="66" charset="0"/>
              </a:rPr>
              <a:t>50% </a:t>
            </a:r>
            <a:r>
              <a:rPr lang="en-US" altLang="zh-CN" sz="2000" dirty="0" err="1">
                <a:latin typeface="Comic Sans MS" panose="030F0702030302020204" pitchFamily="66" charset="0"/>
              </a:rPr>
              <a:t>arith</a:t>
            </a:r>
            <a:r>
              <a:rPr lang="en-US" altLang="zh-CN" sz="2000" dirty="0">
                <a:latin typeface="Comic Sans MS" panose="030F0702030302020204" pitchFamily="66" charset="0"/>
              </a:rPr>
              <a:t>/logic, 30% </a:t>
            </a:r>
            <a:r>
              <a:rPr lang="en-US" altLang="zh-CN" sz="2000" dirty="0" err="1">
                <a:latin typeface="Comic Sans MS" panose="030F0702030302020204" pitchFamily="66" charset="0"/>
              </a:rPr>
              <a:t>ld</a:t>
            </a:r>
            <a:r>
              <a:rPr lang="en-US" altLang="zh-CN" sz="2000" dirty="0">
                <a:latin typeface="Comic Sans MS" panose="030F0702030302020204" pitchFamily="66" charset="0"/>
              </a:rPr>
              <a:t>/</a:t>
            </a:r>
            <a:r>
              <a:rPr lang="en-US" altLang="zh-CN" sz="2000" dirty="0" err="1">
                <a:latin typeface="Comic Sans MS" panose="030F0702030302020204" pitchFamily="66" charset="0"/>
              </a:rPr>
              <a:t>st</a:t>
            </a:r>
            <a:r>
              <a:rPr lang="en-US" altLang="zh-CN" sz="2000" dirty="0">
                <a:latin typeface="Comic Sans MS" panose="030F0702030302020204" pitchFamily="66" charset="0"/>
              </a:rPr>
              <a:t>, 20% control</a:t>
            </a:r>
          </a:p>
          <a:p>
            <a:pPr marL="203200" indent="-203200" eaLnBrk="1" hangingPunct="1">
              <a:lnSpc>
                <a:spcPct val="110000"/>
              </a:lnSpc>
              <a:spcBef>
                <a:spcPct val="0"/>
              </a:spcBef>
              <a:tabLst>
                <a:tab pos="793750" algn="l"/>
              </a:tabLst>
            </a:pPr>
            <a:r>
              <a:rPr lang="en-US" altLang="zh-CN" sz="2400" dirty="0">
                <a:latin typeface="Comic Sans MS" panose="030F0702030302020204" pitchFamily="66" charset="0"/>
              </a:rPr>
              <a:t>Suppose that 10% of memory operations get 50 cycle miss penalty</a:t>
            </a:r>
          </a:p>
          <a:p>
            <a:pPr marL="203200" indent="-203200" eaLnBrk="1" hangingPunct="1">
              <a:lnSpc>
                <a:spcPct val="110000"/>
              </a:lnSpc>
              <a:spcBef>
                <a:spcPct val="0"/>
              </a:spcBef>
              <a:tabLst>
                <a:tab pos="793750" algn="l"/>
              </a:tabLst>
            </a:pPr>
            <a:r>
              <a:rPr lang="en-US" altLang="zh-CN" sz="2400" dirty="0">
                <a:latin typeface="Comic Sans MS" panose="030F0702030302020204" pitchFamily="66" charset="0"/>
              </a:rPr>
              <a:t>Suppose that 1% of instructions get same miss penalty</a:t>
            </a:r>
          </a:p>
          <a:p>
            <a:pPr marL="203200" indent="-203200" eaLnBrk="1" hangingPunct="1">
              <a:lnSpc>
                <a:spcPct val="110000"/>
              </a:lnSpc>
              <a:spcBef>
                <a:spcPct val="0"/>
              </a:spcBef>
              <a:tabLst>
                <a:tab pos="793750" algn="l"/>
              </a:tabLst>
            </a:pPr>
            <a:r>
              <a:rPr lang="en-US" altLang="zh-CN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Calculate the AMAT and real CPI.</a:t>
            </a: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142875" y="3786188"/>
            <a:ext cx="8839200" cy="286232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Pct val="100000"/>
              <a:buFontTx/>
              <a:buChar char="•"/>
            </a:pPr>
            <a:r>
              <a:rPr kumimoji="0"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Answer:</a:t>
            </a:r>
          </a:p>
          <a:p>
            <a:pPr>
              <a:spcBef>
                <a:spcPct val="0"/>
              </a:spcBef>
              <a:buClrTx/>
              <a:buSzPct val="100000"/>
              <a:buFontTx/>
              <a:buChar char="•"/>
            </a:pPr>
            <a:r>
              <a:rPr kumimoji="0" lang="en-US" altLang="zh-CN" sz="2000" b="1" dirty="0">
                <a:solidFill>
                  <a:schemeClr val="tx2"/>
                </a:solidFill>
                <a:latin typeface="Comic Sans MS" panose="030F0702030302020204" pitchFamily="66" charset="0"/>
              </a:rPr>
              <a:t>AMAT=(1/1.3)x[</a:t>
            </a:r>
            <a:r>
              <a:rPr kumimoji="0"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1.1+0.01x50</a:t>
            </a:r>
            <a:r>
              <a:rPr kumimoji="0" lang="en-US" altLang="zh-CN" sz="2000" b="1" dirty="0">
                <a:solidFill>
                  <a:schemeClr val="tx2"/>
                </a:solidFill>
                <a:latin typeface="Comic Sans MS" panose="030F0702030302020204" pitchFamily="66" charset="0"/>
              </a:rPr>
              <a:t>]+(0.3/1.3)x[</a:t>
            </a:r>
            <a:r>
              <a:rPr kumimoji="0"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1.1+0.1x50</a:t>
            </a:r>
            <a:r>
              <a:rPr kumimoji="0" lang="en-US" altLang="zh-CN" sz="2000" b="1" dirty="0">
                <a:solidFill>
                  <a:schemeClr val="tx2"/>
                </a:solidFill>
                <a:latin typeface="Comic Sans MS" panose="030F0702030302020204" pitchFamily="66" charset="0"/>
              </a:rPr>
              <a:t>]</a:t>
            </a:r>
          </a:p>
          <a:p>
            <a:pPr>
              <a:spcBef>
                <a:spcPct val="0"/>
              </a:spcBef>
              <a:buClrTx/>
              <a:buSzPct val="100000"/>
              <a:buFontTx/>
              <a:buChar char="•"/>
            </a:pPr>
            <a:r>
              <a:rPr kumimoji="0" lang="en-US" altLang="zh-CN" sz="2000" b="1" dirty="0">
                <a:solidFill>
                  <a:schemeClr val="tx2"/>
                </a:solidFill>
                <a:latin typeface="Comic Sans MS" panose="030F0702030302020204" pitchFamily="66" charset="0"/>
              </a:rPr>
              <a:t>        =</a:t>
            </a:r>
            <a:r>
              <a:rPr kumimoji="0"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2.64</a:t>
            </a:r>
          </a:p>
          <a:p>
            <a:pPr>
              <a:spcBef>
                <a:spcPct val="0"/>
              </a:spcBef>
              <a:buClrTx/>
              <a:buSzPct val="100000"/>
              <a:buFontTx/>
              <a:buChar char="•"/>
            </a:pPr>
            <a:r>
              <a:rPr kumimoji="0" lang="en-US" altLang="zh-CN" sz="2000" b="1" dirty="0">
                <a:solidFill>
                  <a:schemeClr val="tx2"/>
                </a:solidFill>
                <a:latin typeface="Comic Sans MS" panose="030F0702030302020204" pitchFamily="66" charset="0"/>
              </a:rPr>
              <a:t>CPI = ideal CPI + average stalls per instruction</a:t>
            </a:r>
          </a:p>
          <a:p>
            <a:pPr>
              <a:spcBef>
                <a:spcPct val="0"/>
              </a:spcBef>
              <a:buClrTx/>
              <a:buSzPct val="100000"/>
              <a:buNone/>
            </a:pPr>
            <a:r>
              <a:rPr kumimoji="0" lang="en-US" altLang="zh-CN" sz="2000" b="1" dirty="0">
                <a:solidFill>
                  <a:schemeClr val="tx2"/>
                </a:solidFill>
                <a:latin typeface="Comic Sans MS" panose="030F0702030302020204" pitchFamily="66" charset="0"/>
              </a:rPr>
              <a:t>      =	</a:t>
            </a:r>
            <a:r>
              <a:rPr kumimoji="0"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1.1(cycles/ins) + [ 0.30(</a:t>
            </a:r>
            <a:r>
              <a:rPr kumimoji="0" lang="en-US" altLang="zh-CN" sz="2000" b="1" dirty="0" err="1">
                <a:solidFill>
                  <a:srgbClr val="0000FF"/>
                </a:solidFill>
                <a:latin typeface="Comic Sans MS" panose="030F0702030302020204" pitchFamily="66" charset="0"/>
              </a:rPr>
              <a:t>DataMops</a:t>
            </a:r>
            <a:r>
              <a:rPr kumimoji="0"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/ins) x 0.10(miss/</a:t>
            </a:r>
            <a:r>
              <a:rPr kumimoji="0" lang="en-US" altLang="zh-CN" sz="2000" b="1" dirty="0" err="1">
                <a:solidFill>
                  <a:srgbClr val="0000FF"/>
                </a:solidFill>
                <a:latin typeface="Comic Sans MS" panose="030F0702030302020204" pitchFamily="66" charset="0"/>
              </a:rPr>
              <a:t>DataMop</a:t>
            </a:r>
            <a:r>
              <a:rPr kumimoji="0"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) 	x 50 (cycle/miss)] + 1(</a:t>
            </a:r>
            <a:r>
              <a:rPr kumimoji="0" lang="en-US" altLang="zh-CN" sz="2000" b="1" dirty="0" err="1">
                <a:solidFill>
                  <a:srgbClr val="0000FF"/>
                </a:solidFill>
                <a:latin typeface="Comic Sans MS" panose="030F0702030302020204" pitchFamily="66" charset="0"/>
              </a:rPr>
              <a:t>InstMop</a:t>
            </a:r>
            <a:r>
              <a:rPr kumimoji="0"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/ins) x 0.01 (miss/</a:t>
            </a:r>
            <a:r>
              <a:rPr kumimoji="0" lang="en-US" altLang="zh-CN" sz="2000" b="1" dirty="0" err="1">
                <a:solidFill>
                  <a:srgbClr val="0000FF"/>
                </a:solidFill>
                <a:latin typeface="Comic Sans MS" panose="030F0702030302020204" pitchFamily="66" charset="0"/>
              </a:rPr>
              <a:t>InstMop</a:t>
            </a:r>
            <a:r>
              <a:rPr kumimoji="0"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) x 	50 (cycle/miss)]</a:t>
            </a:r>
            <a:r>
              <a:rPr kumimoji="0" lang="en-US" altLang="zh-CN" sz="20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kumimoji="0"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= (1.1 +  1.5 + .5) cycle/ins = 3.1</a:t>
            </a:r>
          </a:p>
          <a:p>
            <a:pPr>
              <a:spcBef>
                <a:spcPct val="0"/>
              </a:spcBef>
              <a:buClrTx/>
              <a:buSzPct val="100000"/>
              <a:buNone/>
            </a:pPr>
            <a:r>
              <a:rPr kumimoji="0" lang="en-US" altLang="zh-CN" sz="2000" b="1" dirty="0">
                <a:solidFill>
                  <a:schemeClr val="tx2"/>
                </a:solidFill>
                <a:latin typeface="Comic Sans MS" panose="030F0702030302020204" pitchFamily="66" charset="0"/>
              </a:rPr>
              <a:t>      =	ideal CPI + (AMAT - </a:t>
            </a:r>
            <a:r>
              <a:rPr kumimoji="0" lang="en-US" altLang="zh-CN" sz="2000" b="1" dirty="0" err="1">
                <a:solidFill>
                  <a:schemeClr val="tx2"/>
                </a:solidFill>
                <a:latin typeface="Comic Sans MS" panose="030F0702030302020204" pitchFamily="66" charset="0"/>
              </a:rPr>
              <a:t>HitTime</a:t>
            </a:r>
            <a:r>
              <a:rPr kumimoji="0" lang="en-US" altLang="zh-CN" sz="2000" b="1" dirty="0">
                <a:solidFill>
                  <a:schemeClr val="tx2"/>
                </a:solidFill>
                <a:latin typeface="Comic Sans MS" panose="030F0702030302020204" pitchFamily="66" charset="0"/>
              </a:rPr>
              <a:t>) x </a:t>
            </a:r>
            <a:r>
              <a:rPr kumimoji="0" lang="en-US" altLang="zh-CN" sz="2000" b="1" dirty="0" err="1">
                <a:solidFill>
                  <a:schemeClr val="tx2"/>
                </a:solidFill>
                <a:latin typeface="Comic Sans MS" panose="030F0702030302020204" pitchFamily="66" charset="0"/>
              </a:rPr>
              <a:t>AccessOp</a:t>
            </a:r>
            <a:r>
              <a:rPr kumimoji="0" lang="en-US" altLang="zh-CN" sz="2000" b="1" dirty="0">
                <a:solidFill>
                  <a:schemeClr val="tx2"/>
                </a:solidFill>
                <a:latin typeface="Comic Sans MS" panose="030F0702030302020204" pitchFamily="66" charset="0"/>
              </a:rPr>
              <a:t>/ins</a:t>
            </a:r>
          </a:p>
          <a:p>
            <a:pPr>
              <a:spcBef>
                <a:spcPct val="0"/>
              </a:spcBef>
              <a:buClrTx/>
              <a:buSzPct val="100000"/>
              <a:buNone/>
            </a:pPr>
            <a:r>
              <a:rPr kumimoji="0" lang="en-US" altLang="zh-CN" sz="2000" b="1" dirty="0">
                <a:solidFill>
                  <a:schemeClr val="tx2"/>
                </a:solidFill>
                <a:latin typeface="Comic Sans MS" panose="030F0702030302020204" pitchFamily="66" charset="0"/>
              </a:rPr>
              <a:t>      =	</a:t>
            </a:r>
            <a:r>
              <a:rPr kumimoji="0"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1.1 + (2.64 – 1.1) x (1 + 0.3) = 3.1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28625" y="0"/>
            <a:ext cx="8715375" cy="1143000"/>
          </a:xfrm>
        </p:spPr>
        <p:txBody>
          <a:bodyPr/>
          <a:lstStyle/>
          <a:p>
            <a:pPr eaLnBrk="1" hangingPunct="1"/>
            <a:r>
              <a:rPr lang="en-US" altLang="zh-CN" sz="3600"/>
              <a:t>2</a:t>
            </a:r>
            <a:r>
              <a:rPr lang="en-US" altLang="zh-CN" sz="3600" baseline="30000"/>
              <a:t>nd</a:t>
            </a:r>
            <a:r>
              <a:rPr lang="en-US" altLang="zh-CN" sz="3600"/>
              <a:t>  Increasing cache bandwidth:</a:t>
            </a:r>
            <a:br>
              <a:rPr lang="en-US" altLang="zh-CN" sz="3600"/>
            </a:br>
            <a:r>
              <a:rPr lang="en-US" altLang="zh-CN" sz="3600">
                <a:solidFill>
                  <a:srgbClr val="0000FF"/>
                </a:solidFill>
              </a:rPr>
              <a:t>Nonblocking Caches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14313" y="1285875"/>
            <a:ext cx="8642350" cy="4646613"/>
          </a:xfrm>
        </p:spPr>
        <p:txBody>
          <a:bodyPr/>
          <a:lstStyle/>
          <a:p>
            <a:pPr eaLnBrk="1" hangingPunct="1"/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</a:rPr>
              <a:t>A </a:t>
            </a:r>
            <a:r>
              <a:rPr lang="en-US" altLang="zh-CN" sz="2800">
                <a:solidFill>
                  <a:srgbClr val="0000FF"/>
                </a:solidFill>
                <a:latin typeface="Comic Sans MS" panose="030F0702030302020204" pitchFamily="66" charset="0"/>
              </a:rPr>
              <a:t>nonblocking</a:t>
            </a: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</a:rPr>
              <a:t>(Lockup-free cache)</a:t>
            </a:r>
            <a:r>
              <a:rPr lang="en-US" altLang="zh-CN" sz="2800">
                <a:latin typeface="Comic Sans MS" panose="030F0702030302020204" pitchFamily="66" charset="0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</a:rPr>
              <a:t>cache,allows The cache to continues to supply hits while processing read misses ( </a:t>
            </a:r>
            <a:r>
              <a:rPr lang="en-US" altLang="zh-CN" sz="2800">
                <a:solidFill>
                  <a:srgbClr val="0000FF"/>
                </a:solidFill>
                <a:latin typeface="Comic Sans MS" panose="030F0702030302020204" pitchFamily="66" charset="0"/>
              </a:rPr>
              <a:t>hit under miss , hit under multiple miss</a:t>
            </a: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</a:rPr>
              <a:t> ). </a:t>
            </a:r>
          </a:p>
          <a:p>
            <a:pPr eaLnBrk="1" hangingPunct="1"/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</a:rPr>
              <a:t>Complex caches can even have multiple outstanding misses ( </a:t>
            </a:r>
            <a:r>
              <a:rPr lang="en-US" altLang="zh-CN" sz="2800">
                <a:solidFill>
                  <a:srgbClr val="0000FF"/>
                </a:solidFill>
                <a:latin typeface="Comic Sans MS" panose="030F0702030302020204" pitchFamily="66" charset="0"/>
              </a:rPr>
              <a:t>miss under miss</a:t>
            </a: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</a:rPr>
              <a:t> ). It will further lower effective miss penalty</a:t>
            </a:r>
          </a:p>
          <a:p>
            <a:pPr eaLnBrk="1" hangingPunct="1"/>
            <a:r>
              <a:rPr lang="en-US" altLang="zh-CN" sz="2800">
                <a:solidFill>
                  <a:srgbClr val="0000FF"/>
                </a:solidFill>
                <a:latin typeface="Comic Sans MS" panose="030F0702030302020204" pitchFamily="66" charset="0"/>
              </a:rPr>
              <a:t>Nonblocking</a:t>
            </a:r>
            <a:r>
              <a:rPr lang="en-US" altLang="zh-CN" sz="2800">
                <a:solidFill>
                  <a:schemeClr val="hlink"/>
                </a:solidFill>
                <a:latin typeface="Comic Sans MS" panose="030F0702030302020204" pitchFamily="66" charset="0"/>
              </a:rPr>
              <a:t>,</a:t>
            </a: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</a:rPr>
              <a:t> in conjunction with out-of-order execution, can allow the CPU to continue executing instructions after a data cache miss. </a:t>
            </a:r>
            <a:endParaRPr lang="en-US" altLang="zh-CN" sz="2800"/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827088" y="2781300"/>
            <a:ext cx="7264400" cy="781050"/>
          </a:xfrm>
          <a:prstGeom prst="star16">
            <a:avLst>
              <a:gd name="adj" fmla="val 37500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chemeClr val="tx2"/>
                </a:solidFill>
              </a:rPr>
              <a:t>What</a:t>
            </a:r>
            <a:r>
              <a:rPr kumimoji="0"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’</a:t>
            </a:r>
            <a:r>
              <a:rPr kumimoji="0" lang="en-US" altLang="zh-CN" sz="2400">
                <a:solidFill>
                  <a:schemeClr val="tx2"/>
                </a:solidFill>
              </a:rPr>
              <a:t>s the precondition ?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  <p:bldP spid="1126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28625" y="285750"/>
            <a:ext cx="8501063" cy="704850"/>
          </a:xfrm>
        </p:spPr>
        <p:txBody>
          <a:bodyPr/>
          <a:lstStyle/>
          <a:p>
            <a:pPr eaLnBrk="1" hangingPunct="1"/>
            <a:r>
              <a:rPr lang="en-US" altLang="zh-CN" sz="3600"/>
              <a:t>Performance of Nonblocking cache</a:t>
            </a:r>
          </a:p>
        </p:txBody>
      </p:sp>
      <p:sp>
        <p:nvSpPr>
          <p:cNvPr id="12185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1218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268413"/>
            <a:ext cx="8134350" cy="498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r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28625" y="0"/>
            <a:ext cx="8715375" cy="990600"/>
          </a:xfrm>
        </p:spPr>
        <p:txBody>
          <a:bodyPr/>
          <a:lstStyle/>
          <a:p>
            <a:pPr eaLnBrk="1" hangingPunct="1"/>
            <a:r>
              <a:rPr lang="en-US" altLang="zh-CN" sz="3600"/>
              <a:t>3</a:t>
            </a:r>
            <a:r>
              <a:rPr lang="en-US" altLang="zh-CN" sz="3600" baseline="30000"/>
              <a:t>nd</a:t>
            </a:r>
            <a:r>
              <a:rPr lang="en-US" altLang="zh-CN" sz="3600"/>
              <a:t>  Increasing cache bandwidth: </a:t>
            </a:r>
            <a:br>
              <a:rPr lang="en-US" altLang="zh-CN" sz="3600">
                <a:solidFill>
                  <a:srgbClr val="0000FF"/>
                </a:solidFill>
              </a:rPr>
            </a:br>
            <a:r>
              <a:rPr lang="en-US" altLang="zh-CN" sz="3600">
                <a:solidFill>
                  <a:srgbClr val="0000FF"/>
                </a:solidFill>
              </a:rPr>
              <a:t>Multibanked Caches</a:t>
            </a:r>
          </a:p>
        </p:txBody>
      </p:sp>
      <p:sp>
        <p:nvSpPr>
          <p:cNvPr id="12288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latin typeface="Comic Sans MS" panose="030F0702030302020204" pitchFamily="66" charset="0"/>
              </a:rPr>
              <a:t>Cache is divided into independent banks that can support simultaneous accesses like interleaved memory banks.</a:t>
            </a:r>
          </a:p>
          <a:p>
            <a:pPr lvl="1" eaLnBrk="1" hangingPunct="1"/>
            <a:r>
              <a:rPr lang="en-US" altLang="zh-CN" sz="2000">
                <a:latin typeface="Comic Sans MS" panose="030F0702030302020204" pitchFamily="66" charset="0"/>
              </a:rPr>
              <a:t>E.g.,T1 (“Niagara”) L2 has 4 banks</a:t>
            </a:r>
          </a:p>
          <a:p>
            <a:pPr eaLnBrk="1" hangingPunct="1"/>
            <a:r>
              <a:rPr lang="en-US" altLang="zh-CN" sz="2800">
                <a:latin typeface="Comic Sans MS" panose="030F0702030302020204" pitchFamily="66" charset="0"/>
              </a:rPr>
              <a:t>Banking works best when accesses naturally spread themselves across banks </a:t>
            </a:r>
            <a:r>
              <a:rPr lang="en-US" altLang="zh-CN" sz="2800">
                <a:latin typeface="Comic Sans MS" panose="030F0702030302020204" pitchFamily="66" charset="0"/>
                <a:sym typeface="Symbol" panose="05050102010706020507" pitchFamily="18" charset="2"/>
              </a:rPr>
              <a:t> m</a:t>
            </a:r>
            <a:r>
              <a:rPr lang="en-US" altLang="zh-CN" sz="2800">
                <a:latin typeface="Comic Sans MS" panose="030F0702030302020204" pitchFamily="66" charset="0"/>
              </a:rPr>
              <a:t>apping of addresses to banks affects behavior of memory system</a:t>
            </a:r>
          </a:p>
          <a:p>
            <a:pPr eaLnBrk="1" hangingPunct="1"/>
            <a:r>
              <a:rPr lang="en-US" altLang="zh-CN" sz="2800">
                <a:latin typeface="Comic Sans MS" panose="030F0702030302020204" pitchFamily="66" charset="0"/>
              </a:rPr>
              <a:t>Simple mapping that works well is “</a:t>
            </a:r>
            <a:r>
              <a:rPr lang="en-US" altLang="zh-CN" sz="2800">
                <a:solidFill>
                  <a:srgbClr val="0332B7"/>
                </a:solidFill>
                <a:latin typeface="Comic Sans MS" panose="030F0702030302020204" pitchFamily="66" charset="0"/>
              </a:rPr>
              <a:t>sequential interleaving</a:t>
            </a:r>
            <a:r>
              <a:rPr lang="en-US" altLang="zh-CN" sz="2800">
                <a:latin typeface="Comic Sans MS" panose="030F0702030302020204" pitchFamily="66" charset="0"/>
              </a:rPr>
              <a:t>”  </a:t>
            </a:r>
          </a:p>
        </p:txBody>
      </p:sp>
    </p:spTree>
  </p:cSld>
  <p:clrMapOvr>
    <a:masterClrMapping/>
  </p:clrMapOvr>
  <p:transition spd="slow">
    <p:pull dir="r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2390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77825" y="5300663"/>
            <a:ext cx="8766175" cy="5762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/>
              <a:t>Single banked                          two bank                          two bank                  two bank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/>
              <a:t>                                              consecutive                     interleaving           group interleaving</a:t>
            </a:r>
          </a:p>
        </p:txBody>
      </p:sp>
      <p:pic>
        <p:nvPicPr>
          <p:cNvPr id="1239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60350"/>
            <a:ext cx="87122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r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4313" y="0"/>
            <a:ext cx="8929687" cy="148431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3600"/>
              <a:t>Summary: Increase Cache Bandwidth</a:t>
            </a:r>
          </a:p>
        </p:txBody>
      </p:sp>
      <p:sp>
        <p:nvSpPr>
          <p:cNvPr id="1249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989138"/>
            <a:ext cx="8893175" cy="2994025"/>
          </a:xfrm>
        </p:spPr>
        <p:txBody>
          <a:bodyPr lIns="90488" tIns="44450" rIns="90488" bIns="44450"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mic Sans MS" panose="030F0702030302020204" pitchFamily="66" charset="0"/>
              </a:rPr>
              <a:t>1. Increase bandwidth via </a:t>
            </a:r>
            <a:r>
              <a:rPr lang="en-US" altLang="zh-CN">
                <a:solidFill>
                  <a:srgbClr val="0000FF"/>
                </a:solidFill>
                <a:latin typeface="Comic Sans MS" panose="030F0702030302020204" pitchFamily="66" charset="0"/>
              </a:rPr>
              <a:t>pipelined cache access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mic Sans MS" panose="030F0702030302020204" pitchFamily="66" charset="0"/>
              </a:rPr>
              <a:t>2. Increase bandwidth via </a:t>
            </a:r>
            <a:r>
              <a:rPr lang="en-US" altLang="zh-CN">
                <a:solidFill>
                  <a:srgbClr val="0000FF"/>
                </a:solidFill>
                <a:latin typeface="Comic Sans MS" panose="030F0702030302020204" pitchFamily="66" charset="0"/>
              </a:rPr>
              <a:t>multibanked caches</a:t>
            </a:r>
            <a:r>
              <a:rPr lang="en-US" altLang="zh-CN">
                <a:latin typeface="Comic Sans MS" panose="030F0702030302020204" pitchFamily="66" charset="0"/>
              </a:rPr>
              <a:t>,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mic Sans MS" panose="030F0702030302020204" pitchFamily="66" charset="0"/>
              </a:rPr>
              <a:t>3. Increase bandwidth via </a:t>
            </a:r>
            <a:r>
              <a:rPr lang="en-US" altLang="zh-CN">
                <a:solidFill>
                  <a:srgbClr val="0000FF"/>
                </a:solidFill>
                <a:latin typeface="Comic Sans MS" panose="030F0702030302020204" pitchFamily="66" charset="0"/>
              </a:rPr>
              <a:t>non-blocking caches,</a:t>
            </a:r>
          </a:p>
        </p:txBody>
      </p:sp>
    </p:spTree>
  </p:cSld>
  <p:clrMapOvr>
    <a:masterClrMapping/>
  </p:clrMapOvr>
  <p:transition spd="slow">
    <p:pull dir="r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4313" y="0"/>
            <a:ext cx="8929687" cy="105251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3600"/>
              <a:t>How to Improve Cache Performance?</a:t>
            </a:r>
          </a:p>
        </p:txBody>
      </p:sp>
      <p:sp>
        <p:nvSpPr>
          <p:cNvPr id="12595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643063"/>
            <a:ext cx="8686800" cy="5172075"/>
          </a:xfrm>
        </p:spPr>
        <p:txBody>
          <a:bodyPr lIns="90488" tIns="44450" rIns="90488" bIns="44450"/>
          <a:lstStyle/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1. Reduce the time to hit in the cache.--4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latin typeface="Comic Sans MS" panose="030F0702030302020204" pitchFamily="66" charset="0"/>
              </a:rPr>
              <a:t>	——</a:t>
            </a:r>
            <a:r>
              <a:rPr lang="en-US" altLang="zh-CN" sz="2400">
                <a:latin typeface="Comic Sans MS" panose="030F0702030302020204" pitchFamily="66" charset="0"/>
              </a:rPr>
              <a:t>small and simple caches</a:t>
            </a:r>
            <a:r>
              <a:rPr lang="en-US" altLang="zh-CN" sz="2400">
                <a:solidFill>
                  <a:srgbClr val="66FF33"/>
                </a:solidFill>
                <a:latin typeface="Comic Sans MS" panose="030F0702030302020204" pitchFamily="66" charset="0"/>
              </a:rPr>
              <a:t>, avoiding address translation</a:t>
            </a:r>
            <a:r>
              <a:rPr lang="en-US" altLang="zh-CN" sz="2400">
                <a:latin typeface="Comic Sans MS" panose="030F0702030302020204" pitchFamily="66" charset="0"/>
              </a:rPr>
              <a:t>, </a:t>
            </a:r>
            <a:r>
              <a:rPr lang="en-US" altLang="zh-CN" sz="2000" b="1">
                <a:latin typeface="Comic Sans MS" panose="030F0702030302020204" pitchFamily="66" charset="0"/>
              </a:rPr>
              <a:t> </a:t>
            </a:r>
            <a:r>
              <a:rPr lang="en-US" altLang="zh-CN" sz="2400">
                <a:latin typeface="Comic Sans MS" panose="030F0702030302020204" pitchFamily="66" charset="0"/>
              </a:rPr>
              <a:t>way prediction</a:t>
            </a:r>
            <a:r>
              <a:rPr lang="en-US" altLang="zh-CN" sz="2000" b="1">
                <a:latin typeface="Comic Sans MS" panose="030F0702030302020204" pitchFamily="66" charset="0"/>
              </a:rPr>
              <a:t> , </a:t>
            </a:r>
            <a:r>
              <a:rPr lang="en-US" altLang="zh-CN" sz="2400">
                <a:latin typeface="Comic Sans MS" panose="030F0702030302020204" pitchFamily="66" charset="0"/>
              </a:rPr>
              <a:t>and trace caches	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2. Increase cache bandwidth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.--3</a:t>
            </a:r>
            <a:r>
              <a:rPr lang="en-US" altLang="zh-CN" sz="2000" b="1">
                <a:solidFill>
                  <a:srgbClr val="FF3300"/>
                </a:solidFill>
                <a:latin typeface="Comic Sans MS" panose="030F0702030302020204" pitchFamily="66" charset="0"/>
              </a:rPr>
              <a:t>  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latin typeface="Comic Sans MS" panose="030F0702030302020204" pitchFamily="66" charset="0"/>
              </a:rPr>
              <a:t>     </a:t>
            </a:r>
            <a:r>
              <a:rPr lang="en-US" altLang="zh-CN" sz="2400">
                <a:latin typeface="Comic Sans MS" panose="030F0702030302020204" pitchFamily="66" charset="0"/>
              </a:rPr>
              <a:t>—— pipelined cache access, multibanked caches, non-blocking caches,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3300"/>
                </a:solidFill>
                <a:latin typeface="Comic Sans MS" panose="030F0702030302020204" pitchFamily="66" charset="0"/>
              </a:rPr>
              <a:t>3. Reduce the miss penalty--4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latin typeface="Comic Sans MS" panose="030F0702030302020204" pitchFamily="66" charset="0"/>
              </a:rPr>
              <a:t>	——</a:t>
            </a:r>
            <a:r>
              <a:rPr lang="en-US" altLang="zh-CN" sz="2400">
                <a:solidFill>
                  <a:srgbClr val="66FF33"/>
                </a:solidFill>
                <a:latin typeface="Comic Sans MS" panose="030F0702030302020204" pitchFamily="66" charset="0"/>
              </a:rPr>
              <a:t>multilevel caches, </a:t>
            </a:r>
            <a:r>
              <a:rPr lang="en-US" altLang="zh-CN" sz="2400">
                <a:latin typeface="Comic Sans MS" panose="030F0702030302020204" pitchFamily="66" charset="0"/>
              </a:rPr>
              <a:t>critical word first, </a:t>
            </a:r>
            <a:r>
              <a:rPr lang="en-US" altLang="zh-CN" sz="2400">
                <a:solidFill>
                  <a:srgbClr val="66FF33"/>
                </a:solidFill>
                <a:latin typeface="Comic Sans MS" panose="030F0702030302020204" pitchFamily="66" charset="0"/>
              </a:rPr>
              <a:t>read miss prior to writes</a:t>
            </a:r>
            <a:r>
              <a:rPr lang="en-US" altLang="zh-CN" sz="2400">
                <a:latin typeface="Comic Sans MS" panose="030F0702030302020204" pitchFamily="66" charset="0"/>
              </a:rPr>
              <a:t>, merging write buffers, </a:t>
            </a:r>
            <a:r>
              <a:rPr lang="en-US" altLang="zh-CN" sz="2400">
                <a:solidFill>
                  <a:srgbClr val="B2B2B2"/>
                </a:solidFill>
                <a:latin typeface="Comic Sans MS" panose="030F0702030302020204" pitchFamily="66" charset="0"/>
              </a:rPr>
              <a:t>and victim caches</a:t>
            </a:r>
            <a:r>
              <a:rPr lang="en-US" altLang="zh-CN" sz="2000" b="1">
                <a:latin typeface="Comic Sans MS" panose="030F0702030302020204" pitchFamily="66" charset="0"/>
              </a:rPr>
              <a:t>	</a:t>
            </a:r>
            <a:r>
              <a:rPr lang="en-US" altLang="zh-CN" sz="2000">
                <a:latin typeface="Comic Sans MS" panose="030F0702030302020204" pitchFamily="66" charset="0"/>
              </a:rPr>
              <a:t>      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4. Reduce the miss rate--4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latin typeface="Comic Sans MS" panose="030F0702030302020204" pitchFamily="66" charset="0"/>
              </a:rPr>
              <a:t>	——</a:t>
            </a:r>
            <a:r>
              <a:rPr lang="en-US" altLang="zh-CN" sz="2400">
                <a:solidFill>
                  <a:srgbClr val="66FF33"/>
                </a:solidFill>
                <a:latin typeface="Comic Sans MS" panose="030F0702030302020204" pitchFamily="66" charset="0"/>
              </a:rPr>
              <a:t>larger block size,   large cache size,  higher associativity</a:t>
            </a:r>
            <a:r>
              <a:rPr lang="en-US" altLang="zh-CN" sz="2400">
                <a:latin typeface="Comic Sans MS" panose="030F0702030302020204" pitchFamily="66" charset="0"/>
              </a:rPr>
              <a:t>,and compiler optimizations</a:t>
            </a:r>
            <a:endParaRPr lang="en-US" altLang="zh-CN">
              <a:latin typeface="Comic Sans MS" panose="030F0702030302020204" pitchFamily="66" charset="0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5. Reduce the miss penalty and miss rate via parallelism--2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latin typeface="Comic Sans MS" panose="030F0702030302020204" pitchFamily="66" charset="0"/>
              </a:rPr>
              <a:t>	——</a:t>
            </a:r>
            <a:r>
              <a:rPr lang="en-US" altLang="zh-CN" sz="2400">
                <a:latin typeface="Comic Sans MS" panose="030F0702030302020204" pitchFamily="66" charset="0"/>
              </a:rPr>
              <a:t>hardware prefetching, compiler prefetching</a:t>
            </a:r>
            <a:r>
              <a:rPr lang="en-US" altLang="zh-CN" sz="2000" b="1">
                <a:latin typeface="Comic Sans MS" panose="030F0702030302020204" pitchFamily="66" charset="0"/>
              </a:rPr>
              <a:t>						</a:t>
            </a:r>
            <a:r>
              <a:rPr lang="en-US" altLang="zh-CN" sz="2000">
                <a:latin typeface="Comic Sans MS" panose="030F0702030302020204" pitchFamily="66" charset="0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b="1"/>
              <a:t>	</a:t>
            </a:r>
            <a:r>
              <a:rPr lang="en-US" altLang="zh-CN"/>
              <a:t> </a:t>
            </a: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857250" y="1071563"/>
            <a:ext cx="7078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>
                <a:solidFill>
                  <a:srgbClr val="FF0000"/>
                </a:solidFill>
                <a:latin typeface="Comic Sans MS" panose="030F0702030302020204" pitchFamily="66" charset="0"/>
              </a:rPr>
              <a:t>AMAT = HitTime + MissRate</a:t>
            </a:r>
            <a:r>
              <a:rPr kumimoji="0" lang="en-US" altLang="zh-CN" sz="2800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MissPenalty</a:t>
            </a:r>
            <a:endParaRPr kumimoji="0" lang="en-US" altLang="zh-CN" sz="28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750" y="0"/>
            <a:ext cx="8858250" cy="99695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3600"/>
              <a:t>1</a:t>
            </a:r>
            <a:r>
              <a:rPr lang="en-US" altLang="zh-CN" sz="3600" baseline="30000"/>
              <a:t>st</a:t>
            </a:r>
            <a:r>
              <a:rPr lang="en-US" altLang="zh-CN" sz="3600"/>
              <a:t> Miss Penalty Reduction Technique:</a:t>
            </a:r>
            <a:r>
              <a:rPr lang="en-US" altLang="zh-CN"/>
              <a:t> </a:t>
            </a:r>
            <a:r>
              <a:rPr lang="en-US" altLang="zh-CN">
                <a:solidFill>
                  <a:srgbClr val="0000FF"/>
                </a:solidFill>
              </a:rPr>
              <a:t>Multilevel Caches</a:t>
            </a:r>
          </a:p>
        </p:txBody>
      </p:sp>
      <p:sp>
        <p:nvSpPr>
          <p:cNvPr id="1269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81000" y="1268413"/>
            <a:ext cx="8763000" cy="5105400"/>
          </a:xfrm>
        </p:spPr>
        <p:txBody>
          <a:bodyPr lIns="90488" tIns="44450" rIns="90488" bIns="44450"/>
          <a:lstStyle/>
          <a:p>
            <a:pPr marL="457200" indent="-457200"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This method focuses on the interface between the cache and main memory.</a:t>
            </a:r>
            <a:r>
              <a:rPr lang="en-US" altLang="zh-CN" sz="240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</a:p>
          <a:p>
            <a:pPr marL="457200" indent="-457200"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Add an </a:t>
            </a:r>
            <a:r>
              <a:rPr lang="en-US" altLang="zh-CN" sz="2400">
                <a:latin typeface="Comic Sans MS" panose="030F0702030302020204" pitchFamily="66" charset="0"/>
              </a:rPr>
              <a:t>second-level cache between main memory and a small, fast first-level cache,</a:t>
            </a:r>
            <a:r>
              <a:rPr lang="en-US" altLang="zh-CN" sz="240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latin typeface="Comic Sans MS" panose="030F0702030302020204" pitchFamily="66" charset="0"/>
              </a:rPr>
              <a:t>to make the cache fast and large.</a:t>
            </a:r>
            <a:r>
              <a:rPr lang="en-US" altLang="zh-CN" sz="2400" b="1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</a:p>
          <a:p>
            <a:pPr marL="457200" indent="-457200"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 sz="2400">
                <a:solidFill>
                  <a:srgbClr val="FF3300"/>
                </a:solidFill>
                <a:latin typeface="Comic Sans MS" panose="030F0702030302020204" pitchFamily="66" charset="0"/>
              </a:rPr>
              <a:t>The smaller first-level cache</a:t>
            </a: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400">
                <a:solidFill>
                  <a:srgbClr val="FF3300"/>
                </a:solidFill>
                <a:latin typeface="Comic Sans MS" panose="030F0702030302020204" pitchFamily="66" charset="0"/>
              </a:rPr>
              <a:t>is fast</a:t>
            </a: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 enough to match the clock cycle time of the fast CPU and to fit on the chip with the CPU, thereby lessening the </a:t>
            </a:r>
            <a:r>
              <a:rPr lang="en-US" altLang="zh-CN" sz="2400">
                <a:solidFill>
                  <a:schemeClr val="tx2"/>
                </a:solidFill>
                <a:latin typeface="Comic Sans MS" panose="030F0702030302020204" pitchFamily="66" charset="0"/>
              </a:rPr>
              <a:t>hits time.</a:t>
            </a:r>
            <a:endParaRPr lang="en-US" altLang="zh-CN" sz="2400" i="1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marL="457200" indent="-457200"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 sz="2400">
                <a:solidFill>
                  <a:srgbClr val="FF3300"/>
                </a:solidFill>
                <a:latin typeface="Comic Sans MS" panose="030F0702030302020204" pitchFamily="66" charset="0"/>
              </a:rPr>
              <a:t>The second-level cache</a:t>
            </a:r>
            <a:r>
              <a:rPr lang="en-US" altLang="zh-CN">
                <a:solidFill>
                  <a:srgbClr val="FF33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400">
                <a:solidFill>
                  <a:srgbClr val="FF3300"/>
                </a:solidFill>
                <a:latin typeface="Comic Sans MS" panose="030F0702030302020204" pitchFamily="66" charset="0"/>
              </a:rPr>
              <a:t>can be large</a:t>
            </a: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 enough to capture many memory accesses that would go to main memory, thereby lessening the effective </a:t>
            </a:r>
            <a:r>
              <a:rPr lang="en-US" altLang="zh-CN" sz="2400">
                <a:solidFill>
                  <a:schemeClr val="tx2"/>
                </a:solidFill>
                <a:latin typeface="Comic Sans MS" panose="030F0702030302020204" pitchFamily="66" charset="0"/>
              </a:rPr>
              <a:t>miss penalty.</a:t>
            </a:r>
            <a:r>
              <a:rPr lang="en-US" altLang="zh-CN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endParaRPr lang="en-US" altLang="zh-CN" sz="2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750" y="0"/>
            <a:ext cx="8324850" cy="83661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3600"/>
              <a:t>Parameter about Multilevel cache</a:t>
            </a:r>
          </a:p>
        </p:txBody>
      </p:sp>
      <p:sp>
        <p:nvSpPr>
          <p:cNvPr id="12800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143000"/>
            <a:ext cx="8915400" cy="5105400"/>
          </a:xfrm>
        </p:spPr>
        <p:txBody>
          <a:bodyPr lIns="90488" tIns="44450" rIns="90488" bIns="44450"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The performance of a two-level cache is calculated in a similar way to the performance for a single level cache.</a:t>
            </a:r>
            <a:r>
              <a:rPr lang="en-US" altLang="zh-CN">
                <a:latin typeface="Comic Sans MS" panose="030F0702030302020204" pitchFamily="66" charset="0"/>
              </a:rPr>
              <a:t> 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L2 Equations</a:t>
            </a:r>
            <a:endParaRPr lang="en-US" altLang="zh-CN" sz="160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marL="285750" indent="-28575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702030302020204" pitchFamily="66" charset="0"/>
              </a:rPr>
              <a:t>	</a:t>
            </a:r>
          </a:p>
          <a:p>
            <a:pPr marL="285750" indent="-28575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800">
              <a:latin typeface="Comic Sans MS" panose="030F0702030302020204" pitchFamily="66" charset="0"/>
            </a:endParaRP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800">
              <a:latin typeface="Comic Sans MS" panose="030F0702030302020204" pitchFamily="66" charset="0"/>
            </a:endParaRP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AMAT = Hit Time</a:t>
            </a:r>
            <a:r>
              <a:rPr lang="en-US" altLang="zh-CN" sz="1800" baseline="-25000">
                <a:latin typeface="Comic Sans MS" panose="030F0702030302020204" pitchFamily="66" charset="0"/>
              </a:rPr>
              <a:t>L1</a:t>
            </a:r>
            <a:r>
              <a:rPr lang="en-US" altLang="zh-CN" sz="1800">
                <a:latin typeface="Comic Sans MS" panose="030F0702030302020204" pitchFamily="66" charset="0"/>
              </a:rPr>
              <a:t> + Miss Rate</a:t>
            </a:r>
            <a:r>
              <a:rPr lang="en-US" altLang="zh-CN" sz="1800" baseline="-25000">
                <a:latin typeface="Comic Sans MS" panose="030F0702030302020204" pitchFamily="66" charset="0"/>
              </a:rPr>
              <a:t>L1</a:t>
            </a:r>
            <a:r>
              <a:rPr lang="en-US" altLang="zh-CN" sz="1800">
                <a:latin typeface="Comic Sans MS" panose="030F0702030302020204" pitchFamily="66" charset="0"/>
              </a:rPr>
              <a:t> x Miss Penalty</a:t>
            </a:r>
            <a:r>
              <a:rPr lang="en-US" altLang="zh-CN" sz="1800" baseline="-25000">
                <a:latin typeface="Comic Sans MS" panose="030F0702030302020204" pitchFamily="66" charset="0"/>
              </a:rPr>
              <a:t>L1</a:t>
            </a:r>
            <a:br>
              <a:rPr lang="en-US" altLang="zh-CN" sz="1800" baseline="-25000">
                <a:latin typeface="Comic Sans MS" panose="030F0702030302020204" pitchFamily="66" charset="0"/>
              </a:rPr>
            </a:br>
            <a:endParaRPr lang="en-US" altLang="zh-CN" sz="1800" baseline="-25000">
              <a:latin typeface="Comic Sans MS" panose="030F0702030302020204" pitchFamily="66" charset="0"/>
            </a:endParaRP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Miss Penalty</a:t>
            </a:r>
            <a:r>
              <a:rPr lang="en-US" altLang="zh-CN" sz="1800" baseline="-25000">
                <a:latin typeface="Comic Sans MS" panose="030F0702030302020204" pitchFamily="66" charset="0"/>
              </a:rPr>
              <a:t>L1</a:t>
            </a:r>
            <a:r>
              <a:rPr lang="en-US" altLang="zh-CN" sz="1800">
                <a:latin typeface="Comic Sans MS" panose="030F0702030302020204" pitchFamily="66" charset="0"/>
              </a:rPr>
              <a:t> = Hit Time</a:t>
            </a:r>
            <a:r>
              <a:rPr lang="en-US" altLang="zh-CN" sz="1800" baseline="-25000">
                <a:latin typeface="Comic Sans MS" panose="030F0702030302020204" pitchFamily="66" charset="0"/>
              </a:rPr>
              <a:t>L2</a:t>
            </a:r>
            <a:r>
              <a:rPr lang="en-US" altLang="zh-CN" sz="1800">
                <a:latin typeface="Comic Sans MS" panose="030F0702030302020204" pitchFamily="66" charset="0"/>
              </a:rPr>
              <a:t> + Miss Rate</a:t>
            </a:r>
            <a:r>
              <a:rPr lang="en-US" altLang="zh-CN" sz="1800" baseline="-25000">
                <a:latin typeface="Comic Sans MS" panose="030F0702030302020204" pitchFamily="66" charset="0"/>
              </a:rPr>
              <a:t>L2</a:t>
            </a:r>
            <a:r>
              <a:rPr lang="en-US" altLang="zh-CN" sz="1800">
                <a:latin typeface="Comic Sans MS" panose="030F0702030302020204" pitchFamily="66" charset="0"/>
              </a:rPr>
              <a:t> x Miss Penalty</a:t>
            </a:r>
            <a:r>
              <a:rPr lang="en-US" altLang="zh-CN" sz="1800" baseline="-25000">
                <a:latin typeface="Comic Sans MS" panose="030F0702030302020204" pitchFamily="66" charset="0"/>
              </a:rPr>
              <a:t>L2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800">
              <a:latin typeface="Comic Sans MS" panose="030F0702030302020204" pitchFamily="66" charset="0"/>
            </a:endParaRP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	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800">
              <a:latin typeface="Comic Sans MS" panose="030F0702030302020204" pitchFamily="66" charset="0"/>
            </a:endParaRP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800">
              <a:latin typeface="Comic Sans MS" panose="030F0702030302020204" pitchFamily="66" charset="0"/>
            </a:endParaRP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800">
              <a:latin typeface="Comic Sans MS" panose="030F0702030302020204" pitchFamily="66" charset="0"/>
            </a:endParaRP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AMAT = Hit Time</a:t>
            </a:r>
            <a:r>
              <a:rPr lang="en-US" altLang="zh-CN" sz="1800" baseline="-25000">
                <a:latin typeface="Comic Sans MS" panose="030F0702030302020204" pitchFamily="66" charset="0"/>
              </a:rPr>
              <a:t>L1</a:t>
            </a:r>
            <a:r>
              <a:rPr lang="en-US" altLang="zh-CN" sz="1800">
                <a:latin typeface="Comic Sans MS" panose="030F0702030302020204" pitchFamily="66" charset="0"/>
              </a:rPr>
              <a:t> +</a:t>
            </a:r>
            <a:r>
              <a:rPr lang="en-US" altLang="zh-CN" sz="1800" u="sng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hlink"/>
                </a:solidFill>
                <a:latin typeface="Comic Sans MS" panose="030F0702030302020204" pitchFamily="66" charset="0"/>
              </a:rPr>
              <a:t>		    </a:t>
            </a:r>
            <a:r>
              <a:rPr lang="en-US" altLang="zh-CN" sz="1800" u="sng">
                <a:solidFill>
                  <a:srgbClr val="0000FF"/>
                </a:solidFill>
                <a:latin typeface="Comic Sans MS" panose="030F0702030302020204" pitchFamily="66" charset="0"/>
              </a:rPr>
              <a:t>Miss Rate</a:t>
            </a:r>
            <a:r>
              <a:rPr lang="en-US" altLang="zh-CN" sz="1800" u="sng" baseline="-25000">
                <a:solidFill>
                  <a:srgbClr val="0000FF"/>
                </a:solidFill>
                <a:latin typeface="Comic Sans MS" panose="030F0702030302020204" pitchFamily="66" charset="0"/>
              </a:rPr>
              <a:t>L1</a:t>
            </a:r>
            <a:r>
              <a:rPr lang="en-US" altLang="zh-CN" sz="1800" u="sng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1800">
                <a:latin typeface="Comic Sans MS" panose="030F0702030302020204" pitchFamily="66" charset="0"/>
              </a:rPr>
              <a:t>x (Hit Time</a:t>
            </a:r>
            <a:r>
              <a:rPr lang="en-US" altLang="zh-CN" sz="1800" baseline="-25000">
                <a:latin typeface="Comic Sans MS" panose="030F0702030302020204" pitchFamily="66" charset="0"/>
              </a:rPr>
              <a:t>L2</a:t>
            </a:r>
            <a:r>
              <a:rPr lang="en-US" altLang="zh-CN" sz="1800">
                <a:latin typeface="Comic Sans MS" panose="030F0702030302020204" pitchFamily="66" charset="0"/>
              </a:rPr>
              <a:t> +</a:t>
            </a:r>
            <a:r>
              <a:rPr lang="en-US" altLang="zh-CN" sz="1800" u="sng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1800" u="sng">
                <a:solidFill>
                  <a:srgbClr val="0000FF"/>
                </a:solidFill>
                <a:latin typeface="Comic Sans MS" panose="030F0702030302020204" pitchFamily="66" charset="0"/>
              </a:rPr>
              <a:t>Miss Rate</a:t>
            </a:r>
            <a:r>
              <a:rPr lang="en-US" altLang="zh-CN" sz="1800" u="sng" baseline="-25000">
                <a:solidFill>
                  <a:srgbClr val="0000FF"/>
                </a:solidFill>
                <a:latin typeface="Comic Sans MS" panose="030F0702030302020204" pitchFamily="66" charset="0"/>
              </a:rPr>
              <a:t>L2</a:t>
            </a:r>
            <a:r>
              <a:rPr lang="en-US" altLang="zh-CN" sz="1800" u="sng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1800">
                <a:latin typeface="Comic Sans MS" panose="030F0702030302020204" pitchFamily="66" charset="0"/>
              </a:rPr>
              <a:t>* Miss Penalty</a:t>
            </a:r>
            <a:r>
              <a:rPr lang="en-US" altLang="zh-CN" sz="1800" baseline="-25000">
                <a:latin typeface="Comic Sans MS" panose="030F0702030302020204" pitchFamily="66" charset="0"/>
              </a:rPr>
              <a:t>L2</a:t>
            </a:r>
            <a:r>
              <a:rPr lang="en-US" altLang="zh-CN" sz="1800">
                <a:latin typeface="Comic Sans MS" panose="030F0702030302020204" pitchFamily="66" charset="0"/>
              </a:rPr>
              <a:t>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43125" y="4000500"/>
            <a:ext cx="6351588" cy="1571625"/>
            <a:chOff x="1536" y="1980"/>
            <a:chExt cx="3611" cy="1140"/>
          </a:xfrm>
        </p:grpSpPr>
        <p:graphicFrame>
          <p:nvGraphicFramePr>
            <p:cNvPr id="128008" name="Object 2"/>
            <p:cNvGraphicFramePr>
              <a:graphicFrameLocks noChangeAspect="1"/>
            </p:cNvGraphicFramePr>
            <p:nvPr/>
          </p:nvGraphicFramePr>
          <p:xfrm>
            <a:off x="1739" y="1980"/>
            <a:ext cx="3408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819400" imgH="927100" progId="Equation.3">
                    <p:embed/>
                  </p:oleObj>
                </mc:Choice>
                <mc:Fallback>
                  <p:oleObj name="Equation" r:id="rId2" imgW="2819400" imgH="9271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9" y="1980"/>
                          <a:ext cx="3408" cy="960"/>
                        </a:xfrm>
                        <a:prstGeom prst="rect">
                          <a:avLst/>
                        </a:prstGeom>
                        <a:solidFill>
                          <a:srgbClr val="A6F6E5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8009" name="Line 6"/>
            <p:cNvSpPr>
              <a:spLocks noChangeShapeType="1"/>
            </p:cNvSpPr>
            <p:nvPr/>
          </p:nvSpPr>
          <p:spPr bwMode="auto">
            <a:xfrm flipH="1">
              <a:off x="1536" y="2291"/>
              <a:ext cx="244" cy="829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714625" y="1928813"/>
            <a:ext cx="6215063" cy="1600200"/>
            <a:chOff x="1373" y="1056"/>
            <a:chExt cx="3431" cy="1296"/>
          </a:xfrm>
        </p:grpSpPr>
        <p:sp>
          <p:nvSpPr>
            <p:cNvPr id="128006" name="Rectangle 8"/>
            <p:cNvSpPr>
              <a:spLocks noChangeArrowheads="1"/>
            </p:cNvSpPr>
            <p:nvPr/>
          </p:nvSpPr>
          <p:spPr bwMode="auto">
            <a:xfrm>
              <a:off x="1373" y="1056"/>
              <a:ext cx="3431" cy="823"/>
            </a:xfrm>
            <a:prstGeom prst="rect">
              <a:avLst/>
            </a:prstGeom>
            <a:solidFill>
              <a:srgbClr val="C0D2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i="1">
                  <a:latin typeface="Times" panose="02020603050405020304" pitchFamily="18" charset="0"/>
                </a:rPr>
                <a:t>So the </a:t>
              </a:r>
              <a:r>
                <a:rPr kumimoji="0" lang="en-US" altLang="zh-CN" sz="2000" i="1">
                  <a:solidFill>
                    <a:schemeClr val="tx2"/>
                  </a:solidFill>
                  <a:latin typeface="Times" panose="02020603050405020304" pitchFamily="18" charset="0"/>
                </a:rPr>
                <a:t>miss penalty for level 1</a:t>
              </a:r>
              <a:r>
                <a:rPr kumimoji="0" lang="en-US" altLang="zh-CN" sz="2000" i="1">
                  <a:latin typeface="Times" panose="02020603050405020304" pitchFamily="18" charset="0"/>
                </a:rPr>
                <a:t> is calculated using the hit time, miss rate, and miss penalty for the level 2 cache.</a:t>
              </a:r>
              <a:r>
                <a:rPr kumimoji="0" lang="en-US" altLang="zh-CN" sz="2000">
                  <a:latin typeface="Times" panose="02020603050405020304" pitchFamily="18" charset="0"/>
                </a:rPr>
                <a:t> </a:t>
              </a:r>
            </a:p>
          </p:txBody>
        </p:sp>
        <p:sp>
          <p:nvSpPr>
            <p:cNvPr id="128007" name="Line 9"/>
            <p:cNvSpPr>
              <a:spLocks noChangeShapeType="1"/>
            </p:cNvSpPr>
            <p:nvPr/>
          </p:nvSpPr>
          <p:spPr bwMode="auto">
            <a:xfrm flipH="1">
              <a:off x="2880" y="1632"/>
              <a:ext cx="96" cy="72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750" y="188913"/>
            <a:ext cx="8858250" cy="1008062"/>
          </a:xfrm>
        </p:spPr>
        <p:txBody>
          <a:bodyPr/>
          <a:lstStyle/>
          <a:p>
            <a:pPr eaLnBrk="1" hangingPunct="1"/>
            <a:r>
              <a:rPr lang="en-US" altLang="zh-CN" sz="3600"/>
              <a:t>Two conceptions for two-level cache</a:t>
            </a:r>
          </a:p>
        </p:txBody>
      </p:sp>
      <p:sp>
        <p:nvSpPr>
          <p:cNvPr id="12902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11188" y="1125538"/>
            <a:ext cx="8261350" cy="4683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000FF"/>
                </a:solidFill>
                <a:latin typeface="Comic Sans MS" panose="030F0702030302020204" pitchFamily="66" charset="0"/>
              </a:rPr>
              <a:t>Definitions:</a:t>
            </a:r>
            <a:endParaRPr lang="en-US" altLang="zh-CN" sz="200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FF0000"/>
                </a:solidFill>
                <a:latin typeface="Comic Sans MS" panose="030F0702030302020204" pitchFamily="66" charset="0"/>
              </a:rPr>
              <a:t>Local miss rate</a:t>
            </a:r>
            <a:r>
              <a:rPr lang="en-US" altLang="zh-CN" sz="2400">
                <a:latin typeface="Comic Sans MS" panose="030F0702030302020204" pitchFamily="66" charset="0"/>
              </a:rPr>
              <a:t>— misses in this cache divided by the total number of memory accesses</a:t>
            </a:r>
            <a:r>
              <a:rPr lang="en-US" altLang="zh-CN" sz="240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400">
                <a:solidFill>
                  <a:schemeClr val="tx2"/>
                </a:solidFill>
                <a:latin typeface="Comic Sans MS" panose="030F0702030302020204" pitchFamily="66" charset="0"/>
              </a:rPr>
              <a:t>to this cache</a:t>
            </a:r>
            <a:r>
              <a:rPr lang="en-US" altLang="zh-CN" sz="2400">
                <a:latin typeface="Comic Sans MS" panose="030F0702030302020204" pitchFamily="66" charset="0"/>
              </a:rPr>
              <a:t> (Miss rate</a:t>
            </a:r>
            <a:r>
              <a:rPr lang="en-US" altLang="zh-CN" sz="2400" baseline="-25000">
                <a:latin typeface="Comic Sans MS" panose="030F0702030302020204" pitchFamily="66" charset="0"/>
              </a:rPr>
              <a:t>L2</a:t>
            </a:r>
            <a:r>
              <a:rPr lang="en-US" altLang="zh-CN" sz="2400">
                <a:latin typeface="Comic Sans MS" panose="030F0702030302020204" pitchFamily="66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FF0000"/>
                </a:solidFill>
                <a:latin typeface="Comic Sans MS" panose="030F0702030302020204" pitchFamily="66" charset="0"/>
              </a:rPr>
              <a:t>Global miss rate</a:t>
            </a:r>
            <a:r>
              <a:rPr lang="en-US" altLang="zh-CN" sz="2400">
                <a:latin typeface="Comic Sans MS" panose="030F0702030302020204" pitchFamily="66" charset="0"/>
              </a:rPr>
              <a:t>—misses in this cache divided by the total number of memory accesses </a:t>
            </a:r>
            <a:r>
              <a:rPr lang="en-US" altLang="zh-CN" sz="2400">
                <a:solidFill>
                  <a:schemeClr val="tx2"/>
                </a:solidFill>
                <a:latin typeface="Comic Sans MS" panose="030F0702030302020204" pitchFamily="66" charset="0"/>
              </a:rPr>
              <a:t>generated by the CPU</a:t>
            </a:r>
            <a:r>
              <a:rPr lang="en-US" altLang="zh-CN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</a:p>
          <a:p>
            <a:pPr eaLnBrk="1" hangingPunct="1"/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129028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0" y="6308725"/>
            <a:ext cx="2289175" cy="320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400">
                <a:solidFill>
                  <a:srgbClr val="000000"/>
                </a:solidFill>
              </a:rPr>
              <a:t>Feb.2008_jxh_Introduction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4325" y="3789363"/>
            <a:ext cx="8829675" cy="2774950"/>
            <a:chOff x="198" y="1632"/>
            <a:chExt cx="5562" cy="1748"/>
          </a:xfrm>
        </p:grpSpPr>
        <p:sp>
          <p:nvSpPr>
            <p:cNvPr id="129030" name="Text Box 5"/>
            <p:cNvSpPr txBox="1">
              <a:spLocks noChangeArrowheads="1"/>
            </p:cNvSpPr>
            <p:nvPr/>
          </p:nvSpPr>
          <p:spPr bwMode="auto">
            <a:xfrm>
              <a:off x="198" y="1632"/>
              <a:ext cx="5562" cy="1748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200">
                  <a:latin typeface="CG Omega"/>
                </a:rPr>
                <a:t>Using the terms above, the global miss for the first-level cache is stall just Miss rate</a:t>
              </a:r>
              <a:r>
                <a:rPr kumimoji="0" lang="en-US" altLang="zh-CN" sz="2200" baseline="-25000">
                  <a:latin typeface="CG Omega"/>
                </a:rPr>
                <a:t>L1</a:t>
              </a:r>
              <a:r>
                <a:rPr kumimoji="0" lang="en-US" altLang="zh-CN" sz="2200">
                  <a:latin typeface="CG Omega"/>
                </a:rPr>
                <a:t>, but for the second-level cache it is : 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0" lang="en-US" altLang="zh-CN" sz="2200">
                <a:latin typeface="CG Omega"/>
              </a:endParaRP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0" lang="en-US" altLang="zh-CN" sz="2200">
                <a:latin typeface="CG Omega"/>
              </a:endParaRP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0" lang="en-US" altLang="zh-CN" sz="2200">
                <a:latin typeface="CG Omega"/>
              </a:endParaRPr>
            </a:p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kumimoji="0" lang="en-US" altLang="zh-CN" sz="2200">
                <a:latin typeface="CG Omega"/>
              </a:endParaRPr>
            </a:p>
          </p:txBody>
        </p:sp>
        <p:graphicFrame>
          <p:nvGraphicFramePr>
            <p:cNvPr id="129031" name="Object 2"/>
            <p:cNvGraphicFramePr>
              <a:graphicFrameLocks noChangeAspect="1"/>
            </p:cNvGraphicFramePr>
            <p:nvPr/>
          </p:nvGraphicFramePr>
          <p:xfrm>
            <a:off x="240" y="2112"/>
            <a:ext cx="5520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876800" imgH="927100" progId="Equation.3">
                    <p:embed/>
                  </p:oleObj>
                </mc:Choice>
                <mc:Fallback>
                  <p:oleObj name="Equation" r:id="rId2" imgW="4876800" imgH="9271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2112"/>
                          <a:ext cx="5520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4313" y="0"/>
            <a:ext cx="8929687" cy="1125538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3600"/>
              <a:t>2</a:t>
            </a:r>
            <a:r>
              <a:rPr lang="en-US" altLang="zh-CN" sz="3600" baseline="30000"/>
              <a:t>nd</a:t>
            </a:r>
            <a:r>
              <a:rPr lang="en-US" altLang="zh-CN" sz="3600"/>
              <a:t> Miss Penalty Reduction Technique: </a:t>
            </a:r>
            <a:r>
              <a:rPr lang="en-US" altLang="zh-CN" sz="3600">
                <a:solidFill>
                  <a:srgbClr val="0000FF"/>
                </a:solidFill>
              </a:rPr>
              <a:t>Critical Word First and Early Restart</a:t>
            </a:r>
          </a:p>
        </p:txBody>
      </p:sp>
      <p:sp>
        <p:nvSpPr>
          <p:cNvPr id="1269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1125538"/>
            <a:ext cx="8382000" cy="5105400"/>
          </a:xfrm>
        </p:spPr>
        <p:txBody>
          <a:bodyPr lIns="90488" tIns="44450" rIns="90488" bIns="44450"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zh-CN">
                <a:latin typeface="Comic Sans MS" panose="030F0702030302020204" pitchFamily="66" charset="0"/>
              </a:rPr>
              <a:t>Don’t wait for full block to be loaded before restarting CPU</a:t>
            </a:r>
          </a:p>
          <a:p>
            <a:pPr marL="800100" lvl="1" indent="-342900" eaLnBrk="1" hangingPunct="1">
              <a:lnSpc>
                <a:spcPct val="90000"/>
              </a:lnSpc>
            </a:pPr>
            <a:r>
              <a:rPr lang="en-US" altLang="zh-CN" sz="2400" i="1" u="sng">
                <a:solidFill>
                  <a:srgbClr val="FF0000"/>
                </a:solidFill>
                <a:latin typeface="Comic Sans MS" panose="030F0702030302020204" pitchFamily="66" charset="0"/>
              </a:rPr>
              <a:t>Critical Word First</a:t>
            </a:r>
            <a:r>
              <a:rPr lang="en-US" altLang="zh-CN" sz="2400">
                <a:latin typeface="Comic Sans MS" panose="030F0702030302020204" pitchFamily="66" charset="0"/>
              </a:rPr>
              <a:t>—Request the missed word first from memory and send it to the CPU as soon as it arrives; let the CPU continue execution while filling the rest of the words in the block. Also called </a:t>
            </a:r>
            <a:r>
              <a:rPr lang="en-US" altLang="zh-CN" sz="2400" i="1">
                <a:solidFill>
                  <a:srgbClr val="0000FF"/>
                </a:solidFill>
                <a:latin typeface="Comic Sans MS" panose="030F0702030302020204" pitchFamily="66" charset="0"/>
              </a:rPr>
              <a:t>wrapped fetch</a:t>
            </a:r>
            <a:r>
              <a:rPr lang="en-US" altLang="zh-CN" sz="2400">
                <a:latin typeface="Comic Sans MS" panose="030F0702030302020204" pitchFamily="66" charset="0"/>
              </a:rPr>
              <a:t> and </a:t>
            </a:r>
            <a:r>
              <a:rPr lang="en-US" altLang="zh-CN" sz="2400" i="1">
                <a:solidFill>
                  <a:srgbClr val="0000FF"/>
                </a:solidFill>
                <a:latin typeface="Comic Sans MS" panose="030F0702030302020204" pitchFamily="66" charset="0"/>
              </a:rPr>
              <a:t>requested word  first</a:t>
            </a:r>
          </a:p>
          <a:p>
            <a:pPr marL="800100" lvl="1" indent="-342900" eaLnBrk="1" hangingPunct="1">
              <a:lnSpc>
                <a:spcPct val="90000"/>
              </a:lnSpc>
            </a:pPr>
            <a:r>
              <a:rPr lang="en-US" altLang="zh-CN" sz="2400" i="1" u="sng">
                <a:solidFill>
                  <a:srgbClr val="FF0000"/>
                </a:solidFill>
                <a:latin typeface="Comic Sans MS" panose="030F0702030302020204" pitchFamily="66" charset="0"/>
              </a:rPr>
              <a:t>Early restart</a:t>
            </a:r>
            <a:r>
              <a:rPr lang="en-US" altLang="zh-CN" sz="2400">
                <a:latin typeface="Comic Sans MS" panose="030F0702030302020204" pitchFamily="66" charset="0"/>
              </a:rPr>
              <a:t>—As soon as the requested word of the block arrives, send it to the CPU and let the CPU continue execution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CN">
                <a:latin typeface="Comic Sans MS" panose="030F0702030302020204" pitchFamily="66" charset="0"/>
              </a:rPr>
              <a:t>Generally </a:t>
            </a:r>
            <a:r>
              <a:rPr lang="en-US" altLang="zh-CN">
                <a:solidFill>
                  <a:srgbClr val="0000FF"/>
                </a:solidFill>
                <a:latin typeface="Comic Sans MS" panose="030F0702030302020204" pitchFamily="66" charset="0"/>
              </a:rPr>
              <a:t>useful only in large blocks</a:t>
            </a:r>
            <a:r>
              <a:rPr lang="en-US" altLang="zh-CN">
                <a:latin typeface="Comic Sans MS" panose="030F0702030302020204" pitchFamily="66" charset="0"/>
              </a:rPr>
              <a:t>, 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CN">
                <a:latin typeface="Comic Sans MS" panose="030F0702030302020204" pitchFamily="66" charset="0"/>
              </a:rPr>
              <a:t>Spatial locality =&gt; </a:t>
            </a:r>
            <a:r>
              <a:rPr lang="en-US" altLang="zh-CN" sz="2400">
                <a:latin typeface="Comic Sans MS" panose="030F0702030302020204" pitchFamily="66" charset="0"/>
              </a:rPr>
              <a:t>tend to want next sequential word, so not clear if benefit by early restart</a:t>
            </a:r>
            <a:endParaRPr lang="en-US" altLang="zh-CN" sz="2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331788" y="214313"/>
            <a:ext cx="8812212" cy="728662"/>
          </a:xfrm>
          <a:noFill/>
        </p:spPr>
        <p:txBody>
          <a:bodyPr lIns="63500" tIns="25400" rIns="63500" bIns="25400" anchor="t">
            <a:spAutoFit/>
          </a:bodyPr>
          <a:lstStyle/>
          <a:p>
            <a:pPr eaLnBrk="1" hangingPunct="1"/>
            <a:r>
              <a:rPr lang="en-US" altLang="zh-CN"/>
              <a:t>Ex2: Impact on Performance</a:t>
            </a:r>
          </a:p>
        </p:txBody>
      </p:sp>
      <p:sp>
        <p:nvSpPr>
          <p:cNvPr id="77827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152400" y="1125538"/>
            <a:ext cx="8991600" cy="5010150"/>
          </a:xfrm>
        </p:spPr>
        <p:txBody>
          <a:bodyPr lIns="63500" tIns="25400" rIns="63500" bIns="25400">
            <a:spAutoFit/>
          </a:bodyPr>
          <a:lstStyle/>
          <a:p>
            <a:pPr marL="203200" indent="-203200" eaLnBrk="1" hangingPunct="1">
              <a:lnSpc>
                <a:spcPct val="85000"/>
              </a:lnSpc>
              <a:buFont typeface="Wingdings" panose="05000000000000000000" pitchFamily="2" charset="2"/>
              <a:buNone/>
              <a:tabLst>
                <a:tab pos="793750" algn="l"/>
              </a:tabLst>
            </a:pP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Assume :</a:t>
            </a:r>
            <a:r>
              <a:rPr lang="en-US" altLang="zh-CN" sz="2400">
                <a:latin typeface="Comic Sans MS" panose="030F0702030302020204" pitchFamily="66" charset="0"/>
              </a:rPr>
              <a:t> Ideal CPI=1 (no misses) </a:t>
            </a:r>
          </a:p>
          <a:p>
            <a:pPr marL="203200" indent="-203200" eaLnBrk="1" hangingPunct="1">
              <a:lnSpc>
                <a:spcPct val="85000"/>
              </a:lnSpc>
              <a:tabLst>
                <a:tab pos="793750" algn="l"/>
              </a:tabLst>
            </a:pPr>
            <a:r>
              <a:rPr lang="en-US" altLang="zh-CN" sz="2400">
                <a:latin typeface="Comic Sans MS" panose="030F0702030302020204" pitchFamily="66" charset="0"/>
              </a:rPr>
              <a:t>L/S’s structure . 50% of instructions are data accesses</a:t>
            </a:r>
          </a:p>
          <a:p>
            <a:pPr marL="203200" indent="-203200" eaLnBrk="1" hangingPunct="1">
              <a:lnSpc>
                <a:spcPct val="85000"/>
              </a:lnSpc>
              <a:tabLst>
                <a:tab pos="793750" algn="l"/>
              </a:tabLst>
            </a:pPr>
            <a:r>
              <a:rPr lang="en-US" altLang="zh-CN" sz="2400">
                <a:latin typeface="Comic Sans MS" panose="030F0702030302020204" pitchFamily="66" charset="0"/>
              </a:rPr>
              <a:t>Miss penalty is 25 clock cycles</a:t>
            </a:r>
          </a:p>
          <a:p>
            <a:pPr marL="203200" indent="-203200" eaLnBrk="1" hangingPunct="1">
              <a:lnSpc>
                <a:spcPct val="85000"/>
              </a:lnSpc>
              <a:tabLst>
                <a:tab pos="793750" algn="l"/>
              </a:tabLst>
            </a:pPr>
            <a:r>
              <a:rPr lang="en-US" altLang="zh-CN" sz="2400">
                <a:latin typeface="Comic Sans MS" panose="030F0702030302020204" pitchFamily="66" charset="0"/>
              </a:rPr>
              <a:t>Miss rate is 2%</a:t>
            </a:r>
          </a:p>
          <a:p>
            <a:pPr marL="203200" indent="-203200" eaLnBrk="1" hangingPunct="1">
              <a:lnSpc>
                <a:spcPct val="85000"/>
              </a:lnSpc>
              <a:tabLst>
                <a:tab pos="793750" algn="l"/>
              </a:tabLst>
            </a:pP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How faster would the computer be if all instructions were cache hits?</a:t>
            </a:r>
          </a:p>
          <a:p>
            <a:pPr marL="203200" indent="-203200" eaLnBrk="1" hangingPunct="1">
              <a:lnSpc>
                <a:spcPct val="85000"/>
              </a:lnSpc>
              <a:tabLst>
                <a:tab pos="793750" algn="l"/>
              </a:tabLst>
            </a:pPr>
            <a:endParaRPr lang="en-US" altLang="zh-CN" sz="240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marL="203200" indent="-203200" eaLnBrk="1" hangingPunct="1">
              <a:lnSpc>
                <a:spcPct val="85000"/>
              </a:lnSpc>
              <a:spcBef>
                <a:spcPct val="30000"/>
              </a:spcBef>
              <a:tabLst>
                <a:tab pos="793750" algn="l"/>
              </a:tabLst>
            </a:pPr>
            <a:r>
              <a:rPr lang="en-US" altLang="zh-CN" b="1">
                <a:solidFill>
                  <a:srgbClr val="FF0000"/>
                </a:solidFill>
                <a:latin typeface="Comic Sans MS" panose="030F0702030302020204" pitchFamily="66" charset="0"/>
              </a:rPr>
              <a:t>Answer:</a:t>
            </a:r>
            <a:r>
              <a:rPr lang="en-US" altLang="zh-CN" b="1">
                <a:latin typeface="Comic Sans MS" panose="030F0702030302020204" pitchFamily="66" charset="0"/>
              </a:rPr>
              <a:t> </a:t>
            </a:r>
            <a:r>
              <a:rPr lang="en-US" altLang="zh-CN" sz="2400" b="1">
                <a:latin typeface="Comic Sans MS" panose="030F0702030302020204" pitchFamily="66" charset="0"/>
              </a:rPr>
              <a:t>first compute the performance for always hits:</a:t>
            </a:r>
          </a:p>
          <a:p>
            <a:pPr marL="203200" indent="-203200"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tabLst>
                <a:tab pos="793750" algn="l"/>
              </a:tabLst>
            </a:pPr>
            <a:r>
              <a:rPr lang="en-US" altLang="zh-CN" sz="2400" b="1">
                <a:latin typeface="Comic Sans MS" panose="030F0702030302020204" pitchFamily="66" charset="0"/>
              </a:rPr>
              <a:t>CPU</a:t>
            </a:r>
            <a:r>
              <a:rPr lang="en-US" altLang="zh-CN" sz="2400" b="1" baseline="-25000">
                <a:latin typeface="Comic Sans MS" panose="030F0702030302020204" pitchFamily="66" charset="0"/>
              </a:rPr>
              <a:t>execution time</a:t>
            </a:r>
            <a:r>
              <a:rPr lang="en-US" altLang="zh-CN" sz="2400" b="1">
                <a:latin typeface="Comic Sans MS" panose="030F0702030302020204" pitchFamily="66" charset="0"/>
              </a:rPr>
              <a:t> =(CPU clock cycles+memory stall cycles)×clock cycle</a:t>
            </a:r>
          </a:p>
          <a:p>
            <a:pPr marL="203200" indent="-203200"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tabLst>
                <a:tab pos="793750" algn="l"/>
              </a:tabLst>
            </a:pPr>
            <a:r>
              <a:rPr lang="en-US" altLang="zh-CN" sz="2400" b="1">
                <a:latin typeface="Comic Sans MS" panose="030F0702030302020204" pitchFamily="66" charset="0"/>
              </a:rPr>
              <a:t>				=(IC ×CPI+0) ×Clock cycle</a:t>
            </a:r>
          </a:p>
          <a:p>
            <a:pPr marL="203200" indent="-203200"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tabLst>
                <a:tab pos="793750" algn="l"/>
              </a:tabLst>
            </a:pPr>
            <a:r>
              <a:rPr lang="en-US" altLang="zh-CN" sz="2400" b="1">
                <a:latin typeface="Comic Sans MS" panose="030F0702030302020204" pitchFamily="66" charset="0"/>
              </a:rPr>
              <a:t>				=IC ×1.0 ×clock cycle</a:t>
            </a:r>
          </a:p>
          <a:p>
            <a:pPr marL="203200" indent="-203200"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tabLst>
                <a:tab pos="793750" algn="l"/>
              </a:tabLst>
            </a:pPr>
            <a:r>
              <a:rPr lang="en-US" altLang="zh-CN" sz="2000" b="1">
                <a:latin typeface="Comic Sans MS" panose="030F0702030302020204" pitchFamily="66" charset="0"/>
              </a:rPr>
              <a:t>	</a:t>
            </a:r>
            <a:endParaRPr lang="en-US" altLang="zh-CN" sz="24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77828" name="Rectangle 5"/>
          <p:cNvSpPr>
            <a:spLocks noChangeArrowheads="1"/>
          </p:cNvSpPr>
          <p:nvPr/>
        </p:nvSpPr>
        <p:spPr bwMode="auto">
          <a:xfrm>
            <a:off x="152400" y="3581400"/>
            <a:ext cx="883920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03200" indent="-2032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tabLst>
                <a:tab pos="793750" algn="l"/>
              </a:tabLs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93750" algn="l"/>
              </a:tabLs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9375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9375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9375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9375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9375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9375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9375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30000"/>
              </a:spcBef>
              <a:buClrTx/>
              <a:buSzPct val="100000"/>
              <a:buFontTx/>
              <a:buNone/>
            </a:pPr>
            <a:r>
              <a:rPr kumimoji="0" lang="en-US" altLang="zh-CN" sz="2000" b="1">
                <a:solidFill>
                  <a:schemeClr val="tx2"/>
                </a:solidFill>
                <a:latin typeface="Comic Sans MS" panose="030F0702030302020204" pitchFamily="66" charset="0"/>
              </a:rPr>
              <a:t>	</a:t>
            </a:r>
          </a:p>
        </p:txBody>
      </p:sp>
    </p:spTree>
  </p:cSld>
  <p:clrMapOvr>
    <a:masterClrMapping/>
  </p:clrMapOvr>
  <p:transition spd="slow">
    <p:pull dir="r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152400"/>
            <a:ext cx="7812087" cy="1066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3900"/>
              <a:t>Example:</a:t>
            </a:r>
            <a:r>
              <a:rPr lang="en-US" altLang="zh-CN"/>
              <a:t> Critical Word First</a:t>
            </a:r>
          </a:p>
        </p:txBody>
      </p:sp>
      <p:sp>
        <p:nvSpPr>
          <p:cNvPr id="2867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52400" y="1341438"/>
            <a:ext cx="8991600" cy="2819400"/>
          </a:xfrm>
        </p:spPr>
        <p:txBody>
          <a:bodyPr lIns="90488" tIns="44450" rIns="90488" bIns="44450"/>
          <a:lstStyle/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400">
                <a:solidFill>
                  <a:srgbClr val="0000FF"/>
                </a:solidFill>
                <a:latin typeface="Comic Sans MS" panose="030F0702030302020204" pitchFamily="66" charset="0"/>
              </a:rPr>
              <a:t>Assume:</a:t>
            </a:r>
            <a:r>
              <a:rPr lang="en-US" altLang="zh-CN" sz="340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400">
                <a:solidFill>
                  <a:schemeClr val="hlink"/>
                </a:solidFill>
                <a:latin typeface="Comic Sans MS" panose="030F0702030302020204" pitchFamily="66" charset="0"/>
              </a:rPr>
              <a:t>   </a:t>
            </a:r>
            <a:r>
              <a:rPr lang="en-US" altLang="zh-CN" sz="2400">
                <a:latin typeface="Comic Sans MS" panose="030F0702030302020204" pitchFamily="66" charset="0"/>
              </a:rPr>
              <a:t>cache block</a:t>
            </a:r>
            <a:r>
              <a:rPr lang="zh-CN" altLang="en-US" sz="2400">
                <a:latin typeface="Comic Sans MS" panose="030F0702030302020204" pitchFamily="66" charset="0"/>
              </a:rPr>
              <a:t>＝</a:t>
            </a:r>
            <a:r>
              <a:rPr lang="en-US" altLang="zh-CN" sz="2400">
                <a:latin typeface="Comic Sans MS" panose="030F0702030302020204" pitchFamily="66" charset="0"/>
              </a:rPr>
              <a:t>64-byte 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	L2: take 11 CLK to get the critical 8 bytes,(AMD Athlon)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		 and then 2 CLK per 8 byte to fetch the rest of the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           block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		There will be no other accesses to rest of the block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Comic Sans MS" panose="030F0702030302020204" pitchFamily="66" charset="0"/>
              </a:rPr>
              <a:t>Calculate the average miss penalty for critical word first.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hlink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2400">
                <a:latin typeface="Comic Sans MS" panose="030F0702030302020204" pitchFamily="66" charset="0"/>
              </a:rPr>
              <a:t>Then assuming the following instructions read data sequentially 8 bytes at a time from the rest of the block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Comic Sans MS" panose="030F0702030302020204" pitchFamily="66" charset="0"/>
              </a:rPr>
              <a:t>Compare the times with and without critical word first.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 advAuto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750" y="0"/>
            <a:ext cx="8858250" cy="1571625"/>
          </a:xfrm>
        </p:spPr>
        <p:txBody>
          <a:bodyPr/>
          <a:lstStyle/>
          <a:p>
            <a:pPr eaLnBrk="1" hangingPunct="1"/>
            <a:r>
              <a:rPr lang="en-US" altLang="zh-CN" sz="3600"/>
              <a:t>3rd Miss Penalty Reduction Technique: </a:t>
            </a:r>
            <a:br>
              <a:rPr lang="en-US" altLang="zh-CN" sz="3600"/>
            </a:br>
            <a:r>
              <a:rPr lang="en-US" altLang="zh-CN" sz="2400">
                <a:solidFill>
                  <a:srgbClr val="0000FF"/>
                </a:solidFill>
              </a:rPr>
              <a:t>Giving Priority to Read Misses</a:t>
            </a:r>
            <a:r>
              <a:rPr lang="en-US" altLang="zh-CN" sz="4000">
                <a:solidFill>
                  <a:srgbClr val="0000FF"/>
                </a:solidFill>
              </a:rPr>
              <a:t> </a:t>
            </a:r>
            <a:r>
              <a:rPr lang="en-US" altLang="zh-CN" sz="3600">
                <a:solidFill>
                  <a:srgbClr val="0000FF"/>
                </a:solidFill>
              </a:rPr>
              <a:t>over Writes</a:t>
            </a:r>
          </a:p>
        </p:txBody>
      </p:sp>
      <p:sp>
        <p:nvSpPr>
          <p:cNvPr id="1320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288" y="1773238"/>
            <a:ext cx="8458200" cy="2251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Comic Sans MS" panose="030F0702030302020204" pitchFamily="66" charset="0"/>
              </a:rPr>
              <a:t>If a system has a write buffer, writes can be delayed to come after reads.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Comic Sans MS" panose="030F0702030302020204" pitchFamily="66" charset="0"/>
              </a:rPr>
              <a:t>The system must, however, be careful to check the write buffer to see if the value being read is about to be written.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ransition spd="slow">
    <p:pull dir="r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Write buffer</a:t>
            </a:r>
          </a:p>
        </p:txBody>
      </p:sp>
      <p:sp>
        <p:nvSpPr>
          <p:cNvPr id="13312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57188" y="1143000"/>
            <a:ext cx="8534400" cy="2327275"/>
          </a:xfrm>
          <a:prstGeom prst="rect">
            <a:avLst/>
          </a:prstGeom>
          <a:solidFill>
            <a:srgbClr val="C0D2FE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Pct val="100000"/>
              <a:buFontTx/>
              <a:buChar char="•"/>
            </a:pPr>
            <a:r>
              <a:rPr kumimoji="0"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Write-back</a:t>
            </a:r>
            <a:r>
              <a:rPr kumimoji="0" lang="en-US" altLang="zh-CN" sz="2400">
                <a:latin typeface="Comic Sans MS" panose="030F0702030302020204" pitchFamily="66" charset="0"/>
              </a:rPr>
              <a:t> want buffer to hold displaced blocks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kumimoji="0" lang="en-US" altLang="zh-CN" sz="2000">
                <a:latin typeface="Comic Sans MS" panose="030F0702030302020204" pitchFamily="66" charset="0"/>
              </a:rPr>
              <a:t>Read miss replacing dirty block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kumimoji="0" lang="en-US" altLang="zh-CN" sz="2000">
                <a:latin typeface="Comic Sans MS" panose="030F0702030302020204" pitchFamily="66" charset="0"/>
              </a:rPr>
              <a:t>Normal: Write dirty block to </a:t>
            </a:r>
            <a:r>
              <a:rPr kumimoji="0" lang="en-US" altLang="zh-CN" sz="2400">
                <a:solidFill>
                  <a:schemeClr val="tx2"/>
                </a:solidFill>
              </a:rPr>
              <a:t>memory, and then do the read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kumimoji="0" lang="en-US" altLang="zh-CN" sz="2400">
                <a:solidFill>
                  <a:schemeClr val="tx2"/>
                </a:solidFill>
              </a:rPr>
              <a:t>Instead copy the dirty block to a write buffer, then do the </a:t>
            </a:r>
            <a:r>
              <a:rPr kumimoji="0" lang="en-US" altLang="zh-CN" sz="1800">
                <a:latin typeface="Comic Sans MS" panose="030F0702030302020204" pitchFamily="66" charset="0"/>
              </a:rPr>
              <a:t>read, and then do the write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kumimoji="0" lang="en-US" altLang="zh-CN" sz="1800">
                <a:latin typeface="Comic Sans MS" panose="030F0702030302020204" pitchFamily="66" charset="0"/>
              </a:rPr>
              <a:t>CPU stall less since restarts as soon as do read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609600" y="3571875"/>
            <a:ext cx="8534400" cy="245586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Tx/>
              <a:buSzPct val="100000"/>
              <a:buFontTx/>
              <a:buChar char="•"/>
            </a:pPr>
            <a:r>
              <a:rPr kumimoji="0"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Write-through</a:t>
            </a:r>
            <a:r>
              <a:rPr kumimoji="0" lang="en-US" altLang="zh-CN" sz="2400">
                <a:latin typeface="Comic Sans MS" panose="030F0702030302020204" pitchFamily="66" charset="0"/>
              </a:rPr>
              <a:t> want write buffers =&gt; RAW conflicts with main memory reads on cache misses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kumimoji="0" lang="en-US" altLang="zh-CN" sz="2400">
                <a:latin typeface="Comic Sans MS" panose="030F0702030302020204" pitchFamily="66" charset="0"/>
              </a:rPr>
              <a:t>If simply wait for write buffer to empty, might increase read miss penalty (old MIPS 1000 by 50% )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kumimoji="0" lang="en-US" altLang="zh-CN" sz="2400">
                <a:latin typeface="Comic Sans MS" panose="030F0702030302020204" pitchFamily="66" charset="0"/>
              </a:rPr>
              <a:t>Check write buffer contents before read; </a:t>
            </a:r>
            <a:br>
              <a:rPr kumimoji="0" lang="en-US" altLang="zh-CN" sz="2400">
                <a:latin typeface="Comic Sans MS" panose="030F0702030302020204" pitchFamily="66" charset="0"/>
              </a:rPr>
            </a:br>
            <a:r>
              <a:rPr kumimoji="0" lang="en-US" altLang="zh-CN" sz="2400">
                <a:latin typeface="Comic Sans MS" panose="030F0702030302020204" pitchFamily="66" charset="0"/>
              </a:rPr>
              <a:t>if no conflicts, let the memory access continue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 autoUpdateAnimBg="0"/>
      <p:bldP spid="30725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4313" y="0"/>
            <a:ext cx="8929687" cy="1143000"/>
          </a:xfrm>
        </p:spPr>
        <p:txBody>
          <a:bodyPr/>
          <a:lstStyle/>
          <a:p>
            <a:pPr eaLnBrk="1" hangingPunct="1"/>
            <a:r>
              <a:rPr lang="en-US" altLang="zh-CN" sz="2800"/>
              <a:t>4</a:t>
            </a:r>
            <a:r>
              <a:rPr lang="en-US" altLang="zh-CN" sz="2800" baseline="30000"/>
              <a:t>th</a:t>
            </a:r>
            <a:r>
              <a:rPr lang="en-US" altLang="zh-CN" sz="2800"/>
              <a:t> Miss Penalty Reduction Technique: </a:t>
            </a:r>
            <a:br>
              <a:rPr lang="en-US" altLang="zh-CN" sz="2800"/>
            </a:br>
            <a:r>
              <a:rPr lang="en-US" altLang="zh-CN" sz="2800">
                <a:solidFill>
                  <a:srgbClr val="0000FF"/>
                </a:solidFill>
              </a:rPr>
              <a:t>Merging write Buffer</a:t>
            </a:r>
          </a:p>
        </p:txBody>
      </p:sp>
      <p:sp>
        <p:nvSpPr>
          <p:cNvPr id="13414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1196975"/>
            <a:ext cx="8686800" cy="4953000"/>
          </a:xfrm>
        </p:spPr>
        <p:txBody>
          <a:bodyPr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zh-CN">
                <a:latin typeface="Comic Sans MS" panose="030F0702030302020204" pitchFamily="66" charset="0"/>
              </a:rPr>
              <a:t>One word writes replaces with multiword writes, and it improves buffers’s efficiency.</a:t>
            </a:r>
          </a:p>
          <a:p>
            <a:pPr marL="285750" indent="-285750" eaLnBrk="1" hangingPunct="1">
              <a:lnSpc>
                <a:spcPct val="90000"/>
              </a:lnSpc>
            </a:pPr>
            <a:endParaRPr lang="en-US" altLang="zh-CN">
              <a:latin typeface="Comic Sans MS" panose="030F0702030302020204" pitchFamily="66" charset="0"/>
            </a:endParaRP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>
                <a:solidFill>
                  <a:srgbClr val="0000FF"/>
                </a:solidFill>
                <a:latin typeface="Comic Sans MS" panose="030F0702030302020204" pitchFamily="66" charset="0"/>
              </a:rPr>
              <a:t>In write-through</a:t>
            </a:r>
            <a:r>
              <a:rPr lang="en-US" altLang="zh-CN">
                <a:latin typeface="Comic Sans MS" panose="030F0702030302020204" pitchFamily="66" charset="0"/>
              </a:rPr>
              <a:t> ,When write misses if the buffer contains other modified blocks,the addresses can be checked to see if the address of this new data matches the address of a valid write buffer entry.If so,</a:t>
            </a:r>
            <a:r>
              <a:rPr lang="en-US" altLang="zh-CN">
                <a:solidFill>
                  <a:srgbClr val="0000FF"/>
                </a:solidFill>
                <a:latin typeface="Comic Sans MS" panose="030F0702030302020204" pitchFamily="66" charset="0"/>
              </a:rPr>
              <a:t>the new data are combined with that entry.</a:t>
            </a:r>
          </a:p>
          <a:p>
            <a:pPr marL="285750" indent="-285750" eaLnBrk="1" hangingPunct="1">
              <a:lnSpc>
                <a:spcPct val="90000"/>
              </a:lnSpc>
            </a:pPr>
            <a:endParaRPr lang="en-US" altLang="zh-CN">
              <a:solidFill>
                <a:schemeClr val="hlink"/>
              </a:solidFill>
              <a:latin typeface="Comic Sans MS" panose="030F0702030302020204" pitchFamily="66" charset="0"/>
            </a:endParaRP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>
                <a:solidFill>
                  <a:srgbClr val="0000FF"/>
                </a:solidFill>
                <a:latin typeface="Comic Sans MS" panose="030F0702030302020204" pitchFamily="66" charset="0"/>
              </a:rPr>
              <a:t>The optimization also reduces stalls due to the write buffer being full.</a:t>
            </a:r>
          </a:p>
        </p:txBody>
      </p:sp>
    </p:spTree>
  </p:cSld>
  <p:clrMapOvr>
    <a:masterClrMapping/>
  </p:clrMapOvr>
  <p:transition spd="slow">
    <p:pull dir="r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Write merging</a:t>
            </a:r>
          </a:p>
        </p:txBody>
      </p:sp>
      <p:sp>
        <p:nvSpPr>
          <p:cNvPr id="13517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3850" y="1196975"/>
            <a:ext cx="8610600" cy="4724400"/>
            <a:chOff x="480" y="942"/>
            <a:chExt cx="4848" cy="2544"/>
          </a:xfrm>
        </p:grpSpPr>
        <p:sp>
          <p:nvSpPr>
            <p:cNvPr id="135173" name="Rectangle 5"/>
            <p:cNvSpPr>
              <a:spLocks noChangeArrowheads="1"/>
            </p:cNvSpPr>
            <p:nvPr/>
          </p:nvSpPr>
          <p:spPr bwMode="auto">
            <a:xfrm>
              <a:off x="480" y="942"/>
              <a:ext cx="4848" cy="2544"/>
            </a:xfrm>
            <a:prstGeom prst="rect">
              <a:avLst/>
            </a:prstGeom>
            <a:solidFill>
              <a:srgbClr val="D2F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pic>
          <p:nvPicPr>
            <p:cNvPr id="135174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958"/>
              <a:ext cx="4742" cy="2477"/>
            </a:xfrm>
            <a:prstGeom prst="rect">
              <a:avLst/>
            </a:prstGeom>
            <a:solidFill>
              <a:srgbClr val="D2F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750" y="0"/>
            <a:ext cx="8858250" cy="1143000"/>
          </a:xfrm>
        </p:spPr>
        <p:txBody>
          <a:bodyPr/>
          <a:lstStyle/>
          <a:p>
            <a:pPr eaLnBrk="1" hangingPunct="1"/>
            <a:r>
              <a:rPr lang="en-US" altLang="zh-CN" sz="2800"/>
              <a:t>Miss Penalty Reduction Technique: </a:t>
            </a:r>
            <a:br>
              <a:rPr lang="en-US" altLang="zh-CN" sz="2800"/>
            </a:br>
            <a:r>
              <a:rPr lang="en-US" altLang="zh-CN" sz="2800">
                <a:solidFill>
                  <a:srgbClr val="B2B2B2"/>
                </a:solidFill>
              </a:rPr>
              <a:t>Victim Caches</a:t>
            </a: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85750" y="1285875"/>
            <a:ext cx="8534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Comic Sans MS" panose="030F0702030302020204" pitchFamily="66" charset="0"/>
              </a:rPr>
              <a:t>A </a:t>
            </a:r>
            <a:r>
              <a:rPr lang="en-US" altLang="zh-CN" sz="2800">
                <a:solidFill>
                  <a:srgbClr val="0000FF"/>
                </a:solidFill>
                <a:latin typeface="Comic Sans MS" panose="030F0702030302020204" pitchFamily="66" charset="0"/>
              </a:rPr>
              <a:t>victim cache</a:t>
            </a:r>
            <a:r>
              <a:rPr lang="en-US" altLang="zh-CN" sz="2800">
                <a:latin typeface="Comic Sans MS" panose="030F0702030302020204" pitchFamily="66" charset="0"/>
              </a:rPr>
              <a:t> is a small (usually, but not necessarily) fully-associative cache that holds a few of the most recently replaced blocks or victims from the main cache.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Comic Sans MS" panose="030F0702030302020204" pitchFamily="66" charset="0"/>
              </a:rPr>
              <a:t>This cache is checked on a miss data before going to next lower-level memory(main memory).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to see if they have the desired item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If found, the victim block and the cache block are swapped.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The AMD Athlon has a victim caches (write buffer for write back blocks ) with 8 entries. </a:t>
            </a:r>
          </a:p>
        </p:txBody>
      </p:sp>
    </p:spTree>
  </p:cSld>
  <p:clrMapOvr>
    <a:masterClrMapping/>
  </p:clrMapOvr>
  <p:transition spd="slow">
    <p:pull dir="r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Victim Cache</a:t>
            </a:r>
          </a:p>
        </p:txBody>
      </p:sp>
      <p:graphicFrame>
        <p:nvGraphicFramePr>
          <p:cNvPr id="34819" name="Object 2"/>
          <p:cNvGraphicFramePr>
            <a:graphicFrameLocks noChangeAspect="1"/>
          </p:cNvGraphicFramePr>
          <p:nvPr/>
        </p:nvGraphicFramePr>
        <p:xfrm>
          <a:off x="1042988" y="1125538"/>
          <a:ext cx="6705600" cy="473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3977985" imgH="3223539" progId="Paint.Picture">
                  <p:embed/>
                </p:oleObj>
              </mc:Choice>
              <mc:Fallback>
                <p:oleObj name="位图图像" r:id="rId2" imgW="3977985" imgH="3223539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125538"/>
                        <a:ext cx="6705600" cy="473233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81000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8893175" cy="80645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/>
              <a:t>How to combine victim Cache ?</a:t>
            </a:r>
          </a:p>
        </p:txBody>
      </p:sp>
      <p:sp>
        <p:nvSpPr>
          <p:cNvPr id="1382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981075"/>
            <a:ext cx="4267200" cy="4724400"/>
          </a:xfrm>
        </p:spPr>
        <p:txBody>
          <a:bodyPr lIns="90488" tIns="44450" rIns="90488" bIns="44450"/>
          <a:lstStyle/>
          <a:p>
            <a:pPr marL="228600" indent="-228600" eaLnBrk="1" hangingPunct="1">
              <a:lnSpc>
                <a:spcPct val="90000"/>
              </a:lnSpc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How to combine fast hit time of direct mapped </a:t>
            </a:r>
            <a:b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</a:b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yet still avoid conflict misses?</a:t>
            </a:r>
            <a:r>
              <a:rPr lang="en-US" altLang="zh-CN" sz="240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endParaRPr lang="en-US" altLang="zh-CN" sz="2400">
              <a:latin typeface="Comic Sans MS" panose="030F0702030302020204" pitchFamily="66" charset="0"/>
            </a:endParaRPr>
          </a:p>
          <a:p>
            <a:pPr marL="228600" indent="-228600" eaLnBrk="1" hangingPunct="1">
              <a:lnSpc>
                <a:spcPct val="90000"/>
              </a:lnSpc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CN" sz="2400">
                <a:latin typeface="Comic Sans MS" panose="030F0702030302020204" pitchFamily="66" charset="0"/>
              </a:rPr>
              <a:t>Add buffer to place data discarded from cache</a:t>
            </a:r>
          </a:p>
          <a:p>
            <a:pPr marL="228600" indent="-228600" eaLnBrk="1" hangingPunct="1">
              <a:lnSpc>
                <a:spcPct val="90000"/>
              </a:lnSpc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CN" sz="2400">
                <a:latin typeface="Comic Sans MS" panose="030F0702030302020204" pitchFamily="66" charset="0"/>
              </a:rPr>
              <a:t>Jouppi [1990]: 4-entry victim cache removed 20% to 95% of conflicts for a 4 KB direct mapped data cache</a:t>
            </a:r>
          </a:p>
          <a:p>
            <a:pPr marL="228600" indent="-228600" eaLnBrk="1" hangingPunct="1">
              <a:lnSpc>
                <a:spcPct val="90000"/>
              </a:lnSpc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CN" sz="2400">
                <a:latin typeface="Comic Sans MS" panose="030F0702030302020204" pitchFamily="66" charset="0"/>
              </a:rPr>
              <a:t>Used in Alpha, HP machines</a:t>
            </a:r>
          </a:p>
        </p:txBody>
      </p:sp>
      <p:grpSp>
        <p:nvGrpSpPr>
          <p:cNvPr id="138244" name="Group 4"/>
          <p:cNvGrpSpPr>
            <a:grpSpLocks/>
          </p:cNvGrpSpPr>
          <p:nvPr/>
        </p:nvGrpSpPr>
        <p:grpSpPr bwMode="auto">
          <a:xfrm>
            <a:off x="4500563" y="1341438"/>
            <a:ext cx="4495800" cy="4554537"/>
            <a:chOff x="2628" y="1019"/>
            <a:chExt cx="2832" cy="2869"/>
          </a:xfrm>
        </p:grpSpPr>
        <p:sp>
          <p:nvSpPr>
            <p:cNvPr id="138245" name="Rectangle 5"/>
            <p:cNvSpPr>
              <a:spLocks noChangeArrowheads="1"/>
            </p:cNvSpPr>
            <p:nvPr/>
          </p:nvSpPr>
          <p:spPr bwMode="auto">
            <a:xfrm>
              <a:off x="3997" y="3573"/>
              <a:ext cx="90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100">
                  <a:solidFill>
                    <a:srgbClr val="000000"/>
                  </a:solidFill>
                </a:rPr>
                <a:t>To Next Lower Level In</a:t>
              </a:r>
              <a:endParaRPr kumimoji="0"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138246" name="Rectangle 6"/>
            <p:cNvSpPr>
              <a:spLocks noChangeArrowheads="1"/>
            </p:cNvSpPr>
            <p:nvPr/>
          </p:nvSpPr>
          <p:spPr bwMode="auto">
            <a:xfrm>
              <a:off x="4262" y="3675"/>
              <a:ext cx="37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100">
                  <a:solidFill>
                    <a:srgbClr val="000000"/>
                  </a:solidFill>
                </a:rPr>
                <a:t>Hierarchy</a:t>
              </a:r>
              <a:endParaRPr kumimoji="0"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138247" name="Rectangle 7"/>
            <p:cNvSpPr>
              <a:spLocks noChangeArrowheads="1"/>
            </p:cNvSpPr>
            <p:nvPr/>
          </p:nvSpPr>
          <p:spPr bwMode="auto">
            <a:xfrm>
              <a:off x="3619" y="1019"/>
              <a:ext cx="1841" cy="95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138248" name="Rectangle 8"/>
            <p:cNvSpPr>
              <a:spLocks noChangeArrowheads="1"/>
            </p:cNvSpPr>
            <p:nvPr/>
          </p:nvSpPr>
          <p:spPr bwMode="auto">
            <a:xfrm>
              <a:off x="4133" y="1396"/>
              <a:ext cx="44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100">
                  <a:solidFill>
                    <a:srgbClr val="000000"/>
                  </a:solidFill>
                </a:rPr>
                <a:t>DATA</a:t>
              </a:r>
              <a:endParaRPr kumimoji="0"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138249" name="Rectangle 9"/>
            <p:cNvSpPr>
              <a:spLocks noChangeArrowheads="1"/>
            </p:cNvSpPr>
            <p:nvPr/>
          </p:nvSpPr>
          <p:spPr bwMode="auto">
            <a:xfrm>
              <a:off x="3237" y="1019"/>
              <a:ext cx="382" cy="95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138250" name="Rectangle 10"/>
            <p:cNvSpPr>
              <a:spLocks noChangeArrowheads="1"/>
            </p:cNvSpPr>
            <p:nvPr/>
          </p:nvSpPr>
          <p:spPr bwMode="auto">
            <a:xfrm>
              <a:off x="3282" y="1421"/>
              <a:ext cx="34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</a:rPr>
                <a:t>TAGS</a:t>
              </a:r>
              <a:endParaRPr kumimoji="0"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138251" name="Line 11"/>
            <p:cNvSpPr>
              <a:spLocks noChangeShapeType="1"/>
            </p:cNvSpPr>
            <p:nvPr/>
          </p:nvSpPr>
          <p:spPr bwMode="auto">
            <a:xfrm>
              <a:off x="2918" y="1019"/>
              <a:ext cx="1" cy="1289"/>
            </a:xfrm>
            <a:prstGeom prst="line">
              <a:avLst/>
            </a:prstGeom>
            <a:noFill/>
            <a:ln w="460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52" name="Rectangle 12"/>
            <p:cNvSpPr>
              <a:spLocks noChangeArrowheads="1"/>
            </p:cNvSpPr>
            <p:nvPr/>
          </p:nvSpPr>
          <p:spPr bwMode="auto">
            <a:xfrm>
              <a:off x="3520" y="2429"/>
              <a:ext cx="1401" cy="2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138253" name="Rectangle 13"/>
            <p:cNvSpPr>
              <a:spLocks noChangeArrowheads="1"/>
            </p:cNvSpPr>
            <p:nvPr/>
          </p:nvSpPr>
          <p:spPr bwMode="auto">
            <a:xfrm>
              <a:off x="3588" y="2479"/>
              <a:ext cx="133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</a:rPr>
                <a:t>One Cache line of Data</a:t>
              </a:r>
              <a:endParaRPr kumimoji="0"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138254" name="Rectangle 14"/>
            <p:cNvSpPr>
              <a:spLocks noChangeArrowheads="1"/>
            </p:cNvSpPr>
            <p:nvPr/>
          </p:nvSpPr>
          <p:spPr bwMode="auto">
            <a:xfrm>
              <a:off x="2628" y="2429"/>
              <a:ext cx="892" cy="2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138255" name="Rectangle 15"/>
            <p:cNvSpPr>
              <a:spLocks noChangeArrowheads="1"/>
            </p:cNvSpPr>
            <p:nvPr/>
          </p:nvSpPr>
          <p:spPr bwMode="auto">
            <a:xfrm>
              <a:off x="2685" y="2505"/>
              <a:ext cx="81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100">
                  <a:solidFill>
                    <a:srgbClr val="000000"/>
                  </a:solidFill>
                </a:rPr>
                <a:t>Tag and Comparator</a:t>
              </a:r>
              <a:endParaRPr kumimoji="0"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138256" name="Rectangle 16"/>
            <p:cNvSpPr>
              <a:spLocks noChangeArrowheads="1"/>
            </p:cNvSpPr>
            <p:nvPr/>
          </p:nvSpPr>
          <p:spPr bwMode="auto">
            <a:xfrm>
              <a:off x="3520" y="2684"/>
              <a:ext cx="1401" cy="2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138257" name="Rectangle 17"/>
            <p:cNvSpPr>
              <a:spLocks noChangeArrowheads="1"/>
            </p:cNvSpPr>
            <p:nvPr/>
          </p:nvSpPr>
          <p:spPr bwMode="auto">
            <a:xfrm>
              <a:off x="3588" y="2735"/>
              <a:ext cx="133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</a:rPr>
                <a:t>One Cache line of Data</a:t>
              </a:r>
              <a:endParaRPr kumimoji="0"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138258" name="Rectangle 18"/>
            <p:cNvSpPr>
              <a:spLocks noChangeArrowheads="1"/>
            </p:cNvSpPr>
            <p:nvPr/>
          </p:nvSpPr>
          <p:spPr bwMode="auto">
            <a:xfrm>
              <a:off x="2628" y="2684"/>
              <a:ext cx="892" cy="2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138259" name="Rectangle 19"/>
            <p:cNvSpPr>
              <a:spLocks noChangeArrowheads="1"/>
            </p:cNvSpPr>
            <p:nvPr/>
          </p:nvSpPr>
          <p:spPr bwMode="auto">
            <a:xfrm>
              <a:off x="2685" y="2760"/>
              <a:ext cx="81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100">
                  <a:solidFill>
                    <a:srgbClr val="000000"/>
                  </a:solidFill>
                </a:rPr>
                <a:t>Tag and Comparator</a:t>
              </a:r>
              <a:endParaRPr kumimoji="0"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138260" name="Rectangle 20"/>
            <p:cNvSpPr>
              <a:spLocks noChangeArrowheads="1"/>
            </p:cNvSpPr>
            <p:nvPr/>
          </p:nvSpPr>
          <p:spPr bwMode="auto">
            <a:xfrm>
              <a:off x="3520" y="2939"/>
              <a:ext cx="1401" cy="2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138261" name="Rectangle 21"/>
            <p:cNvSpPr>
              <a:spLocks noChangeArrowheads="1"/>
            </p:cNvSpPr>
            <p:nvPr/>
          </p:nvSpPr>
          <p:spPr bwMode="auto">
            <a:xfrm>
              <a:off x="3588" y="2990"/>
              <a:ext cx="133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</a:rPr>
                <a:t>One Cache line of Data</a:t>
              </a:r>
              <a:endParaRPr kumimoji="0"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138262" name="Rectangle 22"/>
            <p:cNvSpPr>
              <a:spLocks noChangeArrowheads="1"/>
            </p:cNvSpPr>
            <p:nvPr/>
          </p:nvSpPr>
          <p:spPr bwMode="auto">
            <a:xfrm>
              <a:off x="2628" y="2939"/>
              <a:ext cx="892" cy="2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138263" name="Rectangle 23"/>
            <p:cNvSpPr>
              <a:spLocks noChangeArrowheads="1"/>
            </p:cNvSpPr>
            <p:nvPr/>
          </p:nvSpPr>
          <p:spPr bwMode="auto">
            <a:xfrm>
              <a:off x="2685" y="3015"/>
              <a:ext cx="81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100">
                  <a:solidFill>
                    <a:srgbClr val="000000"/>
                  </a:solidFill>
                </a:rPr>
                <a:t>Tag and Comparator</a:t>
              </a:r>
              <a:endParaRPr kumimoji="0"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138264" name="Rectangle 24"/>
            <p:cNvSpPr>
              <a:spLocks noChangeArrowheads="1"/>
            </p:cNvSpPr>
            <p:nvPr/>
          </p:nvSpPr>
          <p:spPr bwMode="auto">
            <a:xfrm>
              <a:off x="3520" y="3194"/>
              <a:ext cx="1401" cy="2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138265" name="Rectangle 25"/>
            <p:cNvSpPr>
              <a:spLocks noChangeArrowheads="1"/>
            </p:cNvSpPr>
            <p:nvPr/>
          </p:nvSpPr>
          <p:spPr bwMode="auto">
            <a:xfrm>
              <a:off x="3588" y="3245"/>
              <a:ext cx="133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</a:rPr>
                <a:t>One Cache line of Data</a:t>
              </a:r>
              <a:endParaRPr kumimoji="0"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138266" name="Rectangle 26"/>
            <p:cNvSpPr>
              <a:spLocks noChangeArrowheads="1"/>
            </p:cNvSpPr>
            <p:nvPr/>
          </p:nvSpPr>
          <p:spPr bwMode="auto">
            <a:xfrm>
              <a:off x="2628" y="3194"/>
              <a:ext cx="892" cy="2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138267" name="Rectangle 27"/>
            <p:cNvSpPr>
              <a:spLocks noChangeArrowheads="1"/>
            </p:cNvSpPr>
            <p:nvPr/>
          </p:nvSpPr>
          <p:spPr bwMode="auto">
            <a:xfrm>
              <a:off x="2685" y="3270"/>
              <a:ext cx="81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100">
                  <a:solidFill>
                    <a:srgbClr val="000000"/>
                  </a:solidFill>
                </a:rPr>
                <a:t>Tag and Comparator</a:t>
              </a:r>
              <a:endParaRPr kumimoji="0"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138268" name="Freeform 28"/>
            <p:cNvSpPr>
              <a:spLocks/>
            </p:cNvSpPr>
            <p:nvPr/>
          </p:nvSpPr>
          <p:spPr bwMode="auto">
            <a:xfrm>
              <a:off x="2868" y="2304"/>
              <a:ext cx="83" cy="125"/>
            </a:xfrm>
            <a:custGeom>
              <a:avLst/>
              <a:gdLst>
                <a:gd name="T0" fmla="*/ 83 w 83"/>
                <a:gd name="T1" fmla="*/ 0 h 125"/>
                <a:gd name="T2" fmla="*/ 41 w 83"/>
                <a:gd name="T3" fmla="*/ 125 h 125"/>
                <a:gd name="T4" fmla="*/ 0 w 83"/>
                <a:gd name="T5" fmla="*/ 0 h 125"/>
                <a:gd name="T6" fmla="*/ 83 w 83"/>
                <a:gd name="T7" fmla="*/ 0 h 1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25"/>
                <a:gd name="T14" fmla="*/ 83 w 83"/>
                <a:gd name="T15" fmla="*/ 125 h 1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25">
                  <a:moveTo>
                    <a:pt x="83" y="0"/>
                  </a:moveTo>
                  <a:lnTo>
                    <a:pt x="41" y="125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69" name="Line 29"/>
            <p:cNvSpPr>
              <a:spLocks noChangeShapeType="1"/>
            </p:cNvSpPr>
            <p:nvPr/>
          </p:nvSpPr>
          <p:spPr bwMode="auto">
            <a:xfrm>
              <a:off x="2918" y="1529"/>
              <a:ext cx="204" cy="1"/>
            </a:xfrm>
            <a:prstGeom prst="line">
              <a:avLst/>
            </a:prstGeom>
            <a:noFill/>
            <a:ln w="460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70" name="Freeform 30"/>
            <p:cNvSpPr>
              <a:spLocks/>
            </p:cNvSpPr>
            <p:nvPr/>
          </p:nvSpPr>
          <p:spPr bwMode="auto">
            <a:xfrm>
              <a:off x="3112" y="1487"/>
              <a:ext cx="125" cy="84"/>
            </a:xfrm>
            <a:custGeom>
              <a:avLst/>
              <a:gdLst>
                <a:gd name="T0" fmla="*/ 0 w 125"/>
                <a:gd name="T1" fmla="*/ 0 h 84"/>
                <a:gd name="T2" fmla="*/ 125 w 125"/>
                <a:gd name="T3" fmla="*/ 42 h 84"/>
                <a:gd name="T4" fmla="*/ 0 w 125"/>
                <a:gd name="T5" fmla="*/ 84 h 84"/>
                <a:gd name="T6" fmla="*/ 0 w 125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5"/>
                <a:gd name="T13" fmla="*/ 0 h 84"/>
                <a:gd name="T14" fmla="*/ 125 w 125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5" h="84">
                  <a:moveTo>
                    <a:pt x="0" y="0"/>
                  </a:moveTo>
                  <a:lnTo>
                    <a:pt x="125" y="42"/>
                  </a:lnTo>
                  <a:lnTo>
                    <a:pt x="0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71" name="AutoShape 31"/>
            <p:cNvSpPr>
              <a:spLocks noChangeArrowheads="1"/>
            </p:cNvSpPr>
            <p:nvPr/>
          </p:nvSpPr>
          <p:spPr bwMode="auto">
            <a:xfrm>
              <a:off x="3732" y="1968"/>
              <a:ext cx="240" cy="432"/>
            </a:xfrm>
            <a:prstGeom prst="downArrow">
              <a:avLst>
                <a:gd name="adj1" fmla="val 50000"/>
                <a:gd name="adj2" fmla="val 45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138272" name="AutoShape 32"/>
            <p:cNvSpPr>
              <a:spLocks noChangeArrowheads="1"/>
            </p:cNvSpPr>
            <p:nvPr/>
          </p:nvSpPr>
          <p:spPr bwMode="auto">
            <a:xfrm>
              <a:off x="3732" y="3456"/>
              <a:ext cx="240" cy="432"/>
            </a:xfrm>
            <a:prstGeom prst="downArrow">
              <a:avLst>
                <a:gd name="adj1" fmla="val 50000"/>
                <a:gd name="adj2" fmla="val 45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138273" name="AutoShape 33"/>
            <p:cNvSpPr>
              <a:spLocks noChangeArrowheads="1"/>
            </p:cNvSpPr>
            <p:nvPr/>
          </p:nvSpPr>
          <p:spPr bwMode="auto">
            <a:xfrm>
              <a:off x="4980" y="1968"/>
              <a:ext cx="192" cy="1776"/>
            </a:xfrm>
            <a:prstGeom prst="upArrow">
              <a:avLst>
                <a:gd name="adj1" fmla="val 50000"/>
                <a:gd name="adj2" fmla="val 113013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  <p:transition spd="slow">
    <p:pull dir="ru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4000"/>
              <a:t>Summary: Miss Penalty Reduction</a:t>
            </a:r>
          </a:p>
        </p:txBody>
      </p:sp>
      <p:sp>
        <p:nvSpPr>
          <p:cNvPr id="13926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2781300"/>
            <a:ext cx="8477250" cy="2994025"/>
          </a:xfrm>
        </p:spPr>
        <p:txBody>
          <a:bodyPr lIns="90488" tIns="44450" rIns="90488" bIns="44450"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mic Sans MS" panose="030F0702030302020204" pitchFamily="66" charset="0"/>
              </a:rPr>
              <a:t>1. Reduce penalty via </a:t>
            </a:r>
            <a:r>
              <a:rPr lang="en-US" altLang="zh-CN">
                <a:solidFill>
                  <a:srgbClr val="0000FF"/>
                </a:solidFill>
                <a:latin typeface="Comic Sans MS" panose="030F0702030302020204" pitchFamily="66" charset="0"/>
              </a:rPr>
              <a:t>Multilevel Caches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mic Sans MS" panose="030F0702030302020204" pitchFamily="66" charset="0"/>
              </a:rPr>
              <a:t>2. Reduce penalty via </a:t>
            </a:r>
            <a:r>
              <a:rPr lang="en-US" altLang="zh-CN">
                <a:solidFill>
                  <a:srgbClr val="006600"/>
                </a:solidFill>
                <a:latin typeface="Comic Sans MS" panose="030F0702030302020204" pitchFamily="66" charset="0"/>
              </a:rPr>
              <a:t>Critical Word First</a:t>
            </a:r>
            <a:r>
              <a:rPr lang="en-US" altLang="zh-CN">
                <a:latin typeface="Comic Sans MS" panose="030F0702030302020204" pitchFamily="66" charset="0"/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mic Sans MS" panose="030F0702030302020204" pitchFamily="66" charset="0"/>
              </a:rPr>
              <a:t>3. Reduce penalty via </a:t>
            </a:r>
            <a:r>
              <a:rPr lang="en-US" altLang="zh-CN">
                <a:solidFill>
                  <a:srgbClr val="0000FF"/>
                </a:solidFill>
                <a:latin typeface="Comic Sans MS" panose="030F0702030302020204" pitchFamily="66" charset="0"/>
              </a:rPr>
              <a:t>Read Misses over Writes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mic Sans MS" panose="030F0702030302020204" pitchFamily="66" charset="0"/>
              </a:rPr>
              <a:t>4. Reducing penalty via </a:t>
            </a:r>
            <a:r>
              <a:rPr lang="en-US" altLang="zh-CN">
                <a:solidFill>
                  <a:srgbClr val="006600"/>
                </a:solidFill>
                <a:latin typeface="Comic Sans MS" panose="030F0702030302020204" pitchFamily="66" charset="0"/>
              </a:rPr>
              <a:t>Merging write Buffer</a:t>
            </a:r>
          </a:p>
        </p:txBody>
      </p:sp>
      <p:graphicFrame>
        <p:nvGraphicFramePr>
          <p:cNvPr id="139268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152400" y="1752600"/>
          <a:ext cx="8864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57975" imgH="409575" progId="Equation.3">
                  <p:embed/>
                </p:oleObj>
              </mc:Choice>
              <mc:Fallback>
                <p:oleObj name="Equation" r:id="rId2" imgW="6657975" imgH="409575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752600"/>
                        <a:ext cx="8864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69" name="Oval 5"/>
          <p:cNvSpPr>
            <a:spLocks noChangeArrowheads="1"/>
          </p:cNvSpPr>
          <p:nvPr/>
        </p:nvSpPr>
        <p:spPr bwMode="auto">
          <a:xfrm>
            <a:off x="5638800" y="1752600"/>
            <a:ext cx="1524000" cy="5334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807F-EA86-FA41-ABCB-450E68D0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313D9-6206-EA4E-8CAF-D11D6DC46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86121410"/>
      </p:ext>
    </p:extLst>
  </p:cSld>
  <p:clrMapOvr>
    <a:masterClrMapping/>
  </p:clrMapOvr>
  <p:transition spd="slow"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Answer for example 2 (cont.)</a:t>
            </a:r>
          </a:p>
        </p:txBody>
      </p:sp>
      <p:sp>
        <p:nvSpPr>
          <p:cNvPr id="7885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</a:pPr>
            <a:r>
              <a:rPr lang="en-US" altLang="zh-CN" sz="2000" b="1">
                <a:latin typeface="Comic Sans MS" panose="030F0702030302020204" pitchFamily="66" charset="0"/>
              </a:rPr>
              <a:t>Now for the computer with the real cache,first compute memory stall cycles: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</a:pPr>
            <a:endParaRPr lang="en-US" altLang="zh-CN" sz="240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eaLnBrk="1" hangingPunct="1"/>
            <a:endParaRPr lang="en-US" altLang="zh-CN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8313" y="4324350"/>
            <a:ext cx="8424862" cy="1785938"/>
            <a:chOff x="240" y="2784"/>
            <a:chExt cx="5376" cy="1278"/>
          </a:xfrm>
        </p:grpSpPr>
        <p:sp>
          <p:nvSpPr>
            <p:cNvPr id="6151" name="Text Box 5"/>
            <p:cNvSpPr txBox="1">
              <a:spLocks noChangeArrowheads="1"/>
            </p:cNvSpPr>
            <p:nvPr/>
          </p:nvSpPr>
          <p:spPr bwMode="auto">
            <a:xfrm>
              <a:off x="240" y="2784"/>
              <a:ext cx="5376" cy="1278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b="1" dirty="0">
                  <a:latin typeface="Comic Sans MS" pitchFamily="66" charset="0"/>
                </a:rPr>
                <a:t>The performance ratio is the inverse of the execution times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000" b="1" dirty="0">
                  <a:latin typeface="Comic Sans MS" pitchFamily="66" charset="0"/>
                </a:rPr>
                <a:t> CPU execution time </a:t>
              </a:r>
              <a:r>
                <a:rPr lang="en-US" altLang="zh-CN" sz="2000" b="1" baseline="-25000" dirty="0">
                  <a:latin typeface="Comic Sans MS" pitchFamily="66" charset="0"/>
                </a:rPr>
                <a:t>cache	      </a:t>
              </a:r>
              <a:r>
                <a:rPr lang="en-US" altLang="zh-CN" sz="2000" b="1" dirty="0">
                  <a:latin typeface="Comic Sans MS" pitchFamily="66" charset="0"/>
                </a:rPr>
                <a:t>1.75 </a:t>
              </a:r>
              <a:r>
                <a:rPr lang="en-US" altLang="zh-CN" sz="1800" b="1" dirty="0">
                  <a:latin typeface="Comic Sans MS" pitchFamily="66" charset="0"/>
                </a:rPr>
                <a:t>×IC ×Clock cycle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000" b="1" dirty="0">
                  <a:latin typeface="Comic Sans MS" pitchFamily="66" charset="0"/>
                </a:rPr>
                <a:t>    CPU execution time</a:t>
              </a:r>
              <a:r>
                <a:rPr lang="en-US" altLang="zh-CN" sz="1000" b="1" dirty="0">
                  <a:latin typeface="Comic Sans MS" pitchFamily="66" charset="0"/>
                </a:rPr>
                <a:t>	</a:t>
              </a:r>
              <a:r>
                <a:rPr lang="en-US" altLang="zh-CN" sz="2000" b="1" dirty="0">
                  <a:latin typeface="Comic Sans MS" pitchFamily="66" charset="0"/>
                </a:rPr>
                <a:t>    1.0 × IC ×clock cycle</a:t>
              </a:r>
              <a:r>
                <a:rPr lang="en-US" altLang="zh-CN" sz="1050" b="1" dirty="0">
                  <a:latin typeface="Comic Sans MS" pitchFamily="66" charset="0"/>
                </a:rPr>
                <a:t> </a:t>
              </a:r>
              <a:endParaRPr lang="en-US" altLang="zh-CN" sz="2000" b="1" dirty="0">
                <a:latin typeface="Comic Sans MS" pitchFamily="66" charset="0"/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000" b="1" dirty="0">
                  <a:solidFill>
                    <a:srgbClr val="0000FF"/>
                  </a:solidFill>
                  <a:latin typeface="Comic Sans MS" pitchFamily="66" charset="0"/>
                </a:rPr>
                <a:t>The computer with no cache misses is 1.75 time faster.</a:t>
              </a:r>
            </a:p>
          </p:txBody>
        </p:sp>
        <p:sp>
          <p:nvSpPr>
            <p:cNvPr id="78856" name="Line 6"/>
            <p:cNvSpPr>
              <a:spLocks noChangeShapeType="1"/>
            </p:cNvSpPr>
            <p:nvPr/>
          </p:nvSpPr>
          <p:spPr bwMode="auto">
            <a:xfrm>
              <a:off x="336" y="3417"/>
              <a:ext cx="2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57" name="Line 7"/>
            <p:cNvSpPr>
              <a:spLocks noChangeShapeType="1"/>
            </p:cNvSpPr>
            <p:nvPr/>
          </p:nvSpPr>
          <p:spPr bwMode="auto">
            <a:xfrm>
              <a:off x="2832" y="3408"/>
              <a:ext cx="2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58" name="Rectangle 8"/>
            <p:cNvSpPr>
              <a:spLocks noChangeArrowheads="1"/>
            </p:cNvSpPr>
            <p:nvPr/>
          </p:nvSpPr>
          <p:spPr bwMode="auto">
            <a:xfrm>
              <a:off x="2542" y="3279"/>
              <a:ext cx="280" cy="285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000" b="1">
                  <a:solidFill>
                    <a:schemeClr val="tx2"/>
                  </a:solidFill>
                  <a:latin typeface="Comic Sans MS" panose="030F0702030302020204" pitchFamily="66" charset="0"/>
                </a:rPr>
                <a:t>＝</a:t>
              </a:r>
            </a:p>
          </p:txBody>
        </p:sp>
      </p:grpSp>
      <p:sp>
        <p:nvSpPr>
          <p:cNvPr id="216073" name="Text Box 9"/>
          <p:cNvSpPr txBox="1">
            <a:spLocks noChangeArrowheads="1"/>
          </p:cNvSpPr>
          <p:nvPr/>
        </p:nvSpPr>
        <p:spPr bwMode="auto">
          <a:xfrm>
            <a:off x="468313" y="2924175"/>
            <a:ext cx="8458200" cy="1323975"/>
          </a:xfrm>
          <a:prstGeom prst="rect">
            <a:avLst/>
          </a:prstGeom>
          <a:solidFill>
            <a:srgbClr val="A6F6E5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chemeClr val="tx2"/>
                </a:solidFill>
                <a:latin typeface="CG Omega"/>
              </a:rPr>
              <a:t>The total performance is thus: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chemeClr val="tx2"/>
                </a:solidFill>
                <a:latin typeface="CG Omega"/>
              </a:rPr>
              <a:t> </a:t>
            </a:r>
            <a:r>
              <a:rPr kumimoji="0" lang="en-US" altLang="zh-CN" sz="2000" b="1">
                <a:solidFill>
                  <a:schemeClr val="tx2"/>
                </a:solidFill>
                <a:latin typeface="Comic Sans MS" panose="030F0702030302020204" pitchFamily="66" charset="0"/>
              </a:rPr>
              <a:t>CPU execution time cache =(IC ×1.0+IC ×0.75) ×Clock cycle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chemeClr val="tx2"/>
                </a:solidFill>
                <a:latin typeface="Comic Sans MS" panose="030F0702030302020204" pitchFamily="66" charset="0"/>
              </a:rPr>
              <a:t>		 	      =1.75 ×IC ×Clock cycle</a:t>
            </a:r>
          </a:p>
        </p:txBody>
      </p:sp>
      <p:graphicFrame>
        <p:nvGraphicFramePr>
          <p:cNvPr id="78854" name="Object 0"/>
          <p:cNvGraphicFramePr>
            <a:graphicFrameLocks noChangeAspect="1"/>
          </p:cNvGraphicFramePr>
          <p:nvPr/>
        </p:nvGraphicFramePr>
        <p:xfrm>
          <a:off x="468313" y="1773238"/>
          <a:ext cx="83820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29200" imgH="723900" progId="Equation.3">
                  <p:embed/>
                </p:oleObj>
              </mc:Choice>
              <mc:Fallback>
                <p:oleObj name="Equation" r:id="rId2" imgW="5029200" imgH="7239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773238"/>
                        <a:ext cx="8382000" cy="10763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3" grpId="0" animBg="1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69215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3600"/>
              <a:t> How to Improve Cache Performance?</a:t>
            </a:r>
          </a:p>
        </p:txBody>
      </p:sp>
      <p:sp>
        <p:nvSpPr>
          <p:cNvPr id="14029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1628775"/>
            <a:ext cx="8686800" cy="4924425"/>
          </a:xfrm>
        </p:spPr>
        <p:txBody>
          <a:bodyPr lIns="90488" tIns="44450" rIns="90488" bIns="44450"/>
          <a:lstStyle/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1. Reduce the time to hit in the cache.</a:t>
            </a:r>
            <a:r>
              <a:rPr lang="en-US" altLang="zh-CN" sz="2400">
                <a:latin typeface="Comic Sans MS" panose="030F0702030302020204" pitchFamily="66" charset="0"/>
              </a:rPr>
              <a:t>--4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latin typeface="Comic Sans MS" panose="030F0702030302020204" pitchFamily="66" charset="0"/>
              </a:rPr>
              <a:t>	——</a:t>
            </a:r>
            <a:r>
              <a:rPr lang="en-US" altLang="zh-CN" sz="2400">
                <a:latin typeface="Comic Sans MS" panose="030F0702030302020204" pitchFamily="66" charset="0"/>
              </a:rPr>
              <a:t>small and simple caches</a:t>
            </a:r>
            <a:r>
              <a:rPr lang="en-US" altLang="zh-CN" sz="2400">
                <a:solidFill>
                  <a:srgbClr val="66FF33"/>
                </a:solidFill>
                <a:latin typeface="Comic Sans MS" panose="030F0702030302020204" pitchFamily="66" charset="0"/>
              </a:rPr>
              <a:t>, avoiding address translation</a:t>
            </a:r>
            <a:r>
              <a:rPr lang="en-US" altLang="zh-CN" sz="2400">
                <a:latin typeface="Comic Sans MS" panose="030F0702030302020204" pitchFamily="66" charset="0"/>
              </a:rPr>
              <a:t>, </a:t>
            </a:r>
            <a:r>
              <a:rPr lang="en-US" altLang="zh-CN" sz="2000" b="1">
                <a:latin typeface="Comic Sans MS" panose="030F0702030302020204" pitchFamily="66" charset="0"/>
              </a:rPr>
              <a:t> </a:t>
            </a:r>
            <a:r>
              <a:rPr lang="en-US" altLang="zh-CN" sz="2400">
                <a:latin typeface="Comic Sans MS" panose="030F0702030302020204" pitchFamily="66" charset="0"/>
              </a:rPr>
              <a:t>way prediction</a:t>
            </a:r>
            <a:r>
              <a:rPr lang="en-US" altLang="zh-CN" sz="2000" b="1">
                <a:latin typeface="Comic Sans MS" panose="030F0702030302020204" pitchFamily="66" charset="0"/>
              </a:rPr>
              <a:t> , </a:t>
            </a:r>
            <a:r>
              <a:rPr lang="en-US" altLang="zh-CN" sz="2400">
                <a:latin typeface="Comic Sans MS" panose="030F0702030302020204" pitchFamily="66" charset="0"/>
              </a:rPr>
              <a:t>and </a:t>
            </a:r>
            <a:r>
              <a:rPr lang="en-US" altLang="zh-CN" sz="2400">
                <a:solidFill>
                  <a:srgbClr val="FF3300"/>
                </a:solidFill>
                <a:latin typeface="Comic Sans MS" panose="030F0702030302020204" pitchFamily="66" charset="0"/>
              </a:rPr>
              <a:t>trace caches</a:t>
            </a:r>
            <a:r>
              <a:rPr lang="en-US" altLang="zh-CN" sz="2400">
                <a:latin typeface="Comic Sans MS" panose="030F0702030302020204" pitchFamily="66" charset="0"/>
              </a:rPr>
              <a:t>	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FF"/>
                </a:solidFill>
                <a:latin typeface="Comic Sans MS" panose="030F0702030302020204" pitchFamily="66" charset="0"/>
              </a:rPr>
              <a:t>2. Increase cache bandwidth</a:t>
            </a:r>
            <a:r>
              <a:rPr lang="en-US" altLang="zh-CN" sz="2000" b="1">
                <a:latin typeface="Comic Sans MS" panose="030F0702030302020204" pitchFamily="66" charset="0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.</a:t>
            </a:r>
            <a:r>
              <a:rPr lang="en-US" altLang="zh-CN" sz="2400">
                <a:latin typeface="Comic Sans MS" panose="030F0702030302020204" pitchFamily="66" charset="0"/>
              </a:rPr>
              <a:t>--3</a:t>
            </a:r>
            <a:r>
              <a:rPr lang="en-US" altLang="zh-CN" sz="2000" b="1">
                <a:latin typeface="Comic Sans MS" panose="030F0702030302020204" pitchFamily="66" charset="0"/>
              </a:rPr>
              <a:t>  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latin typeface="Comic Sans MS" panose="030F0702030302020204" pitchFamily="66" charset="0"/>
              </a:rPr>
              <a:t>     </a:t>
            </a:r>
            <a:r>
              <a:rPr lang="en-US" altLang="zh-CN" sz="2400">
                <a:latin typeface="Comic Sans MS" panose="030F0702030302020204" pitchFamily="66" charset="0"/>
              </a:rPr>
              <a:t>—— pipelined cache access, multibanked caches, non-blocking caches,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3. Reduce the miss penalty</a:t>
            </a:r>
            <a:r>
              <a:rPr lang="en-US" altLang="zh-CN" sz="2400">
                <a:latin typeface="Comic Sans MS" panose="030F0702030302020204" pitchFamily="66" charset="0"/>
              </a:rPr>
              <a:t>--4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latin typeface="Comic Sans MS" panose="030F0702030302020204" pitchFamily="66" charset="0"/>
              </a:rPr>
              <a:t>	——</a:t>
            </a:r>
            <a:r>
              <a:rPr lang="en-US" altLang="zh-CN" sz="2400">
                <a:solidFill>
                  <a:srgbClr val="66FF33"/>
                </a:solidFill>
                <a:latin typeface="Comic Sans MS" panose="030F0702030302020204" pitchFamily="66" charset="0"/>
              </a:rPr>
              <a:t>multilevel caches, </a:t>
            </a:r>
            <a:r>
              <a:rPr lang="en-US" altLang="zh-CN" sz="2400">
                <a:latin typeface="Comic Sans MS" panose="030F0702030302020204" pitchFamily="66" charset="0"/>
              </a:rPr>
              <a:t>critical word first, </a:t>
            </a:r>
            <a:r>
              <a:rPr lang="en-US" altLang="zh-CN" sz="2400">
                <a:solidFill>
                  <a:srgbClr val="66FF33"/>
                </a:solidFill>
                <a:latin typeface="Comic Sans MS" panose="030F0702030302020204" pitchFamily="66" charset="0"/>
              </a:rPr>
              <a:t>read miss prior to writes</a:t>
            </a:r>
            <a:r>
              <a:rPr lang="en-US" altLang="zh-CN" sz="2400">
                <a:latin typeface="Comic Sans MS" panose="030F0702030302020204" pitchFamily="66" charset="0"/>
              </a:rPr>
              <a:t>, merging write buffers, </a:t>
            </a:r>
            <a:r>
              <a:rPr lang="en-US" altLang="zh-CN" sz="2400">
                <a:solidFill>
                  <a:srgbClr val="B2B2B2"/>
                </a:solidFill>
                <a:latin typeface="Comic Sans MS" panose="030F0702030302020204" pitchFamily="66" charset="0"/>
              </a:rPr>
              <a:t>and victim caches</a:t>
            </a:r>
            <a:r>
              <a:rPr lang="en-US" altLang="zh-CN" sz="2000" b="1">
                <a:latin typeface="Comic Sans MS" panose="030F0702030302020204" pitchFamily="66" charset="0"/>
              </a:rPr>
              <a:t>	</a:t>
            </a:r>
            <a:r>
              <a:rPr lang="en-US" altLang="zh-CN" sz="2000">
                <a:latin typeface="Comic Sans MS" panose="030F0702030302020204" pitchFamily="66" charset="0"/>
              </a:rPr>
              <a:t>      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Comic Sans MS" panose="030F0702030302020204" pitchFamily="66" charset="0"/>
              </a:rPr>
              <a:t>4. Reduce the miss rate--4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latin typeface="Comic Sans MS" panose="030F0702030302020204" pitchFamily="66" charset="0"/>
              </a:rPr>
              <a:t>	——</a:t>
            </a:r>
            <a:r>
              <a:rPr lang="en-US" altLang="zh-CN" sz="2400">
                <a:solidFill>
                  <a:srgbClr val="66FF33"/>
                </a:solidFill>
                <a:latin typeface="Comic Sans MS" panose="030F0702030302020204" pitchFamily="66" charset="0"/>
              </a:rPr>
              <a:t>larger block size,   large cache size,  higher associativity</a:t>
            </a:r>
            <a:r>
              <a:rPr lang="en-US" altLang="zh-CN" sz="2400">
                <a:latin typeface="Comic Sans MS" panose="030F0702030302020204" pitchFamily="66" charset="0"/>
              </a:rPr>
              <a:t>,and compiler optimizations</a:t>
            </a:r>
            <a:endParaRPr lang="en-US" altLang="zh-CN">
              <a:latin typeface="Comic Sans MS" panose="030F0702030302020204" pitchFamily="66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5. Reduce the miss penalty and miss rate via parallelism</a:t>
            </a:r>
            <a:r>
              <a:rPr lang="en-US" altLang="zh-CN" sz="2400">
                <a:latin typeface="Comic Sans MS" panose="030F0702030302020204" pitchFamily="66" charset="0"/>
              </a:rPr>
              <a:t>--2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latin typeface="Comic Sans MS" panose="030F0702030302020204" pitchFamily="66" charset="0"/>
              </a:rPr>
              <a:t>	——</a:t>
            </a:r>
            <a:r>
              <a:rPr lang="en-US" altLang="zh-CN" sz="2400">
                <a:latin typeface="Comic Sans MS" panose="030F0702030302020204" pitchFamily="66" charset="0"/>
              </a:rPr>
              <a:t>hardware prefetching,and compiler prefetching</a:t>
            </a:r>
            <a:r>
              <a:rPr lang="en-US" altLang="zh-CN" sz="2000" b="1">
                <a:latin typeface="Comic Sans MS" panose="030F0702030302020204" pitchFamily="66" charset="0"/>
              </a:rPr>
              <a:t>						</a:t>
            </a:r>
            <a:r>
              <a:rPr lang="en-US" altLang="zh-CN" sz="2000">
                <a:latin typeface="Comic Sans MS" panose="030F0702030302020204" pitchFamily="66" charset="0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b="1"/>
              <a:t>	</a:t>
            </a:r>
            <a:r>
              <a:rPr lang="en-US" altLang="zh-CN"/>
              <a:t> </a:t>
            </a:r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857250" y="1000125"/>
            <a:ext cx="7078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Comic Sans MS" panose="030F0702030302020204" pitchFamily="66" charset="0"/>
              </a:rPr>
              <a:t>AMAT = HitTime + MissRate</a:t>
            </a:r>
            <a:r>
              <a:rPr lang="en-US" altLang="zh-CN" sz="2800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MissPenalty</a:t>
            </a:r>
            <a:endParaRPr lang="en-US" altLang="zh-CN" sz="28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750" y="0"/>
            <a:ext cx="8858250" cy="1125538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/>
              <a:t>  </a:t>
            </a:r>
            <a:r>
              <a:rPr lang="en-US" altLang="zh-CN" sz="3600"/>
              <a:t>Where misses come from?</a:t>
            </a:r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52400" y="1052513"/>
            <a:ext cx="8991600" cy="5334000"/>
          </a:xfrm>
        </p:spPr>
        <p:txBody>
          <a:bodyPr lIns="90488" tIns="44450" rIns="90488" bIns="44450"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Classifying Misses: 3 Cs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FF0000"/>
                </a:solidFill>
                <a:latin typeface="Comic Sans MS" panose="030F0702030302020204" pitchFamily="66" charset="0"/>
              </a:rPr>
              <a:t>Compulsory</a:t>
            </a:r>
            <a:r>
              <a:rPr lang="en-US" altLang="zh-CN" sz="1800">
                <a:latin typeface="Comic Sans MS" panose="030F0702030302020204" pitchFamily="66" charset="0"/>
              </a:rPr>
              <a:t>—The first access to a block is not in the cache, so the block must be brought into the cache. Also called </a:t>
            </a:r>
            <a:r>
              <a:rPr lang="en-US" altLang="zh-CN" sz="1800" i="1">
                <a:solidFill>
                  <a:srgbClr val="0000FF"/>
                </a:solidFill>
                <a:latin typeface="Comic Sans MS" panose="030F0702030302020204" pitchFamily="66" charset="0"/>
              </a:rPr>
              <a:t>cold start misses</a:t>
            </a:r>
            <a:r>
              <a:rPr lang="en-US" altLang="zh-CN" sz="1800">
                <a:latin typeface="Comic Sans MS" panose="030F0702030302020204" pitchFamily="66" charset="0"/>
              </a:rPr>
              <a:t> or </a:t>
            </a:r>
            <a:r>
              <a:rPr lang="en-US" altLang="zh-CN" sz="1800" i="1">
                <a:solidFill>
                  <a:srgbClr val="0000FF"/>
                </a:solidFill>
                <a:latin typeface="Comic Sans MS" panose="030F0702030302020204" pitchFamily="66" charset="0"/>
              </a:rPr>
              <a:t>first reference misses</a:t>
            </a:r>
            <a:r>
              <a:rPr lang="en-US" altLang="zh-CN" sz="1800">
                <a:solidFill>
                  <a:srgbClr val="0000FF"/>
                </a:solidFill>
                <a:latin typeface="Comic Sans MS" panose="030F0702030302020204" pitchFamily="66" charset="0"/>
              </a:rPr>
              <a:t>.</a:t>
            </a:r>
            <a:br>
              <a:rPr lang="en-US" altLang="zh-CN" sz="1800">
                <a:solidFill>
                  <a:srgbClr val="0000FF"/>
                </a:solidFill>
                <a:latin typeface="Comic Sans MS" panose="030F0702030302020204" pitchFamily="66" charset="0"/>
              </a:rPr>
            </a:br>
            <a:r>
              <a:rPr lang="en-US" altLang="zh-CN" sz="1800" i="1">
                <a:solidFill>
                  <a:schemeClr val="hlink"/>
                </a:solidFill>
                <a:latin typeface="Comic Sans MS" panose="030F0702030302020204" pitchFamily="66" charset="0"/>
              </a:rPr>
              <a:t>(Misses in even an Infinite Cache)</a:t>
            </a:r>
            <a:endParaRPr lang="en-US" altLang="zh-CN" sz="1800">
              <a:solidFill>
                <a:schemeClr val="hlink"/>
              </a:solidFill>
              <a:latin typeface="Comic Sans MS" panose="030F0702030302020204" pitchFamily="66" charset="0"/>
            </a:endParaRP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FF0000"/>
                </a:solidFill>
                <a:latin typeface="Comic Sans MS" panose="030F0702030302020204" pitchFamily="66" charset="0"/>
              </a:rPr>
              <a:t>Capacity</a:t>
            </a:r>
            <a:r>
              <a:rPr lang="en-US" altLang="zh-CN" sz="2000">
                <a:latin typeface="Comic Sans MS" panose="030F0702030302020204" pitchFamily="66" charset="0"/>
              </a:rPr>
              <a:t>—If the cache cannot contain all the blocks needed during execution of a program, </a:t>
            </a: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capacity misses</a:t>
            </a:r>
            <a:r>
              <a:rPr lang="en-US" altLang="zh-CN" sz="200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>
                <a:latin typeface="Comic Sans MS" panose="030F0702030302020204" pitchFamily="66" charset="0"/>
              </a:rPr>
              <a:t>will occur due to blocks being discarded and later retrieved.</a:t>
            </a:r>
            <a:br>
              <a:rPr lang="en-US" altLang="zh-CN" sz="2000">
                <a:latin typeface="Comic Sans MS" panose="030F0702030302020204" pitchFamily="66" charset="0"/>
              </a:rPr>
            </a:br>
            <a:r>
              <a:rPr lang="en-US" altLang="zh-CN" sz="2000" i="1">
                <a:solidFill>
                  <a:schemeClr val="hlink"/>
                </a:solidFill>
                <a:latin typeface="Comic Sans MS" panose="030F0702030302020204" pitchFamily="66" charset="0"/>
              </a:rPr>
              <a:t>(Misses in Fully Associative Size X Cache)</a:t>
            </a:r>
            <a:endParaRPr lang="en-US" altLang="zh-CN" sz="2000">
              <a:solidFill>
                <a:schemeClr val="hlink"/>
              </a:solidFill>
              <a:latin typeface="Comic Sans MS" panose="030F0702030302020204" pitchFamily="66" charset="0"/>
            </a:endParaRP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FF0000"/>
                </a:solidFill>
                <a:latin typeface="Comic Sans MS" panose="030F0702030302020204" pitchFamily="66" charset="0"/>
              </a:rPr>
              <a:t>Conflict</a:t>
            </a:r>
            <a:r>
              <a:rPr lang="en-US" altLang="zh-CN" sz="1600">
                <a:latin typeface="Comic Sans MS" panose="030F0702030302020204" pitchFamily="66" charset="0"/>
              </a:rPr>
              <a:t>—</a:t>
            </a:r>
            <a:r>
              <a:rPr lang="en-US" altLang="zh-CN" sz="2000">
                <a:latin typeface="Comic Sans MS" panose="030F0702030302020204" pitchFamily="66" charset="0"/>
              </a:rPr>
              <a:t>If block-placement strategy is set associative or direct mapped, conflict misses (in addition to compulsory &amp; capacity misses) will occur because a block can be discarded and later retrieved if too many blocks map to its set. Also called </a:t>
            </a:r>
            <a:r>
              <a:rPr lang="en-US" altLang="zh-CN" sz="2000" i="1">
                <a:solidFill>
                  <a:srgbClr val="0000FF"/>
                </a:solidFill>
                <a:latin typeface="Comic Sans MS" panose="030F0702030302020204" pitchFamily="66" charset="0"/>
              </a:rPr>
              <a:t>collision misses</a:t>
            </a:r>
            <a:r>
              <a:rPr lang="en-US" altLang="zh-CN" sz="2000">
                <a:latin typeface="Comic Sans MS" panose="030F0702030302020204" pitchFamily="66" charset="0"/>
              </a:rPr>
              <a:t> or </a:t>
            </a:r>
            <a:r>
              <a:rPr lang="en-US" altLang="zh-CN" sz="2000" i="1">
                <a:solidFill>
                  <a:srgbClr val="0000FF"/>
                </a:solidFill>
                <a:latin typeface="Comic Sans MS" panose="030F0702030302020204" pitchFamily="66" charset="0"/>
              </a:rPr>
              <a:t>interference misses</a:t>
            </a: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.</a:t>
            </a:r>
            <a:br>
              <a:rPr lang="en-US" altLang="zh-CN" sz="2000">
                <a:latin typeface="Comic Sans MS" panose="030F0702030302020204" pitchFamily="66" charset="0"/>
              </a:rPr>
            </a:br>
            <a:r>
              <a:rPr lang="en-US" altLang="zh-CN" sz="2000" i="1">
                <a:solidFill>
                  <a:schemeClr val="hlink"/>
                </a:solidFill>
                <a:latin typeface="Comic Sans MS" panose="030F0702030302020204" pitchFamily="66" charset="0"/>
              </a:rPr>
              <a:t>(Misses in N-way Associative, Size X Cache)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4th “C”: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FF0000"/>
                </a:solidFill>
                <a:latin typeface="Comic Sans MS" panose="030F0702030302020204" pitchFamily="66" charset="0"/>
              </a:rPr>
              <a:t>Coherence </a:t>
            </a:r>
            <a:r>
              <a:rPr lang="en-US" altLang="zh-CN" sz="2000">
                <a:latin typeface="Comic Sans MS" panose="030F0702030302020204" pitchFamily="66" charset="0"/>
              </a:rPr>
              <a:t>- Misses caused by cache coherence.</a:t>
            </a:r>
            <a:endParaRPr lang="en-US" altLang="zh-CN" sz="2000" i="1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bldLvl="2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57188" y="0"/>
            <a:ext cx="8786812" cy="1196975"/>
          </a:xfrm>
        </p:spPr>
        <p:txBody>
          <a:bodyPr/>
          <a:lstStyle/>
          <a:p>
            <a:pPr eaLnBrk="1" hangingPunct="1"/>
            <a:r>
              <a:rPr lang="en-US" altLang="zh-CN"/>
              <a:t>3Cs Absolute Miss Rate </a:t>
            </a:r>
            <a:r>
              <a:rPr lang="en-US" altLang="zh-CN" sz="2400"/>
              <a:t>(SPEC92)</a:t>
            </a:r>
          </a:p>
        </p:txBody>
      </p:sp>
      <p:graphicFrame>
        <p:nvGraphicFramePr>
          <p:cNvPr id="14336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98475" y="1125538"/>
          <a:ext cx="8115300" cy="534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8115177" imgH="5019839" progId="MSGraph.Chart.8">
                  <p:embed followColorScheme="full"/>
                </p:oleObj>
              </mc:Choice>
              <mc:Fallback>
                <p:oleObj name="Chart" r:id="rId2" imgW="8115177" imgH="5019839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" y="1125538"/>
                        <a:ext cx="8115300" cy="534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3Cs Relative Miss Rate</a:t>
            </a:r>
          </a:p>
        </p:txBody>
      </p:sp>
      <p:graphicFrame>
        <p:nvGraphicFramePr>
          <p:cNvPr id="144387" name="Object 3"/>
          <p:cNvGraphicFramePr>
            <a:graphicFrameLocks noChangeAspect="1"/>
          </p:cNvGraphicFramePr>
          <p:nvPr/>
        </p:nvGraphicFramePr>
        <p:xfrm>
          <a:off x="323850" y="1052513"/>
          <a:ext cx="8477250" cy="454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8477188" imgH="4991264" progId="MSGraph.Chart.8">
                  <p:embed followColorScheme="full"/>
                </p:oleObj>
              </mc:Choice>
              <mc:Fallback>
                <p:oleObj name="Chart" r:id="rId2" imgW="8477188" imgH="4991264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052513"/>
                        <a:ext cx="8477250" cy="454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0" y="5661025"/>
            <a:ext cx="339407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/>
              <a:t>Flaws: for fixed block size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/>
              <a:t>Good: insight =&gt; invention</a:t>
            </a:r>
          </a:p>
        </p:txBody>
      </p:sp>
    </p:spTree>
  </p:cSld>
  <p:clrMapOvr>
    <a:masterClrMapping/>
  </p:clrMapOvr>
  <p:transition spd="slow">
    <p:pull dir="ru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Reducing Cache Miss Rate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1412875"/>
            <a:ext cx="8621713" cy="4683125"/>
          </a:xfrm>
        </p:spPr>
        <p:txBody>
          <a:bodyPr/>
          <a:lstStyle/>
          <a:p>
            <a:pPr eaLnBrk="1" hangingPunct="1"/>
            <a:r>
              <a:rPr lang="en-US" altLang="zh-CN" sz="2800">
                <a:latin typeface="Comic Sans MS" panose="030F0702030302020204" pitchFamily="66" charset="0"/>
              </a:rPr>
              <a:t>To reduce cache miss rate, we have to eliminate some of the misses due to the three C's.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Comic Sans MS" panose="030F0702030302020204" pitchFamily="66" charset="0"/>
              </a:rPr>
              <a:t> </a:t>
            </a:r>
          </a:p>
          <a:p>
            <a:pPr eaLnBrk="1" hangingPunct="1"/>
            <a:r>
              <a:rPr lang="en-US" altLang="zh-CN" sz="2800">
                <a:latin typeface="Comic Sans MS" panose="030F0702030302020204" pitchFamily="66" charset="0"/>
              </a:rPr>
              <a:t>We cannot reduce capacity misses much except by making the cache larger.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Comic Sans MS" panose="030F0702030302020204" pitchFamily="66" charset="0"/>
              </a:rPr>
              <a:t> </a:t>
            </a:r>
          </a:p>
          <a:p>
            <a:pPr eaLnBrk="1" hangingPunct="1"/>
            <a:r>
              <a:rPr lang="en-US" altLang="zh-CN" sz="2800">
                <a:latin typeface="Comic Sans MS" panose="030F0702030302020204" pitchFamily="66" charset="0"/>
              </a:rPr>
              <a:t>We can, however, reduce the conflict misses and compulsory misses in several ways: </a:t>
            </a:r>
          </a:p>
          <a:p>
            <a:pPr eaLnBrk="1" hangingPunct="1"/>
            <a:endParaRPr lang="en-US" altLang="zh-CN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 advAuto="100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44738" y="0"/>
            <a:ext cx="6340475" cy="981075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/>
              <a:t>Cache Organization?</a:t>
            </a:r>
          </a:p>
        </p:txBody>
      </p:sp>
      <p:sp>
        <p:nvSpPr>
          <p:cNvPr id="14643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68313" y="1341438"/>
            <a:ext cx="8477250" cy="4754562"/>
          </a:xfrm>
        </p:spPr>
        <p:txBody>
          <a:bodyPr lIns="90488" tIns="44450" rIns="90488" bIns="44450"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zh-CN">
                <a:latin typeface="Comic Sans MS" panose="030F0702030302020204" pitchFamily="66" charset="0"/>
              </a:rPr>
              <a:t>Assume total cache size not changed: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CN">
                <a:latin typeface="Comic Sans MS" panose="030F0702030302020204" pitchFamily="66" charset="0"/>
              </a:rPr>
              <a:t>What happens if: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Comic Sans MS" panose="030F0702030302020204" pitchFamily="66" charset="0"/>
            </a:endParaRPr>
          </a:p>
          <a:p>
            <a:pPr marL="457200" indent="-457200" eaLnBrk="1" hangingPunct="1">
              <a:lnSpc>
                <a:spcPct val="90000"/>
              </a:lnSpc>
              <a:buFontTx/>
              <a:buAutoNum type="arabicParenR"/>
            </a:pPr>
            <a:r>
              <a:rPr lang="en-US" altLang="zh-CN">
                <a:latin typeface="Comic Sans MS" panose="030F0702030302020204" pitchFamily="66" charset="0"/>
              </a:rPr>
              <a:t>Change Block Size: 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arenR"/>
            </a:pPr>
            <a:endParaRPr lang="en-US" altLang="zh-CN">
              <a:latin typeface="Comic Sans MS" panose="030F0702030302020204" pitchFamily="66" charset="0"/>
            </a:endParaRPr>
          </a:p>
          <a:p>
            <a:pPr marL="457200" indent="-457200" eaLnBrk="1" hangingPunct="1">
              <a:lnSpc>
                <a:spcPct val="90000"/>
              </a:lnSpc>
              <a:buFontTx/>
              <a:buAutoNum type="arabicParenR"/>
            </a:pPr>
            <a:r>
              <a:rPr lang="en-US" altLang="zh-CN">
                <a:latin typeface="Comic Sans MS" panose="030F0702030302020204" pitchFamily="66" charset="0"/>
              </a:rPr>
              <a:t>Change Associativity: </a:t>
            </a:r>
            <a:br>
              <a:rPr lang="en-US" altLang="zh-CN">
                <a:latin typeface="Comic Sans MS" panose="030F0702030302020204" pitchFamily="66" charset="0"/>
              </a:rPr>
            </a:br>
            <a:endParaRPr lang="en-US" altLang="zh-CN">
              <a:latin typeface="Comic Sans MS" panose="030F0702030302020204" pitchFamily="66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  <a:latin typeface="Comic Sans MS" panose="030F0702030302020204" pitchFamily="66" charset="0"/>
              </a:rPr>
              <a:t>3)</a:t>
            </a:r>
            <a:r>
              <a:rPr lang="en-US" altLang="zh-CN">
                <a:latin typeface="Comic Sans MS" panose="030F0702030302020204" pitchFamily="66" charset="0"/>
              </a:rPr>
              <a:t> Change Compiler: 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br>
              <a:rPr lang="en-US" altLang="zh-CN">
                <a:latin typeface="Comic Sans MS" panose="030F0702030302020204" pitchFamily="66" charset="0"/>
              </a:rPr>
            </a:br>
            <a:r>
              <a:rPr lang="en-US" altLang="zh-CN">
                <a:latin typeface="Comic Sans MS" panose="030F0702030302020204" pitchFamily="66" charset="0"/>
              </a:rPr>
              <a:t>Which of 3Cs is obviously affected?</a:t>
            </a:r>
          </a:p>
        </p:txBody>
      </p:sp>
    </p:spTree>
  </p:cSld>
  <p:clrMapOvr>
    <a:masterClrMapping/>
  </p:clrMapOvr>
  <p:transition spd="slow">
    <p:pull dir="ru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4313" y="0"/>
            <a:ext cx="8548687" cy="1295400"/>
          </a:xfrm>
        </p:spPr>
        <p:txBody>
          <a:bodyPr/>
          <a:lstStyle/>
          <a:p>
            <a:pPr eaLnBrk="1" hangingPunct="1"/>
            <a:r>
              <a:rPr lang="en-US" altLang="zh-CN" sz="2400"/>
              <a:t>1st Miss Rate Reduction Technique: </a:t>
            </a:r>
            <a:r>
              <a:rPr lang="en-US" altLang="zh-CN" sz="2800">
                <a:solidFill>
                  <a:srgbClr val="0000FF"/>
                </a:solidFill>
              </a:rPr>
              <a:t>Larger Block Size</a:t>
            </a:r>
            <a:r>
              <a:rPr lang="en-US" altLang="zh-CN" sz="2400"/>
              <a:t> </a:t>
            </a:r>
            <a:r>
              <a:rPr lang="en-US" altLang="zh-CN" sz="2000"/>
              <a:t>(fixed size&amp;assoc)</a:t>
            </a:r>
            <a:endParaRPr lang="en-US" altLang="zh-CN" sz="2400"/>
          </a:p>
        </p:txBody>
      </p:sp>
      <p:sp>
        <p:nvSpPr>
          <p:cNvPr id="1484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1412875"/>
            <a:ext cx="8610600" cy="4724400"/>
          </a:xfrm>
        </p:spPr>
        <p:txBody>
          <a:bodyPr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</a:rPr>
              <a:t>Larger blocks decrease the compulsory miss rate by taking advantage of spatial locality.</a:t>
            </a:r>
            <a:r>
              <a:rPr lang="en-US" altLang="zh-CN" sz="280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FF0000"/>
                </a:solidFill>
                <a:latin typeface="Comic Sans MS" panose="030F0702030302020204" pitchFamily="66" charset="0"/>
              </a:rPr>
              <a:t>Drawback</a:t>
            </a:r>
            <a:r>
              <a:rPr lang="en-US" altLang="zh-CN" sz="2800">
                <a:solidFill>
                  <a:srgbClr val="0000FF"/>
                </a:solidFill>
                <a:latin typeface="Comic Sans MS" panose="030F0702030302020204" pitchFamily="66" charset="0"/>
              </a:rPr>
              <a:t>--curve is U-shaped</a:t>
            </a:r>
            <a:r>
              <a:rPr lang="en-US" altLang="zh-CN" i="1">
                <a:solidFill>
                  <a:srgbClr val="0000FF"/>
                </a:solidFill>
                <a:latin typeface="Palatino" pitchFamily="18" charset="0"/>
              </a:rPr>
              <a:t> </a:t>
            </a:r>
            <a:endParaRPr lang="en-US" altLang="zh-CN">
              <a:solidFill>
                <a:srgbClr val="0000FF"/>
              </a:solidFill>
            </a:endParaRP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However, they may increase the </a:t>
            </a: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miss penalty</a:t>
            </a: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 by requiring more data to be fetched per miss.</a:t>
            </a:r>
            <a:r>
              <a:rPr lang="en-US" altLang="zh-CN" sz="200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In addition, they will almost certainly increase </a:t>
            </a: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conflict misses</a:t>
            </a: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 since fewer blocks can be stored in the cache.</a:t>
            </a:r>
            <a:r>
              <a:rPr lang="en-US" altLang="zh-CN" sz="200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And maybe even </a:t>
            </a: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capacity misses</a:t>
            </a: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 in small caches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FF"/>
                </a:solidFill>
                <a:latin typeface="Comic Sans MS" panose="030F0702030302020204" pitchFamily="66" charset="0"/>
              </a:rPr>
              <a:t>Trade-off</a:t>
            </a:r>
            <a:r>
              <a:rPr lang="en-US" altLang="zh-CN" sz="280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1800">
                <a:latin typeface="Comic Sans MS" panose="030F0702030302020204" pitchFamily="66" charset="0"/>
              </a:rPr>
              <a:t>Trying to </a:t>
            </a:r>
            <a:r>
              <a:rPr lang="en-US" altLang="zh-CN" sz="1800">
                <a:solidFill>
                  <a:srgbClr val="0000FF"/>
                </a:solidFill>
                <a:latin typeface="Comic Sans MS" panose="030F0702030302020204" pitchFamily="66" charset="0"/>
              </a:rPr>
              <a:t>minimize </a:t>
            </a:r>
            <a:r>
              <a:rPr lang="en-US" altLang="zh-CN" sz="1800">
                <a:latin typeface="Comic Sans MS" panose="030F0702030302020204" pitchFamily="66" charset="0"/>
              </a:rPr>
              <a:t>both the </a:t>
            </a:r>
            <a:r>
              <a:rPr lang="en-US" altLang="zh-CN" sz="1800">
                <a:solidFill>
                  <a:srgbClr val="0000FF"/>
                </a:solidFill>
                <a:latin typeface="Comic Sans MS" panose="030F0702030302020204" pitchFamily="66" charset="0"/>
              </a:rPr>
              <a:t>miss rate</a:t>
            </a:r>
            <a:r>
              <a:rPr lang="en-US" altLang="zh-CN" sz="1800">
                <a:latin typeface="Comic Sans MS" panose="030F0702030302020204" pitchFamily="66" charset="0"/>
              </a:rPr>
              <a:t> and the </a:t>
            </a:r>
            <a:r>
              <a:rPr lang="en-US" altLang="zh-CN" sz="1800">
                <a:solidFill>
                  <a:srgbClr val="0000FF"/>
                </a:solidFill>
                <a:latin typeface="Comic Sans MS" panose="030F0702030302020204" pitchFamily="66" charset="0"/>
              </a:rPr>
              <a:t>miss penalty</a:t>
            </a:r>
            <a:r>
              <a:rPr lang="en-US" altLang="zh-CN" sz="1800">
                <a:latin typeface="Comic Sans MS" panose="030F0702030302020204" pitchFamily="66" charset="0"/>
              </a:rPr>
              <a:t>.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1800">
                <a:latin typeface="Comic Sans MS" panose="030F0702030302020204" pitchFamily="66" charset="0"/>
              </a:rPr>
              <a:t>The selection of block size depends on both the </a:t>
            </a:r>
            <a:r>
              <a:rPr lang="en-US" altLang="zh-CN" sz="1800">
                <a:solidFill>
                  <a:srgbClr val="0000FF"/>
                </a:solidFill>
                <a:latin typeface="Comic Sans MS" panose="030F0702030302020204" pitchFamily="66" charset="0"/>
              </a:rPr>
              <a:t>latency</a:t>
            </a:r>
            <a:r>
              <a:rPr lang="en-US" altLang="zh-CN" sz="180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1800">
                <a:latin typeface="Comic Sans MS" panose="030F0702030302020204" pitchFamily="66" charset="0"/>
              </a:rPr>
              <a:t>and </a:t>
            </a:r>
            <a:r>
              <a:rPr lang="en-US" altLang="zh-CN" sz="1800">
                <a:solidFill>
                  <a:srgbClr val="0000FF"/>
                </a:solidFill>
                <a:latin typeface="Comic Sans MS" panose="030F0702030302020204" pitchFamily="66" charset="0"/>
              </a:rPr>
              <a:t>bandwidth</a:t>
            </a:r>
            <a:r>
              <a:rPr lang="en-US" altLang="zh-CN" sz="1800">
                <a:latin typeface="Comic Sans MS" panose="030F0702030302020204" pitchFamily="66" charset="0"/>
              </a:rPr>
              <a:t> of lower-level memory</a:t>
            </a:r>
          </a:p>
        </p:txBody>
      </p:sp>
    </p:spTree>
  </p:cSld>
  <p:clrMapOvr>
    <a:masterClrMapping/>
  </p:clrMapOvr>
  <p:transition spd="slow">
    <p:pull dir="ru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Miss Rate relates Block size</a:t>
            </a:r>
          </a:p>
        </p:txBody>
      </p:sp>
      <p:graphicFrame>
        <p:nvGraphicFramePr>
          <p:cNvPr id="33849" name="Group 57"/>
          <p:cNvGraphicFramePr>
            <a:graphicFrameLocks noGrp="1"/>
          </p:cNvGraphicFramePr>
          <p:nvPr/>
        </p:nvGraphicFramePr>
        <p:xfrm>
          <a:off x="762000" y="1600200"/>
          <a:ext cx="7391400" cy="3352802"/>
        </p:xfrm>
        <a:graphic>
          <a:graphicData uri="http://schemas.openxmlformats.org/drawingml/2006/table">
            <a:tbl>
              <a:tblPr/>
              <a:tblGrid>
                <a:gridCol w="161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6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05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Block size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Cache 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4K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16K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64K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256K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8.57%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3.94%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2.04%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1.09%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7.24%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2.87%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1.35%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0.70%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7.00%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2.64%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1.06%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0.51%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128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7.78%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2.77%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1.02%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0.49%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256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9.51%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3.29%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1.15%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0.49%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285750" y="0"/>
            <a:ext cx="9255125" cy="105251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2800"/>
              <a:t>Performance curve is U-shaped</a:t>
            </a:r>
            <a:r>
              <a:rPr lang="en-US" altLang="zh-CN" sz="2400"/>
              <a:t> </a:t>
            </a:r>
          </a:p>
        </p:txBody>
      </p:sp>
      <p:pic>
        <p:nvPicPr>
          <p:cNvPr id="150531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16000"/>
            <a:ext cx="791845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2463800"/>
            <a:ext cx="3352800" cy="2744788"/>
            <a:chOff x="192" y="1584"/>
            <a:chExt cx="2112" cy="1729"/>
          </a:xfrm>
        </p:grpSpPr>
        <p:sp>
          <p:nvSpPr>
            <p:cNvPr id="150538" name="Text Box 5"/>
            <p:cNvSpPr txBox="1">
              <a:spLocks noChangeArrowheads="1"/>
            </p:cNvSpPr>
            <p:nvPr/>
          </p:nvSpPr>
          <p:spPr bwMode="auto">
            <a:xfrm>
              <a:off x="192" y="2736"/>
              <a:ext cx="86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FF0000"/>
                  </a:solidFill>
                  <a:latin typeface="Comic Sans MS" panose="030F0702030302020204" pitchFamily="66" charset="0"/>
                </a:rPr>
                <a:t>Reduced</a:t>
              </a:r>
              <a:r>
                <a:rPr kumimoji="0" lang="en-US" altLang="zh-CN" sz="1800" b="1">
                  <a:solidFill>
                    <a:schemeClr val="accent2"/>
                  </a:solidFill>
                  <a:latin typeface="Comic Sans MS" panose="030F0702030302020204" pitchFamily="66" charset="0"/>
                </a:rPr>
                <a:t>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FF0000"/>
                  </a:solidFill>
                  <a:latin typeface="Comic Sans MS" panose="030F0702030302020204" pitchFamily="66" charset="0"/>
                </a:rPr>
                <a:t>compulsory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FF0000"/>
                  </a:solidFill>
                  <a:latin typeface="Comic Sans MS" panose="030F0702030302020204" pitchFamily="66" charset="0"/>
                </a:rPr>
                <a:t>misses</a:t>
              </a:r>
            </a:p>
          </p:txBody>
        </p:sp>
        <p:sp>
          <p:nvSpPr>
            <p:cNvPr id="150539" name="Oval 6"/>
            <p:cNvSpPr>
              <a:spLocks noChangeArrowheads="1"/>
            </p:cNvSpPr>
            <p:nvPr/>
          </p:nvSpPr>
          <p:spPr bwMode="auto">
            <a:xfrm>
              <a:off x="1056" y="1584"/>
              <a:ext cx="1248" cy="52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150540" name="Line 7"/>
            <p:cNvSpPr>
              <a:spLocks noChangeShapeType="1"/>
            </p:cNvSpPr>
            <p:nvPr/>
          </p:nvSpPr>
          <p:spPr bwMode="auto">
            <a:xfrm flipH="1">
              <a:off x="912" y="2064"/>
              <a:ext cx="480" cy="57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419600" y="1701800"/>
            <a:ext cx="3048000" cy="4211638"/>
            <a:chOff x="2784" y="1104"/>
            <a:chExt cx="1920" cy="2653"/>
          </a:xfrm>
        </p:grpSpPr>
        <p:sp>
          <p:nvSpPr>
            <p:cNvPr id="150535" name="Text Box 9"/>
            <p:cNvSpPr txBox="1">
              <a:spLocks noChangeArrowheads="1"/>
            </p:cNvSpPr>
            <p:nvPr/>
          </p:nvSpPr>
          <p:spPr bwMode="auto">
            <a:xfrm>
              <a:off x="3882" y="3168"/>
              <a:ext cx="822" cy="589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FF"/>
                  </a:solidFill>
                  <a:latin typeface="Comic Sans MS" panose="030F0702030302020204" pitchFamily="66" charset="0"/>
                </a:rPr>
                <a:t>Increased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FF"/>
                  </a:solidFill>
                  <a:latin typeface="Comic Sans MS" panose="030F0702030302020204" pitchFamily="66" charset="0"/>
                </a:rPr>
                <a:t>Conflict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FF"/>
                  </a:solidFill>
                  <a:latin typeface="Comic Sans MS" panose="030F0702030302020204" pitchFamily="66" charset="0"/>
                </a:rPr>
                <a:t>Misses</a:t>
              </a:r>
            </a:p>
          </p:txBody>
        </p:sp>
        <p:sp>
          <p:nvSpPr>
            <p:cNvPr id="150536" name="Oval 10"/>
            <p:cNvSpPr>
              <a:spLocks noChangeArrowheads="1"/>
            </p:cNvSpPr>
            <p:nvPr/>
          </p:nvSpPr>
          <p:spPr bwMode="auto">
            <a:xfrm>
              <a:off x="2784" y="1104"/>
              <a:ext cx="1248" cy="816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150537" name="Line 11"/>
            <p:cNvSpPr>
              <a:spLocks noChangeShapeType="1"/>
            </p:cNvSpPr>
            <p:nvPr/>
          </p:nvSpPr>
          <p:spPr bwMode="auto">
            <a:xfrm>
              <a:off x="3552" y="1920"/>
              <a:ext cx="672" cy="12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395288" y="5876925"/>
            <a:ext cx="518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Comic Sans MS" panose="030F0702030302020204" pitchFamily="66" charset="0"/>
              </a:rPr>
              <a:t>What else drives up block size?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8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57188" y="0"/>
            <a:ext cx="8786812" cy="1143000"/>
          </a:xfrm>
        </p:spPr>
        <p:txBody>
          <a:bodyPr/>
          <a:lstStyle/>
          <a:p>
            <a:pPr eaLnBrk="1" hangingPunct="1"/>
            <a:r>
              <a:rPr lang="en-US" altLang="zh-CN"/>
              <a:t>Example: Larger Block Size</a:t>
            </a:r>
            <a:br>
              <a:rPr lang="en-US" altLang="zh-CN"/>
            </a:br>
            <a:r>
              <a:rPr lang="en-US" altLang="zh-CN"/>
              <a:t>(C-26)</a:t>
            </a:r>
            <a:endParaRPr lang="en-US" altLang="zh-CN" sz="2400"/>
          </a:p>
        </p:txBody>
      </p:sp>
      <p:sp>
        <p:nvSpPr>
          <p:cNvPr id="15155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11188" y="1125538"/>
            <a:ext cx="8261350" cy="4683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000FF"/>
                </a:solidFill>
                <a:latin typeface="Comic Sans MS" panose="030F0702030302020204" pitchFamily="66" charset="0"/>
              </a:rPr>
              <a:t>Assume:</a:t>
            </a:r>
            <a:r>
              <a:rPr lang="en-US" altLang="zh-CN">
                <a:latin typeface="Comic Sans MS" panose="030F0702030302020204" pitchFamily="66" charset="0"/>
              </a:rPr>
              <a:t> memory takes 80 clock cycles of overhead and then delivers 16 bytes every 2 cycles.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Comic Sans MS" panose="030F0702030302020204" pitchFamily="66" charset="0"/>
              </a:rPr>
              <a:t>1 clock cycle hit time independent of block size.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000FF"/>
                </a:solidFill>
                <a:latin typeface="Comic Sans MS" panose="030F0702030302020204" pitchFamily="66" charset="0"/>
              </a:rPr>
              <a:t>Which block size has the smallest AMAT for each size in Fig.5.17 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FF0000"/>
                </a:solidFill>
                <a:latin typeface="Comic Sans MS" panose="030F0702030302020204" pitchFamily="66" charset="0"/>
              </a:rPr>
              <a:t>Answer: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AMAT</a:t>
            </a:r>
            <a:r>
              <a:rPr lang="en-US" altLang="zh-CN" sz="2400" baseline="-18000">
                <a:latin typeface="Comic Sans MS" panose="030F0702030302020204" pitchFamily="66" charset="0"/>
              </a:rPr>
              <a:t>16-byte block, 4KB</a:t>
            </a:r>
            <a:r>
              <a:rPr lang="en-US" altLang="zh-CN" sz="2400">
                <a:latin typeface="Comic Sans MS" panose="030F0702030302020204" pitchFamily="66" charset="0"/>
              </a:rPr>
              <a:t> = 1+(8.57%*82)=8.027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AMAT</a:t>
            </a:r>
            <a:r>
              <a:rPr lang="en-US" altLang="zh-CN" sz="2400" baseline="-18000">
                <a:latin typeface="Comic Sans MS" panose="030F0702030302020204" pitchFamily="66" charset="0"/>
              </a:rPr>
              <a:t>256-byte block</a:t>
            </a:r>
            <a:r>
              <a:rPr lang="en-US" altLang="zh-CN" sz="2400">
                <a:latin typeface="Comic Sans MS" panose="030F0702030302020204" pitchFamily="66" charset="0"/>
              </a:rPr>
              <a:t>, </a:t>
            </a:r>
            <a:r>
              <a:rPr lang="en-US" altLang="zh-CN" sz="2400" baseline="-18000">
                <a:latin typeface="Comic Sans MS" panose="030F0702030302020204" pitchFamily="66" charset="0"/>
              </a:rPr>
              <a:t>256KB</a:t>
            </a:r>
            <a:r>
              <a:rPr lang="en-US" altLang="zh-CN" sz="2400">
                <a:latin typeface="Comic Sans MS" panose="030F0702030302020204" pitchFamily="66" charset="0"/>
              </a:rPr>
              <a:t>= 1+(0.49%*112)=1.549</a:t>
            </a:r>
          </a:p>
        </p:txBody>
      </p:sp>
    </p:spTree>
  </p:cSld>
  <p:clrMapOvr>
    <a:masterClrMapping/>
  </p:clrMapOvr>
  <p:transition spd="slow">
    <p:pull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750" y="214313"/>
            <a:ext cx="8858250" cy="765175"/>
          </a:xfrm>
        </p:spPr>
        <p:txBody>
          <a:bodyPr/>
          <a:lstStyle/>
          <a:p>
            <a:pPr eaLnBrk="1" hangingPunct="1"/>
            <a:r>
              <a:rPr lang="en-US" altLang="zh-CN"/>
              <a:t>Ex3: Impact on Performance</a:t>
            </a:r>
          </a:p>
        </p:txBody>
      </p:sp>
      <p:sp>
        <p:nvSpPr>
          <p:cNvPr id="7987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1052513"/>
            <a:ext cx="8497888" cy="4608512"/>
          </a:xfrm>
        </p:spPr>
        <p:txBody>
          <a:bodyPr/>
          <a:lstStyle/>
          <a:p>
            <a:pPr marL="285750" indent="-285750" eaLnBrk="1" hangingPunct="1"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rgbClr val="0000FF"/>
                </a:solidFill>
                <a:latin typeface="Comic Sans MS" panose="030F0702030302020204" pitchFamily="66" charset="0"/>
              </a:rPr>
              <a:t>Assume :</a:t>
            </a:r>
            <a:r>
              <a:rPr lang="en-US" altLang="zh-CN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600">
                <a:latin typeface="Comic Sans MS" panose="030F0702030302020204" pitchFamily="66" charset="0"/>
              </a:rPr>
              <a:t>unified caches: 32K unified cache</a:t>
            </a:r>
          </a:p>
          <a:p>
            <a:pPr marL="285750" indent="-285750" eaLnBrk="1" hangingPunct="1"/>
            <a:r>
              <a:rPr lang="en-US" altLang="zh-CN" sz="2400">
                <a:latin typeface="Comic Sans MS" panose="030F0702030302020204" pitchFamily="66" charset="0"/>
              </a:rPr>
              <a:t>Split cache: 16K D-cache and 16K I-cache </a:t>
            </a:r>
          </a:p>
          <a:p>
            <a:pPr marL="285750" indent="-285750" eaLnBrk="1" hangingPunct="1"/>
            <a:r>
              <a:rPr lang="en-US" altLang="zh-CN" sz="2400">
                <a:latin typeface="Comic Sans MS" panose="030F0702030302020204" pitchFamily="66" charset="0"/>
              </a:rPr>
              <a:t>36% of the instructions are data transfer instructions</a:t>
            </a:r>
          </a:p>
          <a:p>
            <a:pPr marL="285750" indent="-285750" eaLnBrk="1" hangingPunct="1"/>
            <a:r>
              <a:rPr lang="en-US" altLang="zh-CN" sz="2400">
                <a:latin typeface="Comic Sans MS" panose="030F0702030302020204" pitchFamily="66" charset="0"/>
              </a:rPr>
              <a:t>A hit takes 1 colck cycle </a:t>
            </a:r>
          </a:p>
          <a:p>
            <a:pPr marL="285750" indent="-285750" eaLnBrk="1" hangingPunct="1"/>
            <a:r>
              <a:rPr lang="en-US" altLang="zh-CN" sz="2400">
                <a:latin typeface="Comic Sans MS" panose="030F0702030302020204" pitchFamily="66" charset="0"/>
              </a:rPr>
              <a:t>The miss penalty is 100 clock cycles</a:t>
            </a:r>
          </a:p>
          <a:p>
            <a:pPr marL="285750" indent="-285750" eaLnBrk="1" hangingPunct="1"/>
            <a:r>
              <a:rPr lang="en-US" altLang="zh-CN" sz="2400">
                <a:latin typeface="Comic Sans MS" panose="030F0702030302020204" pitchFamily="66" charset="0"/>
              </a:rPr>
              <a:t>A load/store </a:t>
            </a: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take 1 extra clock cycle on a unified cache </a:t>
            </a:r>
          </a:p>
          <a:p>
            <a:pPr marL="285750" indent="-285750" eaLnBrk="1" hangingPunct="1"/>
            <a:r>
              <a:rPr lang="en-US" altLang="zh-CN" sz="2400">
                <a:latin typeface="Comic Sans MS" panose="030F0702030302020204" pitchFamily="66" charset="0"/>
              </a:rPr>
              <a:t>Write-through with a write-buffer </a:t>
            </a:r>
          </a:p>
          <a:p>
            <a:pPr marL="285750" indent="-285750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   and ignore stalls due to the write buffer</a:t>
            </a:r>
          </a:p>
          <a:p>
            <a:pPr marL="285750" indent="-285750" eaLnBrk="1" hangingPunct="1"/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What is the average memory access time in each case?</a:t>
            </a:r>
            <a:endParaRPr lang="en-US" altLang="zh-CN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11"/>
          <p:cNvSpPr>
            <a:spLocks noGrp="1" noRot="1" noChangeArrowheads="1"/>
          </p:cNvSpPr>
          <p:nvPr>
            <p:ph type="title"/>
          </p:nvPr>
        </p:nvSpPr>
        <p:spPr>
          <a:xfrm>
            <a:off x="357188" y="188913"/>
            <a:ext cx="8786812" cy="936625"/>
          </a:xfrm>
        </p:spPr>
        <p:txBody>
          <a:bodyPr/>
          <a:lstStyle/>
          <a:p>
            <a:pPr eaLnBrk="1" hangingPunct="1"/>
            <a:r>
              <a:rPr lang="en-US" altLang="zh-CN" sz="2800"/>
              <a:t>2</a:t>
            </a:r>
            <a:r>
              <a:rPr lang="en-US" altLang="zh-CN" sz="2800" baseline="30000"/>
              <a:t>nd</a:t>
            </a:r>
            <a:r>
              <a:rPr lang="en-US" altLang="zh-CN" sz="2800"/>
              <a:t> Miss Rate Reduction Technique: </a:t>
            </a:r>
            <a:br>
              <a:rPr lang="en-US" altLang="zh-CN" sz="2800"/>
            </a:br>
            <a:r>
              <a:rPr lang="en-US" altLang="zh-CN">
                <a:solidFill>
                  <a:srgbClr val="0000FF"/>
                </a:solidFill>
              </a:rPr>
              <a:t>Larger Caches</a:t>
            </a:r>
            <a:endParaRPr lang="en-US" altLang="zh-CN"/>
          </a:p>
        </p:txBody>
      </p:sp>
      <p:sp>
        <p:nvSpPr>
          <p:cNvPr id="152579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58775" y="5445125"/>
            <a:ext cx="8785225" cy="762000"/>
          </a:xfrm>
        </p:spPr>
        <p:txBody>
          <a:bodyPr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rule of thumb:</a:t>
            </a:r>
            <a:r>
              <a:rPr lang="en-US" altLang="zh-CN" sz="2400">
                <a:latin typeface="Comic Sans MS" panose="030F0702030302020204" pitchFamily="66" charset="0"/>
              </a:rPr>
              <a:t> 2 x size =&gt; 25% cut in miss rate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What does it reduce ?</a:t>
            </a:r>
          </a:p>
        </p:txBody>
      </p:sp>
      <p:pic>
        <p:nvPicPr>
          <p:cNvPr id="152580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981075"/>
            <a:ext cx="7134225" cy="445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35150" y="2276475"/>
            <a:ext cx="990600" cy="2209800"/>
            <a:chOff x="1200" y="1440"/>
            <a:chExt cx="624" cy="1392"/>
          </a:xfrm>
        </p:grpSpPr>
        <p:sp>
          <p:nvSpPr>
            <p:cNvPr id="152586" name="Line 5"/>
            <p:cNvSpPr>
              <a:spLocks noChangeShapeType="1"/>
            </p:cNvSpPr>
            <p:nvPr/>
          </p:nvSpPr>
          <p:spPr bwMode="auto">
            <a:xfrm flipV="1">
              <a:off x="1776" y="1440"/>
              <a:ext cx="0" cy="13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2587" name="Line 6"/>
            <p:cNvSpPr>
              <a:spLocks noChangeShapeType="1"/>
            </p:cNvSpPr>
            <p:nvPr/>
          </p:nvSpPr>
          <p:spPr bwMode="auto">
            <a:xfrm flipH="1">
              <a:off x="1200" y="1440"/>
              <a:ext cx="624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908175" y="2781300"/>
            <a:ext cx="1676400" cy="1752600"/>
            <a:chOff x="1296" y="1776"/>
            <a:chExt cx="1056" cy="1104"/>
          </a:xfrm>
        </p:grpSpPr>
        <p:sp>
          <p:nvSpPr>
            <p:cNvPr id="152584" name="Line 8"/>
            <p:cNvSpPr>
              <a:spLocks noChangeShapeType="1"/>
            </p:cNvSpPr>
            <p:nvPr/>
          </p:nvSpPr>
          <p:spPr bwMode="auto">
            <a:xfrm flipV="1">
              <a:off x="2304" y="1776"/>
              <a:ext cx="0" cy="110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2585" name="Line 9"/>
            <p:cNvSpPr>
              <a:spLocks noChangeShapeType="1"/>
            </p:cNvSpPr>
            <p:nvPr/>
          </p:nvSpPr>
          <p:spPr bwMode="auto">
            <a:xfrm flipH="1">
              <a:off x="1296" y="1776"/>
              <a:ext cx="105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2583" name="Rectangle 10"/>
          <p:cNvSpPr>
            <a:spLocks noChangeArrowheads="1"/>
          </p:cNvSpPr>
          <p:nvPr/>
        </p:nvSpPr>
        <p:spPr bwMode="auto">
          <a:xfrm>
            <a:off x="5791200" y="1828800"/>
            <a:ext cx="26209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600" b="1">
                <a:solidFill>
                  <a:srgbClr val="0000FF"/>
                </a:solidFill>
                <a:latin typeface="Comic Sans MS" panose="030F0702030302020204" pitchFamily="66" charset="0"/>
              </a:rPr>
              <a:t>Cache Size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750" y="0"/>
            <a:ext cx="8659813" cy="936625"/>
          </a:xfrm>
        </p:spPr>
        <p:txBody>
          <a:bodyPr/>
          <a:lstStyle/>
          <a:p>
            <a:pPr eaLnBrk="1" hangingPunct="1"/>
            <a:r>
              <a:rPr lang="en-US" altLang="zh-CN"/>
              <a:t>Pro. Vs. cons for large caches</a:t>
            </a:r>
          </a:p>
        </p:txBody>
      </p:sp>
      <p:sp>
        <p:nvSpPr>
          <p:cNvPr id="15360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11188" y="1052513"/>
            <a:ext cx="8261350" cy="2089150"/>
          </a:xfrm>
        </p:spPr>
        <p:txBody>
          <a:bodyPr/>
          <a:lstStyle/>
          <a:p>
            <a:pPr eaLnBrk="1" hangingPunct="1"/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Pro</a:t>
            </a:r>
            <a:r>
              <a:rPr lang="en-US" altLang="zh-CN" sz="2400">
                <a:latin typeface="Comic Sans MS" panose="030F0702030302020204" pitchFamily="66" charset="0"/>
              </a:rPr>
              <a:t>.</a:t>
            </a:r>
          </a:p>
          <a:p>
            <a:pPr lvl="1" eaLnBrk="1" hangingPunct="1"/>
            <a:r>
              <a:rPr lang="en-US" altLang="zh-CN" sz="2000">
                <a:latin typeface="Comic Sans MS" panose="030F0702030302020204" pitchFamily="66" charset="0"/>
              </a:rPr>
              <a:t>Reduce capacity misses</a:t>
            </a:r>
          </a:p>
          <a:p>
            <a:pPr eaLnBrk="1" hangingPunct="1"/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Con.</a:t>
            </a:r>
          </a:p>
          <a:p>
            <a:pPr lvl="1" eaLnBrk="1" hangingPunct="1"/>
            <a:r>
              <a:rPr lang="en-US" altLang="zh-CN" sz="2000">
                <a:latin typeface="Comic Sans MS" panose="030F0702030302020204" pitchFamily="66" charset="0"/>
              </a:rPr>
              <a:t>Longer hit time,  Higher cost, AMAT curve is U-shaped</a:t>
            </a:r>
          </a:p>
          <a:p>
            <a:pPr eaLnBrk="1" hangingPunct="1"/>
            <a:r>
              <a:rPr lang="en-US" altLang="zh-CN" sz="2400">
                <a:latin typeface="Comic Sans MS" panose="030F0702030302020204" pitchFamily="66" charset="0"/>
              </a:rPr>
              <a:t>Popular in off-chip caches</a:t>
            </a:r>
          </a:p>
        </p:txBody>
      </p:sp>
      <p:graphicFrame>
        <p:nvGraphicFramePr>
          <p:cNvPr id="37892" name="Group 4"/>
          <p:cNvGraphicFramePr>
            <a:graphicFrameLocks noGrp="1"/>
          </p:cNvGraphicFramePr>
          <p:nvPr/>
        </p:nvGraphicFramePr>
        <p:xfrm>
          <a:off x="136525" y="3284538"/>
          <a:ext cx="9007475" cy="2773362"/>
        </p:xfrm>
        <a:graphic>
          <a:graphicData uri="http://schemas.openxmlformats.org/drawingml/2006/table">
            <a:tbl>
              <a:tblPr/>
              <a:tblGrid>
                <a:gridCol w="161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66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6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1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Block size</a:t>
                      </a:r>
                    </a:p>
                  </a:txBody>
                  <a:tcPr marT="45701" marB="45701"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Miss penalty</a:t>
                      </a:r>
                    </a:p>
                  </a:txBody>
                  <a:tcPr marT="45701" marB="45701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Cache size</a:t>
                      </a:r>
                    </a:p>
                  </a:txBody>
                  <a:tcPr marT="45701" marB="45701"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4K</a:t>
                      </a:r>
                    </a:p>
                  </a:txBody>
                  <a:tcPr marT="45701" marB="457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16K</a:t>
                      </a:r>
                    </a:p>
                  </a:txBody>
                  <a:tcPr marT="45701" marB="457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64K</a:t>
                      </a:r>
                    </a:p>
                  </a:txBody>
                  <a:tcPr marT="45701" marB="457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256K</a:t>
                      </a:r>
                    </a:p>
                  </a:txBody>
                  <a:tcPr marT="45701" marB="45701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T="45701" marB="45701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82</a:t>
                      </a:r>
                    </a:p>
                  </a:txBody>
                  <a:tcPr marT="45701" marB="457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8.027</a:t>
                      </a:r>
                    </a:p>
                  </a:txBody>
                  <a:tcPr marT="45701" marB="457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4.231</a:t>
                      </a:r>
                    </a:p>
                  </a:txBody>
                  <a:tcPr marT="45701" marB="457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2.673</a:t>
                      </a:r>
                    </a:p>
                  </a:txBody>
                  <a:tcPr marT="45701" marB="457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1.894</a:t>
                      </a:r>
                    </a:p>
                  </a:txBody>
                  <a:tcPr marT="45701" marB="45701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T="45701" marB="45701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84</a:t>
                      </a:r>
                    </a:p>
                  </a:txBody>
                  <a:tcPr marT="45701" marB="457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7.082</a:t>
                      </a:r>
                    </a:p>
                  </a:txBody>
                  <a:tcPr marT="45701" marB="457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3.411</a:t>
                      </a:r>
                    </a:p>
                  </a:txBody>
                  <a:tcPr marT="45701" marB="457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2.134</a:t>
                      </a:r>
                    </a:p>
                  </a:txBody>
                  <a:tcPr marT="45701" marB="457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1.588</a:t>
                      </a:r>
                    </a:p>
                  </a:txBody>
                  <a:tcPr marT="45701" marB="45701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64</a:t>
                      </a:r>
                    </a:p>
                  </a:txBody>
                  <a:tcPr marT="45701" marB="45701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88</a:t>
                      </a:r>
                    </a:p>
                  </a:txBody>
                  <a:tcPr marT="45701" marB="457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7.160</a:t>
                      </a:r>
                    </a:p>
                  </a:txBody>
                  <a:tcPr marT="45701" marB="457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3.323</a:t>
                      </a:r>
                    </a:p>
                  </a:txBody>
                  <a:tcPr marT="45701" marB="457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1.933</a:t>
                      </a:r>
                    </a:p>
                  </a:txBody>
                  <a:tcPr marT="45701" marB="457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1.449</a:t>
                      </a:r>
                    </a:p>
                  </a:txBody>
                  <a:tcPr marT="45701" marB="45701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128</a:t>
                      </a:r>
                    </a:p>
                  </a:txBody>
                  <a:tcPr marT="45701" marB="45701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96</a:t>
                      </a:r>
                    </a:p>
                  </a:txBody>
                  <a:tcPr marT="45701" marB="457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8.469</a:t>
                      </a:r>
                    </a:p>
                  </a:txBody>
                  <a:tcPr marT="45701" marB="457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3.659</a:t>
                      </a:r>
                    </a:p>
                  </a:txBody>
                  <a:tcPr marT="45701" marB="457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1.979</a:t>
                      </a:r>
                    </a:p>
                  </a:txBody>
                  <a:tcPr marT="45701" marB="457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1.470</a:t>
                      </a:r>
                    </a:p>
                  </a:txBody>
                  <a:tcPr marT="45701" marB="45701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256</a:t>
                      </a:r>
                    </a:p>
                  </a:txBody>
                  <a:tcPr marT="45701" marB="45701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112</a:t>
                      </a:r>
                    </a:p>
                  </a:txBody>
                  <a:tcPr marT="45701" marB="457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11.651</a:t>
                      </a:r>
                    </a:p>
                  </a:txBody>
                  <a:tcPr marT="45701" marB="457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4.685</a:t>
                      </a:r>
                    </a:p>
                  </a:txBody>
                  <a:tcPr marT="45701" marB="457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2.288</a:t>
                      </a:r>
                    </a:p>
                  </a:txBody>
                  <a:tcPr marT="45701" marB="457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1.549</a:t>
                      </a:r>
                    </a:p>
                  </a:txBody>
                  <a:tcPr marT="45701" marB="45701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3</a:t>
            </a:r>
            <a:r>
              <a:rPr lang="en-US" altLang="zh-CN" sz="2400" baseline="30000"/>
              <a:t>rd</a:t>
            </a:r>
            <a:r>
              <a:rPr lang="en-US" altLang="zh-CN" sz="2400"/>
              <a:t> Miss Rate Reduction Technique: </a:t>
            </a:r>
            <a:br>
              <a:rPr lang="en-US" altLang="zh-CN" sz="2400"/>
            </a:br>
            <a:r>
              <a:rPr lang="en-US" altLang="zh-CN" sz="2800">
                <a:solidFill>
                  <a:srgbClr val="0000FF"/>
                </a:solidFill>
              </a:rPr>
              <a:t>Higher Associativity</a:t>
            </a:r>
            <a:endParaRPr lang="en-US" altLang="zh-CN" sz="2400"/>
          </a:p>
        </p:txBody>
      </p:sp>
      <p:sp>
        <p:nvSpPr>
          <p:cNvPr id="15462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1484313"/>
            <a:ext cx="8550275" cy="4683125"/>
          </a:xfrm>
        </p:spPr>
        <p:txBody>
          <a:bodyPr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</a:rPr>
              <a:t>Conflict</a:t>
            </a:r>
            <a:r>
              <a:rPr lang="en-US" altLang="zh-CN" sz="2800">
                <a:latin typeface="Comic Sans MS" panose="030F0702030302020204" pitchFamily="66" charset="0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</a:rPr>
              <a:t>misses can be a problem for caches with low associativity (especially direct-mapped). </a:t>
            </a:r>
            <a:endParaRPr lang="en-US" altLang="zh-CN" sz="2800">
              <a:latin typeface="Comic Sans MS" panose="030F0702030302020204" pitchFamily="66" charset="0"/>
            </a:endParaRP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</a:rPr>
              <a:t>With higher associativity decreasing Conflict</a:t>
            </a:r>
            <a:r>
              <a:rPr lang="en-US" altLang="zh-CN" sz="2800">
                <a:latin typeface="Comic Sans MS" panose="030F0702030302020204" pitchFamily="66" charset="0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</a:rPr>
              <a:t>misses to improve miss rate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400">
                <a:solidFill>
                  <a:srgbClr val="0000FF"/>
                </a:solidFill>
              </a:rPr>
              <a:t>cache rule of thumb</a:t>
            </a:r>
            <a:r>
              <a:rPr lang="en-US" altLang="zh-CN" sz="3400">
                <a:solidFill>
                  <a:schemeClr val="hlink"/>
                </a:solidFill>
              </a:rPr>
              <a:t> 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2:1 rule of thumb</a:t>
            </a:r>
            <a:r>
              <a:rPr lang="en-US" altLang="zh-CN" sz="240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400" i="1" u="sng">
                <a:solidFill>
                  <a:srgbClr val="FF0000"/>
                </a:solidFill>
                <a:latin typeface="Comic Sans MS" panose="030F0702030302020204" pitchFamily="66" charset="0"/>
              </a:rPr>
              <a:t>a direct-mapped cache of size N has the same miss rate as a 2-way set-associative cache of size N/2. 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400" i="1">
                <a:solidFill>
                  <a:srgbClr val="000000"/>
                </a:solidFill>
                <a:latin typeface="Comic Sans MS" panose="030F0702030302020204" pitchFamily="66" charset="0"/>
              </a:rPr>
              <a:t>Eight-way set associative is for practical purposes as effective in reducing misses for these sized cache as fully associative.</a:t>
            </a:r>
          </a:p>
        </p:txBody>
      </p:sp>
    </p:spTree>
  </p:cSld>
  <p:clrMapOvr>
    <a:masterClrMapping/>
  </p:clrMapOvr>
  <p:transition spd="slow">
    <p:pull dir="ru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428625" y="0"/>
            <a:ext cx="8464550" cy="90805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/>
              <a:t>Associativity</a:t>
            </a:r>
          </a:p>
        </p:txBody>
      </p:sp>
      <p:graphicFrame>
        <p:nvGraphicFramePr>
          <p:cNvPr id="155651" name="Object 12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827088" y="1125538"/>
          <a:ext cx="7570787" cy="468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表" r:id="rId2" imgW="8115177" imgH="5019839" progId="MSGraph.Chart.8">
                  <p:embed followColorScheme="full"/>
                </p:oleObj>
              </mc:Choice>
              <mc:Fallback>
                <p:oleObj name="图表" r:id="rId2" imgW="8115177" imgH="5019839" progId="MSGraph.Chart.8">
                  <p:embed followColorScheme="full"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125538"/>
                        <a:ext cx="7570787" cy="468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5652" name="Group 4"/>
          <p:cNvGrpSpPr>
            <a:grpSpLocks/>
          </p:cNvGrpSpPr>
          <p:nvPr/>
        </p:nvGrpSpPr>
        <p:grpSpPr bwMode="auto">
          <a:xfrm>
            <a:off x="3352800" y="2133600"/>
            <a:ext cx="2392363" cy="1320800"/>
            <a:chOff x="2272" y="900"/>
            <a:chExt cx="1507" cy="832"/>
          </a:xfrm>
        </p:grpSpPr>
        <p:sp>
          <p:nvSpPr>
            <p:cNvPr id="155661" name="Rectangle 5"/>
            <p:cNvSpPr>
              <a:spLocks noChangeArrowheads="1"/>
            </p:cNvSpPr>
            <p:nvPr/>
          </p:nvSpPr>
          <p:spPr bwMode="auto">
            <a:xfrm>
              <a:off x="2951" y="943"/>
              <a:ext cx="82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 b="1"/>
                <a:t>Conflict</a:t>
              </a:r>
            </a:p>
          </p:txBody>
        </p:sp>
        <p:sp>
          <p:nvSpPr>
            <p:cNvPr id="155662" name="Line 6"/>
            <p:cNvSpPr>
              <a:spLocks noChangeShapeType="1"/>
            </p:cNvSpPr>
            <p:nvPr/>
          </p:nvSpPr>
          <p:spPr bwMode="auto">
            <a:xfrm>
              <a:off x="2272" y="900"/>
              <a:ext cx="712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63" name="Line 7"/>
            <p:cNvSpPr>
              <a:spLocks noChangeShapeType="1"/>
            </p:cNvSpPr>
            <p:nvPr/>
          </p:nvSpPr>
          <p:spPr bwMode="auto">
            <a:xfrm>
              <a:off x="3076" y="1176"/>
              <a:ext cx="196" cy="5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950" name="Line 14"/>
          <p:cNvSpPr>
            <a:spLocks noChangeShapeType="1"/>
          </p:cNvSpPr>
          <p:nvPr/>
        </p:nvSpPr>
        <p:spPr bwMode="auto">
          <a:xfrm flipV="1">
            <a:off x="2436813" y="2205038"/>
            <a:ext cx="0" cy="29527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 flipV="1">
            <a:off x="3106738" y="2276475"/>
            <a:ext cx="0" cy="28813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 flipV="1">
            <a:off x="3779838" y="3141663"/>
            <a:ext cx="0" cy="20161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>
            <a:off x="1331913" y="3611563"/>
            <a:ext cx="3240087" cy="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>
            <a:off x="1547813" y="3327400"/>
            <a:ext cx="1584325" cy="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 flipV="1">
            <a:off x="1763713" y="2420938"/>
            <a:ext cx="720725" cy="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59" name="Text Box 20"/>
          <p:cNvSpPr txBox="1">
            <a:spLocks noChangeArrowheads="1"/>
          </p:cNvSpPr>
          <p:nvPr/>
        </p:nvSpPr>
        <p:spPr bwMode="auto">
          <a:xfrm>
            <a:off x="428625" y="571500"/>
            <a:ext cx="2654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2:1 rule of thumb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1567440" y="2260080"/>
              <a:ext cx="2336040" cy="152280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58080" y="2250720"/>
                <a:ext cx="2354760" cy="1541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0" grpId="0" animBg="1"/>
      <p:bldP spid="39951" grpId="0" animBg="1"/>
      <p:bldP spid="39952" grpId="0" animBg="1"/>
      <p:bldP spid="39953" grpId="0" animBg="1"/>
      <p:bldP spid="39954" grpId="0" animBg="1"/>
      <p:bldP spid="3995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3600"/>
              <a:t>Associativity vs Cycle Time</a:t>
            </a:r>
          </a:p>
        </p:txBody>
      </p:sp>
      <p:sp>
        <p:nvSpPr>
          <p:cNvPr id="15667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marL="228600" indent="-228600" eaLnBrk="1" hangingPunct="1">
              <a:lnSpc>
                <a:spcPct val="90000"/>
              </a:lnSpc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CN">
                <a:latin typeface="Comic Sans MS" panose="030F0702030302020204" pitchFamily="66" charset="0"/>
              </a:rPr>
              <a:t>Beware: </a:t>
            </a:r>
            <a:r>
              <a:rPr lang="en-US" altLang="zh-CN">
                <a:solidFill>
                  <a:srgbClr val="0000FF"/>
                </a:solidFill>
                <a:latin typeface="Comic Sans MS" panose="030F0702030302020204" pitchFamily="66" charset="0"/>
              </a:rPr>
              <a:t>Execution time is only final measure</a:t>
            </a:r>
            <a:r>
              <a:rPr lang="en-US" altLang="zh-CN">
                <a:latin typeface="Comic Sans MS" panose="030F0702030302020204" pitchFamily="66" charset="0"/>
              </a:rPr>
              <a:t>!</a:t>
            </a:r>
          </a:p>
          <a:p>
            <a:pPr marL="228600" indent="-228600" eaLnBrk="1" hangingPunct="1">
              <a:lnSpc>
                <a:spcPct val="90000"/>
              </a:lnSpc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CN">
                <a:latin typeface="Comic Sans MS" panose="030F0702030302020204" pitchFamily="66" charset="0"/>
              </a:rPr>
              <a:t>Why is cycle time tied to hit time?</a:t>
            </a:r>
          </a:p>
          <a:p>
            <a:pPr marL="685800" lvl="1" indent="-228600" eaLnBrk="1" hangingPunct="1">
              <a:lnSpc>
                <a:spcPct val="90000"/>
              </a:lnSpc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endParaRPr lang="en-US" altLang="zh-CN">
              <a:latin typeface="Comic Sans MS" panose="030F0702030302020204" pitchFamily="66" charset="0"/>
            </a:endParaRPr>
          </a:p>
          <a:p>
            <a:pPr marL="228600" indent="-228600" eaLnBrk="1" hangingPunct="1">
              <a:lnSpc>
                <a:spcPct val="90000"/>
              </a:lnSpc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CN">
                <a:latin typeface="Comic Sans MS" panose="030F0702030302020204" pitchFamily="66" charset="0"/>
              </a:rPr>
              <a:t>Will Clock Cycle time increase?</a:t>
            </a:r>
          </a:p>
          <a:p>
            <a:pPr marL="685800" lvl="1" indent="-228600" eaLnBrk="1" hangingPunct="1">
              <a:lnSpc>
                <a:spcPct val="90000"/>
              </a:lnSpc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CN">
                <a:latin typeface="Comic Sans MS" panose="030F0702030302020204" pitchFamily="66" charset="0"/>
              </a:rPr>
              <a:t>Hill [1988] suggested hit time for 2-way vs. 1-way </a:t>
            </a:r>
            <a:br>
              <a:rPr lang="en-US" altLang="zh-CN">
                <a:latin typeface="Comic Sans MS" panose="030F0702030302020204" pitchFamily="66" charset="0"/>
              </a:rPr>
            </a:br>
            <a:r>
              <a:rPr lang="en-US" altLang="zh-CN">
                <a:latin typeface="Comic Sans MS" panose="030F0702030302020204" pitchFamily="66" charset="0"/>
              </a:rPr>
              <a:t>external cache +10%, </a:t>
            </a:r>
            <a:br>
              <a:rPr lang="en-US" altLang="zh-CN">
                <a:latin typeface="Comic Sans MS" panose="030F0702030302020204" pitchFamily="66" charset="0"/>
              </a:rPr>
            </a:br>
            <a:r>
              <a:rPr lang="en-US" altLang="zh-CN">
                <a:latin typeface="Comic Sans MS" panose="030F0702030302020204" pitchFamily="66" charset="0"/>
              </a:rPr>
              <a:t>internal + 2% </a:t>
            </a:r>
          </a:p>
          <a:p>
            <a:pPr marL="685800" lvl="1" indent="-228600" eaLnBrk="1" hangingPunct="1">
              <a:lnSpc>
                <a:spcPct val="90000"/>
              </a:lnSpc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CN">
                <a:latin typeface="Comic Sans MS" panose="030F0702030302020204" pitchFamily="66" charset="0"/>
              </a:rPr>
              <a:t>suggested big and dumb caches</a:t>
            </a:r>
          </a:p>
        </p:txBody>
      </p:sp>
    </p:spTree>
  </p:cSld>
  <p:clrMapOvr>
    <a:masterClrMapping/>
  </p:clrMapOvr>
  <p:transition spd="slow">
    <p:pull dir="ru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57188" y="0"/>
            <a:ext cx="8058150" cy="1285875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4000"/>
              <a:t>Avg. Memory Access Time vs. Miss Rate (</a:t>
            </a:r>
            <a:r>
              <a:rPr lang="en-US" altLang="zh-CN" sz="2000"/>
              <a:t>P430</a:t>
            </a:r>
            <a:r>
              <a:rPr lang="en-US" altLang="zh-CN" sz="4000"/>
              <a:t>)</a:t>
            </a:r>
          </a:p>
        </p:txBody>
      </p:sp>
      <p:sp>
        <p:nvSpPr>
          <p:cNvPr id="1576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288" y="1196975"/>
            <a:ext cx="8401050" cy="4852988"/>
          </a:xfrm>
        </p:spPr>
        <p:txBody>
          <a:bodyPr lIns="90488" tIns="44450" rIns="90488" bIns="44450"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400"/>
              <a:t>Example: assume CCT = 1.36 for 2-way, 1.44 for 4-way, 1.52 for 8-way vs. CCT direct mapped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702030302020204" pitchFamily="66" charset="0"/>
              </a:rPr>
              <a:t>     Cache Size	            Associativity			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702030302020204" pitchFamily="66" charset="0"/>
              </a:rPr>
              <a:t>	       (KB)	1-way	2-way	4-way	8-way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>
              <a:latin typeface="Comic Sans MS" panose="030F0702030302020204" pitchFamily="66" charset="0"/>
            </a:endParaRP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702030302020204" pitchFamily="66" charset="0"/>
              </a:rPr>
              <a:t> 		4	3.44	3.25	3.22	</a:t>
            </a: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3.28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702030302020204" pitchFamily="66" charset="0"/>
              </a:rPr>
              <a:t> 		8	2.69	2.58	2.55	</a:t>
            </a: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2.62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702030302020204" pitchFamily="66" charset="0"/>
              </a:rPr>
              <a:t> 		16	2.33	</a:t>
            </a: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2.40	2.46	2.53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702030302020204" pitchFamily="66" charset="0"/>
              </a:rPr>
              <a:t> 		32	2.06	</a:t>
            </a: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2.30	2.37	2.45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702030302020204" pitchFamily="66" charset="0"/>
              </a:rPr>
              <a:t> 		64	1.92	</a:t>
            </a: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2.24	2.18	2.25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hlink"/>
                </a:solidFill>
                <a:latin typeface="Comic Sans MS" panose="030F0702030302020204" pitchFamily="66" charset="0"/>
              </a:rPr>
              <a:t> 		</a:t>
            </a:r>
            <a:r>
              <a:rPr lang="en-US" altLang="zh-CN" sz="2000">
                <a:latin typeface="Comic Sans MS" panose="030F0702030302020204" pitchFamily="66" charset="0"/>
              </a:rPr>
              <a:t>128	1.52</a:t>
            </a:r>
            <a:r>
              <a:rPr lang="en-US" altLang="zh-CN" sz="2000">
                <a:solidFill>
                  <a:schemeClr val="hlink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1.84	1.92	2.00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hlink"/>
                </a:solidFill>
                <a:latin typeface="Comic Sans MS" panose="030F0702030302020204" pitchFamily="66" charset="0"/>
              </a:rPr>
              <a:t> 		</a:t>
            </a:r>
            <a:r>
              <a:rPr lang="en-US" altLang="zh-CN" sz="2000">
                <a:latin typeface="Comic Sans MS" panose="030F0702030302020204" pitchFamily="66" charset="0"/>
              </a:rPr>
              <a:t>256	1.32</a:t>
            </a:r>
            <a:r>
              <a:rPr lang="en-US" altLang="zh-CN" sz="2000">
                <a:solidFill>
                  <a:schemeClr val="hlink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1.66	1.74	1.82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hlink"/>
                </a:solidFill>
                <a:latin typeface="Comic Sans MS" panose="030F0702030302020204" pitchFamily="66" charset="0"/>
              </a:rPr>
              <a:t> 		</a:t>
            </a:r>
            <a:r>
              <a:rPr lang="en-US" altLang="zh-CN" sz="2000">
                <a:latin typeface="Comic Sans MS" panose="030F0702030302020204" pitchFamily="66" charset="0"/>
              </a:rPr>
              <a:t>512	1.20</a:t>
            </a:r>
            <a:r>
              <a:rPr lang="en-US" altLang="zh-CN" sz="2000">
                <a:solidFill>
                  <a:schemeClr val="hlink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1.55	1.59	1.66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u="sng">
                <a:solidFill>
                  <a:srgbClr val="FF0000"/>
                </a:solidFill>
              </a:rPr>
              <a:t>Red</a:t>
            </a:r>
            <a:r>
              <a:rPr lang="en-US" altLang="zh-CN" sz="2400">
                <a:solidFill>
                  <a:srgbClr val="0000FF"/>
                </a:solidFill>
              </a:rPr>
              <a:t> means A.M.A.T. </a:t>
            </a:r>
            <a:r>
              <a:rPr lang="en-US" altLang="zh-CN" sz="2400" u="sng">
                <a:solidFill>
                  <a:srgbClr val="0000FF"/>
                </a:solidFill>
              </a:rPr>
              <a:t>not</a:t>
            </a:r>
            <a:r>
              <a:rPr lang="en-US" altLang="zh-CN" sz="2400">
                <a:solidFill>
                  <a:srgbClr val="0000FF"/>
                </a:solidFill>
              </a:rPr>
              <a:t> improved by more associativity)</a:t>
            </a:r>
          </a:p>
        </p:txBody>
      </p:sp>
      <p:grpSp>
        <p:nvGrpSpPr>
          <p:cNvPr id="157700" name="Group 4"/>
          <p:cNvGrpSpPr>
            <a:grpSpLocks/>
          </p:cNvGrpSpPr>
          <p:nvPr/>
        </p:nvGrpSpPr>
        <p:grpSpPr bwMode="auto">
          <a:xfrm>
            <a:off x="1258888" y="2205038"/>
            <a:ext cx="4697412" cy="3384550"/>
            <a:chOff x="805" y="1536"/>
            <a:chExt cx="2959" cy="2132"/>
          </a:xfrm>
        </p:grpSpPr>
        <p:sp>
          <p:nvSpPr>
            <p:cNvPr id="157701" name="Rectangle 5"/>
            <p:cNvSpPr>
              <a:spLocks noChangeArrowheads="1"/>
            </p:cNvSpPr>
            <p:nvPr/>
          </p:nvSpPr>
          <p:spPr bwMode="auto">
            <a:xfrm>
              <a:off x="808" y="1536"/>
              <a:ext cx="2956" cy="2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157702" name="Line 6"/>
            <p:cNvSpPr>
              <a:spLocks noChangeShapeType="1"/>
            </p:cNvSpPr>
            <p:nvPr/>
          </p:nvSpPr>
          <p:spPr bwMode="auto">
            <a:xfrm>
              <a:off x="805" y="1920"/>
              <a:ext cx="29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03" name="Line 7"/>
            <p:cNvSpPr>
              <a:spLocks noChangeShapeType="1"/>
            </p:cNvSpPr>
            <p:nvPr/>
          </p:nvSpPr>
          <p:spPr bwMode="auto">
            <a:xfrm>
              <a:off x="1404" y="1948"/>
              <a:ext cx="0" cy="1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04" name="Line 8"/>
            <p:cNvSpPr>
              <a:spLocks noChangeShapeType="1"/>
            </p:cNvSpPr>
            <p:nvPr/>
          </p:nvSpPr>
          <p:spPr bwMode="auto">
            <a:xfrm>
              <a:off x="2004" y="1948"/>
              <a:ext cx="0" cy="1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05" name="Line 9"/>
            <p:cNvSpPr>
              <a:spLocks noChangeShapeType="1"/>
            </p:cNvSpPr>
            <p:nvPr/>
          </p:nvSpPr>
          <p:spPr bwMode="auto">
            <a:xfrm>
              <a:off x="2580" y="1948"/>
              <a:ext cx="0" cy="1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06" name="Line 10"/>
            <p:cNvSpPr>
              <a:spLocks noChangeShapeType="1"/>
            </p:cNvSpPr>
            <p:nvPr/>
          </p:nvSpPr>
          <p:spPr bwMode="auto">
            <a:xfrm>
              <a:off x="3180" y="1948"/>
              <a:ext cx="0" cy="1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 dir="ru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57188" y="188913"/>
            <a:ext cx="8786812" cy="954087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2400"/>
              <a:t>4th Miss Rate Reduction Technique: Way Prediction and </a:t>
            </a:r>
            <a:r>
              <a:rPr lang="en-US" altLang="zh-CN" sz="2400">
                <a:solidFill>
                  <a:srgbClr val="0000FF"/>
                </a:solidFill>
              </a:rPr>
              <a:t>Pseudo-Associative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0000FF"/>
                </a:solidFill>
              </a:rPr>
              <a:t>Cache</a:t>
            </a:r>
            <a:endParaRPr lang="en-US" altLang="zh-CN" sz="2400"/>
          </a:p>
        </p:txBody>
      </p:sp>
      <p:sp>
        <p:nvSpPr>
          <p:cNvPr id="15872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371600"/>
            <a:ext cx="9144000" cy="5181600"/>
          </a:xfrm>
        </p:spPr>
        <p:txBody>
          <a:bodyPr lIns="90488" tIns="44450" rIns="90488" bIns="44450"/>
          <a:lstStyle/>
          <a:p>
            <a:pPr marL="228600" indent="-228600" eaLnBrk="1" hangingPunct="1">
              <a:buFont typeface="Wingdings" panose="05000000000000000000" pitchFamily="2" charset="2"/>
              <a:buNone/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CN" sz="2600">
                <a:latin typeface="Comic Sans MS" panose="030F0702030302020204" pitchFamily="66" charset="0"/>
              </a:rPr>
              <a:t>Using two Technique reduces conflict misses and yet maintains hit speed of direct-mapped cache</a:t>
            </a:r>
          </a:p>
          <a:p>
            <a:pPr marL="685800" lvl="1" indent="-228600" eaLnBrk="1" hangingPunct="1"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Predictive bit             -  Pseudo-Associative</a:t>
            </a:r>
          </a:p>
          <a:p>
            <a:pPr marL="228600" indent="-228600" eaLnBrk="1" hangingPunct="1"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CN" sz="2200">
                <a:solidFill>
                  <a:srgbClr val="FF0000"/>
                </a:solidFill>
                <a:latin typeface="Comic Sans MS" panose="030F0702030302020204" pitchFamily="66" charset="0"/>
              </a:rPr>
              <a:t>Way Prediction</a:t>
            </a:r>
            <a:r>
              <a:rPr lang="en-US" altLang="zh-CN" sz="2200">
                <a:solidFill>
                  <a:srgbClr val="0000FF"/>
                </a:solidFill>
                <a:latin typeface="Comic Sans MS" panose="030F0702030302020204" pitchFamily="66" charset="0"/>
              </a:rPr>
              <a:t> (</a:t>
            </a:r>
            <a:r>
              <a:rPr lang="en-US" altLang="zh-CN" sz="2000">
                <a:latin typeface="Comic Sans MS" panose="030F0702030302020204" pitchFamily="66" charset="0"/>
              </a:rPr>
              <a:t>Alpha 21264 )</a:t>
            </a:r>
            <a:endParaRPr lang="en-US" altLang="zh-CN" sz="220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marL="685800" lvl="1" indent="-228600" eaLnBrk="1" hangingPunct="1"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Extra bits are kept in the cache to predict the way,or block within</a:t>
            </a:r>
            <a:r>
              <a:rPr lang="en-US" altLang="zh-CN" sz="2000">
                <a:latin typeface="Comic Sans MS" panose="030F0702030302020204" pitchFamily="66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set of the</a:t>
            </a:r>
            <a:r>
              <a:rPr lang="en-US" altLang="zh-CN" sz="2000">
                <a:latin typeface="Comic Sans MS" panose="030F0702030302020204" pitchFamily="66" charset="0"/>
              </a:rPr>
              <a:t> </a:t>
            </a:r>
            <a:r>
              <a:rPr lang="en-US" altLang="zh-CN" sz="2000" i="1">
                <a:solidFill>
                  <a:srgbClr val="FF0000"/>
                </a:solidFill>
                <a:latin typeface="Comic Sans MS" panose="030F0702030302020204" pitchFamily="66" charset="0"/>
              </a:rPr>
              <a:t>next</a:t>
            </a: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cache access</a:t>
            </a:r>
            <a:r>
              <a:rPr lang="en-US" altLang="zh-CN" sz="2000">
                <a:latin typeface="Comic Sans MS" panose="030F0702030302020204" pitchFamily="66" charset="0"/>
              </a:rPr>
              <a:t>.</a:t>
            </a:r>
          </a:p>
          <a:p>
            <a:pPr marL="685800" lvl="1" indent="-228600" eaLnBrk="1" hangingPunct="1"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CN" sz="2000">
                <a:latin typeface="Comic Sans MS" panose="030F0702030302020204" pitchFamily="66" charset="0"/>
              </a:rPr>
              <a:t>If the predictor is correct, the instruction cache latency is 1 clock clock cycle.</a:t>
            </a:r>
          </a:p>
          <a:p>
            <a:pPr marL="685800" lvl="1" indent="-228600" eaLnBrk="1" hangingPunct="1"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CN" sz="2000">
                <a:latin typeface="Comic Sans MS" panose="030F0702030302020204" pitchFamily="66" charset="0"/>
              </a:rPr>
              <a:t>If not,it tries the other block, changes the way predictor, and has a latency of 3 clock cycles.</a:t>
            </a:r>
          </a:p>
          <a:p>
            <a:pPr marL="685800" lvl="1" indent="-228600" eaLnBrk="1" hangingPunct="1"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CN" sz="2000">
                <a:latin typeface="Comic Sans MS" panose="030F0702030302020204" pitchFamily="66" charset="0"/>
              </a:rPr>
              <a:t>Simulation using SPEC95 suggested set prediction accuracy is excess of 85%, so way prediction saves pipeline stage in more than 85% of the instruction fetches.</a:t>
            </a:r>
          </a:p>
        </p:txBody>
      </p:sp>
    </p:spTree>
  </p:cSld>
  <p:clrMapOvr>
    <a:masterClrMapping/>
  </p:clrMapOvr>
  <p:transition spd="slow">
    <p:pull dir="ru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750" y="0"/>
            <a:ext cx="8782050" cy="1295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2800"/>
              <a:t>Pseudo-Associative Cache </a:t>
            </a:r>
            <a:br>
              <a:rPr lang="en-US" altLang="zh-CN" sz="2800"/>
            </a:br>
            <a:r>
              <a:rPr lang="en-US" altLang="zh-CN" sz="2800"/>
              <a:t>(column associative)</a:t>
            </a:r>
          </a:p>
        </p:txBody>
      </p:sp>
      <p:sp>
        <p:nvSpPr>
          <p:cNvPr id="15974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28600" y="1524000"/>
            <a:ext cx="8915400" cy="4876800"/>
          </a:xfrm>
        </p:spPr>
        <p:txBody>
          <a:bodyPr lIns="90488" tIns="44450" rIns="90488" bIns="44450"/>
          <a:lstStyle/>
          <a:p>
            <a:pPr marL="228600" indent="-228600" eaLnBrk="1" hangingPunct="1">
              <a:lnSpc>
                <a:spcPct val="90000"/>
              </a:lnSpc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How to combine fast hit time of Direct Mapped and have the lower conflict misses of 2-way SA cache? </a:t>
            </a:r>
          </a:p>
          <a:p>
            <a:pPr marL="228600" indent="-228600" eaLnBrk="1" hangingPunct="1">
              <a:lnSpc>
                <a:spcPct val="90000"/>
              </a:lnSpc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CN" sz="2400">
                <a:latin typeface="Comic Sans MS" panose="030F0702030302020204" pitchFamily="66" charset="0"/>
              </a:rPr>
              <a:t>Divide cache: on a miss, check other half of cache to see if there, if so have a </a:t>
            </a:r>
            <a:r>
              <a:rPr lang="en-US" altLang="zh-CN" sz="2400" u="sng">
                <a:solidFill>
                  <a:srgbClr val="0000FF"/>
                </a:solidFill>
                <a:latin typeface="Comic Sans MS" panose="030F0702030302020204" pitchFamily="66" charset="0"/>
              </a:rPr>
              <a:t>pseudo-hit</a:t>
            </a:r>
            <a:r>
              <a:rPr lang="en-US" altLang="zh-CN" sz="240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400">
                <a:latin typeface="Comic Sans MS" panose="030F0702030302020204" pitchFamily="66" charset="0"/>
              </a:rPr>
              <a:t> (slow hit)</a:t>
            </a:r>
            <a:endParaRPr lang="en-US" altLang="zh-CN" sz="1800">
              <a:latin typeface="Comic Sans MS" panose="030F0702030302020204" pitchFamily="66" charset="0"/>
            </a:endParaRPr>
          </a:p>
          <a:p>
            <a:pPr marL="228600" indent="-2286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endParaRPr lang="en-US" altLang="zh-CN" sz="2000">
              <a:latin typeface="Comic Sans MS" panose="030F0702030302020204" pitchFamily="66" charset="0"/>
            </a:endParaRPr>
          </a:p>
          <a:p>
            <a:pPr marL="228600" indent="-2286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endParaRPr lang="en-US" altLang="zh-CN" sz="2000">
              <a:latin typeface="Comic Sans MS" panose="030F0702030302020204" pitchFamily="66" charset="0"/>
            </a:endParaRPr>
          </a:p>
          <a:p>
            <a:pPr marL="228600" indent="-2286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endParaRPr lang="en-US" altLang="zh-CN" sz="2000">
              <a:latin typeface="Comic Sans MS" panose="030F0702030302020204" pitchFamily="66" charset="0"/>
            </a:endParaRPr>
          </a:p>
          <a:p>
            <a:pPr marL="228600" indent="-2286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endParaRPr lang="en-US" altLang="zh-CN" sz="2000">
              <a:latin typeface="Comic Sans MS" panose="030F0702030302020204" pitchFamily="66" charset="0"/>
            </a:endParaRPr>
          </a:p>
          <a:p>
            <a:pPr marL="228600" indent="-2286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endParaRPr lang="en-US" altLang="zh-CN" sz="2000">
              <a:latin typeface="Comic Sans MS" panose="030F0702030302020204" pitchFamily="66" charset="0"/>
            </a:endParaRPr>
          </a:p>
          <a:p>
            <a:pPr marL="228600" indent="-2286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endParaRPr lang="en-US" altLang="zh-CN" sz="240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marL="228600" indent="-2286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Drawback:</a:t>
            </a:r>
            <a:r>
              <a:rPr lang="en-US" altLang="zh-CN" sz="2400">
                <a:latin typeface="Comic Sans MS" panose="030F0702030302020204" pitchFamily="66" charset="0"/>
              </a:rPr>
              <a:t> CPU pipeline is hard if hit takes 1 or 2 cycles</a:t>
            </a:r>
          </a:p>
          <a:p>
            <a:pPr marL="685800" lvl="1" indent="-228600" eaLnBrk="1" hangingPunct="1">
              <a:lnSpc>
                <a:spcPct val="90000"/>
              </a:lnSpc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CN" sz="2400">
                <a:latin typeface="Comic Sans MS" panose="030F0702030302020204" pitchFamily="66" charset="0"/>
              </a:rPr>
              <a:t>Better for caches not tied directly to  processor (L2)</a:t>
            </a:r>
          </a:p>
          <a:p>
            <a:pPr marL="685800" lvl="1" indent="-228600" eaLnBrk="1" hangingPunct="1">
              <a:lnSpc>
                <a:spcPct val="90000"/>
              </a:lnSpc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CN" sz="2400">
                <a:latin typeface="Comic Sans MS" panose="030F0702030302020204" pitchFamily="66" charset="0"/>
              </a:rPr>
              <a:t>Used in MIPS R1000 L2 cache, similar in UltraSPARC</a:t>
            </a: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4418013" y="4791075"/>
            <a:ext cx="714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/>
              <a:t>Time</a:t>
            </a:r>
          </a:p>
        </p:txBody>
      </p:sp>
      <p:grpSp>
        <p:nvGrpSpPr>
          <p:cNvPr id="159749" name="Group 5"/>
          <p:cNvGrpSpPr>
            <a:grpSpLocks/>
          </p:cNvGrpSpPr>
          <p:nvPr/>
        </p:nvGrpSpPr>
        <p:grpSpPr bwMode="auto">
          <a:xfrm>
            <a:off x="1295400" y="3276600"/>
            <a:ext cx="7327900" cy="1323975"/>
            <a:chOff x="816" y="2256"/>
            <a:chExt cx="4616" cy="834"/>
          </a:xfrm>
        </p:grpSpPr>
        <p:sp>
          <p:nvSpPr>
            <p:cNvPr id="159750" name="Rectangle 6"/>
            <p:cNvSpPr>
              <a:spLocks noChangeArrowheads="1"/>
            </p:cNvSpPr>
            <p:nvPr/>
          </p:nvSpPr>
          <p:spPr bwMode="auto">
            <a:xfrm>
              <a:off x="891" y="2256"/>
              <a:ext cx="68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Hit Time</a:t>
              </a:r>
            </a:p>
          </p:txBody>
        </p:sp>
        <p:sp>
          <p:nvSpPr>
            <p:cNvPr id="159751" name="Rectangle 7"/>
            <p:cNvSpPr>
              <a:spLocks noChangeArrowheads="1"/>
            </p:cNvSpPr>
            <p:nvPr/>
          </p:nvSpPr>
          <p:spPr bwMode="auto">
            <a:xfrm>
              <a:off x="855" y="2604"/>
              <a:ext cx="124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Pseudo Hit Time</a:t>
              </a:r>
            </a:p>
          </p:txBody>
        </p:sp>
        <p:sp>
          <p:nvSpPr>
            <p:cNvPr id="159752" name="Rectangle 8"/>
            <p:cNvSpPr>
              <a:spLocks noChangeArrowheads="1"/>
            </p:cNvSpPr>
            <p:nvPr/>
          </p:nvSpPr>
          <p:spPr bwMode="auto">
            <a:xfrm>
              <a:off x="3087" y="2580"/>
              <a:ext cx="98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Miss Penalty</a:t>
              </a:r>
            </a:p>
          </p:txBody>
        </p:sp>
        <p:sp>
          <p:nvSpPr>
            <p:cNvPr id="159753" name="Line 9"/>
            <p:cNvSpPr>
              <a:spLocks noChangeShapeType="1"/>
            </p:cNvSpPr>
            <p:nvPr/>
          </p:nvSpPr>
          <p:spPr bwMode="auto">
            <a:xfrm>
              <a:off x="840" y="2550"/>
              <a:ext cx="7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54" name="Line 10"/>
            <p:cNvSpPr>
              <a:spLocks noChangeShapeType="1"/>
            </p:cNvSpPr>
            <p:nvPr/>
          </p:nvSpPr>
          <p:spPr bwMode="auto">
            <a:xfrm>
              <a:off x="816" y="2850"/>
              <a:ext cx="1352" cy="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55" name="Line 11"/>
            <p:cNvSpPr>
              <a:spLocks noChangeShapeType="1"/>
            </p:cNvSpPr>
            <p:nvPr/>
          </p:nvSpPr>
          <p:spPr bwMode="auto">
            <a:xfrm>
              <a:off x="2160" y="2850"/>
              <a:ext cx="30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56" name="Line 12"/>
            <p:cNvSpPr>
              <a:spLocks noChangeShapeType="1"/>
            </p:cNvSpPr>
            <p:nvPr/>
          </p:nvSpPr>
          <p:spPr bwMode="auto">
            <a:xfrm>
              <a:off x="816" y="3090"/>
              <a:ext cx="46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 dir="ru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Pseudo-Associative Cache</a:t>
            </a:r>
          </a:p>
        </p:txBody>
      </p:sp>
      <p:graphicFrame>
        <p:nvGraphicFramePr>
          <p:cNvPr id="160771" name="Object 3"/>
          <p:cNvGraphicFramePr>
            <a:graphicFrameLocks noChangeAspect="1"/>
          </p:cNvGraphicFramePr>
          <p:nvPr/>
        </p:nvGraphicFramePr>
        <p:xfrm>
          <a:off x="684213" y="1052513"/>
          <a:ext cx="777240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2" imgW="4114800" imgH="3172206" progId="Word.Picture.8">
                  <p:embed/>
                </p:oleObj>
              </mc:Choice>
              <mc:Fallback>
                <p:oleObj name="图片" r:id="rId2" imgW="4114800" imgH="3172206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052513"/>
                        <a:ext cx="7772400" cy="5105400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CC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750" y="0"/>
            <a:ext cx="8401050" cy="1295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2400"/>
              <a:t>4th Miss Rate Reduction Technique: </a:t>
            </a:r>
            <a:br>
              <a:rPr lang="en-US" altLang="zh-CN" sz="2400"/>
            </a:br>
            <a:r>
              <a:rPr lang="en-US" altLang="zh-CN" sz="2800">
                <a:solidFill>
                  <a:srgbClr val="0000FF"/>
                </a:solidFill>
              </a:rPr>
              <a:t>Compiler Optimizations</a:t>
            </a:r>
            <a:endParaRPr lang="en-US" altLang="zh-CN" sz="2800"/>
          </a:p>
        </p:txBody>
      </p:sp>
      <p:sp>
        <p:nvSpPr>
          <p:cNvPr id="460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1196975"/>
            <a:ext cx="8705850" cy="51816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CN" sz="2200">
                <a:latin typeface="Comic Sans MS" panose="030F0702030302020204" pitchFamily="66" charset="0"/>
              </a:rPr>
              <a:t>The techniques reduces miss rates </a:t>
            </a:r>
            <a:r>
              <a:rPr lang="en-US" altLang="zh-CN" sz="2200" i="1">
                <a:solidFill>
                  <a:srgbClr val="0000FF"/>
                </a:solidFill>
                <a:latin typeface="Comic Sans MS" panose="030F0702030302020204" pitchFamily="66" charset="0"/>
              </a:rPr>
              <a:t>without</a:t>
            </a:r>
            <a:r>
              <a:rPr lang="en-US" altLang="zh-CN" sz="2200">
                <a:latin typeface="Comic Sans MS" panose="030F0702030302020204" pitchFamily="66" charset="0"/>
              </a:rPr>
              <a:t> any hardware changes and reorders instruction sequence with compiler.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>
                <a:solidFill>
                  <a:srgbClr val="0000FF"/>
                </a:solidFill>
                <a:latin typeface="Comic Sans MS" panose="030F0702030302020204" pitchFamily="66" charset="0"/>
              </a:rPr>
              <a:t>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>
                <a:latin typeface="Comic Sans MS" panose="030F0702030302020204" pitchFamily="66" charset="0"/>
              </a:rPr>
              <a:t>Reorder procedures in memory so as to reduce conflict misses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>
                <a:latin typeface="Comic Sans MS" panose="030F0702030302020204" pitchFamily="66" charset="0"/>
              </a:rPr>
              <a:t>Profiling to look at conflicts(using tools they developed)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>
                <a:solidFill>
                  <a:srgbClr val="0000FF"/>
                </a:solidFill>
                <a:latin typeface="Comic Sans MS" panose="030F0702030302020204" pitchFamily="66" charset="0"/>
              </a:rPr>
              <a:t>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i="1">
                <a:solidFill>
                  <a:srgbClr val="0000FF"/>
                </a:solidFill>
                <a:latin typeface="Comic Sans MS" panose="030F0702030302020204" pitchFamily="66" charset="0"/>
              </a:rPr>
              <a:t>Merging Arrays</a:t>
            </a:r>
            <a:r>
              <a:rPr lang="en-US" altLang="zh-CN" sz="2200">
                <a:solidFill>
                  <a:srgbClr val="0000FF"/>
                </a:solidFill>
                <a:latin typeface="Comic Sans MS" panose="030F0702030302020204" pitchFamily="66" charset="0"/>
              </a:rPr>
              <a:t>:</a:t>
            </a:r>
            <a:r>
              <a:rPr lang="en-US" altLang="zh-CN" sz="2200">
                <a:latin typeface="Comic Sans MS" panose="030F0702030302020204" pitchFamily="66" charset="0"/>
              </a:rPr>
              <a:t> improve spatial locality by single array of compound elements vs. 2 arrays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i="1">
                <a:solidFill>
                  <a:srgbClr val="0000FF"/>
                </a:solidFill>
                <a:latin typeface="Comic Sans MS" panose="030F0702030302020204" pitchFamily="66" charset="0"/>
              </a:rPr>
              <a:t>Loop Interchange</a:t>
            </a:r>
            <a:r>
              <a:rPr lang="en-US" altLang="zh-CN" sz="2200">
                <a:solidFill>
                  <a:srgbClr val="0000FF"/>
                </a:solidFill>
                <a:latin typeface="Comic Sans MS" panose="030F0702030302020204" pitchFamily="66" charset="0"/>
              </a:rPr>
              <a:t>:</a:t>
            </a:r>
            <a:r>
              <a:rPr lang="en-US" altLang="zh-CN" sz="2200">
                <a:latin typeface="Comic Sans MS" panose="030F0702030302020204" pitchFamily="66" charset="0"/>
              </a:rPr>
              <a:t> change nesting of loops to access data in order stored 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i="1">
                <a:solidFill>
                  <a:srgbClr val="0000FF"/>
                </a:solidFill>
                <a:latin typeface="Comic Sans MS" panose="030F0702030302020204" pitchFamily="66" charset="0"/>
              </a:rPr>
              <a:t>Loop Fusion</a:t>
            </a:r>
            <a:r>
              <a:rPr lang="en-US" altLang="zh-CN" sz="2200">
                <a:latin typeface="Comic Sans MS" panose="030F0702030302020204" pitchFamily="66" charset="0"/>
              </a:rPr>
              <a:t>: Combine 2 independent loops that have same looping and some variables overlap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i="1">
                <a:solidFill>
                  <a:srgbClr val="0000FF"/>
                </a:solidFill>
                <a:latin typeface="Comic Sans MS" panose="030F0702030302020204" pitchFamily="66" charset="0"/>
              </a:rPr>
              <a:t>Blocking</a:t>
            </a:r>
            <a:r>
              <a:rPr lang="en-US" altLang="zh-CN" sz="2200">
                <a:latin typeface="Comic Sans MS" panose="030F0702030302020204" pitchFamily="66" charset="0"/>
              </a:rPr>
              <a:t>: Improve temporal locality by accessing “blocks” of data repeatedly vs. going down whole columns or rows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eaLnBrk="1" hangingPunct="1"/>
            <a:r>
              <a:rPr lang="en-US" altLang="zh-CN"/>
              <a:t>MR for Uni.cache &amp; split cache</a:t>
            </a:r>
          </a:p>
        </p:txBody>
      </p:sp>
      <p:graphicFrame>
        <p:nvGraphicFramePr>
          <p:cNvPr id="80899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750888" y="2265363"/>
          <a:ext cx="7640637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7641336" imgH="2514600" progId="Word.Document.8">
                  <p:embed/>
                </p:oleObj>
              </mc:Choice>
              <mc:Fallback>
                <p:oleObj name="文档" r:id="rId2" imgW="7641336" imgH="25146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2265363"/>
                        <a:ext cx="7640637" cy="2514600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>
                        <a:noFill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0" name="Rectangle 6"/>
          <p:cNvSpPr>
            <a:spLocks noChangeArrowheads="1"/>
          </p:cNvSpPr>
          <p:nvPr/>
        </p:nvSpPr>
        <p:spPr bwMode="auto">
          <a:xfrm>
            <a:off x="609600" y="1600200"/>
            <a:ext cx="783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Comic Sans MS" panose="030F0702030302020204" pitchFamily="66" charset="0"/>
              </a:rPr>
              <a:t>Miss per 1000 instructions for 2-way associate cache.</a:t>
            </a:r>
          </a:p>
        </p:txBody>
      </p:sp>
    </p:spTree>
  </p:cSld>
  <p:clrMapOvr>
    <a:masterClrMapping/>
  </p:clrMapOvr>
  <p:transition spd="slow">
    <p:pull dir="ru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>
              <a:buFontTx/>
              <a:buAutoNum type="alphaLcPeriod"/>
            </a:pPr>
            <a:r>
              <a:rPr lang="en-US" altLang="zh-CN">
                <a:solidFill>
                  <a:srgbClr val="FF0000"/>
                </a:solidFill>
              </a:rPr>
              <a:t>Merging Arrays</a:t>
            </a:r>
          </a:p>
        </p:txBody>
      </p:sp>
      <p:sp>
        <p:nvSpPr>
          <p:cNvPr id="16281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Combining independent matrices into a single compound array.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Improving spatial locality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Example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/*before*/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Int val[SIZE];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Int key[SIZE];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FF"/>
                </a:solidFill>
                <a:latin typeface="Comic Sans MS" panose="030F0702030302020204" pitchFamily="66" charset="0"/>
              </a:rPr>
              <a:t>/*after*/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Struct merge{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     int val;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     int  key;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Struct merge merged_array[SIZE]</a:t>
            </a:r>
          </a:p>
        </p:txBody>
      </p:sp>
    </p:spTree>
  </p:cSld>
  <p:clrMapOvr>
    <a:masterClrMapping/>
  </p:clrMapOvr>
  <p:transition spd="slow">
    <p:pull dir="ru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71663" y="196850"/>
            <a:ext cx="6340475" cy="587375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/>
              <a:t>b.	Loop Interchange</a:t>
            </a:r>
          </a:p>
        </p:txBody>
      </p:sp>
      <p:sp>
        <p:nvSpPr>
          <p:cNvPr id="1638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39750" y="1844675"/>
            <a:ext cx="8001000" cy="4343400"/>
          </a:xfrm>
        </p:spPr>
        <p:txBody>
          <a:bodyPr lIns="90488" tIns="44450" rIns="90488" bIns="44450"/>
          <a:lstStyle/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702030302020204" pitchFamily="66" charset="0"/>
              </a:rPr>
              <a:t>/* Before */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702030302020204" pitchFamily="66" charset="0"/>
              </a:rPr>
              <a:t>for (k = 0; k &lt; 100; k = k+1)</a:t>
            </a:r>
            <a:endParaRPr lang="en-US" altLang="zh-CN" sz="200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accent1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for (j = 0; j &lt; 100; j = j+1)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		for (i = 0; i &lt; 5000; i = i+1)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702030302020204" pitchFamily="66" charset="0"/>
              </a:rPr>
              <a:t>			x[i][j] = 2 * x[i][j];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702030302020204" pitchFamily="66" charset="0"/>
              </a:rPr>
              <a:t>/* After */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702030302020204" pitchFamily="66" charset="0"/>
              </a:rPr>
              <a:t>for (k = 0; k &lt; 100; k = k+1)</a:t>
            </a:r>
            <a:endParaRPr lang="en-US" altLang="zh-CN" sz="2000">
              <a:solidFill>
                <a:schemeClr val="hlink"/>
              </a:solidFill>
              <a:latin typeface="Comic Sans MS" panose="030F0702030302020204" pitchFamily="66" charset="0"/>
            </a:endParaRP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hlink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2000" u="sng">
                <a:solidFill>
                  <a:srgbClr val="0000FF"/>
                </a:solidFill>
                <a:latin typeface="Comic Sans MS" panose="030F0702030302020204" pitchFamily="66" charset="0"/>
              </a:rPr>
              <a:t>for (i = 0; i &lt; 5000; i = i+1)</a:t>
            </a:r>
            <a:endParaRPr lang="en-US" altLang="zh-CN" sz="200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		</a:t>
            </a:r>
            <a:r>
              <a:rPr lang="en-US" altLang="zh-CN" sz="2000" u="sng">
                <a:solidFill>
                  <a:srgbClr val="0000FF"/>
                </a:solidFill>
                <a:latin typeface="Comic Sans MS" panose="030F0702030302020204" pitchFamily="66" charset="0"/>
              </a:rPr>
              <a:t>for (j = 0; j &lt; 100; j = j+1)</a:t>
            </a:r>
            <a:endParaRPr lang="en-US" altLang="zh-CN" sz="200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702030302020204" pitchFamily="66" charset="0"/>
              </a:rPr>
              <a:t>			x[i][j] = 2 * x[i][j];</a:t>
            </a:r>
            <a:br>
              <a:rPr lang="en-US" altLang="zh-CN" sz="2000">
                <a:latin typeface="Comic Sans MS" panose="030F0702030302020204" pitchFamily="66" charset="0"/>
              </a:rPr>
            </a:br>
            <a:endParaRPr lang="en-US" altLang="zh-CN" sz="2000">
              <a:latin typeface="Comic Sans MS" panose="030F0702030302020204" pitchFamily="66" charset="0"/>
            </a:endParaRP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Sequential accesses instead of striding through memory every 100 words</a:t>
            </a:r>
            <a:r>
              <a:rPr lang="en-US" altLang="zh-CN">
                <a:latin typeface="Comic Sans MS" panose="030F0702030302020204" pitchFamily="66" charset="0"/>
              </a:rPr>
              <a:t>; </a:t>
            </a:r>
            <a:endParaRPr lang="en-US" altLang="zh-CN">
              <a:solidFill>
                <a:schemeClr val="hlink"/>
              </a:solidFill>
              <a:latin typeface="Comic Sans MS" panose="030F0702030302020204" pitchFamily="66" charset="0"/>
            </a:endParaRPr>
          </a:p>
        </p:txBody>
      </p:sp>
      <p:sp>
        <p:nvSpPr>
          <p:cNvPr id="163844" name="Arc 4"/>
          <p:cNvSpPr>
            <a:spLocks/>
          </p:cNvSpPr>
          <p:nvPr/>
        </p:nvSpPr>
        <p:spPr bwMode="auto">
          <a:xfrm rot="-10680000">
            <a:off x="1581150" y="4645025"/>
            <a:ext cx="622300" cy="354013"/>
          </a:xfrm>
          <a:custGeom>
            <a:avLst/>
            <a:gdLst>
              <a:gd name="T0" fmla="*/ 0 w 21655"/>
              <a:gd name="T1" fmla="*/ 0 h 21600"/>
              <a:gd name="T2" fmla="*/ 2147483646 w 21655"/>
              <a:gd name="T3" fmla="*/ 2147483646 h 21600"/>
              <a:gd name="T4" fmla="*/ 2147483646 w 21655"/>
              <a:gd name="T5" fmla="*/ 2147483646 h 21600"/>
              <a:gd name="T6" fmla="*/ 0 60000 65536"/>
              <a:gd name="T7" fmla="*/ 0 60000 65536"/>
              <a:gd name="T8" fmla="*/ 0 60000 65536"/>
              <a:gd name="T9" fmla="*/ 0 w 21655"/>
              <a:gd name="T10" fmla="*/ 0 h 21600"/>
              <a:gd name="T11" fmla="*/ 21655 w 216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55" h="21600" fill="none" extrusionOk="0">
                <a:moveTo>
                  <a:pt x="0" y="0"/>
                </a:moveTo>
                <a:cubicBezTo>
                  <a:pt x="18" y="0"/>
                  <a:pt x="36" y="-1"/>
                  <a:pt x="55" y="0"/>
                </a:cubicBezTo>
                <a:cubicBezTo>
                  <a:pt x="11984" y="0"/>
                  <a:pt x="21655" y="9670"/>
                  <a:pt x="21655" y="21600"/>
                </a:cubicBezTo>
              </a:path>
              <a:path w="21655" h="21600" stroke="0" extrusionOk="0">
                <a:moveTo>
                  <a:pt x="0" y="0"/>
                </a:moveTo>
                <a:cubicBezTo>
                  <a:pt x="18" y="0"/>
                  <a:pt x="36" y="-1"/>
                  <a:pt x="55" y="0"/>
                </a:cubicBezTo>
                <a:cubicBezTo>
                  <a:pt x="11984" y="0"/>
                  <a:pt x="21655" y="9670"/>
                  <a:pt x="21655" y="21600"/>
                </a:cubicBezTo>
                <a:lnTo>
                  <a:pt x="55" y="21600"/>
                </a:ln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311150" y="1006475"/>
            <a:ext cx="8610600" cy="8223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i="1">
                <a:solidFill>
                  <a:srgbClr val="000000"/>
                </a:solidFill>
                <a:latin typeface="Comic Sans MS" panose="030F0702030302020204" pitchFamily="66" charset="0"/>
              </a:rPr>
              <a:t>By switching the order in which loops execute, misses can be reduced due to improvements in spatial locality.</a:t>
            </a:r>
            <a:r>
              <a:rPr kumimoji="0" lang="en-US" altLang="zh-CN" sz="2400">
                <a:latin typeface="Comic Sans MS" panose="030F0702030302020204" pitchFamily="66" charset="0"/>
              </a:rPr>
              <a:t> </a:t>
            </a:r>
          </a:p>
        </p:txBody>
      </p:sp>
    </p:spTree>
  </p:cSld>
  <p:clrMapOvr>
    <a:masterClrMapping/>
  </p:clrMapOvr>
  <p:transition spd="slow">
    <p:pull dir="ru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c. Loop fusion</a:t>
            </a:r>
          </a:p>
        </p:txBody>
      </p:sp>
      <p:sp>
        <p:nvSpPr>
          <p:cNvPr id="16486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>
                <a:latin typeface="Comic Sans MS" panose="030F0702030302020204" pitchFamily="66" charset="0"/>
              </a:rPr>
              <a:t>By fusion the code into a single loop, the data that are fetched into the cache can be used repeatedly before being swapped out.</a:t>
            </a:r>
          </a:p>
          <a:p>
            <a:pPr eaLnBrk="1" hangingPunct="1"/>
            <a:r>
              <a:rPr lang="en-US" altLang="zh-CN" sz="2400">
                <a:latin typeface="Comic Sans MS" panose="030F0702030302020204" pitchFamily="66" charset="0"/>
              </a:rPr>
              <a:t>Imporving the temporal locality</a:t>
            </a:r>
          </a:p>
          <a:p>
            <a:pPr eaLnBrk="1" hangingPunct="1"/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Example: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702030302020204" pitchFamily="66" charset="0"/>
              </a:rPr>
              <a:t>/*before*/				/*</a:t>
            </a: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after</a:t>
            </a:r>
            <a:r>
              <a:rPr lang="en-US" altLang="zh-CN" sz="2000">
                <a:latin typeface="Comic Sans MS" panose="030F0702030302020204" pitchFamily="66" charset="0"/>
              </a:rPr>
              <a:t>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702030302020204" pitchFamily="66" charset="0"/>
              </a:rPr>
              <a:t>For (i=0; i&lt;N; i=i+1)			For (i=0; i&lt;N; i=i+1)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702030302020204" pitchFamily="66" charset="0"/>
              </a:rPr>
              <a:t>For (i=0; j&lt;N; j=i+1)			For (j=0; j&lt;N; j=i+1)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702030302020204" pitchFamily="66" charset="0"/>
              </a:rPr>
              <a:t> 		 a[i][j]=1/b[i][j]*c[i][j];		{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702030302020204" pitchFamily="66" charset="0"/>
              </a:rPr>
              <a:t>For (i=0; i&lt;N; i=i+1)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702030302020204" pitchFamily="66" charset="0"/>
              </a:rPr>
              <a:t>                                                                    a[i][j]=1/b[i][j]*c[i][j];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702030302020204" pitchFamily="66" charset="0"/>
              </a:rPr>
              <a:t>For (j=0; j&lt;N; j=j+1)			        d[i][j]=a[i][j]*c[i][j];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702030302020204" pitchFamily="66" charset="0"/>
              </a:rPr>
              <a:t>  		d[i][j]=a[i][j]*c[i][j];		}</a:t>
            </a:r>
          </a:p>
        </p:txBody>
      </p:sp>
    </p:spTree>
  </p:cSld>
  <p:clrMapOvr>
    <a:masterClrMapping/>
  </p:clrMapOvr>
  <p:transition spd="slow">
    <p:pull dir="ru"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4313" y="0"/>
            <a:ext cx="9326562" cy="8001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2800"/>
              <a:t>d. Unoptimized Matrix Multiplication</a:t>
            </a:r>
            <a:r>
              <a:rPr lang="en-US" altLang="zh-CN" sz="2800" i="1">
                <a:solidFill>
                  <a:srgbClr val="000000"/>
                </a:solidFill>
                <a:latin typeface="Palatino" pitchFamily="18" charset="0"/>
              </a:rPr>
              <a:t> </a:t>
            </a:r>
          </a:p>
        </p:txBody>
      </p:sp>
      <p:sp>
        <p:nvSpPr>
          <p:cNvPr id="16589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63513" y="1085850"/>
            <a:ext cx="7696200" cy="5314950"/>
          </a:xfrm>
        </p:spPr>
        <p:txBody>
          <a:bodyPr lIns="90488" tIns="44450" rIns="90488" bIns="44450"/>
          <a:lstStyle/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685800" algn="l"/>
                <a:tab pos="1085850" algn="l"/>
              </a:tabLst>
            </a:pPr>
            <a:r>
              <a:rPr lang="en-US" altLang="zh-CN" sz="2000">
                <a:latin typeface="Comic Sans MS" panose="030F0702030302020204" pitchFamily="66" charset="0"/>
              </a:rPr>
              <a:t>/*</a:t>
            </a:r>
            <a:r>
              <a:rPr lang="en-US" altLang="zh-CN" sz="200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Before</a:t>
            </a:r>
            <a:r>
              <a:rPr lang="en-US" altLang="zh-CN" sz="2000">
                <a:latin typeface="Comic Sans MS" panose="030F0702030302020204" pitchFamily="66" charset="0"/>
              </a:rPr>
              <a:t> */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685800" algn="l"/>
                <a:tab pos="1085850" algn="l"/>
              </a:tabLst>
            </a:pPr>
            <a:r>
              <a:rPr lang="en-US" altLang="zh-CN" sz="2000">
                <a:latin typeface="Comic Sans MS" panose="030F0702030302020204" pitchFamily="66" charset="0"/>
              </a:rPr>
              <a:t>for (</a:t>
            </a:r>
            <a:r>
              <a:rPr lang="en-US" altLang="zh-CN" sz="2000" u="sng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>
                <a:latin typeface="Comic Sans MS" panose="030F0702030302020204" pitchFamily="66" charset="0"/>
              </a:rPr>
              <a:t>= 0; i &lt; N; i = i+1)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685800" algn="l"/>
                <a:tab pos="1085850" algn="l"/>
              </a:tabLst>
            </a:pPr>
            <a:r>
              <a:rPr lang="en-US" altLang="zh-CN" sz="2000">
                <a:latin typeface="Comic Sans MS" panose="030F0702030302020204" pitchFamily="66" charset="0"/>
              </a:rPr>
              <a:t>	</a:t>
            </a: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for </a:t>
            </a:r>
            <a:r>
              <a:rPr lang="en-US" altLang="zh-CN" sz="2000">
                <a:latin typeface="Comic Sans MS" panose="030F0702030302020204" pitchFamily="66" charset="0"/>
              </a:rPr>
              <a:t>(</a:t>
            </a: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j</a:t>
            </a:r>
            <a:r>
              <a:rPr lang="en-US" altLang="zh-CN" sz="2000">
                <a:latin typeface="Comic Sans MS" panose="030F0702030302020204" pitchFamily="66" charset="0"/>
              </a:rPr>
              <a:t> = 0; j &lt; N; j = j+1)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685800" algn="l"/>
                <a:tab pos="1085850" algn="l"/>
              </a:tabLst>
            </a:pPr>
            <a:r>
              <a:rPr lang="en-US" altLang="zh-CN" sz="2000">
                <a:latin typeface="Comic Sans MS" panose="030F0702030302020204" pitchFamily="66" charset="0"/>
              </a:rPr>
              <a:t>		{r = 0;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685800" algn="l"/>
                <a:tab pos="1085850" algn="l"/>
              </a:tabLst>
            </a:pPr>
            <a:r>
              <a:rPr lang="en-US" altLang="zh-CN" sz="2000">
                <a:latin typeface="Comic Sans MS" panose="030F0702030302020204" pitchFamily="66" charset="0"/>
              </a:rPr>
              <a:t>		 </a:t>
            </a: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for</a:t>
            </a:r>
            <a:r>
              <a:rPr lang="en-US" altLang="zh-CN" sz="2000">
                <a:latin typeface="Comic Sans MS" panose="030F0702030302020204" pitchFamily="66" charset="0"/>
              </a:rPr>
              <a:t> (</a:t>
            </a: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k </a:t>
            </a:r>
            <a:r>
              <a:rPr lang="en-US" altLang="zh-CN" sz="2000">
                <a:latin typeface="Comic Sans MS" panose="030F0702030302020204" pitchFamily="66" charset="0"/>
              </a:rPr>
              <a:t>= 0; k &lt; N; k = k+1)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685800" algn="l"/>
                <a:tab pos="1085850" algn="l"/>
              </a:tabLst>
            </a:pPr>
            <a:r>
              <a:rPr lang="en-US" altLang="zh-CN" sz="2000">
                <a:latin typeface="Comic Sans MS" panose="030F0702030302020204" pitchFamily="66" charset="0"/>
              </a:rPr>
              <a:t>			r = r + y[</a:t>
            </a:r>
            <a:r>
              <a:rPr lang="en-US" altLang="zh-CN" sz="2000" u="sng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CN" sz="2000">
                <a:latin typeface="Comic Sans MS" panose="030F0702030302020204" pitchFamily="66" charset="0"/>
              </a:rPr>
              <a:t>][</a:t>
            </a: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r>
              <a:rPr lang="en-US" altLang="zh-CN" sz="2000">
                <a:latin typeface="Comic Sans MS" panose="030F0702030302020204" pitchFamily="66" charset="0"/>
              </a:rPr>
              <a:t>]*z[</a:t>
            </a: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r>
              <a:rPr lang="en-US" altLang="zh-CN" sz="2000">
                <a:latin typeface="Comic Sans MS" panose="030F0702030302020204" pitchFamily="66" charset="0"/>
              </a:rPr>
              <a:t>][</a:t>
            </a: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j</a:t>
            </a:r>
            <a:r>
              <a:rPr lang="en-US" altLang="zh-CN" sz="2000">
                <a:latin typeface="Comic Sans MS" panose="030F0702030302020204" pitchFamily="66" charset="0"/>
              </a:rPr>
              <a:t>];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685800" algn="l"/>
                <a:tab pos="1085850" algn="l"/>
              </a:tabLst>
            </a:pPr>
            <a:r>
              <a:rPr lang="en-US" altLang="zh-CN" sz="2000">
                <a:latin typeface="Comic Sans MS" panose="030F0702030302020204" pitchFamily="66" charset="0"/>
              </a:rPr>
              <a:t>		 x[</a:t>
            </a:r>
            <a:r>
              <a:rPr lang="en-US" altLang="zh-CN" sz="2000" u="sng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CN" sz="2000">
                <a:latin typeface="Comic Sans MS" panose="030F0702030302020204" pitchFamily="66" charset="0"/>
              </a:rPr>
              <a:t>][</a:t>
            </a: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j</a:t>
            </a:r>
            <a:r>
              <a:rPr lang="en-US" altLang="zh-CN" sz="2000">
                <a:latin typeface="Comic Sans MS" panose="030F0702030302020204" pitchFamily="66" charset="0"/>
              </a:rPr>
              <a:t>] = r;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685800" algn="l"/>
                <a:tab pos="1085850" algn="l"/>
              </a:tabLst>
            </a:pPr>
            <a:r>
              <a:rPr lang="en-US" altLang="zh-CN" sz="2000">
                <a:latin typeface="Comic Sans MS" panose="030F0702030302020204" pitchFamily="66" charset="0"/>
              </a:rPr>
              <a:t>		};</a:t>
            </a:r>
          </a:p>
          <a:p>
            <a:pPr marL="285750" indent="-285750" eaLnBrk="1" hangingPunct="1">
              <a:lnSpc>
                <a:spcPct val="90000"/>
              </a:lnSpc>
              <a:tabLst>
                <a:tab pos="685800" algn="l"/>
                <a:tab pos="1085850" algn="l"/>
              </a:tabLst>
            </a:pPr>
            <a:r>
              <a:rPr lang="en-US" altLang="zh-CN" sz="2400">
                <a:latin typeface="Comic Sans MS" panose="030F0702030302020204" pitchFamily="66" charset="0"/>
              </a:rPr>
              <a:t>Two Inner Loops:</a:t>
            </a:r>
          </a:p>
          <a:p>
            <a:pPr marL="685800" lvl="1" indent="-228600" eaLnBrk="1" hangingPunct="1">
              <a:lnSpc>
                <a:spcPct val="90000"/>
              </a:lnSpc>
              <a:tabLst>
                <a:tab pos="685800" algn="l"/>
                <a:tab pos="1085850" algn="l"/>
              </a:tabLst>
            </a:pPr>
            <a:r>
              <a:rPr lang="en-US" altLang="zh-CN" sz="2000">
                <a:latin typeface="Comic Sans MS" panose="030F0702030302020204" pitchFamily="66" charset="0"/>
              </a:rPr>
              <a:t>Write N elements of 1 row  of X[ ]</a:t>
            </a:r>
          </a:p>
          <a:p>
            <a:pPr marL="685800" lvl="1" indent="-228600" eaLnBrk="1" hangingPunct="1">
              <a:lnSpc>
                <a:spcPct val="90000"/>
              </a:lnSpc>
              <a:tabLst>
                <a:tab pos="685800" algn="l"/>
                <a:tab pos="1085850" algn="l"/>
              </a:tabLst>
            </a:pPr>
            <a:r>
              <a:rPr lang="en-US" altLang="zh-CN" sz="2000">
                <a:latin typeface="Comic Sans MS" panose="030F0702030302020204" pitchFamily="66" charset="0"/>
              </a:rPr>
              <a:t>Read N elements of 1 row of Y[ ] repeatedly</a:t>
            </a:r>
          </a:p>
          <a:p>
            <a:pPr marL="685800" lvl="1" indent="-228600" eaLnBrk="1" hangingPunct="1">
              <a:lnSpc>
                <a:spcPct val="90000"/>
              </a:lnSpc>
              <a:tabLst>
                <a:tab pos="685800" algn="l"/>
                <a:tab pos="1085850" algn="l"/>
              </a:tabLst>
            </a:pPr>
            <a:r>
              <a:rPr lang="en-US" altLang="zh-CN" sz="2000">
                <a:latin typeface="Comic Sans MS" panose="030F0702030302020204" pitchFamily="66" charset="0"/>
              </a:rPr>
              <a:t>Read all NxN elements of Z[ ]</a:t>
            </a:r>
          </a:p>
          <a:p>
            <a:pPr marL="285750" indent="-285750" eaLnBrk="1" hangingPunct="1">
              <a:lnSpc>
                <a:spcPct val="90000"/>
              </a:lnSpc>
              <a:tabLst>
                <a:tab pos="685800" algn="l"/>
                <a:tab pos="1085850" algn="l"/>
              </a:tabLst>
            </a:pPr>
            <a:r>
              <a:rPr lang="en-US" altLang="zh-CN" sz="2400">
                <a:latin typeface="Comic Sans MS" panose="030F0702030302020204" pitchFamily="66" charset="0"/>
              </a:rPr>
              <a:t>Capacity Misses a function of N &amp; Cache Size:</a:t>
            </a:r>
          </a:p>
          <a:p>
            <a:pPr marL="685800" lvl="1" indent="-228600" eaLnBrk="1" hangingPunct="1">
              <a:lnSpc>
                <a:spcPct val="90000"/>
              </a:lnSpc>
              <a:tabLst>
                <a:tab pos="685800" algn="l"/>
                <a:tab pos="1085850" algn="l"/>
              </a:tabLst>
            </a:pPr>
            <a:r>
              <a:rPr lang="en-US" altLang="zh-CN" sz="2000">
                <a:latin typeface="Comic Sans MS" panose="030F0702030302020204" pitchFamily="66" charset="0"/>
              </a:rPr>
              <a:t>2N</a:t>
            </a:r>
            <a:r>
              <a:rPr lang="en-US" altLang="zh-CN" sz="2000" baseline="30000">
                <a:latin typeface="Comic Sans MS" panose="030F0702030302020204" pitchFamily="66" charset="0"/>
              </a:rPr>
              <a:t>3 </a:t>
            </a:r>
            <a:r>
              <a:rPr lang="en-US" altLang="zh-CN" sz="2000">
                <a:latin typeface="Comic Sans MS" panose="030F0702030302020204" pitchFamily="66" charset="0"/>
              </a:rPr>
              <a:t>+ N</a:t>
            </a:r>
            <a:r>
              <a:rPr lang="en-US" altLang="zh-CN" sz="2000" baseline="30000">
                <a:latin typeface="Comic Sans MS" panose="030F0702030302020204" pitchFamily="66" charset="0"/>
              </a:rPr>
              <a:t>2</a:t>
            </a:r>
            <a:r>
              <a:rPr lang="en-US" altLang="zh-CN" sz="2000">
                <a:latin typeface="Comic Sans MS" panose="030F0702030302020204" pitchFamily="66" charset="0"/>
              </a:rPr>
              <a:t> =&gt; (assuming no conflict; otherwise …)</a:t>
            </a:r>
          </a:p>
          <a:p>
            <a:pPr marL="285750" indent="-285750" eaLnBrk="1" hangingPunct="1">
              <a:lnSpc>
                <a:spcPct val="90000"/>
              </a:lnSpc>
              <a:tabLst>
                <a:tab pos="685800" algn="l"/>
                <a:tab pos="1085850" algn="l"/>
              </a:tabLst>
            </a:pPr>
            <a:r>
              <a:rPr lang="en-US" altLang="zh-CN" sz="2400">
                <a:latin typeface="Comic Sans MS" panose="030F0702030302020204" pitchFamily="66" charset="0"/>
              </a:rPr>
              <a:t>Idea: compute on BxB submatrix that fits</a:t>
            </a:r>
          </a:p>
        </p:txBody>
      </p:sp>
      <p:grpSp>
        <p:nvGrpSpPr>
          <p:cNvPr id="165892" name="Group 4"/>
          <p:cNvGrpSpPr>
            <a:grpSpLocks/>
          </p:cNvGrpSpPr>
          <p:nvPr/>
        </p:nvGrpSpPr>
        <p:grpSpPr bwMode="auto">
          <a:xfrm>
            <a:off x="4953000" y="1066800"/>
            <a:ext cx="4191000" cy="2530475"/>
            <a:chOff x="3120" y="672"/>
            <a:chExt cx="2640" cy="1594"/>
          </a:xfrm>
        </p:grpSpPr>
        <p:graphicFrame>
          <p:nvGraphicFramePr>
            <p:cNvPr id="165896" name="Object 5"/>
            <p:cNvGraphicFramePr>
              <a:graphicFrameLocks noChangeAspect="1"/>
            </p:cNvGraphicFramePr>
            <p:nvPr/>
          </p:nvGraphicFramePr>
          <p:xfrm>
            <a:off x="3120" y="672"/>
            <a:ext cx="2592" cy="1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位图图像" r:id="rId2" imgW="5357324" imgH="1958510" progId="Paint.Picture">
                    <p:embed/>
                  </p:oleObj>
                </mc:Choice>
                <mc:Fallback>
                  <p:oleObj name="位图图像" r:id="rId2" imgW="5357324" imgH="1958510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672"/>
                          <a:ext cx="2592" cy="1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5897" name="Rectangle 6"/>
            <p:cNvSpPr>
              <a:spLocks noChangeArrowheads="1"/>
            </p:cNvSpPr>
            <p:nvPr/>
          </p:nvSpPr>
          <p:spPr bwMode="auto">
            <a:xfrm>
              <a:off x="4128" y="1968"/>
              <a:ext cx="7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Courier New" panose="02070309020205020404" pitchFamily="49" charset="0"/>
                </a:rPr>
                <a:t>y[</a:t>
              </a:r>
              <a:r>
                <a:rPr kumimoji="0" lang="en-US" altLang="zh-CN" sz="1800" b="1">
                  <a:solidFill>
                    <a:srgbClr val="FF0000"/>
                  </a:solidFill>
                  <a:latin typeface="Courier New" panose="02070309020205020404" pitchFamily="49" charset="0"/>
                </a:rPr>
                <a:t>1</a:t>
              </a:r>
              <a:r>
                <a:rPr kumimoji="0" lang="en-US" altLang="zh-CN" sz="1800" b="1">
                  <a:latin typeface="Courier New" panose="02070309020205020404" pitchFamily="49" charset="0"/>
                </a:rPr>
                <a:t>][</a:t>
              </a:r>
              <a:r>
                <a:rPr kumimoji="0" lang="en-US" altLang="zh-CN" sz="1800" b="1">
                  <a:solidFill>
                    <a:srgbClr val="FF0000"/>
                  </a:solidFill>
                  <a:latin typeface="Courier New" panose="02070309020205020404" pitchFamily="49" charset="0"/>
                </a:rPr>
                <a:t>k</a:t>
              </a:r>
              <a:r>
                <a:rPr kumimoji="0" lang="en-US" altLang="zh-CN" sz="1800" b="1">
                  <a:latin typeface="Courier New" panose="02070309020205020404" pitchFamily="49" charset="0"/>
                </a:rPr>
                <a:t>]</a:t>
              </a:r>
            </a:p>
          </p:txBody>
        </p:sp>
        <p:sp>
          <p:nvSpPr>
            <p:cNvPr id="165898" name="Rectangle 7"/>
            <p:cNvSpPr>
              <a:spLocks noChangeArrowheads="1"/>
            </p:cNvSpPr>
            <p:nvPr/>
          </p:nvSpPr>
          <p:spPr bwMode="auto">
            <a:xfrm>
              <a:off x="4972" y="2016"/>
              <a:ext cx="7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Courier New" panose="02070309020205020404" pitchFamily="49" charset="0"/>
                </a:rPr>
                <a:t>z[</a:t>
              </a:r>
              <a:r>
                <a:rPr kumimoji="0" lang="en-US" altLang="zh-CN" sz="2000" b="1">
                  <a:solidFill>
                    <a:srgbClr val="FF0000"/>
                  </a:solidFill>
                  <a:latin typeface="Courier New" panose="02070309020205020404" pitchFamily="49" charset="0"/>
                </a:rPr>
                <a:t>k</a:t>
              </a:r>
              <a:r>
                <a:rPr kumimoji="0" lang="en-US" altLang="zh-CN" sz="2000" b="1">
                  <a:latin typeface="Courier New" panose="02070309020205020404" pitchFamily="49" charset="0"/>
                </a:rPr>
                <a:t>][</a:t>
              </a:r>
              <a:r>
                <a:rPr kumimoji="0" lang="en-US" altLang="zh-CN" sz="2000" b="1">
                  <a:solidFill>
                    <a:srgbClr val="0000FF"/>
                  </a:solidFill>
                  <a:latin typeface="Courier New" panose="02070309020205020404" pitchFamily="49" charset="0"/>
                </a:rPr>
                <a:t>j</a:t>
              </a:r>
              <a:r>
                <a:rPr kumimoji="0" lang="en-US" altLang="zh-CN" sz="2000" b="1">
                  <a:latin typeface="Courier New" panose="02070309020205020404" pitchFamily="49" charset="0"/>
                </a:rPr>
                <a:t>]</a:t>
              </a:r>
            </a:p>
          </p:txBody>
        </p:sp>
        <p:sp>
          <p:nvSpPr>
            <p:cNvPr id="165899" name="Rectangle 8"/>
            <p:cNvSpPr>
              <a:spLocks noChangeArrowheads="1"/>
            </p:cNvSpPr>
            <p:nvPr/>
          </p:nvSpPr>
          <p:spPr bwMode="auto">
            <a:xfrm>
              <a:off x="3168" y="1968"/>
              <a:ext cx="7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Courier New" panose="02070309020205020404" pitchFamily="49" charset="0"/>
                </a:rPr>
                <a:t>x[</a:t>
              </a:r>
              <a:r>
                <a:rPr kumimoji="0" lang="en-US" altLang="zh-CN" sz="2000" b="1">
                  <a:solidFill>
                    <a:srgbClr val="FF0000"/>
                  </a:solidFill>
                  <a:latin typeface="Courier New" panose="02070309020205020404" pitchFamily="49" charset="0"/>
                </a:rPr>
                <a:t>1</a:t>
              </a:r>
              <a:r>
                <a:rPr kumimoji="0" lang="en-US" altLang="zh-CN" sz="2000" b="1">
                  <a:latin typeface="Courier New" panose="02070309020205020404" pitchFamily="49" charset="0"/>
                </a:rPr>
                <a:t>][</a:t>
              </a:r>
              <a:r>
                <a:rPr kumimoji="0" lang="en-US" altLang="zh-CN" sz="2000" b="1">
                  <a:solidFill>
                    <a:srgbClr val="0000FF"/>
                  </a:solidFill>
                  <a:latin typeface="Courier New" panose="02070309020205020404" pitchFamily="49" charset="0"/>
                </a:rPr>
                <a:t>j</a:t>
              </a:r>
              <a:r>
                <a:rPr kumimoji="0" lang="en-US" altLang="zh-CN" sz="2000" b="1">
                  <a:latin typeface="Courier New" panose="02070309020205020404" pitchFamily="49" charset="0"/>
                </a:rPr>
                <a:t>]</a:t>
              </a:r>
            </a:p>
          </p:txBody>
        </p:sp>
        <p:sp>
          <p:nvSpPr>
            <p:cNvPr id="165900" name="Line 9"/>
            <p:cNvSpPr>
              <a:spLocks noChangeShapeType="1"/>
            </p:cNvSpPr>
            <p:nvPr/>
          </p:nvSpPr>
          <p:spPr bwMode="auto">
            <a:xfrm flipH="1" flipV="1">
              <a:off x="3408" y="960"/>
              <a:ext cx="144" cy="10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01" name="Line 10"/>
            <p:cNvSpPr>
              <a:spLocks noChangeShapeType="1"/>
            </p:cNvSpPr>
            <p:nvPr/>
          </p:nvSpPr>
          <p:spPr bwMode="auto">
            <a:xfrm flipH="1" flipV="1">
              <a:off x="4368" y="1008"/>
              <a:ext cx="144" cy="10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02" name="Line 11"/>
            <p:cNvSpPr>
              <a:spLocks noChangeShapeType="1"/>
            </p:cNvSpPr>
            <p:nvPr/>
          </p:nvSpPr>
          <p:spPr bwMode="auto">
            <a:xfrm flipH="1" flipV="1">
              <a:off x="5280" y="1056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5893" name="Rectangle 12"/>
          <p:cNvSpPr>
            <a:spLocks noChangeArrowheads="1"/>
          </p:cNvSpPr>
          <p:nvPr/>
        </p:nvSpPr>
        <p:spPr bwMode="auto">
          <a:xfrm>
            <a:off x="5181600" y="3733800"/>
            <a:ext cx="39624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200" b="1">
                <a:latin typeface="Comic Sans MS" panose="030F0702030302020204" pitchFamily="66" charset="0"/>
              </a:rPr>
              <a:t>((N+N)N+N)N=2N</a:t>
            </a:r>
            <a:r>
              <a:rPr kumimoji="0" lang="en-US" altLang="zh-CN" sz="2200" b="1" baseline="30000">
                <a:latin typeface="Comic Sans MS" panose="030F0702030302020204" pitchFamily="66" charset="0"/>
              </a:rPr>
              <a:t>3 </a:t>
            </a:r>
            <a:r>
              <a:rPr kumimoji="0" lang="en-US" altLang="zh-CN" sz="2200" b="1">
                <a:latin typeface="Comic Sans MS" panose="030F0702030302020204" pitchFamily="66" charset="0"/>
              </a:rPr>
              <a:t>+</a:t>
            </a:r>
            <a:r>
              <a:rPr kumimoji="0" lang="en-US" altLang="zh-CN" sz="2200" b="1" baseline="30000">
                <a:latin typeface="Comic Sans MS" panose="030F0702030302020204" pitchFamily="66" charset="0"/>
              </a:rPr>
              <a:t> </a:t>
            </a:r>
            <a:r>
              <a:rPr kumimoji="0" lang="en-US" altLang="zh-CN" sz="2200" b="1">
                <a:latin typeface="Comic Sans MS" panose="030F0702030302020204" pitchFamily="66" charset="0"/>
              </a:rPr>
              <a:t>N</a:t>
            </a:r>
            <a:r>
              <a:rPr kumimoji="0" lang="en-US" altLang="zh-CN" sz="2200" b="1" baseline="30000">
                <a:latin typeface="Comic Sans MS" panose="030F0702030302020204" pitchFamily="66" charset="0"/>
              </a:rPr>
              <a:t>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200" b="1">
                <a:latin typeface="Comic Sans MS" panose="030F0702030302020204" pitchFamily="66" charset="0"/>
              </a:rPr>
              <a:t>Accessed For N</a:t>
            </a:r>
            <a:r>
              <a:rPr kumimoji="0" lang="en-US" altLang="zh-CN" sz="2200" b="1" baseline="30000">
                <a:latin typeface="Comic Sans MS" panose="030F0702030302020204" pitchFamily="66" charset="0"/>
              </a:rPr>
              <a:t>3</a:t>
            </a:r>
            <a:r>
              <a:rPr kumimoji="0" lang="en-US" altLang="zh-CN" sz="2200" b="1">
                <a:latin typeface="Comic Sans MS" panose="030F0702030302020204" pitchFamily="66" charset="0"/>
              </a:rPr>
              <a:t> operations</a:t>
            </a:r>
          </a:p>
        </p:txBody>
      </p:sp>
      <p:sp>
        <p:nvSpPr>
          <p:cNvPr id="165894" name="AutoShape 13"/>
          <p:cNvSpPr>
            <a:spLocks/>
          </p:cNvSpPr>
          <p:nvPr/>
        </p:nvSpPr>
        <p:spPr bwMode="auto">
          <a:xfrm rot="3007294">
            <a:off x="4267200" y="2971800"/>
            <a:ext cx="381000" cy="1295400"/>
          </a:xfrm>
          <a:prstGeom prst="rightBrace">
            <a:avLst>
              <a:gd name="adj1" fmla="val 28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165895" name="Line 14"/>
          <p:cNvSpPr>
            <a:spLocks noChangeShapeType="1"/>
          </p:cNvSpPr>
          <p:nvPr/>
        </p:nvSpPr>
        <p:spPr bwMode="auto">
          <a:xfrm rot="1769030" flipV="1">
            <a:off x="4713288" y="3770313"/>
            <a:ext cx="663575" cy="650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8"/>
          <p:cNvSpPr>
            <a:spLocks noGrp="1" noRot="1" noChangeArrowheads="1"/>
          </p:cNvSpPr>
          <p:nvPr>
            <p:ph type="title"/>
          </p:nvPr>
        </p:nvSpPr>
        <p:spPr>
          <a:xfrm>
            <a:off x="214313" y="0"/>
            <a:ext cx="9182100" cy="685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2400"/>
              <a:t>Blocking optimized Matrix Multiplication</a:t>
            </a:r>
            <a:r>
              <a:rPr lang="en-US" altLang="zh-CN" sz="2800" i="1">
                <a:solidFill>
                  <a:srgbClr val="000000"/>
                </a:solidFill>
                <a:latin typeface="Palatino" pitchFamily="18" charset="0"/>
              </a:rPr>
              <a:t> </a:t>
            </a:r>
          </a:p>
        </p:txBody>
      </p:sp>
      <p:sp>
        <p:nvSpPr>
          <p:cNvPr id="166915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0" y="836613"/>
            <a:ext cx="8267700" cy="5410200"/>
          </a:xfrm>
        </p:spPr>
        <p:txBody>
          <a:bodyPr lIns="90488" tIns="44450" rIns="90488" bIns="44450"/>
          <a:lstStyle/>
          <a:p>
            <a:pPr marL="285750" indent="-285750" eaLnBrk="1" hangingPunct="1">
              <a:lnSpc>
                <a:spcPct val="90000"/>
              </a:lnSpc>
              <a:spcBef>
                <a:spcPct val="0"/>
              </a:spcBef>
              <a:tabLst>
                <a:tab pos="685800" algn="l"/>
                <a:tab pos="1085850" algn="l"/>
              </a:tabLst>
            </a:pPr>
            <a:r>
              <a:rPr lang="en-US" altLang="zh-CN" sz="2400" i="1">
                <a:solidFill>
                  <a:srgbClr val="FF0000"/>
                </a:solidFill>
              </a:rPr>
              <a:t>Matrix multiplication is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685800" algn="l"/>
                <a:tab pos="1085850" algn="l"/>
              </a:tabLst>
            </a:pPr>
            <a:r>
              <a:rPr lang="en-US" altLang="zh-CN" sz="2000" i="1">
                <a:solidFill>
                  <a:srgbClr val="FF0000"/>
                </a:solidFill>
              </a:rPr>
              <a:t> </a:t>
            </a:r>
            <a:r>
              <a:rPr lang="en-US" altLang="zh-CN" sz="2400" i="1">
                <a:solidFill>
                  <a:srgbClr val="FF0000"/>
                </a:solidFill>
              </a:rPr>
              <a:t>performed by multiplying the 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685800" algn="l"/>
                <a:tab pos="1085850" algn="l"/>
              </a:tabLst>
            </a:pPr>
            <a:r>
              <a:rPr lang="en-US" altLang="zh-CN" sz="2400" i="1">
                <a:solidFill>
                  <a:srgbClr val="FF0000"/>
                </a:solidFill>
              </a:rPr>
              <a:t>submatrices first.</a:t>
            </a:r>
            <a:r>
              <a:rPr lang="en-US" altLang="zh-CN" i="1">
                <a:solidFill>
                  <a:schemeClr val="hlink"/>
                </a:solidFill>
              </a:rPr>
              <a:t> </a:t>
            </a:r>
            <a:endParaRPr lang="en-US" altLang="zh-CN">
              <a:solidFill>
                <a:schemeClr val="hlink"/>
              </a:solidFill>
            </a:endParaRP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685800" algn="l"/>
                <a:tab pos="1085850" algn="l"/>
              </a:tabLst>
            </a:pPr>
            <a:r>
              <a:rPr lang="en-US" altLang="zh-CN" sz="2000">
                <a:latin typeface="Comic Sans MS" panose="030F0702030302020204" pitchFamily="66" charset="0"/>
              </a:rPr>
              <a:t>/* </a:t>
            </a: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After</a:t>
            </a:r>
            <a:r>
              <a:rPr lang="en-US" altLang="zh-CN" sz="200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>
                <a:latin typeface="Comic Sans MS" panose="030F0702030302020204" pitchFamily="66" charset="0"/>
              </a:rPr>
              <a:t>*/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685800" algn="l"/>
                <a:tab pos="1085850" algn="l"/>
              </a:tabLst>
            </a:pPr>
            <a:r>
              <a:rPr lang="en-US" altLang="zh-CN" sz="2000">
                <a:latin typeface="Comic Sans MS" panose="030F0702030302020204" pitchFamily="66" charset="0"/>
              </a:rPr>
              <a:t>for (</a:t>
            </a: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jj </a:t>
            </a:r>
            <a:r>
              <a:rPr lang="en-US" altLang="zh-CN" sz="2000">
                <a:latin typeface="Comic Sans MS" panose="030F0702030302020204" pitchFamily="66" charset="0"/>
              </a:rPr>
              <a:t>= 0; </a:t>
            </a: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jj </a:t>
            </a:r>
            <a:r>
              <a:rPr lang="en-US" altLang="zh-CN" sz="2000">
                <a:latin typeface="Comic Sans MS" panose="030F0702030302020204" pitchFamily="66" charset="0"/>
              </a:rPr>
              <a:t>&lt; N; </a:t>
            </a: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jj</a:t>
            </a:r>
            <a:r>
              <a:rPr lang="en-US" altLang="zh-CN" sz="2000">
                <a:latin typeface="Comic Sans MS" panose="030F0702030302020204" pitchFamily="66" charset="0"/>
              </a:rPr>
              <a:t> = </a:t>
            </a: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jj</a:t>
            </a:r>
            <a:r>
              <a:rPr lang="en-US" altLang="zh-CN" sz="2000">
                <a:latin typeface="Comic Sans MS" panose="030F0702030302020204" pitchFamily="66" charset="0"/>
              </a:rPr>
              <a:t>+B)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685800" algn="l"/>
                <a:tab pos="1085850" algn="l"/>
              </a:tabLst>
            </a:pPr>
            <a:r>
              <a:rPr lang="en-US" altLang="zh-CN" sz="2000">
                <a:latin typeface="Comic Sans MS" panose="030F0702030302020204" pitchFamily="66" charset="0"/>
              </a:rPr>
              <a:t>for (</a:t>
            </a:r>
            <a:r>
              <a:rPr lang="en-US" altLang="zh-CN" sz="2000">
                <a:solidFill>
                  <a:srgbClr val="003300"/>
                </a:solidFill>
                <a:latin typeface="Comic Sans MS" panose="030F0702030302020204" pitchFamily="66" charset="0"/>
              </a:rPr>
              <a:t>kk</a:t>
            </a:r>
            <a:r>
              <a:rPr lang="en-US" altLang="zh-CN" sz="2000">
                <a:latin typeface="Comic Sans MS" panose="030F0702030302020204" pitchFamily="66" charset="0"/>
              </a:rPr>
              <a:t> = 0; </a:t>
            </a:r>
            <a:r>
              <a:rPr lang="en-US" altLang="zh-CN" sz="2000">
                <a:solidFill>
                  <a:srgbClr val="003300"/>
                </a:solidFill>
                <a:latin typeface="Comic Sans MS" panose="030F0702030302020204" pitchFamily="66" charset="0"/>
              </a:rPr>
              <a:t>kk</a:t>
            </a:r>
            <a:r>
              <a:rPr lang="en-US" altLang="zh-CN" sz="2000">
                <a:latin typeface="Comic Sans MS" panose="030F0702030302020204" pitchFamily="66" charset="0"/>
              </a:rPr>
              <a:t> &lt; N; </a:t>
            </a:r>
            <a:r>
              <a:rPr lang="en-US" altLang="zh-CN" sz="2000">
                <a:solidFill>
                  <a:srgbClr val="003300"/>
                </a:solidFill>
                <a:latin typeface="Comic Sans MS" panose="030F0702030302020204" pitchFamily="66" charset="0"/>
              </a:rPr>
              <a:t>kk</a:t>
            </a:r>
            <a:r>
              <a:rPr lang="en-US" altLang="zh-CN" sz="2000">
                <a:latin typeface="Comic Sans MS" panose="030F0702030302020204" pitchFamily="66" charset="0"/>
              </a:rPr>
              <a:t> = </a:t>
            </a:r>
            <a:r>
              <a:rPr lang="en-US" altLang="zh-CN" sz="2000">
                <a:solidFill>
                  <a:srgbClr val="003300"/>
                </a:solidFill>
                <a:latin typeface="Comic Sans MS" panose="030F0702030302020204" pitchFamily="66" charset="0"/>
              </a:rPr>
              <a:t>kk</a:t>
            </a:r>
            <a:r>
              <a:rPr lang="en-US" altLang="zh-CN" sz="2000">
                <a:latin typeface="Comic Sans MS" panose="030F0702030302020204" pitchFamily="66" charset="0"/>
              </a:rPr>
              <a:t>+B)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685800" algn="l"/>
                <a:tab pos="1085850" algn="l"/>
              </a:tabLst>
            </a:pP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for</a:t>
            </a:r>
            <a:r>
              <a:rPr lang="en-US" altLang="zh-CN" sz="2000">
                <a:latin typeface="Comic Sans MS" panose="030F0702030302020204" pitchFamily="66" charset="0"/>
              </a:rPr>
              <a:t> (</a:t>
            </a: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CN" sz="2000">
                <a:latin typeface="Comic Sans MS" panose="030F0702030302020204" pitchFamily="66" charset="0"/>
              </a:rPr>
              <a:t> = 0; i &lt; N; i = i+1)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685800" algn="l"/>
                <a:tab pos="1085850" algn="l"/>
              </a:tabLst>
            </a:pPr>
            <a:r>
              <a:rPr lang="en-US" altLang="zh-CN" sz="2000">
                <a:latin typeface="Comic Sans MS" panose="030F0702030302020204" pitchFamily="66" charset="0"/>
              </a:rPr>
              <a:t>	 </a:t>
            </a: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for</a:t>
            </a:r>
            <a:r>
              <a:rPr lang="en-US" altLang="zh-CN" sz="2000">
                <a:latin typeface="Comic Sans MS" panose="030F0702030302020204" pitchFamily="66" charset="0"/>
              </a:rPr>
              <a:t> (</a:t>
            </a: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j </a:t>
            </a:r>
            <a:r>
              <a:rPr lang="en-US" altLang="zh-CN" sz="2000">
                <a:latin typeface="Comic Sans MS" panose="030F0702030302020204" pitchFamily="66" charset="0"/>
              </a:rPr>
              <a:t>= </a:t>
            </a: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jj</a:t>
            </a:r>
            <a:r>
              <a:rPr lang="en-US" altLang="zh-CN" sz="2000">
                <a:latin typeface="Comic Sans MS" panose="030F0702030302020204" pitchFamily="66" charset="0"/>
              </a:rPr>
              <a:t>; </a:t>
            </a: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j</a:t>
            </a:r>
            <a:r>
              <a:rPr lang="en-US" altLang="zh-CN" sz="2000">
                <a:latin typeface="Comic Sans MS" panose="030F0702030302020204" pitchFamily="66" charset="0"/>
              </a:rPr>
              <a:t> &lt; min(</a:t>
            </a: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jj</a:t>
            </a:r>
            <a:r>
              <a:rPr lang="en-US" altLang="zh-CN" sz="2000">
                <a:latin typeface="Comic Sans MS" panose="030F0702030302020204" pitchFamily="66" charset="0"/>
              </a:rPr>
              <a:t>+B-1,N);</a:t>
            </a: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 j </a:t>
            </a:r>
            <a:r>
              <a:rPr lang="en-US" altLang="zh-CN" sz="2000">
                <a:latin typeface="Comic Sans MS" panose="030F0702030302020204" pitchFamily="66" charset="0"/>
              </a:rPr>
              <a:t>=</a:t>
            </a: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 j</a:t>
            </a:r>
            <a:r>
              <a:rPr lang="en-US" altLang="zh-CN" sz="2000">
                <a:latin typeface="Comic Sans MS" panose="030F0702030302020204" pitchFamily="66" charset="0"/>
              </a:rPr>
              <a:t>+1)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685800" algn="l"/>
                <a:tab pos="1085850" algn="l"/>
              </a:tabLst>
            </a:pPr>
            <a:r>
              <a:rPr lang="en-US" altLang="zh-CN" sz="2000">
                <a:latin typeface="Comic Sans MS" panose="030F0702030302020204" pitchFamily="66" charset="0"/>
              </a:rPr>
              <a:t>		{r = 0;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685800" algn="l"/>
                <a:tab pos="1085850" algn="l"/>
              </a:tabLst>
            </a:pPr>
            <a:r>
              <a:rPr lang="en-US" altLang="zh-CN" sz="2000">
                <a:latin typeface="Comic Sans MS" panose="030F0702030302020204" pitchFamily="66" charset="0"/>
              </a:rPr>
              <a:t>		 </a:t>
            </a: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for</a:t>
            </a:r>
            <a:r>
              <a:rPr lang="en-US" altLang="zh-CN" sz="2000">
                <a:latin typeface="Comic Sans MS" panose="030F0702030302020204" pitchFamily="66" charset="0"/>
              </a:rPr>
              <a:t> (</a:t>
            </a: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r>
              <a:rPr lang="en-US" altLang="zh-CN" sz="2000">
                <a:latin typeface="Comic Sans MS" panose="030F0702030302020204" pitchFamily="66" charset="0"/>
              </a:rPr>
              <a:t> = </a:t>
            </a:r>
            <a:r>
              <a:rPr lang="en-US" altLang="zh-CN" sz="2000">
                <a:solidFill>
                  <a:srgbClr val="003300"/>
                </a:solidFill>
                <a:latin typeface="Comic Sans MS" panose="030F0702030302020204" pitchFamily="66" charset="0"/>
              </a:rPr>
              <a:t>kk</a:t>
            </a:r>
            <a:r>
              <a:rPr lang="en-US" altLang="zh-CN" sz="2000">
                <a:latin typeface="Comic Sans MS" panose="030F0702030302020204" pitchFamily="66" charset="0"/>
              </a:rPr>
              <a:t>; </a:t>
            </a: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r>
              <a:rPr lang="en-US" altLang="zh-CN" sz="2000">
                <a:latin typeface="Comic Sans MS" panose="030F0702030302020204" pitchFamily="66" charset="0"/>
              </a:rPr>
              <a:t> &lt; min(</a:t>
            </a:r>
            <a:r>
              <a:rPr lang="en-US" altLang="zh-CN" sz="2000">
                <a:solidFill>
                  <a:srgbClr val="003300"/>
                </a:solidFill>
                <a:latin typeface="Comic Sans MS" panose="030F0702030302020204" pitchFamily="66" charset="0"/>
              </a:rPr>
              <a:t>kk</a:t>
            </a:r>
            <a:r>
              <a:rPr lang="en-US" altLang="zh-CN" sz="2000">
                <a:latin typeface="Comic Sans MS" panose="030F0702030302020204" pitchFamily="66" charset="0"/>
              </a:rPr>
              <a:t>+B-1,N); </a:t>
            </a: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r>
              <a:rPr lang="en-US" altLang="zh-CN" sz="2000">
                <a:latin typeface="Comic Sans MS" panose="030F0702030302020204" pitchFamily="66" charset="0"/>
              </a:rPr>
              <a:t> = </a:t>
            </a: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r>
              <a:rPr lang="en-US" altLang="zh-CN" sz="2000">
                <a:latin typeface="Comic Sans MS" panose="030F0702030302020204" pitchFamily="66" charset="0"/>
              </a:rPr>
              <a:t>+1)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685800" algn="l"/>
                <a:tab pos="1085850" algn="l"/>
              </a:tabLst>
            </a:pPr>
            <a:r>
              <a:rPr lang="en-US" altLang="zh-CN" sz="2000">
                <a:latin typeface="Comic Sans MS" panose="030F0702030302020204" pitchFamily="66" charset="0"/>
              </a:rPr>
              <a:t>			r = r + y[</a:t>
            </a: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CN" sz="2000">
                <a:latin typeface="Comic Sans MS" panose="030F0702030302020204" pitchFamily="66" charset="0"/>
              </a:rPr>
              <a:t>][</a:t>
            </a: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r>
              <a:rPr lang="en-US" altLang="zh-CN" sz="2000">
                <a:latin typeface="Comic Sans MS" panose="030F0702030302020204" pitchFamily="66" charset="0"/>
              </a:rPr>
              <a:t>]*z[</a:t>
            </a: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r>
              <a:rPr lang="en-US" altLang="zh-CN" sz="2000">
                <a:latin typeface="Comic Sans MS" panose="030F0702030302020204" pitchFamily="66" charset="0"/>
              </a:rPr>
              <a:t>][</a:t>
            </a: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j</a:t>
            </a:r>
            <a:r>
              <a:rPr lang="en-US" altLang="zh-CN" sz="2000">
                <a:latin typeface="Comic Sans MS" panose="030F0702030302020204" pitchFamily="66" charset="0"/>
              </a:rPr>
              <a:t>];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685800" algn="l"/>
                <a:tab pos="1085850" algn="l"/>
              </a:tabLst>
            </a:pPr>
            <a:r>
              <a:rPr lang="en-US" altLang="zh-CN" sz="2000">
                <a:latin typeface="Comic Sans MS" panose="030F0702030302020204" pitchFamily="66" charset="0"/>
              </a:rPr>
              <a:t>		 x[</a:t>
            </a: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CN" sz="2000">
                <a:latin typeface="Comic Sans MS" panose="030F0702030302020204" pitchFamily="66" charset="0"/>
              </a:rPr>
              <a:t>][</a:t>
            </a: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j</a:t>
            </a:r>
            <a:r>
              <a:rPr lang="en-US" altLang="zh-CN" sz="2000">
                <a:latin typeface="Comic Sans MS" panose="030F0702030302020204" pitchFamily="66" charset="0"/>
              </a:rPr>
              <a:t>] = x[</a:t>
            </a:r>
            <a:r>
              <a:rPr lang="en-US" altLang="zh-CN" sz="2000">
                <a:solidFill>
                  <a:schemeClr val="accent2"/>
                </a:solidFill>
                <a:latin typeface="Comic Sans MS" panose="030F0702030302020204" pitchFamily="66" charset="0"/>
              </a:rPr>
              <a:t>i</a:t>
            </a:r>
            <a:r>
              <a:rPr lang="en-US" altLang="zh-CN" sz="2000">
                <a:latin typeface="Comic Sans MS" panose="030F0702030302020204" pitchFamily="66" charset="0"/>
              </a:rPr>
              <a:t>][</a:t>
            </a: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j</a:t>
            </a:r>
            <a:r>
              <a:rPr lang="en-US" altLang="zh-CN" sz="2000">
                <a:latin typeface="Comic Sans MS" panose="030F0702030302020204" pitchFamily="66" charset="0"/>
              </a:rPr>
              <a:t>] + r;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685800" algn="l"/>
                <a:tab pos="1085850" algn="l"/>
              </a:tabLst>
            </a:pPr>
            <a:r>
              <a:rPr lang="en-US" altLang="zh-CN" sz="2000">
                <a:latin typeface="Comic Sans MS" panose="030F0702030302020204" pitchFamily="66" charset="0"/>
              </a:rPr>
              <a:t>		};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685800" algn="l"/>
                <a:tab pos="1085850" algn="l"/>
              </a:tabLst>
            </a:pPr>
            <a:r>
              <a:rPr lang="en-US" altLang="zh-CN" sz="2400">
                <a:latin typeface="Comic Sans MS" panose="030F0702030302020204" pitchFamily="66" charset="0"/>
              </a:rPr>
              <a:t>Y benefits from </a:t>
            </a:r>
            <a:r>
              <a:rPr lang="en-US" altLang="zh-CN" sz="2400">
                <a:solidFill>
                  <a:srgbClr val="FF0000"/>
                </a:solidFill>
                <a:latin typeface="Comic Sans MS" panose="030F0702030302020204" pitchFamily="66" charset="0"/>
              </a:rPr>
              <a:t>spatial</a:t>
            </a:r>
            <a:r>
              <a:rPr lang="en-US" altLang="zh-CN" sz="2400">
                <a:latin typeface="Comic Sans MS" panose="030F0702030302020204" pitchFamily="66" charset="0"/>
              </a:rPr>
              <a:t> locality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685800" algn="l"/>
                <a:tab pos="1085850" algn="l"/>
              </a:tabLst>
            </a:pPr>
            <a:r>
              <a:rPr lang="en-US" altLang="zh-CN" sz="2400">
                <a:latin typeface="Comic Sans MS" panose="030F0702030302020204" pitchFamily="66" charset="0"/>
              </a:rPr>
              <a:t>Z benefits from</a:t>
            </a:r>
            <a:r>
              <a:rPr lang="en-US" altLang="zh-CN" sz="2400">
                <a:solidFill>
                  <a:srgbClr val="FF0000"/>
                </a:solidFill>
                <a:latin typeface="Comic Sans MS" panose="030F0702030302020204" pitchFamily="66" charset="0"/>
              </a:rPr>
              <a:t> temporal</a:t>
            </a:r>
            <a:r>
              <a:rPr lang="en-US" altLang="zh-CN" sz="2400">
                <a:latin typeface="Comic Sans MS" panose="030F0702030302020204" pitchFamily="66" charset="0"/>
              </a:rPr>
              <a:t> locality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685800" algn="l"/>
                <a:tab pos="1085850" algn="l"/>
              </a:tabLst>
            </a:pPr>
            <a:r>
              <a:rPr lang="en-US" altLang="zh-CN" sz="2400">
                <a:latin typeface="Comic Sans MS" panose="030F0702030302020204" pitchFamily="66" charset="0"/>
              </a:rPr>
              <a:t>Capacity Misses from 2N</a:t>
            </a:r>
            <a:r>
              <a:rPr lang="en-US" altLang="zh-CN" sz="2400" baseline="30000">
                <a:latin typeface="Comic Sans MS" panose="030F0702030302020204" pitchFamily="66" charset="0"/>
              </a:rPr>
              <a:t>3</a:t>
            </a:r>
            <a:r>
              <a:rPr lang="en-US" altLang="zh-CN" sz="2400">
                <a:latin typeface="Comic Sans MS" panose="030F0702030302020204" pitchFamily="66" charset="0"/>
              </a:rPr>
              <a:t> + N</a:t>
            </a:r>
            <a:r>
              <a:rPr lang="en-US" altLang="zh-CN" sz="2400" baseline="30000">
                <a:latin typeface="Comic Sans MS" panose="030F0702030302020204" pitchFamily="66" charset="0"/>
              </a:rPr>
              <a:t>2</a:t>
            </a:r>
            <a:r>
              <a:rPr lang="en-US" altLang="zh-CN" sz="2400">
                <a:latin typeface="Comic Sans MS" panose="030F0702030302020204" pitchFamily="66" charset="0"/>
              </a:rPr>
              <a:t> to </a:t>
            </a:r>
            <a:r>
              <a:rPr lang="en-US" altLang="zh-CN" sz="240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altLang="zh-CN" sz="2400" baseline="30000">
                <a:solidFill>
                  <a:srgbClr val="FF0000"/>
                </a:solidFill>
                <a:latin typeface="Comic Sans MS" panose="030F0702030302020204" pitchFamily="66" charset="0"/>
              </a:rPr>
              <a:t>3</a:t>
            </a:r>
            <a:r>
              <a:rPr lang="en-US" altLang="zh-CN" sz="2400">
                <a:solidFill>
                  <a:srgbClr val="FF0000"/>
                </a:solidFill>
                <a:latin typeface="Comic Sans MS" panose="030F0702030302020204" pitchFamily="66" charset="0"/>
              </a:rPr>
              <a:t>/B+2N</a:t>
            </a:r>
            <a:r>
              <a:rPr lang="en-US" altLang="zh-CN" sz="2400" baseline="3000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endParaRPr lang="en-US" altLang="zh-CN" sz="24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66916" name="Group 3"/>
          <p:cNvGrpSpPr>
            <a:grpSpLocks/>
          </p:cNvGrpSpPr>
          <p:nvPr/>
        </p:nvGrpSpPr>
        <p:grpSpPr bwMode="auto">
          <a:xfrm>
            <a:off x="4330700" y="914400"/>
            <a:ext cx="4813300" cy="2103438"/>
            <a:chOff x="2728" y="480"/>
            <a:chExt cx="3032" cy="1325"/>
          </a:xfrm>
        </p:grpSpPr>
        <p:graphicFrame>
          <p:nvGraphicFramePr>
            <p:cNvPr id="166919" name="Object 4"/>
            <p:cNvGraphicFramePr>
              <a:graphicFrameLocks noChangeAspect="1"/>
            </p:cNvGraphicFramePr>
            <p:nvPr/>
          </p:nvGraphicFramePr>
          <p:xfrm>
            <a:off x="2728" y="480"/>
            <a:ext cx="3032" cy="10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位图图像" r:id="rId2" imgW="5357324" imgH="1600339" progId="Paint.Picture">
                    <p:embed/>
                  </p:oleObj>
                </mc:Choice>
                <mc:Fallback>
                  <p:oleObj name="位图图像" r:id="rId2" imgW="5357324" imgH="1600339" progId="Paint.Picture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8" y="480"/>
                          <a:ext cx="3032" cy="1008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 type="none" w="sm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6920" name="Rectangle 5"/>
            <p:cNvSpPr>
              <a:spLocks noChangeArrowheads="1"/>
            </p:cNvSpPr>
            <p:nvPr/>
          </p:nvSpPr>
          <p:spPr bwMode="auto">
            <a:xfrm>
              <a:off x="4105" y="1536"/>
              <a:ext cx="37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200" b="1">
                  <a:latin typeface="Comic Sans MS" panose="030F0702030302020204" pitchFamily="66" charset="0"/>
                </a:rPr>
                <a:t>BN</a:t>
              </a:r>
            </a:p>
          </p:txBody>
        </p:sp>
        <p:sp>
          <p:nvSpPr>
            <p:cNvPr id="166921" name="Rectangle 6"/>
            <p:cNvSpPr>
              <a:spLocks noChangeArrowheads="1"/>
            </p:cNvSpPr>
            <p:nvPr/>
          </p:nvSpPr>
          <p:spPr bwMode="auto">
            <a:xfrm>
              <a:off x="5040" y="1536"/>
              <a:ext cx="51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200" b="1">
                  <a:latin typeface="Comic Sans MS" panose="030F0702030302020204" pitchFamily="66" charset="0"/>
                </a:rPr>
                <a:t>B×B</a:t>
              </a:r>
            </a:p>
          </p:txBody>
        </p:sp>
        <p:sp>
          <p:nvSpPr>
            <p:cNvPr id="166922" name="Rectangle 7"/>
            <p:cNvSpPr>
              <a:spLocks noChangeArrowheads="1"/>
            </p:cNvSpPr>
            <p:nvPr/>
          </p:nvSpPr>
          <p:spPr bwMode="auto">
            <a:xfrm>
              <a:off x="3055" y="1536"/>
              <a:ext cx="3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Comic Sans MS" panose="030F0702030302020204" pitchFamily="66" charset="0"/>
                </a:rPr>
                <a:t>BN</a:t>
              </a:r>
            </a:p>
          </p:txBody>
        </p:sp>
      </p:grpSp>
      <p:sp>
        <p:nvSpPr>
          <p:cNvPr id="166917" name="Rectangle 9"/>
          <p:cNvSpPr>
            <a:spLocks noChangeArrowheads="1"/>
          </p:cNvSpPr>
          <p:nvPr/>
        </p:nvSpPr>
        <p:spPr bwMode="auto">
          <a:xfrm rot="-365627">
            <a:off x="4391025" y="4648200"/>
            <a:ext cx="4752975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200" b="1">
                <a:latin typeface="Comic Sans MS" panose="030F0702030302020204" pitchFamily="66" charset="0"/>
              </a:rPr>
              <a:t>(BN+BN)+B</a:t>
            </a:r>
            <a:r>
              <a:rPr kumimoji="0" lang="en-US" altLang="zh-CN" sz="2200" b="1" baseline="30000">
                <a:latin typeface="Comic Sans MS" panose="030F0702030302020204" pitchFamily="66" charset="0"/>
              </a:rPr>
              <a:t>2</a:t>
            </a:r>
            <a:r>
              <a:rPr kumimoji="0" lang="en-US" altLang="zh-CN" sz="2200" b="1">
                <a:latin typeface="Comic Sans MS" panose="030F0702030302020204" pitchFamily="66" charset="0"/>
              </a:rPr>
              <a:t>)×(N/B)</a:t>
            </a:r>
            <a:r>
              <a:rPr kumimoji="0" lang="en-US" altLang="zh-CN" sz="2200" b="1" baseline="30000">
                <a:latin typeface="Comic Sans MS" panose="030F0702030302020204" pitchFamily="66" charset="0"/>
              </a:rPr>
              <a:t>2</a:t>
            </a:r>
            <a:r>
              <a:rPr kumimoji="0" lang="en-US" altLang="zh-CN" sz="2200" b="1">
                <a:latin typeface="Comic Sans MS" panose="030F0702030302020204" pitchFamily="66" charset="0"/>
              </a:rPr>
              <a:t>=</a:t>
            </a:r>
            <a:r>
              <a:rPr kumimoji="0" lang="en-US" altLang="zh-CN" sz="2200" b="1">
                <a:solidFill>
                  <a:srgbClr val="0000FF"/>
                </a:solidFill>
                <a:latin typeface="Comic Sans MS" panose="030F0702030302020204" pitchFamily="66" charset="0"/>
              </a:rPr>
              <a:t>2N</a:t>
            </a:r>
            <a:r>
              <a:rPr kumimoji="0" lang="en-US" altLang="zh-CN" sz="2200" b="1" baseline="30000">
                <a:solidFill>
                  <a:srgbClr val="0000FF"/>
                </a:solidFill>
                <a:latin typeface="Comic Sans MS" panose="030F0702030302020204" pitchFamily="66" charset="0"/>
              </a:rPr>
              <a:t>3</a:t>
            </a:r>
            <a:r>
              <a:rPr kumimoji="0" lang="en-US" altLang="zh-CN" sz="2200" b="1">
                <a:solidFill>
                  <a:srgbClr val="0000FF"/>
                </a:solidFill>
                <a:latin typeface="Comic Sans MS" panose="030F0702030302020204" pitchFamily="66" charset="0"/>
              </a:rPr>
              <a:t>/B</a:t>
            </a:r>
            <a:r>
              <a:rPr kumimoji="0" lang="en-US" altLang="zh-CN" sz="2200" b="1" baseline="3000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kumimoji="0" lang="en-US" altLang="zh-CN" sz="2200" b="1">
                <a:solidFill>
                  <a:srgbClr val="0000FF"/>
                </a:solidFill>
                <a:latin typeface="Comic Sans MS" panose="030F0702030302020204" pitchFamily="66" charset="0"/>
              </a:rPr>
              <a:t>+</a:t>
            </a:r>
            <a:r>
              <a:rPr kumimoji="0" lang="en-US" altLang="zh-CN" sz="2200" b="1" baseline="3000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kumimoji="0" lang="en-US" altLang="zh-CN" sz="2200" b="1">
                <a:solidFill>
                  <a:srgbClr val="0000FF"/>
                </a:solidFill>
                <a:latin typeface="Comic Sans MS" panose="030F0702030302020204" pitchFamily="66" charset="0"/>
              </a:rPr>
              <a:t>N</a:t>
            </a:r>
            <a:r>
              <a:rPr kumimoji="0" lang="en-US" altLang="zh-CN" sz="2200" b="1" baseline="30000">
                <a:solidFill>
                  <a:srgbClr val="0000FF"/>
                </a:solidFill>
                <a:latin typeface="Comic Sans MS" panose="030F0702030302020204" pitchFamily="66" charset="0"/>
              </a:rPr>
              <a:t>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200" b="1">
                <a:latin typeface="Comic Sans MS" panose="030F0702030302020204" pitchFamily="66" charset="0"/>
              </a:rPr>
              <a:t>Accessed For N</a:t>
            </a:r>
            <a:r>
              <a:rPr kumimoji="0" lang="en-US" altLang="zh-CN" sz="2200" b="1" baseline="30000">
                <a:latin typeface="Comic Sans MS" panose="030F0702030302020204" pitchFamily="66" charset="0"/>
              </a:rPr>
              <a:t>3</a:t>
            </a:r>
            <a:r>
              <a:rPr kumimoji="0" lang="en-US" altLang="zh-CN" sz="2200" b="1">
                <a:latin typeface="Comic Sans MS" panose="030F0702030302020204" pitchFamily="66" charset="0"/>
              </a:rPr>
              <a:t> operations</a:t>
            </a:r>
          </a:p>
        </p:txBody>
      </p:sp>
      <p:sp>
        <p:nvSpPr>
          <p:cNvPr id="166918" name="Rectangle 10"/>
          <p:cNvSpPr>
            <a:spLocks noChangeArrowheads="1"/>
          </p:cNvSpPr>
          <p:nvPr/>
        </p:nvSpPr>
        <p:spPr bwMode="auto">
          <a:xfrm>
            <a:off x="5562600" y="2895600"/>
            <a:ext cx="3144838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Pct val="100000"/>
              <a:buFontTx/>
              <a:buNone/>
            </a:pPr>
            <a:r>
              <a:rPr kumimoji="0" lang="en-US" altLang="zh-CN" sz="2000" b="1">
                <a:latin typeface="Comic Sans MS" panose="030F0702030302020204" pitchFamily="66" charset="0"/>
              </a:rPr>
              <a:t>B called </a:t>
            </a:r>
            <a:r>
              <a:rPr kumimoji="0" lang="en-US" altLang="zh-CN" sz="2000" b="1" i="1">
                <a:solidFill>
                  <a:srgbClr val="0000FF"/>
                </a:solidFill>
                <a:latin typeface="Comic Sans MS" panose="030F0702030302020204" pitchFamily="66" charset="0"/>
              </a:rPr>
              <a:t>Blocking Factor</a:t>
            </a:r>
            <a:endParaRPr kumimoji="0" lang="en-US" altLang="zh-CN" sz="2000" b="1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57188" y="0"/>
            <a:ext cx="9253537" cy="990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/>
              <a:t>Reducing Conflict Misses by Blocking</a:t>
            </a:r>
          </a:p>
        </p:txBody>
      </p:sp>
      <p:sp>
        <p:nvSpPr>
          <p:cNvPr id="16793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4941888"/>
            <a:ext cx="9144000" cy="1295400"/>
          </a:xfrm>
        </p:spPr>
        <p:txBody>
          <a:bodyPr lIns="90488" tIns="44450" rIns="90488" bIns="44450"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zh-CN">
                <a:latin typeface="Comic Sans MS" panose="030F0702030302020204" pitchFamily="66" charset="0"/>
              </a:rPr>
              <a:t>Conflict misses in caches not FA vs. Blocking size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Lam et al [1991] a blocking factor of 24 had a fifth the  misses vs. 48 despite both fit in cache</a:t>
            </a:r>
          </a:p>
        </p:txBody>
      </p:sp>
      <p:graphicFrame>
        <p:nvGraphicFramePr>
          <p:cNvPr id="167940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684213" y="476250"/>
          <a:ext cx="7518400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5648325" imgH="3581400" progId="Excel.Chart.8">
                  <p:embed followColorScheme="full"/>
                </p:oleObj>
              </mc:Choice>
              <mc:Fallback>
                <p:oleObj name="Chart" r:id="rId2" imgW="5648325" imgH="3581400" progId="Excel.Chart.8">
                  <p:embed followColorScheme="full"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76250"/>
                        <a:ext cx="7518400" cy="446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214313" y="0"/>
            <a:ext cx="9215437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2400"/>
              <a:t>Summary of Compiler Optimizations to Reduce Cache Misses (by hand)</a:t>
            </a:r>
          </a:p>
        </p:txBody>
      </p:sp>
      <p:graphicFrame>
        <p:nvGraphicFramePr>
          <p:cNvPr id="168963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50825" y="1341438"/>
          <a:ext cx="8686800" cy="501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6524625" imgH="4514850" progId="Excel.Chart.8">
                  <p:embed followColorScheme="full"/>
                </p:oleObj>
              </mc:Choice>
              <mc:Fallback>
                <p:oleObj name="Chart" r:id="rId2" imgW="6524625" imgH="4514850" progId="Excel.Chart.8">
                  <p:embed followColorScheme="full"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341438"/>
                        <a:ext cx="8686800" cy="5018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/>
              <a:t>Summary: Miss Rate Reduction</a:t>
            </a:r>
          </a:p>
        </p:txBody>
      </p:sp>
      <p:sp>
        <p:nvSpPr>
          <p:cNvPr id="16998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2420938"/>
            <a:ext cx="8410575" cy="357505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 sz="2600">
                <a:solidFill>
                  <a:srgbClr val="0000FF"/>
                </a:solidFill>
                <a:latin typeface="Comic Sans MS" panose="030F0702030302020204" pitchFamily="66" charset="0"/>
              </a:rPr>
              <a:t>3 Cs: Compulsory, Capacity, Conflict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mic Sans MS" panose="030F0702030302020204" pitchFamily="66" charset="0"/>
              </a:rPr>
              <a:t>1. Larger cache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mic Sans MS" panose="030F0702030302020204" pitchFamily="66" charset="0"/>
              </a:rPr>
              <a:t>2. Reduce Misses via Larger Block Size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mic Sans MS" panose="030F0702030302020204" pitchFamily="66" charset="0"/>
              </a:rPr>
              <a:t>3. Reduce Misses via Higher Associativity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mic Sans MS" panose="030F0702030302020204" pitchFamily="66" charset="0"/>
              </a:rPr>
              <a:t>4. Reducing Misses by Compiler Optimizations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mic Sans MS" panose="030F0702030302020204" pitchFamily="66" charset="0"/>
              </a:rPr>
              <a:t>5. Pseudo associative cache</a:t>
            </a:r>
          </a:p>
        </p:txBody>
      </p:sp>
      <p:graphicFrame>
        <p:nvGraphicFramePr>
          <p:cNvPr id="16998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27000" y="1752600"/>
          <a:ext cx="8864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57975" imgH="409575" progId="Equation.3">
                  <p:embed/>
                </p:oleObj>
              </mc:Choice>
              <mc:Fallback>
                <p:oleObj name="Equation" r:id="rId2" imgW="6657975" imgH="409575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" y="1752600"/>
                        <a:ext cx="8864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89" name="Oval 5"/>
          <p:cNvSpPr>
            <a:spLocks noChangeArrowheads="1"/>
          </p:cNvSpPr>
          <p:nvPr/>
        </p:nvSpPr>
        <p:spPr bwMode="auto">
          <a:xfrm>
            <a:off x="4572000" y="1828800"/>
            <a:ext cx="1079500" cy="3556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85725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4000"/>
              <a:t>How to Improve Cache Performance?</a:t>
            </a:r>
          </a:p>
        </p:txBody>
      </p:sp>
      <p:sp>
        <p:nvSpPr>
          <p:cNvPr id="17101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14313" y="1428750"/>
            <a:ext cx="8686800" cy="4924425"/>
          </a:xfrm>
        </p:spPr>
        <p:txBody>
          <a:bodyPr lIns="90488" tIns="44450" rIns="90488" bIns="44450"/>
          <a:lstStyle/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1. Reduce the time to hit in the cache.</a:t>
            </a:r>
            <a:r>
              <a:rPr lang="en-US" altLang="zh-CN" sz="2400">
                <a:latin typeface="Comic Sans MS" panose="030F0702030302020204" pitchFamily="66" charset="0"/>
              </a:rPr>
              <a:t>--4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latin typeface="Comic Sans MS" panose="030F0702030302020204" pitchFamily="66" charset="0"/>
              </a:rPr>
              <a:t>	——</a:t>
            </a:r>
            <a:r>
              <a:rPr lang="en-US" altLang="zh-CN" sz="2400">
                <a:latin typeface="Comic Sans MS" panose="030F0702030302020204" pitchFamily="66" charset="0"/>
              </a:rPr>
              <a:t>small and simple caches</a:t>
            </a:r>
            <a:r>
              <a:rPr lang="en-US" altLang="zh-CN" sz="2400">
                <a:solidFill>
                  <a:srgbClr val="66FF33"/>
                </a:solidFill>
                <a:latin typeface="Comic Sans MS" panose="030F0702030302020204" pitchFamily="66" charset="0"/>
              </a:rPr>
              <a:t>, avoiding address translation</a:t>
            </a:r>
            <a:r>
              <a:rPr lang="en-US" altLang="zh-CN" sz="2400">
                <a:latin typeface="Comic Sans MS" panose="030F0702030302020204" pitchFamily="66" charset="0"/>
              </a:rPr>
              <a:t>, </a:t>
            </a:r>
            <a:r>
              <a:rPr lang="en-US" altLang="zh-CN" sz="2000" b="1">
                <a:latin typeface="Comic Sans MS" panose="030F0702030302020204" pitchFamily="66" charset="0"/>
              </a:rPr>
              <a:t> </a:t>
            </a:r>
            <a:r>
              <a:rPr lang="en-US" altLang="zh-CN" sz="2400">
                <a:latin typeface="Comic Sans MS" panose="030F0702030302020204" pitchFamily="66" charset="0"/>
              </a:rPr>
              <a:t>way prediction</a:t>
            </a:r>
            <a:r>
              <a:rPr lang="en-US" altLang="zh-CN" sz="2000" b="1">
                <a:latin typeface="Comic Sans MS" panose="030F0702030302020204" pitchFamily="66" charset="0"/>
              </a:rPr>
              <a:t> , </a:t>
            </a:r>
            <a:r>
              <a:rPr lang="en-US" altLang="zh-CN" sz="2400">
                <a:latin typeface="Comic Sans MS" panose="030F0702030302020204" pitchFamily="66" charset="0"/>
              </a:rPr>
              <a:t>and </a:t>
            </a:r>
            <a:r>
              <a:rPr lang="en-US" altLang="zh-CN" sz="2400">
                <a:solidFill>
                  <a:srgbClr val="FF3300"/>
                </a:solidFill>
                <a:latin typeface="Comic Sans MS" panose="030F0702030302020204" pitchFamily="66" charset="0"/>
              </a:rPr>
              <a:t>trace caches</a:t>
            </a:r>
            <a:r>
              <a:rPr lang="en-US" altLang="zh-CN" sz="2400">
                <a:latin typeface="Comic Sans MS" panose="030F0702030302020204" pitchFamily="66" charset="0"/>
              </a:rPr>
              <a:t>	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FF"/>
                </a:solidFill>
                <a:latin typeface="Comic Sans MS" panose="030F0702030302020204" pitchFamily="66" charset="0"/>
              </a:rPr>
              <a:t>2. Increase cache bandwidth</a:t>
            </a:r>
            <a:r>
              <a:rPr lang="en-US" altLang="zh-CN" sz="2000" b="1">
                <a:latin typeface="Comic Sans MS" panose="030F0702030302020204" pitchFamily="66" charset="0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.</a:t>
            </a:r>
            <a:r>
              <a:rPr lang="en-US" altLang="zh-CN" sz="2400">
                <a:latin typeface="Comic Sans MS" panose="030F0702030302020204" pitchFamily="66" charset="0"/>
              </a:rPr>
              <a:t>--3</a:t>
            </a:r>
            <a:r>
              <a:rPr lang="en-US" altLang="zh-CN" sz="2000" b="1">
                <a:latin typeface="Comic Sans MS" panose="030F0702030302020204" pitchFamily="66" charset="0"/>
              </a:rPr>
              <a:t>  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latin typeface="Comic Sans MS" panose="030F0702030302020204" pitchFamily="66" charset="0"/>
              </a:rPr>
              <a:t>     </a:t>
            </a:r>
            <a:r>
              <a:rPr lang="en-US" altLang="zh-CN" sz="2400">
                <a:latin typeface="Comic Sans MS" panose="030F0702030302020204" pitchFamily="66" charset="0"/>
              </a:rPr>
              <a:t>—— pipelined cache access, multibanked caches, non-blocking caches,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3. Reduce the miss penalty</a:t>
            </a:r>
            <a:r>
              <a:rPr lang="en-US" altLang="zh-CN" sz="2400">
                <a:latin typeface="Comic Sans MS" panose="030F0702030302020204" pitchFamily="66" charset="0"/>
              </a:rPr>
              <a:t>--4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latin typeface="Comic Sans MS" panose="030F0702030302020204" pitchFamily="66" charset="0"/>
              </a:rPr>
              <a:t>	——</a:t>
            </a:r>
            <a:r>
              <a:rPr lang="en-US" altLang="zh-CN" sz="2400">
                <a:solidFill>
                  <a:srgbClr val="66FF33"/>
                </a:solidFill>
                <a:latin typeface="Comic Sans MS" panose="030F0702030302020204" pitchFamily="66" charset="0"/>
              </a:rPr>
              <a:t>multilevel caches, </a:t>
            </a:r>
            <a:r>
              <a:rPr lang="en-US" altLang="zh-CN" sz="2400">
                <a:latin typeface="Comic Sans MS" panose="030F0702030302020204" pitchFamily="66" charset="0"/>
              </a:rPr>
              <a:t>critical word first, </a:t>
            </a:r>
            <a:r>
              <a:rPr lang="en-US" altLang="zh-CN" sz="2400">
                <a:solidFill>
                  <a:srgbClr val="66FF33"/>
                </a:solidFill>
                <a:latin typeface="Comic Sans MS" panose="030F0702030302020204" pitchFamily="66" charset="0"/>
              </a:rPr>
              <a:t>read miss prior to writes</a:t>
            </a:r>
            <a:r>
              <a:rPr lang="en-US" altLang="zh-CN" sz="2400">
                <a:latin typeface="Comic Sans MS" panose="030F0702030302020204" pitchFamily="66" charset="0"/>
              </a:rPr>
              <a:t>, merging write buffers, </a:t>
            </a:r>
            <a:r>
              <a:rPr lang="en-US" altLang="zh-CN" sz="2400">
                <a:solidFill>
                  <a:srgbClr val="B2B2B2"/>
                </a:solidFill>
                <a:latin typeface="Comic Sans MS" panose="030F0702030302020204" pitchFamily="66" charset="0"/>
              </a:rPr>
              <a:t>and victim caches</a:t>
            </a:r>
            <a:r>
              <a:rPr lang="en-US" altLang="zh-CN" sz="2000" b="1">
                <a:latin typeface="Comic Sans MS" panose="030F0702030302020204" pitchFamily="66" charset="0"/>
              </a:rPr>
              <a:t>	</a:t>
            </a:r>
            <a:r>
              <a:rPr lang="en-US" altLang="zh-CN" sz="2000">
                <a:latin typeface="Comic Sans MS" panose="030F0702030302020204" pitchFamily="66" charset="0"/>
              </a:rPr>
              <a:t>      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4. Reduce the miss rate--4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latin typeface="Comic Sans MS" panose="030F0702030302020204" pitchFamily="66" charset="0"/>
              </a:rPr>
              <a:t>	——</a:t>
            </a:r>
            <a:r>
              <a:rPr lang="en-US" altLang="zh-CN" sz="2400">
                <a:solidFill>
                  <a:srgbClr val="66FF33"/>
                </a:solidFill>
                <a:latin typeface="Comic Sans MS" panose="030F0702030302020204" pitchFamily="66" charset="0"/>
              </a:rPr>
              <a:t>larger block size,   large cache size,  higher associativity</a:t>
            </a:r>
            <a:r>
              <a:rPr lang="en-US" altLang="zh-CN" sz="2400">
                <a:latin typeface="Comic Sans MS" panose="030F0702030302020204" pitchFamily="66" charset="0"/>
              </a:rPr>
              <a:t>,and compiler optimizations</a:t>
            </a:r>
            <a:endParaRPr lang="en-US" altLang="zh-CN">
              <a:latin typeface="Comic Sans MS" panose="030F0702030302020204" pitchFamily="66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Comic Sans MS" panose="030F0702030302020204" pitchFamily="66" charset="0"/>
              </a:rPr>
              <a:t>5. Reduce the miss penalty and miss rate via parallelism--2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latin typeface="Comic Sans MS" panose="030F0702030302020204" pitchFamily="66" charset="0"/>
              </a:rPr>
              <a:t>	——</a:t>
            </a:r>
            <a:r>
              <a:rPr lang="en-US" altLang="zh-CN" sz="2400">
                <a:latin typeface="Comic Sans MS" panose="030F0702030302020204" pitchFamily="66" charset="0"/>
              </a:rPr>
              <a:t>hardware prefetching,and compiler prefetching</a:t>
            </a:r>
            <a:r>
              <a:rPr lang="en-US" altLang="zh-CN" sz="2000" b="1">
                <a:latin typeface="Comic Sans MS" panose="030F0702030302020204" pitchFamily="66" charset="0"/>
              </a:rPr>
              <a:t>						</a:t>
            </a:r>
            <a:r>
              <a:rPr lang="en-US" altLang="zh-CN" sz="2000">
                <a:latin typeface="Comic Sans MS" panose="030F0702030302020204" pitchFamily="66" charset="0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b="1"/>
              <a:t>	</a:t>
            </a:r>
            <a:r>
              <a:rPr lang="en-US" altLang="zh-CN"/>
              <a:t> </a:t>
            </a:r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928688" y="1071563"/>
            <a:ext cx="7078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Comic Sans MS" panose="030F0702030302020204" pitchFamily="66" charset="0"/>
              </a:rPr>
              <a:t>AMAT = HitTime + MissRate</a:t>
            </a:r>
            <a:r>
              <a:rPr lang="en-US" altLang="zh-CN" sz="2800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MissPenalty</a:t>
            </a:r>
            <a:endParaRPr lang="en-US" altLang="zh-CN" sz="28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750" y="0"/>
            <a:ext cx="8858250" cy="1066800"/>
          </a:xfrm>
        </p:spPr>
        <p:txBody>
          <a:bodyPr/>
          <a:lstStyle/>
          <a:p>
            <a:pPr eaLnBrk="1" hangingPunct="1"/>
            <a:r>
              <a:rPr lang="en-US" altLang="zh-CN" sz="2400"/>
              <a:t>1st Miss Penalty/Rate Reduction Technique: </a:t>
            </a:r>
            <a:r>
              <a:rPr lang="en-US" altLang="zh-CN" sz="2400">
                <a:solidFill>
                  <a:srgbClr val="0000FF"/>
                </a:solidFill>
              </a:rPr>
              <a:t>Hardware Prefetching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FF0000"/>
                </a:solidFill>
              </a:rPr>
              <a:t>of Inst.and data</a:t>
            </a:r>
          </a:p>
        </p:txBody>
      </p:sp>
      <p:sp>
        <p:nvSpPr>
          <p:cNvPr id="17203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28600" y="1196975"/>
            <a:ext cx="8915400" cy="5029200"/>
          </a:xfrm>
        </p:spPr>
        <p:txBody>
          <a:bodyPr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400" i="1">
                <a:solidFill>
                  <a:srgbClr val="000000"/>
                </a:solidFill>
                <a:latin typeface="Comic Sans MS" panose="030F0702030302020204" pitchFamily="66" charset="0"/>
              </a:rPr>
              <a:t>The act of </a:t>
            </a:r>
            <a:r>
              <a:rPr lang="en-US" altLang="zh-CN" sz="2400" i="1">
                <a:solidFill>
                  <a:srgbClr val="0000FF"/>
                </a:solidFill>
                <a:latin typeface="Comic Sans MS" panose="030F0702030302020204" pitchFamily="66" charset="0"/>
              </a:rPr>
              <a:t>getting data from memory before it is actually needed by the CPU.</a:t>
            </a:r>
            <a:r>
              <a:rPr lang="en-US" altLang="zh-CN" sz="2400" i="1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400" i="1">
                <a:solidFill>
                  <a:srgbClr val="000000"/>
                </a:solidFill>
                <a:latin typeface="Comic Sans MS" panose="030F0702030302020204" pitchFamily="66" charset="0"/>
              </a:rPr>
              <a:t>This </a:t>
            </a:r>
            <a:r>
              <a:rPr lang="en-US" altLang="zh-CN" sz="2400" i="1">
                <a:solidFill>
                  <a:srgbClr val="FF0000"/>
                </a:solidFill>
                <a:latin typeface="Comic Sans MS" panose="030F0702030302020204" pitchFamily="66" charset="0"/>
              </a:rPr>
              <a:t>reduces compulsory misses</a:t>
            </a:r>
            <a:r>
              <a:rPr lang="en-US" altLang="zh-CN" sz="2400" i="1">
                <a:solidFill>
                  <a:srgbClr val="000000"/>
                </a:solidFill>
                <a:latin typeface="Comic Sans MS" panose="030F0702030302020204" pitchFamily="66" charset="0"/>
              </a:rPr>
              <a:t> by retrieving the data before it is requested. 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400" i="1">
                <a:solidFill>
                  <a:srgbClr val="000000"/>
                </a:solidFill>
                <a:latin typeface="Comic Sans MS" panose="030F0702030302020204" pitchFamily="66" charset="0"/>
              </a:rPr>
              <a:t>Of course, this may increase other misses by removing useful blocks from the cache.</a:t>
            </a:r>
            <a:r>
              <a:rPr lang="en-US" altLang="zh-CN" sz="2400">
                <a:latin typeface="Comic Sans MS" panose="030F0702030302020204" pitchFamily="66" charset="0"/>
              </a:rPr>
              <a:t> 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 i="1">
                <a:solidFill>
                  <a:srgbClr val="000000"/>
                </a:solidFill>
                <a:latin typeface="Comic Sans MS" panose="030F0702030302020204" pitchFamily="66" charset="0"/>
              </a:rPr>
              <a:t>Thus, many caches hold prefetched blocks in a </a:t>
            </a: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special buffer</a:t>
            </a:r>
            <a:r>
              <a:rPr lang="en-US" altLang="zh-CN" sz="2400">
                <a:latin typeface="Comic Sans MS" panose="030F0702030302020204" pitchFamily="66" charset="0"/>
              </a:rPr>
              <a:t> </a:t>
            </a:r>
            <a:r>
              <a:rPr lang="en-US" altLang="zh-CN" sz="2400" i="1">
                <a:solidFill>
                  <a:srgbClr val="000000"/>
                </a:solidFill>
                <a:latin typeface="Comic Sans MS" panose="030F0702030302020204" pitchFamily="66" charset="0"/>
              </a:rPr>
              <a:t>until they are actually needed.</a:t>
            </a:r>
            <a:r>
              <a:rPr lang="en-US" altLang="zh-CN" sz="2400">
                <a:latin typeface="Comic Sans MS" panose="030F0702030302020204" pitchFamily="66" charset="0"/>
              </a:rPr>
              <a:t> 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E.g., Instruction Prefetching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Alpha 21064 fetches 2 blocks on a miss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Extra block placed in “</a:t>
            </a:r>
            <a:r>
              <a:rPr lang="en-US" altLang="zh-CN" sz="2000" u="sng">
                <a:solidFill>
                  <a:srgbClr val="FF0000"/>
                </a:solidFill>
                <a:latin typeface="Comic Sans MS" panose="030F0702030302020204" pitchFamily="66" charset="0"/>
              </a:rPr>
              <a:t>stream buffer</a:t>
            </a:r>
            <a:r>
              <a:rPr lang="en-US" altLang="zh-CN" sz="2000">
                <a:latin typeface="Comic Sans MS" panose="030F0702030302020204" pitchFamily="66" charset="0"/>
              </a:rPr>
              <a:t>”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On miss check stream buffer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Prefetching relies on having extra memory bandwidth that can be used without penalty</a:t>
            </a:r>
          </a:p>
        </p:txBody>
      </p:sp>
    </p:spTree>
  </p:cSld>
  <p:clrMapOvr>
    <a:masterClrMapping/>
  </p:clrMapOvr>
  <p:transition spd="slow">
    <p:pull dir="ru"/>
  </p:transition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206TGp_window_light_v2">
  <a:themeElements>
    <a:clrScheme name="Office 主题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4EA7E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2D0F3"/>
      </a:accent5>
      <a:accent6>
        <a:srgbClr val="85AE49"/>
      </a:accent6>
      <a:hlink>
        <a:srgbClr val="9999FF"/>
      </a:hlink>
      <a:folHlink>
        <a:srgbClr val="855ADA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93583"/>
        </a:dk2>
        <a:lt2>
          <a:srgbClr val="C0C0C0"/>
        </a:lt2>
        <a:accent1>
          <a:srgbClr val="E46C22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EFBAAB"/>
        </a:accent5>
        <a:accent6>
          <a:srgbClr val="11B7D8"/>
        </a:accent6>
        <a:hlink>
          <a:srgbClr val="6A6AE2"/>
        </a:hlink>
        <a:folHlink>
          <a:srgbClr val="66A4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76CA2A"/>
        </a:accent1>
        <a:accent2>
          <a:srgbClr val="E5772D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CF6B28"/>
        </a:accent6>
        <a:hlink>
          <a:srgbClr val="1A50B2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SpringFestivalGreeting">
  <a:themeElements>
    <a:clrScheme name="SpringFestivalGreeting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SpringFestivalGreeting">
      <a:majorFont>
        <a:latin typeface="Arial"/>
        <a:ea typeface="华文行楷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pringFestivalGreeting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ringFestivalGreeting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1Arch_13_Ch4_DLP_VectorSiMDGPU.pptx" id="{5BFAC3FA-7D07-49C9-83B9-2AE6C0BE68BF}" vid="{0DFCA78E-39BE-421F-8371-AC2A67A87118}"/>
    </a:ext>
  </a:extLst>
</a:theme>
</file>

<file path=ppt/theme/theme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Arch_Lab</Template>
  <TotalTime>111289</TotalTime>
  <Words>7688</Words>
  <Application>Microsoft Macintosh PowerPoint</Application>
  <PresentationFormat>On-screen Show (4:3)</PresentationFormat>
  <Paragraphs>899</Paragraphs>
  <Slides>103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8</vt:i4>
      </vt:variant>
      <vt:variant>
        <vt:lpstr>Slide Titles</vt:lpstr>
      </vt:variant>
      <vt:variant>
        <vt:i4>103</vt:i4>
      </vt:variant>
    </vt:vector>
  </HeadingPairs>
  <TitlesOfParts>
    <vt:vector size="129" baseType="lpstr">
      <vt:lpstr>CG Omega</vt:lpstr>
      <vt:lpstr>Times</vt:lpstr>
      <vt:lpstr>Arial</vt:lpstr>
      <vt:lpstr>Calibri</vt:lpstr>
      <vt:lpstr>Calibri Light</vt:lpstr>
      <vt:lpstr>Comic Sans MS</vt:lpstr>
      <vt:lpstr>Courier New</vt:lpstr>
      <vt:lpstr>Palatino</vt:lpstr>
      <vt:lpstr>Times New Roman</vt:lpstr>
      <vt:lpstr>Wingdings</vt:lpstr>
      <vt:lpstr>Wingdings 2</vt:lpstr>
      <vt:lpstr>1_Default Design</vt:lpstr>
      <vt:lpstr>自定义设计方案</vt:lpstr>
      <vt:lpstr>诗情画意</vt:lpstr>
      <vt:lpstr>1_诗情画意</vt:lpstr>
      <vt:lpstr>1_206TGp_window_light_v2</vt:lpstr>
      <vt:lpstr>Office 主题</vt:lpstr>
      <vt:lpstr>SpringFestivalGreeting</vt:lpstr>
      <vt:lpstr>Equation</vt:lpstr>
      <vt:lpstr>文档</vt:lpstr>
      <vt:lpstr>图表</vt:lpstr>
      <vt:lpstr>图片</vt:lpstr>
      <vt:lpstr>Picture2</vt:lpstr>
      <vt:lpstr>Word.Picture.8</vt:lpstr>
      <vt:lpstr>位图图像</vt:lpstr>
      <vt:lpstr>Chart</vt:lpstr>
      <vt:lpstr>Ch2-2 How to improve cache  performance (cont.)</vt:lpstr>
      <vt:lpstr>5.3  Cache performance</vt:lpstr>
      <vt:lpstr>Average Memory Access Time</vt:lpstr>
      <vt:lpstr>Cache performance metrics</vt:lpstr>
      <vt:lpstr>Ex1: Impact on Performance</vt:lpstr>
      <vt:lpstr>Ex2: Impact on Performance</vt:lpstr>
      <vt:lpstr>Answer for example 2 (cont.)</vt:lpstr>
      <vt:lpstr>Ex3: Impact on Performance</vt:lpstr>
      <vt:lpstr>MR for Uni.cache &amp; split cache</vt:lpstr>
      <vt:lpstr>Answer for example 3</vt:lpstr>
      <vt:lpstr>Answer for example 3 (cont.)</vt:lpstr>
      <vt:lpstr>Answer for Example3 (cont.)</vt:lpstr>
      <vt:lpstr>Ex4: Impact on Performance</vt:lpstr>
      <vt:lpstr>Answer for example 4</vt:lpstr>
      <vt:lpstr>Answer for example 4 (cont.)</vt:lpstr>
      <vt:lpstr>Cache misses have a double-barreled impact on a CPU</vt:lpstr>
      <vt:lpstr>Ex5: Impact on Performance</vt:lpstr>
      <vt:lpstr>Answer for example 5</vt:lpstr>
      <vt:lpstr>Answer for example 5 (cont.)</vt:lpstr>
      <vt:lpstr>Answer for example 5 (cont.)</vt:lpstr>
      <vt:lpstr>Miss penalty and Out-of-order Execution Processors</vt:lpstr>
      <vt:lpstr>Two definition</vt:lpstr>
      <vt:lpstr>Ex6: Performance on out-of-order processor</vt:lpstr>
      <vt:lpstr>PowerPoint Presentation</vt:lpstr>
      <vt:lpstr>How to Improve Cache Performance?</vt:lpstr>
      <vt:lpstr>1st  Hit Time Reduction Technique:  Small and Simple Caches</vt:lpstr>
      <vt:lpstr>Hit time varies with size and associativity</vt:lpstr>
      <vt:lpstr>2nd  Hit Time Reduction Technique:  Way Prediction </vt:lpstr>
      <vt:lpstr>3rd  Hit Time Reduction Technique:  Avoiding Address Translation during Indexing of the Cache</vt:lpstr>
      <vt:lpstr>TLBs</vt:lpstr>
      <vt:lpstr>Translation Look-Aside Buffers</vt:lpstr>
      <vt:lpstr>Fast hits by Avoiding Address Translation </vt:lpstr>
      <vt:lpstr>Virtual Addressed Cache</vt:lpstr>
      <vt:lpstr>Virtual cache </vt:lpstr>
      <vt:lpstr>PowerPoint Presentation</vt:lpstr>
      <vt:lpstr>Dealing with aliases</vt:lpstr>
      <vt:lpstr>Aliases problem with Virtual cache</vt:lpstr>
      <vt:lpstr>Overlap address translation and cache access (Virtual indexed, physically tagged) </vt:lpstr>
      <vt:lpstr>What’s the limitation?</vt:lpstr>
      <vt:lpstr>Example: Virtual indexed, physically tagged cache</vt:lpstr>
      <vt:lpstr>4th  Hit Time Reduction Technique:         Trace caches</vt:lpstr>
      <vt:lpstr>Why Trace Cache ?</vt:lpstr>
      <vt:lpstr>What’s Trace ?</vt:lpstr>
      <vt:lpstr>Whose propose ?</vt:lpstr>
      <vt:lpstr>Trace in CPU</vt:lpstr>
      <vt:lpstr>Instruction segment</vt:lpstr>
      <vt:lpstr>Pentium 4:  trace cache, 12 instr./per cycle </vt:lpstr>
      <vt:lpstr>How to Improve Cache Performance?</vt:lpstr>
      <vt:lpstr>1st  Increasing cache bandwidth:  Pipelined Caches </vt:lpstr>
      <vt:lpstr>2nd  Increasing cache bandwidth: Nonblocking Caches</vt:lpstr>
      <vt:lpstr>Performance of Nonblocking cache</vt:lpstr>
      <vt:lpstr>3nd  Increasing cache bandwidth:  Multibanked Caches</vt:lpstr>
      <vt:lpstr>PowerPoint Presentation</vt:lpstr>
      <vt:lpstr>Summary: Increase Cache Bandwidth</vt:lpstr>
      <vt:lpstr>How to Improve Cache Performance?</vt:lpstr>
      <vt:lpstr>1st Miss Penalty Reduction Technique: Multilevel Caches</vt:lpstr>
      <vt:lpstr>Parameter about Multilevel cache</vt:lpstr>
      <vt:lpstr>Two conceptions for two-level cache</vt:lpstr>
      <vt:lpstr>2nd Miss Penalty Reduction Technique: Critical Word First and Early Restart</vt:lpstr>
      <vt:lpstr>Example: Critical Word First</vt:lpstr>
      <vt:lpstr>3rd Miss Penalty Reduction Technique:  Giving Priority to Read Misses over Writes</vt:lpstr>
      <vt:lpstr>Write buffer</vt:lpstr>
      <vt:lpstr>4th Miss Penalty Reduction Technique:  Merging write Buffer</vt:lpstr>
      <vt:lpstr>Write merging</vt:lpstr>
      <vt:lpstr>Miss Penalty Reduction Technique:  Victim Caches</vt:lpstr>
      <vt:lpstr>The Victim Cache</vt:lpstr>
      <vt:lpstr>How to combine victim Cache ?</vt:lpstr>
      <vt:lpstr>Summary: Miss Penalty Reduction</vt:lpstr>
      <vt:lpstr>PowerPoint Presentation</vt:lpstr>
      <vt:lpstr> How to Improve Cache Performance?</vt:lpstr>
      <vt:lpstr>  Where misses come from?</vt:lpstr>
      <vt:lpstr>3Cs Absolute Miss Rate (SPEC92)</vt:lpstr>
      <vt:lpstr>3Cs Relative Miss Rate</vt:lpstr>
      <vt:lpstr>Reducing Cache Miss Rate</vt:lpstr>
      <vt:lpstr>Cache Organization?</vt:lpstr>
      <vt:lpstr>1st Miss Rate Reduction Technique: Larger Block Size (fixed size&amp;assoc)</vt:lpstr>
      <vt:lpstr>Miss Rate relates Block size</vt:lpstr>
      <vt:lpstr>Performance curve is U-shaped </vt:lpstr>
      <vt:lpstr>Example: Larger Block Size (C-26)</vt:lpstr>
      <vt:lpstr>2nd Miss Rate Reduction Technique:  Larger Caches</vt:lpstr>
      <vt:lpstr>Pro. Vs. cons for large caches</vt:lpstr>
      <vt:lpstr>3rd Miss Rate Reduction Technique:  Higher Associativity</vt:lpstr>
      <vt:lpstr>Associativity</vt:lpstr>
      <vt:lpstr>Associativity vs Cycle Time</vt:lpstr>
      <vt:lpstr>Avg. Memory Access Time vs. Miss Rate (P430)</vt:lpstr>
      <vt:lpstr>4th Miss Rate Reduction Technique: Way Prediction and Pseudo-Associative Cache</vt:lpstr>
      <vt:lpstr>Pseudo-Associative Cache  (column associative)</vt:lpstr>
      <vt:lpstr>Pseudo-Associative Cache</vt:lpstr>
      <vt:lpstr>4th Miss Rate Reduction Technique:  Compiler Optimizations</vt:lpstr>
      <vt:lpstr>Merging Arrays</vt:lpstr>
      <vt:lpstr>b. Loop Interchange</vt:lpstr>
      <vt:lpstr>c. Loop fusion</vt:lpstr>
      <vt:lpstr>d. Unoptimized Matrix Multiplication </vt:lpstr>
      <vt:lpstr>Blocking optimized Matrix Multiplication </vt:lpstr>
      <vt:lpstr>Reducing Conflict Misses by Blocking</vt:lpstr>
      <vt:lpstr>Summary of Compiler Optimizations to Reduce Cache Misses (by hand)</vt:lpstr>
      <vt:lpstr>Summary: Miss Rate Reduction</vt:lpstr>
      <vt:lpstr>How to Improve Cache Performance?</vt:lpstr>
      <vt:lpstr>1st Miss Penalty/Rate Reduction Technique: Hardware Prefetching of Inst.and data</vt:lpstr>
      <vt:lpstr>2nd Miss Penalty/Rate Reduction Technique:  Compiler-controlled prefetch</vt:lpstr>
      <vt:lpstr>Example (P307):  Compiler-controlled prefetch</vt:lpstr>
      <vt:lpstr>Example cont.:  Compiler-controlled prefetch</vt:lpstr>
      <vt:lpstr>PowerPoint Presentation</vt:lpstr>
    </vt:vector>
  </TitlesOfParts>
  <Company>zjucs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 22      How to improve cache performance (cont)</dc:title>
  <dc:creator>jxh</dc:creator>
  <cp:lastModifiedBy>Microsoft Office User</cp:lastModifiedBy>
  <cp:revision>58</cp:revision>
  <dcterms:created xsi:type="dcterms:W3CDTF">2008-10-30T15:40:15Z</dcterms:created>
  <dcterms:modified xsi:type="dcterms:W3CDTF">2023-10-12T12:36:43Z</dcterms:modified>
</cp:coreProperties>
</file>