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00" r:id="rId2"/>
    <p:sldMasterId id="2147483712" r:id="rId3"/>
    <p:sldMasterId id="2147483724" r:id="rId4"/>
    <p:sldMasterId id="2147483738" r:id="rId5"/>
    <p:sldMasterId id="2147483753" r:id="rId6"/>
    <p:sldMasterId id="2147483798" r:id="rId7"/>
  </p:sldMasterIdLst>
  <p:notesMasterIdLst>
    <p:notesMasterId r:id="rId70"/>
  </p:notesMasterIdLst>
  <p:sldIdLst>
    <p:sldId id="256" r:id="rId8"/>
    <p:sldId id="281" r:id="rId9"/>
    <p:sldId id="282" r:id="rId10"/>
    <p:sldId id="296" r:id="rId11"/>
    <p:sldId id="297"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59" r:id="rId25"/>
    <p:sldId id="258" r:id="rId26"/>
    <p:sldId id="261" r:id="rId27"/>
    <p:sldId id="265" r:id="rId28"/>
    <p:sldId id="295" r:id="rId29"/>
    <p:sldId id="267" r:id="rId30"/>
    <p:sldId id="272" r:id="rId31"/>
    <p:sldId id="273" r:id="rId32"/>
    <p:sldId id="274" r:id="rId33"/>
    <p:sldId id="275" r:id="rId34"/>
    <p:sldId id="277" r:id="rId35"/>
    <p:sldId id="276" r:id="rId36"/>
    <p:sldId id="278"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Lst>
  <p:sldSz cx="9144000" cy="6858000" type="screen4x3"/>
  <p:notesSz cx="7099300" cy="10234613"/>
  <p:defaultTextStyle>
    <a:defPPr>
      <a:defRPr lang="zh-CN"/>
    </a:defPPr>
    <a:lvl1pPr algn="l" rtl="0" fontAlgn="base">
      <a:spcBef>
        <a:spcPct val="0"/>
      </a:spcBef>
      <a:spcAft>
        <a:spcPct val="0"/>
      </a:spcAft>
      <a:defRPr sz="4400" kern="1200">
        <a:solidFill>
          <a:schemeClr val="tx2"/>
        </a:solidFill>
        <a:latin typeface="Arial" pitchFamily="34" charset="0"/>
        <a:ea typeface="宋体" pitchFamily="2" charset="-122"/>
        <a:cs typeface="+mn-cs"/>
      </a:defRPr>
    </a:lvl1pPr>
    <a:lvl2pPr marL="457200" algn="l" rtl="0" fontAlgn="base">
      <a:spcBef>
        <a:spcPct val="0"/>
      </a:spcBef>
      <a:spcAft>
        <a:spcPct val="0"/>
      </a:spcAft>
      <a:defRPr sz="4400" kern="1200">
        <a:solidFill>
          <a:schemeClr val="tx2"/>
        </a:solidFill>
        <a:latin typeface="Arial" pitchFamily="34" charset="0"/>
        <a:ea typeface="宋体" pitchFamily="2" charset="-122"/>
        <a:cs typeface="+mn-cs"/>
      </a:defRPr>
    </a:lvl2pPr>
    <a:lvl3pPr marL="914400" algn="l" rtl="0" fontAlgn="base">
      <a:spcBef>
        <a:spcPct val="0"/>
      </a:spcBef>
      <a:spcAft>
        <a:spcPct val="0"/>
      </a:spcAft>
      <a:defRPr sz="4400" kern="1200">
        <a:solidFill>
          <a:schemeClr val="tx2"/>
        </a:solidFill>
        <a:latin typeface="Arial" pitchFamily="34" charset="0"/>
        <a:ea typeface="宋体" pitchFamily="2" charset="-122"/>
        <a:cs typeface="+mn-cs"/>
      </a:defRPr>
    </a:lvl3pPr>
    <a:lvl4pPr marL="1371600" algn="l" rtl="0" fontAlgn="base">
      <a:spcBef>
        <a:spcPct val="0"/>
      </a:spcBef>
      <a:spcAft>
        <a:spcPct val="0"/>
      </a:spcAft>
      <a:defRPr sz="4400" kern="1200">
        <a:solidFill>
          <a:schemeClr val="tx2"/>
        </a:solidFill>
        <a:latin typeface="Arial" pitchFamily="34" charset="0"/>
        <a:ea typeface="宋体" pitchFamily="2" charset="-122"/>
        <a:cs typeface="+mn-cs"/>
      </a:defRPr>
    </a:lvl4pPr>
    <a:lvl5pPr marL="1828800" algn="l" rtl="0" fontAlgn="base">
      <a:spcBef>
        <a:spcPct val="0"/>
      </a:spcBef>
      <a:spcAft>
        <a:spcPct val="0"/>
      </a:spcAft>
      <a:defRPr sz="4400" kern="1200">
        <a:solidFill>
          <a:schemeClr val="tx2"/>
        </a:solidFill>
        <a:latin typeface="Arial" pitchFamily="34" charset="0"/>
        <a:ea typeface="宋体" pitchFamily="2" charset="-122"/>
        <a:cs typeface="+mn-cs"/>
      </a:defRPr>
    </a:lvl5pPr>
    <a:lvl6pPr marL="2286000" algn="l" defTabSz="914400" rtl="0" eaLnBrk="1" latinLnBrk="0" hangingPunct="1">
      <a:defRPr sz="4400" kern="1200">
        <a:solidFill>
          <a:schemeClr val="tx2"/>
        </a:solidFill>
        <a:latin typeface="Arial" pitchFamily="34" charset="0"/>
        <a:ea typeface="宋体" pitchFamily="2" charset="-122"/>
        <a:cs typeface="+mn-cs"/>
      </a:defRPr>
    </a:lvl6pPr>
    <a:lvl7pPr marL="2743200" algn="l" defTabSz="914400" rtl="0" eaLnBrk="1" latinLnBrk="0" hangingPunct="1">
      <a:defRPr sz="4400" kern="1200">
        <a:solidFill>
          <a:schemeClr val="tx2"/>
        </a:solidFill>
        <a:latin typeface="Arial" pitchFamily="34" charset="0"/>
        <a:ea typeface="宋体" pitchFamily="2" charset="-122"/>
        <a:cs typeface="+mn-cs"/>
      </a:defRPr>
    </a:lvl7pPr>
    <a:lvl8pPr marL="3200400" algn="l" defTabSz="914400" rtl="0" eaLnBrk="1" latinLnBrk="0" hangingPunct="1">
      <a:defRPr sz="4400" kern="1200">
        <a:solidFill>
          <a:schemeClr val="tx2"/>
        </a:solidFill>
        <a:latin typeface="Arial" pitchFamily="34" charset="0"/>
        <a:ea typeface="宋体" pitchFamily="2" charset="-122"/>
        <a:cs typeface="+mn-cs"/>
      </a:defRPr>
    </a:lvl8pPr>
    <a:lvl9pPr marL="3657600" algn="l" defTabSz="914400" rtl="0" eaLnBrk="1" latinLnBrk="0" hangingPunct="1">
      <a:defRPr sz="4400" kern="1200">
        <a:solidFill>
          <a:schemeClr val="tx2"/>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2955" autoAdjust="0"/>
  </p:normalViewPr>
  <p:slideViewPr>
    <p:cSldViewPr>
      <p:cViewPr varScale="1">
        <p:scale>
          <a:sx n="82" d="100"/>
          <a:sy n="82" d="100"/>
        </p:scale>
        <p:origin x="1860" y="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7.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z" userId="c4e1dd2b-9cad-4a1c-933f-14a5ced6eec8" providerId="ADAL" clId="{173A0795-A2F8-4437-8E02-8246D6955D1B}"/>
    <pc:docChg chg="undo custSel modSld">
      <pc:chgData name="hz" userId="c4e1dd2b-9cad-4a1c-933f-14a5ced6eec8" providerId="ADAL" clId="{173A0795-A2F8-4437-8E02-8246D6955D1B}" dt="2023-10-30T11:48:51.032" v="587" actId="1076"/>
      <pc:docMkLst>
        <pc:docMk/>
      </pc:docMkLst>
      <pc:sldChg chg="addSp modSp mod">
        <pc:chgData name="hz" userId="c4e1dd2b-9cad-4a1c-933f-14a5ced6eec8" providerId="ADAL" clId="{173A0795-A2F8-4437-8E02-8246D6955D1B}" dt="2023-10-30T07:57:22.402" v="261" actId="1076"/>
        <pc:sldMkLst>
          <pc:docMk/>
          <pc:sldMk cId="0" sldId="283"/>
        </pc:sldMkLst>
        <pc:spChg chg="add mod">
          <ac:chgData name="hz" userId="c4e1dd2b-9cad-4a1c-933f-14a5ced6eec8" providerId="ADAL" clId="{173A0795-A2F8-4437-8E02-8246D6955D1B}" dt="2023-10-30T07:57:22.402" v="261" actId="1076"/>
          <ac:spMkLst>
            <pc:docMk/>
            <pc:sldMk cId="0" sldId="283"/>
            <ac:spMk id="2" creationId="{6B3194BD-E7EE-4973-AE03-50BC60C6CFF5}"/>
          </ac:spMkLst>
        </pc:spChg>
        <pc:spChg chg="mod">
          <ac:chgData name="hz" userId="c4e1dd2b-9cad-4a1c-933f-14a5ced6eec8" providerId="ADAL" clId="{173A0795-A2F8-4437-8E02-8246D6955D1B}" dt="2023-10-30T07:56:37.780" v="218" actId="20577"/>
          <ac:spMkLst>
            <pc:docMk/>
            <pc:sldMk cId="0" sldId="283"/>
            <ac:spMk id="45062" creationId="{00000000-0000-0000-0000-000000000000}"/>
          </ac:spMkLst>
        </pc:spChg>
        <pc:grpChg chg="mod">
          <ac:chgData name="hz" userId="c4e1dd2b-9cad-4a1c-933f-14a5ced6eec8" providerId="ADAL" clId="{173A0795-A2F8-4437-8E02-8246D6955D1B}" dt="2023-10-30T07:54:07.514" v="126" actId="1076"/>
          <ac:grpSpMkLst>
            <pc:docMk/>
            <pc:sldMk cId="0" sldId="283"/>
            <ac:grpSpMk id="45064" creationId="{00000000-0000-0000-0000-000000000000}"/>
          </ac:grpSpMkLst>
        </pc:grpChg>
      </pc:sldChg>
      <pc:sldChg chg="addSp modSp mod">
        <pc:chgData name="hz" userId="c4e1dd2b-9cad-4a1c-933f-14a5ced6eec8" providerId="ADAL" clId="{173A0795-A2F8-4437-8E02-8246D6955D1B}" dt="2023-10-30T08:20:53.416" v="395" actId="1076"/>
        <pc:sldMkLst>
          <pc:docMk/>
          <pc:sldMk cId="0" sldId="290"/>
        </pc:sldMkLst>
        <pc:spChg chg="add mod">
          <ac:chgData name="hz" userId="c4e1dd2b-9cad-4a1c-933f-14a5ced6eec8" providerId="ADAL" clId="{173A0795-A2F8-4437-8E02-8246D6955D1B}" dt="2023-10-30T08:20:50.777" v="394" actId="255"/>
          <ac:spMkLst>
            <pc:docMk/>
            <pc:sldMk cId="0" sldId="290"/>
            <ac:spMk id="2" creationId="{2BB9B610-BA20-475C-B1A4-46CCFE6F84AF}"/>
          </ac:spMkLst>
        </pc:spChg>
        <pc:spChg chg="add mod">
          <ac:chgData name="hz" userId="c4e1dd2b-9cad-4a1c-933f-14a5ced6eec8" providerId="ADAL" clId="{173A0795-A2F8-4437-8E02-8246D6955D1B}" dt="2023-10-30T08:20:53.416" v="395" actId="1076"/>
          <ac:spMkLst>
            <pc:docMk/>
            <pc:sldMk cId="0" sldId="290"/>
            <ac:spMk id="6" creationId="{8752F57B-1D62-43DD-A9CB-2471E15A55A0}"/>
          </ac:spMkLst>
        </pc:spChg>
      </pc:sldChg>
      <pc:sldChg chg="modSp mod">
        <pc:chgData name="hz" userId="c4e1dd2b-9cad-4a1c-933f-14a5ced6eec8" providerId="ADAL" clId="{173A0795-A2F8-4437-8E02-8246D6955D1B}" dt="2023-10-30T08:15:55.419" v="286" actId="20577"/>
        <pc:sldMkLst>
          <pc:docMk/>
          <pc:sldMk cId="0" sldId="291"/>
        </pc:sldMkLst>
        <pc:spChg chg="mod">
          <ac:chgData name="hz" userId="c4e1dd2b-9cad-4a1c-933f-14a5ced6eec8" providerId="ADAL" clId="{173A0795-A2F8-4437-8E02-8246D6955D1B}" dt="2023-10-30T08:15:55.419" v="286" actId="20577"/>
          <ac:spMkLst>
            <pc:docMk/>
            <pc:sldMk cId="0" sldId="291"/>
            <ac:spMk id="54276" creationId="{00000000-0000-0000-0000-000000000000}"/>
          </ac:spMkLst>
        </pc:spChg>
      </pc:sldChg>
      <pc:sldChg chg="addSp modSp mod">
        <pc:chgData name="hz" userId="c4e1dd2b-9cad-4a1c-933f-14a5ced6eec8" providerId="ADAL" clId="{173A0795-A2F8-4437-8E02-8246D6955D1B}" dt="2023-10-30T08:22:22.321" v="420" actId="14100"/>
        <pc:sldMkLst>
          <pc:docMk/>
          <pc:sldMk cId="0" sldId="292"/>
        </pc:sldMkLst>
        <pc:spChg chg="add mod">
          <ac:chgData name="hz" userId="c4e1dd2b-9cad-4a1c-933f-14a5ced6eec8" providerId="ADAL" clId="{173A0795-A2F8-4437-8E02-8246D6955D1B}" dt="2023-10-30T08:22:22.321" v="420" actId="14100"/>
          <ac:spMkLst>
            <pc:docMk/>
            <pc:sldMk cId="0" sldId="292"/>
            <ac:spMk id="2" creationId="{D2BBF1BD-6627-4330-A066-6C2247BF2C88}"/>
          </ac:spMkLst>
        </pc:spChg>
      </pc:sldChg>
      <pc:sldChg chg="addSp delSp modSp mod">
        <pc:chgData name="hz" userId="c4e1dd2b-9cad-4a1c-933f-14a5ced6eec8" providerId="ADAL" clId="{173A0795-A2F8-4437-8E02-8246D6955D1B}" dt="2023-10-30T08:27:47.779" v="521" actId="1076"/>
        <pc:sldMkLst>
          <pc:docMk/>
          <pc:sldMk cId="0" sldId="293"/>
        </pc:sldMkLst>
        <pc:spChg chg="add mod">
          <ac:chgData name="hz" userId="c4e1dd2b-9cad-4a1c-933f-14a5ced6eec8" providerId="ADAL" clId="{173A0795-A2F8-4437-8E02-8246D6955D1B}" dt="2023-10-30T08:26:42.995" v="461" actId="1076"/>
          <ac:spMkLst>
            <pc:docMk/>
            <pc:sldMk cId="0" sldId="293"/>
            <ac:spMk id="2" creationId="{91B6DFBD-8839-43E1-9FDE-87BFA4AD4549}"/>
          </ac:spMkLst>
        </pc:spChg>
        <pc:spChg chg="add del mod">
          <ac:chgData name="hz" userId="c4e1dd2b-9cad-4a1c-933f-14a5ced6eec8" providerId="ADAL" clId="{173A0795-A2F8-4437-8E02-8246D6955D1B}" dt="2023-10-30T08:26:49.631" v="464"/>
          <ac:spMkLst>
            <pc:docMk/>
            <pc:sldMk cId="0" sldId="293"/>
            <ac:spMk id="3" creationId="{55724154-83D0-4379-9A3E-6610B372AA5D}"/>
          </ac:spMkLst>
        </pc:spChg>
        <pc:spChg chg="add mod">
          <ac:chgData name="hz" userId="c4e1dd2b-9cad-4a1c-933f-14a5ced6eec8" providerId="ADAL" clId="{173A0795-A2F8-4437-8E02-8246D6955D1B}" dt="2023-10-30T08:27:47.779" v="521" actId="1076"/>
          <ac:spMkLst>
            <pc:docMk/>
            <pc:sldMk cId="0" sldId="293"/>
            <ac:spMk id="6" creationId="{2E1F6C82-6CB3-4E65-98DB-6B42582CF22F}"/>
          </ac:spMkLst>
        </pc:spChg>
      </pc:sldChg>
      <pc:sldChg chg="addSp modSp mod">
        <pc:chgData name="hz" userId="c4e1dd2b-9cad-4a1c-933f-14a5ced6eec8" providerId="ADAL" clId="{173A0795-A2F8-4437-8E02-8246D6955D1B}" dt="2023-10-30T11:26:02.896" v="569" actId="255"/>
        <pc:sldMkLst>
          <pc:docMk/>
          <pc:sldMk cId="0" sldId="311"/>
        </pc:sldMkLst>
        <pc:spChg chg="add mod">
          <ac:chgData name="hz" userId="c4e1dd2b-9cad-4a1c-933f-14a5ced6eec8" providerId="ADAL" clId="{173A0795-A2F8-4437-8E02-8246D6955D1B}" dt="2023-10-30T11:26:02.896" v="569" actId="255"/>
          <ac:spMkLst>
            <pc:docMk/>
            <pc:sldMk cId="0" sldId="311"/>
            <ac:spMk id="2" creationId="{01CACD8D-725F-4BBF-B388-5E7E144EC45B}"/>
          </ac:spMkLst>
        </pc:spChg>
        <pc:spChg chg="mod">
          <ac:chgData name="hz" userId="c4e1dd2b-9cad-4a1c-933f-14a5ced6eec8" providerId="ADAL" clId="{173A0795-A2F8-4437-8E02-8246D6955D1B}" dt="2023-10-30T09:03:36.457" v="523" actId="1076"/>
          <ac:spMkLst>
            <pc:docMk/>
            <pc:sldMk cId="0" sldId="311"/>
            <ac:spMk id="81924" creationId="{00000000-0000-0000-0000-000000000000}"/>
          </ac:spMkLst>
        </pc:spChg>
      </pc:sldChg>
      <pc:sldChg chg="modSp mod">
        <pc:chgData name="hz" userId="c4e1dd2b-9cad-4a1c-933f-14a5ced6eec8" providerId="ADAL" clId="{173A0795-A2F8-4437-8E02-8246D6955D1B}" dt="2023-10-30T10:41:20.963" v="529"/>
        <pc:sldMkLst>
          <pc:docMk/>
          <pc:sldMk cId="0" sldId="326"/>
        </pc:sldMkLst>
        <pc:spChg chg="mod">
          <ac:chgData name="hz" userId="c4e1dd2b-9cad-4a1c-933f-14a5ced6eec8" providerId="ADAL" clId="{173A0795-A2F8-4437-8E02-8246D6955D1B}" dt="2023-10-30T10:41:20.963" v="529"/>
          <ac:spMkLst>
            <pc:docMk/>
            <pc:sldMk cId="0" sldId="326"/>
            <ac:spMk id="97282" creationId="{00000000-0000-0000-0000-000000000000}"/>
          </ac:spMkLst>
        </pc:spChg>
      </pc:sldChg>
      <pc:sldChg chg="addSp modSp mod">
        <pc:chgData name="hz" userId="c4e1dd2b-9cad-4a1c-933f-14a5ced6eec8" providerId="ADAL" clId="{173A0795-A2F8-4437-8E02-8246D6955D1B}" dt="2023-10-30T11:48:51.032" v="587" actId="1076"/>
        <pc:sldMkLst>
          <pc:docMk/>
          <pc:sldMk cId="0" sldId="327"/>
        </pc:sldMkLst>
        <pc:spChg chg="add mod">
          <ac:chgData name="hz" userId="c4e1dd2b-9cad-4a1c-933f-14a5ced6eec8" providerId="ADAL" clId="{173A0795-A2F8-4437-8E02-8246D6955D1B}" dt="2023-10-30T11:48:41.297" v="578" actId="1076"/>
          <ac:spMkLst>
            <pc:docMk/>
            <pc:sldMk cId="0" sldId="327"/>
            <ac:spMk id="2" creationId="{BA107CA9-77D1-44E3-966F-6E5690F8CE58}"/>
          </ac:spMkLst>
        </pc:spChg>
        <pc:spChg chg="add mod">
          <ac:chgData name="hz" userId="c4e1dd2b-9cad-4a1c-933f-14a5ced6eec8" providerId="ADAL" clId="{173A0795-A2F8-4437-8E02-8246D6955D1B}" dt="2023-10-30T11:48:51.032" v="587" actId="1076"/>
          <ac:spMkLst>
            <pc:docMk/>
            <pc:sldMk cId="0" sldId="327"/>
            <ac:spMk id="6" creationId="{906F5653-C031-4D96-B46F-C7BD455D359C}"/>
          </ac:spMkLst>
        </pc:spChg>
        <pc:graphicFrameChg chg="mod">
          <ac:chgData name="hz" userId="c4e1dd2b-9cad-4a1c-933f-14a5ced6eec8" providerId="ADAL" clId="{173A0795-A2F8-4437-8E02-8246D6955D1B}" dt="2023-10-30T10:59:56.327" v="540"/>
          <ac:graphicFrameMkLst>
            <pc:docMk/>
            <pc:sldMk cId="0" sldId="327"/>
            <ac:graphicFrameMk id="98308" creationId="{00000000-0000-0000-0000-000000000000}"/>
          </ac:graphicFrameMkLst>
        </pc:graphicFrameChg>
      </pc:sldChg>
    </pc:docChg>
  </pc:docChgLst>
  <pc:docChgLst>
    <pc:chgData name="hz" userId="c4e1dd2b-9cad-4a1c-933f-14a5ced6eec8" providerId="ADAL" clId="{BF8C8436-AC05-4002-B106-E2A324C162D8}"/>
    <pc:docChg chg="undo custSel modSld">
      <pc:chgData name="hz" userId="c4e1dd2b-9cad-4a1c-933f-14a5ced6eec8" providerId="ADAL" clId="{BF8C8436-AC05-4002-B106-E2A324C162D8}" dt="2023-10-31T02:36:56.677" v="224" actId="1076"/>
      <pc:docMkLst>
        <pc:docMk/>
      </pc:docMkLst>
      <pc:sldChg chg="addSp delSp modSp mod">
        <pc:chgData name="hz" userId="c4e1dd2b-9cad-4a1c-933f-14a5ced6eec8" providerId="ADAL" clId="{BF8C8436-AC05-4002-B106-E2A324C162D8}" dt="2023-10-31T02:14:49.152" v="129" actId="255"/>
        <pc:sldMkLst>
          <pc:docMk/>
          <pc:sldMk cId="0" sldId="265"/>
        </pc:sldMkLst>
        <pc:spChg chg="add del mod">
          <ac:chgData name="hz" userId="c4e1dd2b-9cad-4a1c-933f-14a5ced6eec8" providerId="ADAL" clId="{BF8C8436-AC05-4002-B106-E2A324C162D8}" dt="2023-10-31T02:12:10.013" v="72" actId="478"/>
          <ac:spMkLst>
            <pc:docMk/>
            <pc:sldMk cId="0" sldId="265"/>
            <ac:spMk id="2" creationId="{BB6FF3DF-57BE-4F77-9C2C-1C83ACDD1FCC}"/>
          </ac:spMkLst>
        </pc:spChg>
        <pc:spChg chg="add mod">
          <ac:chgData name="hz" userId="c4e1dd2b-9cad-4a1c-933f-14a5ced6eec8" providerId="ADAL" clId="{BF8C8436-AC05-4002-B106-E2A324C162D8}" dt="2023-10-31T02:12:32.469" v="76" actId="208"/>
          <ac:spMkLst>
            <pc:docMk/>
            <pc:sldMk cId="0" sldId="265"/>
            <ac:spMk id="3" creationId="{F4E27C8A-C8C8-45EA-B6C6-5008FA81DA88}"/>
          </ac:spMkLst>
        </pc:spChg>
        <pc:spChg chg="add mod">
          <ac:chgData name="hz" userId="c4e1dd2b-9cad-4a1c-933f-14a5ced6eec8" providerId="ADAL" clId="{BF8C8436-AC05-4002-B106-E2A324C162D8}" dt="2023-10-31T02:14:49.152" v="129" actId="255"/>
          <ac:spMkLst>
            <pc:docMk/>
            <pc:sldMk cId="0" sldId="265"/>
            <ac:spMk id="4" creationId="{F53650E0-AF8C-4803-B4A9-2973D5C231DA}"/>
          </ac:spMkLst>
        </pc:spChg>
        <pc:spChg chg="add del mod">
          <ac:chgData name="hz" userId="c4e1dd2b-9cad-4a1c-933f-14a5ced6eec8" providerId="ADAL" clId="{BF8C8436-AC05-4002-B106-E2A324C162D8}" dt="2023-10-31T02:12:08.318" v="71" actId="478"/>
          <ac:spMkLst>
            <pc:docMk/>
            <pc:sldMk cId="0" sldId="265"/>
            <ac:spMk id="157" creationId="{82ED7E4D-55E8-46BF-A129-33165F086F27}"/>
          </ac:spMkLst>
        </pc:spChg>
        <pc:spChg chg="add mod">
          <ac:chgData name="hz" userId="c4e1dd2b-9cad-4a1c-933f-14a5ced6eec8" providerId="ADAL" clId="{BF8C8436-AC05-4002-B106-E2A324C162D8}" dt="2023-10-31T02:12:48.590" v="78" actId="14100"/>
          <ac:spMkLst>
            <pc:docMk/>
            <pc:sldMk cId="0" sldId="265"/>
            <ac:spMk id="159" creationId="{15023A02-47E0-43BB-9E78-18EEE32A98C5}"/>
          </ac:spMkLst>
        </pc:spChg>
      </pc:sldChg>
      <pc:sldChg chg="addSp modSp mod">
        <pc:chgData name="hz" userId="c4e1dd2b-9cad-4a1c-933f-14a5ced6eec8" providerId="ADAL" clId="{BF8C8436-AC05-4002-B106-E2A324C162D8}" dt="2023-10-31T02:19:55.749" v="179" actId="1076"/>
        <pc:sldMkLst>
          <pc:docMk/>
          <pc:sldMk cId="0" sldId="273"/>
        </pc:sldMkLst>
        <pc:spChg chg="add mod">
          <ac:chgData name="hz" userId="c4e1dd2b-9cad-4a1c-933f-14a5ced6eec8" providerId="ADAL" clId="{BF8C8436-AC05-4002-B106-E2A324C162D8}" dt="2023-10-31T02:19:55.749" v="179" actId="1076"/>
          <ac:spMkLst>
            <pc:docMk/>
            <pc:sldMk cId="0" sldId="273"/>
            <ac:spMk id="2" creationId="{D57F5AEE-BB15-4C15-A67A-EEA4212FCAB5}"/>
          </ac:spMkLst>
        </pc:spChg>
        <pc:spChg chg="add mod">
          <ac:chgData name="hz" userId="c4e1dd2b-9cad-4a1c-933f-14a5ced6eec8" providerId="ADAL" clId="{BF8C8436-AC05-4002-B106-E2A324C162D8}" dt="2023-10-31T02:19:41.905" v="173" actId="1076"/>
          <ac:spMkLst>
            <pc:docMk/>
            <pc:sldMk cId="0" sldId="273"/>
            <ac:spMk id="6" creationId="{1D671E02-CC2F-4561-9BEA-42BB4251A3D9}"/>
          </ac:spMkLst>
        </pc:spChg>
      </pc:sldChg>
      <pc:sldChg chg="delSp modSp mod modNotesTx">
        <pc:chgData name="hz" userId="c4e1dd2b-9cad-4a1c-933f-14a5ced6eec8" providerId="ADAL" clId="{BF8C8436-AC05-4002-B106-E2A324C162D8}" dt="2023-10-31T01:54:25.241" v="45" actId="20577"/>
        <pc:sldMkLst>
          <pc:docMk/>
          <pc:sldMk cId="0" sldId="283"/>
        </pc:sldMkLst>
        <pc:spChg chg="del">
          <ac:chgData name="hz" userId="c4e1dd2b-9cad-4a1c-933f-14a5ced6eec8" providerId="ADAL" clId="{BF8C8436-AC05-4002-B106-E2A324C162D8}" dt="2023-10-31T01:51:47.570" v="1" actId="478"/>
          <ac:spMkLst>
            <pc:docMk/>
            <pc:sldMk cId="0" sldId="283"/>
            <ac:spMk id="2" creationId="{6B3194BD-E7EE-4973-AE03-50BC60C6CFF5}"/>
          </ac:spMkLst>
        </pc:spChg>
        <pc:spChg chg="mod">
          <ac:chgData name="hz" userId="c4e1dd2b-9cad-4a1c-933f-14a5ced6eec8" providerId="ADAL" clId="{BF8C8436-AC05-4002-B106-E2A324C162D8}" dt="2023-10-31T01:54:25.241" v="45" actId="20577"/>
          <ac:spMkLst>
            <pc:docMk/>
            <pc:sldMk cId="0" sldId="283"/>
            <ac:spMk id="45062" creationId="{00000000-0000-0000-0000-000000000000}"/>
          </ac:spMkLst>
        </pc:spChg>
        <pc:grpChg chg="mod">
          <ac:chgData name="hz" userId="c4e1dd2b-9cad-4a1c-933f-14a5ced6eec8" providerId="ADAL" clId="{BF8C8436-AC05-4002-B106-E2A324C162D8}" dt="2023-10-31T01:52:24.468" v="27" actId="1076"/>
          <ac:grpSpMkLst>
            <pc:docMk/>
            <pc:sldMk cId="0" sldId="283"/>
            <ac:grpSpMk id="45064" creationId="{00000000-0000-0000-0000-000000000000}"/>
          </ac:grpSpMkLst>
        </pc:grpChg>
      </pc:sldChg>
      <pc:sldChg chg="modSp mod">
        <pc:chgData name="hz" userId="c4e1dd2b-9cad-4a1c-933f-14a5ced6eec8" providerId="ADAL" clId="{BF8C8436-AC05-4002-B106-E2A324C162D8}" dt="2023-10-31T02:06:47.087" v="48" actId="20577"/>
        <pc:sldMkLst>
          <pc:docMk/>
          <pc:sldMk cId="0" sldId="293"/>
        </pc:sldMkLst>
        <pc:spChg chg="mod">
          <ac:chgData name="hz" userId="c4e1dd2b-9cad-4a1c-933f-14a5ced6eec8" providerId="ADAL" clId="{BF8C8436-AC05-4002-B106-E2A324C162D8}" dt="2023-10-31T02:06:47.087" v="48" actId="20577"/>
          <ac:spMkLst>
            <pc:docMk/>
            <pc:sldMk cId="0" sldId="293"/>
            <ac:spMk id="56323" creationId="{00000000-0000-0000-0000-000000000000}"/>
          </ac:spMkLst>
        </pc:spChg>
      </pc:sldChg>
      <pc:sldChg chg="modSp mod">
        <pc:chgData name="hz" userId="c4e1dd2b-9cad-4a1c-933f-14a5ced6eec8" providerId="ADAL" clId="{BF8C8436-AC05-4002-B106-E2A324C162D8}" dt="2023-10-31T02:32:56.264" v="185" actId="20577"/>
        <pc:sldMkLst>
          <pc:docMk/>
          <pc:sldMk cId="0" sldId="327"/>
        </pc:sldMkLst>
        <pc:spChg chg="mod">
          <ac:chgData name="hz" userId="c4e1dd2b-9cad-4a1c-933f-14a5ced6eec8" providerId="ADAL" clId="{BF8C8436-AC05-4002-B106-E2A324C162D8}" dt="2023-10-31T02:32:56.264" v="185" actId="20577"/>
          <ac:spMkLst>
            <pc:docMk/>
            <pc:sldMk cId="0" sldId="327"/>
            <ac:spMk id="6" creationId="{906F5653-C031-4D96-B46F-C7BD455D359C}"/>
          </ac:spMkLst>
        </pc:spChg>
      </pc:sldChg>
      <pc:sldChg chg="addSp modSp mod">
        <pc:chgData name="hz" userId="c4e1dd2b-9cad-4a1c-933f-14a5ced6eec8" providerId="ADAL" clId="{BF8C8436-AC05-4002-B106-E2A324C162D8}" dt="2023-10-31T02:36:56.677" v="224" actId="1076"/>
        <pc:sldMkLst>
          <pc:docMk/>
          <pc:sldMk cId="0" sldId="329"/>
        </pc:sldMkLst>
        <pc:spChg chg="add mod">
          <ac:chgData name="hz" userId="c4e1dd2b-9cad-4a1c-933f-14a5ced6eec8" providerId="ADAL" clId="{BF8C8436-AC05-4002-B106-E2A324C162D8}" dt="2023-10-31T02:36:56.677" v="224" actId="1076"/>
          <ac:spMkLst>
            <pc:docMk/>
            <pc:sldMk cId="0" sldId="329"/>
            <ac:spMk id="2" creationId="{5207DE5B-AE3C-4AB0-BE47-70EA6E3AAE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solidFill>
                  <a:schemeClr val="tx1"/>
                </a:solidFill>
              </a:defRPr>
            </a:lvl1pPr>
          </a:lstStyle>
          <a:p>
            <a:endParaRPr lang="en-US" altLang="zh-CN"/>
          </a:p>
        </p:txBody>
      </p:sp>
      <p:sp>
        <p:nvSpPr>
          <p:cNvPr id="122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solidFill>
                  <a:schemeClr val="tx1"/>
                </a:solidFill>
              </a:defRPr>
            </a:lvl1pPr>
          </a:lstStyle>
          <a:p>
            <a:endParaRPr lang="en-US" altLang="zh-CN"/>
          </a:p>
        </p:txBody>
      </p:sp>
      <p:sp>
        <p:nvSpPr>
          <p:cNvPr id="1229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solidFill>
                  <a:schemeClr val="tx1"/>
                </a:solidFill>
              </a:defRPr>
            </a:lvl1pPr>
          </a:lstStyle>
          <a:p>
            <a:endParaRPr lang="en-US" altLang="zh-CN"/>
          </a:p>
        </p:txBody>
      </p:sp>
      <p:sp>
        <p:nvSpPr>
          <p:cNvPr id="122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solidFill>
                  <a:schemeClr val="tx1"/>
                </a:solidFill>
              </a:defRPr>
            </a:lvl1pPr>
          </a:lstStyle>
          <a:p>
            <a:fld id="{F2AD2DC7-2862-4236-8673-5ABFDF8C89FE}" type="slidenum">
              <a:rPr lang="en-US" altLang="zh-CN"/>
              <a:pPr/>
              <a:t>‹#›</a:t>
            </a:fld>
            <a:endParaRPr lang="en-US" altLang="zh-CN"/>
          </a:p>
        </p:txBody>
      </p:sp>
    </p:spTree>
    <p:extLst>
      <p:ext uri="{BB962C8B-B14F-4D97-AF65-F5344CB8AC3E}">
        <p14:creationId xmlns:p14="http://schemas.microsoft.com/office/powerpoint/2010/main" val="2394730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CPU</a:t>
            </a:r>
            <a:r>
              <a:rPr lang="zh-CN" altLang="en-US" sz="1200" dirty="0"/>
              <a:t>角度来看，一次逻辑上的</a:t>
            </a:r>
            <a:r>
              <a:rPr lang="en-US" altLang="zh-CN" sz="1200" dirty="0"/>
              <a:t>cache</a:t>
            </a:r>
            <a:r>
              <a:rPr lang="zh-CN" altLang="en-US" sz="1200" dirty="0"/>
              <a:t>访问最小粒度为</a:t>
            </a:r>
            <a:r>
              <a:rPr lang="en-US" altLang="zh-CN" sz="1200" dirty="0"/>
              <a:t>4</a:t>
            </a:r>
            <a:r>
              <a:rPr lang="zh-CN" altLang="en-US" sz="1200" dirty="0"/>
              <a:t>个字，但物理上访问粒度还是一个字</a:t>
            </a:r>
          </a:p>
          <a:p>
            <a:endParaRPr lang="zh-CN" altLang="en-US" dirty="0"/>
          </a:p>
        </p:txBody>
      </p:sp>
      <p:sp>
        <p:nvSpPr>
          <p:cNvPr id="4" name="灯片编号占位符 3"/>
          <p:cNvSpPr>
            <a:spLocks noGrp="1"/>
          </p:cNvSpPr>
          <p:nvPr>
            <p:ph type="sldNum" sz="quarter" idx="5"/>
          </p:nvPr>
        </p:nvSpPr>
        <p:spPr/>
        <p:txBody>
          <a:bodyPr/>
          <a:lstStyle/>
          <a:p>
            <a:fld id="{F2AD2DC7-2862-4236-8673-5ABFDF8C89FE}" type="slidenum">
              <a:rPr lang="en-US" altLang="zh-CN" smtClean="0"/>
              <a:pPr/>
              <a:t>6</a:t>
            </a:fld>
            <a:endParaRPr lang="en-US" altLang="zh-CN"/>
          </a:p>
        </p:txBody>
      </p:sp>
    </p:spTree>
    <p:extLst>
      <p:ext uri="{BB962C8B-B14F-4D97-AF65-F5344CB8AC3E}">
        <p14:creationId xmlns:p14="http://schemas.microsoft.com/office/powerpoint/2010/main" val="3671376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760F31-FF37-43B1-896A-A1DCCC0A69A2}" type="slidenum">
              <a:rPr lang="en-US" altLang="zh-CN"/>
              <a:pPr/>
              <a:t>11</a:t>
            </a:fld>
            <a:endParaRPr lang="en-US" altLang="zh-CN"/>
          </a:p>
        </p:txBody>
      </p:sp>
      <p:sp>
        <p:nvSpPr>
          <p:cNvPr id="51202" name="Rectangle 2"/>
          <p:cNvSpPr>
            <a:spLocks noGrp="1" noChangeArrowheads="1"/>
          </p:cNvSpPr>
          <p:nvPr>
            <p:ph type="body" idx="1"/>
          </p:nvPr>
        </p:nvSpPr>
        <p:spPr>
          <a:xfrm>
            <a:off x="533400" y="4860925"/>
            <a:ext cx="6118225" cy="4605338"/>
          </a:xfrm>
          <a:noFill/>
          <a:ln/>
        </p:spPr>
        <p:txBody>
          <a:bodyPr lIns="98017" tIns="48148" rIns="98017" bIns="48148"/>
          <a:lstStyle/>
          <a:p>
            <a:r>
              <a:rPr lang="en-US" altLang="zh-CN"/>
              <a:t>Without interleaving, the frequency of our access will be limited by the DRAM cycle time.</a:t>
            </a:r>
          </a:p>
          <a:p>
            <a:r>
              <a:rPr lang="en-US" altLang="zh-CN"/>
              <a:t>With interleaving, that is having multiple banks of memory, we can access the memory much more frequently by accessing another bank while the last bank is finishing up its  cycle.</a:t>
            </a:r>
          </a:p>
          <a:p>
            <a:r>
              <a:rPr lang="en-US" altLang="zh-CN"/>
              <a:t>For example, first we will access memory bank 0.  Once we get the data from Bank 0, we will access Bank 1 while Bank 0 is still finishing up the rest of its DRAM cycle.</a:t>
            </a:r>
          </a:p>
          <a:p>
            <a:r>
              <a:rPr lang="en-US" altLang="zh-CN"/>
              <a:t>Ideally, with interleaving, how quickly we can perform memory access will be limited by the memory access time only.</a:t>
            </a:r>
          </a:p>
          <a:p>
            <a:r>
              <a:rPr lang="en-US" altLang="zh-CN"/>
              <a:t>Memory interleaving is one common techniques to improve memory performance.</a:t>
            </a:r>
          </a:p>
          <a:p>
            <a:endParaRPr lang="en-US" altLang="zh-CN"/>
          </a:p>
          <a:p>
            <a:r>
              <a:rPr lang="en-US" altLang="zh-CN"/>
              <a:t>+ 1 = 68 min. (Y:48)</a:t>
            </a:r>
          </a:p>
        </p:txBody>
      </p:sp>
      <p:sp>
        <p:nvSpPr>
          <p:cNvPr id="51203" name="Rectangle 3"/>
          <p:cNvSpPr>
            <a:spLocks noGrp="1" noRot="1" noChangeAspect="1" noChangeArrowheads="1" noTextEdit="1"/>
          </p:cNvSpPr>
          <p:nvPr>
            <p:ph type="sldImg"/>
          </p:nvPr>
        </p:nvSpPr>
        <p:spPr>
          <a:xfrm>
            <a:off x="987425" y="642938"/>
            <a:ext cx="5137150" cy="3852862"/>
          </a:xfrm>
          <a:ln>
            <a:noFill/>
          </a:ln>
        </p:spPr>
      </p:sp>
    </p:spTree>
    <p:extLst>
      <p:ext uri="{BB962C8B-B14F-4D97-AF65-F5344CB8AC3E}">
        <p14:creationId xmlns:p14="http://schemas.microsoft.com/office/powerpoint/2010/main" val="223580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AD2DC7-2862-4236-8673-5ABFDF8C89FE}" type="slidenum">
              <a:rPr lang="en-US" altLang="zh-CN" smtClean="0"/>
              <a:pPr/>
              <a:t>15</a:t>
            </a:fld>
            <a:endParaRPr lang="en-US" altLang="zh-CN"/>
          </a:p>
        </p:txBody>
      </p:sp>
    </p:spTree>
    <p:extLst>
      <p:ext uri="{BB962C8B-B14F-4D97-AF65-F5344CB8AC3E}">
        <p14:creationId xmlns:p14="http://schemas.microsoft.com/office/powerpoint/2010/main" val="2774631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95FD2-3BD0-4980-A900-94B8209723B8}" type="slidenum">
              <a:rPr lang="en-US" altLang="zh-CN"/>
              <a:pPr/>
              <a:t>21</a:t>
            </a:fld>
            <a:endParaRPr lang="en-US" altLang="zh-CN"/>
          </a:p>
        </p:txBody>
      </p:sp>
      <p:sp>
        <p:nvSpPr>
          <p:cNvPr id="13314" name="Rectangle 2"/>
          <p:cNvSpPr>
            <a:spLocks noGrp="1" noChangeArrowheads="1"/>
          </p:cNvSpPr>
          <p:nvPr>
            <p:ph type="body" idx="1"/>
          </p:nvPr>
        </p:nvSpPr>
        <p:spPr>
          <a:xfrm>
            <a:off x="533400" y="4860925"/>
            <a:ext cx="6116638" cy="4605338"/>
          </a:xfrm>
          <a:noFill/>
          <a:ln/>
        </p:spPr>
        <p:txBody>
          <a:bodyPr lIns="96380" tIns="47345" rIns="96380" bIns="47345"/>
          <a:lstStyle/>
          <a:p>
            <a:r>
              <a:rPr lang="en-US"/>
              <a:t>Similar to DRAM write, DRAM read can also be a Early read or a Late read.</a:t>
            </a:r>
          </a:p>
          <a:p>
            <a:r>
              <a:rPr lang="en-US"/>
              <a:t>In the Early Read Cycle, Output Enable is asserted before CAS is asserted so the data lines will contain valid data one Read access time after the CAS line has gone low.</a:t>
            </a:r>
          </a:p>
          <a:p>
            <a:r>
              <a:rPr lang="en-US"/>
              <a:t>In the Late Read cycle, Output Enable is asserted after CAS is asserted so the data will not be available on the data lines until one read access time after OE is asserted.</a:t>
            </a:r>
          </a:p>
          <a:p>
            <a:r>
              <a:rPr lang="en-US"/>
              <a:t>Once again, notice that the RAS line has to remain asserted during the entire time. The DRAM read cycle time is defined as the time between the two RAS pulse.</a:t>
            </a:r>
          </a:p>
          <a:p>
            <a:r>
              <a:rPr lang="en-US"/>
              <a:t>Notice that the DRAM read cycle time is much longer than the read access time.</a:t>
            </a:r>
          </a:p>
          <a:p>
            <a:r>
              <a:rPr lang="en-US"/>
              <a:t>Q: RAS &amp; CAS at same time? Yes, both must be low</a:t>
            </a:r>
          </a:p>
          <a:p>
            <a:endParaRPr lang="en-US"/>
          </a:p>
          <a:p>
            <a:r>
              <a:rPr lang="en-US"/>
              <a:t>+2 = 65 min. (Y:45)</a:t>
            </a:r>
          </a:p>
        </p:txBody>
      </p:sp>
      <p:sp>
        <p:nvSpPr>
          <p:cNvPr id="13315" name="Rectangle 3"/>
          <p:cNvSpPr>
            <a:spLocks noGrp="1" noRot="1" noChangeAspect="1" noChangeArrowheads="1" noTextEdit="1"/>
          </p:cNvSpPr>
          <p:nvPr>
            <p:ph type="sldImg"/>
          </p:nvPr>
        </p:nvSpPr>
        <p:spPr>
          <a:xfrm>
            <a:off x="1012825" y="660400"/>
            <a:ext cx="5092700" cy="3819525"/>
          </a:xfrm>
          <a:ln>
            <a:noFill/>
          </a:ln>
        </p:spPr>
      </p:sp>
    </p:spTree>
    <p:extLst>
      <p:ext uri="{BB962C8B-B14F-4D97-AF65-F5344CB8AC3E}">
        <p14:creationId xmlns:p14="http://schemas.microsoft.com/office/powerpoint/2010/main" val="1413956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AD2DC7-2862-4236-8673-5ABFDF8C89FE}" type="slidenum">
              <a:rPr lang="en-US" altLang="zh-CN" smtClean="0"/>
              <a:pPr/>
              <a:t>44</a:t>
            </a:fld>
            <a:endParaRPr lang="en-US" altLang="zh-CN"/>
          </a:p>
        </p:txBody>
      </p:sp>
    </p:spTree>
    <p:extLst>
      <p:ext uri="{BB962C8B-B14F-4D97-AF65-F5344CB8AC3E}">
        <p14:creationId xmlns:p14="http://schemas.microsoft.com/office/powerpoint/2010/main" val="62918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AD2DC7-2862-4236-8673-5ABFDF8C89FE}" type="slidenum">
              <a:rPr lang="en-US" altLang="zh-CN" smtClean="0"/>
              <a:pPr/>
              <a:t>60</a:t>
            </a:fld>
            <a:endParaRPr lang="en-US" altLang="zh-CN"/>
          </a:p>
        </p:txBody>
      </p:sp>
    </p:spTree>
    <p:extLst>
      <p:ext uri="{BB962C8B-B14F-4D97-AF65-F5344CB8AC3E}">
        <p14:creationId xmlns:p14="http://schemas.microsoft.com/office/powerpoint/2010/main" val="1631439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7.xml"/><Relationship Id="rId4" Type="http://schemas.openxmlformats.org/officeDocument/2006/relationships/image" Target="../media/image9.jpe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4500562" y="6429396"/>
            <a:ext cx="1285884"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B40FA4E0-3E88-4C50-9B3C-92C87794AF5B}"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26A74AD-974D-475C-BC4A-781D324C6404}"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DIGITAL LOGIC CIRCUIT</a:t>
            </a:r>
            <a:r>
              <a:rPr lang="en-US" altLang="zh-CN">
                <a:solidFill>
                  <a:schemeClr val="bg1"/>
                </a:solidFill>
              </a:rPr>
              <a:t>           </a:t>
            </a: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71575" y="0"/>
            <a:ext cx="7772400" cy="844550"/>
          </a:xfrm>
        </p:spPr>
        <p:txBody>
          <a:bodyPr/>
          <a:lstStyle/>
          <a:p>
            <a:r>
              <a:rPr lang="zh-CN" altLang="en-US"/>
              <a:t>单击此处编辑母版标题样式</a:t>
            </a:r>
          </a:p>
        </p:txBody>
      </p:sp>
      <p:sp>
        <p:nvSpPr>
          <p:cNvPr id="3" name="表格占位符 2"/>
          <p:cNvSpPr>
            <a:spLocks noGrp="1"/>
          </p:cNvSpPr>
          <p:nvPr>
            <p:ph type="tbl" idx="1"/>
          </p:nvPr>
        </p:nvSpPr>
        <p:spPr>
          <a:xfrm>
            <a:off x="685800" y="1143000"/>
            <a:ext cx="8172450" cy="4762500"/>
          </a:xfrm>
        </p:spPr>
        <p:txBody>
          <a:bodyPr/>
          <a:lstStyle/>
          <a:p>
            <a:r>
              <a:rPr lang="zh-CN" altLang="en-US"/>
              <a:t>单击图标添加表格</a:t>
            </a:r>
          </a:p>
        </p:txBody>
      </p:sp>
      <p:sp>
        <p:nvSpPr>
          <p:cNvPr id="4" name="页脚占位符 3"/>
          <p:cNvSpPr>
            <a:spLocks noGrp="1"/>
          </p:cNvSpPr>
          <p:nvPr>
            <p:ph type="ftr" sz="quarter" idx="10"/>
          </p:nvPr>
        </p:nvSpPr>
        <p:spPr>
          <a:xfrm>
            <a:off x="3324225" y="6524625"/>
            <a:ext cx="3479800" cy="344488"/>
          </a:xfrm>
        </p:spPr>
        <p:txBody>
          <a:bodyPr/>
          <a:lstStyle>
            <a:lvl1pPr>
              <a:defRPr/>
            </a:lvl1pPr>
          </a:lstStyle>
          <a:p>
            <a:r>
              <a:rPr lang="en-US" altLang="zh-CN"/>
              <a:t>DIGITAL LOGIC CIRCUIT</a:t>
            </a:r>
            <a:r>
              <a:rPr lang="en-US" altLang="zh-CN">
                <a:solidFill>
                  <a:schemeClr val="bg1"/>
                </a:solidFill>
              </a:rPr>
              <a:t>           </a:t>
            </a:r>
          </a:p>
        </p:txBody>
      </p:sp>
      <p:sp>
        <p:nvSpPr>
          <p:cNvPr id="5" name="日期占位符 4"/>
          <p:cNvSpPr>
            <a:spLocks noGrp="1"/>
          </p:cNvSpPr>
          <p:nvPr>
            <p:ph type="dt" sz="half" idx="11"/>
          </p:nvPr>
        </p:nvSpPr>
        <p:spPr>
          <a:xfrm>
            <a:off x="0" y="6400800"/>
            <a:ext cx="32766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4244975" cy="4795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125538"/>
            <a:ext cx="4244975" cy="4795837"/>
          </a:xfrm>
        </p:spPr>
        <p:txBody>
          <a:bodyPr/>
          <a:lstStyle/>
          <a:p>
            <a:endParaRPr lang="zh-CN" altLang="en-US"/>
          </a:p>
        </p:txBody>
      </p:sp>
      <p:sp>
        <p:nvSpPr>
          <p:cNvPr id="5" name="日期占位符 4"/>
          <p:cNvSpPr>
            <a:spLocks noGrp="1"/>
          </p:cNvSpPr>
          <p:nvPr>
            <p:ph type="dt" sz="half" idx="10"/>
          </p:nvPr>
        </p:nvSpPr>
        <p:spPr>
          <a:xfrm>
            <a:off x="1258888" y="6308725"/>
            <a:ext cx="2289175" cy="320675"/>
          </a:xfrm>
          <a:prstGeom prst="rect">
            <a:avLst/>
          </a:prstGeom>
        </p:spPr>
        <p:txBody>
          <a:bodyPr/>
          <a:lstStyle>
            <a:lvl1pPr>
              <a:defRPr/>
            </a:lvl1pPr>
          </a:lstStyle>
          <a:p>
            <a:r>
              <a:rPr lang="en-US" altLang="zh-CN"/>
              <a:t>Feb.2008_jxh_Introduction</a:t>
            </a:r>
          </a:p>
        </p:txBody>
      </p:sp>
      <p:sp>
        <p:nvSpPr>
          <p:cNvPr id="6" name="页脚占位符 5"/>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0"/>
            <a:ext cx="8642350" cy="5921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1258888" y="6308725"/>
            <a:ext cx="2289175" cy="320675"/>
          </a:xfrm>
          <a:prstGeom prst="rect">
            <a:avLst/>
          </a:prstGeom>
        </p:spPr>
        <p:txBody>
          <a:bodyPr/>
          <a:lstStyle>
            <a:lvl1pPr>
              <a:defRPr/>
            </a:lvl1pPr>
          </a:lstStyle>
          <a:p>
            <a:r>
              <a:rPr lang="en-US" altLang="zh-CN"/>
              <a:t>Feb.2008_jxh_Introduction</a:t>
            </a:r>
          </a:p>
        </p:txBody>
      </p:sp>
      <p:sp>
        <p:nvSpPr>
          <p:cNvPr id="4" name="页脚占位符 3"/>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684213" y="6286544"/>
            <a:ext cx="8459787"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0" y="6286544"/>
            <a:ext cx="684213" cy="571480"/>
          </a:xfrm>
          <a:prstGeom prst="rect">
            <a:avLst/>
          </a:prstGeom>
          <a:noFill/>
          <a:ln w="9525">
            <a:noFill/>
            <a:miter lim="800000"/>
            <a:headEnd/>
            <a:tailEnd/>
          </a:ln>
        </p:spPr>
      </p:pic>
      <p:sp>
        <p:nvSpPr>
          <p:cNvPr id="9" name="灯片编号占位符 5"/>
          <p:cNvSpPr txBox="1">
            <a:spLocks/>
          </p:cNvSpPr>
          <p:nvPr/>
        </p:nvSpPr>
        <p:spPr bwMode="auto">
          <a:xfrm>
            <a:off x="4500562" y="6429396"/>
            <a:ext cx="1285884"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785786" y="6324546"/>
            <a:ext cx="4357718" cy="400110"/>
          </a:xfrm>
          <a:prstGeom prst="rect">
            <a:avLst/>
          </a:prstGeom>
          <a:noFill/>
        </p:spPr>
        <p:txBody>
          <a:bodyPr wrap="square" rtlCol="0">
            <a:spAutoFit/>
          </a:bodyPr>
          <a:lstStyle/>
          <a:p>
            <a:r>
              <a:rPr lang="en-US" altLang="zh-CN" sz="2000" b="0" baseline="0" dirty="0">
                <a:solidFill>
                  <a:schemeClr val="bg1"/>
                </a:solidFill>
              </a:rPr>
              <a:t>Architecture _</a:t>
            </a:r>
            <a:r>
              <a:rPr lang="en-US" altLang="zh-CN" sz="2000" b="0" baseline="0" dirty="0" err="1">
                <a:solidFill>
                  <a:schemeClr val="bg1"/>
                </a:solidFill>
              </a:rPr>
              <a:t>jxh</a:t>
            </a:r>
            <a:endParaRPr lang="zh-CN" altLang="en-US" sz="20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3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714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0034" y="121442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0034" y="185418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87859" y="121442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87859" y="185418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6876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600200"/>
            <a:ext cx="4070350"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274638"/>
            <a:ext cx="2071688"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67425"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4500562" y="6429396"/>
            <a:ext cx="1285884"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684213" y="6286544"/>
            <a:ext cx="8459787"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0" y="6286544"/>
            <a:ext cx="684213" cy="571480"/>
          </a:xfrm>
          <a:prstGeom prst="rect">
            <a:avLst/>
          </a:prstGeom>
          <a:noFill/>
          <a:ln w="9525">
            <a:noFill/>
            <a:miter lim="800000"/>
            <a:headEnd/>
            <a:tailEnd/>
          </a:ln>
        </p:spPr>
      </p:pic>
      <p:sp>
        <p:nvSpPr>
          <p:cNvPr id="9" name="灯片编号占位符 5"/>
          <p:cNvSpPr txBox="1">
            <a:spLocks/>
          </p:cNvSpPr>
          <p:nvPr/>
        </p:nvSpPr>
        <p:spPr bwMode="auto">
          <a:xfrm>
            <a:off x="4500562" y="6429396"/>
            <a:ext cx="1285884"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785786" y="6324546"/>
            <a:ext cx="4357718" cy="461665"/>
          </a:xfrm>
          <a:prstGeom prst="rect">
            <a:avLst/>
          </a:prstGeom>
          <a:noFill/>
        </p:spPr>
        <p:txBody>
          <a:bodyPr wrap="square" rtlCol="0">
            <a:spAutoFit/>
          </a:bodyPr>
          <a:lstStyle/>
          <a:p>
            <a:r>
              <a:rPr lang="en-US" altLang="zh-CN" b="0" baseline="0" dirty="0">
                <a:solidFill>
                  <a:schemeClr val="bg1"/>
                </a:solidFill>
              </a:rPr>
              <a:t>Architecture </a:t>
            </a:r>
            <a:r>
              <a:rPr lang="en-US" altLang="zh-CN" b="0" baseline="0" dirty="0" err="1">
                <a:solidFill>
                  <a:schemeClr val="bg1"/>
                </a:solidFill>
              </a:rPr>
              <a:t>Lab_jxh</a:t>
            </a:r>
            <a:endParaRPr lang="zh-CN" altLang="en-US"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905000"/>
            <a:ext cx="8540750" cy="4194175"/>
          </a:xfrm>
        </p:spPr>
        <p:txBody>
          <a:bodyPr/>
          <a:lstStyle/>
          <a:p>
            <a:r>
              <a:rPr lang="zh-CN" altLang="en-US"/>
              <a:t>单击图标添加表格</a:t>
            </a:r>
          </a:p>
        </p:txBody>
      </p:sp>
      <p:sp>
        <p:nvSpPr>
          <p:cNvPr id="4" name="日期占位符 3"/>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289175"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905000"/>
            <a:ext cx="8540750" cy="4194175"/>
          </a:xfrm>
        </p:spPr>
        <p:txBody>
          <a:bodyPr/>
          <a:lstStyle/>
          <a:p>
            <a:r>
              <a:rPr lang="zh-CN" altLang="en-US"/>
              <a:t>单击图标添加表格</a:t>
            </a:r>
          </a:p>
        </p:txBody>
      </p:sp>
      <p:sp>
        <p:nvSpPr>
          <p:cNvPr id="4" name="日期占位符 3"/>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289175"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4EA11FE7-8B54-4599-ACA3-A905A6784821}"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9" y="1341440"/>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a:t>单击此处编辑母版副标题样式</a:t>
            </a:r>
            <a:endParaRPr lang="en-US" altLang="zh-CN" dirty="0"/>
          </a:p>
        </p:txBody>
      </p:sp>
    </p:spTree>
    <p:extLst>
      <p:ext uri="{BB962C8B-B14F-4D97-AF65-F5344CB8AC3E}">
        <p14:creationId xmlns:p14="http://schemas.microsoft.com/office/powerpoint/2010/main" val="2509143632"/>
      </p:ext>
    </p:extLst>
  </p:cSld>
  <p:clrMapOvr>
    <a:masterClrMapping/>
  </p:clrMapOvr>
  <p:transition spd="slow">
    <p:pull dir="ru"/>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112439938"/>
      </p:ext>
    </p:extLst>
  </p:cSld>
  <p:clrMapOvr>
    <a:masterClrMapping/>
  </p:clrMapOvr>
  <p:transition spd="slow">
    <p:pull dir="ru"/>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63B0DB7-A750-49A3-ADD6-021068ED4030}"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2821159343"/>
      </p:ext>
    </p:extLst>
  </p:cSld>
  <p:clrMapOvr>
    <a:masterClrMapping/>
  </p:clrMapOvr>
  <p:transition spd="slow">
    <p:pull dir="ru"/>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03F5D6F1-3E68-4EDC-B0AB-3640B8B9C6F2}"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2298319840"/>
      </p:ext>
    </p:extLst>
  </p:cSld>
  <p:clrMapOvr>
    <a:masterClrMapping/>
  </p:clrMapOvr>
  <p:transition spd="slow">
    <p:pull dir="ru"/>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7DD214D1-BF86-4409-8869-21F6838797C7}" type="slidenum">
              <a:rPr lang="en-US" altLang="zh-CN" smtClean="0"/>
              <a:pPr>
                <a:defRPr/>
              </a:pPr>
              <a:t>‹#›</a:t>
            </a:fld>
            <a:endParaRPr lang="en-US" altLang="zh-CN"/>
          </a:p>
        </p:txBody>
      </p:sp>
    </p:spTree>
    <p:extLst>
      <p:ext uri="{BB962C8B-B14F-4D97-AF65-F5344CB8AC3E}">
        <p14:creationId xmlns:p14="http://schemas.microsoft.com/office/powerpoint/2010/main" val="204494345"/>
      </p:ext>
    </p:extLst>
  </p:cSld>
  <p:clrMapOvr>
    <a:masterClrMapping/>
  </p:clrMapOvr>
  <p:transition spd="slow">
    <p:pull dir="ru"/>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23221565"/>
      </p:ext>
    </p:extLst>
  </p:cSld>
  <p:clrMapOvr>
    <a:masterClrMapping/>
  </p:clrMapOvr>
  <p:transition spd="slow">
    <p:pull dir="ru"/>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48642526-09A8-4B7B-B4A7-280195D00261}" type="slidenum">
              <a:rPr lang="en-US" altLang="zh-CN" smtClean="0"/>
              <a:pPr>
                <a:defRPr/>
              </a:pPr>
              <a:t>‹#›</a:t>
            </a:fld>
            <a:endParaRPr lang="en-US" altLang="zh-CN"/>
          </a:p>
        </p:txBody>
      </p:sp>
    </p:spTree>
    <p:extLst>
      <p:ext uri="{BB962C8B-B14F-4D97-AF65-F5344CB8AC3E}">
        <p14:creationId xmlns:p14="http://schemas.microsoft.com/office/powerpoint/2010/main" val="3757571356"/>
      </p:ext>
    </p:extLst>
  </p:cSld>
  <p:clrMapOvr>
    <a:masterClrMapping/>
  </p:clrMapOvr>
  <p:transition spd="slow">
    <p:pull dir="ru"/>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4EA11FE7-8B54-4599-ACA3-A905A6784821}" type="slidenum">
              <a:rPr lang="zh-CN" altLang="en-US" smtClean="0"/>
              <a:pPr>
                <a:defRPr/>
              </a:pPr>
              <a:t>‹#›</a:t>
            </a:fld>
            <a:endParaRPr lang="en-US" altLang="zh-CN"/>
          </a:p>
        </p:txBody>
      </p:sp>
    </p:spTree>
    <p:extLst>
      <p:ext uri="{BB962C8B-B14F-4D97-AF65-F5344CB8AC3E}">
        <p14:creationId xmlns:p14="http://schemas.microsoft.com/office/powerpoint/2010/main" val="1529418391"/>
      </p:ext>
    </p:extLst>
  </p:cSld>
  <p:clrMapOvr>
    <a:masterClrMapping/>
  </p:clrMapOvr>
  <p:transition spd="slow">
    <p:pull dir="ru"/>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C71696B-1B82-4239-AFFB-7DE3BCB2520F}" type="slidenum">
              <a:rPr lang="zh-CN" altLang="en-US" smtClean="0"/>
              <a:pPr>
                <a:defRPr/>
              </a:pPr>
              <a:t>‹#›</a:t>
            </a:fld>
            <a:endParaRPr lang="en-US" altLang="zh-CN"/>
          </a:p>
        </p:txBody>
      </p:sp>
    </p:spTree>
    <p:extLst>
      <p:ext uri="{BB962C8B-B14F-4D97-AF65-F5344CB8AC3E}">
        <p14:creationId xmlns:p14="http://schemas.microsoft.com/office/powerpoint/2010/main" val="2460522389"/>
      </p:ext>
    </p:extLst>
  </p:cSld>
  <p:clrMapOvr>
    <a:masterClrMapping/>
  </p:clrMapOvr>
  <p:transition spd="slow">
    <p:pull dir="ru"/>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r>
              <a:rPr lang="en-US" altLang="zh-CN"/>
              <a:t>DIGITAL LOGIC CIRCUIT</a:t>
            </a:r>
            <a:r>
              <a:rPr lang="en-US" altLang="zh-CN">
                <a:solidFill>
                  <a:schemeClr val="bg1"/>
                </a:solidFill>
                <a:effectLst/>
              </a:rPr>
              <a:t>           </a:t>
            </a:r>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B40FA4E0-3E88-4C50-9B3C-92C87794AF5B}" type="slidenum">
              <a:rPr lang="zh-CN" altLang="en-US" smtClean="0"/>
              <a:pPr>
                <a:defRPr/>
              </a:pPr>
              <a:t>‹#›</a:t>
            </a:fld>
            <a:endParaRPr lang="en-US" altLang="zh-CN"/>
          </a:p>
        </p:txBody>
      </p:sp>
    </p:spTree>
    <p:extLst>
      <p:ext uri="{BB962C8B-B14F-4D97-AF65-F5344CB8AC3E}">
        <p14:creationId xmlns:p14="http://schemas.microsoft.com/office/powerpoint/2010/main" val="3755059280"/>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0C71696B-1B82-4239-AFFB-7DE3BCB2520F}"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426A74AD-974D-475C-BC4A-781D324C6404}" type="slidenum">
              <a:rPr lang="zh-CN" altLang="en-US" smtClean="0"/>
              <a:pPr>
                <a:defRPr/>
              </a:pPr>
              <a:t>‹#›</a:t>
            </a:fld>
            <a:endParaRPr lang="en-US" altLang="zh-CN"/>
          </a:p>
        </p:txBody>
      </p:sp>
    </p:spTree>
    <p:extLst>
      <p:ext uri="{BB962C8B-B14F-4D97-AF65-F5344CB8AC3E}">
        <p14:creationId xmlns:p14="http://schemas.microsoft.com/office/powerpoint/2010/main" val="4030538698"/>
      </p:ext>
    </p:extLst>
  </p:cSld>
  <p:clrMapOvr>
    <a:masterClrMapping/>
  </p:clrMapOvr>
  <p:transition spd="slow">
    <p:pull dir="ru"/>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95544406"/>
      </p:ext>
    </p:extLst>
  </p:cSld>
  <p:clrMapOvr>
    <a:masterClrMapping/>
  </p:clrMapOvr>
  <p:transition spd="slow">
    <p:pull dir="ru"/>
  </p:transition>
  <p:hf sldNum="0" hdr="0" ftr="0"/>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746908914"/>
      </p:ext>
    </p:extLst>
  </p:cSld>
  <p:clrMapOvr>
    <a:masterClrMapping/>
  </p:clrMapOvr>
  <p:transition spd="slow">
    <p:pull dir="ru"/>
  </p:transition>
  <p:hf sldNum="0" hdr="0" ftr="0"/>
</p:sldLayout>
</file>

<file path=ppt/slideLayouts/slideLayout93.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3224920207"/>
      </p:ext>
    </p:extLst>
  </p:cSld>
  <p:clrMapOvr>
    <a:masterClrMapping/>
  </p:clrMapOvr>
  <p:transition spd="slow">
    <p:pull dir="ru"/>
  </p:transition>
  <p:hf sldNum="0" hdr="0" ftr="0"/>
</p:sldLayout>
</file>

<file path=ppt/slideLayouts/slideLayout9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a:t>单击此处编辑母版标题样式</a:t>
            </a:r>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eaLnBrk="0" fontAlgn="base" hangingPunct="0">
              <a:spcBef>
                <a:spcPct val="0"/>
              </a:spcBef>
              <a:spcAft>
                <a:spcPct val="0"/>
              </a:spcAft>
              <a:defRPr/>
            </a:pPr>
            <a:fld id="{0F6E2B49-16E2-456D-953E-87FC8AC7298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/20</a:t>
            </a:r>
          </a:p>
        </p:txBody>
      </p:sp>
      <p:sp>
        <p:nvSpPr>
          <p:cNvPr id="6" name="Rectangle 5"/>
          <p:cNvSpPr>
            <a:spLocks noGrp="1" noChangeArrowheads="1"/>
          </p:cNvSpPr>
          <p:nvPr>
            <p:ph type="dt" sz="half" idx="12"/>
          </p:nvPr>
        </p:nvSpPr>
        <p:spPr>
          <a:xfrm>
            <a:off x="1500189" y="6400800"/>
            <a:ext cx="3500437" cy="457200"/>
          </a:xfrm>
          <a:prstGeom prst="rect">
            <a:avLst/>
          </a:prstGeom>
        </p:spPr>
        <p:txBody>
          <a:bodyPr/>
          <a:lstStyle>
            <a:lvl1pPr algn="l">
              <a:defRPr sz="1050">
                <a:solidFill>
                  <a:schemeClr val="tx1"/>
                </a:solidFill>
                <a:latin typeface="Arial" charset="0"/>
              </a:defRPr>
            </a:lvl1pPr>
          </a:lstStyle>
          <a:p>
            <a:endParaRPr lang="en-US" altLang="zh-CN"/>
          </a:p>
        </p:txBody>
      </p:sp>
    </p:spTree>
    <p:extLst>
      <p:ext uri="{BB962C8B-B14F-4D97-AF65-F5344CB8AC3E}">
        <p14:creationId xmlns:p14="http://schemas.microsoft.com/office/powerpoint/2010/main" val="1128936529"/>
      </p:ext>
    </p:extLst>
  </p:cSld>
  <p:clrMapOvr>
    <a:masterClrMapping/>
  </p:clrMapOvr>
  <p:transition/>
  <p:hf sldNum="0" hdr="0" ftr="0"/>
</p:sldLayout>
</file>

<file path=ppt/slideLayouts/slideLayout95.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125538"/>
            <a:ext cx="4244975" cy="4795837"/>
          </a:xfrm>
          <a:prstGeom prst="rect">
            <a:avLst/>
          </a:prstGeom>
        </p:spPr>
        <p:txBody>
          <a:bodyPr/>
          <a:lstStyle/>
          <a:p>
            <a:endParaRPr lang="zh-CN" altLang="en-US"/>
          </a:p>
        </p:txBody>
      </p:sp>
      <p:sp>
        <p:nvSpPr>
          <p:cNvPr id="5" name="日期占位符 4"/>
          <p:cNvSpPr>
            <a:spLocks noGrp="1"/>
          </p:cNvSpPr>
          <p:nvPr>
            <p:ph type="dt" sz="half" idx="10"/>
          </p:nvPr>
        </p:nvSpPr>
        <p:spPr>
          <a:xfrm>
            <a:off x="1258888" y="6308725"/>
            <a:ext cx="2289175" cy="320675"/>
          </a:xfrm>
          <a:prstGeom prst="rect">
            <a:avLst/>
          </a:prstGeom>
        </p:spPr>
        <p:txBody>
          <a:bodyPr/>
          <a:lstStyle>
            <a:lvl1pPr>
              <a:defRPr/>
            </a:lvl1pPr>
          </a:lstStyle>
          <a:p>
            <a:r>
              <a:rPr lang="en-US" altLang="zh-CN"/>
              <a:t>Feb.2008_jxh_Introduction</a:t>
            </a:r>
          </a:p>
        </p:txBody>
      </p:sp>
      <p:sp>
        <p:nvSpPr>
          <p:cNvPr id="6" name="页脚占位符 5"/>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1254113420"/>
      </p:ext>
    </p:extLst>
  </p:cSld>
  <p:clrMapOvr>
    <a:masterClrMapping/>
  </p:clrMapOvr>
  <p:transition spd="slow">
    <p:pull dir="ru"/>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0"/>
            <a:ext cx="8642350" cy="59213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1258888" y="6308725"/>
            <a:ext cx="2289175" cy="320675"/>
          </a:xfrm>
          <a:prstGeom prst="rect">
            <a:avLst/>
          </a:prstGeom>
        </p:spPr>
        <p:txBody>
          <a:bodyPr/>
          <a:lstStyle>
            <a:lvl1pPr>
              <a:defRPr/>
            </a:lvl1pPr>
          </a:lstStyle>
          <a:p>
            <a:r>
              <a:rPr lang="en-US" altLang="zh-CN"/>
              <a:t>Feb.2008_jxh_Introduction</a:t>
            </a:r>
          </a:p>
        </p:txBody>
      </p:sp>
      <p:sp>
        <p:nvSpPr>
          <p:cNvPr id="4" name="页脚占位符 3"/>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1506244511"/>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image" Target="../media/image3.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image" Target="../media/image2.png"/><Relationship Id="rId2" Type="http://schemas.openxmlformats.org/officeDocument/2006/relationships/slideLayout" Target="../slideLayouts/slideLayout40.xml"/><Relationship Id="rId16"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audio" Target="../media/audio1.wav"/><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4.jpe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6" Type="http://schemas.openxmlformats.org/officeDocument/2006/relationships/image" Target="../media/image4.jpeg"/><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6.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theme" Target="../theme/theme7.xml"/><Relationship Id="rId3" Type="http://schemas.openxmlformats.org/officeDocument/2006/relationships/slideLayout" Target="../slideLayouts/slideLayout82.xml"/><Relationship Id="rId21" Type="http://schemas.openxmlformats.org/officeDocument/2006/relationships/image" Target="../media/image8.png"/><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image" Target="../media/image7.jpeg"/><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image" Target="../media/image6.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857488" y="81558"/>
            <a:ext cx="5900750"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457200" y="1357298"/>
            <a:ext cx="82296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9"/>
          <a:srcRect/>
          <a:stretch>
            <a:fillRect/>
          </a:stretch>
        </p:blipFill>
        <p:spPr bwMode="auto">
          <a:xfrm>
            <a:off x="684213" y="6308725"/>
            <a:ext cx="8459787"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20"/>
          <a:srcRect/>
          <a:stretch>
            <a:fillRect/>
          </a:stretch>
        </p:blipFill>
        <p:spPr bwMode="auto">
          <a:xfrm>
            <a:off x="0" y="6308725"/>
            <a:ext cx="684213" cy="549275"/>
          </a:xfrm>
          <a:prstGeom prst="rect">
            <a:avLst/>
          </a:prstGeom>
          <a:noFill/>
          <a:ln w="9525">
            <a:noFill/>
            <a:miter lim="800000"/>
            <a:headEnd/>
            <a:tailEnd/>
          </a:ln>
        </p:spPr>
      </p:pic>
      <p:pic>
        <p:nvPicPr>
          <p:cNvPr id="11" name="图片 10" descr="zju.bmp"/>
          <p:cNvPicPr>
            <a:picLocks noChangeAspect="1"/>
          </p:cNvPicPr>
          <p:nvPr/>
        </p:nvPicPr>
        <p:blipFill>
          <a:blip r:embed="rId21"/>
          <a:stretch>
            <a:fillRect/>
          </a:stretch>
        </p:blipFill>
        <p:spPr>
          <a:xfrm>
            <a:off x="142844" y="285728"/>
            <a:ext cx="2617616" cy="857256"/>
          </a:xfrm>
          <a:prstGeom prst="rect">
            <a:avLst/>
          </a:prstGeom>
        </p:spPr>
      </p:pic>
      <p:sp>
        <p:nvSpPr>
          <p:cNvPr id="12" name="TextBox 11"/>
          <p:cNvSpPr txBox="1"/>
          <p:nvPr/>
        </p:nvSpPr>
        <p:spPr>
          <a:xfrm>
            <a:off x="785786" y="6324546"/>
            <a:ext cx="4357718" cy="400110"/>
          </a:xfrm>
          <a:prstGeom prst="rect">
            <a:avLst/>
          </a:prstGeom>
          <a:noFill/>
        </p:spPr>
        <p:txBody>
          <a:bodyPr wrap="square" rtlCol="0">
            <a:spAutoFit/>
          </a:bodyPr>
          <a:lstStyle/>
          <a:p>
            <a:r>
              <a:rPr lang="en-US" altLang="zh-CN" sz="2000" b="0" baseline="0" dirty="0" err="1">
                <a:solidFill>
                  <a:schemeClr val="bg1"/>
                </a:solidFill>
              </a:rPr>
              <a:t>Architecture_jxh</a:t>
            </a:r>
            <a:endParaRPr lang="zh-CN" altLang="en-US" sz="2000" b="0" dirty="0">
              <a:solidFill>
                <a:schemeClr val="bg1"/>
              </a:solidFill>
            </a:endParaRPr>
          </a:p>
        </p:txBody>
      </p:sp>
      <p:sp>
        <p:nvSpPr>
          <p:cNvPr id="13" name="灯片编号占位符 5"/>
          <p:cNvSpPr txBox="1">
            <a:spLocks/>
          </p:cNvSpPr>
          <p:nvPr/>
        </p:nvSpPr>
        <p:spPr>
          <a:xfrm>
            <a:off x="5072066" y="6357958"/>
            <a:ext cx="1285884"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
        <p:nvSpPr>
          <p:cNvPr id="14" name="Rectangle 12"/>
          <p:cNvSpPr>
            <a:spLocks noChangeArrowheads="1"/>
          </p:cNvSpPr>
          <p:nvPr userDrawn="1"/>
        </p:nvSpPr>
        <p:spPr bwMode="auto">
          <a:xfrm>
            <a:off x="7239000" y="6400800"/>
            <a:ext cx="1905000" cy="457200"/>
          </a:xfrm>
          <a:prstGeom prst="rect">
            <a:avLst/>
          </a:prstGeom>
          <a:noFill/>
          <a:ln w="9525">
            <a:noFill/>
            <a:miter lim="800000"/>
            <a:headEnd/>
            <a:tailEnd/>
          </a:ln>
        </p:spPr>
        <p:txBody>
          <a:bodyPr/>
          <a:lstStyle/>
          <a:p>
            <a:pPr algn="r">
              <a:spcBef>
                <a:spcPct val="50000"/>
              </a:spcBef>
            </a:pPr>
            <a:fld id="{055CCA46-65DF-4140-9371-29DE2739E0A9}" type="slidenum">
              <a:rPr lang="en-US" altLang="zh-CN" sz="1400">
                <a:solidFill>
                  <a:schemeClr val="tx1"/>
                </a:solidFill>
              </a:rPr>
              <a:pPr algn="r">
                <a:spcBef>
                  <a:spcPct val="50000"/>
                </a:spcBef>
              </a:pPr>
              <a:t>‹#›</a:t>
            </a:fld>
            <a:r>
              <a:rPr lang="en-US" altLang="zh-CN" sz="1400">
                <a:solidFill>
                  <a:schemeClr val="tx1"/>
                </a:solidFill>
              </a:rPr>
              <a:t>/31</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ransition spd="med">
    <p:random/>
    <p:sndAc>
      <p:stSnd>
        <p:snd r:embed="rId18" name="chimes.wav"/>
      </p:stSnd>
    </p:sndAc>
  </p:transition>
  <p:hf sldNum="0" hdr="0" ftr="0"/>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500034" y="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500034" y="1214422"/>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457200" y="1600200"/>
            <a:ext cx="8291513"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611188" y="4365625"/>
            <a:ext cx="8137525" cy="895350"/>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928926" y="0"/>
            <a:ext cx="5900750"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500034" y="928670"/>
            <a:ext cx="82296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6"/>
          <a:srcRect/>
          <a:stretch>
            <a:fillRect/>
          </a:stretch>
        </p:blipFill>
        <p:spPr bwMode="auto">
          <a:xfrm>
            <a:off x="684213" y="6308725"/>
            <a:ext cx="8459787"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7"/>
          <a:srcRect/>
          <a:stretch>
            <a:fillRect/>
          </a:stretch>
        </p:blipFill>
        <p:spPr bwMode="auto">
          <a:xfrm>
            <a:off x="0" y="6308725"/>
            <a:ext cx="684213" cy="549275"/>
          </a:xfrm>
          <a:prstGeom prst="rect">
            <a:avLst/>
          </a:prstGeom>
          <a:noFill/>
          <a:ln w="9525">
            <a:noFill/>
            <a:miter lim="800000"/>
            <a:headEnd/>
            <a:tailEnd/>
          </a:ln>
        </p:spPr>
      </p:pic>
      <p:pic>
        <p:nvPicPr>
          <p:cNvPr id="11" name="图片 10" descr="zju.bmp"/>
          <p:cNvPicPr>
            <a:picLocks noChangeAspect="1"/>
          </p:cNvPicPr>
          <p:nvPr/>
        </p:nvPicPr>
        <p:blipFill>
          <a:blip r:embed="rId18"/>
          <a:stretch>
            <a:fillRect/>
          </a:stretch>
        </p:blipFill>
        <p:spPr>
          <a:xfrm>
            <a:off x="0" y="0"/>
            <a:ext cx="2617616" cy="857256"/>
          </a:xfrm>
          <a:prstGeom prst="rect">
            <a:avLst/>
          </a:prstGeom>
        </p:spPr>
      </p:pic>
      <p:sp>
        <p:nvSpPr>
          <p:cNvPr id="12" name="TextBox 11"/>
          <p:cNvSpPr txBox="1"/>
          <p:nvPr/>
        </p:nvSpPr>
        <p:spPr>
          <a:xfrm>
            <a:off x="785786" y="6324546"/>
            <a:ext cx="4357718" cy="307777"/>
          </a:xfrm>
          <a:prstGeom prst="rect">
            <a:avLst/>
          </a:prstGeom>
          <a:noFill/>
        </p:spPr>
        <p:txBody>
          <a:bodyPr wrap="square" rtlCol="0">
            <a:spAutoFit/>
          </a:bodyPr>
          <a:lstStyle/>
          <a:p>
            <a:r>
              <a:rPr lang="en-US" altLang="zh-CN" b="0" baseline="0" dirty="0" err="1">
                <a:solidFill>
                  <a:schemeClr val="bg1"/>
                </a:solidFill>
              </a:rPr>
              <a:t>Organization_Instruction_jxh</a:t>
            </a:r>
            <a:endParaRPr lang="zh-CN" altLang="en-US" b="0" dirty="0">
              <a:solidFill>
                <a:schemeClr val="bg1"/>
              </a:solidFill>
            </a:endParaRPr>
          </a:p>
        </p:txBody>
      </p:sp>
      <p:sp>
        <p:nvSpPr>
          <p:cNvPr id="13" name="灯片编号占位符 5"/>
          <p:cNvSpPr txBox="1">
            <a:spLocks/>
          </p:cNvSpPr>
          <p:nvPr/>
        </p:nvSpPr>
        <p:spPr>
          <a:xfrm>
            <a:off x="4071934" y="6326528"/>
            <a:ext cx="1285884"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transition spd="med">
    <p:random/>
    <p:sndAc>
      <p:stSnd>
        <p:snd r:embed="rId15"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050" smtClean="0">
                <a:solidFill>
                  <a:srgbClr val="000000"/>
                </a:solidFill>
              </a:rPr>
              <a:pPr algn="r" eaLnBrk="1" fontAlgn="base" hangingPunct="1">
                <a:spcBef>
                  <a:spcPct val="50000"/>
                </a:spcBef>
                <a:spcAft>
                  <a:spcPct val="0"/>
                </a:spcAft>
                <a:defRPr/>
              </a:pPr>
              <a:t>‹#›</a:t>
            </a:fld>
            <a:endParaRPr lang="en-US" altLang="zh-CN" sz="1050" dirty="0">
              <a:solidFill>
                <a:srgbClr val="000000"/>
              </a:solidFill>
            </a:endParaRPr>
          </a:p>
        </p:txBody>
      </p:sp>
      <p:pic>
        <p:nvPicPr>
          <p:cNvPr id="1028" name="Picture 7" descr="雅典神庙"/>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4626"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userDrawn="1"/>
        </p:nvSpPr>
        <p:spPr bwMode="auto">
          <a:xfrm>
            <a:off x="7239000" y="6400800"/>
            <a:ext cx="1905000" cy="457200"/>
          </a:xfrm>
          <a:prstGeom prst="rect">
            <a:avLst/>
          </a:prstGeom>
          <a:noFill/>
          <a:ln w="9525">
            <a:noFill/>
            <a:miter lim="800000"/>
            <a:headEnd/>
            <a:tailEnd/>
          </a:ln>
        </p:spPr>
        <p:txBody>
          <a:bodyPr/>
          <a:lstStyle/>
          <a:p>
            <a:pPr algn="r">
              <a:spcBef>
                <a:spcPct val="50000"/>
              </a:spcBef>
            </a:pPr>
            <a:fld id="{055CCA46-65DF-4140-9371-29DE2739E0A9}" type="slidenum">
              <a:rPr lang="en-US" altLang="zh-CN" sz="1400">
                <a:solidFill>
                  <a:schemeClr val="tx1"/>
                </a:solidFill>
              </a:rPr>
              <a:pPr algn="r">
                <a:spcBef>
                  <a:spcPct val="50000"/>
                </a:spcBef>
              </a:pPr>
              <a:t>‹#›</a:t>
            </a:fld>
            <a:r>
              <a:rPr lang="en-US" altLang="zh-CN" sz="1400">
                <a:solidFill>
                  <a:schemeClr val="tx1"/>
                </a:solidFill>
              </a:rPr>
              <a:t>/31</a:t>
            </a:r>
          </a:p>
        </p:txBody>
      </p:sp>
    </p:spTree>
    <p:extLst>
      <p:ext uri="{BB962C8B-B14F-4D97-AF65-F5344CB8AC3E}">
        <p14:creationId xmlns:p14="http://schemas.microsoft.com/office/powerpoint/2010/main" val="216405698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ransition spd="slow">
    <p:pull dir="ru"/>
  </p:transition>
  <p:hf sldNum="0" hdr="0" ftr="0"/>
  <p:txStyles>
    <p:titleStyle>
      <a:lvl1pPr algn="l" rtl="0" eaLnBrk="1" fontAlgn="base" hangingPunct="1">
        <a:spcBef>
          <a:spcPct val="0"/>
        </a:spcBef>
        <a:spcAft>
          <a:spcPct val="0"/>
        </a:spcAft>
        <a:defRPr sz="3300">
          <a:solidFill>
            <a:srgbClr val="FF3300"/>
          </a:solidFill>
          <a:latin typeface="+mj-lt"/>
          <a:ea typeface="+mj-ea"/>
          <a:cs typeface="+mj-cs"/>
        </a:defRPr>
      </a:lvl1pPr>
      <a:lvl2pPr algn="l" rtl="0" eaLnBrk="1" fontAlgn="base" hangingPunct="1">
        <a:spcBef>
          <a:spcPct val="0"/>
        </a:spcBef>
        <a:spcAft>
          <a:spcPct val="0"/>
        </a:spcAft>
        <a:defRPr sz="3300">
          <a:solidFill>
            <a:srgbClr val="FF3300"/>
          </a:solidFill>
          <a:latin typeface="Arial" pitchFamily="34" charset="0"/>
          <a:ea typeface="华文行楷" pitchFamily="2" charset="-122"/>
        </a:defRPr>
      </a:lvl2pPr>
      <a:lvl3pPr algn="l" rtl="0" eaLnBrk="1" fontAlgn="base" hangingPunct="1">
        <a:spcBef>
          <a:spcPct val="0"/>
        </a:spcBef>
        <a:spcAft>
          <a:spcPct val="0"/>
        </a:spcAft>
        <a:defRPr sz="3300">
          <a:solidFill>
            <a:srgbClr val="FF3300"/>
          </a:solidFill>
          <a:latin typeface="Arial" pitchFamily="34" charset="0"/>
          <a:ea typeface="华文行楷" pitchFamily="2" charset="-122"/>
        </a:defRPr>
      </a:lvl3pPr>
      <a:lvl4pPr algn="l" rtl="0" eaLnBrk="1" fontAlgn="base" hangingPunct="1">
        <a:spcBef>
          <a:spcPct val="0"/>
        </a:spcBef>
        <a:spcAft>
          <a:spcPct val="0"/>
        </a:spcAft>
        <a:defRPr sz="3300">
          <a:solidFill>
            <a:srgbClr val="FF3300"/>
          </a:solidFill>
          <a:latin typeface="Arial" pitchFamily="34" charset="0"/>
          <a:ea typeface="华文行楷" pitchFamily="2" charset="-122"/>
        </a:defRPr>
      </a:lvl4pPr>
      <a:lvl5pPr algn="l" rtl="0" eaLnBrk="1" fontAlgn="base" hangingPunct="1">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2.bin"/><Relationship Id="rId1" Type="http://schemas.openxmlformats.org/officeDocument/2006/relationships/slideLayout" Target="../slideLayouts/slideLayout8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3.bin"/><Relationship Id="rId1" Type="http://schemas.openxmlformats.org/officeDocument/2006/relationships/slideLayout" Target="../slideLayouts/slideLayout8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95.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4.bin"/><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1.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1.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8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81.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oleObject" Target="../embeddings/oleObject5.bin"/><Relationship Id="rId1" Type="http://schemas.openxmlformats.org/officeDocument/2006/relationships/slideLayout" Target="../slideLayouts/slideLayout8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81.xml"/><Relationship Id="rId4" Type="http://schemas.openxmlformats.org/officeDocument/2006/relationships/image" Target="../media/image36.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9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2.png"/><Relationship Id="rId1" Type="http://schemas.openxmlformats.org/officeDocument/2006/relationships/slideLayout" Target="../slideLayouts/slideLayout8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827584" y="2348880"/>
            <a:ext cx="7772400" cy="1446550"/>
          </a:xfrm>
        </p:spPr>
        <p:txBody>
          <a:bodyPr/>
          <a:lstStyle/>
          <a:p>
            <a:r>
              <a:rPr lang="en-US" altLang="zh-CN" dirty="0"/>
              <a:t>Ch2-3</a:t>
            </a:r>
            <a:br>
              <a:rPr lang="en-US" altLang="zh-CN" dirty="0"/>
            </a:br>
            <a:r>
              <a:rPr lang="en-US" altLang="zh-CN" dirty="0"/>
              <a:t>Memory Technology</a:t>
            </a:r>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0" y="0"/>
            <a:ext cx="9144000" cy="1052513"/>
          </a:xfrm>
        </p:spPr>
        <p:txBody>
          <a:bodyPr/>
          <a:lstStyle/>
          <a:p>
            <a:r>
              <a:rPr lang="en-US" altLang="zh-CN" sz="3200" dirty="0"/>
              <a:t>2</a:t>
            </a:r>
            <a:r>
              <a:rPr lang="en-US" altLang="zh-CN" sz="3200" baseline="30000" dirty="0"/>
              <a:t>nd</a:t>
            </a:r>
            <a:r>
              <a:rPr lang="en-US" altLang="zh-CN" sz="3200" dirty="0"/>
              <a:t> Technique for Higher Bandwidth</a:t>
            </a:r>
            <a:r>
              <a:rPr lang="en-US" altLang="zh-CN" sz="3600" dirty="0"/>
              <a:t> </a:t>
            </a:r>
            <a:br>
              <a:rPr lang="en-US" altLang="zh-CN" sz="3600" dirty="0"/>
            </a:br>
            <a:r>
              <a:rPr lang="en-US" altLang="zh-CN" sz="3600" dirty="0">
                <a:solidFill>
                  <a:srgbClr val="0000FF"/>
                </a:solidFill>
              </a:rPr>
              <a:t>simple Interleaved Memory</a:t>
            </a:r>
          </a:p>
        </p:txBody>
      </p:sp>
      <p:sp>
        <p:nvSpPr>
          <p:cNvPr id="49161" name="Text Box 9"/>
          <p:cNvSpPr txBox="1">
            <a:spLocks noGrp="1" noChangeArrowheads="1"/>
          </p:cNvSpPr>
          <p:nvPr>
            <p:ph idx="1"/>
          </p:nvPr>
        </p:nvSpPr>
        <p:spPr>
          <a:xfrm>
            <a:off x="1619250" y="1125538"/>
            <a:ext cx="4941888" cy="2190750"/>
          </a:xfrm>
          <a:noFill/>
          <a:ln/>
        </p:spPr>
        <p:txBody>
          <a:bodyPr lIns="90487" tIns="44450" rIns="90487" bIns="44450"/>
          <a:lstStyle/>
          <a:p>
            <a:pPr>
              <a:lnSpc>
                <a:spcPct val="90000"/>
              </a:lnSpc>
              <a:spcBef>
                <a:spcPct val="0"/>
              </a:spcBef>
              <a:buFont typeface="Wingdings" pitchFamily="2" charset="2"/>
              <a:buNone/>
            </a:pPr>
            <a:r>
              <a:rPr lang="en-US" altLang="zh-CN" sz="2000">
                <a:solidFill>
                  <a:schemeClr val="tx2"/>
                </a:solidFill>
                <a:latin typeface="Comic Sans MS" pitchFamily="66" charset="0"/>
              </a:rPr>
              <a:t>Advantages:</a:t>
            </a:r>
          </a:p>
          <a:p>
            <a:pPr>
              <a:lnSpc>
                <a:spcPct val="90000"/>
              </a:lnSpc>
              <a:spcBef>
                <a:spcPct val="0"/>
              </a:spcBef>
              <a:buFont typeface="Wingdings" pitchFamily="2" charset="2"/>
              <a:buNone/>
            </a:pPr>
            <a:r>
              <a:rPr lang="en-US" altLang="zh-CN" sz="2000">
                <a:latin typeface="Comic Sans MS" pitchFamily="66" charset="0"/>
              </a:rPr>
              <a:t>Take advantage of the potential parallelism of having many chips in a memory system.</a:t>
            </a:r>
          </a:p>
          <a:p>
            <a:pPr>
              <a:lnSpc>
                <a:spcPct val="90000"/>
              </a:lnSpc>
              <a:spcBef>
                <a:spcPct val="0"/>
              </a:spcBef>
              <a:buFont typeface="Wingdings" pitchFamily="2" charset="2"/>
              <a:buNone/>
            </a:pPr>
            <a:r>
              <a:rPr lang="en-US" altLang="zh-CN" sz="2000">
                <a:latin typeface="Comic Sans MS" pitchFamily="66" charset="0"/>
              </a:rPr>
              <a:t>Such a memory organization optimizes sequential memory accesses, which is ideally matched with cache read misses.</a:t>
            </a:r>
          </a:p>
        </p:txBody>
      </p:sp>
      <p:graphicFrame>
        <p:nvGraphicFramePr>
          <p:cNvPr id="49155" name="Object 3"/>
          <p:cNvGraphicFramePr>
            <a:graphicFrameLocks noChangeAspect="1"/>
          </p:cNvGraphicFramePr>
          <p:nvPr/>
        </p:nvGraphicFramePr>
        <p:xfrm>
          <a:off x="5891213" y="1371600"/>
          <a:ext cx="3252787" cy="4267200"/>
        </p:xfrm>
        <a:graphic>
          <a:graphicData uri="http://schemas.openxmlformats.org/presentationml/2006/ole">
            <mc:AlternateContent xmlns:mc="http://schemas.openxmlformats.org/markup-compatibility/2006">
              <mc:Choice xmlns:v="urn:schemas-microsoft-com:vml" Requires="v">
                <p:oleObj name="位图图像" r:id="rId2" imgW="3939881" imgH="4069433" progId="PBrush">
                  <p:embed/>
                </p:oleObj>
              </mc:Choice>
              <mc:Fallback>
                <p:oleObj name="位图图像" r:id="rId2" imgW="3939881" imgH="4069433" progId="PBrush">
                  <p:embed/>
                  <p:pic>
                    <p:nvPicPr>
                      <p:cNvPr id="4915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213" y="1371600"/>
                        <a:ext cx="3252787" cy="426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56" name="Group 4"/>
          <p:cNvGrpSpPr>
            <a:grpSpLocks/>
          </p:cNvGrpSpPr>
          <p:nvPr/>
        </p:nvGrpSpPr>
        <p:grpSpPr bwMode="auto">
          <a:xfrm>
            <a:off x="304800" y="1447800"/>
            <a:ext cx="944563" cy="4800600"/>
            <a:chOff x="4944" y="1056"/>
            <a:chExt cx="595" cy="3024"/>
          </a:xfrm>
        </p:grpSpPr>
        <p:pic>
          <p:nvPicPr>
            <p:cNvPr id="49157" name="Picture 5"/>
            <p:cNvPicPr>
              <a:picLocks noChangeAspect="1" noChangeArrowheads="1"/>
            </p:cNvPicPr>
            <p:nvPr/>
          </p:nvPicPr>
          <p:blipFill>
            <a:blip r:embed="rId4"/>
            <a:srcRect/>
            <a:stretch>
              <a:fillRect/>
            </a:stretch>
          </p:blipFill>
          <p:spPr bwMode="auto">
            <a:xfrm>
              <a:off x="4944" y="1056"/>
              <a:ext cx="595" cy="3024"/>
            </a:xfrm>
            <a:prstGeom prst="rect">
              <a:avLst/>
            </a:prstGeom>
            <a:noFill/>
            <a:ln w="19050">
              <a:noFill/>
              <a:miter lim="800000"/>
              <a:headEnd/>
              <a:tailEnd type="none" w="sm" len="med"/>
            </a:ln>
            <a:effectLst/>
          </p:spPr>
        </p:pic>
        <p:sp>
          <p:nvSpPr>
            <p:cNvPr id="49158" name="Rectangle 6"/>
            <p:cNvSpPr>
              <a:spLocks noChangeArrowheads="1"/>
            </p:cNvSpPr>
            <p:nvPr/>
          </p:nvSpPr>
          <p:spPr bwMode="auto">
            <a:xfrm>
              <a:off x="4992" y="2421"/>
              <a:ext cx="480" cy="1584"/>
            </a:xfrm>
            <a:prstGeom prst="rect">
              <a:avLst/>
            </a:prstGeom>
            <a:solidFill>
              <a:srgbClr val="FFF0E7"/>
            </a:solidFill>
            <a:ln w="19050">
              <a:solidFill>
                <a:schemeClr val="hlink"/>
              </a:solidFill>
              <a:miter lim="800000"/>
              <a:headEnd/>
              <a:tailEnd type="none" w="sm" len="med"/>
            </a:ln>
            <a:effectLst/>
          </p:spPr>
          <p:txBody>
            <a:bodyPr wrap="none" anchor="ctr">
              <a:spAutoFit/>
            </a:bodyPr>
            <a:lstStyle/>
            <a:p>
              <a:endParaRPr lang="zh-CN" altLang="en-US"/>
            </a:p>
          </p:txBody>
        </p:sp>
        <p:sp>
          <p:nvSpPr>
            <p:cNvPr id="49159" name="Text Box 7"/>
            <p:cNvSpPr txBox="1">
              <a:spLocks noChangeArrowheads="1"/>
            </p:cNvSpPr>
            <p:nvPr/>
          </p:nvSpPr>
          <p:spPr bwMode="auto">
            <a:xfrm rot="-5400000">
              <a:off x="4859" y="3072"/>
              <a:ext cx="768" cy="231"/>
            </a:xfrm>
            <a:prstGeom prst="rect">
              <a:avLst/>
            </a:prstGeom>
            <a:noFill/>
            <a:ln w="19050">
              <a:noFill/>
              <a:miter lim="800000"/>
              <a:headEnd/>
              <a:tailEnd type="none" w="sm" len="med"/>
            </a:ln>
            <a:effectLst/>
          </p:spPr>
          <p:txBody>
            <a:bodyPr>
              <a:spAutoFit/>
            </a:bodyPr>
            <a:lstStyle/>
            <a:p>
              <a:pPr algn="ctr" eaLnBrk="0" hangingPunct="0">
                <a:spcBef>
                  <a:spcPct val="50000"/>
                </a:spcBef>
              </a:pPr>
              <a:r>
                <a:rPr lang="en-US" altLang="zh-CN" sz="1800" b="1">
                  <a:solidFill>
                    <a:schemeClr val="tx1"/>
                  </a:solidFill>
                  <a:latin typeface="CG Omega" pitchFamily="34" charset="0"/>
                </a:rPr>
                <a:t>Memory </a:t>
              </a:r>
            </a:p>
          </p:txBody>
        </p:sp>
      </p:grpSp>
      <p:sp>
        <p:nvSpPr>
          <p:cNvPr id="49160" name="Line 8"/>
          <p:cNvSpPr>
            <a:spLocks noChangeShapeType="1"/>
          </p:cNvSpPr>
          <p:nvPr/>
        </p:nvSpPr>
        <p:spPr bwMode="auto">
          <a:xfrm>
            <a:off x="1979613" y="3429000"/>
            <a:ext cx="4114800" cy="0"/>
          </a:xfrm>
          <a:prstGeom prst="line">
            <a:avLst/>
          </a:prstGeom>
          <a:noFill/>
          <a:ln w="38100">
            <a:solidFill>
              <a:srgbClr val="0000FF"/>
            </a:solidFill>
            <a:round/>
            <a:headEnd/>
            <a:tailEnd type="triangle" w="sm" len="med"/>
          </a:ln>
          <a:effectLst/>
        </p:spPr>
        <p:txBody>
          <a:bodyPr anchor="ctr">
            <a:spAutoFit/>
          </a:bodyPr>
          <a:lstStyle/>
          <a:p>
            <a:endParaRPr lang="zh-CN" altLang="en-US"/>
          </a:p>
        </p:txBody>
      </p:sp>
      <p:sp>
        <p:nvSpPr>
          <p:cNvPr id="49162" name="Text Box 10"/>
          <p:cNvSpPr txBox="1">
            <a:spLocks noChangeArrowheads="1"/>
          </p:cNvSpPr>
          <p:nvPr/>
        </p:nvSpPr>
        <p:spPr bwMode="auto">
          <a:xfrm>
            <a:off x="1187450" y="3573463"/>
            <a:ext cx="4648200" cy="2819400"/>
          </a:xfrm>
          <a:prstGeom prst="rect">
            <a:avLst/>
          </a:prstGeom>
          <a:noFill/>
          <a:ln w="19050">
            <a:noFill/>
            <a:miter lim="800000"/>
            <a:headEnd/>
            <a:tailEnd type="none" w="sm" len="med"/>
          </a:ln>
          <a:effectLst/>
        </p:spPr>
        <p:txBody>
          <a:bodyPr lIns="90487" tIns="44450" rIns="90487" bIns="44450"/>
          <a:lstStyle/>
          <a:p>
            <a:pPr marL="285750" indent="-285750" eaLnBrk="0" hangingPunct="0">
              <a:buFontTx/>
              <a:buChar char="•"/>
            </a:pPr>
            <a:r>
              <a:rPr lang="en-US" altLang="zh-CN" sz="2000" dirty="0">
                <a:latin typeface="Comic Sans MS" pitchFamily="66" charset="0"/>
              </a:rPr>
              <a:t>Memory chips can be organized in banks to read or write multiple words at a time</a:t>
            </a:r>
          </a:p>
          <a:p>
            <a:pPr marL="285750" indent="-285750" eaLnBrk="0" hangingPunct="0">
              <a:buFontTx/>
              <a:buChar char="•"/>
            </a:pPr>
            <a:r>
              <a:rPr lang="en-US" altLang="zh-CN" sz="2000" dirty="0">
                <a:latin typeface="Comic Sans MS" pitchFamily="66" charset="0"/>
              </a:rPr>
              <a:t>The banks are often 1 word wide so that width of the bus and cache need </a:t>
            </a:r>
            <a:r>
              <a:rPr lang="en-US" altLang="zh-CN" sz="2000" b="1" i="1" dirty="0">
                <a:latin typeface="Comic Sans MS" pitchFamily="66" charset="0"/>
              </a:rPr>
              <a:t>NOT </a:t>
            </a:r>
            <a:r>
              <a:rPr lang="en-US" altLang="zh-CN" sz="2000" dirty="0">
                <a:latin typeface="Comic Sans MS" pitchFamily="66" charset="0"/>
              </a:rPr>
              <a:t>change.</a:t>
            </a:r>
          </a:p>
          <a:p>
            <a:pPr marL="285750" indent="-285750" eaLnBrk="0" hangingPunct="0">
              <a:buFontTx/>
              <a:buChar char="•"/>
            </a:pPr>
            <a:r>
              <a:rPr lang="en-US" altLang="zh-CN" sz="2000" dirty="0">
                <a:latin typeface="Comic Sans MS" pitchFamily="66" charset="0"/>
              </a:rPr>
              <a:t>Sending addresses to several banks permits them all to read simultaneously.</a:t>
            </a:r>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r>
              <a:rPr lang="en-US" altLang="zh-CN"/>
              <a:t>How Access Banks</a:t>
            </a:r>
          </a:p>
        </p:txBody>
      </p:sp>
      <p:grpSp>
        <p:nvGrpSpPr>
          <p:cNvPr id="50179" name="Group 3"/>
          <p:cNvGrpSpPr>
            <a:grpSpLocks/>
          </p:cNvGrpSpPr>
          <p:nvPr/>
        </p:nvGrpSpPr>
        <p:grpSpPr bwMode="auto">
          <a:xfrm>
            <a:off x="381000" y="1447800"/>
            <a:ext cx="7923213" cy="1470025"/>
            <a:chOff x="240" y="960"/>
            <a:chExt cx="4991" cy="926"/>
          </a:xfrm>
        </p:grpSpPr>
        <p:sp>
          <p:nvSpPr>
            <p:cNvPr id="50180" name="Rectangle 4"/>
            <p:cNvSpPr>
              <a:spLocks noChangeArrowheads="1"/>
            </p:cNvSpPr>
            <p:nvPr/>
          </p:nvSpPr>
          <p:spPr bwMode="auto">
            <a:xfrm>
              <a:off x="240" y="960"/>
              <a:ext cx="2366" cy="229"/>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800" b="1">
                  <a:solidFill>
                    <a:schemeClr val="tx1"/>
                  </a:solidFill>
                  <a:latin typeface="Times New Roman" pitchFamily="18" charset="0"/>
                </a:rPr>
                <a:t>Access Pattern without Interleaving:</a:t>
              </a:r>
            </a:p>
          </p:txBody>
        </p:sp>
        <p:grpSp>
          <p:nvGrpSpPr>
            <p:cNvPr id="50181" name="Group 5"/>
            <p:cNvGrpSpPr>
              <a:grpSpLocks/>
            </p:cNvGrpSpPr>
            <p:nvPr/>
          </p:nvGrpSpPr>
          <p:grpSpPr bwMode="auto">
            <a:xfrm>
              <a:off x="3744" y="960"/>
              <a:ext cx="1487" cy="280"/>
              <a:chOff x="3744" y="672"/>
              <a:chExt cx="1487" cy="328"/>
            </a:xfrm>
          </p:grpSpPr>
          <p:sp>
            <p:nvSpPr>
              <p:cNvPr id="50182" name="Rectangle 6"/>
              <p:cNvSpPr>
                <a:spLocks noChangeArrowheads="1"/>
              </p:cNvSpPr>
              <p:nvPr/>
            </p:nvSpPr>
            <p:spPr bwMode="auto">
              <a:xfrm>
                <a:off x="3744" y="672"/>
                <a:ext cx="416"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183" name="Rectangle 7"/>
              <p:cNvSpPr>
                <a:spLocks noChangeArrowheads="1"/>
              </p:cNvSpPr>
              <p:nvPr/>
            </p:nvSpPr>
            <p:spPr bwMode="auto">
              <a:xfrm>
                <a:off x="4664" y="680"/>
                <a:ext cx="560"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184" name="Rectangle 8"/>
              <p:cNvSpPr>
                <a:spLocks noChangeArrowheads="1"/>
              </p:cNvSpPr>
              <p:nvPr/>
            </p:nvSpPr>
            <p:spPr bwMode="auto">
              <a:xfrm>
                <a:off x="3783" y="720"/>
                <a:ext cx="376" cy="246"/>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CPU</a:t>
                </a:r>
              </a:p>
            </p:txBody>
          </p:sp>
          <p:sp>
            <p:nvSpPr>
              <p:cNvPr id="50185" name="Rectangle 9"/>
              <p:cNvSpPr>
                <a:spLocks noChangeArrowheads="1"/>
              </p:cNvSpPr>
              <p:nvPr/>
            </p:nvSpPr>
            <p:spPr bwMode="auto">
              <a:xfrm>
                <a:off x="4647" y="720"/>
                <a:ext cx="584" cy="246"/>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Memory</a:t>
                </a:r>
              </a:p>
            </p:txBody>
          </p:sp>
          <p:sp>
            <p:nvSpPr>
              <p:cNvPr id="50186" name="Line 10"/>
              <p:cNvSpPr>
                <a:spLocks noChangeShapeType="1"/>
              </p:cNvSpPr>
              <p:nvPr/>
            </p:nvSpPr>
            <p:spPr bwMode="auto">
              <a:xfrm>
                <a:off x="4176" y="816"/>
                <a:ext cx="480" cy="0"/>
              </a:xfrm>
              <a:prstGeom prst="line">
                <a:avLst/>
              </a:prstGeom>
              <a:noFill/>
              <a:ln w="25400">
                <a:solidFill>
                  <a:schemeClr val="tx1"/>
                </a:solidFill>
                <a:round/>
                <a:headEnd type="triangle" w="med" len="med"/>
                <a:tailEnd type="triangle" w="med" len="med"/>
              </a:ln>
              <a:effectLst/>
            </p:spPr>
            <p:txBody>
              <a:bodyPr/>
              <a:lstStyle/>
              <a:p>
                <a:endParaRPr lang="zh-CN" altLang="en-US"/>
              </a:p>
            </p:txBody>
          </p:sp>
        </p:grpSp>
        <p:grpSp>
          <p:nvGrpSpPr>
            <p:cNvPr id="50187" name="Group 11"/>
            <p:cNvGrpSpPr>
              <a:grpSpLocks/>
            </p:cNvGrpSpPr>
            <p:nvPr/>
          </p:nvGrpSpPr>
          <p:grpSpPr bwMode="auto">
            <a:xfrm>
              <a:off x="336" y="1248"/>
              <a:ext cx="4229" cy="638"/>
              <a:chOff x="327" y="1108"/>
              <a:chExt cx="4229" cy="638"/>
            </a:xfrm>
          </p:grpSpPr>
          <p:grpSp>
            <p:nvGrpSpPr>
              <p:cNvPr id="50188" name="Group 12"/>
              <p:cNvGrpSpPr>
                <a:grpSpLocks/>
              </p:cNvGrpSpPr>
              <p:nvPr/>
            </p:nvGrpSpPr>
            <p:grpSpPr bwMode="auto">
              <a:xfrm>
                <a:off x="340" y="1108"/>
                <a:ext cx="2104" cy="88"/>
                <a:chOff x="340" y="1108"/>
                <a:chExt cx="2104" cy="88"/>
              </a:xfrm>
            </p:grpSpPr>
            <p:sp>
              <p:nvSpPr>
                <p:cNvPr id="50189" name="Rectangle 13"/>
                <p:cNvSpPr>
                  <a:spLocks noChangeArrowheads="1"/>
                </p:cNvSpPr>
                <p:nvPr/>
              </p:nvSpPr>
              <p:spPr bwMode="auto">
                <a:xfrm>
                  <a:off x="340" y="1108"/>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190" name="Rectangle 14"/>
                <p:cNvSpPr>
                  <a:spLocks noChangeArrowheads="1"/>
                </p:cNvSpPr>
                <p:nvPr/>
              </p:nvSpPr>
              <p:spPr bwMode="auto">
                <a:xfrm>
                  <a:off x="340" y="1108"/>
                  <a:ext cx="2104" cy="88"/>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50191" name="Group 15"/>
              <p:cNvGrpSpPr>
                <a:grpSpLocks/>
              </p:cNvGrpSpPr>
              <p:nvPr/>
            </p:nvGrpSpPr>
            <p:grpSpPr bwMode="auto">
              <a:xfrm>
                <a:off x="2452" y="1204"/>
                <a:ext cx="2104" cy="88"/>
                <a:chOff x="2452" y="1204"/>
                <a:chExt cx="2104" cy="88"/>
              </a:xfrm>
            </p:grpSpPr>
            <p:sp>
              <p:nvSpPr>
                <p:cNvPr id="50192" name="Rectangle 16"/>
                <p:cNvSpPr>
                  <a:spLocks noChangeArrowheads="1"/>
                </p:cNvSpPr>
                <p:nvPr/>
              </p:nvSpPr>
              <p:spPr bwMode="auto">
                <a:xfrm>
                  <a:off x="2452" y="1204"/>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193" name="Rectangle 17"/>
                <p:cNvSpPr>
                  <a:spLocks noChangeArrowheads="1"/>
                </p:cNvSpPr>
                <p:nvPr/>
              </p:nvSpPr>
              <p:spPr bwMode="auto">
                <a:xfrm>
                  <a:off x="2452" y="1204"/>
                  <a:ext cx="2104" cy="88"/>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50194" name="Line 18"/>
              <p:cNvSpPr>
                <a:spLocks noChangeShapeType="1"/>
              </p:cNvSpPr>
              <p:nvPr/>
            </p:nvSpPr>
            <p:spPr bwMode="auto">
              <a:xfrm>
                <a:off x="336" y="1200"/>
                <a:ext cx="0" cy="432"/>
              </a:xfrm>
              <a:prstGeom prst="line">
                <a:avLst/>
              </a:prstGeom>
              <a:noFill/>
              <a:ln w="25400">
                <a:solidFill>
                  <a:schemeClr val="tx1"/>
                </a:solidFill>
                <a:round/>
                <a:headEnd type="triangle" w="med" len="med"/>
                <a:tailEnd/>
              </a:ln>
              <a:effectLst/>
            </p:spPr>
            <p:txBody>
              <a:bodyPr/>
              <a:lstStyle/>
              <a:p>
                <a:endParaRPr lang="zh-CN" altLang="en-US"/>
              </a:p>
            </p:txBody>
          </p:sp>
          <p:sp>
            <p:nvSpPr>
              <p:cNvPr id="50195" name="Rectangle 19"/>
              <p:cNvSpPr>
                <a:spLocks noChangeArrowheads="1"/>
              </p:cNvSpPr>
              <p:nvPr/>
            </p:nvSpPr>
            <p:spPr bwMode="auto">
              <a:xfrm>
                <a:off x="327" y="1536"/>
                <a:ext cx="1171" cy="210"/>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Start Access for D1</a:t>
                </a:r>
              </a:p>
            </p:txBody>
          </p:sp>
          <p:sp>
            <p:nvSpPr>
              <p:cNvPr id="50196" name="Line 20"/>
              <p:cNvSpPr>
                <a:spLocks noChangeShapeType="1"/>
              </p:cNvSpPr>
              <p:nvPr/>
            </p:nvSpPr>
            <p:spPr bwMode="auto">
              <a:xfrm>
                <a:off x="2448" y="1296"/>
                <a:ext cx="0" cy="288"/>
              </a:xfrm>
              <a:prstGeom prst="line">
                <a:avLst/>
              </a:prstGeom>
              <a:noFill/>
              <a:ln w="25400">
                <a:solidFill>
                  <a:schemeClr val="tx1"/>
                </a:solidFill>
                <a:round/>
                <a:headEnd type="triangle" w="med" len="med"/>
                <a:tailEnd/>
              </a:ln>
              <a:effectLst/>
            </p:spPr>
            <p:txBody>
              <a:bodyPr/>
              <a:lstStyle/>
              <a:p>
                <a:endParaRPr lang="zh-CN" altLang="en-US"/>
              </a:p>
            </p:txBody>
          </p:sp>
          <p:sp>
            <p:nvSpPr>
              <p:cNvPr id="50197" name="Rectangle 21"/>
              <p:cNvSpPr>
                <a:spLocks noChangeArrowheads="1"/>
              </p:cNvSpPr>
              <p:nvPr/>
            </p:nvSpPr>
            <p:spPr bwMode="auto">
              <a:xfrm>
                <a:off x="2295" y="1536"/>
                <a:ext cx="1171" cy="210"/>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Start Access for D2</a:t>
                </a:r>
              </a:p>
            </p:txBody>
          </p:sp>
          <p:sp>
            <p:nvSpPr>
              <p:cNvPr id="50198" name="Line 22"/>
              <p:cNvSpPr>
                <a:spLocks noChangeShapeType="1"/>
              </p:cNvSpPr>
              <p:nvPr/>
            </p:nvSpPr>
            <p:spPr bwMode="auto">
              <a:xfrm>
                <a:off x="864" y="1200"/>
                <a:ext cx="0" cy="240"/>
              </a:xfrm>
              <a:prstGeom prst="line">
                <a:avLst/>
              </a:prstGeom>
              <a:noFill/>
              <a:ln w="25400">
                <a:solidFill>
                  <a:schemeClr val="tx1"/>
                </a:solidFill>
                <a:round/>
                <a:headEnd type="triangle" w="med" len="med"/>
                <a:tailEnd/>
              </a:ln>
              <a:effectLst/>
            </p:spPr>
            <p:txBody>
              <a:bodyPr/>
              <a:lstStyle/>
              <a:p>
                <a:endParaRPr lang="zh-CN" altLang="en-US"/>
              </a:p>
            </p:txBody>
          </p:sp>
          <p:sp>
            <p:nvSpPr>
              <p:cNvPr id="50199" name="Rectangle 23"/>
              <p:cNvSpPr>
                <a:spLocks noChangeArrowheads="1"/>
              </p:cNvSpPr>
              <p:nvPr/>
            </p:nvSpPr>
            <p:spPr bwMode="auto">
              <a:xfrm>
                <a:off x="855" y="1344"/>
                <a:ext cx="794" cy="210"/>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D1 available</a:t>
                </a:r>
              </a:p>
            </p:txBody>
          </p:sp>
        </p:grpSp>
      </p:grpSp>
      <p:grpSp>
        <p:nvGrpSpPr>
          <p:cNvPr id="50200" name="Group 24"/>
          <p:cNvGrpSpPr>
            <a:grpSpLocks/>
          </p:cNvGrpSpPr>
          <p:nvPr/>
        </p:nvGrpSpPr>
        <p:grpSpPr bwMode="auto">
          <a:xfrm>
            <a:off x="357188" y="2971800"/>
            <a:ext cx="8250238" cy="3568700"/>
            <a:chOff x="225" y="1872"/>
            <a:chExt cx="5197" cy="2224"/>
          </a:xfrm>
        </p:grpSpPr>
        <p:grpSp>
          <p:nvGrpSpPr>
            <p:cNvPr id="50201" name="Group 25"/>
            <p:cNvGrpSpPr>
              <a:grpSpLocks/>
            </p:cNvGrpSpPr>
            <p:nvPr/>
          </p:nvGrpSpPr>
          <p:grpSpPr bwMode="auto">
            <a:xfrm>
              <a:off x="436" y="2596"/>
              <a:ext cx="2104" cy="88"/>
              <a:chOff x="436" y="2596"/>
              <a:chExt cx="2104" cy="88"/>
            </a:xfrm>
          </p:grpSpPr>
          <p:sp>
            <p:nvSpPr>
              <p:cNvPr id="50202" name="Rectangle 26"/>
              <p:cNvSpPr>
                <a:spLocks noChangeArrowheads="1"/>
              </p:cNvSpPr>
              <p:nvPr/>
            </p:nvSpPr>
            <p:spPr bwMode="auto">
              <a:xfrm>
                <a:off x="436" y="2596"/>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203" name="Rectangle 27"/>
              <p:cNvSpPr>
                <a:spLocks noChangeArrowheads="1"/>
              </p:cNvSpPr>
              <p:nvPr/>
            </p:nvSpPr>
            <p:spPr bwMode="auto">
              <a:xfrm>
                <a:off x="436" y="2596"/>
                <a:ext cx="2104" cy="88"/>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50204" name="Rectangle 28"/>
            <p:cNvSpPr>
              <a:spLocks noChangeArrowheads="1"/>
            </p:cNvSpPr>
            <p:nvPr/>
          </p:nvSpPr>
          <p:spPr bwMode="auto">
            <a:xfrm>
              <a:off x="225" y="2023"/>
              <a:ext cx="3831" cy="401"/>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800" b="1" dirty="0">
                  <a:solidFill>
                    <a:schemeClr val="tx1"/>
                  </a:solidFill>
                  <a:latin typeface="Times New Roman" pitchFamily="18" charset="0"/>
                </a:rPr>
                <a:t>Access Pattern with 4-way Interleaving:</a:t>
              </a:r>
            </a:p>
            <a:p>
              <a:pPr lvl="1" eaLnBrk="0" hangingPunct="0"/>
              <a:r>
                <a:rPr kumimoji="1" lang="en-US" altLang="zh-CN" sz="1800" b="1" dirty="0">
                  <a:solidFill>
                    <a:srgbClr val="0000FF"/>
                  </a:solidFill>
                  <a:latin typeface="Times New Roman" pitchFamily="18" charset="0"/>
                </a:rPr>
                <a:t>One memory control,  shared address line and data bus</a:t>
              </a:r>
            </a:p>
          </p:txBody>
        </p:sp>
        <p:sp>
          <p:nvSpPr>
            <p:cNvPr id="50205" name="Line 29"/>
            <p:cNvSpPr>
              <a:spLocks noChangeShapeType="1"/>
            </p:cNvSpPr>
            <p:nvPr/>
          </p:nvSpPr>
          <p:spPr bwMode="auto">
            <a:xfrm>
              <a:off x="432" y="2688"/>
              <a:ext cx="0" cy="432"/>
            </a:xfrm>
            <a:prstGeom prst="line">
              <a:avLst/>
            </a:prstGeom>
            <a:noFill/>
            <a:ln w="25400">
              <a:solidFill>
                <a:schemeClr val="tx1"/>
              </a:solidFill>
              <a:round/>
              <a:headEnd type="triangle" w="med" len="med"/>
              <a:tailEnd/>
            </a:ln>
            <a:effectLst/>
          </p:spPr>
          <p:txBody>
            <a:bodyPr/>
            <a:lstStyle/>
            <a:p>
              <a:endParaRPr lang="zh-CN" altLang="en-US"/>
            </a:p>
          </p:txBody>
        </p:sp>
        <p:grpSp>
          <p:nvGrpSpPr>
            <p:cNvPr id="50206" name="Group 30"/>
            <p:cNvGrpSpPr>
              <a:grpSpLocks/>
            </p:cNvGrpSpPr>
            <p:nvPr/>
          </p:nvGrpSpPr>
          <p:grpSpPr bwMode="auto">
            <a:xfrm>
              <a:off x="964" y="2788"/>
              <a:ext cx="2104" cy="88"/>
              <a:chOff x="964" y="2788"/>
              <a:chExt cx="2104" cy="88"/>
            </a:xfrm>
          </p:grpSpPr>
          <p:sp>
            <p:nvSpPr>
              <p:cNvPr id="50207" name="Rectangle 31"/>
              <p:cNvSpPr>
                <a:spLocks noChangeArrowheads="1"/>
              </p:cNvSpPr>
              <p:nvPr/>
            </p:nvSpPr>
            <p:spPr bwMode="auto">
              <a:xfrm>
                <a:off x="964" y="2788"/>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208" name="Rectangle 32"/>
              <p:cNvSpPr>
                <a:spLocks noChangeArrowheads="1"/>
              </p:cNvSpPr>
              <p:nvPr/>
            </p:nvSpPr>
            <p:spPr bwMode="auto">
              <a:xfrm>
                <a:off x="964" y="2788"/>
                <a:ext cx="2104" cy="88"/>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50209" name="Group 33"/>
            <p:cNvGrpSpPr>
              <a:grpSpLocks/>
            </p:cNvGrpSpPr>
            <p:nvPr/>
          </p:nvGrpSpPr>
          <p:grpSpPr bwMode="auto">
            <a:xfrm>
              <a:off x="1540" y="2980"/>
              <a:ext cx="2104" cy="88"/>
              <a:chOff x="1540" y="2980"/>
              <a:chExt cx="2104" cy="88"/>
            </a:xfrm>
          </p:grpSpPr>
          <p:sp>
            <p:nvSpPr>
              <p:cNvPr id="50210" name="Rectangle 34"/>
              <p:cNvSpPr>
                <a:spLocks noChangeArrowheads="1"/>
              </p:cNvSpPr>
              <p:nvPr/>
            </p:nvSpPr>
            <p:spPr bwMode="auto">
              <a:xfrm>
                <a:off x="1540" y="2980"/>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211" name="Rectangle 35"/>
              <p:cNvSpPr>
                <a:spLocks noChangeArrowheads="1"/>
              </p:cNvSpPr>
              <p:nvPr/>
            </p:nvSpPr>
            <p:spPr bwMode="auto">
              <a:xfrm>
                <a:off x="1540" y="2980"/>
                <a:ext cx="2104" cy="88"/>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50212" name="Group 36"/>
            <p:cNvGrpSpPr>
              <a:grpSpLocks/>
            </p:cNvGrpSpPr>
            <p:nvPr/>
          </p:nvGrpSpPr>
          <p:grpSpPr bwMode="auto">
            <a:xfrm>
              <a:off x="2068" y="3172"/>
              <a:ext cx="2104" cy="88"/>
              <a:chOff x="2068" y="3172"/>
              <a:chExt cx="2104" cy="88"/>
            </a:xfrm>
          </p:grpSpPr>
          <p:sp>
            <p:nvSpPr>
              <p:cNvPr id="50213" name="Rectangle 37"/>
              <p:cNvSpPr>
                <a:spLocks noChangeArrowheads="1"/>
              </p:cNvSpPr>
              <p:nvPr/>
            </p:nvSpPr>
            <p:spPr bwMode="auto">
              <a:xfrm>
                <a:off x="2068" y="3172"/>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214" name="Rectangle 38"/>
              <p:cNvSpPr>
                <a:spLocks noChangeArrowheads="1"/>
              </p:cNvSpPr>
              <p:nvPr/>
            </p:nvSpPr>
            <p:spPr bwMode="auto">
              <a:xfrm>
                <a:off x="2068" y="3172"/>
                <a:ext cx="2104" cy="88"/>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50215" name="Group 39"/>
            <p:cNvGrpSpPr>
              <a:grpSpLocks/>
            </p:cNvGrpSpPr>
            <p:nvPr/>
          </p:nvGrpSpPr>
          <p:grpSpPr bwMode="auto">
            <a:xfrm>
              <a:off x="2596" y="3364"/>
              <a:ext cx="2104" cy="88"/>
              <a:chOff x="2596" y="3364"/>
              <a:chExt cx="2104" cy="88"/>
            </a:xfrm>
          </p:grpSpPr>
          <p:sp>
            <p:nvSpPr>
              <p:cNvPr id="50216" name="Rectangle 40"/>
              <p:cNvSpPr>
                <a:spLocks noChangeArrowheads="1"/>
              </p:cNvSpPr>
              <p:nvPr/>
            </p:nvSpPr>
            <p:spPr bwMode="auto">
              <a:xfrm>
                <a:off x="2596" y="3364"/>
                <a:ext cx="520" cy="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50217" name="Rectangle 41"/>
              <p:cNvSpPr>
                <a:spLocks noChangeArrowheads="1"/>
              </p:cNvSpPr>
              <p:nvPr/>
            </p:nvSpPr>
            <p:spPr bwMode="auto">
              <a:xfrm>
                <a:off x="2596" y="3364"/>
                <a:ext cx="2104" cy="88"/>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50218" name="Rectangle 42"/>
            <p:cNvSpPr>
              <a:spLocks noChangeArrowheads="1"/>
            </p:cNvSpPr>
            <p:nvPr/>
          </p:nvSpPr>
          <p:spPr bwMode="auto">
            <a:xfrm rot="16200000">
              <a:off x="-57" y="3414"/>
              <a:ext cx="886" cy="210"/>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Access Bank 0</a:t>
              </a:r>
            </a:p>
          </p:txBody>
        </p:sp>
        <p:sp>
          <p:nvSpPr>
            <p:cNvPr id="50219" name="Line 43"/>
            <p:cNvSpPr>
              <a:spLocks noChangeShapeType="1"/>
            </p:cNvSpPr>
            <p:nvPr/>
          </p:nvSpPr>
          <p:spPr bwMode="auto">
            <a:xfrm>
              <a:off x="970" y="2880"/>
              <a:ext cx="0" cy="432"/>
            </a:xfrm>
            <a:prstGeom prst="line">
              <a:avLst/>
            </a:prstGeom>
            <a:noFill/>
            <a:ln w="25400">
              <a:solidFill>
                <a:schemeClr val="tx1"/>
              </a:solidFill>
              <a:round/>
              <a:headEnd type="triangle" w="med" len="med"/>
              <a:tailEnd/>
            </a:ln>
            <a:effectLst/>
          </p:spPr>
          <p:txBody>
            <a:bodyPr/>
            <a:lstStyle/>
            <a:p>
              <a:endParaRPr lang="zh-CN" altLang="en-US"/>
            </a:p>
          </p:txBody>
        </p:sp>
        <p:sp>
          <p:nvSpPr>
            <p:cNvPr id="50220" name="Rectangle 44"/>
            <p:cNvSpPr>
              <a:spLocks noChangeArrowheads="1"/>
            </p:cNvSpPr>
            <p:nvPr/>
          </p:nvSpPr>
          <p:spPr bwMode="auto">
            <a:xfrm>
              <a:off x="529" y="3312"/>
              <a:ext cx="896" cy="208"/>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Access Bank 1</a:t>
              </a:r>
            </a:p>
          </p:txBody>
        </p:sp>
        <p:sp>
          <p:nvSpPr>
            <p:cNvPr id="50221" name="Line 45"/>
            <p:cNvSpPr>
              <a:spLocks noChangeShapeType="1"/>
            </p:cNvSpPr>
            <p:nvPr/>
          </p:nvSpPr>
          <p:spPr bwMode="auto">
            <a:xfrm>
              <a:off x="1546" y="3072"/>
              <a:ext cx="0" cy="432"/>
            </a:xfrm>
            <a:prstGeom prst="line">
              <a:avLst/>
            </a:prstGeom>
            <a:noFill/>
            <a:ln w="25400">
              <a:solidFill>
                <a:schemeClr val="tx1"/>
              </a:solidFill>
              <a:round/>
              <a:headEnd type="triangle" w="med" len="med"/>
              <a:tailEnd/>
            </a:ln>
            <a:effectLst/>
          </p:spPr>
          <p:txBody>
            <a:bodyPr/>
            <a:lstStyle/>
            <a:p>
              <a:endParaRPr lang="zh-CN" altLang="en-US"/>
            </a:p>
          </p:txBody>
        </p:sp>
        <p:sp>
          <p:nvSpPr>
            <p:cNvPr id="50222" name="Rectangle 46"/>
            <p:cNvSpPr>
              <a:spLocks noChangeArrowheads="1"/>
            </p:cNvSpPr>
            <p:nvPr/>
          </p:nvSpPr>
          <p:spPr bwMode="auto">
            <a:xfrm>
              <a:off x="1105" y="3504"/>
              <a:ext cx="896" cy="208"/>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Access Bank 2</a:t>
              </a:r>
            </a:p>
          </p:txBody>
        </p:sp>
        <p:sp>
          <p:nvSpPr>
            <p:cNvPr id="50223" name="Line 47"/>
            <p:cNvSpPr>
              <a:spLocks noChangeShapeType="1"/>
            </p:cNvSpPr>
            <p:nvPr/>
          </p:nvSpPr>
          <p:spPr bwMode="auto">
            <a:xfrm>
              <a:off x="2074" y="3264"/>
              <a:ext cx="0" cy="432"/>
            </a:xfrm>
            <a:prstGeom prst="line">
              <a:avLst/>
            </a:prstGeom>
            <a:noFill/>
            <a:ln w="25400">
              <a:solidFill>
                <a:schemeClr val="tx1"/>
              </a:solidFill>
              <a:round/>
              <a:headEnd type="triangle" w="med" len="med"/>
              <a:tailEnd/>
            </a:ln>
            <a:effectLst/>
          </p:spPr>
          <p:txBody>
            <a:bodyPr/>
            <a:lstStyle/>
            <a:p>
              <a:endParaRPr lang="zh-CN" altLang="en-US"/>
            </a:p>
          </p:txBody>
        </p:sp>
        <p:sp>
          <p:nvSpPr>
            <p:cNvPr id="50224" name="Rectangle 48"/>
            <p:cNvSpPr>
              <a:spLocks noChangeArrowheads="1"/>
            </p:cNvSpPr>
            <p:nvPr/>
          </p:nvSpPr>
          <p:spPr bwMode="auto">
            <a:xfrm>
              <a:off x="1681" y="3696"/>
              <a:ext cx="896" cy="208"/>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Access Bank 3</a:t>
              </a:r>
            </a:p>
          </p:txBody>
        </p:sp>
        <p:sp>
          <p:nvSpPr>
            <p:cNvPr id="50225" name="Line 49"/>
            <p:cNvSpPr>
              <a:spLocks noChangeShapeType="1"/>
            </p:cNvSpPr>
            <p:nvPr/>
          </p:nvSpPr>
          <p:spPr bwMode="auto">
            <a:xfrm>
              <a:off x="2602" y="3456"/>
              <a:ext cx="0" cy="432"/>
            </a:xfrm>
            <a:prstGeom prst="line">
              <a:avLst/>
            </a:prstGeom>
            <a:noFill/>
            <a:ln w="25400">
              <a:solidFill>
                <a:schemeClr val="tx1"/>
              </a:solidFill>
              <a:round/>
              <a:headEnd type="triangle" w="med" len="med"/>
              <a:tailEnd/>
            </a:ln>
            <a:effectLst/>
          </p:spPr>
          <p:txBody>
            <a:bodyPr/>
            <a:lstStyle/>
            <a:p>
              <a:endParaRPr lang="zh-CN" altLang="en-US"/>
            </a:p>
          </p:txBody>
        </p:sp>
        <p:sp>
          <p:nvSpPr>
            <p:cNvPr id="50226" name="Rectangle 50"/>
            <p:cNvSpPr>
              <a:spLocks noChangeArrowheads="1"/>
            </p:cNvSpPr>
            <p:nvPr/>
          </p:nvSpPr>
          <p:spPr bwMode="auto">
            <a:xfrm>
              <a:off x="2209" y="3888"/>
              <a:ext cx="1668" cy="208"/>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We can Access Bank 0 again</a:t>
              </a:r>
            </a:p>
          </p:txBody>
        </p:sp>
        <p:sp>
          <p:nvSpPr>
            <p:cNvPr id="50227" name="Rectangle 51"/>
            <p:cNvSpPr>
              <a:spLocks noChangeArrowheads="1"/>
            </p:cNvSpPr>
            <p:nvPr/>
          </p:nvSpPr>
          <p:spPr bwMode="auto">
            <a:xfrm>
              <a:off x="3656" y="2456"/>
              <a:ext cx="416"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228" name="Rectangle 52"/>
            <p:cNvSpPr>
              <a:spLocks noChangeArrowheads="1"/>
            </p:cNvSpPr>
            <p:nvPr/>
          </p:nvSpPr>
          <p:spPr bwMode="auto">
            <a:xfrm>
              <a:off x="4856" y="2264"/>
              <a:ext cx="560"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229" name="Rectangle 53"/>
            <p:cNvSpPr>
              <a:spLocks noChangeArrowheads="1"/>
            </p:cNvSpPr>
            <p:nvPr/>
          </p:nvSpPr>
          <p:spPr bwMode="auto">
            <a:xfrm>
              <a:off x="3687" y="2495"/>
              <a:ext cx="376" cy="208"/>
            </a:xfrm>
            <a:prstGeom prst="rect">
              <a:avLst/>
            </a:prstGeom>
            <a:noFill/>
            <a:ln w="12700">
              <a:noFill/>
              <a:miter lim="800000"/>
              <a:headEnd/>
              <a:tailEnd/>
            </a:ln>
            <a:effectLst/>
          </p:spPr>
          <p:txBody>
            <a:bodyPr wrap="none" lIns="90488" tIns="44450" rIns="90488" bIns="44450">
              <a:spAutoFit/>
            </a:bodyPr>
            <a:lstStyle/>
            <a:p>
              <a:pPr eaLnBrk="0" hangingPunct="0"/>
              <a:r>
                <a:rPr kumimoji="1" lang="en-US" altLang="zh-CN" sz="1600" b="1">
                  <a:solidFill>
                    <a:schemeClr val="tx1"/>
                  </a:solidFill>
                  <a:latin typeface="Times New Roman" pitchFamily="18" charset="0"/>
                </a:rPr>
                <a:t>CPU</a:t>
              </a:r>
            </a:p>
          </p:txBody>
        </p:sp>
        <p:sp>
          <p:nvSpPr>
            <p:cNvPr id="50230" name="Rectangle 54"/>
            <p:cNvSpPr>
              <a:spLocks noChangeArrowheads="1"/>
            </p:cNvSpPr>
            <p:nvPr/>
          </p:nvSpPr>
          <p:spPr bwMode="auto">
            <a:xfrm>
              <a:off x="4838" y="2256"/>
              <a:ext cx="584" cy="360"/>
            </a:xfrm>
            <a:prstGeom prst="rect">
              <a:avLst/>
            </a:prstGeom>
            <a:noFill/>
            <a:ln w="12700">
              <a:noFill/>
              <a:miter lim="800000"/>
              <a:headEnd/>
              <a:tailEnd/>
            </a:ln>
            <a:effectLst/>
          </p:spPr>
          <p:txBody>
            <a:bodyPr wrap="none" lIns="90488" tIns="44450" rIns="90488" bIns="44450">
              <a:spAutoFit/>
            </a:bodyPr>
            <a:lstStyle/>
            <a:p>
              <a:pPr algn="ctr" eaLnBrk="0" hangingPunct="0"/>
              <a:r>
                <a:rPr kumimoji="1" lang="en-US" altLang="zh-CN" sz="1600" b="1">
                  <a:solidFill>
                    <a:schemeClr val="tx1"/>
                  </a:solidFill>
                  <a:latin typeface="Times New Roman" pitchFamily="18" charset="0"/>
                </a:rPr>
                <a:t>Memory</a:t>
              </a:r>
            </a:p>
            <a:p>
              <a:pPr algn="ctr" eaLnBrk="0" hangingPunct="0"/>
              <a:r>
                <a:rPr kumimoji="1" lang="en-US" altLang="zh-CN" sz="1600" b="1">
                  <a:solidFill>
                    <a:schemeClr val="tx1"/>
                  </a:solidFill>
                  <a:latin typeface="Times New Roman" pitchFamily="18" charset="0"/>
                </a:rPr>
                <a:t>Bank 1</a:t>
              </a:r>
            </a:p>
          </p:txBody>
        </p:sp>
        <p:sp>
          <p:nvSpPr>
            <p:cNvPr id="50231" name="Rectangle 55"/>
            <p:cNvSpPr>
              <a:spLocks noChangeArrowheads="1"/>
            </p:cNvSpPr>
            <p:nvPr/>
          </p:nvSpPr>
          <p:spPr bwMode="auto">
            <a:xfrm>
              <a:off x="4856" y="1880"/>
              <a:ext cx="560"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232" name="Rectangle 56"/>
            <p:cNvSpPr>
              <a:spLocks noChangeArrowheads="1"/>
            </p:cNvSpPr>
            <p:nvPr/>
          </p:nvSpPr>
          <p:spPr bwMode="auto">
            <a:xfrm>
              <a:off x="4838" y="1872"/>
              <a:ext cx="584" cy="360"/>
            </a:xfrm>
            <a:prstGeom prst="rect">
              <a:avLst/>
            </a:prstGeom>
            <a:noFill/>
            <a:ln w="12700">
              <a:noFill/>
              <a:miter lim="800000"/>
              <a:headEnd/>
              <a:tailEnd/>
            </a:ln>
            <a:effectLst/>
          </p:spPr>
          <p:txBody>
            <a:bodyPr wrap="none" lIns="90488" tIns="44450" rIns="90488" bIns="44450">
              <a:spAutoFit/>
            </a:bodyPr>
            <a:lstStyle/>
            <a:p>
              <a:pPr algn="ctr" eaLnBrk="0" hangingPunct="0"/>
              <a:r>
                <a:rPr kumimoji="1" lang="en-US" altLang="zh-CN" sz="1600" b="1">
                  <a:solidFill>
                    <a:schemeClr val="tx1"/>
                  </a:solidFill>
                  <a:latin typeface="Times New Roman" pitchFamily="18" charset="0"/>
                </a:rPr>
                <a:t>Memory</a:t>
              </a:r>
            </a:p>
            <a:p>
              <a:pPr algn="ctr" eaLnBrk="0" hangingPunct="0"/>
              <a:r>
                <a:rPr kumimoji="1" lang="en-US" altLang="zh-CN" sz="1600" b="1">
                  <a:solidFill>
                    <a:schemeClr val="tx1"/>
                  </a:solidFill>
                  <a:latin typeface="Times New Roman" pitchFamily="18" charset="0"/>
                </a:rPr>
                <a:t>Bank 0</a:t>
              </a:r>
            </a:p>
          </p:txBody>
        </p:sp>
        <p:sp>
          <p:nvSpPr>
            <p:cNvPr id="50233" name="Rectangle 57"/>
            <p:cNvSpPr>
              <a:spLocks noChangeArrowheads="1"/>
            </p:cNvSpPr>
            <p:nvPr/>
          </p:nvSpPr>
          <p:spPr bwMode="auto">
            <a:xfrm>
              <a:off x="4856" y="3032"/>
              <a:ext cx="560"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234" name="Rectangle 58"/>
            <p:cNvSpPr>
              <a:spLocks noChangeArrowheads="1"/>
            </p:cNvSpPr>
            <p:nvPr/>
          </p:nvSpPr>
          <p:spPr bwMode="auto">
            <a:xfrm>
              <a:off x="4838" y="3024"/>
              <a:ext cx="584" cy="360"/>
            </a:xfrm>
            <a:prstGeom prst="rect">
              <a:avLst/>
            </a:prstGeom>
            <a:noFill/>
            <a:ln w="12700">
              <a:noFill/>
              <a:miter lim="800000"/>
              <a:headEnd/>
              <a:tailEnd/>
            </a:ln>
            <a:effectLst/>
          </p:spPr>
          <p:txBody>
            <a:bodyPr wrap="none" lIns="90488" tIns="44450" rIns="90488" bIns="44450">
              <a:spAutoFit/>
            </a:bodyPr>
            <a:lstStyle/>
            <a:p>
              <a:pPr algn="ctr" eaLnBrk="0" hangingPunct="0"/>
              <a:r>
                <a:rPr kumimoji="1" lang="en-US" altLang="zh-CN" sz="1600" b="1">
                  <a:solidFill>
                    <a:schemeClr val="tx1"/>
                  </a:solidFill>
                  <a:latin typeface="Times New Roman" pitchFamily="18" charset="0"/>
                </a:rPr>
                <a:t>Memory</a:t>
              </a:r>
            </a:p>
            <a:p>
              <a:pPr algn="ctr" eaLnBrk="0" hangingPunct="0"/>
              <a:r>
                <a:rPr kumimoji="1" lang="en-US" altLang="zh-CN" sz="1600" b="1">
                  <a:solidFill>
                    <a:schemeClr val="tx1"/>
                  </a:solidFill>
                  <a:latin typeface="Times New Roman" pitchFamily="18" charset="0"/>
                </a:rPr>
                <a:t>Bank 3</a:t>
              </a:r>
            </a:p>
          </p:txBody>
        </p:sp>
        <p:sp>
          <p:nvSpPr>
            <p:cNvPr id="50235" name="Rectangle 59"/>
            <p:cNvSpPr>
              <a:spLocks noChangeArrowheads="1"/>
            </p:cNvSpPr>
            <p:nvPr/>
          </p:nvSpPr>
          <p:spPr bwMode="auto">
            <a:xfrm>
              <a:off x="4856" y="2648"/>
              <a:ext cx="560" cy="320"/>
            </a:xfrm>
            <a:prstGeom prst="rect">
              <a:avLst/>
            </a:prstGeom>
            <a:noFill/>
            <a:ln w="25400">
              <a:solidFill>
                <a:schemeClr val="tx1"/>
              </a:solidFill>
              <a:miter lim="800000"/>
              <a:headEnd/>
              <a:tailEnd/>
            </a:ln>
            <a:effectLst/>
          </p:spPr>
          <p:txBody>
            <a:bodyPr wrap="none" anchor="ctr"/>
            <a:lstStyle/>
            <a:p>
              <a:endParaRPr lang="zh-CN" altLang="en-US"/>
            </a:p>
          </p:txBody>
        </p:sp>
        <p:sp>
          <p:nvSpPr>
            <p:cNvPr id="50236" name="Rectangle 60"/>
            <p:cNvSpPr>
              <a:spLocks noChangeArrowheads="1"/>
            </p:cNvSpPr>
            <p:nvPr/>
          </p:nvSpPr>
          <p:spPr bwMode="auto">
            <a:xfrm>
              <a:off x="4838" y="2640"/>
              <a:ext cx="584" cy="360"/>
            </a:xfrm>
            <a:prstGeom prst="rect">
              <a:avLst/>
            </a:prstGeom>
            <a:noFill/>
            <a:ln w="12700">
              <a:noFill/>
              <a:miter lim="800000"/>
              <a:headEnd/>
              <a:tailEnd/>
            </a:ln>
            <a:effectLst/>
          </p:spPr>
          <p:txBody>
            <a:bodyPr wrap="none" lIns="90488" tIns="44450" rIns="90488" bIns="44450">
              <a:spAutoFit/>
            </a:bodyPr>
            <a:lstStyle/>
            <a:p>
              <a:pPr algn="ctr" eaLnBrk="0" hangingPunct="0"/>
              <a:r>
                <a:rPr kumimoji="1" lang="en-US" altLang="zh-CN" sz="1600" b="1">
                  <a:solidFill>
                    <a:schemeClr val="tx1"/>
                  </a:solidFill>
                  <a:latin typeface="Times New Roman" pitchFamily="18" charset="0"/>
                </a:rPr>
                <a:t>Memory</a:t>
              </a:r>
            </a:p>
            <a:p>
              <a:pPr algn="ctr" eaLnBrk="0" hangingPunct="0"/>
              <a:r>
                <a:rPr kumimoji="1" lang="en-US" altLang="zh-CN" sz="1600" b="1">
                  <a:solidFill>
                    <a:schemeClr val="tx1"/>
                  </a:solidFill>
                  <a:latin typeface="Times New Roman" pitchFamily="18" charset="0"/>
                </a:rPr>
                <a:t>Bank 2</a:t>
              </a:r>
            </a:p>
          </p:txBody>
        </p:sp>
        <p:sp>
          <p:nvSpPr>
            <p:cNvPr id="50237" name="Line 61"/>
            <p:cNvSpPr>
              <a:spLocks noChangeShapeType="1"/>
            </p:cNvSpPr>
            <p:nvPr/>
          </p:nvSpPr>
          <p:spPr bwMode="auto">
            <a:xfrm>
              <a:off x="4560" y="2064"/>
              <a:ext cx="288" cy="0"/>
            </a:xfrm>
            <a:prstGeom prst="line">
              <a:avLst/>
            </a:prstGeom>
            <a:noFill/>
            <a:ln w="25400">
              <a:solidFill>
                <a:schemeClr val="tx1"/>
              </a:solidFill>
              <a:round/>
              <a:headEnd/>
              <a:tailEnd type="triangle" w="med" len="med"/>
            </a:ln>
            <a:effectLst/>
          </p:spPr>
          <p:txBody>
            <a:bodyPr/>
            <a:lstStyle/>
            <a:p>
              <a:endParaRPr lang="zh-CN" altLang="en-US"/>
            </a:p>
          </p:txBody>
        </p:sp>
        <p:sp>
          <p:nvSpPr>
            <p:cNvPr id="50238" name="Line 62"/>
            <p:cNvSpPr>
              <a:spLocks noChangeShapeType="1"/>
            </p:cNvSpPr>
            <p:nvPr/>
          </p:nvSpPr>
          <p:spPr bwMode="auto">
            <a:xfrm>
              <a:off x="4560" y="2448"/>
              <a:ext cx="288" cy="0"/>
            </a:xfrm>
            <a:prstGeom prst="line">
              <a:avLst/>
            </a:prstGeom>
            <a:noFill/>
            <a:ln w="25400">
              <a:solidFill>
                <a:schemeClr val="tx1"/>
              </a:solidFill>
              <a:round/>
              <a:headEnd/>
              <a:tailEnd type="triangle" w="med" len="med"/>
            </a:ln>
            <a:effectLst/>
          </p:spPr>
          <p:txBody>
            <a:bodyPr/>
            <a:lstStyle/>
            <a:p>
              <a:endParaRPr lang="zh-CN" altLang="en-US"/>
            </a:p>
          </p:txBody>
        </p:sp>
        <p:sp>
          <p:nvSpPr>
            <p:cNvPr id="50239" name="Line 63"/>
            <p:cNvSpPr>
              <a:spLocks noChangeShapeType="1"/>
            </p:cNvSpPr>
            <p:nvPr/>
          </p:nvSpPr>
          <p:spPr bwMode="auto">
            <a:xfrm>
              <a:off x="4560" y="2832"/>
              <a:ext cx="288" cy="0"/>
            </a:xfrm>
            <a:prstGeom prst="line">
              <a:avLst/>
            </a:prstGeom>
            <a:noFill/>
            <a:ln w="25400">
              <a:solidFill>
                <a:schemeClr val="tx1"/>
              </a:solidFill>
              <a:round/>
              <a:headEnd/>
              <a:tailEnd type="triangle" w="med" len="med"/>
            </a:ln>
            <a:effectLst/>
          </p:spPr>
          <p:txBody>
            <a:bodyPr/>
            <a:lstStyle/>
            <a:p>
              <a:endParaRPr lang="zh-CN" altLang="en-US"/>
            </a:p>
          </p:txBody>
        </p:sp>
        <p:sp>
          <p:nvSpPr>
            <p:cNvPr id="50240" name="Line 64"/>
            <p:cNvSpPr>
              <a:spLocks noChangeShapeType="1"/>
            </p:cNvSpPr>
            <p:nvPr/>
          </p:nvSpPr>
          <p:spPr bwMode="auto">
            <a:xfrm>
              <a:off x="4560" y="3216"/>
              <a:ext cx="288" cy="0"/>
            </a:xfrm>
            <a:prstGeom prst="line">
              <a:avLst/>
            </a:prstGeom>
            <a:noFill/>
            <a:ln w="25400">
              <a:solidFill>
                <a:schemeClr val="tx1"/>
              </a:solidFill>
              <a:round/>
              <a:headEnd/>
              <a:tailEnd type="triangle" w="med" len="med"/>
            </a:ln>
            <a:effectLst/>
          </p:spPr>
          <p:txBody>
            <a:bodyPr/>
            <a:lstStyle/>
            <a:p>
              <a:endParaRPr lang="zh-CN" altLang="en-US"/>
            </a:p>
          </p:txBody>
        </p:sp>
        <p:sp>
          <p:nvSpPr>
            <p:cNvPr id="50241" name="Line 65"/>
            <p:cNvSpPr>
              <a:spLocks noChangeShapeType="1"/>
            </p:cNvSpPr>
            <p:nvPr/>
          </p:nvSpPr>
          <p:spPr bwMode="auto">
            <a:xfrm flipV="1">
              <a:off x="4560" y="2064"/>
              <a:ext cx="0" cy="1152"/>
            </a:xfrm>
            <a:prstGeom prst="line">
              <a:avLst/>
            </a:prstGeom>
            <a:noFill/>
            <a:ln w="25400">
              <a:solidFill>
                <a:schemeClr val="tx1"/>
              </a:solidFill>
              <a:round/>
              <a:headEnd/>
              <a:tailEnd/>
            </a:ln>
            <a:effectLst/>
          </p:spPr>
          <p:txBody>
            <a:bodyPr/>
            <a:lstStyle/>
            <a:p>
              <a:endParaRPr lang="zh-CN" altLang="en-US"/>
            </a:p>
          </p:txBody>
        </p:sp>
        <p:sp>
          <p:nvSpPr>
            <p:cNvPr id="50242" name="Line 66"/>
            <p:cNvSpPr>
              <a:spLocks noChangeShapeType="1"/>
            </p:cNvSpPr>
            <p:nvPr/>
          </p:nvSpPr>
          <p:spPr bwMode="auto">
            <a:xfrm flipH="1">
              <a:off x="4080" y="2640"/>
              <a:ext cx="480" cy="0"/>
            </a:xfrm>
            <a:prstGeom prst="line">
              <a:avLst/>
            </a:prstGeom>
            <a:noFill/>
            <a:ln w="25400">
              <a:solidFill>
                <a:schemeClr val="tx1"/>
              </a:solidFill>
              <a:round/>
              <a:headEnd/>
              <a:tailEnd type="triangle" w="med" len="med"/>
            </a:ln>
            <a:effectLst/>
          </p:spPr>
          <p:txBody>
            <a:bodyPr/>
            <a:lstStyle/>
            <a:p>
              <a:endParaRPr lang="zh-CN" altLang="en-US"/>
            </a:p>
          </p:txBody>
        </p:sp>
      </p:grpSp>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Rot="1" noChangeArrowheads="1"/>
          </p:cNvSpPr>
          <p:nvPr>
            <p:ph type="title"/>
          </p:nvPr>
        </p:nvSpPr>
        <p:spPr>
          <a:xfrm>
            <a:off x="214282" y="76200"/>
            <a:ext cx="8929718" cy="838200"/>
          </a:xfrm>
        </p:spPr>
        <p:txBody>
          <a:bodyPr/>
          <a:lstStyle/>
          <a:p>
            <a:r>
              <a:rPr lang="en-US" altLang="zh-CN" sz="3100" dirty="0"/>
              <a:t>Performance of 4-way interleaved memory</a:t>
            </a:r>
          </a:p>
        </p:txBody>
      </p:sp>
      <p:sp>
        <p:nvSpPr>
          <p:cNvPr id="52226" name="Rectangle 2"/>
          <p:cNvSpPr>
            <a:spLocks noGrp="1" noRot="1" noChangeArrowheads="1"/>
          </p:cNvSpPr>
          <p:nvPr>
            <p:ph idx="1"/>
          </p:nvPr>
        </p:nvSpPr>
        <p:spPr>
          <a:xfrm>
            <a:off x="381000" y="1052513"/>
            <a:ext cx="8763000" cy="2663825"/>
          </a:xfrm>
        </p:spPr>
        <p:txBody>
          <a:bodyPr/>
          <a:lstStyle/>
          <a:p>
            <a:pPr>
              <a:lnSpc>
                <a:spcPct val="80000"/>
              </a:lnSpc>
            </a:pPr>
            <a:r>
              <a:rPr lang="en-US" altLang="zh-CN" sz="2400">
                <a:solidFill>
                  <a:schemeClr val="tx2"/>
                </a:solidFill>
                <a:latin typeface="Comic Sans MS" pitchFamily="66" charset="0"/>
              </a:rPr>
              <a:t>With 4 banks Interleaved Memory</a:t>
            </a:r>
          </a:p>
          <a:p>
            <a:pPr>
              <a:lnSpc>
                <a:spcPct val="80000"/>
              </a:lnSpc>
              <a:buFont typeface="Wingdings" pitchFamily="2" charset="2"/>
              <a:buNone/>
            </a:pPr>
            <a:r>
              <a:rPr lang="en-US" altLang="zh-CN" sz="2400">
                <a:solidFill>
                  <a:schemeClr val="tx2"/>
                </a:solidFill>
                <a:latin typeface="Comic Sans MS" pitchFamily="66" charset="0"/>
              </a:rPr>
              <a:t>	The miss penalty:</a:t>
            </a:r>
            <a:r>
              <a:rPr lang="en-US" altLang="zh-CN" sz="2400">
                <a:solidFill>
                  <a:schemeClr val="hlink"/>
                </a:solidFill>
                <a:latin typeface="Comic Sans MS" pitchFamily="66" charset="0"/>
              </a:rPr>
              <a:t>	 </a:t>
            </a:r>
            <a:r>
              <a:rPr lang="en-US" altLang="zh-CN" sz="2400">
                <a:latin typeface="Comic Sans MS" pitchFamily="66" charset="0"/>
              </a:rPr>
              <a:t> 4words/Block</a:t>
            </a:r>
          </a:p>
          <a:p>
            <a:pPr>
              <a:lnSpc>
                <a:spcPct val="80000"/>
              </a:lnSpc>
              <a:buFont typeface="Wingdings" pitchFamily="2" charset="2"/>
              <a:buNone/>
            </a:pPr>
            <a:r>
              <a:rPr lang="en-US" altLang="zh-CN" sz="2400">
                <a:latin typeface="Comic Sans MS" pitchFamily="66" charset="0"/>
              </a:rPr>
              <a:t>			4+56 +(4 × 4)</a:t>
            </a:r>
            <a:r>
              <a:rPr lang="zh-CN" altLang="en-US" sz="2400">
                <a:latin typeface="Comic Sans MS" pitchFamily="66" charset="0"/>
              </a:rPr>
              <a:t>＝</a:t>
            </a:r>
            <a:r>
              <a:rPr lang="en-US" altLang="zh-CN" sz="2400">
                <a:latin typeface="Comic Sans MS" pitchFamily="66" charset="0"/>
              </a:rPr>
              <a:t>76</a:t>
            </a:r>
          </a:p>
          <a:p>
            <a:pPr>
              <a:lnSpc>
                <a:spcPct val="80000"/>
              </a:lnSpc>
              <a:buFont typeface="Wingdings" pitchFamily="2" charset="2"/>
              <a:buNone/>
            </a:pPr>
            <a:r>
              <a:rPr lang="en-US" altLang="zh-CN" sz="2400">
                <a:solidFill>
                  <a:schemeClr val="accent2"/>
                </a:solidFill>
                <a:latin typeface="Comic Sans MS" pitchFamily="66" charset="0"/>
              </a:rPr>
              <a:t>     </a:t>
            </a:r>
            <a:r>
              <a:rPr lang="en-US" altLang="zh-CN" sz="2400">
                <a:solidFill>
                  <a:schemeClr val="tx2"/>
                </a:solidFill>
                <a:latin typeface="Comic Sans MS" pitchFamily="66" charset="0"/>
              </a:rPr>
              <a:t>Bandwidth :</a:t>
            </a:r>
          </a:p>
          <a:p>
            <a:pPr>
              <a:lnSpc>
                <a:spcPct val="80000"/>
              </a:lnSpc>
              <a:buFont typeface="Wingdings" pitchFamily="2" charset="2"/>
              <a:buNone/>
            </a:pPr>
            <a:endParaRPr lang="en-US" altLang="zh-CN" sz="2400">
              <a:solidFill>
                <a:schemeClr val="tx2"/>
              </a:solidFill>
              <a:latin typeface="Comic Sans MS" pitchFamily="66" charset="0"/>
            </a:endParaRPr>
          </a:p>
          <a:p>
            <a:pPr>
              <a:lnSpc>
                <a:spcPct val="80000"/>
              </a:lnSpc>
              <a:buFont typeface="Wingdings" pitchFamily="2" charset="2"/>
              <a:buNone/>
            </a:pPr>
            <a:endParaRPr lang="en-US" altLang="zh-CN" sz="2400">
              <a:solidFill>
                <a:schemeClr val="hlink"/>
              </a:solidFill>
              <a:latin typeface="Comic Sans MS" pitchFamily="66" charset="0"/>
            </a:endParaRPr>
          </a:p>
          <a:p>
            <a:pPr>
              <a:lnSpc>
                <a:spcPct val="80000"/>
              </a:lnSpc>
            </a:pPr>
            <a:r>
              <a:rPr lang="en-US" altLang="zh-CN" sz="2400">
                <a:solidFill>
                  <a:schemeClr val="tx2"/>
                </a:solidFill>
                <a:latin typeface="Comic Sans MS" pitchFamily="66" charset="0"/>
              </a:rPr>
              <a:t> Four-way interleaved memory</a:t>
            </a:r>
          </a:p>
        </p:txBody>
      </p:sp>
      <p:grpSp>
        <p:nvGrpSpPr>
          <p:cNvPr id="52228" name="Group 4"/>
          <p:cNvGrpSpPr>
            <a:grpSpLocks/>
          </p:cNvGrpSpPr>
          <p:nvPr/>
        </p:nvGrpSpPr>
        <p:grpSpPr bwMode="auto">
          <a:xfrm>
            <a:off x="2411413" y="2349500"/>
            <a:ext cx="2012950" cy="776288"/>
            <a:chOff x="1872" y="1776"/>
            <a:chExt cx="1268" cy="489"/>
          </a:xfrm>
        </p:grpSpPr>
        <p:sp>
          <p:nvSpPr>
            <p:cNvPr id="52229" name="Rectangle 5"/>
            <p:cNvSpPr>
              <a:spLocks noChangeArrowheads="1"/>
            </p:cNvSpPr>
            <p:nvPr/>
          </p:nvSpPr>
          <p:spPr bwMode="auto">
            <a:xfrm>
              <a:off x="1872" y="1776"/>
              <a:ext cx="54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4×8</a:t>
              </a:r>
            </a:p>
          </p:txBody>
        </p:sp>
        <p:sp>
          <p:nvSpPr>
            <p:cNvPr id="52230" name="Rectangle 6"/>
            <p:cNvSpPr>
              <a:spLocks noChangeArrowheads="1"/>
            </p:cNvSpPr>
            <p:nvPr/>
          </p:nvSpPr>
          <p:spPr bwMode="auto">
            <a:xfrm>
              <a:off x="1990" y="1977"/>
              <a:ext cx="350"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76</a:t>
              </a:r>
            </a:p>
          </p:txBody>
        </p:sp>
        <p:sp>
          <p:nvSpPr>
            <p:cNvPr id="52231" name="Line 7"/>
            <p:cNvSpPr>
              <a:spLocks noChangeShapeType="1"/>
            </p:cNvSpPr>
            <p:nvPr/>
          </p:nvSpPr>
          <p:spPr bwMode="auto">
            <a:xfrm>
              <a:off x="1873" y="2016"/>
              <a:ext cx="576" cy="0"/>
            </a:xfrm>
            <a:prstGeom prst="line">
              <a:avLst/>
            </a:prstGeom>
            <a:noFill/>
            <a:ln w="19050">
              <a:solidFill>
                <a:schemeClr val="hlink"/>
              </a:solidFill>
              <a:round/>
              <a:headEnd/>
              <a:tailEnd type="none" w="sm" len="med"/>
            </a:ln>
            <a:effectLst/>
          </p:spPr>
          <p:txBody>
            <a:bodyPr anchor="ctr">
              <a:spAutoFit/>
            </a:bodyPr>
            <a:lstStyle/>
            <a:p>
              <a:endParaRPr lang="zh-CN" altLang="en-US"/>
            </a:p>
          </p:txBody>
        </p:sp>
        <p:sp>
          <p:nvSpPr>
            <p:cNvPr id="52232" name="Rectangle 8"/>
            <p:cNvSpPr>
              <a:spLocks noChangeArrowheads="1"/>
            </p:cNvSpPr>
            <p:nvPr/>
          </p:nvSpPr>
          <p:spPr bwMode="auto">
            <a:xfrm>
              <a:off x="2449" y="1872"/>
              <a:ext cx="309" cy="288"/>
            </a:xfrm>
            <a:prstGeom prst="rect">
              <a:avLst/>
            </a:prstGeom>
            <a:noFill/>
            <a:ln w="19050">
              <a:noFill/>
              <a:miter lim="800000"/>
              <a:headEnd/>
              <a:tailEnd type="none" w="sm" len="med"/>
            </a:ln>
            <a:effectLst/>
          </p:spPr>
          <p:txBody>
            <a:bodyPr wrap="none">
              <a:spAutoFit/>
            </a:bodyPr>
            <a:lstStyle/>
            <a:p>
              <a:pPr algn="ctr" eaLnBrk="0" hangingPunct="0"/>
              <a:r>
                <a:rPr lang="zh-CN" altLang="en-US" sz="2400" b="1">
                  <a:solidFill>
                    <a:schemeClr val="tx1"/>
                  </a:solidFill>
                  <a:latin typeface="Comic Sans MS" pitchFamily="66" charset="0"/>
                </a:rPr>
                <a:t>＝</a:t>
              </a:r>
            </a:p>
          </p:txBody>
        </p:sp>
        <p:sp>
          <p:nvSpPr>
            <p:cNvPr id="52233" name="Rectangle 9"/>
            <p:cNvSpPr>
              <a:spLocks noChangeArrowheads="1"/>
            </p:cNvSpPr>
            <p:nvPr/>
          </p:nvSpPr>
          <p:spPr bwMode="auto">
            <a:xfrm>
              <a:off x="2707" y="1872"/>
              <a:ext cx="4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0.4</a:t>
              </a:r>
            </a:p>
          </p:txBody>
        </p:sp>
      </p:grpSp>
      <p:graphicFrame>
        <p:nvGraphicFramePr>
          <p:cNvPr id="52234" name="Object 10"/>
          <p:cNvGraphicFramePr>
            <a:graphicFrameLocks noChangeAspect="1"/>
          </p:cNvGraphicFramePr>
          <p:nvPr/>
        </p:nvGraphicFramePr>
        <p:xfrm>
          <a:off x="0" y="4292600"/>
          <a:ext cx="8686800" cy="2039938"/>
        </p:xfrm>
        <a:graphic>
          <a:graphicData uri="http://schemas.openxmlformats.org/presentationml/2006/ole">
            <mc:AlternateContent xmlns:mc="http://schemas.openxmlformats.org/markup-compatibility/2006">
              <mc:Choice xmlns:v="urn:schemas-microsoft-com:vml" Requires="v">
                <p:oleObj name="位图图像" r:id="rId2" imgW="6003810" imgH="1409822" progId="PBrush">
                  <p:embed/>
                </p:oleObj>
              </mc:Choice>
              <mc:Fallback>
                <p:oleObj name="位图图像" r:id="rId2" imgW="6003810" imgH="1409822" progId="PBrush">
                  <p:embed/>
                  <p:pic>
                    <p:nvPicPr>
                      <p:cNvPr id="52234"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92600"/>
                        <a:ext cx="8686800" cy="2039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5" name="Text Box 11"/>
          <p:cNvSpPr txBox="1">
            <a:spLocks noChangeArrowheads="1"/>
          </p:cNvSpPr>
          <p:nvPr/>
        </p:nvSpPr>
        <p:spPr bwMode="auto">
          <a:xfrm>
            <a:off x="3429000" y="3898900"/>
            <a:ext cx="2590800" cy="366713"/>
          </a:xfrm>
          <a:prstGeom prst="rect">
            <a:avLst/>
          </a:prstGeom>
          <a:noFill/>
          <a:ln w="19050">
            <a:noFill/>
            <a:miter lim="800000"/>
            <a:headEnd/>
            <a:tailEnd type="none" w="sm" len="med"/>
          </a:ln>
          <a:effectLst/>
        </p:spPr>
        <p:txBody>
          <a:bodyPr>
            <a:spAutoFit/>
          </a:bodyPr>
          <a:lstStyle/>
          <a:p>
            <a:pPr algn="ctr" eaLnBrk="0" hangingPunct="0">
              <a:spcBef>
                <a:spcPct val="50000"/>
              </a:spcBef>
            </a:pPr>
            <a:r>
              <a:rPr lang="en-US" altLang="zh-CN" sz="1800" b="1">
                <a:solidFill>
                  <a:srgbClr val="FF0000"/>
                </a:solidFill>
                <a:latin typeface="CG Omega" pitchFamily="34" charset="0"/>
              </a:rPr>
              <a:t>Parallel access</a:t>
            </a:r>
          </a:p>
        </p:txBody>
      </p:sp>
      <p:grpSp>
        <p:nvGrpSpPr>
          <p:cNvPr id="52236" name="Group 12"/>
          <p:cNvGrpSpPr>
            <a:grpSpLocks/>
          </p:cNvGrpSpPr>
          <p:nvPr/>
        </p:nvGrpSpPr>
        <p:grpSpPr bwMode="auto">
          <a:xfrm>
            <a:off x="1524000" y="4127500"/>
            <a:ext cx="6248400" cy="533400"/>
            <a:chOff x="960" y="2592"/>
            <a:chExt cx="3936" cy="480"/>
          </a:xfrm>
        </p:grpSpPr>
        <p:sp>
          <p:nvSpPr>
            <p:cNvPr id="52237" name="Line 13"/>
            <p:cNvSpPr>
              <a:spLocks noChangeShapeType="1"/>
            </p:cNvSpPr>
            <p:nvPr/>
          </p:nvSpPr>
          <p:spPr bwMode="auto">
            <a:xfrm flipH="1">
              <a:off x="960" y="2688"/>
              <a:ext cx="1344" cy="336"/>
            </a:xfrm>
            <a:prstGeom prst="line">
              <a:avLst/>
            </a:prstGeom>
            <a:noFill/>
            <a:ln w="19050">
              <a:solidFill>
                <a:srgbClr val="FF0000"/>
              </a:solidFill>
              <a:round/>
              <a:headEnd/>
              <a:tailEnd type="triangle" w="sm" len="med"/>
            </a:ln>
            <a:effectLst/>
          </p:spPr>
          <p:txBody>
            <a:bodyPr wrap="none" anchor="ctr">
              <a:spAutoFit/>
            </a:bodyPr>
            <a:lstStyle/>
            <a:p>
              <a:endParaRPr lang="zh-CN" altLang="en-US"/>
            </a:p>
          </p:txBody>
        </p:sp>
        <p:sp>
          <p:nvSpPr>
            <p:cNvPr id="52238" name="Line 14"/>
            <p:cNvSpPr>
              <a:spLocks noChangeShapeType="1"/>
            </p:cNvSpPr>
            <p:nvPr/>
          </p:nvSpPr>
          <p:spPr bwMode="auto">
            <a:xfrm>
              <a:off x="3408" y="2640"/>
              <a:ext cx="1488" cy="432"/>
            </a:xfrm>
            <a:prstGeom prst="line">
              <a:avLst/>
            </a:prstGeom>
            <a:noFill/>
            <a:ln w="19050">
              <a:solidFill>
                <a:srgbClr val="FF0000"/>
              </a:solidFill>
              <a:round/>
              <a:headEnd/>
              <a:tailEnd type="triangle" w="sm" len="med"/>
            </a:ln>
            <a:effectLst/>
          </p:spPr>
          <p:txBody>
            <a:bodyPr anchor="ctr">
              <a:spAutoFit/>
            </a:bodyPr>
            <a:lstStyle/>
            <a:p>
              <a:endParaRPr lang="zh-CN" altLang="en-US"/>
            </a:p>
          </p:txBody>
        </p:sp>
        <p:sp>
          <p:nvSpPr>
            <p:cNvPr id="52239" name="Line 15"/>
            <p:cNvSpPr>
              <a:spLocks noChangeShapeType="1"/>
            </p:cNvSpPr>
            <p:nvPr/>
          </p:nvSpPr>
          <p:spPr bwMode="auto">
            <a:xfrm flipH="1">
              <a:off x="2448" y="2592"/>
              <a:ext cx="240" cy="480"/>
            </a:xfrm>
            <a:prstGeom prst="line">
              <a:avLst/>
            </a:prstGeom>
            <a:noFill/>
            <a:ln w="19050">
              <a:solidFill>
                <a:srgbClr val="FF0000"/>
              </a:solidFill>
              <a:round/>
              <a:headEnd/>
              <a:tailEnd type="triangle" w="sm" len="med"/>
            </a:ln>
            <a:effectLst/>
          </p:spPr>
          <p:txBody>
            <a:bodyPr wrap="none" anchor="ctr">
              <a:spAutoFit/>
            </a:bodyPr>
            <a:lstStyle/>
            <a:p>
              <a:endParaRPr lang="zh-CN" altLang="en-US"/>
            </a:p>
          </p:txBody>
        </p:sp>
        <p:sp>
          <p:nvSpPr>
            <p:cNvPr id="52240" name="Line 16"/>
            <p:cNvSpPr>
              <a:spLocks noChangeShapeType="1"/>
            </p:cNvSpPr>
            <p:nvPr/>
          </p:nvSpPr>
          <p:spPr bwMode="auto">
            <a:xfrm>
              <a:off x="3120" y="2640"/>
              <a:ext cx="384" cy="384"/>
            </a:xfrm>
            <a:prstGeom prst="line">
              <a:avLst/>
            </a:prstGeom>
            <a:noFill/>
            <a:ln w="19050">
              <a:solidFill>
                <a:srgbClr val="FF0000"/>
              </a:solidFill>
              <a:round/>
              <a:headEnd/>
              <a:tailEnd type="triangle" w="sm" len="med"/>
            </a:ln>
            <a:effectLst/>
          </p:spPr>
          <p:txBody>
            <a:bodyPr wrap="none" anchor="ctr">
              <a:spAutoFit/>
            </a:bodyPr>
            <a:lstStyle/>
            <a:p>
              <a:endParaRPr lang="zh-CN" altLang="en-US"/>
            </a:p>
          </p:txBody>
        </p:sp>
      </p:grpSp>
      <p:sp>
        <p:nvSpPr>
          <p:cNvPr id="52241" name="Text Box 17"/>
          <p:cNvSpPr txBox="1">
            <a:spLocks noChangeArrowheads="1"/>
          </p:cNvSpPr>
          <p:nvPr/>
        </p:nvSpPr>
        <p:spPr bwMode="auto">
          <a:xfrm>
            <a:off x="1447800" y="6032500"/>
            <a:ext cx="6400800" cy="366713"/>
          </a:xfrm>
          <a:prstGeom prst="rect">
            <a:avLst/>
          </a:prstGeom>
          <a:noFill/>
          <a:ln w="19050">
            <a:noFill/>
            <a:miter lim="800000"/>
            <a:headEnd/>
            <a:tailEnd type="none" w="sm" len="med"/>
          </a:ln>
          <a:effectLst/>
        </p:spPr>
        <p:txBody>
          <a:bodyPr>
            <a:spAutoFit/>
          </a:bodyPr>
          <a:lstStyle/>
          <a:p>
            <a:pPr algn="ctr" eaLnBrk="0" hangingPunct="0">
              <a:spcBef>
                <a:spcPct val="50000"/>
              </a:spcBef>
            </a:pPr>
            <a:r>
              <a:rPr lang="en-US" altLang="zh-CN" sz="1800">
                <a:latin typeface="Comic Sans MS" pitchFamily="66" charset="0"/>
              </a:rPr>
              <a:t>Optimizes sequential address access patterns</a:t>
            </a:r>
          </a:p>
        </p:txBody>
      </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285720" y="0"/>
            <a:ext cx="8629680" cy="1219200"/>
          </a:xfrm>
        </p:spPr>
        <p:txBody>
          <a:bodyPr/>
          <a:lstStyle/>
          <a:p>
            <a:r>
              <a:rPr lang="en-US" altLang="zh-CN" sz="2800" dirty="0">
                <a:solidFill>
                  <a:srgbClr val="0000FF"/>
                </a:solidFill>
              </a:rPr>
              <a:t>3</a:t>
            </a:r>
            <a:r>
              <a:rPr lang="en-US" altLang="zh-CN" sz="2800" baseline="30000" dirty="0">
                <a:solidFill>
                  <a:srgbClr val="0000FF"/>
                </a:solidFill>
              </a:rPr>
              <a:t>rd</a:t>
            </a:r>
            <a:r>
              <a:rPr lang="en-US" altLang="zh-CN" sz="2800" dirty="0"/>
              <a:t> Technique for Higher Bandwidth:</a:t>
            </a:r>
            <a:br>
              <a:rPr lang="en-US" altLang="zh-CN" sz="2800" dirty="0"/>
            </a:br>
            <a:r>
              <a:rPr lang="en-US" altLang="zh-CN" sz="3200" dirty="0">
                <a:solidFill>
                  <a:srgbClr val="0000FF"/>
                </a:solidFill>
              </a:rPr>
              <a:t>Independent Memory Banks</a:t>
            </a:r>
            <a:r>
              <a:rPr lang="en-US" altLang="zh-CN" sz="3200" dirty="0">
                <a:solidFill>
                  <a:srgbClr val="FF0000"/>
                </a:solidFill>
              </a:rPr>
              <a:t>(</a:t>
            </a:r>
            <a:r>
              <a:rPr lang="zh-CN" altLang="en-US" sz="2000" dirty="0">
                <a:solidFill>
                  <a:srgbClr val="FF0000"/>
                </a:solidFill>
                <a:latin typeface="+mn-ea"/>
                <a:ea typeface="+mn-ea"/>
              </a:rPr>
              <a:t>多套地址、内存总线</a:t>
            </a:r>
            <a:r>
              <a:rPr lang="en-US" altLang="zh-CN" sz="3200" dirty="0">
                <a:solidFill>
                  <a:srgbClr val="FF0000"/>
                </a:solidFill>
              </a:rPr>
              <a:t>)</a:t>
            </a:r>
          </a:p>
        </p:txBody>
      </p:sp>
      <p:sp>
        <p:nvSpPr>
          <p:cNvPr id="53251" name="Rectangle 3"/>
          <p:cNvSpPr>
            <a:spLocks noGrp="1" noRot="1" noChangeArrowheads="1"/>
          </p:cNvSpPr>
          <p:nvPr>
            <p:ph idx="1"/>
          </p:nvPr>
        </p:nvSpPr>
        <p:spPr>
          <a:xfrm>
            <a:off x="395288" y="2708275"/>
            <a:ext cx="8077200" cy="3429000"/>
          </a:xfrm>
        </p:spPr>
        <p:txBody>
          <a:bodyPr/>
          <a:lstStyle/>
          <a:p>
            <a:r>
              <a:rPr lang="en-US" altLang="zh-CN" sz="2800" dirty="0">
                <a:solidFill>
                  <a:srgbClr val="0000FF"/>
                </a:solidFill>
                <a:latin typeface="Comic Sans MS" pitchFamily="66" charset="0"/>
              </a:rPr>
              <a:t>Independent memory banks</a:t>
            </a:r>
            <a:r>
              <a:rPr lang="en-US" altLang="zh-CN" sz="2800" dirty="0">
                <a:solidFill>
                  <a:schemeClr val="hlink"/>
                </a:solidFill>
                <a:latin typeface="Comic Sans MS" pitchFamily="66" charset="0"/>
              </a:rPr>
              <a:t> </a:t>
            </a:r>
          </a:p>
          <a:p>
            <a:pPr lvl="1"/>
            <a:r>
              <a:rPr lang="en-US" altLang="zh-CN" sz="2400" dirty="0">
                <a:solidFill>
                  <a:srgbClr val="000000"/>
                </a:solidFill>
                <a:latin typeface="Comic Sans MS" pitchFamily="66" charset="0"/>
              </a:rPr>
              <a:t>The interleaved memory concept can be extended to remove</a:t>
            </a:r>
            <a:r>
              <a:rPr lang="en-US" altLang="zh-CN" sz="2400" dirty="0">
                <a:latin typeface="Comic Sans MS" pitchFamily="66" charset="0"/>
              </a:rPr>
              <a:t> </a:t>
            </a:r>
            <a:r>
              <a:rPr lang="en-US" altLang="zh-CN" sz="2400" dirty="0">
                <a:solidFill>
                  <a:srgbClr val="000000"/>
                </a:solidFill>
                <a:latin typeface="Comic Sans MS" pitchFamily="66" charset="0"/>
              </a:rPr>
              <a:t>all</a:t>
            </a:r>
            <a:r>
              <a:rPr lang="en-US" altLang="zh-CN" sz="2400" dirty="0">
                <a:latin typeface="Comic Sans MS" pitchFamily="66" charset="0"/>
              </a:rPr>
              <a:t> </a:t>
            </a:r>
            <a:r>
              <a:rPr lang="en-US" altLang="zh-CN" sz="2400" dirty="0">
                <a:solidFill>
                  <a:srgbClr val="000000"/>
                </a:solidFill>
                <a:latin typeface="Comic Sans MS" pitchFamily="66" charset="0"/>
              </a:rPr>
              <a:t>restrictions on memory access. </a:t>
            </a:r>
            <a:endParaRPr lang="en-US" altLang="zh-CN" sz="2400" dirty="0">
              <a:latin typeface="Comic Sans MS" pitchFamily="66" charset="0"/>
            </a:endParaRPr>
          </a:p>
          <a:p>
            <a:pPr lvl="2"/>
            <a:r>
              <a:rPr lang="en-US" altLang="zh-CN" dirty="0">
                <a:solidFill>
                  <a:srgbClr val="FF0000"/>
                </a:solidFill>
                <a:latin typeface="Comic Sans MS" pitchFamily="66" charset="0"/>
              </a:rPr>
              <a:t>Independent memory controller </a:t>
            </a:r>
            <a:r>
              <a:rPr lang="en-US" altLang="zh-CN" dirty="0">
                <a:solidFill>
                  <a:srgbClr val="000000"/>
                </a:solidFill>
                <a:latin typeface="Comic Sans MS" pitchFamily="66" charset="0"/>
              </a:rPr>
              <a:t>was present for every bank.</a:t>
            </a:r>
          </a:p>
          <a:p>
            <a:pPr lvl="2"/>
            <a:r>
              <a:rPr lang="en-US" altLang="zh-CN" dirty="0">
                <a:latin typeface="Comic Sans MS" pitchFamily="66" charset="0"/>
              </a:rPr>
              <a:t>Using </a:t>
            </a:r>
            <a:r>
              <a:rPr lang="en-US" altLang="zh-CN" dirty="0">
                <a:solidFill>
                  <a:srgbClr val="FF0000"/>
                </a:solidFill>
                <a:latin typeface="Comic Sans MS" pitchFamily="66" charset="0"/>
              </a:rPr>
              <a:t>separate address line and data bus</a:t>
            </a:r>
          </a:p>
          <a:p>
            <a:pPr lvl="2"/>
            <a:r>
              <a:rPr lang="en-US" altLang="zh-CN" dirty="0">
                <a:solidFill>
                  <a:srgbClr val="000000"/>
                </a:solidFill>
                <a:latin typeface="Comic Sans MS" pitchFamily="66" charset="0"/>
              </a:rPr>
              <a:t>This allowed the interleaving of sequential access patterns</a:t>
            </a:r>
            <a:r>
              <a:rPr lang="en-US" altLang="zh-CN" sz="2800" b="1" dirty="0">
                <a:solidFill>
                  <a:srgbClr val="000000"/>
                </a:solidFill>
                <a:latin typeface="Comic Sans MS" pitchFamily="66" charset="0"/>
              </a:rPr>
              <a:t>.</a:t>
            </a:r>
            <a:endParaRPr lang="en-US" altLang="zh-CN" sz="2800" b="1" dirty="0">
              <a:latin typeface="Comic Sans MS" pitchFamily="66" charset="0"/>
            </a:endParaRPr>
          </a:p>
        </p:txBody>
      </p:sp>
      <p:sp>
        <p:nvSpPr>
          <p:cNvPr id="53252" name="Rectangle 4"/>
          <p:cNvSpPr>
            <a:spLocks noChangeArrowheads="1"/>
          </p:cNvSpPr>
          <p:nvPr/>
        </p:nvSpPr>
        <p:spPr bwMode="auto">
          <a:xfrm>
            <a:off x="250825" y="1341438"/>
            <a:ext cx="8610600" cy="1158875"/>
          </a:xfrm>
          <a:prstGeom prst="rect">
            <a:avLst/>
          </a:prstGeom>
          <a:solidFill>
            <a:srgbClr val="FFFFCC"/>
          </a:solidFill>
          <a:ln w="19050">
            <a:noFill/>
            <a:miter lim="800000"/>
            <a:headEnd/>
            <a:tailEnd type="none" w="sm" len="med"/>
          </a:ln>
          <a:effectLst/>
        </p:spPr>
        <p:txBody>
          <a:bodyPr>
            <a:spAutoFit/>
          </a:bodyPr>
          <a:lstStyle/>
          <a:p>
            <a:pPr eaLnBrk="0" hangingPunct="0">
              <a:spcBef>
                <a:spcPct val="50000"/>
              </a:spcBef>
            </a:pPr>
            <a:r>
              <a:rPr lang="en-US" altLang="zh-CN" sz="2000" b="1">
                <a:solidFill>
                  <a:schemeClr val="tx1"/>
                </a:solidFill>
                <a:latin typeface="Comic Sans MS" pitchFamily="66" charset="0"/>
              </a:rPr>
              <a:t>How many banks should be included? One metric, used in vector computers, is as follows:</a:t>
            </a:r>
          </a:p>
          <a:p>
            <a:pPr eaLnBrk="0" hangingPunct="0">
              <a:spcBef>
                <a:spcPct val="50000"/>
              </a:spcBef>
            </a:pPr>
            <a:r>
              <a:rPr lang="en-US" altLang="zh-CN" sz="2000" b="1">
                <a:solidFill>
                  <a:srgbClr val="FF0000"/>
                </a:solidFill>
                <a:latin typeface="Comic Sans MS" pitchFamily="66" charset="0"/>
              </a:rPr>
              <a:t>Number of banks ≥ Number of clock cycles to access word in bank</a:t>
            </a:r>
          </a:p>
        </p:txBody>
      </p:sp>
      <p:sp>
        <p:nvSpPr>
          <p:cNvPr id="2" name="文本框 1">
            <a:extLst>
              <a:ext uri="{FF2B5EF4-FFF2-40B4-BE49-F238E27FC236}">
                <a16:creationId xmlns:a16="http://schemas.microsoft.com/office/drawing/2014/main" id="{2BB9B610-BA20-475C-B1A4-46CCFE6F84AF}"/>
              </a:ext>
            </a:extLst>
          </p:cNvPr>
          <p:cNvSpPr txBox="1"/>
          <p:nvPr/>
        </p:nvSpPr>
        <p:spPr>
          <a:xfrm>
            <a:off x="323528" y="2345552"/>
            <a:ext cx="8280920" cy="400110"/>
          </a:xfrm>
          <a:prstGeom prst="rect">
            <a:avLst/>
          </a:prstGeom>
          <a:noFill/>
        </p:spPr>
        <p:txBody>
          <a:bodyPr wrap="square" rtlCol="0">
            <a:spAutoFit/>
          </a:bodyPr>
          <a:lstStyle/>
          <a:p>
            <a:r>
              <a:rPr lang="zh-CN" altLang="en-US" sz="2000" dirty="0"/>
              <a:t>对应</a:t>
            </a:r>
            <a:r>
              <a:rPr lang="en-US" altLang="zh-CN" sz="2000" dirty="0"/>
              <a:t>2</a:t>
            </a:r>
            <a:r>
              <a:rPr lang="zh-CN" altLang="en-US" sz="2000" dirty="0"/>
              <a:t>页前的图，避免顺序访问时存在等待</a:t>
            </a:r>
            <a:r>
              <a:rPr lang="en-US" altLang="zh-CN" sz="2000" dirty="0"/>
              <a:t>memory back</a:t>
            </a:r>
            <a:r>
              <a:rPr lang="zh-CN" altLang="en-US" sz="2000" dirty="0"/>
              <a:t>内部访问</a:t>
            </a:r>
          </a:p>
        </p:txBody>
      </p:sp>
      <p:sp>
        <p:nvSpPr>
          <p:cNvPr id="6" name="文本框 5">
            <a:extLst>
              <a:ext uri="{FF2B5EF4-FFF2-40B4-BE49-F238E27FC236}">
                <a16:creationId xmlns:a16="http://schemas.microsoft.com/office/drawing/2014/main" id="{8752F57B-1D62-43DD-A9CB-2471E15A55A0}"/>
              </a:ext>
            </a:extLst>
          </p:cNvPr>
          <p:cNvSpPr txBox="1"/>
          <p:nvPr/>
        </p:nvSpPr>
        <p:spPr>
          <a:xfrm>
            <a:off x="648272" y="5239563"/>
            <a:ext cx="8280920" cy="553998"/>
          </a:xfrm>
          <a:prstGeom prst="rect">
            <a:avLst/>
          </a:prstGeom>
          <a:noFill/>
        </p:spPr>
        <p:txBody>
          <a:bodyPr wrap="square" rtlCol="0">
            <a:spAutoFit/>
          </a:bodyPr>
          <a:lstStyle/>
          <a:p>
            <a:r>
              <a:rPr lang="zh-CN" altLang="en-US" sz="3000" dirty="0"/>
              <a:t>给每个</a:t>
            </a:r>
            <a:r>
              <a:rPr lang="en-US" altLang="zh-CN" sz="3000" dirty="0"/>
              <a:t>bank</a:t>
            </a:r>
            <a:r>
              <a:rPr lang="zh-CN" altLang="en-US" sz="3000" dirty="0"/>
              <a:t>独立的地址与内存总线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box(in)">
                                      <p:cBhvr>
                                        <p:cTn id="7"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285720" y="0"/>
            <a:ext cx="8858280" cy="1000108"/>
          </a:xfrm>
        </p:spPr>
        <p:txBody>
          <a:bodyPr/>
          <a:lstStyle/>
          <a:p>
            <a:r>
              <a:rPr lang="en-US" altLang="zh-CN" sz="3200" dirty="0"/>
              <a:t>Avoiding Memory Bank Conflicts </a:t>
            </a:r>
          </a:p>
        </p:txBody>
      </p:sp>
      <p:sp>
        <p:nvSpPr>
          <p:cNvPr id="54275" name="Rectangle 3"/>
          <p:cNvSpPr>
            <a:spLocks noGrp="1" noRot="1" noChangeArrowheads="1"/>
          </p:cNvSpPr>
          <p:nvPr>
            <p:ph idx="1"/>
          </p:nvPr>
        </p:nvSpPr>
        <p:spPr>
          <a:xfrm>
            <a:off x="357158" y="1214422"/>
            <a:ext cx="8180388" cy="762000"/>
          </a:xfrm>
        </p:spPr>
        <p:txBody>
          <a:bodyPr/>
          <a:lstStyle/>
          <a:p>
            <a:pPr>
              <a:lnSpc>
                <a:spcPct val="90000"/>
              </a:lnSpc>
              <a:buFont typeface="Wingdings" pitchFamily="2" charset="2"/>
              <a:buNone/>
            </a:pPr>
            <a:r>
              <a:rPr lang="en-US" altLang="zh-CN" sz="2400">
                <a:solidFill>
                  <a:srgbClr val="0000FF"/>
                </a:solidFill>
                <a:latin typeface="Comic Sans MS" pitchFamily="66" charset="0"/>
              </a:rPr>
              <a:t>Assume: </a:t>
            </a:r>
            <a:r>
              <a:rPr lang="en-US" altLang="zh-CN" sz="2400">
                <a:latin typeface="Comic Sans MS" pitchFamily="66" charset="0"/>
              </a:rPr>
              <a:t>Memory banks </a:t>
            </a:r>
            <a:r>
              <a:rPr lang="en-US" altLang="zh-CN" sz="2400">
                <a:solidFill>
                  <a:srgbClr val="0000FF"/>
                </a:solidFill>
                <a:latin typeface="Comic Sans MS" pitchFamily="66" charset="0"/>
              </a:rPr>
              <a:t>128</a:t>
            </a:r>
            <a:r>
              <a:rPr lang="en-US" altLang="zh-CN" sz="2400">
                <a:latin typeface="Comic Sans MS" pitchFamily="66" charset="0"/>
              </a:rPr>
              <a:t>, interleaved on a word basis, and execute following code:</a:t>
            </a:r>
            <a:endParaRPr lang="en-US" altLang="zh-CN" sz="2400">
              <a:solidFill>
                <a:schemeClr val="hlink"/>
              </a:solidFill>
              <a:latin typeface="Comic Sans MS" pitchFamily="66" charset="0"/>
            </a:endParaRPr>
          </a:p>
        </p:txBody>
      </p:sp>
      <p:sp>
        <p:nvSpPr>
          <p:cNvPr id="54276" name="Rectangle 4"/>
          <p:cNvSpPr>
            <a:spLocks noChangeArrowheads="1"/>
          </p:cNvSpPr>
          <p:nvPr/>
        </p:nvSpPr>
        <p:spPr bwMode="auto">
          <a:xfrm>
            <a:off x="381000" y="4800600"/>
            <a:ext cx="8763000" cy="457200"/>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SzPct val="100000"/>
            </a:pPr>
            <a:r>
              <a:rPr lang="en-US" altLang="zh-CN" sz="2400" dirty="0">
                <a:solidFill>
                  <a:srgbClr val="0000FF"/>
                </a:solidFill>
                <a:latin typeface="Comic Sans MS" pitchFamily="66" charset="0"/>
              </a:rPr>
              <a:t>How are Memory Bank Conflicts and does it solve  ?</a:t>
            </a:r>
          </a:p>
          <a:p>
            <a:pPr marL="285750" indent="-285750" eaLnBrk="0" hangingPunct="0">
              <a:lnSpc>
                <a:spcPct val="90000"/>
              </a:lnSpc>
              <a:spcBef>
                <a:spcPct val="30000"/>
              </a:spcBef>
              <a:buSzPct val="100000"/>
            </a:pPr>
            <a:r>
              <a:rPr lang="zh-CN" altLang="en-US" sz="2400" dirty="0">
                <a:solidFill>
                  <a:srgbClr val="0000FF"/>
                </a:solidFill>
                <a:latin typeface="Comic Sans MS" pitchFamily="66" charset="0"/>
              </a:rPr>
              <a:t>总是在访问同一个</a:t>
            </a:r>
            <a:r>
              <a:rPr lang="en-US" altLang="zh-CN" sz="2400" dirty="0">
                <a:solidFill>
                  <a:srgbClr val="0000FF"/>
                </a:solidFill>
                <a:latin typeface="Comic Sans MS" pitchFamily="66" charset="0"/>
              </a:rPr>
              <a:t>memory bank</a:t>
            </a:r>
            <a:r>
              <a:rPr lang="en-US" altLang="zh-CN" sz="2400" dirty="0">
                <a:solidFill>
                  <a:schemeClr val="hlink"/>
                </a:solidFill>
                <a:latin typeface="Comic Sans MS" pitchFamily="66" charset="0"/>
              </a:rPr>
              <a:t> </a:t>
            </a:r>
            <a:endParaRPr lang="en-US" altLang="zh-CN" sz="2400" dirty="0">
              <a:solidFill>
                <a:schemeClr val="tx1"/>
              </a:solidFill>
              <a:latin typeface="Comic Sans MS" pitchFamily="66" charset="0"/>
            </a:endParaRPr>
          </a:p>
        </p:txBody>
      </p:sp>
      <p:sp>
        <p:nvSpPr>
          <p:cNvPr id="54277" name="Rectangle 5"/>
          <p:cNvSpPr>
            <a:spLocks noChangeArrowheads="1"/>
          </p:cNvSpPr>
          <p:nvPr/>
        </p:nvSpPr>
        <p:spPr bwMode="auto">
          <a:xfrm>
            <a:off x="1371600" y="2438400"/>
            <a:ext cx="6705600" cy="1981200"/>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SzPct val="100000"/>
            </a:pPr>
            <a:r>
              <a:rPr lang="en-US" altLang="zh-CN" sz="2400" b="1">
                <a:solidFill>
                  <a:schemeClr val="tx1"/>
                </a:solidFill>
                <a:latin typeface="Comic Sans MS" pitchFamily="66" charset="0"/>
              </a:rPr>
              <a:t>int x[256][512];</a:t>
            </a:r>
          </a:p>
          <a:p>
            <a:pPr marL="285750" indent="-285750" eaLnBrk="0" hangingPunct="0">
              <a:lnSpc>
                <a:spcPct val="90000"/>
              </a:lnSpc>
              <a:spcBef>
                <a:spcPct val="30000"/>
              </a:spcBef>
              <a:buSzPct val="100000"/>
            </a:pPr>
            <a:r>
              <a:rPr lang="en-US" altLang="zh-CN" sz="2400" b="1">
                <a:solidFill>
                  <a:schemeClr val="tx1"/>
                </a:solidFill>
                <a:latin typeface="Comic Sans MS" pitchFamily="66" charset="0"/>
              </a:rPr>
              <a:t>	for (j = 0; j &lt; 512; j = j+1)</a:t>
            </a:r>
          </a:p>
          <a:p>
            <a:pPr marL="285750" indent="-285750" eaLnBrk="0" hangingPunct="0">
              <a:lnSpc>
                <a:spcPct val="90000"/>
              </a:lnSpc>
              <a:spcBef>
                <a:spcPct val="30000"/>
              </a:spcBef>
              <a:buSzPct val="100000"/>
            </a:pPr>
            <a:r>
              <a:rPr lang="en-US" altLang="zh-CN" sz="2400" b="1">
                <a:solidFill>
                  <a:schemeClr val="tx1"/>
                </a:solidFill>
                <a:latin typeface="Comic Sans MS" pitchFamily="66" charset="0"/>
              </a:rPr>
              <a:t>		for (i = 0; i &lt; 256; i = i+1)</a:t>
            </a:r>
          </a:p>
          <a:p>
            <a:pPr marL="285750" indent="-285750" eaLnBrk="0" hangingPunct="0">
              <a:lnSpc>
                <a:spcPct val="90000"/>
              </a:lnSpc>
              <a:spcBef>
                <a:spcPct val="30000"/>
              </a:spcBef>
              <a:buSzPct val="100000"/>
            </a:pPr>
            <a:r>
              <a:rPr lang="en-US" altLang="zh-CN" sz="2400" b="1">
                <a:solidFill>
                  <a:schemeClr val="tx1"/>
                </a:solidFill>
                <a:latin typeface="Comic Sans MS" pitchFamily="66" charset="0"/>
              </a:rPr>
              <a:t>			x[i][j] = 2 * x[i][j];</a:t>
            </a:r>
          </a:p>
        </p:txBody>
      </p:sp>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a:xfrm>
            <a:off x="285721" y="0"/>
            <a:ext cx="8659842" cy="1196975"/>
          </a:xfrm>
        </p:spPr>
        <p:txBody>
          <a:bodyPr/>
          <a:lstStyle/>
          <a:p>
            <a:r>
              <a:rPr lang="en-US" altLang="zh-CN" sz="2800" dirty="0">
                <a:solidFill>
                  <a:srgbClr val="0000FF"/>
                </a:solidFill>
              </a:rPr>
              <a:t>4</a:t>
            </a:r>
            <a:r>
              <a:rPr lang="en-US" altLang="zh-CN" sz="2800" baseline="30000" dirty="0">
                <a:solidFill>
                  <a:srgbClr val="0000FF"/>
                </a:solidFill>
              </a:rPr>
              <a:t>th</a:t>
            </a:r>
            <a:r>
              <a:rPr lang="en-US" altLang="zh-CN" sz="2800" dirty="0"/>
              <a:t> Technique for Higher Bandwidth: </a:t>
            </a:r>
            <a:br>
              <a:rPr lang="en-US" altLang="zh-CN" sz="2800" dirty="0">
                <a:solidFill>
                  <a:srgbClr val="0000FF"/>
                </a:solidFill>
              </a:rPr>
            </a:br>
            <a:r>
              <a:rPr lang="en-US" altLang="zh-CN" sz="2800" dirty="0">
                <a:solidFill>
                  <a:srgbClr val="0000FF"/>
                </a:solidFill>
              </a:rPr>
              <a:t>Avoiding Memory Bank Conflicts</a:t>
            </a:r>
            <a:endParaRPr lang="en-US" altLang="zh-CN" sz="2400" b="1" dirty="0"/>
          </a:p>
        </p:txBody>
      </p:sp>
      <p:sp>
        <p:nvSpPr>
          <p:cNvPr id="55299" name="Rectangle 3"/>
          <p:cNvSpPr>
            <a:spLocks noGrp="1" noChangeArrowheads="1"/>
          </p:cNvSpPr>
          <p:nvPr>
            <p:ph idx="1"/>
          </p:nvPr>
        </p:nvSpPr>
        <p:spPr>
          <a:xfrm>
            <a:off x="357158" y="1428736"/>
            <a:ext cx="8610600" cy="4648200"/>
          </a:xfrm>
          <a:solidFill>
            <a:srgbClr val="FFFFCC"/>
          </a:solidFill>
          <a:ln/>
        </p:spPr>
        <p:txBody>
          <a:bodyPr/>
          <a:lstStyle/>
          <a:p>
            <a:pPr marL="285750" indent="-285750" eaLnBrk="0" hangingPunct="0">
              <a:lnSpc>
                <a:spcPct val="80000"/>
              </a:lnSpc>
              <a:spcBef>
                <a:spcPct val="30000"/>
              </a:spcBef>
              <a:buFontTx/>
              <a:buNone/>
            </a:pPr>
            <a:r>
              <a:rPr lang="en-US" altLang="zh-CN" sz="2600" b="1" dirty="0">
                <a:solidFill>
                  <a:srgbClr val="0000FF"/>
                </a:solidFill>
                <a:latin typeface="Comic Sans MS" pitchFamily="66" charset="0"/>
              </a:rPr>
              <a:t>Conflicts </a:t>
            </a:r>
            <a:r>
              <a:rPr lang="en-US" altLang="zh-CN" sz="2000" dirty="0">
                <a:latin typeface="Comic Sans MS" pitchFamily="66" charset="0"/>
              </a:rPr>
              <a:t>Since the 512 is an even multiple of 128, all the elements of a </a:t>
            </a:r>
            <a:r>
              <a:rPr lang="en-US" altLang="zh-CN" sz="2000" b="1" dirty="0">
                <a:latin typeface="Comic Sans MS" pitchFamily="66" charset="0"/>
              </a:rPr>
              <a:t>column</a:t>
            </a:r>
            <a:r>
              <a:rPr lang="en-US" altLang="zh-CN" sz="2000" dirty="0">
                <a:latin typeface="Comic Sans MS" pitchFamily="66" charset="0"/>
              </a:rPr>
              <a:t> will be in the </a:t>
            </a:r>
            <a:r>
              <a:rPr lang="en-US" altLang="zh-CN" sz="2000" b="1" dirty="0">
                <a:latin typeface="Comic Sans MS" pitchFamily="66" charset="0"/>
              </a:rPr>
              <a:t>same memory bank</a:t>
            </a:r>
            <a:r>
              <a:rPr lang="en-US" altLang="zh-CN" sz="2000" dirty="0">
                <a:latin typeface="Comic Sans MS" pitchFamily="66" charset="0"/>
              </a:rPr>
              <a:t> and code will</a:t>
            </a:r>
            <a:r>
              <a:rPr lang="en-US" altLang="zh-CN" sz="2000" b="1" dirty="0">
                <a:latin typeface="Comic Sans MS" pitchFamily="66" charset="0"/>
              </a:rPr>
              <a:t> stall</a:t>
            </a:r>
            <a:r>
              <a:rPr lang="en-US" altLang="zh-CN" sz="2000" dirty="0">
                <a:latin typeface="Comic Sans MS" pitchFamily="66" charset="0"/>
              </a:rPr>
              <a:t> on data cache misses no matter how sophisticated a CPU or memory system. </a:t>
            </a:r>
          </a:p>
          <a:p>
            <a:pPr marL="285750" indent="-285750" eaLnBrk="0" hangingPunct="0">
              <a:lnSpc>
                <a:spcPct val="80000"/>
              </a:lnSpc>
              <a:spcBef>
                <a:spcPct val="30000"/>
              </a:spcBef>
              <a:buFontTx/>
              <a:buNone/>
            </a:pPr>
            <a:r>
              <a:rPr lang="en-US" altLang="zh-CN" sz="2600" b="1" dirty="0">
                <a:solidFill>
                  <a:srgbClr val="FF0000"/>
                </a:solidFill>
                <a:latin typeface="Comic Sans MS" pitchFamily="66" charset="0"/>
              </a:rPr>
              <a:t>Solutions:</a:t>
            </a:r>
            <a:r>
              <a:rPr lang="en-US" altLang="zh-CN" sz="2600" b="1" dirty="0">
                <a:solidFill>
                  <a:schemeClr val="hlink"/>
                </a:solidFill>
                <a:latin typeface="Comic Sans MS" pitchFamily="66" charset="0"/>
              </a:rPr>
              <a:t> </a:t>
            </a:r>
            <a:r>
              <a:rPr lang="en-US" altLang="zh-CN" sz="2000" dirty="0">
                <a:latin typeface="Comic Sans MS" pitchFamily="66" charset="0"/>
              </a:rPr>
              <a:t>There are both software and hardware solutions </a:t>
            </a:r>
          </a:p>
          <a:p>
            <a:pPr marL="285750" indent="-285750" eaLnBrk="0" hangingPunct="0">
              <a:lnSpc>
                <a:spcPct val="80000"/>
              </a:lnSpc>
              <a:spcBef>
                <a:spcPct val="30000"/>
              </a:spcBef>
              <a:buFontTx/>
              <a:buNone/>
            </a:pPr>
            <a:r>
              <a:rPr lang="en-US" altLang="zh-CN" sz="2400" b="1" dirty="0">
                <a:latin typeface="Comic Sans MS" pitchFamily="66" charset="0"/>
              </a:rPr>
              <a:t>The compiler :</a:t>
            </a:r>
            <a:r>
              <a:rPr lang="en-US" altLang="zh-CN" sz="2400" dirty="0">
                <a:latin typeface="Comic Sans MS" pitchFamily="66" charset="0"/>
              </a:rPr>
              <a:t> </a:t>
            </a:r>
          </a:p>
          <a:p>
            <a:pPr marL="685800" lvl="1" indent="-228600" eaLnBrk="0" hangingPunct="0">
              <a:lnSpc>
                <a:spcPct val="80000"/>
              </a:lnSpc>
              <a:spcBef>
                <a:spcPct val="30000"/>
              </a:spcBef>
              <a:buFontTx/>
              <a:buChar char="•"/>
            </a:pPr>
            <a:r>
              <a:rPr lang="en-US" altLang="zh-CN" sz="2000" dirty="0">
                <a:latin typeface="Comic Sans MS" pitchFamily="66" charset="0"/>
              </a:rPr>
              <a:t>Loop interchange optimization to avoid accessing the same bank. </a:t>
            </a:r>
          </a:p>
          <a:p>
            <a:pPr marL="685800" lvl="1" indent="-228600" eaLnBrk="0" hangingPunct="0">
              <a:lnSpc>
                <a:spcPct val="80000"/>
              </a:lnSpc>
              <a:spcBef>
                <a:spcPct val="30000"/>
              </a:spcBef>
              <a:buFontTx/>
              <a:buChar char="•"/>
            </a:pPr>
            <a:r>
              <a:rPr lang="en-US" altLang="zh-CN" sz="2000" dirty="0">
                <a:latin typeface="Comic Sans MS" pitchFamily="66" charset="0"/>
              </a:rPr>
              <a:t>For the programmer or the compiler to </a:t>
            </a:r>
            <a:r>
              <a:rPr lang="en-US" altLang="zh-CN" sz="2000" b="1" dirty="0">
                <a:latin typeface="Comic Sans MS" pitchFamily="66" charset="0"/>
              </a:rPr>
              <a:t>expand the size</a:t>
            </a:r>
            <a:r>
              <a:rPr lang="en-US" altLang="zh-CN" sz="2000" dirty="0">
                <a:latin typeface="Comic Sans MS" pitchFamily="66" charset="0"/>
              </a:rPr>
              <a:t> </a:t>
            </a:r>
            <a:r>
              <a:rPr lang="en-US" altLang="zh-CN" sz="2000" b="1" dirty="0">
                <a:latin typeface="Comic Sans MS" pitchFamily="66" charset="0"/>
              </a:rPr>
              <a:t>of the array</a:t>
            </a:r>
            <a:r>
              <a:rPr lang="en-US" altLang="zh-CN" sz="2000" dirty="0">
                <a:latin typeface="Comic Sans MS" pitchFamily="66" charset="0"/>
              </a:rPr>
              <a:t> so that it is  </a:t>
            </a:r>
            <a:r>
              <a:rPr lang="en-US" altLang="zh-CN" sz="2000" b="1" dirty="0">
                <a:solidFill>
                  <a:srgbClr val="0000FF"/>
                </a:solidFill>
                <a:latin typeface="Comic Sans MS" pitchFamily="66" charset="0"/>
              </a:rPr>
              <a:t>not a power of 2</a:t>
            </a:r>
            <a:r>
              <a:rPr lang="en-US" altLang="zh-CN" sz="2000" dirty="0">
                <a:latin typeface="Comic Sans MS" pitchFamily="66" charset="0"/>
              </a:rPr>
              <a:t>, thereby forcing the addresses above to go to different banks.</a:t>
            </a:r>
          </a:p>
          <a:p>
            <a:pPr marL="285750" indent="-285750" eaLnBrk="0" hangingPunct="0">
              <a:lnSpc>
                <a:spcPct val="80000"/>
              </a:lnSpc>
              <a:spcBef>
                <a:spcPct val="30000"/>
              </a:spcBef>
              <a:buFontTx/>
              <a:buNone/>
            </a:pPr>
            <a:r>
              <a:rPr lang="en-US" altLang="zh-CN" sz="2400" b="1" dirty="0">
                <a:latin typeface="Comic Sans MS" pitchFamily="66" charset="0"/>
              </a:rPr>
              <a:t>The hardware:</a:t>
            </a:r>
            <a:r>
              <a:rPr lang="en-US" altLang="zh-CN" sz="2400" dirty="0">
                <a:latin typeface="Comic Sans MS" pitchFamily="66" charset="0"/>
              </a:rPr>
              <a:t> </a:t>
            </a:r>
          </a:p>
          <a:p>
            <a:pPr marL="685800" lvl="1" indent="-228600" eaLnBrk="0" hangingPunct="0">
              <a:lnSpc>
                <a:spcPct val="80000"/>
              </a:lnSpc>
              <a:spcBef>
                <a:spcPct val="30000"/>
              </a:spcBef>
              <a:buFontTx/>
              <a:buChar char="•"/>
            </a:pPr>
            <a:r>
              <a:rPr lang="en-US" altLang="zh-CN" sz="2400" b="1" dirty="0">
                <a:solidFill>
                  <a:srgbClr val="0000FF"/>
                </a:solidFill>
                <a:latin typeface="Comic Sans MS" pitchFamily="66" charset="0"/>
              </a:rPr>
              <a:t>Using a prime number of memory banks </a:t>
            </a:r>
            <a:r>
              <a:rPr lang="en-US" altLang="zh-CN" sz="2400" b="1" dirty="0" err="1">
                <a:solidFill>
                  <a:srgbClr val="0000FF"/>
                </a:solidFill>
                <a:latin typeface="Comic Sans MS" pitchFamily="66" charset="0"/>
              </a:rPr>
              <a:t>2</a:t>
            </a:r>
            <a:r>
              <a:rPr lang="en-US" altLang="zh-CN" sz="2400" b="1" baseline="30000" dirty="0" err="1">
                <a:solidFill>
                  <a:srgbClr val="0000FF"/>
                </a:solidFill>
                <a:latin typeface="Comic Sans MS" pitchFamily="66" charset="0"/>
              </a:rPr>
              <a:t>n</a:t>
            </a:r>
            <a:r>
              <a:rPr lang="en-US" altLang="zh-CN" sz="2400" b="1" dirty="0">
                <a:solidFill>
                  <a:srgbClr val="0000FF"/>
                </a:solidFill>
                <a:latin typeface="Comic Sans MS" pitchFamily="66" charset="0"/>
              </a:rPr>
              <a:t>-1 or </a:t>
            </a:r>
            <a:r>
              <a:rPr lang="en-US" altLang="zh-CN" sz="2400" b="1" dirty="0" err="1">
                <a:solidFill>
                  <a:srgbClr val="0000FF"/>
                </a:solidFill>
                <a:latin typeface="Comic Sans MS" pitchFamily="66" charset="0"/>
              </a:rPr>
              <a:t>2</a:t>
            </a:r>
            <a:r>
              <a:rPr lang="en-US" altLang="zh-CN" sz="2400" b="1" baseline="30000" dirty="0" err="1">
                <a:solidFill>
                  <a:srgbClr val="0000FF"/>
                </a:solidFill>
                <a:latin typeface="Comic Sans MS" pitchFamily="66" charset="0"/>
              </a:rPr>
              <a:t>n</a:t>
            </a:r>
            <a:r>
              <a:rPr lang="en-US" altLang="zh-CN" sz="2400" b="1" dirty="0" err="1">
                <a:solidFill>
                  <a:srgbClr val="0000FF"/>
                </a:solidFill>
                <a:latin typeface="Comic Sans MS" pitchFamily="66" charset="0"/>
              </a:rPr>
              <a:t>+1</a:t>
            </a:r>
            <a:endParaRPr lang="en-US" altLang="zh-CN" sz="2400" b="1" dirty="0">
              <a:solidFill>
                <a:srgbClr val="0000FF"/>
              </a:solidFill>
              <a:latin typeface="Comic Sans MS" pitchFamily="66" charset="0"/>
            </a:endParaRPr>
          </a:p>
        </p:txBody>
      </p:sp>
      <p:sp>
        <p:nvSpPr>
          <p:cNvPr id="2" name="文本框 1">
            <a:extLst>
              <a:ext uri="{FF2B5EF4-FFF2-40B4-BE49-F238E27FC236}">
                <a16:creationId xmlns:a16="http://schemas.microsoft.com/office/drawing/2014/main" id="{D2BBF1BD-6627-4330-A066-6C2247BF2C88}"/>
              </a:ext>
            </a:extLst>
          </p:cNvPr>
          <p:cNvSpPr txBox="1"/>
          <p:nvPr/>
        </p:nvSpPr>
        <p:spPr>
          <a:xfrm>
            <a:off x="1115616" y="5661248"/>
            <a:ext cx="6840760" cy="461665"/>
          </a:xfrm>
          <a:prstGeom prst="rect">
            <a:avLst/>
          </a:prstGeom>
          <a:noFill/>
        </p:spPr>
        <p:txBody>
          <a:bodyPr wrap="square" rtlCol="0">
            <a:spAutoFit/>
          </a:bodyPr>
          <a:lstStyle/>
          <a:p>
            <a:r>
              <a:rPr lang="zh-CN" altLang="en-US" sz="2400" dirty="0"/>
              <a:t>通过硬件与软件方法避免上一页提到的</a:t>
            </a:r>
            <a:r>
              <a:rPr lang="en-US" altLang="zh-CN" sz="2400" dirty="0"/>
              <a:t>back</a:t>
            </a:r>
            <a:r>
              <a:rPr lang="zh-CN" altLang="en-US" sz="2400" dirty="0"/>
              <a:t>冲突</a:t>
            </a:r>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285720" y="0"/>
            <a:ext cx="8858279" cy="908050"/>
          </a:xfrm>
        </p:spPr>
        <p:txBody>
          <a:bodyPr/>
          <a:lstStyle/>
          <a:p>
            <a:r>
              <a:rPr lang="en-US" altLang="zh-CN" sz="3200" dirty="0"/>
              <a:t>Innovations into DRAM chips</a:t>
            </a:r>
          </a:p>
        </p:txBody>
      </p:sp>
      <p:sp>
        <p:nvSpPr>
          <p:cNvPr id="56323" name="Rectangle 3"/>
          <p:cNvSpPr>
            <a:spLocks noGrp="1" noRot="1" noChangeArrowheads="1"/>
          </p:cNvSpPr>
          <p:nvPr>
            <p:ph idx="1"/>
          </p:nvPr>
        </p:nvSpPr>
        <p:spPr/>
        <p:txBody>
          <a:bodyPr/>
          <a:lstStyle/>
          <a:p>
            <a:pPr>
              <a:lnSpc>
                <a:spcPct val="90000"/>
              </a:lnSpc>
            </a:pPr>
            <a:r>
              <a:rPr lang="en-US" altLang="zh-CN" dirty="0"/>
              <a:t>Fewer chips in the same-sized memory system</a:t>
            </a:r>
          </a:p>
          <a:p>
            <a:pPr>
              <a:lnSpc>
                <a:spcPct val="90000"/>
              </a:lnSpc>
            </a:pPr>
            <a:r>
              <a:rPr lang="en-US" altLang="zh-CN" dirty="0" err="1"/>
              <a:t>2GB</a:t>
            </a:r>
            <a:r>
              <a:rPr lang="en-US" altLang="zh-CN" dirty="0"/>
              <a:t> main memory</a:t>
            </a:r>
          </a:p>
          <a:p>
            <a:pPr lvl="1">
              <a:lnSpc>
                <a:spcPct val="90000"/>
              </a:lnSpc>
            </a:pPr>
            <a:r>
              <a:rPr lang="en-US" altLang="zh-CN" dirty="0"/>
              <a:t>256 chips * (</a:t>
            </a:r>
            <a:r>
              <a:rPr lang="en-US" altLang="zh-CN" dirty="0" err="1"/>
              <a:t>16M</a:t>
            </a:r>
            <a:r>
              <a:rPr lang="en-US" altLang="zh-CN" dirty="0"/>
              <a:t> * 4 bits)</a:t>
            </a:r>
          </a:p>
          <a:p>
            <a:pPr lvl="1">
              <a:lnSpc>
                <a:spcPct val="90000"/>
              </a:lnSpc>
            </a:pPr>
            <a:r>
              <a:rPr lang="en-US" altLang="zh-CN" dirty="0"/>
              <a:t>16 chips * ( 256M * 4 bits )</a:t>
            </a:r>
          </a:p>
          <a:p>
            <a:pPr lvl="1">
              <a:lnSpc>
                <a:spcPct val="90000"/>
              </a:lnSpc>
            </a:pPr>
            <a:endParaRPr lang="en-US" altLang="zh-CN" dirty="0"/>
          </a:p>
          <a:p>
            <a:pPr>
              <a:lnSpc>
                <a:spcPct val="90000"/>
              </a:lnSpc>
            </a:pPr>
            <a:r>
              <a:rPr lang="en-US" altLang="zh-CN" dirty="0"/>
              <a:t>Shrinking number of chips in a standard configuration  shrinks the importance of innovations at the board level.</a:t>
            </a:r>
          </a:p>
        </p:txBody>
      </p:sp>
      <p:sp>
        <p:nvSpPr>
          <p:cNvPr id="2" name="文本框 1">
            <a:extLst>
              <a:ext uri="{FF2B5EF4-FFF2-40B4-BE49-F238E27FC236}">
                <a16:creationId xmlns:a16="http://schemas.microsoft.com/office/drawing/2014/main" id="{91B6DFBD-8839-43E1-9FDE-87BFA4AD4549}"/>
              </a:ext>
            </a:extLst>
          </p:cNvPr>
          <p:cNvSpPr txBox="1"/>
          <p:nvPr/>
        </p:nvSpPr>
        <p:spPr>
          <a:xfrm>
            <a:off x="3851920" y="1772816"/>
            <a:ext cx="4680520" cy="646331"/>
          </a:xfrm>
          <a:prstGeom prst="rect">
            <a:avLst/>
          </a:prstGeom>
          <a:noFill/>
        </p:spPr>
        <p:txBody>
          <a:bodyPr wrap="square" rtlCol="0">
            <a:spAutoFit/>
          </a:bodyPr>
          <a:lstStyle/>
          <a:p>
            <a:r>
              <a:rPr lang="zh-CN" altLang="en-US" sz="1800" dirty="0"/>
              <a:t>一个存储单元（</a:t>
            </a:r>
            <a:r>
              <a:rPr lang="en-US" altLang="zh-CN" sz="1800" dirty="0"/>
              <a:t>Cell</a:t>
            </a:r>
            <a:r>
              <a:rPr lang="zh-CN" altLang="en-US" sz="1800" dirty="0"/>
              <a:t>）可以存放</a:t>
            </a:r>
            <a:r>
              <a:rPr lang="en-US" altLang="zh-CN" sz="1800" dirty="0"/>
              <a:t>4bit</a:t>
            </a:r>
            <a:r>
              <a:rPr lang="zh-CN" altLang="en-US" sz="1800" dirty="0"/>
              <a:t>，共有</a:t>
            </a:r>
            <a:r>
              <a:rPr lang="en-US" altLang="zh-CN" sz="1800" dirty="0"/>
              <a:t>16M</a:t>
            </a:r>
            <a:r>
              <a:rPr lang="zh-CN" altLang="en-US" sz="1800" dirty="0"/>
              <a:t>个存储单元</a:t>
            </a:r>
          </a:p>
        </p:txBody>
      </p:sp>
      <p:sp>
        <p:nvSpPr>
          <p:cNvPr id="6" name="文本框 5">
            <a:extLst>
              <a:ext uri="{FF2B5EF4-FFF2-40B4-BE49-F238E27FC236}">
                <a16:creationId xmlns:a16="http://schemas.microsoft.com/office/drawing/2014/main" id="{2E1F6C82-6CB3-4E65-98DB-6B42582CF22F}"/>
              </a:ext>
            </a:extLst>
          </p:cNvPr>
          <p:cNvSpPr txBox="1"/>
          <p:nvPr/>
        </p:nvSpPr>
        <p:spPr>
          <a:xfrm>
            <a:off x="1619672" y="3769276"/>
            <a:ext cx="4680520" cy="646331"/>
          </a:xfrm>
          <a:prstGeom prst="rect">
            <a:avLst/>
          </a:prstGeom>
          <a:noFill/>
        </p:spPr>
        <p:txBody>
          <a:bodyPr wrap="square" rtlCol="0">
            <a:spAutoFit/>
          </a:bodyPr>
          <a:lstStyle/>
          <a:p>
            <a:r>
              <a:rPr lang="zh-CN" altLang="en-US" sz="1800" dirty="0"/>
              <a:t>减少</a:t>
            </a:r>
            <a:r>
              <a:rPr lang="en-US" altLang="zh-CN" sz="1800" dirty="0"/>
              <a:t>chip</a:t>
            </a:r>
            <a:r>
              <a:rPr lang="zh-CN" altLang="en-US" sz="1800" dirty="0"/>
              <a:t>数量，降低板子设计的复杂度，这样可以不用针对板子做很多的创新设计及</a:t>
            </a:r>
          </a:p>
        </p:txBody>
      </p:sp>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285720" y="0"/>
            <a:ext cx="8578880" cy="1143000"/>
          </a:xfrm>
        </p:spPr>
        <p:txBody>
          <a:bodyPr/>
          <a:lstStyle/>
          <a:p>
            <a:r>
              <a:rPr lang="en-US" altLang="zh-CN" dirty="0">
                <a:solidFill>
                  <a:srgbClr val="FF0000"/>
                </a:solidFill>
              </a:rPr>
              <a:t>Memory Technologies</a:t>
            </a:r>
          </a:p>
        </p:txBody>
      </p:sp>
      <p:sp>
        <p:nvSpPr>
          <p:cNvPr id="57347" name="Rectangle 3"/>
          <p:cNvSpPr>
            <a:spLocks noGrp="1" noRot="1" noChangeArrowheads="1"/>
          </p:cNvSpPr>
          <p:nvPr>
            <p:ph idx="1"/>
          </p:nvPr>
        </p:nvSpPr>
        <p:spPr>
          <a:xfrm>
            <a:off x="152400" y="1341438"/>
            <a:ext cx="8991600" cy="4521200"/>
          </a:xfrm>
        </p:spPr>
        <p:txBody>
          <a:bodyPr/>
          <a:lstStyle/>
          <a:p>
            <a:pPr>
              <a:lnSpc>
                <a:spcPct val="90000"/>
              </a:lnSpc>
            </a:pPr>
            <a:r>
              <a:rPr lang="en-US" altLang="zh-CN" sz="2400" dirty="0">
                <a:solidFill>
                  <a:srgbClr val="000000"/>
                </a:solidFill>
                <a:latin typeface="Comic Sans MS" pitchFamily="66" charset="0"/>
              </a:rPr>
              <a:t>Random Access Memories</a:t>
            </a:r>
          </a:p>
          <a:p>
            <a:pPr lvl="1">
              <a:lnSpc>
                <a:spcPct val="90000"/>
              </a:lnSpc>
            </a:pPr>
            <a:r>
              <a:rPr lang="en-US" altLang="zh-CN" sz="2000" b="1" dirty="0">
                <a:solidFill>
                  <a:srgbClr val="FF0000"/>
                </a:solidFill>
                <a:latin typeface="Comic Sans MS" pitchFamily="66" charset="0"/>
              </a:rPr>
              <a:t>DRAM</a:t>
            </a:r>
            <a:r>
              <a:rPr lang="en-US" altLang="zh-CN" sz="2000" dirty="0">
                <a:solidFill>
                  <a:srgbClr val="000000"/>
                </a:solidFill>
                <a:latin typeface="Comic Sans MS" pitchFamily="66" charset="0"/>
              </a:rPr>
              <a:t>: </a:t>
            </a:r>
            <a:r>
              <a:rPr lang="en-US" altLang="zh-CN" sz="2000" i="1" dirty="0">
                <a:solidFill>
                  <a:srgbClr val="FF0000"/>
                </a:solidFill>
                <a:latin typeface="Comic Sans MS" pitchFamily="66" charset="0"/>
              </a:rPr>
              <a:t>Dynamic </a:t>
            </a:r>
            <a:r>
              <a:rPr lang="en-US" altLang="zh-CN" sz="2000" dirty="0">
                <a:solidFill>
                  <a:srgbClr val="FF0000"/>
                </a:solidFill>
                <a:latin typeface="Comic Sans MS" pitchFamily="66" charset="0"/>
              </a:rPr>
              <a:t>Random Access Memory</a:t>
            </a:r>
          </a:p>
          <a:p>
            <a:pPr lvl="2">
              <a:lnSpc>
                <a:spcPct val="90000"/>
              </a:lnSpc>
            </a:pPr>
            <a:r>
              <a:rPr lang="en-US" altLang="zh-CN" sz="1800" dirty="0">
                <a:solidFill>
                  <a:srgbClr val="000000"/>
                </a:solidFill>
                <a:latin typeface="Comic Sans MS" pitchFamily="66" charset="0"/>
              </a:rPr>
              <a:t>High density, low power, cheap, slow</a:t>
            </a:r>
          </a:p>
          <a:p>
            <a:pPr lvl="2">
              <a:lnSpc>
                <a:spcPct val="90000"/>
              </a:lnSpc>
            </a:pPr>
            <a:r>
              <a:rPr lang="en-US" altLang="zh-CN" sz="1800" dirty="0">
                <a:solidFill>
                  <a:srgbClr val="000000"/>
                </a:solidFill>
                <a:latin typeface="Comic Sans MS" pitchFamily="66" charset="0"/>
              </a:rPr>
              <a:t>Dynamic: needs to be “refreshed” regularly</a:t>
            </a:r>
          </a:p>
          <a:p>
            <a:pPr lvl="1">
              <a:lnSpc>
                <a:spcPct val="90000"/>
              </a:lnSpc>
            </a:pPr>
            <a:r>
              <a:rPr lang="en-US" altLang="zh-CN" sz="2000" dirty="0">
                <a:solidFill>
                  <a:schemeClr val="accent2"/>
                </a:solidFill>
                <a:latin typeface="Comic Sans MS" pitchFamily="66" charset="0"/>
              </a:rPr>
              <a:t> </a:t>
            </a:r>
            <a:r>
              <a:rPr lang="en-US" altLang="zh-CN" sz="2000" b="1" dirty="0">
                <a:solidFill>
                  <a:srgbClr val="FF0000"/>
                </a:solidFill>
                <a:latin typeface="Comic Sans MS" pitchFamily="66" charset="0"/>
              </a:rPr>
              <a:t>SRAM</a:t>
            </a:r>
            <a:r>
              <a:rPr lang="en-US" altLang="zh-CN" sz="2000" dirty="0">
                <a:solidFill>
                  <a:srgbClr val="FF0000"/>
                </a:solidFill>
                <a:latin typeface="Comic Sans MS" pitchFamily="66" charset="0"/>
              </a:rPr>
              <a:t>: </a:t>
            </a:r>
            <a:r>
              <a:rPr lang="en-US" altLang="zh-CN" sz="2000" i="1" dirty="0">
                <a:solidFill>
                  <a:srgbClr val="FF0000"/>
                </a:solidFill>
                <a:latin typeface="Comic Sans MS" pitchFamily="66" charset="0"/>
              </a:rPr>
              <a:t>Static </a:t>
            </a:r>
            <a:r>
              <a:rPr lang="en-US" altLang="zh-CN" sz="2000" dirty="0">
                <a:solidFill>
                  <a:srgbClr val="FF0000"/>
                </a:solidFill>
                <a:latin typeface="Comic Sans MS" pitchFamily="66" charset="0"/>
              </a:rPr>
              <a:t>Random Access Memory</a:t>
            </a:r>
          </a:p>
          <a:p>
            <a:pPr lvl="2">
              <a:lnSpc>
                <a:spcPct val="90000"/>
              </a:lnSpc>
            </a:pPr>
            <a:r>
              <a:rPr lang="en-US" altLang="zh-CN" sz="1800" dirty="0">
                <a:solidFill>
                  <a:srgbClr val="000000"/>
                </a:solidFill>
                <a:latin typeface="Comic Sans MS" pitchFamily="66" charset="0"/>
              </a:rPr>
              <a:t>Low density, high power, expensive, fast</a:t>
            </a:r>
          </a:p>
          <a:p>
            <a:pPr lvl="2">
              <a:lnSpc>
                <a:spcPct val="90000"/>
              </a:lnSpc>
            </a:pPr>
            <a:r>
              <a:rPr lang="en-US" altLang="zh-CN" sz="1800" dirty="0">
                <a:solidFill>
                  <a:srgbClr val="000000"/>
                </a:solidFill>
                <a:latin typeface="Comic Sans MS" pitchFamily="66" charset="0"/>
              </a:rPr>
              <a:t>Static: content will last “forever”(until lose power)</a:t>
            </a:r>
          </a:p>
          <a:p>
            <a:pPr>
              <a:lnSpc>
                <a:spcPct val="90000"/>
              </a:lnSpc>
            </a:pPr>
            <a:r>
              <a:rPr lang="en-US" altLang="zh-CN" sz="2000" b="1" dirty="0">
                <a:solidFill>
                  <a:srgbClr val="0000FF"/>
                </a:solidFill>
                <a:latin typeface="Comic Sans MS" pitchFamily="66" charset="0"/>
              </a:rPr>
              <a:t>Two measures—access time and cycle time. </a:t>
            </a:r>
          </a:p>
          <a:p>
            <a:pPr lvl="1">
              <a:lnSpc>
                <a:spcPct val="90000"/>
              </a:lnSpc>
            </a:pPr>
            <a:r>
              <a:rPr lang="en-US" altLang="zh-CN" sz="2400" dirty="0">
                <a:solidFill>
                  <a:srgbClr val="0000FF"/>
                </a:solidFill>
                <a:latin typeface="Comic Sans MS" pitchFamily="66" charset="0"/>
              </a:rPr>
              <a:t>Access time</a:t>
            </a:r>
            <a:r>
              <a:rPr lang="en-US" altLang="zh-CN" sz="2400" b="1" i="1" dirty="0">
                <a:solidFill>
                  <a:schemeClr val="hlink"/>
                </a:solidFill>
                <a:latin typeface="Comic Sans MS" pitchFamily="66" charset="0"/>
              </a:rPr>
              <a:t> </a:t>
            </a:r>
            <a:r>
              <a:rPr lang="en-US" altLang="zh-CN" sz="2400" b="1" dirty="0">
                <a:latin typeface="Comic Sans MS" pitchFamily="66" charset="0"/>
              </a:rPr>
              <a:t>----- </a:t>
            </a:r>
            <a:r>
              <a:rPr lang="en-US" altLang="zh-CN" sz="2000" dirty="0">
                <a:latin typeface="Comic Sans MS" pitchFamily="66" charset="0"/>
              </a:rPr>
              <a:t>time between when a read is requested and when the desired word arrives,</a:t>
            </a:r>
          </a:p>
          <a:p>
            <a:pPr lvl="1">
              <a:lnSpc>
                <a:spcPct val="90000"/>
              </a:lnSpc>
            </a:pPr>
            <a:r>
              <a:rPr lang="en-US" altLang="zh-CN" sz="2400" dirty="0">
                <a:solidFill>
                  <a:srgbClr val="0000FF"/>
                </a:solidFill>
                <a:latin typeface="Comic Sans MS" pitchFamily="66" charset="0"/>
              </a:rPr>
              <a:t>Cycle time</a:t>
            </a:r>
            <a:r>
              <a:rPr lang="en-US" altLang="zh-CN" sz="2400" b="1" dirty="0">
                <a:latin typeface="Comic Sans MS" pitchFamily="66" charset="0"/>
              </a:rPr>
              <a:t> ----- </a:t>
            </a:r>
            <a:r>
              <a:rPr lang="en-US" altLang="zh-CN" sz="2000" dirty="0">
                <a:latin typeface="Comic Sans MS" pitchFamily="66" charset="0"/>
              </a:rPr>
              <a:t>minimum time between requests to memory</a:t>
            </a:r>
            <a:r>
              <a:rPr lang="en-US" altLang="zh-CN" sz="2400" b="1" dirty="0">
                <a:latin typeface="Comic Sans MS" pitchFamily="66" charset="0"/>
              </a:rPr>
              <a:t>. </a:t>
            </a:r>
          </a:p>
          <a:p>
            <a:pPr lvl="1">
              <a:lnSpc>
                <a:spcPct val="90000"/>
              </a:lnSpc>
            </a:pPr>
            <a:r>
              <a:rPr lang="en-US" altLang="zh-CN" sz="2000" dirty="0">
                <a:latin typeface="Comic Sans MS" pitchFamily="66" charset="0"/>
              </a:rPr>
              <a:t>One reason that cycle time is </a:t>
            </a:r>
            <a:r>
              <a:rPr lang="en-US" altLang="zh-CN" sz="2000" dirty="0">
                <a:solidFill>
                  <a:srgbClr val="0000FF"/>
                </a:solidFill>
                <a:latin typeface="Comic Sans MS" pitchFamily="66" charset="0"/>
              </a:rPr>
              <a:t>greater than</a:t>
            </a:r>
            <a:r>
              <a:rPr lang="en-US" altLang="zh-CN" sz="2000" dirty="0">
                <a:latin typeface="Comic Sans MS" pitchFamily="66" charset="0"/>
              </a:rPr>
              <a:t> access time is that the memory needs the address lines to be stable between accesses.</a:t>
            </a:r>
            <a:endParaRPr lang="en-US" altLang="zh-CN" sz="2000" dirty="0">
              <a:solidFill>
                <a:srgbClr val="000000"/>
              </a:solidFill>
              <a:latin typeface="Comic Sans MS" pitchFamily="66" charset="0"/>
            </a:endParaRPr>
          </a:p>
        </p:txBody>
      </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Rot="1" noChangeArrowheads="1"/>
          </p:cNvSpPr>
          <p:nvPr>
            <p:ph type="title"/>
          </p:nvPr>
        </p:nvSpPr>
        <p:spPr>
          <a:xfrm>
            <a:off x="285720" y="0"/>
            <a:ext cx="8101043" cy="971550"/>
          </a:xfrm>
        </p:spPr>
        <p:txBody>
          <a:bodyPr/>
          <a:lstStyle/>
          <a:p>
            <a:r>
              <a:rPr lang="en-US" dirty="0"/>
              <a:t>DRAM</a:t>
            </a:r>
            <a:r>
              <a:rPr lang="en-US" altLang="zh-CN" dirty="0"/>
              <a:t> &amp; SRAM</a:t>
            </a:r>
            <a:endParaRPr lang="en-US" dirty="0"/>
          </a:p>
        </p:txBody>
      </p:sp>
      <p:sp>
        <p:nvSpPr>
          <p:cNvPr id="5122" name="Rectangle 2"/>
          <p:cNvSpPr>
            <a:spLocks noGrp="1" noRot="1" noChangeArrowheads="1"/>
          </p:cNvSpPr>
          <p:nvPr>
            <p:ph idx="1"/>
          </p:nvPr>
        </p:nvSpPr>
        <p:spPr>
          <a:xfrm>
            <a:off x="250825" y="1196975"/>
            <a:ext cx="4284663" cy="1709738"/>
          </a:xfrm>
        </p:spPr>
        <p:txBody>
          <a:bodyPr/>
          <a:lstStyle/>
          <a:p>
            <a:pPr>
              <a:buFont typeface="Wingdings" pitchFamily="2" charset="2"/>
              <a:buNone/>
            </a:pPr>
            <a:r>
              <a:rPr lang="en-US" sz="2400">
                <a:solidFill>
                  <a:srgbClr val="0000FF"/>
                </a:solidFill>
                <a:latin typeface="Comic Sans MS" pitchFamily="66" charset="0"/>
              </a:rPr>
              <a:t>Dynamic RAM</a:t>
            </a:r>
          </a:p>
          <a:p>
            <a:r>
              <a:rPr lang="en-US" sz="2000">
                <a:latin typeface="Comic Sans MS" pitchFamily="66" charset="0"/>
              </a:rPr>
              <a:t>simple </a:t>
            </a:r>
            <a:r>
              <a:rPr lang="en-US" altLang="zh-CN" sz="2000">
                <a:latin typeface="Comic Sans MS" pitchFamily="66" charset="0"/>
              </a:rPr>
              <a:t>t</a:t>
            </a:r>
            <a:r>
              <a:rPr lang="en-US" sz="2000">
                <a:latin typeface="Comic Sans MS" pitchFamily="66" charset="0"/>
              </a:rPr>
              <a:t>ransistor/capacitor pairs in high density form</a:t>
            </a:r>
          </a:p>
        </p:txBody>
      </p:sp>
      <p:grpSp>
        <p:nvGrpSpPr>
          <p:cNvPr id="5124" name="Group 4"/>
          <p:cNvGrpSpPr>
            <a:grpSpLocks/>
          </p:cNvGrpSpPr>
          <p:nvPr/>
        </p:nvGrpSpPr>
        <p:grpSpPr bwMode="auto">
          <a:xfrm>
            <a:off x="250825" y="2781300"/>
            <a:ext cx="3708400" cy="2760663"/>
            <a:chOff x="1536" y="1680"/>
            <a:chExt cx="2736" cy="2422"/>
          </a:xfrm>
        </p:grpSpPr>
        <p:sp>
          <p:nvSpPr>
            <p:cNvPr id="5125" name="Line 5"/>
            <p:cNvSpPr>
              <a:spLocks noChangeShapeType="1"/>
            </p:cNvSpPr>
            <p:nvPr/>
          </p:nvSpPr>
          <p:spPr bwMode="auto">
            <a:xfrm>
              <a:off x="1536" y="1883"/>
              <a:ext cx="2304"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26" name="Line 6"/>
            <p:cNvSpPr>
              <a:spLocks noChangeShapeType="1"/>
            </p:cNvSpPr>
            <p:nvPr/>
          </p:nvSpPr>
          <p:spPr bwMode="auto">
            <a:xfrm flipH="1">
              <a:off x="3120" y="1680"/>
              <a:ext cx="8" cy="1920"/>
            </a:xfrm>
            <a:prstGeom prst="line">
              <a:avLst/>
            </a:prstGeom>
            <a:noFill/>
            <a:ln w="25400">
              <a:solidFill>
                <a:schemeClr val="tx1"/>
              </a:solidFill>
              <a:round/>
              <a:headEnd/>
              <a:tailEnd/>
            </a:ln>
            <a:effectLst/>
          </p:spPr>
          <p:txBody>
            <a:bodyPr anchor="ctr">
              <a:spAutoFit/>
            </a:bodyPr>
            <a:lstStyle/>
            <a:p>
              <a:endParaRPr lang="zh-CN" altLang="en-US"/>
            </a:p>
          </p:txBody>
        </p:sp>
        <p:sp>
          <p:nvSpPr>
            <p:cNvPr id="5127" name="Line 7"/>
            <p:cNvSpPr>
              <a:spLocks noChangeShapeType="1"/>
            </p:cNvSpPr>
            <p:nvPr/>
          </p:nvSpPr>
          <p:spPr bwMode="auto">
            <a:xfrm>
              <a:off x="2519" y="2154"/>
              <a:ext cx="305"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28" name="Line 8"/>
            <p:cNvSpPr>
              <a:spLocks noChangeShapeType="1"/>
            </p:cNvSpPr>
            <p:nvPr/>
          </p:nvSpPr>
          <p:spPr bwMode="auto">
            <a:xfrm>
              <a:off x="2586" y="2120"/>
              <a:ext cx="170"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29" name="Line 9"/>
            <p:cNvSpPr>
              <a:spLocks noChangeShapeType="1"/>
            </p:cNvSpPr>
            <p:nvPr/>
          </p:nvSpPr>
          <p:spPr bwMode="auto">
            <a:xfrm flipV="1">
              <a:off x="2671" y="1883"/>
              <a:ext cx="0" cy="237"/>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0" name="Line 10"/>
            <p:cNvSpPr>
              <a:spLocks noChangeShapeType="1"/>
            </p:cNvSpPr>
            <p:nvPr/>
          </p:nvSpPr>
          <p:spPr bwMode="auto">
            <a:xfrm>
              <a:off x="2552" y="2154"/>
              <a:ext cx="0" cy="102"/>
            </a:xfrm>
            <a:prstGeom prst="line">
              <a:avLst/>
            </a:prstGeom>
            <a:noFill/>
            <a:ln w="25400">
              <a:solidFill>
                <a:schemeClr val="tx1"/>
              </a:solidFill>
              <a:round/>
              <a:headEnd/>
              <a:tailEnd/>
            </a:ln>
            <a:effectLst/>
          </p:spPr>
          <p:txBody>
            <a:bodyPr anchor="ctr">
              <a:spAutoFit/>
            </a:bodyPr>
            <a:lstStyle/>
            <a:p>
              <a:endParaRPr lang="zh-CN" altLang="en-US"/>
            </a:p>
          </p:txBody>
        </p:sp>
        <p:sp>
          <p:nvSpPr>
            <p:cNvPr id="5131" name="Line 11"/>
            <p:cNvSpPr>
              <a:spLocks noChangeShapeType="1"/>
            </p:cNvSpPr>
            <p:nvPr/>
          </p:nvSpPr>
          <p:spPr bwMode="auto">
            <a:xfrm>
              <a:off x="2790" y="2154"/>
              <a:ext cx="0" cy="102"/>
            </a:xfrm>
            <a:prstGeom prst="line">
              <a:avLst/>
            </a:prstGeom>
            <a:noFill/>
            <a:ln w="25400">
              <a:solidFill>
                <a:schemeClr val="tx1"/>
              </a:solidFill>
              <a:round/>
              <a:headEnd/>
              <a:tailEnd/>
            </a:ln>
            <a:effectLst/>
          </p:spPr>
          <p:txBody>
            <a:bodyPr anchor="ctr">
              <a:spAutoFit/>
            </a:bodyPr>
            <a:lstStyle/>
            <a:p>
              <a:endParaRPr lang="zh-CN" altLang="en-US"/>
            </a:p>
          </p:txBody>
        </p:sp>
        <p:sp>
          <p:nvSpPr>
            <p:cNvPr id="5132" name="Line 12"/>
            <p:cNvSpPr>
              <a:spLocks noChangeShapeType="1"/>
            </p:cNvSpPr>
            <p:nvPr/>
          </p:nvSpPr>
          <p:spPr bwMode="auto">
            <a:xfrm>
              <a:off x="2790" y="2256"/>
              <a:ext cx="338"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3" name="Line 13"/>
            <p:cNvSpPr>
              <a:spLocks noChangeShapeType="1"/>
            </p:cNvSpPr>
            <p:nvPr/>
          </p:nvSpPr>
          <p:spPr bwMode="auto">
            <a:xfrm flipH="1">
              <a:off x="2248" y="2256"/>
              <a:ext cx="304"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4" name="Line 14"/>
            <p:cNvSpPr>
              <a:spLocks noChangeShapeType="1"/>
            </p:cNvSpPr>
            <p:nvPr/>
          </p:nvSpPr>
          <p:spPr bwMode="auto">
            <a:xfrm>
              <a:off x="2248" y="2256"/>
              <a:ext cx="0" cy="135"/>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5" name="Line 15"/>
            <p:cNvSpPr>
              <a:spLocks noChangeShapeType="1"/>
            </p:cNvSpPr>
            <p:nvPr/>
          </p:nvSpPr>
          <p:spPr bwMode="auto">
            <a:xfrm>
              <a:off x="2112" y="2391"/>
              <a:ext cx="271"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6" name="Line 16"/>
            <p:cNvSpPr>
              <a:spLocks noChangeShapeType="1"/>
            </p:cNvSpPr>
            <p:nvPr/>
          </p:nvSpPr>
          <p:spPr bwMode="auto">
            <a:xfrm>
              <a:off x="2112" y="2425"/>
              <a:ext cx="271"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7" name="Line 17"/>
            <p:cNvSpPr>
              <a:spLocks noChangeShapeType="1"/>
            </p:cNvSpPr>
            <p:nvPr/>
          </p:nvSpPr>
          <p:spPr bwMode="auto">
            <a:xfrm>
              <a:off x="2248" y="2425"/>
              <a:ext cx="0" cy="135"/>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8" name="Line 18"/>
            <p:cNvSpPr>
              <a:spLocks noChangeShapeType="1"/>
            </p:cNvSpPr>
            <p:nvPr/>
          </p:nvSpPr>
          <p:spPr bwMode="auto">
            <a:xfrm>
              <a:off x="2146" y="2560"/>
              <a:ext cx="203"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39" name="Line 19"/>
            <p:cNvSpPr>
              <a:spLocks noChangeShapeType="1"/>
            </p:cNvSpPr>
            <p:nvPr/>
          </p:nvSpPr>
          <p:spPr bwMode="auto">
            <a:xfrm>
              <a:off x="2180" y="2594"/>
              <a:ext cx="135"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40" name="Line 20"/>
            <p:cNvSpPr>
              <a:spLocks noChangeShapeType="1"/>
            </p:cNvSpPr>
            <p:nvPr/>
          </p:nvSpPr>
          <p:spPr bwMode="auto">
            <a:xfrm>
              <a:off x="2214" y="2628"/>
              <a:ext cx="67"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41" name="Line 21"/>
            <p:cNvSpPr>
              <a:spLocks noChangeShapeType="1"/>
            </p:cNvSpPr>
            <p:nvPr/>
          </p:nvSpPr>
          <p:spPr bwMode="auto">
            <a:xfrm>
              <a:off x="2231" y="2662"/>
              <a:ext cx="33" cy="0"/>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42" name="Text Box 22"/>
            <p:cNvSpPr txBox="1">
              <a:spLocks noChangeArrowheads="1"/>
            </p:cNvSpPr>
            <p:nvPr/>
          </p:nvSpPr>
          <p:spPr bwMode="auto">
            <a:xfrm>
              <a:off x="3456" y="1680"/>
              <a:ext cx="816" cy="267"/>
            </a:xfrm>
            <a:prstGeom prst="rect">
              <a:avLst/>
            </a:prstGeom>
            <a:noFill/>
            <a:ln w="19050">
              <a:noFill/>
              <a:miter lim="800000"/>
              <a:headEnd/>
              <a:tailEnd/>
            </a:ln>
            <a:effectLst/>
          </p:spPr>
          <p:txBody>
            <a:bodyPr>
              <a:spAutoFit/>
            </a:bodyPr>
            <a:lstStyle/>
            <a:p>
              <a:pPr algn="ctr" eaLnBrk="0" hangingPunct="0">
                <a:spcBef>
                  <a:spcPct val="50000"/>
                </a:spcBef>
              </a:pPr>
              <a:r>
                <a:rPr lang="en-US" sz="1400" b="1">
                  <a:solidFill>
                    <a:schemeClr val="accent1"/>
                  </a:solidFill>
                  <a:latin typeface="Comic Sans MS" pitchFamily="66" charset="0"/>
                </a:rPr>
                <a:t>Word Line</a:t>
              </a:r>
            </a:p>
          </p:txBody>
        </p:sp>
        <p:sp>
          <p:nvSpPr>
            <p:cNvPr id="5143" name="Text Box 23"/>
            <p:cNvSpPr txBox="1">
              <a:spLocks noChangeArrowheads="1"/>
            </p:cNvSpPr>
            <p:nvPr/>
          </p:nvSpPr>
          <p:spPr bwMode="auto">
            <a:xfrm>
              <a:off x="2975" y="2881"/>
              <a:ext cx="817" cy="267"/>
            </a:xfrm>
            <a:prstGeom prst="rect">
              <a:avLst/>
            </a:prstGeom>
            <a:noFill/>
            <a:ln w="19050">
              <a:noFill/>
              <a:miter lim="800000"/>
              <a:headEnd/>
              <a:tailEnd/>
            </a:ln>
            <a:effectLst/>
          </p:spPr>
          <p:txBody>
            <a:bodyPr>
              <a:spAutoFit/>
            </a:bodyPr>
            <a:lstStyle/>
            <a:p>
              <a:pPr algn="ctr" eaLnBrk="0" hangingPunct="0">
                <a:spcBef>
                  <a:spcPct val="50000"/>
                </a:spcBef>
              </a:pPr>
              <a:r>
                <a:rPr lang="en-US" sz="1400" b="1">
                  <a:solidFill>
                    <a:schemeClr val="accent1"/>
                  </a:solidFill>
                  <a:latin typeface="Comic Sans MS" pitchFamily="66" charset="0"/>
                </a:rPr>
                <a:t>Bit Line</a:t>
              </a:r>
            </a:p>
          </p:txBody>
        </p:sp>
        <p:sp>
          <p:nvSpPr>
            <p:cNvPr id="5144" name="Text Box 24"/>
            <p:cNvSpPr txBox="1">
              <a:spLocks noChangeArrowheads="1"/>
            </p:cNvSpPr>
            <p:nvPr/>
          </p:nvSpPr>
          <p:spPr bwMode="auto">
            <a:xfrm>
              <a:off x="1824" y="2304"/>
              <a:ext cx="336" cy="267"/>
            </a:xfrm>
            <a:prstGeom prst="rect">
              <a:avLst/>
            </a:prstGeom>
            <a:noFill/>
            <a:ln w="19050">
              <a:noFill/>
              <a:miter lim="800000"/>
              <a:headEnd/>
              <a:tailEnd/>
            </a:ln>
            <a:effectLst/>
          </p:spPr>
          <p:txBody>
            <a:bodyPr>
              <a:spAutoFit/>
            </a:bodyPr>
            <a:lstStyle/>
            <a:p>
              <a:pPr algn="ctr" eaLnBrk="0" hangingPunct="0">
                <a:spcBef>
                  <a:spcPct val="50000"/>
                </a:spcBef>
              </a:pPr>
              <a:r>
                <a:rPr lang="en-US" sz="1400" b="1">
                  <a:solidFill>
                    <a:schemeClr val="accent1"/>
                  </a:solidFill>
                  <a:latin typeface="Comic Sans MS" pitchFamily="66" charset="0"/>
                </a:rPr>
                <a:t>C</a:t>
              </a:r>
            </a:p>
          </p:txBody>
        </p:sp>
        <p:sp>
          <p:nvSpPr>
            <p:cNvPr id="5145" name="AutoShape 25"/>
            <p:cNvSpPr>
              <a:spLocks noChangeArrowheads="1"/>
            </p:cNvSpPr>
            <p:nvPr/>
          </p:nvSpPr>
          <p:spPr bwMode="auto">
            <a:xfrm flipV="1">
              <a:off x="2880" y="3600"/>
              <a:ext cx="480" cy="336"/>
            </a:xfrm>
            <a:prstGeom prst="triangle">
              <a:avLst>
                <a:gd name="adj" fmla="val 50000"/>
              </a:avLst>
            </a:prstGeom>
            <a:noFill/>
            <a:ln w="19050">
              <a:solidFill>
                <a:schemeClr val="tx1"/>
              </a:solidFill>
              <a:miter lim="800000"/>
              <a:headEnd/>
              <a:tailEnd/>
            </a:ln>
            <a:effectLst/>
          </p:spPr>
          <p:txBody>
            <a:bodyPr wrap="none" anchor="ctr">
              <a:spAutoFit/>
            </a:bodyPr>
            <a:lstStyle/>
            <a:p>
              <a:endParaRPr lang="zh-CN" altLang="en-US"/>
            </a:p>
          </p:txBody>
        </p:sp>
        <p:sp>
          <p:nvSpPr>
            <p:cNvPr id="5146" name="Line 26"/>
            <p:cNvSpPr>
              <a:spLocks noChangeShapeType="1"/>
            </p:cNvSpPr>
            <p:nvPr/>
          </p:nvSpPr>
          <p:spPr bwMode="auto">
            <a:xfrm>
              <a:off x="3120" y="3936"/>
              <a:ext cx="0" cy="144"/>
            </a:xfrm>
            <a:prstGeom prst="line">
              <a:avLst/>
            </a:prstGeom>
            <a:noFill/>
            <a:ln w="25400">
              <a:solidFill>
                <a:schemeClr val="tx1"/>
              </a:solidFill>
              <a:round/>
              <a:headEnd/>
              <a:tailEnd/>
            </a:ln>
            <a:effectLst/>
          </p:spPr>
          <p:txBody>
            <a:bodyPr wrap="none" anchor="ctr">
              <a:spAutoFit/>
            </a:bodyPr>
            <a:lstStyle/>
            <a:p>
              <a:endParaRPr lang="zh-CN" altLang="en-US"/>
            </a:p>
          </p:txBody>
        </p:sp>
        <p:sp>
          <p:nvSpPr>
            <p:cNvPr id="5147" name="Text Box 27"/>
            <p:cNvSpPr txBox="1">
              <a:spLocks noChangeArrowheads="1"/>
            </p:cNvSpPr>
            <p:nvPr/>
          </p:nvSpPr>
          <p:spPr bwMode="auto">
            <a:xfrm>
              <a:off x="3216" y="3648"/>
              <a:ext cx="816" cy="454"/>
            </a:xfrm>
            <a:prstGeom prst="rect">
              <a:avLst/>
            </a:prstGeom>
            <a:noFill/>
            <a:ln w="19050">
              <a:noFill/>
              <a:miter lim="800000"/>
              <a:headEnd/>
              <a:tailEnd/>
            </a:ln>
            <a:effectLst/>
          </p:spPr>
          <p:txBody>
            <a:bodyPr>
              <a:spAutoFit/>
            </a:bodyPr>
            <a:lstStyle/>
            <a:p>
              <a:pPr algn="ctr" eaLnBrk="0" hangingPunct="0">
                <a:spcBef>
                  <a:spcPct val="50000"/>
                </a:spcBef>
              </a:pPr>
              <a:r>
                <a:rPr lang="en-US" sz="1400" b="1">
                  <a:solidFill>
                    <a:schemeClr val="accent1"/>
                  </a:solidFill>
                  <a:latin typeface="Comic Sans MS" pitchFamily="66" charset="0"/>
                </a:rPr>
                <a:t>Sense Amp</a:t>
              </a:r>
            </a:p>
          </p:txBody>
        </p:sp>
        <p:sp>
          <p:nvSpPr>
            <p:cNvPr id="5148" name="Text Box 28"/>
            <p:cNvSpPr txBox="1">
              <a:spLocks noChangeArrowheads="1"/>
            </p:cNvSpPr>
            <p:nvPr/>
          </p:nvSpPr>
          <p:spPr bwMode="auto">
            <a:xfrm>
              <a:off x="2592" y="2928"/>
              <a:ext cx="289" cy="804"/>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a:t>
              </a:r>
              <a:br>
                <a:rPr lang="en-US" sz="1800" b="1">
                  <a:solidFill>
                    <a:schemeClr val="tx1"/>
                  </a:solidFill>
                  <a:latin typeface="Comic Sans MS" pitchFamily="66" charset="0"/>
                </a:rPr>
              </a:br>
              <a:r>
                <a:rPr lang="en-US" sz="1800" b="1">
                  <a:solidFill>
                    <a:schemeClr val="tx1"/>
                  </a:solidFill>
                  <a:latin typeface="Comic Sans MS" pitchFamily="66" charset="0"/>
                </a:rPr>
                <a:t>.</a:t>
              </a:r>
              <a:br>
                <a:rPr lang="en-US" sz="1800" b="1">
                  <a:solidFill>
                    <a:schemeClr val="tx1"/>
                  </a:solidFill>
                  <a:latin typeface="Comic Sans MS" pitchFamily="66" charset="0"/>
                </a:rPr>
              </a:br>
              <a:r>
                <a:rPr lang="en-US" sz="1800" b="1">
                  <a:solidFill>
                    <a:schemeClr val="tx1"/>
                  </a:solidFill>
                  <a:latin typeface="Comic Sans MS" pitchFamily="66" charset="0"/>
                </a:rPr>
                <a:t>.</a:t>
              </a:r>
            </a:p>
          </p:txBody>
        </p:sp>
        <p:sp>
          <p:nvSpPr>
            <p:cNvPr id="5149" name="Oval 29"/>
            <p:cNvSpPr>
              <a:spLocks noChangeArrowheads="1"/>
            </p:cNvSpPr>
            <p:nvPr/>
          </p:nvSpPr>
          <p:spPr bwMode="auto">
            <a:xfrm>
              <a:off x="1872" y="2016"/>
              <a:ext cx="1440" cy="768"/>
            </a:xfrm>
            <a:prstGeom prst="ellipse">
              <a:avLst/>
            </a:prstGeom>
            <a:noFill/>
            <a:ln w="19050">
              <a:solidFill>
                <a:srgbClr val="3366FF"/>
              </a:solidFill>
              <a:prstDash val="dash"/>
              <a:round/>
              <a:headEnd/>
              <a:tailEnd/>
            </a:ln>
            <a:effectLst/>
          </p:spPr>
          <p:txBody>
            <a:bodyPr wrap="none" anchor="ctr">
              <a:spAutoFit/>
            </a:bodyPr>
            <a:lstStyle/>
            <a:p>
              <a:endParaRPr lang="zh-CN" altLang="en-US"/>
            </a:p>
          </p:txBody>
        </p:sp>
      </p:grpSp>
      <p:grpSp>
        <p:nvGrpSpPr>
          <p:cNvPr id="5176" name="Group 56"/>
          <p:cNvGrpSpPr>
            <a:grpSpLocks/>
          </p:cNvGrpSpPr>
          <p:nvPr/>
        </p:nvGrpSpPr>
        <p:grpSpPr bwMode="auto">
          <a:xfrm>
            <a:off x="4651375" y="2744788"/>
            <a:ext cx="3976688" cy="2346325"/>
            <a:chOff x="1248" y="1632"/>
            <a:chExt cx="3360" cy="2496"/>
          </a:xfrm>
        </p:grpSpPr>
        <p:pic>
          <p:nvPicPr>
            <p:cNvPr id="5177" name="Picture 57"/>
            <p:cNvPicPr>
              <a:picLocks noChangeAspect="1" noChangeArrowheads="1"/>
            </p:cNvPicPr>
            <p:nvPr/>
          </p:nvPicPr>
          <p:blipFill>
            <a:blip r:embed="rId2"/>
            <a:srcRect/>
            <a:stretch>
              <a:fillRect/>
            </a:stretch>
          </p:blipFill>
          <p:spPr bwMode="auto">
            <a:xfrm>
              <a:off x="1491" y="1813"/>
              <a:ext cx="2785" cy="1954"/>
            </a:xfrm>
            <a:prstGeom prst="rect">
              <a:avLst/>
            </a:prstGeom>
            <a:noFill/>
            <a:ln>
              <a:noFill/>
            </a:ln>
            <a:effectLst/>
          </p:spPr>
        </p:pic>
        <p:sp>
          <p:nvSpPr>
            <p:cNvPr id="5178" name="Text Box 58"/>
            <p:cNvSpPr txBox="1">
              <a:spLocks noChangeArrowheads="1"/>
            </p:cNvSpPr>
            <p:nvPr/>
          </p:nvSpPr>
          <p:spPr bwMode="auto">
            <a:xfrm>
              <a:off x="1248" y="3792"/>
              <a:ext cx="3360" cy="3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Single Port 6-T SRAM Cell</a:t>
              </a:r>
            </a:p>
          </p:txBody>
        </p:sp>
        <p:sp>
          <p:nvSpPr>
            <p:cNvPr id="5179" name="Line 59"/>
            <p:cNvSpPr>
              <a:spLocks noChangeShapeType="1"/>
            </p:cNvSpPr>
            <p:nvPr/>
          </p:nvSpPr>
          <p:spPr bwMode="auto">
            <a:xfrm>
              <a:off x="1755" y="1632"/>
              <a:ext cx="0" cy="2496"/>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5180" name="Line 60"/>
            <p:cNvSpPr>
              <a:spLocks noChangeShapeType="1"/>
            </p:cNvSpPr>
            <p:nvPr/>
          </p:nvSpPr>
          <p:spPr bwMode="auto">
            <a:xfrm>
              <a:off x="4039" y="1632"/>
              <a:ext cx="0" cy="2496"/>
            </a:xfrm>
            <a:prstGeom prst="line">
              <a:avLst/>
            </a:prstGeom>
            <a:noFill/>
            <a:ln w="19050">
              <a:solidFill>
                <a:schemeClr val="tx1"/>
              </a:solidFill>
              <a:round/>
              <a:headEnd/>
              <a:tailEnd/>
            </a:ln>
            <a:effectLst/>
          </p:spPr>
          <p:txBody>
            <a:bodyPr wrap="none" anchor="ctr">
              <a:spAutoFit/>
            </a:bodyPr>
            <a:lstStyle/>
            <a:p>
              <a:endParaRPr lang="zh-CN" altLang="en-US"/>
            </a:p>
          </p:txBody>
        </p:sp>
      </p:grpSp>
      <p:sp>
        <p:nvSpPr>
          <p:cNvPr id="5181" name="Rectangle 61"/>
          <p:cNvSpPr>
            <a:spLocks noRot="1" noChangeArrowheads="1"/>
          </p:cNvSpPr>
          <p:nvPr/>
        </p:nvSpPr>
        <p:spPr bwMode="auto">
          <a:xfrm>
            <a:off x="4716463" y="1196975"/>
            <a:ext cx="4248150" cy="1676400"/>
          </a:xfrm>
          <a:prstGeom prst="rect">
            <a:avLst/>
          </a:prstGeom>
          <a:noFill/>
          <a:ln w="9525">
            <a:noFill/>
            <a:miter lim="800000"/>
            <a:headEnd/>
            <a:tailEnd/>
          </a:ln>
          <a:effectLst/>
        </p:spPr>
        <p:txBody>
          <a:bodyPr/>
          <a:lstStyle/>
          <a:p>
            <a:pPr marL="342900" indent="-342900">
              <a:lnSpc>
                <a:spcPct val="90000"/>
              </a:lnSpc>
              <a:spcBef>
                <a:spcPct val="20000"/>
              </a:spcBef>
              <a:buClr>
                <a:schemeClr val="tx2"/>
              </a:buClr>
              <a:buFont typeface="Wingdings" pitchFamily="2" charset="2"/>
              <a:buNone/>
            </a:pPr>
            <a:r>
              <a:rPr lang="en-US" sz="2400">
                <a:solidFill>
                  <a:srgbClr val="0000FF"/>
                </a:solidFill>
                <a:latin typeface="Comic Sans MS" pitchFamily="66" charset="0"/>
              </a:rPr>
              <a:t>Static RAM</a:t>
            </a:r>
            <a:r>
              <a:rPr lang="en-US" sz="2400">
                <a:solidFill>
                  <a:schemeClr val="hlink"/>
                </a:solidFill>
                <a:latin typeface="Comic Sans MS" pitchFamily="66" charset="0"/>
              </a:rPr>
              <a:t> </a:t>
            </a:r>
          </a:p>
          <a:p>
            <a:pPr marL="342900" indent="-342900">
              <a:lnSpc>
                <a:spcPct val="90000"/>
              </a:lnSpc>
              <a:spcBef>
                <a:spcPct val="20000"/>
              </a:spcBef>
              <a:buClr>
                <a:schemeClr val="tx2"/>
              </a:buClr>
              <a:buFont typeface="Wingdings" pitchFamily="2" charset="2"/>
              <a:buChar char="q"/>
            </a:pPr>
            <a:r>
              <a:rPr lang="en-US" sz="2000">
                <a:solidFill>
                  <a:schemeClr val="tx1"/>
                </a:solidFill>
                <a:latin typeface="Comic Sans MS" pitchFamily="66" charset="0"/>
              </a:rPr>
              <a:t>Provides regular AND inverted outputs</a:t>
            </a:r>
          </a:p>
          <a:p>
            <a:pPr marL="342900" indent="-342900">
              <a:lnSpc>
                <a:spcPct val="90000"/>
              </a:lnSpc>
              <a:spcBef>
                <a:spcPct val="20000"/>
              </a:spcBef>
              <a:buClr>
                <a:schemeClr val="tx2"/>
              </a:buClr>
              <a:buFont typeface="Wingdings" pitchFamily="2" charset="2"/>
              <a:buChar char="q"/>
            </a:pPr>
            <a:r>
              <a:rPr lang="en-US" sz="2000">
                <a:solidFill>
                  <a:schemeClr val="tx1"/>
                </a:solidFill>
                <a:latin typeface="Comic Sans MS" pitchFamily="66" charset="0"/>
              </a:rPr>
              <a:t>Implemented in CMOS process</a:t>
            </a:r>
          </a:p>
          <a:p>
            <a:pPr marL="342900" indent="-342900">
              <a:lnSpc>
                <a:spcPct val="90000"/>
              </a:lnSpc>
              <a:spcBef>
                <a:spcPct val="20000"/>
              </a:spcBef>
              <a:buClr>
                <a:schemeClr val="tx2"/>
              </a:buClr>
              <a:buFont typeface="Wingdings" pitchFamily="2" charset="2"/>
              <a:buChar char="q"/>
            </a:pPr>
            <a:endParaRPr lang="en-US" sz="2800">
              <a:solidFill>
                <a:schemeClr val="tx1"/>
              </a:solidFill>
              <a:latin typeface="Comic Sans MS" pitchFamily="66" charset="0"/>
            </a:endParaRPr>
          </a:p>
        </p:txBody>
      </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214283" y="0"/>
            <a:ext cx="8678892" cy="1285860"/>
          </a:xfrm>
          <a:noFill/>
          <a:ln/>
        </p:spPr>
        <p:txBody>
          <a:bodyPr lIns="90488" tIns="44450" rIns="90488" bIns="44450"/>
          <a:lstStyle/>
          <a:p>
            <a:r>
              <a:rPr lang="en-US" dirty="0"/>
              <a:t>Main Memory Background</a:t>
            </a:r>
          </a:p>
        </p:txBody>
      </p:sp>
      <p:sp>
        <p:nvSpPr>
          <p:cNvPr id="4099" name="Rectangle 3"/>
          <p:cNvSpPr>
            <a:spLocks noGrp="1" noRot="1" noChangeArrowheads="1"/>
          </p:cNvSpPr>
          <p:nvPr>
            <p:ph idx="1"/>
          </p:nvPr>
        </p:nvSpPr>
        <p:spPr>
          <a:xfrm>
            <a:off x="76200" y="1341438"/>
            <a:ext cx="9067800" cy="4572000"/>
          </a:xfrm>
          <a:noFill/>
          <a:ln/>
        </p:spPr>
        <p:txBody>
          <a:bodyPr lIns="90488" tIns="44450" rIns="90488" bIns="44450"/>
          <a:lstStyle/>
          <a:p>
            <a:pPr>
              <a:lnSpc>
                <a:spcPct val="80000"/>
              </a:lnSpc>
            </a:pPr>
            <a:r>
              <a:rPr lang="en-US" altLang="zh-CN" sz="2400" dirty="0">
                <a:solidFill>
                  <a:srgbClr val="000000"/>
                </a:solidFill>
                <a:latin typeface="Comic Sans MS" pitchFamily="66" charset="0"/>
              </a:rPr>
              <a:t>What gets used where?</a:t>
            </a:r>
          </a:p>
          <a:p>
            <a:pPr lvl="1">
              <a:lnSpc>
                <a:spcPct val="80000"/>
              </a:lnSpc>
            </a:pPr>
            <a:r>
              <a:rPr lang="en-US" altLang="zh-CN" sz="2000" dirty="0">
                <a:solidFill>
                  <a:srgbClr val="000000"/>
                </a:solidFill>
                <a:latin typeface="Comic Sans MS" pitchFamily="66" charset="0"/>
              </a:rPr>
              <a:t>Main memory is </a:t>
            </a:r>
            <a:r>
              <a:rPr lang="en-US" altLang="zh-CN" sz="2000" b="1" dirty="0">
                <a:solidFill>
                  <a:srgbClr val="000000"/>
                </a:solidFill>
                <a:latin typeface="Comic Sans MS" pitchFamily="66" charset="0"/>
              </a:rPr>
              <a:t>DRAM</a:t>
            </a:r>
            <a:r>
              <a:rPr lang="en-US" altLang="zh-CN" sz="2000" dirty="0">
                <a:solidFill>
                  <a:srgbClr val="000000"/>
                </a:solidFill>
                <a:latin typeface="Comic Sans MS" pitchFamily="66" charset="0"/>
              </a:rPr>
              <a:t>: you need it big, so you need it cheap</a:t>
            </a:r>
          </a:p>
          <a:p>
            <a:pPr lvl="1">
              <a:lnSpc>
                <a:spcPct val="80000"/>
              </a:lnSpc>
            </a:pPr>
            <a:r>
              <a:rPr lang="en-US" altLang="zh-CN" sz="2000" dirty="0">
                <a:solidFill>
                  <a:srgbClr val="000000"/>
                </a:solidFill>
                <a:latin typeface="Comic Sans MS" pitchFamily="66" charset="0"/>
              </a:rPr>
              <a:t>CPU cache memory is </a:t>
            </a:r>
            <a:r>
              <a:rPr lang="en-US" altLang="zh-CN" sz="2000" b="1" dirty="0">
                <a:solidFill>
                  <a:srgbClr val="000000"/>
                </a:solidFill>
                <a:latin typeface="Comic Sans MS" pitchFamily="66" charset="0"/>
              </a:rPr>
              <a:t>SRAM</a:t>
            </a:r>
            <a:r>
              <a:rPr lang="en-US" altLang="zh-CN" sz="2000" dirty="0">
                <a:solidFill>
                  <a:srgbClr val="000000"/>
                </a:solidFill>
                <a:latin typeface="Comic Sans MS" pitchFamily="66" charset="0"/>
              </a:rPr>
              <a:t>: you need it fast, so it’s more expensive, so it’s smaller than you would usually want due to resource limitations</a:t>
            </a:r>
          </a:p>
          <a:p>
            <a:pPr>
              <a:lnSpc>
                <a:spcPct val="80000"/>
              </a:lnSpc>
            </a:pPr>
            <a:endParaRPr lang="en-US" altLang="zh-CN" sz="2400" dirty="0">
              <a:solidFill>
                <a:srgbClr val="000000"/>
              </a:solidFill>
              <a:latin typeface="Comic Sans MS" pitchFamily="66" charset="0"/>
            </a:endParaRPr>
          </a:p>
          <a:p>
            <a:pPr>
              <a:lnSpc>
                <a:spcPct val="80000"/>
              </a:lnSpc>
            </a:pPr>
            <a:r>
              <a:rPr lang="en-US" altLang="zh-CN" sz="2400" dirty="0">
                <a:solidFill>
                  <a:srgbClr val="000000"/>
                </a:solidFill>
                <a:latin typeface="Comic Sans MS" pitchFamily="66" charset="0"/>
              </a:rPr>
              <a:t>Relative performance</a:t>
            </a:r>
          </a:p>
          <a:p>
            <a:pPr lvl="1">
              <a:lnSpc>
                <a:spcPct val="80000"/>
              </a:lnSpc>
            </a:pPr>
            <a:r>
              <a:rPr lang="en-US" altLang="zh-CN" sz="2000" dirty="0">
                <a:solidFill>
                  <a:srgbClr val="000000"/>
                </a:solidFill>
                <a:latin typeface="Comic Sans MS" pitchFamily="66" charset="0"/>
              </a:rPr>
              <a:t>Size: DRAM/SRAM: </a:t>
            </a:r>
            <a:r>
              <a:rPr lang="en-US" altLang="zh-CN" sz="2000" dirty="0">
                <a:solidFill>
                  <a:srgbClr val="FF0000"/>
                </a:solidFill>
                <a:latin typeface="Comic Sans MS" pitchFamily="66" charset="0"/>
              </a:rPr>
              <a:t>4-8x bigger</a:t>
            </a:r>
            <a:r>
              <a:rPr lang="en-US" altLang="zh-CN" sz="2000" dirty="0">
                <a:solidFill>
                  <a:srgbClr val="000000"/>
                </a:solidFill>
                <a:latin typeface="Comic Sans MS" pitchFamily="66" charset="0"/>
              </a:rPr>
              <a:t> for DRAM</a:t>
            </a:r>
          </a:p>
          <a:p>
            <a:pPr lvl="1">
              <a:lnSpc>
                <a:spcPct val="80000"/>
              </a:lnSpc>
            </a:pPr>
            <a:r>
              <a:rPr lang="en-US" altLang="zh-CN" sz="2000" dirty="0">
                <a:solidFill>
                  <a:srgbClr val="000000"/>
                </a:solidFill>
                <a:latin typeface="Comic Sans MS" pitchFamily="66" charset="0"/>
              </a:rPr>
              <a:t>Cost/Cycle time: </a:t>
            </a:r>
            <a:r>
              <a:rPr lang="en-US" altLang="zh-CN" sz="2000" dirty="0">
                <a:solidFill>
                  <a:srgbClr val="FF0000"/>
                </a:solidFill>
                <a:latin typeface="Comic Sans MS" pitchFamily="66" charset="0"/>
              </a:rPr>
              <a:t>SRAM</a:t>
            </a:r>
            <a:r>
              <a:rPr lang="en-US" altLang="zh-CN" sz="2000" dirty="0">
                <a:solidFill>
                  <a:srgbClr val="000000"/>
                </a:solidFill>
                <a:latin typeface="Comic Sans MS" pitchFamily="66" charset="0"/>
              </a:rPr>
              <a:t>/DRAM: </a:t>
            </a:r>
            <a:r>
              <a:rPr lang="en-US" altLang="zh-CN" sz="2000" dirty="0">
                <a:solidFill>
                  <a:srgbClr val="FF0000"/>
                </a:solidFill>
                <a:latin typeface="Comic Sans MS" pitchFamily="66" charset="0"/>
              </a:rPr>
              <a:t>8-16x faster, 8-16x expensive</a:t>
            </a:r>
          </a:p>
          <a:p>
            <a:pPr>
              <a:lnSpc>
                <a:spcPct val="80000"/>
              </a:lnSpc>
            </a:pPr>
            <a:endParaRPr lang="en-US" altLang="zh-CN" sz="2400" dirty="0">
              <a:latin typeface="Comic Sans MS" pitchFamily="66" charset="0"/>
            </a:endParaRPr>
          </a:p>
          <a:p>
            <a:pPr>
              <a:lnSpc>
                <a:spcPct val="80000"/>
              </a:lnSpc>
            </a:pPr>
            <a:r>
              <a:rPr lang="en-US" sz="2400" dirty="0">
                <a:latin typeface="Comic Sans MS" pitchFamily="66" charset="0"/>
              </a:rPr>
              <a:t>Main Memory is </a:t>
            </a:r>
            <a:r>
              <a:rPr lang="en-US" sz="2400" i="1" dirty="0">
                <a:solidFill>
                  <a:srgbClr val="0000FF"/>
                </a:solidFill>
                <a:latin typeface="Comic Sans MS" pitchFamily="66" charset="0"/>
              </a:rPr>
              <a:t>DRAM</a:t>
            </a:r>
            <a:r>
              <a:rPr lang="en-US" sz="2400" dirty="0">
                <a:latin typeface="Comic Sans MS" pitchFamily="66" charset="0"/>
              </a:rPr>
              <a:t>: Dynamic Random Access Memory</a:t>
            </a:r>
            <a:endParaRPr lang="en-US" sz="1800" dirty="0">
              <a:latin typeface="Comic Sans MS" pitchFamily="66" charset="0"/>
            </a:endParaRPr>
          </a:p>
          <a:p>
            <a:pPr lvl="1">
              <a:lnSpc>
                <a:spcPct val="80000"/>
              </a:lnSpc>
            </a:pPr>
            <a:r>
              <a:rPr lang="en-US" sz="2000" dirty="0">
                <a:latin typeface="Comic Sans MS" pitchFamily="66" charset="0"/>
              </a:rPr>
              <a:t>Dynamic since needs to be </a:t>
            </a:r>
            <a:r>
              <a:rPr lang="en-US" sz="2000" dirty="0">
                <a:solidFill>
                  <a:srgbClr val="0000FF"/>
                </a:solidFill>
                <a:latin typeface="Comic Sans MS" pitchFamily="66" charset="0"/>
              </a:rPr>
              <a:t>refreshed</a:t>
            </a:r>
            <a:r>
              <a:rPr lang="en-US" sz="2000" dirty="0">
                <a:latin typeface="Comic Sans MS" pitchFamily="66" charset="0"/>
              </a:rPr>
              <a:t> periodically (8 </a:t>
            </a:r>
            <a:r>
              <a:rPr lang="en-US" sz="2000" dirty="0" err="1">
                <a:latin typeface="Comic Sans MS" pitchFamily="66" charset="0"/>
              </a:rPr>
              <a:t>ms</a:t>
            </a:r>
            <a:r>
              <a:rPr lang="en-US" sz="2000" dirty="0">
                <a:latin typeface="Comic Sans MS" pitchFamily="66" charset="0"/>
              </a:rPr>
              <a:t>, 1% time)</a:t>
            </a:r>
          </a:p>
          <a:p>
            <a:pPr lvl="1">
              <a:lnSpc>
                <a:spcPct val="80000"/>
              </a:lnSpc>
            </a:pPr>
            <a:r>
              <a:rPr lang="en-US" sz="2000" dirty="0">
                <a:latin typeface="Comic Sans MS" pitchFamily="66" charset="0"/>
              </a:rPr>
              <a:t>Addresses divided into 2 halves (Memory as a 2D matrix):</a:t>
            </a:r>
          </a:p>
          <a:p>
            <a:pPr lvl="2">
              <a:lnSpc>
                <a:spcPct val="80000"/>
              </a:lnSpc>
            </a:pPr>
            <a:r>
              <a:rPr lang="en-US" sz="1800" i="1" dirty="0">
                <a:solidFill>
                  <a:srgbClr val="0000FF"/>
                </a:solidFill>
                <a:latin typeface="Comic Sans MS" pitchFamily="66" charset="0"/>
              </a:rPr>
              <a:t>RAS</a:t>
            </a:r>
            <a:r>
              <a:rPr lang="en-US" sz="1800" i="1" dirty="0">
                <a:solidFill>
                  <a:schemeClr val="hlink"/>
                </a:solidFill>
                <a:latin typeface="Comic Sans MS" pitchFamily="66" charset="0"/>
              </a:rPr>
              <a:t> </a:t>
            </a:r>
            <a:r>
              <a:rPr lang="en-US" sz="1800" dirty="0">
                <a:latin typeface="Comic Sans MS" pitchFamily="66" charset="0"/>
              </a:rPr>
              <a:t>or </a:t>
            </a:r>
            <a:r>
              <a:rPr lang="en-US" sz="1800" i="1" dirty="0">
                <a:solidFill>
                  <a:srgbClr val="0000FF"/>
                </a:solidFill>
                <a:latin typeface="Comic Sans MS" pitchFamily="66" charset="0"/>
              </a:rPr>
              <a:t>Row Access Strobe</a:t>
            </a:r>
            <a:endParaRPr lang="en-US" sz="1800" dirty="0">
              <a:solidFill>
                <a:srgbClr val="0000FF"/>
              </a:solidFill>
              <a:latin typeface="Comic Sans MS" pitchFamily="66" charset="0"/>
            </a:endParaRPr>
          </a:p>
          <a:p>
            <a:pPr lvl="2">
              <a:lnSpc>
                <a:spcPct val="80000"/>
              </a:lnSpc>
            </a:pPr>
            <a:r>
              <a:rPr lang="en-US" sz="1800" i="1" dirty="0">
                <a:solidFill>
                  <a:srgbClr val="0000FF"/>
                </a:solidFill>
                <a:latin typeface="Comic Sans MS" pitchFamily="66" charset="0"/>
              </a:rPr>
              <a:t>CAS</a:t>
            </a:r>
            <a:r>
              <a:rPr lang="en-US" sz="1800" dirty="0">
                <a:latin typeface="Comic Sans MS" pitchFamily="66" charset="0"/>
              </a:rPr>
              <a:t> or </a:t>
            </a:r>
            <a:r>
              <a:rPr lang="en-US" sz="1800" i="1" dirty="0">
                <a:solidFill>
                  <a:srgbClr val="0000FF"/>
                </a:solidFill>
                <a:latin typeface="Comic Sans MS" pitchFamily="66" charset="0"/>
              </a:rPr>
              <a:t>Column Access Strobe</a:t>
            </a:r>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en-US" altLang="zh-CN"/>
              <a:t>Memory Hierarchy</a:t>
            </a:r>
          </a:p>
        </p:txBody>
      </p:sp>
      <p:sp>
        <p:nvSpPr>
          <p:cNvPr id="41987" name="Rectangle 3"/>
          <p:cNvSpPr>
            <a:spLocks noGrp="1" noChangeArrowheads="1"/>
          </p:cNvSpPr>
          <p:nvPr>
            <p:ph idx="1"/>
          </p:nvPr>
        </p:nvSpPr>
        <p:spPr>
          <a:noFill/>
          <a:ln/>
        </p:spPr>
        <p:txBody>
          <a:bodyPr/>
          <a:lstStyle/>
          <a:p>
            <a:pPr eaLnBrk="0" hangingPunct="0">
              <a:lnSpc>
                <a:spcPct val="90000"/>
              </a:lnSpc>
              <a:spcBef>
                <a:spcPct val="0"/>
              </a:spcBef>
            </a:pPr>
            <a:r>
              <a:rPr lang="en-US" sz="2400">
                <a:solidFill>
                  <a:srgbClr val="FF0000"/>
                </a:solidFill>
                <a:latin typeface="Comic Sans MS" pitchFamily="66" charset="0"/>
              </a:rPr>
              <a:t>The goal</a:t>
            </a:r>
            <a:r>
              <a:rPr lang="en-US" sz="2400">
                <a:solidFill>
                  <a:srgbClr val="0000FF"/>
                </a:solidFill>
                <a:latin typeface="Comic Sans MS" pitchFamily="66" charset="0"/>
              </a:rPr>
              <a:t>:</a:t>
            </a:r>
            <a:r>
              <a:rPr lang="en-US" altLang="zh-CN" sz="2400">
                <a:solidFill>
                  <a:srgbClr val="0000FF"/>
                </a:solidFill>
                <a:latin typeface="Comic Sans MS" pitchFamily="66" charset="0"/>
              </a:rPr>
              <a:t>To provide a memory system with cost most almost as low as the cheapest level of memory and speed almost as fast as the fastest level.</a:t>
            </a:r>
          </a:p>
        </p:txBody>
      </p:sp>
      <p:grpSp>
        <p:nvGrpSpPr>
          <p:cNvPr id="41988" name="Group 4"/>
          <p:cNvGrpSpPr>
            <a:grpSpLocks/>
          </p:cNvGrpSpPr>
          <p:nvPr/>
        </p:nvGrpSpPr>
        <p:grpSpPr bwMode="auto">
          <a:xfrm>
            <a:off x="457200" y="2743200"/>
            <a:ext cx="8491538" cy="3502025"/>
            <a:chOff x="144" y="1584"/>
            <a:chExt cx="5349" cy="2594"/>
          </a:xfrm>
        </p:grpSpPr>
        <p:sp>
          <p:nvSpPr>
            <p:cNvPr id="41989" name="Rectangle 5"/>
            <p:cNvSpPr>
              <a:spLocks noChangeArrowheads="1"/>
            </p:cNvSpPr>
            <p:nvPr/>
          </p:nvSpPr>
          <p:spPr bwMode="auto">
            <a:xfrm>
              <a:off x="272" y="1835"/>
              <a:ext cx="1705" cy="471"/>
            </a:xfrm>
            <a:prstGeom prst="rect">
              <a:avLst/>
            </a:prstGeom>
            <a:noFill/>
            <a:ln w="25400">
              <a:solidFill>
                <a:schemeClr val="tx1"/>
              </a:solidFill>
              <a:miter lim="800000"/>
              <a:headEnd/>
              <a:tailEnd/>
            </a:ln>
            <a:effectLst/>
          </p:spPr>
          <p:txBody>
            <a:bodyPr wrap="none" anchor="ctr"/>
            <a:lstStyle/>
            <a:p>
              <a:endParaRPr lang="zh-CN" altLang="en-US"/>
            </a:p>
          </p:txBody>
        </p:sp>
        <p:sp>
          <p:nvSpPr>
            <p:cNvPr id="41990" name="Rectangle 6"/>
            <p:cNvSpPr>
              <a:spLocks noChangeArrowheads="1"/>
            </p:cNvSpPr>
            <p:nvPr/>
          </p:nvSpPr>
          <p:spPr bwMode="auto">
            <a:xfrm>
              <a:off x="847" y="1986"/>
              <a:ext cx="569" cy="247"/>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600" b="1">
                  <a:solidFill>
                    <a:schemeClr val="tx1"/>
                  </a:solidFill>
                </a:rPr>
                <a:t>Control</a:t>
              </a:r>
            </a:p>
          </p:txBody>
        </p:sp>
        <p:sp>
          <p:nvSpPr>
            <p:cNvPr id="41991" name="Rectangle 7"/>
            <p:cNvSpPr>
              <a:spLocks noChangeArrowheads="1"/>
            </p:cNvSpPr>
            <p:nvPr/>
          </p:nvSpPr>
          <p:spPr bwMode="auto">
            <a:xfrm>
              <a:off x="272" y="2468"/>
              <a:ext cx="1193" cy="714"/>
            </a:xfrm>
            <a:prstGeom prst="rect">
              <a:avLst/>
            </a:prstGeom>
            <a:noFill/>
            <a:ln w="25400">
              <a:solidFill>
                <a:schemeClr val="tx1"/>
              </a:solidFill>
              <a:miter lim="800000"/>
              <a:headEnd/>
              <a:tailEnd/>
            </a:ln>
            <a:effectLst/>
          </p:spPr>
          <p:txBody>
            <a:bodyPr wrap="none" anchor="ctr"/>
            <a:lstStyle/>
            <a:p>
              <a:endParaRPr lang="zh-CN" altLang="en-US"/>
            </a:p>
          </p:txBody>
        </p:sp>
        <p:sp>
          <p:nvSpPr>
            <p:cNvPr id="41992" name="Rectangle 8"/>
            <p:cNvSpPr>
              <a:spLocks noChangeArrowheads="1"/>
            </p:cNvSpPr>
            <p:nvPr/>
          </p:nvSpPr>
          <p:spPr bwMode="auto">
            <a:xfrm>
              <a:off x="313" y="2642"/>
              <a:ext cx="661" cy="247"/>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600" b="1">
                  <a:solidFill>
                    <a:schemeClr val="tx1"/>
                  </a:solidFill>
                </a:rPr>
                <a:t>Datapath</a:t>
              </a:r>
            </a:p>
          </p:txBody>
        </p:sp>
        <p:sp>
          <p:nvSpPr>
            <p:cNvPr id="41993" name="Rectangle 9"/>
            <p:cNvSpPr>
              <a:spLocks noChangeArrowheads="1"/>
            </p:cNvSpPr>
            <p:nvPr/>
          </p:nvSpPr>
          <p:spPr bwMode="auto">
            <a:xfrm>
              <a:off x="4555" y="1592"/>
              <a:ext cx="938" cy="1687"/>
            </a:xfrm>
            <a:prstGeom prst="rect">
              <a:avLst/>
            </a:prstGeom>
            <a:noFill/>
            <a:ln w="25400">
              <a:solidFill>
                <a:schemeClr val="tx1"/>
              </a:solidFill>
              <a:miter lim="800000"/>
              <a:headEnd/>
              <a:tailEnd/>
            </a:ln>
            <a:effectLst/>
          </p:spPr>
          <p:txBody>
            <a:bodyPr wrap="none" anchor="ctr"/>
            <a:lstStyle/>
            <a:p>
              <a:endParaRPr lang="zh-CN" altLang="en-US"/>
            </a:p>
          </p:txBody>
        </p:sp>
        <p:sp>
          <p:nvSpPr>
            <p:cNvPr id="41994" name="Rectangle 10"/>
            <p:cNvSpPr>
              <a:spLocks noChangeArrowheads="1"/>
            </p:cNvSpPr>
            <p:nvPr/>
          </p:nvSpPr>
          <p:spPr bwMode="auto">
            <a:xfrm>
              <a:off x="4692" y="2138"/>
              <a:ext cx="767" cy="609"/>
            </a:xfrm>
            <a:prstGeom prst="rect">
              <a:avLst/>
            </a:prstGeom>
            <a:noFill/>
            <a:ln w="12700">
              <a:noFill/>
              <a:miter lim="800000"/>
              <a:headEnd/>
              <a:tailEnd/>
            </a:ln>
            <a:effectLst/>
          </p:spPr>
          <p:txBody>
            <a:bodyPr wrap="none" lIns="90488" tIns="44450" rIns="90488" bIns="44450">
              <a:spAutoFit/>
            </a:bodyPr>
            <a:lstStyle/>
            <a:p>
              <a:pPr algn="ctr" eaLnBrk="0" hangingPunct="0"/>
              <a:r>
                <a:rPr lang="en-US" altLang="zh-CN" sz="1600" b="1">
                  <a:solidFill>
                    <a:schemeClr val="tx1"/>
                  </a:solidFill>
                </a:rPr>
                <a:t>Secondary</a:t>
              </a:r>
            </a:p>
            <a:p>
              <a:pPr algn="ctr" eaLnBrk="0" hangingPunct="0"/>
              <a:r>
                <a:rPr lang="en-US" altLang="zh-CN" sz="1600" b="1">
                  <a:solidFill>
                    <a:schemeClr val="tx1"/>
                  </a:solidFill>
                </a:rPr>
                <a:t>Storage</a:t>
              </a:r>
            </a:p>
            <a:p>
              <a:pPr algn="ctr" eaLnBrk="0" hangingPunct="0"/>
              <a:r>
                <a:rPr lang="en-US" altLang="zh-CN" sz="1600" b="1">
                  <a:solidFill>
                    <a:schemeClr val="tx1"/>
                  </a:solidFill>
                </a:rPr>
                <a:t>(Disk)</a:t>
              </a:r>
            </a:p>
          </p:txBody>
        </p:sp>
        <p:sp>
          <p:nvSpPr>
            <p:cNvPr id="41995" name="Rectangle 11"/>
            <p:cNvSpPr>
              <a:spLocks noChangeArrowheads="1"/>
            </p:cNvSpPr>
            <p:nvPr/>
          </p:nvSpPr>
          <p:spPr bwMode="auto">
            <a:xfrm>
              <a:off x="144" y="1592"/>
              <a:ext cx="2152" cy="1687"/>
            </a:xfrm>
            <a:prstGeom prst="rect">
              <a:avLst/>
            </a:prstGeom>
            <a:noFill/>
            <a:ln w="25400">
              <a:solidFill>
                <a:schemeClr val="tx1"/>
              </a:solidFill>
              <a:miter lim="800000"/>
              <a:headEnd/>
              <a:tailEnd/>
            </a:ln>
            <a:effectLst/>
          </p:spPr>
          <p:txBody>
            <a:bodyPr wrap="none" anchor="ctr"/>
            <a:lstStyle/>
            <a:p>
              <a:endParaRPr lang="zh-CN" altLang="en-US"/>
            </a:p>
          </p:txBody>
        </p:sp>
        <p:sp>
          <p:nvSpPr>
            <p:cNvPr id="41996" name="Rectangle 12"/>
            <p:cNvSpPr>
              <a:spLocks noChangeArrowheads="1"/>
            </p:cNvSpPr>
            <p:nvPr/>
          </p:nvSpPr>
          <p:spPr bwMode="auto">
            <a:xfrm>
              <a:off x="952" y="1584"/>
              <a:ext cx="897" cy="292"/>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2000" b="1">
                  <a:solidFill>
                    <a:schemeClr val="tx1"/>
                  </a:solidFill>
                </a:rPr>
                <a:t>Processor</a:t>
              </a:r>
              <a:endParaRPr lang="en-US" altLang="zh-CN" sz="1600" b="1">
                <a:solidFill>
                  <a:schemeClr val="tx1"/>
                </a:solidFill>
              </a:endParaRPr>
            </a:p>
          </p:txBody>
        </p:sp>
        <p:sp>
          <p:nvSpPr>
            <p:cNvPr id="41997" name="Line 13"/>
            <p:cNvSpPr>
              <a:spLocks noChangeShapeType="1"/>
            </p:cNvSpPr>
            <p:nvPr/>
          </p:nvSpPr>
          <p:spPr bwMode="auto">
            <a:xfrm flipV="1">
              <a:off x="1488" y="1584"/>
              <a:ext cx="3057" cy="912"/>
            </a:xfrm>
            <a:prstGeom prst="line">
              <a:avLst/>
            </a:prstGeom>
            <a:noFill/>
            <a:ln w="12700">
              <a:solidFill>
                <a:schemeClr val="tx1"/>
              </a:solidFill>
              <a:prstDash val="sysDot"/>
              <a:round/>
              <a:headEnd/>
              <a:tailEnd/>
            </a:ln>
            <a:effectLst/>
          </p:spPr>
          <p:txBody>
            <a:bodyPr wrap="none" anchor="ctr"/>
            <a:lstStyle/>
            <a:p>
              <a:endParaRPr lang="zh-CN" altLang="en-US"/>
            </a:p>
          </p:txBody>
        </p:sp>
        <p:sp>
          <p:nvSpPr>
            <p:cNvPr id="41998" name="Line 14"/>
            <p:cNvSpPr>
              <a:spLocks noChangeShapeType="1"/>
            </p:cNvSpPr>
            <p:nvPr/>
          </p:nvSpPr>
          <p:spPr bwMode="auto">
            <a:xfrm>
              <a:off x="1440" y="3168"/>
              <a:ext cx="3105" cy="119"/>
            </a:xfrm>
            <a:prstGeom prst="line">
              <a:avLst/>
            </a:prstGeom>
            <a:noFill/>
            <a:ln w="12700">
              <a:solidFill>
                <a:schemeClr val="tx1"/>
              </a:solidFill>
              <a:prstDash val="sysDot"/>
              <a:round/>
              <a:headEnd/>
              <a:tailEnd/>
            </a:ln>
            <a:effectLst/>
          </p:spPr>
          <p:txBody>
            <a:bodyPr wrap="none" anchor="ctr"/>
            <a:lstStyle/>
            <a:p>
              <a:endParaRPr lang="zh-CN" altLang="en-US"/>
            </a:p>
          </p:txBody>
        </p:sp>
        <p:sp>
          <p:nvSpPr>
            <p:cNvPr id="41999" name="Rectangle 15"/>
            <p:cNvSpPr>
              <a:spLocks noChangeArrowheads="1"/>
            </p:cNvSpPr>
            <p:nvPr/>
          </p:nvSpPr>
          <p:spPr bwMode="auto">
            <a:xfrm>
              <a:off x="1103" y="2517"/>
              <a:ext cx="298" cy="616"/>
            </a:xfrm>
            <a:prstGeom prst="rect">
              <a:avLst/>
            </a:prstGeom>
            <a:noFill/>
            <a:ln w="25400">
              <a:solidFill>
                <a:schemeClr val="tx1"/>
              </a:solidFill>
              <a:miter lim="800000"/>
              <a:headEnd/>
              <a:tailEnd/>
            </a:ln>
            <a:effectLst/>
          </p:spPr>
          <p:txBody>
            <a:bodyPr wrap="none" anchor="ctr"/>
            <a:lstStyle/>
            <a:p>
              <a:endParaRPr lang="zh-CN" altLang="en-US"/>
            </a:p>
          </p:txBody>
        </p:sp>
        <p:sp>
          <p:nvSpPr>
            <p:cNvPr id="42000" name="Rectangle 16"/>
            <p:cNvSpPr>
              <a:spLocks noChangeArrowheads="1"/>
            </p:cNvSpPr>
            <p:nvPr/>
          </p:nvSpPr>
          <p:spPr bwMode="auto">
            <a:xfrm rot="5400000">
              <a:off x="872" y="2811"/>
              <a:ext cx="819" cy="210"/>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600" b="1">
                  <a:solidFill>
                    <a:schemeClr val="tx1"/>
                  </a:solidFill>
                </a:rPr>
                <a:t>Registers</a:t>
              </a:r>
            </a:p>
          </p:txBody>
        </p:sp>
        <p:sp>
          <p:nvSpPr>
            <p:cNvPr id="42001" name="Rectangle 17"/>
            <p:cNvSpPr>
              <a:spLocks noChangeArrowheads="1"/>
            </p:cNvSpPr>
            <p:nvPr/>
          </p:nvSpPr>
          <p:spPr bwMode="auto">
            <a:xfrm>
              <a:off x="1614" y="2517"/>
              <a:ext cx="555" cy="616"/>
            </a:xfrm>
            <a:prstGeom prst="rect">
              <a:avLst/>
            </a:prstGeom>
            <a:noFill/>
            <a:ln w="25400">
              <a:solidFill>
                <a:schemeClr val="tx1"/>
              </a:solidFill>
              <a:miter lim="800000"/>
              <a:headEnd/>
              <a:tailEnd/>
            </a:ln>
            <a:effectLst/>
          </p:spPr>
          <p:txBody>
            <a:bodyPr wrap="none" anchor="ctr"/>
            <a:lstStyle/>
            <a:p>
              <a:endParaRPr lang="zh-CN" altLang="en-US"/>
            </a:p>
          </p:txBody>
        </p:sp>
        <p:sp>
          <p:nvSpPr>
            <p:cNvPr id="42002" name="Rectangle 18"/>
            <p:cNvSpPr>
              <a:spLocks noChangeArrowheads="1"/>
            </p:cNvSpPr>
            <p:nvPr/>
          </p:nvSpPr>
          <p:spPr bwMode="auto">
            <a:xfrm>
              <a:off x="2573" y="2225"/>
              <a:ext cx="746" cy="957"/>
            </a:xfrm>
            <a:prstGeom prst="rect">
              <a:avLst/>
            </a:prstGeom>
            <a:noFill/>
            <a:ln w="25400">
              <a:solidFill>
                <a:schemeClr val="tx1"/>
              </a:solidFill>
              <a:miter lim="800000"/>
              <a:headEnd/>
              <a:tailEnd/>
            </a:ln>
            <a:effectLst/>
          </p:spPr>
          <p:txBody>
            <a:bodyPr wrap="none" anchor="ctr"/>
            <a:lstStyle/>
            <a:p>
              <a:endParaRPr lang="zh-CN" altLang="en-US"/>
            </a:p>
          </p:txBody>
        </p:sp>
        <p:sp>
          <p:nvSpPr>
            <p:cNvPr id="42003" name="Rectangle 19"/>
            <p:cNvSpPr>
              <a:spLocks noChangeArrowheads="1"/>
            </p:cNvSpPr>
            <p:nvPr/>
          </p:nvSpPr>
          <p:spPr bwMode="auto">
            <a:xfrm>
              <a:off x="3468" y="1981"/>
              <a:ext cx="874" cy="1201"/>
            </a:xfrm>
            <a:prstGeom prst="rect">
              <a:avLst/>
            </a:prstGeom>
            <a:noFill/>
            <a:ln w="25400">
              <a:solidFill>
                <a:schemeClr val="tx1"/>
              </a:solidFill>
              <a:miter lim="800000"/>
              <a:headEnd/>
              <a:tailEnd/>
            </a:ln>
            <a:effectLst/>
          </p:spPr>
          <p:txBody>
            <a:bodyPr wrap="none" anchor="ctr"/>
            <a:lstStyle/>
            <a:p>
              <a:endParaRPr lang="zh-CN" altLang="en-US"/>
            </a:p>
          </p:txBody>
        </p:sp>
        <p:sp>
          <p:nvSpPr>
            <p:cNvPr id="42004" name="Rectangle 20"/>
            <p:cNvSpPr>
              <a:spLocks noChangeArrowheads="1"/>
            </p:cNvSpPr>
            <p:nvPr/>
          </p:nvSpPr>
          <p:spPr bwMode="auto">
            <a:xfrm>
              <a:off x="3614" y="2380"/>
              <a:ext cx="605" cy="609"/>
            </a:xfrm>
            <a:prstGeom prst="rect">
              <a:avLst/>
            </a:prstGeom>
            <a:noFill/>
            <a:ln w="12700">
              <a:noFill/>
              <a:miter lim="800000"/>
              <a:headEnd/>
              <a:tailEnd/>
            </a:ln>
            <a:effectLst/>
          </p:spPr>
          <p:txBody>
            <a:bodyPr wrap="none" lIns="90488" tIns="44450" rIns="90488" bIns="44450">
              <a:spAutoFit/>
            </a:bodyPr>
            <a:lstStyle/>
            <a:p>
              <a:pPr algn="ctr" eaLnBrk="0" hangingPunct="0"/>
              <a:r>
                <a:rPr lang="en-US" altLang="zh-CN" sz="1600" b="1">
                  <a:solidFill>
                    <a:schemeClr val="tx1"/>
                  </a:solidFill>
                </a:rPr>
                <a:t>Main</a:t>
              </a:r>
            </a:p>
            <a:p>
              <a:pPr algn="ctr" eaLnBrk="0" hangingPunct="0"/>
              <a:r>
                <a:rPr lang="en-US" altLang="zh-CN" sz="1600" b="1">
                  <a:solidFill>
                    <a:schemeClr val="tx1"/>
                  </a:solidFill>
                </a:rPr>
                <a:t>Memory</a:t>
              </a:r>
            </a:p>
            <a:p>
              <a:pPr algn="ctr" eaLnBrk="0" hangingPunct="0"/>
              <a:r>
                <a:rPr lang="en-US" altLang="zh-CN" sz="1600" b="1">
                  <a:solidFill>
                    <a:schemeClr val="tx1"/>
                  </a:solidFill>
                </a:rPr>
                <a:t>(DRAM)</a:t>
              </a:r>
            </a:p>
          </p:txBody>
        </p:sp>
        <p:sp>
          <p:nvSpPr>
            <p:cNvPr id="42005" name="Rectangle 21"/>
            <p:cNvSpPr>
              <a:spLocks noChangeArrowheads="1"/>
            </p:cNvSpPr>
            <p:nvPr/>
          </p:nvSpPr>
          <p:spPr bwMode="auto">
            <a:xfrm>
              <a:off x="2648" y="2380"/>
              <a:ext cx="576" cy="790"/>
            </a:xfrm>
            <a:prstGeom prst="rect">
              <a:avLst/>
            </a:prstGeom>
            <a:noFill/>
            <a:ln w="12700">
              <a:noFill/>
              <a:miter lim="800000"/>
              <a:headEnd/>
              <a:tailEnd/>
            </a:ln>
            <a:effectLst/>
          </p:spPr>
          <p:txBody>
            <a:bodyPr wrap="none" lIns="90488" tIns="44450" rIns="90488" bIns="44450">
              <a:spAutoFit/>
            </a:bodyPr>
            <a:lstStyle/>
            <a:p>
              <a:pPr algn="ctr" eaLnBrk="0" hangingPunct="0"/>
              <a:r>
                <a:rPr lang="en-US" altLang="zh-CN" sz="1600" b="1">
                  <a:solidFill>
                    <a:schemeClr val="tx1"/>
                  </a:solidFill>
                </a:rPr>
                <a:t>Second</a:t>
              </a:r>
            </a:p>
            <a:p>
              <a:pPr algn="ctr" eaLnBrk="0" hangingPunct="0"/>
              <a:r>
                <a:rPr lang="en-US" altLang="zh-CN" sz="1600" b="1">
                  <a:solidFill>
                    <a:schemeClr val="tx1"/>
                  </a:solidFill>
                </a:rPr>
                <a:t>Level</a:t>
              </a:r>
            </a:p>
            <a:p>
              <a:pPr algn="ctr" eaLnBrk="0" hangingPunct="0"/>
              <a:r>
                <a:rPr lang="en-US" altLang="zh-CN" sz="1600" b="1">
                  <a:solidFill>
                    <a:schemeClr val="tx1"/>
                  </a:solidFill>
                </a:rPr>
                <a:t>Cache</a:t>
              </a:r>
            </a:p>
            <a:p>
              <a:pPr algn="ctr" eaLnBrk="0" hangingPunct="0"/>
              <a:r>
                <a:rPr lang="en-US" altLang="zh-CN" sz="1600" b="1">
                  <a:solidFill>
                    <a:schemeClr val="tx1"/>
                  </a:solidFill>
                </a:rPr>
                <a:t>(SRAM)</a:t>
              </a:r>
            </a:p>
          </p:txBody>
        </p:sp>
        <p:sp>
          <p:nvSpPr>
            <p:cNvPr id="42006" name="Rectangle 22"/>
            <p:cNvSpPr>
              <a:spLocks noChangeArrowheads="1"/>
            </p:cNvSpPr>
            <p:nvPr/>
          </p:nvSpPr>
          <p:spPr bwMode="auto">
            <a:xfrm rot="5400000">
              <a:off x="1567" y="2620"/>
              <a:ext cx="728" cy="364"/>
            </a:xfrm>
            <a:prstGeom prst="rect">
              <a:avLst/>
            </a:prstGeom>
            <a:noFill/>
            <a:ln w="12700">
              <a:noFill/>
              <a:miter lim="800000"/>
              <a:headEnd/>
              <a:tailEnd/>
            </a:ln>
            <a:effectLst/>
          </p:spPr>
          <p:txBody>
            <a:bodyPr wrap="none" lIns="90488" tIns="44450" rIns="90488" bIns="44450">
              <a:spAutoFit/>
            </a:bodyPr>
            <a:lstStyle/>
            <a:p>
              <a:pPr algn="ctr" eaLnBrk="0" hangingPunct="0"/>
              <a:r>
                <a:rPr lang="en-US" altLang="zh-CN" sz="1600" b="1">
                  <a:solidFill>
                    <a:schemeClr val="tx1"/>
                  </a:solidFill>
                </a:rPr>
                <a:t>On-Chip</a:t>
              </a:r>
            </a:p>
            <a:p>
              <a:pPr algn="ctr" eaLnBrk="0" hangingPunct="0"/>
              <a:r>
                <a:rPr lang="en-US" altLang="zh-CN" sz="1600" b="1">
                  <a:solidFill>
                    <a:schemeClr val="tx1"/>
                  </a:solidFill>
                </a:rPr>
                <a:t>Cache</a:t>
              </a:r>
            </a:p>
          </p:txBody>
        </p:sp>
        <p:sp>
          <p:nvSpPr>
            <p:cNvPr id="42007" name="Rectangle 23"/>
            <p:cNvSpPr>
              <a:spLocks noChangeArrowheads="1"/>
            </p:cNvSpPr>
            <p:nvPr/>
          </p:nvSpPr>
          <p:spPr bwMode="auto">
            <a:xfrm>
              <a:off x="1104" y="3501"/>
              <a:ext cx="586"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Fastest</a:t>
              </a:r>
            </a:p>
          </p:txBody>
        </p:sp>
        <p:sp>
          <p:nvSpPr>
            <p:cNvPr id="42008" name="Rectangle 24"/>
            <p:cNvSpPr>
              <a:spLocks noChangeArrowheads="1"/>
            </p:cNvSpPr>
            <p:nvPr/>
          </p:nvSpPr>
          <p:spPr bwMode="auto">
            <a:xfrm>
              <a:off x="4806" y="3520"/>
              <a:ext cx="618"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Slowest</a:t>
              </a:r>
              <a:endParaRPr lang="en-US" altLang="zh-CN" sz="1600">
                <a:solidFill>
                  <a:srgbClr val="800000"/>
                </a:solidFill>
              </a:endParaRPr>
            </a:p>
          </p:txBody>
        </p:sp>
        <p:sp>
          <p:nvSpPr>
            <p:cNvPr id="42009" name="Rectangle 25"/>
            <p:cNvSpPr>
              <a:spLocks noChangeArrowheads="1"/>
            </p:cNvSpPr>
            <p:nvPr/>
          </p:nvSpPr>
          <p:spPr bwMode="auto">
            <a:xfrm>
              <a:off x="1104" y="3697"/>
              <a:ext cx="666"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Smallest</a:t>
              </a:r>
            </a:p>
          </p:txBody>
        </p:sp>
        <p:sp>
          <p:nvSpPr>
            <p:cNvPr id="42010" name="Rectangle 26"/>
            <p:cNvSpPr>
              <a:spLocks noChangeArrowheads="1"/>
            </p:cNvSpPr>
            <p:nvPr/>
          </p:nvSpPr>
          <p:spPr bwMode="auto">
            <a:xfrm>
              <a:off x="4806" y="3715"/>
              <a:ext cx="594"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Biggest</a:t>
              </a:r>
            </a:p>
          </p:txBody>
        </p:sp>
        <p:sp>
          <p:nvSpPr>
            <p:cNvPr id="42011" name="Rectangle 27"/>
            <p:cNvSpPr>
              <a:spLocks noChangeArrowheads="1"/>
            </p:cNvSpPr>
            <p:nvPr/>
          </p:nvSpPr>
          <p:spPr bwMode="auto">
            <a:xfrm>
              <a:off x="1104" y="3891"/>
              <a:ext cx="602"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Highest</a:t>
              </a:r>
            </a:p>
          </p:txBody>
        </p:sp>
        <p:sp>
          <p:nvSpPr>
            <p:cNvPr id="42012" name="Rectangle 28"/>
            <p:cNvSpPr>
              <a:spLocks noChangeArrowheads="1"/>
            </p:cNvSpPr>
            <p:nvPr/>
          </p:nvSpPr>
          <p:spPr bwMode="auto">
            <a:xfrm>
              <a:off x="4806" y="3909"/>
              <a:ext cx="570"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a:solidFill>
                    <a:srgbClr val="800000"/>
                  </a:solidFill>
                </a:rPr>
                <a:t>Lowest</a:t>
              </a:r>
            </a:p>
          </p:txBody>
        </p:sp>
        <p:sp>
          <p:nvSpPr>
            <p:cNvPr id="42013" name="Rectangle 29"/>
            <p:cNvSpPr>
              <a:spLocks noChangeArrowheads="1"/>
            </p:cNvSpPr>
            <p:nvPr/>
          </p:nvSpPr>
          <p:spPr bwMode="auto">
            <a:xfrm>
              <a:off x="464" y="3502"/>
              <a:ext cx="594"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b="1">
                  <a:solidFill>
                    <a:srgbClr val="FF0000"/>
                  </a:solidFill>
                </a:rPr>
                <a:t>Speed:</a:t>
              </a:r>
            </a:p>
          </p:txBody>
        </p:sp>
        <p:sp>
          <p:nvSpPr>
            <p:cNvPr id="42014" name="Rectangle 30"/>
            <p:cNvSpPr>
              <a:spLocks noChangeArrowheads="1"/>
            </p:cNvSpPr>
            <p:nvPr/>
          </p:nvSpPr>
          <p:spPr bwMode="auto">
            <a:xfrm>
              <a:off x="592" y="3696"/>
              <a:ext cx="450"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b="1">
                  <a:solidFill>
                    <a:srgbClr val="FF0000"/>
                  </a:solidFill>
                </a:rPr>
                <a:t>Size:</a:t>
              </a:r>
            </a:p>
          </p:txBody>
        </p:sp>
        <p:sp>
          <p:nvSpPr>
            <p:cNvPr id="42015" name="Rectangle 31"/>
            <p:cNvSpPr>
              <a:spLocks noChangeArrowheads="1"/>
            </p:cNvSpPr>
            <p:nvPr/>
          </p:nvSpPr>
          <p:spPr bwMode="auto">
            <a:xfrm>
              <a:off x="528" y="3891"/>
              <a:ext cx="482" cy="269"/>
            </a:xfrm>
            <a:prstGeom prst="rect">
              <a:avLst/>
            </a:prstGeom>
            <a:noFill/>
            <a:ln w="12700">
              <a:noFill/>
              <a:miter lim="800000"/>
              <a:headEnd/>
              <a:tailEnd/>
            </a:ln>
            <a:effectLst/>
          </p:spPr>
          <p:txBody>
            <a:bodyPr wrap="none" lIns="90488" tIns="44450" rIns="90488" bIns="44450">
              <a:spAutoFit/>
            </a:bodyPr>
            <a:lstStyle/>
            <a:p>
              <a:pPr eaLnBrk="0" hangingPunct="0"/>
              <a:r>
                <a:rPr lang="en-US" altLang="zh-CN" sz="1800" b="1">
                  <a:solidFill>
                    <a:srgbClr val="FF0000"/>
                  </a:solidFill>
                </a:rPr>
                <a:t>Cost:</a:t>
              </a:r>
            </a:p>
          </p:txBody>
        </p:sp>
        <p:sp>
          <p:nvSpPr>
            <p:cNvPr id="42016" name="Arc 32"/>
            <p:cNvSpPr>
              <a:spLocks/>
            </p:cNvSpPr>
            <p:nvPr/>
          </p:nvSpPr>
          <p:spPr bwMode="auto">
            <a:xfrm rot="9442657">
              <a:off x="1339" y="2866"/>
              <a:ext cx="1343" cy="692"/>
            </a:xfrm>
            <a:custGeom>
              <a:avLst/>
              <a:gdLst>
                <a:gd name="G0" fmla="+- 15805 0 0"/>
                <a:gd name="G1" fmla="+- 21600 0 0"/>
                <a:gd name="G2" fmla="+- 21600 0 0"/>
                <a:gd name="T0" fmla="*/ 0 w 37405"/>
                <a:gd name="T1" fmla="*/ 6877 h 25749"/>
                <a:gd name="T2" fmla="*/ 37003 w 37405"/>
                <a:gd name="T3" fmla="*/ 25749 h 25749"/>
                <a:gd name="T4" fmla="*/ 15805 w 37405"/>
                <a:gd name="T5" fmla="*/ 21600 h 25749"/>
              </a:gdLst>
              <a:ahLst/>
              <a:cxnLst>
                <a:cxn ang="0">
                  <a:pos x="T0" y="T1"/>
                </a:cxn>
                <a:cxn ang="0">
                  <a:pos x="T2" y="T3"/>
                </a:cxn>
                <a:cxn ang="0">
                  <a:pos x="T4" y="T5"/>
                </a:cxn>
              </a:cxnLst>
              <a:rect l="0" t="0" r="r" b="b"/>
              <a:pathLst>
                <a:path w="37405" h="25749" fill="none" extrusionOk="0">
                  <a:moveTo>
                    <a:pt x="0" y="6877"/>
                  </a:moveTo>
                  <a:cubicBezTo>
                    <a:pt x="4085" y="2490"/>
                    <a:pt x="9810" y="-1"/>
                    <a:pt x="15805" y="0"/>
                  </a:cubicBezTo>
                  <a:cubicBezTo>
                    <a:pt x="27734" y="0"/>
                    <a:pt x="37405" y="9670"/>
                    <a:pt x="37405" y="21600"/>
                  </a:cubicBezTo>
                  <a:cubicBezTo>
                    <a:pt x="37405" y="22992"/>
                    <a:pt x="37270" y="24382"/>
                    <a:pt x="37002" y="25748"/>
                  </a:cubicBezTo>
                </a:path>
                <a:path w="37405" h="25749" stroke="0" extrusionOk="0">
                  <a:moveTo>
                    <a:pt x="0" y="6877"/>
                  </a:moveTo>
                  <a:cubicBezTo>
                    <a:pt x="4085" y="2490"/>
                    <a:pt x="9810" y="-1"/>
                    <a:pt x="15805" y="0"/>
                  </a:cubicBezTo>
                  <a:cubicBezTo>
                    <a:pt x="27734" y="0"/>
                    <a:pt x="37405" y="9670"/>
                    <a:pt x="37405" y="21600"/>
                  </a:cubicBezTo>
                  <a:cubicBezTo>
                    <a:pt x="37405" y="22992"/>
                    <a:pt x="37270" y="24382"/>
                    <a:pt x="37002" y="25748"/>
                  </a:cubicBezTo>
                  <a:lnTo>
                    <a:pt x="15805" y="21600"/>
                  </a:lnTo>
                  <a:close/>
                </a:path>
              </a:pathLst>
            </a:custGeom>
            <a:noFill/>
            <a:ln w="9525">
              <a:solidFill>
                <a:srgbClr val="000099"/>
              </a:solidFill>
              <a:round/>
              <a:headEnd type="triangle" w="med" len="med"/>
              <a:tailEnd type="triangle" w="med" len="med"/>
            </a:ln>
            <a:effectLst/>
          </p:spPr>
          <p:txBody>
            <a:bodyPr rot="10800000" wrap="none" anchor="ctr"/>
            <a:lstStyle/>
            <a:p>
              <a:pPr algn="ctr" eaLnBrk="0" hangingPunct="0"/>
              <a:endParaRPr lang="zh-CN" altLang="zh-CN" sz="2400" b="1">
                <a:solidFill>
                  <a:schemeClr val="tx1"/>
                </a:solidFill>
                <a:latin typeface="Times New Roman" pitchFamily="18" charset="0"/>
              </a:endParaRPr>
            </a:p>
          </p:txBody>
        </p:sp>
        <p:sp>
          <p:nvSpPr>
            <p:cNvPr id="42017" name="Arc 33"/>
            <p:cNvSpPr>
              <a:spLocks/>
            </p:cNvSpPr>
            <p:nvPr/>
          </p:nvSpPr>
          <p:spPr bwMode="auto">
            <a:xfrm rot="9442657">
              <a:off x="3024" y="3072"/>
              <a:ext cx="634" cy="359"/>
            </a:xfrm>
            <a:custGeom>
              <a:avLst/>
              <a:gdLst>
                <a:gd name="G0" fmla="+- 15805 0 0"/>
                <a:gd name="G1" fmla="+- 21600 0 0"/>
                <a:gd name="G2" fmla="+- 21600 0 0"/>
                <a:gd name="T0" fmla="*/ 0 w 37405"/>
                <a:gd name="T1" fmla="*/ 6877 h 23085"/>
                <a:gd name="T2" fmla="*/ 37354 w 37405"/>
                <a:gd name="T3" fmla="*/ 23085 h 23085"/>
                <a:gd name="T4" fmla="*/ 15805 w 37405"/>
                <a:gd name="T5" fmla="*/ 21600 h 23085"/>
              </a:gdLst>
              <a:ahLst/>
              <a:cxnLst>
                <a:cxn ang="0">
                  <a:pos x="T0" y="T1"/>
                </a:cxn>
                <a:cxn ang="0">
                  <a:pos x="T2" y="T3"/>
                </a:cxn>
                <a:cxn ang="0">
                  <a:pos x="T4" y="T5"/>
                </a:cxn>
              </a:cxnLst>
              <a:rect l="0" t="0" r="r" b="b"/>
              <a:pathLst>
                <a:path w="37405" h="23085" fill="none" extrusionOk="0">
                  <a:moveTo>
                    <a:pt x="0" y="6877"/>
                  </a:moveTo>
                  <a:cubicBezTo>
                    <a:pt x="4085" y="2490"/>
                    <a:pt x="9810" y="-1"/>
                    <a:pt x="15805" y="0"/>
                  </a:cubicBezTo>
                  <a:cubicBezTo>
                    <a:pt x="27734" y="0"/>
                    <a:pt x="37405" y="9670"/>
                    <a:pt x="37405" y="21600"/>
                  </a:cubicBezTo>
                  <a:cubicBezTo>
                    <a:pt x="37405" y="22095"/>
                    <a:pt x="37387" y="22590"/>
                    <a:pt x="37353" y="23084"/>
                  </a:cubicBezTo>
                </a:path>
                <a:path w="37405" h="23085" stroke="0" extrusionOk="0">
                  <a:moveTo>
                    <a:pt x="0" y="6877"/>
                  </a:moveTo>
                  <a:cubicBezTo>
                    <a:pt x="4085" y="2490"/>
                    <a:pt x="9810" y="-1"/>
                    <a:pt x="15805" y="0"/>
                  </a:cubicBezTo>
                  <a:cubicBezTo>
                    <a:pt x="27734" y="0"/>
                    <a:pt x="37405" y="9670"/>
                    <a:pt x="37405" y="21600"/>
                  </a:cubicBezTo>
                  <a:cubicBezTo>
                    <a:pt x="37405" y="22095"/>
                    <a:pt x="37387" y="22590"/>
                    <a:pt x="37353" y="23084"/>
                  </a:cubicBezTo>
                  <a:lnTo>
                    <a:pt x="15805" y="21600"/>
                  </a:lnTo>
                  <a:close/>
                </a:path>
              </a:pathLst>
            </a:custGeom>
            <a:noFill/>
            <a:ln w="9525">
              <a:solidFill>
                <a:srgbClr val="000099"/>
              </a:solidFill>
              <a:round/>
              <a:headEnd type="triangle" w="med" len="med"/>
              <a:tailEnd type="triangle" w="med" len="med"/>
            </a:ln>
            <a:effectLst/>
          </p:spPr>
          <p:txBody>
            <a:bodyPr rot="10800000" wrap="none" anchor="ctr"/>
            <a:lstStyle/>
            <a:p>
              <a:pPr algn="ctr" eaLnBrk="0" hangingPunct="0"/>
              <a:endParaRPr lang="zh-CN" altLang="zh-CN" sz="2400" b="1">
                <a:solidFill>
                  <a:schemeClr val="tx1"/>
                </a:solidFill>
                <a:latin typeface="Times New Roman" pitchFamily="18" charset="0"/>
              </a:endParaRPr>
            </a:p>
          </p:txBody>
        </p:sp>
        <p:sp>
          <p:nvSpPr>
            <p:cNvPr id="42018" name="Arc 34"/>
            <p:cNvSpPr>
              <a:spLocks/>
            </p:cNvSpPr>
            <p:nvPr/>
          </p:nvSpPr>
          <p:spPr bwMode="auto">
            <a:xfrm rot="9442657">
              <a:off x="4080" y="3168"/>
              <a:ext cx="634" cy="359"/>
            </a:xfrm>
            <a:custGeom>
              <a:avLst/>
              <a:gdLst>
                <a:gd name="G0" fmla="+- 15805 0 0"/>
                <a:gd name="G1" fmla="+- 21600 0 0"/>
                <a:gd name="G2" fmla="+- 21600 0 0"/>
                <a:gd name="T0" fmla="*/ 0 w 37405"/>
                <a:gd name="T1" fmla="*/ 6877 h 23085"/>
                <a:gd name="T2" fmla="*/ 37354 w 37405"/>
                <a:gd name="T3" fmla="*/ 23085 h 23085"/>
                <a:gd name="T4" fmla="*/ 15805 w 37405"/>
                <a:gd name="T5" fmla="*/ 21600 h 23085"/>
              </a:gdLst>
              <a:ahLst/>
              <a:cxnLst>
                <a:cxn ang="0">
                  <a:pos x="T0" y="T1"/>
                </a:cxn>
                <a:cxn ang="0">
                  <a:pos x="T2" y="T3"/>
                </a:cxn>
                <a:cxn ang="0">
                  <a:pos x="T4" y="T5"/>
                </a:cxn>
              </a:cxnLst>
              <a:rect l="0" t="0" r="r" b="b"/>
              <a:pathLst>
                <a:path w="37405" h="23085" fill="none" extrusionOk="0">
                  <a:moveTo>
                    <a:pt x="0" y="6877"/>
                  </a:moveTo>
                  <a:cubicBezTo>
                    <a:pt x="4085" y="2490"/>
                    <a:pt x="9810" y="-1"/>
                    <a:pt x="15805" y="0"/>
                  </a:cubicBezTo>
                  <a:cubicBezTo>
                    <a:pt x="27734" y="0"/>
                    <a:pt x="37405" y="9670"/>
                    <a:pt x="37405" y="21600"/>
                  </a:cubicBezTo>
                  <a:cubicBezTo>
                    <a:pt x="37405" y="22095"/>
                    <a:pt x="37387" y="22590"/>
                    <a:pt x="37353" y="23084"/>
                  </a:cubicBezTo>
                </a:path>
                <a:path w="37405" h="23085" stroke="0" extrusionOk="0">
                  <a:moveTo>
                    <a:pt x="0" y="6877"/>
                  </a:moveTo>
                  <a:cubicBezTo>
                    <a:pt x="4085" y="2490"/>
                    <a:pt x="9810" y="-1"/>
                    <a:pt x="15805" y="0"/>
                  </a:cubicBezTo>
                  <a:cubicBezTo>
                    <a:pt x="27734" y="0"/>
                    <a:pt x="37405" y="9670"/>
                    <a:pt x="37405" y="21600"/>
                  </a:cubicBezTo>
                  <a:cubicBezTo>
                    <a:pt x="37405" y="22095"/>
                    <a:pt x="37387" y="22590"/>
                    <a:pt x="37353" y="23084"/>
                  </a:cubicBezTo>
                  <a:lnTo>
                    <a:pt x="15805" y="21600"/>
                  </a:lnTo>
                  <a:close/>
                </a:path>
              </a:pathLst>
            </a:custGeom>
            <a:noFill/>
            <a:ln w="9525">
              <a:solidFill>
                <a:srgbClr val="000099"/>
              </a:solidFill>
              <a:round/>
              <a:headEnd type="triangle" w="med" len="med"/>
              <a:tailEnd type="triangle" w="med" len="med"/>
            </a:ln>
            <a:effectLst/>
          </p:spPr>
          <p:txBody>
            <a:bodyPr rot="10800000" wrap="none" anchor="ctr"/>
            <a:lstStyle/>
            <a:p>
              <a:pPr algn="ctr" eaLnBrk="0" hangingPunct="0"/>
              <a:endParaRPr lang="zh-CN" altLang="zh-CN" sz="2400" b="1">
                <a:solidFill>
                  <a:schemeClr val="tx1"/>
                </a:solidFill>
                <a:latin typeface="Times New Roman" pitchFamily="18" charset="0"/>
              </a:endParaRPr>
            </a:p>
          </p:txBody>
        </p:sp>
        <p:sp>
          <p:nvSpPr>
            <p:cNvPr id="42019" name="Text Box 35"/>
            <p:cNvSpPr txBox="1">
              <a:spLocks noChangeArrowheads="1"/>
            </p:cNvSpPr>
            <p:nvPr/>
          </p:nvSpPr>
          <p:spPr bwMode="auto">
            <a:xfrm>
              <a:off x="1584" y="3312"/>
              <a:ext cx="720" cy="250"/>
            </a:xfrm>
            <a:prstGeom prst="rect">
              <a:avLst/>
            </a:prstGeom>
            <a:noFill/>
            <a:ln w="9525">
              <a:noFill/>
              <a:miter lim="800000"/>
              <a:headEnd/>
              <a:tailEnd/>
            </a:ln>
            <a:effectLst/>
          </p:spPr>
          <p:txBody>
            <a:bodyPr>
              <a:spAutoFit/>
            </a:bodyPr>
            <a:lstStyle/>
            <a:p>
              <a:pPr eaLnBrk="0" hangingPunct="0">
                <a:spcBef>
                  <a:spcPct val="50000"/>
                </a:spcBef>
              </a:pPr>
              <a:r>
                <a:rPr lang="en-US" altLang="zh-CN" sz="1600" b="1">
                  <a:solidFill>
                    <a:srgbClr val="000066"/>
                  </a:solidFill>
                </a:rPr>
                <a:t>Compiler</a:t>
              </a:r>
              <a:endParaRPr lang="en-US" altLang="zh-CN" sz="2400" b="1">
                <a:solidFill>
                  <a:schemeClr val="tx1"/>
                </a:solidFill>
                <a:latin typeface="Times New Roman" pitchFamily="18" charset="0"/>
              </a:endParaRPr>
            </a:p>
          </p:txBody>
        </p:sp>
        <p:sp>
          <p:nvSpPr>
            <p:cNvPr id="42020" name="Text Box 36"/>
            <p:cNvSpPr txBox="1">
              <a:spLocks noChangeArrowheads="1"/>
            </p:cNvSpPr>
            <p:nvPr/>
          </p:nvSpPr>
          <p:spPr bwMode="auto">
            <a:xfrm>
              <a:off x="2976" y="3408"/>
              <a:ext cx="720" cy="249"/>
            </a:xfrm>
            <a:prstGeom prst="rect">
              <a:avLst/>
            </a:prstGeom>
            <a:noFill/>
            <a:ln w="9525">
              <a:noFill/>
              <a:miter lim="800000"/>
              <a:headEnd/>
              <a:tailEnd/>
            </a:ln>
            <a:effectLst/>
          </p:spPr>
          <p:txBody>
            <a:bodyPr>
              <a:spAutoFit/>
            </a:bodyPr>
            <a:lstStyle/>
            <a:p>
              <a:pPr eaLnBrk="0" hangingPunct="0">
                <a:spcBef>
                  <a:spcPct val="50000"/>
                </a:spcBef>
              </a:pPr>
              <a:r>
                <a:rPr lang="en-US" altLang="zh-CN" sz="1600" b="1">
                  <a:solidFill>
                    <a:srgbClr val="000066"/>
                  </a:solidFill>
                </a:rPr>
                <a:t>Hardware</a:t>
              </a:r>
              <a:endParaRPr lang="en-US" altLang="zh-CN" sz="2400" b="1">
                <a:solidFill>
                  <a:schemeClr val="tx1"/>
                </a:solidFill>
                <a:latin typeface="Times New Roman" pitchFamily="18" charset="0"/>
              </a:endParaRPr>
            </a:p>
          </p:txBody>
        </p:sp>
        <p:sp>
          <p:nvSpPr>
            <p:cNvPr id="42021" name="Text Box 37"/>
            <p:cNvSpPr txBox="1">
              <a:spLocks noChangeArrowheads="1"/>
            </p:cNvSpPr>
            <p:nvPr/>
          </p:nvSpPr>
          <p:spPr bwMode="auto">
            <a:xfrm>
              <a:off x="3936" y="3504"/>
              <a:ext cx="816" cy="430"/>
            </a:xfrm>
            <a:prstGeom prst="rect">
              <a:avLst/>
            </a:prstGeom>
            <a:noFill/>
            <a:ln w="9525">
              <a:noFill/>
              <a:miter lim="800000"/>
              <a:headEnd/>
              <a:tailEnd/>
            </a:ln>
            <a:effectLst/>
          </p:spPr>
          <p:txBody>
            <a:bodyPr>
              <a:spAutoFit/>
            </a:bodyPr>
            <a:lstStyle/>
            <a:p>
              <a:pPr algn="ctr" eaLnBrk="0" hangingPunct="0">
                <a:spcBef>
                  <a:spcPct val="50000"/>
                </a:spcBef>
              </a:pPr>
              <a:r>
                <a:rPr lang="en-US" altLang="zh-CN" sz="1600" b="1">
                  <a:solidFill>
                    <a:srgbClr val="000066"/>
                  </a:solidFill>
                </a:rPr>
                <a:t>Operating System</a:t>
              </a:r>
              <a:endParaRPr lang="en-US" altLang="zh-CN" sz="2400" b="1">
                <a:solidFill>
                  <a:schemeClr val="tx1"/>
                </a:solidFill>
                <a:latin typeface="Times New Roman" pitchFamily="18" charset="0"/>
              </a:endParaRPr>
            </a:p>
          </p:txBody>
        </p:sp>
      </p:gr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57158" y="0"/>
            <a:ext cx="8967817" cy="1143000"/>
          </a:xfrm>
          <a:noFill/>
          <a:ln/>
        </p:spPr>
        <p:txBody>
          <a:bodyPr lIns="90488" tIns="44450" rIns="90488" bIns="44450"/>
          <a:lstStyle/>
          <a:p>
            <a:pPr algn="l"/>
            <a:r>
              <a:rPr lang="en-US" sz="3200" dirty="0"/>
              <a:t>DRAM logical organization</a:t>
            </a:r>
            <a:br>
              <a:rPr lang="en-US" sz="3200" dirty="0"/>
            </a:br>
            <a:r>
              <a:rPr lang="en-US" sz="3200" dirty="0"/>
              <a:t> (</a:t>
            </a:r>
            <a:r>
              <a:rPr lang="en-US" sz="2800" dirty="0"/>
              <a:t>64 </a:t>
            </a:r>
            <a:r>
              <a:rPr lang="en-US" sz="2800" dirty="0" err="1"/>
              <a:t>Mbit</a:t>
            </a:r>
            <a:r>
              <a:rPr lang="en-US" sz="3200" dirty="0"/>
              <a:t>)</a:t>
            </a:r>
          </a:p>
        </p:txBody>
      </p:sp>
      <p:sp>
        <p:nvSpPr>
          <p:cNvPr id="7171" name="Rectangle 3"/>
          <p:cNvSpPr>
            <a:spLocks noGrp="1" noRot="1" noChangeArrowheads="1"/>
          </p:cNvSpPr>
          <p:nvPr>
            <p:ph type="body" sz="half" idx="1"/>
          </p:nvPr>
        </p:nvSpPr>
        <p:spPr>
          <a:xfrm>
            <a:off x="539750" y="5589588"/>
            <a:ext cx="8267700" cy="469900"/>
          </a:xfrm>
          <a:noFill/>
          <a:ln/>
        </p:spPr>
        <p:txBody>
          <a:bodyPr lIns="90488" tIns="44450" rIns="90488" bIns="44450"/>
          <a:lstStyle/>
          <a:p>
            <a:pPr>
              <a:tabLst>
                <a:tab pos="2349500" algn="l"/>
                <a:tab pos="5029200" algn="l"/>
              </a:tabLst>
            </a:pPr>
            <a:r>
              <a:rPr lang="en-US" sz="2400"/>
              <a:t>Square root of bits per RAS/CAS</a:t>
            </a:r>
          </a:p>
        </p:txBody>
      </p:sp>
      <p:grpSp>
        <p:nvGrpSpPr>
          <p:cNvPr id="7172" name="Group 4"/>
          <p:cNvGrpSpPr>
            <a:grpSpLocks/>
          </p:cNvGrpSpPr>
          <p:nvPr/>
        </p:nvGrpSpPr>
        <p:grpSpPr bwMode="auto">
          <a:xfrm>
            <a:off x="323850" y="1268413"/>
            <a:ext cx="8588375" cy="4108450"/>
            <a:chOff x="96" y="672"/>
            <a:chExt cx="5410" cy="2876"/>
          </a:xfrm>
        </p:grpSpPr>
        <p:sp>
          <p:nvSpPr>
            <p:cNvPr id="7173" name="Rectangle 5"/>
            <p:cNvSpPr>
              <a:spLocks noChangeArrowheads="1"/>
            </p:cNvSpPr>
            <p:nvPr/>
          </p:nvSpPr>
          <p:spPr bwMode="auto">
            <a:xfrm>
              <a:off x="1507" y="2669"/>
              <a:ext cx="576" cy="115"/>
            </a:xfrm>
            <a:prstGeom prst="rect">
              <a:avLst/>
            </a:prstGeom>
            <a:solidFill>
              <a:srgbClr val="000000"/>
            </a:solidFill>
            <a:ln w="12700">
              <a:noFill/>
              <a:miter lim="800000"/>
              <a:headEnd/>
              <a:tailEnd/>
            </a:ln>
            <a:effectLst/>
          </p:spPr>
          <p:txBody>
            <a:bodyPr wrap="none" anchor="ctr"/>
            <a:lstStyle/>
            <a:p>
              <a:endParaRPr lang="zh-CN" altLang="en-US"/>
            </a:p>
          </p:txBody>
        </p:sp>
        <p:pic>
          <p:nvPicPr>
            <p:cNvPr id="7174" name="Picture 6"/>
            <p:cNvPicPr>
              <a:picLocks noChangeArrowheads="1"/>
            </p:cNvPicPr>
            <p:nvPr/>
          </p:nvPicPr>
          <p:blipFill>
            <a:blip r:embed="rId2"/>
            <a:srcRect/>
            <a:stretch>
              <a:fillRect/>
            </a:stretch>
          </p:blipFill>
          <p:spPr bwMode="auto">
            <a:xfrm>
              <a:off x="4623" y="725"/>
              <a:ext cx="219" cy="625"/>
            </a:xfrm>
            <a:prstGeom prst="rect">
              <a:avLst/>
            </a:prstGeom>
            <a:noFill/>
            <a:ln w="127000">
              <a:noFill/>
              <a:miter lim="800000"/>
              <a:headEnd/>
              <a:tailEnd/>
            </a:ln>
            <a:effectLst/>
          </p:spPr>
        </p:pic>
        <p:pic>
          <p:nvPicPr>
            <p:cNvPr id="7175" name="Picture 7"/>
            <p:cNvPicPr>
              <a:picLocks noChangeArrowheads="1"/>
            </p:cNvPicPr>
            <p:nvPr/>
          </p:nvPicPr>
          <p:blipFill>
            <a:blip r:embed="rId3"/>
            <a:srcRect/>
            <a:stretch>
              <a:fillRect/>
            </a:stretch>
          </p:blipFill>
          <p:spPr bwMode="auto">
            <a:xfrm>
              <a:off x="4608" y="1493"/>
              <a:ext cx="219" cy="761"/>
            </a:xfrm>
            <a:prstGeom prst="rect">
              <a:avLst/>
            </a:prstGeom>
            <a:noFill/>
            <a:ln w="127000">
              <a:noFill/>
              <a:miter lim="800000"/>
              <a:headEnd/>
              <a:tailEnd/>
            </a:ln>
            <a:effectLst/>
          </p:spPr>
        </p:pic>
        <p:sp>
          <p:nvSpPr>
            <p:cNvPr id="7176" name="Rectangle 8"/>
            <p:cNvSpPr>
              <a:spLocks noChangeArrowheads="1"/>
            </p:cNvSpPr>
            <p:nvPr/>
          </p:nvSpPr>
          <p:spPr bwMode="auto">
            <a:xfrm>
              <a:off x="2692" y="1014"/>
              <a:ext cx="1540"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Column Decoder</a:t>
              </a:r>
            </a:p>
          </p:txBody>
        </p:sp>
        <p:sp>
          <p:nvSpPr>
            <p:cNvPr id="7177" name="Rectangle 9"/>
            <p:cNvSpPr>
              <a:spLocks noChangeArrowheads="1"/>
            </p:cNvSpPr>
            <p:nvPr/>
          </p:nvSpPr>
          <p:spPr bwMode="auto">
            <a:xfrm>
              <a:off x="2612" y="1495"/>
              <a:ext cx="651"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Sense </a:t>
              </a:r>
            </a:p>
          </p:txBody>
        </p:sp>
        <p:sp>
          <p:nvSpPr>
            <p:cNvPr id="7178" name="Rectangle 10"/>
            <p:cNvSpPr>
              <a:spLocks noChangeArrowheads="1"/>
            </p:cNvSpPr>
            <p:nvPr/>
          </p:nvSpPr>
          <p:spPr bwMode="auto">
            <a:xfrm>
              <a:off x="3129" y="1495"/>
              <a:ext cx="1154"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Amps &amp; I/O</a:t>
              </a:r>
            </a:p>
          </p:txBody>
        </p:sp>
        <p:sp>
          <p:nvSpPr>
            <p:cNvPr id="7179" name="Rectangle 11"/>
            <p:cNvSpPr>
              <a:spLocks noChangeArrowheads="1"/>
            </p:cNvSpPr>
            <p:nvPr/>
          </p:nvSpPr>
          <p:spPr bwMode="auto">
            <a:xfrm>
              <a:off x="2611" y="2016"/>
              <a:ext cx="88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Memory </a:t>
              </a:r>
            </a:p>
          </p:txBody>
        </p:sp>
        <p:sp>
          <p:nvSpPr>
            <p:cNvPr id="7180" name="Rectangle 12"/>
            <p:cNvSpPr>
              <a:spLocks noChangeArrowheads="1"/>
            </p:cNvSpPr>
            <p:nvPr/>
          </p:nvSpPr>
          <p:spPr bwMode="auto">
            <a:xfrm>
              <a:off x="3379" y="2016"/>
              <a:ext cx="598"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Array</a:t>
              </a:r>
            </a:p>
          </p:txBody>
        </p:sp>
        <p:sp>
          <p:nvSpPr>
            <p:cNvPr id="7181" name="Rectangle 13"/>
            <p:cNvSpPr>
              <a:spLocks noChangeArrowheads="1"/>
            </p:cNvSpPr>
            <p:nvPr/>
          </p:nvSpPr>
          <p:spPr bwMode="auto">
            <a:xfrm>
              <a:off x="2665" y="2287"/>
              <a:ext cx="1377" cy="296"/>
            </a:xfrm>
            <a:prstGeom prst="rect">
              <a:avLst/>
            </a:prstGeom>
            <a:noFill/>
            <a:ln w="12700">
              <a:noFill/>
              <a:miter lim="800000"/>
              <a:headEnd/>
              <a:tailEnd/>
            </a:ln>
            <a:effectLst/>
          </p:spPr>
          <p:txBody>
            <a:bodyPr wrap="none" lIns="90488" tIns="44450" rIns="90488" bIns="44450">
              <a:spAutoFit/>
            </a:bodyPr>
            <a:lstStyle/>
            <a:p>
              <a:pPr eaLnBrk="0" hangingPunct="0"/>
              <a:r>
                <a:rPr lang="en-US" sz="2200" b="1">
                  <a:solidFill>
                    <a:srgbClr val="000000"/>
                  </a:solidFill>
                  <a:latin typeface="Times" pitchFamily="18" charset="0"/>
                </a:rPr>
                <a:t>(16,384</a:t>
              </a:r>
              <a:r>
                <a:rPr lang="en-US" altLang="zh-CN" sz="2200" b="1">
                  <a:solidFill>
                    <a:srgbClr val="000000"/>
                  </a:solidFill>
                  <a:latin typeface="Times" pitchFamily="18" charset="0"/>
                </a:rPr>
                <a:t>×</a:t>
              </a:r>
              <a:r>
                <a:rPr lang="en-US" sz="2200" b="1">
                  <a:solidFill>
                    <a:srgbClr val="000000"/>
                  </a:solidFill>
                  <a:latin typeface="Times" pitchFamily="18" charset="0"/>
                </a:rPr>
                <a:t>16,384)</a:t>
              </a:r>
            </a:p>
          </p:txBody>
        </p:sp>
        <p:sp>
          <p:nvSpPr>
            <p:cNvPr id="7182" name="Rectangle 14"/>
            <p:cNvSpPr>
              <a:spLocks noChangeArrowheads="1"/>
            </p:cNvSpPr>
            <p:nvPr/>
          </p:nvSpPr>
          <p:spPr bwMode="auto">
            <a:xfrm>
              <a:off x="96" y="2384"/>
              <a:ext cx="830"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A0…A1</a:t>
              </a:r>
            </a:p>
          </p:txBody>
        </p:sp>
        <p:sp>
          <p:nvSpPr>
            <p:cNvPr id="7183" name="Rectangle 15"/>
            <p:cNvSpPr>
              <a:spLocks noChangeArrowheads="1"/>
            </p:cNvSpPr>
            <p:nvPr/>
          </p:nvSpPr>
          <p:spPr bwMode="auto">
            <a:xfrm>
              <a:off x="784" y="2384"/>
              <a:ext cx="218"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3</a:t>
              </a:r>
            </a:p>
          </p:txBody>
        </p:sp>
        <p:sp>
          <p:nvSpPr>
            <p:cNvPr id="7184" name="Rectangle 16"/>
            <p:cNvSpPr>
              <a:spLocks noChangeArrowheads="1"/>
            </p:cNvSpPr>
            <p:nvPr/>
          </p:nvSpPr>
          <p:spPr bwMode="auto">
            <a:xfrm>
              <a:off x="2617" y="1834"/>
              <a:ext cx="1711" cy="1693"/>
            </a:xfrm>
            <a:prstGeom prst="rect">
              <a:avLst/>
            </a:prstGeom>
            <a:noFill/>
            <a:ln w="25400">
              <a:solidFill>
                <a:srgbClr val="000000"/>
              </a:solidFill>
              <a:miter lim="800000"/>
              <a:headEnd/>
              <a:tailEnd/>
            </a:ln>
            <a:effectLst/>
          </p:spPr>
          <p:txBody>
            <a:bodyPr wrap="none" anchor="ctr"/>
            <a:lstStyle/>
            <a:p>
              <a:endParaRPr lang="zh-CN" altLang="en-US"/>
            </a:p>
          </p:txBody>
        </p:sp>
        <p:sp>
          <p:nvSpPr>
            <p:cNvPr id="7185" name="Rectangle 17"/>
            <p:cNvSpPr>
              <a:spLocks noChangeArrowheads="1"/>
            </p:cNvSpPr>
            <p:nvPr/>
          </p:nvSpPr>
          <p:spPr bwMode="auto">
            <a:xfrm>
              <a:off x="2617" y="1532"/>
              <a:ext cx="1711" cy="278"/>
            </a:xfrm>
            <a:prstGeom prst="rect">
              <a:avLst/>
            </a:prstGeom>
            <a:noFill/>
            <a:ln w="25400">
              <a:solidFill>
                <a:srgbClr val="000000"/>
              </a:solidFill>
              <a:miter lim="800000"/>
              <a:headEnd/>
              <a:tailEnd/>
            </a:ln>
            <a:effectLst/>
          </p:spPr>
          <p:txBody>
            <a:bodyPr wrap="none" anchor="ctr"/>
            <a:lstStyle/>
            <a:p>
              <a:endParaRPr lang="zh-CN" altLang="en-US"/>
            </a:p>
          </p:txBody>
        </p:sp>
        <p:sp>
          <p:nvSpPr>
            <p:cNvPr id="7186" name="Rectangle 18"/>
            <p:cNvSpPr>
              <a:spLocks noChangeArrowheads="1"/>
            </p:cNvSpPr>
            <p:nvPr/>
          </p:nvSpPr>
          <p:spPr bwMode="auto">
            <a:xfrm>
              <a:off x="2602" y="1020"/>
              <a:ext cx="1711" cy="277"/>
            </a:xfrm>
            <a:prstGeom prst="rect">
              <a:avLst/>
            </a:prstGeom>
            <a:noFill/>
            <a:ln w="25400">
              <a:solidFill>
                <a:srgbClr val="000000"/>
              </a:solidFill>
              <a:miter lim="800000"/>
              <a:headEnd/>
              <a:tailEnd/>
            </a:ln>
            <a:effectLst/>
          </p:spPr>
          <p:txBody>
            <a:bodyPr wrap="none" anchor="ctr"/>
            <a:lstStyle/>
            <a:p>
              <a:endParaRPr lang="zh-CN" altLang="en-US"/>
            </a:p>
          </p:txBody>
        </p:sp>
        <p:sp>
          <p:nvSpPr>
            <p:cNvPr id="7187" name="Rectangle 19"/>
            <p:cNvSpPr>
              <a:spLocks noChangeArrowheads="1"/>
            </p:cNvSpPr>
            <p:nvPr/>
          </p:nvSpPr>
          <p:spPr bwMode="auto">
            <a:xfrm>
              <a:off x="3315" y="1225"/>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Times" pitchFamily="18" charset="0"/>
                </a:rPr>
                <a:t>…</a:t>
              </a:r>
            </a:p>
          </p:txBody>
        </p:sp>
        <p:pic>
          <p:nvPicPr>
            <p:cNvPr id="7188" name="Picture 20"/>
            <p:cNvPicPr>
              <a:picLocks noChangeArrowheads="1"/>
            </p:cNvPicPr>
            <p:nvPr/>
          </p:nvPicPr>
          <p:blipFill>
            <a:blip r:embed="rId4"/>
            <a:srcRect/>
            <a:stretch>
              <a:fillRect/>
            </a:stretch>
          </p:blipFill>
          <p:spPr bwMode="auto">
            <a:xfrm>
              <a:off x="2111" y="2082"/>
              <a:ext cx="218" cy="1167"/>
            </a:xfrm>
            <a:prstGeom prst="rect">
              <a:avLst/>
            </a:prstGeom>
            <a:noFill/>
            <a:ln w="127000">
              <a:noFill/>
              <a:miter lim="800000"/>
              <a:headEnd/>
              <a:tailEnd/>
            </a:ln>
            <a:effectLst/>
          </p:spPr>
        </p:pic>
        <p:sp>
          <p:nvSpPr>
            <p:cNvPr id="7189" name="Rectangle 21"/>
            <p:cNvSpPr>
              <a:spLocks noChangeArrowheads="1"/>
            </p:cNvSpPr>
            <p:nvPr/>
          </p:nvSpPr>
          <p:spPr bwMode="auto">
            <a:xfrm>
              <a:off x="2089" y="1834"/>
              <a:ext cx="278" cy="1709"/>
            </a:xfrm>
            <a:prstGeom prst="rect">
              <a:avLst/>
            </a:prstGeom>
            <a:noFill/>
            <a:ln w="25400">
              <a:solidFill>
                <a:srgbClr val="000000"/>
              </a:solidFill>
              <a:miter lim="800000"/>
              <a:headEnd/>
              <a:tailEnd/>
            </a:ln>
            <a:effectLst/>
          </p:spPr>
          <p:txBody>
            <a:bodyPr wrap="none" anchor="ctr"/>
            <a:lstStyle/>
            <a:p>
              <a:endParaRPr lang="zh-CN" altLang="en-US"/>
            </a:p>
          </p:txBody>
        </p:sp>
        <p:pic>
          <p:nvPicPr>
            <p:cNvPr id="7190" name="Picture 22"/>
            <p:cNvPicPr>
              <a:picLocks noChangeArrowheads="1"/>
            </p:cNvPicPr>
            <p:nvPr/>
          </p:nvPicPr>
          <p:blipFill>
            <a:blip r:embed="rId5"/>
            <a:srcRect/>
            <a:stretch>
              <a:fillRect/>
            </a:stretch>
          </p:blipFill>
          <p:spPr bwMode="auto">
            <a:xfrm>
              <a:off x="1281" y="2052"/>
              <a:ext cx="218" cy="1272"/>
            </a:xfrm>
            <a:prstGeom prst="rect">
              <a:avLst/>
            </a:prstGeom>
            <a:noFill/>
            <a:ln w="127000">
              <a:noFill/>
              <a:miter lim="800000"/>
              <a:headEnd/>
              <a:tailEnd/>
            </a:ln>
            <a:effectLst/>
          </p:spPr>
        </p:pic>
        <p:sp>
          <p:nvSpPr>
            <p:cNvPr id="7191" name="Rectangle 23"/>
            <p:cNvSpPr>
              <a:spLocks noChangeArrowheads="1"/>
            </p:cNvSpPr>
            <p:nvPr/>
          </p:nvSpPr>
          <p:spPr bwMode="auto">
            <a:xfrm rot="10800000">
              <a:off x="1274" y="1776"/>
              <a:ext cx="278" cy="1709"/>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2200" b="1">
                  <a:solidFill>
                    <a:schemeClr val="tx1"/>
                  </a:solidFill>
                  <a:latin typeface="CG Omega" pitchFamily="34" charset="0"/>
                </a:rPr>
                <a:t>Address buffer</a:t>
              </a:r>
            </a:p>
          </p:txBody>
        </p:sp>
        <p:sp>
          <p:nvSpPr>
            <p:cNvPr id="7192" name="Rectangle 24"/>
            <p:cNvSpPr>
              <a:spLocks noChangeArrowheads="1"/>
            </p:cNvSpPr>
            <p:nvPr/>
          </p:nvSpPr>
          <p:spPr bwMode="auto">
            <a:xfrm>
              <a:off x="1583" y="2669"/>
              <a:ext cx="7"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3" name="Rectangle 25"/>
            <p:cNvSpPr>
              <a:spLocks noChangeArrowheads="1"/>
            </p:cNvSpPr>
            <p:nvPr/>
          </p:nvSpPr>
          <p:spPr bwMode="auto">
            <a:xfrm>
              <a:off x="1764" y="2669"/>
              <a:ext cx="22"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4" name="Rectangle 26"/>
            <p:cNvSpPr>
              <a:spLocks noChangeArrowheads="1"/>
            </p:cNvSpPr>
            <p:nvPr/>
          </p:nvSpPr>
          <p:spPr bwMode="auto">
            <a:xfrm>
              <a:off x="1689" y="2669"/>
              <a:ext cx="37" cy="23"/>
            </a:xfrm>
            <a:prstGeom prst="rect">
              <a:avLst/>
            </a:prstGeom>
            <a:solidFill>
              <a:srgbClr val="000000"/>
            </a:solidFill>
            <a:ln w="12700">
              <a:noFill/>
              <a:miter lim="800000"/>
              <a:headEnd/>
              <a:tailEnd/>
            </a:ln>
            <a:effectLst/>
          </p:spPr>
          <p:txBody>
            <a:bodyPr wrap="none" anchor="ctr"/>
            <a:lstStyle/>
            <a:p>
              <a:endParaRPr lang="zh-CN" altLang="en-US"/>
            </a:p>
          </p:txBody>
        </p:sp>
        <p:sp>
          <p:nvSpPr>
            <p:cNvPr id="7195" name="Rectangle 27"/>
            <p:cNvSpPr>
              <a:spLocks noChangeArrowheads="1"/>
            </p:cNvSpPr>
            <p:nvPr/>
          </p:nvSpPr>
          <p:spPr bwMode="auto">
            <a:xfrm>
              <a:off x="1776" y="1200"/>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14</a:t>
              </a:r>
            </a:p>
          </p:txBody>
        </p:sp>
        <p:sp>
          <p:nvSpPr>
            <p:cNvPr id="7196" name="Rectangle 28"/>
            <p:cNvSpPr>
              <a:spLocks noChangeArrowheads="1"/>
            </p:cNvSpPr>
            <p:nvPr/>
          </p:nvSpPr>
          <p:spPr bwMode="auto">
            <a:xfrm rot="-10800000">
              <a:off x="4616" y="672"/>
              <a:ext cx="278" cy="760"/>
            </a:xfrm>
            <a:prstGeom prst="rect">
              <a:avLst/>
            </a:prstGeom>
            <a:noFill/>
            <a:ln w="25400">
              <a:solidFill>
                <a:srgbClr val="000000"/>
              </a:solidFill>
              <a:miter lim="800000"/>
              <a:headEnd/>
              <a:tailEnd/>
            </a:ln>
            <a:effectLst/>
          </p:spPr>
          <p:txBody>
            <a:bodyPr vert="eaVert" wrap="none" anchor="ctr"/>
            <a:lstStyle/>
            <a:p>
              <a:pPr algn="ctr" eaLnBrk="0" hangingPunct="0"/>
              <a:r>
                <a:rPr lang="en-US" altLang="zh-CN" sz="1800" b="1">
                  <a:solidFill>
                    <a:schemeClr val="tx1"/>
                  </a:solidFill>
                  <a:latin typeface="CG Omega" pitchFamily="34" charset="0"/>
                </a:rPr>
                <a:t>Data in</a:t>
              </a:r>
            </a:p>
          </p:txBody>
        </p:sp>
        <p:sp>
          <p:nvSpPr>
            <p:cNvPr id="7197" name="Rectangle 29"/>
            <p:cNvSpPr>
              <a:spLocks noChangeArrowheads="1"/>
            </p:cNvSpPr>
            <p:nvPr/>
          </p:nvSpPr>
          <p:spPr bwMode="auto">
            <a:xfrm>
              <a:off x="768" y="2669"/>
              <a:ext cx="7"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8" name="Rectangle 30"/>
            <p:cNvSpPr>
              <a:spLocks noChangeArrowheads="1"/>
            </p:cNvSpPr>
            <p:nvPr/>
          </p:nvSpPr>
          <p:spPr bwMode="auto">
            <a:xfrm>
              <a:off x="964" y="2669"/>
              <a:ext cx="22"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9" name="Rectangle 31"/>
            <p:cNvSpPr>
              <a:spLocks noChangeArrowheads="1"/>
            </p:cNvSpPr>
            <p:nvPr/>
          </p:nvSpPr>
          <p:spPr bwMode="auto">
            <a:xfrm>
              <a:off x="783" y="2669"/>
              <a:ext cx="484" cy="106"/>
            </a:xfrm>
            <a:prstGeom prst="rect">
              <a:avLst/>
            </a:prstGeom>
            <a:solidFill>
              <a:srgbClr val="000000"/>
            </a:solidFill>
            <a:ln w="127000">
              <a:noFill/>
              <a:miter lim="800000"/>
              <a:headEnd/>
              <a:tailEnd/>
            </a:ln>
            <a:effectLst/>
          </p:spPr>
          <p:txBody>
            <a:bodyPr wrap="none" anchor="ctr"/>
            <a:lstStyle/>
            <a:p>
              <a:endParaRPr lang="zh-CN" altLang="en-US"/>
            </a:p>
          </p:txBody>
        </p:sp>
        <p:sp>
          <p:nvSpPr>
            <p:cNvPr id="7200" name="Rectangle 32"/>
            <p:cNvSpPr>
              <a:spLocks noChangeArrowheads="1"/>
            </p:cNvSpPr>
            <p:nvPr/>
          </p:nvSpPr>
          <p:spPr bwMode="auto">
            <a:xfrm>
              <a:off x="5242" y="998"/>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D</a:t>
              </a:r>
            </a:p>
          </p:txBody>
        </p:sp>
        <p:sp>
          <p:nvSpPr>
            <p:cNvPr id="7201" name="Rectangle 33"/>
            <p:cNvSpPr>
              <a:spLocks noChangeArrowheads="1"/>
            </p:cNvSpPr>
            <p:nvPr/>
          </p:nvSpPr>
          <p:spPr bwMode="auto">
            <a:xfrm>
              <a:off x="5222" y="1842"/>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Q</a:t>
              </a:r>
            </a:p>
          </p:txBody>
        </p:sp>
        <p:sp>
          <p:nvSpPr>
            <p:cNvPr id="7202" name="Rectangle 34"/>
            <p:cNvSpPr>
              <a:spLocks noChangeArrowheads="1"/>
            </p:cNvSpPr>
            <p:nvPr/>
          </p:nvSpPr>
          <p:spPr bwMode="auto">
            <a:xfrm>
              <a:off x="2640" y="3141"/>
              <a:ext cx="882" cy="297"/>
            </a:xfrm>
            <a:prstGeom prst="rect">
              <a:avLst/>
            </a:prstGeom>
            <a:noFill/>
            <a:ln w="12700">
              <a:noFill/>
              <a:miter lim="800000"/>
              <a:headEnd/>
              <a:tailEnd/>
            </a:ln>
            <a:effectLst/>
          </p:spPr>
          <p:txBody>
            <a:bodyPr wrap="none" lIns="90488" tIns="44450" rIns="90488" bIns="44450">
              <a:spAutoFit/>
            </a:bodyPr>
            <a:lstStyle/>
            <a:p>
              <a:pPr eaLnBrk="0" hangingPunct="0"/>
              <a:r>
                <a:rPr lang="en-US" sz="2200">
                  <a:solidFill>
                    <a:srgbClr val="000000"/>
                  </a:solidFill>
                  <a:latin typeface="Times" pitchFamily="18" charset="0"/>
                </a:rPr>
                <a:t>Word Line</a:t>
              </a:r>
            </a:p>
          </p:txBody>
        </p:sp>
        <p:pic>
          <p:nvPicPr>
            <p:cNvPr id="7203" name="Picture 35"/>
            <p:cNvPicPr>
              <a:picLocks noChangeArrowheads="1"/>
            </p:cNvPicPr>
            <p:nvPr/>
          </p:nvPicPr>
          <p:blipFill>
            <a:blip r:embed="rId6"/>
            <a:srcRect/>
            <a:stretch>
              <a:fillRect/>
            </a:stretch>
          </p:blipFill>
          <p:spPr bwMode="auto">
            <a:xfrm>
              <a:off x="3967" y="1961"/>
              <a:ext cx="218" cy="685"/>
            </a:xfrm>
            <a:prstGeom prst="rect">
              <a:avLst/>
            </a:prstGeom>
            <a:noFill/>
            <a:ln w="127000">
              <a:noFill/>
              <a:miter lim="800000"/>
              <a:headEnd/>
              <a:tailEnd/>
            </a:ln>
            <a:effectLst/>
          </p:spPr>
        </p:pic>
        <p:sp>
          <p:nvSpPr>
            <p:cNvPr id="7204" name="Rectangle 36"/>
            <p:cNvSpPr>
              <a:spLocks noChangeArrowheads="1"/>
            </p:cNvSpPr>
            <p:nvPr/>
          </p:nvSpPr>
          <p:spPr bwMode="auto">
            <a:xfrm>
              <a:off x="3552" y="2976"/>
              <a:ext cx="602" cy="489"/>
            </a:xfrm>
            <a:prstGeom prst="rect">
              <a:avLst/>
            </a:prstGeom>
            <a:noFill/>
            <a:ln w="12700">
              <a:noFill/>
              <a:miter lim="800000"/>
              <a:headEnd/>
              <a:tailEnd/>
            </a:ln>
            <a:effectLst/>
          </p:spPr>
          <p:txBody>
            <a:bodyPr wrap="none" lIns="90488" tIns="44450" rIns="90488" bIns="44450">
              <a:spAutoFit/>
            </a:bodyPr>
            <a:lstStyle/>
            <a:p>
              <a:pPr eaLnBrk="0" hangingPunct="0"/>
              <a:r>
                <a:rPr lang="en-US" sz="2000">
                  <a:solidFill>
                    <a:srgbClr val="000000"/>
                  </a:solidFill>
                  <a:latin typeface="Times" pitchFamily="18" charset="0"/>
                </a:rPr>
                <a:t>Storage</a:t>
              </a:r>
            </a:p>
            <a:p>
              <a:pPr eaLnBrk="0" hangingPunct="0"/>
              <a:r>
                <a:rPr lang="en-US" sz="2000">
                  <a:solidFill>
                    <a:srgbClr val="000000"/>
                  </a:solidFill>
                  <a:latin typeface="Times" pitchFamily="18" charset="0"/>
                </a:rPr>
                <a:t> Cell</a:t>
              </a:r>
            </a:p>
          </p:txBody>
        </p:sp>
        <p:sp>
          <p:nvSpPr>
            <p:cNvPr id="7205" name="Rectangle 37"/>
            <p:cNvSpPr>
              <a:spLocks noChangeArrowheads="1"/>
            </p:cNvSpPr>
            <p:nvPr/>
          </p:nvSpPr>
          <p:spPr bwMode="auto">
            <a:xfrm rot="10820771">
              <a:off x="4616" y="1486"/>
              <a:ext cx="263" cy="805"/>
            </a:xfrm>
            <a:prstGeom prst="rect">
              <a:avLst/>
            </a:prstGeom>
            <a:noFill/>
            <a:ln w="25400">
              <a:solidFill>
                <a:srgbClr val="000000"/>
              </a:solidFill>
              <a:miter lim="800000"/>
              <a:headEnd/>
              <a:tailEnd/>
            </a:ln>
            <a:effectLst/>
          </p:spPr>
          <p:txBody>
            <a:bodyPr vert="eaVert" wrap="none" anchor="ctr"/>
            <a:lstStyle/>
            <a:p>
              <a:pPr algn="ctr" eaLnBrk="0" hangingPunct="0"/>
              <a:r>
                <a:rPr lang="en-US" altLang="zh-CN" sz="1800" b="1">
                  <a:solidFill>
                    <a:schemeClr val="tx1"/>
                  </a:solidFill>
                  <a:latin typeface="CG Omega" pitchFamily="34" charset="0"/>
                </a:rPr>
                <a:t>Data out</a:t>
              </a:r>
            </a:p>
          </p:txBody>
        </p:sp>
        <p:sp>
          <p:nvSpPr>
            <p:cNvPr id="7206" name="Rectangle 38"/>
            <p:cNvSpPr>
              <a:spLocks noChangeArrowheads="1"/>
            </p:cNvSpPr>
            <p:nvPr/>
          </p:nvSpPr>
          <p:spPr bwMode="auto">
            <a:xfrm>
              <a:off x="4007" y="3268"/>
              <a:ext cx="136" cy="136"/>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207" name="Line 39"/>
            <p:cNvSpPr>
              <a:spLocks noChangeShapeType="1"/>
            </p:cNvSpPr>
            <p:nvPr/>
          </p:nvSpPr>
          <p:spPr bwMode="auto">
            <a:xfrm>
              <a:off x="2663" y="3408"/>
              <a:ext cx="1672" cy="0"/>
            </a:xfrm>
            <a:prstGeom prst="line">
              <a:avLst/>
            </a:prstGeom>
            <a:noFill/>
            <a:ln w="38100">
              <a:solidFill>
                <a:schemeClr val="hlink"/>
              </a:solidFill>
              <a:round/>
              <a:headEnd/>
              <a:tailEnd/>
            </a:ln>
            <a:effectLst/>
          </p:spPr>
          <p:txBody>
            <a:bodyPr wrap="none" anchor="ctr"/>
            <a:lstStyle/>
            <a:p>
              <a:endParaRPr lang="zh-CN" altLang="en-US"/>
            </a:p>
          </p:txBody>
        </p:sp>
        <p:sp>
          <p:nvSpPr>
            <p:cNvPr id="7208" name="Line 40"/>
            <p:cNvSpPr>
              <a:spLocks noChangeShapeType="1"/>
            </p:cNvSpPr>
            <p:nvPr/>
          </p:nvSpPr>
          <p:spPr bwMode="auto">
            <a:xfrm>
              <a:off x="4147" y="1828"/>
              <a:ext cx="0" cy="1720"/>
            </a:xfrm>
            <a:prstGeom prst="line">
              <a:avLst/>
            </a:prstGeom>
            <a:noFill/>
            <a:ln w="57150">
              <a:solidFill>
                <a:schemeClr val="hlink"/>
              </a:solidFill>
              <a:round/>
              <a:headEnd/>
              <a:tailEnd/>
            </a:ln>
            <a:effectLst/>
          </p:spPr>
          <p:txBody>
            <a:bodyPr wrap="none" anchor="ctr"/>
            <a:lstStyle/>
            <a:p>
              <a:endParaRPr lang="zh-CN" altLang="en-US"/>
            </a:p>
          </p:txBody>
        </p:sp>
        <p:sp>
          <p:nvSpPr>
            <p:cNvPr id="7209" name="Line 41"/>
            <p:cNvSpPr>
              <a:spLocks noChangeShapeType="1"/>
            </p:cNvSpPr>
            <p:nvPr/>
          </p:nvSpPr>
          <p:spPr bwMode="auto">
            <a:xfrm>
              <a:off x="4947" y="1152"/>
              <a:ext cx="304" cy="0"/>
            </a:xfrm>
            <a:prstGeom prst="line">
              <a:avLst/>
            </a:prstGeom>
            <a:noFill/>
            <a:ln w="50800">
              <a:solidFill>
                <a:schemeClr val="tx1"/>
              </a:solidFill>
              <a:round/>
              <a:headEnd type="triangle" w="med" len="med"/>
              <a:tailEnd/>
            </a:ln>
            <a:effectLst/>
          </p:spPr>
          <p:txBody>
            <a:bodyPr wrap="none" anchor="ctr"/>
            <a:lstStyle/>
            <a:p>
              <a:endParaRPr lang="zh-CN" altLang="en-US"/>
            </a:p>
          </p:txBody>
        </p:sp>
        <p:sp>
          <p:nvSpPr>
            <p:cNvPr id="7210" name="Line 42"/>
            <p:cNvSpPr>
              <a:spLocks noChangeShapeType="1"/>
            </p:cNvSpPr>
            <p:nvPr/>
          </p:nvSpPr>
          <p:spPr bwMode="auto">
            <a:xfrm>
              <a:off x="4923" y="1968"/>
              <a:ext cx="304" cy="0"/>
            </a:xfrm>
            <a:prstGeom prst="line">
              <a:avLst/>
            </a:prstGeom>
            <a:noFill/>
            <a:ln w="50800">
              <a:solidFill>
                <a:schemeClr val="tx1"/>
              </a:solidFill>
              <a:round/>
              <a:headEnd/>
              <a:tailEnd type="triangle" w="med" len="med"/>
            </a:ln>
            <a:effectLst/>
          </p:spPr>
          <p:txBody>
            <a:bodyPr wrap="none" anchor="ctr"/>
            <a:lstStyle/>
            <a:p>
              <a:endParaRPr lang="zh-CN" altLang="en-US"/>
            </a:p>
          </p:txBody>
        </p:sp>
        <p:sp>
          <p:nvSpPr>
            <p:cNvPr id="7211" name="Rectangle 43"/>
            <p:cNvSpPr>
              <a:spLocks noChangeArrowheads="1"/>
            </p:cNvSpPr>
            <p:nvPr/>
          </p:nvSpPr>
          <p:spPr bwMode="auto">
            <a:xfrm rot="-5400000">
              <a:off x="1532" y="2470"/>
              <a:ext cx="1403" cy="306"/>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Row Decoder</a:t>
              </a:r>
            </a:p>
          </p:txBody>
        </p:sp>
        <p:sp>
          <p:nvSpPr>
            <p:cNvPr id="7212" name="Line 44"/>
            <p:cNvSpPr>
              <a:spLocks noChangeShapeType="1"/>
            </p:cNvSpPr>
            <p:nvPr/>
          </p:nvSpPr>
          <p:spPr bwMode="auto">
            <a:xfrm>
              <a:off x="2371" y="1920"/>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3" name="Line 45"/>
            <p:cNvSpPr>
              <a:spLocks noChangeShapeType="1"/>
            </p:cNvSpPr>
            <p:nvPr/>
          </p:nvSpPr>
          <p:spPr bwMode="auto">
            <a:xfrm>
              <a:off x="2371" y="2016"/>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4" name="Line 46"/>
            <p:cNvSpPr>
              <a:spLocks noChangeShapeType="1"/>
            </p:cNvSpPr>
            <p:nvPr/>
          </p:nvSpPr>
          <p:spPr bwMode="auto">
            <a:xfrm>
              <a:off x="2371" y="21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5" name="Line 47"/>
            <p:cNvSpPr>
              <a:spLocks noChangeShapeType="1"/>
            </p:cNvSpPr>
            <p:nvPr/>
          </p:nvSpPr>
          <p:spPr bwMode="auto">
            <a:xfrm>
              <a:off x="2371" y="22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6" name="Line 48"/>
            <p:cNvSpPr>
              <a:spLocks noChangeShapeType="1"/>
            </p:cNvSpPr>
            <p:nvPr/>
          </p:nvSpPr>
          <p:spPr bwMode="auto">
            <a:xfrm>
              <a:off x="2371" y="34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7" name="Line 49"/>
            <p:cNvSpPr>
              <a:spLocks noChangeShapeType="1"/>
            </p:cNvSpPr>
            <p:nvPr/>
          </p:nvSpPr>
          <p:spPr bwMode="auto">
            <a:xfrm>
              <a:off x="2371" y="33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8" name="Rectangle 50"/>
            <p:cNvSpPr>
              <a:spLocks noChangeArrowheads="1"/>
            </p:cNvSpPr>
            <p:nvPr/>
          </p:nvSpPr>
          <p:spPr bwMode="auto">
            <a:xfrm rot="-5400000">
              <a:off x="2247" y="2532"/>
              <a:ext cx="357" cy="306"/>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Times" pitchFamily="18" charset="0"/>
                </a:rPr>
                <a:t>…</a:t>
              </a:r>
            </a:p>
          </p:txBody>
        </p:sp>
        <p:sp>
          <p:nvSpPr>
            <p:cNvPr id="7219" name="Freeform 51"/>
            <p:cNvSpPr>
              <a:spLocks/>
            </p:cNvSpPr>
            <p:nvPr/>
          </p:nvSpPr>
          <p:spPr bwMode="auto">
            <a:xfrm>
              <a:off x="1776" y="1152"/>
              <a:ext cx="816" cy="1536"/>
            </a:xfrm>
            <a:custGeom>
              <a:avLst/>
              <a:gdLst/>
              <a:ahLst/>
              <a:cxnLst>
                <a:cxn ang="0">
                  <a:pos x="816" y="0"/>
                </a:cxn>
                <a:cxn ang="0">
                  <a:pos x="0" y="0"/>
                </a:cxn>
                <a:cxn ang="0">
                  <a:pos x="0" y="1536"/>
                </a:cxn>
              </a:cxnLst>
              <a:rect l="0" t="0" r="r" b="b"/>
              <a:pathLst>
                <a:path w="816" h="1536">
                  <a:moveTo>
                    <a:pt x="816" y="0"/>
                  </a:moveTo>
                  <a:lnTo>
                    <a:pt x="0" y="0"/>
                  </a:lnTo>
                  <a:lnTo>
                    <a:pt x="0" y="1536"/>
                  </a:lnTo>
                </a:path>
              </a:pathLst>
            </a:custGeom>
            <a:noFill/>
            <a:ln w="38100" cap="flat" cmpd="sng">
              <a:solidFill>
                <a:schemeClr val="tx1"/>
              </a:solidFill>
              <a:prstDash val="solid"/>
              <a:round/>
              <a:headEnd type="none" w="med" len="med"/>
              <a:tailEnd type="none" w="sm" len="med"/>
            </a:ln>
            <a:effectLst/>
          </p:spPr>
          <p:txBody>
            <a:bodyPr wrap="none" anchor="ctr">
              <a:spAutoFit/>
            </a:bodyPr>
            <a:lstStyle/>
            <a:p>
              <a:endParaRPr lang="zh-CN" altLang="en-US"/>
            </a:p>
          </p:txBody>
        </p:sp>
        <p:sp>
          <p:nvSpPr>
            <p:cNvPr id="7220" name="Rectangle 52"/>
            <p:cNvSpPr>
              <a:spLocks noChangeArrowheads="1"/>
            </p:cNvSpPr>
            <p:nvPr/>
          </p:nvSpPr>
          <p:spPr bwMode="auto">
            <a:xfrm rot="-5400000">
              <a:off x="3816" y="2422"/>
              <a:ext cx="677" cy="440"/>
            </a:xfrm>
            <a:prstGeom prst="rect">
              <a:avLst/>
            </a:prstGeom>
            <a:noFill/>
            <a:ln w="12700">
              <a:noFill/>
              <a:miter lim="800000"/>
              <a:headEnd/>
              <a:tailEnd/>
            </a:ln>
            <a:effectLst/>
          </p:spPr>
          <p:txBody>
            <a:bodyPr lIns="90488" tIns="44450" rIns="90488" bIns="44450">
              <a:spAutoFit/>
            </a:bodyPr>
            <a:lstStyle/>
            <a:p>
              <a:pPr eaLnBrk="0" hangingPunct="0"/>
              <a:r>
                <a:rPr lang="en-US" sz="2000">
                  <a:solidFill>
                    <a:srgbClr val="000000"/>
                  </a:solidFill>
                  <a:latin typeface="Times" pitchFamily="18" charset="0"/>
                </a:rPr>
                <a:t>Bit Line</a:t>
              </a:r>
            </a:p>
          </p:txBody>
        </p:sp>
      </p:gr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9" name="Rectangle 155"/>
          <p:cNvSpPr>
            <a:spLocks noGrp="1" noRot="1" noChangeArrowheads="1"/>
          </p:cNvSpPr>
          <p:nvPr>
            <p:ph type="title"/>
          </p:nvPr>
        </p:nvSpPr>
        <p:spPr>
          <a:xfrm>
            <a:off x="285720" y="0"/>
            <a:ext cx="7685118" cy="1071546"/>
          </a:xfrm>
        </p:spPr>
        <p:txBody>
          <a:bodyPr/>
          <a:lstStyle/>
          <a:p>
            <a:r>
              <a:rPr lang="en-US" dirty="0"/>
              <a:t>DRAM Read Timing</a:t>
            </a:r>
          </a:p>
        </p:txBody>
      </p:sp>
      <p:sp>
        <p:nvSpPr>
          <p:cNvPr id="11266" name="Rectangle 2"/>
          <p:cNvSpPr>
            <a:spLocks noGrp="1" noRot="1" noChangeArrowheads="1"/>
          </p:cNvSpPr>
          <p:nvPr>
            <p:ph idx="1"/>
          </p:nvPr>
        </p:nvSpPr>
        <p:spPr>
          <a:xfrm>
            <a:off x="250825" y="981075"/>
            <a:ext cx="4229100" cy="1390650"/>
          </a:xfrm>
          <a:noFill/>
          <a:ln/>
        </p:spPr>
        <p:txBody>
          <a:bodyPr lIns="63500" tIns="25400" rIns="63500" bIns="25400">
            <a:spAutoFit/>
          </a:bodyPr>
          <a:lstStyle/>
          <a:p>
            <a:r>
              <a:rPr lang="en-US" sz="2000">
                <a:solidFill>
                  <a:srgbClr val="FF0000"/>
                </a:solidFill>
                <a:latin typeface="Comic Sans MS" pitchFamily="66" charset="0"/>
              </a:rPr>
              <a:t>Every DRAM access begins at:</a:t>
            </a:r>
          </a:p>
          <a:p>
            <a:pPr lvl="1"/>
            <a:r>
              <a:rPr lang="en-US" sz="2000">
                <a:solidFill>
                  <a:srgbClr val="0000FF"/>
                </a:solidFill>
                <a:latin typeface="Comic Sans MS" pitchFamily="66" charset="0"/>
              </a:rPr>
              <a:t>The assertion of the RAS_L</a:t>
            </a:r>
          </a:p>
          <a:p>
            <a:pPr lvl="1"/>
            <a:r>
              <a:rPr lang="en-US" sz="2000">
                <a:solidFill>
                  <a:srgbClr val="0000FF"/>
                </a:solidFill>
                <a:latin typeface="Comic Sans MS" pitchFamily="66" charset="0"/>
              </a:rPr>
              <a:t>2 ways to read: </a:t>
            </a:r>
            <a:br>
              <a:rPr lang="en-US" sz="2000">
                <a:solidFill>
                  <a:srgbClr val="0000FF"/>
                </a:solidFill>
                <a:latin typeface="Comic Sans MS" pitchFamily="66" charset="0"/>
              </a:rPr>
            </a:br>
            <a:r>
              <a:rPr lang="en-US" sz="2000">
                <a:solidFill>
                  <a:srgbClr val="0000FF"/>
                </a:solidFill>
                <a:latin typeface="Comic Sans MS" pitchFamily="66" charset="0"/>
              </a:rPr>
              <a:t>early or late v. CAS</a:t>
            </a:r>
            <a:r>
              <a:rPr lang="en-US" sz="2000">
                <a:latin typeface="Comic Sans MS" pitchFamily="66" charset="0"/>
              </a:rPr>
              <a:t> </a:t>
            </a:r>
          </a:p>
        </p:txBody>
      </p:sp>
      <p:grpSp>
        <p:nvGrpSpPr>
          <p:cNvPr id="11267" name="Group 3"/>
          <p:cNvGrpSpPr>
            <a:grpSpLocks/>
          </p:cNvGrpSpPr>
          <p:nvPr/>
        </p:nvGrpSpPr>
        <p:grpSpPr bwMode="auto">
          <a:xfrm>
            <a:off x="153988" y="1484313"/>
            <a:ext cx="8990012" cy="4821237"/>
            <a:chOff x="87" y="528"/>
            <a:chExt cx="5663" cy="3610"/>
          </a:xfrm>
        </p:grpSpPr>
        <p:sp>
          <p:nvSpPr>
            <p:cNvPr id="11268" name="Line 4"/>
            <p:cNvSpPr>
              <a:spLocks noChangeShapeType="1"/>
            </p:cNvSpPr>
            <p:nvPr/>
          </p:nvSpPr>
          <p:spPr bwMode="auto">
            <a:xfrm>
              <a:off x="152" y="2928"/>
              <a:ext cx="800" cy="0"/>
            </a:xfrm>
            <a:prstGeom prst="line">
              <a:avLst/>
            </a:prstGeom>
            <a:noFill/>
            <a:ln w="25400">
              <a:solidFill>
                <a:schemeClr val="tx1"/>
              </a:solidFill>
              <a:round/>
              <a:headEnd/>
              <a:tailEnd/>
            </a:ln>
            <a:effectLst/>
          </p:spPr>
          <p:txBody>
            <a:bodyPr wrap="none" anchor="ctr"/>
            <a:lstStyle/>
            <a:p>
              <a:endParaRPr lang="zh-CN" altLang="en-US"/>
            </a:p>
          </p:txBody>
        </p:sp>
        <p:grpSp>
          <p:nvGrpSpPr>
            <p:cNvPr id="11269" name="Group 5"/>
            <p:cNvGrpSpPr>
              <a:grpSpLocks/>
            </p:cNvGrpSpPr>
            <p:nvPr/>
          </p:nvGrpSpPr>
          <p:grpSpPr bwMode="auto">
            <a:xfrm>
              <a:off x="2919" y="528"/>
              <a:ext cx="2750" cy="913"/>
              <a:chOff x="2919" y="528"/>
              <a:chExt cx="2750" cy="913"/>
            </a:xfrm>
          </p:grpSpPr>
          <p:sp>
            <p:nvSpPr>
              <p:cNvPr id="11270" name="Rectangle 6"/>
              <p:cNvSpPr>
                <a:spLocks noChangeArrowheads="1"/>
              </p:cNvSpPr>
              <p:nvPr/>
            </p:nvSpPr>
            <p:spPr bwMode="auto">
              <a:xfrm>
                <a:off x="3464" y="968"/>
                <a:ext cx="1382" cy="422"/>
              </a:xfrm>
              <a:prstGeom prst="rect">
                <a:avLst/>
              </a:prstGeom>
              <a:noFill/>
              <a:ln w="25400">
                <a:solidFill>
                  <a:schemeClr val="tx1"/>
                </a:solidFill>
                <a:miter lim="800000"/>
                <a:headEnd/>
                <a:tailEnd/>
              </a:ln>
              <a:effectLst/>
            </p:spPr>
            <p:txBody>
              <a:bodyPr wrap="none" anchor="ctr"/>
              <a:lstStyle/>
              <a:p>
                <a:endParaRPr lang="zh-CN" altLang="en-US"/>
              </a:p>
            </p:txBody>
          </p:sp>
          <p:sp>
            <p:nvSpPr>
              <p:cNvPr id="11271" name="Rectangle 7"/>
              <p:cNvSpPr>
                <a:spLocks noChangeArrowheads="1"/>
              </p:cNvSpPr>
              <p:nvPr/>
            </p:nvSpPr>
            <p:spPr bwMode="auto">
              <a:xfrm>
                <a:off x="2919" y="1007"/>
                <a:ext cx="20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A</a:t>
                </a:r>
              </a:p>
            </p:txBody>
          </p:sp>
          <p:sp>
            <p:nvSpPr>
              <p:cNvPr id="11272" name="Rectangle 8"/>
              <p:cNvSpPr>
                <a:spLocks noChangeArrowheads="1"/>
              </p:cNvSpPr>
              <p:nvPr/>
            </p:nvSpPr>
            <p:spPr bwMode="auto">
              <a:xfrm>
                <a:off x="5463" y="1105"/>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D</a:t>
                </a:r>
              </a:p>
            </p:txBody>
          </p:sp>
          <p:sp>
            <p:nvSpPr>
              <p:cNvPr id="11273" name="Line 9"/>
              <p:cNvSpPr>
                <a:spLocks noChangeShapeType="1"/>
              </p:cNvSpPr>
              <p:nvPr/>
            </p:nvSpPr>
            <p:spPr bwMode="auto">
              <a:xfrm flipH="1">
                <a:off x="4840" y="1200"/>
                <a:ext cx="640"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274" name="Rectangle 10"/>
              <p:cNvSpPr>
                <a:spLocks noChangeArrowheads="1"/>
              </p:cNvSpPr>
              <p:nvPr/>
            </p:nvSpPr>
            <p:spPr bwMode="auto">
              <a:xfrm>
                <a:off x="4743" y="528"/>
                <a:ext cx="42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OE_L</a:t>
                </a:r>
              </a:p>
            </p:txBody>
          </p:sp>
          <p:sp>
            <p:nvSpPr>
              <p:cNvPr id="11275" name="Line 11"/>
              <p:cNvSpPr>
                <a:spLocks noChangeShapeType="1"/>
              </p:cNvSpPr>
              <p:nvPr/>
            </p:nvSpPr>
            <p:spPr bwMode="auto">
              <a:xfrm>
                <a:off x="4608"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76" name="Line 12"/>
              <p:cNvSpPr>
                <a:spLocks noChangeShapeType="1"/>
              </p:cNvSpPr>
              <p:nvPr/>
            </p:nvSpPr>
            <p:spPr bwMode="auto">
              <a:xfrm>
                <a:off x="2936" y="1200"/>
                <a:ext cx="51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277" name="Rectangle 13"/>
              <p:cNvSpPr>
                <a:spLocks noChangeArrowheads="1"/>
              </p:cNvSpPr>
              <p:nvPr/>
            </p:nvSpPr>
            <p:spPr bwMode="auto">
              <a:xfrm>
                <a:off x="3879" y="1007"/>
                <a:ext cx="598"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256K x 8</a:t>
                </a:r>
              </a:p>
              <a:p>
                <a:pPr algn="ctr" eaLnBrk="0" hangingPunct="0"/>
                <a:r>
                  <a:rPr lang="en-US" sz="1600" b="1">
                    <a:solidFill>
                      <a:schemeClr val="tx1"/>
                    </a:solidFill>
                    <a:latin typeface="Times New Roman" pitchFamily="18" charset="0"/>
                  </a:rPr>
                  <a:t>DRAM</a:t>
                </a:r>
              </a:p>
            </p:txBody>
          </p:sp>
          <p:sp>
            <p:nvSpPr>
              <p:cNvPr id="11278" name="Line 14"/>
              <p:cNvSpPr>
                <a:spLocks noChangeShapeType="1"/>
              </p:cNvSpPr>
              <p:nvPr/>
            </p:nvSpPr>
            <p:spPr bwMode="auto">
              <a:xfrm flipH="1">
                <a:off x="3116"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79" name="Line 15"/>
              <p:cNvSpPr>
                <a:spLocks noChangeShapeType="1"/>
              </p:cNvSpPr>
              <p:nvPr/>
            </p:nvSpPr>
            <p:spPr bwMode="auto">
              <a:xfrm flipH="1">
                <a:off x="5084"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80" name="Rectangle 16"/>
              <p:cNvSpPr>
                <a:spLocks noChangeArrowheads="1"/>
              </p:cNvSpPr>
              <p:nvPr/>
            </p:nvSpPr>
            <p:spPr bwMode="auto">
              <a:xfrm>
                <a:off x="3015"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9</a:t>
                </a:r>
              </a:p>
            </p:txBody>
          </p:sp>
          <p:sp>
            <p:nvSpPr>
              <p:cNvPr id="11281" name="Rectangle 17"/>
              <p:cNvSpPr>
                <a:spLocks noChangeArrowheads="1"/>
              </p:cNvSpPr>
              <p:nvPr/>
            </p:nvSpPr>
            <p:spPr bwMode="auto">
              <a:xfrm>
                <a:off x="4983"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8</a:t>
                </a:r>
              </a:p>
            </p:txBody>
          </p:sp>
          <p:sp>
            <p:nvSpPr>
              <p:cNvPr id="11282" name="Rectangle 18"/>
              <p:cNvSpPr>
                <a:spLocks noChangeArrowheads="1"/>
              </p:cNvSpPr>
              <p:nvPr/>
            </p:nvSpPr>
            <p:spPr bwMode="auto">
              <a:xfrm>
                <a:off x="4215" y="528"/>
                <a:ext cx="455"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WE_L</a:t>
                </a:r>
              </a:p>
            </p:txBody>
          </p:sp>
          <p:sp>
            <p:nvSpPr>
              <p:cNvPr id="11283" name="Line 19"/>
              <p:cNvSpPr>
                <a:spLocks noChangeShapeType="1"/>
              </p:cNvSpPr>
              <p:nvPr/>
            </p:nvSpPr>
            <p:spPr bwMode="auto">
              <a:xfrm>
                <a:off x="47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4" name="Rectangle 20"/>
              <p:cNvSpPr>
                <a:spLocks noChangeArrowheads="1"/>
              </p:cNvSpPr>
              <p:nvPr/>
            </p:nvSpPr>
            <p:spPr bwMode="auto">
              <a:xfrm>
                <a:off x="3687"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CAS_L</a:t>
                </a:r>
              </a:p>
            </p:txBody>
          </p:sp>
          <p:sp>
            <p:nvSpPr>
              <p:cNvPr id="11285" name="Line 21"/>
              <p:cNvSpPr>
                <a:spLocks noChangeShapeType="1"/>
              </p:cNvSpPr>
              <p:nvPr/>
            </p:nvSpPr>
            <p:spPr bwMode="auto">
              <a:xfrm>
                <a:off x="35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6" name="Rectangle 22"/>
              <p:cNvSpPr>
                <a:spLocks noChangeArrowheads="1"/>
              </p:cNvSpPr>
              <p:nvPr/>
            </p:nvSpPr>
            <p:spPr bwMode="auto">
              <a:xfrm>
                <a:off x="3063"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RAS_L</a:t>
                </a:r>
              </a:p>
            </p:txBody>
          </p:sp>
          <p:sp>
            <p:nvSpPr>
              <p:cNvPr id="11287" name="Line 23"/>
              <p:cNvSpPr>
                <a:spLocks noChangeShapeType="1"/>
              </p:cNvSpPr>
              <p:nvPr/>
            </p:nvSpPr>
            <p:spPr bwMode="auto">
              <a:xfrm>
                <a:off x="3696"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grpSp>
        <p:sp>
          <p:nvSpPr>
            <p:cNvPr id="11288" name="Line 24"/>
            <p:cNvSpPr>
              <a:spLocks noChangeShapeType="1"/>
            </p:cNvSpPr>
            <p:nvPr/>
          </p:nvSpPr>
          <p:spPr bwMode="auto">
            <a:xfrm>
              <a:off x="4520" y="3072"/>
              <a:ext cx="608" cy="0"/>
            </a:xfrm>
            <a:prstGeom prst="line">
              <a:avLst/>
            </a:prstGeom>
            <a:noFill/>
            <a:ln w="25400">
              <a:solidFill>
                <a:srgbClr val="00FF00"/>
              </a:solidFill>
              <a:round/>
              <a:headEnd/>
              <a:tailEnd/>
            </a:ln>
            <a:effectLst/>
          </p:spPr>
          <p:txBody>
            <a:bodyPr wrap="none" anchor="ctr"/>
            <a:lstStyle/>
            <a:p>
              <a:endParaRPr lang="zh-CN" altLang="en-US"/>
            </a:p>
          </p:txBody>
        </p:sp>
        <p:sp>
          <p:nvSpPr>
            <p:cNvPr id="11289" name="Line 25"/>
            <p:cNvSpPr>
              <a:spLocks noChangeShapeType="1"/>
            </p:cNvSpPr>
            <p:nvPr/>
          </p:nvSpPr>
          <p:spPr bwMode="auto">
            <a:xfrm>
              <a:off x="5240" y="2928"/>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290" name="Rectangle 26"/>
            <p:cNvSpPr>
              <a:spLocks noChangeArrowheads="1"/>
            </p:cNvSpPr>
            <p:nvPr/>
          </p:nvSpPr>
          <p:spPr bwMode="auto">
            <a:xfrm>
              <a:off x="87" y="2928"/>
              <a:ext cx="44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OE_L</a:t>
              </a:r>
            </a:p>
          </p:txBody>
        </p:sp>
        <p:sp>
          <p:nvSpPr>
            <p:cNvPr id="11291" name="Line 27"/>
            <p:cNvSpPr>
              <a:spLocks noChangeShapeType="1"/>
            </p:cNvSpPr>
            <p:nvPr/>
          </p:nvSpPr>
          <p:spPr bwMode="auto">
            <a:xfrm>
              <a:off x="152" y="2304"/>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2" name="Line 28"/>
            <p:cNvSpPr>
              <a:spLocks noChangeShapeType="1"/>
            </p:cNvSpPr>
            <p:nvPr/>
          </p:nvSpPr>
          <p:spPr bwMode="auto">
            <a:xfrm>
              <a:off x="152" y="2496"/>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3" name="Line 29"/>
            <p:cNvSpPr>
              <a:spLocks noChangeShapeType="1"/>
            </p:cNvSpPr>
            <p:nvPr/>
          </p:nvSpPr>
          <p:spPr bwMode="auto">
            <a:xfrm>
              <a:off x="29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4" name="Line 30"/>
            <p:cNvSpPr>
              <a:spLocks noChangeShapeType="1"/>
            </p:cNvSpPr>
            <p:nvPr/>
          </p:nvSpPr>
          <p:spPr bwMode="auto">
            <a:xfrm flipV="1">
              <a:off x="29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295" name="Rectangle 31"/>
            <p:cNvSpPr>
              <a:spLocks noChangeArrowheads="1"/>
            </p:cNvSpPr>
            <p:nvPr/>
          </p:nvSpPr>
          <p:spPr bwMode="auto">
            <a:xfrm>
              <a:off x="87" y="2304"/>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A</a:t>
              </a:r>
            </a:p>
          </p:txBody>
        </p:sp>
        <p:sp>
          <p:nvSpPr>
            <p:cNvPr id="11296" name="Line 32"/>
            <p:cNvSpPr>
              <a:spLocks noChangeShapeType="1"/>
            </p:cNvSpPr>
            <p:nvPr/>
          </p:nvSpPr>
          <p:spPr bwMode="auto">
            <a:xfrm>
              <a:off x="392"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7" name="Line 33"/>
            <p:cNvSpPr>
              <a:spLocks noChangeShapeType="1"/>
            </p:cNvSpPr>
            <p:nvPr/>
          </p:nvSpPr>
          <p:spPr bwMode="auto">
            <a:xfrm>
              <a:off x="392"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8" name="Line 34"/>
            <p:cNvSpPr>
              <a:spLocks noChangeShapeType="1"/>
            </p:cNvSpPr>
            <p:nvPr/>
          </p:nvSpPr>
          <p:spPr bwMode="auto">
            <a:xfrm>
              <a:off x="120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9" name="Line 35"/>
            <p:cNvSpPr>
              <a:spLocks noChangeShapeType="1"/>
            </p:cNvSpPr>
            <p:nvPr/>
          </p:nvSpPr>
          <p:spPr bwMode="auto">
            <a:xfrm flipV="1">
              <a:off x="120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00" name="Line 36"/>
            <p:cNvSpPr>
              <a:spLocks noChangeShapeType="1"/>
            </p:cNvSpPr>
            <p:nvPr/>
          </p:nvSpPr>
          <p:spPr bwMode="auto">
            <a:xfrm>
              <a:off x="2312"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1" name="Line 37"/>
            <p:cNvSpPr>
              <a:spLocks noChangeShapeType="1"/>
            </p:cNvSpPr>
            <p:nvPr/>
          </p:nvSpPr>
          <p:spPr bwMode="auto">
            <a:xfrm>
              <a:off x="2312"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2" name="Line 38"/>
            <p:cNvSpPr>
              <a:spLocks noChangeShapeType="1"/>
            </p:cNvSpPr>
            <p:nvPr/>
          </p:nvSpPr>
          <p:spPr bwMode="auto">
            <a:xfrm>
              <a:off x="632" y="2688"/>
              <a:ext cx="4976" cy="0"/>
            </a:xfrm>
            <a:prstGeom prst="line">
              <a:avLst/>
            </a:prstGeom>
            <a:noFill/>
            <a:ln w="25400">
              <a:solidFill>
                <a:schemeClr val="tx1"/>
              </a:solidFill>
              <a:round/>
              <a:headEnd/>
              <a:tailEnd/>
            </a:ln>
            <a:effectLst/>
          </p:spPr>
          <p:txBody>
            <a:bodyPr wrap="none" anchor="ctr"/>
            <a:lstStyle/>
            <a:p>
              <a:endParaRPr lang="zh-CN" altLang="en-US"/>
            </a:p>
          </p:txBody>
        </p:sp>
        <p:sp>
          <p:nvSpPr>
            <p:cNvPr id="11303" name="Rectangle 39"/>
            <p:cNvSpPr>
              <a:spLocks noChangeArrowheads="1"/>
            </p:cNvSpPr>
            <p:nvPr/>
          </p:nvSpPr>
          <p:spPr bwMode="auto">
            <a:xfrm>
              <a:off x="375"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Row Address</a:t>
              </a:r>
            </a:p>
          </p:txBody>
        </p:sp>
        <p:sp>
          <p:nvSpPr>
            <p:cNvPr id="11304" name="Rectangle 40"/>
            <p:cNvSpPr>
              <a:spLocks noChangeArrowheads="1"/>
            </p:cNvSpPr>
            <p:nvPr/>
          </p:nvSpPr>
          <p:spPr bwMode="auto">
            <a:xfrm>
              <a:off x="87" y="2640"/>
              <a:ext cx="47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WE_L</a:t>
              </a:r>
            </a:p>
          </p:txBody>
        </p:sp>
        <p:sp>
          <p:nvSpPr>
            <p:cNvPr id="11305" name="Rectangle 41"/>
            <p:cNvSpPr>
              <a:spLocks noChangeArrowheads="1"/>
            </p:cNvSpPr>
            <p:nvPr/>
          </p:nvSpPr>
          <p:spPr bwMode="auto">
            <a:xfrm>
              <a:off x="2343"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306" name="Line 42"/>
            <p:cNvSpPr>
              <a:spLocks noChangeShapeType="1"/>
            </p:cNvSpPr>
            <p:nvPr/>
          </p:nvSpPr>
          <p:spPr bwMode="auto">
            <a:xfrm>
              <a:off x="720"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07" name="Rectangle 43"/>
            <p:cNvSpPr>
              <a:spLocks noChangeArrowheads="1"/>
            </p:cNvSpPr>
            <p:nvPr/>
          </p:nvSpPr>
          <p:spPr bwMode="auto">
            <a:xfrm>
              <a:off x="759" y="3408"/>
              <a:ext cx="793"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Read Access</a:t>
              </a:r>
            </a:p>
            <a:p>
              <a:pPr algn="ctr" eaLnBrk="0" hangingPunct="0"/>
              <a:r>
                <a:rPr lang="en-US" sz="1600" b="1">
                  <a:solidFill>
                    <a:schemeClr val="tx1"/>
                  </a:solidFill>
                  <a:latin typeface="Times New Roman" pitchFamily="18" charset="0"/>
                </a:rPr>
                <a:t>Time</a:t>
              </a:r>
            </a:p>
          </p:txBody>
        </p:sp>
        <p:sp>
          <p:nvSpPr>
            <p:cNvPr id="11308" name="Rectangle 44"/>
            <p:cNvSpPr>
              <a:spLocks noChangeArrowheads="1"/>
            </p:cNvSpPr>
            <p:nvPr/>
          </p:nvSpPr>
          <p:spPr bwMode="auto">
            <a:xfrm>
              <a:off x="3379" y="3408"/>
              <a:ext cx="929"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Output Enable</a:t>
              </a:r>
            </a:p>
            <a:p>
              <a:pPr algn="ctr" eaLnBrk="0" hangingPunct="0"/>
              <a:r>
                <a:rPr lang="en-US" sz="1600" b="1">
                  <a:solidFill>
                    <a:schemeClr val="tx1"/>
                  </a:solidFill>
                  <a:latin typeface="Times New Roman" pitchFamily="18" charset="0"/>
                </a:rPr>
                <a:t>Delay</a:t>
              </a:r>
            </a:p>
          </p:txBody>
        </p:sp>
        <p:sp>
          <p:nvSpPr>
            <p:cNvPr id="11309" name="Line 45"/>
            <p:cNvSpPr>
              <a:spLocks noChangeShapeType="1"/>
            </p:cNvSpPr>
            <p:nvPr/>
          </p:nvSpPr>
          <p:spPr bwMode="auto">
            <a:xfrm>
              <a:off x="152" y="2016"/>
              <a:ext cx="1328" cy="0"/>
            </a:xfrm>
            <a:prstGeom prst="line">
              <a:avLst/>
            </a:prstGeom>
            <a:noFill/>
            <a:ln w="25400">
              <a:solidFill>
                <a:schemeClr val="tx1"/>
              </a:solidFill>
              <a:round/>
              <a:headEnd/>
              <a:tailEnd/>
            </a:ln>
            <a:effectLst/>
          </p:spPr>
          <p:txBody>
            <a:bodyPr wrap="none" anchor="ctr"/>
            <a:lstStyle/>
            <a:p>
              <a:endParaRPr lang="zh-CN" altLang="en-US"/>
            </a:p>
          </p:txBody>
        </p:sp>
        <p:sp>
          <p:nvSpPr>
            <p:cNvPr id="11310" name="Line 46"/>
            <p:cNvSpPr>
              <a:spLocks noChangeShapeType="1"/>
            </p:cNvSpPr>
            <p:nvPr/>
          </p:nvSpPr>
          <p:spPr bwMode="auto">
            <a:xfrm>
              <a:off x="1496"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11" name="Line 47"/>
            <p:cNvSpPr>
              <a:spLocks noChangeShapeType="1"/>
            </p:cNvSpPr>
            <p:nvPr/>
          </p:nvSpPr>
          <p:spPr bwMode="auto">
            <a:xfrm>
              <a:off x="1592"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12" name="Line 48"/>
            <p:cNvSpPr>
              <a:spLocks noChangeShapeType="1"/>
            </p:cNvSpPr>
            <p:nvPr/>
          </p:nvSpPr>
          <p:spPr bwMode="auto">
            <a:xfrm flipV="1">
              <a:off x="2648"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13" name="Line 49"/>
            <p:cNvSpPr>
              <a:spLocks noChangeShapeType="1"/>
            </p:cNvSpPr>
            <p:nvPr/>
          </p:nvSpPr>
          <p:spPr bwMode="auto">
            <a:xfrm>
              <a:off x="2744" y="2016"/>
              <a:ext cx="1232" cy="0"/>
            </a:xfrm>
            <a:prstGeom prst="line">
              <a:avLst/>
            </a:prstGeom>
            <a:noFill/>
            <a:ln w="25400">
              <a:solidFill>
                <a:schemeClr val="tx1"/>
              </a:solidFill>
              <a:round/>
              <a:headEnd/>
              <a:tailEnd/>
            </a:ln>
            <a:effectLst/>
          </p:spPr>
          <p:txBody>
            <a:bodyPr wrap="none" anchor="ctr"/>
            <a:lstStyle/>
            <a:p>
              <a:endParaRPr lang="zh-CN" altLang="en-US"/>
            </a:p>
          </p:txBody>
        </p:sp>
        <p:sp>
          <p:nvSpPr>
            <p:cNvPr id="11314" name="Rectangle 50"/>
            <p:cNvSpPr>
              <a:spLocks noChangeArrowheads="1"/>
            </p:cNvSpPr>
            <p:nvPr/>
          </p:nvSpPr>
          <p:spPr bwMode="auto">
            <a:xfrm>
              <a:off x="87" y="2016"/>
              <a:ext cx="51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CAS_L</a:t>
              </a:r>
            </a:p>
          </p:txBody>
        </p:sp>
        <p:grpSp>
          <p:nvGrpSpPr>
            <p:cNvPr id="11315" name="Group 51"/>
            <p:cNvGrpSpPr>
              <a:grpSpLocks/>
            </p:cNvGrpSpPr>
            <p:nvPr/>
          </p:nvGrpSpPr>
          <p:grpSpPr bwMode="auto">
            <a:xfrm>
              <a:off x="87" y="1672"/>
              <a:ext cx="5521" cy="256"/>
              <a:chOff x="87" y="1672"/>
              <a:chExt cx="5521" cy="256"/>
            </a:xfrm>
          </p:grpSpPr>
          <p:sp>
            <p:nvSpPr>
              <p:cNvPr id="11316" name="Line 52"/>
              <p:cNvSpPr>
                <a:spLocks noChangeShapeType="1"/>
              </p:cNvSpPr>
              <p:nvPr/>
            </p:nvSpPr>
            <p:spPr bwMode="auto">
              <a:xfrm>
                <a:off x="152" y="1680"/>
                <a:ext cx="512" cy="0"/>
              </a:xfrm>
              <a:prstGeom prst="line">
                <a:avLst/>
              </a:prstGeom>
              <a:noFill/>
              <a:ln w="25400">
                <a:solidFill>
                  <a:schemeClr val="tx1"/>
                </a:solidFill>
                <a:round/>
                <a:headEnd/>
                <a:tailEnd/>
              </a:ln>
              <a:effectLst/>
            </p:spPr>
            <p:txBody>
              <a:bodyPr wrap="none" anchor="ctr"/>
              <a:lstStyle/>
              <a:p>
                <a:endParaRPr lang="zh-CN" altLang="en-US"/>
              </a:p>
            </p:txBody>
          </p:sp>
          <p:sp>
            <p:nvSpPr>
              <p:cNvPr id="11317" name="Line 53"/>
              <p:cNvSpPr>
                <a:spLocks noChangeShapeType="1"/>
              </p:cNvSpPr>
              <p:nvPr/>
            </p:nvSpPr>
            <p:spPr bwMode="auto">
              <a:xfrm>
                <a:off x="680"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18" name="Line 54"/>
              <p:cNvSpPr>
                <a:spLocks noChangeShapeType="1"/>
              </p:cNvSpPr>
              <p:nvPr/>
            </p:nvSpPr>
            <p:spPr bwMode="auto">
              <a:xfrm>
                <a:off x="776"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19" name="Line 55"/>
              <p:cNvSpPr>
                <a:spLocks noChangeShapeType="1"/>
              </p:cNvSpPr>
              <p:nvPr/>
            </p:nvSpPr>
            <p:spPr bwMode="auto">
              <a:xfrm flipV="1">
                <a:off x="2648"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0" name="Line 56"/>
              <p:cNvSpPr>
                <a:spLocks noChangeShapeType="1"/>
              </p:cNvSpPr>
              <p:nvPr/>
            </p:nvSpPr>
            <p:spPr bwMode="auto">
              <a:xfrm>
                <a:off x="2744" y="1680"/>
                <a:ext cx="416" cy="0"/>
              </a:xfrm>
              <a:prstGeom prst="line">
                <a:avLst/>
              </a:prstGeom>
              <a:noFill/>
              <a:ln w="25400">
                <a:solidFill>
                  <a:schemeClr val="tx1"/>
                </a:solidFill>
                <a:round/>
                <a:headEnd/>
                <a:tailEnd/>
              </a:ln>
              <a:effectLst/>
            </p:spPr>
            <p:txBody>
              <a:bodyPr wrap="none" anchor="ctr"/>
              <a:lstStyle/>
              <a:p>
                <a:endParaRPr lang="zh-CN" altLang="en-US"/>
              </a:p>
            </p:txBody>
          </p:sp>
          <p:sp>
            <p:nvSpPr>
              <p:cNvPr id="11321" name="Rectangle 57"/>
              <p:cNvSpPr>
                <a:spLocks noChangeArrowheads="1"/>
              </p:cNvSpPr>
              <p:nvPr/>
            </p:nvSpPr>
            <p:spPr bwMode="auto">
              <a:xfrm>
                <a:off x="87" y="1679"/>
                <a:ext cx="518"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RAS_L</a:t>
                </a:r>
              </a:p>
            </p:txBody>
          </p:sp>
          <p:sp>
            <p:nvSpPr>
              <p:cNvPr id="11322" name="Line 58"/>
              <p:cNvSpPr>
                <a:spLocks noChangeShapeType="1"/>
              </p:cNvSpPr>
              <p:nvPr/>
            </p:nvSpPr>
            <p:spPr bwMode="auto">
              <a:xfrm>
                <a:off x="3176"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23" name="Line 59"/>
              <p:cNvSpPr>
                <a:spLocks noChangeShapeType="1"/>
              </p:cNvSpPr>
              <p:nvPr/>
            </p:nvSpPr>
            <p:spPr bwMode="auto">
              <a:xfrm>
                <a:off x="3272"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24" name="Line 60"/>
              <p:cNvSpPr>
                <a:spLocks noChangeShapeType="1"/>
              </p:cNvSpPr>
              <p:nvPr/>
            </p:nvSpPr>
            <p:spPr bwMode="auto">
              <a:xfrm flipV="1">
                <a:off x="5144"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5" name="Line 61"/>
              <p:cNvSpPr>
                <a:spLocks noChangeShapeType="1"/>
              </p:cNvSpPr>
              <p:nvPr/>
            </p:nvSpPr>
            <p:spPr bwMode="auto">
              <a:xfrm>
                <a:off x="5240" y="1680"/>
                <a:ext cx="368" cy="0"/>
              </a:xfrm>
              <a:prstGeom prst="line">
                <a:avLst/>
              </a:prstGeom>
              <a:noFill/>
              <a:ln w="25400">
                <a:solidFill>
                  <a:schemeClr val="tx1"/>
                </a:solidFill>
                <a:round/>
                <a:headEnd/>
                <a:tailEnd/>
              </a:ln>
              <a:effectLst/>
            </p:spPr>
            <p:txBody>
              <a:bodyPr wrap="none" anchor="ctr"/>
              <a:lstStyle/>
              <a:p>
                <a:endParaRPr lang="zh-CN" altLang="en-US"/>
              </a:p>
            </p:txBody>
          </p:sp>
        </p:grpSp>
        <p:sp>
          <p:nvSpPr>
            <p:cNvPr id="11326" name="Rectangle 62"/>
            <p:cNvSpPr>
              <a:spLocks noChangeArrowheads="1"/>
            </p:cNvSpPr>
            <p:nvPr/>
          </p:nvSpPr>
          <p:spPr bwMode="auto">
            <a:xfrm>
              <a:off x="1383"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Col Address</a:t>
              </a:r>
            </a:p>
          </p:txBody>
        </p:sp>
        <p:sp>
          <p:nvSpPr>
            <p:cNvPr id="11327" name="Line 63"/>
            <p:cNvSpPr>
              <a:spLocks noChangeShapeType="1"/>
            </p:cNvSpPr>
            <p:nvPr/>
          </p:nvSpPr>
          <p:spPr bwMode="auto">
            <a:xfrm>
              <a:off x="221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28" name="Line 64"/>
            <p:cNvSpPr>
              <a:spLocks noChangeShapeType="1"/>
            </p:cNvSpPr>
            <p:nvPr/>
          </p:nvSpPr>
          <p:spPr bwMode="auto">
            <a:xfrm flipV="1">
              <a:off x="221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29" name="Line 65"/>
            <p:cNvSpPr>
              <a:spLocks noChangeShapeType="1"/>
            </p:cNvSpPr>
            <p:nvPr/>
          </p:nvSpPr>
          <p:spPr bwMode="auto">
            <a:xfrm>
              <a:off x="1304"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0" name="Line 66"/>
            <p:cNvSpPr>
              <a:spLocks noChangeShapeType="1"/>
            </p:cNvSpPr>
            <p:nvPr/>
          </p:nvSpPr>
          <p:spPr bwMode="auto">
            <a:xfrm>
              <a:off x="1304"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1" name="Line 67"/>
            <p:cNvSpPr>
              <a:spLocks noChangeShapeType="1"/>
            </p:cNvSpPr>
            <p:nvPr/>
          </p:nvSpPr>
          <p:spPr bwMode="auto">
            <a:xfrm>
              <a:off x="279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2" name="Line 68"/>
            <p:cNvSpPr>
              <a:spLocks noChangeShapeType="1"/>
            </p:cNvSpPr>
            <p:nvPr/>
          </p:nvSpPr>
          <p:spPr bwMode="auto">
            <a:xfrm flipV="1">
              <a:off x="279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3" name="Line 69"/>
            <p:cNvSpPr>
              <a:spLocks noChangeShapeType="1"/>
            </p:cNvSpPr>
            <p:nvPr/>
          </p:nvSpPr>
          <p:spPr bwMode="auto">
            <a:xfrm>
              <a:off x="2888"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4" name="Line 70"/>
            <p:cNvSpPr>
              <a:spLocks noChangeShapeType="1"/>
            </p:cNvSpPr>
            <p:nvPr/>
          </p:nvSpPr>
          <p:spPr bwMode="auto">
            <a:xfrm>
              <a:off x="2888"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5" name="Line 71"/>
            <p:cNvSpPr>
              <a:spLocks noChangeShapeType="1"/>
            </p:cNvSpPr>
            <p:nvPr/>
          </p:nvSpPr>
          <p:spPr bwMode="auto">
            <a:xfrm>
              <a:off x="3704"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6" name="Line 72"/>
            <p:cNvSpPr>
              <a:spLocks noChangeShapeType="1"/>
            </p:cNvSpPr>
            <p:nvPr/>
          </p:nvSpPr>
          <p:spPr bwMode="auto">
            <a:xfrm flipV="1">
              <a:off x="3704"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7" name="Rectangle 73"/>
            <p:cNvSpPr>
              <a:spLocks noChangeArrowheads="1"/>
            </p:cNvSpPr>
            <p:nvPr/>
          </p:nvSpPr>
          <p:spPr bwMode="auto">
            <a:xfrm>
              <a:off x="2871"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Row Address</a:t>
              </a:r>
            </a:p>
          </p:txBody>
        </p:sp>
        <p:sp>
          <p:nvSpPr>
            <p:cNvPr id="11338" name="Rectangle 74"/>
            <p:cNvSpPr>
              <a:spLocks noChangeArrowheads="1"/>
            </p:cNvSpPr>
            <p:nvPr/>
          </p:nvSpPr>
          <p:spPr bwMode="auto">
            <a:xfrm>
              <a:off x="4887"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339" name="Rectangle 75"/>
            <p:cNvSpPr>
              <a:spLocks noChangeArrowheads="1"/>
            </p:cNvSpPr>
            <p:nvPr/>
          </p:nvSpPr>
          <p:spPr bwMode="auto">
            <a:xfrm>
              <a:off x="3879"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Col Address</a:t>
              </a:r>
            </a:p>
          </p:txBody>
        </p:sp>
        <p:sp>
          <p:nvSpPr>
            <p:cNvPr id="11340" name="Line 76"/>
            <p:cNvSpPr>
              <a:spLocks noChangeShapeType="1"/>
            </p:cNvSpPr>
            <p:nvPr/>
          </p:nvSpPr>
          <p:spPr bwMode="auto">
            <a:xfrm>
              <a:off x="471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41" name="Line 77"/>
            <p:cNvSpPr>
              <a:spLocks noChangeShapeType="1"/>
            </p:cNvSpPr>
            <p:nvPr/>
          </p:nvSpPr>
          <p:spPr bwMode="auto">
            <a:xfrm flipV="1">
              <a:off x="471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42" name="Line 78"/>
            <p:cNvSpPr>
              <a:spLocks noChangeShapeType="1"/>
            </p:cNvSpPr>
            <p:nvPr/>
          </p:nvSpPr>
          <p:spPr bwMode="auto">
            <a:xfrm>
              <a:off x="3800"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3" name="Line 79"/>
            <p:cNvSpPr>
              <a:spLocks noChangeShapeType="1"/>
            </p:cNvSpPr>
            <p:nvPr/>
          </p:nvSpPr>
          <p:spPr bwMode="auto">
            <a:xfrm>
              <a:off x="3800"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4" name="Line 80"/>
            <p:cNvSpPr>
              <a:spLocks noChangeShapeType="1"/>
            </p:cNvSpPr>
            <p:nvPr/>
          </p:nvSpPr>
          <p:spPr bwMode="auto">
            <a:xfrm>
              <a:off x="3992"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45" name="Line 81"/>
            <p:cNvSpPr>
              <a:spLocks noChangeShapeType="1"/>
            </p:cNvSpPr>
            <p:nvPr/>
          </p:nvSpPr>
          <p:spPr bwMode="auto">
            <a:xfrm>
              <a:off x="4088"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46" name="Line 82"/>
            <p:cNvSpPr>
              <a:spLocks noChangeShapeType="1"/>
            </p:cNvSpPr>
            <p:nvPr/>
          </p:nvSpPr>
          <p:spPr bwMode="auto">
            <a:xfrm flipV="1">
              <a:off x="5144"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47" name="Line 83"/>
            <p:cNvSpPr>
              <a:spLocks noChangeShapeType="1"/>
            </p:cNvSpPr>
            <p:nvPr/>
          </p:nvSpPr>
          <p:spPr bwMode="auto">
            <a:xfrm>
              <a:off x="5240" y="2016"/>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348" name="Line 84"/>
            <p:cNvSpPr>
              <a:spLocks noChangeShapeType="1"/>
            </p:cNvSpPr>
            <p:nvPr/>
          </p:nvSpPr>
          <p:spPr bwMode="auto">
            <a:xfrm>
              <a:off x="1536" y="1976"/>
              <a:ext cx="0" cy="166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49" name="Line 85"/>
            <p:cNvSpPr>
              <a:spLocks noChangeShapeType="1"/>
            </p:cNvSpPr>
            <p:nvPr/>
          </p:nvSpPr>
          <p:spPr bwMode="auto">
            <a:xfrm>
              <a:off x="225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0" name="Line 86"/>
            <p:cNvSpPr>
              <a:spLocks noChangeShapeType="1"/>
            </p:cNvSpPr>
            <p:nvPr/>
          </p:nvSpPr>
          <p:spPr bwMode="auto">
            <a:xfrm>
              <a:off x="3216"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1" name="Line 87"/>
            <p:cNvSpPr>
              <a:spLocks noChangeShapeType="1"/>
            </p:cNvSpPr>
            <p:nvPr/>
          </p:nvSpPr>
          <p:spPr bwMode="auto">
            <a:xfrm>
              <a:off x="4032" y="1976"/>
              <a:ext cx="0" cy="6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2" name="Line 88"/>
            <p:cNvSpPr>
              <a:spLocks noChangeShapeType="1"/>
            </p:cNvSpPr>
            <p:nvPr/>
          </p:nvSpPr>
          <p:spPr bwMode="auto">
            <a:xfrm>
              <a:off x="475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3" name="Line 89"/>
            <p:cNvSpPr>
              <a:spLocks noChangeShapeType="1"/>
            </p:cNvSpPr>
            <p:nvPr/>
          </p:nvSpPr>
          <p:spPr bwMode="auto">
            <a:xfrm>
              <a:off x="4808"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4" name="Line 90"/>
            <p:cNvSpPr>
              <a:spLocks noChangeShapeType="1"/>
            </p:cNvSpPr>
            <p:nvPr/>
          </p:nvSpPr>
          <p:spPr bwMode="auto">
            <a:xfrm>
              <a:off x="4808"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5" name="Line 91"/>
            <p:cNvSpPr>
              <a:spLocks noChangeShapeType="1"/>
            </p:cNvSpPr>
            <p:nvPr/>
          </p:nvSpPr>
          <p:spPr bwMode="auto">
            <a:xfrm>
              <a:off x="528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56" name="Line 92"/>
            <p:cNvSpPr>
              <a:spLocks noChangeShapeType="1"/>
            </p:cNvSpPr>
            <p:nvPr/>
          </p:nvSpPr>
          <p:spPr bwMode="auto">
            <a:xfrm flipV="1">
              <a:off x="528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57" name="Line 93"/>
            <p:cNvSpPr>
              <a:spLocks noChangeShapeType="1"/>
            </p:cNvSpPr>
            <p:nvPr/>
          </p:nvSpPr>
          <p:spPr bwMode="auto">
            <a:xfrm>
              <a:off x="2688" y="1976"/>
              <a:ext cx="0" cy="190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8" name="Line 94"/>
            <p:cNvSpPr>
              <a:spLocks noChangeShapeType="1"/>
            </p:cNvSpPr>
            <p:nvPr/>
          </p:nvSpPr>
          <p:spPr bwMode="auto">
            <a:xfrm>
              <a:off x="5184" y="1976"/>
              <a:ext cx="0" cy="18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9" name="Line 95"/>
            <p:cNvSpPr>
              <a:spLocks noChangeShapeType="1"/>
            </p:cNvSpPr>
            <p:nvPr/>
          </p:nvSpPr>
          <p:spPr bwMode="auto">
            <a:xfrm>
              <a:off x="5384" y="2304"/>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0" name="Line 96"/>
            <p:cNvSpPr>
              <a:spLocks noChangeShapeType="1"/>
            </p:cNvSpPr>
            <p:nvPr/>
          </p:nvSpPr>
          <p:spPr bwMode="auto">
            <a:xfrm>
              <a:off x="5384" y="2496"/>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1" name="Line 97"/>
            <p:cNvSpPr>
              <a:spLocks noChangeShapeType="1"/>
            </p:cNvSpPr>
            <p:nvPr/>
          </p:nvSpPr>
          <p:spPr bwMode="auto">
            <a:xfrm flipV="1">
              <a:off x="536" y="2680"/>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62" name="Line 98"/>
            <p:cNvSpPr>
              <a:spLocks noChangeShapeType="1"/>
            </p:cNvSpPr>
            <p:nvPr/>
          </p:nvSpPr>
          <p:spPr bwMode="auto">
            <a:xfrm flipH="1">
              <a:off x="136" y="2832"/>
              <a:ext cx="400" cy="0"/>
            </a:xfrm>
            <a:prstGeom prst="line">
              <a:avLst/>
            </a:prstGeom>
            <a:noFill/>
            <a:ln w="25400">
              <a:solidFill>
                <a:schemeClr val="tx1"/>
              </a:solidFill>
              <a:round/>
              <a:headEnd/>
              <a:tailEnd/>
            </a:ln>
            <a:effectLst/>
          </p:spPr>
          <p:txBody>
            <a:bodyPr wrap="none" anchor="ctr"/>
            <a:lstStyle/>
            <a:p>
              <a:endParaRPr lang="zh-CN" altLang="en-US"/>
            </a:p>
          </p:txBody>
        </p:sp>
        <p:sp>
          <p:nvSpPr>
            <p:cNvPr id="11363" name="Line 99"/>
            <p:cNvSpPr>
              <a:spLocks noChangeShapeType="1"/>
            </p:cNvSpPr>
            <p:nvPr/>
          </p:nvSpPr>
          <p:spPr bwMode="auto">
            <a:xfrm flipV="1">
              <a:off x="2648"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4" name="Line 100"/>
            <p:cNvSpPr>
              <a:spLocks noChangeShapeType="1"/>
            </p:cNvSpPr>
            <p:nvPr/>
          </p:nvSpPr>
          <p:spPr bwMode="auto">
            <a:xfrm>
              <a:off x="1248"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5" name="Line 101"/>
            <p:cNvSpPr>
              <a:spLocks noChangeShapeType="1"/>
            </p:cNvSpPr>
            <p:nvPr/>
          </p:nvSpPr>
          <p:spPr bwMode="auto">
            <a:xfrm>
              <a:off x="33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6" name="Line 102"/>
            <p:cNvSpPr>
              <a:spLocks noChangeShapeType="1"/>
            </p:cNvSpPr>
            <p:nvPr/>
          </p:nvSpPr>
          <p:spPr bwMode="auto">
            <a:xfrm flipV="1">
              <a:off x="5144"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7" name="Line 103"/>
            <p:cNvSpPr>
              <a:spLocks noChangeShapeType="1"/>
            </p:cNvSpPr>
            <p:nvPr/>
          </p:nvSpPr>
          <p:spPr bwMode="auto">
            <a:xfrm>
              <a:off x="4424"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68" name="Line 104"/>
            <p:cNvSpPr>
              <a:spLocks noChangeShapeType="1"/>
            </p:cNvSpPr>
            <p:nvPr/>
          </p:nvSpPr>
          <p:spPr bwMode="auto">
            <a:xfrm>
              <a:off x="2744" y="292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69" name="Line 105"/>
            <p:cNvSpPr>
              <a:spLocks noChangeShapeType="1"/>
            </p:cNvSpPr>
            <p:nvPr/>
          </p:nvSpPr>
          <p:spPr bwMode="auto">
            <a:xfrm>
              <a:off x="1064" y="3072"/>
              <a:ext cx="1568" cy="0"/>
            </a:xfrm>
            <a:prstGeom prst="line">
              <a:avLst/>
            </a:prstGeom>
            <a:noFill/>
            <a:ln w="25400">
              <a:solidFill>
                <a:srgbClr val="00FF00"/>
              </a:solidFill>
              <a:round/>
              <a:headEnd/>
              <a:tailEnd/>
            </a:ln>
            <a:effectLst/>
          </p:spPr>
          <p:txBody>
            <a:bodyPr wrap="none" anchor="ctr"/>
            <a:lstStyle/>
            <a:p>
              <a:endParaRPr lang="zh-CN" altLang="en-US"/>
            </a:p>
          </p:txBody>
        </p:sp>
        <p:sp>
          <p:nvSpPr>
            <p:cNvPr id="11370" name="Line 106"/>
            <p:cNvSpPr>
              <a:spLocks noChangeShapeType="1"/>
            </p:cNvSpPr>
            <p:nvPr/>
          </p:nvSpPr>
          <p:spPr bwMode="auto">
            <a:xfrm>
              <a:off x="968"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71" name="Rectangle 107"/>
            <p:cNvSpPr>
              <a:spLocks noChangeArrowheads="1"/>
            </p:cNvSpPr>
            <p:nvPr/>
          </p:nvSpPr>
          <p:spPr bwMode="auto">
            <a:xfrm>
              <a:off x="87" y="3216"/>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
              </a:r>
            </a:p>
          </p:txBody>
        </p:sp>
        <p:sp>
          <p:nvSpPr>
            <p:cNvPr id="11372" name="Line 108"/>
            <p:cNvSpPr>
              <a:spLocks noChangeShapeType="1"/>
            </p:cNvSpPr>
            <p:nvPr/>
          </p:nvSpPr>
          <p:spPr bwMode="auto">
            <a:xfrm>
              <a:off x="152"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3" name="Line 109"/>
            <p:cNvSpPr>
              <a:spLocks noChangeShapeType="1"/>
            </p:cNvSpPr>
            <p:nvPr/>
          </p:nvSpPr>
          <p:spPr bwMode="auto">
            <a:xfrm>
              <a:off x="152"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4" name="Line 110"/>
            <p:cNvSpPr>
              <a:spLocks noChangeShapeType="1"/>
            </p:cNvSpPr>
            <p:nvPr/>
          </p:nvSpPr>
          <p:spPr bwMode="auto">
            <a:xfrm>
              <a:off x="111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75" name="Line 111"/>
            <p:cNvSpPr>
              <a:spLocks noChangeShapeType="1"/>
            </p:cNvSpPr>
            <p:nvPr/>
          </p:nvSpPr>
          <p:spPr bwMode="auto">
            <a:xfrm flipV="1">
              <a:off x="111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76" name="Line 112"/>
            <p:cNvSpPr>
              <a:spLocks noChangeShapeType="1"/>
            </p:cNvSpPr>
            <p:nvPr/>
          </p:nvSpPr>
          <p:spPr bwMode="auto">
            <a:xfrm>
              <a:off x="2072" y="3216"/>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7" name="Line 113"/>
            <p:cNvSpPr>
              <a:spLocks noChangeShapeType="1"/>
            </p:cNvSpPr>
            <p:nvPr/>
          </p:nvSpPr>
          <p:spPr bwMode="auto">
            <a:xfrm>
              <a:off x="2072" y="3408"/>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8" name="Rectangle 114"/>
            <p:cNvSpPr>
              <a:spLocks noChangeArrowheads="1"/>
            </p:cNvSpPr>
            <p:nvPr/>
          </p:nvSpPr>
          <p:spPr bwMode="auto">
            <a:xfrm>
              <a:off x="42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High Z</a:t>
              </a:r>
            </a:p>
          </p:txBody>
        </p:sp>
        <p:sp>
          <p:nvSpPr>
            <p:cNvPr id="11379" name="Line 115"/>
            <p:cNvSpPr>
              <a:spLocks noChangeShapeType="1"/>
            </p:cNvSpPr>
            <p:nvPr/>
          </p:nvSpPr>
          <p:spPr bwMode="auto">
            <a:xfrm>
              <a:off x="1976"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0" name="Line 116"/>
            <p:cNvSpPr>
              <a:spLocks noChangeShapeType="1"/>
            </p:cNvSpPr>
            <p:nvPr/>
          </p:nvSpPr>
          <p:spPr bwMode="auto">
            <a:xfrm flipV="1">
              <a:off x="1976"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1" name="Line 117"/>
            <p:cNvSpPr>
              <a:spLocks noChangeShapeType="1"/>
            </p:cNvSpPr>
            <p:nvPr/>
          </p:nvSpPr>
          <p:spPr bwMode="auto">
            <a:xfrm>
              <a:off x="1208" y="3408"/>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2" name="Line 118"/>
            <p:cNvSpPr>
              <a:spLocks noChangeShapeType="1"/>
            </p:cNvSpPr>
            <p:nvPr/>
          </p:nvSpPr>
          <p:spPr bwMode="auto">
            <a:xfrm>
              <a:off x="1208" y="3216"/>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3" name="Line 119"/>
            <p:cNvSpPr>
              <a:spLocks noChangeShapeType="1"/>
            </p:cNvSpPr>
            <p:nvPr/>
          </p:nvSpPr>
          <p:spPr bwMode="auto">
            <a:xfrm>
              <a:off x="2016" y="3128"/>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84" name="Line 120"/>
            <p:cNvSpPr>
              <a:spLocks noChangeShapeType="1"/>
            </p:cNvSpPr>
            <p:nvPr/>
          </p:nvSpPr>
          <p:spPr bwMode="auto">
            <a:xfrm>
              <a:off x="279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5" name="Line 121"/>
            <p:cNvSpPr>
              <a:spLocks noChangeShapeType="1"/>
            </p:cNvSpPr>
            <p:nvPr/>
          </p:nvSpPr>
          <p:spPr bwMode="auto">
            <a:xfrm flipV="1">
              <a:off x="279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6" name="Line 122"/>
            <p:cNvSpPr>
              <a:spLocks noChangeShapeType="1"/>
            </p:cNvSpPr>
            <p:nvPr/>
          </p:nvSpPr>
          <p:spPr bwMode="auto">
            <a:xfrm>
              <a:off x="2888" y="340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7" name="Line 123"/>
            <p:cNvSpPr>
              <a:spLocks noChangeShapeType="1"/>
            </p:cNvSpPr>
            <p:nvPr/>
          </p:nvSpPr>
          <p:spPr bwMode="auto">
            <a:xfrm>
              <a:off x="2888" y="3216"/>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8" name="Line 124"/>
            <p:cNvSpPr>
              <a:spLocks noChangeShapeType="1"/>
            </p:cNvSpPr>
            <p:nvPr/>
          </p:nvSpPr>
          <p:spPr bwMode="auto">
            <a:xfrm>
              <a:off x="4568"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9" name="Line 125"/>
            <p:cNvSpPr>
              <a:spLocks noChangeShapeType="1"/>
            </p:cNvSpPr>
            <p:nvPr/>
          </p:nvSpPr>
          <p:spPr bwMode="auto">
            <a:xfrm flipV="1">
              <a:off x="4568"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90" name="Line 126"/>
            <p:cNvSpPr>
              <a:spLocks noChangeShapeType="1"/>
            </p:cNvSpPr>
            <p:nvPr/>
          </p:nvSpPr>
          <p:spPr bwMode="auto">
            <a:xfrm>
              <a:off x="4608" y="3176"/>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1" name="Line 127"/>
            <p:cNvSpPr>
              <a:spLocks noChangeShapeType="1"/>
            </p:cNvSpPr>
            <p:nvPr/>
          </p:nvSpPr>
          <p:spPr bwMode="auto">
            <a:xfrm>
              <a:off x="4464" y="2840"/>
              <a:ext cx="0" cy="8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2" name="Line 128"/>
            <p:cNvSpPr>
              <a:spLocks noChangeShapeType="1"/>
            </p:cNvSpPr>
            <p:nvPr/>
          </p:nvSpPr>
          <p:spPr bwMode="auto">
            <a:xfrm>
              <a:off x="4664"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3" name="Line 129"/>
            <p:cNvSpPr>
              <a:spLocks noChangeShapeType="1"/>
            </p:cNvSpPr>
            <p:nvPr/>
          </p:nvSpPr>
          <p:spPr bwMode="auto">
            <a:xfrm>
              <a:off x="4664"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4" name="Rectangle 130"/>
            <p:cNvSpPr>
              <a:spLocks noChangeArrowheads="1"/>
            </p:cNvSpPr>
            <p:nvPr/>
          </p:nvSpPr>
          <p:spPr bwMode="auto">
            <a:xfrm>
              <a:off x="5127"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Data Out</a:t>
              </a:r>
            </a:p>
          </p:txBody>
        </p:sp>
        <p:sp>
          <p:nvSpPr>
            <p:cNvPr id="11395" name="Line 131"/>
            <p:cNvSpPr>
              <a:spLocks noChangeShapeType="1"/>
            </p:cNvSpPr>
            <p:nvPr/>
          </p:nvSpPr>
          <p:spPr bwMode="auto">
            <a:xfrm flipH="1">
              <a:off x="1528" y="3600"/>
              <a:ext cx="496" cy="0"/>
            </a:xfrm>
            <a:prstGeom prst="line">
              <a:avLst/>
            </a:prstGeom>
            <a:noFill/>
            <a:ln w="25400">
              <a:solidFill>
                <a:srgbClr val="00FF00"/>
              </a:solidFill>
              <a:round/>
              <a:headEnd type="triangle" w="med" len="med"/>
              <a:tailEnd type="triangle" w="med" len="med"/>
            </a:ln>
            <a:effectLst/>
          </p:spPr>
          <p:txBody>
            <a:bodyPr wrap="none" anchor="ctr"/>
            <a:lstStyle/>
            <a:p>
              <a:endParaRPr lang="zh-CN" altLang="en-US"/>
            </a:p>
          </p:txBody>
        </p:sp>
        <p:sp>
          <p:nvSpPr>
            <p:cNvPr id="11396" name="Rectangle 132"/>
            <p:cNvSpPr>
              <a:spLocks noChangeArrowheads="1"/>
            </p:cNvSpPr>
            <p:nvPr/>
          </p:nvSpPr>
          <p:spPr bwMode="auto">
            <a:xfrm>
              <a:off x="1239" y="1439"/>
              <a:ext cx="148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DRAM Read Cycle Time</a:t>
              </a:r>
            </a:p>
          </p:txBody>
        </p:sp>
        <p:sp>
          <p:nvSpPr>
            <p:cNvPr id="11397" name="Line 133"/>
            <p:cNvSpPr>
              <a:spLocks noChangeShapeType="1"/>
            </p:cNvSpPr>
            <p:nvPr/>
          </p:nvSpPr>
          <p:spPr bwMode="auto">
            <a:xfrm flipH="1">
              <a:off x="2680" y="1536"/>
              <a:ext cx="544"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8" name="Line 134"/>
            <p:cNvSpPr>
              <a:spLocks noChangeShapeType="1"/>
            </p:cNvSpPr>
            <p:nvPr/>
          </p:nvSpPr>
          <p:spPr bwMode="auto">
            <a:xfrm>
              <a:off x="728" y="1536"/>
              <a:ext cx="512"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9" name="Line 135"/>
            <p:cNvSpPr>
              <a:spLocks noChangeShapeType="1"/>
            </p:cNvSpPr>
            <p:nvPr/>
          </p:nvSpPr>
          <p:spPr bwMode="auto">
            <a:xfrm>
              <a:off x="352"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0" name="Line 136"/>
            <p:cNvSpPr>
              <a:spLocks noChangeShapeType="1"/>
            </p:cNvSpPr>
            <p:nvPr/>
          </p:nvSpPr>
          <p:spPr bwMode="auto">
            <a:xfrm>
              <a:off x="1264"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1" name="Line 137"/>
            <p:cNvSpPr>
              <a:spLocks noChangeShapeType="1"/>
            </p:cNvSpPr>
            <p:nvPr/>
          </p:nvSpPr>
          <p:spPr bwMode="auto">
            <a:xfrm>
              <a:off x="3760"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2" name="Line 138"/>
            <p:cNvSpPr>
              <a:spLocks noChangeShapeType="1"/>
            </p:cNvSpPr>
            <p:nvPr/>
          </p:nvSpPr>
          <p:spPr bwMode="auto">
            <a:xfrm>
              <a:off x="3744"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3" name="Line 139"/>
            <p:cNvSpPr>
              <a:spLocks noChangeShapeType="1"/>
            </p:cNvSpPr>
            <p:nvPr/>
          </p:nvSpPr>
          <p:spPr bwMode="auto">
            <a:xfrm>
              <a:off x="283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4" name="Line 140"/>
            <p:cNvSpPr>
              <a:spLocks noChangeShapeType="1"/>
            </p:cNvSpPr>
            <p:nvPr/>
          </p:nvSpPr>
          <p:spPr bwMode="auto">
            <a:xfrm>
              <a:off x="2848"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5" name="Line 141"/>
            <p:cNvSpPr>
              <a:spLocks noChangeShapeType="1"/>
            </p:cNvSpPr>
            <p:nvPr/>
          </p:nvSpPr>
          <p:spPr bwMode="auto">
            <a:xfrm>
              <a:off x="736"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6" name="Line 142"/>
            <p:cNvSpPr>
              <a:spLocks noChangeShapeType="1"/>
            </p:cNvSpPr>
            <p:nvPr/>
          </p:nvSpPr>
          <p:spPr bwMode="auto">
            <a:xfrm>
              <a:off x="1552"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7" name="Line 143"/>
            <p:cNvSpPr>
              <a:spLocks noChangeShapeType="1"/>
            </p:cNvSpPr>
            <p:nvPr/>
          </p:nvSpPr>
          <p:spPr bwMode="auto">
            <a:xfrm>
              <a:off x="4048"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8" name="Line 144"/>
            <p:cNvSpPr>
              <a:spLocks noChangeShapeType="1"/>
            </p:cNvSpPr>
            <p:nvPr/>
          </p:nvSpPr>
          <p:spPr bwMode="auto">
            <a:xfrm>
              <a:off x="3232"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9" name="Line 145"/>
            <p:cNvSpPr>
              <a:spLocks noChangeShapeType="1"/>
            </p:cNvSpPr>
            <p:nvPr/>
          </p:nvSpPr>
          <p:spPr bwMode="auto">
            <a:xfrm>
              <a:off x="728"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0" name="Rectangle 146"/>
            <p:cNvSpPr>
              <a:spLocks noChangeArrowheads="1"/>
            </p:cNvSpPr>
            <p:nvPr/>
          </p:nvSpPr>
          <p:spPr bwMode="auto">
            <a:xfrm>
              <a:off x="87" y="3889"/>
              <a:ext cx="278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Early Read Cycle: OE_L asserted before CAS_L</a:t>
              </a:r>
            </a:p>
          </p:txBody>
        </p:sp>
        <p:sp>
          <p:nvSpPr>
            <p:cNvPr id="11411" name="Line 147"/>
            <p:cNvSpPr>
              <a:spLocks noChangeShapeType="1"/>
            </p:cNvSpPr>
            <p:nvPr/>
          </p:nvSpPr>
          <p:spPr bwMode="auto">
            <a:xfrm>
              <a:off x="3224"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2" name="Rectangle 148"/>
            <p:cNvSpPr>
              <a:spLocks noChangeArrowheads="1"/>
            </p:cNvSpPr>
            <p:nvPr/>
          </p:nvSpPr>
          <p:spPr bwMode="auto">
            <a:xfrm>
              <a:off x="3015" y="3887"/>
              <a:ext cx="2639"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Late Read Cycle: OE_L asserted after CAS_L</a:t>
              </a:r>
            </a:p>
          </p:txBody>
        </p:sp>
        <p:sp>
          <p:nvSpPr>
            <p:cNvPr id="11413" name="Rectangle 149"/>
            <p:cNvSpPr>
              <a:spLocks noChangeArrowheads="1"/>
            </p:cNvSpPr>
            <p:nvPr/>
          </p:nvSpPr>
          <p:spPr bwMode="auto">
            <a:xfrm>
              <a:off x="1335" y="3216"/>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414" name="Rectangle 150"/>
            <p:cNvSpPr>
              <a:spLocks noChangeArrowheads="1"/>
            </p:cNvSpPr>
            <p:nvPr/>
          </p:nvSpPr>
          <p:spPr bwMode="auto">
            <a:xfrm>
              <a:off x="2103"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Data Out</a:t>
              </a:r>
            </a:p>
          </p:txBody>
        </p:sp>
        <p:sp>
          <p:nvSpPr>
            <p:cNvPr id="11415" name="Rectangle 151"/>
            <p:cNvSpPr>
              <a:spLocks noChangeArrowheads="1"/>
            </p:cNvSpPr>
            <p:nvPr/>
          </p:nvSpPr>
          <p:spPr bwMode="auto">
            <a:xfrm>
              <a:off x="354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High Z</a:t>
              </a:r>
            </a:p>
          </p:txBody>
        </p:sp>
        <p:sp>
          <p:nvSpPr>
            <p:cNvPr id="11416" name="Line 152"/>
            <p:cNvSpPr>
              <a:spLocks noChangeShapeType="1"/>
            </p:cNvSpPr>
            <p:nvPr/>
          </p:nvSpPr>
          <p:spPr bwMode="auto">
            <a:xfrm>
              <a:off x="4136" y="3600"/>
              <a:ext cx="32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7" name="Line 153"/>
            <p:cNvSpPr>
              <a:spLocks noChangeShapeType="1"/>
            </p:cNvSpPr>
            <p:nvPr/>
          </p:nvSpPr>
          <p:spPr bwMode="auto">
            <a:xfrm flipH="1">
              <a:off x="4600" y="3600"/>
              <a:ext cx="35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8" name="Line 154"/>
            <p:cNvSpPr>
              <a:spLocks noChangeShapeType="1"/>
            </p:cNvSpPr>
            <p:nvPr/>
          </p:nvSpPr>
          <p:spPr bwMode="auto">
            <a:xfrm flipH="1">
              <a:off x="1336" y="3600"/>
              <a:ext cx="208" cy="0"/>
            </a:xfrm>
            <a:prstGeom prst="line">
              <a:avLst/>
            </a:prstGeom>
            <a:noFill/>
            <a:ln w="25400">
              <a:solidFill>
                <a:schemeClr val="tx1"/>
              </a:solidFill>
              <a:round/>
              <a:headEnd/>
              <a:tailEnd/>
            </a:ln>
            <a:effectLst/>
          </p:spPr>
          <p:txBody>
            <a:bodyPr wrap="none" anchor="ctr"/>
            <a:lstStyle/>
            <a:p>
              <a:endParaRPr lang="zh-CN" altLang="en-US"/>
            </a:p>
          </p:txBody>
        </p:sp>
      </p:grpSp>
      <p:sp>
        <p:nvSpPr>
          <p:cNvPr id="3" name="矩形 2">
            <a:extLst>
              <a:ext uri="{FF2B5EF4-FFF2-40B4-BE49-F238E27FC236}">
                <a16:creationId xmlns:a16="http://schemas.microsoft.com/office/drawing/2014/main" id="{F4E27C8A-C8C8-45EA-B6C6-5008FA81DA88}"/>
              </a:ext>
            </a:extLst>
          </p:cNvPr>
          <p:cNvSpPr/>
          <p:nvPr/>
        </p:nvSpPr>
        <p:spPr bwMode="auto">
          <a:xfrm>
            <a:off x="1279525" y="3354045"/>
            <a:ext cx="3143248" cy="1654713"/>
          </a:xfrm>
          <a:prstGeom prst="rect">
            <a:avLst/>
          </a:prstGeom>
          <a:noFill/>
          <a:ln w="28575" cap="flat" cmpd="sng" algn="ctr">
            <a:solidFill>
              <a:srgbClr val="FF0000"/>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a:ln>
                <a:noFill/>
              </a:ln>
              <a:solidFill>
                <a:schemeClr val="tx2"/>
              </a:solidFill>
              <a:effectLst/>
              <a:latin typeface="Arial" pitchFamily="34" charset="0"/>
              <a:ea typeface="宋体" pitchFamily="2" charset="-122"/>
            </a:endParaRPr>
          </a:p>
        </p:txBody>
      </p:sp>
      <p:sp>
        <p:nvSpPr>
          <p:cNvPr id="159" name="矩形 158">
            <a:extLst>
              <a:ext uri="{FF2B5EF4-FFF2-40B4-BE49-F238E27FC236}">
                <a16:creationId xmlns:a16="http://schemas.microsoft.com/office/drawing/2014/main" id="{15023A02-47E0-43BB-9E78-18EEE32A98C5}"/>
              </a:ext>
            </a:extLst>
          </p:cNvPr>
          <p:cNvSpPr/>
          <p:nvPr/>
        </p:nvSpPr>
        <p:spPr bwMode="auto">
          <a:xfrm>
            <a:off x="6035673" y="3384760"/>
            <a:ext cx="2371725" cy="1654713"/>
          </a:xfrm>
          <a:prstGeom prst="rect">
            <a:avLst/>
          </a:prstGeom>
          <a:noFill/>
          <a:ln w="28575" cap="flat" cmpd="sng" algn="ctr">
            <a:solidFill>
              <a:srgbClr val="FF0000"/>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a:ln>
                <a:noFill/>
              </a:ln>
              <a:solidFill>
                <a:schemeClr val="tx2"/>
              </a:solidFill>
              <a:effectLst/>
              <a:latin typeface="Arial" pitchFamily="34" charset="0"/>
              <a:ea typeface="宋体" pitchFamily="2" charset="-122"/>
            </a:endParaRPr>
          </a:p>
        </p:txBody>
      </p:sp>
      <p:sp>
        <p:nvSpPr>
          <p:cNvPr id="4" name="文本框 3">
            <a:extLst>
              <a:ext uri="{FF2B5EF4-FFF2-40B4-BE49-F238E27FC236}">
                <a16:creationId xmlns:a16="http://schemas.microsoft.com/office/drawing/2014/main" id="{F53650E0-AF8C-4803-B4A9-2973D5C231DA}"/>
              </a:ext>
            </a:extLst>
          </p:cNvPr>
          <p:cNvSpPr txBox="1"/>
          <p:nvPr/>
        </p:nvSpPr>
        <p:spPr>
          <a:xfrm>
            <a:off x="5032375" y="260648"/>
            <a:ext cx="3375023" cy="1077218"/>
          </a:xfrm>
          <a:prstGeom prst="rect">
            <a:avLst/>
          </a:prstGeom>
          <a:noFill/>
        </p:spPr>
        <p:txBody>
          <a:bodyPr wrap="square" rtlCol="0">
            <a:spAutoFit/>
          </a:bodyPr>
          <a:lstStyle/>
          <a:p>
            <a:r>
              <a:rPr lang="zh-CN" altLang="en-US" sz="3200" dirty="0"/>
              <a:t>左边时间短，功耗高，右边相反</a:t>
            </a:r>
          </a:p>
        </p:txBody>
      </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357158" y="0"/>
            <a:ext cx="8558242" cy="1295400"/>
          </a:xfrm>
        </p:spPr>
        <p:txBody>
          <a:bodyPr/>
          <a:lstStyle/>
          <a:p>
            <a:r>
              <a:rPr lang="en-US" altLang="zh-CN" sz="2800" dirty="0"/>
              <a:t>Times of fast and slow </a:t>
            </a:r>
            <a:r>
              <a:rPr lang="en-US" altLang="zh-CN" sz="2800" dirty="0" err="1"/>
              <a:t>DRAMs</a:t>
            </a:r>
            <a:r>
              <a:rPr lang="en-US" altLang="zh-CN" sz="2800" dirty="0"/>
              <a:t> with each generation.</a:t>
            </a:r>
            <a:endParaRPr lang="en-US" altLang="zh-CN" sz="2800" b="1" dirty="0"/>
          </a:p>
        </p:txBody>
      </p:sp>
      <p:sp>
        <p:nvSpPr>
          <p:cNvPr id="58371" name="Rectangle 3"/>
          <p:cNvSpPr>
            <a:spLocks noGrp="1" noRot="1" noChangeArrowheads="1"/>
          </p:cNvSpPr>
          <p:nvPr>
            <p:ph idx="1"/>
          </p:nvPr>
        </p:nvSpPr>
        <p:spPr/>
        <p:txBody>
          <a:bodyPr/>
          <a:lstStyle/>
          <a:p>
            <a:endParaRPr lang="zh-CN" altLang="zh-CN"/>
          </a:p>
        </p:txBody>
      </p:sp>
      <p:pic>
        <p:nvPicPr>
          <p:cNvPr id="58372" name="Picture 4"/>
          <p:cNvPicPr>
            <a:picLocks noChangeAspect="1" noChangeArrowheads="1"/>
          </p:cNvPicPr>
          <p:nvPr/>
        </p:nvPicPr>
        <p:blipFill>
          <a:blip r:embed="rId2"/>
          <a:srcRect/>
          <a:stretch>
            <a:fillRect/>
          </a:stretch>
        </p:blipFill>
        <p:spPr bwMode="auto">
          <a:xfrm>
            <a:off x="642910" y="1214422"/>
            <a:ext cx="7696200" cy="5075237"/>
          </a:xfrm>
          <a:prstGeom prst="rect">
            <a:avLst/>
          </a:prstGeom>
          <a:noFill/>
          <a:ln w="19050">
            <a:noFill/>
            <a:miter lim="800000"/>
            <a:headEnd/>
            <a:tailEnd type="none" w="sm" len="med"/>
          </a:ln>
          <a:effectLst/>
        </p:spPr>
      </p:pic>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500034" y="0"/>
            <a:ext cx="8274079" cy="1066800"/>
          </a:xfrm>
        </p:spPr>
        <p:txBody>
          <a:bodyPr/>
          <a:lstStyle/>
          <a:p>
            <a:r>
              <a:rPr lang="en-US" altLang="zh-CN" sz="2800" dirty="0"/>
              <a:t>Times of fast and slow </a:t>
            </a:r>
            <a:r>
              <a:rPr lang="en-US" altLang="zh-CN" sz="2800" dirty="0" err="1"/>
              <a:t>DRAMs</a:t>
            </a:r>
            <a:r>
              <a:rPr lang="en-US" altLang="zh-CN" sz="2800" dirty="0"/>
              <a:t> with each generation.</a:t>
            </a:r>
            <a:endParaRPr lang="en-US" altLang="zh-CN" sz="2800" b="1" dirty="0"/>
          </a:p>
        </p:txBody>
      </p:sp>
      <p:sp>
        <p:nvSpPr>
          <p:cNvPr id="15363" name="Rectangle 3"/>
          <p:cNvSpPr>
            <a:spLocks noGrp="1" noRot="1" noChangeArrowheads="1"/>
          </p:cNvSpPr>
          <p:nvPr>
            <p:ph idx="1"/>
          </p:nvPr>
        </p:nvSpPr>
        <p:spPr/>
        <p:txBody>
          <a:bodyPr/>
          <a:lstStyle/>
          <a:p>
            <a:endParaRPr lang="zh-CN" altLang="zh-CN"/>
          </a:p>
        </p:txBody>
      </p:sp>
      <p:pic>
        <p:nvPicPr>
          <p:cNvPr id="15364" name="Picture 4"/>
          <p:cNvPicPr>
            <a:picLocks noChangeAspect="1" noChangeArrowheads="1"/>
          </p:cNvPicPr>
          <p:nvPr/>
        </p:nvPicPr>
        <p:blipFill>
          <a:blip r:embed="rId2"/>
          <a:srcRect/>
          <a:stretch>
            <a:fillRect/>
          </a:stretch>
        </p:blipFill>
        <p:spPr bwMode="auto">
          <a:xfrm>
            <a:off x="611188" y="1125538"/>
            <a:ext cx="7696200" cy="5075237"/>
          </a:xfrm>
          <a:prstGeom prst="rect">
            <a:avLst/>
          </a:prstGeom>
          <a:noFill/>
          <a:ln w="19050">
            <a:noFill/>
            <a:miter lim="800000"/>
            <a:headEnd/>
            <a:tailEnd type="none" w="sm" len="med"/>
          </a:ln>
          <a:effectLst/>
        </p:spPr>
      </p:pic>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285721" y="0"/>
            <a:ext cx="8607454" cy="1143000"/>
          </a:xfrm>
        </p:spPr>
        <p:txBody>
          <a:bodyPr/>
          <a:lstStyle/>
          <a:p>
            <a:r>
              <a:rPr lang="en-US" altLang="zh-CN" sz="2800" dirty="0">
                <a:solidFill>
                  <a:srgbClr val="0000FF"/>
                </a:solidFill>
              </a:rPr>
              <a:t>1</a:t>
            </a:r>
            <a:r>
              <a:rPr lang="en-US" altLang="zh-CN" sz="2800" baseline="30000" dirty="0">
                <a:solidFill>
                  <a:srgbClr val="0000FF"/>
                </a:solidFill>
              </a:rPr>
              <a:t>st</a:t>
            </a:r>
            <a:r>
              <a:rPr lang="en-US" altLang="zh-CN" sz="2800" dirty="0"/>
              <a:t> Improving DRAM Performance</a:t>
            </a:r>
            <a:br>
              <a:rPr lang="en-US" altLang="zh-CN" sz="2800" dirty="0"/>
            </a:br>
            <a:r>
              <a:rPr lang="en-US" altLang="zh-CN" sz="2800" dirty="0"/>
              <a:t> </a:t>
            </a:r>
            <a:r>
              <a:rPr lang="en-US" sz="2800" dirty="0">
                <a:solidFill>
                  <a:srgbClr val="0000FF"/>
                </a:solidFill>
              </a:rPr>
              <a:t>Fast Page Mode DRAM (FPM)</a:t>
            </a:r>
          </a:p>
        </p:txBody>
      </p:sp>
      <p:sp>
        <p:nvSpPr>
          <p:cNvPr id="20483" name="Rectangle 3"/>
          <p:cNvSpPr>
            <a:spLocks noGrp="1" noRot="1" noChangeArrowheads="1"/>
          </p:cNvSpPr>
          <p:nvPr>
            <p:ph idx="1"/>
          </p:nvPr>
        </p:nvSpPr>
        <p:spPr>
          <a:xfrm>
            <a:off x="228600" y="1371600"/>
            <a:ext cx="8610600" cy="3429000"/>
          </a:xfrm>
        </p:spPr>
        <p:txBody>
          <a:bodyPr/>
          <a:lstStyle/>
          <a:p>
            <a:pPr>
              <a:lnSpc>
                <a:spcPct val="90000"/>
              </a:lnSpc>
            </a:pPr>
            <a:r>
              <a:rPr lang="en-US" sz="2400"/>
              <a:t>Timing signals that allow repeated accesses to the row buffer </a:t>
            </a:r>
            <a:r>
              <a:rPr lang="en-US" sz="2400">
                <a:solidFill>
                  <a:srgbClr val="0000FF"/>
                </a:solidFill>
              </a:rPr>
              <a:t>(page)</a:t>
            </a:r>
            <a:r>
              <a:rPr lang="en-US" sz="2400">
                <a:solidFill>
                  <a:schemeClr val="hlink"/>
                </a:solidFill>
              </a:rPr>
              <a:t> </a:t>
            </a:r>
            <a:r>
              <a:rPr lang="en-US" sz="2400"/>
              <a:t>without another row access time</a:t>
            </a:r>
          </a:p>
          <a:p>
            <a:pPr>
              <a:lnSpc>
                <a:spcPct val="90000"/>
              </a:lnSpc>
            </a:pPr>
            <a:r>
              <a:rPr lang="en-US" sz="2400"/>
              <a:t> Such a buffer comes naturally, as each array will buffer 1024 to 2048 bits for each access.</a:t>
            </a:r>
            <a:r>
              <a:rPr lang="en-US" sz="2800" b="1"/>
              <a:t> </a:t>
            </a:r>
            <a:endParaRPr lang="en-US" sz="2800"/>
          </a:p>
          <a:p>
            <a:pPr>
              <a:lnSpc>
                <a:spcPct val="90000"/>
              </a:lnSpc>
            </a:pPr>
            <a:r>
              <a:rPr lang="en-US" sz="2400">
                <a:solidFill>
                  <a:srgbClr val="0000FF"/>
                </a:solidFill>
              </a:rPr>
              <a:t>Page</a:t>
            </a:r>
            <a:r>
              <a:rPr lang="en-US" sz="2400"/>
              <a:t>: </a:t>
            </a:r>
            <a:r>
              <a:rPr lang="en-US" sz="2400">
                <a:solidFill>
                  <a:srgbClr val="0000FF"/>
                </a:solidFill>
              </a:rPr>
              <a:t>All bits on the same ROW (Spatial Locality)</a:t>
            </a:r>
          </a:p>
          <a:p>
            <a:pPr lvl="1">
              <a:lnSpc>
                <a:spcPct val="90000"/>
              </a:lnSpc>
            </a:pPr>
            <a:r>
              <a:rPr lang="en-US" sz="2400"/>
              <a:t>Don</a:t>
            </a:r>
            <a:r>
              <a:rPr lang="en-US" sz="2400">
                <a:latin typeface="Comic Sans MS"/>
              </a:rPr>
              <a:t>’</a:t>
            </a:r>
            <a:r>
              <a:rPr lang="en-US" sz="2400"/>
              <a:t>t need to wait for wordline to recharge</a:t>
            </a:r>
          </a:p>
          <a:p>
            <a:pPr lvl="1">
              <a:lnSpc>
                <a:spcPct val="90000"/>
              </a:lnSpc>
            </a:pPr>
            <a:r>
              <a:rPr lang="en-US" sz="2400"/>
              <a:t>Toggle CAS with new column address</a:t>
            </a:r>
          </a:p>
        </p:txBody>
      </p:sp>
      <p:graphicFrame>
        <p:nvGraphicFramePr>
          <p:cNvPr id="20484" name="Object 4"/>
          <p:cNvGraphicFramePr>
            <a:graphicFrameLocks noChangeAspect="1"/>
          </p:cNvGraphicFramePr>
          <p:nvPr/>
        </p:nvGraphicFramePr>
        <p:xfrm>
          <a:off x="395288" y="4437063"/>
          <a:ext cx="8382000" cy="1600200"/>
        </p:xfrm>
        <a:graphic>
          <a:graphicData uri="http://schemas.openxmlformats.org/presentationml/2006/ole">
            <mc:AlternateContent xmlns:mc="http://schemas.openxmlformats.org/markup-compatibility/2006">
              <mc:Choice xmlns:v="urn:schemas-microsoft-com:vml" Requires="v">
                <p:oleObj name="位图图像" r:id="rId2" imgW="6386113" imgH="1280271" progId="PBrush">
                  <p:embed/>
                </p:oleObj>
              </mc:Choice>
              <mc:Fallback>
                <p:oleObj name="位图图像" r:id="rId2" imgW="6386113" imgH="1280271" progId="PBrush">
                  <p:embed/>
                  <p:pic>
                    <p:nvPicPr>
                      <p:cNvPr id="2048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437063"/>
                        <a:ext cx="8382000" cy="160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arn(inHorizontal)">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57158" y="0"/>
            <a:ext cx="8786842" cy="971550"/>
          </a:xfrm>
        </p:spPr>
        <p:txBody>
          <a:bodyPr/>
          <a:lstStyle/>
          <a:p>
            <a:r>
              <a:rPr lang="en-US" altLang="zh-CN" sz="2800" dirty="0">
                <a:solidFill>
                  <a:srgbClr val="0000FF"/>
                </a:solidFill>
              </a:rPr>
              <a:t>2</a:t>
            </a:r>
            <a:r>
              <a:rPr lang="en-US" altLang="zh-CN" sz="2800" baseline="30000" dirty="0">
                <a:solidFill>
                  <a:srgbClr val="0000FF"/>
                </a:solidFill>
              </a:rPr>
              <a:t>nd</a:t>
            </a:r>
            <a:r>
              <a:rPr lang="en-US" altLang="zh-CN" sz="2800" dirty="0"/>
              <a:t> Improving DRAM Performance</a:t>
            </a:r>
            <a:r>
              <a:rPr lang="en-US" altLang="zh-CN" sz="3200" dirty="0"/>
              <a:t> </a:t>
            </a:r>
            <a:br>
              <a:rPr lang="en-US" altLang="zh-CN" sz="3200" dirty="0"/>
            </a:br>
            <a:r>
              <a:rPr lang="en-US" sz="2400" dirty="0">
                <a:solidFill>
                  <a:srgbClr val="0000FF"/>
                </a:solidFill>
              </a:rPr>
              <a:t>Synchronous DRAM</a:t>
            </a:r>
            <a:r>
              <a:rPr lang="en-US" altLang="zh-CN" sz="3200" dirty="0"/>
              <a:t> </a:t>
            </a:r>
            <a:endParaRPr lang="en-US" sz="3200" dirty="0"/>
          </a:p>
        </p:txBody>
      </p:sp>
      <p:sp>
        <p:nvSpPr>
          <p:cNvPr id="21507" name="Rectangle 3"/>
          <p:cNvSpPr>
            <a:spLocks noGrp="1" noRot="1" noChangeArrowheads="1"/>
          </p:cNvSpPr>
          <p:nvPr>
            <p:ph idx="1"/>
          </p:nvPr>
        </p:nvSpPr>
        <p:spPr>
          <a:xfrm>
            <a:off x="285720" y="1285860"/>
            <a:ext cx="8569325" cy="2663825"/>
          </a:xfrm>
        </p:spPr>
        <p:txBody>
          <a:bodyPr/>
          <a:lstStyle/>
          <a:p>
            <a:pPr>
              <a:lnSpc>
                <a:spcPct val="90000"/>
              </a:lnSpc>
            </a:pPr>
            <a:r>
              <a:rPr lang="en-US" sz="2400" dirty="0">
                <a:latin typeface="Comic Sans MS" pitchFamily="66" charset="0"/>
              </a:rPr>
              <a:t>conventional </a:t>
            </a:r>
            <a:r>
              <a:rPr lang="en-US" sz="2400" dirty="0" err="1">
                <a:latin typeface="Comic Sans MS" pitchFamily="66" charset="0"/>
              </a:rPr>
              <a:t>DRAMs</a:t>
            </a:r>
            <a:r>
              <a:rPr lang="en-US" sz="2400" dirty="0">
                <a:latin typeface="Comic Sans MS" pitchFamily="66" charset="0"/>
              </a:rPr>
              <a:t> have an </a:t>
            </a:r>
            <a:r>
              <a:rPr lang="en-US" sz="2400" dirty="0">
                <a:solidFill>
                  <a:srgbClr val="0000FF"/>
                </a:solidFill>
                <a:latin typeface="Comic Sans MS" pitchFamily="66" charset="0"/>
              </a:rPr>
              <a:t>asynchronous</a:t>
            </a:r>
            <a:r>
              <a:rPr lang="en-US" sz="2400" dirty="0">
                <a:latin typeface="Comic Sans MS" pitchFamily="66" charset="0"/>
              </a:rPr>
              <a:t> interface to the memory controller, and hence every transfer involves overhead to synchronize with the controller. </a:t>
            </a:r>
          </a:p>
          <a:p>
            <a:pPr>
              <a:lnSpc>
                <a:spcPct val="90000"/>
              </a:lnSpc>
            </a:pPr>
            <a:r>
              <a:rPr lang="en-US" sz="2400" dirty="0">
                <a:latin typeface="Comic Sans MS" pitchFamily="66" charset="0"/>
              </a:rPr>
              <a:t>The solution was to add a clock signal to the DRAM interface, so that the repeated transfers would not bear that overhead.</a:t>
            </a:r>
          </a:p>
          <a:p>
            <a:pPr lvl="1">
              <a:lnSpc>
                <a:spcPct val="90000"/>
              </a:lnSpc>
            </a:pPr>
            <a:r>
              <a:rPr lang="en-US" sz="2000" dirty="0">
                <a:latin typeface="Comic Sans MS" pitchFamily="66" charset="0"/>
              </a:rPr>
              <a:t>Data output is in bursts w/ each element clocked</a:t>
            </a:r>
          </a:p>
        </p:txBody>
      </p:sp>
      <p:pic>
        <p:nvPicPr>
          <p:cNvPr id="21508" name="Picture 4" descr="a"/>
          <p:cNvPicPr>
            <a:picLocks noChangeAspect="1" noChangeArrowheads="1"/>
          </p:cNvPicPr>
          <p:nvPr/>
        </p:nvPicPr>
        <p:blipFill>
          <a:blip r:embed="rId2"/>
          <a:srcRect/>
          <a:stretch>
            <a:fillRect/>
          </a:stretch>
        </p:blipFill>
        <p:spPr bwMode="auto">
          <a:xfrm>
            <a:off x="1403350" y="4149725"/>
            <a:ext cx="6686550" cy="2217738"/>
          </a:xfrm>
          <a:prstGeom prst="rect">
            <a:avLst/>
          </a:prstGeom>
          <a:noFill/>
        </p:spPr>
      </p:pic>
      <p:sp>
        <p:nvSpPr>
          <p:cNvPr id="2" name="文本框 1">
            <a:extLst>
              <a:ext uri="{FF2B5EF4-FFF2-40B4-BE49-F238E27FC236}">
                <a16:creationId xmlns:a16="http://schemas.microsoft.com/office/drawing/2014/main" id="{D57F5AEE-BB15-4C15-A67A-EEA4212FCAB5}"/>
              </a:ext>
            </a:extLst>
          </p:cNvPr>
          <p:cNvSpPr txBox="1"/>
          <p:nvPr/>
        </p:nvSpPr>
        <p:spPr>
          <a:xfrm>
            <a:off x="369307" y="5150500"/>
            <a:ext cx="1224136" cy="707886"/>
          </a:xfrm>
          <a:prstGeom prst="rect">
            <a:avLst/>
          </a:prstGeom>
          <a:noFill/>
        </p:spPr>
        <p:txBody>
          <a:bodyPr wrap="square" rtlCol="0">
            <a:spAutoFit/>
          </a:bodyPr>
          <a:lstStyle/>
          <a:p>
            <a:r>
              <a:rPr lang="zh-CN" altLang="en-US" sz="2000" dirty="0"/>
              <a:t>一个字是</a:t>
            </a:r>
            <a:r>
              <a:rPr lang="en-US" altLang="zh-CN" sz="2000" dirty="0"/>
              <a:t>8</a:t>
            </a:r>
            <a:r>
              <a:rPr lang="zh-CN" altLang="en-US" sz="2000" dirty="0"/>
              <a:t>字节</a:t>
            </a:r>
          </a:p>
        </p:txBody>
      </p:sp>
      <p:sp>
        <p:nvSpPr>
          <p:cNvPr id="6" name="文本框 5">
            <a:extLst>
              <a:ext uri="{FF2B5EF4-FFF2-40B4-BE49-F238E27FC236}">
                <a16:creationId xmlns:a16="http://schemas.microsoft.com/office/drawing/2014/main" id="{1D671E02-CC2F-4561-9BEA-42BB4251A3D9}"/>
              </a:ext>
            </a:extLst>
          </p:cNvPr>
          <p:cNvSpPr txBox="1"/>
          <p:nvPr/>
        </p:nvSpPr>
        <p:spPr>
          <a:xfrm>
            <a:off x="369307" y="4581128"/>
            <a:ext cx="4752528" cy="369332"/>
          </a:xfrm>
          <a:prstGeom prst="rect">
            <a:avLst/>
          </a:prstGeom>
          <a:noFill/>
        </p:spPr>
        <p:txBody>
          <a:bodyPr wrap="square" rtlCol="0">
            <a:spAutoFit/>
          </a:bodyPr>
          <a:lstStyle/>
          <a:p>
            <a:r>
              <a:rPr lang="zh-CN" altLang="en-US" sz="1800" dirty="0"/>
              <a:t>时钟是用来同步的</a:t>
            </a:r>
          </a:p>
        </p:txBody>
      </p:sp>
    </p:spTree>
  </p:cSld>
  <p:clrMapOvr>
    <a:masterClrMapping/>
  </p:clrMapOvr>
  <p:transition spd="slow">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285721" y="0"/>
            <a:ext cx="7961342" cy="1196975"/>
          </a:xfrm>
        </p:spPr>
        <p:txBody>
          <a:bodyPr/>
          <a:lstStyle/>
          <a:p>
            <a:r>
              <a:rPr lang="en-US" altLang="zh-CN" sz="2400" dirty="0">
                <a:solidFill>
                  <a:srgbClr val="0000FF"/>
                </a:solidFill>
              </a:rPr>
              <a:t>3</a:t>
            </a:r>
            <a:r>
              <a:rPr lang="en-US" altLang="zh-CN" sz="2400" baseline="30000" dirty="0">
                <a:solidFill>
                  <a:srgbClr val="0000FF"/>
                </a:solidFill>
              </a:rPr>
              <a:t>rd</a:t>
            </a:r>
            <a:r>
              <a:rPr lang="en-US" altLang="zh-CN" sz="2400" dirty="0"/>
              <a:t> Improving DRAM Performance</a:t>
            </a:r>
            <a:r>
              <a:rPr lang="en-US" altLang="zh-CN" sz="3200" dirty="0"/>
              <a:t> </a:t>
            </a:r>
            <a:br>
              <a:rPr lang="en-US" altLang="zh-CN" sz="3200" dirty="0"/>
            </a:br>
            <a:r>
              <a:rPr lang="en-US" sz="2400" dirty="0" err="1"/>
              <a:t>DDR</a:t>
            </a:r>
            <a:r>
              <a:rPr lang="en-US" altLang="zh-CN" sz="2400" dirty="0"/>
              <a:t>--</a:t>
            </a:r>
            <a:r>
              <a:rPr lang="en-US" sz="2800" dirty="0">
                <a:solidFill>
                  <a:srgbClr val="0000FF"/>
                </a:solidFill>
              </a:rPr>
              <a:t>Double data rate</a:t>
            </a:r>
            <a:r>
              <a:rPr lang="en-US" sz="3200" dirty="0">
                <a:solidFill>
                  <a:srgbClr val="0000FF"/>
                </a:solidFill>
              </a:rPr>
              <a:t> </a:t>
            </a:r>
          </a:p>
        </p:txBody>
      </p:sp>
      <p:sp>
        <p:nvSpPr>
          <p:cNvPr id="22531" name="Rectangle 3"/>
          <p:cNvSpPr>
            <a:spLocks noGrp="1" noRot="1" noChangeArrowheads="1"/>
          </p:cNvSpPr>
          <p:nvPr>
            <p:ph idx="1"/>
          </p:nvPr>
        </p:nvSpPr>
        <p:spPr>
          <a:xfrm>
            <a:off x="539750" y="1487488"/>
            <a:ext cx="8332788" cy="3863975"/>
          </a:xfrm>
        </p:spPr>
        <p:txBody>
          <a:bodyPr/>
          <a:lstStyle/>
          <a:p>
            <a:r>
              <a:rPr lang="en-US" sz="2000" b="1">
                <a:latin typeface="Comic Sans MS" pitchFamily="66" charset="0"/>
              </a:rPr>
              <a:t>On both the </a:t>
            </a:r>
            <a:r>
              <a:rPr lang="en-US" sz="2000">
                <a:latin typeface="Comic Sans MS" pitchFamily="66" charset="0"/>
              </a:rPr>
              <a:t>rising edge and falling edge</a:t>
            </a:r>
            <a:r>
              <a:rPr lang="en-US" sz="2000" b="1">
                <a:latin typeface="Comic Sans MS" pitchFamily="66" charset="0"/>
              </a:rPr>
              <a:t> of the DRAM clock signal, DRAM innovation to increase bandwidth is to transfer data, </a:t>
            </a:r>
          </a:p>
          <a:p>
            <a:pPr lvl="1"/>
            <a:r>
              <a:rPr lang="en-US" sz="2000" b="1">
                <a:latin typeface="Comic Sans MS" pitchFamily="66" charset="0"/>
              </a:rPr>
              <a:t>thereby doubling the peak data rate.</a:t>
            </a:r>
            <a:endParaRPr lang="en-US" altLang="zh-CN" sz="2000" b="1">
              <a:latin typeface="Comic Sans MS" pitchFamily="66" charset="0"/>
            </a:endParaRPr>
          </a:p>
          <a:p>
            <a:endParaRPr lang="en-US" sz="2400" b="1">
              <a:latin typeface="Comic Sans MS" pitchFamily="66" charset="0"/>
            </a:endParaRPr>
          </a:p>
        </p:txBody>
      </p:sp>
      <p:pic>
        <p:nvPicPr>
          <p:cNvPr id="22532" name="Picture 4"/>
          <p:cNvPicPr>
            <a:picLocks noChangeAspect="1" noChangeArrowheads="1"/>
          </p:cNvPicPr>
          <p:nvPr/>
        </p:nvPicPr>
        <p:blipFill>
          <a:blip r:embed="rId2"/>
          <a:srcRect/>
          <a:stretch>
            <a:fillRect/>
          </a:stretch>
        </p:blipFill>
        <p:spPr bwMode="auto">
          <a:xfrm>
            <a:off x="1331913" y="2852738"/>
            <a:ext cx="7200900" cy="3587750"/>
          </a:xfrm>
          <a:prstGeom prst="rect">
            <a:avLst/>
          </a:prstGeom>
          <a:noFill/>
          <a:ln w="9525" algn="ctr">
            <a:noFill/>
            <a:miter lim="800000"/>
            <a:headEnd/>
            <a:tailEnd/>
          </a:ln>
          <a:effectLst/>
        </p:spPr>
      </p:pic>
      <p:grpSp>
        <p:nvGrpSpPr>
          <p:cNvPr id="22537" name="Group 9"/>
          <p:cNvGrpSpPr>
            <a:grpSpLocks/>
          </p:cNvGrpSpPr>
          <p:nvPr/>
        </p:nvGrpSpPr>
        <p:grpSpPr bwMode="auto">
          <a:xfrm>
            <a:off x="519113" y="3644900"/>
            <a:ext cx="812800" cy="2736850"/>
            <a:chOff x="327" y="2296"/>
            <a:chExt cx="512" cy="1724"/>
          </a:xfrm>
        </p:grpSpPr>
        <p:sp>
          <p:nvSpPr>
            <p:cNvPr id="22533" name="Text Box 5"/>
            <p:cNvSpPr txBox="1">
              <a:spLocks noChangeArrowheads="1"/>
            </p:cNvSpPr>
            <p:nvPr/>
          </p:nvSpPr>
          <p:spPr bwMode="auto">
            <a:xfrm>
              <a:off x="327" y="2383"/>
              <a:ext cx="445" cy="1400"/>
            </a:xfrm>
            <a:prstGeom prst="rect">
              <a:avLst/>
            </a:prstGeom>
            <a:noFill/>
            <a:ln w="9525" algn="ctr">
              <a:noFill/>
              <a:miter lim="800000"/>
              <a:headEnd/>
              <a:tailEnd/>
            </a:ln>
            <a:effectLst/>
          </p:spPr>
          <p:txBody>
            <a:bodyPr wrap="none">
              <a:spAutoFit/>
            </a:bodyPr>
            <a:lstStyle/>
            <a:p>
              <a:pPr marL="342900" indent="-342900">
                <a:spcBef>
                  <a:spcPct val="20000"/>
                </a:spcBef>
                <a:buClr>
                  <a:schemeClr val="accent1"/>
                </a:buClr>
                <a:buSzPct val="80000"/>
                <a:buFont typeface="Wingdings" pitchFamily="2" charset="2"/>
                <a:buNone/>
              </a:pPr>
              <a:r>
                <a:rPr kumimoji="1" lang="en-US" altLang="zh-CN" sz="2000">
                  <a:solidFill>
                    <a:srgbClr val="0000FF"/>
                  </a:solidFill>
                </a:rPr>
                <a:t>2.5V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rPr>
                <a:t>1.8v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rPr>
                <a:t>1.5v</a:t>
              </a:r>
            </a:p>
          </p:txBody>
        </p:sp>
        <p:sp>
          <p:nvSpPr>
            <p:cNvPr id="22534" name="Rectangle 6"/>
            <p:cNvSpPr>
              <a:spLocks noChangeArrowheads="1"/>
            </p:cNvSpPr>
            <p:nvPr/>
          </p:nvSpPr>
          <p:spPr bwMode="auto">
            <a:xfrm>
              <a:off x="340" y="2296"/>
              <a:ext cx="499" cy="1724"/>
            </a:xfrm>
            <a:prstGeom prst="rect">
              <a:avLst/>
            </a:prstGeom>
            <a:noFill/>
            <a:ln w="9525" algn="ctr">
              <a:solidFill>
                <a:schemeClr val="tx1"/>
              </a:solidFill>
              <a:miter lim="800000"/>
              <a:headEnd/>
              <a:tailEnd/>
            </a:ln>
            <a:effectLst/>
          </p:spPr>
          <p:txBody>
            <a:bodyPr wrap="none" anchor="ctr">
              <a:spAutoFit/>
            </a:bodyPr>
            <a:lstStyle/>
            <a:p>
              <a:endParaRPr lang="zh-CN" altLang="en-US"/>
            </a:p>
          </p:txBody>
        </p:sp>
        <p:sp>
          <p:nvSpPr>
            <p:cNvPr id="22535" name="Line 7"/>
            <p:cNvSpPr>
              <a:spLocks noChangeShapeType="1"/>
            </p:cNvSpPr>
            <p:nvPr/>
          </p:nvSpPr>
          <p:spPr bwMode="auto">
            <a:xfrm flipH="1">
              <a:off x="340" y="2840"/>
              <a:ext cx="499" cy="0"/>
            </a:xfrm>
            <a:prstGeom prst="line">
              <a:avLst/>
            </a:prstGeom>
            <a:noFill/>
            <a:ln w="9525">
              <a:solidFill>
                <a:schemeClr val="tx1"/>
              </a:solidFill>
              <a:round/>
              <a:headEnd/>
              <a:tailEnd/>
            </a:ln>
            <a:effectLst/>
          </p:spPr>
          <p:txBody>
            <a:bodyPr wrap="none">
              <a:spAutoFit/>
            </a:bodyPr>
            <a:lstStyle/>
            <a:p>
              <a:endParaRPr lang="zh-CN" altLang="en-US"/>
            </a:p>
          </p:txBody>
        </p:sp>
        <p:sp>
          <p:nvSpPr>
            <p:cNvPr id="22536" name="Line 8"/>
            <p:cNvSpPr>
              <a:spLocks noChangeShapeType="1"/>
            </p:cNvSpPr>
            <p:nvPr/>
          </p:nvSpPr>
          <p:spPr bwMode="auto">
            <a:xfrm flipH="1">
              <a:off x="340" y="3430"/>
              <a:ext cx="499" cy="0"/>
            </a:xfrm>
            <a:prstGeom prst="line">
              <a:avLst/>
            </a:prstGeom>
            <a:noFill/>
            <a:ln w="9525">
              <a:solidFill>
                <a:schemeClr val="tx1"/>
              </a:solidFill>
              <a:round/>
              <a:headEnd/>
              <a:tailEnd/>
            </a:ln>
            <a:effectLst/>
          </p:spPr>
          <p:txBody>
            <a:bodyPr wrap="none">
              <a:spAutoFit/>
            </a:bodyPr>
            <a:lstStyle/>
            <a:p>
              <a:endParaRPr lang="zh-CN" altLang="en-US"/>
            </a:p>
          </p:txBody>
        </p:sp>
      </p:grpSp>
    </p:spTree>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57158" y="76200"/>
            <a:ext cx="8863042" cy="1143000"/>
          </a:xfrm>
        </p:spPr>
        <p:txBody>
          <a:bodyPr/>
          <a:lstStyle/>
          <a:p>
            <a:r>
              <a:rPr lang="en-US" altLang="zh-CN" sz="2400" dirty="0" err="1"/>
              <a:t>4</a:t>
            </a:r>
            <a:r>
              <a:rPr lang="en-US" altLang="zh-CN" sz="2400" baseline="30000" dirty="0" err="1"/>
              <a:t>rd</a:t>
            </a:r>
            <a:r>
              <a:rPr lang="en-US" altLang="zh-CN" sz="2400" dirty="0"/>
              <a:t> Improving DRAM Performance</a:t>
            </a:r>
            <a:br>
              <a:rPr lang="en-US" altLang="zh-CN" sz="2400" dirty="0"/>
            </a:br>
            <a:r>
              <a:rPr lang="en-US" sz="2400" dirty="0">
                <a:solidFill>
                  <a:srgbClr val="0000FF"/>
                </a:solidFill>
              </a:rPr>
              <a:t>New DRAM Interface:</a:t>
            </a:r>
            <a:r>
              <a:rPr lang="en-US" sz="2800" dirty="0">
                <a:solidFill>
                  <a:srgbClr val="0000FF"/>
                </a:solidFill>
              </a:rPr>
              <a:t> </a:t>
            </a:r>
            <a:r>
              <a:rPr lang="en-US" sz="2000" dirty="0" err="1">
                <a:solidFill>
                  <a:srgbClr val="0000FF"/>
                </a:solidFill>
              </a:rPr>
              <a:t>RAMBUS</a:t>
            </a:r>
            <a:r>
              <a:rPr lang="en-US" sz="2000" dirty="0">
                <a:solidFill>
                  <a:srgbClr val="0000FF"/>
                </a:solidFill>
              </a:rPr>
              <a:t> (</a:t>
            </a:r>
            <a:r>
              <a:rPr lang="en-US" sz="2000" dirty="0" err="1">
                <a:solidFill>
                  <a:srgbClr val="0000FF"/>
                </a:solidFill>
              </a:rPr>
              <a:t>RDRAM</a:t>
            </a:r>
            <a:r>
              <a:rPr lang="en-US" sz="2000" dirty="0">
                <a:solidFill>
                  <a:srgbClr val="0000FF"/>
                </a:solidFill>
              </a:rPr>
              <a:t>)</a:t>
            </a:r>
          </a:p>
        </p:txBody>
      </p:sp>
      <p:sp>
        <p:nvSpPr>
          <p:cNvPr id="23555" name="Rectangle 3"/>
          <p:cNvSpPr>
            <a:spLocks noGrp="1" noRot="1" noChangeArrowheads="1"/>
          </p:cNvSpPr>
          <p:nvPr>
            <p:ph idx="1"/>
          </p:nvPr>
        </p:nvSpPr>
        <p:spPr>
          <a:xfrm>
            <a:off x="468313" y="1268413"/>
            <a:ext cx="8382000" cy="5257800"/>
          </a:xfrm>
        </p:spPr>
        <p:txBody>
          <a:bodyPr/>
          <a:lstStyle/>
          <a:p>
            <a:pPr>
              <a:lnSpc>
                <a:spcPct val="80000"/>
              </a:lnSpc>
            </a:pPr>
            <a:r>
              <a:rPr lang="en-US" altLang="zh-CN" sz="2400" dirty="0"/>
              <a:t>a type of synchronous dynamic RAM, designed by the </a:t>
            </a:r>
            <a:r>
              <a:rPr lang="en-US" altLang="zh-CN" sz="2400" dirty="0" err="1">
                <a:solidFill>
                  <a:srgbClr val="0000FF"/>
                </a:solidFill>
              </a:rPr>
              <a:t>Rambus</a:t>
            </a:r>
            <a:r>
              <a:rPr lang="en-US" altLang="zh-CN" sz="2400" dirty="0"/>
              <a:t> Corporation.</a:t>
            </a:r>
            <a:r>
              <a:rPr lang="en-US" altLang="zh-CN" dirty="0"/>
              <a:t> </a:t>
            </a:r>
            <a:endParaRPr lang="en-US" altLang="zh-CN" sz="2000" dirty="0">
              <a:solidFill>
                <a:srgbClr val="FF0000"/>
              </a:solidFill>
              <a:latin typeface="Comic Sans MS" pitchFamily="66" charset="0"/>
            </a:endParaRPr>
          </a:p>
          <a:p>
            <a:pPr>
              <a:lnSpc>
                <a:spcPct val="80000"/>
              </a:lnSpc>
            </a:pPr>
            <a:r>
              <a:rPr lang="en-US" sz="2000" dirty="0">
                <a:solidFill>
                  <a:srgbClr val="FF0000"/>
                </a:solidFill>
                <a:latin typeface="Comic Sans MS" pitchFamily="66" charset="0"/>
              </a:rPr>
              <a:t>Each chip has interleaved memory and a high speed interface</a:t>
            </a:r>
            <a:r>
              <a:rPr lang="en-US" sz="2000" dirty="0">
                <a:latin typeface="Comic Sans MS" pitchFamily="66" charset="0"/>
              </a:rPr>
              <a:t>. </a:t>
            </a:r>
          </a:p>
          <a:p>
            <a:pPr>
              <a:lnSpc>
                <a:spcPct val="80000"/>
              </a:lnSpc>
            </a:pPr>
            <a:r>
              <a:rPr lang="en-US" sz="2000" dirty="0">
                <a:solidFill>
                  <a:srgbClr val="0000FF"/>
                </a:solidFill>
                <a:latin typeface="Comic Sans MS" pitchFamily="66" charset="0"/>
              </a:rPr>
              <a:t>Protocol based RAM </a:t>
            </a:r>
            <a:r>
              <a:rPr lang="en-US" sz="2000" dirty="0">
                <a:latin typeface="Comic Sans MS" pitchFamily="66" charset="0"/>
              </a:rPr>
              <a:t>w/ narrow (16-bit) bus</a:t>
            </a:r>
          </a:p>
          <a:p>
            <a:pPr lvl="1">
              <a:lnSpc>
                <a:spcPct val="80000"/>
              </a:lnSpc>
            </a:pPr>
            <a:r>
              <a:rPr lang="en-US" sz="2400" dirty="0">
                <a:latin typeface="Comic Sans MS" pitchFamily="66" charset="0"/>
              </a:rPr>
              <a:t>High clock rate (400 </a:t>
            </a:r>
            <a:r>
              <a:rPr lang="en-US" sz="2400" dirty="0" err="1">
                <a:latin typeface="Comic Sans MS" pitchFamily="66" charset="0"/>
              </a:rPr>
              <a:t>Mhz</a:t>
            </a:r>
            <a:r>
              <a:rPr lang="en-US" sz="2400" dirty="0">
                <a:latin typeface="Comic Sans MS" pitchFamily="66" charset="0"/>
              </a:rPr>
              <a:t>), but long latency</a:t>
            </a:r>
          </a:p>
          <a:p>
            <a:pPr lvl="1">
              <a:lnSpc>
                <a:spcPct val="80000"/>
              </a:lnSpc>
            </a:pPr>
            <a:r>
              <a:rPr lang="en-US" sz="2400" dirty="0">
                <a:latin typeface="Comic Sans MS" pitchFamily="66" charset="0"/>
              </a:rPr>
              <a:t>Pipelined operation</a:t>
            </a:r>
          </a:p>
          <a:p>
            <a:pPr>
              <a:lnSpc>
                <a:spcPct val="80000"/>
              </a:lnSpc>
            </a:pPr>
            <a:r>
              <a:rPr lang="en-US" sz="2000" dirty="0">
                <a:latin typeface="Comic Sans MS" pitchFamily="66" charset="0"/>
              </a:rPr>
              <a:t>Multiple arrays w/ data transferred on both edges of clock</a:t>
            </a:r>
          </a:p>
          <a:p>
            <a:pPr>
              <a:lnSpc>
                <a:spcPct val="80000"/>
              </a:lnSpc>
            </a:pPr>
            <a:r>
              <a:rPr lang="en-US" sz="2000" dirty="0">
                <a:latin typeface="Comic Sans MS" pitchFamily="66" charset="0"/>
              </a:rPr>
              <a:t>The first generation </a:t>
            </a:r>
            <a:r>
              <a:rPr lang="en-US" sz="2000" dirty="0" err="1">
                <a:latin typeface="Comic Sans MS" pitchFamily="66" charset="0"/>
              </a:rPr>
              <a:t>RAMBUS</a:t>
            </a:r>
            <a:r>
              <a:rPr lang="en-US" sz="2000" dirty="0">
                <a:latin typeface="Comic Sans MS" pitchFamily="66" charset="0"/>
              </a:rPr>
              <a:t> interface dropped RAS/</a:t>
            </a:r>
            <a:r>
              <a:rPr lang="en-US" sz="2000" dirty="0" err="1">
                <a:latin typeface="Comic Sans MS" pitchFamily="66" charset="0"/>
              </a:rPr>
              <a:t>CAS</a:t>
            </a:r>
            <a:r>
              <a:rPr lang="en-US" sz="2000" dirty="0">
                <a:latin typeface="Comic Sans MS" pitchFamily="66" charset="0"/>
              </a:rPr>
              <a:t>, replacing it with a </a:t>
            </a:r>
            <a:r>
              <a:rPr lang="en-US" sz="2000" dirty="0">
                <a:solidFill>
                  <a:srgbClr val="0000FF"/>
                </a:solidFill>
                <a:latin typeface="Comic Sans MS" pitchFamily="66" charset="0"/>
              </a:rPr>
              <a:t>bus </a:t>
            </a:r>
            <a:r>
              <a:rPr lang="en-US" sz="2000" dirty="0">
                <a:latin typeface="Comic Sans MS" pitchFamily="66" charset="0"/>
              </a:rPr>
              <a:t>that </a:t>
            </a:r>
            <a:r>
              <a:rPr lang="en-US" sz="2000" dirty="0">
                <a:solidFill>
                  <a:srgbClr val="FF0000"/>
                </a:solidFill>
                <a:latin typeface="Comic Sans MS" pitchFamily="66" charset="0"/>
              </a:rPr>
              <a:t>allows other accesses over the bus between the sending of the address and return of the data</a:t>
            </a:r>
            <a:r>
              <a:rPr lang="en-US" sz="2000" dirty="0">
                <a:latin typeface="Comic Sans MS" pitchFamily="66" charset="0"/>
              </a:rPr>
              <a:t>. It is typically called </a:t>
            </a:r>
            <a:r>
              <a:rPr lang="en-US" sz="2000" i="1" dirty="0" err="1">
                <a:solidFill>
                  <a:srgbClr val="0000FF"/>
                </a:solidFill>
                <a:latin typeface="Comic Sans MS" pitchFamily="66" charset="0"/>
              </a:rPr>
              <a:t>RDRAM</a:t>
            </a:r>
            <a:r>
              <a:rPr lang="en-US" sz="2000" dirty="0">
                <a:latin typeface="Comic Sans MS" pitchFamily="66" charset="0"/>
              </a:rPr>
              <a:t>.</a:t>
            </a:r>
          </a:p>
          <a:p>
            <a:pPr>
              <a:lnSpc>
                <a:spcPct val="80000"/>
              </a:lnSpc>
            </a:pPr>
            <a:r>
              <a:rPr lang="en-US" sz="2000" dirty="0">
                <a:latin typeface="Comic Sans MS" pitchFamily="66" charset="0"/>
              </a:rPr>
              <a:t>The second generation </a:t>
            </a:r>
            <a:r>
              <a:rPr lang="en-US" sz="2000" dirty="0" err="1">
                <a:latin typeface="Comic Sans MS" pitchFamily="66" charset="0"/>
              </a:rPr>
              <a:t>RAMBUS</a:t>
            </a:r>
            <a:r>
              <a:rPr lang="en-US" sz="2000" dirty="0">
                <a:latin typeface="Comic Sans MS" pitchFamily="66" charset="0"/>
              </a:rPr>
              <a:t> interface include </a:t>
            </a:r>
            <a:r>
              <a:rPr lang="en-US" sz="2000" dirty="0">
                <a:solidFill>
                  <a:srgbClr val="FF0000"/>
                </a:solidFill>
                <a:latin typeface="Comic Sans MS" pitchFamily="66" charset="0"/>
              </a:rPr>
              <a:t>a separate row- and column-command buses</a:t>
            </a:r>
            <a:r>
              <a:rPr lang="en-US" sz="2000" dirty="0">
                <a:latin typeface="Comic Sans MS" pitchFamily="66" charset="0"/>
              </a:rPr>
              <a:t> instead of the conventional multiplexing; and a much more sophisticated controller on chip. Because of the separation of data, row, and column buses, three transactions can be performed simultaneously. called </a:t>
            </a:r>
            <a:r>
              <a:rPr lang="en-US" sz="2000" i="1" dirty="0">
                <a:solidFill>
                  <a:srgbClr val="0000FF"/>
                </a:solidFill>
                <a:latin typeface="Comic Sans MS" pitchFamily="66" charset="0"/>
              </a:rPr>
              <a:t>Direct </a:t>
            </a:r>
            <a:r>
              <a:rPr lang="en-US" sz="2000" i="1" dirty="0" err="1">
                <a:solidFill>
                  <a:srgbClr val="0000FF"/>
                </a:solidFill>
                <a:latin typeface="Comic Sans MS" pitchFamily="66" charset="0"/>
              </a:rPr>
              <a:t>RDRAM</a:t>
            </a:r>
            <a:r>
              <a:rPr lang="en-US" sz="2000" i="1" dirty="0">
                <a:solidFill>
                  <a:srgbClr val="0000FF"/>
                </a:solidFill>
                <a:latin typeface="Comic Sans MS" pitchFamily="66" charset="0"/>
              </a:rPr>
              <a:t> </a:t>
            </a:r>
            <a:r>
              <a:rPr lang="en-US" sz="2000" dirty="0">
                <a:solidFill>
                  <a:srgbClr val="0000FF"/>
                </a:solidFill>
                <a:latin typeface="Comic Sans MS" pitchFamily="66" charset="0"/>
              </a:rPr>
              <a:t>or </a:t>
            </a:r>
            <a:r>
              <a:rPr lang="en-US" sz="2000" i="1" dirty="0" err="1">
                <a:solidFill>
                  <a:srgbClr val="0000FF"/>
                </a:solidFill>
                <a:latin typeface="Comic Sans MS" pitchFamily="66" charset="0"/>
              </a:rPr>
              <a:t>DRDRAM</a:t>
            </a:r>
            <a:endParaRPr lang="en-US" sz="2000" i="1" dirty="0">
              <a:solidFill>
                <a:srgbClr val="0000FF"/>
              </a:solidFill>
              <a:latin typeface="Comic Sans MS" pitchFamily="66" charset="0"/>
            </a:endParaRPr>
          </a:p>
        </p:txBody>
      </p:sp>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t>RDRAM Timing</a:t>
            </a:r>
          </a:p>
        </p:txBody>
      </p:sp>
      <p:pic>
        <p:nvPicPr>
          <p:cNvPr id="25603" name="Picture 3" descr="RDRAM-protocol"/>
          <p:cNvPicPr>
            <a:picLocks noGrp="1" noChangeAspect="1" noChangeArrowheads="1"/>
          </p:cNvPicPr>
          <p:nvPr>
            <p:ph idx="1"/>
          </p:nvPr>
        </p:nvPicPr>
        <p:blipFill>
          <a:blip r:embed="rId2"/>
          <a:srcRect/>
          <a:stretch>
            <a:fillRect/>
          </a:stretch>
        </p:blipFill>
        <p:spPr>
          <a:xfrm>
            <a:off x="636588" y="1125538"/>
            <a:ext cx="7870825" cy="4706937"/>
          </a:xfrm>
          <a:noFill/>
          <a:ln/>
        </p:spPr>
      </p:pic>
    </p:spTree>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sz="4000"/>
              <a:t>RAMBUS (RDRAM)</a:t>
            </a:r>
            <a:endParaRPr lang="en-US" altLang="zh-CN" sz="4000"/>
          </a:p>
        </p:txBody>
      </p:sp>
      <p:pic>
        <p:nvPicPr>
          <p:cNvPr id="24579" name="Picture 3" descr="Rambus-DRAM"/>
          <p:cNvPicPr>
            <a:picLocks noChangeAspect="1" noChangeArrowheads="1"/>
          </p:cNvPicPr>
          <p:nvPr/>
        </p:nvPicPr>
        <p:blipFill>
          <a:blip r:embed="rId2"/>
          <a:srcRect/>
          <a:stretch>
            <a:fillRect/>
          </a:stretch>
        </p:blipFill>
        <p:spPr bwMode="auto">
          <a:xfrm>
            <a:off x="0" y="2924175"/>
            <a:ext cx="4572000" cy="2817813"/>
          </a:xfrm>
          <a:prstGeom prst="rect">
            <a:avLst/>
          </a:prstGeom>
          <a:noFill/>
          <a:ln w="9525">
            <a:noFill/>
            <a:miter lim="800000"/>
            <a:headEnd/>
            <a:tailEnd/>
          </a:ln>
        </p:spPr>
      </p:pic>
      <p:pic>
        <p:nvPicPr>
          <p:cNvPr id="24580" name="Picture 4" descr="RAMBUSorg"/>
          <p:cNvPicPr>
            <a:picLocks noChangeAspect="1" noChangeArrowheads="1"/>
          </p:cNvPicPr>
          <p:nvPr/>
        </p:nvPicPr>
        <p:blipFill>
          <a:blip r:embed="rId3"/>
          <a:srcRect/>
          <a:stretch>
            <a:fillRect/>
          </a:stretch>
        </p:blipFill>
        <p:spPr bwMode="auto">
          <a:xfrm>
            <a:off x="4419600" y="1447800"/>
            <a:ext cx="4724400" cy="2895600"/>
          </a:xfrm>
          <a:prstGeom prst="rect">
            <a:avLst/>
          </a:prstGeom>
          <a:noFill/>
          <a:ln w="9525">
            <a:noFill/>
            <a:miter lim="800000"/>
            <a:headEnd/>
            <a:tailEnd/>
          </a:ln>
        </p:spPr>
      </p:pic>
      <p:sp>
        <p:nvSpPr>
          <p:cNvPr id="24581" name="Text Box 5"/>
          <p:cNvSpPr txBox="1">
            <a:spLocks noChangeArrowheads="1"/>
          </p:cNvSpPr>
          <p:nvPr/>
        </p:nvSpPr>
        <p:spPr bwMode="auto">
          <a:xfrm>
            <a:off x="685800" y="59436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RAMBUS Bank </a:t>
            </a:r>
          </a:p>
        </p:txBody>
      </p:sp>
      <p:sp>
        <p:nvSpPr>
          <p:cNvPr id="24582" name="Text Box 6"/>
          <p:cNvSpPr txBox="1">
            <a:spLocks noChangeArrowheads="1"/>
          </p:cNvSpPr>
          <p:nvPr/>
        </p:nvSpPr>
        <p:spPr bwMode="auto">
          <a:xfrm>
            <a:off x="5562600" y="44958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RDRAM Memory System</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200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1+#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Rot="1" noChangeArrowheads="1"/>
          </p:cNvSpPr>
          <p:nvPr>
            <p:ph type="title"/>
          </p:nvPr>
        </p:nvSpPr>
        <p:spPr>
          <a:xfrm>
            <a:off x="285720" y="0"/>
            <a:ext cx="8858280" cy="1143000"/>
          </a:xfrm>
        </p:spPr>
        <p:txBody>
          <a:bodyPr/>
          <a:lstStyle/>
          <a:p>
            <a:r>
              <a:rPr lang="en-US" altLang="zh-CN" sz="4300" dirty="0"/>
              <a:t>Main Memory Performance</a:t>
            </a:r>
          </a:p>
        </p:txBody>
      </p:sp>
      <p:sp>
        <p:nvSpPr>
          <p:cNvPr id="43010" name="Rectangle 2"/>
          <p:cNvSpPr>
            <a:spLocks noGrp="1" noRot="1" noChangeArrowheads="1"/>
          </p:cNvSpPr>
          <p:nvPr>
            <p:ph idx="1"/>
          </p:nvPr>
        </p:nvSpPr>
        <p:spPr>
          <a:xfrm>
            <a:off x="323850" y="1196975"/>
            <a:ext cx="8591550" cy="5186363"/>
          </a:xfrm>
        </p:spPr>
        <p:txBody>
          <a:bodyPr/>
          <a:lstStyle/>
          <a:p>
            <a:pPr>
              <a:lnSpc>
                <a:spcPct val="90000"/>
              </a:lnSpc>
            </a:pPr>
            <a:r>
              <a:rPr lang="en-US" altLang="zh-CN" sz="2400">
                <a:solidFill>
                  <a:schemeClr val="tx2"/>
                </a:solidFill>
                <a:latin typeface="Comic Sans MS" pitchFamily="66" charset="0"/>
              </a:rPr>
              <a:t>Main memory----</a:t>
            </a:r>
            <a:r>
              <a:rPr lang="en-US" altLang="zh-CN" sz="2400">
                <a:latin typeface="Comic Sans MS" pitchFamily="66" charset="0"/>
              </a:rPr>
              <a:t> the next level down in the hierarchy.</a:t>
            </a:r>
          </a:p>
          <a:p>
            <a:pPr lvl="1">
              <a:lnSpc>
                <a:spcPct val="90000"/>
              </a:lnSpc>
            </a:pPr>
            <a:r>
              <a:rPr lang="en-US" altLang="zh-CN" sz="2000">
                <a:solidFill>
                  <a:srgbClr val="000000"/>
                </a:solidFill>
                <a:latin typeface="Comic Sans MS" pitchFamily="66" charset="0"/>
              </a:rPr>
              <a:t>Main memory is usually made from DRAM while caches use SRAM.</a:t>
            </a:r>
          </a:p>
          <a:p>
            <a:pPr>
              <a:lnSpc>
                <a:spcPct val="90000"/>
              </a:lnSpc>
            </a:pPr>
            <a:r>
              <a:rPr lang="en-US" altLang="zh-CN" sz="2400">
                <a:solidFill>
                  <a:schemeClr val="tx2"/>
                </a:solidFill>
                <a:latin typeface="Comic Sans MS" pitchFamily="66" charset="0"/>
              </a:rPr>
              <a:t>Performance</a:t>
            </a:r>
            <a:r>
              <a:rPr lang="en-US" altLang="zh-CN" sz="2400">
                <a:solidFill>
                  <a:srgbClr val="000000"/>
                </a:solidFill>
                <a:latin typeface="Comic Sans MS" pitchFamily="66" charset="0"/>
              </a:rPr>
              <a:t> of main memory</a:t>
            </a:r>
          </a:p>
          <a:p>
            <a:pPr lvl="1">
              <a:lnSpc>
                <a:spcPct val="90000"/>
              </a:lnSpc>
            </a:pPr>
            <a:r>
              <a:rPr lang="en-US" altLang="zh-CN" sz="2400" i="1">
                <a:solidFill>
                  <a:schemeClr val="tx2"/>
                </a:solidFill>
                <a:latin typeface="Comic Sans MS" pitchFamily="66" charset="0"/>
              </a:rPr>
              <a:t>Latency</a:t>
            </a:r>
          </a:p>
          <a:p>
            <a:pPr lvl="2">
              <a:lnSpc>
                <a:spcPct val="90000"/>
              </a:lnSpc>
            </a:pPr>
            <a:r>
              <a:rPr lang="en-US" altLang="zh-CN" sz="2000">
                <a:solidFill>
                  <a:srgbClr val="FF0000"/>
                </a:solidFill>
                <a:latin typeface="Comic Sans MS" pitchFamily="66" charset="0"/>
              </a:rPr>
              <a:t>harder to reduce latency ; </a:t>
            </a:r>
            <a:r>
              <a:rPr lang="en-US" altLang="zh-CN" sz="2000" i="1">
                <a:solidFill>
                  <a:srgbClr val="000000"/>
                </a:solidFill>
                <a:latin typeface="Comic Sans MS" pitchFamily="66" charset="0"/>
              </a:rPr>
              <a:t>Important for caches</a:t>
            </a:r>
            <a:r>
              <a:rPr lang="en-US" altLang="zh-CN" i="1">
                <a:solidFill>
                  <a:srgbClr val="000000"/>
                </a:solidFill>
                <a:latin typeface="Comic Sans MS" pitchFamily="66" charset="0"/>
              </a:rPr>
              <a:t>.</a:t>
            </a:r>
            <a:r>
              <a:rPr lang="en-US" altLang="zh-CN">
                <a:solidFill>
                  <a:srgbClr val="000000"/>
                </a:solidFill>
                <a:latin typeface="Comic Sans MS" pitchFamily="66" charset="0"/>
              </a:rPr>
              <a:t> </a:t>
            </a:r>
          </a:p>
          <a:p>
            <a:pPr lvl="1">
              <a:lnSpc>
                <a:spcPct val="90000"/>
              </a:lnSpc>
            </a:pPr>
            <a:r>
              <a:rPr lang="en-US" altLang="zh-CN" sz="2400" i="1">
                <a:solidFill>
                  <a:schemeClr val="tx2"/>
                </a:solidFill>
                <a:latin typeface="Comic Sans MS" pitchFamily="66" charset="0"/>
              </a:rPr>
              <a:t>Bandwidth</a:t>
            </a:r>
            <a:r>
              <a:rPr lang="en-US" altLang="zh-CN" sz="2000">
                <a:solidFill>
                  <a:schemeClr val="tx2"/>
                </a:solidFill>
                <a:latin typeface="Comic Sans MS" pitchFamily="66" charset="0"/>
              </a:rPr>
              <a:t> </a:t>
            </a:r>
          </a:p>
          <a:p>
            <a:pPr lvl="2">
              <a:lnSpc>
                <a:spcPct val="90000"/>
              </a:lnSpc>
            </a:pPr>
            <a:r>
              <a:rPr lang="en-US" altLang="zh-CN" sz="2000">
                <a:solidFill>
                  <a:srgbClr val="FF0000"/>
                </a:solidFill>
                <a:latin typeface="Comic Sans MS" pitchFamily="66" charset="0"/>
              </a:rPr>
              <a:t>easier </a:t>
            </a:r>
            <a:r>
              <a:rPr lang="en-US" altLang="zh-CN" sz="2000">
                <a:solidFill>
                  <a:srgbClr val="000000"/>
                </a:solidFill>
                <a:latin typeface="Comic Sans MS" pitchFamily="66" charset="0"/>
              </a:rPr>
              <a:t>to improve bandwidth with new organizations</a:t>
            </a:r>
          </a:p>
          <a:p>
            <a:pPr lvl="2">
              <a:lnSpc>
                <a:spcPct val="90000"/>
              </a:lnSpc>
            </a:pPr>
            <a:r>
              <a:rPr lang="en-US" altLang="zh-CN" sz="2000" i="1">
                <a:solidFill>
                  <a:srgbClr val="000000"/>
                </a:solidFill>
                <a:latin typeface="Comic Sans MS" pitchFamily="66" charset="0"/>
              </a:rPr>
              <a:t>Important for I/O. </a:t>
            </a:r>
          </a:p>
          <a:p>
            <a:pPr lvl="2">
              <a:lnSpc>
                <a:spcPct val="90000"/>
              </a:lnSpc>
            </a:pPr>
            <a:r>
              <a:rPr lang="en-US" altLang="zh-CN" sz="2000" i="1">
                <a:solidFill>
                  <a:srgbClr val="000000"/>
                </a:solidFill>
                <a:latin typeface="Comic Sans MS" pitchFamily="66" charset="0"/>
              </a:rPr>
              <a:t>Also for cache with second-level and larger block sizes.</a:t>
            </a:r>
            <a:r>
              <a:rPr lang="en-US" altLang="zh-CN" sz="1800" i="1">
                <a:solidFill>
                  <a:srgbClr val="000000"/>
                </a:solidFill>
                <a:latin typeface="Comic Sans MS" pitchFamily="66" charset="0"/>
              </a:rPr>
              <a:t> </a:t>
            </a:r>
            <a:endParaRPr lang="en-US" altLang="zh-CN" sz="1400" i="1">
              <a:solidFill>
                <a:srgbClr val="000000"/>
              </a:solidFill>
              <a:latin typeface="Comic Sans MS" pitchFamily="66" charset="0"/>
            </a:endParaRPr>
          </a:p>
          <a:p>
            <a:pPr>
              <a:lnSpc>
                <a:spcPct val="90000"/>
              </a:lnSpc>
            </a:pPr>
            <a:r>
              <a:rPr lang="en-US" altLang="zh-CN" sz="2000">
                <a:latin typeface="Comic Sans MS" pitchFamily="66" charset="0"/>
              </a:rPr>
              <a:t>The </a:t>
            </a:r>
            <a:r>
              <a:rPr lang="en-US" altLang="zh-CN" sz="2000">
                <a:solidFill>
                  <a:schemeClr val="tx2"/>
                </a:solidFill>
                <a:latin typeface="Comic Sans MS" pitchFamily="66" charset="0"/>
              </a:rPr>
              <a:t>previous </a:t>
            </a:r>
            <a:r>
              <a:rPr lang="en-US" altLang="zh-CN" sz="2000">
                <a:latin typeface="Comic Sans MS" pitchFamily="66" charset="0"/>
              </a:rPr>
              <a:t>sections describe cache organization to reduce CPU-DRAM performance gap</a:t>
            </a:r>
          </a:p>
          <a:p>
            <a:pPr>
              <a:lnSpc>
                <a:spcPct val="90000"/>
              </a:lnSpc>
            </a:pPr>
            <a:r>
              <a:rPr lang="en-US" altLang="zh-CN" sz="2000">
                <a:latin typeface="Comic Sans MS" pitchFamily="66" charset="0"/>
              </a:rPr>
              <a:t>This section we analyze techniques for </a:t>
            </a:r>
            <a:r>
              <a:rPr lang="en-US" altLang="zh-CN" sz="2000">
                <a:solidFill>
                  <a:schemeClr val="tx2"/>
                </a:solidFill>
                <a:latin typeface="Comic Sans MS" pitchFamily="66" charset="0"/>
              </a:rPr>
              <a:t>organizing memory to improve bandwidth.</a:t>
            </a:r>
          </a:p>
        </p:txBody>
      </p:sp>
    </p:spTree>
  </p:cSld>
  <p:clrMapOvr>
    <a:masterClrMapping/>
  </p:clrMapOvr>
  <p:transition spd="slow">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57158" y="0"/>
            <a:ext cx="8967817" cy="1125538"/>
          </a:xfrm>
        </p:spPr>
        <p:txBody>
          <a:bodyPr/>
          <a:lstStyle/>
          <a:p>
            <a:r>
              <a:rPr lang="en-US" altLang="zh-CN" sz="3500" dirty="0"/>
              <a:t>Comparing </a:t>
            </a:r>
            <a:r>
              <a:rPr lang="en-US" altLang="zh-CN" sz="3500" dirty="0" err="1"/>
              <a:t>RAMBUS</a:t>
            </a:r>
            <a:r>
              <a:rPr lang="en-US" altLang="zh-CN" sz="3500" dirty="0"/>
              <a:t> and </a:t>
            </a:r>
            <a:r>
              <a:rPr lang="en-US" altLang="zh-CN" sz="3500" dirty="0" err="1"/>
              <a:t>DDR</a:t>
            </a:r>
            <a:r>
              <a:rPr lang="en-US" altLang="zh-CN" sz="3500" dirty="0"/>
              <a:t> </a:t>
            </a:r>
            <a:r>
              <a:rPr lang="en-US" altLang="zh-CN" sz="3500" dirty="0" err="1"/>
              <a:t>SDRAM</a:t>
            </a:r>
            <a:endParaRPr lang="en-US" altLang="zh-CN" sz="3500" b="1" dirty="0"/>
          </a:p>
        </p:txBody>
      </p:sp>
      <p:sp>
        <p:nvSpPr>
          <p:cNvPr id="26627" name="Rectangle 3"/>
          <p:cNvSpPr>
            <a:spLocks noGrp="1" noRot="1" noChangeArrowheads="1"/>
          </p:cNvSpPr>
          <p:nvPr>
            <p:ph idx="1"/>
          </p:nvPr>
        </p:nvSpPr>
        <p:spPr>
          <a:xfrm>
            <a:off x="250825" y="1125538"/>
            <a:ext cx="8610600" cy="4876800"/>
          </a:xfrm>
        </p:spPr>
        <p:txBody>
          <a:bodyPr/>
          <a:lstStyle/>
          <a:p>
            <a:pPr>
              <a:lnSpc>
                <a:spcPct val="90000"/>
              </a:lnSpc>
            </a:pPr>
            <a:r>
              <a:rPr lang="en-US" altLang="zh-CN" sz="2400" b="1">
                <a:latin typeface="Comic Sans MS" pitchFamily="66" charset="0"/>
              </a:rPr>
              <a:t>Since the most computers use memory in DIMM packages, which are typically at least 64-bits wide, the DIMM memory bandwidth is </a:t>
            </a:r>
            <a:r>
              <a:rPr lang="en-US" altLang="zh-CN" sz="2400">
                <a:solidFill>
                  <a:srgbClr val="0000FF"/>
                </a:solidFill>
                <a:latin typeface="Comic Sans MS" pitchFamily="66" charset="0"/>
              </a:rPr>
              <a:t>closer</a:t>
            </a:r>
            <a:r>
              <a:rPr lang="en-US" altLang="zh-CN" sz="2400" b="1">
                <a:latin typeface="Comic Sans MS" pitchFamily="66" charset="0"/>
              </a:rPr>
              <a:t> to what RAMBUS provides than you might expect when just comparing DRAM chips.</a:t>
            </a:r>
          </a:p>
          <a:p>
            <a:pPr>
              <a:lnSpc>
                <a:spcPct val="90000"/>
              </a:lnSpc>
            </a:pPr>
            <a:r>
              <a:rPr lang="en-US" altLang="zh-CN" sz="2400">
                <a:solidFill>
                  <a:srgbClr val="0000FF"/>
                </a:solidFill>
                <a:latin typeface="Comic Sans MS" pitchFamily="66" charset="0"/>
              </a:rPr>
              <a:t>Caution</a:t>
            </a:r>
            <a:r>
              <a:rPr lang="en-US" altLang="zh-CN" sz="2400">
                <a:solidFill>
                  <a:schemeClr val="hlink"/>
                </a:solidFill>
                <a:latin typeface="Comic Sans MS" pitchFamily="66" charset="0"/>
              </a:rPr>
              <a:t> </a:t>
            </a:r>
            <a:r>
              <a:rPr lang="en-US" altLang="zh-CN" sz="2400" b="1">
                <a:latin typeface="Comic Sans MS" pitchFamily="66" charset="0"/>
              </a:rPr>
              <a:t>that performance of cache are based in part on</a:t>
            </a:r>
            <a:r>
              <a:rPr lang="en-US" altLang="zh-CN" sz="2400">
                <a:solidFill>
                  <a:schemeClr val="hlink"/>
                </a:solidFill>
                <a:latin typeface="Comic Sans MS" pitchFamily="66" charset="0"/>
              </a:rPr>
              <a:t> </a:t>
            </a:r>
            <a:r>
              <a:rPr lang="en-US" altLang="zh-CN" sz="2400">
                <a:solidFill>
                  <a:srgbClr val="0000FF"/>
                </a:solidFill>
                <a:latin typeface="Comic Sans MS" pitchFamily="66" charset="0"/>
              </a:rPr>
              <a:t>latency</a:t>
            </a:r>
            <a:r>
              <a:rPr lang="en-US" altLang="zh-CN" sz="2400" b="1">
                <a:latin typeface="Comic Sans MS" pitchFamily="66" charset="0"/>
              </a:rPr>
              <a:t> to the </a:t>
            </a:r>
            <a:r>
              <a:rPr lang="en-US" altLang="zh-CN" sz="2400">
                <a:solidFill>
                  <a:srgbClr val="0000FF"/>
                </a:solidFill>
                <a:latin typeface="Comic Sans MS" pitchFamily="66" charset="0"/>
              </a:rPr>
              <a:t>first byte</a:t>
            </a:r>
            <a:r>
              <a:rPr lang="en-US" altLang="zh-CN" sz="2400" b="1">
                <a:latin typeface="Comic Sans MS" pitchFamily="66" charset="0"/>
              </a:rPr>
              <a:t> and in part on </a:t>
            </a:r>
            <a:r>
              <a:rPr lang="en-US" altLang="zh-CN" sz="2400">
                <a:solidFill>
                  <a:srgbClr val="0000FF"/>
                </a:solidFill>
                <a:latin typeface="Comic Sans MS" pitchFamily="66" charset="0"/>
              </a:rPr>
              <a:t>the</a:t>
            </a:r>
            <a:r>
              <a:rPr lang="en-US" altLang="zh-CN" sz="2400">
                <a:solidFill>
                  <a:schemeClr val="hlink"/>
                </a:solidFill>
                <a:latin typeface="Comic Sans MS" pitchFamily="66" charset="0"/>
              </a:rPr>
              <a:t> </a:t>
            </a:r>
            <a:r>
              <a:rPr lang="en-US" altLang="zh-CN" sz="2400">
                <a:solidFill>
                  <a:srgbClr val="0000FF"/>
                </a:solidFill>
                <a:latin typeface="Comic Sans MS" pitchFamily="66" charset="0"/>
              </a:rPr>
              <a:t>bandwidth</a:t>
            </a:r>
            <a:r>
              <a:rPr lang="en-US" altLang="zh-CN" sz="2400" b="1">
                <a:latin typeface="Comic Sans MS" pitchFamily="66" charset="0"/>
              </a:rPr>
              <a:t> to deliver the </a:t>
            </a:r>
            <a:r>
              <a:rPr lang="en-US" altLang="zh-CN" sz="2400">
                <a:solidFill>
                  <a:srgbClr val="0000FF"/>
                </a:solidFill>
                <a:latin typeface="Comic Sans MS" pitchFamily="66" charset="0"/>
              </a:rPr>
              <a:t>rest of the bytes</a:t>
            </a:r>
            <a:r>
              <a:rPr lang="en-US" altLang="zh-CN" sz="2400" b="1">
                <a:latin typeface="Comic Sans MS" pitchFamily="66" charset="0"/>
              </a:rPr>
              <a:t> in the block. </a:t>
            </a:r>
          </a:p>
          <a:p>
            <a:pPr lvl="1">
              <a:lnSpc>
                <a:spcPct val="90000"/>
              </a:lnSpc>
            </a:pPr>
            <a:r>
              <a:rPr lang="en-US" altLang="zh-CN" sz="2400" b="1">
                <a:latin typeface="Comic Sans MS" pitchFamily="66" charset="0"/>
              </a:rPr>
              <a:t>Although these innovations help with the latter case, none help with latency. </a:t>
            </a:r>
          </a:p>
          <a:p>
            <a:pPr lvl="1">
              <a:lnSpc>
                <a:spcPct val="90000"/>
              </a:lnSpc>
            </a:pPr>
            <a:r>
              <a:rPr lang="en-US" altLang="zh-CN" sz="2400" b="1">
                <a:latin typeface="Comic Sans MS" pitchFamily="66" charset="0"/>
              </a:rPr>
              <a:t>Amdahl’s Law reminds us of the limits of accelerating one piece of the problem while ignoring another part.</a:t>
            </a:r>
            <a:endParaRPr lang="en-US" altLang="zh-CN" sz="2400">
              <a:latin typeface="Comic Sans MS" pitchFamily="66" charset="0"/>
            </a:endParaRPr>
          </a:p>
        </p:txBody>
      </p:sp>
    </p:spTree>
  </p:cSld>
  <p:clrMapOvr>
    <a:masterClrMapping/>
  </p:clrMapOvr>
  <p:transition spd="slow">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1187450" y="0"/>
            <a:ext cx="7685088" cy="936625"/>
          </a:xfrm>
        </p:spPr>
        <p:txBody>
          <a:bodyPr/>
          <a:lstStyle/>
          <a:p>
            <a:r>
              <a:rPr lang="en-US" altLang="zh-CN"/>
              <a:t>Summery</a:t>
            </a:r>
          </a:p>
        </p:txBody>
      </p:sp>
      <p:sp>
        <p:nvSpPr>
          <p:cNvPr id="61443" name="Rectangle 3"/>
          <p:cNvSpPr>
            <a:spLocks noGrp="1" noRot="1" noChangeArrowheads="1"/>
          </p:cNvSpPr>
          <p:nvPr>
            <p:ph idx="1"/>
          </p:nvPr>
        </p:nvSpPr>
        <p:spPr>
          <a:xfrm>
            <a:off x="684213" y="1052513"/>
            <a:ext cx="8261350" cy="5043487"/>
          </a:xfrm>
        </p:spPr>
        <p:txBody>
          <a:bodyPr/>
          <a:lstStyle/>
          <a:p>
            <a:r>
              <a:rPr lang="en-US" altLang="zh-CN">
                <a:solidFill>
                  <a:srgbClr val="0000FF"/>
                </a:solidFill>
              </a:rPr>
              <a:t>Memory organization</a:t>
            </a:r>
          </a:p>
          <a:p>
            <a:pPr lvl="1"/>
            <a:r>
              <a:rPr lang="en-US" altLang="zh-CN"/>
              <a:t>Wider memory</a:t>
            </a:r>
          </a:p>
          <a:p>
            <a:pPr lvl="1"/>
            <a:r>
              <a:rPr lang="en-US" altLang="zh-CN"/>
              <a:t>Simple interleaved memory</a:t>
            </a:r>
          </a:p>
          <a:p>
            <a:pPr lvl="1"/>
            <a:r>
              <a:rPr lang="en-US" altLang="zh-CN"/>
              <a:t>Independent memory banks</a:t>
            </a:r>
          </a:p>
          <a:p>
            <a:pPr lvl="1"/>
            <a:r>
              <a:rPr lang="en-US" altLang="zh-CN" sz="2400"/>
              <a:t>Avoiding Memory Bank Conflicts</a:t>
            </a:r>
          </a:p>
          <a:p>
            <a:r>
              <a:rPr lang="en-US" altLang="zh-CN">
                <a:solidFill>
                  <a:srgbClr val="0000FF"/>
                </a:solidFill>
              </a:rPr>
              <a:t>Memory chip</a:t>
            </a:r>
          </a:p>
          <a:p>
            <a:pPr lvl="1"/>
            <a:r>
              <a:rPr lang="en-US" sz="2400"/>
              <a:t>Fast Page Mode DRAM</a:t>
            </a:r>
            <a:endParaRPr lang="en-US" altLang="zh-CN" sz="2400"/>
          </a:p>
          <a:p>
            <a:pPr lvl="1"/>
            <a:r>
              <a:rPr lang="en-US" altLang="zh-CN" sz="2400"/>
              <a:t>Synchronize DRAM</a:t>
            </a:r>
          </a:p>
          <a:p>
            <a:pPr lvl="1"/>
            <a:r>
              <a:rPr lang="en-US" altLang="zh-CN" sz="2400"/>
              <a:t>Double Date Rate</a:t>
            </a:r>
          </a:p>
          <a:p>
            <a:pPr lvl="1"/>
            <a:r>
              <a:rPr lang="en-US" altLang="zh-CN"/>
              <a:t>RDRAM</a:t>
            </a:r>
          </a:p>
        </p:txBody>
      </p:sp>
    </p:spTree>
  </p:cSld>
  <p:clrMapOvr>
    <a:masterClrMapping/>
  </p:clrMapOvr>
  <p:transition spd="slow">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214282" y="25400"/>
            <a:ext cx="8258206" cy="720725"/>
          </a:xfrm>
        </p:spPr>
        <p:txBody>
          <a:bodyPr/>
          <a:lstStyle/>
          <a:p>
            <a:r>
              <a:rPr lang="en-US" altLang="zh-CN"/>
              <a:t>5.10  virtual Memory</a:t>
            </a:r>
          </a:p>
        </p:txBody>
      </p:sp>
      <p:sp>
        <p:nvSpPr>
          <p:cNvPr id="69635" name="Rectangle 3"/>
          <p:cNvSpPr>
            <a:spLocks noGrp="1" noRot="1" noChangeArrowheads="1"/>
          </p:cNvSpPr>
          <p:nvPr>
            <p:ph idx="1"/>
          </p:nvPr>
        </p:nvSpPr>
        <p:spPr>
          <a:xfrm>
            <a:off x="323850" y="981075"/>
            <a:ext cx="8610600" cy="5029200"/>
          </a:xfrm>
        </p:spPr>
        <p:txBody>
          <a:bodyPr/>
          <a:lstStyle/>
          <a:p>
            <a:pPr>
              <a:lnSpc>
                <a:spcPct val="90000"/>
              </a:lnSpc>
            </a:pPr>
            <a:r>
              <a:rPr lang="en-US" altLang="zh-CN" sz="2800" dirty="0">
                <a:solidFill>
                  <a:srgbClr val="000000"/>
                </a:solidFill>
                <a:latin typeface="Comic Sans MS" pitchFamily="66" charset="0"/>
              </a:rPr>
              <a:t>What is </a:t>
            </a:r>
            <a:r>
              <a:rPr lang="en-US" altLang="zh-CN" sz="2800" dirty="0">
                <a:solidFill>
                  <a:srgbClr val="FD0128"/>
                </a:solidFill>
                <a:latin typeface="Comic Sans MS" pitchFamily="66" charset="0"/>
              </a:rPr>
              <a:t>virtual memory</a:t>
            </a:r>
            <a:r>
              <a:rPr lang="en-US" altLang="zh-CN" sz="2800" dirty="0">
                <a:solidFill>
                  <a:srgbClr val="000000"/>
                </a:solidFill>
                <a:latin typeface="Comic Sans MS" pitchFamily="66" charset="0"/>
              </a:rPr>
              <a:t>?</a:t>
            </a:r>
          </a:p>
          <a:p>
            <a:pPr lvl="1">
              <a:lnSpc>
                <a:spcPct val="90000"/>
              </a:lnSpc>
            </a:pPr>
            <a:r>
              <a:rPr lang="en-US" altLang="zh-CN" sz="2400" dirty="0">
                <a:solidFill>
                  <a:srgbClr val="000000"/>
                </a:solidFill>
                <a:latin typeface="Comic Sans MS" pitchFamily="66" charset="0"/>
              </a:rPr>
              <a:t>Technique that allows execution of a program that</a:t>
            </a:r>
          </a:p>
          <a:p>
            <a:pPr lvl="2">
              <a:lnSpc>
                <a:spcPct val="90000"/>
              </a:lnSpc>
            </a:pPr>
            <a:r>
              <a:rPr lang="en-US" altLang="zh-CN" sz="2000" dirty="0">
                <a:solidFill>
                  <a:srgbClr val="000000"/>
                </a:solidFill>
                <a:latin typeface="Comic Sans MS" pitchFamily="66" charset="0"/>
              </a:rPr>
              <a:t>can reside in </a:t>
            </a:r>
            <a:r>
              <a:rPr lang="en-US" altLang="zh-CN" sz="2000" dirty="0" err="1">
                <a:solidFill>
                  <a:srgbClr val="000000"/>
                </a:solidFill>
                <a:latin typeface="Comic Sans MS" pitchFamily="66" charset="0"/>
              </a:rPr>
              <a:t>discontiguous</a:t>
            </a:r>
            <a:r>
              <a:rPr lang="en-US" altLang="zh-CN" sz="2000" dirty="0">
                <a:solidFill>
                  <a:srgbClr val="000000"/>
                </a:solidFill>
                <a:latin typeface="Comic Sans MS" pitchFamily="66" charset="0"/>
              </a:rPr>
              <a:t> memory locations</a:t>
            </a:r>
          </a:p>
          <a:p>
            <a:pPr lvl="2">
              <a:lnSpc>
                <a:spcPct val="90000"/>
              </a:lnSpc>
            </a:pPr>
            <a:r>
              <a:rPr lang="en-US" altLang="zh-CN" sz="2000" dirty="0">
                <a:solidFill>
                  <a:srgbClr val="000000"/>
                </a:solidFill>
                <a:latin typeface="Comic Sans MS" pitchFamily="66" charset="0"/>
              </a:rPr>
              <a:t>does not have to completely reside in memory</a:t>
            </a:r>
          </a:p>
          <a:p>
            <a:pPr lvl="1">
              <a:lnSpc>
                <a:spcPct val="90000"/>
              </a:lnSpc>
            </a:pPr>
            <a:r>
              <a:rPr lang="en-US" altLang="zh-CN" sz="2400" dirty="0">
                <a:solidFill>
                  <a:srgbClr val="000000"/>
                </a:solidFill>
                <a:latin typeface="Comic Sans MS" pitchFamily="66" charset="0"/>
              </a:rPr>
              <a:t>Allows the computer to “fake” a program into believing that its</a:t>
            </a:r>
          </a:p>
          <a:p>
            <a:pPr lvl="2">
              <a:lnSpc>
                <a:spcPct val="90000"/>
              </a:lnSpc>
            </a:pPr>
            <a:r>
              <a:rPr lang="en-US" altLang="zh-CN" sz="2000" dirty="0">
                <a:solidFill>
                  <a:srgbClr val="000000"/>
                </a:solidFill>
                <a:latin typeface="Comic Sans MS" pitchFamily="66" charset="0"/>
              </a:rPr>
              <a:t>memory is contiguous</a:t>
            </a:r>
          </a:p>
          <a:p>
            <a:pPr lvl="2">
              <a:lnSpc>
                <a:spcPct val="90000"/>
              </a:lnSpc>
            </a:pPr>
            <a:r>
              <a:rPr lang="en-US" altLang="zh-CN" sz="2000" dirty="0">
                <a:solidFill>
                  <a:srgbClr val="000000"/>
                </a:solidFill>
                <a:latin typeface="Comic Sans MS" pitchFamily="66" charset="0"/>
              </a:rPr>
              <a:t>memory space is larger than physical memory, </a:t>
            </a:r>
            <a:r>
              <a:rPr lang="en-US" altLang="zh-CN" sz="2000" dirty="0">
                <a:latin typeface="Comic Sans MS" pitchFamily="66" charset="0"/>
              </a:rPr>
              <a:t>Provides </a:t>
            </a:r>
            <a:r>
              <a:rPr lang="en-US" altLang="zh-CN" sz="2000" i="1" dirty="0">
                <a:solidFill>
                  <a:srgbClr val="0000FF"/>
                </a:solidFill>
                <a:latin typeface="Comic Sans MS" pitchFamily="66" charset="0"/>
              </a:rPr>
              <a:t>illusion</a:t>
            </a:r>
            <a:r>
              <a:rPr lang="en-US" altLang="zh-CN" sz="2000" i="1" dirty="0">
                <a:latin typeface="Comic Sans MS" pitchFamily="66" charset="0"/>
              </a:rPr>
              <a:t> </a:t>
            </a:r>
            <a:r>
              <a:rPr lang="en-US" altLang="zh-CN" sz="2000" dirty="0">
                <a:latin typeface="Comic Sans MS" pitchFamily="66" charset="0"/>
              </a:rPr>
              <a:t>of very large memory</a:t>
            </a:r>
            <a:endParaRPr lang="en-US" altLang="zh-CN" sz="2000" dirty="0">
              <a:solidFill>
                <a:srgbClr val="000000"/>
              </a:solidFill>
              <a:latin typeface="Comic Sans MS" pitchFamily="66" charset="0"/>
            </a:endParaRPr>
          </a:p>
          <a:p>
            <a:pPr>
              <a:lnSpc>
                <a:spcPct val="90000"/>
              </a:lnSpc>
            </a:pPr>
            <a:r>
              <a:rPr lang="en-US" altLang="zh-CN" sz="2800" dirty="0">
                <a:solidFill>
                  <a:srgbClr val="000000"/>
                </a:solidFill>
                <a:latin typeface="Comic Sans MS" pitchFamily="66" charset="0"/>
              </a:rPr>
              <a:t>Why is VM </a:t>
            </a:r>
            <a:r>
              <a:rPr lang="en-US" altLang="zh-CN" sz="2800" dirty="0">
                <a:solidFill>
                  <a:srgbClr val="0000FF"/>
                </a:solidFill>
                <a:latin typeface="Comic Sans MS" pitchFamily="66" charset="0"/>
              </a:rPr>
              <a:t>important</a:t>
            </a:r>
            <a:r>
              <a:rPr lang="en-US" altLang="zh-CN" sz="2800" dirty="0">
                <a:solidFill>
                  <a:srgbClr val="000000"/>
                </a:solidFill>
                <a:latin typeface="Comic Sans MS" pitchFamily="66" charset="0"/>
              </a:rPr>
              <a:t>?</a:t>
            </a:r>
          </a:p>
          <a:p>
            <a:pPr lvl="1">
              <a:lnSpc>
                <a:spcPct val="90000"/>
              </a:lnSpc>
            </a:pPr>
            <a:r>
              <a:rPr lang="en-US" altLang="zh-CN" sz="2000" dirty="0">
                <a:solidFill>
                  <a:srgbClr val="000000"/>
                </a:solidFill>
                <a:latin typeface="Comic Sans MS" pitchFamily="66" charset="0"/>
              </a:rPr>
              <a:t>Cheap - no longer have to buy lots of RAM</a:t>
            </a:r>
          </a:p>
          <a:p>
            <a:pPr lvl="1">
              <a:lnSpc>
                <a:spcPct val="90000"/>
              </a:lnSpc>
            </a:pPr>
            <a:r>
              <a:rPr lang="en-US" altLang="zh-CN" sz="2000" dirty="0">
                <a:solidFill>
                  <a:srgbClr val="000000"/>
                </a:solidFill>
                <a:latin typeface="Comic Sans MS" pitchFamily="66" charset="0"/>
              </a:rPr>
              <a:t>Removes burden of memory resource management from the programmer</a:t>
            </a:r>
          </a:p>
          <a:p>
            <a:pPr lvl="1">
              <a:lnSpc>
                <a:spcPct val="90000"/>
              </a:lnSpc>
            </a:pPr>
            <a:r>
              <a:rPr lang="en-US" altLang="zh-CN" sz="2000" dirty="0">
                <a:solidFill>
                  <a:srgbClr val="000000"/>
                </a:solidFill>
                <a:latin typeface="Comic Sans MS" pitchFamily="66" charset="0"/>
              </a:rPr>
              <a:t>Enables multiprogramming, time-sharing, protection</a:t>
            </a:r>
          </a:p>
          <a:p>
            <a:pPr>
              <a:lnSpc>
                <a:spcPct val="90000"/>
              </a:lnSpc>
            </a:pPr>
            <a:endParaRPr lang="en-US" altLang="zh-CN" sz="1800" dirty="0">
              <a:latin typeface="Comic Sans MS" pitchFamily="66" charset="0"/>
            </a:endParaRPr>
          </a:p>
        </p:txBody>
      </p:sp>
    </p:spTree>
  </p:cSld>
  <p:clrMapOvr>
    <a:masterClrMapping/>
  </p:clrMapOvr>
  <p:transition spd="slow">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Rot="1" noChangeArrowheads="1"/>
          </p:cNvSpPr>
          <p:nvPr>
            <p:ph type="title"/>
          </p:nvPr>
        </p:nvSpPr>
        <p:spPr>
          <a:xfrm>
            <a:off x="1066800" y="0"/>
            <a:ext cx="7162800" cy="908050"/>
          </a:xfrm>
        </p:spPr>
        <p:txBody>
          <a:bodyPr/>
          <a:lstStyle/>
          <a:p>
            <a:r>
              <a:rPr lang="en-US" altLang="zh-CN"/>
              <a:t>Advantages</a:t>
            </a:r>
          </a:p>
        </p:txBody>
      </p:sp>
      <p:sp>
        <p:nvSpPr>
          <p:cNvPr id="70660" name="Rectangle 4"/>
          <p:cNvSpPr>
            <a:spLocks noGrp="1" noRot="1" noChangeArrowheads="1"/>
          </p:cNvSpPr>
          <p:nvPr>
            <p:ph idx="1"/>
          </p:nvPr>
        </p:nvSpPr>
        <p:spPr>
          <a:xfrm>
            <a:off x="0" y="981075"/>
            <a:ext cx="5867400" cy="5181600"/>
          </a:xfrm>
        </p:spPr>
        <p:txBody>
          <a:bodyPr/>
          <a:lstStyle/>
          <a:p>
            <a:pPr>
              <a:lnSpc>
                <a:spcPct val="90000"/>
              </a:lnSpc>
            </a:pPr>
            <a:r>
              <a:rPr lang="en-US" altLang="zh-CN" sz="2400" dirty="0">
                <a:solidFill>
                  <a:srgbClr val="000000"/>
                </a:solidFill>
                <a:latin typeface="Comic Sans MS" pitchFamily="66" charset="0"/>
              </a:rPr>
              <a:t>Main memory (physical memory) can act as a </a:t>
            </a:r>
            <a:r>
              <a:rPr lang="en-US" altLang="zh-CN" sz="2400" i="1" dirty="0">
                <a:solidFill>
                  <a:srgbClr val="000000"/>
                </a:solidFill>
                <a:latin typeface="Comic Sans MS" pitchFamily="66" charset="0"/>
              </a:rPr>
              <a:t>cache </a:t>
            </a:r>
            <a:r>
              <a:rPr lang="en-US" altLang="zh-CN" sz="2400" dirty="0">
                <a:solidFill>
                  <a:srgbClr val="000000"/>
                </a:solidFill>
                <a:latin typeface="Comic Sans MS" pitchFamily="66" charset="0"/>
              </a:rPr>
              <a:t>for the secondary storage (disk)</a:t>
            </a:r>
          </a:p>
          <a:p>
            <a:pPr>
              <a:lnSpc>
                <a:spcPct val="90000"/>
              </a:lnSpc>
            </a:pPr>
            <a:r>
              <a:rPr lang="en-US" altLang="zh-CN" sz="2400" dirty="0">
                <a:solidFill>
                  <a:srgbClr val="063DE9"/>
                </a:solidFill>
                <a:latin typeface="Comic Sans MS" pitchFamily="66" charset="0"/>
              </a:rPr>
              <a:t>illusion of having more and contiguous physical memory</a:t>
            </a:r>
          </a:p>
          <a:p>
            <a:pPr>
              <a:lnSpc>
                <a:spcPct val="90000"/>
              </a:lnSpc>
            </a:pPr>
            <a:r>
              <a:rPr lang="en-US" altLang="zh-CN" sz="2400" dirty="0">
                <a:solidFill>
                  <a:srgbClr val="063DE9"/>
                </a:solidFill>
                <a:latin typeface="Comic Sans MS" pitchFamily="66" charset="0"/>
              </a:rPr>
              <a:t>program relocation by “pages” or “segment”</a:t>
            </a:r>
          </a:p>
          <a:p>
            <a:pPr>
              <a:lnSpc>
                <a:spcPct val="90000"/>
              </a:lnSpc>
            </a:pPr>
            <a:r>
              <a:rPr lang="en-US" altLang="zh-CN" sz="2400" dirty="0">
                <a:solidFill>
                  <a:srgbClr val="063DE9"/>
                </a:solidFill>
                <a:latin typeface="Comic Sans MS" pitchFamily="66" charset="0"/>
              </a:rPr>
              <a:t>protection in multiprogramming</a:t>
            </a:r>
          </a:p>
          <a:p>
            <a:pPr lvl="1">
              <a:lnSpc>
                <a:spcPct val="85000"/>
              </a:lnSpc>
              <a:spcBef>
                <a:spcPct val="0"/>
              </a:spcBef>
              <a:buFont typeface="Wingdings" pitchFamily="2" charset="2"/>
              <a:buNone/>
            </a:pPr>
            <a:endParaRPr lang="en-US" altLang="zh-CN" sz="2000" i="1" dirty="0">
              <a:solidFill>
                <a:srgbClr val="FF0000"/>
              </a:solidFill>
              <a:latin typeface="Comic Sans MS" pitchFamily="66" charset="0"/>
            </a:endParaRPr>
          </a:p>
          <a:p>
            <a:pPr>
              <a:lnSpc>
                <a:spcPct val="85000"/>
              </a:lnSpc>
              <a:spcBef>
                <a:spcPct val="0"/>
              </a:spcBef>
              <a:buFont typeface="Wingdings" pitchFamily="2" charset="2"/>
              <a:buNone/>
            </a:pPr>
            <a:r>
              <a:rPr lang="en-US" altLang="zh-CN" sz="2000" i="1" dirty="0">
                <a:solidFill>
                  <a:srgbClr val="FF0000"/>
                </a:solidFill>
                <a:latin typeface="Comic Sans MS" pitchFamily="66" charset="0"/>
              </a:rPr>
              <a:t>Virtual Address : </a:t>
            </a:r>
            <a:r>
              <a:rPr lang="en-US" altLang="zh-CN" sz="2000" dirty="0">
                <a:latin typeface="Comic Sans MS" pitchFamily="66" charset="0"/>
              </a:rPr>
              <a:t> address used by the programmer</a:t>
            </a:r>
          </a:p>
          <a:p>
            <a:pPr>
              <a:lnSpc>
                <a:spcPct val="85000"/>
              </a:lnSpc>
              <a:spcBef>
                <a:spcPct val="0"/>
              </a:spcBef>
              <a:buFont typeface="Wingdings" pitchFamily="2" charset="2"/>
              <a:buNone/>
            </a:pPr>
            <a:r>
              <a:rPr lang="en-US" altLang="zh-CN" sz="2000" i="1" dirty="0">
                <a:solidFill>
                  <a:srgbClr val="FF0000"/>
                </a:solidFill>
                <a:latin typeface="Comic Sans MS" pitchFamily="66" charset="0"/>
              </a:rPr>
              <a:t>Virtual Address Space:</a:t>
            </a:r>
            <a:r>
              <a:rPr lang="en-US" altLang="zh-CN" sz="2000" i="1" dirty="0">
                <a:latin typeface="Comic Sans MS" pitchFamily="66" charset="0"/>
              </a:rPr>
              <a:t> </a:t>
            </a:r>
            <a:r>
              <a:rPr lang="en-US" altLang="zh-CN" sz="2000" dirty="0">
                <a:latin typeface="Comic Sans MS" pitchFamily="66" charset="0"/>
              </a:rPr>
              <a:t>  collection of such addresses</a:t>
            </a:r>
          </a:p>
          <a:p>
            <a:pPr>
              <a:lnSpc>
                <a:spcPct val="85000"/>
              </a:lnSpc>
              <a:spcBef>
                <a:spcPct val="0"/>
              </a:spcBef>
              <a:buFont typeface="Wingdings" pitchFamily="2" charset="2"/>
              <a:buNone/>
            </a:pPr>
            <a:r>
              <a:rPr lang="en-US" altLang="zh-CN" sz="2000" i="1" dirty="0">
                <a:solidFill>
                  <a:srgbClr val="FF0000"/>
                </a:solidFill>
                <a:latin typeface="Comic Sans MS" pitchFamily="66" charset="0"/>
              </a:rPr>
              <a:t>Memory Address: </a:t>
            </a:r>
            <a:r>
              <a:rPr lang="en-US" altLang="zh-CN" sz="2000" dirty="0">
                <a:latin typeface="Comic Sans MS" pitchFamily="66" charset="0"/>
              </a:rPr>
              <a:t> address of word in physical memory also known as “physical address” or “real address”</a:t>
            </a:r>
            <a:endParaRPr lang="en-US" altLang="zh-CN" sz="2400" dirty="0"/>
          </a:p>
        </p:txBody>
      </p:sp>
      <p:pic>
        <p:nvPicPr>
          <p:cNvPr id="70658" name="Picture 2"/>
          <p:cNvPicPr>
            <a:picLocks noChangeAspect="1" noChangeArrowheads="1"/>
          </p:cNvPicPr>
          <p:nvPr/>
        </p:nvPicPr>
        <p:blipFill>
          <a:blip r:embed="rId2"/>
          <a:srcRect/>
          <a:stretch>
            <a:fillRect/>
          </a:stretch>
        </p:blipFill>
        <p:spPr bwMode="auto">
          <a:xfrm>
            <a:off x="5603582" y="2636839"/>
            <a:ext cx="3540417" cy="3096418"/>
          </a:xfrm>
          <a:prstGeom prst="rect">
            <a:avLst/>
          </a:prstGeom>
          <a:noFill/>
          <a:ln w="19050">
            <a:noFill/>
            <a:miter lim="800000"/>
            <a:headEnd/>
            <a:tailEnd type="none" w="sm" len="med"/>
          </a:ln>
          <a:effectLst/>
        </p:spPr>
      </p:pic>
    </p:spTree>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a:xfrm>
            <a:off x="1892300" y="25400"/>
            <a:ext cx="6580188" cy="588963"/>
          </a:xfrm>
        </p:spPr>
        <p:txBody>
          <a:bodyPr/>
          <a:lstStyle/>
          <a:p>
            <a:r>
              <a:rPr lang="en-US" altLang="zh-CN"/>
              <a:t>How Does VM Work</a:t>
            </a:r>
          </a:p>
        </p:txBody>
      </p:sp>
      <p:sp>
        <p:nvSpPr>
          <p:cNvPr id="71683" name="Rectangle 3"/>
          <p:cNvSpPr>
            <a:spLocks noGrp="1" noRot="1" noChangeArrowheads="1"/>
          </p:cNvSpPr>
          <p:nvPr>
            <p:ph idx="1"/>
          </p:nvPr>
        </p:nvSpPr>
        <p:spPr>
          <a:xfrm>
            <a:off x="179388" y="1125538"/>
            <a:ext cx="8763000" cy="4953000"/>
          </a:xfrm>
        </p:spPr>
        <p:txBody>
          <a:bodyPr/>
          <a:lstStyle/>
          <a:p>
            <a:pPr>
              <a:buFont typeface="Wingdings" pitchFamily="2" charset="2"/>
              <a:buNone/>
            </a:pPr>
            <a:r>
              <a:rPr lang="en-US" altLang="zh-CN" sz="2400" dirty="0">
                <a:solidFill>
                  <a:srgbClr val="FF0000"/>
                </a:solidFill>
                <a:latin typeface="Comic Sans MS" pitchFamily="66" charset="0"/>
              </a:rPr>
              <a:t>Two memory “spaces”</a:t>
            </a:r>
          </a:p>
          <a:p>
            <a:r>
              <a:rPr lang="en-US" altLang="zh-CN" sz="2000" dirty="0">
                <a:solidFill>
                  <a:srgbClr val="063DE9"/>
                </a:solidFill>
                <a:latin typeface="Comic Sans MS" pitchFamily="66" charset="0"/>
              </a:rPr>
              <a:t>Virtual memory space </a:t>
            </a:r>
            <a:r>
              <a:rPr lang="en-US" altLang="zh-CN" sz="2000" dirty="0">
                <a:solidFill>
                  <a:srgbClr val="000000"/>
                </a:solidFill>
                <a:latin typeface="Comic Sans MS" pitchFamily="66" charset="0"/>
              </a:rPr>
              <a:t>- what the program “sees”</a:t>
            </a:r>
          </a:p>
          <a:p>
            <a:r>
              <a:rPr lang="en-US" altLang="zh-CN" sz="2000" dirty="0">
                <a:solidFill>
                  <a:srgbClr val="063DE9"/>
                </a:solidFill>
                <a:latin typeface="Comic Sans MS" pitchFamily="66" charset="0"/>
              </a:rPr>
              <a:t>Physical memory space </a:t>
            </a:r>
            <a:r>
              <a:rPr lang="en-US" altLang="zh-CN" sz="2000" dirty="0">
                <a:solidFill>
                  <a:srgbClr val="000000"/>
                </a:solidFill>
                <a:latin typeface="Comic Sans MS" pitchFamily="66" charset="0"/>
              </a:rPr>
              <a:t>- what the program runs in (size of RAM)</a:t>
            </a:r>
          </a:p>
          <a:p>
            <a:pPr>
              <a:buFont typeface="Wingdings" pitchFamily="2" charset="2"/>
              <a:buNone/>
            </a:pPr>
            <a:r>
              <a:rPr lang="en-US" altLang="zh-CN" sz="2400" dirty="0">
                <a:solidFill>
                  <a:srgbClr val="FF0000"/>
                </a:solidFill>
                <a:latin typeface="Comic Sans MS" pitchFamily="66" charset="0"/>
              </a:rPr>
              <a:t>On program startup</a:t>
            </a:r>
          </a:p>
          <a:p>
            <a:r>
              <a:rPr lang="en-US" altLang="zh-CN" sz="2000" dirty="0">
                <a:solidFill>
                  <a:srgbClr val="000000"/>
                </a:solidFill>
                <a:latin typeface="Comic Sans MS" pitchFamily="66" charset="0"/>
              </a:rPr>
              <a:t>OS copies program into RAM</a:t>
            </a:r>
          </a:p>
          <a:p>
            <a:r>
              <a:rPr lang="en-US" altLang="zh-CN" sz="2000" dirty="0">
                <a:solidFill>
                  <a:srgbClr val="000000"/>
                </a:solidFill>
                <a:latin typeface="Comic Sans MS" pitchFamily="66" charset="0"/>
              </a:rPr>
              <a:t>If there is not enough RAM, OS stops copying program &amp; starts running the program with some portion of the program loaded in RAM</a:t>
            </a:r>
          </a:p>
          <a:p>
            <a:r>
              <a:rPr lang="en-US" altLang="zh-CN" sz="2000" dirty="0">
                <a:solidFill>
                  <a:srgbClr val="000000"/>
                </a:solidFill>
                <a:latin typeface="Comic Sans MS" pitchFamily="66" charset="0"/>
              </a:rPr>
              <a:t>When the program touches a part of the program not in physical memory, OS copies that part of the program from disk into RAM</a:t>
            </a:r>
          </a:p>
          <a:p>
            <a:r>
              <a:rPr lang="en-US" altLang="zh-CN" sz="2000" dirty="0">
                <a:solidFill>
                  <a:srgbClr val="000000"/>
                </a:solidFill>
                <a:latin typeface="Comic Sans MS" pitchFamily="66" charset="0"/>
              </a:rPr>
              <a:t>In order to copy some of the program from disk to RAM, OS must evict parts of the program already in RAM</a:t>
            </a:r>
          </a:p>
          <a:p>
            <a:pPr lvl="1"/>
            <a:r>
              <a:rPr lang="en-US" altLang="zh-CN" sz="2000" dirty="0">
                <a:solidFill>
                  <a:srgbClr val="000000"/>
                </a:solidFill>
                <a:latin typeface="Comic Sans MS" pitchFamily="66" charset="0"/>
              </a:rPr>
              <a:t>OS copies the evicted parts of the program back to disk if the pages are dirty (</a:t>
            </a:r>
            <a:r>
              <a:rPr lang="en-US" altLang="zh-CN" sz="2000" dirty="0" err="1">
                <a:solidFill>
                  <a:srgbClr val="000000"/>
                </a:solidFill>
                <a:latin typeface="Comic Sans MS" pitchFamily="66" charset="0"/>
              </a:rPr>
              <a:t>ie</a:t>
            </a:r>
            <a:r>
              <a:rPr lang="en-US" altLang="zh-CN" sz="2000" dirty="0">
                <a:solidFill>
                  <a:srgbClr val="000000"/>
                </a:solidFill>
                <a:latin typeface="Comic Sans MS" pitchFamily="66" charset="0"/>
              </a:rPr>
              <a:t>, if they have been written into, and changed)</a:t>
            </a:r>
            <a:endParaRPr lang="en-US" altLang="zh-CN" sz="1600" dirty="0">
              <a:latin typeface="Comic Sans MS" pitchFamily="66" charset="0"/>
            </a:endParaRPr>
          </a:p>
        </p:txBody>
      </p:sp>
    </p:spTree>
  </p:cSld>
  <p:clrMapOvr>
    <a:masterClrMapping/>
  </p:clrMapOvr>
  <p:transition spd="slow">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1258888" y="0"/>
            <a:ext cx="7162800" cy="1143000"/>
          </a:xfrm>
        </p:spPr>
        <p:txBody>
          <a:bodyPr/>
          <a:lstStyle/>
          <a:p>
            <a:r>
              <a:rPr lang="en-US" altLang="zh-CN" sz="3600" b="1"/>
              <a:t>Memory Hierarchy Parameters for Virtual Memory.</a:t>
            </a:r>
          </a:p>
        </p:txBody>
      </p:sp>
      <p:sp>
        <p:nvSpPr>
          <p:cNvPr id="72707" name="Rectangle 3"/>
          <p:cNvSpPr>
            <a:spLocks noGrp="1" noRot="1" noChangeArrowheads="1"/>
          </p:cNvSpPr>
          <p:nvPr>
            <p:ph idx="1"/>
          </p:nvPr>
        </p:nvSpPr>
        <p:spPr>
          <a:xfrm>
            <a:off x="404813" y="1277938"/>
            <a:ext cx="8334375" cy="4110037"/>
          </a:xfrm>
          <a:solidFill>
            <a:srgbClr val="FFFFCC"/>
          </a:solidFill>
        </p:spPr>
        <p:txBody>
          <a:bodyPr/>
          <a:lstStyle/>
          <a:p>
            <a:pPr>
              <a:buFont typeface="Wingdings" pitchFamily="2" charset="2"/>
              <a:buNone/>
            </a:pPr>
            <a:r>
              <a:rPr lang="en-US" altLang="zh-CN" sz="2400">
                <a:solidFill>
                  <a:srgbClr val="0000FF"/>
                </a:solidFill>
                <a:latin typeface="Comic Sans MS" pitchFamily="66" charset="0"/>
              </a:rPr>
              <a:t>Terms are different</a:t>
            </a:r>
          </a:p>
          <a:p>
            <a:pPr>
              <a:buFont typeface="Wingdings" pitchFamily="2" charset="2"/>
              <a:buNone/>
            </a:pPr>
            <a:r>
              <a:rPr lang="en-US" altLang="zh-CN" sz="2400" b="1">
                <a:latin typeface="Comic Sans MS" pitchFamily="66" charset="0"/>
              </a:rPr>
              <a:t>Block</a:t>
            </a:r>
            <a:r>
              <a:rPr lang="en-US" altLang="zh-CN" sz="2400" b="1" i="1">
                <a:latin typeface="Comic Sans MS" pitchFamily="66" charset="0"/>
              </a:rPr>
              <a:t> ----</a:t>
            </a:r>
            <a:r>
              <a:rPr lang="en-US" altLang="zh-CN" sz="2400" i="1">
                <a:latin typeface="Comic Sans MS" pitchFamily="66" charset="0"/>
              </a:rPr>
              <a:t>Page </a:t>
            </a:r>
            <a:r>
              <a:rPr lang="en-US" altLang="zh-CN" sz="2400">
                <a:latin typeface="Comic Sans MS" pitchFamily="66" charset="0"/>
              </a:rPr>
              <a:t>or </a:t>
            </a:r>
            <a:r>
              <a:rPr lang="en-US" altLang="zh-CN" sz="2400" i="1">
                <a:latin typeface="Comic Sans MS" pitchFamily="66" charset="0"/>
              </a:rPr>
              <a:t>segment</a:t>
            </a:r>
          </a:p>
          <a:p>
            <a:pPr>
              <a:buFont typeface="Wingdings" pitchFamily="2" charset="2"/>
              <a:buNone/>
            </a:pPr>
            <a:r>
              <a:rPr lang="en-US" altLang="zh-CN" sz="2400" b="1">
                <a:latin typeface="Comic Sans MS" pitchFamily="66" charset="0"/>
              </a:rPr>
              <a:t>Miss ----</a:t>
            </a:r>
            <a:r>
              <a:rPr lang="en-US" altLang="zh-CN" sz="2400" i="1">
                <a:latin typeface="Comic Sans MS" pitchFamily="66" charset="0"/>
              </a:rPr>
              <a:t>page fault </a:t>
            </a:r>
            <a:r>
              <a:rPr lang="en-US" altLang="zh-CN" sz="2400">
                <a:latin typeface="Comic Sans MS" pitchFamily="66" charset="0"/>
              </a:rPr>
              <a:t>or </a:t>
            </a:r>
            <a:r>
              <a:rPr lang="en-US" altLang="zh-CN" sz="2400" i="1">
                <a:latin typeface="Comic Sans MS" pitchFamily="66" charset="0"/>
              </a:rPr>
              <a:t>address fault</a:t>
            </a:r>
          </a:p>
          <a:p>
            <a:pPr>
              <a:buFont typeface="Wingdings" pitchFamily="2" charset="2"/>
              <a:buNone/>
            </a:pPr>
            <a:r>
              <a:rPr lang="en-US" altLang="zh-CN" sz="2400" i="1">
                <a:latin typeface="Comic Sans MS" pitchFamily="66" charset="0"/>
              </a:rPr>
              <a:t>Memory mapping </a:t>
            </a:r>
            <a:r>
              <a:rPr lang="en-US" altLang="zh-CN" sz="2400">
                <a:latin typeface="Comic Sans MS" pitchFamily="66" charset="0"/>
              </a:rPr>
              <a:t>or </a:t>
            </a:r>
            <a:r>
              <a:rPr lang="en-US" altLang="zh-CN" sz="2400" i="1">
                <a:latin typeface="Comic Sans MS" pitchFamily="66" charset="0"/>
              </a:rPr>
              <a:t>address translation</a:t>
            </a:r>
            <a:r>
              <a:rPr lang="en-US" altLang="zh-CN" sz="2400" b="1">
                <a:latin typeface="Comic Sans MS" pitchFamily="66" charset="0"/>
              </a:rPr>
              <a:t> ----With virtual memory, the CPU produces </a:t>
            </a:r>
            <a:r>
              <a:rPr lang="en-US" altLang="zh-CN" sz="2400" i="1">
                <a:solidFill>
                  <a:srgbClr val="0000FF"/>
                </a:solidFill>
                <a:latin typeface="Comic Sans MS" pitchFamily="66" charset="0"/>
              </a:rPr>
              <a:t>virtual addresses</a:t>
            </a:r>
            <a:r>
              <a:rPr lang="en-US" altLang="zh-CN" sz="2400" b="1" i="1">
                <a:latin typeface="Comic Sans MS" pitchFamily="66" charset="0"/>
              </a:rPr>
              <a:t> </a:t>
            </a:r>
            <a:r>
              <a:rPr lang="en-US" altLang="zh-CN" sz="2400" b="1">
                <a:latin typeface="Comic Sans MS" pitchFamily="66" charset="0"/>
              </a:rPr>
              <a:t>that are translated by a combination of </a:t>
            </a:r>
            <a:r>
              <a:rPr lang="en-US" altLang="zh-CN" sz="2400" i="1">
                <a:solidFill>
                  <a:srgbClr val="0000FF"/>
                </a:solidFill>
                <a:latin typeface="Comic Sans MS" pitchFamily="66" charset="0"/>
              </a:rPr>
              <a:t>hardware and software</a:t>
            </a:r>
            <a:r>
              <a:rPr lang="en-US" altLang="zh-CN" sz="2400" b="1">
                <a:latin typeface="Comic Sans MS" pitchFamily="66" charset="0"/>
              </a:rPr>
              <a:t> to </a:t>
            </a:r>
            <a:r>
              <a:rPr lang="en-US" altLang="zh-CN" sz="2400" b="1" i="1">
                <a:latin typeface="Comic Sans MS" pitchFamily="66" charset="0"/>
              </a:rPr>
              <a:t>physical addresses</a:t>
            </a:r>
            <a:r>
              <a:rPr lang="en-US" altLang="zh-CN" sz="2400" b="1">
                <a:latin typeface="Comic Sans MS" pitchFamily="66" charset="0"/>
              </a:rPr>
              <a:t>, which access main memory.------ Operating system translate</a:t>
            </a:r>
          </a:p>
          <a:p>
            <a:pPr>
              <a:buFont typeface="Wingdings" pitchFamily="2" charset="2"/>
              <a:buNone/>
            </a:pPr>
            <a:r>
              <a:rPr lang="en-US" altLang="zh-CN" sz="2400" b="1">
                <a:latin typeface="Comic Sans MS" pitchFamily="66" charset="0"/>
              </a:rPr>
              <a:t>The two memory-hierarchy levels controlled by virtual memory are </a:t>
            </a:r>
            <a:r>
              <a:rPr lang="en-US" altLang="zh-CN" sz="2400" i="1">
                <a:solidFill>
                  <a:srgbClr val="FF0000"/>
                </a:solidFill>
                <a:latin typeface="Comic Sans MS" pitchFamily="66" charset="0"/>
              </a:rPr>
              <a:t>DRAMs and magnetic disks</a:t>
            </a:r>
            <a:r>
              <a:rPr lang="en-US" altLang="zh-CN" sz="2400" b="1">
                <a:latin typeface="Comic Sans MS" pitchFamily="66" charset="0"/>
              </a:rPr>
              <a:t>.</a:t>
            </a:r>
          </a:p>
        </p:txBody>
      </p:sp>
    </p:spTree>
  </p:cSld>
  <p:clrMapOvr>
    <a:masterClrMapping/>
  </p:clrMapOvr>
  <p:transition spd="slow">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r>
              <a:rPr lang="en-US" altLang="zh-CN"/>
              <a:t>Cache vs. VM</a:t>
            </a:r>
          </a:p>
        </p:txBody>
      </p:sp>
      <p:pic>
        <p:nvPicPr>
          <p:cNvPr id="73731" name="Picture 3"/>
          <p:cNvPicPr>
            <a:picLocks noChangeAspect="1" noChangeArrowheads="1"/>
          </p:cNvPicPr>
          <p:nvPr/>
        </p:nvPicPr>
        <p:blipFill>
          <a:blip r:embed="rId2"/>
          <a:srcRect/>
          <a:stretch>
            <a:fillRect/>
          </a:stretch>
        </p:blipFill>
        <p:spPr bwMode="auto">
          <a:xfrm>
            <a:off x="228600" y="2003425"/>
            <a:ext cx="8763000" cy="3406775"/>
          </a:xfrm>
          <a:prstGeom prst="rect">
            <a:avLst/>
          </a:prstGeom>
          <a:noFill/>
          <a:ln w="19050">
            <a:noFill/>
            <a:miter lim="800000"/>
            <a:headEnd/>
            <a:tailEnd type="none" w="sm" len="med"/>
          </a:ln>
          <a:effectLst/>
        </p:spPr>
      </p:pic>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dissolve">
                                      <p:cBhvr>
                                        <p:cTn id="7"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r>
              <a:rPr lang="en-US" altLang="zh-CN"/>
              <a:t>Paging vs. Segmentation</a:t>
            </a:r>
            <a:endParaRPr lang="en-US" altLang="zh-CN" b="1"/>
          </a:p>
        </p:txBody>
      </p:sp>
      <p:sp>
        <p:nvSpPr>
          <p:cNvPr id="74755" name="Rectangle 3"/>
          <p:cNvSpPr>
            <a:spLocks noGrp="1" noRot="1" noChangeArrowheads="1"/>
          </p:cNvSpPr>
          <p:nvPr>
            <p:ph idx="1"/>
          </p:nvPr>
        </p:nvSpPr>
        <p:spPr>
          <a:xfrm>
            <a:off x="714375" y="1430338"/>
            <a:ext cx="8101013" cy="4338637"/>
          </a:xfrm>
        </p:spPr>
        <p:txBody>
          <a:bodyPr/>
          <a:lstStyle/>
          <a:p>
            <a:pPr>
              <a:buFont typeface="Wingdings" pitchFamily="2" charset="2"/>
              <a:buNone/>
            </a:pPr>
            <a:r>
              <a:rPr lang="en-US" altLang="zh-CN">
                <a:solidFill>
                  <a:schemeClr val="hlink"/>
                </a:solidFill>
                <a:latin typeface="Times-Roman" charset="0"/>
              </a:rPr>
              <a:t>Virtual memory systems can be categorized into two classes</a:t>
            </a:r>
          </a:p>
          <a:p>
            <a:pPr lvl="1"/>
            <a:r>
              <a:rPr lang="en-US" altLang="zh-CN" sz="3500" i="1">
                <a:solidFill>
                  <a:schemeClr val="hlink"/>
                </a:solidFill>
                <a:latin typeface="Times-Italic" charset="0"/>
              </a:rPr>
              <a:t>Pages</a:t>
            </a:r>
            <a:r>
              <a:rPr lang="en-US" altLang="zh-CN" sz="3500" b="1" i="1">
                <a:latin typeface="Times-Italic" charset="0"/>
              </a:rPr>
              <a:t>----</a:t>
            </a:r>
            <a:r>
              <a:rPr lang="en-US" altLang="zh-CN" b="1">
                <a:latin typeface="Times-Roman" charset="0"/>
              </a:rPr>
              <a:t> </a:t>
            </a:r>
            <a:r>
              <a:rPr lang="en-US" altLang="zh-CN" sz="3500" b="1">
                <a:latin typeface="Times-Roman" charset="0"/>
              </a:rPr>
              <a:t>fixed-size blocks,</a:t>
            </a:r>
          </a:p>
          <a:p>
            <a:pPr lvl="1"/>
            <a:r>
              <a:rPr lang="en-US" altLang="zh-CN" sz="3500" i="1">
                <a:solidFill>
                  <a:schemeClr val="hlink"/>
                </a:solidFill>
                <a:latin typeface="Times-Italic" charset="0"/>
              </a:rPr>
              <a:t>segments</a:t>
            </a:r>
            <a:r>
              <a:rPr lang="en-US" altLang="zh-CN" sz="3500">
                <a:solidFill>
                  <a:schemeClr val="hlink"/>
                </a:solidFill>
                <a:latin typeface="Times-Roman" charset="0"/>
              </a:rPr>
              <a:t>-</a:t>
            </a:r>
            <a:r>
              <a:rPr lang="en-US" altLang="zh-CN" sz="3500" b="1">
                <a:latin typeface="Times-Roman" charset="0"/>
              </a:rPr>
              <a:t>--- variable-size blocks</a:t>
            </a:r>
            <a:endParaRPr lang="en-US" altLang="zh-CN"/>
          </a:p>
        </p:txBody>
      </p:sp>
      <p:pic>
        <p:nvPicPr>
          <p:cNvPr id="74756" name="Picture 4"/>
          <p:cNvPicPr>
            <a:picLocks noChangeAspect="1" noChangeArrowheads="1"/>
          </p:cNvPicPr>
          <p:nvPr/>
        </p:nvPicPr>
        <p:blipFill>
          <a:blip r:embed="rId2"/>
          <a:srcRect/>
          <a:stretch>
            <a:fillRect/>
          </a:stretch>
        </p:blipFill>
        <p:spPr bwMode="auto">
          <a:xfrm>
            <a:off x="1116013" y="4365625"/>
            <a:ext cx="6858000" cy="1800225"/>
          </a:xfrm>
          <a:prstGeom prst="rect">
            <a:avLst/>
          </a:prstGeom>
          <a:noFill/>
          <a:ln w="19050">
            <a:noFill/>
            <a:miter lim="800000"/>
            <a:headEnd/>
            <a:tailEnd type="none" w="sm" len="med"/>
          </a:ln>
          <a:effectLst/>
        </p:spPr>
      </p:pic>
      <p:pic>
        <p:nvPicPr>
          <p:cNvPr id="74757" name="Picture 5"/>
          <p:cNvPicPr>
            <a:picLocks noChangeAspect="1" noChangeArrowheads="1"/>
          </p:cNvPicPr>
          <p:nvPr/>
        </p:nvPicPr>
        <p:blipFill>
          <a:blip r:embed="rId3"/>
          <a:srcRect/>
          <a:stretch>
            <a:fillRect/>
          </a:stretch>
        </p:blipFill>
        <p:spPr bwMode="auto">
          <a:xfrm>
            <a:off x="0" y="1196975"/>
            <a:ext cx="9144000" cy="3276600"/>
          </a:xfrm>
          <a:prstGeom prst="rect">
            <a:avLst/>
          </a:prstGeom>
          <a:noFill/>
          <a:ln w="19050">
            <a:noFill/>
            <a:miter lim="800000"/>
            <a:headEnd/>
            <a:tailEnd type="none" w="sm" len="me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barn(inHorizontal)">
                                      <p:cBhvr>
                                        <p:cTn id="7"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a:xfrm>
            <a:off x="285720" y="152400"/>
            <a:ext cx="8324880" cy="847708"/>
          </a:xfrm>
        </p:spPr>
        <p:txBody>
          <a:bodyPr/>
          <a:lstStyle/>
          <a:p>
            <a:r>
              <a:rPr lang="en-US" altLang="zh-CN" sz="3600" b="1" dirty="0"/>
              <a:t>Four Memory Hierarchy Questions Revisited</a:t>
            </a:r>
          </a:p>
        </p:txBody>
      </p:sp>
      <p:sp>
        <p:nvSpPr>
          <p:cNvPr id="75779" name="Rectangle 3"/>
          <p:cNvSpPr>
            <a:spLocks noGrp="1" noRot="1" noChangeArrowheads="1"/>
          </p:cNvSpPr>
          <p:nvPr>
            <p:ph idx="1"/>
          </p:nvPr>
        </p:nvSpPr>
        <p:spPr>
          <a:xfrm>
            <a:off x="228600" y="1447800"/>
            <a:ext cx="8763000" cy="4953000"/>
          </a:xfrm>
        </p:spPr>
        <p:txBody>
          <a:bodyPr/>
          <a:lstStyle/>
          <a:p>
            <a:pPr>
              <a:buFont typeface="Wingdings" pitchFamily="2" charset="2"/>
              <a:buNone/>
            </a:pPr>
            <a:r>
              <a:rPr lang="en-US" altLang="zh-CN" sz="2600" dirty="0">
                <a:solidFill>
                  <a:srgbClr val="0000FF"/>
                </a:solidFill>
                <a:latin typeface="Comic Sans MS" pitchFamily="66" charset="0"/>
              </a:rPr>
              <a:t>Q1: Where can a block be placed in main memory?</a:t>
            </a:r>
            <a:endParaRPr lang="en-US" altLang="zh-CN" sz="2600" b="1" dirty="0">
              <a:solidFill>
                <a:srgbClr val="0000FF"/>
              </a:solidFill>
              <a:latin typeface="Comic Sans MS" pitchFamily="66" charset="0"/>
            </a:endParaRPr>
          </a:p>
          <a:p>
            <a:r>
              <a:rPr lang="en-US" altLang="zh-CN" sz="2400" b="1" dirty="0">
                <a:latin typeface="Comic Sans MS" pitchFamily="66" charset="0"/>
              </a:rPr>
              <a:t>The </a:t>
            </a:r>
            <a:r>
              <a:rPr lang="en-US" altLang="zh-CN" sz="2400" b="1" dirty="0">
                <a:solidFill>
                  <a:srgbClr val="FF0000"/>
                </a:solidFill>
                <a:latin typeface="Comic Sans MS" pitchFamily="66" charset="0"/>
              </a:rPr>
              <a:t>high </a:t>
            </a:r>
            <a:r>
              <a:rPr lang="en-US" altLang="zh-CN" sz="2400" b="1" dirty="0">
                <a:solidFill>
                  <a:srgbClr val="0000FF"/>
                </a:solidFill>
                <a:latin typeface="Comic Sans MS" pitchFamily="66" charset="0"/>
              </a:rPr>
              <a:t>miss penalty</a:t>
            </a:r>
            <a:r>
              <a:rPr lang="en-US" altLang="zh-CN" sz="2000" b="1" dirty="0">
                <a:latin typeface="Comic Sans MS" pitchFamily="66" charset="0"/>
              </a:rPr>
              <a:t> </a:t>
            </a:r>
          </a:p>
          <a:p>
            <a:pPr lvl="1"/>
            <a:r>
              <a:rPr lang="en-US" altLang="zh-CN" sz="2000" dirty="0">
                <a:latin typeface="Comic Sans MS" pitchFamily="66" charset="0"/>
              </a:rPr>
              <a:t>Quite high</a:t>
            </a:r>
          </a:p>
          <a:p>
            <a:pPr lvl="2"/>
            <a:r>
              <a:rPr lang="en-US" altLang="zh-CN" sz="2000" dirty="0">
                <a:latin typeface="Comic Sans MS" pitchFamily="66" charset="0"/>
              </a:rPr>
              <a:t>access to a rotating magnetic storage device </a:t>
            </a:r>
          </a:p>
          <a:p>
            <a:r>
              <a:rPr lang="en-US" altLang="zh-CN" sz="2400" b="1" dirty="0">
                <a:latin typeface="Comic Sans MS" pitchFamily="66" charset="0"/>
              </a:rPr>
              <a:t>Must be </a:t>
            </a:r>
            <a:r>
              <a:rPr lang="en-US" altLang="zh-CN" sz="2400" b="1" dirty="0">
                <a:solidFill>
                  <a:srgbClr val="FF0000"/>
                </a:solidFill>
                <a:latin typeface="Comic Sans MS" pitchFamily="66" charset="0"/>
              </a:rPr>
              <a:t>lower</a:t>
            </a:r>
            <a:r>
              <a:rPr lang="en-US" altLang="zh-CN" sz="2400" b="1" dirty="0">
                <a:latin typeface="Comic Sans MS" pitchFamily="66" charset="0"/>
              </a:rPr>
              <a:t> </a:t>
            </a:r>
            <a:r>
              <a:rPr lang="en-US" altLang="zh-CN" sz="2400" b="1" dirty="0">
                <a:solidFill>
                  <a:srgbClr val="0000FF"/>
                </a:solidFill>
                <a:latin typeface="Comic Sans MS" pitchFamily="66" charset="0"/>
              </a:rPr>
              <a:t>miss rates</a:t>
            </a:r>
            <a:r>
              <a:rPr lang="en-US" altLang="zh-CN" sz="2400" dirty="0">
                <a:latin typeface="Comic Sans MS" pitchFamily="66" charset="0"/>
              </a:rPr>
              <a:t> </a:t>
            </a:r>
          </a:p>
          <a:p>
            <a:pPr lvl="1"/>
            <a:r>
              <a:rPr lang="en-US" altLang="zh-CN" sz="2000" dirty="0">
                <a:latin typeface="Comic Sans MS" pitchFamily="66" charset="0"/>
              </a:rPr>
              <a:t>choosing a simpler placement algorithm</a:t>
            </a:r>
          </a:p>
          <a:p>
            <a:pPr lvl="1"/>
            <a:r>
              <a:rPr lang="en-US" altLang="zh-CN" sz="2000" dirty="0">
                <a:latin typeface="Comic Sans MS" pitchFamily="66" charset="0"/>
              </a:rPr>
              <a:t>operating systems designers normally pick lower miss rates because of the exorbitant miss penalty.</a:t>
            </a:r>
            <a:r>
              <a:rPr lang="en-US" altLang="zh-CN" sz="2400" b="1" dirty="0">
                <a:latin typeface="Comic Sans MS" pitchFamily="66" charset="0"/>
              </a:rPr>
              <a:t> </a:t>
            </a:r>
          </a:p>
          <a:p>
            <a:r>
              <a:rPr lang="en-US" altLang="zh-CN" sz="2400" b="1" dirty="0">
                <a:latin typeface="Comic Sans MS" pitchFamily="66" charset="0"/>
              </a:rPr>
              <a:t>Fully associative strategy.</a:t>
            </a:r>
          </a:p>
          <a:p>
            <a:pPr lvl="1"/>
            <a:r>
              <a:rPr lang="en-US" altLang="zh-CN" sz="2000" dirty="0">
                <a:solidFill>
                  <a:srgbClr val="0000FF"/>
                </a:solidFill>
                <a:latin typeface="Comic Sans MS" pitchFamily="66" charset="0"/>
              </a:rPr>
              <a:t>Thus, operating systems allow blocks to be placed anywhere in main memory.</a:t>
            </a:r>
            <a:r>
              <a:rPr lang="en-US" altLang="zh-CN" dirty="0">
                <a:solidFill>
                  <a:srgbClr val="0000FF"/>
                </a:solidFill>
                <a:latin typeface="Comic Sans MS" pitchFamily="66" charset="0"/>
              </a:rPr>
              <a:t> </a:t>
            </a:r>
          </a:p>
        </p:txBody>
      </p:sp>
    </p:spTree>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xfrm>
            <a:off x="214283" y="0"/>
            <a:ext cx="8461406" cy="1125538"/>
          </a:xfrm>
        </p:spPr>
        <p:txBody>
          <a:bodyPr/>
          <a:lstStyle/>
          <a:p>
            <a:r>
              <a:rPr lang="en-US" altLang="zh-CN" sz="4000" dirty="0" err="1"/>
              <a:t>Q2</a:t>
            </a:r>
            <a:r>
              <a:rPr lang="en-US" altLang="zh-CN" sz="4000" dirty="0"/>
              <a:t>: How is a block found if it is in main memory?</a:t>
            </a:r>
            <a:endParaRPr lang="en-US" altLang="zh-CN" sz="4000" b="1" dirty="0"/>
          </a:p>
        </p:txBody>
      </p:sp>
      <p:sp>
        <p:nvSpPr>
          <p:cNvPr id="76803" name="Rectangle 3"/>
          <p:cNvSpPr>
            <a:spLocks noGrp="1" noRot="1" noChangeArrowheads="1"/>
          </p:cNvSpPr>
          <p:nvPr>
            <p:ph idx="1"/>
          </p:nvPr>
        </p:nvSpPr>
        <p:spPr>
          <a:xfrm>
            <a:off x="304800" y="1196975"/>
            <a:ext cx="8839200" cy="4953000"/>
          </a:xfrm>
        </p:spPr>
        <p:txBody>
          <a:bodyPr/>
          <a:lstStyle/>
          <a:p>
            <a:pPr>
              <a:lnSpc>
                <a:spcPct val="90000"/>
              </a:lnSpc>
              <a:buFont typeface="Wingdings" pitchFamily="2" charset="2"/>
              <a:buNone/>
            </a:pPr>
            <a:r>
              <a:rPr lang="en-US" altLang="zh-CN" sz="2400" b="1">
                <a:latin typeface="Comic Sans MS" pitchFamily="66" charset="0"/>
              </a:rPr>
              <a:t>Both paging and segmentation </a:t>
            </a:r>
            <a:r>
              <a:rPr lang="en-US" altLang="zh-CN" sz="2400">
                <a:solidFill>
                  <a:srgbClr val="0000FF"/>
                </a:solidFill>
                <a:latin typeface="Comic Sans MS" pitchFamily="66" charset="0"/>
              </a:rPr>
              <a:t>data structure</a:t>
            </a:r>
            <a:r>
              <a:rPr lang="en-US" altLang="zh-CN" sz="2400" b="1" i="1">
                <a:solidFill>
                  <a:srgbClr val="0000FF"/>
                </a:solidFill>
                <a:latin typeface="Comic Sans MS" pitchFamily="66" charset="0"/>
              </a:rPr>
              <a:t> </a:t>
            </a:r>
            <a:r>
              <a:rPr lang="en-US" altLang="zh-CN" sz="2400">
                <a:solidFill>
                  <a:srgbClr val="0000FF"/>
                </a:solidFill>
                <a:latin typeface="Comic Sans MS" pitchFamily="66" charset="0"/>
              </a:rPr>
              <a:t>table</a:t>
            </a:r>
            <a:endParaRPr lang="en-US" altLang="zh-CN" sz="2400" b="1">
              <a:solidFill>
                <a:srgbClr val="0000FF"/>
              </a:solidFill>
              <a:latin typeface="Comic Sans MS" pitchFamily="66" charset="0"/>
            </a:endParaRPr>
          </a:p>
          <a:p>
            <a:pPr lvl="1">
              <a:lnSpc>
                <a:spcPct val="90000"/>
              </a:lnSpc>
            </a:pPr>
            <a:r>
              <a:rPr lang="en-US" altLang="zh-CN" b="1">
                <a:latin typeface="Comic Sans MS" pitchFamily="66" charset="0"/>
              </a:rPr>
              <a:t> </a:t>
            </a:r>
            <a:r>
              <a:rPr lang="en-US" altLang="zh-CN" sz="2000">
                <a:latin typeface="Comic Sans MS" pitchFamily="66" charset="0"/>
              </a:rPr>
              <a:t>The data structure contains the physical address of the block. </a:t>
            </a:r>
          </a:p>
          <a:p>
            <a:pPr lvl="1">
              <a:lnSpc>
                <a:spcPct val="90000"/>
              </a:lnSpc>
            </a:pPr>
            <a:r>
              <a:rPr lang="en-US" altLang="zh-CN" sz="2000">
                <a:latin typeface="Comic Sans MS" pitchFamily="66" charset="0"/>
              </a:rPr>
              <a:t>That is indexed by the page or segment number</a:t>
            </a:r>
          </a:p>
          <a:p>
            <a:pPr>
              <a:lnSpc>
                <a:spcPct val="90000"/>
              </a:lnSpc>
            </a:pPr>
            <a:r>
              <a:rPr lang="en-US" altLang="zh-CN" sz="2600">
                <a:solidFill>
                  <a:srgbClr val="0000FF"/>
                </a:solidFill>
                <a:latin typeface="Comic Sans MS" pitchFamily="66" charset="0"/>
              </a:rPr>
              <a:t>For segmentation:</a:t>
            </a:r>
          </a:p>
          <a:p>
            <a:pPr lvl="1">
              <a:lnSpc>
                <a:spcPct val="90000"/>
              </a:lnSpc>
            </a:pPr>
            <a:r>
              <a:rPr lang="en-US" altLang="zh-CN" b="1">
                <a:latin typeface="Comic Sans MS" pitchFamily="66" charset="0"/>
              </a:rPr>
              <a:t> </a:t>
            </a:r>
            <a:r>
              <a:rPr lang="en-US" altLang="zh-CN" sz="2000">
                <a:latin typeface="Comic Sans MS" pitchFamily="66" charset="0"/>
              </a:rPr>
              <a:t>The offset is added to the segment’s physical address to obtain the final physical address.</a:t>
            </a:r>
          </a:p>
          <a:p>
            <a:pPr>
              <a:lnSpc>
                <a:spcPct val="90000"/>
              </a:lnSpc>
            </a:pPr>
            <a:r>
              <a:rPr lang="en-US" altLang="zh-CN" sz="2600">
                <a:solidFill>
                  <a:schemeClr val="hlink"/>
                </a:solidFill>
                <a:latin typeface="Comic Sans MS" pitchFamily="66" charset="0"/>
              </a:rPr>
              <a:t> </a:t>
            </a:r>
            <a:r>
              <a:rPr lang="en-US" altLang="zh-CN" sz="2600">
                <a:solidFill>
                  <a:srgbClr val="0000FF"/>
                </a:solidFill>
                <a:latin typeface="Comic Sans MS" pitchFamily="66" charset="0"/>
              </a:rPr>
              <a:t>For paging:</a:t>
            </a:r>
          </a:p>
          <a:p>
            <a:pPr lvl="1">
              <a:lnSpc>
                <a:spcPct val="90000"/>
              </a:lnSpc>
            </a:pPr>
            <a:r>
              <a:rPr lang="en-US" altLang="zh-CN" b="1">
                <a:latin typeface="Comic Sans MS" pitchFamily="66" charset="0"/>
              </a:rPr>
              <a:t> </a:t>
            </a:r>
            <a:r>
              <a:rPr lang="en-US" altLang="zh-CN" sz="2000">
                <a:latin typeface="Comic Sans MS" pitchFamily="66" charset="0"/>
              </a:rPr>
              <a:t>the offset is simply concatenated to this physical page address</a:t>
            </a:r>
          </a:p>
          <a:p>
            <a:pPr>
              <a:lnSpc>
                <a:spcPct val="90000"/>
              </a:lnSpc>
            </a:pPr>
            <a:r>
              <a:rPr lang="en-US" altLang="zh-CN" sz="2600">
                <a:solidFill>
                  <a:srgbClr val="0000FF"/>
                </a:solidFill>
                <a:latin typeface="Comic Sans MS" pitchFamily="66" charset="0"/>
              </a:rPr>
              <a:t>The size of the table</a:t>
            </a:r>
            <a:r>
              <a:rPr lang="en-US" altLang="zh-CN" b="1">
                <a:latin typeface="Comic Sans MS" pitchFamily="66" charset="0"/>
              </a:rPr>
              <a:t> </a:t>
            </a:r>
          </a:p>
          <a:p>
            <a:pPr lvl="1">
              <a:lnSpc>
                <a:spcPct val="90000"/>
              </a:lnSpc>
            </a:pPr>
            <a:r>
              <a:rPr lang="en-US" altLang="zh-CN" sz="2000">
                <a:latin typeface="Comic Sans MS" pitchFamily="66" charset="0"/>
              </a:rPr>
              <a:t>The number of pages in the virtual address space.</a:t>
            </a:r>
          </a:p>
          <a:p>
            <a:pPr lvl="1">
              <a:lnSpc>
                <a:spcPct val="90000"/>
              </a:lnSpc>
            </a:pPr>
            <a:r>
              <a:rPr lang="en-US" altLang="zh-CN" sz="2000">
                <a:latin typeface="Comic Sans MS" pitchFamily="66" charset="0"/>
              </a:rPr>
              <a:t>Assume: 32-bit virtual address, 4-KB pages, and 4 bytes per page table entry;  the size of the page table:</a:t>
            </a:r>
          </a:p>
        </p:txBody>
      </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285720" y="0"/>
            <a:ext cx="8858280" cy="936625"/>
          </a:xfrm>
        </p:spPr>
        <p:txBody>
          <a:bodyPr/>
          <a:lstStyle/>
          <a:p>
            <a:r>
              <a:rPr lang="en-US" sz="3600" dirty="0"/>
              <a:t>Why do I freaking care?</a:t>
            </a:r>
          </a:p>
        </p:txBody>
      </p:sp>
      <p:sp>
        <p:nvSpPr>
          <p:cNvPr id="59395" name="Rectangle 3"/>
          <p:cNvSpPr>
            <a:spLocks noGrp="1" noRot="1" noChangeArrowheads="1"/>
          </p:cNvSpPr>
          <p:nvPr>
            <p:ph idx="1"/>
          </p:nvPr>
        </p:nvSpPr>
        <p:spPr>
          <a:xfrm>
            <a:off x="250825" y="1052513"/>
            <a:ext cx="8610600" cy="5256212"/>
          </a:xfrm>
        </p:spPr>
        <p:txBody>
          <a:bodyPr/>
          <a:lstStyle/>
          <a:p>
            <a:pPr>
              <a:lnSpc>
                <a:spcPct val="90000"/>
              </a:lnSpc>
            </a:pPr>
            <a:r>
              <a:rPr lang="en-US" sz="2200" dirty="0">
                <a:solidFill>
                  <a:srgbClr val="0000FF"/>
                </a:solidFill>
                <a:latin typeface="Comic Sans MS" pitchFamily="66" charset="0"/>
              </a:rPr>
              <a:t>By it’s nature, DRAM isn’t built for speed</a:t>
            </a:r>
          </a:p>
          <a:p>
            <a:pPr lvl="1">
              <a:lnSpc>
                <a:spcPct val="90000"/>
              </a:lnSpc>
            </a:pPr>
            <a:r>
              <a:rPr lang="en-US" sz="2400" dirty="0" err="1">
                <a:latin typeface="Comic Sans MS" pitchFamily="66" charset="0"/>
              </a:rPr>
              <a:t>Reponse</a:t>
            </a:r>
            <a:r>
              <a:rPr lang="en-US" sz="2400" dirty="0">
                <a:latin typeface="Comic Sans MS" pitchFamily="66" charset="0"/>
              </a:rPr>
              <a:t> times dependent on capacitive circuit properties which get worse as density increases</a:t>
            </a:r>
          </a:p>
          <a:p>
            <a:pPr>
              <a:lnSpc>
                <a:spcPct val="90000"/>
              </a:lnSpc>
            </a:pPr>
            <a:r>
              <a:rPr lang="en-US" sz="2200" dirty="0">
                <a:solidFill>
                  <a:srgbClr val="0000FF"/>
                </a:solidFill>
                <a:latin typeface="Comic Sans MS" pitchFamily="66" charset="0"/>
              </a:rPr>
              <a:t>DRAM process isn’t easy to integrate into </a:t>
            </a:r>
            <a:r>
              <a:rPr lang="en-US" sz="2200" dirty="0" err="1">
                <a:solidFill>
                  <a:srgbClr val="0000FF"/>
                </a:solidFill>
                <a:latin typeface="Comic Sans MS" pitchFamily="66" charset="0"/>
              </a:rPr>
              <a:t>CMOS</a:t>
            </a:r>
            <a:r>
              <a:rPr lang="en-US" sz="2200" dirty="0">
                <a:solidFill>
                  <a:srgbClr val="0000FF"/>
                </a:solidFill>
                <a:latin typeface="Comic Sans MS" pitchFamily="66" charset="0"/>
              </a:rPr>
              <a:t> process</a:t>
            </a:r>
          </a:p>
          <a:p>
            <a:pPr lvl="1">
              <a:lnSpc>
                <a:spcPct val="90000"/>
              </a:lnSpc>
            </a:pPr>
            <a:r>
              <a:rPr lang="en-US" sz="2400" dirty="0">
                <a:latin typeface="Comic Sans MS" pitchFamily="66" charset="0"/>
              </a:rPr>
              <a:t>DRAM is off chip </a:t>
            </a:r>
          </a:p>
          <a:p>
            <a:pPr lvl="1">
              <a:lnSpc>
                <a:spcPct val="90000"/>
              </a:lnSpc>
            </a:pPr>
            <a:r>
              <a:rPr lang="en-US" sz="2400" dirty="0">
                <a:latin typeface="Comic Sans MS" pitchFamily="66" charset="0"/>
              </a:rPr>
              <a:t>Connectors, wires, etc introduce slowness</a:t>
            </a:r>
          </a:p>
          <a:p>
            <a:pPr lvl="1">
              <a:lnSpc>
                <a:spcPct val="90000"/>
              </a:lnSpc>
            </a:pPr>
            <a:r>
              <a:rPr lang="en-US" sz="2400" dirty="0" err="1">
                <a:latin typeface="Comic Sans MS" pitchFamily="66" charset="0"/>
              </a:rPr>
              <a:t>IRAM</a:t>
            </a:r>
            <a:r>
              <a:rPr lang="en-US" altLang="zh-CN" sz="2400" dirty="0">
                <a:latin typeface="Comic Sans MS" pitchFamily="66" charset="0"/>
              </a:rPr>
              <a:t>(Internal RAM</a:t>
            </a:r>
            <a:r>
              <a:rPr lang="en-US" altLang="zh-CN" dirty="0"/>
              <a:t>)</a:t>
            </a:r>
            <a:r>
              <a:rPr lang="en-US" sz="2400" dirty="0">
                <a:latin typeface="Comic Sans MS" pitchFamily="66" charset="0"/>
              </a:rPr>
              <a:t> efforts looking to integrating the two</a:t>
            </a:r>
          </a:p>
          <a:p>
            <a:pPr>
              <a:lnSpc>
                <a:spcPct val="90000"/>
              </a:lnSpc>
            </a:pPr>
            <a:r>
              <a:rPr lang="en-US" sz="2200" dirty="0">
                <a:solidFill>
                  <a:srgbClr val="0000FF"/>
                </a:solidFill>
                <a:latin typeface="Comic Sans MS" pitchFamily="66" charset="0"/>
              </a:rPr>
              <a:t>Memory Architectures are designed to minimize impact of DRAM latency</a:t>
            </a:r>
          </a:p>
          <a:p>
            <a:pPr lvl="1">
              <a:lnSpc>
                <a:spcPct val="90000"/>
              </a:lnSpc>
            </a:pPr>
            <a:r>
              <a:rPr lang="en-US" sz="2400" dirty="0">
                <a:latin typeface="Comic Sans MS" pitchFamily="66" charset="0"/>
              </a:rPr>
              <a:t>Low Level: Memory chips</a:t>
            </a:r>
          </a:p>
          <a:p>
            <a:pPr lvl="1">
              <a:lnSpc>
                <a:spcPct val="90000"/>
              </a:lnSpc>
            </a:pPr>
            <a:r>
              <a:rPr lang="en-US" sz="2400" dirty="0">
                <a:latin typeface="Comic Sans MS" pitchFamily="66" charset="0"/>
              </a:rPr>
              <a:t>High Level memory designs.</a:t>
            </a:r>
          </a:p>
          <a:p>
            <a:pPr lvl="1">
              <a:lnSpc>
                <a:spcPct val="90000"/>
              </a:lnSpc>
            </a:pPr>
            <a:r>
              <a:rPr lang="en-US" sz="2400" dirty="0">
                <a:latin typeface="Comic Sans MS" pitchFamily="66" charset="0"/>
              </a:rPr>
              <a:t>You will pay $$$$$$ and then some $$$ for a good memory system.</a:t>
            </a:r>
          </a:p>
        </p:txBody>
      </p:sp>
    </p:spTree>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214283" y="0"/>
            <a:ext cx="8929718" cy="981075"/>
          </a:xfrm>
        </p:spPr>
        <p:txBody>
          <a:bodyPr/>
          <a:lstStyle/>
          <a:p>
            <a:r>
              <a:rPr lang="en-US" altLang="zh-CN" sz="4000" b="1" dirty="0"/>
              <a:t>How to find a block is in memory</a:t>
            </a:r>
          </a:p>
        </p:txBody>
      </p:sp>
      <p:sp>
        <p:nvSpPr>
          <p:cNvPr id="77827" name="Rectangle 3"/>
          <p:cNvSpPr>
            <a:spLocks noChangeArrowheads="1"/>
          </p:cNvSpPr>
          <p:nvPr/>
        </p:nvSpPr>
        <p:spPr bwMode="auto">
          <a:xfrm>
            <a:off x="250825" y="3357563"/>
            <a:ext cx="8686800" cy="2838450"/>
          </a:xfrm>
          <a:prstGeom prst="rect">
            <a:avLst/>
          </a:prstGeom>
          <a:solidFill>
            <a:srgbClr val="FFFFCC"/>
          </a:solidFill>
          <a:ln w="19050">
            <a:noFill/>
            <a:miter lim="800000"/>
            <a:headEnd/>
            <a:tailEnd type="none" w="sm" len="med"/>
          </a:ln>
          <a:effectLst/>
        </p:spPr>
        <p:txBody>
          <a:bodyPr>
            <a:spAutoFit/>
          </a:bodyPr>
          <a:lstStyle/>
          <a:p>
            <a:pPr eaLnBrk="0" hangingPunct="0">
              <a:spcBef>
                <a:spcPct val="20000"/>
              </a:spcBef>
            </a:pPr>
            <a:r>
              <a:rPr lang="en-US" altLang="zh-CN" sz="2200" b="1" dirty="0">
                <a:solidFill>
                  <a:srgbClr val="0000FF"/>
                </a:solidFill>
                <a:latin typeface="Comic Sans MS" pitchFamily="66" charset="0"/>
              </a:rPr>
              <a:t>To reduce the size table</a:t>
            </a:r>
          </a:p>
          <a:p>
            <a:pPr lvl="1" eaLnBrk="0" hangingPunct="0">
              <a:spcBef>
                <a:spcPct val="20000"/>
              </a:spcBef>
            </a:pPr>
            <a:r>
              <a:rPr lang="en-US" altLang="zh-CN" sz="2000" dirty="0">
                <a:solidFill>
                  <a:schemeClr val="tx1"/>
                </a:solidFill>
                <a:latin typeface="Comic Sans MS" pitchFamily="66" charset="0"/>
              </a:rPr>
              <a:t>-Apply a hashing function to the virtual address. </a:t>
            </a:r>
          </a:p>
          <a:p>
            <a:pPr lvl="1" eaLnBrk="0" hangingPunct="0">
              <a:spcBef>
                <a:spcPct val="20000"/>
              </a:spcBef>
            </a:pPr>
            <a:r>
              <a:rPr lang="en-US" altLang="zh-CN" sz="2000" dirty="0">
                <a:solidFill>
                  <a:schemeClr val="tx1"/>
                </a:solidFill>
                <a:latin typeface="Comic Sans MS" pitchFamily="66" charset="0"/>
              </a:rPr>
              <a:t>-The hash allows the data structure to be the length of the number of </a:t>
            </a:r>
            <a:r>
              <a:rPr lang="en-US" altLang="zh-CN" sz="2000" i="1" dirty="0">
                <a:solidFill>
                  <a:srgbClr val="0000FF"/>
                </a:solidFill>
                <a:latin typeface="Comic Sans MS" pitchFamily="66" charset="0"/>
              </a:rPr>
              <a:t>physical </a:t>
            </a:r>
            <a:r>
              <a:rPr lang="en-US" altLang="zh-CN" sz="2000" dirty="0">
                <a:solidFill>
                  <a:srgbClr val="0000FF"/>
                </a:solidFill>
                <a:latin typeface="Comic Sans MS" pitchFamily="66" charset="0"/>
              </a:rPr>
              <a:t>pages</a:t>
            </a:r>
            <a:r>
              <a:rPr lang="en-US" altLang="zh-CN" sz="2000" dirty="0">
                <a:solidFill>
                  <a:schemeClr val="tx1"/>
                </a:solidFill>
                <a:latin typeface="Comic Sans MS" pitchFamily="66" charset="0"/>
              </a:rPr>
              <a:t> in main memory. Such a structure is called an </a:t>
            </a:r>
            <a:r>
              <a:rPr lang="en-US" altLang="zh-CN" sz="2000" i="1" dirty="0">
                <a:solidFill>
                  <a:schemeClr val="tx1"/>
                </a:solidFill>
                <a:latin typeface="Comic Sans MS" pitchFamily="66" charset="0"/>
              </a:rPr>
              <a:t>inverted page table</a:t>
            </a:r>
            <a:r>
              <a:rPr lang="en-US" altLang="zh-CN" sz="2000" dirty="0">
                <a:solidFill>
                  <a:schemeClr val="tx1"/>
                </a:solidFill>
                <a:latin typeface="Comic Sans MS" pitchFamily="66" charset="0"/>
              </a:rPr>
              <a:t>.</a:t>
            </a:r>
          </a:p>
          <a:p>
            <a:pPr eaLnBrk="0" hangingPunct="0">
              <a:spcBef>
                <a:spcPct val="20000"/>
              </a:spcBef>
            </a:pPr>
            <a:r>
              <a:rPr lang="en-US" altLang="zh-CN" sz="2200" b="1" dirty="0">
                <a:solidFill>
                  <a:srgbClr val="0000FF"/>
                </a:solidFill>
                <a:latin typeface="Comic Sans MS" pitchFamily="66" charset="0"/>
              </a:rPr>
              <a:t>To reduce address translation time</a:t>
            </a:r>
          </a:p>
          <a:p>
            <a:pPr lvl="1" eaLnBrk="0" hangingPunct="0">
              <a:spcBef>
                <a:spcPct val="20000"/>
              </a:spcBef>
            </a:pPr>
            <a:r>
              <a:rPr lang="en-US" altLang="zh-CN" sz="2000" dirty="0">
                <a:solidFill>
                  <a:schemeClr val="tx1"/>
                </a:solidFill>
                <a:latin typeface="Comic Sans MS" pitchFamily="66" charset="0"/>
              </a:rPr>
              <a:t>-Computers use a cache dedicated to these address translations, called a translation look-aside buffer, or simply translation buffer. </a:t>
            </a:r>
          </a:p>
        </p:txBody>
      </p:sp>
      <p:grpSp>
        <p:nvGrpSpPr>
          <p:cNvPr id="77828" name="Group 4"/>
          <p:cNvGrpSpPr>
            <a:grpSpLocks/>
          </p:cNvGrpSpPr>
          <p:nvPr/>
        </p:nvGrpSpPr>
        <p:grpSpPr bwMode="auto">
          <a:xfrm>
            <a:off x="5486400" y="1828800"/>
            <a:ext cx="3657600" cy="895350"/>
            <a:chOff x="1776" y="3600"/>
            <a:chExt cx="2304" cy="564"/>
          </a:xfrm>
        </p:grpSpPr>
        <p:sp>
          <p:nvSpPr>
            <p:cNvPr id="77829" name="Rectangle 5"/>
            <p:cNvSpPr>
              <a:spLocks noChangeArrowheads="1"/>
            </p:cNvSpPr>
            <p:nvPr/>
          </p:nvSpPr>
          <p:spPr bwMode="auto">
            <a:xfrm>
              <a:off x="1776" y="3600"/>
              <a:ext cx="409" cy="308"/>
            </a:xfrm>
            <a:prstGeom prst="rect">
              <a:avLst/>
            </a:prstGeom>
            <a:noFill/>
            <a:ln w="19050">
              <a:noFill/>
              <a:miter lim="800000"/>
              <a:headEnd/>
              <a:tailEnd type="none" w="sm" len="med"/>
            </a:ln>
            <a:effectLst/>
          </p:spPr>
          <p:txBody>
            <a:bodyPr wrap="none">
              <a:spAutoFit/>
            </a:bodyPr>
            <a:lstStyle/>
            <a:p>
              <a:pPr algn="ctr" eaLnBrk="0" hangingPunct="0"/>
              <a:r>
                <a:rPr lang="en-US" altLang="zh-CN" sz="2600">
                  <a:solidFill>
                    <a:schemeClr val="tx1"/>
                  </a:solidFill>
                  <a:latin typeface="Comic Sans MS" pitchFamily="66" charset="0"/>
                </a:rPr>
                <a:t>2</a:t>
              </a:r>
              <a:r>
                <a:rPr lang="en-US" altLang="zh-CN" sz="2600" baseline="30000">
                  <a:solidFill>
                    <a:schemeClr val="tx1"/>
                  </a:solidFill>
                  <a:latin typeface="Comic Sans MS" pitchFamily="66" charset="0"/>
                </a:rPr>
                <a:t>32</a:t>
              </a:r>
            </a:p>
          </p:txBody>
        </p:sp>
        <p:sp>
          <p:nvSpPr>
            <p:cNvPr id="77830" name="Rectangle 6"/>
            <p:cNvSpPr>
              <a:spLocks noChangeArrowheads="1"/>
            </p:cNvSpPr>
            <p:nvPr/>
          </p:nvSpPr>
          <p:spPr bwMode="auto">
            <a:xfrm>
              <a:off x="1787" y="3856"/>
              <a:ext cx="387" cy="308"/>
            </a:xfrm>
            <a:prstGeom prst="rect">
              <a:avLst/>
            </a:prstGeom>
            <a:noFill/>
            <a:ln w="19050">
              <a:noFill/>
              <a:miter lim="800000"/>
              <a:headEnd/>
              <a:tailEnd type="none" w="sm" len="med"/>
            </a:ln>
            <a:effectLst/>
          </p:spPr>
          <p:txBody>
            <a:bodyPr wrap="none">
              <a:spAutoFit/>
            </a:bodyPr>
            <a:lstStyle/>
            <a:p>
              <a:pPr algn="ctr" eaLnBrk="0" hangingPunct="0"/>
              <a:r>
                <a:rPr lang="en-US" altLang="zh-CN" sz="2600">
                  <a:solidFill>
                    <a:schemeClr val="tx1"/>
                  </a:solidFill>
                  <a:latin typeface="Comic Sans MS" pitchFamily="66" charset="0"/>
                </a:rPr>
                <a:t>2</a:t>
              </a:r>
              <a:r>
                <a:rPr lang="en-US" altLang="zh-CN" sz="2600" baseline="30000">
                  <a:solidFill>
                    <a:schemeClr val="tx1"/>
                  </a:solidFill>
                  <a:latin typeface="Comic Sans MS" pitchFamily="66" charset="0"/>
                </a:rPr>
                <a:t>12</a:t>
              </a:r>
            </a:p>
          </p:txBody>
        </p:sp>
        <p:sp>
          <p:nvSpPr>
            <p:cNvPr id="77831" name="Line 7"/>
            <p:cNvSpPr>
              <a:spLocks noChangeShapeType="1"/>
            </p:cNvSpPr>
            <p:nvPr/>
          </p:nvSpPr>
          <p:spPr bwMode="auto">
            <a:xfrm>
              <a:off x="1789" y="3879"/>
              <a:ext cx="372" cy="0"/>
            </a:xfrm>
            <a:prstGeom prst="line">
              <a:avLst/>
            </a:prstGeom>
            <a:noFill/>
            <a:ln w="38100">
              <a:solidFill>
                <a:schemeClr val="tx1"/>
              </a:solidFill>
              <a:round/>
              <a:headEnd/>
              <a:tailEnd type="none" w="sm" len="med"/>
            </a:ln>
            <a:effectLst/>
          </p:spPr>
          <p:txBody>
            <a:bodyPr wrap="none" anchor="ctr">
              <a:spAutoFit/>
            </a:bodyPr>
            <a:lstStyle/>
            <a:p>
              <a:endParaRPr lang="zh-CN" altLang="en-US"/>
            </a:p>
          </p:txBody>
        </p:sp>
        <p:sp>
          <p:nvSpPr>
            <p:cNvPr id="77832" name="Rectangle 8"/>
            <p:cNvSpPr>
              <a:spLocks noChangeArrowheads="1"/>
            </p:cNvSpPr>
            <p:nvPr/>
          </p:nvSpPr>
          <p:spPr bwMode="auto">
            <a:xfrm>
              <a:off x="2120" y="3724"/>
              <a:ext cx="1960" cy="308"/>
            </a:xfrm>
            <a:prstGeom prst="rect">
              <a:avLst/>
            </a:prstGeom>
            <a:noFill/>
            <a:ln w="19050">
              <a:noFill/>
              <a:miter lim="800000"/>
              <a:headEnd/>
              <a:tailEnd type="none" w="sm" len="med"/>
            </a:ln>
            <a:effectLst/>
          </p:spPr>
          <p:txBody>
            <a:bodyPr wrap="none">
              <a:spAutoFit/>
            </a:bodyPr>
            <a:lstStyle/>
            <a:p>
              <a:pPr algn="ctr" eaLnBrk="0" hangingPunct="0"/>
              <a:r>
                <a:rPr lang="en-US" altLang="zh-CN" sz="2600">
                  <a:solidFill>
                    <a:schemeClr val="tx1"/>
                  </a:solidFill>
                  <a:latin typeface="Comic Sans MS" pitchFamily="66" charset="0"/>
                </a:rPr>
                <a:t>×2</a:t>
              </a:r>
              <a:r>
                <a:rPr lang="en-US" altLang="zh-CN" sz="2600" baseline="30000">
                  <a:solidFill>
                    <a:schemeClr val="tx1"/>
                  </a:solidFill>
                  <a:latin typeface="Comic Sans MS" pitchFamily="66" charset="0"/>
                </a:rPr>
                <a:t>2 </a:t>
              </a:r>
              <a:r>
                <a:rPr lang="zh-CN" altLang="en-US" sz="2600">
                  <a:solidFill>
                    <a:schemeClr val="tx1"/>
                  </a:solidFill>
                  <a:latin typeface="Comic Sans MS" pitchFamily="66" charset="0"/>
                </a:rPr>
                <a:t>＝</a:t>
              </a:r>
              <a:r>
                <a:rPr lang="en-US" altLang="zh-CN" sz="2600">
                  <a:solidFill>
                    <a:schemeClr val="tx1"/>
                  </a:solidFill>
                  <a:latin typeface="Comic Sans MS" pitchFamily="66" charset="0"/>
                </a:rPr>
                <a:t>2</a:t>
              </a:r>
              <a:r>
                <a:rPr lang="en-US" altLang="zh-CN" sz="2600" baseline="30000">
                  <a:solidFill>
                    <a:schemeClr val="tx1"/>
                  </a:solidFill>
                  <a:latin typeface="Comic Sans MS" pitchFamily="66" charset="0"/>
                </a:rPr>
                <a:t>22</a:t>
              </a:r>
              <a:r>
                <a:rPr lang="en-US" altLang="zh-CN" sz="2600">
                  <a:solidFill>
                    <a:schemeClr val="tx1"/>
                  </a:solidFill>
                  <a:latin typeface="Comic Sans MS" pitchFamily="66" charset="0"/>
                </a:rPr>
                <a:t>B</a:t>
              </a:r>
              <a:r>
                <a:rPr lang="zh-CN" altLang="en-US" sz="2600">
                  <a:solidFill>
                    <a:schemeClr val="tx1"/>
                  </a:solidFill>
                  <a:latin typeface="Comic Sans MS" pitchFamily="66" charset="0"/>
                </a:rPr>
                <a:t>＝</a:t>
              </a:r>
              <a:r>
                <a:rPr lang="en-US" altLang="zh-CN" sz="2600">
                  <a:solidFill>
                    <a:schemeClr val="tx1"/>
                  </a:solidFill>
                  <a:latin typeface="Comic Sans MS" pitchFamily="66" charset="0"/>
                </a:rPr>
                <a:t>4 MB</a:t>
              </a:r>
              <a:r>
                <a:rPr lang="en-US" altLang="zh-CN" sz="2600" baseline="30000">
                  <a:solidFill>
                    <a:schemeClr val="tx1"/>
                  </a:solidFill>
                  <a:latin typeface="Comic Sans MS" pitchFamily="66" charset="0"/>
                </a:rPr>
                <a:t> </a:t>
              </a:r>
            </a:p>
          </p:txBody>
        </p:sp>
      </p:grpSp>
      <p:pic>
        <p:nvPicPr>
          <p:cNvPr id="77833" name="Picture 9"/>
          <p:cNvPicPr>
            <a:picLocks noChangeAspect="1" noChangeArrowheads="1"/>
          </p:cNvPicPr>
          <p:nvPr/>
        </p:nvPicPr>
        <p:blipFill>
          <a:blip r:embed="rId2"/>
          <a:srcRect/>
          <a:stretch>
            <a:fillRect/>
          </a:stretch>
        </p:blipFill>
        <p:spPr bwMode="auto">
          <a:xfrm>
            <a:off x="395288" y="1125538"/>
            <a:ext cx="4953000" cy="2133600"/>
          </a:xfrm>
          <a:prstGeom prst="rect">
            <a:avLst/>
          </a:prstGeom>
          <a:noFill/>
          <a:ln w="19050">
            <a:noFill/>
            <a:miter lim="800000"/>
            <a:headEnd/>
            <a:tailEnd type="none" w="sm" len="med"/>
          </a:ln>
          <a:effectLst/>
        </p:spPr>
      </p:pic>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blinds(horizontal)">
                                      <p:cBhvr>
                                        <p:cTn id="7" dur="500"/>
                                        <p:tgtEl>
                                          <p:spTgt spid="778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7827"/>
                                        </p:tgtEl>
                                        <p:attrNameLst>
                                          <p:attrName>style.visibility</p:attrName>
                                        </p:attrNameLst>
                                      </p:cBhvr>
                                      <p:to>
                                        <p:strVal val="visible"/>
                                      </p:to>
                                    </p:set>
                                    <p:animEffect transition="in" filter="blinds(vertical)">
                                      <p:cBhvr>
                                        <p:cTn id="12"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1143000" y="152400"/>
            <a:ext cx="7772400" cy="1066800"/>
          </a:xfrm>
        </p:spPr>
        <p:txBody>
          <a:bodyPr/>
          <a:lstStyle/>
          <a:p>
            <a:r>
              <a:rPr lang="en-US" altLang="zh-CN" sz="3200" dirty="0"/>
              <a:t>Q3: Which block should be replaced on a virtual memory miss?</a:t>
            </a:r>
            <a:endParaRPr lang="en-US" altLang="zh-CN" sz="3200" b="1" dirty="0"/>
          </a:p>
        </p:txBody>
      </p:sp>
      <p:sp>
        <p:nvSpPr>
          <p:cNvPr id="78851" name="Rectangle 3"/>
          <p:cNvSpPr>
            <a:spLocks noGrp="1" noRot="1" noChangeArrowheads="1"/>
          </p:cNvSpPr>
          <p:nvPr>
            <p:ph idx="1"/>
          </p:nvPr>
        </p:nvSpPr>
        <p:spPr>
          <a:xfrm>
            <a:off x="323850" y="1341438"/>
            <a:ext cx="8534400" cy="4876800"/>
          </a:xfrm>
        </p:spPr>
        <p:txBody>
          <a:bodyPr/>
          <a:lstStyle/>
          <a:p>
            <a:pPr>
              <a:buFont typeface="Wingdings" pitchFamily="2" charset="2"/>
              <a:buNone/>
            </a:pPr>
            <a:r>
              <a:rPr lang="en-US" altLang="zh-CN" sz="2600">
                <a:solidFill>
                  <a:srgbClr val="0000FF"/>
                </a:solidFill>
                <a:latin typeface="Comic Sans MS" pitchFamily="66" charset="0"/>
              </a:rPr>
              <a:t>For  minimizing page faults</a:t>
            </a:r>
          </a:p>
          <a:p>
            <a:pPr lvl="1"/>
            <a:r>
              <a:rPr lang="en-US" altLang="zh-CN" sz="2400">
                <a:latin typeface="Comic Sans MS" pitchFamily="66" charset="0"/>
              </a:rPr>
              <a:t>Almost all operating systems try to replace the least-recently used (LRU) block</a:t>
            </a:r>
          </a:p>
          <a:p>
            <a:pPr lvl="1"/>
            <a:r>
              <a:rPr lang="en-US" altLang="zh-CN" sz="2400">
                <a:latin typeface="Comic Sans MS" pitchFamily="66" charset="0"/>
              </a:rPr>
              <a:t> because if the past predicts the future, that is the one less likely to be needed.</a:t>
            </a:r>
          </a:p>
          <a:p>
            <a:pPr>
              <a:buFont typeface="Wingdings" pitchFamily="2" charset="2"/>
              <a:buNone/>
            </a:pPr>
            <a:r>
              <a:rPr lang="en-US" altLang="zh-CN" sz="2600">
                <a:solidFill>
                  <a:srgbClr val="0000FF"/>
                </a:solidFill>
                <a:latin typeface="Comic Sans MS" pitchFamily="66" charset="0"/>
              </a:rPr>
              <a:t>Mechanism</a:t>
            </a:r>
          </a:p>
          <a:p>
            <a:pPr lvl="1"/>
            <a:r>
              <a:rPr lang="en-US" altLang="zh-CN" sz="2500">
                <a:latin typeface="Comic Sans MS" pitchFamily="66" charset="0"/>
              </a:rPr>
              <a:t>many processors provide a </a:t>
            </a:r>
            <a:r>
              <a:rPr lang="en-US" altLang="zh-CN" sz="2500" i="1">
                <a:solidFill>
                  <a:srgbClr val="0000FF"/>
                </a:solidFill>
                <a:latin typeface="Comic Sans MS" pitchFamily="66" charset="0"/>
              </a:rPr>
              <a:t>use bit </a:t>
            </a:r>
            <a:r>
              <a:rPr lang="en-US" altLang="zh-CN" sz="2500">
                <a:solidFill>
                  <a:srgbClr val="0000FF"/>
                </a:solidFill>
                <a:latin typeface="Comic Sans MS" pitchFamily="66" charset="0"/>
              </a:rPr>
              <a:t>or </a:t>
            </a:r>
            <a:r>
              <a:rPr lang="en-US" altLang="zh-CN" sz="2500" i="1">
                <a:solidFill>
                  <a:srgbClr val="0000FF"/>
                </a:solidFill>
                <a:latin typeface="Comic Sans MS" pitchFamily="66" charset="0"/>
              </a:rPr>
              <a:t>reference bit</a:t>
            </a:r>
            <a:endParaRPr lang="en-US" altLang="zh-CN" sz="2500">
              <a:solidFill>
                <a:srgbClr val="0000FF"/>
              </a:solidFill>
              <a:latin typeface="Comic Sans MS" pitchFamily="66" charset="0"/>
            </a:endParaRPr>
          </a:p>
          <a:p>
            <a:pPr lvl="2"/>
            <a:r>
              <a:rPr lang="en-US" altLang="zh-CN" sz="2000">
                <a:latin typeface="Comic Sans MS" pitchFamily="66" charset="0"/>
              </a:rPr>
              <a:t> which is logically set whenever a page is accessed.</a:t>
            </a:r>
          </a:p>
          <a:p>
            <a:pPr lvl="2"/>
            <a:r>
              <a:rPr lang="en-US" altLang="zh-CN" sz="2000">
                <a:latin typeface="Comic Sans MS" pitchFamily="66" charset="0"/>
              </a:rPr>
              <a:t> The operating system periodically clears the use bits and later records them </a:t>
            </a:r>
          </a:p>
          <a:p>
            <a:pPr lvl="2"/>
            <a:r>
              <a:rPr lang="en-US" altLang="zh-CN" sz="2000">
                <a:latin typeface="Comic Sans MS" pitchFamily="66" charset="0"/>
              </a:rPr>
              <a:t>By keeping track in this way, the operating system can select a page that is among the least-recently referenced.</a:t>
            </a:r>
          </a:p>
        </p:txBody>
      </p:sp>
    </p:spTree>
  </p:cSld>
  <p:clrMapOvr>
    <a:masterClrMapping/>
  </p:clrMapOvr>
  <p:transition spd="slow">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r>
              <a:rPr lang="en-US" altLang="zh-CN"/>
              <a:t>Q4: What happens on a write?</a:t>
            </a:r>
          </a:p>
        </p:txBody>
      </p:sp>
      <p:sp>
        <p:nvSpPr>
          <p:cNvPr id="79875" name="Rectangle 3"/>
          <p:cNvSpPr>
            <a:spLocks noGrp="1" noRot="1" noChangeArrowheads="1"/>
          </p:cNvSpPr>
          <p:nvPr>
            <p:ph idx="1"/>
          </p:nvPr>
        </p:nvSpPr>
        <p:spPr/>
        <p:txBody>
          <a:bodyPr/>
          <a:lstStyle/>
          <a:p>
            <a:pPr>
              <a:lnSpc>
                <a:spcPct val="90000"/>
              </a:lnSpc>
              <a:buFont typeface="Wingdings" pitchFamily="2" charset="2"/>
              <a:buNone/>
            </a:pPr>
            <a:r>
              <a:rPr lang="en-US" altLang="zh-CN">
                <a:solidFill>
                  <a:srgbClr val="0000FF"/>
                </a:solidFill>
              </a:rPr>
              <a:t>write strategy</a:t>
            </a:r>
          </a:p>
          <a:p>
            <a:pPr>
              <a:lnSpc>
                <a:spcPct val="90000"/>
              </a:lnSpc>
            </a:pPr>
            <a:r>
              <a:rPr lang="en-US" altLang="zh-CN">
                <a:latin typeface="Comic Sans MS" pitchFamily="66" charset="0"/>
              </a:rPr>
              <a:t>The level below main memory contains rotating magnetic disks that take millions of clock cycles to access. </a:t>
            </a:r>
          </a:p>
          <a:p>
            <a:pPr lvl="1">
              <a:lnSpc>
                <a:spcPct val="90000"/>
              </a:lnSpc>
            </a:pPr>
            <a:r>
              <a:rPr lang="en-US" altLang="zh-CN">
                <a:latin typeface="Comic Sans MS" pitchFamily="66" charset="0"/>
              </a:rPr>
              <a:t>Thus, the write strategy is always </a:t>
            </a:r>
            <a:r>
              <a:rPr lang="en-US" altLang="zh-CN">
                <a:solidFill>
                  <a:srgbClr val="FF0000"/>
                </a:solidFill>
                <a:latin typeface="Comic Sans MS" pitchFamily="66" charset="0"/>
              </a:rPr>
              <a:t>write back</a:t>
            </a:r>
            <a:r>
              <a:rPr lang="en-US" altLang="zh-CN">
                <a:latin typeface="Comic Sans MS" pitchFamily="66" charset="0"/>
              </a:rPr>
              <a:t>.</a:t>
            </a:r>
          </a:p>
          <a:p>
            <a:pPr>
              <a:lnSpc>
                <a:spcPct val="90000"/>
              </a:lnSpc>
            </a:pPr>
            <a:r>
              <a:rPr lang="en-US" altLang="zh-CN" sz="2800">
                <a:solidFill>
                  <a:srgbClr val="0000FF"/>
                </a:solidFill>
                <a:latin typeface="Comic Sans MS" pitchFamily="66" charset="0"/>
              </a:rPr>
              <a:t>Dirty bit</a:t>
            </a:r>
            <a:r>
              <a:rPr lang="en-US" altLang="zh-CN">
                <a:latin typeface="Comic Sans MS" pitchFamily="66" charset="0"/>
              </a:rPr>
              <a:t> </a:t>
            </a:r>
          </a:p>
          <a:p>
            <a:pPr lvl="1">
              <a:lnSpc>
                <a:spcPct val="90000"/>
              </a:lnSpc>
            </a:pPr>
            <a:r>
              <a:rPr lang="en-US" altLang="zh-CN">
                <a:latin typeface="Comic Sans MS" pitchFamily="66" charset="0"/>
              </a:rPr>
              <a:t>cost of an unnecessary access Disk is so high, it allows blocks to be written to disk only if they have been altered since being read from the disk.</a:t>
            </a:r>
          </a:p>
        </p:txBody>
      </p:sp>
    </p:spTree>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214282" y="0"/>
            <a:ext cx="8678893" cy="1196975"/>
          </a:xfrm>
        </p:spPr>
        <p:txBody>
          <a:bodyPr/>
          <a:lstStyle/>
          <a:p>
            <a:r>
              <a:rPr lang="en-US" altLang="zh-CN" dirty="0"/>
              <a:t>Techniques for Fast Address Translation</a:t>
            </a:r>
          </a:p>
        </p:txBody>
      </p:sp>
      <p:sp>
        <p:nvSpPr>
          <p:cNvPr id="80899" name="Rectangle 3"/>
          <p:cNvSpPr>
            <a:spLocks noGrp="1" noRot="1" noChangeArrowheads="1"/>
          </p:cNvSpPr>
          <p:nvPr>
            <p:ph idx="1"/>
          </p:nvPr>
        </p:nvSpPr>
        <p:spPr>
          <a:xfrm>
            <a:off x="323850" y="1268413"/>
            <a:ext cx="8610600" cy="5105400"/>
          </a:xfrm>
        </p:spPr>
        <p:txBody>
          <a:bodyPr/>
          <a:lstStyle/>
          <a:p>
            <a:pPr>
              <a:lnSpc>
                <a:spcPct val="90000"/>
              </a:lnSpc>
            </a:pPr>
            <a:r>
              <a:rPr lang="en-US" altLang="zh-CN" sz="2400" dirty="0">
                <a:latin typeface="Comic Sans MS" pitchFamily="66" charset="0"/>
              </a:rPr>
              <a:t>Access frequently with obtaining one data This cost is far too dear</a:t>
            </a:r>
          </a:p>
          <a:p>
            <a:pPr lvl="1">
              <a:lnSpc>
                <a:spcPct val="90000"/>
              </a:lnSpc>
            </a:pPr>
            <a:r>
              <a:rPr lang="en-US" altLang="zh-CN" sz="2000" dirty="0">
                <a:latin typeface="Comic Sans MS" pitchFamily="66" charset="0"/>
              </a:rPr>
              <a:t>Page tables are usually so large that they are stored in main memory, and sometimes paged themselves. </a:t>
            </a:r>
          </a:p>
          <a:p>
            <a:pPr lvl="1">
              <a:lnSpc>
                <a:spcPct val="90000"/>
              </a:lnSpc>
            </a:pPr>
            <a:r>
              <a:rPr lang="en-US" altLang="zh-CN" sz="2000" dirty="0">
                <a:latin typeface="Comic Sans MS" pitchFamily="66" charset="0"/>
              </a:rPr>
              <a:t>Paging means that every memory access logically takes at least twice as long, with one memory access to obtain the physical address and a second access to get the data. </a:t>
            </a:r>
          </a:p>
          <a:p>
            <a:pPr>
              <a:lnSpc>
                <a:spcPct val="90000"/>
              </a:lnSpc>
            </a:pPr>
            <a:r>
              <a:rPr lang="en-US" altLang="zh-CN" sz="2400" dirty="0">
                <a:solidFill>
                  <a:srgbClr val="0000FF"/>
                </a:solidFill>
                <a:latin typeface="Comic Sans MS" pitchFamily="66" charset="0"/>
              </a:rPr>
              <a:t>translation look-aside buffer----TLB</a:t>
            </a:r>
          </a:p>
          <a:p>
            <a:pPr lvl="1">
              <a:lnSpc>
                <a:spcPct val="90000"/>
              </a:lnSpc>
            </a:pPr>
            <a:r>
              <a:rPr lang="en-US" altLang="zh-CN" sz="2000" dirty="0">
                <a:latin typeface="Comic Sans MS" pitchFamily="66" charset="0"/>
              </a:rPr>
              <a:t>if the accesses have locality, then the address translations for the accesses must also have locality. </a:t>
            </a:r>
          </a:p>
          <a:p>
            <a:pPr lvl="1">
              <a:lnSpc>
                <a:spcPct val="90000"/>
              </a:lnSpc>
            </a:pPr>
            <a:r>
              <a:rPr lang="en-US" altLang="zh-CN" sz="2000" dirty="0">
                <a:latin typeface="Comic Sans MS" pitchFamily="66" charset="0"/>
              </a:rPr>
              <a:t>By keeping these address translations in a special cache, a memory access rarely requires a second access to translate the data. </a:t>
            </a:r>
          </a:p>
          <a:p>
            <a:pPr lvl="1">
              <a:lnSpc>
                <a:spcPct val="90000"/>
              </a:lnSpc>
            </a:pPr>
            <a:r>
              <a:rPr lang="en-US" altLang="zh-CN" sz="2000" dirty="0">
                <a:latin typeface="Comic Sans MS" pitchFamily="66" charset="0"/>
              </a:rPr>
              <a:t>This special address translation cache is referred to as a translation look-aside buffer or TLB, also called a translation buffer or TB.</a:t>
            </a:r>
          </a:p>
        </p:txBody>
      </p:sp>
    </p:spTree>
  </p:cSld>
  <p:clrMapOvr>
    <a:masterClrMapping/>
  </p:clrMapOvr>
  <p:transition spd="slow">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Rot="1" noChangeArrowheads="1"/>
          </p:cNvSpPr>
          <p:nvPr>
            <p:ph type="title"/>
          </p:nvPr>
        </p:nvSpPr>
        <p:spPr>
          <a:xfrm>
            <a:off x="285720" y="0"/>
            <a:ext cx="9010680" cy="1143000"/>
          </a:xfrm>
        </p:spPr>
        <p:txBody>
          <a:bodyPr/>
          <a:lstStyle/>
          <a:p>
            <a:r>
              <a:rPr lang="en-US" altLang="zh-CN" sz="3600" dirty="0"/>
              <a:t>Operation of the Alpha 21264 data </a:t>
            </a:r>
            <a:r>
              <a:rPr lang="en-US" altLang="zh-CN" sz="3600" dirty="0" err="1"/>
              <a:t>TLB</a:t>
            </a:r>
            <a:r>
              <a:rPr lang="en-US" altLang="zh-CN" sz="3600" dirty="0"/>
              <a:t> during address translation</a:t>
            </a:r>
            <a:endParaRPr lang="en-US" altLang="zh-CN" sz="3600" b="1" dirty="0"/>
          </a:p>
        </p:txBody>
      </p:sp>
      <p:pic>
        <p:nvPicPr>
          <p:cNvPr id="81922" name="Picture 2"/>
          <p:cNvPicPr>
            <a:picLocks noChangeAspect="1" noChangeArrowheads="1"/>
          </p:cNvPicPr>
          <p:nvPr/>
        </p:nvPicPr>
        <p:blipFill>
          <a:blip r:embed="rId3"/>
          <a:srcRect/>
          <a:stretch>
            <a:fillRect/>
          </a:stretch>
        </p:blipFill>
        <p:spPr bwMode="auto">
          <a:xfrm>
            <a:off x="250825" y="1268413"/>
            <a:ext cx="8686800" cy="4038600"/>
          </a:xfrm>
          <a:prstGeom prst="rect">
            <a:avLst/>
          </a:prstGeom>
          <a:noFill/>
          <a:ln w="19050">
            <a:noFill/>
            <a:miter lim="800000"/>
            <a:headEnd/>
            <a:tailEnd type="none" w="sm" len="med"/>
          </a:ln>
          <a:effectLst/>
        </p:spPr>
      </p:pic>
      <p:sp>
        <p:nvSpPr>
          <p:cNvPr id="81924" name="Rectangle 4"/>
          <p:cNvSpPr>
            <a:spLocks noChangeArrowheads="1"/>
          </p:cNvSpPr>
          <p:nvPr/>
        </p:nvSpPr>
        <p:spPr bwMode="auto">
          <a:xfrm>
            <a:off x="206375" y="5013176"/>
            <a:ext cx="8610600" cy="1752600"/>
          </a:xfrm>
          <a:prstGeom prst="rect">
            <a:avLst/>
          </a:prstGeom>
          <a:solidFill>
            <a:srgbClr val="FFFFCC"/>
          </a:solidFill>
          <a:ln w="19050">
            <a:noFill/>
            <a:miter lim="800000"/>
            <a:headEnd/>
            <a:tailEnd type="none" w="sm" len="med"/>
          </a:ln>
          <a:effectLst/>
        </p:spPr>
        <p:txBody>
          <a:bodyPr lIns="90487" tIns="44450" rIns="90487" bIns="44450"/>
          <a:lstStyle/>
          <a:p>
            <a:pPr eaLnBrk="0" hangingPunct="0">
              <a:spcBef>
                <a:spcPct val="10000"/>
              </a:spcBef>
            </a:pPr>
            <a:r>
              <a:rPr lang="en-US" altLang="zh-CN" sz="2000" dirty="0">
                <a:solidFill>
                  <a:srgbClr val="0000FF"/>
                </a:solidFill>
                <a:latin typeface="Comic Sans MS" pitchFamily="66" charset="0"/>
              </a:rPr>
              <a:t>TLB each entry has an 8-bit Address Space Number ( ASN)</a:t>
            </a:r>
          </a:p>
          <a:p>
            <a:pPr eaLnBrk="0" hangingPunct="0">
              <a:spcBef>
                <a:spcPct val="10000"/>
              </a:spcBef>
              <a:buFontTx/>
              <a:buChar char="•"/>
            </a:pPr>
            <a:r>
              <a:rPr lang="en-US" altLang="zh-CN" sz="2000" dirty="0">
                <a:solidFill>
                  <a:schemeClr val="tx1"/>
                </a:solidFill>
                <a:latin typeface="Comic Sans MS" pitchFamily="66" charset="0"/>
              </a:rPr>
              <a:t> </a:t>
            </a:r>
            <a:r>
              <a:rPr lang="en-US" altLang="zh-CN" sz="1800" dirty="0">
                <a:solidFill>
                  <a:schemeClr val="tx1"/>
                </a:solidFill>
                <a:latin typeface="Comic Sans MS" pitchFamily="66" charset="0"/>
              </a:rPr>
              <a:t>If the context switching returns to the process with the </a:t>
            </a:r>
            <a:r>
              <a:rPr lang="en-US" altLang="zh-CN" sz="1800" b="1" i="1" dirty="0">
                <a:solidFill>
                  <a:srgbClr val="FF0000"/>
                </a:solidFill>
                <a:latin typeface="Comic Sans MS" pitchFamily="66" charset="0"/>
              </a:rPr>
              <a:t>same</a:t>
            </a:r>
            <a:r>
              <a:rPr lang="en-US" altLang="zh-CN" sz="1800" dirty="0">
                <a:solidFill>
                  <a:schemeClr val="tx1"/>
                </a:solidFill>
                <a:latin typeface="Comic Sans MS" pitchFamily="66" charset="0"/>
              </a:rPr>
              <a:t> ASN, it can still match the TLB. </a:t>
            </a:r>
          </a:p>
          <a:p>
            <a:pPr eaLnBrk="0" hangingPunct="0">
              <a:spcBef>
                <a:spcPct val="10000"/>
              </a:spcBef>
              <a:buFontTx/>
              <a:buChar char="•"/>
            </a:pPr>
            <a:r>
              <a:rPr lang="en-US" altLang="zh-CN" sz="1800" dirty="0">
                <a:solidFill>
                  <a:schemeClr val="tx1"/>
                </a:solidFill>
                <a:latin typeface="Comic Sans MS" pitchFamily="66" charset="0"/>
              </a:rPr>
              <a:t> Thus, the process ASN and the </a:t>
            </a:r>
            <a:r>
              <a:rPr lang="en-US" altLang="zh-CN" sz="1800" i="1" dirty="0">
                <a:solidFill>
                  <a:schemeClr val="tx1"/>
                </a:solidFill>
                <a:latin typeface="Comic Sans MS" pitchFamily="66" charset="0"/>
              </a:rPr>
              <a:t>page table entry</a:t>
            </a:r>
            <a:r>
              <a:rPr lang="en-US" altLang="zh-CN" sz="1800" dirty="0">
                <a:solidFill>
                  <a:schemeClr val="tx1"/>
                </a:solidFill>
                <a:latin typeface="Comic Sans MS" pitchFamily="66" charset="0"/>
              </a:rPr>
              <a:t> (PTE) ASN must also match for a valid tag (</a:t>
            </a:r>
            <a:r>
              <a:rPr lang="en-US" altLang="zh-CN" sz="1800" dirty="0">
                <a:solidFill>
                  <a:schemeClr val="hlink"/>
                </a:solidFill>
                <a:latin typeface="Comic Sans MS" pitchFamily="66" charset="0"/>
              </a:rPr>
              <a:t> </a:t>
            </a:r>
            <a:r>
              <a:rPr lang="en-US" altLang="zh-CN" sz="1800" dirty="0">
                <a:solidFill>
                  <a:srgbClr val="0000FF"/>
                </a:solidFill>
                <a:latin typeface="Comic Sans MS" pitchFamily="66" charset="0"/>
              </a:rPr>
              <a:t>same role as a Process PID number</a:t>
            </a:r>
            <a:r>
              <a:rPr lang="en-US" altLang="zh-CN" sz="1800" dirty="0">
                <a:solidFill>
                  <a:schemeClr val="hlink"/>
                </a:solidFill>
                <a:latin typeface="Comic Sans MS" pitchFamily="66" charset="0"/>
              </a:rPr>
              <a:t> </a:t>
            </a:r>
            <a:r>
              <a:rPr lang="en-US" altLang="zh-CN" sz="1800" dirty="0">
                <a:solidFill>
                  <a:schemeClr val="tx1"/>
                </a:solidFill>
                <a:latin typeface="Comic Sans MS" pitchFamily="66" charset="0"/>
              </a:rPr>
              <a:t>)</a:t>
            </a:r>
          </a:p>
        </p:txBody>
      </p:sp>
      <p:sp>
        <p:nvSpPr>
          <p:cNvPr id="2" name="文本框 1">
            <a:extLst>
              <a:ext uri="{FF2B5EF4-FFF2-40B4-BE49-F238E27FC236}">
                <a16:creationId xmlns:a16="http://schemas.microsoft.com/office/drawing/2014/main" id="{01CACD8D-725F-4BBF-B388-5E7E144EC45B}"/>
              </a:ext>
            </a:extLst>
          </p:cNvPr>
          <p:cNvSpPr txBox="1"/>
          <p:nvPr/>
        </p:nvSpPr>
        <p:spPr>
          <a:xfrm>
            <a:off x="5004048" y="1268413"/>
            <a:ext cx="2592288" cy="707886"/>
          </a:xfrm>
          <a:prstGeom prst="rect">
            <a:avLst/>
          </a:prstGeom>
          <a:noFill/>
        </p:spPr>
        <p:txBody>
          <a:bodyPr wrap="square" rtlCol="0">
            <a:spAutoFit/>
          </a:bodyPr>
          <a:lstStyle/>
          <a:p>
            <a:r>
              <a:rPr lang="en-US" altLang="zh-CN" sz="2000" dirty="0"/>
              <a:t>ASN</a:t>
            </a:r>
            <a:r>
              <a:rPr lang="zh-CN" altLang="en-US" sz="2000" dirty="0"/>
              <a:t>起到了类似于</a:t>
            </a:r>
            <a:r>
              <a:rPr lang="en-US" altLang="zh-CN" sz="2000" dirty="0"/>
              <a:t>PID</a:t>
            </a:r>
            <a:r>
              <a:rPr lang="zh-CN" altLang="en-US" sz="2000" dirty="0"/>
              <a:t>的作用</a:t>
            </a:r>
            <a:endParaRPr lang="en-US" altLang="zh-CN" sz="20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strips(upRight)">
                                      <p:cBhvr>
                                        <p:cTn id="7" dur="500"/>
                                        <p:tgtEl>
                                          <p:spTgt spid="81924"/>
                                        </p:tgtEl>
                                      </p:cBhvr>
                                    </p:animEffect>
                                  </p:childTnLst>
                                  <p:subTnLst>
                                    <p:set>
                                      <p:cBhvr override="childStyle">
                                        <p:cTn dur="1" fill="hold" display="0" masterRel="nextClick" afterEffect="1"/>
                                        <p:tgtEl>
                                          <p:spTgt spid="819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r>
              <a:rPr lang="en-US" altLang="zh-CN"/>
              <a:t>Steps for address translation</a:t>
            </a:r>
          </a:p>
        </p:txBody>
      </p:sp>
      <p:sp>
        <p:nvSpPr>
          <p:cNvPr id="82948" name="Rectangle 4"/>
          <p:cNvSpPr>
            <a:spLocks noGrp="1" noChangeArrowheads="1"/>
          </p:cNvSpPr>
          <p:nvPr>
            <p:ph idx="1"/>
          </p:nvPr>
        </p:nvSpPr>
        <p:spPr>
          <a:xfrm>
            <a:off x="304800" y="1524000"/>
            <a:ext cx="8610600" cy="1600200"/>
          </a:xfrm>
          <a:solidFill>
            <a:srgbClr val="FFFFCC"/>
          </a:solidFill>
          <a:ln/>
        </p:spPr>
        <p:txBody>
          <a:bodyPr lIns="90487" tIns="44450" rIns="90487" bIns="44450"/>
          <a:lstStyle/>
          <a:p>
            <a:pPr>
              <a:lnSpc>
                <a:spcPct val="90000"/>
              </a:lnSpc>
              <a:spcBef>
                <a:spcPct val="10000"/>
              </a:spcBef>
              <a:buFont typeface="Wingdings" pitchFamily="2" charset="2"/>
              <a:buNone/>
            </a:pPr>
            <a:r>
              <a:rPr lang="en-US" altLang="zh-CN" sz="2200" dirty="0">
                <a:solidFill>
                  <a:srgbClr val="0000FF"/>
                </a:solidFill>
                <a:latin typeface="Comic Sans MS" pitchFamily="66" charset="0"/>
              </a:rPr>
              <a:t>steps 1 and 2:</a:t>
            </a:r>
          </a:p>
          <a:p>
            <a:pPr>
              <a:lnSpc>
                <a:spcPct val="90000"/>
              </a:lnSpc>
              <a:spcBef>
                <a:spcPct val="10000"/>
              </a:spcBef>
            </a:pPr>
            <a:r>
              <a:rPr lang="en-US" altLang="zh-CN" sz="2000" dirty="0">
                <a:latin typeface="Comic Sans MS" pitchFamily="66" charset="0"/>
              </a:rPr>
              <a:t>The translation begins by sending the virtual address to all tags. Of course, the tag must be marked valid to allow a match. </a:t>
            </a:r>
          </a:p>
          <a:p>
            <a:pPr>
              <a:lnSpc>
                <a:spcPct val="90000"/>
              </a:lnSpc>
              <a:spcBef>
                <a:spcPct val="0"/>
              </a:spcBef>
            </a:pPr>
            <a:r>
              <a:rPr lang="en-US" altLang="zh-CN" sz="2000" dirty="0">
                <a:latin typeface="Comic Sans MS" pitchFamily="66" charset="0"/>
              </a:rPr>
              <a:t>At the same time, the type of memory access is checked for a violation (in step 2) against protection information in the TLB.</a:t>
            </a:r>
          </a:p>
        </p:txBody>
      </p:sp>
      <p:sp>
        <p:nvSpPr>
          <p:cNvPr id="82947" name="Rectangle 3"/>
          <p:cNvSpPr>
            <a:spLocks noChangeArrowheads="1"/>
          </p:cNvSpPr>
          <p:nvPr/>
        </p:nvSpPr>
        <p:spPr bwMode="auto">
          <a:xfrm>
            <a:off x="304800" y="3352800"/>
            <a:ext cx="8534400" cy="914400"/>
          </a:xfrm>
          <a:prstGeom prst="rect">
            <a:avLst/>
          </a:prstGeom>
          <a:solidFill>
            <a:srgbClr val="DCFECE"/>
          </a:solidFill>
          <a:ln w="19050">
            <a:noFill/>
            <a:miter lim="800000"/>
            <a:headEnd/>
            <a:tailEnd type="none" w="sm" len="med"/>
          </a:ln>
          <a:effectLst/>
        </p:spPr>
        <p:txBody>
          <a:bodyPr lIns="90487" tIns="44450" rIns="90487" bIns="44450"/>
          <a:lstStyle/>
          <a:p>
            <a:pPr eaLnBrk="0" hangingPunct="0">
              <a:spcBef>
                <a:spcPct val="10000"/>
              </a:spcBef>
            </a:pPr>
            <a:r>
              <a:rPr lang="en-US" altLang="zh-CN" sz="2200">
                <a:solidFill>
                  <a:srgbClr val="0000FF"/>
                </a:solidFill>
                <a:latin typeface="Comic Sans MS" pitchFamily="66" charset="0"/>
              </a:rPr>
              <a:t>Sept 3:</a:t>
            </a:r>
            <a:r>
              <a:rPr lang="en-US" altLang="zh-CN" sz="2200">
                <a:solidFill>
                  <a:schemeClr val="hlink"/>
                </a:solidFill>
                <a:latin typeface="Comic Sans MS" pitchFamily="66" charset="0"/>
              </a:rPr>
              <a:t> </a:t>
            </a:r>
            <a:r>
              <a:rPr lang="en-US" altLang="zh-CN" sz="2000">
                <a:solidFill>
                  <a:schemeClr val="tx1"/>
                </a:solidFill>
                <a:latin typeface="Times-Roman" charset="0"/>
              </a:rPr>
              <a:t>The matching tag sends the corresponding physical address(page) through effectively a 128:1 multiplexor</a:t>
            </a:r>
            <a:endParaRPr lang="en-US" altLang="zh-CN" sz="2000">
              <a:solidFill>
                <a:schemeClr val="tx1"/>
              </a:solidFill>
              <a:latin typeface="Comic Sans MS" pitchFamily="66" charset="0"/>
            </a:endParaRPr>
          </a:p>
        </p:txBody>
      </p:sp>
      <p:sp>
        <p:nvSpPr>
          <p:cNvPr id="82949" name="Rectangle 5"/>
          <p:cNvSpPr>
            <a:spLocks noChangeArrowheads="1"/>
          </p:cNvSpPr>
          <p:nvPr/>
        </p:nvSpPr>
        <p:spPr bwMode="auto">
          <a:xfrm>
            <a:off x="304800" y="4495800"/>
            <a:ext cx="8534400" cy="1295400"/>
          </a:xfrm>
          <a:prstGeom prst="rect">
            <a:avLst/>
          </a:prstGeom>
          <a:solidFill>
            <a:srgbClr val="FFFF99"/>
          </a:solidFill>
          <a:ln w="19050">
            <a:noFill/>
            <a:miter lim="800000"/>
            <a:headEnd/>
            <a:tailEnd type="none" w="sm" len="med"/>
          </a:ln>
          <a:effectLst/>
        </p:spPr>
        <p:txBody>
          <a:bodyPr lIns="90487" tIns="44450" rIns="90487" bIns="44450"/>
          <a:lstStyle/>
          <a:p>
            <a:pPr eaLnBrk="0" hangingPunct="0">
              <a:spcBef>
                <a:spcPct val="10000"/>
              </a:spcBef>
            </a:pPr>
            <a:r>
              <a:rPr lang="en-US" altLang="zh-CN" sz="2200">
                <a:solidFill>
                  <a:srgbClr val="0000FF"/>
                </a:solidFill>
                <a:latin typeface="Comic Sans MS" pitchFamily="66" charset="0"/>
              </a:rPr>
              <a:t>Sept 4:</a:t>
            </a:r>
            <a:r>
              <a:rPr lang="en-US" altLang="zh-CN" sz="2200">
                <a:solidFill>
                  <a:schemeClr val="hlink"/>
                </a:solidFill>
                <a:latin typeface="Comic Sans MS" pitchFamily="66" charset="0"/>
              </a:rPr>
              <a:t> </a:t>
            </a:r>
            <a:r>
              <a:rPr lang="en-US" altLang="zh-CN" sz="2000">
                <a:solidFill>
                  <a:schemeClr val="tx1"/>
                </a:solidFill>
                <a:latin typeface="Times-Roman" charset="0"/>
              </a:rPr>
              <a:t>The page offset is then combined with the physical page frame to form a full</a:t>
            </a:r>
          </a:p>
          <a:p>
            <a:pPr eaLnBrk="0" hangingPunct="0">
              <a:spcBef>
                <a:spcPct val="10000"/>
              </a:spcBef>
            </a:pPr>
            <a:r>
              <a:rPr lang="en-US" altLang="zh-CN" sz="2000">
                <a:solidFill>
                  <a:schemeClr val="tx1"/>
                </a:solidFill>
                <a:latin typeface="Times-Roman" charset="0"/>
              </a:rPr>
              <a:t>physical address The address size is 44 or 41 bits depending on a physical address mode bit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strips(downLeft)">
                                      <p:cBhvr>
                                        <p:cTn id="7" dur="500"/>
                                        <p:tgtEl>
                                          <p:spTgt spid="8294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strips(upRight)">
                                      <p:cBhvr>
                                        <p:cTn id="1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nimBg="1" autoUpdateAnimBg="0"/>
      <p:bldP spid="82949"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1258888" y="0"/>
            <a:ext cx="7467600" cy="908050"/>
          </a:xfrm>
        </p:spPr>
        <p:txBody>
          <a:bodyPr/>
          <a:lstStyle/>
          <a:p>
            <a:r>
              <a:rPr lang="en-US" altLang="zh-CN"/>
              <a:t>Balancing smaller and</a:t>
            </a:r>
            <a:r>
              <a:rPr lang="en-US" altLang="zh-CN" b="1">
                <a:latin typeface="Times-Roman" charset="0"/>
              </a:rPr>
              <a:t> </a:t>
            </a:r>
            <a:r>
              <a:rPr lang="en-US" altLang="zh-CN"/>
              <a:t>larger</a:t>
            </a:r>
          </a:p>
        </p:txBody>
      </p:sp>
      <p:sp>
        <p:nvSpPr>
          <p:cNvPr id="83971" name="Rectangle 3"/>
          <p:cNvSpPr>
            <a:spLocks noGrp="1" noRot="1" noChangeArrowheads="1"/>
          </p:cNvSpPr>
          <p:nvPr>
            <p:ph idx="1"/>
          </p:nvPr>
        </p:nvSpPr>
        <p:spPr>
          <a:xfrm>
            <a:off x="304800" y="1052513"/>
            <a:ext cx="8839200" cy="5029200"/>
          </a:xfrm>
        </p:spPr>
        <p:txBody>
          <a:bodyPr/>
          <a:lstStyle/>
          <a:p>
            <a:pPr>
              <a:lnSpc>
                <a:spcPct val="90000"/>
              </a:lnSpc>
              <a:buFont typeface="Wingdings" pitchFamily="2" charset="2"/>
              <a:buNone/>
            </a:pPr>
            <a:r>
              <a:rPr lang="en-US" altLang="zh-CN" sz="3000" dirty="0">
                <a:solidFill>
                  <a:srgbClr val="0000FF"/>
                </a:solidFill>
                <a:latin typeface="Comic Sans MS" pitchFamily="66" charset="0"/>
              </a:rPr>
              <a:t>Balancing larger page size versus smaller size. </a:t>
            </a:r>
          </a:p>
          <a:p>
            <a:pPr>
              <a:lnSpc>
                <a:spcPct val="90000"/>
              </a:lnSpc>
            </a:pPr>
            <a:r>
              <a:rPr lang="en-US" altLang="zh-CN" sz="2400" dirty="0">
                <a:latin typeface="Comic Sans MS" pitchFamily="66" charset="0"/>
              </a:rPr>
              <a:t>The size of the page table is inversely proportional to the page size;</a:t>
            </a:r>
          </a:p>
          <a:p>
            <a:pPr lvl="1">
              <a:lnSpc>
                <a:spcPct val="90000"/>
              </a:lnSpc>
            </a:pPr>
            <a:r>
              <a:rPr lang="en-US" altLang="zh-CN" sz="2400" dirty="0">
                <a:latin typeface="Comic Sans MS" pitchFamily="66" charset="0"/>
              </a:rPr>
              <a:t>memory (or other resources used for the memory map) can therefore be saved by making the pages bigger.</a:t>
            </a:r>
          </a:p>
          <a:p>
            <a:pPr>
              <a:lnSpc>
                <a:spcPct val="90000"/>
              </a:lnSpc>
            </a:pPr>
            <a:r>
              <a:rPr lang="en-US" altLang="zh-CN">
                <a:latin typeface="Comic Sans MS" pitchFamily="66" charset="0"/>
              </a:rPr>
              <a:t>A</a:t>
            </a:r>
            <a:r>
              <a:rPr lang="en-US" altLang="zh-CN" sz="2400">
                <a:latin typeface="Comic Sans MS" pitchFamily="66" charset="0"/>
              </a:rPr>
              <a:t> </a:t>
            </a:r>
            <a:r>
              <a:rPr lang="en-US" altLang="zh-CN" sz="2400" dirty="0">
                <a:latin typeface="Comic Sans MS" pitchFamily="66" charset="0"/>
              </a:rPr>
              <a:t>larger page size can allow larger caches with fast cache hit times.</a:t>
            </a:r>
          </a:p>
          <a:p>
            <a:pPr>
              <a:lnSpc>
                <a:spcPct val="90000"/>
              </a:lnSpc>
            </a:pPr>
            <a:r>
              <a:rPr lang="en-US" altLang="zh-CN" sz="2400" dirty="0">
                <a:latin typeface="Comic Sans MS" pitchFamily="66" charset="0"/>
              </a:rPr>
              <a:t>Transferring larger pages to or from secondary storage, possibly over a network, </a:t>
            </a:r>
            <a:r>
              <a:rPr lang="en-US" altLang="zh-CN" sz="2400" i="1" dirty="0">
                <a:solidFill>
                  <a:srgbClr val="FF0000"/>
                </a:solidFill>
                <a:latin typeface="Comic Sans MS" pitchFamily="66" charset="0"/>
              </a:rPr>
              <a:t>is more efficient than transferring smaller pages</a:t>
            </a:r>
            <a:r>
              <a:rPr lang="en-US" altLang="zh-CN" sz="2400" dirty="0">
                <a:solidFill>
                  <a:srgbClr val="FF0000"/>
                </a:solidFill>
                <a:latin typeface="Comic Sans MS" pitchFamily="66" charset="0"/>
              </a:rPr>
              <a:t>.</a:t>
            </a:r>
          </a:p>
          <a:p>
            <a:pPr>
              <a:lnSpc>
                <a:spcPct val="90000"/>
              </a:lnSpc>
            </a:pPr>
            <a:r>
              <a:rPr lang="en-US" altLang="zh-CN" sz="2400" dirty="0">
                <a:latin typeface="Comic Sans MS" pitchFamily="66" charset="0"/>
              </a:rPr>
              <a:t>The number of TLB entries are restricted, so a larger page size means that more memory can be mapped efficiently, thereby </a:t>
            </a:r>
            <a:r>
              <a:rPr lang="en-US" altLang="zh-CN" sz="2400" dirty="0">
                <a:solidFill>
                  <a:srgbClr val="0000FF"/>
                </a:solidFill>
                <a:latin typeface="Comic Sans MS" pitchFamily="66" charset="0"/>
              </a:rPr>
              <a:t>reducing the number of TLB misses.</a:t>
            </a:r>
          </a:p>
        </p:txBody>
      </p:sp>
    </p:spTree>
  </p:cSld>
  <p:clrMapOvr>
    <a:masterClrMapping/>
  </p:clrMapOvr>
  <p:transition spd="slow">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xfrm>
            <a:off x="357158" y="92075"/>
            <a:ext cx="8115330" cy="654050"/>
          </a:xfrm>
        </p:spPr>
        <p:txBody>
          <a:bodyPr/>
          <a:lstStyle/>
          <a:p>
            <a:r>
              <a:rPr lang="en-US" altLang="zh-CN" dirty="0"/>
              <a:t>Selecting a Page Size</a:t>
            </a:r>
            <a:endParaRPr lang="en-US" altLang="zh-CN" sz="5200" b="1" dirty="0">
              <a:latin typeface="Times-Roman" charset="0"/>
            </a:endParaRPr>
          </a:p>
        </p:txBody>
      </p:sp>
      <p:sp>
        <p:nvSpPr>
          <p:cNvPr id="84995" name="Rectangle 3"/>
          <p:cNvSpPr>
            <a:spLocks noGrp="1" noRot="1" noChangeArrowheads="1"/>
          </p:cNvSpPr>
          <p:nvPr>
            <p:ph idx="1"/>
          </p:nvPr>
        </p:nvSpPr>
        <p:spPr>
          <a:xfrm>
            <a:off x="250825" y="981075"/>
            <a:ext cx="8534400" cy="4953000"/>
          </a:xfrm>
        </p:spPr>
        <p:txBody>
          <a:bodyPr/>
          <a:lstStyle/>
          <a:p>
            <a:pPr>
              <a:lnSpc>
                <a:spcPct val="90000"/>
              </a:lnSpc>
              <a:buFont typeface="Wingdings" pitchFamily="2" charset="2"/>
              <a:buNone/>
            </a:pPr>
            <a:r>
              <a:rPr lang="en-US" altLang="zh-CN" sz="2600">
                <a:solidFill>
                  <a:srgbClr val="0000FF"/>
                </a:solidFill>
                <a:latin typeface="Comic Sans MS" pitchFamily="66" charset="0"/>
              </a:rPr>
              <a:t>Smaller page size</a:t>
            </a:r>
            <a:r>
              <a:rPr lang="en-US" altLang="zh-CN" sz="2600">
                <a:latin typeface="Comic Sans MS" pitchFamily="66" charset="0"/>
              </a:rPr>
              <a:t> </a:t>
            </a:r>
          </a:p>
          <a:p>
            <a:pPr lvl="1">
              <a:lnSpc>
                <a:spcPct val="90000"/>
              </a:lnSpc>
            </a:pPr>
            <a:r>
              <a:rPr lang="en-US" altLang="zh-CN" sz="2400">
                <a:latin typeface="Comic Sans MS" pitchFamily="66" charset="0"/>
              </a:rPr>
              <a:t>Be conserving storage. </a:t>
            </a:r>
          </a:p>
          <a:p>
            <a:pPr lvl="1">
              <a:lnSpc>
                <a:spcPct val="90000"/>
              </a:lnSpc>
            </a:pPr>
            <a:r>
              <a:rPr lang="en-US" altLang="zh-CN" sz="2400">
                <a:latin typeface="Comic Sans MS" pitchFamily="66" charset="0"/>
              </a:rPr>
              <a:t>A small page size will result in less wasted storage when a contiguous region of virtual memory is not equal in size to a multiple of the page size. </a:t>
            </a:r>
          </a:p>
          <a:p>
            <a:pPr lvl="1">
              <a:lnSpc>
                <a:spcPct val="90000"/>
              </a:lnSpc>
            </a:pPr>
            <a:r>
              <a:rPr lang="en-US" altLang="zh-CN" sz="2400" i="1">
                <a:solidFill>
                  <a:srgbClr val="0000FF"/>
                </a:solidFill>
                <a:latin typeface="Comic Sans MS" pitchFamily="66" charset="0"/>
              </a:rPr>
              <a:t>Internal fragmentation</a:t>
            </a:r>
            <a:r>
              <a:rPr lang="en-US" altLang="zh-CN" sz="2400">
                <a:latin typeface="Comic Sans MS" pitchFamily="66" charset="0"/>
              </a:rPr>
              <a:t>----Unused memory in a page</a:t>
            </a:r>
          </a:p>
          <a:p>
            <a:pPr>
              <a:lnSpc>
                <a:spcPct val="90000"/>
              </a:lnSpc>
              <a:spcBef>
                <a:spcPct val="0"/>
              </a:spcBef>
              <a:buFont typeface="Wingdings" pitchFamily="2" charset="2"/>
              <a:buNone/>
            </a:pPr>
            <a:r>
              <a:rPr lang="en-US" altLang="zh-CN" sz="2600">
                <a:solidFill>
                  <a:srgbClr val="0000FF"/>
                </a:solidFill>
                <a:latin typeface="Comic Sans MS" pitchFamily="66" charset="0"/>
              </a:rPr>
              <a:t>larger page size</a:t>
            </a:r>
            <a:r>
              <a:rPr lang="en-US" altLang="zh-CN" sz="2600">
                <a:latin typeface="Comic Sans MS" pitchFamily="66" charset="0"/>
              </a:rPr>
              <a:t> </a:t>
            </a:r>
          </a:p>
          <a:p>
            <a:pPr lvl="1">
              <a:lnSpc>
                <a:spcPct val="90000"/>
              </a:lnSpc>
              <a:spcBef>
                <a:spcPct val="0"/>
              </a:spcBef>
            </a:pPr>
            <a:r>
              <a:rPr lang="en-US" altLang="zh-CN" sz="2400">
                <a:latin typeface="Comic Sans MS" pitchFamily="66" charset="0"/>
              </a:rPr>
              <a:t>The page sizes become very large (more than 32 KB), lots of storage (both main and secondary) may be wasted</a:t>
            </a:r>
          </a:p>
          <a:p>
            <a:pPr lvl="1">
              <a:lnSpc>
                <a:spcPct val="90000"/>
              </a:lnSpc>
              <a:spcBef>
                <a:spcPct val="0"/>
              </a:spcBef>
            </a:pPr>
            <a:r>
              <a:rPr lang="en-US" altLang="zh-CN" sz="2400">
                <a:latin typeface="Comic Sans MS" pitchFamily="66" charset="0"/>
              </a:rPr>
              <a:t>As well as I/O bandwidth. </a:t>
            </a:r>
          </a:p>
          <a:p>
            <a:pPr lvl="1">
              <a:lnSpc>
                <a:spcPct val="90000"/>
              </a:lnSpc>
              <a:spcBef>
                <a:spcPct val="0"/>
              </a:spcBef>
            </a:pPr>
            <a:r>
              <a:rPr lang="en-US" altLang="zh-CN" sz="2400">
                <a:latin typeface="Comic Sans MS" pitchFamily="66" charset="0"/>
              </a:rPr>
              <a:t>A final concern is </a:t>
            </a:r>
            <a:r>
              <a:rPr lang="en-US" altLang="zh-CN" sz="2400">
                <a:solidFill>
                  <a:srgbClr val="0000FF"/>
                </a:solidFill>
                <a:latin typeface="Comic Sans MS" pitchFamily="66" charset="0"/>
              </a:rPr>
              <a:t>process start-up time</a:t>
            </a:r>
          </a:p>
          <a:p>
            <a:pPr lvl="2">
              <a:lnSpc>
                <a:spcPct val="90000"/>
              </a:lnSpc>
              <a:spcBef>
                <a:spcPct val="0"/>
              </a:spcBef>
              <a:buFontTx/>
              <a:buChar char="–"/>
            </a:pPr>
            <a:r>
              <a:rPr lang="en-US" altLang="zh-CN" sz="2000">
                <a:latin typeface="Comic Sans MS" pitchFamily="66" charset="0"/>
              </a:rPr>
              <a:t>many processes are small, so a large page size would lengthen the time to invoke a process</a:t>
            </a:r>
          </a:p>
        </p:txBody>
      </p:sp>
    </p:spTree>
  </p:cSld>
  <p:clrMapOvr>
    <a:masterClrMapping/>
  </p:clrMapOvr>
  <p:transition spd="slow">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r>
              <a:rPr lang="en-US" altLang="zh-CN"/>
              <a:t>Multiple page size</a:t>
            </a:r>
          </a:p>
        </p:txBody>
      </p:sp>
      <p:sp>
        <p:nvSpPr>
          <p:cNvPr id="86019" name="Rectangle 3"/>
          <p:cNvSpPr>
            <a:spLocks noChangeArrowheads="1"/>
          </p:cNvSpPr>
          <p:nvPr/>
        </p:nvSpPr>
        <p:spPr bwMode="auto">
          <a:xfrm>
            <a:off x="304800" y="1447800"/>
            <a:ext cx="8229600" cy="3422650"/>
          </a:xfrm>
          <a:prstGeom prst="rect">
            <a:avLst/>
          </a:prstGeom>
          <a:solidFill>
            <a:srgbClr val="FEE0CE"/>
          </a:solidFill>
          <a:ln w="19050">
            <a:noFill/>
            <a:miter lim="800000"/>
            <a:headEnd/>
            <a:tailEnd/>
          </a:ln>
          <a:effectLst/>
        </p:spPr>
        <p:txBody>
          <a:bodyPr lIns="90487" tIns="44450" rIns="90487" bIns="44450">
            <a:spAutoFit/>
          </a:bodyPr>
          <a:lstStyle/>
          <a:p>
            <a:pPr algn="ctr" eaLnBrk="0" hangingPunct="0">
              <a:spcBef>
                <a:spcPct val="50000"/>
              </a:spcBef>
            </a:pPr>
            <a:endParaRPr lang="en-US" altLang="zh-CN" sz="1200">
              <a:solidFill>
                <a:schemeClr val="tx1"/>
              </a:solidFill>
              <a:latin typeface="Comic Sans MS" pitchFamily="66" charset="0"/>
            </a:endParaRPr>
          </a:p>
          <a:p>
            <a:pPr eaLnBrk="0" hangingPunct="0">
              <a:spcBef>
                <a:spcPct val="50000"/>
              </a:spcBef>
            </a:pPr>
            <a:r>
              <a:rPr lang="en-US" altLang="zh-CN" sz="2400" b="1">
                <a:solidFill>
                  <a:srgbClr val="FF0000"/>
                </a:solidFill>
                <a:latin typeface="Comic Sans MS" pitchFamily="66" charset="0"/>
              </a:rPr>
              <a:t>To support multiple page sizes</a:t>
            </a:r>
            <a:endParaRPr lang="en-US" altLang="zh-CN" sz="1600" b="1">
              <a:solidFill>
                <a:srgbClr val="FF0000"/>
              </a:solidFill>
              <a:latin typeface="Comic Sans MS" pitchFamily="66" charset="0"/>
            </a:endParaRPr>
          </a:p>
          <a:p>
            <a:pPr eaLnBrk="0" hangingPunct="0">
              <a:spcBef>
                <a:spcPct val="50000"/>
              </a:spcBef>
            </a:pPr>
            <a:r>
              <a:rPr lang="en-US" altLang="zh-CN" sz="2400">
                <a:solidFill>
                  <a:schemeClr val="tx1"/>
                </a:solidFill>
                <a:latin typeface="Comic Sans MS" pitchFamily="66" charset="0"/>
              </a:rPr>
              <a:t>It is </a:t>
            </a:r>
            <a:r>
              <a:rPr lang="en-US" altLang="zh-CN" sz="2400" b="1" i="1">
                <a:solidFill>
                  <a:srgbClr val="0000FF"/>
                </a:solidFill>
                <a:latin typeface="Comic Sans MS" pitchFamily="66" charset="0"/>
              </a:rPr>
              <a:t>for the number of TLB entries</a:t>
            </a:r>
            <a:r>
              <a:rPr lang="en-US" altLang="zh-CN" sz="2400">
                <a:solidFill>
                  <a:schemeClr val="tx1"/>
                </a:solidFill>
                <a:latin typeface="Comic Sans MS" pitchFamily="66" charset="0"/>
              </a:rPr>
              <a:t> that recent microprocessors have decided to support multiple page sizes</a:t>
            </a:r>
          </a:p>
          <a:p>
            <a:pPr eaLnBrk="0" hangingPunct="0">
              <a:spcBef>
                <a:spcPct val="50000"/>
              </a:spcBef>
            </a:pPr>
            <a:r>
              <a:rPr lang="en-US" altLang="zh-CN" sz="2400">
                <a:solidFill>
                  <a:schemeClr val="tx1"/>
                </a:solidFill>
                <a:latin typeface="Comic Sans MS" pitchFamily="66" charset="0"/>
              </a:rPr>
              <a:t>For some programs, TLB misses can be as significant on CPI as the cache misses.</a:t>
            </a:r>
          </a:p>
          <a:p>
            <a:pPr eaLnBrk="0" hangingPunct="0">
              <a:spcBef>
                <a:spcPct val="50000"/>
              </a:spcBef>
            </a:pPr>
            <a:endParaRPr lang="en-US" altLang="zh-CN" sz="1800">
              <a:solidFill>
                <a:schemeClr val="tx1"/>
              </a:solidFill>
              <a:latin typeface="Comic Sans MS" pitchFamily="66"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randombar(horizontal)">
                                      <p:cBhvr>
                                        <p:cTn id="7"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285720" y="0"/>
            <a:ext cx="8678893" cy="1143000"/>
          </a:xfrm>
        </p:spPr>
        <p:txBody>
          <a:bodyPr/>
          <a:lstStyle/>
          <a:p>
            <a:r>
              <a:rPr lang="en-US" altLang="zh-CN" sz="4000" dirty="0"/>
              <a:t>Summary of Virtual Memory and Caches</a:t>
            </a:r>
            <a:endParaRPr lang="en-US" altLang="zh-CN" sz="4000" b="1" dirty="0"/>
          </a:p>
        </p:txBody>
      </p:sp>
      <p:sp>
        <p:nvSpPr>
          <p:cNvPr id="87043" name="Rectangle 3"/>
          <p:cNvSpPr>
            <a:spLocks noGrp="1" noRot="1" noChangeArrowheads="1"/>
          </p:cNvSpPr>
          <p:nvPr>
            <p:ph idx="1"/>
          </p:nvPr>
        </p:nvSpPr>
        <p:spPr>
          <a:xfrm>
            <a:off x="250825" y="1341438"/>
            <a:ext cx="8642350" cy="4719637"/>
          </a:xfrm>
        </p:spPr>
        <p:txBody>
          <a:bodyPr/>
          <a:lstStyle/>
          <a:p>
            <a:pPr>
              <a:buFont typeface="Wingdings" pitchFamily="2" charset="2"/>
              <a:buNone/>
            </a:pPr>
            <a:r>
              <a:rPr lang="en-US" altLang="zh-CN" dirty="0">
                <a:solidFill>
                  <a:srgbClr val="FF0000"/>
                </a:solidFill>
                <a:latin typeface="Comic Sans MS" pitchFamily="66" charset="0"/>
              </a:rPr>
              <a:t>Hypothetical  parameter</a:t>
            </a:r>
          </a:p>
          <a:p>
            <a:pPr>
              <a:buFont typeface="Wingdings" pitchFamily="2" charset="2"/>
              <a:buNone/>
            </a:pPr>
            <a:r>
              <a:rPr lang="en-US" altLang="zh-CN" sz="2800" dirty="0">
                <a:latin typeface="Comic Sans MS" pitchFamily="66" charset="0"/>
              </a:rPr>
              <a:t>Virtual address:  64-bit </a:t>
            </a:r>
          </a:p>
          <a:p>
            <a:pPr>
              <a:buFont typeface="Wingdings" pitchFamily="2" charset="2"/>
              <a:buNone/>
            </a:pPr>
            <a:r>
              <a:rPr lang="en-US" altLang="zh-CN" sz="2800" dirty="0">
                <a:latin typeface="Comic Sans MS" pitchFamily="66" charset="0"/>
              </a:rPr>
              <a:t>Physical address:  41 bit </a:t>
            </a:r>
          </a:p>
          <a:p>
            <a:pPr>
              <a:buFont typeface="Wingdings" pitchFamily="2" charset="2"/>
              <a:buNone/>
            </a:pPr>
            <a:r>
              <a:rPr lang="en-US" altLang="zh-CN" sz="2800" dirty="0">
                <a:latin typeface="Comic Sans MS" pitchFamily="66" charset="0"/>
              </a:rPr>
              <a:t>Memory organization: with two levels of cache</a:t>
            </a:r>
          </a:p>
          <a:p>
            <a:pPr lvl="1"/>
            <a:r>
              <a:rPr lang="en-US" altLang="zh-CN" sz="2400" dirty="0">
                <a:latin typeface="Comic Sans MS" pitchFamily="66" charset="0"/>
              </a:rPr>
              <a:t> </a:t>
            </a:r>
            <a:r>
              <a:rPr lang="en-US" altLang="zh-CN" dirty="0">
                <a:latin typeface="Comic Sans MS" pitchFamily="66" charset="0"/>
              </a:rPr>
              <a:t>This L1 cache is </a:t>
            </a:r>
            <a:r>
              <a:rPr lang="en-US" altLang="zh-CN" dirty="0">
                <a:solidFill>
                  <a:srgbClr val="0000FF"/>
                </a:solidFill>
                <a:latin typeface="Comic Sans MS" pitchFamily="66" charset="0"/>
              </a:rPr>
              <a:t>virtually indexed, physically tagged</a:t>
            </a:r>
            <a:r>
              <a:rPr lang="zh-CN" altLang="en-US" dirty="0">
                <a:solidFill>
                  <a:srgbClr val="0000FF"/>
                </a:solidFill>
                <a:latin typeface="Comic Sans MS" pitchFamily="66" charset="0"/>
              </a:rPr>
              <a:t>（虚拟地址查找</a:t>
            </a:r>
            <a:r>
              <a:rPr lang="en-US" altLang="zh-CN" dirty="0">
                <a:solidFill>
                  <a:srgbClr val="0000FF"/>
                </a:solidFill>
                <a:latin typeface="Comic Sans MS" pitchFamily="66" charset="0"/>
              </a:rPr>
              <a:t>TLB</a:t>
            </a:r>
            <a:r>
              <a:rPr lang="zh-CN" altLang="en-US" dirty="0">
                <a:solidFill>
                  <a:srgbClr val="0000FF"/>
                </a:solidFill>
                <a:latin typeface="Comic Sans MS" pitchFamily="66" charset="0"/>
              </a:rPr>
              <a:t>和</a:t>
            </a:r>
            <a:r>
              <a:rPr lang="en-US" altLang="zh-CN" dirty="0">
                <a:solidFill>
                  <a:srgbClr val="0000FF"/>
                </a:solidFill>
                <a:latin typeface="Comic Sans MS" pitchFamily="66" charset="0"/>
              </a:rPr>
              <a:t>cache</a:t>
            </a:r>
            <a:r>
              <a:rPr lang="zh-CN" altLang="en-US" dirty="0">
                <a:solidFill>
                  <a:srgbClr val="0000FF"/>
                </a:solidFill>
                <a:latin typeface="Comic Sans MS" pitchFamily="66" charset="0"/>
              </a:rPr>
              <a:t>，</a:t>
            </a:r>
            <a:r>
              <a:rPr lang="en-US" altLang="zh-CN" dirty="0">
                <a:solidFill>
                  <a:srgbClr val="0000FF"/>
                </a:solidFill>
                <a:latin typeface="Comic Sans MS" pitchFamily="66" charset="0"/>
              </a:rPr>
              <a:t>cache</a:t>
            </a:r>
            <a:r>
              <a:rPr lang="zh-CN" altLang="en-US" dirty="0">
                <a:solidFill>
                  <a:srgbClr val="0000FF"/>
                </a:solidFill>
                <a:latin typeface="Comic Sans MS" pitchFamily="66" charset="0"/>
              </a:rPr>
              <a:t>内用物理地址做比较）</a:t>
            </a:r>
            <a:r>
              <a:rPr lang="en-US" altLang="zh-CN" dirty="0">
                <a:latin typeface="Comic Sans MS" pitchFamily="66" charset="0"/>
              </a:rPr>
              <a:t> since both the cache size and the page size are 8 KB.</a:t>
            </a:r>
          </a:p>
          <a:p>
            <a:pPr lvl="1"/>
            <a:r>
              <a:rPr lang="en-US" altLang="zh-CN" dirty="0">
                <a:latin typeface="Comic Sans MS" pitchFamily="66" charset="0"/>
              </a:rPr>
              <a:t> The L2 cache is 4 MB. The block size for both is 64 bytes.</a:t>
            </a:r>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214282" y="0"/>
            <a:ext cx="8929717" cy="1000108"/>
          </a:xfrm>
          <a:noFill/>
          <a:ln/>
        </p:spPr>
        <p:txBody>
          <a:bodyPr lIns="90488" tIns="44450" rIns="90488" bIns="44450"/>
          <a:lstStyle/>
          <a:p>
            <a:r>
              <a:rPr lang="en-US" dirty="0"/>
              <a:t>Why do I freaking care?</a:t>
            </a:r>
          </a:p>
        </p:txBody>
      </p:sp>
      <p:sp>
        <p:nvSpPr>
          <p:cNvPr id="60419" name="Rectangle 3"/>
          <p:cNvSpPr>
            <a:spLocks noGrp="1" noRot="1" noChangeArrowheads="1"/>
          </p:cNvSpPr>
          <p:nvPr>
            <p:ph idx="1"/>
          </p:nvPr>
        </p:nvSpPr>
        <p:spPr>
          <a:xfrm>
            <a:off x="0" y="1052513"/>
            <a:ext cx="8001000" cy="5326062"/>
          </a:xfrm>
          <a:noFill/>
          <a:ln/>
        </p:spPr>
        <p:txBody>
          <a:bodyPr lIns="90488" tIns="44450" rIns="90488" bIns="44450"/>
          <a:lstStyle/>
          <a:p>
            <a:pPr>
              <a:lnSpc>
                <a:spcPct val="90000"/>
              </a:lnSpc>
            </a:pPr>
            <a:r>
              <a:rPr lang="en-US" sz="2000">
                <a:latin typeface="Comic Sans MS" pitchFamily="66" charset="0"/>
              </a:rPr>
              <a:t>1960-1985: Speed </a:t>
            </a:r>
            <a:br>
              <a:rPr lang="en-US" sz="2000">
                <a:latin typeface="Comic Sans MS" pitchFamily="66" charset="0"/>
              </a:rPr>
            </a:br>
            <a:r>
              <a:rPr lang="en-US" sz="2000">
                <a:latin typeface="Comic Sans MS" pitchFamily="66" charset="0"/>
              </a:rPr>
              <a:t>= ƒ(no. operations)</a:t>
            </a:r>
          </a:p>
          <a:p>
            <a:pPr>
              <a:lnSpc>
                <a:spcPct val="90000"/>
              </a:lnSpc>
            </a:pPr>
            <a:endParaRPr lang="en-US" altLang="zh-CN" sz="2000">
              <a:latin typeface="Comic Sans MS" pitchFamily="66" charset="0"/>
            </a:endParaRPr>
          </a:p>
          <a:p>
            <a:pPr>
              <a:lnSpc>
                <a:spcPct val="90000"/>
              </a:lnSpc>
            </a:pPr>
            <a:r>
              <a:rPr lang="en-US" sz="2000">
                <a:latin typeface="Comic Sans MS" pitchFamily="66" charset="0"/>
              </a:rPr>
              <a:t>1990</a:t>
            </a:r>
          </a:p>
          <a:p>
            <a:pPr lvl="1">
              <a:lnSpc>
                <a:spcPct val="90000"/>
              </a:lnSpc>
            </a:pPr>
            <a:r>
              <a:rPr lang="en-US" sz="2000">
                <a:latin typeface="Comic Sans MS" pitchFamily="66" charset="0"/>
              </a:rPr>
              <a:t>Pipelined </a:t>
            </a:r>
            <a:br>
              <a:rPr lang="en-US" sz="2000">
                <a:latin typeface="Comic Sans MS" pitchFamily="66" charset="0"/>
              </a:rPr>
            </a:br>
            <a:r>
              <a:rPr lang="en-US" sz="2000">
                <a:latin typeface="Comic Sans MS" pitchFamily="66" charset="0"/>
              </a:rPr>
              <a:t>Execution &amp; </a:t>
            </a:r>
            <a:br>
              <a:rPr lang="en-US" sz="2000">
                <a:latin typeface="Comic Sans MS" pitchFamily="66" charset="0"/>
              </a:rPr>
            </a:br>
            <a:r>
              <a:rPr lang="en-US" sz="2000">
                <a:latin typeface="Comic Sans MS" pitchFamily="66" charset="0"/>
              </a:rPr>
              <a:t>Fast Clock Rate</a:t>
            </a:r>
          </a:p>
          <a:p>
            <a:pPr lvl="1">
              <a:lnSpc>
                <a:spcPct val="90000"/>
              </a:lnSpc>
            </a:pPr>
            <a:r>
              <a:rPr lang="en-US" sz="2000">
                <a:latin typeface="Comic Sans MS" pitchFamily="66" charset="0"/>
              </a:rPr>
              <a:t>Out-of-Order </a:t>
            </a:r>
            <a:br>
              <a:rPr lang="en-US" sz="2000">
                <a:latin typeface="Comic Sans MS" pitchFamily="66" charset="0"/>
              </a:rPr>
            </a:br>
            <a:r>
              <a:rPr lang="en-US" sz="2000">
                <a:latin typeface="Comic Sans MS" pitchFamily="66" charset="0"/>
              </a:rPr>
              <a:t>execution</a:t>
            </a:r>
          </a:p>
          <a:p>
            <a:pPr lvl="1">
              <a:lnSpc>
                <a:spcPct val="90000"/>
              </a:lnSpc>
            </a:pPr>
            <a:r>
              <a:rPr lang="en-US" sz="2000">
                <a:latin typeface="Comic Sans MS" pitchFamily="66" charset="0"/>
              </a:rPr>
              <a:t>Superscalar </a:t>
            </a:r>
            <a:br>
              <a:rPr lang="en-US" sz="2000">
                <a:latin typeface="Comic Sans MS" pitchFamily="66" charset="0"/>
              </a:rPr>
            </a:br>
            <a:r>
              <a:rPr lang="en-US" sz="2000">
                <a:latin typeface="Comic Sans MS" pitchFamily="66" charset="0"/>
              </a:rPr>
              <a:t>Instruction Issue</a:t>
            </a:r>
          </a:p>
          <a:p>
            <a:pPr>
              <a:lnSpc>
                <a:spcPct val="90000"/>
              </a:lnSpc>
            </a:pPr>
            <a:endParaRPr lang="en-US" altLang="zh-CN" sz="2000">
              <a:latin typeface="Comic Sans MS" pitchFamily="66" charset="0"/>
            </a:endParaRPr>
          </a:p>
          <a:p>
            <a:pPr>
              <a:lnSpc>
                <a:spcPct val="90000"/>
              </a:lnSpc>
            </a:pPr>
            <a:r>
              <a:rPr lang="en-US" sz="2000">
                <a:latin typeface="Comic Sans MS" pitchFamily="66" charset="0"/>
              </a:rPr>
              <a:t>1998: Speed = </a:t>
            </a:r>
            <a:br>
              <a:rPr lang="en-US" sz="2000">
                <a:latin typeface="Comic Sans MS" pitchFamily="66" charset="0"/>
              </a:rPr>
            </a:br>
            <a:r>
              <a:rPr lang="en-US" sz="2000">
                <a:latin typeface="Comic Sans MS" pitchFamily="66" charset="0"/>
              </a:rPr>
              <a:t>ƒ(non-cached memory accesses)</a:t>
            </a:r>
          </a:p>
          <a:p>
            <a:pPr>
              <a:lnSpc>
                <a:spcPct val="90000"/>
              </a:lnSpc>
            </a:pPr>
            <a:r>
              <a:rPr lang="en-US" sz="2000"/>
              <a:t>Superscalar, Out-of-Order machines hide L1 data cache miss </a:t>
            </a:r>
            <a:br>
              <a:rPr lang="en-US" sz="2000"/>
            </a:br>
            <a:r>
              <a:rPr lang="en-US" sz="2000"/>
              <a:t>(­5 clocks) but not L2 cache miss (­50 clocks)?</a:t>
            </a:r>
          </a:p>
        </p:txBody>
      </p:sp>
      <p:pic>
        <p:nvPicPr>
          <p:cNvPr id="60420" name="Picture 4"/>
          <p:cNvPicPr>
            <a:picLocks noChangeArrowheads="1"/>
          </p:cNvPicPr>
          <p:nvPr/>
        </p:nvPicPr>
        <p:blipFill>
          <a:blip r:embed="rId2"/>
          <a:srcRect/>
          <a:stretch>
            <a:fillRect/>
          </a:stretch>
        </p:blipFill>
        <p:spPr bwMode="auto">
          <a:xfrm>
            <a:off x="3124200" y="1219200"/>
            <a:ext cx="6019800" cy="3657600"/>
          </a:xfrm>
          <a:prstGeom prst="rect">
            <a:avLst/>
          </a:prstGeom>
          <a:noFill/>
          <a:ln w="12700">
            <a:noFill/>
            <a:miter lim="800000"/>
            <a:headEnd/>
            <a:tailEnd/>
          </a:ln>
          <a:effectLst/>
        </p:spPr>
      </p:pic>
    </p:spTree>
  </p:cSld>
  <p:clrMapOvr>
    <a:masterClrMapping/>
  </p:clrMapOvr>
  <p:transition spd="slow">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lstStyle/>
          <a:p>
            <a:endParaRPr lang="zh-CN" altLang="zh-CN" dirty="0"/>
          </a:p>
        </p:txBody>
      </p:sp>
      <p:sp>
        <p:nvSpPr>
          <p:cNvPr id="88067" name="Rectangle 3"/>
          <p:cNvSpPr>
            <a:spLocks noGrp="1" noRot="1" noChangeArrowheads="1"/>
          </p:cNvSpPr>
          <p:nvPr>
            <p:ph idx="1"/>
          </p:nvPr>
        </p:nvSpPr>
        <p:spPr/>
        <p:txBody>
          <a:bodyPr/>
          <a:lstStyle/>
          <a:p>
            <a:endParaRPr lang="zh-CN" altLang="zh-CN"/>
          </a:p>
        </p:txBody>
      </p:sp>
      <p:sp>
        <p:nvSpPr>
          <p:cNvPr id="2" name="矩形 1"/>
          <p:cNvSpPr/>
          <p:nvPr/>
        </p:nvSpPr>
        <p:spPr bwMode="auto">
          <a:xfrm>
            <a:off x="6516216" y="2276872"/>
            <a:ext cx="288032" cy="28803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1" lang="zh-CN" altLang="en-US" sz="2000" b="1" i="0" u="none" strike="noStrike" cap="none" normalizeH="0" baseline="0">
              <a:ln>
                <a:noFill/>
              </a:ln>
              <a:solidFill>
                <a:srgbClr val="FF3300"/>
              </a:solidFill>
              <a:effectLst/>
              <a:latin typeface="Arial" charset="0"/>
              <a:ea typeface="宋体" charset="-122"/>
            </a:endParaRPr>
          </a:p>
        </p:txBody>
      </p:sp>
      <p:sp>
        <p:nvSpPr>
          <p:cNvPr id="3" name="矩形 2"/>
          <p:cNvSpPr/>
          <p:nvPr/>
        </p:nvSpPr>
        <p:spPr bwMode="auto">
          <a:xfrm>
            <a:off x="7020272" y="260350"/>
            <a:ext cx="504056" cy="28833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1" lang="zh-CN" altLang="en-US" sz="2000" b="1" i="0" u="none" strike="noStrike" cap="none" normalizeH="0" baseline="0">
              <a:ln>
                <a:noFill/>
              </a:ln>
              <a:solidFill>
                <a:srgbClr val="FF3300"/>
              </a:solidFill>
              <a:effectLst/>
              <a:latin typeface="Arial" charset="0"/>
              <a:ea typeface="宋体" charset="-122"/>
            </a:endParaRPr>
          </a:p>
        </p:txBody>
      </p:sp>
      <p:graphicFrame>
        <p:nvGraphicFramePr>
          <p:cNvPr id="88068" name="Object 4"/>
          <p:cNvGraphicFramePr>
            <a:graphicFrameLocks noChangeAspect="1"/>
          </p:cNvGraphicFramePr>
          <p:nvPr>
            <p:extLst>
              <p:ext uri="{D42A27DB-BD31-4B8C-83A1-F6EECF244321}">
                <p14:modId xmlns:p14="http://schemas.microsoft.com/office/powerpoint/2010/main" val="3552199869"/>
              </p:ext>
            </p:extLst>
          </p:nvPr>
        </p:nvGraphicFramePr>
        <p:xfrm>
          <a:off x="0" y="348780"/>
          <a:ext cx="9144000" cy="6477000"/>
        </p:xfrm>
        <a:graphic>
          <a:graphicData uri="http://schemas.openxmlformats.org/presentationml/2006/ole">
            <mc:AlternateContent xmlns:mc="http://schemas.openxmlformats.org/markup-compatibility/2006">
              <mc:Choice xmlns:v="urn:schemas-microsoft-com:vml" Requires="v">
                <p:oleObj name="位图图像" r:id="rId2" imgW="6186667" imgH="4534293" progId="PBrush">
                  <p:embed/>
                </p:oleObj>
              </mc:Choice>
              <mc:Fallback>
                <p:oleObj name="位图图像" r:id="rId2" imgW="6186667" imgH="4534293" progId="PBrush">
                  <p:embed/>
                  <p:pic>
                    <p:nvPicPr>
                      <p:cNvPr id="880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8780"/>
                        <a:ext cx="9144000" cy="647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6444208" y="2514295"/>
            <a:ext cx="360040" cy="276999"/>
          </a:xfrm>
          <a:prstGeom prst="rect">
            <a:avLst/>
          </a:prstGeom>
          <a:solidFill>
            <a:schemeClr val="bg1"/>
          </a:solidFill>
        </p:spPr>
        <p:txBody>
          <a:bodyPr wrap="square" lIns="0" rIns="0" rtlCol="0">
            <a:spAutoFit/>
          </a:bodyPr>
          <a:lstStyle/>
          <a:p>
            <a:r>
              <a:rPr lang="en-US" altLang="zh-CN" sz="1200" dirty="0"/>
              <a:t>&lt;28&gt;</a:t>
            </a:r>
            <a:endParaRPr lang="zh-CN" altLang="en-US" sz="1200" dirty="0"/>
          </a:p>
        </p:txBody>
      </p:sp>
    </p:spTree>
  </p:cSld>
  <p:clrMapOvr>
    <a:masterClrMapping/>
  </p:clrMapOvr>
  <p:transition spd="slow">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285720" y="0"/>
            <a:ext cx="8858280" cy="908050"/>
          </a:xfrm>
        </p:spPr>
        <p:txBody>
          <a:bodyPr/>
          <a:lstStyle/>
          <a:p>
            <a:r>
              <a:rPr lang="en-US" altLang="zh-CN" sz="3900" dirty="0"/>
              <a:t>Protection and </a:t>
            </a:r>
            <a:br>
              <a:rPr lang="en-US" altLang="zh-CN" sz="3900" dirty="0"/>
            </a:br>
            <a:r>
              <a:rPr lang="en-US" altLang="zh-CN" sz="3900" dirty="0"/>
              <a:t>      Examples of Virtual Memory</a:t>
            </a:r>
            <a:endParaRPr lang="en-US" altLang="zh-CN" sz="3900" b="1" dirty="0"/>
          </a:p>
        </p:txBody>
      </p:sp>
      <p:sp>
        <p:nvSpPr>
          <p:cNvPr id="89091" name="Rectangle 3"/>
          <p:cNvSpPr>
            <a:spLocks noGrp="1" noRot="1" noChangeArrowheads="1"/>
          </p:cNvSpPr>
          <p:nvPr>
            <p:ph idx="1"/>
          </p:nvPr>
        </p:nvSpPr>
        <p:spPr>
          <a:xfrm>
            <a:off x="152400" y="1125538"/>
            <a:ext cx="8991600" cy="5257800"/>
          </a:xfrm>
        </p:spPr>
        <p:txBody>
          <a:bodyPr/>
          <a:lstStyle/>
          <a:p>
            <a:pPr>
              <a:lnSpc>
                <a:spcPct val="90000"/>
              </a:lnSpc>
              <a:buFont typeface="Wingdings" pitchFamily="2" charset="2"/>
              <a:buNone/>
            </a:pPr>
            <a:r>
              <a:rPr lang="en-US" altLang="zh-CN" sz="2400">
                <a:solidFill>
                  <a:srgbClr val="FF0000"/>
                </a:solidFill>
                <a:latin typeface="Comic Sans MS" pitchFamily="66" charset="0"/>
              </a:rPr>
              <a:t>Multiprogramming and </a:t>
            </a:r>
            <a:r>
              <a:rPr lang="en-US" altLang="zh-CN" sz="2400" i="1">
                <a:solidFill>
                  <a:srgbClr val="FF0000"/>
                </a:solidFill>
                <a:latin typeface="Comic Sans MS" pitchFamily="66" charset="0"/>
              </a:rPr>
              <a:t>process</a:t>
            </a:r>
            <a:r>
              <a:rPr lang="en-US" altLang="zh-CN" sz="2400">
                <a:solidFill>
                  <a:srgbClr val="FF0000"/>
                </a:solidFill>
                <a:latin typeface="Comic Sans MS" pitchFamily="66" charset="0"/>
              </a:rPr>
              <a:t>.</a:t>
            </a:r>
          </a:p>
          <a:p>
            <a:pPr>
              <a:lnSpc>
                <a:spcPct val="90000"/>
              </a:lnSpc>
            </a:pPr>
            <a:r>
              <a:rPr lang="en-US" altLang="zh-CN" sz="2000">
                <a:solidFill>
                  <a:srgbClr val="000000"/>
                </a:solidFill>
                <a:latin typeface="Comic Sans MS" pitchFamily="66" charset="0"/>
              </a:rPr>
              <a:t>computer would be shared by several programs running concurrently, which led to new demands for protection and sharing among programs. </a:t>
            </a:r>
          </a:p>
          <a:p>
            <a:pPr>
              <a:lnSpc>
                <a:spcPct val="90000"/>
              </a:lnSpc>
              <a:buFont typeface="Wingdings" pitchFamily="2" charset="2"/>
              <a:buNone/>
            </a:pPr>
            <a:r>
              <a:rPr lang="en-US" altLang="zh-CN" sz="2400">
                <a:solidFill>
                  <a:srgbClr val="0000FF"/>
                </a:solidFill>
                <a:latin typeface="Comic Sans MS" pitchFamily="66" charset="0"/>
              </a:rPr>
              <a:t>process switch or context switch.</a:t>
            </a:r>
          </a:p>
          <a:p>
            <a:pPr>
              <a:lnSpc>
                <a:spcPct val="90000"/>
              </a:lnSpc>
            </a:pPr>
            <a:r>
              <a:rPr lang="en-US" altLang="zh-CN" sz="2000">
                <a:solidFill>
                  <a:srgbClr val="000000"/>
                </a:solidFill>
                <a:latin typeface="Comic Sans MS" pitchFamily="66" charset="0"/>
              </a:rPr>
              <a:t>Giving the illusion that all users have their own computers. </a:t>
            </a:r>
          </a:p>
          <a:p>
            <a:pPr lvl="1">
              <a:lnSpc>
                <a:spcPct val="90000"/>
              </a:lnSpc>
            </a:pPr>
            <a:r>
              <a:rPr lang="en-US" altLang="zh-CN" sz="2000">
                <a:solidFill>
                  <a:srgbClr val="000000"/>
                </a:solidFill>
                <a:latin typeface="Comic Sans MS" pitchFamily="66" charset="0"/>
              </a:rPr>
              <a:t>Time-sharing is a variation of multiprogramming that shares the CPU and memory with several interactive users at the same time</a:t>
            </a:r>
          </a:p>
          <a:p>
            <a:pPr>
              <a:lnSpc>
                <a:spcPct val="90000"/>
              </a:lnSpc>
            </a:pPr>
            <a:r>
              <a:rPr lang="en-US" altLang="zh-CN" sz="2000" b="1">
                <a:solidFill>
                  <a:srgbClr val="000000"/>
                </a:solidFill>
                <a:latin typeface="Comic Sans MS" pitchFamily="66" charset="0"/>
              </a:rPr>
              <a:t>Thus, at any instant it must be possible to switch from one process to another. </a:t>
            </a:r>
            <a:endParaRPr lang="en-US" altLang="zh-CN" sz="2000" i="1">
              <a:solidFill>
                <a:srgbClr val="000000"/>
              </a:solidFill>
              <a:latin typeface="Comic Sans MS" pitchFamily="66" charset="0"/>
            </a:endParaRPr>
          </a:p>
          <a:p>
            <a:pPr>
              <a:lnSpc>
                <a:spcPct val="90000"/>
              </a:lnSpc>
              <a:buFont typeface="Wingdings" pitchFamily="2" charset="2"/>
              <a:buNone/>
            </a:pPr>
            <a:r>
              <a:rPr lang="en-US" altLang="zh-CN" sz="2400">
                <a:solidFill>
                  <a:srgbClr val="0000FF"/>
                </a:solidFill>
                <a:latin typeface="Comic Sans MS" pitchFamily="66" charset="0"/>
              </a:rPr>
              <a:t>Protection</a:t>
            </a:r>
            <a:r>
              <a:rPr lang="en-US" altLang="zh-CN" sz="2400">
                <a:solidFill>
                  <a:schemeClr val="hlink"/>
                </a:solidFill>
                <a:latin typeface="Comic Sans MS" pitchFamily="66" charset="0"/>
              </a:rPr>
              <a:t> </a:t>
            </a:r>
          </a:p>
          <a:p>
            <a:pPr>
              <a:lnSpc>
                <a:spcPct val="90000"/>
              </a:lnSpc>
            </a:pPr>
            <a:r>
              <a:rPr lang="en-US" altLang="zh-CN" sz="2000" i="1">
                <a:solidFill>
                  <a:srgbClr val="000000"/>
                </a:solidFill>
                <a:latin typeface="Comic Sans MS" pitchFamily="66" charset="0"/>
              </a:rPr>
              <a:t>VM is often used to protect one program from others </a:t>
            </a:r>
            <a:r>
              <a:rPr lang="en-US" altLang="zh-CN" sz="1800" i="1">
                <a:solidFill>
                  <a:srgbClr val="000000"/>
                </a:solidFill>
                <a:latin typeface="Comic Sans MS" pitchFamily="66" charset="0"/>
              </a:rPr>
              <a:t>in the system. </a:t>
            </a:r>
            <a:endParaRPr lang="en-US" altLang="zh-CN" sz="1800">
              <a:latin typeface="Comic Sans MS" pitchFamily="66" charset="0"/>
            </a:endParaRPr>
          </a:p>
          <a:p>
            <a:pPr>
              <a:lnSpc>
                <a:spcPct val="90000"/>
              </a:lnSpc>
            </a:pPr>
            <a:r>
              <a:rPr lang="en-US" altLang="zh-CN" sz="2000" i="1">
                <a:solidFill>
                  <a:srgbClr val="FF0000"/>
                </a:solidFill>
                <a:latin typeface="Comic Sans MS" pitchFamily="66" charset="0"/>
              </a:rPr>
              <a:t>Protection mechanisms</a:t>
            </a:r>
            <a:r>
              <a:rPr lang="en-US" altLang="zh-CN" sz="2000" i="1">
                <a:solidFill>
                  <a:srgbClr val="000000"/>
                </a:solidFill>
                <a:latin typeface="Comic Sans MS" pitchFamily="66" charset="0"/>
              </a:rPr>
              <a:t> must have </a:t>
            </a:r>
            <a:r>
              <a:rPr lang="en-US" altLang="zh-CN" sz="2000" i="1">
                <a:solidFill>
                  <a:srgbClr val="0000FF"/>
                </a:solidFill>
                <a:latin typeface="Comic Sans MS" pitchFamily="66" charset="0"/>
              </a:rPr>
              <a:t>hardware and software support</a:t>
            </a:r>
            <a:r>
              <a:rPr lang="en-US" altLang="zh-CN" sz="2000" i="1">
                <a:solidFill>
                  <a:srgbClr val="000000"/>
                </a:solidFill>
                <a:latin typeface="Comic Sans MS" pitchFamily="66" charset="0"/>
              </a:rPr>
              <a:t>.</a:t>
            </a:r>
          </a:p>
          <a:p>
            <a:pPr lvl="1">
              <a:lnSpc>
                <a:spcPct val="90000"/>
              </a:lnSpc>
            </a:pPr>
            <a:r>
              <a:rPr lang="en-US" altLang="zh-CN" sz="2000">
                <a:latin typeface="Comic Sans MS" pitchFamily="66" charset="0"/>
              </a:rPr>
              <a:t>The computer designer must ensure that the CPU portion of the process state can be saved and restored. </a:t>
            </a:r>
          </a:p>
          <a:p>
            <a:pPr lvl="1">
              <a:lnSpc>
                <a:spcPct val="90000"/>
              </a:lnSpc>
            </a:pPr>
            <a:r>
              <a:rPr lang="en-US" altLang="zh-CN" sz="2000">
                <a:latin typeface="Comic Sans MS" pitchFamily="66" charset="0"/>
              </a:rPr>
              <a:t>The operating system designer must guarantee that processes do not interfere with each others’ computations.</a:t>
            </a:r>
          </a:p>
        </p:txBody>
      </p:sp>
    </p:spTree>
  </p:cSld>
  <p:clrMapOvr>
    <a:masterClrMapping/>
  </p:clrMapOvr>
  <p:transition spd="slow">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a:xfrm>
            <a:off x="285720" y="74613"/>
            <a:ext cx="8158193" cy="755650"/>
          </a:xfrm>
        </p:spPr>
        <p:txBody>
          <a:bodyPr/>
          <a:lstStyle/>
          <a:p>
            <a:r>
              <a:rPr lang="en-US" altLang="zh-CN" dirty="0"/>
              <a:t>Protecting Processes</a:t>
            </a:r>
          </a:p>
        </p:txBody>
      </p:sp>
      <p:sp>
        <p:nvSpPr>
          <p:cNvPr id="90115" name="Rectangle 3"/>
          <p:cNvSpPr>
            <a:spLocks noGrp="1" noRot="1" noChangeArrowheads="1"/>
          </p:cNvSpPr>
          <p:nvPr>
            <p:ph idx="1"/>
          </p:nvPr>
        </p:nvSpPr>
        <p:spPr>
          <a:xfrm>
            <a:off x="250825" y="1052513"/>
            <a:ext cx="8534400" cy="5029200"/>
          </a:xfrm>
        </p:spPr>
        <p:txBody>
          <a:bodyPr/>
          <a:lstStyle/>
          <a:p>
            <a:pPr>
              <a:lnSpc>
                <a:spcPct val="90000"/>
              </a:lnSpc>
              <a:buFont typeface="Wingdings" pitchFamily="2" charset="2"/>
              <a:buNone/>
            </a:pPr>
            <a:r>
              <a:rPr lang="en-US" altLang="zh-CN" sz="2800" dirty="0">
                <a:solidFill>
                  <a:srgbClr val="0000FF"/>
                </a:solidFill>
                <a:latin typeface="Comic Sans MS" pitchFamily="66" charset="0"/>
              </a:rPr>
              <a:t>Protecting with Base &amp; bounds</a:t>
            </a:r>
          </a:p>
          <a:p>
            <a:pPr>
              <a:lnSpc>
                <a:spcPct val="90000"/>
              </a:lnSpc>
            </a:pPr>
            <a:r>
              <a:rPr lang="en-US" altLang="zh-CN" sz="2200" b="1" dirty="0">
                <a:solidFill>
                  <a:srgbClr val="000000"/>
                </a:solidFill>
                <a:latin typeface="Comic Sans MS" pitchFamily="66" charset="0"/>
              </a:rPr>
              <a:t>A pair of registers with address range that checks every address that accesses memory  </a:t>
            </a:r>
          </a:p>
          <a:p>
            <a:pPr>
              <a:lnSpc>
                <a:spcPct val="90000"/>
              </a:lnSpc>
            </a:pPr>
            <a:r>
              <a:rPr lang="en-US" altLang="zh-CN" sz="2200" b="1" dirty="0">
                <a:solidFill>
                  <a:srgbClr val="000000"/>
                </a:solidFill>
                <a:latin typeface="Comic Sans MS" pitchFamily="66" charset="0"/>
              </a:rPr>
              <a:t>Each reference must fall between two addresses, given by the </a:t>
            </a:r>
            <a:r>
              <a:rPr lang="en-US" altLang="zh-CN" sz="2200" dirty="0">
                <a:solidFill>
                  <a:srgbClr val="0000FF"/>
                </a:solidFill>
                <a:latin typeface="Comic Sans MS" pitchFamily="66" charset="0"/>
              </a:rPr>
              <a:t>base &amp; bound</a:t>
            </a:r>
            <a:r>
              <a:rPr lang="en-US" altLang="zh-CN" sz="2200" b="1" dirty="0">
                <a:solidFill>
                  <a:srgbClr val="000000"/>
                </a:solidFill>
                <a:latin typeface="Comic Sans MS" pitchFamily="66" charset="0"/>
              </a:rPr>
              <a:t> registers.</a:t>
            </a:r>
            <a:r>
              <a:rPr lang="en-US" altLang="zh-CN" sz="2200" b="1" dirty="0">
                <a:latin typeface="Comic Sans MS" pitchFamily="66" charset="0"/>
              </a:rPr>
              <a:t> </a:t>
            </a:r>
          </a:p>
          <a:p>
            <a:pPr>
              <a:lnSpc>
                <a:spcPct val="90000"/>
              </a:lnSpc>
              <a:buFont typeface="Wingdings" pitchFamily="2" charset="2"/>
              <a:buNone/>
            </a:pPr>
            <a:r>
              <a:rPr lang="en-US" altLang="zh-CN" sz="2800" dirty="0">
                <a:solidFill>
                  <a:srgbClr val="0000FF"/>
                </a:solidFill>
                <a:latin typeface="Comic Sans MS" pitchFamily="66" charset="0"/>
              </a:rPr>
              <a:t>Base and Bound ----Address limits</a:t>
            </a:r>
            <a:r>
              <a:rPr lang="en-US" altLang="zh-CN" sz="2000" b="1" dirty="0">
                <a:solidFill>
                  <a:srgbClr val="000000"/>
                </a:solidFill>
                <a:latin typeface="Comic Sans MS" pitchFamily="66" charset="0"/>
              </a:rPr>
              <a:t> </a:t>
            </a:r>
          </a:p>
          <a:p>
            <a:pPr>
              <a:lnSpc>
                <a:spcPct val="90000"/>
              </a:lnSpc>
            </a:pPr>
            <a:r>
              <a:rPr lang="en-US" altLang="zh-CN" sz="2200" b="1" dirty="0">
                <a:solidFill>
                  <a:srgbClr val="000000"/>
                </a:solidFill>
                <a:latin typeface="Comic Sans MS" pitchFamily="66" charset="0"/>
              </a:rPr>
              <a:t>An address is valid if	Base ≤ Address ≤ Bound</a:t>
            </a:r>
          </a:p>
          <a:p>
            <a:pPr lvl="1">
              <a:lnSpc>
                <a:spcPct val="90000"/>
              </a:lnSpc>
              <a:buFont typeface="Wingdings" pitchFamily="2" charset="2"/>
              <a:buNone/>
            </a:pPr>
            <a:r>
              <a:rPr lang="en-US" altLang="zh-CN" b="1" dirty="0">
                <a:solidFill>
                  <a:srgbClr val="000000"/>
                </a:solidFill>
                <a:latin typeface="Comic Sans MS" pitchFamily="66" charset="0"/>
              </a:rPr>
              <a:t>			</a:t>
            </a:r>
            <a:r>
              <a:rPr lang="en-US" altLang="zh-CN" sz="2200" b="1" dirty="0">
                <a:solidFill>
                  <a:srgbClr val="000000"/>
                </a:solidFill>
                <a:latin typeface="Comic Sans MS" pitchFamily="66" charset="0"/>
              </a:rPr>
              <a:t>Or		(Base + Address) ≤  Bound</a:t>
            </a:r>
          </a:p>
          <a:p>
            <a:pPr>
              <a:lnSpc>
                <a:spcPct val="90000"/>
              </a:lnSpc>
              <a:buFont typeface="Wingdings" pitchFamily="2" charset="2"/>
              <a:buNone/>
            </a:pPr>
            <a:r>
              <a:rPr lang="en-US" altLang="zh-CN" sz="2800" dirty="0">
                <a:solidFill>
                  <a:srgbClr val="0000FF"/>
                </a:solidFill>
                <a:latin typeface="Comic Sans MS" pitchFamily="66" charset="0"/>
              </a:rPr>
              <a:t>Change registers values</a:t>
            </a:r>
          </a:p>
          <a:p>
            <a:pPr>
              <a:lnSpc>
                <a:spcPct val="90000"/>
              </a:lnSpc>
            </a:pPr>
            <a:r>
              <a:rPr lang="en-US" altLang="zh-CN" sz="2200" b="1" dirty="0">
                <a:solidFill>
                  <a:srgbClr val="000000"/>
                </a:solidFill>
                <a:latin typeface="Comic Sans MS" pitchFamily="66" charset="0"/>
              </a:rPr>
              <a:t>User processes </a:t>
            </a:r>
            <a:r>
              <a:rPr lang="en-US" altLang="zh-CN" sz="2200" dirty="0">
                <a:solidFill>
                  <a:srgbClr val="0000FF"/>
                </a:solidFill>
                <a:latin typeface="Comic Sans MS" pitchFamily="66" charset="0"/>
              </a:rPr>
              <a:t>cannot be allowed</a:t>
            </a:r>
            <a:r>
              <a:rPr lang="en-US" altLang="zh-CN" sz="2200" b="1" dirty="0">
                <a:solidFill>
                  <a:srgbClr val="000000"/>
                </a:solidFill>
                <a:latin typeface="Comic Sans MS" pitchFamily="66" charset="0"/>
              </a:rPr>
              <a:t> to change these registers</a:t>
            </a:r>
          </a:p>
          <a:p>
            <a:pPr>
              <a:lnSpc>
                <a:spcPct val="90000"/>
              </a:lnSpc>
            </a:pPr>
            <a:r>
              <a:rPr lang="en-US" altLang="zh-CN" sz="2200" b="1" dirty="0">
                <a:solidFill>
                  <a:srgbClr val="000000"/>
                </a:solidFill>
                <a:latin typeface="Comic Sans MS" pitchFamily="66" charset="0"/>
              </a:rPr>
              <a:t>but the OS must be able to do so on a process switch.</a:t>
            </a:r>
          </a:p>
        </p:txBody>
      </p:sp>
    </p:spTree>
  </p:cSld>
  <p:clrMapOvr>
    <a:masterClrMapping/>
  </p:clrMapOvr>
  <p:transition spd="slow">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a:xfrm>
            <a:off x="214282" y="74613"/>
            <a:ext cx="8678893" cy="755650"/>
          </a:xfrm>
        </p:spPr>
        <p:txBody>
          <a:bodyPr/>
          <a:lstStyle/>
          <a:p>
            <a:r>
              <a:rPr lang="en-US" altLang="zh-CN" sz="4000" b="1" dirty="0"/>
              <a:t>Three more Responsibilities</a:t>
            </a:r>
          </a:p>
        </p:txBody>
      </p:sp>
      <p:sp>
        <p:nvSpPr>
          <p:cNvPr id="91139" name="Rectangle 3"/>
          <p:cNvSpPr>
            <a:spLocks noGrp="1" noRot="1" noChangeArrowheads="1"/>
          </p:cNvSpPr>
          <p:nvPr>
            <p:ph idx="1"/>
          </p:nvPr>
        </p:nvSpPr>
        <p:spPr>
          <a:xfrm>
            <a:off x="323850" y="1125538"/>
            <a:ext cx="8534400" cy="4953000"/>
          </a:xfrm>
        </p:spPr>
        <p:txBody>
          <a:bodyPr/>
          <a:lstStyle/>
          <a:p>
            <a:pPr marL="381000" indent="-381000">
              <a:lnSpc>
                <a:spcPct val="90000"/>
              </a:lnSpc>
              <a:buFont typeface="Wingdings" pitchFamily="2" charset="2"/>
              <a:buNone/>
            </a:pPr>
            <a:r>
              <a:rPr lang="en-US" altLang="zh-CN" sz="2200" b="1" dirty="0">
                <a:solidFill>
                  <a:srgbClr val="0000FF"/>
                </a:solidFill>
                <a:latin typeface="Comic Sans MS" pitchFamily="66" charset="0"/>
              </a:rPr>
              <a:t>Computer designer has three more responsibilities in helping the operating system designer protect processes from each other:</a:t>
            </a:r>
          </a:p>
          <a:p>
            <a:pPr marL="381000" indent="-381000">
              <a:lnSpc>
                <a:spcPct val="90000"/>
              </a:lnSpc>
              <a:buFontTx/>
              <a:buAutoNum type="arabicPeriod"/>
            </a:pPr>
            <a:r>
              <a:rPr lang="en-US" altLang="zh-CN" sz="2600" b="1" dirty="0">
                <a:solidFill>
                  <a:srgbClr val="FF0000"/>
                </a:solidFill>
                <a:latin typeface="Comic Sans MS" pitchFamily="66" charset="0"/>
              </a:rPr>
              <a:t>Provide at least two modes</a:t>
            </a:r>
          </a:p>
          <a:p>
            <a:pPr marL="762000" lvl="1" indent="-304800">
              <a:lnSpc>
                <a:spcPct val="90000"/>
              </a:lnSpc>
            </a:pPr>
            <a:r>
              <a:rPr lang="en-US" altLang="zh-CN" sz="2000" dirty="0">
                <a:latin typeface="Comic Sans MS" pitchFamily="66" charset="0"/>
              </a:rPr>
              <a:t>indicating whether the running process is a user process </a:t>
            </a:r>
          </a:p>
          <a:p>
            <a:pPr marL="762000" lvl="1" indent="-304800">
              <a:lnSpc>
                <a:spcPct val="90000"/>
              </a:lnSpc>
            </a:pPr>
            <a:r>
              <a:rPr lang="en-US" altLang="zh-CN" sz="2000" dirty="0">
                <a:latin typeface="Comic Sans MS" pitchFamily="66" charset="0"/>
              </a:rPr>
              <a:t>or an operating system process. Called a </a:t>
            </a:r>
            <a:r>
              <a:rPr lang="en-US" altLang="zh-CN" sz="2000" i="1" dirty="0">
                <a:solidFill>
                  <a:srgbClr val="FF0000"/>
                </a:solidFill>
                <a:latin typeface="Comic Sans MS" pitchFamily="66" charset="0"/>
              </a:rPr>
              <a:t>kernel </a:t>
            </a:r>
            <a:r>
              <a:rPr lang="en-US" altLang="zh-CN" sz="2000" dirty="0">
                <a:solidFill>
                  <a:srgbClr val="FF0000"/>
                </a:solidFill>
                <a:latin typeface="Comic Sans MS" pitchFamily="66" charset="0"/>
              </a:rPr>
              <a:t>process</a:t>
            </a:r>
            <a:r>
              <a:rPr lang="en-US" altLang="zh-CN" sz="2000" dirty="0">
                <a:latin typeface="Comic Sans MS" pitchFamily="66" charset="0"/>
              </a:rPr>
              <a:t>, a </a:t>
            </a:r>
            <a:r>
              <a:rPr lang="en-US" altLang="zh-CN" sz="2000" i="1" dirty="0">
                <a:solidFill>
                  <a:srgbClr val="0000FF"/>
                </a:solidFill>
                <a:latin typeface="Comic Sans MS" pitchFamily="66" charset="0"/>
              </a:rPr>
              <a:t>supervisor </a:t>
            </a:r>
            <a:r>
              <a:rPr lang="en-US" altLang="zh-CN" sz="2000" dirty="0">
                <a:solidFill>
                  <a:srgbClr val="0000FF"/>
                </a:solidFill>
                <a:latin typeface="Comic Sans MS" pitchFamily="66" charset="0"/>
              </a:rPr>
              <a:t>process</a:t>
            </a:r>
            <a:r>
              <a:rPr lang="en-US" altLang="zh-CN" sz="2000" dirty="0">
                <a:latin typeface="Comic Sans MS" pitchFamily="66" charset="0"/>
              </a:rPr>
              <a:t>, or an </a:t>
            </a:r>
            <a:r>
              <a:rPr lang="en-US" altLang="zh-CN" sz="2000" i="1" dirty="0">
                <a:solidFill>
                  <a:srgbClr val="0000FF"/>
                </a:solidFill>
                <a:latin typeface="Comic Sans MS" pitchFamily="66" charset="0"/>
              </a:rPr>
              <a:t>executive </a:t>
            </a:r>
            <a:r>
              <a:rPr lang="en-US" altLang="zh-CN" sz="2000" dirty="0">
                <a:solidFill>
                  <a:srgbClr val="0000FF"/>
                </a:solidFill>
                <a:latin typeface="Comic Sans MS" pitchFamily="66" charset="0"/>
              </a:rPr>
              <a:t>process</a:t>
            </a:r>
            <a:r>
              <a:rPr lang="en-US" altLang="zh-CN" sz="2000" dirty="0">
                <a:latin typeface="Comic Sans MS" pitchFamily="66" charset="0"/>
              </a:rPr>
              <a:t>.</a:t>
            </a:r>
          </a:p>
          <a:p>
            <a:pPr marL="381000" indent="-381000">
              <a:lnSpc>
                <a:spcPct val="90000"/>
              </a:lnSpc>
              <a:buFont typeface="Wingdings" pitchFamily="2" charset="2"/>
              <a:buNone/>
            </a:pPr>
            <a:r>
              <a:rPr lang="en-US" altLang="zh-CN" sz="2600" b="1" dirty="0">
                <a:solidFill>
                  <a:srgbClr val="FF0000"/>
                </a:solidFill>
                <a:latin typeface="Comic Sans MS" pitchFamily="66" charset="0"/>
              </a:rPr>
              <a:t>2. Provide a portion of the CPU state</a:t>
            </a:r>
            <a:r>
              <a:rPr lang="en-US" altLang="zh-CN" sz="2600" b="1" dirty="0">
                <a:solidFill>
                  <a:schemeClr val="hlink"/>
                </a:solidFill>
                <a:latin typeface="Comic Sans MS" pitchFamily="66" charset="0"/>
              </a:rPr>
              <a:t> </a:t>
            </a:r>
          </a:p>
          <a:p>
            <a:pPr marL="762000" lvl="1" indent="-304800">
              <a:lnSpc>
                <a:spcPct val="90000"/>
              </a:lnSpc>
            </a:pPr>
            <a:r>
              <a:rPr lang="en-US" altLang="zh-CN" sz="2400" dirty="0">
                <a:latin typeface="Comic Sans MS" pitchFamily="66" charset="0"/>
              </a:rPr>
              <a:t>that a user process can use but not write.</a:t>
            </a:r>
          </a:p>
          <a:p>
            <a:pPr marL="762000" lvl="1" indent="-304800">
              <a:lnSpc>
                <a:spcPct val="90000"/>
              </a:lnSpc>
            </a:pPr>
            <a:r>
              <a:rPr lang="en-US" altLang="zh-CN" sz="2400" dirty="0">
                <a:latin typeface="Comic Sans MS" pitchFamily="66" charset="0"/>
              </a:rPr>
              <a:t>This state includes</a:t>
            </a:r>
            <a:r>
              <a:rPr lang="en-US" altLang="zh-CN" sz="2400" b="1" dirty="0">
                <a:latin typeface="Comic Sans MS" pitchFamily="66" charset="0"/>
              </a:rPr>
              <a:t> </a:t>
            </a:r>
          </a:p>
          <a:p>
            <a:pPr marL="1219200" lvl="2" indent="-304800">
              <a:lnSpc>
                <a:spcPct val="90000"/>
              </a:lnSpc>
            </a:pPr>
            <a:r>
              <a:rPr lang="en-US" altLang="zh-CN" sz="2000" dirty="0">
                <a:latin typeface="Comic Sans MS" pitchFamily="66" charset="0"/>
              </a:rPr>
              <a:t>The base/bound registers, </a:t>
            </a:r>
          </a:p>
          <a:p>
            <a:pPr marL="1219200" lvl="2" indent="-304800">
              <a:lnSpc>
                <a:spcPct val="90000"/>
              </a:lnSpc>
            </a:pPr>
            <a:r>
              <a:rPr lang="en-US" altLang="zh-CN" sz="2000" dirty="0">
                <a:latin typeface="Comic Sans MS" pitchFamily="66" charset="0"/>
              </a:rPr>
              <a:t>a user/supervisor mode bit(s), </a:t>
            </a:r>
          </a:p>
          <a:p>
            <a:pPr marL="1219200" lvl="2" indent="-304800">
              <a:lnSpc>
                <a:spcPct val="90000"/>
              </a:lnSpc>
            </a:pPr>
            <a:r>
              <a:rPr lang="en-US" altLang="zh-CN" sz="2000" dirty="0">
                <a:latin typeface="Comic Sans MS" pitchFamily="66" charset="0"/>
              </a:rPr>
              <a:t>And the exception enable/disable bit. </a:t>
            </a:r>
          </a:p>
          <a:p>
            <a:pPr marL="1219200" lvl="2" indent="-304800">
              <a:lnSpc>
                <a:spcPct val="90000"/>
              </a:lnSpc>
            </a:pPr>
            <a:r>
              <a:rPr lang="en-US" altLang="zh-CN" sz="2000" dirty="0">
                <a:latin typeface="Comic Sans MS" pitchFamily="66" charset="0"/>
              </a:rPr>
              <a:t>Users are prevented from writing this state</a:t>
            </a:r>
          </a:p>
        </p:txBody>
      </p:sp>
    </p:spTree>
  </p:cSld>
  <p:clrMapOvr>
    <a:masterClrMapping/>
  </p:clrMapOvr>
  <p:transition spd="slow">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a:xfrm>
            <a:off x="285720" y="74613"/>
            <a:ext cx="8607455" cy="755650"/>
          </a:xfrm>
        </p:spPr>
        <p:txBody>
          <a:bodyPr/>
          <a:lstStyle/>
          <a:p>
            <a:r>
              <a:rPr lang="en-US" altLang="zh-CN" sz="4000" b="1" dirty="0"/>
              <a:t>Three more Responsibilities</a:t>
            </a:r>
          </a:p>
        </p:txBody>
      </p:sp>
      <p:sp>
        <p:nvSpPr>
          <p:cNvPr id="92163" name="Rectangle 3"/>
          <p:cNvSpPr>
            <a:spLocks noGrp="1" noRot="1" noChangeArrowheads="1"/>
          </p:cNvSpPr>
          <p:nvPr>
            <p:ph idx="1"/>
          </p:nvPr>
        </p:nvSpPr>
        <p:spPr>
          <a:xfrm>
            <a:off x="395288" y="1125538"/>
            <a:ext cx="8229600" cy="5029200"/>
          </a:xfrm>
        </p:spPr>
        <p:txBody>
          <a:bodyPr/>
          <a:lstStyle/>
          <a:p>
            <a:pPr marL="381000" indent="-381000">
              <a:buFont typeface="Wingdings" pitchFamily="2" charset="2"/>
              <a:buNone/>
            </a:pPr>
            <a:r>
              <a:rPr lang="en-US" altLang="zh-CN" sz="2600" b="1" dirty="0">
                <a:solidFill>
                  <a:srgbClr val="FF0000"/>
                </a:solidFill>
                <a:latin typeface="Comic Sans MS" pitchFamily="66" charset="0"/>
              </a:rPr>
              <a:t>3. Provide mechanisms whereby the CPU can go from user mode to supervisor mode and vice versa. </a:t>
            </a:r>
          </a:p>
          <a:p>
            <a:pPr marL="762000" lvl="1" indent="-304800"/>
            <a:r>
              <a:rPr lang="en-US" altLang="zh-CN" sz="2400" dirty="0">
                <a:latin typeface="Comic Sans MS" pitchFamily="66" charset="0"/>
              </a:rPr>
              <a:t>The first direction</a:t>
            </a:r>
            <a:r>
              <a:rPr lang="en-US" altLang="zh-CN" sz="2400" b="1" dirty="0">
                <a:latin typeface="Comic Sans MS" pitchFamily="66" charset="0"/>
              </a:rPr>
              <a:t> ----</a:t>
            </a:r>
            <a:r>
              <a:rPr lang="en-US" altLang="zh-CN" sz="2400" dirty="0">
                <a:latin typeface="Comic Sans MS" pitchFamily="66" charset="0"/>
              </a:rPr>
              <a:t>typically accomplished</a:t>
            </a:r>
            <a:r>
              <a:rPr lang="en-US" altLang="zh-CN" sz="2400" b="1" dirty="0">
                <a:latin typeface="Comic Sans MS" pitchFamily="66" charset="0"/>
              </a:rPr>
              <a:t> </a:t>
            </a:r>
            <a:r>
              <a:rPr lang="en-US" altLang="zh-CN" sz="2400" dirty="0">
                <a:latin typeface="Comic Sans MS" pitchFamily="66" charset="0"/>
              </a:rPr>
              <a:t>by a </a:t>
            </a:r>
            <a:r>
              <a:rPr lang="en-US" altLang="zh-CN" sz="2400" i="1" dirty="0">
                <a:solidFill>
                  <a:srgbClr val="0000FF"/>
                </a:solidFill>
                <a:latin typeface="Comic Sans MS" pitchFamily="66" charset="0"/>
              </a:rPr>
              <a:t>system call</a:t>
            </a:r>
            <a:r>
              <a:rPr lang="en-US" altLang="zh-CN" sz="2400" dirty="0">
                <a:latin typeface="Comic Sans MS" pitchFamily="66" charset="0"/>
              </a:rPr>
              <a:t>, implemented as a special instruction that transfers control to a dedicated location in supervisor code space. </a:t>
            </a:r>
          </a:p>
          <a:p>
            <a:pPr marL="1219200" lvl="2" indent="-304800"/>
            <a:r>
              <a:rPr lang="en-US" altLang="zh-CN" sz="2000" dirty="0">
                <a:latin typeface="Comic Sans MS" pitchFamily="66" charset="0"/>
              </a:rPr>
              <a:t>The PC is saved from the point of the system call</a:t>
            </a:r>
          </a:p>
          <a:p>
            <a:pPr marL="1219200" lvl="2" indent="-304800"/>
            <a:r>
              <a:rPr lang="en-US" altLang="zh-CN" sz="2000" dirty="0">
                <a:latin typeface="Comic Sans MS" pitchFamily="66" charset="0"/>
              </a:rPr>
              <a:t>The CPU is placed in supervisor mode. </a:t>
            </a:r>
          </a:p>
          <a:p>
            <a:pPr marL="762000" lvl="1" indent="-304800"/>
            <a:r>
              <a:rPr lang="en-US" altLang="zh-CN" sz="2400" dirty="0">
                <a:latin typeface="Comic Sans MS" pitchFamily="66" charset="0"/>
              </a:rPr>
              <a:t>The second direction</a:t>
            </a:r>
            <a:r>
              <a:rPr lang="en-US" altLang="zh-CN" sz="2400" b="1" dirty="0">
                <a:latin typeface="Comic Sans MS" pitchFamily="66" charset="0"/>
              </a:rPr>
              <a:t> ---- </a:t>
            </a:r>
            <a:r>
              <a:rPr lang="en-US" altLang="zh-CN" sz="2400" dirty="0">
                <a:latin typeface="Comic Sans MS" pitchFamily="66" charset="0"/>
              </a:rPr>
              <a:t>return to user mode </a:t>
            </a:r>
          </a:p>
          <a:p>
            <a:pPr marL="1219200" lvl="2" indent="-304800"/>
            <a:r>
              <a:rPr lang="en-US" altLang="zh-CN" sz="2200" dirty="0">
                <a:latin typeface="Comic Sans MS" pitchFamily="66" charset="0"/>
              </a:rPr>
              <a:t>like a subroutine return that restores the previous user/supervisor mode.</a:t>
            </a:r>
            <a:endParaRPr lang="en-US" altLang="zh-CN" sz="2000" dirty="0">
              <a:solidFill>
                <a:schemeClr val="hlink"/>
              </a:solidFill>
              <a:latin typeface="Comic Sans MS" pitchFamily="66" charset="0"/>
            </a:endParaRPr>
          </a:p>
        </p:txBody>
      </p:sp>
    </p:spTree>
  </p:cSld>
  <p:clrMapOvr>
    <a:masterClrMapping/>
  </p:clrMapOvr>
  <p:transition spd="slow">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a:xfrm>
            <a:off x="285720" y="74613"/>
            <a:ext cx="8607455" cy="755650"/>
          </a:xfrm>
        </p:spPr>
        <p:txBody>
          <a:bodyPr/>
          <a:lstStyle/>
          <a:p>
            <a:r>
              <a:rPr lang="en-US" altLang="zh-CN" dirty="0"/>
              <a:t>Protecting with Another Idea</a:t>
            </a:r>
          </a:p>
        </p:txBody>
      </p:sp>
      <p:sp>
        <p:nvSpPr>
          <p:cNvPr id="93187" name="Rectangle 3"/>
          <p:cNvSpPr>
            <a:spLocks noGrp="1" noRot="1" noChangeArrowheads="1"/>
          </p:cNvSpPr>
          <p:nvPr>
            <p:ph idx="1"/>
          </p:nvPr>
        </p:nvSpPr>
        <p:spPr>
          <a:xfrm>
            <a:off x="228600" y="1052513"/>
            <a:ext cx="8915400" cy="4953000"/>
          </a:xfrm>
        </p:spPr>
        <p:txBody>
          <a:bodyPr/>
          <a:lstStyle/>
          <a:p>
            <a:pPr marL="381000" indent="-381000">
              <a:lnSpc>
                <a:spcPct val="90000"/>
              </a:lnSpc>
            </a:pPr>
            <a:r>
              <a:rPr lang="en-US" altLang="zh-CN" sz="2600">
                <a:solidFill>
                  <a:srgbClr val="FF0000"/>
                </a:solidFill>
                <a:latin typeface="Comic Sans MS" pitchFamily="66" charset="0"/>
              </a:rPr>
              <a:t>Fine-grained Protecting</a:t>
            </a:r>
          </a:p>
          <a:p>
            <a:pPr marL="381000" indent="-381000">
              <a:lnSpc>
                <a:spcPct val="90000"/>
              </a:lnSpc>
            </a:pPr>
            <a:r>
              <a:rPr lang="en-US" altLang="zh-CN" sz="2400" b="1">
                <a:latin typeface="Comic Sans MS" pitchFamily="66" charset="0"/>
              </a:rPr>
              <a:t>Virtual  memory</a:t>
            </a:r>
            <a:r>
              <a:rPr lang="en-US" altLang="zh-CN" sz="2400">
                <a:latin typeface="Comic Sans MS" pitchFamily="66" charset="0"/>
              </a:rPr>
              <a:t> offers a more fine-grained protection</a:t>
            </a:r>
          </a:p>
          <a:p>
            <a:pPr marL="762000" lvl="1" indent="-304800">
              <a:lnSpc>
                <a:spcPct val="90000"/>
              </a:lnSpc>
            </a:pPr>
            <a:r>
              <a:rPr lang="en-US" altLang="zh-CN" sz="2000">
                <a:latin typeface="Comic Sans MS" pitchFamily="66" charset="0"/>
              </a:rPr>
              <a:t>The CPU address must be mapped from virtual to physical address. </a:t>
            </a:r>
          </a:p>
          <a:p>
            <a:pPr marL="762000" lvl="1" indent="-304800">
              <a:lnSpc>
                <a:spcPct val="90000"/>
              </a:lnSpc>
            </a:pPr>
            <a:r>
              <a:rPr lang="en-US" altLang="zh-CN" sz="2000">
                <a:latin typeface="Comic Sans MS" pitchFamily="66" charset="0"/>
              </a:rPr>
              <a:t>This mapping provides the opportunity for the hardware to </a:t>
            </a:r>
            <a:r>
              <a:rPr lang="en-US" altLang="zh-CN" sz="2000" i="1">
                <a:solidFill>
                  <a:srgbClr val="0000FF"/>
                </a:solidFill>
                <a:latin typeface="Comic Sans MS" pitchFamily="66" charset="0"/>
              </a:rPr>
              <a:t>check further for errors in the program</a:t>
            </a:r>
            <a:r>
              <a:rPr lang="en-US" altLang="zh-CN" sz="2000">
                <a:latin typeface="Comic Sans MS" pitchFamily="66" charset="0"/>
              </a:rPr>
              <a:t> or to </a:t>
            </a:r>
            <a:r>
              <a:rPr lang="en-US" altLang="zh-CN" sz="2000">
                <a:solidFill>
                  <a:srgbClr val="0000FF"/>
                </a:solidFill>
                <a:latin typeface="Comic Sans MS" pitchFamily="66" charset="0"/>
              </a:rPr>
              <a:t>protect processes</a:t>
            </a:r>
            <a:r>
              <a:rPr lang="en-US" altLang="zh-CN" sz="2000">
                <a:latin typeface="Comic Sans MS" pitchFamily="66" charset="0"/>
              </a:rPr>
              <a:t> from each other.</a:t>
            </a:r>
            <a:r>
              <a:rPr lang="en-US" altLang="zh-CN" sz="2400">
                <a:latin typeface="Comic Sans MS" pitchFamily="66" charset="0"/>
              </a:rPr>
              <a:t> </a:t>
            </a:r>
          </a:p>
          <a:p>
            <a:pPr marL="381000" indent="-381000">
              <a:lnSpc>
                <a:spcPct val="90000"/>
              </a:lnSpc>
            </a:pPr>
            <a:r>
              <a:rPr lang="en-US" altLang="zh-CN" sz="2200" b="1">
                <a:solidFill>
                  <a:srgbClr val="FF0000"/>
                </a:solidFill>
                <a:latin typeface="Comic Sans MS" pitchFamily="66" charset="0"/>
              </a:rPr>
              <a:t>How:</a:t>
            </a:r>
            <a:r>
              <a:rPr lang="en-US" altLang="zh-CN" sz="2200">
                <a:solidFill>
                  <a:schemeClr val="hlink"/>
                </a:solidFill>
                <a:latin typeface="Comic Sans MS" pitchFamily="66" charset="0"/>
              </a:rPr>
              <a:t> </a:t>
            </a:r>
          </a:p>
          <a:p>
            <a:pPr marL="762000" lvl="1" indent="-304800">
              <a:lnSpc>
                <a:spcPct val="90000"/>
              </a:lnSpc>
            </a:pPr>
            <a:r>
              <a:rPr lang="en-US" altLang="zh-CN" sz="2000" b="1">
                <a:latin typeface="Comic Sans MS" pitchFamily="66" charset="0"/>
              </a:rPr>
              <a:t>add permission flags </a:t>
            </a:r>
            <a:r>
              <a:rPr lang="en-US" altLang="zh-CN" sz="2000" i="1">
                <a:solidFill>
                  <a:srgbClr val="0000FF"/>
                </a:solidFill>
                <a:latin typeface="Comic Sans MS" pitchFamily="66" charset="0"/>
              </a:rPr>
              <a:t>to each page or segment</a:t>
            </a:r>
            <a:r>
              <a:rPr lang="en-US" altLang="zh-CN" sz="2000" b="1">
                <a:latin typeface="Comic Sans MS" pitchFamily="66" charset="0"/>
              </a:rPr>
              <a:t>. </a:t>
            </a:r>
          </a:p>
          <a:p>
            <a:pPr marL="762000" lvl="1" indent="-304800">
              <a:lnSpc>
                <a:spcPct val="90000"/>
              </a:lnSpc>
            </a:pPr>
            <a:r>
              <a:rPr lang="en-US" altLang="zh-CN" sz="2000">
                <a:latin typeface="Comic Sans MS" pitchFamily="66" charset="0"/>
              </a:rPr>
              <a:t>For example, since few programs today intentionally modify their own code, an operating system can detect accidental writes to code by offering read-only protection to pages.</a:t>
            </a:r>
            <a:r>
              <a:rPr lang="en-US" altLang="zh-CN" sz="2000" b="1">
                <a:latin typeface="Comic Sans MS" pitchFamily="66" charset="0"/>
              </a:rPr>
              <a:t> </a:t>
            </a:r>
          </a:p>
          <a:p>
            <a:pPr marL="762000" lvl="1" indent="-304800">
              <a:lnSpc>
                <a:spcPct val="90000"/>
              </a:lnSpc>
            </a:pPr>
            <a:r>
              <a:rPr lang="en-US" altLang="zh-CN" sz="2000">
                <a:latin typeface="Comic Sans MS" pitchFamily="66" charset="0"/>
              </a:rPr>
              <a:t>This page-level protection can be </a:t>
            </a:r>
            <a:r>
              <a:rPr lang="en-US" altLang="zh-CN" sz="2000">
                <a:solidFill>
                  <a:srgbClr val="FF0000"/>
                </a:solidFill>
                <a:latin typeface="Comic Sans MS" pitchFamily="66" charset="0"/>
              </a:rPr>
              <a:t>extended</a:t>
            </a:r>
            <a:r>
              <a:rPr lang="en-US" altLang="zh-CN" sz="2000">
                <a:solidFill>
                  <a:schemeClr val="hlink"/>
                </a:solidFill>
                <a:latin typeface="Comic Sans MS" pitchFamily="66" charset="0"/>
              </a:rPr>
              <a:t> </a:t>
            </a:r>
            <a:r>
              <a:rPr lang="en-US" altLang="zh-CN" sz="2000">
                <a:latin typeface="Comic Sans MS" pitchFamily="66" charset="0"/>
              </a:rPr>
              <a:t>by adding user/kernel protection to prevent a user program from trying to access pages that belong to the kernel. </a:t>
            </a:r>
          </a:p>
        </p:txBody>
      </p:sp>
    </p:spTree>
  </p:cSld>
  <p:clrMapOvr>
    <a:masterClrMapping/>
  </p:clrMapOvr>
  <p:transition spd="slow">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a:xfrm>
            <a:off x="214283" y="74613"/>
            <a:ext cx="8678892" cy="755650"/>
          </a:xfrm>
        </p:spPr>
        <p:txBody>
          <a:bodyPr/>
          <a:lstStyle/>
          <a:p>
            <a:r>
              <a:rPr lang="en-US" altLang="zh-CN" sz="3200" dirty="0"/>
              <a:t>Protecting with Another Idea-2</a:t>
            </a:r>
          </a:p>
        </p:txBody>
      </p:sp>
      <p:sp>
        <p:nvSpPr>
          <p:cNvPr id="94211" name="Rectangle 3"/>
          <p:cNvSpPr>
            <a:spLocks noGrp="1" noRot="1" noChangeArrowheads="1"/>
          </p:cNvSpPr>
          <p:nvPr>
            <p:ph idx="1"/>
          </p:nvPr>
        </p:nvSpPr>
        <p:spPr>
          <a:xfrm>
            <a:off x="323850" y="1125538"/>
            <a:ext cx="8610600" cy="5257800"/>
          </a:xfrm>
        </p:spPr>
        <p:txBody>
          <a:bodyPr/>
          <a:lstStyle/>
          <a:p>
            <a:pPr marL="533400" indent="-533400">
              <a:lnSpc>
                <a:spcPct val="90000"/>
              </a:lnSpc>
              <a:buFont typeface="Wingdings" pitchFamily="2" charset="2"/>
              <a:buNone/>
            </a:pPr>
            <a:r>
              <a:rPr lang="en-US" altLang="zh-CN" sz="2600" dirty="0">
                <a:solidFill>
                  <a:srgbClr val="FF0000"/>
                </a:solidFill>
                <a:latin typeface="Comic Sans MS" pitchFamily="66" charset="0"/>
              </a:rPr>
              <a:t>Page tables Protecting</a:t>
            </a:r>
          </a:p>
          <a:p>
            <a:pPr marL="533400" indent="-533400">
              <a:lnSpc>
                <a:spcPct val="90000"/>
              </a:lnSpc>
            </a:pPr>
            <a:r>
              <a:rPr lang="en-US" altLang="zh-CN" sz="2000" b="1" dirty="0">
                <a:latin typeface="Comic Sans MS" pitchFamily="66" charset="0"/>
              </a:rPr>
              <a:t>Processes are thus protected from one another by having their own page tables, each pointing to distinct pages of memory.</a:t>
            </a:r>
          </a:p>
          <a:p>
            <a:pPr marL="533400" indent="-533400">
              <a:lnSpc>
                <a:spcPct val="90000"/>
              </a:lnSpc>
            </a:pPr>
            <a:r>
              <a:rPr lang="en-US" altLang="zh-CN" sz="2000" b="1" dirty="0">
                <a:latin typeface="Comic Sans MS" pitchFamily="66" charset="0"/>
              </a:rPr>
              <a:t>Obviously, user programs must be prevented from modifying their page tables or protection would be circumvented.</a:t>
            </a:r>
          </a:p>
          <a:p>
            <a:pPr marL="533400" indent="-533400">
              <a:lnSpc>
                <a:spcPct val="90000"/>
              </a:lnSpc>
              <a:buFont typeface="Wingdings" pitchFamily="2" charset="2"/>
              <a:buNone/>
            </a:pPr>
            <a:r>
              <a:rPr lang="en-US" altLang="zh-CN" sz="2600" dirty="0">
                <a:solidFill>
                  <a:srgbClr val="FF0000"/>
                </a:solidFill>
                <a:latin typeface="Comic Sans MS" pitchFamily="66" charset="0"/>
              </a:rPr>
              <a:t>Rings Protecting</a:t>
            </a:r>
            <a:endParaRPr lang="en-US" altLang="zh-CN" sz="2000" b="1" dirty="0">
              <a:solidFill>
                <a:srgbClr val="FF0000"/>
              </a:solidFill>
              <a:latin typeface="Comic Sans MS" pitchFamily="66" charset="0"/>
            </a:endParaRPr>
          </a:p>
          <a:p>
            <a:pPr marL="533400" indent="-533400">
              <a:lnSpc>
                <a:spcPct val="90000"/>
              </a:lnSpc>
            </a:pPr>
            <a:r>
              <a:rPr lang="en-US" altLang="zh-CN" sz="2000" b="1" dirty="0">
                <a:latin typeface="Comic Sans MS" pitchFamily="66" charset="0"/>
              </a:rPr>
              <a:t>Rings added to the CPU protection structure expand memory access protection from two levels (user and kernel) to many more. </a:t>
            </a:r>
          </a:p>
          <a:p>
            <a:pPr marL="914400" lvl="1" indent="-457200">
              <a:lnSpc>
                <a:spcPct val="90000"/>
              </a:lnSpc>
            </a:pPr>
            <a:r>
              <a:rPr lang="en-US" altLang="zh-CN" sz="2000" b="1" dirty="0">
                <a:latin typeface="Comic Sans MS" pitchFamily="66" charset="0"/>
              </a:rPr>
              <a:t>Top secret</a:t>
            </a:r>
            <a:r>
              <a:rPr lang="en-US" altLang="zh-CN" sz="2000" b="1" dirty="0">
                <a:latin typeface="Comic Sans MS" pitchFamily="66" charset="0"/>
                <a:sym typeface="Symbol" pitchFamily="18" charset="2"/>
              </a:rPr>
              <a:t></a:t>
            </a:r>
            <a:r>
              <a:rPr lang="en-US" altLang="zh-CN" sz="2000" b="1" dirty="0">
                <a:latin typeface="Comic Sans MS" pitchFamily="66" charset="0"/>
              </a:rPr>
              <a:t> secret </a:t>
            </a:r>
            <a:r>
              <a:rPr lang="en-US" altLang="zh-CN" sz="2000" b="1" dirty="0">
                <a:latin typeface="Comic Sans MS" pitchFamily="66" charset="0"/>
                <a:sym typeface="Symbol" pitchFamily="18" charset="2"/>
              </a:rPr>
              <a:t></a:t>
            </a:r>
            <a:r>
              <a:rPr lang="en-US" altLang="zh-CN" sz="2000" b="1" dirty="0">
                <a:latin typeface="Comic Sans MS" pitchFamily="66" charset="0"/>
              </a:rPr>
              <a:t> confidential </a:t>
            </a:r>
            <a:r>
              <a:rPr lang="en-US" altLang="zh-CN" sz="2000" b="1" dirty="0">
                <a:latin typeface="Comic Sans MS" pitchFamily="66" charset="0"/>
                <a:sym typeface="Symbol" pitchFamily="18" charset="2"/>
              </a:rPr>
              <a:t></a:t>
            </a:r>
            <a:r>
              <a:rPr lang="en-US" altLang="zh-CN" sz="2000" b="1" dirty="0">
                <a:latin typeface="Comic Sans MS" pitchFamily="66" charset="0"/>
              </a:rPr>
              <a:t> unclassified</a:t>
            </a:r>
          </a:p>
          <a:p>
            <a:pPr marL="914400" lvl="1" indent="-457200">
              <a:lnSpc>
                <a:spcPct val="90000"/>
              </a:lnSpc>
            </a:pPr>
            <a:r>
              <a:rPr lang="en-US" altLang="zh-CN" sz="2000" b="1" dirty="0">
                <a:latin typeface="Comic Sans MS" pitchFamily="66" charset="0"/>
              </a:rPr>
              <a:t>Concentric </a:t>
            </a:r>
            <a:r>
              <a:rPr lang="en-US" altLang="zh-CN" sz="2000" b="1" i="1" dirty="0">
                <a:solidFill>
                  <a:srgbClr val="0000FF"/>
                </a:solidFill>
                <a:latin typeface="Comic Sans MS" pitchFamily="66" charset="0"/>
              </a:rPr>
              <a:t>rings</a:t>
            </a:r>
            <a:r>
              <a:rPr lang="en-US" altLang="zh-CN" sz="2000" b="1" i="1" dirty="0">
                <a:latin typeface="Comic Sans MS" pitchFamily="66" charset="0"/>
              </a:rPr>
              <a:t> </a:t>
            </a:r>
            <a:r>
              <a:rPr lang="en-US" altLang="zh-CN" sz="2000" b="1" dirty="0">
                <a:latin typeface="Comic Sans MS" pitchFamily="66" charset="0"/>
              </a:rPr>
              <a:t>of security levels allow the most trusted let the second most trusted to access everything except the innermost level, and so on. </a:t>
            </a:r>
          </a:p>
          <a:p>
            <a:pPr marL="914400" lvl="1" indent="-457200">
              <a:lnSpc>
                <a:spcPct val="90000"/>
              </a:lnSpc>
            </a:pPr>
            <a:r>
              <a:rPr lang="en-US" altLang="zh-CN" sz="2000" b="1" dirty="0">
                <a:latin typeface="Comic Sans MS" pitchFamily="66" charset="0"/>
              </a:rPr>
              <a:t>The “civilian” programs are the least trusted and, hence, have the most limited range of accesses. </a:t>
            </a:r>
          </a:p>
        </p:txBody>
      </p:sp>
    </p:spTree>
  </p:cSld>
  <p:clrMapOvr>
    <a:masterClrMapping/>
  </p:clrMapOvr>
  <p:transition spd="slow">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a:xfrm>
            <a:off x="285721" y="74613"/>
            <a:ext cx="8607454" cy="755650"/>
          </a:xfrm>
        </p:spPr>
        <p:txBody>
          <a:bodyPr/>
          <a:lstStyle/>
          <a:p>
            <a:r>
              <a:rPr lang="en-US" altLang="zh-CN" sz="3200" dirty="0"/>
              <a:t>Protecting with Another Idea-3</a:t>
            </a:r>
          </a:p>
        </p:txBody>
      </p:sp>
      <p:sp>
        <p:nvSpPr>
          <p:cNvPr id="95235" name="Rectangle 3"/>
          <p:cNvSpPr>
            <a:spLocks noGrp="1" noRot="1" noChangeArrowheads="1"/>
          </p:cNvSpPr>
          <p:nvPr>
            <p:ph idx="1"/>
          </p:nvPr>
        </p:nvSpPr>
        <p:spPr>
          <a:xfrm>
            <a:off x="323850" y="1052513"/>
            <a:ext cx="8610600" cy="5257800"/>
          </a:xfrm>
        </p:spPr>
        <p:txBody>
          <a:bodyPr/>
          <a:lstStyle/>
          <a:p>
            <a:pPr marL="381000" indent="-381000">
              <a:buFont typeface="Wingdings" pitchFamily="2" charset="2"/>
              <a:buNone/>
            </a:pPr>
            <a:r>
              <a:rPr lang="en-US" altLang="zh-CN" sz="3400" dirty="0">
                <a:solidFill>
                  <a:srgbClr val="0000FF"/>
                </a:solidFill>
                <a:latin typeface="Comic Sans MS" pitchFamily="66" charset="0"/>
              </a:rPr>
              <a:t>Key Protecting</a:t>
            </a:r>
          </a:p>
          <a:p>
            <a:pPr marL="381000" indent="-381000"/>
            <a:r>
              <a:rPr lang="en-US" altLang="zh-CN" sz="2800" dirty="0">
                <a:latin typeface="Comic Sans MS" pitchFamily="66" charset="0"/>
              </a:rPr>
              <a:t>Restricting the freedom given a program in the inner sanctum requires a new classification system.</a:t>
            </a:r>
            <a:r>
              <a:rPr lang="en-US" altLang="zh-CN" sz="2400" b="1" dirty="0">
                <a:latin typeface="Comic Sans MS" pitchFamily="66" charset="0"/>
              </a:rPr>
              <a:t> </a:t>
            </a:r>
          </a:p>
          <a:p>
            <a:pPr marL="381000" indent="-381000"/>
            <a:r>
              <a:rPr lang="en-US" altLang="zh-CN" sz="2800" dirty="0">
                <a:latin typeface="Comic Sans MS" pitchFamily="66" charset="0"/>
              </a:rPr>
              <a:t>Keys and Locks</a:t>
            </a:r>
          </a:p>
          <a:p>
            <a:pPr marL="762000" lvl="1" indent="-304800"/>
            <a:r>
              <a:rPr lang="en-US" altLang="zh-CN" sz="2400" dirty="0">
                <a:latin typeface="Comic Sans MS" pitchFamily="66" charset="0"/>
              </a:rPr>
              <a:t>A program can’t unlock access to the data unless it has the key. </a:t>
            </a:r>
          </a:p>
          <a:p>
            <a:pPr marL="762000" lvl="1" indent="-304800"/>
            <a:r>
              <a:rPr lang="en-US" altLang="zh-CN" sz="2400" dirty="0">
                <a:latin typeface="Comic Sans MS" pitchFamily="66" charset="0"/>
              </a:rPr>
              <a:t>For these keys, or capabilities, to be useful, the hardware and operating system must be able to explicitly pass them from one program to another without</a:t>
            </a:r>
          </a:p>
        </p:txBody>
      </p:sp>
    </p:spTree>
  </p:cSld>
  <p:clrMapOvr>
    <a:masterClrMapping/>
  </p:clrMapOvr>
  <p:transition spd="slow">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a:xfrm>
            <a:off x="285720" y="0"/>
            <a:ext cx="9207530" cy="990600"/>
          </a:xfrm>
        </p:spPr>
        <p:txBody>
          <a:bodyPr/>
          <a:lstStyle/>
          <a:p>
            <a:r>
              <a:rPr lang="en-US" altLang="zh-CN" sz="2400" dirty="0"/>
              <a:t>Segmented </a:t>
            </a:r>
            <a:r>
              <a:rPr lang="en-US" altLang="zh-CN" sz="2400" dirty="0" err="1"/>
              <a:t>VM</a:t>
            </a:r>
            <a:r>
              <a:rPr lang="en-US" altLang="zh-CN" sz="2400" dirty="0"/>
              <a:t> example : </a:t>
            </a:r>
            <a:r>
              <a:rPr lang="en-US" altLang="zh-CN" sz="2400" dirty="0" err="1"/>
              <a:t>P476</a:t>
            </a:r>
            <a:r>
              <a:rPr lang="en-US" altLang="zh-CN" sz="2400" dirty="0"/>
              <a:t> </a:t>
            </a:r>
            <a:br>
              <a:rPr lang="en-US" altLang="zh-CN" sz="2400" dirty="0"/>
            </a:br>
            <a:r>
              <a:rPr lang="en-US" altLang="zh-CN" sz="2400" dirty="0"/>
              <a:t>Protection in the </a:t>
            </a:r>
            <a:r>
              <a:rPr lang="en-US" altLang="zh-CN" sz="2400" dirty="0" err="1"/>
              <a:t>intel</a:t>
            </a:r>
            <a:r>
              <a:rPr lang="en-US" altLang="zh-CN" sz="2400" dirty="0"/>
              <a:t> Pentium</a:t>
            </a:r>
          </a:p>
        </p:txBody>
      </p:sp>
      <p:sp>
        <p:nvSpPr>
          <p:cNvPr id="96259" name="Rectangle 3"/>
          <p:cNvSpPr>
            <a:spLocks noGrp="1" noRot="1" noChangeArrowheads="1"/>
          </p:cNvSpPr>
          <p:nvPr>
            <p:ph idx="1"/>
          </p:nvPr>
        </p:nvSpPr>
        <p:spPr/>
        <p:txBody>
          <a:bodyPr/>
          <a:lstStyle/>
          <a:p>
            <a:r>
              <a:rPr lang="en-US" altLang="zh-CN" sz="2400" dirty="0">
                <a:latin typeface="Comic Sans MS" pitchFamily="66" charset="0"/>
              </a:rPr>
              <a:t>Double the traditional two-level protection model</a:t>
            </a:r>
          </a:p>
          <a:p>
            <a:pPr lvl="1"/>
            <a:r>
              <a:rPr lang="en-US" altLang="zh-CN" sz="2000" dirty="0" err="1">
                <a:latin typeface="Comic Sans MS" pitchFamily="66" charset="0"/>
              </a:rPr>
              <a:t>Innemost</a:t>
            </a:r>
            <a:r>
              <a:rPr lang="en-US" altLang="zh-CN" sz="2000" dirty="0">
                <a:latin typeface="Comic Sans MS" pitchFamily="66" charset="0"/>
              </a:rPr>
              <a:t> (0) to outermost (3)</a:t>
            </a:r>
          </a:p>
          <a:p>
            <a:r>
              <a:rPr lang="en-US" altLang="zh-CN" sz="2400" dirty="0">
                <a:latin typeface="Comic Sans MS" pitchFamily="66" charset="0"/>
              </a:rPr>
              <a:t>Divides the address space, allowing both the OS and user access to the full space.</a:t>
            </a:r>
          </a:p>
          <a:p>
            <a:pPr lvl="2"/>
            <a:r>
              <a:rPr lang="en-US" altLang="zh-CN" sz="1800" dirty="0">
                <a:latin typeface="Comic Sans MS" pitchFamily="66" charset="0"/>
              </a:rPr>
              <a:t>Global address space: shared by all processes</a:t>
            </a:r>
          </a:p>
          <a:p>
            <a:pPr lvl="2"/>
            <a:r>
              <a:rPr lang="en-US" altLang="zh-CN" sz="1800" dirty="0">
                <a:latin typeface="Comic Sans MS" pitchFamily="66" charset="0"/>
              </a:rPr>
              <a:t>Local address space: unique to each process</a:t>
            </a:r>
          </a:p>
          <a:p>
            <a:r>
              <a:rPr lang="en-US" altLang="zh-CN" sz="2400" dirty="0">
                <a:solidFill>
                  <a:srgbClr val="0000FF"/>
                </a:solidFill>
                <a:latin typeface="Comic Sans MS" pitchFamily="66" charset="0"/>
              </a:rPr>
              <a:t>Descriptor table ( item: Segment descriptor)</a:t>
            </a:r>
          </a:p>
          <a:p>
            <a:pPr lvl="1"/>
            <a:r>
              <a:rPr lang="en-US" altLang="zh-CN" sz="2000" dirty="0">
                <a:latin typeface="Comic Sans MS" pitchFamily="66" charset="0"/>
              </a:rPr>
              <a:t>Present bit  ~ valid bit</a:t>
            </a:r>
          </a:p>
          <a:p>
            <a:pPr lvl="1"/>
            <a:r>
              <a:rPr lang="en-US" altLang="zh-CN" sz="2000" dirty="0">
                <a:latin typeface="Comic Sans MS" pitchFamily="66" charset="0"/>
              </a:rPr>
              <a:t>Base field ~ page frame address</a:t>
            </a:r>
          </a:p>
          <a:p>
            <a:pPr lvl="1"/>
            <a:r>
              <a:rPr lang="en-US" altLang="zh-CN" sz="2000" dirty="0">
                <a:latin typeface="Comic Sans MS" pitchFamily="66" charset="0"/>
              </a:rPr>
              <a:t>Access bit ~ reference bit</a:t>
            </a:r>
          </a:p>
          <a:p>
            <a:pPr lvl="1"/>
            <a:r>
              <a:rPr lang="en-US" altLang="zh-CN" sz="2000" dirty="0">
                <a:latin typeface="Comic Sans MS" pitchFamily="66" charset="0"/>
              </a:rPr>
              <a:t>Attributes field ~ valid operation and protection level</a:t>
            </a:r>
          </a:p>
          <a:p>
            <a:pPr lvl="1"/>
            <a:r>
              <a:rPr lang="en-US" altLang="zh-CN" sz="2000" dirty="0">
                <a:latin typeface="Comic Sans MS" pitchFamily="66" charset="0"/>
              </a:rPr>
              <a:t>Special segment descriptor: Call gate</a:t>
            </a:r>
          </a:p>
          <a:p>
            <a:pPr lvl="1"/>
            <a:endParaRPr lang="en-US" altLang="zh-CN" sz="2000" dirty="0">
              <a:latin typeface="Comic Sans MS" pitchFamily="66" charset="0"/>
            </a:endParaRPr>
          </a:p>
        </p:txBody>
      </p:sp>
    </p:spTree>
  </p:cSld>
  <p:clrMapOvr>
    <a:masterClrMapping/>
  </p:clrMapOvr>
  <p:transition spd="slow">
    <p:pull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r>
              <a:rPr lang="en-US" altLang="zh-CN" sz="2800" dirty="0"/>
              <a:t>5.12 Crosscutting Issues</a:t>
            </a:r>
            <a:r>
              <a:rPr lang="zh-CN" altLang="en-US" sz="2800" dirty="0"/>
              <a:t>（跨领域问题）</a:t>
            </a:r>
            <a:r>
              <a:rPr lang="en-US" altLang="zh-CN" sz="2800" dirty="0"/>
              <a:t>: </a:t>
            </a:r>
            <a:br>
              <a:rPr lang="en-US" altLang="zh-CN" sz="2800" dirty="0"/>
            </a:br>
            <a:r>
              <a:rPr lang="en-US" altLang="zh-CN" sz="2800" dirty="0"/>
              <a:t>the design of memory hierarchy</a:t>
            </a:r>
          </a:p>
        </p:txBody>
      </p:sp>
      <p:sp>
        <p:nvSpPr>
          <p:cNvPr id="97283" name="Rectangle 3"/>
          <p:cNvSpPr>
            <a:spLocks noGrp="1" noRot="1" noChangeArrowheads="1"/>
          </p:cNvSpPr>
          <p:nvPr>
            <p:ph idx="1"/>
          </p:nvPr>
        </p:nvSpPr>
        <p:spPr>
          <a:xfrm>
            <a:off x="323850" y="1125538"/>
            <a:ext cx="8610600" cy="5105400"/>
          </a:xfrm>
        </p:spPr>
        <p:txBody>
          <a:bodyPr/>
          <a:lstStyle/>
          <a:p>
            <a:pPr>
              <a:lnSpc>
                <a:spcPct val="80000"/>
              </a:lnSpc>
            </a:pPr>
            <a:r>
              <a:rPr lang="en-US" altLang="zh-CN" sz="2400" dirty="0">
                <a:solidFill>
                  <a:srgbClr val="0000FF"/>
                </a:solidFill>
                <a:latin typeface="Comic Sans MS" pitchFamily="66" charset="0"/>
              </a:rPr>
              <a:t>Superscalar CPU</a:t>
            </a:r>
            <a:r>
              <a:rPr lang="en-US" altLang="zh-CN" sz="2400" dirty="0">
                <a:latin typeface="Comic Sans MS" pitchFamily="66" charset="0"/>
              </a:rPr>
              <a:t> </a:t>
            </a:r>
            <a:r>
              <a:rPr lang="en-US" altLang="zh-CN" sz="2400" dirty="0">
                <a:latin typeface="Comic Sans MS" pitchFamily="66" charset="0"/>
                <a:sym typeface="Wingdings" pitchFamily="2" charset="2"/>
              </a:rPr>
              <a:t></a:t>
            </a:r>
          </a:p>
          <a:p>
            <a:pPr lvl="1">
              <a:lnSpc>
                <a:spcPct val="80000"/>
              </a:lnSpc>
            </a:pPr>
            <a:r>
              <a:rPr lang="en-US" altLang="zh-CN" sz="2000" dirty="0">
                <a:latin typeface="Comic Sans MS" pitchFamily="66" charset="0"/>
                <a:sym typeface="Wingdings" pitchFamily="2" charset="2"/>
              </a:rPr>
              <a:t>Cache should provide peak bandwidth that matches CPU demand </a:t>
            </a:r>
          </a:p>
          <a:p>
            <a:pPr lvl="1">
              <a:lnSpc>
                <a:spcPct val="80000"/>
              </a:lnSpc>
            </a:pPr>
            <a:r>
              <a:rPr lang="en-US" altLang="zh-CN" sz="2000" dirty="0">
                <a:latin typeface="Comic Sans MS" pitchFamily="66" charset="0"/>
                <a:sym typeface="Wingdings" pitchFamily="2" charset="2"/>
              </a:rPr>
              <a:t>the memory hierarchy must also be </a:t>
            </a:r>
            <a:r>
              <a:rPr lang="en-US" altLang="zh-CN" sz="2000" dirty="0" err="1">
                <a:latin typeface="Comic Sans MS" pitchFamily="66" charset="0"/>
                <a:sym typeface="Wingdings" pitchFamily="2" charset="2"/>
              </a:rPr>
              <a:t>nonblocking</a:t>
            </a:r>
            <a:endParaRPr lang="en-US" altLang="zh-CN" sz="2000" dirty="0">
              <a:latin typeface="Comic Sans MS" pitchFamily="66" charset="0"/>
              <a:sym typeface="Wingdings" pitchFamily="2" charset="2"/>
            </a:endParaRPr>
          </a:p>
          <a:p>
            <a:pPr>
              <a:lnSpc>
                <a:spcPct val="80000"/>
              </a:lnSpc>
            </a:pPr>
            <a:r>
              <a:rPr lang="en-US" altLang="zh-CN" sz="2400" dirty="0">
                <a:solidFill>
                  <a:srgbClr val="0000FF"/>
                </a:solidFill>
                <a:latin typeface="Comic Sans MS" pitchFamily="66" charset="0"/>
                <a:sym typeface="Wingdings" pitchFamily="2" charset="2"/>
              </a:rPr>
              <a:t>Speculative Execution</a:t>
            </a:r>
            <a:r>
              <a:rPr lang="en-US" altLang="zh-CN" sz="2400" dirty="0">
                <a:latin typeface="Comic Sans MS" pitchFamily="66" charset="0"/>
                <a:sym typeface="Wingdings" pitchFamily="2" charset="2"/>
              </a:rPr>
              <a:t></a:t>
            </a:r>
          </a:p>
          <a:p>
            <a:pPr lvl="1">
              <a:lnSpc>
                <a:spcPct val="80000"/>
              </a:lnSpc>
            </a:pPr>
            <a:r>
              <a:rPr lang="en-US" altLang="zh-CN" sz="2000" dirty="0">
                <a:latin typeface="Comic Sans MS" pitchFamily="66" charset="0"/>
              </a:rPr>
              <a:t>Memory system must identify speculatively executed instructions and conditionally executed instructions and suppress corresponding exception</a:t>
            </a:r>
          </a:p>
          <a:p>
            <a:pPr lvl="1">
              <a:lnSpc>
                <a:spcPct val="80000"/>
              </a:lnSpc>
            </a:pPr>
            <a:r>
              <a:rPr lang="en-US" altLang="zh-CN" sz="2000" dirty="0" err="1">
                <a:latin typeface="Comic Sans MS" pitchFamily="66" charset="0"/>
              </a:rPr>
              <a:t>Nonb</a:t>
            </a:r>
            <a:r>
              <a:rPr lang="en-US" altLang="zh-CN" sz="2000" dirty="0">
                <a:latin typeface="Comic Sans MS" pitchFamily="66" charset="0"/>
              </a:rPr>
              <a:t> locking caches</a:t>
            </a:r>
          </a:p>
          <a:p>
            <a:pPr>
              <a:lnSpc>
                <a:spcPct val="80000"/>
              </a:lnSpc>
            </a:pPr>
            <a:r>
              <a:rPr lang="en-US" altLang="zh-CN" sz="2400" dirty="0">
                <a:solidFill>
                  <a:srgbClr val="0000FF"/>
                </a:solidFill>
                <a:latin typeface="Comic Sans MS" pitchFamily="66" charset="0"/>
              </a:rPr>
              <a:t>Combine Instruction cache with IF and ID</a:t>
            </a:r>
          </a:p>
          <a:p>
            <a:pPr lvl="1">
              <a:lnSpc>
                <a:spcPct val="80000"/>
              </a:lnSpc>
            </a:pPr>
            <a:r>
              <a:rPr lang="en-US" altLang="zh-CN" sz="2000" dirty="0">
                <a:latin typeface="Comic Sans MS" pitchFamily="66" charset="0"/>
              </a:rPr>
              <a:t>Trace cache, branch prediction with IF, </a:t>
            </a:r>
          </a:p>
          <a:p>
            <a:pPr>
              <a:lnSpc>
                <a:spcPct val="80000"/>
              </a:lnSpc>
            </a:pPr>
            <a:r>
              <a:rPr lang="en-US" altLang="zh-CN" sz="2400" dirty="0">
                <a:solidFill>
                  <a:srgbClr val="0000FF"/>
                </a:solidFill>
                <a:latin typeface="Comic Sans MS" pitchFamily="66" charset="0"/>
              </a:rPr>
              <a:t>Embedded Computer Cache and Real-time performance</a:t>
            </a:r>
          </a:p>
          <a:p>
            <a:pPr lvl="1">
              <a:lnSpc>
                <a:spcPct val="80000"/>
              </a:lnSpc>
            </a:pPr>
            <a:r>
              <a:rPr lang="en-US" altLang="zh-CN" sz="2000" dirty="0">
                <a:latin typeface="Comic Sans MS" pitchFamily="66" charset="0"/>
              </a:rPr>
              <a:t>A portion of the cache can be “locked down” under program control. </a:t>
            </a:r>
          </a:p>
          <a:p>
            <a:pPr>
              <a:lnSpc>
                <a:spcPct val="80000"/>
              </a:lnSpc>
            </a:pPr>
            <a:r>
              <a:rPr lang="en-US" altLang="zh-CN" sz="2400" dirty="0">
                <a:solidFill>
                  <a:srgbClr val="0000FF"/>
                </a:solidFill>
                <a:latin typeface="Comic Sans MS" pitchFamily="66" charset="0"/>
              </a:rPr>
              <a:t>Embedded computer Caches and power</a:t>
            </a:r>
          </a:p>
          <a:p>
            <a:pPr lvl="1">
              <a:lnSpc>
                <a:spcPct val="80000"/>
              </a:lnSpc>
            </a:pPr>
            <a:r>
              <a:rPr lang="en-US" altLang="zh-CN" sz="2000" dirty="0">
                <a:latin typeface="Comic Sans MS" pitchFamily="66" charset="0"/>
              </a:rPr>
              <a:t>Way prediction to only power half of the address-checking hardware for two-way set-associate cache.</a:t>
            </a:r>
          </a:p>
          <a:p>
            <a:pPr lvl="1">
              <a:lnSpc>
                <a:spcPct val="80000"/>
              </a:lnSpc>
            </a:pPr>
            <a:endParaRPr lang="en-US" altLang="zh-CN" sz="2000" dirty="0">
              <a:latin typeface="Comic Sans MS" pitchFamily="66" charset="0"/>
            </a:endParaRPr>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7"/>
          <p:cNvSpPr>
            <a:spLocks noGrp="1" noRot="1" noChangeArrowheads="1"/>
          </p:cNvSpPr>
          <p:nvPr>
            <p:ph type="title"/>
          </p:nvPr>
        </p:nvSpPr>
        <p:spPr>
          <a:xfrm>
            <a:off x="1116013" y="0"/>
            <a:ext cx="8180387" cy="981075"/>
          </a:xfrm>
        </p:spPr>
        <p:txBody>
          <a:bodyPr/>
          <a:lstStyle/>
          <a:p>
            <a:r>
              <a:rPr lang="en-US" altLang="zh-CN" sz="3900"/>
              <a:t>basic memory organization</a:t>
            </a:r>
          </a:p>
        </p:txBody>
      </p:sp>
      <p:sp>
        <p:nvSpPr>
          <p:cNvPr id="45062" name="Rectangle 6"/>
          <p:cNvSpPr>
            <a:spLocks noGrp="1" noRot="1" noChangeArrowheads="1"/>
          </p:cNvSpPr>
          <p:nvPr>
            <p:ph idx="1"/>
          </p:nvPr>
        </p:nvSpPr>
        <p:spPr>
          <a:xfrm>
            <a:off x="228600" y="1196975"/>
            <a:ext cx="8915400" cy="4724400"/>
          </a:xfrm>
        </p:spPr>
        <p:txBody>
          <a:bodyPr/>
          <a:lstStyle/>
          <a:p>
            <a:pPr>
              <a:lnSpc>
                <a:spcPct val="90000"/>
              </a:lnSpc>
              <a:buFont typeface="Wingdings" pitchFamily="2" charset="2"/>
              <a:buNone/>
            </a:pPr>
            <a:r>
              <a:rPr lang="en-US" altLang="zh-CN" sz="2400" dirty="0">
                <a:latin typeface="Comic Sans MS" pitchFamily="66" charset="0"/>
              </a:rPr>
              <a:t>First-level caches are often organized with a physical width of </a:t>
            </a:r>
            <a:r>
              <a:rPr lang="en-US" altLang="zh-CN" sz="2400" dirty="0">
                <a:solidFill>
                  <a:schemeClr val="tx2"/>
                </a:solidFill>
                <a:latin typeface="Comic Sans MS" pitchFamily="66" charset="0"/>
              </a:rPr>
              <a:t>1 word</a:t>
            </a:r>
            <a:r>
              <a:rPr lang="en-US" altLang="zh-CN" sz="2400" dirty="0">
                <a:latin typeface="Comic Sans MS" pitchFamily="66" charset="0"/>
              </a:rPr>
              <a:t> because most CPU accesses are that size</a:t>
            </a:r>
          </a:p>
          <a:p>
            <a:pPr>
              <a:lnSpc>
                <a:spcPct val="90000"/>
              </a:lnSpc>
              <a:buFont typeface="Wingdings" pitchFamily="2" charset="2"/>
              <a:buNone/>
            </a:pPr>
            <a:r>
              <a:rPr lang="en-US" altLang="zh-CN" sz="2400" dirty="0">
                <a:solidFill>
                  <a:schemeClr val="tx2"/>
                </a:solidFill>
                <a:latin typeface="Comic Sans MS" pitchFamily="66" charset="0"/>
              </a:rPr>
              <a:t>Assume </a:t>
            </a:r>
          </a:p>
          <a:p>
            <a:pPr>
              <a:lnSpc>
                <a:spcPct val="90000"/>
              </a:lnSpc>
              <a:buFont typeface="Wingdings" pitchFamily="2" charset="2"/>
              <a:buNone/>
            </a:pPr>
            <a:r>
              <a:rPr lang="en-US" altLang="zh-CN" sz="2400" dirty="0">
                <a:latin typeface="Comic Sans MS" pitchFamily="66" charset="0"/>
              </a:rPr>
              <a:t>		4  clock cycles to send the address</a:t>
            </a:r>
          </a:p>
          <a:p>
            <a:pPr>
              <a:lnSpc>
                <a:spcPct val="90000"/>
              </a:lnSpc>
              <a:buFont typeface="Wingdings" pitchFamily="2" charset="2"/>
              <a:buNone/>
            </a:pPr>
            <a:r>
              <a:rPr lang="en-US" altLang="zh-CN" sz="2400" dirty="0">
                <a:latin typeface="Comic Sans MS" pitchFamily="66" charset="0"/>
              </a:rPr>
              <a:t>		56 clock cycles for the access time per word</a:t>
            </a:r>
          </a:p>
          <a:p>
            <a:pPr>
              <a:lnSpc>
                <a:spcPct val="90000"/>
              </a:lnSpc>
              <a:buFont typeface="Wingdings" pitchFamily="2" charset="2"/>
              <a:buNone/>
            </a:pPr>
            <a:r>
              <a:rPr lang="en-US" altLang="zh-CN" sz="2400" dirty="0">
                <a:latin typeface="Comic Sans MS" pitchFamily="66" charset="0"/>
              </a:rPr>
              <a:t>		4 clock cycles to send a word of data</a:t>
            </a:r>
          </a:p>
          <a:p>
            <a:pPr>
              <a:lnSpc>
                <a:spcPct val="90000"/>
              </a:lnSpc>
              <a:buFont typeface="Wingdings" pitchFamily="2" charset="2"/>
              <a:buNone/>
            </a:pPr>
            <a:r>
              <a:rPr lang="en-US" altLang="zh-CN" sz="2400" dirty="0">
                <a:latin typeface="Comic Sans MS" pitchFamily="66" charset="0"/>
              </a:rPr>
              <a:t>		Block size is 4 words</a:t>
            </a:r>
            <a:r>
              <a:rPr lang="zh-CN" altLang="en-US" sz="2400" dirty="0">
                <a:latin typeface="Comic Sans MS" pitchFamily="66" charset="0"/>
              </a:rPr>
              <a:t>（现代</a:t>
            </a:r>
            <a:r>
              <a:rPr lang="en-US" altLang="zh-CN" sz="2400" dirty="0">
                <a:latin typeface="Comic Sans MS" pitchFamily="66" charset="0"/>
              </a:rPr>
              <a:t>CPU</a:t>
            </a:r>
            <a:r>
              <a:rPr lang="zh-CN" altLang="en-US" sz="2400" dirty="0">
                <a:latin typeface="Comic Sans MS" pitchFamily="66" charset="0"/>
              </a:rPr>
              <a:t>一般是</a:t>
            </a:r>
            <a:r>
              <a:rPr lang="en-US" altLang="zh-CN" sz="2400" dirty="0">
                <a:latin typeface="Comic Sans MS" pitchFamily="66" charset="0"/>
              </a:rPr>
              <a:t>8</a:t>
            </a:r>
            <a:r>
              <a:rPr lang="zh-CN" altLang="en-US" sz="2400" dirty="0">
                <a:latin typeface="Comic Sans MS" pitchFamily="66" charset="0"/>
              </a:rPr>
              <a:t>个字）</a:t>
            </a:r>
            <a:endParaRPr lang="en-US" altLang="zh-CN" sz="2400" dirty="0">
              <a:latin typeface="Comic Sans MS" pitchFamily="66" charset="0"/>
            </a:endParaRPr>
          </a:p>
          <a:p>
            <a:pPr>
              <a:lnSpc>
                <a:spcPct val="90000"/>
              </a:lnSpc>
              <a:buFont typeface="Wingdings" pitchFamily="2" charset="2"/>
              <a:buNone/>
            </a:pPr>
            <a:r>
              <a:rPr lang="en-US" altLang="zh-CN" dirty="0">
                <a:latin typeface="Comic Sans MS" pitchFamily="66" charset="0"/>
              </a:rPr>
              <a:t>		</a:t>
            </a:r>
            <a:r>
              <a:rPr lang="en-US" altLang="zh-CN" sz="2400" dirty="0">
                <a:latin typeface="Comic Sans MS" pitchFamily="66" charset="0"/>
              </a:rPr>
              <a:t>Every word is 8 bytes</a:t>
            </a:r>
          </a:p>
          <a:p>
            <a:pPr>
              <a:lnSpc>
                <a:spcPct val="90000"/>
              </a:lnSpc>
              <a:buFont typeface="Wingdings" pitchFamily="2" charset="2"/>
              <a:buNone/>
            </a:pPr>
            <a:r>
              <a:rPr lang="en-US" altLang="zh-CN" sz="2400" dirty="0">
                <a:solidFill>
                  <a:schemeClr val="tx2"/>
                </a:solidFill>
                <a:latin typeface="Comic Sans MS" pitchFamily="66" charset="0"/>
              </a:rPr>
              <a:t>The miss penalty:</a:t>
            </a:r>
          </a:p>
          <a:p>
            <a:pPr>
              <a:lnSpc>
                <a:spcPct val="90000"/>
              </a:lnSpc>
              <a:buFont typeface="Wingdings" pitchFamily="2" charset="2"/>
              <a:buNone/>
            </a:pPr>
            <a:r>
              <a:rPr lang="en-US" altLang="zh-CN" sz="2400" dirty="0">
                <a:latin typeface="Comic Sans MS" pitchFamily="66" charset="0"/>
              </a:rPr>
              <a:t>		4×(4+56+4)</a:t>
            </a:r>
            <a:r>
              <a:rPr lang="zh-CN" altLang="en-US" sz="2400" dirty="0">
                <a:latin typeface="Comic Sans MS" pitchFamily="66" charset="0"/>
              </a:rPr>
              <a:t>＝</a:t>
            </a:r>
            <a:r>
              <a:rPr lang="en-US" altLang="zh-CN" sz="2400" dirty="0">
                <a:latin typeface="Comic Sans MS" pitchFamily="66" charset="0"/>
              </a:rPr>
              <a:t>256 CLKs</a:t>
            </a:r>
          </a:p>
          <a:p>
            <a:pPr>
              <a:lnSpc>
                <a:spcPct val="90000"/>
              </a:lnSpc>
              <a:buFont typeface="Wingdings" pitchFamily="2" charset="2"/>
              <a:buNone/>
            </a:pPr>
            <a:r>
              <a:rPr lang="en-US" altLang="zh-CN" sz="2400" dirty="0">
                <a:solidFill>
                  <a:schemeClr val="tx2"/>
                </a:solidFill>
                <a:latin typeface="Comic Sans MS" pitchFamily="66" charset="0"/>
              </a:rPr>
              <a:t>Bandwidth</a:t>
            </a:r>
            <a:r>
              <a:rPr lang="en-US" altLang="zh-CN" sz="2400" dirty="0">
                <a:solidFill>
                  <a:schemeClr val="accent2"/>
                </a:solidFill>
                <a:latin typeface="Comic Sans MS" pitchFamily="66" charset="0"/>
              </a:rPr>
              <a:t> </a:t>
            </a:r>
            <a:r>
              <a:rPr lang="en-US" altLang="zh-CN" sz="2400" dirty="0">
                <a:solidFill>
                  <a:schemeClr val="hlink"/>
                </a:solidFill>
                <a:latin typeface="Comic Sans MS" pitchFamily="66" charset="0"/>
              </a:rPr>
              <a:t>:</a:t>
            </a:r>
          </a:p>
        </p:txBody>
      </p:sp>
      <p:grpSp>
        <p:nvGrpSpPr>
          <p:cNvPr id="45058" name="Group 2"/>
          <p:cNvGrpSpPr>
            <a:grpSpLocks/>
          </p:cNvGrpSpPr>
          <p:nvPr/>
        </p:nvGrpSpPr>
        <p:grpSpPr bwMode="auto">
          <a:xfrm>
            <a:off x="7812088" y="1989138"/>
            <a:ext cx="944562" cy="4648200"/>
            <a:chOff x="4944" y="1056"/>
            <a:chExt cx="595" cy="3024"/>
          </a:xfrm>
        </p:grpSpPr>
        <p:pic>
          <p:nvPicPr>
            <p:cNvPr id="45059" name="Picture 3"/>
            <p:cNvPicPr>
              <a:picLocks noChangeAspect="1" noChangeArrowheads="1"/>
            </p:cNvPicPr>
            <p:nvPr/>
          </p:nvPicPr>
          <p:blipFill>
            <a:blip r:embed="rId3"/>
            <a:srcRect/>
            <a:stretch>
              <a:fillRect/>
            </a:stretch>
          </p:blipFill>
          <p:spPr bwMode="auto">
            <a:xfrm>
              <a:off x="4944" y="1056"/>
              <a:ext cx="595" cy="3024"/>
            </a:xfrm>
            <a:prstGeom prst="rect">
              <a:avLst/>
            </a:prstGeom>
            <a:noFill/>
            <a:ln w="19050">
              <a:noFill/>
              <a:miter lim="800000"/>
              <a:headEnd/>
              <a:tailEnd type="none" w="sm" len="med"/>
            </a:ln>
            <a:effectLst/>
          </p:spPr>
        </p:pic>
        <p:sp>
          <p:nvSpPr>
            <p:cNvPr id="45060" name="Rectangle 4"/>
            <p:cNvSpPr>
              <a:spLocks noChangeArrowheads="1"/>
            </p:cNvSpPr>
            <p:nvPr/>
          </p:nvSpPr>
          <p:spPr bwMode="auto">
            <a:xfrm>
              <a:off x="4992" y="2421"/>
              <a:ext cx="480" cy="1584"/>
            </a:xfrm>
            <a:prstGeom prst="rect">
              <a:avLst/>
            </a:prstGeom>
            <a:solidFill>
              <a:srgbClr val="FFF0E7"/>
            </a:solidFill>
            <a:ln w="19050">
              <a:solidFill>
                <a:schemeClr val="hlink"/>
              </a:solidFill>
              <a:miter lim="800000"/>
              <a:headEnd/>
              <a:tailEnd type="none" w="sm" len="med"/>
            </a:ln>
            <a:effectLst/>
          </p:spPr>
          <p:txBody>
            <a:bodyPr wrap="none" anchor="ctr">
              <a:spAutoFit/>
            </a:bodyPr>
            <a:lstStyle/>
            <a:p>
              <a:endParaRPr lang="zh-CN" altLang="en-US"/>
            </a:p>
          </p:txBody>
        </p:sp>
        <p:sp>
          <p:nvSpPr>
            <p:cNvPr id="45061" name="Text Box 5"/>
            <p:cNvSpPr txBox="1">
              <a:spLocks noChangeArrowheads="1"/>
            </p:cNvSpPr>
            <p:nvPr/>
          </p:nvSpPr>
          <p:spPr bwMode="auto">
            <a:xfrm rot="-5400000">
              <a:off x="4859" y="3072"/>
              <a:ext cx="768" cy="231"/>
            </a:xfrm>
            <a:prstGeom prst="rect">
              <a:avLst/>
            </a:prstGeom>
            <a:noFill/>
            <a:ln w="19050">
              <a:noFill/>
              <a:miter lim="800000"/>
              <a:headEnd/>
              <a:tailEnd type="none" w="sm" len="med"/>
            </a:ln>
            <a:effectLst/>
          </p:spPr>
          <p:txBody>
            <a:bodyPr>
              <a:spAutoFit/>
            </a:bodyPr>
            <a:lstStyle/>
            <a:p>
              <a:pPr algn="ctr" eaLnBrk="0" hangingPunct="0">
                <a:spcBef>
                  <a:spcPct val="50000"/>
                </a:spcBef>
              </a:pPr>
              <a:r>
                <a:rPr lang="en-US" altLang="zh-CN" sz="1800" b="1">
                  <a:solidFill>
                    <a:schemeClr val="tx1"/>
                  </a:solidFill>
                  <a:latin typeface="CG Omega" pitchFamily="34" charset="0"/>
                </a:rPr>
                <a:t>Memory </a:t>
              </a:r>
            </a:p>
          </p:txBody>
        </p:sp>
      </p:grpSp>
      <p:grpSp>
        <p:nvGrpSpPr>
          <p:cNvPr id="45064" name="Group 8"/>
          <p:cNvGrpSpPr>
            <a:grpSpLocks/>
          </p:cNvGrpSpPr>
          <p:nvPr/>
        </p:nvGrpSpPr>
        <p:grpSpPr bwMode="auto">
          <a:xfrm>
            <a:off x="2123728" y="5145087"/>
            <a:ext cx="1852613" cy="776288"/>
            <a:chOff x="2016" y="3552"/>
            <a:chExt cx="1167" cy="489"/>
          </a:xfrm>
        </p:grpSpPr>
        <p:sp>
          <p:nvSpPr>
            <p:cNvPr id="45065" name="Rectangle 9"/>
            <p:cNvSpPr>
              <a:spLocks noChangeArrowheads="1"/>
            </p:cNvSpPr>
            <p:nvPr/>
          </p:nvSpPr>
          <p:spPr bwMode="auto">
            <a:xfrm>
              <a:off x="2016" y="3552"/>
              <a:ext cx="54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4×8</a:t>
              </a:r>
            </a:p>
          </p:txBody>
        </p:sp>
        <p:sp>
          <p:nvSpPr>
            <p:cNvPr id="45066" name="Rectangle 10"/>
            <p:cNvSpPr>
              <a:spLocks noChangeArrowheads="1"/>
            </p:cNvSpPr>
            <p:nvPr/>
          </p:nvSpPr>
          <p:spPr bwMode="auto">
            <a:xfrm>
              <a:off x="2074" y="3753"/>
              <a:ext cx="467"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dirty="0">
                  <a:solidFill>
                    <a:schemeClr val="tx1"/>
                  </a:solidFill>
                  <a:latin typeface="Comic Sans MS" pitchFamily="66" charset="0"/>
                </a:rPr>
                <a:t>256</a:t>
              </a:r>
            </a:p>
          </p:txBody>
        </p:sp>
        <p:sp>
          <p:nvSpPr>
            <p:cNvPr id="45067" name="Line 11"/>
            <p:cNvSpPr>
              <a:spLocks noChangeShapeType="1"/>
            </p:cNvSpPr>
            <p:nvPr/>
          </p:nvSpPr>
          <p:spPr bwMode="auto">
            <a:xfrm>
              <a:off x="2017" y="3792"/>
              <a:ext cx="576" cy="0"/>
            </a:xfrm>
            <a:prstGeom prst="line">
              <a:avLst/>
            </a:prstGeom>
            <a:noFill/>
            <a:ln w="19050">
              <a:solidFill>
                <a:schemeClr val="tx1"/>
              </a:solidFill>
              <a:round/>
              <a:headEnd/>
              <a:tailEnd type="none" w="sm" len="med"/>
            </a:ln>
            <a:effectLst/>
          </p:spPr>
          <p:txBody>
            <a:bodyPr anchor="ctr">
              <a:spAutoFit/>
            </a:bodyPr>
            <a:lstStyle/>
            <a:p>
              <a:endParaRPr lang="zh-CN" altLang="en-US"/>
            </a:p>
          </p:txBody>
        </p:sp>
        <p:sp>
          <p:nvSpPr>
            <p:cNvPr id="45068" name="Rectangle 12"/>
            <p:cNvSpPr>
              <a:spLocks noChangeArrowheads="1"/>
            </p:cNvSpPr>
            <p:nvPr/>
          </p:nvSpPr>
          <p:spPr bwMode="auto">
            <a:xfrm>
              <a:off x="2593" y="3648"/>
              <a:ext cx="309" cy="288"/>
            </a:xfrm>
            <a:prstGeom prst="rect">
              <a:avLst/>
            </a:prstGeom>
            <a:noFill/>
            <a:ln w="19050">
              <a:noFill/>
              <a:miter lim="800000"/>
              <a:headEnd/>
              <a:tailEnd type="none" w="sm" len="med"/>
            </a:ln>
            <a:effectLst/>
          </p:spPr>
          <p:txBody>
            <a:bodyPr wrap="none">
              <a:spAutoFit/>
            </a:bodyPr>
            <a:lstStyle/>
            <a:p>
              <a:pPr algn="ctr" eaLnBrk="0" hangingPunct="0"/>
              <a:r>
                <a:rPr lang="zh-CN" altLang="en-US" sz="2400" b="1">
                  <a:solidFill>
                    <a:schemeClr val="tx1"/>
                  </a:solidFill>
                  <a:latin typeface="Comic Sans MS" pitchFamily="66" charset="0"/>
                </a:rPr>
                <a:t>＝</a:t>
              </a:r>
            </a:p>
          </p:txBody>
        </p:sp>
        <p:sp>
          <p:nvSpPr>
            <p:cNvPr id="45069" name="Rectangle 13"/>
            <p:cNvSpPr>
              <a:spLocks noChangeArrowheads="1"/>
            </p:cNvSpPr>
            <p:nvPr/>
          </p:nvSpPr>
          <p:spPr bwMode="auto">
            <a:xfrm>
              <a:off x="2945" y="3552"/>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1</a:t>
              </a:r>
            </a:p>
          </p:txBody>
        </p:sp>
        <p:sp>
          <p:nvSpPr>
            <p:cNvPr id="45070" name="Rectangle 14"/>
            <p:cNvSpPr>
              <a:spLocks noChangeArrowheads="1"/>
            </p:cNvSpPr>
            <p:nvPr/>
          </p:nvSpPr>
          <p:spPr bwMode="auto">
            <a:xfrm>
              <a:off x="2950" y="3753"/>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8</a:t>
              </a:r>
            </a:p>
          </p:txBody>
        </p:sp>
        <p:sp>
          <p:nvSpPr>
            <p:cNvPr id="45071" name="Line 15"/>
            <p:cNvSpPr>
              <a:spLocks noChangeShapeType="1"/>
            </p:cNvSpPr>
            <p:nvPr/>
          </p:nvSpPr>
          <p:spPr bwMode="auto">
            <a:xfrm>
              <a:off x="2929" y="3792"/>
              <a:ext cx="249" cy="0"/>
            </a:xfrm>
            <a:prstGeom prst="line">
              <a:avLst/>
            </a:prstGeom>
            <a:noFill/>
            <a:ln w="19050">
              <a:solidFill>
                <a:schemeClr val="tx1"/>
              </a:solidFill>
              <a:round/>
              <a:headEnd/>
              <a:tailEnd type="none" w="sm" len="med"/>
            </a:ln>
            <a:effectLst/>
          </p:spPr>
          <p:txBody>
            <a:bodyPr anchor="ctr">
              <a:spAutoFit/>
            </a:bodyPr>
            <a:lstStyle/>
            <a:p>
              <a:endParaRPr lang="zh-CN" altLang="en-US"/>
            </a:p>
          </p:txBody>
        </p:sp>
      </p:grpSp>
    </p:spTree>
  </p:cSld>
  <p:clrMapOvr>
    <a:masterClrMapping/>
  </p:clrMapOvr>
  <p:transition spd="slow">
    <p:pull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945304" y="-13494"/>
            <a:ext cx="7253391" cy="1125538"/>
          </a:xfrm>
        </p:spPr>
        <p:txBody>
          <a:bodyPr/>
          <a:lstStyle/>
          <a:p>
            <a:r>
              <a:rPr lang="en-US" altLang="zh-CN" sz="3600" dirty="0"/>
              <a:t>I/O and consistency of cache data</a:t>
            </a:r>
          </a:p>
        </p:txBody>
      </p:sp>
      <p:sp>
        <p:nvSpPr>
          <p:cNvPr id="98307" name="Rectangle 3"/>
          <p:cNvSpPr>
            <a:spLocks noGrp="1" noRot="1" noChangeArrowheads="1"/>
          </p:cNvSpPr>
          <p:nvPr>
            <p:ph idx="1"/>
          </p:nvPr>
        </p:nvSpPr>
        <p:spPr>
          <a:xfrm>
            <a:off x="4572000" y="1052513"/>
            <a:ext cx="4419600" cy="5029200"/>
          </a:xfrm>
        </p:spPr>
        <p:txBody>
          <a:bodyPr/>
          <a:lstStyle/>
          <a:p>
            <a:r>
              <a:rPr lang="en-US" altLang="zh-CN" sz="1800" dirty="0">
                <a:solidFill>
                  <a:srgbClr val="0000FF"/>
                </a:solidFill>
                <a:latin typeface="Comic Sans MS" pitchFamily="66" charset="0"/>
              </a:rPr>
              <a:t>Solution of Situation a</a:t>
            </a:r>
          </a:p>
          <a:p>
            <a:pPr lvl="1"/>
            <a:r>
              <a:rPr lang="en-US" altLang="zh-CN" sz="1600" dirty="0">
                <a:latin typeface="Comic Sans MS" pitchFamily="66" charset="0"/>
              </a:rPr>
              <a:t>Write through to avoid incoherent of b</a:t>
            </a:r>
          </a:p>
          <a:p>
            <a:pPr lvl="1"/>
            <a:r>
              <a:rPr lang="en-US" altLang="zh-CN" sz="1600" dirty="0">
                <a:latin typeface="Comic Sans MS" pitchFamily="66" charset="0"/>
              </a:rPr>
              <a:t>Write through is usually found in 1-level cache backed by a write –back 2-level cache. </a:t>
            </a:r>
          </a:p>
          <a:p>
            <a:r>
              <a:rPr lang="en-US" altLang="zh-CN" sz="1800" dirty="0">
                <a:solidFill>
                  <a:srgbClr val="0000FF"/>
                </a:solidFill>
                <a:latin typeface="Comic Sans MS" pitchFamily="66" charset="0"/>
              </a:rPr>
              <a:t>Solution of Situation b</a:t>
            </a:r>
          </a:p>
          <a:p>
            <a:pPr lvl="1"/>
            <a:r>
              <a:rPr lang="en-US" altLang="zh-CN" sz="1600" b="1" dirty="0">
                <a:solidFill>
                  <a:srgbClr val="0000FF"/>
                </a:solidFill>
                <a:latin typeface="Comic Sans MS" pitchFamily="66" charset="0"/>
              </a:rPr>
              <a:t>Software:</a:t>
            </a:r>
            <a:r>
              <a:rPr lang="en-US" altLang="zh-CN" sz="1600" dirty="0">
                <a:solidFill>
                  <a:srgbClr val="0000FF"/>
                </a:solidFill>
                <a:latin typeface="Comic Sans MS" pitchFamily="66" charset="0"/>
              </a:rPr>
              <a:t> </a:t>
            </a:r>
            <a:r>
              <a:rPr lang="en-US" altLang="zh-CN" sz="1600" dirty="0">
                <a:latin typeface="Comic Sans MS" pitchFamily="66" charset="0"/>
              </a:rPr>
              <a:t>Guarantee no blocks of the I/O buffer are in the cache</a:t>
            </a:r>
          </a:p>
          <a:p>
            <a:pPr lvl="2"/>
            <a:r>
              <a:rPr lang="en-US" altLang="zh-CN" sz="1600" dirty="0">
                <a:latin typeface="Comic Sans MS" pitchFamily="66" charset="0"/>
              </a:rPr>
              <a:t>Mark buffered blocks as </a:t>
            </a:r>
            <a:r>
              <a:rPr lang="en-US" altLang="zh-CN" sz="1600" b="1" u="sng" dirty="0" err="1">
                <a:latin typeface="Comic Sans MS" pitchFamily="66" charset="0"/>
              </a:rPr>
              <a:t>noncachable</a:t>
            </a:r>
            <a:endParaRPr lang="en-US" altLang="zh-CN" sz="1600" b="1" u="sng" dirty="0">
              <a:latin typeface="Comic Sans MS" pitchFamily="66" charset="0"/>
            </a:endParaRPr>
          </a:p>
          <a:p>
            <a:pPr lvl="2"/>
            <a:r>
              <a:rPr lang="en-US" altLang="zh-CN" sz="1600" b="1" u="sng" dirty="0">
                <a:latin typeface="Comic Sans MS" pitchFamily="66" charset="0"/>
              </a:rPr>
              <a:t>Flushes</a:t>
            </a:r>
            <a:r>
              <a:rPr lang="en-US" altLang="zh-CN" sz="1600" dirty="0">
                <a:latin typeface="Comic Sans MS" pitchFamily="66" charset="0"/>
              </a:rPr>
              <a:t> the buffer addresses from the cache before the input occur</a:t>
            </a:r>
          </a:p>
          <a:p>
            <a:pPr lvl="1"/>
            <a:r>
              <a:rPr lang="en-US" altLang="zh-CN" sz="1600" b="1" dirty="0">
                <a:solidFill>
                  <a:srgbClr val="0000FF"/>
                </a:solidFill>
                <a:latin typeface="Comic Sans MS" pitchFamily="66" charset="0"/>
              </a:rPr>
              <a:t>Hardware:</a:t>
            </a:r>
            <a:r>
              <a:rPr lang="en-US" altLang="zh-CN" sz="1600" dirty="0">
                <a:latin typeface="Comic Sans MS" pitchFamily="66" charset="0"/>
              </a:rPr>
              <a:t> check the I/O address on input to see if they are in the cache.</a:t>
            </a:r>
          </a:p>
          <a:p>
            <a:pPr lvl="1"/>
            <a:r>
              <a:rPr lang="en-US" altLang="zh-CN" sz="1600" dirty="0">
                <a:latin typeface="Comic Sans MS" pitchFamily="66" charset="0"/>
              </a:rPr>
              <a:t>A duplicate set of tags may be used</a:t>
            </a:r>
            <a:endParaRPr lang="en-US" altLang="zh-CN" sz="1800" dirty="0">
              <a:latin typeface="Comic Sans MS" pitchFamily="66" charset="0"/>
            </a:endParaRPr>
          </a:p>
        </p:txBody>
      </p:sp>
      <p:graphicFrame>
        <p:nvGraphicFramePr>
          <p:cNvPr id="98308" name="Object 4"/>
          <p:cNvGraphicFramePr>
            <a:graphicFrameLocks noChangeAspect="1"/>
          </p:cNvGraphicFramePr>
          <p:nvPr>
            <p:extLst>
              <p:ext uri="{D42A27DB-BD31-4B8C-83A1-F6EECF244321}">
                <p14:modId xmlns:p14="http://schemas.microsoft.com/office/powerpoint/2010/main" val="2881128172"/>
              </p:ext>
            </p:extLst>
          </p:nvPr>
        </p:nvGraphicFramePr>
        <p:xfrm>
          <a:off x="186604" y="981670"/>
          <a:ext cx="4675187" cy="5327650"/>
        </p:xfrm>
        <a:graphic>
          <a:graphicData uri="http://schemas.openxmlformats.org/presentationml/2006/ole">
            <mc:AlternateContent xmlns:mc="http://schemas.openxmlformats.org/markup-compatibility/2006">
              <mc:Choice xmlns:v="urn:schemas-microsoft-com:vml" Requires="v">
                <p:oleObj name="Picture" r:id="rId3" imgW="3429000" imgH="3171960" progId="Word.Picture.8">
                  <p:embed/>
                </p:oleObj>
              </mc:Choice>
              <mc:Fallback>
                <p:oleObj name="Picture" r:id="rId3" imgW="3429000" imgH="3171960" progId="Word.Picture.8">
                  <p:embed/>
                  <p:pic>
                    <p:nvPicPr>
                      <p:cNvPr id="98308" name="Object 4"/>
                      <p:cNvPicPr>
                        <a:picLocks noChangeAspect="1" noChangeArrowheads="1"/>
                      </p:cNvPicPr>
                      <p:nvPr/>
                    </p:nvPicPr>
                    <p:blipFill>
                      <a:blip r:embed="rId4"/>
                      <a:srcRect/>
                      <a:stretch>
                        <a:fillRect/>
                      </a:stretch>
                    </p:blipFill>
                    <p:spPr bwMode="auto">
                      <a:xfrm>
                        <a:off x="186604" y="981670"/>
                        <a:ext cx="4675187" cy="5327650"/>
                      </a:xfrm>
                      <a:prstGeom prst="rect">
                        <a:avLst/>
                      </a:prstGeom>
                      <a:solidFill>
                        <a:srgbClr val="EAEAEA"/>
                      </a:solidFill>
                      <a:ln>
                        <a:noFill/>
                      </a:ln>
                      <a:effectLst/>
                      <a:extLs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BA107CA9-77D1-44E3-966F-6E5690F8CE58}"/>
              </a:ext>
            </a:extLst>
          </p:cNvPr>
          <p:cNvSpPr txBox="1"/>
          <p:nvPr/>
        </p:nvSpPr>
        <p:spPr>
          <a:xfrm>
            <a:off x="4427984" y="2204864"/>
            <a:ext cx="1296144" cy="369332"/>
          </a:xfrm>
          <a:prstGeom prst="rect">
            <a:avLst/>
          </a:prstGeom>
          <a:noFill/>
        </p:spPr>
        <p:txBody>
          <a:bodyPr wrap="square" rtlCol="0">
            <a:spAutoFit/>
          </a:bodyPr>
          <a:lstStyle/>
          <a:p>
            <a:r>
              <a:rPr lang="en-US" altLang="zh-CN" sz="1800" dirty="0"/>
              <a:t>Cache</a:t>
            </a:r>
            <a:endParaRPr lang="zh-CN" altLang="en-US" sz="1800" dirty="0"/>
          </a:p>
        </p:txBody>
      </p:sp>
      <p:sp>
        <p:nvSpPr>
          <p:cNvPr id="6" name="文本框 5">
            <a:extLst>
              <a:ext uri="{FF2B5EF4-FFF2-40B4-BE49-F238E27FC236}">
                <a16:creationId xmlns:a16="http://schemas.microsoft.com/office/drawing/2014/main" id="{906F5653-C031-4D96-B46F-C7BD455D359C}"/>
              </a:ext>
            </a:extLst>
          </p:cNvPr>
          <p:cNvSpPr txBox="1"/>
          <p:nvPr/>
        </p:nvSpPr>
        <p:spPr>
          <a:xfrm>
            <a:off x="4447012" y="3914473"/>
            <a:ext cx="1296144" cy="369332"/>
          </a:xfrm>
          <a:prstGeom prst="rect">
            <a:avLst/>
          </a:prstGeom>
          <a:noFill/>
        </p:spPr>
        <p:txBody>
          <a:bodyPr wrap="square" rtlCol="0">
            <a:spAutoFit/>
          </a:bodyPr>
          <a:lstStyle/>
          <a:p>
            <a:r>
              <a:rPr lang="en-US" altLang="zh-CN" sz="1800" dirty="0"/>
              <a:t>Memory</a:t>
            </a:r>
            <a:endParaRPr lang="zh-CN" altLang="en-US" sz="1800" dirty="0"/>
          </a:p>
        </p:txBody>
      </p:sp>
    </p:spTree>
  </p:cSld>
  <p:clrMapOvr>
    <a:masterClrMapping/>
  </p:clrMapOvr>
  <p:transition spd="slow">
    <p:pull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285720" y="0"/>
            <a:ext cx="8382000" cy="1066800"/>
          </a:xfrm>
        </p:spPr>
        <p:txBody>
          <a:bodyPr/>
          <a:lstStyle/>
          <a:p>
            <a:r>
              <a:rPr lang="en-US" altLang="zh-CN" sz="3900" dirty="0"/>
              <a:t>Example: Alpha 21264 Memory Hierarchy</a:t>
            </a:r>
            <a:endParaRPr lang="en-US" altLang="zh-CN" sz="3900" b="1" dirty="0"/>
          </a:p>
        </p:txBody>
      </p:sp>
      <p:sp>
        <p:nvSpPr>
          <p:cNvPr id="99331" name="Rectangle 3"/>
          <p:cNvSpPr>
            <a:spLocks noGrp="1" noRot="1" noChangeArrowheads="1"/>
          </p:cNvSpPr>
          <p:nvPr>
            <p:ph idx="1"/>
          </p:nvPr>
        </p:nvSpPr>
        <p:spPr>
          <a:xfrm>
            <a:off x="152400" y="1371600"/>
            <a:ext cx="8686800" cy="4953000"/>
          </a:xfrm>
        </p:spPr>
        <p:txBody>
          <a:bodyPr/>
          <a:lstStyle/>
          <a:p>
            <a:pPr marL="381000" indent="-381000">
              <a:lnSpc>
                <a:spcPct val="90000"/>
              </a:lnSpc>
            </a:pPr>
            <a:r>
              <a:rPr lang="en-US" altLang="zh-CN" sz="2400" b="1">
                <a:latin typeface="Comic Sans MS" pitchFamily="66" charset="0"/>
              </a:rPr>
              <a:t>The 21264 is an </a:t>
            </a:r>
            <a:r>
              <a:rPr lang="en-US" altLang="zh-CN" sz="2400" b="1">
                <a:solidFill>
                  <a:srgbClr val="FF0000"/>
                </a:solidFill>
                <a:latin typeface="Comic Sans MS" pitchFamily="66" charset="0"/>
              </a:rPr>
              <a:t>out-of-order</a:t>
            </a:r>
            <a:r>
              <a:rPr lang="en-US" altLang="zh-CN" sz="2400" b="1">
                <a:latin typeface="Comic Sans MS" pitchFamily="66" charset="0"/>
              </a:rPr>
              <a:t> execution processor</a:t>
            </a:r>
            <a:r>
              <a:rPr lang="en-US" altLang="zh-CN" sz="2000">
                <a:latin typeface="Comic Sans MS" pitchFamily="66" charset="0"/>
              </a:rPr>
              <a:t> </a:t>
            </a:r>
          </a:p>
          <a:p>
            <a:pPr marL="762000" lvl="1" indent="-304800">
              <a:lnSpc>
                <a:spcPct val="90000"/>
              </a:lnSpc>
            </a:pPr>
            <a:r>
              <a:rPr lang="en-US" altLang="zh-CN" sz="2000">
                <a:latin typeface="Comic Sans MS" pitchFamily="66" charset="0"/>
              </a:rPr>
              <a:t> fetches up to </a:t>
            </a:r>
            <a:r>
              <a:rPr lang="en-US" altLang="zh-CN" sz="2000">
                <a:solidFill>
                  <a:srgbClr val="0000FF"/>
                </a:solidFill>
                <a:latin typeface="Comic Sans MS" pitchFamily="66" charset="0"/>
              </a:rPr>
              <a:t>4</a:t>
            </a:r>
            <a:r>
              <a:rPr lang="en-US" altLang="zh-CN" sz="2000">
                <a:latin typeface="Comic Sans MS" pitchFamily="66" charset="0"/>
              </a:rPr>
              <a:t> instructions per clock cycle and executes up to </a:t>
            </a:r>
            <a:r>
              <a:rPr lang="en-US" altLang="zh-CN" sz="2000">
                <a:solidFill>
                  <a:srgbClr val="0000FF"/>
                </a:solidFill>
                <a:latin typeface="Comic Sans MS" pitchFamily="66" charset="0"/>
              </a:rPr>
              <a:t>6</a:t>
            </a:r>
            <a:r>
              <a:rPr lang="en-US" altLang="zh-CN" sz="2000">
                <a:latin typeface="Comic Sans MS" pitchFamily="66" charset="0"/>
              </a:rPr>
              <a:t> instructions per clock cycle. </a:t>
            </a:r>
          </a:p>
          <a:p>
            <a:pPr marL="381000" indent="-381000">
              <a:lnSpc>
                <a:spcPct val="90000"/>
              </a:lnSpc>
            </a:pPr>
            <a:r>
              <a:rPr lang="en-US" altLang="zh-CN" sz="2400" b="1">
                <a:latin typeface="Comic Sans MS" pitchFamily="66" charset="0"/>
              </a:rPr>
              <a:t>virtual address</a:t>
            </a:r>
          </a:p>
          <a:p>
            <a:pPr marL="762000" lvl="1" indent="-304800">
              <a:lnSpc>
                <a:spcPct val="90000"/>
              </a:lnSpc>
            </a:pPr>
            <a:r>
              <a:rPr lang="en-US" altLang="zh-CN" sz="2000">
                <a:latin typeface="Comic Sans MS" pitchFamily="66" charset="0"/>
              </a:rPr>
              <a:t>48-bit virtual address and a 44-bit physical address </a:t>
            </a:r>
          </a:p>
          <a:p>
            <a:pPr marL="762000" lvl="1" indent="-304800">
              <a:lnSpc>
                <a:spcPct val="90000"/>
              </a:lnSpc>
              <a:buFont typeface="Wingdings" pitchFamily="2" charset="2"/>
              <a:buNone/>
            </a:pPr>
            <a:r>
              <a:rPr lang="en-US" altLang="zh-CN" sz="2000">
                <a:latin typeface="Comic Sans MS" pitchFamily="66" charset="0"/>
              </a:rPr>
              <a:t>     </a:t>
            </a:r>
            <a:r>
              <a:rPr lang="en-US" altLang="zh-CN" sz="2000">
                <a:solidFill>
                  <a:srgbClr val="0000FF"/>
                </a:solidFill>
                <a:latin typeface="Comic Sans MS" pitchFamily="66" charset="0"/>
              </a:rPr>
              <a:t>/</a:t>
            </a:r>
            <a:r>
              <a:rPr lang="en-US" altLang="zh-CN" sz="2000">
                <a:latin typeface="Comic Sans MS" pitchFamily="66" charset="0"/>
              </a:rPr>
              <a:t> </a:t>
            </a:r>
            <a:r>
              <a:rPr lang="en-US" altLang="zh-CN" sz="2000">
                <a:solidFill>
                  <a:srgbClr val="0000FF"/>
                </a:solidFill>
                <a:latin typeface="Comic Sans MS" pitchFamily="66" charset="0"/>
              </a:rPr>
              <a:t>43-bit virtual address and 41-bit physical; </a:t>
            </a:r>
          </a:p>
          <a:p>
            <a:pPr marL="762000" lvl="1" indent="-304800">
              <a:lnSpc>
                <a:spcPct val="90000"/>
              </a:lnSpc>
            </a:pPr>
            <a:r>
              <a:rPr lang="en-US" altLang="zh-CN" sz="2000">
                <a:latin typeface="Comic Sans MS" pitchFamily="66" charset="0"/>
              </a:rPr>
              <a:t>In either case, Alpha halves the physical address space, with the lower half for memory addresses and the upper half for I/O addresses.</a:t>
            </a:r>
          </a:p>
          <a:p>
            <a:pPr marL="381000" indent="-381000">
              <a:lnSpc>
                <a:spcPct val="90000"/>
              </a:lnSpc>
            </a:pPr>
            <a:r>
              <a:rPr lang="en-US" altLang="zh-CN" sz="2400" b="1">
                <a:latin typeface="Comic Sans MS" pitchFamily="66" charset="0"/>
              </a:rPr>
              <a:t>when the Alpha is turned on.</a:t>
            </a:r>
            <a:r>
              <a:rPr lang="en-US" altLang="zh-CN" sz="2000">
                <a:latin typeface="Comic Sans MS" pitchFamily="66" charset="0"/>
              </a:rPr>
              <a:t> </a:t>
            </a:r>
          </a:p>
          <a:p>
            <a:pPr marL="762000" lvl="1" indent="-304800">
              <a:lnSpc>
                <a:spcPct val="90000"/>
              </a:lnSpc>
            </a:pPr>
            <a:r>
              <a:rPr lang="en-US" altLang="zh-CN" sz="2000">
                <a:latin typeface="Comic Sans MS" pitchFamily="66" charset="0"/>
              </a:rPr>
              <a:t>Hardware on the chip loads the instruction cache serially from an external PROM. (16K instructions)</a:t>
            </a:r>
          </a:p>
          <a:p>
            <a:pPr marL="762000" lvl="1" indent="-304800">
              <a:lnSpc>
                <a:spcPct val="90000"/>
              </a:lnSpc>
            </a:pPr>
            <a:r>
              <a:rPr lang="en-US" altLang="zh-CN" sz="2000">
                <a:latin typeface="Comic Sans MS" pitchFamily="66" charset="0"/>
              </a:rPr>
              <a:t>The same serial interface (and PROM) also loads configuration information that specifies L2 cache speed/timing, system port speed/timing, and much other information necessary</a:t>
            </a:r>
          </a:p>
        </p:txBody>
      </p:sp>
    </p:spTree>
  </p:cSld>
  <p:clrMapOvr>
    <a:masterClrMapping/>
  </p:clrMapOvr>
  <p:transition spd="slow">
    <p:pull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b"/>
          <p:cNvPicPr>
            <a:picLocks noChangeAspect="1" noChangeArrowheads="1"/>
          </p:cNvPicPr>
          <p:nvPr/>
        </p:nvPicPr>
        <p:blipFill>
          <a:blip r:embed="rId2"/>
          <a:srcRect/>
          <a:stretch>
            <a:fillRect/>
          </a:stretch>
        </p:blipFill>
        <p:spPr bwMode="auto">
          <a:xfrm>
            <a:off x="1066800" y="0"/>
            <a:ext cx="7772400" cy="6858000"/>
          </a:xfrm>
          <a:prstGeom prst="rect">
            <a:avLst/>
          </a:prstGeom>
          <a:noFill/>
        </p:spPr>
      </p:pic>
      <p:sp>
        <p:nvSpPr>
          <p:cNvPr id="2" name="文本框 1">
            <a:extLst>
              <a:ext uri="{FF2B5EF4-FFF2-40B4-BE49-F238E27FC236}">
                <a16:creationId xmlns:a16="http://schemas.microsoft.com/office/drawing/2014/main" id="{5207DE5B-AE3C-4AB0-BE47-70EA6E3AAE6A}"/>
              </a:ext>
            </a:extLst>
          </p:cNvPr>
          <p:cNvSpPr txBox="1"/>
          <p:nvPr/>
        </p:nvSpPr>
        <p:spPr>
          <a:xfrm>
            <a:off x="0" y="1988840"/>
            <a:ext cx="1224136" cy="2031325"/>
          </a:xfrm>
          <a:prstGeom prst="rect">
            <a:avLst/>
          </a:prstGeom>
          <a:noFill/>
        </p:spPr>
        <p:txBody>
          <a:bodyPr wrap="square" rtlCol="0">
            <a:spAutoFit/>
          </a:bodyPr>
          <a:lstStyle/>
          <a:p>
            <a:r>
              <a:rPr lang="zh-CN" altLang="en-US" sz="1800" dirty="0"/>
              <a:t>与前面的图类似，这里把指令</a:t>
            </a:r>
            <a:r>
              <a:rPr lang="en-US" altLang="zh-CN" sz="1800" dirty="0"/>
              <a:t>cache</a:t>
            </a:r>
            <a:r>
              <a:rPr lang="zh-CN" altLang="en-US" sz="1800" dirty="0"/>
              <a:t>与数据</a:t>
            </a:r>
            <a:r>
              <a:rPr lang="en-US" altLang="zh-CN" sz="1800" dirty="0"/>
              <a:t>cache</a:t>
            </a:r>
            <a:r>
              <a:rPr lang="zh-CN" altLang="en-US" sz="1800" dirty="0"/>
              <a:t>分离</a:t>
            </a:r>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Rot="1" noChangeArrowheads="1"/>
          </p:cNvSpPr>
          <p:nvPr>
            <p:ph type="title"/>
          </p:nvPr>
        </p:nvSpPr>
        <p:spPr>
          <a:xfrm>
            <a:off x="214283" y="0"/>
            <a:ext cx="8929718" cy="1000108"/>
          </a:xfrm>
        </p:spPr>
        <p:txBody>
          <a:bodyPr/>
          <a:lstStyle/>
          <a:p>
            <a:r>
              <a:rPr lang="en-US" altLang="zh-CN" sz="3900" dirty="0">
                <a:solidFill>
                  <a:srgbClr val="0000FF"/>
                </a:solidFill>
              </a:rPr>
              <a:t>1</a:t>
            </a:r>
            <a:r>
              <a:rPr lang="en-US" altLang="zh-CN" sz="3900" baseline="30000" dirty="0">
                <a:solidFill>
                  <a:srgbClr val="0000FF"/>
                </a:solidFill>
              </a:rPr>
              <a:t>st</a:t>
            </a:r>
            <a:r>
              <a:rPr lang="en-US" altLang="zh-CN" sz="3900" dirty="0">
                <a:solidFill>
                  <a:srgbClr val="0000FF"/>
                </a:solidFill>
              </a:rPr>
              <a:t> </a:t>
            </a:r>
            <a:r>
              <a:rPr lang="en-US" altLang="zh-CN" sz="3500" dirty="0"/>
              <a:t>Technique for Higher Bandwidth</a:t>
            </a:r>
            <a:r>
              <a:rPr lang="en-US" altLang="zh-CN" sz="3900" dirty="0"/>
              <a:t> </a:t>
            </a:r>
            <a:br>
              <a:rPr lang="en-US" altLang="zh-CN" sz="3900" dirty="0"/>
            </a:br>
            <a:r>
              <a:rPr lang="en-US" altLang="zh-CN" sz="3200" dirty="0">
                <a:solidFill>
                  <a:srgbClr val="0000FF"/>
                </a:solidFill>
              </a:rPr>
              <a:t>Wider Main Memory</a:t>
            </a:r>
            <a:r>
              <a:rPr lang="en-US" altLang="zh-CN" sz="4300" dirty="0"/>
              <a:t> </a:t>
            </a:r>
          </a:p>
        </p:txBody>
      </p:sp>
      <p:sp>
        <p:nvSpPr>
          <p:cNvPr id="46082" name="Rectangle 2"/>
          <p:cNvSpPr>
            <a:spLocks noGrp="1" noRot="1" noChangeArrowheads="1"/>
          </p:cNvSpPr>
          <p:nvPr>
            <p:ph idx="1"/>
          </p:nvPr>
        </p:nvSpPr>
        <p:spPr>
          <a:xfrm>
            <a:off x="357158" y="1501775"/>
            <a:ext cx="8405842" cy="4427555"/>
          </a:xfrm>
        </p:spPr>
        <p:txBody>
          <a:bodyPr/>
          <a:lstStyle/>
          <a:p>
            <a:r>
              <a:rPr lang="en-US" altLang="zh-CN" sz="2000" dirty="0" err="1">
                <a:solidFill>
                  <a:srgbClr val="000000"/>
                </a:solidFill>
                <a:latin typeface="Comic Sans MS" pitchFamily="66" charset="0"/>
              </a:rPr>
              <a:t>Amdahl’law</a:t>
            </a:r>
            <a:r>
              <a:rPr lang="en-US" altLang="zh-CN" sz="2000" dirty="0">
                <a:solidFill>
                  <a:srgbClr val="000000"/>
                </a:solidFill>
                <a:latin typeface="Comic Sans MS" pitchFamily="66" charset="0"/>
              </a:rPr>
              <a:t> suggested that memory capacity should grow linearly with CPU speed.</a:t>
            </a:r>
            <a:r>
              <a:rPr lang="en-US" altLang="zh-CN" sz="2000" dirty="0">
                <a:latin typeface="Comic Sans MS" pitchFamily="66" charset="0"/>
              </a:rPr>
              <a:t> </a:t>
            </a:r>
          </a:p>
          <a:p>
            <a:r>
              <a:rPr lang="en-US" altLang="zh-CN" sz="2400" dirty="0" err="1">
                <a:latin typeface="Comic Sans MS" pitchFamily="66" charset="0"/>
              </a:rPr>
              <a:t>Retrospecting</a:t>
            </a:r>
            <a:endParaRPr lang="en-US" altLang="zh-CN" sz="2400" dirty="0">
              <a:latin typeface="Comic Sans MS" pitchFamily="66" charset="0"/>
            </a:endParaRPr>
          </a:p>
          <a:p>
            <a:pPr lvl="1"/>
            <a:r>
              <a:rPr lang="en-US" altLang="zh-CN" sz="2000" dirty="0">
                <a:latin typeface="Comic Sans MS" pitchFamily="66" charset="0"/>
              </a:rPr>
              <a:t>Memory capacity grows four-fold every three years to supply this demand. </a:t>
            </a:r>
          </a:p>
          <a:p>
            <a:pPr lvl="1"/>
            <a:r>
              <a:rPr lang="en-US" altLang="zh-CN" sz="2000" dirty="0">
                <a:latin typeface="Comic Sans MS" pitchFamily="66" charset="0"/>
              </a:rPr>
              <a:t>The CPU-DRAM performance gap is a problem, however, DRAM performance improvement is only about 5% per year. </a:t>
            </a:r>
          </a:p>
          <a:p>
            <a:r>
              <a:rPr lang="en-US" altLang="zh-CN" sz="2400" dirty="0">
                <a:solidFill>
                  <a:schemeClr val="tx2"/>
                </a:solidFill>
                <a:latin typeface="Comic Sans MS" pitchFamily="66" charset="0"/>
              </a:rPr>
              <a:t>Wider Main Memory</a:t>
            </a:r>
          </a:p>
          <a:p>
            <a:pPr lvl="1"/>
            <a:r>
              <a:rPr lang="en-US" altLang="zh-CN" sz="2000" dirty="0">
                <a:solidFill>
                  <a:srgbClr val="0000FF"/>
                </a:solidFill>
                <a:latin typeface="Comic Sans MS" pitchFamily="66" charset="0"/>
              </a:rPr>
              <a:t>Doubling or quadrupling the width of the cache and the memory</a:t>
            </a:r>
          </a:p>
          <a:p>
            <a:pPr lvl="1"/>
            <a:r>
              <a:rPr lang="en-US" altLang="zh-CN" sz="2000" dirty="0">
                <a:latin typeface="Comic Sans MS" pitchFamily="66" charset="0"/>
              </a:rPr>
              <a:t>It will therefore double or quadruple the memory bandwidth. </a:t>
            </a:r>
            <a:endParaRPr lang="en-US" altLang="zh-CN" sz="1800" dirty="0"/>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285720" y="76200"/>
            <a:ext cx="8858280" cy="838200"/>
          </a:xfrm>
        </p:spPr>
        <p:txBody>
          <a:bodyPr/>
          <a:lstStyle/>
          <a:p>
            <a:r>
              <a:rPr lang="en-US" altLang="zh-CN" sz="3600" dirty="0"/>
              <a:t> Many Words in Single bank </a:t>
            </a:r>
          </a:p>
        </p:txBody>
      </p:sp>
      <p:grpSp>
        <p:nvGrpSpPr>
          <p:cNvPr id="47107" name="Group 3"/>
          <p:cNvGrpSpPr>
            <a:grpSpLocks/>
          </p:cNvGrpSpPr>
          <p:nvPr/>
        </p:nvGrpSpPr>
        <p:grpSpPr bwMode="auto">
          <a:xfrm>
            <a:off x="611188" y="981075"/>
            <a:ext cx="944562" cy="4800600"/>
            <a:chOff x="4944" y="1056"/>
            <a:chExt cx="595" cy="3024"/>
          </a:xfrm>
        </p:grpSpPr>
        <p:pic>
          <p:nvPicPr>
            <p:cNvPr id="47108" name="Picture 4"/>
            <p:cNvPicPr>
              <a:picLocks noChangeAspect="1" noChangeArrowheads="1"/>
            </p:cNvPicPr>
            <p:nvPr/>
          </p:nvPicPr>
          <p:blipFill>
            <a:blip r:embed="rId2"/>
            <a:srcRect/>
            <a:stretch>
              <a:fillRect/>
            </a:stretch>
          </p:blipFill>
          <p:spPr bwMode="auto">
            <a:xfrm>
              <a:off x="4944" y="1056"/>
              <a:ext cx="595" cy="3024"/>
            </a:xfrm>
            <a:prstGeom prst="rect">
              <a:avLst/>
            </a:prstGeom>
            <a:noFill/>
            <a:ln w="19050">
              <a:noFill/>
              <a:miter lim="800000"/>
              <a:headEnd/>
              <a:tailEnd type="none" w="sm" len="med"/>
            </a:ln>
            <a:effectLst/>
          </p:spPr>
        </p:pic>
        <p:sp>
          <p:nvSpPr>
            <p:cNvPr id="47109" name="Rectangle 5"/>
            <p:cNvSpPr>
              <a:spLocks noChangeArrowheads="1"/>
            </p:cNvSpPr>
            <p:nvPr/>
          </p:nvSpPr>
          <p:spPr bwMode="auto">
            <a:xfrm>
              <a:off x="4992" y="2421"/>
              <a:ext cx="480" cy="1584"/>
            </a:xfrm>
            <a:prstGeom prst="rect">
              <a:avLst/>
            </a:prstGeom>
            <a:solidFill>
              <a:srgbClr val="FFF0E7"/>
            </a:solidFill>
            <a:ln w="19050">
              <a:solidFill>
                <a:schemeClr val="hlink"/>
              </a:solidFill>
              <a:miter lim="800000"/>
              <a:headEnd/>
              <a:tailEnd type="none" w="sm" len="med"/>
            </a:ln>
            <a:effectLst/>
          </p:spPr>
          <p:txBody>
            <a:bodyPr wrap="none" anchor="ctr">
              <a:spAutoFit/>
            </a:bodyPr>
            <a:lstStyle/>
            <a:p>
              <a:endParaRPr lang="zh-CN" altLang="en-US"/>
            </a:p>
          </p:txBody>
        </p:sp>
        <p:sp>
          <p:nvSpPr>
            <p:cNvPr id="47110" name="Text Box 6"/>
            <p:cNvSpPr txBox="1">
              <a:spLocks noChangeArrowheads="1"/>
            </p:cNvSpPr>
            <p:nvPr/>
          </p:nvSpPr>
          <p:spPr bwMode="auto">
            <a:xfrm rot="-5400000">
              <a:off x="4859" y="3072"/>
              <a:ext cx="768" cy="231"/>
            </a:xfrm>
            <a:prstGeom prst="rect">
              <a:avLst/>
            </a:prstGeom>
            <a:noFill/>
            <a:ln w="19050">
              <a:noFill/>
              <a:miter lim="800000"/>
              <a:headEnd/>
              <a:tailEnd type="none" w="sm" len="med"/>
            </a:ln>
            <a:effectLst/>
          </p:spPr>
          <p:txBody>
            <a:bodyPr>
              <a:spAutoFit/>
            </a:bodyPr>
            <a:lstStyle/>
            <a:p>
              <a:pPr algn="ctr" eaLnBrk="0" hangingPunct="0">
                <a:spcBef>
                  <a:spcPct val="50000"/>
                </a:spcBef>
              </a:pPr>
              <a:r>
                <a:rPr lang="en-US" altLang="zh-CN" sz="1800" b="1">
                  <a:solidFill>
                    <a:schemeClr val="tx1"/>
                  </a:solidFill>
                  <a:latin typeface="CG Omega" pitchFamily="34" charset="0"/>
                </a:rPr>
                <a:t>Memory </a:t>
              </a:r>
            </a:p>
          </p:txBody>
        </p:sp>
      </p:grpSp>
      <p:sp>
        <p:nvSpPr>
          <p:cNvPr id="47111" name="Line 7"/>
          <p:cNvSpPr>
            <a:spLocks noChangeShapeType="1"/>
          </p:cNvSpPr>
          <p:nvPr/>
        </p:nvSpPr>
        <p:spPr bwMode="auto">
          <a:xfrm>
            <a:off x="2427288" y="2733675"/>
            <a:ext cx="2057400" cy="0"/>
          </a:xfrm>
          <a:prstGeom prst="line">
            <a:avLst/>
          </a:prstGeom>
          <a:noFill/>
          <a:ln w="38100">
            <a:solidFill>
              <a:srgbClr val="0000FF"/>
            </a:solidFill>
            <a:round/>
            <a:headEnd/>
            <a:tailEnd type="triangle" w="sm" len="med"/>
          </a:ln>
          <a:effectLst/>
        </p:spPr>
        <p:txBody>
          <a:bodyPr wrap="none" anchor="ctr">
            <a:spAutoFit/>
          </a:bodyPr>
          <a:lstStyle/>
          <a:p>
            <a:endParaRPr lang="zh-CN" altLang="en-US"/>
          </a:p>
        </p:txBody>
      </p:sp>
      <p:sp>
        <p:nvSpPr>
          <p:cNvPr id="47112" name="Text Box 8"/>
          <p:cNvSpPr txBox="1">
            <a:spLocks noChangeArrowheads="1"/>
          </p:cNvSpPr>
          <p:nvPr/>
        </p:nvSpPr>
        <p:spPr bwMode="auto">
          <a:xfrm>
            <a:off x="1817688" y="1590675"/>
            <a:ext cx="3124200" cy="915988"/>
          </a:xfrm>
          <a:prstGeom prst="rect">
            <a:avLst/>
          </a:prstGeom>
          <a:noFill/>
          <a:ln w="19050">
            <a:noFill/>
            <a:miter lim="800000"/>
            <a:headEnd/>
            <a:tailEnd type="none" w="sm" len="med"/>
          </a:ln>
          <a:effectLst/>
        </p:spPr>
        <p:txBody>
          <a:bodyPr>
            <a:spAutoFit/>
          </a:bodyPr>
          <a:lstStyle/>
          <a:p>
            <a:pPr algn="ctr" eaLnBrk="0" hangingPunct="0"/>
            <a:r>
              <a:rPr lang="en-US" altLang="zh-CN" sz="1800" b="1">
                <a:solidFill>
                  <a:schemeClr val="tx1"/>
                </a:solidFill>
                <a:latin typeface="Comic Sans MS" pitchFamily="66" charset="0"/>
              </a:rPr>
              <a:t>Widening memory:</a:t>
            </a:r>
          </a:p>
          <a:p>
            <a:pPr algn="ctr" eaLnBrk="0" hangingPunct="0"/>
            <a:r>
              <a:rPr lang="en-US" altLang="zh-CN" sz="1800" b="1">
                <a:solidFill>
                  <a:schemeClr val="tx1"/>
                </a:solidFill>
                <a:latin typeface="Comic Sans MS" pitchFamily="66" charset="0"/>
              </a:rPr>
              <a:t>Doubles /quadruples</a:t>
            </a:r>
          </a:p>
          <a:p>
            <a:pPr algn="ctr" eaLnBrk="0" hangingPunct="0"/>
            <a:r>
              <a:rPr lang="en-US" altLang="zh-CN" sz="1800" b="1">
                <a:solidFill>
                  <a:schemeClr val="tx1"/>
                </a:solidFill>
                <a:latin typeface="Comic Sans MS" pitchFamily="66" charset="0"/>
              </a:rPr>
              <a:t>Memory and Bandwidth</a:t>
            </a:r>
          </a:p>
        </p:txBody>
      </p:sp>
      <p:sp>
        <p:nvSpPr>
          <p:cNvPr id="47113" name="Text Box 9"/>
          <p:cNvSpPr txBox="1">
            <a:spLocks noChangeArrowheads="1"/>
          </p:cNvSpPr>
          <p:nvPr/>
        </p:nvSpPr>
        <p:spPr bwMode="auto">
          <a:xfrm>
            <a:off x="1665288" y="3267075"/>
            <a:ext cx="3581400" cy="2563813"/>
          </a:xfrm>
          <a:prstGeom prst="rect">
            <a:avLst/>
          </a:prstGeom>
          <a:noFill/>
          <a:ln w="19050">
            <a:noFill/>
            <a:miter lim="800000"/>
            <a:headEnd/>
            <a:tailEnd type="none" w="sm" len="med"/>
          </a:ln>
          <a:effectLst/>
        </p:spPr>
        <p:txBody>
          <a:bodyPr>
            <a:spAutoFit/>
          </a:bodyPr>
          <a:lstStyle/>
          <a:p>
            <a:pPr eaLnBrk="0" hangingPunct="0"/>
            <a:r>
              <a:rPr lang="en-US" altLang="zh-CN" sz="1800" b="1">
                <a:latin typeface="Comic Sans MS" pitchFamily="66" charset="0"/>
              </a:rPr>
              <a:t>Disadvantages:    bus</a:t>
            </a:r>
          </a:p>
          <a:p>
            <a:pPr eaLnBrk="0" hangingPunct="0">
              <a:buFontTx/>
              <a:buChar char="•"/>
            </a:pPr>
            <a:r>
              <a:rPr lang="en-US" altLang="zh-CN" sz="1800" b="1">
                <a:solidFill>
                  <a:schemeClr val="tx1"/>
                </a:solidFill>
                <a:latin typeface="Comic Sans MS" pitchFamily="66" charset="0"/>
              </a:rPr>
              <a:t> MUX required on critical path to allow word access</a:t>
            </a:r>
          </a:p>
          <a:p>
            <a:pPr eaLnBrk="0" hangingPunct="0">
              <a:buFontTx/>
              <a:buChar char="•"/>
            </a:pPr>
            <a:endParaRPr lang="en-US" altLang="zh-CN" sz="1800" b="1">
              <a:solidFill>
                <a:schemeClr val="tx1"/>
              </a:solidFill>
              <a:latin typeface="Comic Sans MS" pitchFamily="66" charset="0"/>
            </a:endParaRPr>
          </a:p>
          <a:p>
            <a:pPr eaLnBrk="0" hangingPunct="0">
              <a:buFontTx/>
              <a:buChar char="•"/>
            </a:pPr>
            <a:r>
              <a:rPr lang="en-US" altLang="zh-CN" sz="1800" b="1">
                <a:solidFill>
                  <a:schemeClr val="tx1"/>
                </a:solidFill>
                <a:latin typeface="Comic Sans MS" pitchFamily="66" charset="0"/>
              </a:rPr>
              <a:t> Increase minimum memory increment purchased by customer.</a:t>
            </a:r>
          </a:p>
          <a:p>
            <a:pPr eaLnBrk="0" hangingPunct="0">
              <a:buFontTx/>
              <a:buChar char="•"/>
            </a:pPr>
            <a:endParaRPr lang="en-US" altLang="zh-CN" sz="1800" b="1">
              <a:solidFill>
                <a:schemeClr val="tx1"/>
              </a:solidFill>
              <a:latin typeface="Comic Sans MS" pitchFamily="66" charset="0"/>
            </a:endParaRPr>
          </a:p>
          <a:p>
            <a:pPr eaLnBrk="0" hangingPunct="0">
              <a:buFontTx/>
              <a:buChar char="•"/>
            </a:pPr>
            <a:r>
              <a:rPr lang="en-US" altLang="zh-CN" sz="1800" b="1">
                <a:solidFill>
                  <a:schemeClr val="tx1"/>
                </a:solidFill>
                <a:latin typeface="Comic Sans MS" pitchFamily="66" charset="0"/>
              </a:rPr>
              <a:t> Complicates error correction  </a:t>
            </a:r>
          </a:p>
        </p:txBody>
      </p:sp>
      <p:graphicFrame>
        <p:nvGraphicFramePr>
          <p:cNvPr id="47114" name="Object 10"/>
          <p:cNvGraphicFramePr>
            <a:graphicFrameLocks noChangeAspect="1"/>
          </p:cNvGraphicFramePr>
          <p:nvPr/>
        </p:nvGraphicFramePr>
        <p:xfrm>
          <a:off x="5148263" y="981075"/>
          <a:ext cx="3756025" cy="5029200"/>
        </p:xfrm>
        <a:graphic>
          <a:graphicData uri="http://schemas.openxmlformats.org/presentationml/2006/ole">
            <mc:AlternateContent xmlns:mc="http://schemas.openxmlformats.org/markup-compatibility/2006">
              <mc:Choice xmlns:v="urn:schemas-microsoft-com:vml" Requires="v">
                <p:oleObj name="位图图像" r:id="rId3" imgW="2423370" imgH="3330229" progId="PBrush">
                  <p:embed/>
                </p:oleObj>
              </mc:Choice>
              <mc:Fallback>
                <p:oleObj name="位图图像" r:id="rId3" imgW="2423370" imgH="3330229" progId="PBrush">
                  <p:embed/>
                  <p:pic>
                    <p:nvPicPr>
                      <p:cNvPr id="4711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981075"/>
                        <a:ext cx="3756025" cy="5029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Rot="1" noChangeArrowheads="1"/>
          </p:cNvSpPr>
          <p:nvPr>
            <p:ph type="title"/>
          </p:nvPr>
        </p:nvSpPr>
        <p:spPr>
          <a:xfrm>
            <a:off x="285720" y="76200"/>
            <a:ext cx="8858280" cy="688975"/>
          </a:xfrm>
        </p:spPr>
        <p:txBody>
          <a:bodyPr/>
          <a:lstStyle/>
          <a:p>
            <a:r>
              <a:rPr lang="en-US" altLang="zh-CN" sz="4000" dirty="0" err="1"/>
              <a:t>Perf</a:t>
            </a:r>
            <a:r>
              <a:rPr lang="en-US" altLang="zh-CN" sz="4000" dirty="0"/>
              <a:t>. in the Technique</a:t>
            </a:r>
            <a:r>
              <a:rPr lang="en-US" altLang="zh-CN" sz="3500" dirty="0"/>
              <a:t> </a:t>
            </a:r>
          </a:p>
        </p:txBody>
      </p:sp>
      <p:sp>
        <p:nvSpPr>
          <p:cNvPr id="48130" name="Rectangle 2"/>
          <p:cNvSpPr>
            <a:spLocks noGrp="1" noRot="1" noChangeArrowheads="1"/>
          </p:cNvSpPr>
          <p:nvPr>
            <p:ph idx="1"/>
          </p:nvPr>
        </p:nvSpPr>
        <p:spPr>
          <a:xfrm>
            <a:off x="285720" y="1071546"/>
            <a:ext cx="8534400" cy="5181600"/>
          </a:xfrm>
        </p:spPr>
        <p:txBody>
          <a:bodyPr/>
          <a:lstStyle/>
          <a:p>
            <a:r>
              <a:rPr lang="en-US" altLang="zh-CN" sz="2400" dirty="0">
                <a:solidFill>
                  <a:schemeClr val="tx2"/>
                </a:solidFill>
                <a:latin typeface="Comic Sans MS" pitchFamily="66" charset="0"/>
              </a:rPr>
              <a:t>With a main memory width of 2 words</a:t>
            </a:r>
          </a:p>
          <a:p>
            <a:pPr>
              <a:buFont typeface="Wingdings" pitchFamily="2" charset="2"/>
              <a:buNone/>
            </a:pPr>
            <a:r>
              <a:rPr lang="en-US" altLang="zh-CN" sz="2400" dirty="0">
                <a:solidFill>
                  <a:schemeClr val="tx2"/>
                </a:solidFill>
                <a:latin typeface="Comic Sans MS" pitchFamily="66" charset="0"/>
              </a:rPr>
              <a:t>	The miss penalty:</a:t>
            </a:r>
            <a:r>
              <a:rPr lang="en-US" altLang="zh-CN" sz="2400" dirty="0">
                <a:solidFill>
                  <a:schemeClr val="accent2"/>
                </a:solidFill>
                <a:latin typeface="Comic Sans MS" pitchFamily="66" charset="0"/>
              </a:rPr>
              <a:t>	</a:t>
            </a:r>
            <a:r>
              <a:rPr lang="en-US" altLang="zh-CN" sz="2400" dirty="0">
                <a:solidFill>
                  <a:schemeClr val="hlink"/>
                </a:solidFill>
                <a:latin typeface="Comic Sans MS" pitchFamily="66" charset="0"/>
              </a:rPr>
              <a:t> </a:t>
            </a:r>
            <a:r>
              <a:rPr lang="en-US" altLang="zh-CN" sz="2400" dirty="0">
                <a:latin typeface="Comic Sans MS" pitchFamily="66" charset="0"/>
              </a:rPr>
              <a:t> </a:t>
            </a:r>
            <a:r>
              <a:rPr lang="en-US" altLang="zh-CN" sz="2400" dirty="0" err="1">
                <a:latin typeface="Comic Sans MS" pitchFamily="66" charset="0"/>
              </a:rPr>
              <a:t>4words</a:t>
            </a:r>
            <a:r>
              <a:rPr lang="en-US" altLang="zh-CN" sz="2400" dirty="0">
                <a:latin typeface="Comic Sans MS" pitchFamily="66" charset="0"/>
              </a:rPr>
              <a:t>/Block</a:t>
            </a:r>
          </a:p>
          <a:p>
            <a:pPr>
              <a:buFont typeface="Wingdings" pitchFamily="2" charset="2"/>
              <a:buNone/>
            </a:pPr>
            <a:r>
              <a:rPr lang="en-US" altLang="zh-CN" sz="2400" dirty="0">
                <a:latin typeface="Comic Sans MS" pitchFamily="66" charset="0"/>
              </a:rPr>
              <a:t>			2×(4+56+4)</a:t>
            </a:r>
            <a:r>
              <a:rPr lang="zh-CN" altLang="en-US" sz="2400" dirty="0">
                <a:latin typeface="Comic Sans MS" pitchFamily="66" charset="0"/>
              </a:rPr>
              <a:t>＝</a:t>
            </a:r>
            <a:r>
              <a:rPr lang="en-US" altLang="zh-CN" sz="2400" dirty="0">
                <a:latin typeface="Comic Sans MS" pitchFamily="66" charset="0"/>
              </a:rPr>
              <a:t>128 </a:t>
            </a:r>
            <a:r>
              <a:rPr lang="en-US" altLang="zh-CN" sz="2400" dirty="0" err="1">
                <a:latin typeface="Comic Sans MS" pitchFamily="66" charset="0"/>
              </a:rPr>
              <a:t>CLKs</a:t>
            </a:r>
            <a:endParaRPr lang="en-US" altLang="zh-CN" sz="2400" dirty="0">
              <a:latin typeface="Comic Sans MS" pitchFamily="66" charset="0"/>
            </a:endParaRPr>
          </a:p>
          <a:p>
            <a:pPr>
              <a:buFont typeface="Wingdings" pitchFamily="2" charset="2"/>
              <a:buNone/>
            </a:pPr>
            <a:r>
              <a:rPr lang="en-US" altLang="zh-CN" sz="2400" dirty="0">
                <a:solidFill>
                  <a:schemeClr val="accent2"/>
                </a:solidFill>
                <a:latin typeface="Comic Sans MS" pitchFamily="66" charset="0"/>
              </a:rPr>
              <a:t>     </a:t>
            </a:r>
            <a:r>
              <a:rPr lang="en-US" altLang="zh-CN" sz="2400" dirty="0">
                <a:solidFill>
                  <a:schemeClr val="tx2"/>
                </a:solidFill>
                <a:latin typeface="Comic Sans MS" pitchFamily="66" charset="0"/>
              </a:rPr>
              <a:t>Bandwidth :</a:t>
            </a:r>
          </a:p>
          <a:p>
            <a:pPr>
              <a:buFont typeface="Wingdings" pitchFamily="2" charset="2"/>
              <a:buNone/>
            </a:pPr>
            <a:endParaRPr lang="en-US" altLang="zh-CN" sz="2400" dirty="0">
              <a:solidFill>
                <a:schemeClr val="tx2"/>
              </a:solidFill>
              <a:latin typeface="Comic Sans MS" pitchFamily="66" charset="0"/>
            </a:endParaRPr>
          </a:p>
          <a:p>
            <a:pPr>
              <a:buFont typeface="Wingdings" pitchFamily="2" charset="2"/>
              <a:buNone/>
            </a:pPr>
            <a:endParaRPr lang="en-US" altLang="zh-CN" sz="2400" dirty="0">
              <a:solidFill>
                <a:schemeClr val="accent2"/>
              </a:solidFill>
              <a:latin typeface="Comic Sans MS" pitchFamily="66" charset="0"/>
            </a:endParaRPr>
          </a:p>
          <a:p>
            <a:r>
              <a:rPr lang="en-US" altLang="zh-CN" sz="2400" dirty="0">
                <a:solidFill>
                  <a:schemeClr val="tx2"/>
                </a:solidFill>
                <a:latin typeface="Comic Sans MS" pitchFamily="66" charset="0"/>
              </a:rPr>
              <a:t>With a main memory width of 4 words</a:t>
            </a:r>
          </a:p>
          <a:p>
            <a:pPr>
              <a:buFont typeface="Wingdings" pitchFamily="2" charset="2"/>
              <a:buNone/>
            </a:pPr>
            <a:r>
              <a:rPr lang="en-US" altLang="zh-CN" sz="2400" dirty="0">
                <a:solidFill>
                  <a:schemeClr val="tx2"/>
                </a:solidFill>
                <a:latin typeface="Comic Sans MS" pitchFamily="66" charset="0"/>
              </a:rPr>
              <a:t>	The miss penalty:</a:t>
            </a:r>
            <a:r>
              <a:rPr lang="en-US" altLang="zh-CN" sz="2400" dirty="0">
                <a:solidFill>
                  <a:schemeClr val="accent2"/>
                </a:solidFill>
                <a:latin typeface="Comic Sans MS" pitchFamily="66" charset="0"/>
              </a:rPr>
              <a:t>	</a:t>
            </a:r>
            <a:r>
              <a:rPr lang="en-US" altLang="zh-CN" sz="2400" dirty="0">
                <a:solidFill>
                  <a:schemeClr val="hlink"/>
                </a:solidFill>
                <a:latin typeface="Comic Sans MS" pitchFamily="66" charset="0"/>
              </a:rPr>
              <a:t> </a:t>
            </a:r>
            <a:r>
              <a:rPr lang="en-US" altLang="zh-CN" sz="2400" dirty="0">
                <a:latin typeface="Comic Sans MS" pitchFamily="66" charset="0"/>
              </a:rPr>
              <a:t> </a:t>
            </a:r>
            <a:r>
              <a:rPr lang="en-US" altLang="zh-CN" sz="2400" dirty="0" err="1">
                <a:latin typeface="Comic Sans MS" pitchFamily="66" charset="0"/>
              </a:rPr>
              <a:t>4words</a:t>
            </a:r>
            <a:r>
              <a:rPr lang="en-US" altLang="zh-CN" sz="2400" dirty="0">
                <a:latin typeface="Comic Sans MS" pitchFamily="66" charset="0"/>
              </a:rPr>
              <a:t>/Block</a:t>
            </a:r>
          </a:p>
          <a:p>
            <a:pPr>
              <a:buFont typeface="Wingdings" pitchFamily="2" charset="2"/>
              <a:buNone/>
            </a:pPr>
            <a:r>
              <a:rPr lang="en-US" altLang="zh-CN" sz="2400" dirty="0">
                <a:latin typeface="Comic Sans MS" pitchFamily="66" charset="0"/>
              </a:rPr>
              <a:t>			1×(4+56+4)</a:t>
            </a:r>
            <a:r>
              <a:rPr lang="zh-CN" altLang="en-US" sz="2400" dirty="0">
                <a:latin typeface="Comic Sans MS" pitchFamily="66" charset="0"/>
              </a:rPr>
              <a:t>＝</a:t>
            </a:r>
            <a:r>
              <a:rPr lang="en-US" altLang="zh-CN" sz="2400" dirty="0">
                <a:latin typeface="Comic Sans MS" pitchFamily="66" charset="0"/>
              </a:rPr>
              <a:t>64 </a:t>
            </a:r>
            <a:r>
              <a:rPr lang="en-US" altLang="zh-CN" sz="2400" dirty="0" err="1">
                <a:latin typeface="Comic Sans MS" pitchFamily="66" charset="0"/>
              </a:rPr>
              <a:t>CLKs</a:t>
            </a:r>
            <a:endParaRPr lang="en-US" altLang="zh-CN" sz="2400" dirty="0">
              <a:latin typeface="Comic Sans MS" pitchFamily="66" charset="0"/>
            </a:endParaRPr>
          </a:p>
          <a:p>
            <a:pPr>
              <a:buFont typeface="Wingdings" pitchFamily="2" charset="2"/>
              <a:buNone/>
            </a:pPr>
            <a:r>
              <a:rPr lang="en-US" altLang="zh-CN" sz="2400" dirty="0">
                <a:solidFill>
                  <a:schemeClr val="accent2"/>
                </a:solidFill>
                <a:latin typeface="Comic Sans MS" pitchFamily="66" charset="0"/>
              </a:rPr>
              <a:t>     </a:t>
            </a:r>
            <a:r>
              <a:rPr lang="en-US" altLang="zh-CN" sz="2400" dirty="0">
                <a:solidFill>
                  <a:schemeClr val="tx2"/>
                </a:solidFill>
                <a:latin typeface="Comic Sans MS" pitchFamily="66" charset="0"/>
              </a:rPr>
              <a:t>Bandwidth :</a:t>
            </a:r>
            <a:endParaRPr lang="en-US" altLang="zh-CN" sz="3100" dirty="0">
              <a:solidFill>
                <a:schemeClr val="tx2"/>
              </a:solidFill>
            </a:endParaRPr>
          </a:p>
        </p:txBody>
      </p:sp>
      <p:grpSp>
        <p:nvGrpSpPr>
          <p:cNvPr id="48132" name="Group 4"/>
          <p:cNvGrpSpPr>
            <a:grpSpLocks/>
          </p:cNvGrpSpPr>
          <p:nvPr/>
        </p:nvGrpSpPr>
        <p:grpSpPr bwMode="auto">
          <a:xfrm>
            <a:off x="2987675" y="2708275"/>
            <a:ext cx="1852613" cy="776288"/>
            <a:chOff x="1967" y="3120"/>
            <a:chExt cx="1167" cy="489"/>
          </a:xfrm>
        </p:grpSpPr>
        <p:sp>
          <p:nvSpPr>
            <p:cNvPr id="48133" name="Rectangle 5"/>
            <p:cNvSpPr>
              <a:spLocks noChangeArrowheads="1"/>
            </p:cNvSpPr>
            <p:nvPr/>
          </p:nvSpPr>
          <p:spPr bwMode="auto">
            <a:xfrm>
              <a:off x="1967" y="3120"/>
              <a:ext cx="54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4×8</a:t>
              </a:r>
            </a:p>
          </p:txBody>
        </p:sp>
        <p:sp>
          <p:nvSpPr>
            <p:cNvPr id="48134" name="Rectangle 6"/>
            <p:cNvSpPr>
              <a:spLocks noChangeArrowheads="1"/>
            </p:cNvSpPr>
            <p:nvPr/>
          </p:nvSpPr>
          <p:spPr bwMode="auto">
            <a:xfrm>
              <a:off x="2026" y="3321"/>
              <a:ext cx="467"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128</a:t>
              </a:r>
            </a:p>
          </p:txBody>
        </p:sp>
        <p:sp>
          <p:nvSpPr>
            <p:cNvPr id="48135" name="Line 7"/>
            <p:cNvSpPr>
              <a:spLocks noChangeShapeType="1"/>
            </p:cNvSpPr>
            <p:nvPr/>
          </p:nvSpPr>
          <p:spPr bwMode="auto">
            <a:xfrm>
              <a:off x="1968" y="3360"/>
              <a:ext cx="576" cy="0"/>
            </a:xfrm>
            <a:prstGeom prst="line">
              <a:avLst/>
            </a:prstGeom>
            <a:noFill/>
            <a:ln w="19050">
              <a:solidFill>
                <a:schemeClr val="hlink"/>
              </a:solidFill>
              <a:round/>
              <a:headEnd/>
              <a:tailEnd type="none" w="sm" len="med"/>
            </a:ln>
            <a:effectLst/>
          </p:spPr>
          <p:txBody>
            <a:bodyPr anchor="ctr">
              <a:spAutoFit/>
            </a:bodyPr>
            <a:lstStyle/>
            <a:p>
              <a:endParaRPr lang="zh-CN" altLang="en-US"/>
            </a:p>
          </p:txBody>
        </p:sp>
        <p:sp>
          <p:nvSpPr>
            <p:cNvPr id="48136" name="Rectangle 8"/>
            <p:cNvSpPr>
              <a:spLocks noChangeArrowheads="1"/>
            </p:cNvSpPr>
            <p:nvPr/>
          </p:nvSpPr>
          <p:spPr bwMode="auto">
            <a:xfrm>
              <a:off x="2544" y="3216"/>
              <a:ext cx="309" cy="288"/>
            </a:xfrm>
            <a:prstGeom prst="rect">
              <a:avLst/>
            </a:prstGeom>
            <a:noFill/>
            <a:ln w="19050">
              <a:noFill/>
              <a:miter lim="800000"/>
              <a:headEnd/>
              <a:tailEnd type="none" w="sm" len="med"/>
            </a:ln>
            <a:effectLst/>
          </p:spPr>
          <p:txBody>
            <a:bodyPr wrap="none">
              <a:spAutoFit/>
            </a:bodyPr>
            <a:lstStyle/>
            <a:p>
              <a:pPr algn="ctr" eaLnBrk="0" hangingPunct="0"/>
              <a:r>
                <a:rPr lang="zh-CN" altLang="en-US" sz="2400" b="1">
                  <a:solidFill>
                    <a:schemeClr val="tx1"/>
                  </a:solidFill>
                  <a:latin typeface="Comic Sans MS" pitchFamily="66" charset="0"/>
                </a:rPr>
                <a:t>＝</a:t>
              </a:r>
            </a:p>
          </p:txBody>
        </p:sp>
        <p:sp>
          <p:nvSpPr>
            <p:cNvPr id="48137" name="Rectangle 9"/>
            <p:cNvSpPr>
              <a:spLocks noChangeArrowheads="1"/>
            </p:cNvSpPr>
            <p:nvPr/>
          </p:nvSpPr>
          <p:spPr bwMode="auto">
            <a:xfrm>
              <a:off x="2896" y="3120"/>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1</a:t>
              </a:r>
            </a:p>
          </p:txBody>
        </p:sp>
        <p:sp>
          <p:nvSpPr>
            <p:cNvPr id="48138" name="Rectangle 10"/>
            <p:cNvSpPr>
              <a:spLocks noChangeArrowheads="1"/>
            </p:cNvSpPr>
            <p:nvPr/>
          </p:nvSpPr>
          <p:spPr bwMode="auto">
            <a:xfrm>
              <a:off x="2901" y="3321"/>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4</a:t>
              </a:r>
            </a:p>
          </p:txBody>
        </p:sp>
        <p:sp>
          <p:nvSpPr>
            <p:cNvPr id="48139" name="Line 11"/>
            <p:cNvSpPr>
              <a:spLocks noChangeShapeType="1"/>
            </p:cNvSpPr>
            <p:nvPr/>
          </p:nvSpPr>
          <p:spPr bwMode="auto">
            <a:xfrm>
              <a:off x="2880" y="3360"/>
              <a:ext cx="249" cy="0"/>
            </a:xfrm>
            <a:prstGeom prst="line">
              <a:avLst/>
            </a:prstGeom>
            <a:noFill/>
            <a:ln w="19050">
              <a:solidFill>
                <a:schemeClr val="hlink"/>
              </a:solidFill>
              <a:round/>
              <a:headEnd/>
              <a:tailEnd type="none" w="sm" len="med"/>
            </a:ln>
            <a:effectLst/>
          </p:spPr>
          <p:txBody>
            <a:bodyPr anchor="ctr">
              <a:spAutoFit/>
            </a:bodyPr>
            <a:lstStyle/>
            <a:p>
              <a:endParaRPr lang="zh-CN" altLang="en-US"/>
            </a:p>
          </p:txBody>
        </p:sp>
      </p:grpSp>
      <p:grpSp>
        <p:nvGrpSpPr>
          <p:cNvPr id="48140" name="Group 12"/>
          <p:cNvGrpSpPr>
            <a:grpSpLocks/>
          </p:cNvGrpSpPr>
          <p:nvPr/>
        </p:nvGrpSpPr>
        <p:grpSpPr bwMode="auto">
          <a:xfrm>
            <a:off x="3348038" y="5157788"/>
            <a:ext cx="1852612" cy="776287"/>
            <a:chOff x="1967" y="3120"/>
            <a:chExt cx="1167" cy="489"/>
          </a:xfrm>
        </p:grpSpPr>
        <p:sp>
          <p:nvSpPr>
            <p:cNvPr id="48141" name="Rectangle 13"/>
            <p:cNvSpPr>
              <a:spLocks noChangeArrowheads="1"/>
            </p:cNvSpPr>
            <p:nvPr/>
          </p:nvSpPr>
          <p:spPr bwMode="auto">
            <a:xfrm>
              <a:off x="1967" y="3120"/>
              <a:ext cx="54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4×8</a:t>
              </a:r>
            </a:p>
          </p:txBody>
        </p:sp>
        <p:sp>
          <p:nvSpPr>
            <p:cNvPr id="48142" name="Rectangle 14"/>
            <p:cNvSpPr>
              <a:spLocks noChangeArrowheads="1"/>
            </p:cNvSpPr>
            <p:nvPr/>
          </p:nvSpPr>
          <p:spPr bwMode="auto">
            <a:xfrm>
              <a:off x="2085" y="3321"/>
              <a:ext cx="350"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64</a:t>
              </a:r>
            </a:p>
          </p:txBody>
        </p:sp>
        <p:sp>
          <p:nvSpPr>
            <p:cNvPr id="48143" name="Line 15"/>
            <p:cNvSpPr>
              <a:spLocks noChangeShapeType="1"/>
            </p:cNvSpPr>
            <p:nvPr/>
          </p:nvSpPr>
          <p:spPr bwMode="auto">
            <a:xfrm>
              <a:off x="1968" y="3360"/>
              <a:ext cx="576" cy="0"/>
            </a:xfrm>
            <a:prstGeom prst="line">
              <a:avLst/>
            </a:prstGeom>
            <a:noFill/>
            <a:ln w="19050">
              <a:solidFill>
                <a:schemeClr val="hlink"/>
              </a:solidFill>
              <a:round/>
              <a:headEnd/>
              <a:tailEnd type="none" w="sm" len="med"/>
            </a:ln>
            <a:effectLst/>
          </p:spPr>
          <p:txBody>
            <a:bodyPr anchor="ctr">
              <a:spAutoFit/>
            </a:bodyPr>
            <a:lstStyle/>
            <a:p>
              <a:endParaRPr lang="zh-CN" altLang="en-US"/>
            </a:p>
          </p:txBody>
        </p:sp>
        <p:sp>
          <p:nvSpPr>
            <p:cNvPr id="48144" name="Rectangle 16"/>
            <p:cNvSpPr>
              <a:spLocks noChangeArrowheads="1"/>
            </p:cNvSpPr>
            <p:nvPr/>
          </p:nvSpPr>
          <p:spPr bwMode="auto">
            <a:xfrm>
              <a:off x="2544" y="3216"/>
              <a:ext cx="309" cy="288"/>
            </a:xfrm>
            <a:prstGeom prst="rect">
              <a:avLst/>
            </a:prstGeom>
            <a:noFill/>
            <a:ln w="19050">
              <a:noFill/>
              <a:miter lim="800000"/>
              <a:headEnd/>
              <a:tailEnd type="none" w="sm" len="med"/>
            </a:ln>
            <a:effectLst/>
          </p:spPr>
          <p:txBody>
            <a:bodyPr wrap="none">
              <a:spAutoFit/>
            </a:bodyPr>
            <a:lstStyle/>
            <a:p>
              <a:pPr algn="ctr" eaLnBrk="0" hangingPunct="0"/>
              <a:r>
                <a:rPr lang="zh-CN" altLang="en-US" sz="2400" b="1">
                  <a:solidFill>
                    <a:schemeClr val="tx1"/>
                  </a:solidFill>
                  <a:latin typeface="Comic Sans MS" pitchFamily="66" charset="0"/>
                </a:rPr>
                <a:t>＝</a:t>
              </a:r>
            </a:p>
          </p:txBody>
        </p:sp>
        <p:sp>
          <p:nvSpPr>
            <p:cNvPr id="48145" name="Rectangle 17"/>
            <p:cNvSpPr>
              <a:spLocks noChangeArrowheads="1"/>
            </p:cNvSpPr>
            <p:nvPr/>
          </p:nvSpPr>
          <p:spPr bwMode="auto">
            <a:xfrm>
              <a:off x="2896" y="3120"/>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1</a:t>
              </a:r>
            </a:p>
          </p:txBody>
        </p:sp>
        <p:sp>
          <p:nvSpPr>
            <p:cNvPr id="48146" name="Rectangle 18"/>
            <p:cNvSpPr>
              <a:spLocks noChangeArrowheads="1"/>
            </p:cNvSpPr>
            <p:nvPr/>
          </p:nvSpPr>
          <p:spPr bwMode="auto">
            <a:xfrm>
              <a:off x="2901" y="3321"/>
              <a:ext cx="233" cy="288"/>
            </a:xfrm>
            <a:prstGeom prst="rect">
              <a:avLst/>
            </a:prstGeom>
            <a:noFill/>
            <a:ln w="19050">
              <a:noFill/>
              <a:miter lim="800000"/>
              <a:headEnd/>
              <a:tailEnd type="none" w="sm" len="med"/>
            </a:ln>
            <a:effectLst/>
          </p:spPr>
          <p:txBody>
            <a:bodyPr wrap="none">
              <a:spAutoFit/>
            </a:bodyPr>
            <a:lstStyle/>
            <a:p>
              <a:pPr algn="ctr" eaLnBrk="0" hangingPunct="0"/>
              <a:r>
                <a:rPr lang="en-US" altLang="zh-CN" sz="2400" b="1">
                  <a:solidFill>
                    <a:schemeClr val="tx1"/>
                  </a:solidFill>
                  <a:latin typeface="Comic Sans MS" pitchFamily="66" charset="0"/>
                </a:rPr>
                <a:t>2</a:t>
              </a:r>
            </a:p>
          </p:txBody>
        </p:sp>
        <p:sp>
          <p:nvSpPr>
            <p:cNvPr id="48147" name="Line 19"/>
            <p:cNvSpPr>
              <a:spLocks noChangeShapeType="1"/>
            </p:cNvSpPr>
            <p:nvPr/>
          </p:nvSpPr>
          <p:spPr bwMode="auto">
            <a:xfrm>
              <a:off x="2880" y="3360"/>
              <a:ext cx="249" cy="0"/>
            </a:xfrm>
            <a:prstGeom prst="line">
              <a:avLst/>
            </a:prstGeom>
            <a:noFill/>
            <a:ln w="19050">
              <a:solidFill>
                <a:schemeClr val="hlink"/>
              </a:solidFill>
              <a:round/>
              <a:headEnd/>
              <a:tailEnd type="none" w="sm" len="med"/>
            </a:ln>
            <a:effectLst/>
          </p:spPr>
          <p:txBody>
            <a:bodyPr anchor="ctr">
              <a:spAutoFit/>
            </a:bodyPr>
            <a:lstStyle/>
            <a:p>
              <a:endParaRPr lang="zh-CN" altLang="en-US"/>
            </a:p>
          </p:txBody>
        </p:sp>
      </p:grpSp>
    </p:spTree>
  </p:cSld>
  <p:clrMapOvr>
    <a:masterClrMapping/>
  </p:clrMapOvr>
  <p:transition spd="slow">
    <p:pull dir="ru"/>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Arch_Lab</Template>
  <TotalTime>1423</TotalTime>
  <Words>5332</Words>
  <Application>Microsoft Office PowerPoint</Application>
  <PresentationFormat>全屏显示(4:3)</PresentationFormat>
  <Paragraphs>626</Paragraphs>
  <Slides>62</Slides>
  <Notes>6</Notes>
  <HiddenSlides>0</HiddenSlides>
  <MMClips>0</MMClips>
  <ScaleCrop>false</ScaleCrop>
  <HeadingPairs>
    <vt:vector size="8" baseType="variant">
      <vt:variant>
        <vt:lpstr>已用的字体</vt:lpstr>
      </vt:variant>
      <vt:variant>
        <vt:i4>11</vt:i4>
      </vt:variant>
      <vt:variant>
        <vt:lpstr>主题</vt:lpstr>
      </vt:variant>
      <vt:variant>
        <vt:i4>7</vt:i4>
      </vt:variant>
      <vt:variant>
        <vt:lpstr>嵌入 OLE 服务器</vt:lpstr>
      </vt:variant>
      <vt:variant>
        <vt:i4>2</vt:i4>
      </vt:variant>
      <vt:variant>
        <vt:lpstr>幻灯片标题</vt:lpstr>
      </vt:variant>
      <vt:variant>
        <vt:i4>62</vt:i4>
      </vt:variant>
    </vt:vector>
  </HeadingPairs>
  <TitlesOfParts>
    <vt:vector size="82" baseType="lpstr">
      <vt:lpstr>CG Omega</vt:lpstr>
      <vt:lpstr>Times-Italic</vt:lpstr>
      <vt:lpstr>Times-Roman</vt:lpstr>
      <vt:lpstr>宋体</vt:lpstr>
      <vt:lpstr>Arial</vt:lpstr>
      <vt:lpstr>Comic Sans MS</vt:lpstr>
      <vt:lpstr>Impact</vt:lpstr>
      <vt:lpstr>Times</vt:lpstr>
      <vt:lpstr>Times New Roman</vt:lpstr>
      <vt:lpstr>Wingdings</vt:lpstr>
      <vt:lpstr>Wingdings 2</vt:lpstr>
      <vt:lpstr>1_Default Design</vt:lpstr>
      <vt:lpstr>自定义设计方案</vt:lpstr>
      <vt:lpstr>母版2</vt:lpstr>
      <vt:lpstr>Default Design</vt:lpstr>
      <vt:lpstr>诗情画意</vt:lpstr>
      <vt:lpstr>1_诗情画意</vt:lpstr>
      <vt:lpstr>SpringFestivalGreeting</vt:lpstr>
      <vt:lpstr>位图图像</vt:lpstr>
      <vt:lpstr>Picture</vt:lpstr>
      <vt:lpstr>Ch2-3 Memory Technology</vt:lpstr>
      <vt:lpstr>Memory Hierarchy</vt:lpstr>
      <vt:lpstr>Main Memory Performance</vt:lpstr>
      <vt:lpstr>Why do I freaking care?</vt:lpstr>
      <vt:lpstr>Why do I freaking care?</vt:lpstr>
      <vt:lpstr>basic memory organization</vt:lpstr>
      <vt:lpstr>1st Technique for Higher Bandwidth  Wider Main Memory </vt:lpstr>
      <vt:lpstr> Many Words in Single bank </vt:lpstr>
      <vt:lpstr>Perf. in the Technique </vt:lpstr>
      <vt:lpstr>2nd Technique for Higher Bandwidth  simple Interleaved Memory</vt:lpstr>
      <vt:lpstr>How Access Banks</vt:lpstr>
      <vt:lpstr>Performance of 4-way interleaved memory</vt:lpstr>
      <vt:lpstr>3rd Technique for Higher Bandwidth: Independent Memory Banks(多套地址、内存总线)</vt:lpstr>
      <vt:lpstr>Avoiding Memory Bank Conflicts </vt:lpstr>
      <vt:lpstr>4th Technique for Higher Bandwidth:  Avoiding Memory Bank Conflicts</vt:lpstr>
      <vt:lpstr>Innovations into DRAM chips</vt:lpstr>
      <vt:lpstr>Memory Technologies</vt:lpstr>
      <vt:lpstr>DRAM &amp; SRAM</vt:lpstr>
      <vt:lpstr>Main Memory Background</vt:lpstr>
      <vt:lpstr>DRAM logical organization  (64 Mbit)</vt:lpstr>
      <vt:lpstr>DRAM Read Timing</vt:lpstr>
      <vt:lpstr>Times of fast and slow DRAMs with each generation.</vt:lpstr>
      <vt:lpstr>Times of fast and slow DRAMs with each generation.</vt:lpstr>
      <vt:lpstr>1st Improving DRAM Performance  Fast Page Mode DRAM (FPM)</vt:lpstr>
      <vt:lpstr>2nd Improving DRAM Performance  Synchronous DRAM </vt:lpstr>
      <vt:lpstr>3rd Improving DRAM Performance  DDR--Double data rate </vt:lpstr>
      <vt:lpstr>4rd Improving DRAM Performance New DRAM Interface: RAMBUS (RDRAM)</vt:lpstr>
      <vt:lpstr>RDRAM Timing</vt:lpstr>
      <vt:lpstr>RAMBUS (RDRAM)</vt:lpstr>
      <vt:lpstr>Comparing RAMBUS and DDR SDRAM</vt:lpstr>
      <vt:lpstr>Summery</vt:lpstr>
      <vt:lpstr>5.10  virtual Memory</vt:lpstr>
      <vt:lpstr>Advantages</vt:lpstr>
      <vt:lpstr>How Does VM Work</vt:lpstr>
      <vt:lpstr>Memory Hierarchy Parameters for Virtual Memory.</vt:lpstr>
      <vt:lpstr>Cache vs. VM</vt:lpstr>
      <vt:lpstr>Paging vs. Segmentation</vt:lpstr>
      <vt:lpstr>Four Memory Hierarchy Questions Revisited</vt:lpstr>
      <vt:lpstr>Q2: How is a block found if it is in main memory?</vt:lpstr>
      <vt:lpstr>How to find a block is in memory</vt:lpstr>
      <vt:lpstr>Q3: Which block should be replaced on a virtual memory miss?</vt:lpstr>
      <vt:lpstr>Q4: What happens on a write?</vt:lpstr>
      <vt:lpstr>Techniques for Fast Address Translation</vt:lpstr>
      <vt:lpstr>Operation of the Alpha 21264 data TLB during address translation</vt:lpstr>
      <vt:lpstr>Steps for address translation</vt:lpstr>
      <vt:lpstr>Balancing smaller and larger</vt:lpstr>
      <vt:lpstr>Selecting a Page Size</vt:lpstr>
      <vt:lpstr>Multiple page size</vt:lpstr>
      <vt:lpstr>Summary of Virtual Memory and Caches</vt:lpstr>
      <vt:lpstr>PowerPoint 演示文稿</vt:lpstr>
      <vt:lpstr>Protection and        Examples of Virtual Memory</vt:lpstr>
      <vt:lpstr>Protecting Processes</vt:lpstr>
      <vt:lpstr>Three more Responsibilities</vt:lpstr>
      <vt:lpstr>Three more Responsibilities</vt:lpstr>
      <vt:lpstr>Protecting with Another Idea</vt:lpstr>
      <vt:lpstr>Protecting with Another Idea-2</vt:lpstr>
      <vt:lpstr>Protecting with Another Idea-3</vt:lpstr>
      <vt:lpstr>Segmented VM example : P476  Protection in the intel Pentium</vt:lpstr>
      <vt:lpstr>5.12 Crosscutting Issues（跨领域问题）:  the design of memory hierarchy</vt:lpstr>
      <vt:lpstr>I/O and consistency of cache data</vt:lpstr>
      <vt:lpstr>Example: Alpha 21264 Memory Hierarchy</vt:lpstr>
      <vt:lpstr>PowerPoint 演示文稿</vt:lpstr>
    </vt:vector>
  </TitlesOfParts>
  <Company>zjucs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Lec13 Memory Technology</dc:title>
  <dc:creator>jxh</dc:creator>
  <cp:lastModifiedBy>hz</cp:lastModifiedBy>
  <cp:revision>38</cp:revision>
  <dcterms:created xsi:type="dcterms:W3CDTF">2008-11-05T02:20:58Z</dcterms:created>
  <dcterms:modified xsi:type="dcterms:W3CDTF">2023-10-31T02:37:10Z</dcterms:modified>
</cp:coreProperties>
</file>