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150"/>
  </p:notesMasterIdLst>
  <p:handoutMasterIdLst>
    <p:handoutMasterId r:id="rId151"/>
  </p:handoutMasterIdLst>
  <p:sldIdLst>
    <p:sldId id="352" r:id="rId2"/>
    <p:sldId id="33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98" r:id="rId19"/>
    <p:sldId id="393" r:id="rId20"/>
    <p:sldId id="430" r:id="rId21"/>
    <p:sldId id="394" r:id="rId22"/>
    <p:sldId id="395" r:id="rId23"/>
    <p:sldId id="396" r:id="rId24"/>
    <p:sldId id="526" r:id="rId25"/>
    <p:sldId id="402" r:id="rId26"/>
    <p:sldId id="274" r:id="rId27"/>
    <p:sldId id="275" r:id="rId28"/>
    <p:sldId id="276" r:id="rId29"/>
    <p:sldId id="277" r:id="rId30"/>
    <p:sldId id="278" r:id="rId31"/>
    <p:sldId id="525" r:id="rId32"/>
    <p:sldId id="279" r:id="rId33"/>
    <p:sldId id="524" r:id="rId34"/>
    <p:sldId id="280" r:id="rId35"/>
    <p:sldId id="281" r:id="rId36"/>
    <p:sldId id="282" r:id="rId37"/>
    <p:sldId id="283" r:id="rId38"/>
    <p:sldId id="434" r:id="rId39"/>
    <p:sldId id="435" r:id="rId40"/>
    <p:sldId id="436" r:id="rId41"/>
    <p:sldId id="437" r:id="rId42"/>
    <p:sldId id="438" r:id="rId43"/>
    <p:sldId id="439" r:id="rId44"/>
    <p:sldId id="440" r:id="rId45"/>
    <p:sldId id="441" r:id="rId46"/>
    <p:sldId id="442" r:id="rId47"/>
    <p:sldId id="443" r:id="rId48"/>
    <p:sldId id="444" r:id="rId49"/>
    <p:sldId id="445" r:id="rId50"/>
    <p:sldId id="446" r:id="rId51"/>
    <p:sldId id="447" r:id="rId52"/>
    <p:sldId id="448" r:id="rId53"/>
    <p:sldId id="449" r:id="rId54"/>
    <p:sldId id="450" r:id="rId55"/>
    <p:sldId id="451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433" r:id="rId65"/>
    <p:sldId id="292" r:id="rId66"/>
    <p:sldId id="293" r:id="rId67"/>
    <p:sldId id="294" r:id="rId68"/>
    <p:sldId id="295" r:id="rId69"/>
    <p:sldId id="296" r:id="rId70"/>
    <p:sldId id="297" r:id="rId71"/>
    <p:sldId id="298" r:id="rId72"/>
    <p:sldId id="299" r:id="rId73"/>
    <p:sldId id="300" r:id="rId74"/>
    <p:sldId id="301" r:id="rId75"/>
    <p:sldId id="302" r:id="rId76"/>
    <p:sldId id="303" r:id="rId77"/>
    <p:sldId id="304" r:id="rId78"/>
    <p:sldId id="305" r:id="rId79"/>
    <p:sldId id="306" r:id="rId80"/>
    <p:sldId id="307" r:id="rId81"/>
    <p:sldId id="308" r:id="rId82"/>
    <p:sldId id="401" r:id="rId83"/>
    <p:sldId id="310" r:id="rId84"/>
    <p:sldId id="311" r:id="rId85"/>
    <p:sldId id="312" r:id="rId86"/>
    <p:sldId id="315" r:id="rId87"/>
    <p:sldId id="313" r:id="rId88"/>
    <p:sldId id="406" r:id="rId89"/>
    <p:sldId id="408" r:id="rId90"/>
    <p:sldId id="407" r:id="rId91"/>
    <p:sldId id="409" r:id="rId92"/>
    <p:sldId id="410" r:id="rId93"/>
    <p:sldId id="411" r:id="rId94"/>
    <p:sldId id="412" r:id="rId95"/>
    <p:sldId id="413" r:id="rId96"/>
    <p:sldId id="414" r:id="rId97"/>
    <p:sldId id="415" r:id="rId98"/>
    <p:sldId id="416" r:id="rId99"/>
    <p:sldId id="417" r:id="rId100"/>
    <p:sldId id="418" r:id="rId101"/>
    <p:sldId id="419" r:id="rId102"/>
    <p:sldId id="420" r:id="rId103"/>
    <p:sldId id="421" r:id="rId104"/>
    <p:sldId id="422" r:id="rId105"/>
    <p:sldId id="423" r:id="rId106"/>
    <p:sldId id="424" r:id="rId107"/>
    <p:sldId id="425" r:id="rId108"/>
    <p:sldId id="426" r:id="rId109"/>
    <p:sldId id="427" r:id="rId110"/>
    <p:sldId id="428" r:id="rId111"/>
    <p:sldId id="429" r:id="rId112"/>
    <p:sldId id="316" r:id="rId113"/>
    <p:sldId id="432" r:id="rId114"/>
    <p:sldId id="404" r:id="rId115"/>
    <p:sldId id="405" r:id="rId116"/>
    <p:sldId id="353" r:id="rId117"/>
    <p:sldId id="354" r:id="rId118"/>
    <p:sldId id="385" r:id="rId119"/>
    <p:sldId id="386" r:id="rId120"/>
    <p:sldId id="387" r:id="rId121"/>
    <p:sldId id="388" r:id="rId122"/>
    <p:sldId id="389" r:id="rId123"/>
    <p:sldId id="390" r:id="rId124"/>
    <p:sldId id="391" r:id="rId125"/>
    <p:sldId id="392" r:id="rId126"/>
    <p:sldId id="355" r:id="rId127"/>
    <p:sldId id="356" r:id="rId128"/>
    <p:sldId id="357" r:id="rId129"/>
    <p:sldId id="358" r:id="rId130"/>
    <p:sldId id="359" r:id="rId131"/>
    <p:sldId id="360" r:id="rId132"/>
    <p:sldId id="361" r:id="rId133"/>
    <p:sldId id="362" r:id="rId134"/>
    <p:sldId id="363" r:id="rId135"/>
    <p:sldId id="364" r:id="rId136"/>
    <p:sldId id="452" r:id="rId137"/>
    <p:sldId id="365" r:id="rId138"/>
    <p:sldId id="366" r:id="rId139"/>
    <p:sldId id="367" r:id="rId140"/>
    <p:sldId id="368" r:id="rId141"/>
    <p:sldId id="369" r:id="rId142"/>
    <p:sldId id="370" r:id="rId143"/>
    <p:sldId id="371" r:id="rId144"/>
    <p:sldId id="372" r:id="rId145"/>
    <p:sldId id="373" r:id="rId146"/>
    <p:sldId id="374" r:id="rId147"/>
    <p:sldId id="375" r:id="rId148"/>
    <p:sldId id="384" r:id="rId14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BFDBF1"/>
    <a:srgbClr val="FF7C80"/>
    <a:srgbClr val="00FF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5" autoAdjust="0"/>
    <p:restoredTop sz="94636" autoAdjust="0"/>
  </p:normalViewPr>
  <p:slideViewPr>
    <p:cSldViewPr>
      <p:cViewPr varScale="1">
        <p:scale>
          <a:sx n="154" d="100"/>
          <a:sy n="154" d="100"/>
        </p:scale>
        <p:origin x="194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handoutMaster" Target="handoutMasters/handoutMaster1.xml"/><Relationship Id="rId15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z" userId="c4e1dd2b-9cad-4a1c-933f-14a5ced6eec8" providerId="ADAL" clId="{C5D61D36-634A-43EA-BFFF-33AC873B609E}"/>
    <pc:docChg chg="undo redo custSel addSld delSld modSld">
      <pc:chgData name="hz" userId="c4e1dd2b-9cad-4a1c-933f-14a5ced6eec8" providerId="ADAL" clId="{C5D61D36-634A-43EA-BFFF-33AC873B609E}" dt="2023-11-06T14:15:31.496" v="138"/>
      <pc:docMkLst>
        <pc:docMk/>
      </pc:docMkLst>
      <pc:sldChg chg="modNotesTx">
        <pc:chgData name="hz" userId="c4e1dd2b-9cad-4a1c-933f-14a5ced6eec8" providerId="ADAL" clId="{C5D61D36-634A-43EA-BFFF-33AC873B609E}" dt="2023-11-06T12:38:17.583" v="17" actId="20577"/>
        <pc:sldMkLst>
          <pc:docMk/>
          <pc:sldMk cId="0" sldId="263"/>
        </pc:sldMkLst>
      </pc:sldChg>
      <pc:sldChg chg="modNotesTx">
        <pc:chgData name="hz" userId="c4e1dd2b-9cad-4a1c-933f-14a5ced6eec8" providerId="ADAL" clId="{C5D61D36-634A-43EA-BFFF-33AC873B609E}" dt="2023-11-06T12:44:17.500" v="37" actId="20577"/>
        <pc:sldMkLst>
          <pc:docMk/>
          <pc:sldMk cId="0" sldId="265"/>
        </pc:sldMkLst>
      </pc:sldChg>
      <pc:sldChg chg="modSp mod">
        <pc:chgData name="hz" userId="c4e1dd2b-9cad-4a1c-933f-14a5ced6eec8" providerId="ADAL" clId="{C5D61D36-634A-43EA-BFFF-33AC873B609E}" dt="2023-11-06T12:43:35.688" v="29" actId="20577"/>
        <pc:sldMkLst>
          <pc:docMk/>
          <pc:sldMk cId="0" sldId="266"/>
        </pc:sldMkLst>
        <pc:spChg chg="mod">
          <ac:chgData name="hz" userId="c4e1dd2b-9cad-4a1c-933f-14a5ced6eec8" providerId="ADAL" clId="{C5D61D36-634A-43EA-BFFF-33AC873B609E}" dt="2023-11-06T12:43:35.688" v="29" actId="20577"/>
          <ac:spMkLst>
            <pc:docMk/>
            <pc:sldMk cId="0" sldId="266"/>
            <ac:spMk id="105475" creationId="{00000000-0000-0000-0000-000000000000}"/>
          </ac:spMkLst>
        </pc:spChg>
      </pc:sldChg>
      <pc:sldChg chg="del">
        <pc:chgData name="hz" userId="c4e1dd2b-9cad-4a1c-933f-14a5ced6eec8" providerId="ADAL" clId="{C5D61D36-634A-43EA-BFFF-33AC873B609E}" dt="2023-11-06T14:15:28.117" v="137" actId="2696"/>
        <pc:sldMkLst>
          <pc:docMk/>
          <pc:sldMk cId="0" sldId="283"/>
        </pc:sldMkLst>
      </pc:sldChg>
      <pc:sldChg chg="add">
        <pc:chgData name="hz" userId="c4e1dd2b-9cad-4a1c-933f-14a5ced6eec8" providerId="ADAL" clId="{C5D61D36-634A-43EA-BFFF-33AC873B609E}" dt="2023-11-06T14:15:31.496" v="138"/>
        <pc:sldMkLst>
          <pc:docMk/>
          <pc:sldMk cId="1428856482" sldId="283"/>
        </pc:sldMkLst>
      </pc:sldChg>
      <pc:sldChg chg="modNotesTx">
        <pc:chgData name="hz" userId="c4e1dd2b-9cad-4a1c-933f-14a5ced6eec8" providerId="ADAL" clId="{C5D61D36-634A-43EA-BFFF-33AC873B609E}" dt="2023-11-06T11:37:51.741" v="10" actId="20577"/>
        <pc:sldMkLst>
          <pc:docMk/>
          <pc:sldMk cId="0" sldId="337"/>
        </pc:sldMkLst>
      </pc:sldChg>
      <pc:sldChg chg="modNotesTx">
        <pc:chgData name="hz" userId="c4e1dd2b-9cad-4a1c-933f-14a5ced6eec8" providerId="ADAL" clId="{C5D61D36-634A-43EA-BFFF-33AC873B609E}" dt="2023-11-06T13:09:53.275" v="57" actId="20577"/>
        <pc:sldMkLst>
          <pc:docMk/>
          <pc:sldMk cId="0" sldId="393"/>
        </pc:sldMkLst>
      </pc:sldChg>
      <pc:sldChg chg="modSp mod">
        <pc:chgData name="hz" userId="c4e1dd2b-9cad-4a1c-933f-14a5ced6eec8" providerId="ADAL" clId="{C5D61D36-634A-43EA-BFFF-33AC873B609E}" dt="2023-11-06T14:00:31.170" v="118" actId="20577"/>
        <pc:sldMkLst>
          <pc:docMk/>
          <pc:sldMk cId="0" sldId="394"/>
        </pc:sldMkLst>
        <pc:spChg chg="mod">
          <ac:chgData name="hz" userId="c4e1dd2b-9cad-4a1c-933f-14a5ced6eec8" providerId="ADAL" clId="{C5D61D36-634A-43EA-BFFF-33AC873B609E}" dt="2023-11-06T14:00:31.170" v="118" actId="20577"/>
          <ac:spMkLst>
            <pc:docMk/>
            <pc:sldMk cId="0" sldId="394"/>
            <ac:spMk id="2" creationId="{41E463AA-11A1-4AF5-A71F-4C057EB78838}"/>
          </ac:spMkLst>
        </pc:spChg>
        <pc:spChg chg="mod">
          <ac:chgData name="hz" userId="c4e1dd2b-9cad-4a1c-933f-14a5ced6eec8" providerId="ADAL" clId="{C5D61D36-634A-43EA-BFFF-33AC873B609E}" dt="2023-11-06T14:00:29.316" v="114" actId="20577"/>
          <ac:spMkLst>
            <pc:docMk/>
            <pc:sldMk cId="0" sldId="394"/>
            <ac:spMk id="116739" creationId="{00000000-0000-0000-0000-000000000000}"/>
          </ac:spMkLst>
        </pc:spChg>
      </pc:sldChg>
      <pc:sldChg chg="modNotesTx">
        <pc:chgData name="hz" userId="c4e1dd2b-9cad-4a1c-933f-14a5ced6eec8" providerId="ADAL" clId="{C5D61D36-634A-43EA-BFFF-33AC873B609E}" dt="2023-11-06T14:00:53.319" v="132" actId="20577"/>
        <pc:sldMkLst>
          <pc:docMk/>
          <pc:sldMk cId="0" sldId="402"/>
        </pc:sldMkLst>
      </pc:sldChg>
      <pc:sldChg chg="modSp mod">
        <pc:chgData name="hz" userId="c4e1dd2b-9cad-4a1c-933f-14a5ced6eec8" providerId="ADAL" clId="{C5D61D36-634A-43EA-BFFF-33AC873B609E}" dt="2023-11-06T14:01:28.026" v="136" actId="14100"/>
        <pc:sldMkLst>
          <pc:docMk/>
          <pc:sldMk cId="0" sldId="439"/>
        </pc:sldMkLst>
        <pc:grpChg chg="mod">
          <ac:chgData name="hz" userId="c4e1dd2b-9cad-4a1c-933f-14a5ced6eec8" providerId="ADAL" clId="{C5D61D36-634A-43EA-BFFF-33AC873B609E}" dt="2023-11-06T14:01:28.026" v="136" actId="14100"/>
          <ac:grpSpMkLst>
            <pc:docMk/>
            <pc:sldMk cId="0" sldId="439"/>
            <ac:grpSpMk id="8196" creationId="{00000000-0000-0000-0000-000000000000}"/>
          </ac:grpSpMkLst>
        </pc:grpChg>
        <pc:graphicFrameChg chg="mod">
          <ac:chgData name="hz" userId="c4e1dd2b-9cad-4a1c-933f-14a5ced6eec8" providerId="ADAL" clId="{C5D61D36-634A-43EA-BFFF-33AC873B609E}" dt="2023-11-06T14:01:10.079" v="135"/>
          <ac:graphicFrameMkLst>
            <pc:docMk/>
            <pc:sldMk cId="0" sldId="439"/>
            <ac:graphicFrameMk id="8194" creationId="{00000000-0000-0000-0000-000000000000}"/>
          </ac:graphicFrameMkLst>
        </pc:graphicFrameChg>
      </pc:sldChg>
      <pc:sldChg chg="new del">
        <pc:chgData name="hz" userId="c4e1dd2b-9cad-4a1c-933f-14a5ced6eec8" providerId="ADAL" clId="{C5D61D36-634A-43EA-BFFF-33AC873B609E}" dt="2023-11-06T11:42:45.893" v="12" actId="680"/>
        <pc:sldMkLst>
          <pc:docMk/>
          <pc:sldMk cId="668816158" sldId="5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9072935-96B0-4FD5-8E75-F946E821F0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798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B5E3E8A-3CFD-4E2D-A34B-386CB6147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530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数据冲突、分支预测、投机执行、线程级并行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667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42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BC594C-BFF9-4B5B-BE91-58BE2D920B84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</p:spPr>
        <p:txBody>
          <a:bodyPr lIns="98000" tIns="48141" rIns="98000" bIns="48141"/>
          <a:lstStyle/>
          <a:p>
            <a:pPr eaLnBrk="1" hangingPunct="1"/>
            <a:r>
              <a:rPr lang="en-US" altLang="zh-CN"/>
              <a:t>Resolve RAW memory conflict? (address in memory buffers)</a:t>
            </a:r>
          </a:p>
          <a:p>
            <a:pPr eaLnBrk="1" hangingPunct="1"/>
            <a:r>
              <a:rPr lang="en-US" altLang="zh-CN"/>
              <a:t>Integer unit executes in parallel</a:t>
            </a:r>
          </a:p>
        </p:txBody>
      </p:sp>
      <p:sp>
        <p:nvSpPr>
          <p:cNvPr id="1669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20323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C30E7-8641-4AF4-9E4C-CC5D19C0C8C4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</p:spPr>
        <p:txBody>
          <a:bodyPr lIns="98000" tIns="48141" rIns="98000" bIns="48141"/>
          <a:lstStyle/>
          <a:p>
            <a:pPr eaLnBrk="1" hangingPunct="1"/>
            <a:r>
              <a:rPr lang="en-US" altLang="zh-CN"/>
              <a:t>What you might have thought</a:t>
            </a:r>
          </a:p>
          <a:p>
            <a:pPr eaLnBrk="1" hangingPunct="1"/>
            <a:r>
              <a:rPr lang="en-US" altLang="zh-CN"/>
              <a:t>1. 4 stages of instruction executino</a:t>
            </a:r>
          </a:p>
          <a:p>
            <a:pPr eaLnBrk="1" hangingPunct="1"/>
            <a:r>
              <a:rPr lang="en-US" altLang="zh-CN"/>
              <a:t>2.Status of FU:  Normal things to keep track of (RAW &amp; structura for busyl):</a:t>
            </a:r>
          </a:p>
          <a:p>
            <a:pPr eaLnBrk="1" hangingPunct="1"/>
            <a:r>
              <a:rPr lang="en-US" altLang="zh-CN"/>
              <a:t>Fi from instruction format of the mahine (Fi is dest)</a:t>
            </a:r>
          </a:p>
          <a:p>
            <a:pPr eaLnBrk="1" hangingPunct="1"/>
            <a:r>
              <a:rPr lang="en-US" altLang="zh-CN"/>
              <a:t>Add unit can Add or Sub</a:t>
            </a:r>
          </a:p>
          <a:p>
            <a:pPr eaLnBrk="1" hangingPunct="1"/>
            <a:r>
              <a:rPr lang="en-US" altLang="zh-CN"/>
              <a:t>Rj, Rk - status of registers (Yes means ready)</a:t>
            </a:r>
          </a:p>
          <a:p>
            <a:pPr eaLnBrk="1" hangingPunct="1"/>
            <a:r>
              <a:rPr lang="en-US" altLang="zh-CN"/>
              <a:t>Qj,Qk - If a no in Rj, Rk, means waiting for a FU to write result; Qj, Qk means wihch FU waiting for it</a:t>
            </a:r>
          </a:p>
          <a:p>
            <a:pPr eaLnBrk="1" hangingPunct="1"/>
            <a:r>
              <a:rPr lang="en-US" altLang="zh-CN"/>
              <a:t>3.Status of register result (WAW &amp;WAR)s:</a:t>
            </a:r>
          </a:p>
          <a:p>
            <a:pPr eaLnBrk="1" hangingPunct="1"/>
            <a:r>
              <a:rPr lang="en-US" altLang="zh-CN"/>
              <a:t>which FU is going to write into registers</a:t>
            </a:r>
          </a:p>
          <a:p>
            <a:pPr eaLnBrk="1" hangingPunct="1"/>
            <a:r>
              <a:rPr lang="en-US" altLang="zh-CN"/>
              <a:t>Scoreboard on 6600 = size of FU</a:t>
            </a:r>
          </a:p>
          <a:p>
            <a:pPr eaLnBrk="1" hangingPunct="1"/>
            <a:r>
              <a:rPr lang="en-US" altLang="zh-CN"/>
              <a:t>6.7, 6.8, 6.9, 6.12, 6.13, 6.16, 6.17</a:t>
            </a:r>
          </a:p>
          <a:p>
            <a:pPr eaLnBrk="1" hangingPunct="1"/>
            <a:r>
              <a:rPr lang="en-US" altLang="zh-CN"/>
              <a:t>FU latencies: Add 2, Mult 10, Div 40 clocks</a:t>
            </a:r>
          </a:p>
        </p:txBody>
      </p:sp>
      <p:sp>
        <p:nvSpPr>
          <p:cNvPr id="1679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24200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B42C4-1AA6-444C-9E42-FB1523BFC528}" type="slidenum">
              <a:rPr lang="en-US" altLang="zh-CN" smtClean="0"/>
              <a:pPr/>
              <a:t>120</a:t>
            </a:fld>
            <a:endParaRPr lang="en-US" altLang="zh-CN"/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/>
              <a:t>Resolve RAW memory conflict? (address in memory buffers)</a:t>
            </a:r>
          </a:p>
          <a:p>
            <a:pPr eaLnBrk="1" hangingPunct="1"/>
            <a:r>
              <a:rPr lang="en-US" altLang="zh-CN"/>
              <a:t>Integer unit executes in parallel</a:t>
            </a:r>
          </a:p>
        </p:txBody>
      </p:sp>
      <p:sp>
        <p:nvSpPr>
          <p:cNvPr id="1689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02742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DD3CE-67EC-4863-85EA-24E2009509D9}" type="slidenum">
              <a:rPr lang="en-US" altLang="zh-CN" smtClean="0"/>
              <a:pPr/>
              <a:t>121</a:t>
            </a:fld>
            <a:endParaRPr lang="en-US" altLang="zh-CN"/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/>
              <a:t>Resolve RAW memory conflict? (address in memory buffers)</a:t>
            </a:r>
          </a:p>
          <a:p>
            <a:pPr eaLnBrk="1" hangingPunct="1"/>
            <a:r>
              <a:rPr lang="en-US" altLang="zh-CN"/>
              <a:t>Integer unit executes in parallel</a:t>
            </a:r>
          </a:p>
        </p:txBody>
      </p:sp>
      <p:sp>
        <p:nvSpPr>
          <p:cNvPr id="1699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1163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826AA-6EB5-45F8-A0F2-4AD7F587AC00}" type="slidenum">
              <a:rPr lang="en-US" altLang="zh-CN" smtClean="0"/>
              <a:pPr/>
              <a:t>122</a:t>
            </a:fld>
            <a:endParaRPr lang="en-US" altLang="zh-CN"/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/>
              <a:t>Resolve RAW memory conflict? (address in memory buffers)</a:t>
            </a:r>
          </a:p>
          <a:p>
            <a:pPr eaLnBrk="1" hangingPunct="1"/>
            <a:r>
              <a:rPr lang="en-US" altLang="zh-CN"/>
              <a:t>Integer unit executes in parallel</a:t>
            </a:r>
          </a:p>
        </p:txBody>
      </p:sp>
      <p:sp>
        <p:nvSpPr>
          <p:cNvPr id="1710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92015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CEE9B5-B9A2-4D59-963E-846BBDE1D08F}" type="slidenum">
              <a:rPr lang="en-US" altLang="zh-CN" smtClean="0"/>
              <a:pPr/>
              <a:t>123</a:t>
            </a:fld>
            <a:endParaRPr lang="en-US" altLang="zh-CN"/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/>
              <a:t>Resolve RAW memory conflict? (address in memory buffers)</a:t>
            </a:r>
          </a:p>
          <a:p>
            <a:pPr eaLnBrk="1" hangingPunct="1"/>
            <a:r>
              <a:rPr lang="en-US" altLang="zh-CN"/>
              <a:t>Integer unit executes in parallel</a:t>
            </a:r>
          </a:p>
        </p:txBody>
      </p:sp>
      <p:sp>
        <p:nvSpPr>
          <p:cNvPr id="1720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444880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49A52-AF60-4904-9C42-A6372C089858}" type="slidenum">
              <a:rPr lang="en-US" altLang="zh-CN" smtClean="0"/>
              <a:pPr/>
              <a:t>124</a:t>
            </a:fld>
            <a:endParaRPr lang="en-US" altLang="zh-CN"/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/>
              <a:t>Resolve RAW memory conflict? (address in memory buffers)</a:t>
            </a:r>
          </a:p>
          <a:p>
            <a:pPr eaLnBrk="1" hangingPunct="1"/>
            <a:r>
              <a:rPr lang="en-US" altLang="zh-CN"/>
              <a:t>Integer unit executes in parallel</a:t>
            </a:r>
          </a:p>
        </p:txBody>
      </p:sp>
      <p:sp>
        <p:nvSpPr>
          <p:cNvPr id="1730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53896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3B8F7C-077A-433E-B42B-1DCE44C5744F}" type="slidenum">
              <a:rPr lang="en-US" altLang="zh-CN" smtClean="0"/>
              <a:pPr/>
              <a:t>125</a:t>
            </a:fld>
            <a:endParaRPr lang="en-US" altLang="zh-CN"/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/>
              <a:t>Resolve RAW memory conflict? (address in memory buffers)</a:t>
            </a:r>
          </a:p>
          <a:p>
            <a:pPr eaLnBrk="1" hangingPunct="1"/>
            <a:r>
              <a:rPr lang="en-US" altLang="zh-CN"/>
              <a:t>Integer unit executes in parallel</a:t>
            </a:r>
          </a:p>
        </p:txBody>
      </p:sp>
      <p:sp>
        <p:nvSpPr>
          <p:cNvPr id="1740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3456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Pipeline</a:t>
            </a:r>
            <a:r>
              <a:rPr lang="zh-CN" altLang="en-US" dirty="0"/>
              <a:t>优化针对于</a:t>
            </a:r>
            <a:r>
              <a:rPr lang="en-US" altLang="zh-CN" dirty="0"/>
              <a:t>basic block</a:t>
            </a:r>
            <a:r>
              <a:rPr lang="zh-CN" altLang="en-US" dirty="0"/>
              <a:t>，而</a:t>
            </a:r>
            <a:r>
              <a:rPr lang="en-US" altLang="zh-CN" dirty="0"/>
              <a:t>basic block</a:t>
            </a:r>
            <a:r>
              <a:rPr lang="zh-CN" altLang="en-US" dirty="0"/>
              <a:t>大小只有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7</a:t>
            </a:r>
            <a:r>
              <a:rPr lang="zh-CN" altLang="en-US" dirty="0"/>
              <a:t>个指令，并且</a:t>
            </a:r>
            <a:r>
              <a:rPr lang="en-US" altLang="zh-CN" dirty="0"/>
              <a:t>bb</a:t>
            </a:r>
            <a:r>
              <a:rPr lang="zh-CN" altLang="en-US" dirty="0"/>
              <a:t>内指令间都有依赖，很难用</a:t>
            </a:r>
            <a:r>
              <a:rPr lang="en-US" altLang="zh-CN" dirty="0"/>
              <a:t>pipeline</a:t>
            </a:r>
            <a:r>
              <a:rPr lang="zh-CN" altLang="en-US" dirty="0"/>
              <a:t>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773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C78367-EC45-4616-91FC-BA489EE4C933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/>
              <a:t>区分</a:t>
            </a:r>
            <a:r>
              <a:rPr lang="en-US" altLang="zh-CN" dirty="0"/>
              <a:t>dependence</a:t>
            </a:r>
            <a:r>
              <a:rPr lang="zh-CN" altLang="en-US" dirty="0"/>
              <a:t>和</a:t>
            </a:r>
            <a:r>
              <a:rPr lang="en-US" altLang="zh-CN" dirty="0"/>
              <a:t>hazards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99705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两种解决思路，一种硬件一种软件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65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首先通过编译器指令调度解决问题，最基本的流水线，只是增加了</a:t>
            </a:r>
            <a:r>
              <a:rPr lang="en-US" altLang="zh-CN" dirty="0"/>
              <a:t>FP</a:t>
            </a:r>
            <a:r>
              <a:rPr lang="zh-CN" altLang="en-US" dirty="0"/>
              <a:t>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059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422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12DB53-4F76-4EA4-9F47-0B2B70B8737A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endParaRPr lang="en-US" altLang="zh-CN"/>
          </a:p>
        </p:txBody>
      </p:sp>
      <p:sp>
        <p:nvSpPr>
          <p:cNvPr id="1648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933978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C515F-8D05-45E6-B388-442174B79EFC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endParaRPr lang="en-US" altLang="zh-CN"/>
          </a:p>
        </p:txBody>
      </p:sp>
      <p:sp>
        <p:nvSpPr>
          <p:cNvPr id="1658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75909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动态调度，</a:t>
            </a:r>
            <a:r>
              <a:rPr lang="zh-CN" altLang="en-US"/>
              <a:t>动态调度和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37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雅典神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9" y="1341440"/>
            <a:ext cx="34734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6" y="1324816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3771404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1C67A-7639-44AC-B4F2-C6689198A3A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140896864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9" y="2"/>
            <a:ext cx="2160587" cy="5921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2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8122A-52FF-45E4-81A8-2AF460BA912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537286995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300242"/>
      </p:ext>
    </p:extLst>
  </p:cSld>
  <p:clrMapOvr>
    <a:masterClrMapping/>
  </p:clrMapOvr>
  <p:transition spd="slow">
    <p:pull dir="ru"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A260B-8CD5-46FC-B046-E472157DF26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190004"/>
      </p:ext>
    </p:extLst>
  </p:cSld>
  <p:clrMapOvr>
    <a:masterClrMapping/>
  </p:clrMapOvr>
  <p:transition spd="slow">
    <p:pull dir="ru"/>
  </p:transition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4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23945"/>
      </p:ext>
    </p:extLst>
  </p:cSld>
  <p:clrMapOvr>
    <a:masterClrMapping/>
  </p:clrMapOvr>
  <p:transition spd="slow">
    <p:pull dir="ru"/>
  </p:transition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1" y="260352"/>
            <a:ext cx="7993063" cy="7667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9F650-ED45-4644-A220-A6A08A94095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89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2013Fall_Ad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02334665"/>
      </p:ext>
    </p:extLst>
  </p:cSld>
  <p:clrMapOvr>
    <a:masterClrMapping/>
  </p:clrMapOvr>
  <p:transition/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 bwMode="auto">
          <a:xfrm>
            <a:off x="971600" y="221370"/>
            <a:ext cx="1584176" cy="903373"/>
          </a:xfrm>
          <a:prstGeom prst="rect">
            <a:avLst/>
          </a:prstGeom>
          <a:solidFill>
            <a:srgbClr val="BFDB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805400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43753-49F9-45B6-A28C-3650716A088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7826939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D66DB-5676-4EB0-AB0B-B69E0E0CEC6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3764465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ACC92-1576-42AF-BFA3-4382E2CA1BA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763935607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82132523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3FEF6-01BA-437B-B9B5-C3DECFC3175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134439917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E8823-357F-4BFA-99AE-3CF62789BD99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269076901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5310F-EB06-48ED-869E-2362517C6E4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065979014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641600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05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50" dirty="0">
              <a:solidFill>
                <a:srgbClr val="000000"/>
              </a:solidFill>
            </a:endParaRPr>
          </a:p>
        </p:txBody>
      </p:sp>
      <p:pic>
        <p:nvPicPr>
          <p:cNvPr id="1028" name="Picture 7" descr="雅典神庙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" y="165100"/>
            <a:ext cx="989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28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.xls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51520" y="1556792"/>
            <a:ext cx="6538912" cy="2011363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Ch3-1</a:t>
            </a:r>
            <a:br>
              <a:rPr lang="en-US" altLang="zh-CN" sz="4000" dirty="0"/>
            </a:br>
            <a:br>
              <a:rPr lang="en-US" altLang="zh-CN" sz="4000" dirty="0"/>
            </a:br>
            <a:r>
              <a:rPr lang="en-US" altLang="zh-CN" sz="3600" dirty="0"/>
              <a:t>ILP:  Dynamic Scheduling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665163" y="4075113"/>
            <a:ext cx="3278187" cy="747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/>
              <a:t>ILP Concept </a:t>
            </a:r>
          </a:p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/>
              <a:t>Dynamic scheduling</a:t>
            </a:r>
          </a:p>
        </p:txBody>
      </p:sp>
    </p:spTree>
  </p:cSld>
  <p:clrMapOvr>
    <a:masterClrMapping/>
  </p:clrMapOvr>
  <p:transition spd="slow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title"/>
          </p:nvPr>
        </p:nvSpPr>
        <p:spPr>
          <a:xfrm>
            <a:off x="1258888" y="0"/>
            <a:ext cx="7885112" cy="9810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dirty="0"/>
              <a:t>Name Dependence 1:Anti-dependence</a:t>
            </a:r>
          </a:p>
        </p:txBody>
      </p:sp>
      <p:sp>
        <p:nvSpPr>
          <p:cNvPr id="105475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4800" y="1196975"/>
            <a:ext cx="8839200" cy="49530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  <a:latin typeface="Comic Sans MS" pitchFamily="66" charset="0"/>
              </a:rPr>
              <a:t>Name dependence:</a:t>
            </a:r>
            <a:r>
              <a:rPr lang="en-US" altLang="en-US" sz="2800" dirty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altLang="en-US" sz="2800" dirty="0">
                <a:latin typeface="Comic Sans MS" pitchFamily="66" charset="0"/>
              </a:rPr>
              <a:t>when 2 instructions use same register or memory location, called a </a:t>
            </a:r>
            <a:r>
              <a:rPr lang="en-US" altLang="en-US" sz="2800" dirty="0">
                <a:solidFill>
                  <a:srgbClr val="FF0000"/>
                </a:solidFill>
                <a:latin typeface="Comic Sans MS" pitchFamily="66" charset="0"/>
              </a:rPr>
              <a:t>name</a:t>
            </a:r>
            <a:r>
              <a:rPr lang="en-US" altLang="en-US" sz="2800" dirty="0">
                <a:latin typeface="Comic Sans MS" pitchFamily="66" charset="0"/>
              </a:rPr>
              <a:t>, but no flow of data between the instructions associated with that name;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>
                <a:latin typeface="Comic Sans MS" pitchFamily="66" charset="0"/>
              </a:rPr>
              <a:t>Instr</a:t>
            </a:r>
            <a:r>
              <a:rPr lang="en-US" altLang="en-US" sz="2800" baseline="-25000" dirty="0" err="1">
                <a:latin typeface="Comic Sans MS" pitchFamily="66" charset="0"/>
              </a:rPr>
              <a:t>J</a:t>
            </a:r>
            <a:r>
              <a:rPr lang="en-US" altLang="en-US" sz="2800" dirty="0">
                <a:latin typeface="Comic Sans MS" pitchFamily="66" charset="0"/>
              </a:rPr>
              <a:t> writes operand </a:t>
            </a:r>
            <a:r>
              <a:rPr lang="en-US" altLang="en-US" sz="2800" i="1" u="sng" dirty="0">
                <a:solidFill>
                  <a:srgbClr val="FF0000"/>
                </a:solidFill>
                <a:latin typeface="Comic Sans MS" pitchFamily="66" charset="0"/>
              </a:rPr>
              <a:t>before</a:t>
            </a:r>
            <a:r>
              <a:rPr lang="en-US" altLang="en-US" sz="2800" dirty="0">
                <a:latin typeface="Comic Sans MS" pitchFamily="66" charset="0"/>
              </a:rPr>
              <a:t> </a:t>
            </a:r>
            <a:r>
              <a:rPr lang="en-US" altLang="en-US" sz="2800" dirty="0" err="1">
                <a:latin typeface="Comic Sans MS" pitchFamily="66" charset="0"/>
              </a:rPr>
              <a:t>Instr</a:t>
            </a:r>
            <a:r>
              <a:rPr lang="en-US" altLang="en-US" sz="2800" baseline="-25000" dirty="0" err="1">
                <a:latin typeface="Comic Sans MS" pitchFamily="66" charset="0"/>
              </a:rPr>
              <a:t>I</a:t>
            </a:r>
            <a:r>
              <a:rPr lang="en-US" altLang="en-US" sz="2800" baseline="-25000" dirty="0">
                <a:latin typeface="Comic Sans MS" pitchFamily="66" charset="0"/>
              </a:rPr>
              <a:t> </a:t>
            </a:r>
            <a:r>
              <a:rPr lang="en-US" altLang="en-US" sz="2800" dirty="0">
                <a:latin typeface="Comic Sans MS" pitchFamily="66" charset="0"/>
              </a:rPr>
              <a:t>reads it</a:t>
            </a:r>
            <a:br>
              <a:rPr lang="en-US" altLang="en-US" sz="2800" dirty="0">
                <a:latin typeface="Comic Sans MS" pitchFamily="66" charset="0"/>
              </a:rPr>
            </a:br>
            <a:br>
              <a:rPr lang="en-US" altLang="en-US" sz="2800" dirty="0">
                <a:latin typeface="Comic Sans MS" pitchFamily="66" charset="0"/>
              </a:rPr>
            </a:br>
            <a:br>
              <a:rPr lang="en-US" altLang="en-US" sz="2800" dirty="0">
                <a:latin typeface="Comic Sans MS" pitchFamily="66" charset="0"/>
              </a:rPr>
            </a:br>
            <a:br>
              <a:rPr lang="en-US" altLang="en-US" sz="2800" dirty="0">
                <a:latin typeface="Comic Sans MS" pitchFamily="66" charset="0"/>
              </a:rPr>
            </a:br>
            <a:r>
              <a:rPr lang="en-US" altLang="en-US" sz="2800" dirty="0">
                <a:latin typeface="Comic Sans MS" pitchFamily="66" charset="0"/>
              </a:rPr>
              <a:t>called an “</a:t>
            </a:r>
            <a:r>
              <a:rPr lang="en-US" altLang="en-US" sz="2800" dirty="0">
                <a:solidFill>
                  <a:srgbClr val="FF0000"/>
                </a:solidFill>
                <a:latin typeface="Comic Sans MS" pitchFamily="66" charset="0"/>
              </a:rPr>
              <a:t>anti-dependence</a:t>
            </a:r>
            <a:r>
              <a:rPr lang="en-US" altLang="en-US" sz="2800" dirty="0">
                <a:latin typeface="Comic Sans MS" pitchFamily="66" charset="0"/>
              </a:rPr>
              <a:t>” by compiler writers.</a:t>
            </a:r>
            <a:br>
              <a:rPr lang="en-US" altLang="en-US" sz="2800" dirty="0">
                <a:latin typeface="Comic Sans MS" pitchFamily="66" charset="0"/>
              </a:rPr>
            </a:br>
            <a:r>
              <a:rPr lang="en-US" altLang="en-US" sz="2800" dirty="0">
                <a:latin typeface="Comic Sans MS" pitchFamily="66" charset="0"/>
              </a:rPr>
              <a:t>This results from reuse of the name “</a:t>
            </a:r>
            <a:r>
              <a:rPr lang="en-US" altLang="en-US" sz="2800" dirty="0">
                <a:solidFill>
                  <a:srgbClr val="0000FF"/>
                </a:solidFill>
                <a:latin typeface="Comic Sans MS" pitchFamily="66" charset="0"/>
              </a:rPr>
              <a:t>r1</a:t>
            </a:r>
            <a:r>
              <a:rPr lang="en-US" altLang="en-US" sz="2800" dirty="0">
                <a:latin typeface="Comic Sans MS" pitchFamily="66" charset="0"/>
              </a:rPr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omic Sans MS" pitchFamily="66" charset="0"/>
              </a:rPr>
              <a:t>If anti-dependence caused a hazard in the pipeline, called a </a:t>
            </a:r>
            <a:r>
              <a:rPr lang="en-US" altLang="en-US" sz="2800" dirty="0">
                <a:solidFill>
                  <a:srgbClr val="0000FF"/>
                </a:solidFill>
                <a:latin typeface="Comic Sans MS" pitchFamily="66" charset="0"/>
              </a:rPr>
              <a:t>Write After Read (WAR) hazard</a:t>
            </a:r>
          </a:p>
        </p:txBody>
      </p:sp>
      <p:grpSp>
        <p:nvGrpSpPr>
          <p:cNvPr id="105476" name="Group 3"/>
          <p:cNvGrpSpPr>
            <a:grpSpLocks/>
          </p:cNvGrpSpPr>
          <p:nvPr/>
        </p:nvGrpSpPr>
        <p:grpSpPr bwMode="auto">
          <a:xfrm>
            <a:off x="2195513" y="3284538"/>
            <a:ext cx="3810000" cy="1184275"/>
            <a:chOff x="1392" y="2256"/>
            <a:chExt cx="2400" cy="746"/>
          </a:xfrm>
        </p:grpSpPr>
        <p:sp>
          <p:nvSpPr>
            <p:cNvPr id="105477" name="Rectangle 4"/>
            <p:cNvSpPr>
              <a:spLocks noChangeArrowheads="1"/>
            </p:cNvSpPr>
            <p:nvPr/>
          </p:nvSpPr>
          <p:spPr bwMode="auto">
            <a:xfrm>
              <a:off x="1680" y="2256"/>
              <a:ext cx="2112" cy="74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 New" pitchFamily="49" charset="0"/>
                </a:rPr>
                <a:t>I: sub r4,</a:t>
              </a:r>
              <a:r>
                <a:rPr lang="en-US" altLang="en-US" dirty="0">
                  <a:solidFill>
                    <a:srgbClr val="0000FF"/>
                  </a:solidFill>
                  <a:latin typeface="Courier New" pitchFamily="49" charset="0"/>
                </a:rPr>
                <a:t>r1</a:t>
              </a:r>
              <a:r>
                <a:rPr lang="en-US" altLang="en-US" dirty="0">
                  <a:solidFill>
                    <a:schemeClr val="tx1"/>
                  </a:solidFill>
                  <a:latin typeface="Courier New" pitchFamily="49" charset="0"/>
                </a:rPr>
                <a:t>,r3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 New" pitchFamily="49" charset="0"/>
                </a:rPr>
                <a:t>J: add </a:t>
              </a:r>
              <a:r>
                <a:rPr lang="en-US" altLang="en-US" dirty="0">
                  <a:solidFill>
                    <a:srgbClr val="0000FF"/>
                  </a:solidFill>
                  <a:latin typeface="Courier New" pitchFamily="49" charset="0"/>
                </a:rPr>
                <a:t>r1</a:t>
              </a:r>
              <a:r>
                <a:rPr lang="en-US" altLang="en-US" dirty="0">
                  <a:solidFill>
                    <a:schemeClr val="tx1"/>
                  </a:solidFill>
                  <a:latin typeface="Courier New" pitchFamily="49" charset="0"/>
                </a:rPr>
                <a:t>,r2,r3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 New" pitchFamily="49" charset="0"/>
                </a:rPr>
                <a:t>K: </a:t>
              </a:r>
              <a:r>
                <a:rPr lang="en-US" altLang="en-US" dirty="0" err="1">
                  <a:solidFill>
                    <a:schemeClr val="tx1"/>
                  </a:solidFill>
                  <a:latin typeface="Courier New" pitchFamily="49" charset="0"/>
                </a:rPr>
                <a:t>mul</a:t>
              </a:r>
              <a:r>
                <a:rPr lang="en-US" altLang="en-US" dirty="0">
                  <a:solidFill>
                    <a:schemeClr val="tx1"/>
                  </a:solidFill>
                  <a:latin typeface="Courier New" pitchFamily="49" charset="0"/>
                </a:rPr>
                <a:t> r6,r1,r7</a:t>
              </a:r>
            </a:p>
          </p:txBody>
        </p:sp>
        <p:sp>
          <p:nvSpPr>
            <p:cNvPr id="105478" name="Arc 5"/>
            <p:cNvSpPr>
              <a:spLocks/>
            </p:cNvSpPr>
            <p:nvPr/>
          </p:nvSpPr>
          <p:spPr bwMode="auto">
            <a:xfrm flipH="1">
              <a:off x="1392" y="2352"/>
              <a:ext cx="295" cy="288"/>
            </a:xfrm>
            <a:custGeom>
              <a:avLst/>
              <a:gdLst>
                <a:gd name="T0" fmla="*/ 0 w 24532"/>
                <a:gd name="T1" fmla="*/ 0 h 43200"/>
                <a:gd name="T2" fmla="*/ 0 w 24532"/>
                <a:gd name="T3" fmla="*/ 0 h 43200"/>
                <a:gd name="T4" fmla="*/ 0 w 24532"/>
                <a:gd name="T5" fmla="*/ 0 h 43200"/>
                <a:gd name="T6" fmla="*/ 0 60000 65536"/>
                <a:gd name="T7" fmla="*/ 0 60000 65536"/>
                <a:gd name="T8" fmla="*/ 0 60000 65536"/>
                <a:gd name="T9" fmla="*/ 0 w 24532"/>
                <a:gd name="T10" fmla="*/ 0 h 43200"/>
                <a:gd name="T11" fmla="*/ 24532 w 2453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Loop Example Cycle 10</a:t>
            </a:r>
          </a:p>
        </p:txBody>
      </p:sp>
      <p:sp>
        <p:nvSpPr>
          <p:cNvPr id="48742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5867400"/>
            <a:ext cx="8001000" cy="6858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Load2 completing: who is waiting?</a:t>
            </a:r>
          </a:p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Note: Dispatching BNEZ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919D46F-A503-4469-9BA8-A7E32E351ECB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100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896680" imgH="5820840" progId="Excel.Sheet.8">
                  <p:embed/>
                </p:oleObj>
              </mc:Choice>
              <mc:Fallback>
                <p:oleObj name="Worksheet" r:id="rId2" imgW="8896680" imgH="5820840" progId="Excel.Sheet.8">
                  <p:embed/>
                  <p:pic>
                    <p:nvPicPr>
                      <p:cNvPr id="542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7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7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build="p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Loop Example Cycle 11</a:t>
            </a:r>
          </a:p>
        </p:txBody>
      </p:sp>
      <p:sp>
        <p:nvSpPr>
          <p:cNvPr id="488452" name="Rectangle 4"/>
          <p:cNvSpPr>
            <a:spLocks noGrp="1" noChangeArrowheads="1"/>
          </p:cNvSpPr>
          <p:nvPr>
            <p:ph idx="1"/>
          </p:nvPr>
        </p:nvSpPr>
        <p:spPr>
          <a:xfrm>
            <a:off x="500063" y="5857875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70000"/>
              </a:lnSpc>
            </a:pPr>
            <a:r>
              <a:rPr lang="en-US" altLang="zh-CN">
                <a:solidFill>
                  <a:srgbClr val="0000FF"/>
                </a:solidFill>
              </a:rPr>
              <a:t>Next load in sequence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738938" y="6443663"/>
            <a:ext cx="2405062" cy="557212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B279EB2B-2AC1-455D-A5E3-470EF08F4E4E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101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428625" y="1214438"/>
          <a:ext cx="80137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896680" imgH="5820840" progId="Excel.Sheet.8">
                  <p:embed/>
                </p:oleObj>
              </mc:Choice>
              <mc:Fallback>
                <p:oleObj name="Worksheet" r:id="rId2" imgW="8896680" imgH="5820840" progId="Excel.Sheet.8">
                  <p:embed/>
                  <p:pic>
                    <p:nvPicPr>
                      <p:cNvPr id="55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214438"/>
                        <a:ext cx="801370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2" grpId="0" build="p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Loop Example Cycle 12</a:t>
            </a:r>
          </a:p>
        </p:txBody>
      </p:sp>
      <p:sp>
        <p:nvSpPr>
          <p:cNvPr id="489476" name="Rectangle 4"/>
          <p:cNvSpPr>
            <a:spLocks noGrp="1" noChangeArrowheads="1"/>
          </p:cNvSpPr>
          <p:nvPr>
            <p:ph idx="1"/>
          </p:nvPr>
        </p:nvSpPr>
        <p:spPr>
          <a:xfrm>
            <a:off x="1111250" y="6072188"/>
            <a:ext cx="8032750" cy="50165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70000"/>
              </a:lnSpc>
            </a:pP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Why not issue third multiply?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537325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7DD45051-A327-4972-B282-3A3605E346E2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102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896680" imgH="5820840" progId="Excel.Sheet.8">
                  <p:embed/>
                </p:oleObj>
              </mc:Choice>
              <mc:Fallback>
                <p:oleObj name="Worksheet" r:id="rId2" imgW="8896680" imgH="5820840" progId="Excel.Sheet.8">
                  <p:embed/>
                  <p:pic>
                    <p:nvPicPr>
                      <p:cNvPr id="56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462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 build="p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Loop Example Cycle 13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80200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1C540CFA-B2AC-4E22-B0C2-128096AC9199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103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457200" y="1371600"/>
          <a:ext cx="80137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896680" imgH="5820840" progId="Excel.Sheet.8">
                  <p:embed/>
                </p:oleObj>
              </mc:Choice>
              <mc:Fallback>
                <p:oleObj name="Worksheet" r:id="rId2" imgW="8896680" imgH="5820840" progId="Excel.Sheet.8">
                  <p:embed/>
                  <p:pic>
                    <p:nvPicPr>
                      <p:cNvPr id="573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0137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Loop Example Cycle 14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idx="1"/>
          </p:nvPr>
        </p:nvSpPr>
        <p:spPr>
          <a:xfrm>
            <a:off x="441325" y="6127750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70000"/>
              </a:lnSpc>
            </a:pP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Mult1 completing.  Who is waiting?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537325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9554A605-DE66-4326-AE22-FBCF981A0B7C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104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896680" imgH="5820840" progId="Excel.Sheet.8">
                  <p:embed/>
                </p:oleObj>
              </mc:Choice>
              <mc:Fallback>
                <p:oleObj name="Worksheet" r:id="rId2" imgW="8896680" imgH="5820840" progId="Excel.Sheet.8">
                  <p:embed/>
                  <p:pic>
                    <p:nvPicPr>
                      <p:cNvPr id="583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 build="p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Loop Example Cycle 15</a:t>
            </a:r>
          </a:p>
        </p:txBody>
      </p:sp>
      <p:sp>
        <p:nvSpPr>
          <p:cNvPr id="492548" name="Rectangle 4"/>
          <p:cNvSpPr>
            <a:spLocks noGrp="1" noChangeArrowheads="1"/>
          </p:cNvSpPr>
          <p:nvPr>
            <p:ph idx="1"/>
          </p:nvPr>
        </p:nvSpPr>
        <p:spPr>
          <a:xfrm>
            <a:off x="441325" y="6127750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70000"/>
              </a:lnSpc>
            </a:pP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Mult2 completing.  Who is waiting?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E8F9056A-3BBE-43A6-9D75-5ED7D6C78A6F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105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896680" imgH="5820840" progId="Excel.Sheet.8">
                  <p:embed/>
                </p:oleObj>
              </mc:Choice>
              <mc:Fallback>
                <p:oleObj name="Worksheet" r:id="rId2" imgW="8896680" imgH="5820840" progId="Excel.Sheet.8">
                  <p:embed/>
                  <p:pic>
                    <p:nvPicPr>
                      <p:cNvPr id="593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8" grpId="0" build="p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Loop Example Cycle 16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43688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FF420056-CCE0-4C1B-A3B3-B3EE31975D0A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106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896680" imgH="5820840" progId="Excel.Sheet.8">
                  <p:embed/>
                </p:oleObj>
              </mc:Choice>
              <mc:Fallback>
                <p:oleObj name="Worksheet" r:id="rId2" imgW="8896680" imgH="5820840" progId="Excel.Sheet.8">
                  <p:embed/>
                  <p:pic>
                    <p:nvPicPr>
                      <p:cNvPr id="604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Loop Example Cycle 17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43688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0ED0D3E4-EFA5-44AA-AA12-32FC790AA3C5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107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457200" y="12954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896680" imgH="5820840" progId="Excel.Sheet.8">
                  <p:embed/>
                </p:oleObj>
              </mc:Choice>
              <mc:Fallback>
                <p:oleObj name="Worksheet" r:id="rId2" imgW="8896680" imgH="5820840" progId="Excel.Sheet.8">
                  <p:embed/>
                  <p:pic>
                    <p:nvPicPr>
                      <p:cNvPr id="614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Loop Example Cycle 18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0B197ACC-2385-403A-B0E8-1C672527A688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108</a:t>
            </a:fld>
            <a:endParaRPr lang="en-US" altLang="zh-CN" b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896680" imgH="5820840" progId="Excel.Sheet.8">
                  <p:embed/>
                </p:oleObj>
              </mc:Choice>
              <mc:Fallback>
                <p:oleObj name="Worksheet" r:id="rId2" imgW="8896680" imgH="5820840" progId="Excel.Sheet.8">
                  <p:embed/>
                  <p:pic>
                    <p:nvPicPr>
                      <p:cNvPr id="624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Loop Example Cycle 19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537325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A3F75176-B3F3-4775-94FA-DB263A303A73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109</a:t>
            </a:fld>
            <a:endParaRPr lang="en-US" altLang="zh-CN" b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357188" y="1357313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896680" imgH="5820840" progId="Excel.Sheet.8">
                  <p:embed/>
                </p:oleObj>
              </mc:Choice>
              <mc:Fallback>
                <p:oleObj name="Worksheet" r:id="rId2" imgW="8896680" imgH="5820840" progId="Excel.Sheet.8">
                  <p:embed/>
                  <p:pic>
                    <p:nvPicPr>
                      <p:cNvPr id="634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357313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8353425" cy="10525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/>
              <a:t>Name Dependence 2: Output dependence</a:t>
            </a: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96975"/>
            <a:ext cx="8610600" cy="4876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>
                <a:latin typeface="Comic Sans MS" pitchFamily="66" charset="0"/>
              </a:rPr>
              <a:t>Instr</a:t>
            </a:r>
            <a:r>
              <a:rPr lang="en-US" altLang="en-US" sz="2800" baseline="-25000" dirty="0" err="1">
                <a:latin typeface="Comic Sans MS" pitchFamily="66" charset="0"/>
              </a:rPr>
              <a:t>J</a:t>
            </a:r>
            <a:r>
              <a:rPr lang="en-US" altLang="en-US" sz="2800" dirty="0">
                <a:latin typeface="Comic Sans MS" pitchFamily="66" charset="0"/>
              </a:rPr>
              <a:t> writes operand </a:t>
            </a:r>
            <a:r>
              <a:rPr lang="en-US" altLang="en-US" sz="2800" i="1" u="sng" dirty="0">
                <a:solidFill>
                  <a:srgbClr val="FF0000"/>
                </a:solidFill>
                <a:latin typeface="Comic Sans MS" pitchFamily="66" charset="0"/>
              </a:rPr>
              <a:t>before</a:t>
            </a:r>
            <a:r>
              <a:rPr lang="en-US" altLang="en-US" sz="2800" dirty="0">
                <a:latin typeface="Comic Sans MS" pitchFamily="66" charset="0"/>
              </a:rPr>
              <a:t> </a:t>
            </a:r>
            <a:r>
              <a:rPr lang="en-US" altLang="en-US" sz="2800" dirty="0" err="1">
                <a:latin typeface="Comic Sans MS" pitchFamily="66" charset="0"/>
              </a:rPr>
              <a:t>Instr</a:t>
            </a:r>
            <a:r>
              <a:rPr lang="en-US" altLang="en-US" sz="2800" baseline="-25000" dirty="0" err="1">
                <a:latin typeface="Comic Sans MS" pitchFamily="66" charset="0"/>
              </a:rPr>
              <a:t>I</a:t>
            </a:r>
            <a:r>
              <a:rPr lang="en-US" altLang="en-US" sz="2800" baseline="-25000" dirty="0">
                <a:latin typeface="Comic Sans MS" pitchFamily="66" charset="0"/>
              </a:rPr>
              <a:t> </a:t>
            </a:r>
            <a:r>
              <a:rPr lang="en-US" altLang="en-US" sz="2800" dirty="0">
                <a:latin typeface="Comic Sans MS" pitchFamily="66" charset="0"/>
              </a:rPr>
              <a:t>writes it.</a:t>
            </a:r>
            <a:br>
              <a:rPr lang="en-US" altLang="en-US" sz="2800" dirty="0">
                <a:latin typeface="Comic Sans MS" pitchFamily="66" charset="0"/>
              </a:rPr>
            </a:br>
            <a:br>
              <a:rPr lang="en-US" altLang="en-US" sz="2800" dirty="0">
                <a:latin typeface="Comic Sans MS" pitchFamily="66" charset="0"/>
              </a:rPr>
            </a:br>
            <a:br>
              <a:rPr lang="en-US" altLang="en-US" sz="2800" dirty="0">
                <a:latin typeface="Comic Sans MS" pitchFamily="66" charset="0"/>
              </a:rPr>
            </a:br>
            <a:br>
              <a:rPr lang="en-US" altLang="en-US" sz="2800" dirty="0">
                <a:latin typeface="Comic Sans MS" pitchFamily="66" charset="0"/>
              </a:rPr>
            </a:br>
            <a:br>
              <a:rPr lang="en-US" altLang="en-US" sz="2800" dirty="0">
                <a:latin typeface="Comic Sans MS" pitchFamily="66" charset="0"/>
              </a:rPr>
            </a:br>
            <a:endParaRPr lang="en-US" altLang="en-US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omic Sans MS" pitchFamily="66" charset="0"/>
              </a:rPr>
              <a:t>Called an “</a:t>
            </a:r>
            <a:r>
              <a:rPr lang="en-US" altLang="en-US" sz="2800" dirty="0">
                <a:solidFill>
                  <a:srgbClr val="0000FF"/>
                </a:solidFill>
                <a:latin typeface="Comic Sans MS" pitchFamily="66" charset="0"/>
              </a:rPr>
              <a:t>output dependence</a:t>
            </a:r>
            <a:r>
              <a:rPr lang="en-US" altLang="en-US" sz="2800" dirty="0">
                <a:latin typeface="Comic Sans MS" pitchFamily="66" charset="0"/>
              </a:rPr>
              <a:t>” by compiler writers</a:t>
            </a:r>
            <a:br>
              <a:rPr lang="en-US" altLang="en-US" sz="2800" dirty="0">
                <a:latin typeface="Comic Sans MS" pitchFamily="66" charset="0"/>
              </a:rPr>
            </a:br>
            <a:r>
              <a:rPr lang="en-US" altLang="en-US" sz="2800" dirty="0">
                <a:latin typeface="Comic Sans MS" pitchFamily="66" charset="0"/>
              </a:rPr>
              <a:t>This also results from the reuse of name “</a:t>
            </a:r>
            <a:r>
              <a:rPr lang="en-US" altLang="en-US" sz="2800" dirty="0">
                <a:solidFill>
                  <a:srgbClr val="FF0000"/>
                </a:solidFill>
                <a:latin typeface="Comic Sans MS" pitchFamily="66" charset="0"/>
              </a:rPr>
              <a:t>r1</a:t>
            </a:r>
            <a:r>
              <a:rPr lang="en-US" altLang="en-US" sz="2800" dirty="0">
                <a:latin typeface="Comic Sans MS" pitchFamily="66" charset="0"/>
              </a:rPr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omic Sans MS" pitchFamily="66" charset="0"/>
              </a:rPr>
              <a:t>If anti-dependence caused a hazard in the pipeline, called a </a:t>
            </a:r>
            <a:r>
              <a:rPr lang="en-US" altLang="en-US" sz="2800" dirty="0">
                <a:solidFill>
                  <a:srgbClr val="0000FF"/>
                </a:solidFill>
                <a:latin typeface="Comic Sans MS" pitchFamily="66" charset="0"/>
              </a:rPr>
              <a:t>Write After Write (WAW) hazard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2743200" y="2057400"/>
            <a:ext cx="3352800" cy="11842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I: sub </a:t>
            </a:r>
            <a:r>
              <a:rPr lang="en-US" altLang="en-US">
                <a:solidFill>
                  <a:srgbClr val="0000FF"/>
                </a:solidFill>
                <a:latin typeface="Courier New" pitchFamily="49" charset="0"/>
              </a:rPr>
              <a:t>r1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,r4,r3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J: add </a:t>
            </a:r>
            <a:r>
              <a:rPr lang="en-US" altLang="en-US">
                <a:solidFill>
                  <a:srgbClr val="0000FF"/>
                </a:solidFill>
                <a:latin typeface="Courier New" pitchFamily="49" charset="0"/>
              </a:rPr>
              <a:t>r1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,r2,r3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K: mul r6,r1,r7</a:t>
            </a:r>
          </a:p>
        </p:txBody>
      </p:sp>
      <p:sp>
        <p:nvSpPr>
          <p:cNvPr id="106501" name="Arc 5"/>
          <p:cNvSpPr>
            <a:spLocks/>
          </p:cNvSpPr>
          <p:nvPr/>
        </p:nvSpPr>
        <p:spPr bwMode="auto">
          <a:xfrm flipH="1" flipV="1">
            <a:off x="2286000" y="2209800"/>
            <a:ext cx="468313" cy="457200"/>
          </a:xfrm>
          <a:custGeom>
            <a:avLst/>
            <a:gdLst>
              <a:gd name="T0" fmla="*/ 0 w 24532"/>
              <a:gd name="T1" fmla="*/ 2147483647 h 43200"/>
              <a:gd name="T2" fmla="*/ 2147483647 w 24532"/>
              <a:gd name="T3" fmla="*/ 2147483647 h 43200"/>
              <a:gd name="T4" fmla="*/ 2147483647 w 24532"/>
              <a:gd name="T5" fmla="*/ 2147483647 h 43200"/>
              <a:gd name="T6" fmla="*/ 0 60000 65536"/>
              <a:gd name="T7" fmla="*/ 0 60000 65536"/>
              <a:gd name="T8" fmla="*/ 0 60000 65536"/>
              <a:gd name="T9" fmla="*/ 0 w 24532"/>
              <a:gd name="T10" fmla="*/ 0 h 43200"/>
              <a:gd name="T11" fmla="*/ 24532 w 2453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532" h="43200" fill="none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</a:path>
              <a:path w="24532" h="43200" stroke="0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  <a:lnTo>
                  <a:pt x="2932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Loop Example Cycle 20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43688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3BF7A531-979A-4E0B-880D-28CB70FD588B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110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457200" y="13716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896680" imgH="5820840" progId="Excel.Sheet.8">
                  <p:embed/>
                </p:oleObj>
              </mc:Choice>
              <mc:Fallback>
                <p:oleObj name="Worksheet" r:id="rId2" imgW="8896680" imgH="5820840" progId="Excel.Sheet.8">
                  <p:embed/>
                  <p:pic>
                    <p:nvPicPr>
                      <p:cNvPr id="64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0"/>
            <a:ext cx="8529638" cy="1214438"/>
          </a:xfrm>
        </p:spPr>
        <p:txBody>
          <a:bodyPr/>
          <a:lstStyle/>
          <a:p>
            <a:pPr eaLnBrk="1" hangingPunct="1"/>
            <a:r>
              <a:rPr lang="en-US" altLang="zh-CN"/>
              <a:t>Summary of Tomasulo Algorithm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00188"/>
            <a:ext cx="8659813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Comic Sans MS" pitchFamily="66" charset="0"/>
              </a:rPr>
              <a:t>Reservations stations: </a:t>
            </a:r>
            <a:r>
              <a:rPr lang="en-US" altLang="en-US" sz="2400" i="1">
                <a:solidFill>
                  <a:srgbClr val="FF0000"/>
                </a:solidFill>
                <a:latin typeface="Comic Sans MS" pitchFamily="66" charset="0"/>
              </a:rPr>
              <a:t>implicit register renaming</a:t>
            </a:r>
            <a:r>
              <a:rPr lang="en-US" altLang="en-US" sz="2400">
                <a:latin typeface="Comic Sans MS" pitchFamily="66" charset="0"/>
              </a:rPr>
              <a:t> to larger set of registers + </a:t>
            </a:r>
            <a:r>
              <a:rPr lang="en-US" altLang="en-US" sz="2400">
                <a:solidFill>
                  <a:srgbClr val="FF0000"/>
                </a:solidFill>
                <a:latin typeface="Comic Sans MS" pitchFamily="66" charset="0"/>
              </a:rPr>
              <a:t>buffering source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Prevents registers as bottleneck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Avoids WAR, WAW hazards of Scoreboard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Allows loop unrolling in HW</a:t>
            </a:r>
            <a:endParaRPr lang="en-US" altLang="en-US" sz="180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Comic Sans MS" pitchFamily="66" charset="0"/>
              </a:rPr>
              <a:t>Not limited to basic blocks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Comic Sans MS" pitchFamily="66" charset="0"/>
              </a:rPr>
              <a:t>(integer units gets ahead, beyond branches)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Comic Sans MS" pitchFamily="66" charset="0"/>
              </a:rPr>
              <a:t>Lasting Contributions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Dynamic scheduling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  <a:latin typeface="Comic Sans MS" pitchFamily="66" charset="0"/>
              </a:rPr>
              <a:t>Register renaming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Load/store disambiguation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Comic Sans MS" pitchFamily="66" charset="0"/>
              </a:rPr>
              <a:t>360/91 descendants are Pentium III; PowerPC 604; MIPS R10000; HP-PA 8000; Alpha 21264</a:t>
            </a:r>
            <a:endParaRPr lang="en-US" altLang="zh-CN" sz="2400">
              <a:latin typeface="Comic Sans MS" pitchFamily="66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578F199D-4B31-4870-8E68-DF5F086E3B7D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111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about Precise Interrupts?</a:t>
            </a:r>
          </a:p>
        </p:txBody>
      </p:sp>
      <p:sp>
        <p:nvSpPr>
          <p:cNvPr id="1454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Comic Sans MS" pitchFamily="66" charset="0"/>
              </a:rPr>
              <a:t>Tomasulo had:</a:t>
            </a:r>
            <a:br>
              <a:rPr lang="en-US" altLang="zh-CN" sz="2800">
                <a:latin typeface="Comic Sans MS" pitchFamily="66" charset="0"/>
              </a:rPr>
            </a:br>
            <a:br>
              <a:rPr lang="en-US" altLang="zh-CN" sz="2800">
                <a:latin typeface="Comic Sans MS" pitchFamily="66" charset="0"/>
              </a:rPr>
            </a:b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In-order issue, out-of-order execution, and out-of-order completion</a:t>
            </a:r>
          </a:p>
          <a:p>
            <a:pPr eaLnBrk="1" hangingPunct="1"/>
            <a:endParaRPr lang="en-US" altLang="zh-CN" sz="2800">
              <a:solidFill>
                <a:schemeClr val="hlink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zh-CN" sz="2800">
                <a:latin typeface="Comic Sans MS" pitchFamily="66" charset="0"/>
              </a:rPr>
              <a:t>Need to “fix” the out-of-order completion aspect so that we can find precise breakpoint in instruction stream.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Comic Sans MS" pitchFamily="66" charset="0"/>
              </a:rPr>
              <a:t>  </a:t>
            </a:r>
            <a:r>
              <a:rPr lang="en-US" altLang="zh-CN" sz="2800">
                <a:latin typeface="Comic Sans MS" pitchFamily="66" charset="0"/>
                <a:sym typeface="Wingdings" pitchFamily="2" charset="2"/>
              </a:rPr>
              <a:t> </a:t>
            </a:r>
            <a:r>
              <a:rPr lang="en-US" altLang="zh-CN" sz="28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Speculation</a:t>
            </a:r>
            <a:r>
              <a:rPr lang="zh-CN" altLang="en-US" sz="28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Reorder buffer</a:t>
            </a:r>
            <a:r>
              <a:rPr lang="en-US" altLang="zh-CN" sz="280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! (later )</a:t>
            </a:r>
            <a:endParaRPr lang="en-US" altLang="zh-CN" sz="280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Scoreboard vs. </a:t>
            </a:r>
            <a:r>
              <a:rPr lang="en-US" altLang="zh-CN" dirty="0" err="1"/>
              <a:t>Tomasulo</a:t>
            </a:r>
            <a:endParaRPr lang="zh-CN" altLang="en-US" dirty="0"/>
          </a:p>
        </p:txBody>
      </p:sp>
      <p:sp>
        <p:nvSpPr>
          <p:cNvPr id="146435" name="内容占位符 4"/>
          <p:cNvSpPr>
            <a:spLocks noGrp="1"/>
          </p:cNvSpPr>
          <p:nvPr>
            <p:ph sz="half" idx="1"/>
          </p:nvPr>
        </p:nvSpPr>
        <p:spPr>
          <a:xfrm>
            <a:off x="71437" y="1557338"/>
            <a:ext cx="5072063" cy="4575175"/>
          </a:xfrm>
        </p:spPr>
        <p:txBody>
          <a:bodyPr/>
          <a:lstStyle/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en-US" altLang="zh-CN" dirty="0"/>
              <a:t>Multiple  multiplier, etc. </a:t>
            </a:r>
            <a:r>
              <a:rPr lang="en-US" altLang="zh-CN" dirty="0" err="1"/>
              <a:t>Funcs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Issue in order, Complete OOO</a:t>
            </a:r>
          </a:p>
          <a:p>
            <a:pPr lvl="1"/>
            <a:r>
              <a:rPr lang="en-US" altLang="zh-CN" dirty="0"/>
              <a:t>IF</a:t>
            </a:r>
            <a:r>
              <a:rPr lang="en-US" altLang="zh-CN" dirty="0">
                <a:sym typeface="Wingdings" pitchFamily="2" charset="2"/>
              </a:rPr>
              <a:t> Issue, Ro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4 stages pipeline</a:t>
            </a:r>
          </a:p>
          <a:p>
            <a:pPr lvl="1"/>
            <a:r>
              <a:rPr lang="en-US" altLang="zh-CN" dirty="0" err="1">
                <a:sym typeface="Wingdings" pitchFamily="2" charset="2"/>
              </a:rPr>
              <a:t>Scoreboare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0000FF"/>
                </a:solidFill>
                <a:sym typeface="Wingdings" pitchFamily="2" charset="2"/>
              </a:rPr>
              <a:t>centralized </a:t>
            </a:r>
            <a:r>
              <a:rPr lang="en-US" altLang="zh-CN" dirty="0">
                <a:sym typeface="Wingdings" pitchFamily="2" charset="2"/>
              </a:rPr>
              <a:t>control</a:t>
            </a:r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Stall when WAW, WAR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46436" name="内容占位符 5"/>
          <p:cNvSpPr>
            <a:spLocks noGrp="1"/>
          </p:cNvSpPr>
          <p:nvPr>
            <p:ph sz="half" idx="2"/>
          </p:nvPr>
        </p:nvSpPr>
        <p:spPr>
          <a:xfrm>
            <a:off x="4557713" y="1557338"/>
            <a:ext cx="4872037" cy="5300662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>
                <a:sym typeface="Wingdings" pitchFamily="2" charset="2"/>
              </a:rPr>
              <a:t>特点</a:t>
            </a:r>
            <a:endParaRPr lang="en-US" altLang="zh-CN">
              <a:sym typeface="Wingdings" pitchFamily="2" charset="2"/>
            </a:endParaRPr>
          </a:p>
          <a:p>
            <a:pPr marL="742950" lvl="2" indent="-342900">
              <a:buSzPct val="60000"/>
            </a:pPr>
            <a:r>
              <a:rPr lang="en-US" altLang="zh-CN">
                <a:sym typeface="Wingdings" pitchFamily="2" charset="2"/>
              </a:rPr>
              <a:t>Fewer Func, unpipelined  </a:t>
            </a:r>
          </a:p>
          <a:p>
            <a:pPr marL="742950" lvl="2" indent="-342900">
              <a:buSzPct val="60000"/>
            </a:pP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Issue in order, Complete OOO</a:t>
            </a:r>
          </a:p>
          <a:p>
            <a:pPr marL="742950" lvl="2" indent="-342900">
              <a:buSzPct val="60000"/>
            </a:pPr>
            <a:r>
              <a:rPr lang="en-US" altLang="zh-CN">
                <a:sym typeface="Wingdings" pitchFamily="2" charset="2"/>
              </a:rPr>
              <a:t>FP op. queue, Reservation station, LD/ST buffer, CDB</a:t>
            </a:r>
          </a:p>
          <a:p>
            <a:pPr marL="742950" lvl="2" indent="-342900">
              <a:buSzPct val="60000"/>
            </a:pP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3 </a:t>
            </a:r>
            <a:r>
              <a:rPr lang="en-US" altLang="zh-CN">
                <a:sym typeface="Wingdings" pitchFamily="2" charset="2"/>
              </a:rPr>
              <a:t>stages pipeline</a:t>
            </a:r>
          </a:p>
          <a:p>
            <a:pPr marL="742950" lvl="2" indent="-342900">
              <a:buSzPct val="60000"/>
            </a:pP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Reg. RenameNo WAW, WAR</a:t>
            </a:r>
          </a:p>
          <a:p>
            <a:pPr marL="742950" lvl="2" indent="-342900">
              <a:buSzPct val="60000"/>
            </a:pPr>
            <a:r>
              <a:rPr lang="en-US" altLang="zh-CN">
                <a:sym typeface="Wingdings" pitchFamily="2" charset="2"/>
              </a:rPr>
              <a:t>Reduce structural hazard</a:t>
            </a:r>
          </a:p>
          <a:p>
            <a:pPr marL="742950" lvl="2" indent="-342900">
              <a:buSzPct val="60000"/>
            </a:pPr>
            <a:r>
              <a:rPr lang="en-US" altLang="zh-CN">
                <a:sym typeface="Wingdings" pitchFamily="2" charset="2"/>
              </a:rPr>
              <a:t>RAW detection </a:t>
            </a: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decentralized</a:t>
            </a:r>
            <a:r>
              <a:rPr lang="en-US" altLang="zh-CN">
                <a:sym typeface="Wingdings" pitchFamily="2" charset="2"/>
              </a:rPr>
              <a:t>—reservation</a:t>
            </a:r>
          </a:p>
          <a:p>
            <a:pPr marL="742950" lvl="2" indent="-342900">
              <a:buSzPct val="60000"/>
            </a:pP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CDB forwarding path</a:t>
            </a:r>
          </a:p>
        </p:txBody>
      </p:sp>
      <p:sp>
        <p:nvSpPr>
          <p:cNvPr id="146437" name="爆炸形 2 5"/>
          <p:cNvSpPr>
            <a:spLocks noChangeArrowheads="1"/>
          </p:cNvSpPr>
          <p:nvPr/>
        </p:nvSpPr>
        <p:spPr bwMode="auto">
          <a:xfrm>
            <a:off x="1428750" y="5429250"/>
            <a:ext cx="7429500" cy="928688"/>
          </a:xfrm>
          <a:prstGeom prst="irregularSeal2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6438" name="TextBox 8"/>
          <p:cNvSpPr txBox="1">
            <a:spLocks noChangeArrowheads="1"/>
          </p:cNvSpPr>
          <p:nvPr/>
        </p:nvSpPr>
        <p:spPr bwMode="auto">
          <a:xfrm>
            <a:off x="357188" y="5786438"/>
            <a:ext cx="8572500" cy="5857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/>
              <a:t>Can Scoreboard avoid WAW, WAR with Reg. Rename?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956550" cy="908050"/>
          </a:xfrm>
        </p:spPr>
        <p:txBody>
          <a:bodyPr/>
          <a:lstStyle/>
          <a:p>
            <a:pPr eaLnBrk="1" hangingPunct="1"/>
            <a:r>
              <a:rPr lang="en-US" altLang="zh-CN" sz="3600"/>
              <a:t>Scoreboard Pipeline stage description</a:t>
            </a:r>
          </a:p>
        </p:txBody>
      </p:sp>
      <p:sp>
        <p:nvSpPr>
          <p:cNvPr id="1474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981075"/>
            <a:ext cx="8642350" cy="5473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latin typeface="Comic Sans MS" pitchFamily="66" charset="0"/>
              </a:rPr>
              <a:t>Issue:</a:t>
            </a:r>
            <a:r>
              <a:rPr lang="en-US" altLang="zh-CN" sz="2400">
                <a:latin typeface="Comic Sans MS" pitchFamily="66" charset="0"/>
              </a:rPr>
              <a:t> a instruction is issued when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functional unit is available and</a:t>
            </a: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No other active instruction has the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same</a:t>
            </a: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destination register.</a:t>
            </a:r>
            <a:endParaRPr lang="en-US" altLang="zh-CN" sz="2000">
              <a:solidFill>
                <a:srgbClr val="0000FF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Avoid </a:t>
            </a:r>
            <a:r>
              <a:rPr lang="en-US" altLang="zh-CN" sz="2000" b="1">
                <a:solidFill>
                  <a:srgbClr val="CC00FF"/>
                </a:solidFill>
                <a:latin typeface="Comic Sans MS" pitchFamily="66" charset="0"/>
              </a:rPr>
              <a:t>strutural</a:t>
            </a:r>
            <a:r>
              <a:rPr lang="en-US" altLang="zh-CN" sz="2000">
                <a:latin typeface="Comic Sans MS" pitchFamily="66" charset="0"/>
              </a:rPr>
              <a:t> hazard and </a:t>
            </a:r>
            <a:r>
              <a:rPr lang="en-US" altLang="zh-CN" sz="2000" b="1">
                <a:solidFill>
                  <a:srgbClr val="CC00FF"/>
                </a:solidFill>
                <a:latin typeface="Comic Sans MS" pitchFamily="66" charset="0"/>
              </a:rPr>
              <a:t>WAW</a:t>
            </a:r>
            <a:r>
              <a:rPr lang="en-US" altLang="zh-CN" sz="2000">
                <a:latin typeface="Comic Sans MS" pitchFamily="66" charset="0"/>
              </a:rPr>
              <a:t> hazard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Read Operands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(RD)</a:t>
            </a:r>
            <a:r>
              <a:rPr lang="en-US" altLang="zh-CN" sz="240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read operation is delayed until </a:t>
            </a:r>
            <a:r>
              <a:rPr lang="en-US" altLang="zh-CN" sz="2000" i="1">
                <a:solidFill>
                  <a:srgbClr val="FF0000"/>
                </a:solidFill>
                <a:latin typeface="Comic Sans MS" pitchFamily="66" charset="0"/>
                <a:ea typeface="Palatino"/>
                <a:cs typeface="Palatino"/>
              </a:rPr>
              <a:t>both </a:t>
            </a:r>
            <a:r>
              <a:rPr lang="en-US" altLang="zh-CN" sz="2000" i="1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operands are available.</a:t>
            </a:r>
            <a:r>
              <a:rPr lang="en-US" altLang="zh-CN" sz="200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means that no previously issued but ncompleted</a:t>
            </a:r>
            <a:r>
              <a:rPr lang="en-US" altLang="zh-CN" sz="2000">
                <a:latin typeface="Comic Sans MS" pitchFamily="66" charset="0"/>
              </a:rPr>
              <a:t> </a:t>
            </a:r>
            <a:r>
              <a:rPr lang="en-US" altLang="zh-CN" sz="2000" i="1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instruction has the operand as its destination.</a:t>
            </a:r>
            <a:r>
              <a:rPr lang="en-US" altLang="zh-CN" sz="200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resolves </a:t>
            </a:r>
            <a:r>
              <a:rPr lang="en-US" altLang="zh-CN" sz="2000" b="1">
                <a:solidFill>
                  <a:srgbClr val="CC00FF"/>
                </a:solidFill>
                <a:latin typeface="Comic Sans MS" pitchFamily="66" charset="0"/>
              </a:rPr>
              <a:t>RAW</a:t>
            </a: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>
                <a:latin typeface="Comic Sans MS" pitchFamily="66" charset="0"/>
                <a:ea typeface="Palatino"/>
                <a:cs typeface="Palatino"/>
              </a:rPr>
              <a:t>hazards </a:t>
            </a:r>
            <a:r>
              <a:rPr lang="en-US" altLang="zh-CN" sz="2000" b="1">
                <a:latin typeface="Comic Sans MS" pitchFamily="66" charset="0"/>
                <a:ea typeface="Palatino"/>
                <a:cs typeface="Palatino"/>
              </a:rPr>
              <a:t>dynamically</a:t>
            </a:r>
            <a:r>
              <a:rPr lang="en-US" altLang="zh-CN" sz="200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Execution (EX)</a:t>
            </a:r>
            <a:r>
              <a:rPr lang="en-US" altLang="zh-CN" sz="2400" i="1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Notify the scoreboard when completed so the functional unit can be reused</a:t>
            </a:r>
            <a:r>
              <a:rPr lang="en-US" altLang="zh-CN" sz="2000" i="1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Write result (WB)</a:t>
            </a:r>
            <a:r>
              <a:rPr lang="en-US" altLang="zh-CN" sz="2400" i="1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scoreboard checks for </a:t>
            </a:r>
            <a:r>
              <a:rPr lang="en-US" altLang="zh-CN" sz="2000" b="1" i="1">
                <a:solidFill>
                  <a:srgbClr val="CC00FF"/>
                </a:solidFill>
                <a:latin typeface="Comic Sans MS" pitchFamily="66" charset="0"/>
                <a:ea typeface="Palatino"/>
                <a:cs typeface="Palatino"/>
              </a:rPr>
              <a:t>WAR</a:t>
            </a:r>
            <a:r>
              <a:rPr lang="en-US" altLang="zh-CN" sz="2000" i="1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 hazards and stalls the completing instruction if necessary.</a:t>
            </a:r>
          </a:p>
        </p:txBody>
      </p:sp>
    </p:spTree>
  </p:cSld>
  <p:clrMapOvr>
    <a:masterClrMapping/>
  </p:clrMapOvr>
  <p:transition spd="slow">
    <p:pull dir="ru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1563" y="0"/>
            <a:ext cx="8072437" cy="936625"/>
          </a:xfrm>
        </p:spPr>
        <p:txBody>
          <a:bodyPr/>
          <a:lstStyle/>
          <a:p>
            <a:pPr eaLnBrk="1" hangingPunct="1"/>
            <a:r>
              <a:rPr lang="en-US" altLang="zh-CN"/>
              <a:t>The scoreboard algorithm</a:t>
            </a:r>
          </a:p>
        </p:txBody>
      </p:sp>
      <p:sp>
        <p:nvSpPr>
          <p:cNvPr id="148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4313" y="1500188"/>
            <a:ext cx="8621712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Scoreboard-takes </a:t>
            </a:r>
            <a:r>
              <a:rPr lang="en-US" altLang="zh-CN" sz="2800">
                <a:solidFill>
                  <a:srgbClr val="FF0000"/>
                </a:solidFill>
                <a:latin typeface="Comic Sans MS" pitchFamily="66" charset="0"/>
              </a:rPr>
              <a:t>full responsibility </a:t>
            </a: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for instruction issue and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Create the dependence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Decide when to fetch the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Decide when to enter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Decide when the result can be written into the register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Three data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Instruction status: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CC00FF"/>
                </a:solidFill>
                <a:latin typeface="Comic Sans MS" pitchFamily="66" charset="0"/>
              </a:rPr>
              <a:t>which of the four steps the instruction is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Functional unit status: </a:t>
            </a:r>
            <a:r>
              <a:rPr lang="en-US" altLang="zh-CN" sz="2400">
                <a:solidFill>
                  <a:srgbClr val="CC00FF"/>
                </a:solidFill>
                <a:latin typeface="Comic Sans MS" pitchFamily="66" charset="0"/>
              </a:rPr>
              <a:t>buzy,op,Fi, Fj,Fk,Qj,Qk ,Rj,Rk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Register result status: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CC00FF"/>
                </a:solidFill>
                <a:latin typeface="Comic Sans MS" pitchFamily="66" charset="0"/>
              </a:rPr>
              <a:t>which functional unit will write that register</a:t>
            </a:r>
          </a:p>
        </p:txBody>
      </p:sp>
    </p:spTree>
  </p:cSld>
  <p:clrMapOvr>
    <a:masterClrMapping/>
  </p:clrMapOvr>
  <p:transition spd="slow">
    <p:pull dir="ru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260350"/>
            <a:ext cx="6954837" cy="6096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Explicit</a:t>
            </a:r>
            <a:r>
              <a:rPr lang="en-US" altLang="zh-CN"/>
              <a:t> Register Renaming</a:t>
            </a:r>
          </a:p>
        </p:txBody>
      </p:sp>
      <p:sp>
        <p:nvSpPr>
          <p:cNvPr id="149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-180528" y="1196752"/>
            <a:ext cx="9644063" cy="49530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Comic Sans MS" pitchFamily="66" charset="0"/>
              </a:rPr>
              <a:t>Make use of a </a:t>
            </a:r>
            <a:r>
              <a:rPr lang="en-US" altLang="zh-CN" sz="2400" i="1" dirty="0">
                <a:latin typeface="Comic Sans MS" pitchFamily="66" charset="0"/>
              </a:rPr>
              <a:t>physical </a:t>
            </a:r>
            <a:r>
              <a:rPr lang="en-US" altLang="zh-CN" sz="2400" dirty="0">
                <a:latin typeface="Comic Sans MS" pitchFamily="66" charset="0"/>
              </a:rPr>
              <a:t>register file that is larger than number of registers specified by ISA</a:t>
            </a:r>
          </a:p>
          <a:p>
            <a:pPr eaLnBrk="1" hangingPunct="1"/>
            <a:r>
              <a:rPr lang="en-US" altLang="zh-CN" sz="2400" dirty="0">
                <a:latin typeface="Comic Sans MS" pitchFamily="66" charset="0"/>
              </a:rPr>
              <a:t>Key insight: </a:t>
            </a: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Allocate a new physical destination register for every instruction that writes</a:t>
            </a:r>
          </a:p>
          <a:p>
            <a:pPr lvl="1" eaLnBrk="1" hangingPunct="1"/>
            <a:r>
              <a:rPr lang="en-US" altLang="zh-CN" sz="2000" dirty="0">
                <a:latin typeface="Comic Sans MS" pitchFamily="66" charset="0"/>
              </a:rPr>
              <a:t>Very similar to a compiler transformation called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Static Single Assignment (SSA) </a:t>
            </a:r>
            <a:r>
              <a:rPr lang="en-US" altLang="zh-CN" sz="2000" dirty="0">
                <a:latin typeface="Comic Sans MS" pitchFamily="66" charset="0"/>
              </a:rPr>
              <a:t>form — but in hardware!</a:t>
            </a:r>
          </a:p>
          <a:p>
            <a:pPr lvl="1" eaLnBrk="1" hangingPunct="1"/>
            <a:r>
              <a:rPr lang="en-US" altLang="zh-CN" sz="2000" dirty="0">
                <a:latin typeface="Comic Sans MS" pitchFamily="66" charset="0"/>
              </a:rPr>
              <a:t>Removes all chance of WAR or WAW hazards</a:t>
            </a:r>
          </a:p>
          <a:p>
            <a:pPr lvl="1" eaLnBrk="1" hangingPunct="1"/>
            <a:r>
              <a:rPr lang="en-US" altLang="zh-CN" sz="2000" dirty="0">
                <a:latin typeface="Comic Sans MS" pitchFamily="66" charset="0"/>
              </a:rPr>
              <a:t>Like </a:t>
            </a:r>
            <a:r>
              <a:rPr lang="en-US" altLang="zh-CN" sz="2000" dirty="0" err="1">
                <a:latin typeface="Comic Sans MS" pitchFamily="66" charset="0"/>
              </a:rPr>
              <a:t>Tomasulo</a:t>
            </a:r>
            <a:r>
              <a:rPr lang="en-US" altLang="zh-CN" sz="2000" dirty="0">
                <a:latin typeface="Comic Sans MS" pitchFamily="66" charset="0"/>
              </a:rPr>
              <a:t>, good for allowing full out-of-order completion</a:t>
            </a:r>
          </a:p>
          <a:p>
            <a:pPr lvl="1" eaLnBrk="1" hangingPunct="1"/>
            <a:r>
              <a:rPr lang="en-US" altLang="zh-CN" sz="2000" dirty="0">
                <a:latin typeface="Comic Sans MS" pitchFamily="66" charset="0"/>
              </a:rPr>
              <a:t>Like hardware-based dynamic compilation?</a:t>
            </a:r>
          </a:p>
          <a:p>
            <a:pPr eaLnBrk="1" hangingPunct="1"/>
            <a:r>
              <a:rPr lang="en-US" altLang="zh-CN" sz="2400" dirty="0">
                <a:latin typeface="Comic Sans MS" pitchFamily="66" charset="0"/>
              </a:rPr>
              <a:t>Mechanism?  Keep a 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translation table</a:t>
            </a:r>
            <a:r>
              <a:rPr lang="en-US" altLang="zh-CN" sz="2400" dirty="0">
                <a:latin typeface="Comic Sans MS" pitchFamily="66" charset="0"/>
              </a:rPr>
              <a:t>:</a:t>
            </a:r>
          </a:p>
          <a:p>
            <a:pPr lvl="1" eaLnBrk="1" hangingPunct="1"/>
            <a:r>
              <a:rPr lang="en-US" altLang="zh-CN" sz="2000" dirty="0">
                <a:latin typeface="Comic Sans MS" pitchFamily="66" charset="0"/>
              </a:rPr>
              <a:t>ISA register </a:t>
            </a:r>
            <a:r>
              <a:rPr lang="en-US" altLang="zh-CN" sz="2000" dirty="0">
                <a:latin typeface="Comic Sans MS" pitchFamily="66" charset="0"/>
                <a:sym typeface="Symbol" pitchFamily="18" charset="2"/>
              </a:rPr>
              <a:t></a:t>
            </a:r>
            <a:r>
              <a:rPr lang="en-US" altLang="zh-CN" sz="2000" dirty="0">
                <a:latin typeface="Comic Sans MS" pitchFamily="66" charset="0"/>
              </a:rPr>
              <a:t> physical register mapping</a:t>
            </a:r>
          </a:p>
          <a:p>
            <a:pPr lvl="1" eaLnBrk="1" hangingPunct="1"/>
            <a:r>
              <a:rPr lang="en-US" altLang="zh-CN" sz="2000" dirty="0">
                <a:latin typeface="Comic Sans MS" pitchFamily="66" charset="0"/>
              </a:rPr>
              <a:t>When register written, replace entry with new register from </a:t>
            </a:r>
            <a:r>
              <a:rPr lang="en-US" altLang="zh-CN" sz="2000" dirty="0" err="1">
                <a:latin typeface="Comic Sans MS" pitchFamily="66" charset="0"/>
              </a:rPr>
              <a:t>freelist</a:t>
            </a:r>
            <a:r>
              <a:rPr lang="en-US" altLang="zh-CN" sz="2000" dirty="0">
                <a:latin typeface="Comic Sans MS" pitchFamily="66" charset="0"/>
              </a:rPr>
              <a:t>.</a:t>
            </a:r>
          </a:p>
          <a:p>
            <a:pPr lvl="1" eaLnBrk="1" hangingPunct="1"/>
            <a:r>
              <a:rPr lang="en-US" altLang="zh-CN" sz="2000" dirty="0">
                <a:latin typeface="Comic Sans MS" pitchFamily="66" charset="0"/>
              </a:rPr>
              <a:t>Physical register becomes free when not used by any active instructions</a:t>
            </a:r>
          </a:p>
        </p:txBody>
      </p:sp>
    </p:spTree>
  </p:cSld>
  <p:clrMapOvr>
    <a:masterClrMapping/>
  </p:clrMapOvr>
  <p:transition spd="slow">
    <p:pull dir="ru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2988" y="0"/>
            <a:ext cx="8101012" cy="1125538"/>
          </a:xfrm>
        </p:spPr>
        <p:txBody>
          <a:bodyPr/>
          <a:lstStyle/>
          <a:p>
            <a:pPr eaLnBrk="1" hangingPunct="1"/>
            <a:r>
              <a:rPr lang="en-US" altLang="zh-CN" sz="4000"/>
              <a:t>Advantages of Explicit Renaming</a:t>
            </a:r>
          </a:p>
        </p:txBody>
      </p:sp>
      <p:sp>
        <p:nvSpPr>
          <p:cNvPr id="150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571625"/>
            <a:ext cx="9144000" cy="4202113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Comic Sans MS" pitchFamily="66" charset="0"/>
              </a:rPr>
              <a:t>Decouples </a:t>
            </a:r>
            <a:r>
              <a:rPr lang="en-US" altLang="zh-CN" sz="2800" i="1">
                <a:solidFill>
                  <a:srgbClr val="FF0000"/>
                </a:solidFill>
                <a:latin typeface="Comic Sans MS" pitchFamily="66" charset="0"/>
              </a:rPr>
              <a:t>renaming</a:t>
            </a:r>
            <a:r>
              <a:rPr lang="en-US" altLang="zh-CN" sz="2800" i="1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altLang="zh-CN" sz="2800">
                <a:latin typeface="Comic Sans MS" pitchFamily="66" charset="0"/>
              </a:rPr>
              <a:t>from </a:t>
            </a:r>
            <a:r>
              <a:rPr lang="en-US" altLang="zh-CN" sz="2800" i="1">
                <a:solidFill>
                  <a:srgbClr val="FF0000"/>
                </a:solidFill>
                <a:latin typeface="Comic Sans MS" pitchFamily="66" charset="0"/>
              </a:rPr>
              <a:t>scheduling:</a:t>
            </a:r>
            <a:endParaRPr lang="en-US" altLang="zh-CN" sz="2800">
              <a:solidFill>
                <a:srgbClr val="FF0000"/>
              </a:solidFill>
              <a:latin typeface="Comic Sans MS" pitchFamily="66" charset="0"/>
            </a:endParaRPr>
          </a:p>
          <a:p>
            <a:pPr lvl="1" eaLnBrk="1" hangingPunct="1"/>
            <a:r>
              <a:rPr lang="en-US" altLang="zh-CN" sz="2400">
                <a:latin typeface="Comic Sans MS" pitchFamily="66" charset="0"/>
              </a:rPr>
              <a:t>Pipeline can be exactly like “standard” MIPS pipeline (perhaps with multiple operations issued per cycle)</a:t>
            </a:r>
          </a:p>
          <a:p>
            <a:pPr lvl="1" eaLnBrk="1" hangingPunct="1"/>
            <a:r>
              <a:rPr lang="en-US" altLang="zh-CN" sz="2400">
                <a:latin typeface="Comic Sans MS" pitchFamily="66" charset="0"/>
              </a:rPr>
              <a:t>Or, pipeline could be Tomasulo-like or a scoreboard, etc.</a:t>
            </a:r>
          </a:p>
          <a:p>
            <a:pPr lvl="1" eaLnBrk="1" hangingPunct="1"/>
            <a:r>
              <a:rPr lang="en-US" altLang="zh-CN" sz="2400">
                <a:latin typeface="Comic Sans MS" pitchFamily="66" charset="0"/>
              </a:rPr>
              <a:t>Standard forwarding or bypassing could be used</a:t>
            </a:r>
          </a:p>
          <a:p>
            <a:pPr eaLnBrk="1" hangingPunct="1"/>
            <a:r>
              <a:rPr lang="en-US" altLang="zh-CN" sz="2800">
                <a:latin typeface="Comic Sans MS" pitchFamily="66" charset="0"/>
              </a:rPr>
              <a:t>Allows data to be fetched from single register file</a:t>
            </a:r>
          </a:p>
          <a:p>
            <a:pPr lvl="1" eaLnBrk="1" hangingPunct="1"/>
            <a:r>
              <a:rPr lang="en-US" altLang="zh-CN" sz="2400">
                <a:latin typeface="Comic Sans MS" pitchFamily="66" charset="0"/>
              </a:rPr>
              <a:t>No need to bypass values from </a:t>
            </a:r>
            <a:r>
              <a:rPr lang="en-US" altLang="zh-CN" sz="2400">
                <a:solidFill>
                  <a:srgbClr val="0000FF"/>
                </a:solidFill>
                <a:latin typeface="Comic Sans MS" pitchFamily="66" charset="0"/>
              </a:rPr>
              <a:t>reservation station</a:t>
            </a:r>
            <a:r>
              <a:rPr lang="en-US" altLang="zh-CN" sz="2400">
                <a:latin typeface="Comic Sans MS" pitchFamily="66" charset="0"/>
              </a:rPr>
              <a:t> or </a:t>
            </a:r>
            <a:r>
              <a:rPr lang="en-US" altLang="zh-CN" sz="2400">
                <a:solidFill>
                  <a:srgbClr val="0000FF"/>
                </a:solidFill>
                <a:latin typeface="Comic Sans MS" pitchFamily="66" charset="0"/>
              </a:rPr>
              <a:t>reorder buffer </a:t>
            </a:r>
          </a:p>
          <a:p>
            <a:pPr lvl="1" eaLnBrk="1" hangingPunct="1"/>
            <a:r>
              <a:rPr lang="en-US" altLang="zh-CN" sz="2400">
                <a:latin typeface="Comic Sans MS" pitchFamily="66" charset="0"/>
              </a:rPr>
              <a:t>This can be important for balancing pipeline</a:t>
            </a:r>
          </a:p>
        </p:txBody>
      </p:sp>
    </p:spTree>
  </p:cSld>
  <p:clrMapOvr>
    <a:masterClrMapping/>
  </p:clrMapOvr>
  <p:transition spd="slow">
    <p:pull dir="ru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Adv. Explicit Renaming (cont.)</a:t>
            </a:r>
          </a:p>
        </p:txBody>
      </p:sp>
      <p:sp>
        <p:nvSpPr>
          <p:cNvPr id="15155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Comic Sans MS" pitchFamily="66" charset="0"/>
              </a:rPr>
              <a:t>Many processors use a variant of this technique:</a:t>
            </a:r>
          </a:p>
          <a:p>
            <a:pPr lvl="1" eaLnBrk="1" hangingPunct="1"/>
            <a:r>
              <a:rPr lang="en-US" altLang="zh-CN" sz="2400">
                <a:latin typeface="Comic Sans MS" pitchFamily="66" charset="0"/>
              </a:rPr>
              <a:t>R10000, Alpha 21264, HP PA8000</a:t>
            </a:r>
          </a:p>
          <a:p>
            <a:pPr eaLnBrk="1" hangingPunct="1"/>
            <a:endParaRPr lang="en-US" altLang="zh-CN" sz="2800">
              <a:latin typeface="Comic Sans MS" pitchFamily="66" charset="0"/>
            </a:endParaRPr>
          </a:p>
          <a:p>
            <a:pPr eaLnBrk="1" hangingPunct="1"/>
            <a:r>
              <a:rPr lang="en-US" altLang="zh-CN" sz="2800">
                <a:latin typeface="Comic Sans MS" pitchFamily="66" charset="0"/>
              </a:rPr>
              <a:t>Another way to get </a:t>
            </a: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precise interrupt points</a:t>
            </a:r>
            <a:r>
              <a:rPr lang="en-US" altLang="zh-CN" sz="2800">
                <a:latin typeface="Comic Sans MS" pitchFamily="66" charset="0"/>
              </a:rPr>
              <a:t>:</a:t>
            </a:r>
          </a:p>
          <a:p>
            <a:pPr lvl="1" eaLnBrk="1" hangingPunct="1"/>
            <a:r>
              <a:rPr lang="en-US" altLang="zh-CN" sz="2400">
                <a:latin typeface="Comic Sans MS" pitchFamily="66" charset="0"/>
              </a:rPr>
              <a:t>All that needs to be “undone” for precise break point</a:t>
            </a:r>
            <a:br>
              <a:rPr lang="en-US" altLang="zh-CN" sz="2400">
                <a:latin typeface="Comic Sans MS" pitchFamily="66" charset="0"/>
              </a:rPr>
            </a:br>
            <a:r>
              <a:rPr lang="en-US" altLang="zh-CN" sz="2400">
                <a:latin typeface="Comic Sans MS" pitchFamily="66" charset="0"/>
              </a:rPr>
              <a:t>is to undo the table mappings</a:t>
            </a:r>
          </a:p>
          <a:p>
            <a:pPr lvl="1" eaLnBrk="1" hangingPunct="1"/>
            <a:r>
              <a:rPr lang="en-US" altLang="zh-CN" sz="2400">
                <a:latin typeface="Comic Sans MS" pitchFamily="66" charset="0"/>
              </a:rPr>
              <a:t>Provides an interesting mix between reorder buffer and </a:t>
            </a:r>
            <a:r>
              <a:rPr lang="en-US" altLang="zh-CN" sz="2400">
                <a:solidFill>
                  <a:srgbClr val="0000FF"/>
                </a:solidFill>
                <a:latin typeface="Comic Sans MS" pitchFamily="66" charset="0"/>
              </a:rPr>
              <a:t>future file</a:t>
            </a:r>
          </a:p>
          <a:p>
            <a:pPr lvl="2" eaLnBrk="1" hangingPunct="1"/>
            <a:r>
              <a:rPr lang="en-US" altLang="zh-CN" sz="2000">
                <a:latin typeface="Comic Sans MS" pitchFamily="66" charset="0"/>
              </a:rPr>
              <a:t>Results are written immediately back to register file</a:t>
            </a:r>
          </a:p>
          <a:p>
            <a:pPr lvl="2" eaLnBrk="1" hangingPunct="1"/>
            <a:r>
              <a:rPr lang="en-US" altLang="zh-CN" sz="2000">
                <a:latin typeface="Comic Sans MS" pitchFamily="66" charset="0"/>
              </a:rPr>
              <a:t>Registers </a:t>
            </a:r>
            <a:r>
              <a:rPr lang="en-US" altLang="zh-CN" sz="2000" i="1">
                <a:latin typeface="Comic Sans MS" pitchFamily="66" charset="0"/>
              </a:rPr>
              <a:t>names </a:t>
            </a:r>
            <a:r>
              <a:rPr lang="en-US" altLang="zh-CN" sz="2000">
                <a:latin typeface="Comic Sans MS" pitchFamily="66" charset="0"/>
              </a:rPr>
              <a:t>are “freed” in program order (by ROB)</a:t>
            </a:r>
          </a:p>
          <a:p>
            <a:pPr eaLnBrk="1" hangingPunct="1"/>
            <a:endParaRPr lang="en-US" altLang="zh-CN"/>
          </a:p>
        </p:txBody>
      </p:sp>
      <p:sp>
        <p:nvSpPr>
          <p:cNvPr id="4" name="爆炸形 1 3"/>
          <p:cNvSpPr>
            <a:spLocks noChangeArrowheads="1"/>
          </p:cNvSpPr>
          <p:nvPr/>
        </p:nvSpPr>
        <p:spPr bwMode="auto">
          <a:xfrm>
            <a:off x="3857625" y="285750"/>
            <a:ext cx="5500688" cy="1071563"/>
          </a:xfrm>
          <a:prstGeom prst="irregularSeal1">
            <a:avLst/>
          </a:prstGeom>
          <a:solidFill>
            <a:srgbClr val="FFFF00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Tahoma" pitchFamily="34" charset="0"/>
              </a:rPr>
              <a:t>What’s Future File ?</a:t>
            </a:r>
            <a:endParaRPr lang="zh-CN" altLang="en-US" sz="180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524750" cy="836613"/>
          </a:xfrm>
        </p:spPr>
        <p:txBody>
          <a:bodyPr/>
          <a:lstStyle/>
          <a:p>
            <a:pPr eaLnBrk="1" hangingPunct="1"/>
            <a:r>
              <a:rPr lang="en-US" altLang="zh-CN" sz="3600"/>
              <a:t>Explicit Renaming Support Includes:</a:t>
            </a:r>
          </a:p>
        </p:txBody>
      </p:sp>
      <p:sp>
        <p:nvSpPr>
          <p:cNvPr id="1525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384300"/>
            <a:ext cx="8893175" cy="4759325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Comic Sans MS" pitchFamily="66" charset="0"/>
              </a:rPr>
              <a:t>Rapid access to a table of translations</a:t>
            </a:r>
          </a:p>
          <a:p>
            <a:pPr eaLnBrk="1" hangingPunct="1"/>
            <a:r>
              <a:rPr lang="en-US" altLang="zh-CN" sz="2400">
                <a:latin typeface="Comic Sans MS" pitchFamily="66" charset="0"/>
              </a:rPr>
              <a:t>A physical register file that has more registers than specified by the ISA</a:t>
            </a:r>
          </a:p>
          <a:p>
            <a:pPr eaLnBrk="1" hangingPunct="1"/>
            <a:r>
              <a:rPr lang="en-US" altLang="zh-CN" sz="2400">
                <a:latin typeface="Comic Sans MS" pitchFamily="66" charset="0"/>
              </a:rPr>
              <a:t>Ability to figure out which physical registers are free.</a:t>
            </a:r>
          </a:p>
          <a:p>
            <a:pPr lvl="1" eaLnBrk="1" hangingPunct="1"/>
            <a:r>
              <a:rPr lang="en-US" altLang="zh-CN" sz="2000">
                <a:latin typeface="Comic Sans MS" pitchFamily="66" charset="0"/>
              </a:rPr>
              <a:t>No free registers </a:t>
            </a:r>
            <a:r>
              <a:rPr lang="en-US" altLang="zh-CN" sz="2000">
                <a:latin typeface="Comic Sans MS" pitchFamily="66" charset="0"/>
                <a:sym typeface="Symbol" pitchFamily="18" charset="2"/>
              </a:rPr>
              <a:t></a:t>
            </a:r>
            <a:r>
              <a:rPr lang="en-US" altLang="zh-CN" sz="2000">
                <a:latin typeface="Comic Sans MS" pitchFamily="66" charset="0"/>
              </a:rPr>
              <a:t> stall on issue</a:t>
            </a:r>
          </a:p>
          <a:p>
            <a:pPr eaLnBrk="1" hangingPunct="1"/>
            <a:r>
              <a:rPr lang="en-US" altLang="zh-CN" sz="2400">
                <a:latin typeface="Comic Sans MS" pitchFamily="66" charset="0"/>
              </a:rPr>
              <a:t>Thus, register renaming doesn’t require reservation stations.  However:</a:t>
            </a:r>
          </a:p>
          <a:p>
            <a:pPr lvl="1" eaLnBrk="1" hangingPunct="1"/>
            <a:r>
              <a:rPr lang="en-US" altLang="zh-CN" sz="2000">
                <a:latin typeface="Comic Sans MS" pitchFamily="66" charset="0"/>
              </a:rPr>
              <a:t>Many modern architectures use </a:t>
            </a: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</a:rPr>
              <a:t>explicit register renaming + Tomasulo-like reservation stations</a:t>
            </a:r>
            <a:r>
              <a:rPr lang="en-US" altLang="zh-CN" sz="2000">
                <a:latin typeface="Comic Sans MS" pitchFamily="66" charset="0"/>
              </a:rPr>
              <a:t> to control execution. </a:t>
            </a:r>
          </a:p>
          <a:p>
            <a:pPr eaLnBrk="1" hangingPunct="1"/>
            <a:r>
              <a:rPr lang="en-US" altLang="zh-CN" sz="2400">
                <a:solidFill>
                  <a:srgbClr val="0000FF"/>
                </a:solidFill>
                <a:latin typeface="Comic Sans MS" pitchFamily="66" charset="0"/>
              </a:rPr>
              <a:t>Two Questions:</a:t>
            </a:r>
          </a:p>
          <a:p>
            <a:pPr lvl="1" eaLnBrk="1" hangingPunct="1"/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</a:rPr>
              <a:t>How do we manage the “free list”?</a:t>
            </a:r>
          </a:p>
          <a:p>
            <a:pPr lvl="1" eaLnBrk="1" hangingPunct="1"/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</a:rPr>
              <a:t>How does Explicit Register Renaming mix with Precise Interupts?</a:t>
            </a:r>
          </a:p>
        </p:txBody>
      </p:sp>
    </p:spTree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9200" y="0"/>
            <a:ext cx="7162800" cy="836613"/>
          </a:xfrm>
        </p:spPr>
        <p:txBody>
          <a:bodyPr/>
          <a:lstStyle/>
          <a:p>
            <a:pPr eaLnBrk="1" hangingPunct="1"/>
            <a:r>
              <a:rPr lang="en-US" altLang="en-US"/>
              <a:t>ILP and Data Hazards</a:t>
            </a:r>
          </a:p>
        </p:txBody>
      </p:sp>
      <p:sp>
        <p:nvSpPr>
          <p:cNvPr id="1075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908050"/>
            <a:ext cx="8915400" cy="5492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Comic Sans MS" pitchFamily="66" charset="0"/>
              </a:rPr>
              <a:t>HW/SW must preserve </a:t>
            </a:r>
            <a:r>
              <a:rPr lang="en-US" altLang="en-US" sz="2800">
                <a:solidFill>
                  <a:srgbClr val="FF0000"/>
                </a:solidFill>
                <a:latin typeface="Comic Sans MS" pitchFamily="66" charset="0"/>
              </a:rPr>
              <a:t>program order</a:t>
            </a:r>
            <a:r>
              <a:rPr lang="en-US" altLang="en-US" sz="2800">
                <a:latin typeface="Comic Sans MS" pitchFamily="66" charset="0"/>
              </a:rPr>
              <a:t>: </a:t>
            </a:r>
            <a:br>
              <a:rPr lang="en-US" altLang="en-US" sz="2800">
                <a:latin typeface="Comic Sans MS" pitchFamily="66" charset="0"/>
              </a:rPr>
            </a:br>
            <a:r>
              <a:rPr lang="en-US" altLang="en-US" sz="2800">
                <a:latin typeface="Comic Sans MS" pitchFamily="66" charset="0"/>
              </a:rPr>
              <a:t>order instructions would execute in if executed sequentially 1 at a time as determined by original source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Comic Sans MS" pitchFamily="66" charset="0"/>
              </a:rPr>
              <a:t>HW/SW goal: exploit parallelism by preserving program order </a:t>
            </a:r>
            <a:r>
              <a:rPr lang="en-US" altLang="en-US" sz="2800">
                <a:solidFill>
                  <a:srgbClr val="FF0000"/>
                </a:solidFill>
                <a:latin typeface="Comic Sans MS" pitchFamily="66" charset="0"/>
              </a:rPr>
              <a:t>only where it affects the outcome of the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Comic Sans MS" pitchFamily="66" charset="0"/>
              </a:rPr>
              <a:t>Instructions involved in a name dependence can execute simultaneously </a:t>
            </a:r>
            <a:r>
              <a:rPr lang="en-US" altLang="en-US" sz="2800">
                <a:solidFill>
                  <a:srgbClr val="0000FF"/>
                </a:solidFill>
                <a:latin typeface="Comic Sans MS" pitchFamily="66" charset="0"/>
              </a:rPr>
              <a:t>if name used</a:t>
            </a:r>
            <a:r>
              <a:rPr lang="en-US" altLang="en-US" sz="2800">
                <a:latin typeface="Comic Sans MS" pitchFamily="66" charset="0"/>
              </a:rPr>
              <a:t> in instructions </a:t>
            </a:r>
            <a:r>
              <a:rPr lang="en-US" altLang="en-US" sz="2800">
                <a:solidFill>
                  <a:srgbClr val="0000FF"/>
                </a:solidFill>
                <a:latin typeface="Comic Sans MS" pitchFamily="66" charset="0"/>
              </a:rPr>
              <a:t>is changed</a:t>
            </a:r>
            <a:r>
              <a:rPr lang="en-US" altLang="en-US" sz="2800">
                <a:latin typeface="Comic Sans MS" pitchFamily="66" charset="0"/>
              </a:rPr>
              <a:t> so instructions do not conflict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  <a:latin typeface="Comic Sans MS" pitchFamily="66" charset="0"/>
              </a:rPr>
              <a:t>Register renaming</a:t>
            </a:r>
            <a:r>
              <a:rPr lang="en-US" altLang="en-US" sz="2400">
                <a:latin typeface="Comic Sans MS" pitchFamily="66" charset="0"/>
              </a:rPr>
              <a:t> resolves name dependence for regs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omic Sans MS" pitchFamily="66" charset="0"/>
              </a:rPr>
              <a:t>Either by </a:t>
            </a:r>
            <a:r>
              <a:rPr lang="en-US" altLang="en-US" sz="2400">
                <a:solidFill>
                  <a:srgbClr val="0000FF"/>
                </a:solidFill>
                <a:latin typeface="Comic Sans MS" pitchFamily="66" charset="0"/>
              </a:rPr>
              <a:t>compiler</a:t>
            </a:r>
            <a:r>
              <a:rPr lang="en-US" altLang="en-US" sz="2400">
                <a:latin typeface="Comic Sans MS" pitchFamily="66" charset="0"/>
              </a:rPr>
              <a:t> or by </a:t>
            </a:r>
            <a:r>
              <a:rPr lang="en-US" altLang="en-US" sz="2400">
                <a:solidFill>
                  <a:srgbClr val="0000FF"/>
                </a:solidFill>
                <a:latin typeface="Comic Sans MS" pitchFamily="66" charset="0"/>
              </a:rPr>
              <a:t>HW</a:t>
            </a:r>
          </a:p>
        </p:txBody>
      </p:sp>
    </p:spTree>
  </p:cSld>
  <p:clrMapOvr>
    <a:masterClrMapping/>
  </p:clrMapOvr>
  <p:transition spd="slow">
    <p:pull dir="ru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228600"/>
            <a:ext cx="7065962" cy="762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Explicit register renaming:</a:t>
            </a:r>
            <a:br>
              <a:rPr lang="en-US" altLang="zh-CN"/>
            </a:br>
            <a:r>
              <a:rPr lang="en-US" altLang="zh-CN" sz="3200">
                <a:solidFill>
                  <a:schemeClr val="tx1"/>
                </a:solidFill>
              </a:rPr>
              <a:t>(R1000 Style)</a:t>
            </a:r>
            <a:endParaRPr lang="en-US" altLang="zh-CN" sz="3200"/>
          </a:p>
        </p:txBody>
      </p:sp>
      <p:sp>
        <p:nvSpPr>
          <p:cNvPr id="153603" name="Rectangle 67"/>
          <p:cNvSpPr>
            <a:spLocks noGrp="1" noChangeArrowheads="1"/>
          </p:cNvSpPr>
          <p:nvPr>
            <p:ph idx="1"/>
          </p:nvPr>
        </p:nvSpPr>
        <p:spPr>
          <a:xfrm>
            <a:off x="0" y="4868863"/>
            <a:ext cx="8763000" cy="16764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800"/>
              <a:t>Physical register file larger than ISA register file</a:t>
            </a:r>
          </a:p>
          <a:p>
            <a:pPr eaLnBrk="1" hangingPunct="1"/>
            <a:r>
              <a:rPr lang="en-US" altLang="zh-CN" sz="2800"/>
              <a:t>On issue, each instruction that modifies a register is allocated new physical register from freelist</a:t>
            </a:r>
          </a:p>
        </p:txBody>
      </p:sp>
      <p:grpSp>
        <p:nvGrpSpPr>
          <p:cNvPr id="153604" name="Group 3"/>
          <p:cNvGrpSpPr>
            <a:grpSpLocks/>
          </p:cNvGrpSpPr>
          <p:nvPr/>
        </p:nvGrpSpPr>
        <p:grpSpPr bwMode="auto">
          <a:xfrm>
            <a:off x="4267200" y="1981200"/>
            <a:ext cx="4475163" cy="2514600"/>
            <a:chOff x="2661" y="1824"/>
            <a:chExt cx="2819" cy="1584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2661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5" name="Rectangle 5"/>
            <p:cNvSpPr>
              <a:spLocks noChangeArrowheads="1"/>
            </p:cNvSpPr>
            <p:nvPr/>
          </p:nvSpPr>
          <p:spPr bwMode="auto">
            <a:xfrm>
              <a:off x="2661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2661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7" name="Rectangle 7"/>
            <p:cNvSpPr>
              <a:spLocks noChangeArrowheads="1"/>
            </p:cNvSpPr>
            <p:nvPr/>
          </p:nvSpPr>
          <p:spPr bwMode="auto">
            <a:xfrm>
              <a:off x="2661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2661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9" name="Rectangle 9"/>
            <p:cNvSpPr>
              <a:spLocks noChangeArrowheads="1"/>
            </p:cNvSpPr>
            <p:nvPr/>
          </p:nvSpPr>
          <p:spPr bwMode="auto">
            <a:xfrm>
              <a:off x="2661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2661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1" name="Rectangle 11"/>
            <p:cNvSpPr>
              <a:spLocks noChangeArrowheads="1"/>
            </p:cNvSpPr>
            <p:nvPr/>
          </p:nvSpPr>
          <p:spPr bwMode="auto">
            <a:xfrm>
              <a:off x="2901" y="206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2" name="Rectangle 12"/>
            <p:cNvSpPr>
              <a:spLocks noChangeArrowheads="1"/>
            </p:cNvSpPr>
            <p:nvPr/>
          </p:nvSpPr>
          <p:spPr bwMode="auto">
            <a:xfrm>
              <a:off x="2901" y="225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3" name="Rectangle 13"/>
            <p:cNvSpPr>
              <a:spLocks noChangeArrowheads="1"/>
            </p:cNvSpPr>
            <p:nvPr/>
          </p:nvSpPr>
          <p:spPr bwMode="auto">
            <a:xfrm>
              <a:off x="2901" y="2448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4" name="Rectangle 14"/>
            <p:cNvSpPr>
              <a:spLocks noChangeArrowheads="1"/>
            </p:cNvSpPr>
            <p:nvPr/>
          </p:nvSpPr>
          <p:spPr bwMode="auto">
            <a:xfrm>
              <a:off x="2901" y="2640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5" name="Rectangle 15"/>
            <p:cNvSpPr>
              <a:spLocks noChangeArrowheads="1"/>
            </p:cNvSpPr>
            <p:nvPr/>
          </p:nvSpPr>
          <p:spPr bwMode="auto">
            <a:xfrm>
              <a:off x="2901" y="2832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6" name="Rectangle 16"/>
            <p:cNvSpPr>
              <a:spLocks noChangeArrowheads="1"/>
            </p:cNvSpPr>
            <p:nvPr/>
          </p:nvSpPr>
          <p:spPr bwMode="auto">
            <a:xfrm>
              <a:off x="2901" y="302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7" name="Rectangle 17"/>
            <p:cNvSpPr>
              <a:spLocks noChangeArrowheads="1"/>
            </p:cNvSpPr>
            <p:nvPr/>
          </p:nvSpPr>
          <p:spPr bwMode="auto">
            <a:xfrm>
              <a:off x="2901" y="321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8" name="Rectangle 18"/>
            <p:cNvSpPr>
              <a:spLocks noChangeArrowheads="1"/>
            </p:cNvSpPr>
            <p:nvPr/>
          </p:nvSpPr>
          <p:spPr bwMode="auto">
            <a:xfrm>
              <a:off x="3189" y="206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9" name="Rectangle 19"/>
            <p:cNvSpPr>
              <a:spLocks noChangeArrowheads="1"/>
            </p:cNvSpPr>
            <p:nvPr/>
          </p:nvSpPr>
          <p:spPr bwMode="auto">
            <a:xfrm>
              <a:off x="3189" y="225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0" name="Rectangle 20"/>
            <p:cNvSpPr>
              <a:spLocks noChangeArrowheads="1"/>
            </p:cNvSpPr>
            <p:nvPr/>
          </p:nvSpPr>
          <p:spPr bwMode="auto">
            <a:xfrm>
              <a:off x="4533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1" name="Rectangle 21"/>
            <p:cNvSpPr>
              <a:spLocks noChangeArrowheads="1"/>
            </p:cNvSpPr>
            <p:nvPr/>
          </p:nvSpPr>
          <p:spPr bwMode="auto">
            <a:xfrm>
              <a:off x="4533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2" name="Rectangle 22"/>
            <p:cNvSpPr>
              <a:spLocks noChangeArrowheads="1"/>
            </p:cNvSpPr>
            <p:nvPr/>
          </p:nvSpPr>
          <p:spPr bwMode="auto">
            <a:xfrm>
              <a:off x="3189" y="2448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3" name="Rectangle 23"/>
            <p:cNvSpPr>
              <a:spLocks noChangeArrowheads="1"/>
            </p:cNvSpPr>
            <p:nvPr/>
          </p:nvSpPr>
          <p:spPr bwMode="auto">
            <a:xfrm>
              <a:off x="4533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4" name="Rectangle 24"/>
            <p:cNvSpPr>
              <a:spLocks noChangeArrowheads="1"/>
            </p:cNvSpPr>
            <p:nvPr/>
          </p:nvSpPr>
          <p:spPr bwMode="auto">
            <a:xfrm>
              <a:off x="3189" y="2640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5" name="Rectangle 25"/>
            <p:cNvSpPr>
              <a:spLocks noChangeArrowheads="1"/>
            </p:cNvSpPr>
            <p:nvPr/>
          </p:nvSpPr>
          <p:spPr bwMode="auto">
            <a:xfrm>
              <a:off x="4533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6" name="Rectangle 26"/>
            <p:cNvSpPr>
              <a:spLocks noChangeArrowheads="1"/>
            </p:cNvSpPr>
            <p:nvPr/>
          </p:nvSpPr>
          <p:spPr bwMode="auto">
            <a:xfrm>
              <a:off x="3189" y="283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7" name="Rectangle 27"/>
            <p:cNvSpPr>
              <a:spLocks noChangeArrowheads="1"/>
            </p:cNvSpPr>
            <p:nvPr/>
          </p:nvSpPr>
          <p:spPr bwMode="auto">
            <a:xfrm>
              <a:off x="3189" y="302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8" name="Rectangle 28"/>
            <p:cNvSpPr>
              <a:spLocks noChangeArrowheads="1"/>
            </p:cNvSpPr>
            <p:nvPr/>
          </p:nvSpPr>
          <p:spPr bwMode="auto">
            <a:xfrm>
              <a:off x="3189" y="321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9" name="Rectangle 29"/>
            <p:cNvSpPr>
              <a:spLocks noChangeArrowheads="1"/>
            </p:cNvSpPr>
            <p:nvPr/>
          </p:nvSpPr>
          <p:spPr bwMode="auto">
            <a:xfrm>
              <a:off x="4533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90" name="Rectangle 30"/>
            <p:cNvSpPr>
              <a:spLocks noChangeArrowheads="1"/>
            </p:cNvSpPr>
            <p:nvPr/>
          </p:nvSpPr>
          <p:spPr bwMode="auto">
            <a:xfrm>
              <a:off x="4533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91" name="Rectangle 31"/>
            <p:cNvSpPr>
              <a:spLocks noChangeArrowheads="1"/>
            </p:cNvSpPr>
            <p:nvPr/>
          </p:nvSpPr>
          <p:spPr bwMode="auto">
            <a:xfrm>
              <a:off x="4533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53663" name="Text Box 32"/>
            <p:cNvSpPr txBox="1">
              <a:spLocks noChangeArrowheads="1"/>
            </p:cNvSpPr>
            <p:nvPr/>
          </p:nvSpPr>
          <p:spPr bwMode="auto">
            <a:xfrm>
              <a:off x="4437" y="1824"/>
              <a:ext cx="53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Done?</a:t>
              </a:r>
            </a:p>
          </p:txBody>
        </p:sp>
        <p:grpSp>
          <p:nvGrpSpPr>
            <p:cNvPr id="153664" name="Group 33"/>
            <p:cNvGrpSpPr>
              <a:grpSpLocks/>
            </p:cNvGrpSpPr>
            <p:nvPr/>
          </p:nvGrpSpPr>
          <p:grpSpPr bwMode="auto">
            <a:xfrm>
              <a:off x="4848" y="2112"/>
              <a:ext cx="632" cy="1287"/>
              <a:chOff x="5128" y="1248"/>
              <a:chExt cx="632" cy="1287"/>
            </a:xfrm>
          </p:grpSpPr>
          <p:sp>
            <p:nvSpPr>
              <p:cNvPr id="153665" name="AutoShape 34"/>
              <p:cNvSpPr>
                <a:spLocks noChangeArrowheads="1"/>
              </p:cNvSpPr>
              <p:nvPr/>
            </p:nvSpPr>
            <p:spPr bwMode="auto">
              <a:xfrm flipV="1">
                <a:off x="5300" y="1536"/>
                <a:ext cx="288" cy="720"/>
              </a:xfrm>
              <a:prstGeom prst="upArrow">
                <a:avLst>
                  <a:gd name="adj1" fmla="val 50000"/>
                  <a:gd name="adj2" fmla="val 62500"/>
                </a:avLst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66" name="Text Box 35"/>
              <p:cNvSpPr txBox="1">
                <a:spLocks noChangeArrowheads="1"/>
              </p:cNvSpPr>
              <p:nvPr/>
            </p:nvSpPr>
            <p:spPr bwMode="auto">
              <a:xfrm>
                <a:off x="5157" y="2304"/>
                <a:ext cx="57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Oldest</a:t>
                </a:r>
              </a:p>
            </p:txBody>
          </p:sp>
          <p:sp>
            <p:nvSpPr>
              <p:cNvPr id="153667" name="Text Box 36"/>
              <p:cNvSpPr txBox="1">
                <a:spLocks noChangeArrowheads="1"/>
              </p:cNvSpPr>
              <p:nvPr/>
            </p:nvSpPr>
            <p:spPr bwMode="auto">
              <a:xfrm>
                <a:off x="5128" y="1248"/>
                <a:ext cx="63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Newest</a:t>
                </a:r>
              </a:p>
            </p:txBody>
          </p:sp>
        </p:grpSp>
      </p:grpSp>
      <p:grpSp>
        <p:nvGrpSpPr>
          <p:cNvPr id="153605" name="Group 37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1398" name="Rectangle 38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P0</a:t>
              </a:r>
            </a:p>
          </p:txBody>
        </p:sp>
        <p:sp>
          <p:nvSpPr>
            <p:cNvPr id="271399" name="Rectangle 39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</a:t>
              </a:r>
            </a:p>
          </p:txBody>
        </p:sp>
        <p:sp>
          <p:nvSpPr>
            <p:cNvPr id="271400" name="Rectangle 40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1401" name="Rectangle 41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1402" name="Rectangle 42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1403" name="Rectangle 43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P10</a:t>
              </a:r>
            </a:p>
          </p:txBody>
        </p:sp>
        <p:sp>
          <p:nvSpPr>
            <p:cNvPr id="271404" name="Rectangle 44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1405" name="Rectangle 45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1406" name="Rectangle 46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1407" name="Rectangle 47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1408" name="Rectangle 48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1409" name="Rectangle 49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1410" name="Rectangle 50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1411" name="Rectangle 51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1412" name="Rectangle 52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1413" name="Rectangle 53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3606" name="Group 54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3611" name="Group 55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1416" name="Rectangle 56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P32</a:t>
                </a:r>
              </a:p>
            </p:txBody>
          </p:sp>
          <p:sp>
            <p:nvSpPr>
              <p:cNvPr id="271417" name="Rectangle 57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P34</a:t>
                </a:r>
              </a:p>
            </p:txBody>
          </p:sp>
          <p:sp>
            <p:nvSpPr>
              <p:cNvPr id="271418" name="Rectangle 58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P36</a:t>
                </a:r>
              </a:p>
            </p:txBody>
          </p:sp>
          <p:sp>
            <p:nvSpPr>
              <p:cNvPr id="271419" name="Rectangle 59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</p:grpSp>
        <p:sp>
          <p:nvSpPr>
            <p:cNvPr id="153612" name="Text Box 60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1421" name="Rectangle 61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271422" name="Rectangle 62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53607" name="Freeform 63"/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8" name="Freeform 64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9" name="Text Box 65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3610" name="Text Box 66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</p:spTree>
  </p:cSld>
  <p:clrMapOvr>
    <a:masterClrMapping/>
  </p:clrMapOvr>
  <p:transition spd="slow">
    <p:pull dir="ru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6992937" cy="9906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Explicit register renaming:</a:t>
            </a:r>
            <a:br>
              <a:rPr lang="en-US" altLang="zh-CN"/>
            </a:br>
            <a:r>
              <a:rPr lang="en-US" altLang="zh-CN" sz="3200">
                <a:solidFill>
                  <a:schemeClr val="tx1"/>
                </a:solidFill>
              </a:rPr>
              <a:t>(R1000 Style)</a:t>
            </a:r>
            <a:endParaRPr lang="en-US" altLang="zh-CN"/>
          </a:p>
        </p:txBody>
      </p:sp>
      <p:sp>
        <p:nvSpPr>
          <p:cNvPr id="154627" name="Rectangle 66"/>
          <p:cNvSpPr>
            <a:spLocks noGrp="1" noChangeArrowheads="1"/>
          </p:cNvSpPr>
          <p:nvPr>
            <p:ph idx="1"/>
          </p:nvPr>
        </p:nvSpPr>
        <p:spPr>
          <a:xfrm>
            <a:off x="165100" y="4937125"/>
            <a:ext cx="8763000" cy="16764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800"/>
              <a:t>Note that physical register P0 is “dead” (or not “live”) past the point of this load.</a:t>
            </a:r>
            <a:r>
              <a:rPr lang="en-US" altLang="zh-CN"/>
              <a:t>  </a:t>
            </a:r>
          </a:p>
          <a:p>
            <a:pPr lvl="1" eaLnBrk="1" hangingPunct="1"/>
            <a:r>
              <a:rPr lang="en-US" altLang="zh-CN" sz="2800" b="1">
                <a:solidFill>
                  <a:srgbClr val="0000FF"/>
                </a:solidFill>
              </a:rPr>
              <a:t>When we go to commit the load, we free up  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42672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42672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42672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42672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42672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273418" name="Rectangle 10"/>
          <p:cNvSpPr>
            <a:spLocks noChangeArrowheads="1"/>
          </p:cNvSpPr>
          <p:nvPr/>
        </p:nvSpPr>
        <p:spPr bwMode="auto">
          <a:xfrm>
            <a:off x="4648200" y="2362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9" name="Rectangle 11"/>
          <p:cNvSpPr>
            <a:spLocks noChangeArrowheads="1"/>
          </p:cNvSpPr>
          <p:nvPr/>
        </p:nvSpPr>
        <p:spPr bwMode="auto">
          <a:xfrm>
            <a:off x="4648200" y="2667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0" name="Rectangle 12"/>
          <p:cNvSpPr>
            <a:spLocks noChangeArrowheads="1"/>
          </p:cNvSpPr>
          <p:nvPr/>
        </p:nvSpPr>
        <p:spPr bwMode="auto">
          <a:xfrm>
            <a:off x="4648200" y="29718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4648200" y="32766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4648200" y="3886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4648200" y="4191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P0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5105400" y="2362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5105400" y="2667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72390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72390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5105400" y="29718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72390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105400" y="3276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72390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3" name="Rectangle 25"/>
          <p:cNvSpPr>
            <a:spLocks noChangeArrowheads="1"/>
          </p:cNvSpPr>
          <p:nvPr/>
        </p:nvSpPr>
        <p:spPr bwMode="auto">
          <a:xfrm>
            <a:off x="5105400" y="3581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4" name="Rectangle 26"/>
          <p:cNvSpPr>
            <a:spLocks noChangeArrowheads="1"/>
          </p:cNvSpPr>
          <p:nvPr/>
        </p:nvSpPr>
        <p:spPr bwMode="auto">
          <a:xfrm>
            <a:off x="5105400" y="3886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5" name="Rectangle 27"/>
          <p:cNvSpPr>
            <a:spLocks noChangeArrowheads="1"/>
          </p:cNvSpPr>
          <p:nvPr/>
        </p:nvSpPr>
        <p:spPr bwMode="auto">
          <a:xfrm>
            <a:off x="5105400" y="4191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P32,10(R2)</a:t>
            </a:r>
          </a:p>
        </p:txBody>
      </p:sp>
      <p:sp>
        <p:nvSpPr>
          <p:cNvPr id="273436" name="Rectangle 28"/>
          <p:cNvSpPr>
            <a:spLocks noChangeArrowheads="1"/>
          </p:cNvSpPr>
          <p:nvPr/>
        </p:nvSpPr>
        <p:spPr bwMode="auto">
          <a:xfrm>
            <a:off x="72390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7" name="Rectangle 29"/>
          <p:cNvSpPr>
            <a:spLocks noChangeArrowheads="1"/>
          </p:cNvSpPr>
          <p:nvPr/>
        </p:nvSpPr>
        <p:spPr bwMode="auto">
          <a:xfrm>
            <a:off x="72390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8" name="Rectangle 30"/>
          <p:cNvSpPr>
            <a:spLocks noChangeArrowheads="1"/>
          </p:cNvSpPr>
          <p:nvPr/>
        </p:nvSpPr>
        <p:spPr bwMode="auto">
          <a:xfrm>
            <a:off x="72390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154656" name="Text Box 31"/>
          <p:cNvSpPr txBox="1">
            <a:spLocks noChangeArrowheads="1"/>
          </p:cNvSpPr>
          <p:nvPr/>
        </p:nvSpPr>
        <p:spPr bwMode="auto">
          <a:xfrm>
            <a:off x="7086600" y="1981200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Done?</a:t>
            </a:r>
          </a:p>
        </p:txBody>
      </p:sp>
      <p:grpSp>
        <p:nvGrpSpPr>
          <p:cNvPr id="154657" name="Group 32"/>
          <p:cNvGrpSpPr>
            <a:grpSpLocks/>
          </p:cNvGrpSpPr>
          <p:nvPr/>
        </p:nvGrpSpPr>
        <p:grpSpPr bwMode="auto">
          <a:xfrm>
            <a:off x="7739063" y="2438400"/>
            <a:ext cx="1003300" cy="2043113"/>
            <a:chOff x="5128" y="1248"/>
            <a:chExt cx="632" cy="1287"/>
          </a:xfrm>
        </p:grpSpPr>
        <p:sp>
          <p:nvSpPr>
            <p:cNvPr id="154688" name="AutoShape 33"/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9" name="Text Box 34"/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Oldest</a:t>
              </a:r>
            </a:p>
          </p:txBody>
        </p:sp>
        <p:sp>
          <p:nvSpPr>
            <p:cNvPr id="154690" name="Text Box 35"/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Newest</a:t>
              </a:r>
            </a:p>
          </p:txBody>
        </p:sp>
      </p:grpSp>
      <p:grpSp>
        <p:nvGrpSpPr>
          <p:cNvPr id="154658" name="Group 36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3445" name="Rectangle 3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73446" name="Rectangle 3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</a:t>
              </a:r>
            </a:p>
          </p:txBody>
        </p:sp>
        <p:sp>
          <p:nvSpPr>
            <p:cNvPr id="273447" name="Rectangle 3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3448" name="Rectangle 4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3449" name="Rectangle 4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3450" name="Rectangle 4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P10</a:t>
              </a:r>
            </a:p>
          </p:txBody>
        </p:sp>
        <p:sp>
          <p:nvSpPr>
            <p:cNvPr id="273451" name="Rectangle 4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3452" name="Rectangle 4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3453" name="Rectangle 4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3454" name="Rectangle 4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3455" name="Rectangle 4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3456" name="Rectangle 4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3457" name="Rectangle 4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3458" name="Rectangle 5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3459" name="Rectangle 5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3460" name="Rectangle 5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4659" name="Group 53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4664" name="Group 54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3463" name="Rectangle 55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P34</a:t>
                </a:r>
              </a:p>
            </p:txBody>
          </p:sp>
          <p:sp>
            <p:nvSpPr>
              <p:cNvPr id="273464" name="Rectangle 56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P36</a:t>
                </a:r>
              </a:p>
            </p:txBody>
          </p:sp>
          <p:sp>
            <p:nvSpPr>
              <p:cNvPr id="273465" name="Rectangle 5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273466" name="Rectangle 58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</p:grpSp>
        <p:sp>
          <p:nvSpPr>
            <p:cNvPr id="154665" name="Text Box 59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3468" name="Rectangle 60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273469" name="Rectangle 61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54660" name="Freeform 62"/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1" name="Freeform 63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2" name="Text Box 64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4663" name="Text Box 65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</p:spTree>
  </p:cSld>
  <p:clrMapOvr>
    <a:masterClrMapping/>
  </p:clrMapOvr>
  <p:transition spd="slow">
    <p:pull dir="ru"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228600"/>
            <a:ext cx="6921500" cy="762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Explicit register renaming:</a:t>
            </a:r>
            <a:br>
              <a:rPr lang="en-US" altLang="zh-CN"/>
            </a:br>
            <a:r>
              <a:rPr lang="en-US" altLang="zh-CN" sz="3200">
                <a:solidFill>
                  <a:schemeClr val="tx1"/>
                </a:solidFill>
              </a:rPr>
              <a:t>(R1000 Style)</a:t>
            </a:r>
            <a:endParaRPr lang="en-US" altLang="zh-CN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42672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42672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42672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42672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F10</a:t>
            </a:r>
          </a:p>
        </p:txBody>
      </p:sp>
      <p:sp>
        <p:nvSpPr>
          <p:cNvPr id="275465" name="Rectangle 9"/>
          <p:cNvSpPr>
            <a:spLocks noChangeArrowheads="1"/>
          </p:cNvSpPr>
          <p:nvPr/>
        </p:nvSpPr>
        <p:spPr bwMode="auto">
          <a:xfrm>
            <a:off x="42672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4648200" y="2362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4648200" y="2667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4648200" y="29718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4648200" y="32766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0" name="Rectangle 14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1" name="Rectangle 15"/>
          <p:cNvSpPr>
            <a:spLocks noChangeArrowheads="1"/>
          </p:cNvSpPr>
          <p:nvPr/>
        </p:nvSpPr>
        <p:spPr bwMode="auto">
          <a:xfrm>
            <a:off x="4648200" y="3886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P10</a:t>
            </a:r>
          </a:p>
        </p:txBody>
      </p:sp>
      <p:sp>
        <p:nvSpPr>
          <p:cNvPr id="275472" name="Rectangle 16"/>
          <p:cNvSpPr>
            <a:spLocks noChangeArrowheads="1"/>
          </p:cNvSpPr>
          <p:nvPr/>
        </p:nvSpPr>
        <p:spPr bwMode="auto">
          <a:xfrm>
            <a:off x="4648200" y="4191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P0</a:t>
            </a:r>
          </a:p>
        </p:txBody>
      </p:sp>
      <p:sp>
        <p:nvSpPr>
          <p:cNvPr id="275473" name="Rectangle 17"/>
          <p:cNvSpPr>
            <a:spLocks noChangeArrowheads="1"/>
          </p:cNvSpPr>
          <p:nvPr/>
        </p:nvSpPr>
        <p:spPr bwMode="auto">
          <a:xfrm>
            <a:off x="5105400" y="2362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4" name="Rectangle 18"/>
          <p:cNvSpPr>
            <a:spLocks noChangeArrowheads="1"/>
          </p:cNvSpPr>
          <p:nvPr/>
        </p:nvSpPr>
        <p:spPr bwMode="auto">
          <a:xfrm>
            <a:off x="5105400" y="2667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5" name="Rectangle 19"/>
          <p:cNvSpPr>
            <a:spLocks noChangeArrowheads="1"/>
          </p:cNvSpPr>
          <p:nvPr/>
        </p:nvSpPr>
        <p:spPr bwMode="auto">
          <a:xfrm>
            <a:off x="72390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6" name="Rectangle 20"/>
          <p:cNvSpPr>
            <a:spLocks noChangeArrowheads="1"/>
          </p:cNvSpPr>
          <p:nvPr/>
        </p:nvSpPr>
        <p:spPr bwMode="auto">
          <a:xfrm>
            <a:off x="72390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7" name="Rectangle 21"/>
          <p:cNvSpPr>
            <a:spLocks noChangeArrowheads="1"/>
          </p:cNvSpPr>
          <p:nvPr/>
        </p:nvSpPr>
        <p:spPr bwMode="auto">
          <a:xfrm>
            <a:off x="5105400" y="29718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8" name="Rectangle 22"/>
          <p:cNvSpPr>
            <a:spLocks noChangeArrowheads="1"/>
          </p:cNvSpPr>
          <p:nvPr/>
        </p:nvSpPr>
        <p:spPr bwMode="auto">
          <a:xfrm>
            <a:off x="72390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9" name="Rectangle 23"/>
          <p:cNvSpPr>
            <a:spLocks noChangeArrowheads="1"/>
          </p:cNvSpPr>
          <p:nvPr/>
        </p:nvSpPr>
        <p:spPr bwMode="auto">
          <a:xfrm>
            <a:off x="5105400" y="3276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80" name="Rectangle 24"/>
          <p:cNvSpPr>
            <a:spLocks noChangeArrowheads="1"/>
          </p:cNvSpPr>
          <p:nvPr/>
        </p:nvSpPr>
        <p:spPr bwMode="auto">
          <a:xfrm>
            <a:off x="72390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81" name="Rectangle 25"/>
          <p:cNvSpPr>
            <a:spLocks noChangeArrowheads="1"/>
          </p:cNvSpPr>
          <p:nvPr/>
        </p:nvSpPr>
        <p:spPr bwMode="auto">
          <a:xfrm>
            <a:off x="5105400" y="3581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82" name="Rectangle 26"/>
          <p:cNvSpPr>
            <a:spLocks noChangeArrowheads="1"/>
          </p:cNvSpPr>
          <p:nvPr/>
        </p:nvSpPr>
        <p:spPr bwMode="auto">
          <a:xfrm>
            <a:off x="5105400" y="3886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ADDD P34,P4,P32</a:t>
            </a:r>
          </a:p>
        </p:txBody>
      </p:sp>
      <p:sp>
        <p:nvSpPr>
          <p:cNvPr id="275483" name="Rectangle 27"/>
          <p:cNvSpPr>
            <a:spLocks noChangeArrowheads="1"/>
          </p:cNvSpPr>
          <p:nvPr/>
        </p:nvSpPr>
        <p:spPr bwMode="auto">
          <a:xfrm>
            <a:off x="5105400" y="4191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P32,10(R2)</a:t>
            </a:r>
          </a:p>
        </p:txBody>
      </p:sp>
      <p:sp>
        <p:nvSpPr>
          <p:cNvPr id="275484" name="Rectangle 28"/>
          <p:cNvSpPr>
            <a:spLocks noChangeArrowheads="1"/>
          </p:cNvSpPr>
          <p:nvPr/>
        </p:nvSpPr>
        <p:spPr bwMode="auto">
          <a:xfrm>
            <a:off x="72390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85" name="Rectangle 29"/>
          <p:cNvSpPr>
            <a:spLocks noChangeArrowheads="1"/>
          </p:cNvSpPr>
          <p:nvPr/>
        </p:nvSpPr>
        <p:spPr bwMode="auto">
          <a:xfrm>
            <a:off x="72390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275486" name="Rectangle 30"/>
          <p:cNvSpPr>
            <a:spLocks noChangeArrowheads="1"/>
          </p:cNvSpPr>
          <p:nvPr/>
        </p:nvSpPr>
        <p:spPr bwMode="auto">
          <a:xfrm>
            <a:off x="72390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155679" name="Text Box 31"/>
          <p:cNvSpPr txBox="1">
            <a:spLocks noChangeArrowheads="1"/>
          </p:cNvSpPr>
          <p:nvPr/>
        </p:nvSpPr>
        <p:spPr bwMode="auto">
          <a:xfrm>
            <a:off x="7086600" y="1981200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Done?</a:t>
            </a:r>
          </a:p>
        </p:txBody>
      </p:sp>
      <p:grpSp>
        <p:nvGrpSpPr>
          <p:cNvPr id="155680" name="Group 32"/>
          <p:cNvGrpSpPr>
            <a:grpSpLocks/>
          </p:cNvGrpSpPr>
          <p:nvPr/>
        </p:nvGrpSpPr>
        <p:grpSpPr bwMode="auto">
          <a:xfrm>
            <a:off x="7739063" y="2438400"/>
            <a:ext cx="1003300" cy="2043113"/>
            <a:chOff x="5128" y="1248"/>
            <a:chExt cx="632" cy="1287"/>
          </a:xfrm>
        </p:grpSpPr>
        <p:sp>
          <p:nvSpPr>
            <p:cNvPr id="155711" name="AutoShape 33"/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12" name="Text Box 34"/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Oldest</a:t>
              </a:r>
            </a:p>
          </p:txBody>
        </p:sp>
        <p:sp>
          <p:nvSpPr>
            <p:cNvPr id="155713" name="Text Box 35"/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Newest</a:t>
              </a:r>
            </a:p>
          </p:txBody>
        </p:sp>
      </p:grpSp>
      <p:grpSp>
        <p:nvGrpSpPr>
          <p:cNvPr id="155681" name="Group 36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5493" name="Rectangle 3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75494" name="Rectangle 3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</a:t>
              </a:r>
            </a:p>
          </p:txBody>
        </p:sp>
        <p:sp>
          <p:nvSpPr>
            <p:cNvPr id="275495" name="Rectangle 3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5496" name="Rectangle 4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5497" name="Rectangle 4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5498" name="Rectangle 4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75499" name="Rectangle 4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5500" name="Rectangle 4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5501" name="Rectangle 4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5502" name="Rectangle 4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5503" name="Rectangle 4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5504" name="Rectangle 4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5505" name="Rectangle 4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5506" name="Rectangle 5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5507" name="Rectangle 5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5508" name="Rectangle 5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5682" name="Group 53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5687" name="Group 54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5511" name="Rectangle 55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P36</a:t>
                </a:r>
              </a:p>
            </p:txBody>
          </p:sp>
          <p:sp>
            <p:nvSpPr>
              <p:cNvPr id="275512" name="Rectangle 56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275513" name="Rectangle 5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  <p:sp>
            <p:nvSpPr>
              <p:cNvPr id="275514" name="Rectangle 58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P42</a:t>
                </a:r>
              </a:p>
            </p:txBody>
          </p:sp>
        </p:grpSp>
        <p:sp>
          <p:nvSpPr>
            <p:cNvPr id="155688" name="Text Box 59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5516" name="Rectangle 60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275517" name="Rectangle 61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55683" name="Freeform 62"/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84" name="Freeform 63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85" name="Text Box 64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5686" name="Text Box 65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</p:spTree>
  </p:cSld>
  <p:clrMapOvr>
    <a:masterClrMapping/>
  </p:clrMapOvr>
  <p:transition spd="slow">
    <p:pull dir="ru"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065962" cy="9906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Explicit register renaming:</a:t>
            </a:r>
            <a:br>
              <a:rPr lang="en-US" altLang="zh-CN"/>
            </a:br>
            <a:r>
              <a:rPr lang="en-US" altLang="zh-CN" sz="3200">
                <a:solidFill>
                  <a:schemeClr val="tx1"/>
                </a:solidFill>
              </a:rPr>
              <a:t>(R1000 Style)</a:t>
            </a:r>
            <a:endParaRPr lang="en-US" altLang="zh-CN"/>
          </a:p>
        </p:txBody>
      </p:sp>
      <p:grpSp>
        <p:nvGrpSpPr>
          <p:cNvPr id="156675" name="Group 3"/>
          <p:cNvGrpSpPr>
            <a:grpSpLocks/>
          </p:cNvGrpSpPr>
          <p:nvPr/>
        </p:nvGrpSpPr>
        <p:grpSpPr bwMode="auto">
          <a:xfrm>
            <a:off x="4267200" y="1981200"/>
            <a:ext cx="4475163" cy="2514600"/>
            <a:chOff x="2661" y="1824"/>
            <a:chExt cx="2819" cy="1584"/>
          </a:xfrm>
        </p:grpSpPr>
        <p:sp>
          <p:nvSpPr>
            <p:cNvPr id="277508" name="Rectangle 4"/>
            <p:cNvSpPr>
              <a:spLocks noChangeArrowheads="1"/>
            </p:cNvSpPr>
            <p:nvPr/>
          </p:nvSpPr>
          <p:spPr bwMode="auto">
            <a:xfrm>
              <a:off x="2661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--</a:t>
              </a:r>
            </a:p>
          </p:txBody>
        </p:sp>
        <p:sp>
          <p:nvSpPr>
            <p:cNvPr id="277509" name="Rectangle 5"/>
            <p:cNvSpPr>
              <a:spLocks noChangeArrowheads="1"/>
            </p:cNvSpPr>
            <p:nvPr/>
          </p:nvSpPr>
          <p:spPr bwMode="auto">
            <a:xfrm>
              <a:off x="2661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0" name="Rectangle 6"/>
            <p:cNvSpPr>
              <a:spLocks noChangeArrowheads="1"/>
            </p:cNvSpPr>
            <p:nvPr/>
          </p:nvSpPr>
          <p:spPr bwMode="auto">
            <a:xfrm>
              <a:off x="2661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1" name="Rectangle 7"/>
            <p:cNvSpPr>
              <a:spLocks noChangeArrowheads="1"/>
            </p:cNvSpPr>
            <p:nvPr/>
          </p:nvSpPr>
          <p:spPr bwMode="auto">
            <a:xfrm>
              <a:off x="2661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--</a:t>
              </a:r>
            </a:p>
          </p:txBody>
        </p:sp>
        <p:sp>
          <p:nvSpPr>
            <p:cNvPr id="277512" name="Rectangle 8"/>
            <p:cNvSpPr>
              <a:spLocks noChangeArrowheads="1"/>
            </p:cNvSpPr>
            <p:nvPr/>
          </p:nvSpPr>
          <p:spPr bwMode="auto">
            <a:xfrm>
              <a:off x="2661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F2</a:t>
              </a:r>
            </a:p>
          </p:txBody>
        </p:sp>
        <p:sp>
          <p:nvSpPr>
            <p:cNvPr id="277513" name="Rectangle 9"/>
            <p:cNvSpPr>
              <a:spLocks noChangeArrowheads="1"/>
            </p:cNvSpPr>
            <p:nvPr/>
          </p:nvSpPr>
          <p:spPr bwMode="auto">
            <a:xfrm>
              <a:off x="2661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F10</a:t>
              </a:r>
            </a:p>
          </p:txBody>
        </p:sp>
        <p:sp>
          <p:nvSpPr>
            <p:cNvPr id="277514" name="Rectangle 10"/>
            <p:cNvSpPr>
              <a:spLocks noChangeArrowheads="1"/>
            </p:cNvSpPr>
            <p:nvPr/>
          </p:nvSpPr>
          <p:spPr bwMode="auto">
            <a:xfrm>
              <a:off x="2661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F0</a:t>
              </a:r>
            </a:p>
          </p:txBody>
        </p:sp>
        <p:sp>
          <p:nvSpPr>
            <p:cNvPr id="277515" name="Rectangle 11"/>
            <p:cNvSpPr>
              <a:spLocks noChangeArrowheads="1"/>
            </p:cNvSpPr>
            <p:nvPr/>
          </p:nvSpPr>
          <p:spPr bwMode="auto">
            <a:xfrm>
              <a:off x="2901" y="206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6" name="Rectangle 12"/>
            <p:cNvSpPr>
              <a:spLocks noChangeArrowheads="1"/>
            </p:cNvSpPr>
            <p:nvPr/>
          </p:nvSpPr>
          <p:spPr bwMode="auto">
            <a:xfrm>
              <a:off x="2901" y="225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7" name="Rectangle 13"/>
            <p:cNvSpPr>
              <a:spLocks noChangeArrowheads="1"/>
            </p:cNvSpPr>
            <p:nvPr/>
          </p:nvSpPr>
          <p:spPr bwMode="auto">
            <a:xfrm>
              <a:off x="2901" y="2448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8" name="Rectangle 14"/>
            <p:cNvSpPr>
              <a:spLocks noChangeArrowheads="1"/>
            </p:cNvSpPr>
            <p:nvPr/>
          </p:nvSpPr>
          <p:spPr bwMode="auto">
            <a:xfrm>
              <a:off x="2901" y="2640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9" name="Rectangle 15"/>
            <p:cNvSpPr>
              <a:spLocks noChangeArrowheads="1"/>
            </p:cNvSpPr>
            <p:nvPr/>
          </p:nvSpPr>
          <p:spPr bwMode="auto">
            <a:xfrm>
              <a:off x="2901" y="2832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</a:t>
              </a:r>
            </a:p>
          </p:txBody>
        </p:sp>
        <p:sp>
          <p:nvSpPr>
            <p:cNvPr id="277520" name="Rectangle 16"/>
            <p:cNvSpPr>
              <a:spLocks noChangeArrowheads="1"/>
            </p:cNvSpPr>
            <p:nvPr/>
          </p:nvSpPr>
          <p:spPr bwMode="auto">
            <a:xfrm>
              <a:off x="2901" y="302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P10</a:t>
              </a:r>
            </a:p>
          </p:txBody>
        </p:sp>
        <p:sp>
          <p:nvSpPr>
            <p:cNvPr id="277521" name="Rectangle 17"/>
            <p:cNvSpPr>
              <a:spLocks noChangeArrowheads="1"/>
            </p:cNvSpPr>
            <p:nvPr/>
          </p:nvSpPr>
          <p:spPr bwMode="auto">
            <a:xfrm>
              <a:off x="2901" y="321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P0</a:t>
              </a:r>
            </a:p>
          </p:txBody>
        </p:sp>
        <p:sp>
          <p:nvSpPr>
            <p:cNvPr id="277522" name="Rectangle 18"/>
            <p:cNvSpPr>
              <a:spLocks noChangeArrowheads="1"/>
            </p:cNvSpPr>
            <p:nvPr/>
          </p:nvSpPr>
          <p:spPr bwMode="auto">
            <a:xfrm>
              <a:off x="3189" y="206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3" name="Rectangle 19"/>
            <p:cNvSpPr>
              <a:spLocks noChangeArrowheads="1"/>
            </p:cNvSpPr>
            <p:nvPr/>
          </p:nvSpPr>
          <p:spPr bwMode="auto">
            <a:xfrm>
              <a:off x="3189" y="225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4" name="Rectangle 20"/>
            <p:cNvSpPr>
              <a:spLocks noChangeArrowheads="1"/>
            </p:cNvSpPr>
            <p:nvPr/>
          </p:nvSpPr>
          <p:spPr bwMode="auto">
            <a:xfrm>
              <a:off x="4533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5" name="Rectangle 21"/>
            <p:cNvSpPr>
              <a:spLocks noChangeArrowheads="1"/>
            </p:cNvSpPr>
            <p:nvPr/>
          </p:nvSpPr>
          <p:spPr bwMode="auto">
            <a:xfrm>
              <a:off x="4533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6" name="Rectangle 22"/>
            <p:cNvSpPr>
              <a:spLocks noChangeArrowheads="1"/>
            </p:cNvSpPr>
            <p:nvPr/>
          </p:nvSpPr>
          <p:spPr bwMode="auto">
            <a:xfrm>
              <a:off x="3189" y="2448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7" name="Rectangle 23"/>
            <p:cNvSpPr>
              <a:spLocks noChangeArrowheads="1"/>
            </p:cNvSpPr>
            <p:nvPr/>
          </p:nvSpPr>
          <p:spPr bwMode="auto">
            <a:xfrm>
              <a:off x="4533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8" name="Rectangle 24"/>
            <p:cNvSpPr>
              <a:spLocks noChangeArrowheads="1"/>
            </p:cNvSpPr>
            <p:nvPr/>
          </p:nvSpPr>
          <p:spPr bwMode="auto">
            <a:xfrm>
              <a:off x="3189" y="2640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BNE P36,&lt;…&gt;</a:t>
              </a:r>
            </a:p>
          </p:txBody>
        </p:sp>
        <p:sp>
          <p:nvSpPr>
            <p:cNvPr id="277529" name="Rectangle 25"/>
            <p:cNvSpPr>
              <a:spLocks noChangeArrowheads="1"/>
            </p:cNvSpPr>
            <p:nvPr/>
          </p:nvSpPr>
          <p:spPr bwMode="auto">
            <a:xfrm>
              <a:off x="4533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277530" name="Rectangle 26"/>
            <p:cNvSpPr>
              <a:spLocks noChangeArrowheads="1"/>
            </p:cNvSpPr>
            <p:nvPr/>
          </p:nvSpPr>
          <p:spPr bwMode="auto">
            <a:xfrm>
              <a:off x="3189" y="283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DIVD P36,P34,P6</a:t>
              </a:r>
            </a:p>
          </p:txBody>
        </p:sp>
        <p:sp>
          <p:nvSpPr>
            <p:cNvPr id="277531" name="Rectangle 27"/>
            <p:cNvSpPr>
              <a:spLocks noChangeArrowheads="1"/>
            </p:cNvSpPr>
            <p:nvPr/>
          </p:nvSpPr>
          <p:spPr bwMode="auto">
            <a:xfrm>
              <a:off x="3189" y="302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ADDD P34,P4,P32</a:t>
              </a:r>
            </a:p>
          </p:txBody>
        </p:sp>
        <p:sp>
          <p:nvSpPr>
            <p:cNvPr id="277532" name="Rectangle 28"/>
            <p:cNvSpPr>
              <a:spLocks noChangeArrowheads="1"/>
            </p:cNvSpPr>
            <p:nvPr/>
          </p:nvSpPr>
          <p:spPr bwMode="auto">
            <a:xfrm>
              <a:off x="3189" y="321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LD P32,10(R2)</a:t>
              </a:r>
            </a:p>
          </p:txBody>
        </p:sp>
        <p:sp>
          <p:nvSpPr>
            <p:cNvPr id="277533" name="Rectangle 29"/>
            <p:cNvSpPr>
              <a:spLocks noChangeArrowheads="1"/>
            </p:cNvSpPr>
            <p:nvPr/>
          </p:nvSpPr>
          <p:spPr bwMode="auto">
            <a:xfrm>
              <a:off x="4533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277534" name="Rectangle 30"/>
            <p:cNvSpPr>
              <a:spLocks noChangeArrowheads="1"/>
            </p:cNvSpPr>
            <p:nvPr/>
          </p:nvSpPr>
          <p:spPr bwMode="auto">
            <a:xfrm>
              <a:off x="4533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277535" name="Rectangle 31"/>
            <p:cNvSpPr>
              <a:spLocks noChangeArrowheads="1"/>
            </p:cNvSpPr>
            <p:nvPr/>
          </p:nvSpPr>
          <p:spPr bwMode="auto">
            <a:xfrm>
              <a:off x="4533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156762" name="Text Box 32"/>
            <p:cNvSpPr txBox="1">
              <a:spLocks noChangeArrowheads="1"/>
            </p:cNvSpPr>
            <p:nvPr/>
          </p:nvSpPr>
          <p:spPr bwMode="auto">
            <a:xfrm>
              <a:off x="4437" y="1824"/>
              <a:ext cx="53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Done?</a:t>
              </a:r>
            </a:p>
          </p:txBody>
        </p:sp>
        <p:grpSp>
          <p:nvGrpSpPr>
            <p:cNvPr id="156763" name="Group 33"/>
            <p:cNvGrpSpPr>
              <a:grpSpLocks/>
            </p:cNvGrpSpPr>
            <p:nvPr/>
          </p:nvGrpSpPr>
          <p:grpSpPr bwMode="auto">
            <a:xfrm>
              <a:off x="4848" y="2112"/>
              <a:ext cx="632" cy="1287"/>
              <a:chOff x="5128" y="1248"/>
              <a:chExt cx="632" cy="1287"/>
            </a:xfrm>
          </p:grpSpPr>
          <p:sp>
            <p:nvSpPr>
              <p:cNvPr id="156764" name="AutoShape 34"/>
              <p:cNvSpPr>
                <a:spLocks noChangeArrowheads="1"/>
              </p:cNvSpPr>
              <p:nvPr/>
            </p:nvSpPr>
            <p:spPr bwMode="auto">
              <a:xfrm flipV="1">
                <a:off x="5300" y="1536"/>
                <a:ext cx="288" cy="720"/>
              </a:xfrm>
              <a:prstGeom prst="upArrow">
                <a:avLst>
                  <a:gd name="adj1" fmla="val 50000"/>
                  <a:gd name="adj2" fmla="val 62500"/>
                </a:avLst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65" name="Text Box 35"/>
              <p:cNvSpPr txBox="1">
                <a:spLocks noChangeArrowheads="1"/>
              </p:cNvSpPr>
              <p:nvPr/>
            </p:nvSpPr>
            <p:spPr bwMode="auto">
              <a:xfrm>
                <a:off x="5157" y="2304"/>
                <a:ext cx="57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Oldest</a:t>
                </a:r>
              </a:p>
            </p:txBody>
          </p:sp>
          <p:sp>
            <p:nvSpPr>
              <p:cNvPr id="156766" name="Text Box 36"/>
              <p:cNvSpPr txBox="1">
                <a:spLocks noChangeArrowheads="1"/>
              </p:cNvSpPr>
              <p:nvPr/>
            </p:nvSpPr>
            <p:spPr bwMode="auto">
              <a:xfrm>
                <a:off x="5128" y="1248"/>
                <a:ext cx="63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Newest</a:t>
                </a:r>
              </a:p>
            </p:txBody>
          </p:sp>
        </p:grpSp>
      </p:grpSp>
      <p:grpSp>
        <p:nvGrpSpPr>
          <p:cNvPr id="156676" name="Group 37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7542" name="Rectangle 38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77543" name="Rectangle 39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77544" name="Rectangle 40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7545" name="Rectangle 41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7546" name="Rectangle 42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7547" name="Rectangle 43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77548" name="Rectangle 44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7549" name="Rectangle 45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7550" name="Rectangle 46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7551" name="Rectangle 47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7552" name="Rectangle 48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7553" name="Rectangle 49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7554" name="Rectangle 50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7555" name="Rectangle 51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7556" name="Rectangle 52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7557" name="Rectangle 53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6677" name="Group 54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6710" name="Group 55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7560" name="Rectangle 56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277561" name="Rectangle 57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  <p:sp>
            <p:nvSpPr>
              <p:cNvPr id="277562" name="Rectangle 58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P44</a:t>
                </a:r>
              </a:p>
            </p:txBody>
          </p:sp>
          <p:sp>
            <p:nvSpPr>
              <p:cNvPr id="277563" name="Rectangle 59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P48</a:t>
                </a:r>
              </a:p>
            </p:txBody>
          </p:sp>
        </p:grpSp>
        <p:sp>
          <p:nvSpPr>
            <p:cNvPr id="156711" name="Text Box 60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7565" name="Rectangle 61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277566" name="Rectangle 62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56678" name="Freeform 63"/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9" name="Freeform 64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0" name="Text Box 65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6681" name="Text Box 66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  <p:grpSp>
        <p:nvGrpSpPr>
          <p:cNvPr id="156682" name="Group 67"/>
          <p:cNvGrpSpPr>
            <a:grpSpLocks/>
          </p:cNvGrpSpPr>
          <p:nvPr/>
        </p:nvGrpSpPr>
        <p:grpSpPr bwMode="auto">
          <a:xfrm>
            <a:off x="468313" y="5084763"/>
            <a:ext cx="7467600" cy="533400"/>
            <a:chOff x="288" y="816"/>
            <a:chExt cx="4128" cy="288"/>
          </a:xfrm>
        </p:grpSpPr>
        <p:sp>
          <p:nvSpPr>
            <p:cNvPr id="277572" name="Rectangle 68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77573" name="Rectangle 69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77574" name="Rectangle 70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7575" name="Rectangle 71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7576" name="Rectangle 72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7577" name="Rectangle 73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77578" name="Rectangle 74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7579" name="Rectangle 75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7580" name="Rectangle 76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7581" name="Rectangle 77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7582" name="Rectangle 78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7583" name="Rectangle 79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7584" name="Rectangle 80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7585" name="Rectangle 81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7586" name="Rectangle 82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7587" name="Rectangle 83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6683" name="Group 84"/>
          <p:cNvGrpSpPr>
            <a:grpSpLocks/>
          </p:cNvGrpSpPr>
          <p:nvPr/>
        </p:nvGrpSpPr>
        <p:grpSpPr bwMode="auto">
          <a:xfrm>
            <a:off x="468313" y="5875338"/>
            <a:ext cx="1828800" cy="457200"/>
            <a:chOff x="912" y="3168"/>
            <a:chExt cx="960" cy="192"/>
          </a:xfrm>
        </p:grpSpPr>
        <p:sp>
          <p:nvSpPr>
            <p:cNvPr id="277589" name="Rectangle 85"/>
            <p:cNvSpPr>
              <a:spLocks noChangeArrowheads="1"/>
            </p:cNvSpPr>
            <p:nvPr/>
          </p:nvSpPr>
          <p:spPr bwMode="auto">
            <a:xfrm>
              <a:off x="91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P38</a:t>
              </a:r>
            </a:p>
          </p:txBody>
        </p:sp>
        <p:sp>
          <p:nvSpPr>
            <p:cNvPr id="277590" name="Rectangle 86"/>
            <p:cNvSpPr>
              <a:spLocks noChangeArrowheads="1"/>
            </p:cNvSpPr>
            <p:nvPr/>
          </p:nvSpPr>
          <p:spPr bwMode="auto">
            <a:xfrm>
              <a:off x="115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P40</a:t>
              </a:r>
            </a:p>
          </p:txBody>
        </p:sp>
        <p:sp>
          <p:nvSpPr>
            <p:cNvPr id="277591" name="Rectangle 87"/>
            <p:cNvSpPr>
              <a:spLocks noChangeArrowheads="1"/>
            </p:cNvSpPr>
            <p:nvPr/>
          </p:nvSpPr>
          <p:spPr bwMode="auto">
            <a:xfrm>
              <a:off x="139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P44</a:t>
              </a:r>
            </a:p>
          </p:txBody>
        </p:sp>
        <p:sp>
          <p:nvSpPr>
            <p:cNvPr id="277592" name="Rectangle 88"/>
            <p:cNvSpPr>
              <a:spLocks noChangeArrowheads="1"/>
            </p:cNvSpPr>
            <p:nvPr/>
          </p:nvSpPr>
          <p:spPr bwMode="auto">
            <a:xfrm>
              <a:off x="163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P48</a:t>
              </a:r>
            </a:p>
          </p:txBody>
        </p:sp>
      </p:grpSp>
      <p:sp>
        <p:nvSpPr>
          <p:cNvPr id="156684" name="Text Box 89"/>
          <p:cNvSpPr txBox="1">
            <a:spLocks noChangeArrowheads="1"/>
          </p:cNvSpPr>
          <p:nvPr/>
        </p:nvSpPr>
        <p:spPr bwMode="auto">
          <a:xfrm>
            <a:off x="2284413" y="56943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sym typeface="Symbol" pitchFamily="18" charset="2"/>
              </a:rPr>
              <a:t>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277594" name="Rectangle 90"/>
          <p:cNvSpPr>
            <a:spLocks noChangeArrowheads="1"/>
          </p:cNvSpPr>
          <p:nvPr/>
        </p:nvSpPr>
        <p:spPr bwMode="auto">
          <a:xfrm>
            <a:off x="2830513" y="5875338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P60</a:t>
            </a:r>
          </a:p>
        </p:txBody>
      </p:sp>
      <p:sp>
        <p:nvSpPr>
          <p:cNvPr id="277595" name="Rectangle 91"/>
          <p:cNvSpPr>
            <a:spLocks noChangeArrowheads="1"/>
          </p:cNvSpPr>
          <p:nvPr/>
        </p:nvSpPr>
        <p:spPr bwMode="auto">
          <a:xfrm>
            <a:off x="3287713" y="5875338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P62</a:t>
            </a:r>
          </a:p>
        </p:txBody>
      </p:sp>
      <p:sp>
        <p:nvSpPr>
          <p:cNvPr id="156687" name="AutoShape 92"/>
          <p:cNvSpPr>
            <a:spLocks noChangeArrowheads="1"/>
          </p:cNvSpPr>
          <p:nvPr/>
        </p:nvSpPr>
        <p:spPr bwMode="auto">
          <a:xfrm>
            <a:off x="315913" y="4932363"/>
            <a:ext cx="7840662" cy="15335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8" name="Text Box 93"/>
          <p:cNvSpPr txBox="1">
            <a:spLocks noChangeArrowheads="1"/>
          </p:cNvSpPr>
          <p:nvPr/>
        </p:nvSpPr>
        <p:spPr bwMode="auto">
          <a:xfrm>
            <a:off x="4105275" y="5832475"/>
            <a:ext cx="3892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</a:rPr>
              <a:t>Checkpoint at BNE instruction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56689" name="Line 94"/>
          <p:cNvSpPr>
            <a:spLocks noChangeShapeType="1"/>
          </p:cNvSpPr>
          <p:nvPr/>
        </p:nvSpPr>
        <p:spPr bwMode="auto">
          <a:xfrm flipH="1">
            <a:off x="5486400" y="3505200"/>
            <a:ext cx="228600" cy="167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188913"/>
            <a:ext cx="7562850" cy="762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Explicit register renaming:</a:t>
            </a:r>
            <a:br>
              <a:rPr lang="en-US" altLang="zh-CN"/>
            </a:br>
            <a:r>
              <a:rPr lang="en-US" altLang="zh-CN" sz="3200">
                <a:solidFill>
                  <a:schemeClr val="tx1"/>
                </a:solidFill>
              </a:rPr>
              <a:t>(R1000 Style)</a:t>
            </a:r>
            <a:endParaRPr lang="en-US" altLang="zh-CN"/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42672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--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42672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F4</a:t>
            </a:r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--</a:t>
            </a:r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42672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F2</a:t>
            </a:r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4267200" y="38862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F10</a:t>
            </a:r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4267200" y="41910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4648200" y="2362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4648200" y="2667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P32</a:t>
            </a:r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4648200" y="29718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P4</a:t>
            </a:r>
          </a:p>
        </p:txBody>
      </p:sp>
      <p:sp>
        <p:nvSpPr>
          <p:cNvPr id="279565" name="Rectangle 13"/>
          <p:cNvSpPr>
            <a:spLocks noChangeArrowheads="1"/>
          </p:cNvSpPr>
          <p:nvPr/>
        </p:nvSpPr>
        <p:spPr bwMode="auto">
          <a:xfrm>
            <a:off x="4648200" y="32766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9566" name="Rectangle 14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P2</a:t>
            </a:r>
          </a:p>
        </p:txBody>
      </p:sp>
      <p:sp>
        <p:nvSpPr>
          <p:cNvPr id="279567" name="Rectangle 15"/>
          <p:cNvSpPr>
            <a:spLocks noChangeArrowheads="1"/>
          </p:cNvSpPr>
          <p:nvPr/>
        </p:nvSpPr>
        <p:spPr bwMode="auto">
          <a:xfrm>
            <a:off x="4648200" y="3886200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P10</a:t>
            </a:r>
          </a:p>
        </p:txBody>
      </p:sp>
      <p:sp>
        <p:nvSpPr>
          <p:cNvPr id="279568" name="Rectangle 16"/>
          <p:cNvSpPr>
            <a:spLocks noChangeArrowheads="1"/>
          </p:cNvSpPr>
          <p:nvPr/>
        </p:nvSpPr>
        <p:spPr bwMode="auto">
          <a:xfrm>
            <a:off x="4648200" y="4191000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P0</a:t>
            </a:r>
          </a:p>
        </p:txBody>
      </p:sp>
      <p:sp>
        <p:nvSpPr>
          <p:cNvPr id="279569" name="Rectangle 17"/>
          <p:cNvSpPr>
            <a:spLocks noChangeArrowheads="1"/>
          </p:cNvSpPr>
          <p:nvPr/>
        </p:nvSpPr>
        <p:spPr bwMode="auto">
          <a:xfrm>
            <a:off x="5105400" y="2362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ST 0(R3),P40</a:t>
            </a:r>
          </a:p>
        </p:txBody>
      </p:sp>
      <p:sp>
        <p:nvSpPr>
          <p:cNvPr id="279570" name="Rectangle 18"/>
          <p:cNvSpPr>
            <a:spLocks noChangeArrowheads="1"/>
          </p:cNvSpPr>
          <p:nvPr/>
        </p:nvSpPr>
        <p:spPr bwMode="auto">
          <a:xfrm>
            <a:off x="5105400" y="2667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ADDD P40,P38,P6</a:t>
            </a:r>
          </a:p>
        </p:txBody>
      </p:sp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72390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279572" name="Rectangle 20"/>
          <p:cNvSpPr>
            <a:spLocks noChangeArrowheads="1"/>
          </p:cNvSpPr>
          <p:nvPr/>
        </p:nvSpPr>
        <p:spPr bwMode="auto">
          <a:xfrm>
            <a:off x="72390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279573" name="Rectangle 21"/>
          <p:cNvSpPr>
            <a:spLocks noChangeArrowheads="1"/>
          </p:cNvSpPr>
          <p:nvPr/>
        </p:nvSpPr>
        <p:spPr bwMode="auto">
          <a:xfrm>
            <a:off x="5105400" y="29718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P38,0(R3)</a:t>
            </a:r>
          </a:p>
        </p:txBody>
      </p:sp>
      <p:sp>
        <p:nvSpPr>
          <p:cNvPr id="279574" name="Rectangle 22"/>
          <p:cNvSpPr>
            <a:spLocks noChangeArrowheads="1"/>
          </p:cNvSpPr>
          <p:nvPr/>
        </p:nvSpPr>
        <p:spPr bwMode="auto">
          <a:xfrm>
            <a:off x="72390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279575" name="Rectangle 23"/>
          <p:cNvSpPr>
            <a:spLocks noChangeArrowheads="1"/>
          </p:cNvSpPr>
          <p:nvPr/>
        </p:nvSpPr>
        <p:spPr bwMode="auto">
          <a:xfrm>
            <a:off x="5105400" y="3276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BNE P36,&lt;…&gt;</a:t>
            </a:r>
          </a:p>
        </p:txBody>
      </p:sp>
      <p:sp>
        <p:nvSpPr>
          <p:cNvPr id="279576" name="Rectangle 24"/>
          <p:cNvSpPr>
            <a:spLocks noChangeArrowheads="1"/>
          </p:cNvSpPr>
          <p:nvPr/>
        </p:nvSpPr>
        <p:spPr bwMode="auto">
          <a:xfrm>
            <a:off x="72390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>
            <a:off x="5105400" y="3581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DIVD P36,P34,P6</a:t>
            </a:r>
          </a:p>
        </p:txBody>
      </p:sp>
      <p:sp>
        <p:nvSpPr>
          <p:cNvPr id="279578" name="Rectangle 26"/>
          <p:cNvSpPr>
            <a:spLocks noChangeArrowheads="1"/>
          </p:cNvSpPr>
          <p:nvPr/>
        </p:nvSpPr>
        <p:spPr bwMode="auto">
          <a:xfrm>
            <a:off x="5105400" y="3886200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ADDD P34,P4,P32</a:t>
            </a:r>
          </a:p>
        </p:txBody>
      </p:sp>
      <p:sp>
        <p:nvSpPr>
          <p:cNvPr id="279579" name="Rectangle 27"/>
          <p:cNvSpPr>
            <a:spLocks noChangeArrowheads="1"/>
          </p:cNvSpPr>
          <p:nvPr/>
        </p:nvSpPr>
        <p:spPr bwMode="auto">
          <a:xfrm>
            <a:off x="5105400" y="4191000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P32,10(R2)</a:t>
            </a:r>
          </a:p>
        </p:txBody>
      </p:sp>
      <p:sp>
        <p:nvSpPr>
          <p:cNvPr id="279580" name="Rectangle 28"/>
          <p:cNvSpPr>
            <a:spLocks noChangeArrowheads="1"/>
          </p:cNvSpPr>
          <p:nvPr/>
        </p:nvSpPr>
        <p:spPr bwMode="auto">
          <a:xfrm>
            <a:off x="72390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279581" name="Rectangle 29"/>
          <p:cNvSpPr>
            <a:spLocks noChangeArrowheads="1"/>
          </p:cNvSpPr>
          <p:nvPr/>
        </p:nvSpPr>
        <p:spPr bwMode="auto">
          <a:xfrm>
            <a:off x="7239000" y="38862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279582" name="Rectangle 30"/>
          <p:cNvSpPr>
            <a:spLocks noChangeArrowheads="1"/>
          </p:cNvSpPr>
          <p:nvPr/>
        </p:nvSpPr>
        <p:spPr bwMode="auto">
          <a:xfrm>
            <a:off x="7239000" y="41910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157727" name="Text Box 31"/>
          <p:cNvSpPr txBox="1">
            <a:spLocks noChangeArrowheads="1"/>
          </p:cNvSpPr>
          <p:nvPr/>
        </p:nvSpPr>
        <p:spPr bwMode="auto">
          <a:xfrm>
            <a:off x="7086600" y="1981200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Done?</a:t>
            </a:r>
          </a:p>
        </p:txBody>
      </p:sp>
      <p:grpSp>
        <p:nvGrpSpPr>
          <p:cNvPr id="157728" name="Group 32"/>
          <p:cNvGrpSpPr>
            <a:grpSpLocks/>
          </p:cNvGrpSpPr>
          <p:nvPr/>
        </p:nvGrpSpPr>
        <p:grpSpPr bwMode="auto">
          <a:xfrm>
            <a:off x="7739063" y="2438400"/>
            <a:ext cx="1003300" cy="2043113"/>
            <a:chOff x="5128" y="1248"/>
            <a:chExt cx="632" cy="1287"/>
          </a:xfrm>
        </p:grpSpPr>
        <p:sp>
          <p:nvSpPr>
            <p:cNvPr id="157786" name="AutoShape 33"/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87" name="Text Box 34"/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Oldest</a:t>
              </a:r>
            </a:p>
          </p:txBody>
        </p:sp>
        <p:sp>
          <p:nvSpPr>
            <p:cNvPr id="157788" name="Text Box 35"/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Newest</a:t>
              </a:r>
            </a:p>
          </p:txBody>
        </p:sp>
      </p:grpSp>
      <p:grpSp>
        <p:nvGrpSpPr>
          <p:cNvPr id="157729" name="Group 36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9589" name="Rectangle 3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P40</a:t>
              </a:r>
            </a:p>
          </p:txBody>
        </p:sp>
        <p:sp>
          <p:nvSpPr>
            <p:cNvPr id="279590" name="Rectangle 3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79591" name="Rectangle 3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P38</a:t>
              </a:r>
            </a:p>
          </p:txBody>
        </p:sp>
        <p:sp>
          <p:nvSpPr>
            <p:cNvPr id="279592" name="Rectangle 4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9593" name="Rectangle 4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9594" name="Rectangle 4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79595" name="Rectangle 4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9596" name="Rectangle 4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9597" name="Rectangle 4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9598" name="Rectangle 4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9599" name="Rectangle 4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9600" name="Rectangle 4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9601" name="Rectangle 4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9602" name="Rectangle 5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9603" name="Rectangle 5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9604" name="Rectangle 5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7730" name="Group 53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7762" name="Group 54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9607" name="Rectangle 55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P42</a:t>
                </a:r>
              </a:p>
            </p:txBody>
          </p:sp>
          <p:sp>
            <p:nvSpPr>
              <p:cNvPr id="279608" name="Rectangle 56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P44</a:t>
                </a:r>
              </a:p>
            </p:txBody>
          </p:sp>
          <p:sp>
            <p:nvSpPr>
              <p:cNvPr id="279609" name="Rectangle 5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P48</a:t>
                </a:r>
              </a:p>
            </p:txBody>
          </p:sp>
          <p:sp>
            <p:nvSpPr>
              <p:cNvPr id="279610" name="Rectangle 58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P50</a:t>
                </a:r>
              </a:p>
            </p:txBody>
          </p:sp>
        </p:grpSp>
        <p:sp>
          <p:nvSpPr>
            <p:cNvPr id="157763" name="Text Box 59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9612" name="Rectangle 60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P0</a:t>
              </a:r>
            </a:p>
          </p:txBody>
        </p:sp>
        <p:sp>
          <p:nvSpPr>
            <p:cNvPr id="279613" name="Rectangle 61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P10</a:t>
              </a:r>
            </a:p>
          </p:txBody>
        </p:sp>
      </p:grpSp>
      <p:sp>
        <p:nvSpPr>
          <p:cNvPr id="157731" name="Freeform 62"/>
          <p:cNvSpPr>
            <a:spLocks/>
          </p:cNvSpPr>
          <p:nvPr/>
        </p:nvSpPr>
        <p:spPr bwMode="auto">
          <a:xfrm rot="-269409">
            <a:off x="3429000" y="3657600"/>
            <a:ext cx="1371600" cy="457200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32" name="Freeform 63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33" name="Text Box 64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7734" name="Text Box 65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  <p:grpSp>
        <p:nvGrpSpPr>
          <p:cNvPr id="157735" name="Group 66"/>
          <p:cNvGrpSpPr>
            <a:grpSpLocks/>
          </p:cNvGrpSpPr>
          <p:nvPr/>
        </p:nvGrpSpPr>
        <p:grpSpPr bwMode="auto">
          <a:xfrm>
            <a:off x="476250" y="5094288"/>
            <a:ext cx="7467600" cy="533400"/>
            <a:chOff x="288" y="816"/>
            <a:chExt cx="4128" cy="288"/>
          </a:xfrm>
        </p:grpSpPr>
        <p:sp>
          <p:nvSpPr>
            <p:cNvPr id="279619" name="Rectangle 6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79620" name="Rectangle 6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79621" name="Rectangle 6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9622" name="Rectangle 7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9623" name="Rectangle 7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9624" name="Rectangle 7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79625" name="Rectangle 7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9626" name="Rectangle 7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9627" name="Rectangle 7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9628" name="Rectangle 7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9629" name="Rectangle 7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9630" name="Rectangle 7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9631" name="Rectangle 7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9632" name="Rectangle 8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9633" name="Rectangle 8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9634" name="Rectangle 8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7736" name="Group 83"/>
          <p:cNvGrpSpPr>
            <a:grpSpLocks/>
          </p:cNvGrpSpPr>
          <p:nvPr/>
        </p:nvGrpSpPr>
        <p:grpSpPr bwMode="auto">
          <a:xfrm>
            <a:off x="476250" y="5884863"/>
            <a:ext cx="1828800" cy="457200"/>
            <a:chOff x="912" y="3168"/>
            <a:chExt cx="960" cy="192"/>
          </a:xfrm>
        </p:grpSpPr>
        <p:sp>
          <p:nvSpPr>
            <p:cNvPr id="279636" name="Rectangle 84"/>
            <p:cNvSpPr>
              <a:spLocks noChangeArrowheads="1"/>
            </p:cNvSpPr>
            <p:nvPr/>
          </p:nvSpPr>
          <p:spPr bwMode="auto">
            <a:xfrm>
              <a:off x="91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P38</a:t>
              </a:r>
            </a:p>
          </p:txBody>
        </p:sp>
        <p:sp>
          <p:nvSpPr>
            <p:cNvPr id="279637" name="Rectangle 85"/>
            <p:cNvSpPr>
              <a:spLocks noChangeArrowheads="1"/>
            </p:cNvSpPr>
            <p:nvPr/>
          </p:nvSpPr>
          <p:spPr bwMode="auto">
            <a:xfrm>
              <a:off x="115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P40</a:t>
              </a:r>
            </a:p>
          </p:txBody>
        </p:sp>
        <p:sp>
          <p:nvSpPr>
            <p:cNvPr id="279638" name="Rectangle 86"/>
            <p:cNvSpPr>
              <a:spLocks noChangeArrowheads="1"/>
            </p:cNvSpPr>
            <p:nvPr/>
          </p:nvSpPr>
          <p:spPr bwMode="auto">
            <a:xfrm>
              <a:off x="139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P44</a:t>
              </a:r>
            </a:p>
          </p:txBody>
        </p:sp>
        <p:sp>
          <p:nvSpPr>
            <p:cNvPr id="279639" name="Rectangle 87"/>
            <p:cNvSpPr>
              <a:spLocks noChangeArrowheads="1"/>
            </p:cNvSpPr>
            <p:nvPr/>
          </p:nvSpPr>
          <p:spPr bwMode="auto">
            <a:xfrm>
              <a:off x="163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P48</a:t>
              </a:r>
            </a:p>
          </p:txBody>
        </p:sp>
      </p:grpSp>
      <p:sp>
        <p:nvSpPr>
          <p:cNvPr id="157737" name="Text Box 88"/>
          <p:cNvSpPr txBox="1">
            <a:spLocks noChangeArrowheads="1"/>
          </p:cNvSpPr>
          <p:nvPr/>
        </p:nvSpPr>
        <p:spPr bwMode="auto">
          <a:xfrm>
            <a:off x="2292350" y="570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sym typeface="Symbol" pitchFamily="18" charset="2"/>
              </a:rPr>
              <a:t>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279641" name="Rectangle 89"/>
          <p:cNvSpPr>
            <a:spLocks noChangeArrowheads="1"/>
          </p:cNvSpPr>
          <p:nvPr/>
        </p:nvSpPr>
        <p:spPr bwMode="auto">
          <a:xfrm>
            <a:off x="2838450" y="58848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P60</a:t>
            </a:r>
          </a:p>
        </p:txBody>
      </p:sp>
      <p:sp>
        <p:nvSpPr>
          <p:cNvPr id="279642" name="Rectangle 90"/>
          <p:cNvSpPr>
            <a:spLocks noChangeArrowheads="1"/>
          </p:cNvSpPr>
          <p:nvPr/>
        </p:nvSpPr>
        <p:spPr bwMode="auto">
          <a:xfrm>
            <a:off x="3295650" y="58848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P62</a:t>
            </a:r>
          </a:p>
        </p:txBody>
      </p:sp>
      <p:sp>
        <p:nvSpPr>
          <p:cNvPr id="157740" name="AutoShape 91"/>
          <p:cNvSpPr>
            <a:spLocks noChangeArrowheads="1"/>
          </p:cNvSpPr>
          <p:nvPr/>
        </p:nvSpPr>
        <p:spPr bwMode="auto">
          <a:xfrm>
            <a:off x="323850" y="4941888"/>
            <a:ext cx="7840663" cy="15335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41" name="Text Box 92"/>
          <p:cNvSpPr txBox="1">
            <a:spLocks noChangeArrowheads="1"/>
          </p:cNvSpPr>
          <p:nvPr/>
        </p:nvSpPr>
        <p:spPr bwMode="auto">
          <a:xfrm>
            <a:off x="4111625" y="5842000"/>
            <a:ext cx="3892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</a:rPr>
              <a:t>Checkpoint at BNE instruction</a:t>
            </a:r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228600"/>
            <a:ext cx="7562850" cy="762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Explicit register renaming:</a:t>
            </a:r>
            <a:br>
              <a:rPr lang="en-US" altLang="zh-CN"/>
            </a:br>
            <a:r>
              <a:rPr lang="en-US" altLang="zh-CN" sz="3200">
                <a:solidFill>
                  <a:schemeClr val="tx1"/>
                </a:solidFill>
              </a:rPr>
              <a:t>(R1000 Style)</a:t>
            </a:r>
            <a:endParaRPr lang="en-US" altLang="zh-CN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42672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42672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42672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F2</a:t>
            </a:r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4267200" y="38862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F10</a:t>
            </a: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4267200" y="41910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4648200" y="2362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1" name="Rectangle 11"/>
          <p:cNvSpPr>
            <a:spLocks noChangeArrowheads="1"/>
          </p:cNvSpPr>
          <p:nvPr/>
        </p:nvSpPr>
        <p:spPr bwMode="auto">
          <a:xfrm>
            <a:off x="4648200" y="2667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2" name="Rectangle 12"/>
          <p:cNvSpPr>
            <a:spLocks noChangeArrowheads="1"/>
          </p:cNvSpPr>
          <p:nvPr/>
        </p:nvSpPr>
        <p:spPr bwMode="auto">
          <a:xfrm>
            <a:off x="4648200" y="29718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3" name="Rectangle 13"/>
          <p:cNvSpPr>
            <a:spLocks noChangeArrowheads="1"/>
          </p:cNvSpPr>
          <p:nvPr/>
        </p:nvSpPr>
        <p:spPr bwMode="auto">
          <a:xfrm>
            <a:off x="4648200" y="32766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4" name="Rectangle 14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P2</a:t>
            </a:r>
          </a:p>
        </p:txBody>
      </p:sp>
      <p:sp>
        <p:nvSpPr>
          <p:cNvPr id="281615" name="Rectangle 15"/>
          <p:cNvSpPr>
            <a:spLocks noChangeArrowheads="1"/>
          </p:cNvSpPr>
          <p:nvPr/>
        </p:nvSpPr>
        <p:spPr bwMode="auto">
          <a:xfrm>
            <a:off x="4648200" y="3886200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P10</a:t>
            </a:r>
          </a:p>
        </p:txBody>
      </p:sp>
      <p:sp>
        <p:nvSpPr>
          <p:cNvPr id="281616" name="Rectangle 16"/>
          <p:cNvSpPr>
            <a:spLocks noChangeArrowheads="1"/>
          </p:cNvSpPr>
          <p:nvPr/>
        </p:nvSpPr>
        <p:spPr bwMode="auto">
          <a:xfrm>
            <a:off x="4648200" y="4191000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P0</a:t>
            </a:r>
          </a:p>
        </p:txBody>
      </p:sp>
      <p:sp>
        <p:nvSpPr>
          <p:cNvPr id="281617" name="Rectangle 17"/>
          <p:cNvSpPr>
            <a:spLocks noChangeArrowheads="1"/>
          </p:cNvSpPr>
          <p:nvPr/>
        </p:nvSpPr>
        <p:spPr bwMode="auto">
          <a:xfrm>
            <a:off x="5105400" y="2362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8" name="Rectangle 18"/>
          <p:cNvSpPr>
            <a:spLocks noChangeArrowheads="1"/>
          </p:cNvSpPr>
          <p:nvPr/>
        </p:nvSpPr>
        <p:spPr bwMode="auto">
          <a:xfrm>
            <a:off x="5105400" y="2667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9" name="Rectangle 19"/>
          <p:cNvSpPr>
            <a:spLocks noChangeArrowheads="1"/>
          </p:cNvSpPr>
          <p:nvPr/>
        </p:nvSpPr>
        <p:spPr bwMode="auto">
          <a:xfrm>
            <a:off x="72390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0" name="Rectangle 20"/>
          <p:cNvSpPr>
            <a:spLocks noChangeArrowheads="1"/>
          </p:cNvSpPr>
          <p:nvPr/>
        </p:nvSpPr>
        <p:spPr bwMode="auto">
          <a:xfrm>
            <a:off x="72390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1" name="Rectangle 21"/>
          <p:cNvSpPr>
            <a:spLocks noChangeArrowheads="1"/>
          </p:cNvSpPr>
          <p:nvPr/>
        </p:nvSpPr>
        <p:spPr bwMode="auto">
          <a:xfrm>
            <a:off x="5105400" y="29718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2" name="Rectangle 22"/>
          <p:cNvSpPr>
            <a:spLocks noChangeArrowheads="1"/>
          </p:cNvSpPr>
          <p:nvPr/>
        </p:nvSpPr>
        <p:spPr bwMode="auto">
          <a:xfrm>
            <a:off x="72390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3" name="Rectangle 23"/>
          <p:cNvSpPr>
            <a:spLocks noChangeArrowheads="1"/>
          </p:cNvSpPr>
          <p:nvPr/>
        </p:nvSpPr>
        <p:spPr bwMode="auto">
          <a:xfrm>
            <a:off x="5105400" y="3276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4" name="Rectangle 24"/>
          <p:cNvSpPr>
            <a:spLocks noChangeArrowheads="1"/>
          </p:cNvSpPr>
          <p:nvPr/>
        </p:nvSpPr>
        <p:spPr bwMode="auto">
          <a:xfrm>
            <a:off x="72390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5" name="Rectangle 25"/>
          <p:cNvSpPr>
            <a:spLocks noChangeArrowheads="1"/>
          </p:cNvSpPr>
          <p:nvPr/>
        </p:nvSpPr>
        <p:spPr bwMode="auto">
          <a:xfrm>
            <a:off x="5105400" y="3581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DIVD P36,P34,P6</a:t>
            </a:r>
          </a:p>
        </p:txBody>
      </p:sp>
      <p:sp>
        <p:nvSpPr>
          <p:cNvPr id="281626" name="Rectangle 26"/>
          <p:cNvSpPr>
            <a:spLocks noChangeArrowheads="1"/>
          </p:cNvSpPr>
          <p:nvPr/>
        </p:nvSpPr>
        <p:spPr bwMode="auto">
          <a:xfrm>
            <a:off x="5105400" y="3886200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ADDD P34,P4,P32</a:t>
            </a:r>
          </a:p>
        </p:txBody>
      </p:sp>
      <p:sp>
        <p:nvSpPr>
          <p:cNvPr id="281627" name="Rectangle 27"/>
          <p:cNvSpPr>
            <a:spLocks noChangeArrowheads="1"/>
          </p:cNvSpPr>
          <p:nvPr/>
        </p:nvSpPr>
        <p:spPr bwMode="auto">
          <a:xfrm>
            <a:off x="5105400" y="4191000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P32,10(R2)</a:t>
            </a:r>
          </a:p>
        </p:txBody>
      </p:sp>
      <p:sp>
        <p:nvSpPr>
          <p:cNvPr id="281628" name="Rectangle 28"/>
          <p:cNvSpPr>
            <a:spLocks noChangeArrowheads="1"/>
          </p:cNvSpPr>
          <p:nvPr/>
        </p:nvSpPr>
        <p:spPr bwMode="auto">
          <a:xfrm>
            <a:off x="72390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281629" name="Rectangle 29"/>
          <p:cNvSpPr>
            <a:spLocks noChangeArrowheads="1"/>
          </p:cNvSpPr>
          <p:nvPr/>
        </p:nvSpPr>
        <p:spPr bwMode="auto">
          <a:xfrm>
            <a:off x="7239000" y="38862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281630" name="Rectangle 30"/>
          <p:cNvSpPr>
            <a:spLocks noChangeArrowheads="1"/>
          </p:cNvSpPr>
          <p:nvPr/>
        </p:nvSpPr>
        <p:spPr bwMode="auto">
          <a:xfrm>
            <a:off x="7239000" y="41910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7086600" y="1981200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Done?</a:t>
            </a:r>
          </a:p>
        </p:txBody>
      </p:sp>
      <p:grpSp>
        <p:nvGrpSpPr>
          <p:cNvPr id="158752" name="Group 32"/>
          <p:cNvGrpSpPr>
            <a:grpSpLocks/>
          </p:cNvGrpSpPr>
          <p:nvPr/>
        </p:nvGrpSpPr>
        <p:grpSpPr bwMode="auto">
          <a:xfrm>
            <a:off x="7739063" y="2438400"/>
            <a:ext cx="1003300" cy="2043113"/>
            <a:chOff x="5128" y="1248"/>
            <a:chExt cx="632" cy="1287"/>
          </a:xfrm>
        </p:grpSpPr>
        <p:sp>
          <p:nvSpPr>
            <p:cNvPr id="158812" name="AutoShape 33"/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813" name="Text Box 34"/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Oldest</a:t>
              </a:r>
            </a:p>
          </p:txBody>
        </p:sp>
        <p:sp>
          <p:nvSpPr>
            <p:cNvPr id="158814" name="Text Box 35"/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Newest</a:t>
              </a:r>
            </a:p>
          </p:txBody>
        </p:sp>
      </p:grpSp>
      <p:sp>
        <p:nvSpPr>
          <p:cNvPr id="158753" name="Freeform 36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54" name="Text Box 37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8755" name="Text Box 38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  <p:grpSp>
        <p:nvGrpSpPr>
          <p:cNvPr id="158756" name="Group 39"/>
          <p:cNvGrpSpPr>
            <a:grpSpLocks/>
          </p:cNvGrpSpPr>
          <p:nvPr/>
        </p:nvGrpSpPr>
        <p:grpSpPr bwMode="auto">
          <a:xfrm>
            <a:off x="457200" y="5334000"/>
            <a:ext cx="7467600" cy="533400"/>
            <a:chOff x="288" y="816"/>
            <a:chExt cx="4128" cy="288"/>
          </a:xfrm>
        </p:grpSpPr>
        <p:sp>
          <p:nvSpPr>
            <p:cNvPr id="281640" name="Rectangle 40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81641" name="Rectangle 41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81642" name="Rectangle 42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81643" name="Rectangle 43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81644" name="Rectangle 44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81645" name="Rectangle 45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81646" name="Rectangle 46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81647" name="Rectangle 47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81648" name="Rectangle 48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81649" name="Rectangle 49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81650" name="Rectangle 50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81651" name="Rectangle 51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81652" name="Rectangle 52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81653" name="Rectangle 53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81654" name="Rectangle 54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81655" name="Rectangle 55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8757" name="Group 56"/>
          <p:cNvGrpSpPr>
            <a:grpSpLocks/>
          </p:cNvGrpSpPr>
          <p:nvPr/>
        </p:nvGrpSpPr>
        <p:grpSpPr bwMode="auto">
          <a:xfrm>
            <a:off x="457200" y="6124575"/>
            <a:ext cx="1828800" cy="457200"/>
            <a:chOff x="912" y="3168"/>
            <a:chExt cx="960" cy="192"/>
          </a:xfrm>
        </p:grpSpPr>
        <p:sp>
          <p:nvSpPr>
            <p:cNvPr id="281657" name="Rectangle 57"/>
            <p:cNvSpPr>
              <a:spLocks noChangeArrowheads="1"/>
            </p:cNvSpPr>
            <p:nvPr/>
          </p:nvSpPr>
          <p:spPr bwMode="auto">
            <a:xfrm>
              <a:off x="91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P38</a:t>
              </a:r>
            </a:p>
          </p:txBody>
        </p:sp>
        <p:sp>
          <p:nvSpPr>
            <p:cNvPr id="281658" name="Rectangle 58"/>
            <p:cNvSpPr>
              <a:spLocks noChangeArrowheads="1"/>
            </p:cNvSpPr>
            <p:nvPr/>
          </p:nvSpPr>
          <p:spPr bwMode="auto">
            <a:xfrm>
              <a:off x="115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P40</a:t>
              </a:r>
            </a:p>
          </p:txBody>
        </p:sp>
        <p:sp>
          <p:nvSpPr>
            <p:cNvPr id="281659" name="Rectangle 59"/>
            <p:cNvSpPr>
              <a:spLocks noChangeArrowheads="1"/>
            </p:cNvSpPr>
            <p:nvPr/>
          </p:nvSpPr>
          <p:spPr bwMode="auto">
            <a:xfrm>
              <a:off x="139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P44</a:t>
              </a:r>
            </a:p>
          </p:txBody>
        </p:sp>
        <p:sp>
          <p:nvSpPr>
            <p:cNvPr id="281660" name="Rectangle 60"/>
            <p:cNvSpPr>
              <a:spLocks noChangeArrowheads="1"/>
            </p:cNvSpPr>
            <p:nvPr/>
          </p:nvSpPr>
          <p:spPr bwMode="auto">
            <a:xfrm>
              <a:off x="163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P48</a:t>
              </a:r>
            </a:p>
          </p:txBody>
        </p:sp>
      </p:grpSp>
      <p:sp>
        <p:nvSpPr>
          <p:cNvPr id="158758" name="Text Box 61"/>
          <p:cNvSpPr txBox="1">
            <a:spLocks noChangeArrowheads="1"/>
          </p:cNvSpPr>
          <p:nvPr/>
        </p:nvSpPr>
        <p:spPr bwMode="auto">
          <a:xfrm>
            <a:off x="2273300" y="594360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sym typeface="Symbol" pitchFamily="18" charset="2"/>
              </a:rPr>
              <a:t>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281662" name="Rectangle 62"/>
          <p:cNvSpPr>
            <a:spLocks noChangeArrowheads="1"/>
          </p:cNvSpPr>
          <p:nvPr/>
        </p:nvSpPr>
        <p:spPr bwMode="auto">
          <a:xfrm>
            <a:off x="2819400" y="6124575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P60</a:t>
            </a:r>
          </a:p>
        </p:txBody>
      </p:sp>
      <p:sp>
        <p:nvSpPr>
          <p:cNvPr id="281663" name="Rectangle 63"/>
          <p:cNvSpPr>
            <a:spLocks noChangeArrowheads="1"/>
          </p:cNvSpPr>
          <p:nvPr/>
        </p:nvSpPr>
        <p:spPr bwMode="auto">
          <a:xfrm>
            <a:off x="3276600" y="6124575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P62</a:t>
            </a:r>
          </a:p>
        </p:txBody>
      </p:sp>
      <p:sp>
        <p:nvSpPr>
          <p:cNvPr id="158761" name="AutoShape 64"/>
          <p:cNvSpPr>
            <a:spLocks noChangeArrowheads="1"/>
          </p:cNvSpPr>
          <p:nvPr/>
        </p:nvSpPr>
        <p:spPr bwMode="auto">
          <a:xfrm>
            <a:off x="304800" y="5181600"/>
            <a:ext cx="7840663" cy="15335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62" name="Text Box 65"/>
          <p:cNvSpPr txBox="1">
            <a:spLocks noChangeArrowheads="1"/>
          </p:cNvSpPr>
          <p:nvPr/>
        </p:nvSpPr>
        <p:spPr bwMode="auto">
          <a:xfrm>
            <a:off x="4092575" y="6081713"/>
            <a:ext cx="3892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</a:rPr>
              <a:t>Checkpoint at BNE instruction</a:t>
            </a:r>
            <a:endParaRPr lang="en-US" altLang="zh-CN" sz="1800">
              <a:solidFill>
                <a:schemeClr val="tx1"/>
              </a:solidFill>
            </a:endParaRPr>
          </a:p>
        </p:txBody>
      </p:sp>
      <p:grpSp>
        <p:nvGrpSpPr>
          <p:cNvPr id="158763" name="Group 66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81667" name="Rectangle 6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81668" name="Rectangle 6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81669" name="Rectangle 6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81670" name="Rectangle 7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81671" name="Rectangle 7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81672" name="Rectangle 7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81673" name="Rectangle 7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81674" name="Rectangle 7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81675" name="Rectangle 7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81676" name="Rectangle 7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81677" name="Rectangle 7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81678" name="Rectangle 7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81679" name="Rectangle 7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81680" name="Rectangle 8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81681" name="Rectangle 8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81682" name="Rectangle 8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8764" name="Group 83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8768" name="Group 84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81685" name="Rectangle 85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281686" name="Rectangle 86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  <p:sp>
            <p:nvSpPr>
              <p:cNvPr id="281687" name="Rectangle 8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P44</a:t>
                </a:r>
              </a:p>
            </p:txBody>
          </p:sp>
          <p:sp>
            <p:nvSpPr>
              <p:cNvPr id="281688" name="Rectangle 88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P48</a:t>
                </a:r>
              </a:p>
            </p:txBody>
          </p:sp>
        </p:grpSp>
        <p:sp>
          <p:nvSpPr>
            <p:cNvPr id="158769" name="Text Box 89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81690" name="Rectangle 90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281691" name="Rectangle 91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58765" name="Freeform 92"/>
          <p:cNvSpPr>
            <a:spLocks/>
          </p:cNvSpPr>
          <p:nvPr/>
        </p:nvSpPr>
        <p:spPr bwMode="auto">
          <a:xfrm rot="-269409">
            <a:off x="3429000" y="3657600"/>
            <a:ext cx="1371600" cy="457200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66" name="AutoShape 93"/>
          <p:cNvSpPr>
            <a:spLocks noChangeArrowheads="1"/>
          </p:cNvSpPr>
          <p:nvPr/>
        </p:nvSpPr>
        <p:spPr bwMode="auto">
          <a:xfrm rot="-1717296">
            <a:off x="1981200" y="2514600"/>
            <a:ext cx="1371600" cy="2971800"/>
          </a:xfrm>
          <a:prstGeom prst="upArrow">
            <a:avLst>
              <a:gd name="adj1" fmla="val 50000"/>
              <a:gd name="adj2" fmla="val 54167"/>
            </a:avLst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58767" name="Text Box 94"/>
          <p:cNvSpPr txBox="1">
            <a:spLocks noChangeArrowheads="1"/>
          </p:cNvSpPr>
          <p:nvPr/>
        </p:nvSpPr>
        <p:spPr bwMode="auto">
          <a:xfrm>
            <a:off x="0" y="4572000"/>
            <a:ext cx="90392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Speculation error fixed by restoring map table and freelist</a:t>
            </a:r>
          </a:p>
        </p:txBody>
      </p:sp>
    </p:spTree>
  </p:cSld>
  <p:clrMapOvr>
    <a:masterClrMapping/>
  </p:clrMapOvr>
  <p:transition spd="slow">
    <p:pull dir="ru"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8064500" cy="1196975"/>
          </a:xfrm>
        </p:spPr>
        <p:txBody>
          <a:bodyPr/>
          <a:lstStyle/>
          <a:p>
            <a:pPr eaLnBrk="1" hangingPunct="1"/>
            <a:r>
              <a:rPr lang="en-US" altLang="zh-CN" sz="4000"/>
              <a:t>Can we use explicit register renaming with scoreboard?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920875" y="5360988"/>
            <a:ext cx="10668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Rename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Table</a:t>
            </a:r>
          </a:p>
        </p:txBody>
      </p:sp>
      <p:grpSp>
        <p:nvGrpSpPr>
          <p:cNvPr id="159748" name="Group 4"/>
          <p:cNvGrpSpPr>
            <a:grpSpLocks/>
          </p:cNvGrpSpPr>
          <p:nvPr/>
        </p:nvGrpSpPr>
        <p:grpSpPr bwMode="auto">
          <a:xfrm>
            <a:off x="2195513" y="1628775"/>
            <a:ext cx="5457825" cy="3886200"/>
            <a:chOff x="0" y="749"/>
            <a:chExt cx="5655" cy="3331"/>
          </a:xfrm>
        </p:grpSpPr>
        <p:sp>
          <p:nvSpPr>
            <p:cNvPr id="159750" name="Freeform 5"/>
            <p:cNvSpPr>
              <a:spLocks/>
            </p:cNvSpPr>
            <p:nvPr/>
          </p:nvSpPr>
          <p:spPr bwMode="auto">
            <a:xfrm>
              <a:off x="4032" y="1344"/>
              <a:ext cx="288" cy="2400"/>
            </a:xfrm>
            <a:custGeom>
              <a:avLst/>
              <a:gdLst>
                <a:gd name="T0" fmla="*/ 0 w 240"/>
                <a:gd name="T1" fmla="*/ 2400 h 2400"/>
                <a:gd name="T2" fmla="*/ 1241 w 240"/>
                <a:gd name="T3" fmla="*/ 2400 h 2400"/>
                <a:gd name="T4" fmla="*/ 1241 w 240"/>
                <a:gd name="T5" fmla="*/ 0 h 240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0"/>
                <a:gd name="T11" fmla="*/ 240 w 240"/>
                <a:gd name="T12" fmla="*/ 2400 h 2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0">
                  <a:moveTo>
                    <a:pt x="0" y="2400"/>
                  </a:moveTo>
                  <a:lnTo>
                    <a:pt x="240" y="2400"/>
                  </a:lnTo>
                  <a:lnTo>
                    <a:pt x="240" y="0"/>
                  </a:lnTo>
                </a:path>
              </a:pathLst>
            </a:custGeom>
            <a:noFill/>
            <a:ln w="762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1" name="Text Box 6"/>
            <p:cNvSpPr txBox="1">
              <a:spLocks noChangeArrowheads="1"/>
            </p:cNvSpPr>
            <p:nvPr/>
          </p:nvSpPr>
          <p:spPr bwMode="auto">
            <a:xfrm rot="-5400000">
              <a:off x="4050" y="1799"/>
              <a:ext cx="2511" cy="53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Functional Units</a:t>
              </a:r>
            </a:p>
          </p:txBody>
        </p:sp>
        <p:sp>
          <p:nvSpPr>
            <p:cNvPr id="159752" name="Text Box 7"/>
            <p:cNvSpPr txBox="1">
              <a:spLocks noChangeArrowheads="1"/>
            </p:cNvSpPr>
            <p:nvPr/>
          </p:nvSpPr>
          <p:spPr bwMode="auto">
            <a:xfrm rot="-5400000">
              <a:off x="-496" y="1797"/>
              <a:ext cx="1529" cy="53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Registers</a:t>
              </a:r>
            </a:p>
          </p:txBody>
        </p:sp>
        <p:grpSp>
          <p:nvGrpSpPr>
            <p:cNvPr id="159753" name="Group 8"/>
            <p:cNvGrpSpPr>
              <a:grpSpLocks/>
            </p:cNvGrpSpPr>
            <p:nvPr/>
          </p:nvGrpSpPr>
          <p:grpSpPr bwMode="auto">
            <a:xfrm>
              <a:off x="582" y="749"/>
              <a:ext cx="4416" cy="2640"/>
              <a:chOff x="582" y="749"/>
              <a:chExt cx="4416" cy="2640"/>
            </a:xfrm>
          </p:grpSpPr>
          <p:grpSp>
            <p:nvGrpSpPr>
              <p:cNvPr id="159758" name="Group 9"/>
              <p:cNvGrpSpPr>
                <a:grpSpLocks/>
              </p:cNvGrpSpPr>
              <p:nvPr/>
            </p:nvGrpSpPr>
            <p:grpSpPr bwMode="auto">
              <a:xfrm>
                <a:off x="582" y="749"/>
                <a:ext cx="864" cy="660"/>
                <a:chOff x="768" y="816"/>
                <a:chExt cx="576" cy="256"/>
              </a:xfrm>
            </p:grpSpPr>
            <p:sp>
              <p:nvSpPr>
                <p:cNvPr id="232458" name="Rectangle 10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2459" name="Rectangle 11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59759" name="Group 12"/>
              <p:cNvGrpSpPr>
                <a:grpSpLocks/>
              </p:cNvGrpSpPr>
              <p:nvPr/>
            </p:nvGrpSpPr>
            <p:grpSpPr bwMode="auto">
              <a:xfrm>
                <a:off x="582" y="1409"/>
                <a:ext cx="864" cy="660"/>
                <a:chOff x="768" y="816"/>
                <a:chExt cx="576" cy="256"/>
              </a:xfrm>
            </p:grpSpPr>
            <p:sp>
              <p:nvSpPr>
                <p:cNvPr id="232461" name="Rectangle 13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2462" name="Rectangle 14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59760" name="Group 15"/>
              <p:cNvGrpSpPr>
                <a:grpSpLocks/>
              </p:cNvGrpSpPr>
              <p:nvPr/>
            </p:nvGrpSpPr>
            <p:grpSpPr bwMode="auto">
              <a:xfrm>
                <a:off x="582" y="2069"/>
                <a:ext cx="864" cy="660"/>
                <a:chOff x="768" y="816"/>
                <a:chExt cx="576" cy="256"/>
              </a:xfrm>
            </p:grpSpPr>
            <p:sp>
              <p:nvSpPr>
                <p:cNvPr id="232464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2465" name="Rectangle 17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59761" name="Group 18"/>
              <p:cNvGrpSpPr>
                <a:grpSpLocks/>
              </p:cNvGrpSpPr>
              <p:nvPr/>
            </p:nvGrpSpPr>
            <p:grpSpPr bwMode="auto">
              <a:xfrm>
                <a:off x="582" y="2729"/>
                <a:ext cx="864" cy="660"/>
                <a:chOff x="768" y="816"/>
                <a:chExt cx="576" cy="256"/>
              </a:xfrm>
            </p:grpSpPr>
            <p:sp>
              <p:nvSpPr>
                <p:cNvPr id="232467" name="Rectangle 19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2468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2469" name="Rectangle 21"/>
              <p:cNvSpPr>
                <a:spLocks noChangeArrowheads="1"/>
              </p:cNvSpPr>
              <p:nvPr/>
            </p:nvSpPr>
            <p:spPr bwMode="auto">
              <a:xfrm>
                <a:off x="3908" y="893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FP Mult</a:t>
                </a:r>
              </a:p>
            </p:txBody>
          </p:sp>
          <p:sp>
            <p:nvSpPr>
              <p:cNvPr id="232470" name="Rectangle 22"/>
              <p:cNvSpPr>
                <a:spLocks noChangeArrowheads="1"/>
              </p:cNvSpPr>
              <p:nvPr/>
            </p:nvSpPr>
            <p:spPr bwMode="auto">
              <a:xfrm>
                <a:off x="3908" y="1110"/>
                <a:ext cx="816" cy="21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FP Mult</a:t>
                </a:r>
              </a:p>
            </p:txBody>
          </p:sp>
          <p:sp>
            <p:nvSpPr>
              <p:cNvPr id="232471" name="Rectangle 23"/>
              <p:cNvSpPr>
                <a:spLocks noChangeArrowheads="1"/>
              </p:cNvSpPr>
              <p:nvPr/>
            </p:nvSpPr>
            <p:spPr bwMode="auto">
              <a:xfrm>
                <a:off x="3908" y="1708"/>
                <a:ext cx="816" cy="21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FP Divide</a:t>
                </a:r>
              </a:p>
            </p:txBody>
          </p:sp>
          <p:sp>
            <p:nvSpPr>
              <p:cNvPr id="232472" name="Rectangle 24"/>
              <p:cNvSpPr>
                <a:spLocks noChangeArrowheads="1"/>
              </p:cNvSpPr>
              <p:nvPr/>
            </p:nvSpPr>
            <p:spPr bwMode="auto">
              <a:xfrm>
                <a:off x="3908" y="2236"/>
                <a:ext cx="816" cy="21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FP Add</a:t>
                </a:r>
              </a:p>
            </p:txBody>
          </p:sp>
          <p:sp>
            <p:nvSpPr>
              <p:cNvPr id="232473" name="Rectangle 25"/>
              <p:cNvSpPr>
                <a:spLocks noChangeArrowheads="1"/>
              </p:cNvSpPr>
              <p:nvPr/>
            </p:nvSpPr>
            <p:spPr bwMode="auto">
              <a:xfrm>
                <a:off x="3908" y="2861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Integer</a:t>
                </a:r>
              </a:p>
            </p:txBody>
          </p:sp>
          <p:sp>
            <p:nvSpPr>
              <p:cNvPr id="159767" name="Line 26"/>
              <p:cNvSpPr>
                <a:spLocks noChangeShapeType="1"/>
              </p:cNvSpPr>
              <p:nvPr/>
            </p:nvSpPr>
            <p:spPr bwMode="auto">
              <a:xfrm>
                <a:off x="1514" y="93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68" name="Line 27"/>
              <p:cNvSpPr>
                <a:spLocks noChangeShapeType="1"/>
              </p:cNvSpPr>
              <p:nvPr/>
            </p:nvSpPr>
            <p:spPr bwMode="auto">
              <a:xfrm>
                <a:off x="1514" y="1037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69" name="Line 28"/>
              <p:cNvSpPr>
                <a:spLocks noChangeShapeType="1"/>
              </p:cNvSpPr>
              <p:nvPr/>
            </p:nvSpPr>
            <p:spPr bwMode="auto">
              <a:xfrm>
                <a:off x="1514" y="1757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0" name="Line 29"/>
              <p:cNvSpPr>
                <a:spLocks noChangeShapeType="1"/>
              </p:cNvSpPr>
              <p:nvPr/>
            </p:nvSpPr>
            <p:spPr bwMode="auto">
              <a:xfrm>
                <a:off x="1514" y="1863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1" name="Line 30"/>
              <p:cNvSpPr>
                <a:spLocks noChangeShapeType="1"/>
              </p:cNvSpPr>
              <p:nvPr/>
            </p:nvSpPr>
            <p:spPr bwMode="auto">
              <a:xfrm>
                <a:off x="1515" y="2295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2" name="Line 31"/>
              <p:cNvSpPr>
                <a:spLocks noChangeShapeType="1"/>
              </p:cNvSpPr>
              <p:nvPr/>
            </p:nvSpPr>
            <p:spPr bwMode="auto">
              <a:xfrm>
                <a:off x="1515" y="240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3" name="Line 32"/>
              <p:cNvSpPr>
                <a:spLocks noChangeShapeType="1"/>
              </p:cNvSpPr>
              <p:nvPr/>
            </p:nvSpPr>
            <p:spPr bwMode="auto">
              <a:xfrm>
                <a:off x="1514" y="2895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4" name="Line 33"/>
              <p:cNvSpPr>
                <a:spLocks noChangeShapeType="1"/>
              </p:cNvSpPr>
              <p:nvPr/>
            </p:nvSpPr>
            <p:spPr bwMode="auto">
              <a:xfrm>
                <a:off x="1514" y="300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5" name="Freeform 34"/>
              <p:cNvSpPr>
                <a:spLocks/>
              </p:cNvSpPr>
              <p:nvPr/>
            </p:nvSpPr>
            <p:spPr bwMode="auto">
              <a:xfrm>
                <a:off x="3654" y="941"/>
                <a:ext cx="240" cy="22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123 h 240"/>
                  <a:gd name="T4" fmla="*/ 240 w 240"/>
                  <a:gd name="T5" fmla="*/ 123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6" name="Freeform 35"/>
              <p:cNvSpPr>
                <a:spLocks/>
              </p:cNvSpPr>
              <p:nvPr/>
            </p:nvSpPr>
            <p:spPr bwMode="auto">
              <a:xfrm>
                <a:off x="3572" y="1054"/>
                <a:ext cx="322" cy="20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53 h 240"/>
                  <a:gd name="T4" fmla="*/ 3384 w 240"/>
                  <a:gd name="T5" fmla="*/ 53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7" name="Freeform 36"/>
              <p:cNvSpPr>
                <a:spLocks/>
              </p:cNvSpPr>
              <p:nvPr/>
            </p:nvSpPr>
            <p:spPr bwMode="auto">
              <a:xfrm>
                <a:off x="1494" y="1181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8" name="Freeform 37"/>
              <p:cNvSpPr>
                <a:spLocks/>
              </p:cNvSpPr>
              <p:nvPr/>
            </p:nvSpPr>
            <p:spPr bwMode="auto">
              <a:xfrm>
                <a:off x="1494" y="1805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9" name="Freeform 38"/>
              <p:cNvSpPr>
                <a:spLocks/>
              </p:cNvSpPr>
              <p:nvPr/>
            </p:nvSpPr>
            <p:spPr bwMode="auto">
              <a:xfrm>
                <a:off x="1494" y="2957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80" name="Freeform 39"/>
              <p:cNvSpPr>
                <a:spLocks/>
              </p:cNvSpPr>
              <p:nvPr/>
            </p:nvSpPr>
            <p:spPr bwMode="auto">
              <a:xfrm>
                <a:off x="1494" y="2333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81" name="Freeform 40"/>
              <p:cNvSpPr>
                <a:spLocks/>
              </p:cNvSpPr>
              <p:nvPr/>
            </p:nvSpPr>
            <p:spPr bwMode="auto">
              <a:xfrm>
                <a:off x="4710" y="989"/>
                <a:ext cx="288" cy="192"/>
              </a:xfrm>
              <a:custGeom>
                <a:avLst/>
                <a:gdLst>
                  <a:gd name="T0" fmla="*/ 0 w 288"/>
                  <a:gd name="T1" fmla="*/ 0 h 192"/>
                  <a:gd name="T2" fmla="*/ 288 w 288"/>
                  <a:gd name="T3" fmla="*/ 0 h 192"/>
                  <a:gd name="T4" fmla="*/ 288 w 288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92"/>
                  <a:gd name="T11" fmla="*/ 288 w 288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92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92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9754" name="Line 41"/>
            <p:cNvSpPr>
              <a:spLocks noChangeShapeType="1"/>
            </p:cNvSpPr>
            <p:nvPr/>
          </p:nvSpPr>
          <p:spPr bwMode="auto">
            <a:xfrm>
              <a:off x="4662" y="3101"/>
              <a:ext cx="378" cy="4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5" name="Text Box 42"/>
            <p:cNvSpPr txBox="1">
              <a:spLocks noChangeArrowheads="1"/>
            </p:cNvSpPr>
            <p:nvPr/>
          </p:nvSpPr>
          <p:spPr bwMode="auto">
            <a:xfrm>
              <a:off x="4472" y="3507"/>
              <a:ext cx="1183" cy="34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1824" y="3408"/>
              <a:ext cx="2207" cy="6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>
                  <a:solidFill>
                    <a:schemeClr val="tx1"/>
                  </a:solidFill>
                </a:rPr>
                <a:t>SCOREBOARD</a:t>
              </a:r>
            </a:p>
          </p:txBody>
        </p:sp>
        <p:sp>
          <p:nvSpPr>
            <p:cNvPr id="159757" name="Freeform 44"/>
            <p:cNvSpPr>
              <a:spLocks/>
            </p:cNvSpPr>
            <p:nvPr/>
          </p:nvSpPr>
          <p:spPr bwMode="auto">
            <a:xfrm>
              <a:off x="1056" y="3408"/>
              <a:ext cx="768" cy="336"/>
            </a:xfrm>
            <a:custGeom>
              <a:avLst/>
              <a:gdLst>
                <a:gd name="T0" fmla="*/ 473 w 816"/>
                <a:gd name="T1" fmla="*/ 336 h 336"/>
                <a:gd name="T2" fmla="*/ 0 w 816"/>
                <a:gd name="T3" fmla="*/ 336 h 336"/>
                <a:gd name="T4" fmla="*/ 0 w 816"/>
                <a:gd name="T5" fmla="*/ 0 h 336"/>
                <a:gd name="T6" fmla="*/ 0 60000 65536"/>
                <a:gd name="T7" fmla="*/ 0 60000 65536"/>
                <a:gd name="T8" fmla="*/ 0 60000 65536"/>
                <a:gd name="T9" fmla="*/ 0 w 816"/>
                <a:gd name="T10" fmla="*/ 0 h 336"/>
                <a:gd name="T11" fmla="*/ 816 w 81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36">
                  <a:moveTo>
                    <a:pt x="816" y="336"/>
                  </a:move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9749" name="Freeform 45"/>
          <p:cNvSpPr>
            <a:spLocks/>
          </p:cNvSpPr>
          <p:nvPr/>
        </p:nvSpPr>
        <p:spPr bwMode="auto">
          <a:xfrm>
            <a:off x="2987675" y="5589588"/>
            <a:ext cx="1676400" cy="228600"/>
          </a:xfrm>
          <a:custGeom>
            <a:avLst/>
            <a:gdLst>
              <a:gd name="T0" fmla="*/ 2147483647 w 1008"/>
              <a:gd name="T1" fmla="*/ 0 h 144"/>
              <a:gd name="T2" fmla="*/ 2147483647 w 1008"/>
              <a:gd name="T3" fmla="*/ 2147483647 h 144"/>
              <a:gd name="T4" fmla="*/ 0 w 1008"/>
              <a:gd name="T5" fmla="*/ 2147483647 h 144"/>
              <a:gd name="T6" fmla="*/ 0 60000 65536"/>
              <a:gd name="T7" fmla="*/ 0 60000 65536"/>
              <a:gd name="T8" fmla="*/ 0 60000 65536"/>
              <a:gd name="T9" fmla="*/ 0 w 1008"/>
              <a:gd name="T10" fmla="*/ 0 h 144"/>
              <a:gd name="T11" fmla="*/ 1008 w 100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144">
                <a:moveTo>
                  <a:pt x="1008" y="0"/>
                </a:moveTo>
                <a:lnTo>
                  <a:pt x="1008" y="144"/>
                </a:lnTo>
                <a:lnTo>
                  <a:pt x="0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9810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Four Stages of Scoreboard Control With Explicit Renaming</a:t>
            </a:r>
          </a:p>
        </p:txBody>
      </p:sp>
      <p:sp>
        <p:nvSpPr>
          <p:cNvPr id="1607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4313" y="1052513"/>
            <a:ext cx="8686800" cy="5184775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400">
                <a:solidFill>
                  <a:srgbClr val="0000FF"/>
                </a:solidFill>
                <a:latin typeface="Comic Sans MS" pitchFamily="66" charset="0"/>
              </a:rPr>
              <a:t>Issue</a:t>
            </a:r>
            <a:r>
              <a:rPr lang="en-US" altLang="zh-CN" sz="2400">
                <a:latin typeface="Comic Sans MS" pitchFamily="66" charset="0"/>
              </a:rPr>
              <a:t>—decode instructions &amp; check for structural hazards </a:t>
            </a:r>
            <a:r>
              <a:rPr lang="en-US" altLang="zh-CN" sz="2400">
                <a:solidFill>
                  <a:srgbClr val="0000FF"/>
                </a:solidFill>
                <a:latin typeface="Comic Sans MS" pitchFamily="66" charset="0"/>
              </a:rPr>
              <a:t>&amp; allocate new physical register for result</a:t>
            </a:r>
          </a:p>
          <a:p>
            <a:pPr lvl="1" eaLnBrk="1" hangingPunct="1"/>
            <a:r>
              <a:rPr lang="en-US" altLang="zh-CN" sz="2000">
                <a:latin typeface="Comic Sans MS" pitchFamily="66" charset="0"/>
              </a:rPr>
              <a:t>Instructions issued in program order (for hazard checking)</a:t>
            </a:r>
          </a:p>
          <a:p>
            <a:pPr lvl="1" eaLnBrk="1" hangingPunct="1"/>
            <a:r>
              <a:rPr lang="en-US" altLang="zh-CN" sz="2000">
                <a:solidFill>
                  <a:srgbClr val="00FF00"/>
                </a:solidFill>
                <a:latin typeface="Comic Sans MS" pitchFamily="66" charset="0"/>
              </a:rPr>
              <a:t>Don’t issue if no free physical registers</a:t>
            </a:r>
          </a:p>
          <a:p>
            <a:pPr lvl="1" eaLnBrk="1" hangingPunct="1"/>
            <a:r>
              <a:rPr lang="en-US" altLang="zh-CN" sz="2000">
                <a:latin typeface="Comic Sans MS" pitchFamily="66" charset="0"/>
              </a:rPr>
              <a:t>Don’t issue if </a:t>
            </a:r>
            <a:r>
              <a:rPr lang="en-US" altLang="zh-CN" sz="2000">
                <a:solidFill>
                  <a:schemeClr val="hlink"/>
                </a:solidFill>
                <a:latin typeface="Comic Sans MS" pitchFamily="66" charset="0"/>
              </a:rPr>
              <a:t>structural hazard</a:t>
            </a:r>
            <a:endParaRPr lang="en-US" altLang="zh-CN" sz="2000">
              <a:latin typeface="Comic Sans MS" pitchFamily="66" charset="0"/>
            </a:endParaRPr>
          </a:p>
          <a:p>
            <a:pPr eaLnBrk="1" hangingPunct="1"/>
            <a:r>
              <a:rPr lang="en-US" altLang="zh-CN" sz="2400">
                <a:solidFill>
                  <a:srgbClr val="0000FF"/>
                </a:solidFill>
                <a:latin typeface="Comic Sans MS" pitchFamily="66" charset="0"/>
              </a:rPr>
              <a:t>Read operands—</a:t>
            </a:r>
            <a:r>
              <a:rPr lang="en-US" altLang="zh-CN" sz="2400">
                <a:latin typeface="Comic Sans MS" pitchFamily="66" charset="0"/>
              </a:rPr>
              <a:t>wait until no hazards, read operands </a:t>
            </a:r>
          </a:p>
          <a:p>
            <a:pPr lvl="1" eaLnBrk="1" hangingPunct="1"/>
            <a:r>
              <a:rPr lang="en-US" altLang="zh-CN" sz="2000">
                <a:latin typeface="Comic Sans MS" pitchFamily="66" charset="0"/>
              </a:rPr>
              <a:t> All real dependencies (RAW hazards) resolved in this stage, since we wait for instructions to write back data.</a:t>
            </a:r>
          </a:p>
          <a:p>
            <a:pPr eaLnBrk="1" hangingPunct="1"/>
            <a:r>
              <a:rPr lang="en-US" altLang="zh-CN" sz="2400">
                <a:solidFill>
                  <a:srgbClr val="0000FF"/>
                </a:solidFill>
                <a:latin typeface="Comic Sans MS" pitchFamily="66" charset="0"/>
              </a:rPr>
              <a:t>Execution</a:t>
            </a:r>
            <a:r>
              <a:rPr lang="en-US" altLang="zh-CN" sz="2400">
                <a:latin typeface="Comic Sans MS" pitchFamily="66" charset="0"/>
              </a:rPr>
              <a:t>—operate on operands</a:t>
            </a:r>
          </a:p>
          <a:p>
            <a:pPr lvl="1" eaLnBrk="1" hangingPunct="1"/>
            <a:r>
              <a:rPr lang="en-US" altLang="zh-CN" sz="2000">
                <a:latin typeface="Comic Sans MS" pitchFamily="66" charset="0"/>
              </a:rPr>
              <a:t>The functional unit begins execution upon receiving operands. When the result is ready, it notifies the scoreboard</a:t>
            </a:r>
          </a:p>
          <a:p>
            <a:pPr eaLnBrk="1" hangingPunct="1"/>
            <a:r>
              <a:rPr lang="en-US" altLang="zh-CN" sz="2400">
                <a:solidFill>
                  <a:srgbClr val="0000FF"/>
                </a:solidFill>
                <a:latin typeface="Comic Sans MS" pitchFamily="66" charset="0"/>
              </a:rPr>
              <a:t>Write result—</a:t>
            </a:r>
            <a:r>
              <a:rPr lang="en-US" altLang="zh-CN" sz="2400">
                <a:latin typeface="Comic Sans MS" pitchFamily="66" charset="0"/>
              </a:rPr>
              <a:t>finish execution</a:t>
            </a:r>
          </a:p>
          <a:p>
            <a:pPr eaLnBrk="1" hangingPunct="1"/>
            <a:r>
              <a:rPr lang="en-US" altLang="zh-CN" sz="2400">
                <a:latin typeface="Comic Sans MS" pitchFamily="66" charset="0"/>
              </a:rPr>
              <a:t>Note: No checks for WAR or WAW hazards!</a:t>
            </a:r>
            <a:endParaRPr lang="en-US" altLang="zh-CN" sz="180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56512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/>
              <a:t>Scoreboard With Explicit Renaming</a:t>
            </a:r>
          </a:p>
        </p:txBody>
      </p:sp>
      <p:graphicFrame>
        <p:nvGraphicFramePr>
          <p:cNvPr id="65538" name="Object 3"/>
          <p:cNvGraphicFramePr>
            <a:graphicFrameLocks/>
          </p:cNvGraphicFramePr>
          <p:nvPr/>
        </p:nvGraphicFramePr>
        <p:xfrm>
          <a:off x="381000" y="762000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44200" imgH="6332760" progId="Excel.Sheet.8">
                  <p:embed/>
                </p:oleObj>
              </mc:Choice>
              <mc:Fallback>
                <p:oleObj name="Worksheet" r:id="rId2" imgW="8944200" imgH="6332760" progId="Excel.Sheet.8">
                  <p:embed/>
                  <p:pic>
                    <p:nvPicPr>
                      <p:cNvPr id="6553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62000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304800" y="5943600"/>
            <a:ext cx="84963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/>
              <a:t>Initialized Rename Table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Renamed Scoreboard 1</a:t>
            </a:r>
          </a:p>
        </p:txBody>
      </p:sp>
      <p:graphicFrame>
        <p:nvGraphicFramePr>
          <p:cNvPr id="66562" name="Object 3"/>
          <p:cNvGraphicFramePr>
            <a:graphicFrameLocks/>
          </p:cNvGraphicFramePr>
          <p:nvPr/>
        </p:nvGraphicFramePr>
        <p:xfrm>
          <a:off x="379413" y="757238"/>
          <a:ext cx="8202612" cy="58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8972702" imgH="6362700" progId="Excel.Sheet.8">
                  <p:embed/>
                </p:oleObj>
              </mc:Choice>
              <mc:Fallback>
                <p:oleObj name="工作表" r:id="rId2" imgW="8972702" imgH="6362700" progId="Excel.Sheet.8">
                  <p:embed/>
                  <p:pic>
                    <p:nvPicPr>
                      <p:cNvPr id="6656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202612" cy="587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179388" y="0"/>
            <a:ext cx="8496300" cy="8651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/>
              <a:t>Each instruction allocates free register </a:t>
            </a:r>
          </a:p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/>
              <a:t>Similar to single-assignment compiler transformation</a:t>
            </a:r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4787900" y="6021388"/>
            <a:ext cx="576263" cy="360362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6" name="AutoShape 6"/>
          <p:cNvSpPr>
            <a:spLocks noChangeArrowheads="1"/>
          </p:cNvSpPr>
          <p:nvPr/>
        </p:nvSpPr>
        <p:spPr bwMode="auto">
          <a:xfrm>
            <a:off x="4211638" y="3789363"/>
            <a:ext cx="576262" cy="360362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758113" cy="1052513"/>
          </a:xfrm>
        </p:spPr>
        <p:txBody>
          <a:bodyPr/>
          <a:lstStyle/>
          <a:p>
            <a:pPr eaLnBrk="1" hangingPunct="1"/>
            <a:r>
              <a:rPr lang="en-US" altLang="en-US"/>
              <a:t>Control Dependencies</a:t>
            </a:r>
          </a:p>
        </p:txBody>
      </p:sp>
      <p:sp>
        <p:nvSpPr>
          <p:cNvPr id="1085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1125538"/>
            <a:ext cx="8382000" cy="48768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800" dirty="0">
                <a:latin typeface="Comic Sans MS" pitchFamily="66" charset="0"/>
              </a:rPr>
              <a:t>Every instruction is </a:t>
            </a:r>
            <a:r>
              <a:rPr lang="en-US" altLang="en-US" sz="2800" dirty="0">
                <a:solidFill>
                  <a:srgbClr val="0000FF"/>
                </a:solidFill>
                <a:latin typeface="Comic Sans MS" pitchFamily="66" charset="0"/>
              </a:rPr>
              <a:t>control dependent</a:t>
            </a:r>
            <a:r>
              <a:rPr lang="en-US" altLang="en-US" sz="2800" dirty="0">
                <a:latin typeface="Comic Sans MS" pitchFamily="66" charset="0"/>
              </a:rPr>
              <a:t> on some set of branches, and, in general, these control dependencies must be preserved to preserve program order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Comic Sans MS" pitchFamily="66" charset="0"/>
              </a:rPr>
              <a:t>if p1 {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Comic Sans MS" pitchFamily="66" charset="0"/>
              </a:rPr>
              <a:t>	S1;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Comic Sans MS" pitchFamily="66" charset="0"/>
              </a:rPr>
              <a:t>};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Comic Sans MS" pitchFamily="66" charset="0"/>
              </a:rPr>
              <a:t>if p2 {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Comic Sans MS" pitchFamily="66" charset="0"/>
              </a:rPr>
              <a:t>	S2;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Comic Sans MS" pitchFamily="66" charset="0"/>
              </a:rPr>
              <a:t>}</a:t>
            </a:r>
            <a:endParaRPr lang="en-US" altLang="en-US" sz="1800" dirty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800" dirty="0">
                <a:latin typeface="Comic Sans MS" pitchFamily="66" charset="0"/>
              </a:rPr>
              <a:t>S1 is control dependent on p1, and S2 is control dependent on p2 but not on p1.</a:t>
            </a:r>
          </a:p>
        </p:txBody>
      </p:sp>
    </p:spTree>
  </p:cSld>
  <p:clrMapOvr>
    <a:masterClrMapping/>
  </p:clrMapOvr>
  <p:transition spd="slow">
    <p:pull dir="r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Renamed Scoreboard 2</a:t>
            </a:r>
          </a:p>
        </p:txBody>
      </p:sp>
      <p:graphicFrame>
        <p:nvGraphicFramePr>
          <p:cNvPr id="67586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72702" imgH="6362700" progId="Excel.Sheet.8">
                  <p:embed/>
                </p:oleObj>
              </mc:Choice>
              <mc:Fallback>
                <p:oleObj name="Worksheet" r:id="rId2" imgW="8972702" imgH="6362700" progId="Excel.Sheet.8">
                  <p:embed/>
                  <p:pic>
                    <p:nvPicPr>
                      <p:cNvPr id="6758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4140200" y="3716338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3571875" y="585787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Renamed Scoreboard 3</a:t>
            </a:r>
          </a:p>
        </p:txBody>
      </p:sp>
      <p:graphicFrame>
        <p:nvGraphicFramePr>
          <p:cNvPr id="68610" name="Object 3"/>
          <p:cNvGraphicFramePr>
            <a:graphicFrameLocks/>
          </p:cNvGraphicFramePr>
          <p:nvPr/>
        </p:nvGraphicFramePr>
        <p:xfrm>
          <a:off x="392113" y="769938"/>
          <a:ext cx="8202612" cy="568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72702" imgH="6362700" progId="Excel.Sheet.8">
                  <p:embed/>
                </p:oleObj>
              </mc:Choice>
              <mc:Fallback>
                <p:oleObj name="Worksheet" r:id="rId2" imgW="8972702" imgH="6362700" progId="Excel.Sheet.8">
                  <p:embed/>
                  <p:pic>
                    <p:nvPicPr>
                      <p:cNvPr id="6861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769938"/>
                        <a:ext cx="8202612" cy="568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4211638" y="4292600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4859338" y="4292600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2987675" y="587692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Renamed Scoreboard 4</a:t>
            </a:r>
          </a:p>
        </p:txBody>
      </p:sp>
      <p:graphicFrame>
        <p:nvGraphicFramePr>
          <p:cNvPr id="69634" name="Object 3"/>
          <p:cNvGraphicFramePr>
            <a:graphicFrameLocks/>
          </p:cNvGraphicFramePr>
          <p:nvPr/>
        </p:nvGraphicFramePr>
        <p:xfrm>
          <a:off x="469900" y="836613"/>
          <a:ext cx="7864475" cy="560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8972702" imgH="6362700" progId="Excel.Sheet.8">
                  <p:embed/>
                </p:oleObj>
              </mc:Choice>
              <mc:Fallback>
                <p:oleObj name="工作表" r:id="rId2" imgW="8972702" imgH="6362700" progId="Excel.Sheet.8">
                  <p:embed/>
                  <p:pic>
                    <p:nvPicPr>
                      <p:cNvPr id="6963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836613"/>
                        <a:ext cx="7864475" cy="560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4787900" y="458152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auto">
          <a:xfrm>
            <a:off x="5364163" y="4581525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5364163" y="5949950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39" name="AutoShape 7"/>
          <p:cNvSpPr>
            <a:spLocks noChangeArrowheads="1"/>
          </p:cNvSpPr>
          <p:nvPr/>
        </p:nvSpPr>
        <p:spPr bwMode="auto">
          <a:xfrm>
            <a:off x="4140200" y="458152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250825" y="0"/>
            <a:ext cx="8483600" cy="858838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Next step Int1 will write result, where need</a:t>
            </a:r>
          </a:p>
          <a:p>
            <a:pPr marL="285750" indent="-285750">
              <a:buFontTx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 the value?</a:t>
            </a:r>
          </a:p>
        </p:txBody>
      </p:sp>
      <p:sp>
        <p:nvSpPr>
          <p:cNvPr id="69641" name="Oval 9"/>
          <p:cNvSpPr>
            <a:spLocks noChangeArrowheads="1"/>
          </p:cNvSpPr>
          <p:nvPr/>
        </p:nvSpPr>
        <p:spPr bwMode="auto">
          <a:xfrm>
            <a:off x="6011863" y="458152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4787900" y="587692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Renamed Scoreboard 5</a:t>
            </a:r>
          </a:p>
        </p:txBody>
      </p:sp>
      <p:graphicFrame>
        <p:nvGraphicFramePr>
          <p:cNvPr id="70658" name="Object 3"/>
          <p:cNvGraphicFramePr>
            <a:graphicFrameLocks/>
          </p:cNvGraphicFramePr>
          <p:nvPr/>
        </p:nvGraphicFramePr>
        <p:xfrm>
          <a:off x="379413" y="757238"/>
          <a:ext cx="8202612" cy="58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8972702" imgH="6362700" progId="Excel.Sheet.8">
                  <p:embed/>
                </p:oleObj>
              </mc:Choice>
              <mc:Fallback>
                <p:oleObj name="工作表" r:id="rId2" imgW="8972702" imgH="6362700" progId="Excel.Sheet.8">
                  <p:embed/>
                  <p:pic>
                    <p:nvPicPr>
                      <p:cNvPr id="7065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202612" cy="587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0" name="AutoShape 4"/>
          <p:cNvSpPr>
            <a:spLocks noChangeArrowheads="1"/>
          </p:cNvSpPr>
          <p:nvPr/>
        </p:nvSpPr>
        <p:spPr bwMode="auto">
          <a:xfrm>
            <a:off x="4859338" y="4941888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2" name="AutoShape 6"/>
          <p:cNvSpPr>
            <a:spLocks noChangeArrowheads="1"/>
          </p:cNvSpPr>
          <p:nvPr/>
        </p:nvSpPr>
        <p:spPr bwMode="auto">
          <a:xfrm>
            <a:off x="4211638" y="4941888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3" name="AutoShape 7"/>
          <p:cNvSpPr>
            <a:spLocks noChangeArrowheads="1"/>
          </p:cNvSpPr>
          <p:nvPr/>
        </p:nvSpPr>
        <p:spPr bwMode="auto">
          <a:xfrm>
            <a:off x="6084888" y="6021388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4" name="Text Box 8"/>
          <p:cNvSpPr txBox="1">
            <a:spLocks noChangeArrowheads="1"/>
          </p:cNvSpPr>
          <p:nvPr/>
        </p:nvSpPr>
        <p:spPr bwMode="auto">
          <a:xfrm>
            <a:off x="250825" y="0"/>
            <a:ext cx="8483600" cy="858838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Next step Int2 will write result, where need</a:t>
            </a:r>
          </a:p>
          <a:p>
            <a:pPr marL="285750" indent="-285750">
              <a:buFontTx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 the value?</a:t>
            </a:r>
          </a:p>
        </p:txBody>
      </p:sp>
      <p:sp>
        <p:nvSpPr>
          <p:cNvPr id="239625" name="Oval 9"/>
          <p:cNvSpPr>
            <a:spLocks noChangeArrowheads="1"/>
          </p:cNvSpPr>
          <p:nvPr/>
        </p:nvSpPr>
        <p:spPr bwMode="auto">
          <a:xfrm>
            <a:off x="5508625" y="4652963"/>
            <a:ext cx="431800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6" name="Oval 10"/>
          <p:cNvSpPr>
            <a:spLocks noChangeArrowheads="1"/>
          </p:cNvSpPr>
          <p:nvPr/>
        </p:nvSpPr>
        <p:spPr bwMode="auto">
          <a:xfrm>
            <a:off x="4859338" y="436562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7" name="Oval 11"/>
          <p:cNvSpPr>
            <a:spLocks noChangeArrowheads="1"/>
          </p:cNvSpPr>
          <p:nvPr/>
        </p:nvSpPr>
        <p:spPr bwMode="auto">
          <a:xfrm>
            <a:off x="3635375" y="6021388"/>
            <a:ext cx="431800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8" name="Oval 12"/>
          <p:cNvSpPr>
            <a:spLocks noChangeArrowheads="1"/>
          </p:cNvSpPr>
          <p:nvPr/>
        </p:nvSpPr>
        <p:spPr bwMode="auto">
          <a:xfrm>
            <a:off x="4932363" y="162877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9" name="AutoShape 13"/>
          <p:cNvSpPr>
            <a:spLocks noChangeArrowheads="1"/>
          </p:cNvSpPr>
          <p:nvPr/>
        </p:nvSpPr>
        <p:spPr bwMode="auto">
          <a:xfrm>
            <a:off x="2987675" y="249237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nimBg="1"/>
      <p:bldP spid="239622" grpId="0" animBg="1"/>
      <p:bldP spid="239623" grpId="0" animBg="1"/>
      <p:bldP spid="239624" grpId="0" animBg="1"/>
      <p:bldP spid="239625" grpId="0" animBg="1"/>
      <p:bldP spid="239626" grpId="0" animBg="1"/>
      <p:bldP spid="239627" grpId="0" animBg="1"/>
      <p:bldP spid="239628" grpId="0" animBg="1"/>
      <p:bldP spid="239629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Renamed Scoreboard 6</a:t>
            </a:r>
          </a:p>
        </p:txBody>
      </p:sp>
      <p:graphicFrame>
        <p:nvGraphicFramePr>
          <p:cNvPr id="71682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72702" imgH="6362700" progId="Excel.Sheet.8">
                  <p:embed/>
                </p:oleObj>
              </mc:Choice>
              <mc:Fallback>
                <p:oleObj name="Worksheet" r:id="rId2" imgW="8972702" imgH="6362700" progId="Excel.Sheet.8">
                  <p:embed/>
                  <p:pic>
                    <p:nvPicPr>
                      <p:cNvPr id="7168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0" name="Oval 10"/>
          <p:cNvSpPr>
            <a:spLocks noChangeArrowheads="1"/>
          </p:cNvSpPr>
          <p:nvPr/>
        </p:nvSpPr>
        <p:spPr bwMode="auto">
          <a:xfrm>
            <a:off x="7429500" y="4214813"/>
            <a:ext cx="1071563" cy="649287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40652" name="Text Box 12"/>
          <p:cNvSpPr txBox="1">
            <a:spLocks noChangeArrowheads="1"/>
          </p:cNvSpPr>
          <p:nvPr/>
        </p:nvSpPr>
        <p:spPr bwMode="auto">
          <a:xfrm>
            <a:off x="250825" y="0"/>
            <a:ext cx="8483600" cy="815975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Why ADDD not issue ? Structure hazard ! Adder is occupied by with SUBD.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0" grpId="0" animBg="1"/>
      <p:bldP spid="240652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Renamed Scoreboard 7</a:t>
            </a:r>
          </a:p>
        </p:txBody>
      </p:sp>
      <p:graphicFrame>
        <p:nvGraphicFramePr>
          <p:cNvPr id="72706" name="Object 3"/>
          <p:cNvGraphicFramePr>
            <a:graphicFrameLocks/>
          </p:cNvGraphicFramePr>
          <p:nvPr/>
        </p:nvGraphicFramePr>
        <p:xfrm>
          <a:off x="379413" y="758825"/>
          <a:ext cx="8143875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72702" imgH="6362700" progId="Excel.Sheet.8">
                  <p:embed/>
                </p:oleObj>
              </mc:Choice>
              <mc:Fallback>
                <p:oleObj name="Worksheet" r:id="rId2" imgW="8972702" imgH="6362700" progId="Excel.Sheet.8">
                  <p:embed/>
                  <p:pic>
                    <p:nvPicPr>
                      <p:cNvPr id="7270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8825"/>
                        <a:ext cx="8143875" cy="590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68" name="Oval 4"/>
          <p:cNvSpPr>
            <a:spLocks noChangeArrowheads="1"/>
          </p:cNvSpPr>
          <p:nvPr/>
        </p:nvSpPr>
        <p:spPr bwMode="auto">
          <a:xfrm>
            <a:off x="3714750" y="1928813"/>
            <a:ext cx="287338" cy="649287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41669" name="Oval 5"/>
          <p:cNvSpPr>
            <a:spLocks noChangeArrowheads="1"/>
          </p:cNvSpPr>
          <p:nvPr/>
        </p:nvSpPr>
        <p:spPr bwMode="auto">
          <a:xfrm>
            <a:off x="7429500" y="4357688"/>
            <a:ext cx="1000125" cy="649287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 animBg="1"/>
      <p:bldP spid="241669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Renamed Scoreboard 8</a:t>
            </a:r>
          </a:p>
        </p:txBody>
      </p:sp>
      <p:graphicFrame>
        <p:nvGraphicFramePr>
          <p:cNvPr id="73730" name="Object 3"/>
          <p:cNvGraphicFramePr>
            <a:graphicFrameLocks/>
          </p:cNvGraphicFramePr>
          <p:nvPr/>
        </p:nvGraphicFramePr>
        <p:xfrm>
          <a:off x="214313" y="714375"/>
          <a:ext cx="8929687" cy="578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72702" imgH="6362700" progId="Excel.Sheet.8">
                  <p:embed/>
                </p:oleObj>
              </mc:Choice>
              <mc:Fallback>
                <p:oleObj name="Worksheet" r:id="rId2" imgW="8972702" imgH="6362700" progId="Excel.Sheet.8">
                  <p:embed/>
                  <p:pic>
                    <p:nvPicPr>
                      <p:cNvPr id="7373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714375"/>
                        <a:ext cx="8929687" cy="578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0" y="-228600"/>
            <a:ext cx="8483600" cy="457200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Next step Adder will complete execution</a:t>
            </a: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1857375" y="4286250"/>
            <a:ext cx="287338" cy="590550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3734" name="Oval 5"/>
          <p:cNvSpPr>
            <a:spLocks noChangeArrowheads="1"/>
          </p:cNvSpPr>
          <p:nvPr/>
        </p:nvSpPr>
        <p:spPr bwMode="auto">
          <a:xfrm>
            <a:off x="4572000" y="1857375"/>
            <a:ext cx="285750" cy="571500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Renamed Scoreboard 9</a:t>
            </a:r>
          </a:p>
        </p:txBody>
      </p:sp>
      <p:graphicFrame>
        <p:nvGraphicFramePr>
          <p:cNvPr id="74754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72702" imgH="6362700" progId="Excel.Sheet.8">
                  <p:embed/>
                </p:oleObj>
              </mc:Choice>
              <mc:Fallback>
                <p:oleObj name="Worksheet" r:id="rId2" imgW="8972702" imgH="6362700" progId="Excel.Sheet.8">
                  <p:embed/>
                  <p:pic>
                    <p:nvPicPr>
                      <p:cNvPr id="7475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0" y="785813"/>
            <a:ext cx="8483600" cy="815975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Next step Adder will write result, where need  the value?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57375" y="2143125"/>
            <a:ext cx="4176713" cy="4103688"/>
            <a:chOff x="1156" y="1344"/>
            <a:chExt cx="2631" cy="2585"/>
          </a:xfrm>
        </p:grpSpPr>
        <p:sp>
          <p:nvSpPr>
            <p:cNvPr id="74758" name="Oval 5"/>
            <p:cNvSpPr>
              <a:spLocks noChangeArrowheads="1"/>
            </p:cNvSpPr>
            <p:nvPr/>
          </p:nvSpPr>
          <p:spPr bwMode="auto">
            <a:xfrm>
              <a:off x="1156" y="2840"/>
              <a:ext cx="181" cy="226"/>
            </a:xfrm>
            <a:prstGeom prst="ellipse">
              <a:avLst/>
            </a:prstGeom>
            <a:noFill/>
            <a:ln w="28575" algn="ctr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4759" name="Oval 7"/>
            <p:cNvSpPr>
              <a:spLocks noChangeArrowheads="1"/>
            </p:cNvSpPr>
            <p:nvPr/>
          </p:nvSpPr>
          <p:spPr bwMode="auto">
            <a:xfrm>
              <a:off x="3424" y="3702"/>
              <a:ext cx="363" cy="227"/>
            </a:xfrm>
            <a:prstGeom prst="ellipse">
              <a:avLst/>
            </a:prstGeom>
            <a:noFill/>
            <a:ln w="28575" algn="ctr">
              <a:solidFill>
                <a:srgbClr val="00FF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4760" name="Oval 9"/>
            <p:cNvSpPr>
              <a:spLocks noChangeArrowheads="1"/>
            </p:cNvSpPr>
            <p:nvPr/>
          </p:nvSpPr>
          <p:spPr bwMode="auto">
            <a:xfrm>
              <a:off x="3107" y="1344"/>
              <a:ext cx="227" cy="227"/>
            </a:xfrm>
            <a:prstGeom prst="ellipse">
              <a:avLst/>
            </a:prstGeom>
            <a:noFill/>
            <a:ln w="28575" algn="ctr">
              <a:solidFill>
                <a:srgbClr val="00FF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Renamed Scoreboard 10</a:t>
            </a:r>
          </a:p>
        </p:txBody>
      </p:sp>
      <p:graphicFrame>
        <p:nvGraphicFramePr>
          <p:cNvPr id="75778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72702" imgH="6362700" progId="Excel.Sheet.8">
                  <p:embed/>
                </p:oleObj>
              </mc:Choice>
              <mc:Fallback>
                <p:oleObj name="Worksheet" r:id="rId2" imgW="8972702" imgH="6362700" progId="Excel.Sheet.8">
                  <p:embed/>
                  <p:pic>
                    <p:nvPicPr>
                      <p:cNvPr id="7577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-285750" y="-101600"/>
            <a:ext cx="7821613" cy="815975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Adder is cleared, so ADDD can be issued next cycle.</a:t>
            </a: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2555875" y="549275"/>
            <a:ext cx="576263" cy="2303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 lIns="90487" tIns="44450" rIns="90487" bIns="44450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Renamed Scoreboard 11</a:t>
            </a:r>
          </a:p>
        </p:txBody>
      </p:sp>
      <p:graphicFrame>
        <p:nvGraphicFramePr>
          <p:cNvPr id="76802" name="Object 3"/>
          <p:cNvGraphicFramePr>
            <a:graphicFrameLocks/>
          </p:cNvGraphicFramePr>
          <p:nvPr/>
        </p:nvGraphicFramePr>
        <p:xfrm>
          <a:off x="357188" y="714375"/>
          <a:ext cx="8143875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72702" imgH="6362700" progId="Excel.Sheet.8">
                  <p:embed/>
                </p:oleObj>
              </mc:Choice>
              <mc:Fallback>
                <p:oleObj name="Worksheet" r:id="rId2" imgW="8972702" imgH="6362700" progId="Excel.Sheet.8">
                  <p:embed/>
                  <p:pic>
                    <p:nvPicPr>
                      <p:cNvPr id="7680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714375"/>
                        <a:ext cx="8143875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745038" y="3933825"/>
            <a:ext cx="3186112" cy="1108075"/>
            <a:chOff x="2989" y="2478"/>
            <a:chExt cx="2007" cy="698"/>
          </a:xfrm>
        </p:grpSpPr>
        <p:sp>
          <p:nvSpPr>
            <p:cNvPr id="76816" name="AutoShape 6"/>
            <p:cNvSpPr>
              <a:spLocks noChangeArrowheads="1"/>
            </p:cNvSpPr>
            <p:nvPr/>
          </p:nvSpPr>
          <p:spPr bwMode="auto">
            <a:xfrm>
              <a:off x="3421" y="3021"/>
              <a:ext cx="336" cy="15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7" name="Freeform 7"/>
            <p:cNvSpPr>
              <a:spLocks/>
            </p:cNvSpPr>
            <p:nvPr/>
          </p:nvSpPr>
          <p:spPr bwMode="auto">
            <a:xfrm>
              <a:off x="2989" y="2550"/>
              <a:ext cx="662" cy="472"/>
            </a:xfrm>
            <a:custGeom>
              <a:avLst/>
              <a:gdLst>
                <a:gd name="T0" fmla="*/ 0 w 624"/>
                <a:gd name="T1" fmla="*/ 979 h 408"/>
                <a:gd name="T2" fmla="*/ 734 w 624"/>
                <a:gd name="T3" fmla="*/ 90 h 408"/>
                <a:gd name="T4" fmla="*/ 1061 w 624"/>
                <a:gd name="T5" fmla="*/ 1517 h 408"/>
                <a:gd name="T6" fmla="*/ 0 60000 65536"/>
                <a:gd name="T7" fmla="*/ 0 60000 65536"/>
                <a:gd name="T8" fmla="*/ 0 60000 65536"/>
                <a:gd name="T9" fmla="*/ 0 w 624"/>
                <a:gd name="T10" fmla="*/ 0 h 408"/>
                <a:gd name="T11" fmla="*/ 624 w 624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408">
                  <a:moveTo>
                    <a:pt x="0" y="264"/>
                  </a:moveTo>
                  <a:cubicBezTo>
                    <a:pt x="164" y="132"/>
                    <a:pt x="328" y="0"/>
                    <a:pt x="432" y="24"/>
                  </a:cubicBezTo>
                  <a:cubicBezTo>
                    <a:pt x="536" y="48"/>
                    <a:pt x="580" y="228"/>
                    <a:pt x="624" y="408"/>
                  </a:cubicBezTo>
                </a:path>
              </a:pathLst>
            </a:cu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8" name="Text Box 8"/>
            <p:cNvSpPr txBox="1">
              <a:spLocks noChangeArrowheads="1"/>
            </p:cNvSpPr>
            <p:nvPr/>
          </p:nvSpPr>
          <p:spPr bwMode="auto">
            <a:xfrm>
              <a:off x="3565" y="2478"/>
              <a:ext cx="1431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WAR Hazard gone!</a:t>
              </a:r>
            </a:p>
          </p:txBody>
        </p:sp>
      </p:grpSp>
      <p:sp>
        <p:nvSpPr>
          <p:cNvPr id="244745" name="Rectangle 9"/>
          <p:cNvSpPr>
            <a:spLocks noChangeArrowheads="1"/>
          </p:cNvSpPr>
          <p:nvPr/>
        </p:nvSpPr>
        <p:spPr bwMode="auto">
          <a:xfrm>
            <a:off x="-269875" y="20638"/>
            <a:ext cx="6985000" cy="765175"/>
          </a:xfrm>
          <a:prstGeom prst="rect">
            <a:avLst/>
          </a:prstGeom>
          <a:solidFill>
            <a:srgbClr val="FFCC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Notice that P32 not listed in Rename Table</a:t>
            </a:r>
          </a:p>
          <a:p>
            <a:pPr marL="685800" lvl="1" indent="-228600">
              <a:buFontTx/>
              <a:buChar char="–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Still live.  Must not be reallocated by accident</a:t>
            </a:r>
            <a:r>
              <a:rPr lang="en-US" altLang="zh-CN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916238" y="2708275"/>
            <a:ext cx="2447925" cy="3457575"/>
            <a:chOff x="1837" y="1706"/>
            <a:chExt cx="1542" cy="2178"/>
          </a:xfrm>
        </p:grpSpPr>
        <p:sp>
          <p:nvSpPr>
            <p:cNvPr id="76813" name="AutoShape 5"/>
            <p:cNvSpPr>
              <a:spLocks noChangeArrowheads="1"/>
            </p:cNvSpPr>
            <p:nvPr/>
          </p:nvSpPr>
          <p:spPr bwMode="auto">
            <a:xfrm>
              <a:off x="2653" y="2850"/>
              <a:ext cx="336" cy="1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4" name="AutoShape 10"/>
            <p:cNvSpPr>
              <a:spLocks noChangeArrowheads="1"/>
            </p:cNvSpPr>
            <p:nvPr/>
          </p:nvSpPr>
          <p:spPr bwMode="auto">
            <a:xfrm>
              <a:off x="1837" y="1706"/>
              <a:ext cx="363" cy="18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6815" name="AutoShape 11"/>
            <p:cNvSpPr>
              <a:spLocks noChangeArrowheads="1"/>
            </p:cNvSpPr>
            <p:nvPr/>
          </p:nvSpPr>
          <p:spPr bwMode="auto">
            <a:xfrm>
              <a:off x="3016" y="3702"/>
              <a:ext cx="363" cy="18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619250" y="2420938"/>
            <a:ext cx="4897438" cy="757237"/>
            <a:chOff x="1020" y="1525"/>
            <a:chExt cx="3085" cy="477"/>
          </a:xfrm>
        </p:grpSpPr>
        <p:sp>
          <p:nvSpPr>
            <p:cNvPr id="76808" name="Oval 12"/>
            <p:cNvSpPr>
              <a:spLocks noChangeArrowheads="1"/>
            </p:cNvSpPr>
            <p:nvPr/>
          </p:nvSpPr>
          <p:spPr bwMode="auto">
            <a:xfrm>
              <a:off x="1565" y="1525"/>
              <a:ext cx="181" cy="181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6809" name="Oval 13"/>
            <p:cNvSpPr>
              <a:spLocks noChangeArrowheads="1"/>
            </p:cNvSpPr>
            <p:nvPr/>
          </p:nvSpPr>
          <p:spPr bwMode="auto">
            <a:xfrm>
              <a:off x="1020" y="1706"/>
              <a:ext cx="181" cy="181"/>
            </a:xfrm>
            <a:prstGeom prst="ellipse">
              <a:avLst/>
            </a:prstGeom>
            <a:noFill/>
            <a:ln w="25400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6810" name="Line 14"/>
            <p:cNvSpPr>
              <a:spLocks noChangeShapeType="1"/>
            </p:cNvSpPr>
            <p:nvPr/>
          </p:nvSpPr>
          <p:spPr bwMode="auto">
            <a:xfrm flipH="1" flipV="1">
              <a:off x="1791" y="1616"/>
              <a:ext cx="862" cy="9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7" tIns="44450" rIns="90487" bIns="44450"/>
            <a:lstStyle/>
            <a:p>
              <a:endParaRPr lang="zh-CN" altLang="en-US"/>
            </a:p>
          </p:txBody>
        </p:sp>
        <p:sp>
          <p:nvSpPr>
            <p:cNvPr id="76811" name="Text Box 15"/>
            <p:cNvSpPr txBox="1">
              <a:spLocks noChangeArrowheads="1"/>
            </p:cNvSpPr>
            <p:nvPr/>
          </p:nvSpPr>
          <p:spPr bwMode="auto">
            <a:xfrm>
              <a:off x="2381" y="1616"/>
              <a:ext cx="1724" cy="21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marL="285750" indent="-285750">
                <a:buFontTx/>
                <a:buNone/>
                <a:tabLst>
                  <a:tab pos="914400" algn="l"/>
                  <a:tab pos="1657350" algn="l"/>
                  <a:tab pos="3028950" algn="l"/>
                </a:tabLst>
              </a:pPr>
              <a:r>
                <a:rPr lang="en-US" altLang="zh-CN" sz="2000"/>
                <a:t>    WAR dependence</a:t>
              </a:r>
            </a:p>
          </p:txBody>
        </p:sp>
        <p:sp>
          <p:nvSpPr>
            <p:cNvPr id="76812" name="Freeform 17"/>
            <p:cNvSpPr>
              <a:spLocks/>
            </p:cNvSpPr>
            <p:nvPr/>
          </p:nvSpPr>
          <p:spPr bwMode="auto">
            <a:xfrm>
              <a:off x="1202" y="1706"/>
              <a:ext cx="1406" cy="296"/>
            </a:xfrm>
            <a:custGeom>
              <a:avLst/>
              <a:gdLst>
                <a:gd name="T0" fmla="*/ 1406 w 1406"/>
                <a:gd name="T1" fmla="*/ 0 h 296"/>
                <a:gd name="T2" fmla="*/ 725 w 1406"/>
                <a:gd name="T3" fmla="*/ 273 h 296"/>
                <a:gd name="T4" fmla="*/ 0 w 1406"/>
                <a:gd name="T5" fmla="*/ 136 h 296"/>
                <a:gd name="T6" fmla="*/ 0 60000 65536"/>
                <a:gd name="T7" fmla="*/ 0 60000 65536"/>
                <a:gd name="T8" fmla="*/ 0 60000 65536"/>
                <a:gd name="T9" fmla="*/ 0 w 1406"/>
                <a:gd name="T10" fmla="*/ 0 h 296"/>
                <a:gd name="T11" fmla="*/ 1406 w 1406"/>
                <a:gd name="T12" fmla="*/ 296 h 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296">
                  <a:moveTo>
                    <a:pt x="1406" y="0"/>
                  </a:moveTo>
                  <a:cubicBezTo>
                    <a:pt x="1182" y="125"/>
                    <a:pt x="959" y="250"/>
                    <a:pt x="725" y="273"/>
                  </a:cubicBezTo>
                  <a:cubicBezTo>
                    <a:pt x="491" y="296"/>
                    <a:pt x="245" y="216"/>
                    <a:pt x="0" y="136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7" tIns="44450" rIns="90487" bIns="4445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550" y="0"/>
            <a:ext cx="7900988" cy="936625"/>
          </a:xfrm>
        </p:spPr>
        <p:txBody>
          <a:bodyPr/>
          <a:lstStyle/>
          <a:p>
            <a:pPr eaLnBrk="1" hangingPunct="1"/>
            <a:r>
              <a:rPr lang="en-US" altLang="en-US"/>
              <a:t>Control Dependence Ignored</a:t>
            </a:r>
          </a:p>
        </p:txBody>
      </p:sp>
      <p:sp>
        <p:nvSpPr>
          <p:cNvPr id="1095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28625" y="1504950"/>
            <a:ext cx="8534400" cy="44958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omic Sans MS" pitchFamily="66" charset="0"/>
              </a:rPr>
              <a:t>Control dependence need </a:t>
            </a:r>
            <a:r>
              <a:rPr lang="en-US" altLang="en-US" sz="280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altLang="en-US" sz="2800" dirty="0">
                <a:latin typeface="Comic Sans MS" pitchFamily="66" charset="0"/>
              </a:rPr>
              <a:t> be preserved</a:t>
            </a:r>
          </a:p>
          <a:p>
            <a:pPr lvl="1" eaLnBrk="1" hangingPunct="1"/>
            <a:r>
              <a:rPr lang="en-US" altLang="en-US" sz="2800" dirty="0">
                <a:latin typeface="Comic Sans MS" pitchFamily="66" charset="0"/>
              </a:rPr>
              <a:t>willing to execute instructions that should not have been executed, thereby violating the control dependences, </a:t>
            </a:r>
            <a:r>
              <a:rPr lang="en-US" altLang="en-US" sz="2800" dirty="0">
                <a:solidFill>
                  <a:srgbClr val="FF0000"/>
                </a:solidFill>
                <a:latin typeface="Comic Sans MS" pitchFamily="66" charset="0"/>
              </a:rPr>
              <a:t>if</a:t>
            </a:r>
            <a:r>
              <a:rPr lang="en-US" altLang="en-US" sz="2800" dirty="0">
                <a:latin typeface="Comic Sans MS" pitchFamily="66" charset="0"/>
              </a:rPr>
              <a:t> can do so without affecting correctness of the program </a:t>
            </a:r>
          </a:p>
          <a:p>
            <a:pPr eaLnBrk="1" hangingPunct="1"/>
            <a:r>
              <a:rPr lang="en-US" altLang="en-US" sz="2800" dirty="0">
                <a:latin typeface="Comic Sans MS" pitchFamily="66" charset="0"/>
              </a:rPr>
              <a:t>Instead, 2 properties</a:t>
            </a:r>
            <a:r>
              <a:rPr lang="en-US" altLang="en-US" sz="2800" dirty="0">
                <a:solidFill>
                  <a:srgbClr val="0000FF"/>
                </a:solidFill>
                <a:latin typeface="Comic Sans MS" pitchFamily="66" charset="0"/>
              </a:rPr>
              <a:t> critical to program correctness are</a:t>
            </a:r>
            <a:r>
              <a:rPr lang="en-US" altLang="en-US" sz="2800" dirty="0">
                <a:latin typeface="Comic Sans MS" pitchFamily="66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Comic Sans MS" pitchFamily="66" charset="0"/>
              </a:rPr>
              <a:t>exception behavior</a:t>
            </a:r>
            <a:r>
              <a:rPr lang="en-US" altLang="en-US" sz="2800" dirty="0">
                <a:latin typeface="Comic Sans MS" pitchFamily="66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altLang="en-US" sz="2800" dirty="0">
                <a:latin typeface="Comic Sans MS" pitchFamily="66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Comic Sans MS" pitchFamily="66" charset="0"/>
              </a:rPr>
              <a:t>data flow</a:t>
            </a:r>
            <a:endParaRPr lang="en-US" alt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Renamed Scoreboard 12</a:t>
            </a:r>
          </a:p>
        </p:txBody>
      </p:sp>
      <p:graphicFrame>
        <p:nvGraphicFramePr>
          <p:cNvPr id="77826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72702" imgH="6362700" progId="Excel.Sheet.8">
                  <p:embed/>
                </p:oleObj>
              </mc:Choice>
              <mc:Fallback>
                <p:oleObj name="Worksheet" r:id="rId2" imgW="8972702" imgH="6362700" progId="Excel.Sheet.8">
                  <p:embed/>
                  <p:pic>
                    <p:nvPicPr>
                      <p:cNvPr id="7782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3635375" y="2636838"/>
            <a:ext cx="358775" cy="360362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1763713" y="4508500"/>
            <a:ext cx="358775" cy="360363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Renamed Scoreboard 13</a:t>
            </a:r>
          </a:p>
        </p:txBody>
      </p:sp>
      <p:graphicFrame>
        <p:nvGraphicFramePr>
          <p:cNvPr id="78850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72702" imgH="6362700" progId="Excel.Sheet.8">
                  <p:embed/>
                </p:oleObj>
              </mc:Choice>
              <mc:Fallback>
                <p:oleObj name="Worksheet" r:id="rId2" imgW="8972702" imgH="6362700" progId="Excel.Sheet.8">
                  <p:embed/>
                  <p:pic>
                    <p:nvPicPr>
                      <p:cNvPr id="7885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Oval 4"/>
          <p:cNvSpPr>
            <a:spLocks noChangeArrowheads="1"/>
          </p:cNvSpPr>
          <p:nvPr/>
        </p:nvSpPr>
        <p:spPr bwMode="auto">
          <a:xfrm>
            <a:off x="4284663" y="2636838"/>
            <a:ext cx="358775" cy="360362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1763713" y="4508500"/>
            <a:ext cx="358775" cy="360363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Renamed Scoreboard 14</a:t>
            </a:r>
          </a:p>
        </p:txBody>
      </p:sp>
      <p:graphicFrame>
        <p:nvGraphicFramePr>
          <p:cNvPr id="79874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72702" imgH="6362700" progId="Excel.Sheet.8">
                  <p:embed/>
                </p:oleObj>
              </mc:Choice>
              <mc:Fallback>
                <p:oleObj name="Worksheet" r:id="rId2" imgW="8972702" imgH="6362700" progId="Excel.Sheet.8">
                  <p:embed/>
                  <p:pic>
                    <p:nvPicPr>
                      <p:cNvPr id="7987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4932363" y="2636838"/>
            <a:ext cx="360362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4859338" y="5876925"/>
            <a:ext cx="50482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4256088" y="4465638"/>
            <a:ext cx="431800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Renamed Scoreboard 15</a:t>
            </a:r>
          </a:p>
        </p:txBody>
      </p:sp>
      <p:graphicFrame>
        <p:nvGraphicFramePr>
          <p:cNvPr id="80898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72702" imgH="6362700" progId="Excel.Sheet.8">
                  <p:embed/>
                </p:oleObj>
              </mc:Choice>
              <mc:Fallback>
                <p:oleObj name="Worksheet" r:id="rId2" imgW="8972702" imgH="6362700" progId="Excel.Sheet.8">
                  <p:embed/>
                  <p:pic>
                    <p:nvPicPr>
                      <p:cNvPr id="8089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Renamed Scoreboard 16</a:t>
            </a:r>
          </a:p>
        </p:txBody>
      </p:sp>
      <p:graphicFrame>
        <p:nvGraphicFramePr>
          <p:cNvPr id="81922" name="Object 3"/>
          <p:cNvGraphicFramePr>
            <a:graphicFrameLocks/>
          </p:cNvGraphicFramePr>
          <p:nvPr/>
        </p:nvGraphicFramePr>
        <p:xfrm>
          <a:off x="379413" y="757238"/>
          <a:ext cx="8202612" cy="58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72702" imgH="6362700" progId="Excel.Sheet.8">
                  <p:embed/>
                </p:oleObj>
              </mc:Choice>
              <mc:Fallback>
                <p:oleObj name="Worksheet" r:id="rId2" imgW="8972702" imgH="6362700" progId="Excel.Sheet.8">
                  <p:embed/>
                  <p:pic>
                    <p:nvPicPr>
                      <p:cNvPr id="8192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202612" cy="587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Renamed Scoreboard 17</a:t>
            </a:r>
          </a:p>
        </p:txBody>
      </p:sp>
      <p:graphicFrame>
        <p:nvGraphicFramePr>
          <p:cNvPr id="82946" name="Object 3"/>
          <p:cNvGraphicFramePr>
            <a:graphicFrameLocks/>
          </p:cNvGraphicFramePr>
          <p:nvPr/>
        </p:nvGraphicFramePr>
        <p:xfrm>
          <a:off x="379413" y="758825"/>
          <a:ext cx="8143875" cy="567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72702" imgH="6362700" progId="Excel.Sheet.8">
                  <p:embed/>
                </p:oleObj>
              </mc:Choice>
              <mc:Fallback>
                <p:oleObj name="Worksheet" r:id="rId2" imgW="8972702" imgH="6362700" progId="Excel.Sheet.8">
                  <p:embed/>
                  <p:pic>
                    <p:nvPicPr>
                      <p:cNvPr id="829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8825"/>
                        <a:ext cx="8143875" cy="567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4929188" y="1928813"/>
            <a:ext cx="35877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4284663" y="4221163"/>
            <a:ext cx="35877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4859338" y="4797425"/>
            <a:ext cx="433387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2987675" y="5876925"/>
            <a:ext cx="50482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Renamed Scoreboard 18</a:t>
            </a:r>
          </a:p>
        </p:txBody>
      </p:sp>
      <p:graphicFrame>
        <p:nvGraphicFramePr>
          <p:cNvPr id="83970" name="Object 3"/>
          <p:cNvGraphicFramePr>
            <a:graphicFrameLocks/>
          </p:cNvGraphicFramePr>
          <p:nvPr/>
        </p:nvGraphicFramePr>
        <p:xfrm>
          <a:off x="379413" y="758825"/>
          <a:ext cx="8143875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72702" imgH="6362700" progId="Excel.Sheet.8">
                  <p:embed/>
                </p:oleObj>
              </mc:Choice>
              <mc:Fallback>
                <p:oleObj name="Worksheet" r:id="rId2" imgW="8972702" imgH="6362700" progId="Excel.Sheet.8">
                  <p:embed/>
                  <p:pic>
                    <p:nvPicPr>
                      <p:cNvPr id="8397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8825"/>
                        <a:ext cx="8143875" cy="590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Renamed Scoreboard 19</a:t>
            </a:r>
          </a:p>
        </p:txBody>
      </p:sp>
      <p:graphicFrame>
        <p:nvGraphicFramePr>
          <p:cNvPr id="84994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72702" imgH="6362700" progId="Excel.Sheet.8">
                  <p:embed/>
                </p:oleObj>
              </mc:Choice>
              <mc:Fallback>
                <p:oleObj name="Worksheet" r:id="rId2" imgW="8972702" imgH="6362700" progId="Excel.Sheet.8">
                  <p:embed/>
                  <p:pic>
                    <p:nvPicPr>
                      <p:cNvPr id="8499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Oval 5"/>
          <p:cNvSpPr>
            <a:spLocks noChangeArrowheads="1"/>
          </p:cNvSpPr>
          <p:nvPr/>
        </p:nvSpPr>
        <p:spPr bwMode="auto">
          <a:xfrm>
            <a:off x="3714750" y="2428875"/>
            <a:ext cx="354013" cy="282575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4997" name="Oval 6"/>
          <p:cNvSpPr>
            <a:spLocks noChangeArrowheads="1"/>
          </p:cNvSpPr>
          <p:nvPr/>
        </p:nvSpPr>
        <p:spPr bwMode="auto">
          <a:xfrm>
            <a:off x="1763713" y="4797425"/>
            <a:ext cx="360362" cy="288925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260648"/>
            <a:ext cx="6281737" cy="6794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/>
              <a:t>Summary #2 </a:t>
            </a:r>
          </a:p>
        </p:txBody>
      </p:sp>
      <p:sp>
        <p:nvSpPr>
          <p:cNvPr id="1617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2425" y="1643063"/>
            <a:ext cx="8791575" cy="451485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sz="2800" dirty="0"/>
              <a:t>Explicit Renaming: </a:t>
            </a:r>
            <a:r>
              <a:rPr lang="en-US" altLang="zh-CN" sz="2800" dirty="0">
                <a:solidFill>
                  <a:srgbClr val="0000FF"/>
                </a:solidFill>
              </a:rPr>
              <a:t>more physical registers</a:t>
            </a:r>
            <a:r>
              <a:rPr lang="en-US" altLang="zh-CN" sz="2800" dirty="0"/>
              <a:t> than needed by ISA.  </a:t>
            </a:r>
          </a:p>
          <a:p>
            <a:pPr lvl="1" eaLnBrk="1" hangingPunct="1"/>
            <a:r>
              <a:rPr lang="en-US" altLang="zh-CN" sz="2800" dirty="0"/>
              <a:t>Separates </a:t>
            </a:r>
            <a:r>
              <a:rPr lang="en-US" altLang="zh-CN" sz="2800" i="1" dirty="0"/>
              <a:t>renaming </a:t>
            </a:r>
            <a:r>
              <a:rPr lang="en-US" altLang="zh-CN" sz="2800" dirty="0"/>
              <a:t>from </a:t>
            </a:r>
            <a:r>
              <a:rPr lang="en-US" altLang="zh-CN" sz="2800" i="1" dirty="0"/>
              <a:t>scheduling </a:t>
            </a:r>
          </a:p>
          <a:p>
            <a:pPr lvl="2" eaLnBrk="1" hangingPunct="1"/>
            <a:r>
              <a:rPr lang="en-US" altLang="zh-CN" sz="2800"/>
              <a:t>Opens up lots of options for resolving RAW hazards</a:t>
            </a:r>
          </a:p>
          <a:p>
            <a:pPr lvl="1" eaLnBrk="1" hangingPunct="1"/>
            <a:r>
              <a:rPr lang="en-US" altLang="zh-CN" sz="2800" dirty="0">
                <a:solidFill>
                  <a:srgbClr val="0000FF"/>
                </a:solidFill>
              </a:rPr>
              <a:t>Rename table:</a:t>
            </a:r>
            <a:r>
              <a:rPr lang="en-US" altLang="zh-CN" sz="2800" dirty="0"/>
              <a:t> tracks current association between architectural registers and physical registers</a:t>
            </a:r>
          </a:p>
          <a:p>
            <a:pPr lvl="1" eaLnBrk="1" hangingPunct="1"/>
            <a:r>
              <a:rPr lang="en-US" altLang="zh-CN" sz="2800" dirty="0"/>
              <a:t>Potentially complicated rename table management</a:t>
            </a:r>
          </a:p>
        </p:txBody>
      </p:sp>
    </p:spTree>
  </p:cSld>
  <p:clrMapOvr>
    <a:masterClrMapping/>
  </p:clrMapOvr>
  <p:transition spd="slow"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542213" cy="90805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Exception Behavior</a:t>
            </a:r>
          </a:p>
        </p:txBody>
      </p:sp>
      <p:sp>
        <p:nvSpPr>
          <p:cNvPr id="1105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2288" y="1268413"/>
            <a:ext cx="8621712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omic Sans MS" pitchFamily="66" charset="0"/>
              </a:rPr>
              <a:t>Preserving exception behavior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>
                <a:latin typeface="Comic Sans MS" pitchFamily="66" charset="0"/>
              </a:rPr>
              <a:t>    =&gt; any changes in instruction execution order must not change how exceptions are raised in program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>
                <a:latin typeface="Comic Sans MS" pitchFamily="66" charset="0"/>
              </a:rPr>
              <a:t>    (=&gt; no new exceptions)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Comic Sans MS" pitchFamily="66" charset="0"/>
              </a:rPr>
              <a:t>Example:</a:t>
            </a:r>
            <a:br>
              <a:rPr lang="en-US" altLang="en-US" sz="2400" dirty="0">
                <a:latin typeface="Comic Sans MS" pitchFamily="66" charset="0"/>
              </a:rPr>
            </a:br>
            <a:r>
              <a:rPr lang="en-US" altLang="en-US" sz="2400" dirty="0">
                <a:latin typeface="Comic Sans MS" pitchFamily="66" charset="0"/>
              </a:rPr>
              <a:t>		DADDU	R2,R3,R4</a:t>
            </a:r>
            <a:br>
              <a:rPr lang="en-US" altLang="en-US" sz="2400" dirty="0">
                <a:latin typeface="Comic Sans MS" pitchFamily="66" charset="0"/>
              </a:rPr>
            </a:br>
            <a:r>
              <a:rPr lang="en-US" altLang="en-US" sz="2400" dirty="0">
                <a:latin typeface="Comic Sans MS" pitchFamily="66" charset="0"/>
              </a:rPr>
              <a:t>		BEQZ		R2,L1</a:t>
            </a:r>
            <a:br>
              <a:rPr lang="en-US" altLang="en-US" sz="2400" dirty="0">
                <a:latin typeface="Comic Sans MS" pitchFamily="66" charset="0"/>
              </a:rPr>
            </a:br>
            <a:r>
              <a:rPr lang="en-US" altLang="en-US" sz="2400" dirty="0">
                <a:latin typeface="Comic Sans MS" pitchFamily="66" charset="0"/>
              </a:rPr>
              <a:t>		LW		R1,0(R2)</a:t>
            </a:r>
            <a:br>
              <a:rPr lang="en-US" altLang="en-US" sz="2400" dirty="0">
                <a:latin typeface="Comic Sans MS" pitchFamily="66" charset="0"/>
              </a:rPr>
            </a:br>
            <a:r>
              <a:rPr lang="en-US" altLang="en-US" sz="2400" dirty="0">
                <a:latin typeface="Comic Sans MS" pitchFamily="66" charset="0"/>
              </a:rPr>
              <a:t>L1:        ……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omic Sans MS" pitchFamily="66" charset="0"/>
              </a:rPr>
              <a:t>Problem with moving LW before BEQZ?</a:t>
            </a:r>
          </a:p>
        </p:txBody>
      </p:sp>
    </p:spTree>
  </p:cSld>
  <p:clrMapOvr>
    <a:masterClrMapping/>
  </p:clrMapOvr>
  <p:transition spd="slow"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956550" cy="936625"/>
          </a:xfrm>
        </p:spPr>
        <p:txBody>
          <a:bodyPr/>
          <a:lstStyle/>
          <a:p>
            <a:pPr eaLnBrk="1" hangingPunct="1"/>
            <a:r>
              <a:rPr lang="en-US" altLang="en-US"/>
              <a:t>Data Flow</a:t>
            </a:r>
          </a:p>
        </p:txBody>
      </p:sp>
      <p:sp>
        <p:nvSpPr>
          <p:cNvPr id="1116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1196975"/>
            <a:ext cx="8458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  <a:latin typeface="Comic Sans MS" pitchFamily="66" charset="0"/>
              </a:rPr>
              <a:t>Data flow</a:t>
            </a:r>
            <a:r>
              <a:rPr lang="en-US" altLang="en-US" sz="2800" dirty="0">
                <a:latin typeface="Comic Sans MS" pitchFamily="66" charset="0"/>
              </a:rPr>
              <a:t>: actual flow of data values among instructions that produce results and those that consume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Comic Sans MS" pitchFamily="66" charset="0"/>
              </a:rPr>
              <a:t>branches make flow dynamic, determine which instruction is supplier of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omic Sans MS" pitchFamily="66" charset="0"/>
              </a:rPr>
              <a:t>Example: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Comic Sans MS" pitchFamily="66" charset="0"/>
              </a:rPr>
              <a:t>	</a:t>
            </a:r>
            <a:r>
              <a:rPr lang="en-US" altLang="en-US" sz="1800" dirty="0">
                <a:latin typeface="Comic Sans MS" pitchFamily="66" charset="0"/>
              </a:rPr>
              <a:t>DADDU	R1,R2,R3</a:t>
            </a:r>
            <a:br>
              <a:rPr lang="en-US" altLang="en-US" sz="1800" dirty="0">
                <a:latin typeface="Comic Sans MS" pitchFamily="66" charset="0"/>
              </a:rPr>
            </a:br>
            <a:r>
              <a:rPr lang="en-US" altLang="en-US" sz="1800" dirty="0">
                <a:latin typeface="Comic Sans MS" pitchFamily="66" charset="0"/>
              </a:rPr>
              <a:t>BEQZ	R4,L</a:t>
            </a:r>
            <a:br>
              <a:rPr lang="en-US" altLang="en-US" sz="1800" dirty="0">
                <a:latin typeface="Comic Sans MS" pitchFamily="66" charset="0"/>
              </a:rPr>
            </a:br>
            <a:r>
              <a:rPr lang="en-US" altLang="en-US" sz="1800" dirty="0">
                <a:latin typeface="Comic Sans MS" pitchFamily="66" charset="0"/>
              </a:rPr>
              <a:t>DSUBU	R1,R5,R6</a:t>
            </a:r>
            <a:br>
              <a:rPr lang="en-US" altLang="en-US" sz="1800" dirty="0">
                <a:latin typeface="Comic Sans MS" pitchFamily="66" charset="0"/>
              </a:rPr>
            </a:br>
            <a:r>
              <a:rPr lang="en-US" altLang="en-US" sz="1800" dirty="0">
                <a:latin typeface="Comic Sans MS" pitchFamily="66" charset="0"/>
              </a:rPr>
              <a:t>L:	…</a:t>
            </a:r>
            <a:br>
              <a:rPr lang="en-US" altLang="en-US" sz="1800" dirty="0">
                <a:latin typeface="Comic Sans MS" pitchFamily="66" charset="0"/>
              </a:rPr>
            </a:br>
            <a:r>
              <a:rPr lang="en-US" altLang="en-US" sz="1800" dirty="0">
                <a:latin typeface="Comic Sans MS" pitchFamily="66" charset="0"/>
              </a:rPr>
              <a:t>OR	R7,R1,R8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  <a:latin typeface="Comic Sans MS" pitchFamily="66" charset="0"/>
              </a:rPr>
              <a:t>OR</a:t>
            </a:r>
            <a:r>
              <a:rPr lang="en-US" altLang="en-US" sz="2800" dirty="0">
                <a:latin typeface="Comic Sans MS" pitchFamily="66" charset="0"/>
              </a:rPr>
              <a:t> depends on </a:t>
            </a:r>
            <a:r>
              <a:rPr lang="en-US" altLang="en-US" sz="2800" dirty="0">
                <a:solidFill>
                  <a:srgbClr val="0000FF"/>
                </a:solidFill>
                <a:latin typeface="Comic Sans MS" pitchFamily="66" charset="0"/>
              </a:rPr>
              <a:t>DADDU</a:t>
            </a:r>
            <a:r>
              <a:rPr lang="en-US" altLang="en-US" sz="2800" dirty="0">
                <a:latin typeface="Comic Sans MS" pitchFamily="66" charset="0"/>
              </a:rPr>
              <a:t> or </a:t>
            </a:r>
            <a:r>
              <a:rPr lang="en-US" altLang="en-US" sz="2800" dirty="0">
                <a:solidFill>
                  <a:srgbClr val="0000FF"/>
                </a:solidFill>
                <a:latin typeface="Comic Sans MS" pitchFamily="66" charset="0"/>
              </a:rPr>
              <a:t>DSUBU</a:t>
            </a:r>
            <a:r>
              <a:rPr lang="en-US" altLang="en-US" sz="2800" dirty="0">
                <a:latin typeface="Comic Sans MS" pitchFamily="66" charset="0"/>
              </a:rPr>
              <a:t>? </a:t>
            </a:r>
            <a:br>
              <a:rPr lang="en-US" altLang="en-US" sz="2800" dirty="0">
                <a:latin typeface="Comic Sans MS" pitchFamily="66" charset="0"/>
              </a:rPr>
            </a:br>
            <a:r>
              <a:rPr lang="en-US" altLang="en-US" sz="2800" dirty="0">
                <a:latin typeface="Comic Sans MS" pitchFamily="66" charset="0"/>
              </a:rPr>
              <a:t>Must preserve data flow on execution</a:t>
            </a:r>
          </a:p>
        </p:txBody>
      </p:sp>
    </p:spTree>
  </p:cSld>
  <p:clrMapOvr>
    <a:masterClrMapping/>
  </p:clrMapOvr>
  <p:transition spd="slow"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20900" y="116632"/>
            <a:ext cx="7993063" cy="766763"/>
          </a:xfrm>
        </p:spPr>
        <p:txBody>
          <a:bodyPr/>
          <a:lstStyle/>
          <a:p>
            <a:pPr eaLnBrk="1" hangingPunct="1"/>
            <a:r>
              <a:rPr lang="en-US" altLang="zh-CN" dirty="0"/>
              <a:t> A short summary</a:t>
            </a:r>
          </a:p>
        </p:txBody>
      </p:sp>
      <p:sp>
        <p:nvSpPr>
          <p:cNvPr id="1126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196752"/>
            <a:ext cx="8964613" cy="4575175"/>
          </a:xfrm>
        </p:spPr>
        <p:txBody>
          <a:bodyPr/>
          <a:lstStyle/>
          <a:p>
            <a:pPr eaLnBrk="1" hangingPunct="1"/>
            <a:r>
              <a:rPr lang="en-US" altLang="zh-CN" sz="2800" dirty="0" err="1">
                <a:latin typeface="Comic Sans MS" pitchFamily="66" charset="0"/>
              </a:rPr>
              <a:t>ILP</a:t>
            </a:r>
            <a:endParaRPr lang="en-US" altLang="zh-CN" sz="2800" dirty="0">
              <a:latin typeface="Comic Sans MS" pitchFamily="66" charset="0"/>
            </a:endParaRP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Palatino"/>
                <a:cs typeface="Palatino"/>
              </a:rPr>
              <a:t>The potential overlap among instructions</a:t>
            </a:r>
            <a:endParaRPr lang="en-US" altLang="zh-CN" sz="2400" dirty="0">
              <a:latin typeface="Comic Sans MS" pitchFamily="66" charset="0"/>
            </a:endParaRPr>
          </a:p>
          <a:p>
            <a:pPr eaLnBrk="1" hangingPunct="1"/>
            <a:r>
              <a:rPr lang="en-US" altLang="zh-CN" sz="2800" dirty="0">
                <a:latin typeface="Comic Sans MS" pitchFamily="66" charset="0"/>
              </a:rPr>
              <a:t>Reduce stalls from </a:t>
            </a:r>
          </a:p>
          <a:p>
            <a:pPr lvl="1" eaLnBrk="1" hangingPunct="1"/>
            <a:r>
              <a:rPr lang="en-US" altLang="zh-CN" sz="2400" dirty="0">
                <a:latin typeface="Comic Sans MS" pitchFamily="66" charset="0"/>
              </a:rPr>
              <a:t>Structural hazards</a:t>
            </a:r>
          </a:p>
          <a:p>
            <a:pPr lvl="1" eaLnBrk="1" hangingPunct="1"/>
            <a:r>
              <a:rPr lang="en-US" altLang="zh-CN" sz="2400" dirty="0">
                <a:latin typeface="Comic Sans MS" pitchFamily="66" charset="0"/>
              </a:rPr>
              <a:t>Data hazards </a:t>
            </a:r>
          </a:p>
          <a:p>
            <a:pPr lvl="1" eaLnBrk="1" hangingPunct="1"/>
            <a:r>
              <a:rPr lang="en-US" altLang="zh-CN" sz="2400" dirty="0">
                <a:latin typeface="Comic Sans MS" pitchFamily="66" charset="0"/>
              </a:rPr>
              <a:t>Control hazards</a:t>
            </a:r>
          </a:p>
          <a:p>
            <a:pPr eaLnBrk="1" hangingPunct="1"/>
            <a:r>
              <a:rPr lang="en-US" altLang="zh-CN" sz="2800" dirty="0">
                <a:latin typeface="Comic Sans MS" pitchFamily="66" charset="0"/>
              </a:rPr>
              <a:t>To keep the program correctness, we should </a:t>
            </a:r>
          </a:p>
          <a:p>
            <a:pPr lvl="1" eaLnBrk="1" hangingPunct="1"/>
            <a:r>
              <a:rPr lang="en-US" altLang="en-US" sz="2400" dirty="0">
                <a:solidFill>
                  <a:srgbClr val="0000FF"/>
                </a:solidFill>
                <a:latin typeface="Comic Sans MS" pitchFamily="66" charset="0"/>
              </a:rPr>
              <a:t>Preserving Data flow</a:t>
            </a:r>
          </a:p>
          <a:p>
            <a:pPr lvl="1" eaLnBrk="1" hangingPunct="1"/>
            <a:r>
              <a:rPr lang="en-US" altLang="en-US" sz="2400" dirty="0">
                <a:solidFill>
                  <a:srgbClr val="0000FF"/>
                </a:solidFill>
                <a:latin typeface="Comic Sans MS" pitchFamily="66" charset="0"/>
              </a:rPr>
              <a:t>Preserving exception behavior</a:t>
            </a:r>
            <a:endParaRPr lang="en-US" altLang="zh-CN" sz="2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Lecture for ILP: Software approaches</a:t>
            </a:r>
          </a:p>
        </p:txBody>
      </p:sp>
      <p:sp>
        <p:nvSpPr>
          <p:cNvPr id="1136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Basic Compiler Technique for Exposing ILP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Comic Sans MS" pitchFamily="66" charset="0"/>
              </a:rPr>
              <a:t>Loop unrolling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Static Branch Prediction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Static multiple Issue: VLIW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Advanced </a:t>
            </a:r>
            <a:r>
              <a:rPr lang="en-US" altLang="zh-CN" sz="2800" dirty="0" err="1">
                <a:solidFill>
                  <a:srgbClr val="FF0000"/>
                </a:solidFill>
                <a:latin typeface="Comic Sans MS" pitchFamily="66" charset="0"/>
              </a:rPr>
              <a:t>Compilor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 Support</a:t>
            </a:r>
            <a:r>
              <a:rPr lang="en-US" altLang="zh-CN" sz="2800" dirty="0">
                <a:latin typeface="Comic Sans MS" pitchFamily="66" charset="0"/>
              </a:rPr>
              <a:t> for Exposing and Exploiting ILP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Comic Sans MS" pitchFamily="66" charset="0"/>
              </a:rPr>
              <a:t>Software pipelining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Comic Sans MS" pitchFamily="66" charset="0"/>
              </a:rPr>
              <a:t>Global Code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Hardware Support</a:t>
            </a:r>
            <a:r>
              <a:rPr lang="en-US" altLang="zh-CN" sz="2800" dirty="0">
                <a:latin typeface="Comic Sans MS" pitchFamily="66" charset="0"/>
              </a:rPr>
              <a:t> for Exposing More Parallelism at compile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Comic Sans MS" pitchFamily="66" charset="0"/>
              </a:rPr>
              <a:t>Conditional or Predicated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Comic Sans MS" pitchFamily="66" charset="0"/>
              </a:rPr>
              <a:t>Compiler speculation with hardware support</a:t>
            </a:r>
          </a:p>
        </p:txBody>
      </p:sp>
    </p:spTree>
  </p:cSld>
  <p:clrMapOvr>
    <a:masterClrMapping/>
  </p:clrMapOvr>
  <p:transition spd="slow"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9200" y="152400"/>
            <a:ext cx="7924800" cy="84772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FP Loop: Where are the Hazards?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68363" y="1125538"/>
            <a:ext cx="7177087" cy="2054225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>
                <a:latin typeface="Comic Sans MS" pitchFamily="66" charset="0"/>
              </a:rPr>
              <a:t>Loop:	LD	 F0,0(R1)	;F0=vector element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>
                <a:latin typeface="Comic Sans MS" pitchFamily="66" charset="0"/>
              </a:rPr>
              <a:t> 		ADDD  F4,F0,F2	;add scalar from F2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>
                <a:latin typeface="Comic Sans MS" pitchFamily="66" charset="0"/>
              </a:rPr>
              <a:t> 		SD	 0(R1),F4	;store result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>
                <a:latin typeface="Comic Sans MS" pitchFamily="66" charset="0"/>
              </a:rPr>
              <a:t> 		SUBI	 R1,R1,8	;decrement pointer 8B (DW)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>
                <a:latin typeface="Comic Sans MS" pitchFamily="66" charset="0"/>
              </a:rPr>
              <a:t> 		BNEZ	 R1,Loop	;branch R1!=zero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>
                <a:latin typeface="Comic Sans MS" pitchFamily="66" charset="0"/>
              </a:rPr>
              <a:t> 		NOP		;delayed branch slot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endParaRPr lang="en-US" altLang="zh-CN" sz="2000" dirty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endParaRPr lang="en-US" altLang="zh-CN" sz="2000" dirty="0"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3727450"/>
            <a:ext cx="8610600" cy="2813050"/>
            <a:chOff x="144" y="2348"/>
            <a:chExt cx="5424" cy="1772"/>
          </a:xfrm>
        </p:grpSpPr>
        <p:sp>
          <p:nvSpPr>
            <p:cNvPr id="114693" name="Rectangle 5"/>
            <p:cNvSpPr>
              <a:spLocks noChangeArrowheads="1"/>
            </p:cNvSpPr>
            <p:nvPr/>
          </p:nvSpPr>
          <p:spPr bwMode="auto">
            <a:xfrm>
              <a:off x="336" y="2348"/>
              <a:ext cx="5232" cy="14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 i="1" dirty="0">
                  <a:solidFill>
                    <a:schemeClr val="tx1"/>
                  </a:solidFill>
                </a:rPr>
                <a:t>Instruction	Instruction	Execution	Latency </a:t>
              </a:r>
              <a:br>
                <a:rPr lang="en-US" altLang="zh-CN" sz="1800" i="1" dirty="0">
                  <a:solidFill>
                    <a:schemeClr val="tx1"/>
                  </a:solidFill>
                </a:rPr>
              </a:br>
              <a:r>
                <a:rPr lang="en-US" altLang="zh-CN" sz="1800" i="1" dirty="0">
                  <a:solidFill>
                    <a:schemeClr val="tx1"/>
                  </a:solidFill>
                </a:rPr>
                <a:t>producing result	using result 	in cycles	in cycles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 dirty="0">
                  <a:solidFill>
                    <a:schemeClr val="tx1"/>
                  </a:solidFill>
                </a:rPr>
                <a:t>FP ALU op	Another FP ALU op	   4		   3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 dirty="0">
                  <a:solidFill>
                    <a:schemeClr val="tx1"/>
                  </a:solidFill>
                </a:rPr>
                <a:t>FP ALU op	Store double	   4		   2 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 dirty="0">
                  <a:solidFill>
                    <a:schemeClr val="tx1"/>
                  </a:solidFill>
                </a:rPr>
                <a:t>Load double	FP ALU op	   1		   1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 dirty="0">
                  <a:solidFill>
                    <a:schemeClr val="tx1"/>
                  </a:solidFill>
                </a:rPr>
                <a:t>Load double	Store double	   1		   0</a:t>
              </a:r>
              <a:endParaRPr lang="en-US" altLang="zh-CN" sz="1800" dirty="0">
                <a:solidFill>
                  <a:schemeClr val="tx1"/>
                </a:solidFill>
                <a:latin typeface="Courier" pitchFamily="49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 dirty="0">
                  <a:solidFill>
                    <a:schemeClr val="tx1"/>
                  </a:solidFill>
                </a:rPr>
                <a:t>Integer op	Integer op	   1		   0</a:t>
              </a:r>
            </a:p>
          </p:txBody>
        </p:sp>
        <p:sp>
          <p:nvSpPr>
            <p:cNvPr id="114694" name="Rectangle 6"/>
            <p:cNvSpPr>
              <a:spLocks noChangeArrowheads="1"/>
            </p:cNvSpPr>
            <p:nvPr/>
          </p:nvSpPr>
          <p:spPr bwMode="auto">
            <a:xfrm>
              <a:off x="144" y="3792"/>
              <a:ext cx="4360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914400" algn="l"/>
                  <a:tab pos="1657350" algn="l"/>
                  <a:tab pos="3028950" algn="l"/>
                </a:tabLst>
              </a:pPr>
              <a:r>
                <a:rPr lang="en-US" altLang="zh-CN"/>
                <a:t>  </a:t>
              </a:r>
              <a:r>
                <a:rPr lang="en-US" altLang="zh-CN">
                  <a:solidFill>
                    <a:srgbClr val="FF0000"/>
                  </a:solidFill>
                </a:rPr>
                <a:t>Where are the stalls?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469188" cy="936625"/>
          </a:xfrm>
        </p:spPr>
        <p:txBody>
          <a:bodyPr/>
          <a:lstStyle/>
          <a:p>
            <a:pPr eaLnBrk="1" hangingPunct="1"/>
            <a:r>
              <a:rPr lang="en-US" altLang="zh-CN" dirty="0"/>
              <a:t>Chapter 3</a:t>
            </a:r>
          </a:p>
        </p:txBody>
      </p:sp>
      <p:sp>
        <p:nvSpPr>
          <p:cNvPr id="983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25538"/>
            <a:ext cx="8534400" cy="4800600"/>
          </a:xfrm>
        </p:spPr>
        <p:txBody>
          <a:bodyPr/>
          <a:lstStyle/>
          <a:p>
            <a:pPr eaLnBrk="1" fontAlgn="t" hangingPunct="1">
              <a:spcBef>
                <a:spcPct val="3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ILP: Concepts and Challenge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Basic compiler Techniques for exposing ILP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Overcoming Data Hazards with Dynamic   Scheduling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Reducing Branch Costs with Dynamic </a:t>
            </a:r>
            <a:r>
              <a:rPr lang="en-US" altLang="zh-CN" sz="2800" dirty="0" err="1">
                <a:solidFill>
                  <a:srgbClr val="FF0000"/>
                </a:solidFill>
                <a:latin typeface="Comic Sans MS" pitchFamily="66" charset="0"/>
              </a:rPr>
              <a:t>Hardwre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 Prediction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HP instruction Delivery &amp; Multiple Issue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Hardware-based Speculation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Thread-level Parallelism</a:t>
            </a:r>
          </a:p>
        </p:txBody>
      </p:sp>
    </p:spTree>
  </p:cSld>
  <p:clrMapOvr>
    <a:masterClrMapping/>
  </p:clrMapOvr>
  <p:transition spd="slow"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Specification for the latency</a:t>
            </a:r>
            <a:endParaRPr lang="zh-CN" altLang="en-US"/>
          </a:p>
        </p:txBody>
      </p:sp>
      <p:sp>
        <p:nvSpPr>
          <p:cNvPr id="115715" name="内容占位符 6"/>
          <p:cNvSpPr>
            <a:spLocks noGrp="1"/>
          </p:cNvSpPr>
          <p:nvPr>
            <p:ph idx="1"/>
          </p:nvPr>
        </p:nvSpPr>
        <p:spPr>
          <a:xfrm>
            <a:off x="35718" y="1556792"/>
            <a:ext cx="10001251" cy="4575175"/>
          </a:xfrm>
        </p:spPr>
        <p:txBody>
          <a:bodyPr/>
          <a:lstStyle/>
          <a:p>
            <a:pPr eaLnBrk="1" hangingPunct="1"/>
            <a:r>
              <a:rPr lang="en-US" altLang="zh-CN" dirty="0"/>
              <a:t>ALU  F1, -,- :   IF  ID   FD  </a:t>
            </a:r>
            <a:r>
              <a:rPr lang="en-US" altLang="zh-CN" dirty="0" err="1"/>
              <a:t>FD</a:t>
            </a:r>
            <a:r>
              <a:rPr lang="en-US" altLang="zh-CN" dirty="0"/>
              <a:t>  </a:t>
            </a:r>
            <a:r>
              <a:rPr lang="en-US" altLang="zh-CN" dirty="0" err="1"/>
              <a:t>FD</a:t>
            </a:r>
            <a:r>
              <a:rPr lang="en-US" altLang="zh-CN" dirty="0"/>
              <a:t>  </a:t>
            </a:r>
            <a:r>
              <a:rPr lang="en-US" altLang="zh-CN" dirty="0" err="1"/>
              <a:t>FD</a:t>
            </a:r>
            <a:r>
              <a:rPr lang="en-US" altLang="zh-CN" dirty="0"/>
              <a:t>   WB  </a:t>
            </a:r>
          </a:p>
          <a:p>
            <a:pPr eaLnBrk="1" hangingPunct="1"/>
            <a:r>
              <a:rPr lang="en-US" altLang="zh-CN" dirty="0"/>
              <a:t>ALU  -, F1,-:         IF    ID   s     </a:t>
            </a:r>
            <a:r>
              <a:rPr lang="en-US" altLang="zh-CN" dirty="0" err="1"/>
              <a:t>s</a:t>
            </a:r>
            <a:r>
              <a:rPr lang="en-US" altLang="zh-CN" dirty="0"/>
              <a:t>    </a:t>
            </a:r>
            <a:r>
              <a:rPr lang="en-US" altLang="zh-CN" dirty="0" err="1"/>
              <a:t>s</a:t>
            </a:r>
            <a:r>
              <a:rPr lang="en-US" altLang="zh-CN" dirty="0"/>
              <a:t>    FD  </a:t>
            </a:r>
            <a:r>
              <a:rPr lang="en-US" altLang="zh-CN" dirty="0" err="1"/>
              <a:t>FD</a:t>
            </a:r>
            <a:r>
              <a:rPr lang="en-US" altLang="zh-CN" dirty="0"/>
              <a:t>  </a:t>
            </a:r>
            <a:r>
              <a:rPr lang="en-US" altLang="zh-CN" dirty="0" err="1"/>
              <a:t>FD</a:t>
            </a:r>
            <a:r>
              <a:rPr lang="en-US" altLang="zh-CN" dirty="0"/>
              <a:t>  </a:t>
            </a:r>
            <a:r>
              <a:rPr lang="en-US" altLang="zh-CN" dirty="0" err="1"/>
              <a:t>FD</a:t>
            </a:r>
            <a:r>
              <a:rPr lang="en-US" altLang="zh-CN" dirty="0"/>
              <a:t>  WB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dirty="0"/>
              <a:t>ALU:   IF  ID   FD  </a:t>
            </a:r>
            <a:r>
              <a:rPr lang="en-US" altLang="zh-CN" dirty="0" err="1"/>
              <a:t>FD</a:t>
            </a:r>
            <a:r>
              <a:rPr lang="en-US" altLang="zh-CN" dirty="0"/>
              <a:t>   </a:t>
            </a:r>
            <a:r>
              <a:rPr lang="en-US" altLang="zh-CN" dirty="0" err="1"/>
              <a:t>FD</a:t>
            </a:r>
            <a:r>
              <a:rPr lang="en-US" altLang="zh-CN" dirty="0"/>
              <a:t>   </a:t>
            </a:r>
            <a:r>
              <a:rPr lang="en-US" altLang="zh-CN" dirty="0" err="1"/>
              <a:t>FD</a:t>
            </a:r>
            <a:r>
              <a:rPr lang="en-US" altLang="zh-CN" dirty="0"/>
              <a:t>   WB</a:t>
            </a:r>
          </a:p>
          <a:p>
            <a:pPr eaLnBrk="1" hangingPunct="1"/>
            <a:r>
              <a:rPr lang="en-US" altLang="zh-CN" dirty="0"/>
              <a:t>SW:         IF    ID   s     </a:t>
            </a:r>
            <a:r>
              <a:rPr lang="en-US" altLang="zh-CN" dirty="0" err="1"/>
              <a:t>s</a:t>
            </a:r>
            <a:r>
              <a:rPr lang="en-US" altLang="zh-CN" dirty="0"/>
              <a:t>    EX    DM       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LW  F1, - :      IF  ID   EX  DM   WB</a:t>
            </a:r>
          </a:p>
          <a:p>
            <a:pPr eaLnBrk="1" hangingPunct="1"/>
            <a:r>
              <a:rPr lang="en-US" altLang="zh-CN" dirty="0"/>
              <a:t>SW: F1, 8(R1):     IF    ID   EX   DM  WB</a:t>
            </a:r>
            <a:endParaRPr lang="zh-CN" altLang="en-US" dirty="0"/>
          </a:p>
          <a:p>
            <a:pPr eaLnBrk="1" hangingPunct="1"/>
            <a:r>
              <a:rPr lang="en-US" altLang="zh-CN" dirty="0"/>
              <a:t>    MEM/WB.LDMR --</a:t>
            </a:r>
            <a:r>
              <a:rPr lang="en-US" altLang="zh-CN" dirty="0">
                <a:sym typeface="Wingdings" pitchFamily="2" charset="2"/>
              </a:rPr>
              <a:t>DM</a:t>
            </a:r>
            <a:r>
              <a:rPr lang="zh-CN" altLang="en-US" dirty="0">
                <a:sym typeface="Wingdings" pitchFamily="2" charset="2"/>
              </a:rPr>
              <a:t>  </a:t>
            </a:r>
            <a:r>
              <a:rPr lang="en-US" altLang="zh-CN" dirty="0">
                <a:sym typeface="Wingdings" pitchFamily="2" charset="2"/>
              </a:rPr>
              <a:t>input port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115716" name="直接箭头连接符 8"/>
          <p:cNvCxnSpPr>
            <a:cxnSpLocks noChangeShapeType="1"/>
          </p:cNvCxnSpPr>
          <p:nvPr/>
        </p:nvCxnSpPr>
        <p:spPr bwMode="auto">
          <a:xfrm>
            <a:off x="4355976" y="4437112"/>
            <a:ext cx="360040" cy="28803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slow"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1143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/>
              <a:t>Reducing stalls from scheduling in BB and delayed branch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228600" y="1600200"/>
            <a:ext cx="419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</a:rPr>
              <a:t>Loop: LD   F0, 0(R1)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</a:rPr>
              <a:t>         ADDD F4, F0, F2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</a:rPr>
              <a:t>         SD   0(R1),  F4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</a:rPr>
              <a:t>         SUBI R1, R1, #8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</a:rPr>
              <a:t>         BNEZ R1, Loop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F D X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 F  D </a:t>
            </a:r>
            <a:r>
              <a:rPr kumimoji="1" lang="en-US" altLang="zh-CN" b="0" dirty="0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A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Arial Narrow" pitchFamily="34" charset="0"/>
              </a:rPr>
              <a:t>1 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Arial Narrow" pitchFamily="34" charset="0"/>
              </a:rPr>
              <a:t>2 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Arial Narrow" pitchFamily="34" charset="0"/>
              </a:rPr>
              <a:t>3 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Arial Narrow" pitchFamily="34" charset="0"/>
              </a:rPr>
              <a:t>4 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      F </a:t>
            </a:r>
            <a:r>
              <a:rPr kumimoji="1" lang="en-US" altLang="zh-CN" b="0" dirty="0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D   </a:t>
            </a:r>
            <a:r>
              <a:rPr kumimoji="1" lang="en-US" altLang="zh-CN" b="0" dirty="0">
                <a:solidFill>
                  <a:srgbClr val="FF0066"/>
                </a:solidFill>
                <a:latin typeface="Arial Narrow" pitchFamily="34" charset="0"/>
              </a:rPr>
              <a:t>s  </a:t>
            </a:r>
            <a:r>
              <a:rPr kumimoji="1" lang="en-US" altLang="zh-CN" b="0" dirty="0" err="1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X 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             F   s  </a:t>
            </a:r>
            <a:r>
              <a:rPr kumimoji="1" lang="en-US" altLang="zh-CN" b="0" dirty="0" err="1">
                <a:solidFill>
                  <a:schemeClr val="tx1"/>
                </a:solidFill>
                <a:latin typeface="Arial Narrow" pitchFamily="34" charset="0"/>
              </a:rPr>
              <a:t>s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 D  X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                           F  </a:t>
            </a:r>
            <a:r>
              <a:rPr kumimoji="1" lang="en-US" altLang="zh-CN" b="0" dirty="0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D X M W</a:t>
            </a:r>
            <a:endParaRPr kumimoji="1" lang="en-US" altLang="zh-CN" b="0" dirty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宋体" pitchFamily="2" charset="-122"/>
              </a:rPr>
              <a:t>    </a:t>
            </a:r>
            <a:r>
              <a:rPr kumimoji="1" lang="en-US" altLang="zh-CN" dirty="0">
                <a:solidFill>
                  <a:srgbClr val="0000FF"/>
                </a:solidFill>
                <a:latin typeface="宋体" pitchFamily="2" charset="-122"/>
              </a:rPr>
              <a:t>10 CC</a:t>
            </a:r>
            <a:r>
              <a:rPr kumimoji="1" lang="en-US" altLang="zh-CN" b="0" dirty="0">
                <a:solidFill>
                  <a:schemeClr val="tx1"/>
                </a:solidFill>
                <a:latin typeface="宋体" pitchFamily="2" charset="-122"/>
              </a:rPr>
              <a:t>       DS F</a:t>
            </a:r>
            <a:endParaRPr kumimoji="1" lang="en-US" altLang="zh-CN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4876800" y="1524000"/>
            <a:ext cx="426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</a:rPr>
              <a:t>Loop: LD   F0, 0(R1)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</a:rPr>
              <a:t>      SUBI R1, R1,#8 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</a:rPr>
              <a:t>      ADDD F4, F0, F2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</a:rPr>
              <a:t>      BNEZ R1, Loop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</a:rPr>
              <a:t>      </a:t>
            </a:r>
            <a:r>
              <a:rPr kumimoji="1" lang="en-US" altLang="zh-CN">
                <a:solidFill>
                  <a:srgbClr val="FF0000"/>
                </a:solidFill>
              </a:rPr>
              <a:t>SD   +8(R1),  F4</a:t>
            </a:r>
            <a:endParaRPr kumimoji="1" lang="en-US" altLang="zh-CN" b="0">
              <a:solidFill>
                <a:srgbClr val="FF0000"/>
              </a:solidFill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F D X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F  D X M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     F DA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1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2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3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4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        F D X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            </a:t>
            </a:r>
            <a:r>
              <a:rPr kumimoji="1" lang="en-US" altLang="zh-CN" b="0">
                <a:solidFill>
                  <a:srgbClr val="0066FF"/>
                </a:solidFill>
                <a:latin typeface="Arial Narrow" pitchFamily="34" charset="0"/>
              </a:rPr>
              <a:t>F D s  X M W</a:t>
            </a:r>
            <a:endParaRPr kumimoji="1" lang="en-US" altLang="zh-CN" b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kumimoji="1" lang="en-US" altLang="zh-CN" b="0">
                <a:solidFill>
                  <a:srgbClr val="0000FF"/>
                </a:solidFill>
                <a:latin typeface="Arial Narrow" pitchFamily="34" charset="0"/>
              </a:rPr>
              <a:t>6  CC</a:t>
            </a:r>
            <a:r>
              <a:rPr kumimoji="1" lang="en-US" altLang="zh-CN" b="0">
                <a:solidFill>
                  <a:schemeClr val="tx1"/>
                </a:solidFill>
                <a:latin typeface="宋体" pitchFamily="2" charset="-122"/>
              </a:rPr>
              <a:t>  F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</a:t>
            </a:r>
            <a:r>
              <a:rPr kumimoji="1" lang="en-US" altLang="zh-CN" b="0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D X M W</a:t>
            </a:r>
            <a:endParaRPr kumimoji="1" lang="en-US" altLang="zh-CN" b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kumimoji="1" lang="en-US" altLang="zh-CN" sz="2800" b="0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116741" name="Group 5"/>
          <p:cNvGrpSpPr>
            <a:grpSpLocks/>
          </p:cNvGrpSpPr>
          <p:nvPr/>
        </p:nvGrpSpPr>
        <p:grpSpPr bwMode="auto">
          <a:xfrm>
            <a:off x="1219200" y="3657600"/>
            <a:ext cx="1905000" cy="2819400"/>
            <a:chOff x="768" y="2304"/>
            <a:chExt cx="1200" cy="1776"/>
          </a:xfrm>
        </p:grpSpPr>
        <p:sp>
          <p:nvSpPr>
            <p:cNvPr id="116749" name="Line 6"/>
            <p:cNvSpPr>
              <a:spLocks noChangeShapeType="1"/>
            </p:cNvSpPr>
            <p:nvPr/>
          </p:nvSpPr>
          <p:spPr bwMode="auto">
            <a:xfrm>
              <a:off x="1968" y="2304"/>
              <a:ext cx="0" cy="17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6750" name="Line 7"/>
            <p:cNvSpPr>
              <a:spLocks noChangeShapeType="1"/>
            </p:cNvSpPr>
            <p:nvPr/>
          </p:nvSpPr>
          <p:spPr bwMode="auto">
            <a:xfrm>
              <a:off x="1536" y="2784"/>
              <a:ext cx="9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1" name="Line 8"/>
            <p:cNvSpPr>
              <a:spLocks noChangeShapeType="1"/>
            </p:cNvSpPr>
            <p:nvPr/>
          </p:nvSpPr>
          <p:spPr bwMode="auto">
            <a:xfrm>
              <a:off x="1776" y="3312"/>
              <a:ext cx="4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2" name="Line 9"/>
            <p:cNvSpPr>
              <a:spLocks noChangeShapeType="1"/>
            </p:cNvSpPr>
            <p:nvPr/>
          </p:nvSpPr>
          <p:spPr bwMode="auto">
            <a:xfrm>
              <a:off x="768" y="2496"/>
              <a:ext cx="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42" name="Group 10"/>
          <p:cNvGrpSpPr>
            <a:grpSpLocks/>
          </p:cNvGrpSpPr>
          <p:nvPr/>
        </p:nvGrpSpPr>
        <p:grpSpPr bwMode="auto">
          <a:xfrm>
            <a:off x="5867400" y="3810000"/>
            <a:ext cx="1981200" cy="2590800"/>
            <a:chOff x="3696" y="2400"/>
            <a:chExt cx="1248" cy="1632"/>
          </a:xfrm>
        </p:grpSpPr>
        <p:grpSp>
          <p:nvGrpSpPr>
            <p:cNvPr id="116743" name="Group 11"/>
            <p:cNvGrpSpPr>
              <a:grpSpLocks/>
            </p:cNvGrpSpPr>
            <p:nvPr/>
          </p:nvGrpSpPr>
          <p:grpSpPr bwMode="auto">
            <a:xfrm>
              <a:off x="4080" y="2400"/>
              <a:ext cx="864" cy="1632"/>
              <a:chOff x="4080" y="2400"/>
              <a:chExt cx="864" cy="1632"/>
            </a:xfrm>
          </p:grpSpPr>
          <p:sp>
            <p:nvSpPr>
              <p:cNvPr id="116746" name="Line 12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0" cy="15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6747" name="Line 13"/>
              <p:cNvSpPr>
                <a:spLocks noChangeShapeType="1"/>
              </p:cNvSpPr>
              <p:nvPr/>
            </p:nvSpPr>
            <p:spPr bwMode="auto">
              <a:xfrm>
                <a:off x="4944" y="3024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6748" name="Line 14"/>
              <p:cNvSpPr>
                <a:spLocks noChangeShapeType="1"/>
              </p:cNvSpPr>
              <p:nvPr/>
            </p:nvSpPr>
            <p:spPr bwMode="auto">
              <a:xfrm>
                <a:off x="4368" y="3072"/>
                <a:ext cx="138" cy="52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 type="stealth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6744" name="Line 15"/>
            <p:cNvSpPr>
              <a:spLocks noChangeShapeType="1"/>
            </p:cNvSpPr>
            <p:nvPr/>
          </p:nvSpPr>
          <p:spPr bwMode="auto">
            <a:xfrm>
              <a:off x="3696" y="2496"/>
              <a:ext cx="96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arrow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5" name="Line 16"/>
            <p:cNvSpPr>
              <a:spLocks noChangeShapeType="1"/>
            </p:cNvSpPr>
            <p:nvPr/>
          </p:nvSpPr>
          <p:spPr bwMode="auto">
            <a:xfrm>
              <a:off x="3696" y="2736"/>
              <a:ext cx="48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sm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1E463AA-11A1-4AF5-A71F-4C057EB78838}"/>
              </a:ext>
            </a:extLst>
          </p:cNvPr>
          <p:cNvSpPr txBox="1"/>
          <p:nvPr/>
        </p:nvSpPr>
        <p:spPr>
          <a:xfrm>
            <a:off x="1543844" y="6253685"/>
            <a:ext cx="420925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第二次循环体开始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分支指令停顿一个周期，用于</a:t>
            </a:r>
            <a:r>
              <a:rPr lang="en-US" altLang="zh-CN" sz="1600" dirty="0">
                <a:solidFill>
                  <a:srgbClr val="FF0000"/>
                </a:solidFill>
              </a:rPr>
              <a:t>delay slot</a:t>
            </a:r>
          </a:p>
        </p:txBody>
      </p:sp>
    </p:spTree>
  </p:cSld>
  <p:clrMapOvr>
    <a:masterClrMapping/>
  </p:clrMapOvr>
  <p:transition spd="slow"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6375" y="152400"/>
            <a:ext cx="6600825" cy="8286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/>
              <a:t>Unroll Loop Four Times (straightforward way)</a:t>
            </a:r>
          </a:p>
        </p:txBody>
      </p:sp>
      <p:sp>
        <p:nvSpPr>
          <p:cNvPr id="1177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91250" y="1473200"/>
            <a:ext cx="2882900" cy="9271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800">
                <a:solidFill>
                  <a:schemeClr val="hlink"/>
                </a:solidFill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Rewrite loop to minimize stalls?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4860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1 Loop:	LD	F0,0(R1)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2		ADDD	F4,F0,F2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3		SD	0(R1),F4 	</a:t>
            </a:r>
            <a:r>
              <a:rPr lang="en-US" altLang="zh-CN" sz="1800" dirty="0">
                <a:solidFill>
                  <a:schemeClr val="accent2"/>
                </a:solidFill>
                <a:latin typeface="Courier New" pitchFamily="49" charset="0"/>
              </a:rPr>
              <a:t>;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</a:rPr>
              <a:t>drop SUBI &amp; BNEZ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4		LD	F6,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</a:rPr>
              <a:t>-8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(R1)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5		ADDD	F8,F6,F2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6		SD	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</a:rPr>
              <a:t>-8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(R1),F8 	</a:t>
            </a:r>
            <a:r>
              <a:rPr lang="en-US" altLang="zh-CN" sz="1800" dirty="0">
                <a:solidFill>
                  <a:schemeClr val="accent2"/>
                </a:solidFill>
                <a:latin typeface="Courier New" pitchFamily="49" charset="0"/>
              </a:rPr>
              <a:t>;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</a:rPr>
              <a:t>drop SUBI &amp; BNEZ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7		LD	F10,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</a:rPr>
              <a:t>-16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(R1)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8		ADDD	F12,F10,F2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9		SD	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</a:rPr>
              <a:t>-16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(R1),F12</a:t>
            </a:r>
            <a:endParaRPr lang="en-US" altLang="zh-CN" sz="1800" dirty="0">
              <a:solidFill>
                <a:srgbClr val="FF0000"/>
              </a:solidFill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10		LD	F14,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</a:rPr>
              <a:t>-24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(R1)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11		ADDD 	F16,F14,F2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12		SUBI	R1,R1,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</a:rPr>
              <a:t>#32</a:t>
            </a:r>
            <a:r>
              <a:rPr lang="en-US" altLang="zh-CN" sz="1800" dirty="0">
                <a:solidFill>
                  <a:schemeClr val="accent2"/>
                </a:solidFill>
                <a:latin typeface="Courier New" pitchFamily="49" charset="0"/>
              </a:rPr>
              <a:t>	;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</a:rPr>
              <a:t>alter to 4*8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13		SD	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</a:rPr>
              <a:t>+8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(R1),F16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14		BNEZ	R1,LOOP</a:t>
            </a:r>
            <a:endParaRPr lang="en-US" altLang="zh-CN" sz="1400" dirty="0">
              <a:solidFill>
                <a:schemeClr val="tx1"/>
              </a:solidFill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AutoNum type="arabicPlain" startAt="15"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    NOP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2000" i="1" dirty="0">
                <a:solidFill>
                  <a:srgbClr val="FF0000"/>
                </a:solidFill>
              </a:rPr>
              <a:t>  14 + 3 x (1+2) +1 +1 +1= 26 clock cycles, or 6.5 per iteration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2000" dirty="0">
                <a:solidFill>
                  <a:srgbClr val="FF0000"/>
                </a:solidFill>
              </a:rPr>
              <a:t>   Assumes R1 is multiple of 4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4191000" y="1295400"/>
            <a:ext cx="1425575" cy="3667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1 cycle stall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4191000" y="1676400"/>
            <a:ext cx="1573213" cy="3667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2 cycles stall</a:t>
            </a: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3352800" y="1524000"/>
            <a:ext cx="914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H="1">
            <a:off x="3352800" y="1828800"/>
            <a:ext cx="914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9" name="Text Box 5"/>
          <p:cNvSpPr txBox="1">
            <a:spLocks noChangeArrowheads="1"/>
          </p:cNvSpPr>
          <p:nvPr/>
        </p:nvSpPr>
        <p:spPr bwMode="auto">
          <a:xfrm>
            <a:off x="4429125" y="3786188"/>
            <a:ext cx="1425575" cy="3667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1 cycle stall</a:t>
            </a:r>
          </a:p>
        </p:txBody>
      </p:sp>
      <p:sp>
        <p:nvSpPr>
          <p:cNvPr id="117770" name="Line 7"/>
          <p:cNvSpPr>
            <a:spLocks noChangeShapeType="1"/>
          </p:cNvSpPr>
          <p:nvPr/>
        </p:nvSpPr>
        <p:spPr bwMode="auto">
          <a:xfrm flipH="1">
            <a:off x="3590925" y="4014788"/>
            <a:ext cx="914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1" name="Text Box 5"/>
          <p:cNvSpPr txBox="1">
            <a:spLocks noChangeArrowheads="1"/>
          </p:cNvSpPr>
          <p:nvPr/>
        </p:nvSpPr>
        <p:spPr bwMode="auto">
          <a:xfrm>
            <a:off x="4357688" y="4143375"/>
            <a:ext cx="3786187" cy="36988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1 cycle stall(waiting for F16</a:t>
            </a:r>
          </a:p>
        </p:txBody>
      </p:sp>
      <p:sp>
        <p:nvSpPr>
          <p:cNvPr id="117772" name="Line 7"/>
          <p:cNvSpPr>
            <a:spLocks noChangeShapeType="1"/>
          </p:cNvSpPr>
          <p:nvPr/>
        </p:nvSpPr>
        <p:spPr bwMode="auto">
          <a:xfrm flipH="1">
            <a:off x="3519488" y="4357688"/>
            <a:ext cx="981075" cy="3857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3" name="Text Box 5"/>
          <p:cNvSpPr txBox="1">
            <a:spLocks noChangeArrowheads="1"/>
          </p:cNvSpPr>
          <p:nvPr/>
        </p:nvSpPr>
        <p:spPr bwMode="auto">
          <a:xfrm>
            <a:off x="4000500" y="5000625"/>
            <a:ext cx="2339975" cy="36988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1 cycle control  stall</a:t>
            </a:r>
          </a:p>
        </p:txBody>
      </p:sp>
      <p:sp>
        <p:nvSpPr>
          <p:cNvPr id="117774" name="Line 7"/>
          <p:cNvSpPr>
            <a:spLocks noChangeShapeType="1"/>
          </p:cNvSpPr>
          <p:nvPr/>
        </p:nvSpPr>
        <p:spPr bwMode="auto">
          <a:xfrm flipH="1">
            <a:off x="3162300" y="5229225"/>
            <a:ext cx="914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C27CFD-F656-4B4D-9BCD-C34D17970750}"/>
              </a:ext>
            </a:extLst>
          </p:cNvPr>
          <p:cNvSpPr/>
          <p:nvPr/>
        </p:nvSpPr>
        <p:spPr bwMode="auto">
          <a:xfrm>
            <a:off x="1331640" y="1524000"/>
            <a:ext cx="2021160" cy="7528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B1369A-276F-4656-B4BC-248189B55EC1}"/>
              </a:ext>
            </a:extLst>
          </p:cNvPr>
          <p:cNvSpPr/>
          <p:nvPr/>
        </p:nvSpPr>
        <p:spPr bwMode="auto">
          <a:xfrm>
            <a:off x="1328157" y="1524000"/>
            <a:ext cx="2055465" cy="78102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D4AD569-7EDA-4FE5-8F1A-020593CF6599}"/>
              </a:ext>
            </a:extLst>
          </p:cNvPr>
          <p:cNvSpPr/>
          <p:nvPr/>
        </p:nvSpPr>
        <p:spPr bwMode="auto">
          <a:xfrm>
            <a:off x="1328157" y="2327592"/>
            <a:ext cx="2262768" cy="78102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121E11C-DAAB-4A81-8AB8-7AD9A1476F08}"/>
              </a:ext>
            </a:extLst>
          </p:cNvPr>
          <p:cNvSpPr/>
          <p:nvPr/>
        </p:nvSpPr>
        <p:spPr bwMode="auto">
          <a:xfrm>
            <a:off x="1326504" y="3108616"/>
            <a:ext cx="2418402" cy="78102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D8B74C-7C2A-49D8-B4C6-533D5FB5DA38}"/>
              </a:ext>
            </a:extLst>
          </p:cNvPr>
          <p:cNvSpPr/>
          <p:nvPr/>
        </p:nvSpPr>
        <p:spPr bwMode="auto">
          <a:xfrm>
            <a:off x="1361510" y="3927645"/>
            <a:ext cx="2418402" cy="107297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0"/>
            <a:ext cx="7740650" cy="9255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/>
              <a:t>Unrolled Loop That Minimizes Stalls</a:t>
            </a: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973638" y="1181100"/>
            <a:ext cx="3851275" cy="3433763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What assumptions made when moved code?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 dirty="0">
                <a:latin typeface="Comic Sans MS" pitchFamily="66" charset="0"/>
              </a:rPr>
              <a:t>OK to move store past SUBI even though changes register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 dirty="0">
                <a:latin typeface="Comic Sans MS" pitchFamily="66" charset="0"/>
              </a:rPr>
              <a:t>OK to move loads before stores: get right data?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 dirty="0">
                <a:latin typeface="Comic Sans MS" pitchFamily="66" charset="0"/>
              </a:rPr>
              <a:t>When is it safe for compiler to do such changes?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673100" y="1143000"/>
            <a:ext cx="8458200" cy="223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539750" y="1052513"/>
            <a:ext cx="6678613" cy="4938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1 Loop:	LD	F0,0(R1)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2	LD	F6,-8(R1)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3	LD	F10,-16(R1)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4	LD	F14,-24(R1)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5	ADDD	F4,F0,F2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6	ADDD	F8,F6,F2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7	ADDD	F12,F10,F2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8	ADDD	F16,F14,F2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9	SD	0(R1),F4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10	SD	-8(R1),F8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11	SUBI	R1,R1,#32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12	SD	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</a:rPr>
              <a:t>+16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(R1),F12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13	BNEZ	R1,LOOP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14	SD	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</a:rPr>
              <a:t>8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(R1),F16	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</a:rPr>
              <a:t>8-32 = -24</a:t>
            </a:r>
            <a:br>
              <a:rPr lang="en-US" altLang="zh-CN" sz="1800" dirty="0">
                <a:solidFill>
                  <a:schemeClr val="accent2"/>
                </a:solidFill>
                <a:latin typeface="Courier New" pitchFamily="49" charset="0"/>
              </a:rPr>
            </a:br>
            <a:endParaRPr lang="en-US" altLang="zh-CN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14 clock cycles, or 3.5 per iteration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0A0E4E-B6D3-42B5-853B-279418A2836C}"/>
              </a:ext>
            </a:extLst>
          </p:cNvPr>
          <p:cNvSpPr/>
          <p:nvPr/>
        </p:nvSpPr>
        <p:spPr bwMode="auto">
          <a:xfrm>
            <a:off x="1547492" y="3861048"/>
            <a:ext cx="4464667" cy="107297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95400" y="0"/>
            <a:ext cx="6948488" cy="765175"/>
          </a:xfrm>
        </p:spPr>
        <p:txBody>
          <a:bodyPr/>
          <a:lstStyle/>
          <a:p>
            <a:pPr eaLnBrk="1" hangingPunct="1"/>
            <a:r>
              <a:rPr lang="en-US" altLang="en-US"/>
              <a:t>Ideas to Reduce Stalls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269966"/>
              </p:ext>
            </p:extLst>
          </p:nvPr>
        </p:nvGraphicFramePr>
        <p:xfrm>
          <a:off x="874713" y="941388"/>
          <a:ext cx="8404225" cy="556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70682" imgH="5410474" progId="Word.Document.8">
                  <p:embed/>
                </p:oleObj>
              </mc:Choice>
              <mc:Fallback>
                <p:oleObj name="Document" r:id="rId2" imgW="8170682" imgH="5410474" progId="Word.Document.8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941388"/>
                        <a:ext cx="8404225" cy="556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5006" y="3108296"/>
            <a:ext cx="64793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Ch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H="1">
            <a:off x="863153" y="2438400"/>
            <a:ext cx="28575" cy="2646784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75767" y="5150272"/>
            <a:ext cx="660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solidFill>
                  <a:srgbClr val="0FEFEA"/>
                </a:solidFill>
              </a:rPr>
              <a:t>Ch</a:t>
            </a:r>
            <a:r>
              <a:rPr lang="en-US" altLang="zh-CN" sz="2000" dirty="0" err="1">
                <a:solidFill>
                  <a:srgbClr val="0FEFEA"/>
                </a:solidFill>
              </a:rPr>
              <a:t>G</a:t>
            </a:r>
            <a:endParaRPr lang="en-US" altLang="en-US" sz="2000" dirty="0">
              <a:solidFill>
                <a:srgbClr val="0FEFEA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742" y="5085184"/>
            <a:ext cx="0" cy="1223963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891729" y="1371600"/>
            <a:ext cx="0" cy="106680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90054" y="1617663"/>
            <a:ext cx="6495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dirty="0" err="1">
                <a:solidFill>
                  <a:srgbClr val="0000FF"/>
                </a:solidFill>
              </a:rPr>
              <a:t>ChC</a:t>
            </a:r>
            <a:endParaRPr kumimoji="1" lang="en-US" altLang="zh-CN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50379"/>
      </p:ext>
    </p:extLst>
  </p:cSld>
  <p:clrMapOvr>
    <a:masterClrMapping/>
  </p:clrMapOvr>
  <p:transition spd="slow"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Why Dynamic Scheduling ?</a:t>
            </a:r>
          </a:p>
        </p:txBody>
      </p:sp>
      <p:sp>
        <p:nvSpPr>
          <p:cNvPr id="1198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25538"/>
            <a:ext cx="8642350" cy="3598862"/>
          </a:xfrm>
        </p:spPr>
        <p:txBody>
          <a:bodyPr/>
          <a:lstStyle/>
          <a:p>
            <a:pPr eaLnBrk="1" hangingPunct="1"/>
            <a:r>
              <a:rPr lang="en-US" altLang="zh-CN" dirty="0"/>
              <a:t>Example1 :</a:t>
            </a:r>
          </a:p>
          <a:p>
            <a:pPr lvl="1" eaLnBrk="1" hangingPunct="1"/>
            <a:r>
              <a:rPr lang="en-US" altLang="zh-CN" sz="2000" dirty="0">
                <a:latin typeface="Comic Sans MS" pitchFamily="66" charset="0"/>
              </a:rPr>
              <a:t>DIVD	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F0</a:t>
            </a:r>
            <a:r>
              <a:rPr lang="en-US" altLang="zh-CN" sz="2000" dirty="0">
                <a:latin typeface="Comic Sans MS" pitchFamily="66" charset="0"/>
              </a:rPr>
              <a:t>,F2,F4</a:t>
            </a:r>
            <a:br>
              <a:rPr lang="en-US" altLang="zh-CN" sz="2000" dirty="0">
                <a:latin typeface="Comic Sans MS" pitchFamily="66" charset="0"/>
              </a:rPr>
            </a:br>
            <a:r>
              <a:rPr lang="en-US" altLang="zh-CN" sz="2000" dirty="0">
                <a:latin typeface="Comic Sans MS" pitchFamily="66" charset="0"/>
              </a:rPr>
              <a:t>ADDD	F10,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F0</a:t>
            </a:r>
            <a:r>
              <a:rPr lang="en-US" altLang="zh-CN" sz="2000" dirty="0">
                <a:latin typeface="Comic Sans MS" pitchFamily="66" charset="0"/>
              </a:rPr>
              <a:t>,F8</a:t>
            </a:r>
            <a:br>
              <a:rPr lang="en-US" altLang="zh-CN" sz="2000" dirty="0">
                <a:latin typeface="Comic Sans MS" pitchFamily="66" charset="0"/>
              </a:rPr>
            </a:b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SUBD	F12,F8,F14</a:t>
            </a:r>
          </a:p>
          <a:p>
            <a:pPr eaLnBrk="1" hangingPunct="1"/>
            <a:r>
              <a:rPr lang="en-US" altLang="zh-CN" dirty="0"/>
              <a:t>Example2:  Structure Hazard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1800" dirty="0">
                <a:latin typeface="Comic Sans MS" pitchFamily="66" charset="0"/>
              </a:rPr>
              <a:t>DIVD	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F2</a:t>
            </a:r>
            <a:r>
              <a:rPr lang="en-US" altLang="zh-CN" sz="1800" dirty="0">
                <a:latin typeface="Comic Sans MS" pitchFamily="66" charset="0"/>
              </a:rPr>
              <a:t>,F2,F4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1800" dirty="0">
                <a:latin typeface="Comic Sans MS" pitchFamily="66" charset="0"/>
              </a:rPr>
              <a:t>ADDD	F10,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F0</a:t>
            </a:r>
            <a:r>
              <a:rPr lang="en-US" altLang="zh-CN" sz="1800" dirty="0">
                <a:latin typeface="Comic Sans MS" pitchFamily="66" charset="0"/>
              </a:rPr>
              <a:t>,F8               ; FP </a:t>
            </a:r>
            <a:r>
              <a:rPr lang="en-US" altLang="zh-CN" sz="1800" dirty="0" err="1">
                <a:latin typeface="Comic Sans MS" pitchFamily="66" charset="0"/>
              </a:rPr>
              <a:t>ADDer</a:t>
            </a:r>
            <a:r>
              <a:rPr lang="en-US" altLang="zh-CN" sz="1800" dirty="0">
                <a:latin typeface="Comic Sans MS" pitchFamily="66" charset="0"/>
              </a:rPr>
              <a:t> </a:t>
            </a:r>
            <a:r>
              <a:rPr lang="en-US" altLang="zh-CN" sz="1800" dirty="0" err="1">
                <a:latin typeface="Comic Sans MS" pitchFamily="66" charset="0"/>
              </a:rPr>
              <a:t>unpipelined</a:t>
            </a:r>
            <a:endParaRPr lang="en-US" altLang="zh-CN" sz="1800" dirty="0">
              <a:latin typeface="Comic Sans MS" pitchFamily="66" charset="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1800" dirty="0">
                <a:latin typeface="Comic Sans MS" pitchFamily="66" charset="0"/>
              </a:rPr>
              <a:t>ADDD    F12, F0,F4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MULD     F16, F14, F4</a:t>
            </a:r>
          </a:p>
          <a:p>
            <a:pPr lvl="2" eaLnBrk="1" hangingPunct="1">
              <a:buFont typeface="Wingdings 2" pitchFamily="18" charset="2"/>
              <a:buNone/>
            </a:pPr>
            <a:endParaRPr lang="en-US" altLang="zh-CN" sz="1800" dirty="0">
              <a:latin typeface="Comic Sans MS" pitchFamily="66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altLang="zh-CN" sz="1800" dirty="0">
              <a:latin typeface="Comic Sans MS" pitchFamily="66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683568" y="5013176"/>
            <a:ext cx="8460432" cy="7545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dirty="0"/>
              <a:t>Problem:   instruction (SUBD, MULD) stalled       </a:t>
            </a:r>
          </a:p>
          <a:p>
            <a:pPr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dirty="0"/>
              <a:t>               due to </a:t>
            </a:r>
            <a:r>
              <a:rPr lang="en-US" altLang="zh-CN" dirty="0" err="1"/>
              <a:t>irrelevent</a:t>
            </a:r>
            <a:r>
              <a:rPr lang="en-US" altLang="zh-CN" dirty="0"/>
              <a:t> forward instructions.</a:t>
            </a:r>
          </a:p>
        </p:txBody>
      </p:sp>
    </p:spTree>
  </p:cSld>
  <p:clrMapOvr>
    <a:masterClrMapping/>
  </p:clrMapOvr>
  <p:transition spd="slow">
    <p:pull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885112" cy="7651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/>
              <a:t>HW Schemes: Dynamic scheduling</a:t>
            </a:r>
            <a:r>
              <a:rPr lang="en-US" altLang="zh-CN" sz="4000"/>
              <a:t> </a:t>
            </a: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981075"/>
            <a:ext cx="8458200" cy="50038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800" dirty="0">
                <a:latin typeface="Comic Sans MS" pitchFamily="66" charset="0"/>
              </a:rPr>
              <a:t>Key idea: 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Allow instructions behind stall to proceed</a:t>
            </a:r>
            <a:endParaRPr lang="en-US" altLang="zh-CN" sz="24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zh-CN" sz="2800" dirty="0">
                <a:latin typeface="Comic Sans MS" pitchFamily="66" charset="0"/>
              </a:rPr>
              <a:t>Enables </a:t>
            </a:r>
            <a:r>
              <a:rPr lang="en-US" altLang="zh-CN" sz="2800" dirty="0">
                <a:solidFill>
                  <a:srgbClr val="0000FF"/>
                </a:solidFill>
                <a:latin typeface="Comic Sans MS" pitchFamily="66" charset="0"/>
              </a:rPr>
              <a:t>out-of-order execution</a:t>
            </a:r>
            <a:r>
              <a:rPr lang="en-US" altLang="zh-CN" sz="2800" dirty="0">
                <a:latin typeface="Comic Sans MS" pitchFamily="66" charset="0"/>
              </a:rPr>
              <a:t> </a:t>
            </a:r>
            <a:br>
              <a:rPr lang="en-US" altLang="zh-CN" sz="2800" dirty="0">
                <a:latin typeface="Comic Sans MS" pitchFamily="66" charset="0"/>
              </a:rPr>
            </a:br>
            <a:r>
              <a:rPr lang="en-US" altLang="zh-CN" sz="2800" dirty="0">
                <a:latin typeface="Comic Sans MS" pitchFamily="66" charset="0"/>
              </a:rPr>
              <a:t>and allows </a:t>
            </a:r>
            <a:r>
              <a:rPr lang="en-US" altLang="zh-CN" sz="2800" dirty="0">
                <a:solidFill>
                  <a:srgbClr val="0000FF"/>
                </a:solidFill>
                <a:latin typeface="Comic Sans MS" pitchFamily="66" charset="0"/>
              </a:rPr>
              <a:t>out-of-order completion</a:t>
            </a:r>
          </a:p>
          <a:p>
            <a:pPr algn="just" eaLnBrk="1" hangingPunct="1"/>
            <a:r>
              <a:rPr lang="en-US" altLang="zh-CN" sz="2800" dirty="0">
                <a:latin typeface="Comic Sans MS" pitchFamily="66" charset="0"/>
              </a:rPr>
              <a:t>Will distinguish when an instruction </a:t>
            </a:r>
            <a:r>
              <a:rPr lang="en-US" altLang="zh-CN" sz="2800" i="1" dirty="0">
                <a:solidFill>
                  <a:srgbClr val="0000FF"/>
                </a:solidFill>
                <a:latin typeface="Comic Sans MS" pitchFamily="66" charset="0"/>
              </a:rPr>
              <a:t>begins execution</a:t>
            </a:r>
            <a:r>
              <a:rPr lang="en-US" altLang="zh-CN" sz="2800" dirty="0">
                <a:latin typeface="Comic Sans MS" pitchFamily="66" charset="0"/>
              </a:rPr>
              <a:t> and when it </a:t>
            </a:r>
            <a:r>
              <a:rPr lang="en-US" altLang="zh-CN" sz="2800" i="1" dirty="0">
                <a:solidFill>
                  <a:srgbClr val="0000FF"/>
                </a:solidFill>
                <a:latin typeface="Comic Sans MS" pitchFamily="66" charset="0"/>
              </a:rPr>
              <a:t>completes execution</a:t>
            </a:r>
            <a:r>
              <a:rPr lang="en-US" altLang="zh-CN" sz="2800" dirty="0">
                <a:latin typeface="Comic Sans MS" pitchFamily="66" charset="0"/>
              </a:rPr>
              <a:t>; between 2 times, the instruction is </a:t>
            </a:r>
            <a:r>
              <a:rPr lang="en-US" altLang="zh-CN" sz="2800" i="1" dirty="0">
                <a:solidFill>
                  <a:srgbClr val="0000FF"/>
                </a:solidFill>
                <a:latin typeface="Comic Sans MS" pitchFamily="66" charset="0"/>
              </a:rPr>
              <a:t>in execution</a:t>
            </a:r>
            <a:endParaRPr lang="en-US" altLang="zh-CN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 eaLnBrk="1" hangingPunct="1"/>
            <a:r>
              <a:rPr lang="en-US" altLang="zh-CN" sz="2800" dirty="0">
                <a:latin typeface="Comic Sans MS" pitchFamily="66" charset="0"/>
              </a:rPr>
              <a:t>In a dynamically scheduled pipeline, all instructions pass through issue stage in order (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in-order</a:t>
            </a:r>
            <a:r>
              <a:rPr lang="en-US" altLang="zh-CN" sz="2800" dirty="0">
                <a:solidFill>
                  <a:srgbClr val="0000FF"/>
                </a:solidFill>
                <a:latin typeface="Comic Sans MS" pitchFamily="66" charset="0"/>
              </a:rPr>
              <a:t> issue</a:t>
            </a:r>
            <a:r>
              <a:rPr lang="en-US" altLang="zh-CN" sz="2800" dirty="0"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spd="slow"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100"/>
              <a:t>Adv. Of   Dynamic Scheduling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latin typeface="Comic Sans MS" pitchFamily="66" charset="0"/>
              </a:rPr>
              <a:t>Handles cases when dependences unknown at compile time </a:t>
            </a:r>
          </a:p>
          <a:p>
            <a:pPr lvl="1" eaLnBrk="1" hangingPunct="1"/>
            <a:r>
              <a:rPr lang="en-US" altLang="zh-CN" sz="2400" dirty="0">
                <a:latin typeface="Comic Sans MS" pitchFamily="66" charset="0"/>
              </a:rPr>
              <a:t>(e.g., because they may involve a memory reference)</a:t>
            </a:r>
          </a:p>
          <a:p>
            <a:pPr eaLnBrk="1" hangingPunct="1"/>
            <a:r>
              <a:rPr lang="en-US" altLang="zh-CN" sz="2800" dirty="0">
                <a:latin typeface="Comic Sans MS" pitchFamily="66" charset="0"/>
              </a:rPr>
              <a:t>It </a:t>
            </a:r>
            <a:r>
              <a:rPr lang="en-US" altLang="zh-CN" sz="2800" dirty="0">
                <a:solidFill>
                  <a:srgbClr val="0000FF"/>
                </a:solidFill>
                <a:latin typeface="Comic Sans MS" pitchFamily="66" charset="0"/>
              </a:rPr>
              <a:t>simplifies</a:t>
            </a:r>
            <a:r>
              <a:rPr lang="en-US" altLang="zh-CN" sz="2800" dirty="0">
                <a:latin typeface="Comic Sans MS" pitchFamily="66" charset="0"/>
              </a:rPr>
              <a:t> the compiler </a:t>
            </a:r>
          </a:p>
          <a:p>
            <a:pPr eaLnBrk="1" hangingPunct="1"/>
            <a:r>
              <a:rPr lang="en-US" altLang="zh-CN" sz="2800" dirty="0">
                <a:latin typeface="Comic Sans MS" pitchFamily="66" charset="0"/>
              </a:rPr>
              <a:t>Allows code that compiled for one pipeline to run efficiently on a different pipeline </a:t>
            </a:r>
          </a:p>
          <a:p>
            <a:pPr eaLnBrk="1" hangingPunct="1"/>
            <a:r>
              <a:rPr lang="en-US" altLang="zh-CN" sz="2800" dirty="0">
                <a:latin typeface="Comic Sans MS" pitchFamily="66" charset="0"/>
              </a:rPr>
              <a:t>Hardware speculation, a technique with significant performance advantages, that builds on dynamic scheduling</a:t>
            </a:r>
          </a:p>
          <a:p>
            <a:pPr eaLnBrk="1" hangingPunct="1"/>
            <a:endParaRPr lang="en-US" altLang="zh-CN" sz="28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956550" cy="981075"/>
          </a:xfrm>
        </p:spPr>
        <p:txBody>
          <a:bodyPr/>
          <a:lstStyle/>
          <a:p>
            <a:pPr eaLnBrk="1" hangingPunct="1"/>
            <a:r>
              <a:rPr lang="en-US" altLang="zh-CN" sz="4900"/>
              <a:t>Dynamic Scheduling Step 1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571625"/>
            <a:ext cx="8566150" cy="4111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Comic Sans MS" pitchFamily="66" charset="0"/>
              </a:rPr>
              <a:t>Simple pipeline had 1 stage to check both structural and data hazards:  Instruction Decode (ID), also called Instruction Issue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dirty="0">
                <a:latin typeface="Comic Sans MS" pitchFamily="66" charset="0"/>
              </a:rPr>
              <a:t>Split the ID pipe stage of simple 5-stage pipeline into 2 stages: </a:t>
            </a:r>
          </a:p>
          <a:p>
            <a:pPr algn="just" eaLnBrk="1" hangingPunct="1">
              <a:lnSpc>
                <a:spcPct val="90000"/>
              </a:lnSpc>
              <a:spcBef>
                <a:spcPts val="1300"/>
              </a:spcBef>
              <a:spcAft>
                <a:spcPts val="600"/>
              </a:spcAft>
            </a:pPr>
            <a:r>
              <a:rPr lang="en-US" altLang="zh-CN" sz="2800" i="1" dirty="0">
                <a:solidFill>
                  <a:srgbClr val="FF0000"/>
                </a:solidFill>
                <a:latin typeface="Comic Sans MS" pitchFamily="66" charset="0"/>
              </a:rPr>
              <a:t>Issue</a:t>
            </a:r>
            <a:r>
              <a:rPr lang="en-US" altLang="zh-CN" sz="2800" i="1" dirty="0">
                <a:latin typeface="Comic Sans MS" pitchFamily="66" charset="0"/>
              </a:rPr>
              <a:t>—</a:t>
            </a:r>
            <a:r>
              <a:rPr lang="en-US" altLang="zh-CN" sz="2800" dirty="0">
                <a:latin typeface="Comic Sans MS" pitchFamily="66" charset="0"/>
              </a:rPr>
              <a:t>Decode instructions, check for structural hazards </a:t>
            </a:r>
          </a:p>
          <a:p>
            <a:pPr algn="just" eaLnBrk="1" hangingPunct="1">
              <a:lnSpc>
                <a:spcPct val="90000"/>
              </a:lnSpc>
              <a:spcAft>
                <a:spcPts val="1300"/>
              </a:spcAft>
            </a:pPr>
            <a:r>
              <a:rPr lang="en-US" altLang="zh-CN" sz="2800" i="1" dirty="0">
                <a:solidFill>
                  <a:srgbClr val="FF0000"/>
                </a:solidFill>
                <a:latin typeface="Comic Sans MS" pitchFamily="66" charset="0"/>
              </a:rPr>
              <a:t>Read operands</a:t>
            </a:r>
            <a:r>
              <a:rPr lang="en-US" altLang="zh-CN" sz="2800" i="1" dirty="0">
                <a:latin typeface="Comic Sans MS" pitchFamily="66" charset="0"/>
              </a:rPr>
              <a:t>—</a:t>
            </a:r>
            <a:r>
              <a:rPr lang="en-US" altLang="zh-CN" sz="2800" dirty="0">
                <a:latin typeface="Comic Sans MS" pitchFamily="66" charset="0"/>
              </a:rPr>
              <a:t>Wait until no data hazards, then read operands</a:t>
            </a:r>
            <a:r>
              <a:rPr lang="en-US" altLang="zh-CN" sz="2800" b="1" dirty="0">
                <a:latin typeface="Comic Sans MS" pitchFamily="66" charset="0"/>
              </a:rPr>
              <a:t> </a:t>
            </a:r>
            <a:endParaRPr lang="en-US" altLang="zh-CN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1196975"/>
          </a:xfrm>
        </p:spPr>
        <p:txBody>
          <a:bodyPr/>
          <a:lstStyle/>
          <a:p>
            <a:pPr eaLnBrk="1" hangingPunct="1"/>
            <a:r>
              <a:rPr lang="en-US" altLang="zh-CN" sz="3600"/>
              <a:t>Dynamic Scheduling with a Scoreboard</a:t>
            </a: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Scoreboarding</a:t>
            </a:r>
          </a:p>
          <a:p>
            <a:pPr lvl="1" eaLnBrk="1" hangingPunct="1"/>
            <a:r>
              <a:rPr lang="en-US" altLang="zh-CN" sz="2800">
                <a:latin typeface="Comic Sans MS" pitchFamily="66" charset="0"/>
              </a:rPr>
              <a:t>Named after CDC6600 scoreboard</a:t>
            </a:r>
          </a:p>
          <a:p>
            <a:pPr lvl="1" eaLnBrk="1" hangingPunct="1"/>
            <a:r>
              <a:rPr lang="en-US" altLang="zh-CN" sz="2800">
                <a:latin typeface="Comic Sans MS" pitchFamily="66" charset="0"/>
              </a:rPr>
              <a:t>Allowing instructions to </a:t>
            </a: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execute out of order</a:t>
            </a:r>
            <a:r>
              <a:rPr lang="en-US" altLang="zh-CN" sz="2800">
                <a:latin typeface="Comic Sans MS" pitchFamily="66" charset="0"/>
              </a:rPr>
              <a:t> when there are </a:t>
            </a:r>
            <a:r>
              <a:rPr lang="en-US" altLang="zh-CN" sz="2800" u="sng">
                <a:solidFill>
                  <a:srgbClr val="0000FF"/>
                </a:solidFill>
                <a:latin typeface="Comic Sans MS" pitchFamily="66" charset="0"/>
              </a:rPr>
              <a:t>sufficient resources </a:t>
            </a:r>
            <a:r>
              <a:rPr lang="en-US" altLang="zh-CN" sz="2800">
                <a:latin typeface="Comic Sans MS" pitchFamily="66" charset="0"/>
              </a:rPr>
              <a:t>and no data dependences.</a:t>
            </a:r>
          </a:p>
          <a:p>
            <a:pPr lvl="1" eaLnBrk="1" hangingPunct="1"/>
            <a:r>
              <a:rPr lang="en-US" altLang="zh-CN" sz="2800">
                <a:solidFill>
                  <a:srgbClr val="FF0000"/>
                </a:solidFill>
                <a:latin typeface="Comic Sans MS" pitchFamily="66" charset="0"/>
              </a:rPr>
              <a:t>In-order issue</a:t>
            </a:r>
          </a:p>
          <a:p>
            <a:pPr lvl="1" eaLnBrk="1" hangingPunct="1"/>
            <a:r>
              <a:rPr lang="en-US" altLang="zh-CN" sz="2800">
                <a:solidFill>
                  <a:srgbClr val="FF0000"/>
                </a:solidFill>
                <a:latin typeface="Comic Sans MS" pitchFamily="66" charset="0"/>
              </a:rPr>
              <a:t>Out-of order completion</a:t>
            </a:r>
          </a:p>
          <a:p>
            <a:pPr lvl="1" eaLnBrk="1" hangingPunct="1"/>
            <a:r>
              <a:rPr lang="en-US" altLang="zh-CN" sz="2800">
                <a:latin typeface="Comic Sans MS" pitchFamily="66" charset="0"/>
              </a:rPr>
              <a:t>Executing an instruction as early as possible</a:t>
            </a:r>
          </a:p>
        </p:txBody>
      </p:sp>
    </p:spTree>
  </p:cSld>
  <p:clrMapOvr>
    <a:masterClrMapping/>
  </p:clrMapOvr>
  <p:transition spd="slow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Recall from Pipelining Review</a:t>
            </a:r>
          </a:p>
        </p:txBody>
      </p:sp>
      <p:sp>
        <p:nvSpPr>
          <p:cNvPr id="993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341438"/>
            <a:ext cx="8305800" cy="48768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omic Sans MS" pitchFamily="66" charset="0"/>
              </a:rPr>
              <a:t>Pipeline CPI = </a:t>
            </a:r>
            <a:r>
              <a:rPr lang="en-US" altLang="en-US" sz="2800" dirty="0">
                <a:solidFill>
                  <a:srgbClr val="0000FF"/>
                </a:solidFill>
                <a:latin typeface="Comic Sans MS" pitchFamily="66" charset="0"/>
              </a:rPr>
              <a:t>Ideal pipeline CPI + Structural Stalls + Data Hazard Stalls + Control Stalls</a:t>
            </a:r>
          </a:p>
          <a:p>
            <a:pPr lvl="1" eaLnBrk="1" hangingPunct="1"/>
            <a:r>
              <a:rPr lang="en-US" altLang="en-US" sz="2400" u="sng" dirty="0">
                <a:solidFill>
                  <a:srgbClr val="FF0000"/>
                </a:solidFill>
                <a:latin typeface="Comic Sans MS" pitchFamily="66" charset="0"/>
              </a:rPr>
              <a:t>Ideal pipeline CPI</a:t>
            </a:r>
            <a:r>
              <a:rPr lang="en-US" altLang="en-US" sz="2400" dirty="0">
                <a:latin typeface="Comic Sans MS" pitchFamily="66" charset="0"/>
              </a:rPr>
              <a:t>: measure of the maximum performance attainable by the implementation</a:t>
            </a:r>
          </a:p>
          <a:p>
            <a:pPr lvl="1" eaLnBrk="1" hangingPunct="1"/>
            <a:r>
              <a:rPr lang="en-US" altLang="en-US" sz="2400" u="sng" dirty="0">
                <a:solidFill>
                  <a:srgbClr val="FF0000"/>
                </a:solidFill>
                <a:latin typeface="Comic Sans MS" pitchFamily="66" charset="0"/>
              </a:rPr>
              <a:t>Structural hazards</a:t>
            </a:r>
            <a:r>
              <a:rPr lang="en-US" altLang="en-US" sz="2400" dirty="0">
                <a:latin typeface="Comic Sans MS" pitchFamily="66" charset="0"/>
              </a:rPr>
              <a:t>: HW cannot support this combination of instructions</a:t>
            </a:r>
          </a:p>
          <a:p>
            <a:pPr lvl="1" eaLnBrk="1" hangingPunct="1"/>
            <a:r>
              <a:rPr lang="en-US" altLang="en-US" sz="2400" u="sng" dirty="0">
                <a:solidFill>
                  <a:srgbClr val="FF0000"/>
                </a:solidFill>
                <a:latin typeface="Comic Sans MS" pitchFamily="66" charset="0"/>
              </a:rPr>
              <a:t>Data hazards</a:t>
            </a:r>
            <a:r>
              <a:rPr lang="en-US" altLang="en-US" sz="2400" dirty="0">
                <a:latin typeface="Comic Sans MS" pitchFamily="66" charset="0"/>
              </a:rPr>
              <a:t>: Instruction depends on result of prior instruction still in the pipeline</a:t>
            </a:r>
          </a:p>
          <a:p>
            <a:pPr lvl="1" eaLnBrk="1" hangingPunct="1"/>
            <a:r>
              <a:rPr lang="en-US" altLang="en-US" sz="2400" u="sng" dirty="0">
                <a:solidFill>
                  <a:srgbClr val="FF0000"/>
                </a:solidFill>
                <a:latin typeface="Comic Sans MS" pitchFamily="66" charset="0"/>
              </a:rPr>
              <a:t>Control hazards</a:t>
            </a:r>
            <a:r>
              <a:rPr lang="en-US" altLang="en-US" sz="2400" dirty="0">
                <a:latin typeface="Comic Sans MS" pitchFamily="66" charset="0"/>
              </a:rPr>
              <a:t>: Caused by delay between the fetching of instructions and decisions about changes in control flow (branches and jumps)</a:t>
            </a:r>
          </a:p>
        </p:txBody>
      </p:sp>
    </p:spTree>
  </p:cSld>
  <p:clrMapOvr>
    <a:masterClrMapping/>
  </p:clrMapOvr>
  <p:transition spd="slow"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57250" y="357188"/>
            <a:ext cx="7993063" cy="766762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Basic structure of a pipelined processor with a scoreboard</a:t>
            </a:r>
          </a:p>
        </p:txBody>
      </p:sp>
      <p:pic>
        <p:nvPicPr>
          <p:cNvPr id="124931" name="Picture 3" descr="chap4_3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9296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06716"/>
            <a:ext cx="7993063" cy="766763"/>
          </a:xfrm>
        </p:spPr>
        <p:txBody>
          <a:bodyPr/>
          <a:lstStyle/>
          <a:p>
            <a:r>
              <a:rPr lang="en-US" altLang="zh-CN" dirty="0"/>
              <a:t>CDC6600 –First Supercomputer</a:t>
            </a:r>
            <a:br>
              <a:rPr lang="en-US" altLang="zh-CN" dirty="0"/>
            </a:br>
            <a:r>
              <a:rPr lang="en-US" altLang="zh-CN" sz="2400" dirty="0"/>
              <a:t>top1 1964-1969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2564904"/>
            <a:ext cx="7047608" cy="455745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59966"/>
            <a:ext cx="38100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13227"/>
      </p:ext>
    </p:extLst>
  </p:cSld>
  <p:clrMapOvr>
    <a:masterClrMapping/>
  </p:clrMapOvr>
  <p:transition spd="slow">
    <p:pull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428625"/>
            <a:ext cx="7993062" cy="766763"/>
          </a:xfrm>
        </p:spPr>
        <p:txBody>
          <a:bodyPr/>
          <a:lstStyle/>
          <a:p>
            <a:pPr eaLnBrk="1" hangingPunct="1"/>
            <a:r>
              <a:rPr lang="en-US" altLang="zh-CN"/>
              <a:t>The pipeline stages with scoreboard </a:t>
            </a:r>
          </a:p>
        </p:txBody>
      </p:sp>
      <p:sp>
        <p:nvSpPr>
          <p:cNvPr id="12595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latin typeface="Comic Sans MS" pitchFamily="66" charset="0"/>
              </a:rPr>
              <a:t>The Five stages: IF, ID, EX, MEM, WB</a:t>
            </a:r>
          </a:p>
          <a:p>
            <a:pPr lvl="1" eaLnBrk="1" hangingPunct="1"/>
            <a:r>
              <a:rPr lang="en-US" altLang="zh-CN" sz="2800" dirty="0">
                <a:latin typeface="Comic Sans MS" pitchFamily="66" charset="0"/>
              </a:rPr>
              <a:t>IF: the same for all instructions</a:t>
            </a:r>
          </a:p>
          <a:p>
            <a:pPr lvl="1" eaLnBrk="1" hangingPunct="1"/>
            <a:r>
              <a:rPr lang="en-US" altLang="zh-CN" sz="2800" dirty="0">
                <a:latin typeface="Comic Sans MS" pitchFamily="66" charset="0"/>
              </a:rPr>
              <a:t>ID: </a:t>
            </a:r>
            <a:r>
              <a:rPr lang="en-US" altLang="zh-CN" sz="2800" dirty="0">
                <a:solidFill>
                  <a:srgbClr val="0000FF"/>
                </a:solidFill>
                <a:latin typeface="Comic Sans MS" pitchFamily="66" charset="0"/>
              </a:rPr>
              <a:t>split into two stages</a:t>
            </a:r>
            <a:r>
              <a:rPr lang="en-US" altLang="zh-CN" sz="2800" dirty="0">
                <a:latin typeface="Comic Sans MS" pitchFamily="66" charset="0"/>
              </a:rPr>
              <a:t>: </a:t>
            </a:r>
            <a:r>
              <a:rPr lang="en-US" altLang="zh-CN" sz="2800" dirty="0">
                <a:solidFill>
                  <a:srgbClr val="0000FF"/>
                </a:solidFill>
                <a:latin typeface="Comic Sans MS" pitchFamily="66" charset="0"/>
              </a:rPr>
              <a:t>issue and read operands</a:t>
            </a:r>
          </a:p>
          <a:p>
            <a:pPr lvl="1" eaLnBrk="1" hangingPunct="1"/>
            <a:r>
              <a:rPr lang="en-US" altLang="zh-CN" sz="2800" dirty="0">
                <a:latin typeface="Comic Sans MS" pitchFamily="66" charset="0"/>
              </a:rPr>
              <a:t>EX: no change</a:t>
            </a:r>
          </a:p>
          <a:p>
            <a:pPr lvl="1" eaLnBrk="1" hangingPunct="1"/>
            <a:r>
              <a:rPr lang="en-US" altLang="zh-CN" sz="2800" dirty="0">
                <a:latin typeface="Comic Sans MS" pitchFamily="66" charset="0"/>
              </a:rPr>
              <a:t>MEM: </a:t>
            </a:r>
            <a:r>
              <a:rPr lang="en-US" altLang="zh-CN" sz="2800" dirty="0">
                <a:solidFill>
                  <a:srgbClr val="0000FF"/>
                </a:solidFill>
                <a:latin typeface="Comic Sans MS" pitchFamily="66" charset="0"/>
              </a:rPr>
              <a:t>omitted </a:t>
            </a:r>
            <a:r>
              <a:rPr lang="en-US" altLang="zh-CN" sz="2800" dirty="0">
                <a:latin typeface="Comic Sans MS" pitchFamily="66" charset="0"/>
              </a:rPr>
              <a:t>for only concentrating on the FP operations </a:t>
            </a:r>
          </a:p>
          <a:p>
            <a:pPr lvl="1" eaLnBrk="1" hangingPunct="1"/>
            <a:r>
              <a:rPr lang="en-US" altLang="zh-CN" sz="2800" dirty="0">
                <a:latin typeface="Comic Sans MS" pitchFamily="66" charset="0"/>
              </a:rPr>
              <a:t>WB: no change</a:t>
            </a:r>
          </a:p>
          <a:p>
            <a:pPr eaLnBrk="1" hangingPunct="1"/>
            <a:r>
              <a:rPr lang="en-US" altLang="zh-CN" sz="2800" dirty="0">
                <a:latin typeface="Comic Sans MS" pitchFamily="66" charset="0"/>
              </a:rPr>
              <a:t>So, the stages are: IF, IS, RO, EX,WB.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14688" y="3286125"/>
            <a:ext cx="61436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Another way to </a:t>
            </a:r>
            <a:r>
              <a:rPr lang="en-US" altLang="zh-CN" dirty="0" err="1"/>
              <a:t>lookat</a:t>
            </a:r>
            <a:r>
              <a:rPr lang="en-US" altLang="zh-CN" dirty="0"/>
              <a:t> missing MEM ?</a:t>
            </a:r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Pipeline supports multiple outstanding FP operations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171700" y="1704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36" name="组合 235"/>
          <p:cNvGrpSpPr/>
          <p:nvPr/>
        </p:nvGrpSpPr>
        <p:grpSpPr>
          <a:xfrm>
            <a:off x="214282" y="1571612"/>
            <a:ext cx="8643966" cy="4572826"/>
            <a:chOff x="428596" y="1071546"/>
            <a:chExt cx="8215370" cy="4572826"/>
          </a:xfrm>
        </p:grpSpPr>
        <p:cxnSp>
          <p:nvCxnSpPr>
            <p:cNvPr id="237" name="直接连接符 236"/>
            <p:cNvCxnSpPr>
              <a:endCxn id="262" idx="3"/>
            </p:cNvCxnSpPr>
            <p:nvPr/>
          </p:nvCxnSpPr>
          <p:spPr>
            <a:xfrm rot="10800000" flipH="1">
              <a:off x="428596" y="3429000"/>
              <a:ext cx="1357322" cy="158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grpSp>
          <p:nvGrpSpPr>
            <p:cNvPr id="238" name="组合 108"/>
            <p:cNvGrpSpPr/>
            <p:nvPr/>
          </p:nvGrpSpPr>
          <p:grpSpPr>
            <a:xfrm>
              <a:off x="428596" y="1071546"/>
              <a:ext cx="8215370" cy="4572826"/>
              <a:chOff x="428596" y="1071546"/>
              <a:chExt cx="8215370" cy="4572826"/>
            </a:xfrm>
          </p:grpSpPr>
          <p:cxnSp>
            <p:nvCxnSpPr>
              <p:cNvPr id="240" name="直接连接符 239"/>
              <p:cNvCxnSpPr>
                <a:stCxn id="270" idx="1"/>
                <a:endCxn id="273" idx="3"/>
              </p:cNvCxnSpPr>
              <p:nvPr/>
            </p:nvCxnSpPr>
            <p:spPr>
              <a:xfrm rot="10800000" flipH="1">
                <a:off x="3500430" y="4051940"/>
                <a:ext cx="2643206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241" name="组合 83"/>
              <p:cNvGrpSpPr/>
              <p:nvPr/>
            </p:nvGrpSpPr>
            <p:grpSpPr>
              <a:xfrm>
                <a:off x="428596" y="1071546"/>
                <a:ext cx="8215370" cy="4572826"/>
                <a:chOff x="428596" y="1071546"/>
                <a:chExt cx="8215370" cy="4572826"/>
              </a:xfrm>
            </p:grpSpPr>
            <p:cxnSp>
              <p:nvCxnSpPr>
                <p:cNvPr id="260" name="直接连接符 259"/>
                <p:cNvCxnSpPr>
                  <a:stCxn id="263" idx="3"/>
                  <a:endCxn id="269" idx="1"/>
                </p:cNvCxnSpPr>
                <p:nvPr/>
              </p:nvCxnSpPr>
              <p:spPr>
                <a:xfrm>
                  <a:off x="3000364" y="2714620"/>
                  <a:ext cx="385765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sp>
              <p:nvSpPr>
                <p:cNvPr id="261" name="矩形 3"/>
                <p:cNvSpPr/>
                <p:nvPr/>
              </p:nvSpPr>
              <p:spPr>
                <a:xfrm>
                  <a:off x="428596" y="2928934"/>
                  <a:ext cx="571504" cy="1000132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IF</a:t>
                  </a:r>
                  <a:endPara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>
                  <a:off x="1214414" y="2928934"/>
                  <a:ext cx="571504" cy="1000132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ID</a:t>
                  </a:r>
                  <a:endPara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>
                  <a:off x="2500298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M1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4" name="矩形 6"/>
                <p:cNvSpPr/>
                <p:nvPr/>
              </p:nvSpPr>
              <p:spPr>
                <a:xfrm>
                  <a:off x="3214678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M2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>
                  <a:off x="3929058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M3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>
                  <a:off x="4658678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M4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>
                  <a:off x="5398776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M5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>
                  <a:off x="6143636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M6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>
                  <a:off x="6858016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M7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>
                  <a:off x="3500430" y="362331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A1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>
                  <a:off x="4214810" y="362331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A2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2" name="矩形 271"/>
                <p:cNvSpPr/>
                <p:nvPr/>
              </p:nvSpPr>
              <p:spPr>
                <a:xfrm>
                  <a:off x="4929190" y="362331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A3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3" name="矩形 272"/>
                <p:cNvSpPr/>
                <p:nvPr/>
              </p:nvSpPr>
              <p:spPr>
                <a:xfrm>
                  <a:off x="5643570" y="362331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A4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4" name="矩形 273"/>
                <p:cNvSpPr/>
                <p:nvPr/>
              </p:nvSpPr>
              <p:spPr>
                <a:xfrm>
                  <a:off x="8072462" y="2786058"/>
                  <a:ext cx="571504" cy="1000132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rPr>
                    <a:t>WB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275" name="矩形 274"/>
                <p:cNvSpPr/>
                <p:nvPr/>
              </p:nvSpPr>
              <p:spPr>
                <a:xfrm>
                  <a:off x="3929058" y="1071546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EX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>
                  <a:off x="5357818" y="1173464"/>
                  <a:ext cx="714380" cy="642942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MEM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cxnSp>
              <p:nvCxnSpPr>
                <p:cNvPr id="277" name="直接箭头连接符 276"/>
                <p:cNvCxnSpPr>
                  <a:endCxn id="275" idx="1"/>
                </p:cNvCxnSpPr>
                <p:nvPr/>
              </p:nvCxnSpPr>
              <p:spPr>
                <a:xfrm>
                  <a:off x="2500298" y="1500174"/>
                  <a:ext cx="1428760" cy="1588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78" name="直接连接符 277"/>
                <p:cNvCxnSpPr/>
                <p:nvPr/>
              </p:nvCxnSpPr>
              <p:spPr>
                <a:xfrm rot="5400000" flipH="1" flipV="1">
                  <a:off x="1285852" y="2000240"/>
                  <a:ext cx="1714512" cy="71438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79" name="直接箭头连接符 278"/>
                <p:cNvCxnSpPr>
                  <a:stCxn id="275" idx="3"/>
                  <a:endCxn id="276" idx="1"/>
                </p:cNvCxnSpPr>
                <p:nvPr/>
              </p:nvCxnSpPr>
              <p:spPr>
                <a:xfrm flipV="1">
                  <a:off x="4429124" y="1494935"/>
                  <a:ext cx="928694" cy="5239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0" name="直接连接符 279"/>
                <p:cNvCxnSpPr>
                  <a:stCxn id="276" idx="3"/>
                </p:cNvCxnSpPr>
                <p:nvPr/>
              </p:nvCxnSpPr>
              <p:spPr>
                <a:xfrm>
                  <a:off x="6072198" y="1494935"/>
                  <a:ext cx="1285884" cy="523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81" name="直接箭头连接符 280"/>
                <p:cNvCxnSpPr/>
                <p:nvPr/>
              </p:nvCxnSpPr>
              <p:spPr>
                <a:xfrm rot="16200000" flipH="1">
                  <a:off x="6929454" y="1928802"/>
                  <a:ext cx="1571636" cy="71438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2" name="直接箭头连接符 281"/>
                <p:cNvCxnSpPr>
                  <a:stCxn id="262" idx="3"/>
                  <a:endCxn id="263" idx="1"/>
                </p:cNvCxnSpPr>
                <p:nvPr/>
              </p:nvCxnSpPr>
              <p:spPr>
                <a:xfrm flipV="1">
                  <a:off x="1785918" y="2714620"/>
                  <a:ext cx="714380" cy="71438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3" name="直接箭头连接符 282"/>
                <p:cNvCxnSpPr>
                  <a:stCxn id="269" idx="3"/>
                  <a:endCxn id="274" idx="1"/>
                </p:cNvCxnSpPr>
                <p:nvPr/>
              </p:nvCxnSpPr>
              <p:spPr>
                <a:xfrm>
                  <a:off x="7358082" y="2714620"/>
                  <a:ext cx="714380" cy="571504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4" name="直接箭头连接符 283"/>
                <p:cNvCxnSpPr>
                  <a:endCxn id="270" idx="1"/>
                </p:cNvCxnSpPr>
                <p:nvPr/>
              </p:nvCxnSpPr>
              <p:spPr>
                <a:xfrm>
                  <a:off x="1785918" y="3551874"/>
                  <a:ext cx="1714512" cy="500066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5" name="直接连接符 284"/>
                <p:cNvCxnSpPr/>
                <p:nvPr/>
              </p:nvCxnSpPr>
              <p:spPr>
                <a:xfrm rot="5400000">
                  <a:off x="4464049" y="1750207"/>
                  <a:ext cx="500066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86" name="直接连接符 285"/>
                <p:cNvCxnSpPr/>
                <p:nvPr/>
              </p:nvCxnSpPr>
              <p:spPr>
                <a:xfrm>
                  <a:off x="4714876" y="2000240"/>
                  <a:ext cx="1857388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87" name="直接箭头连接符 286"/>
                <p:cNvCxnSpPr/>
                <p:nvPr/>
              </p:nvCxnSpPr>
              <p:spPr>
                <a:xfrm rot="5400000" flipH="1" flipV="1">
                  <a:off x="6322231" y="1750207"/>
                  <a:ext cx="500066" cy="1588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8" name="直接箭头连接符 287"/>
                <p:cNvCxnSpPr>
                  <a:stCxn id="273" idx="3"/>
                </p:cNvCxnSpPr>
                <p:nvPr/>
              </p:nvCxnSpPr>
              <p:spPr>
                <a:xfrm flipV="1">
                  <a:off x="6143636" y="3429000"/>
                  <a:ext cx="1928826" cy="62294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sp>
              <p:nvSpPr>
                <p:cNvPr id="289" name="矩形 288"/>
                <p:cNvSpPr/>
                <p:nvPr/>
              </p:nvSpPr>
              <p:spPr>
                <a:xfrm>
                  <a:off x="2428860" y="5000636"/>
                  <a:ext cx="5143536" cy="642942"/>
                </a:xfrm>
                <a:prstGeom prst="rect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DIV</a:t>
                  </a:r>
                  <a:endPara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cxnSp>
              <p:nvCxnSpPr>
                <p:cNvPr id="290" name="直接连接符 289"/>
                <p:cNvCxnSpPr/>
                <p:nvPr/>
              </p:nvCxnSpPr>
              <p:spPr>
                <a:xfrm rot="5400000">
                  <a:off x="2321703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1" name="直接连接符 290"/>
                <p:cNvCxnSpPr/>
                <p:nvPr/>
              </p:nvCxnSpPr>
              <p:spPr>
                <a:xfrm rot="5400000">
                  <a:off x="2535223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2" name="直接连接符 291"/>
                <p:cNvCxnSpPr/>
                <p:nvPr/>
              </p:nvCxnSpPr>
              <p:spPr>
                <a:xfrm rot="5400000">
                  <a:off x="2750331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3" name="直接连接符 292"/>
                <p:cNvCxnSpPr/>
                <p:nvPr/>
              </p:nvCxnSpPr>
              <p:spPr>
                <a:xfrm rot="5400000">
                  <a:off x="2963851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4" name="直接连接符 293"/>
                <p:cNvCxnSpPr/>
                <p:nvPr/>
              </p:nvCxnSpPr>
              <p:spPr>
                <a:xfrm rot="5400000">
                  <a:off x="3178959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5" name="直接连接符 294"/>
                <p:cNvCxnSpPr/>
                <p:nvPr/>
              </p:nvCxnSpPr>
              <p:spPr>
                <a:xfrm rot="5400000">
                  <a:off x="3392479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6" name="直接连接符 295"/>
                <p:cNvCxnSpPr/>
                <p:nvPr/>
              </p:nvCxnSpPr>
              <p:spPr>
                <a:xfrm rot="5400000">
                  <a:off x="3607587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7" name="直接连接符 296"/>
                <p:cNvCxnSpPr/>
                <p:nvPr/>
              </p:nvCxnSpPr>
              <p:spPr>
                <a:xfrm rot="5400000">
                  <a:off x="3821107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8" name="直接连接符 297"/>
                <p:cNvCxnSpPr/>
                <p:nvPr/>
              </p:nvCxnSpPr>
              <p:spPr>
                <a:xfrm rot="5400000">
                  <a:off x="4037009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9" name="直接连接符 298"/>
                <p:cNvCxnSpPr/>
                <p:nvPr/>
              </p:nvCxnSpPr>
              <p:spPr>
                <a:xfrm rot="5400000">
                  <a:off x="4250529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0" name="直接连接符 299"/>
                <p:cNvCxnSpPr/>
                <p:nvPr/>
              </p:nvCxnSpPr>
              <p:spPr>
                <a:xfrm rot="5400000">
                  <a:off x="4465637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1" name="直接连接符 300"/>
                <p:cNvCxnSpPr/>
                <p:nvPr/>
              </p:nvCxnSpPr>
              <p:spPr>
                <a:xfrm rot="5400000">
                  <a:off x="4679157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2" name="直接连接符 301"/>
                <p:cNvCxnSpPr/>
                <p:nvPr/>
              </p:nvCxnSpPr>
              <p:spPr>
                <a:xfrm rot="5400000">
                  <a:off x="4894265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3" name="直接连接符 302"/>
                <p:cNvCxnSpPr/>
                <p:nvPr/>
              </p:nvCxnSpPr>
              <p:spPr>
                <a:xfrm rot="5400000">
                  <a:off x="5107785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4" name="直接连接符 303"/>
                <p:cNvCxnSpPr/>
                <p:nvPr/>
              </p:nvCxnSpPr>
              <p:spPr>
                <a:xfrm rot="5400000">
                  <a:off x="5322893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5" name="直接连接符 304"/>
                <p:cNvCxnSpPr/>
                <p:nvPr/>
              </p:nvCxnSpPr>
              <p:spPr>
                <a:xfrm rot="5400000">
                  <a:off x="5536413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6" name="直接连接符 305"/>
                <p:cNvCxnSpPr/>
                <p:nvPr/>
              </p:nvCxnSpPr>
              <p:spPr>
                <a:xfrm rot="5400000">
                  <a:off x="5750726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7" name="直接连接符 306"/>
                <p:cNvCxnSpPr/>
                <p:nvPr/>
              </p:nvCxnSpPr>
              <p:spPr>
                <a:xfrm rot="5400000">
                  <a:off x="5964246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8" name="直接连接符 307"/>
                <p:cNvCxnSpPr/>
                <p:nvPr/>
              </p:nvCxnSpPr>
              <p:spPr>
                <a:xfrm rot="5400000">
                  <a:off x="6179354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9" name="直接连接符 308"/>
                <p:cNvCxnSpPr/>
                <p:nvPr/>
              </p:nvCxnSpPr>
              <p:spPr>
                <a:xfrm rot="5400000">
                  <a:off x="6392874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10" name="直接连接符 309"/>
                <p:cNvCxnSpPr/>
                <p:nvPr/>
              </p:nvCxnSpPr>
              <p:spPr>
                <a:xfrm rot="5400000">
                  <a:off x="6607982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11" name="直接连接符 310"/>
                <p:cNvCxnSpPr/>
                <p:nvPr/>
              </p:nvCxnSpPr>
              <p:spPr>
                <a:xfrm rot="5400000">
                  <a:off x="6821502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12" name="直接连接符 311"/>
                <p:cNvCxnSpPr/>
                <p:nvPr/>
              </p:nvCxnSpPr>
              <p:spPr>
                <a:xfrm rot="5400000">
                  <a:off x="7036610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13" name="直接箭头连接符 312"/>
                <p:cNvCxnSpPr>
                  <a:endCxn id="289" idx="1"/>
                </p:cNvCxnSpPr>
                <p:nvPr/>
              </p:nvCxnSpPr>
              <p:spPr>
                <a:xfrm rot="16200000" flipH="1">
                  <a:off x="1303712" y="4196958"/>
                  <a:ext cx="1607355" cy="642942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314" name="直接箭头连接符 313"/>
                <p:cNvCxnSpPr>
                  <a:stCxn id="289" idx="3"/>
                </p:cNvCxnSpPr>
                <p:nvPr/>
              </p:nvCxnSpPr>
              <p:spPr>
                <a:xfrm flipV="1">
                  <a:off x="7572396" y="3571876"/>
                  <a:ext cx="500066" cy="175023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</p:grpSp>
          <p:cxnSp>
            <p:nvCxnSpPr>
              <p:cNvPr id="242" name="直接连接符 241"/>
              <p:cNvCxnSpPr/>
              <p:nvPr/>
            </p:nvCxnSpPr>
            <p:spPr>
              <a:xfrm rot="5400000">
                <a:off x="1678761" y="25360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3" name="直接连接符 242"/>
              <p:cNvCxnSpPr/>
              <p:nvPr/>
            </p:nvCxnSpPr>
            <p:spPr>
              <a:xfrm rot="5400000">
                <a:off x="1831161" y="3035297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4" name="直接连接符 243"/>
              <p:cNvCxnSpPr/>
              <p:nvPr/>
            </p:nvCxnSpPr>
            <p:spPr>
              <a:xfrm rot="5400000">
                <a:off x="1679555" y="367823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5" name="直接连接符 244"/>
              <p:cNvCxnSpPr/>
              <p:nvPr/>
            </p:nvCxnSpPr>
            <p:spPr>
              <a:xfrm rot="5400000">
                <a:off x="1750993" y="4678371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6" name="直接连接符 245"/>
              <p:cNvCxnSpPr/>
              <p:nvPr/>
            </p:nvCxnSpPr>
            <p:spPr>
              <a:xfrm rot="5400000">
                <a:off x="2710167" y="26884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7" name="直接连接符 246"/>
              <p:cNvCxnSpPr/>
              <p:nvPr/>
            </p:nvCxnSpPr>
            <p:spPr>
              <a:xfrm rot="5400000">
                <a:off x="3439787" y="26884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8" name="直接连接符 247"/>
              <p:cNvCxnSpPr/>
              <p:nvPr/>
            </p:nvCxnSpPr>
            <p:spPr>
              <a:xfrm rot="5400000">
                <a:off x="4147817" y="26884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9" name="直接连接符 248"/>
              <p:cNvCxnSpPr/>
              <p:nvPr/>
            </p:nvCxnSpPr>
            <p:spPr>
              <a:xfrm rot="5400000">
                <a:off x="4892677" y="26884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0" name="直接连接符 249"/>
              <p:cNvCxnSpPr/>
              <p:nvPr/>
            </p:nvCxnSpPr>
            <p:spPr>
              <a:xfrm rot="5400000">
                <a:off x="4608513" y="153509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1" name="直接连接符 250"/>
              <p:cNvCxnSpPr/>
              <p:nvPr/>
            </p:nvCxnSpPr>
            <p:spPr>
              <a:xfrm rot="5400000">
                <a:off x="5622297" y="2678107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2" name="直接连接符 251"/>
              <p:cNvCxnSpPr/>
              <p:nvPr/>
            </p:nvCxnSpPr>
            <p:spPr>
              <a:xfrm rot="5400000">
                <a:off x="6362395" y="2678107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3" name="直接连接符 252"/>
              <p:cNvCxnSpPr/>
              <p:nvPr/>
            </p:nvCxnSpPr>
            <p:spPr>
              <a:xfrm rot="5400000">
                <a:off x="7180281" y="191324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4" name="直接连接符 253"/>
              <p:cNvCxnSpPr/>
              <p:nvPr/>
            </p:nvCxnSpPr>
            <p:spPr>
              <a:xfrm rot="5400000">
                <a:off x="3695059" y="403542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5" name="直接连接符 254"/>
              <p:cNvCxnSpPr/>
              <p:nvPr/>
            </p:nvCxnSpPr>
            <p:spPr>
              <a:xfrm rot="5400000">
                <a:off x="4403089" y="403542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6" name="直接连接符 255"/>
              <p:cNvCxnSpPr/>
              <p:nvPr/>
            </p:nvCxnSpPr>
            <p:spPr>
              <a:xfrm rot="5400000">
                <a:off x="5147949" y="403542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7" name="直接连接符 256"/>
              <p:cNvCxnSpPr/>
              <p:nvPr/>
            </p:nvCxnSpPr>
            <p:spPr>
              <a:xfrm rot="5400000">
                <a:off x="7321569" y="2892421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8" name="直接连接符 257"/>
              <p:cNvCxnSpPr/>
              <p:nvPr/>
            </p:nvCxnSpPr>
            <p:spPr>
              <a:xfrm rot="5400000">
                <a:off x="7180281" y="3606801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9" name="直接连接符 258"/>
              <p:cNvCxnSpPr/>
              <p:nvPr/>
            </p:nvCxnSpPr>
            <p:spPr>
              <a:xfrm rot="5400000">
                <a:off x="7394595" y="4678371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cxnSp>
          <p:nvCxnSpPr>
            <p:cNvPr id="239" name="直接连接符 238"/>
            <p:cNvCxnSpPr/>
            <p:nvPr/>
          </p:nvCxnSpPr>
          <p:spPr>
            <a:xfrm rot="5400000">
              <a:off x="718793" y="3463925"/>
              <a:ext cx="785818" cy="1588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94995192"/>
      </p:ext>
    </p:extLst>
  </p:cSld>
  <p:clrMapOvr>
    <a:masterClrMapping/>
  </p:clrMapOvr>
  <p:transition spd="slow">
    <p:pull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0"/>
            <a:ext cx="7956550" cy="857250"/>
          </a:xfrm>
        </p:spPr>
        <p:txBody>
          <a:bodyPr/>
          <a:lstStyle/>
          <a:p>
            <a:pPr eaLnBrk="1" hangingPunct="1"/>
            <a:r>
              <a:rPr lang="en-US" altLang="zh-CN" sz="3600"/>
              <a:t>Scoreboard Pipeline stage description</a:t>
            </a:r>
          </a:p>
        </p:txBody>
      </p:sp>
      <p:sp>
        <p:nvSpPr>
          <p:cNvPr id="1269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000125"/>
            <a:ext cx="8858250" cy="5473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latin typeface="Comic Sans MS" pitchFamily="66" charset="0"/>
              </a:rPr>
              <a:t>Issue:</a:t>
            </a:r>
            <a:r>
              <a:rPr lang="en-US" altLang="zh-CN" sz="2400">
                <a:latin typeface="Comic Sans MS" pitchFamily="66" charset="0"/>
              </a:rPr>
              <a:t> a instruction is issued when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functional unit is available and</a:t>
            </a: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No other active instruction has the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same</a:t>
            </a: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destination register.</a:t>
            </a:r>
            <a:endParaRPr lang="en-US" altLang="zh-CN" sz="2000">
              <a:solidFill>
                <a:srgbClr val="0000FF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Avoid </a:t>
            </a:r>
            <a:r>
              <a:rPr lang="en-US" altLang="zh-CN" sz="2000" b="1">
                <a:solidFill>
                  <a:srgbClr val="CC00FF"/>
                </a:solidFill>
                <a:latin typeface="Comic Sans MS" pitchFamily="66" charset="0"/>
              </a:rPr>
              <a:t>strutural</a:t>
            </a:r>
            <a:r>
              <a:rPr lang="en-US" altLang="zh-CN" sz="2000">
                <a:latin typeface="Comic Sans MS" pitchFamily="66" charset="0"/>
              </a:rPr>
              <a:t> hazard and </a:t>
            </a:r>
            <a:r>
              <a:rPr lang="en-US" altLang="zh-CN" sz="2000" b="1">
                <a:solidFill>
                  <a:srgbClr val="CC00FF"/>
                </a:solidFill>
                <a:latin typeface="Comic Sans MS" pitchFamily="66" charset="0"/>
              </a:rPr>
              <a:t>WAW</a:t>
            </a:r>
            <a:r>
              <a:rPr lang="en-US" altLang="zh-CN" sz="2000">
                <a:latin typeface="Comic Sans MS" pitchFamily="66" charset="0"/>
              </a:rPr>
              <a:t> hazard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Read Operands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(RO)</a:t>
            </a:r>
            <a:r>
              <a:rPr lang="en-US" altLang="zh-CN" sz="240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read operation is delayed until </a:t>
            </a:r>
            <a:r>
              <a:rPr lang="en-US" altLang="zh-CN" sz="2000" i="1">
                <a:solidFill>
                  <a:srgbClr val="FF0000"/>
                </a:solidFill>
                <a:latin typeface="Comic Sans MS" pitchFamily="66" charset="0"/>
                <a:ea typeface="Palatino"/>
                <a:cs typeface="Palatino"/>
              </a:rPr>
              <a:t>both </a:t>
            </a:r>
            <a:r>
              <a:rPr lang="en-US" altLang="zh-CN" sz="2000" i="1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operands are available.</a:t>
            </a:r>
            <a:r>
              <a:rPr lang="en-US" altLang="zh-CN" sz="200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means that no previously issued but ncompleted</a:t>
            </a:r>
            <a:r>
              <a:rPr lang="en-US" altLang="zh-CN" sz="2000">
                <a:latin typeface="Comic Sans MS" pitchFamily="66" charset="0"/>
              </a:rPr>
              <a:t> </a:t>
            </a:r>
            <a:r>
              <a:rPr lang="en-US" altLang="zh-CN" sz="2000" i="1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instruction has the operand as its destination.</a:t>
            </a:r>
            <a:r>
              <a:rPr lang="en-US" altLang="zh-CN" sz="200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resolves </a:t>
            </a:r>
            <a:r>
              <a:rPr lang="en-US" altLang="zh-CN" sz="2000" b="1">
                <a:solidFill>
                  <a:srgbClr val="CC00FF"/>
                </a:solidFill>
                <a:latin typeface="Comic Sans MS" pitchFamily="66" charset="0"/>
              </a:rPr>
              <a:t>RAW</a:t>
            </a: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>
                <a:latin typeface="Comic Sans MS" pitchFamily="66" charset="0"/>
                <a:ea typeface="Palatino"/>
                <a:cs typeface="Palatino"/>
              </a:rPr>
              <a:t>hazards </a:t>
            </a:r>
            <a:r>
              <a:rPr lang="en-US" altLang="zh-CN" sz="2000" b="1">
                <a:latin typeface="Comic Sans MS" pitchFamily="66" charset="0"/>
                <a:ea typeface="Palatino"/>
                <a:cs typeface="Palatino"/>
              </a:rPr>
              <a:t>dynamically</a:t>
            </a:r>
            <a:r>
              <a:rPr lang="en-US" altLang="zh-CN" sz="200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Execution (EX)</a:t>
            </a:r>
            <a:r>
              <a:rPr lang="en-US" altLang="zh-CN" sz="2400" i="1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Notify the scoreboard when completed so the functional unit can be reused</a:t>
            </a:r>
            <a:r>
              <a:rPr lang="en-US" altLang="zh-CN" sz="2000" i="1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Write result (WB)</a:t>
            </a:r>
            <a:r>
              <a:rPr lang="en-US" altLang="zh-CN" sz="2400" i="1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scoreboard checks for </a:t>
            </a:r>
            <a:r>
              <a:rPr lang="en-US" altLang="zh-CN" sz="2000" b="1" i="1">
                <a:solidFill>
                  <a:srgbClr val="CC00FF"/>
                </a:solidFill>
                <a:latin typeface="Comic Sans MS" pitchFamily="66" charset="0"/>
                <a:ea typeface="Palatino"/>
                <a:cs typeface="Palatino"/>
              </a:rPr>
              <a:t>WAR</a:t>
            </a:r>
            <a:r>
              <a:rPr lang="en-US" altLang="zh-CN" sz="2000" i="1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 hazards and stalls the completing instruction if necessary.</a:t>
            </a:r>
          </a:p>
        </p:txBody>
      </p:sp>
    </p:spTree>
  </p:cSld>
  <p:clrMapOvr>
    <a:masterClrMapping/>
  </p:clrMapOvr>
  <p:transition spd="slow">
    <p:pull dir="r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0"/>
            <a:ext cx="8143875" cy="936625"/>
          </a:xfrm>
        </p:spPr>
        <p:txBody>
          <a:bodyPr/>
          <a:lstStyle/>
          <a:p>
            <a:pPr eaLnBrk="1" hangingPunct="1"/>
            <a:r>
              <a:rPr lang="en-US" altLang="zh-CN"/>
              <a:t>The scoreboard algorithm</a:t>
            </a:r>
          </a:p>
        </p:txBody>
      </p:sp>
      <p:sp>
        <p:nvSpPr>
          <p:cNvPr id="1280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571625"/>
            <a:ext cx="8621713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Comic Sans MS" pitchFamily="66" charset="0"/>
              </a:rPr>
              <a:t>Scoreboard-takes full responsibility for instruction issue and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Create the dependence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Decide when to fetch the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Decide when to enter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Decide when the result can be written into the register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Comic Sans MS" pitchFamily="66" charset="0"/>
              </a:rPr>
              <a:t>Three data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Instruction status: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CC00FF"/>
                </a:solidFill>
                <a:latin typeface="Comic Sans MS" pitchFamily="66" charset="0"/>
              </a:rPr>
              <a:t>which of the four steps the instruction is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Functional unit status: </a:t>
            </a:r>
            <a:r>
              <a:rPr lang="en-US" altLang="zh-CN" sz="2400" dirty="0" err="1">
                <a:solidFill>
                  <a:srgbClr val="CC00FF"/>
                </a:solidFill>
                <a:latin typeface="Comic Sans MS" pitchFamily="66" charset="0"/>
              </a:rPr>
              <a:t>buzy,op,Fi</a:t>
            </a:r>
            <a:r>
              <a:rPr lang="en-US" altLang="zh-CN" sz="2400" dirty="0">
                <a:solidFill>
                  <a:srgbClr val="CC00FF"/>
                </a:solidFill>
                <a:latin typeface="Comic Sans MS" pitchFamily="66" charset="0"/>
              </a:rPr>
              <a:t>, </a:t>
            </a:r>
            <a:r>
              <a:rPr lang="en-US" altLang="zh-CN" sz="2400" dirty="0" err="1">
                <a:solidFill>
                  <a:srgbClr val="CC00FF"/>
                </a:solidFill>
                <a:latin typeface="Comic Sans MS" pitchFamily="66" charset="0"/>
              </a:rPr>
              <a:t>Fj,Fk,Qj,Qk</a:t>
            </a:r>
            <a:r>
              <a:rPr lang="en-US" altLang="zh-CN" sz="2400" dirty="0">
                <a:solidFill>
                  <a:srgbClr val="CC00FF"/>
                </a:solidFill>
                <a:latin typeface="Comic Sans MS" pitchFamily="66" charset="0"/>
              </a:rPr>
              <a:t> ,</a:t>
            </a:r>
            <a:r>
              <a:rPr lang="en-US" altLang="zh-CN" sz="2400" dirty="0" err="1">
                <a:solidFill>
                  <a:srgbClr val="CC00FF"/>
                </a:solidFill>
                <a:latin typeface="Comic Sans MS" pitchFamily="66" charset="0"/>
              </a:rPr>
              <a:t>Rj,Rk</a:t>
            </a:r>
            <a:endParaRPr lang="en-US" altLang="zh-CN" sz="2400" dirty="0">
              <a:solidFill>
                <a:srgbClr val="CC00FF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Register result status: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CC00FF"/>
                </a:solidFill>
                <a:latin typeface="Comic Sans MS" pitchFamily="66" charset="0"/>
              </a:rPr>
              <a:t>which functional unit will write that register</a:t>
            </a:r>
          </a:p>
        </p:txBody>
      </p:sp>
    </p:spTree>
  </p:cSld>
  <p:clrMapOvr>
    <a:masterClrMapping/>
  </p:clrMapOvr>
  <p:transition spd="slow">
    <p:pull dir="r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Instruction status</a:t>
            </a:r>
          </a:p>
        </p:txBody>
      </p:sp>
      <p:sp>
        <p:nvSpPr>
          <p:cNvPr id="2052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Comic Sans MS" pitchFamily="66" charset="0"/>
              </a:rPr>
              <a:t>LD         F6, 34(R2)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Comic Sans MS" pitchFamily="66" charset="0"/>
              </a:rPr>
              <a:t>LD         F2, 45(R3)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Comic Sans MS" pitchFamily="66" charset="0"/>
              </a:rPr>
              <a:t>MULTD F0, F2, F4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Comic Sans MS" pitchFamily="66" charset="0"/>
              </a:rPr>
              <a:t>SUBD   F8, F6, F2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Comic Sans MS" pitchFamily="66" charset="0"/>
              </a:rPr>
              <a:t>DIVD     F10, F0, F6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Comic Sans MS" pitchFamily="66" charset="0"/>
              </a:rPr>
              <a:t>ADDD   F6, F8, F2</a:t>
            </a:r>
            <a:endParaRPr lang="en-US" altLang="zh-CN">
              <a:latin typeface="Comic Sans MS" pitchFamily="66" charset="0"/>
            </a:endParaRPr>
          </a:p>
          <a:p>
            <a:pPr eaLnBrk="1" hangingPunct="1"/>
            <a:endParaRPr lang="en-US" altLang="zh-CN">
              <a:latin typeface="Comic Sans MS" pitchFamily="66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213225" y="1501775"/>
          <a:ext cx="4473575" cy="542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733880" imgH="5554172" progId="Word.Document.8">
                  <p:embed/>
                </p:oleObj>
              </mc:Choice>
              <mc:Fallback>
                <p:oleObj name="Document" r:id="rId2" imgW="4733880" imgH="5554172" progId="Word.Document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1501775"/>
                        <a:ext cx="4473575" cy="542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0"/>
            <a:ext cx="7993062" cy="1266825"/>
          </a:xfrm>
        </p:spPr>
        <p:txBody>
          <a:bodyPr/>
          <a:lstStyle/>
          <a:p>
            <a:pPr eaLnBrk="1" hangingPunct="1"/>
            <a:r>
              <a:rPr lang="en-US" altLang="zh-CN" sz="3600"/>
              <a:t>Example: Function unit status </a:t>
            </a:r>
            <a:br>
              <a:rPr lang="en-US" altLang="zh-CN" sz="3600"/>
            </a:br>
            <a:r>
              <a:rPr lang="en-US" altLang="zh-CN" sz="3600"/>
              <a:t>and Register status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533400" y="1524000"/>
          <a:ext cx="825976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179560" imgH="2769840" progId="Word.Document.8">
                  <p:embed/>
                </p:oleObj>
              </mc:Choice>
              <mc:Fallback>
                <p:oleObj name="文档" r:id="rId2" imgW="8179560" imgH="2769840" progId="Word.Document.8">
                  <p:embed/>
                  <p:pic>
                    <p:nvPicPr>
                      <p:cNvPr id="133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825976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533400" y="4648200"/>
          <a:ext cx="80772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7632720" imgH="1258560" progId="Word.Document.8">
                  <p:embed/>
                </p:oleObj>
              </mc:Choice>
              <mc:Fallback>
                <p:oleObj name="文档" r:id="rId4" imgW="7632720" imgH="1258560" progId="Word.Document.8">
                  <p:embed/>
                  <p:pic>
                    <p:nvPicPr>
                      <p:cNvPr id="133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807720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88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Scoreboard Example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-285750" y="714375"/>
            <a:ext cx="9618663" cy="6143625"/>
            <a:chOff x="0" y="336"/>
            <a:chExt cx="5807" cy="5397"/>
          </a:xfrm>
        </p:grpSpPr>
        <p:graphicFrame>
          <p:nvGraphicFramePr>
            <p:cNvPr id="3074" name="Object 4"/>
            <p:cNvGraphicFramePr>
              <a:graphicFrameLocks/>
            </p:cNvGraphicFramePr>
            <p:nvPr/>
          </p:nvGraphicFramePr>
          <p:xfrm>
            <a:off x="131" y="600"/>
            <a:ext cx="5676" cy="5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9782251" imgH="6610502" progId="Excel.Sheet.8">
                    <p:embed/>
                  </p:oleObj>
                </mc:Choice>
                <mc:Fallback>
                  <p:oleObj name="Worksheet" r:id="rId2" imgW="9782251" imgH="6610502" progId="Excel.Sheet.8">
                    <p:embed/>
                    <p:pic>
                      <p:nvPicPr>
                        <p:cNvPr id="3074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0"/>
                          <a:ext cx="5676" cy="5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7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3081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3082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3078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3079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3080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A93563D-F07D-4FD6-A2C4-0EB41C27EC5D}"/>
              </a:ext>
            </a:extLst>
          </p:cNvPr>
          <p:cNvSpPr txBox="1"/>
          <p:nvPr/>
        </p:nvSpPr>
        <p:spPr>
          <a:xfrm>
            <a:off x="5940152" y="363220"/>
            <a:ext cx="3168352" cy="2446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Busy</a:t>
            </a:r>
            <a:r>
              <a:rPr lang="zh-CN" altLang="en-US" sz="1800" b="0" dirty="0">
                <a:solidFill>
                  <a:schemeClr val="tx1"/>
                </a:solidFill>
              </a:rPr>
              <a:t>：用于描述功能部件硬件资源的占用情况</a:t>
            </a:r>
            <a:br>
              <a:rPr lang="zh-CN" altLang="en-US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Op</a:t>
            </a:r>
            <a:r>
              <a:rPr lang="zh-CN" altLang="en-US" sz="1800" b="0" dirty="0">
                <a:solidFill>
                  <a:schemeClr val="tx1"/>
                </a:solidFill>
              </a:rPr>
              <a:t>：说明运行时所用的是哪一个功能部件</a:t>
            </a:r>
            <a:br>
              <a:rPr lang="zh-CN" altLang="en-US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Fi</a:t>
            </a:r>
            <a:r>
              <a:rPr lang="zh-CN" altLang="en-US" sz="1800" b="0" dirty="0">
                <a:solidFill>
                  <a:schemeClr val="tx1"/>
                </a:solidFill>
              </a:rPr>
              <a:t>：目标寄存器</a:t>
            </a:r>
            <a:br>
              <a:rPr lang="zh-CN" altLang="en-US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Fj, </a:t>
            </a:r>
            <a:r>
              <a:rPr lang="en-US" altLang="zh-CN" sz="1800" dirty="0" err="1">
                <a:solidFill>
                  <a:schemeClr val="tx1"/>
                </a:solidFill>
              </a:rPr>
              <a:t>Fk</a:t>
            </a:r>
            <a:r>
              <a:rPr lang="zh-CN" altLang="en-US" sz="1800" b="0" dirty="0">
                <a:solidFill>
                  <a:schemeClr val="tx1"/>
                </a:solidFill>
              </a:rPr>
              <a:t>：源操作数或寄存器</a:t>
            </a:r>
            <a:br>
              <a:rPr lang="zh-CN" altLang="en-US" sz="1800" dirty="0">
                <a:solidFill>
                  <a:schemeClr val="tx1"/>
                </a:solidFill>
              </a:rPr>
            </a:br>
            <a:r>
              <a:rPr lang="en-US" altLang="zh-CN" sz="1800" dirty="0" err="1">
                <a:solidFill>
                  <a:schemeClr val="tx1"/>
                </a:solidFill>
              </a:rPr>
              <a:t>Qj</a:t>
            </a:r>
            <a:r>
              <a:rPr lang="en-US" altLang="zh-CN" sz="1800" dirty="0">
                <a:solidFill>
                  <a:schemeClr val="tx1"/>
                </a:solidFill>
              </a:rPr>
              <a:t>, </a:t>
            </a:r>
            <a:r>
              <a:rPr lang="en-US" altLang="zh-CN" sz="1800" dirty="0" err="1">
                <a:solidFill>
                  <a:schemeClr val="tx1"/>
                </a:solidFill>
              </a:rPr>
              <a:t>Qk</a:t>
            </a:r>
            <a:r>
              <a:rPr lang="zh-CN" altLang="en-US" sz="1800" b="0" dirty="0">
                <a:solidFill>
                  <a:schemeClr val="tx1"/>
                </a:solidFill>
              </a:rPr>
              <a:t>：是否有某个功能单元占用源寄存器</a:t>
            </a:r>
            <a:r>
              <a:rPr lang="en-US" altLang="zh-CN" sz="1800" b="0" dirty="0">
                <a:solidFill>
                  <a:schemeClr val="tx1"/>
                </a:solidFill>
              </a:rPr>
              <a:t>Fj</a:t>
            </a:r>
            <a:r>
              <a:rPr lang="zh-CN" altLang="en-US" sz="1800" b="0" dirty="0">
                <a:solidFill>
                  <a:schemeClr val="tx1"/>
                </a:solidFill>
              </a:rPr>
              <a:t>或</a:t>
            </a:r>
            <a:r>
              <a:rPr lang="en-US" altLang="zh-CN" sz="1800" b="0" dirty="0" err="1">
                <a:solidFill>
                  <a:schemeClr val="tx1"/>
                </a:solidFill>
              </a:rPr>
              <a:t>Fk</a:t>
            </a:r>
            <a:r>
              <a:rPr lang="zh-CN" altLang="en-US" sz="1800" b="0" dirty="0">
                <a:solidFill>
                  <a:schemeClr val="tx1"/>
                </a:solidFill>
              </a:rPr>
              <a:t>。</a:t>
            </a:r>
            <a:br>
              <a:rPr lang="zh-CN" altLang="en-US" sz="1800" dirty="0">
                <a:solidFill>
                  <a:schemeClr val="tx1"/>
                </a:solidFill>
              </a:rPr>
            </a:br>
            <a:r>
              <a:rPr lang="en-US" altLang="zh-CN" sz="1800" dirty="0" err="1">
                <a:solidFill>
                  <a:schemeClr val="tx1"/>
                </a:solidFill>
              </a:rPr>
              <a:t>Rj</a:t>
            </a:r>
            <a:r>
              <a:rPr lang="en-US" altLang="zh-CN" sz="1800" dirty="0">
                <a:solidFill>
                  <a:schemeClr val="tx1"/>
                </a:solidFill>
              </a:rPr>
              <a:t>, </a:t>
            </a:r>
            <a:r>
              <a:rPr lang="en-US" altLang="zh-CN" sz="1800" dirty="0" err="1">
                <a:solidFill>
                  <a:schemeClr val="tx1"/>
                </a:solidFill>
              </a:rPr>
              <a:t>Rk</a:t>
            </a:r>
            <a:r>
              <a:rPr lang="zh-CN" altLang="en-US" sz="1800" b="0" dirty="0">
                <a:solidFill>
                  <a:schemeClr val="tx1"/>
                </a:solidFill>
              </a:rPr>
              <a:t>：用于标识源寄存器是否准备好。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76200"/>
            <a:ext cx="7300912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Scoreboard   Cycle 1</a:t>
            </a: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-285750" y="714375"/>
            <a:ext cx="9620250" cy="6515100"/>
            <a:chOff x="0" y="336"/>
            <a:chExt cx="5793" cy="5718"/>
          </a:xfrm>
        </p:grpSpPr>
        <p:graphicFrame>
          <p:nvGraphicFramePr>
            <p:cNvPr id="4098" name="Object 4"/>
            <p:cNvGraphicFramePr>
              <a:graphicFrameLocks/>
            </p:cNvGraphicFramePr>
            <p:nvPr/>
          </p:nvGraphicFramePr>
          <p:xfrm>
            <a:off x="131" y="602"/>
            <a:ext cx="5662" cy="5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9782251" imgH="6486449" progId="Excel.Sheet.8">
                    <p:embed/>
                  </p:oleObj>
                </mc:Choice>
                <mc:Fallback>
                  <p:oleObj name="Worksheet" r:id="rId2" imgW="9782251" imgH="6486449" progId="Excel.Sheet.8">
                    <p:embed/>
                    <p:pic>
                      <p:nvPicPr>
                        <p:cNvPr id="4098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2"/>
                          <a:ext cx="5662" cy="5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4105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4106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4102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4103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4104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95400" y="0"/>
            <a:ext cx="6948488" cy="765175"/>
          </a:xfrm>
        </p:spPr>
        <p:txBody>
          <a:bodyPr/>
          <a:lstStyle/>
          <a:p>
            <a:pPr eaLnBrk="1" hangingPunct="1"/>
            <a:r>
              <a:rPr lang="en-US" altLang="en-US"/>
              <a:t>Ideas to Reduce Stalls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001914"/>
              </p:ext>
            </p:extLst>
          </p:nvPr>
        </p:nvGraphicFramePr>
        <p:xfrm>
          <a:off x="874713" y="941388"/>
          <a:ext cx="8404225" cy="556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70682" imgH="5410474" progId="Word.Document.8">
                  <p:embed/>
                </p:oleObj>
              </mc:Choice>
              <mc:Fallback>
                <p:oleObj name="Document" r:id="rId2" imgW="8170682" imgH="5410474" progId="Word.Document.8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941388"/>
                        <a:ext cx="8404225" cy="556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5006" y="3108296"/>
            <a:ext cx="64793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Ch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H="1">
            <a:off x="863153" y="2438400"/>
            <a:ext cx="28575" cy="2646784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75767" y="5150272"/>
            <a:ext cx="660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solidFill>
                  <a:srgbClr val="0FEFEA"/>
                </a:solidFill>
              </a:rPr>
              <a:t>Ch</a:t>
            </a:r>
            <a:r>
              <a:rPr lang="en-US" altLang="zh-CN" sz="2000" dirty="0" err="1">
                <a:solidFill>
                  <a:srgbClr val="0FEFEA"/>
                </a:solidFill>
              </a:rPr>
              <a:t>G</a:t>
            </a:r>
            <a:endParaRPr lang="en-US" altLang="en-US" sz="2000" dirty="0">
              <a:solidFill>
                <a:srgbClr val="0FEFEA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742" y="5085184"/>
            <a:ext cx="0" cy="1223963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891729" y="1371600"/>
            <a:ext cx="0" cy="106680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90054" y="1617663"/>
            <a:ext cx="6495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dirty="0" err="1">
                <a:solidFill>
                  <a:srgbClr val="0000FF"/>
                </a:solidFill>
              </a:rPr>
              <a:t>ChC</a:t>
            </a:r>
            <a:endParaRPr kumimoji="1" lang="en-US" altLang="zh-CN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Scoreboard  Cycle 2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-285750" y="714375"/>
            <a:ext cx="9620250" cy="6143625"/>
            <a:chOff x="0" y="336"/>
            <a:chExt cx="5793" cy="5718"/>
          </a:xfrm>
        </p:grpSpPr>
        <p:graphicFrame>
          <p:nvGraphicFramePr>
            <p:cNvPr id="5122" name="Object 4"/>
            <p:cNvGraphicFramePr>
              <a:graphicFrameLocks/>
            </p:cNvGraphicFramePr>
            <p:nvPr/>
          </p:nvGraphicFramePr>
          <p:xfrm>
            <a:off x="131" y="602"/>
            <a:ext cx="5662" cy="5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9782251" imgH="6496202" progId="Excel.Sheet.8">
                    <p:embed/>
                  </p:oleObj>
                </mc:Choice>
                <mc:Fallback>
                  <p:oleObj name="Worksheet" r:id="rId2" imgW="9782251" imgH="6496202" progId="Excel.Sheet.8">
                    <p:embed/>
                    <p:pic>
                      <p:nvPicPr>
                        <p:cNvPr id="5122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2"/>
                          <a:ext cx="5662" cy="5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5129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5130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5127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5128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Scoreboard  Cycle 3</a:t>
            </a:r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-285750" y="714375"/>
            <a:ext cx="9620250" cy="6143625"/>
            <a:chOff x="0" y="336"/>
            <a:chExt cx="5793" cy="5718"/>
          </a:xfrm>
        </p:grpSpPr>
        <p:graphicFrame>
          <p:nvGraphicFramePr>
            <p:cNvPr id="6146" name="Object 4"/>
            <p:cNvGraphicFramePr>
              <a:graphicFrameLocks/>
            </p:cNvGraphicFramePr>
            <p:nvPr/>
          </p:nvGraphicFramePr>
          <p:xfrm>
            <a:off x="131" y="602"/>
            <a:ext cx="5662" cy="5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9782251" imgH="6496202" progId="Excel.Sheet.8">
                    <p:embed/>
                  </p:oleObj>
                </mc:Choice>
                <mc:Fallback>
                  <p:oleObj name="Worksheet" r:id="rId2" imgW="9782251" imgH="6496202" progId="Excel.Sheet.8">
                    <p:embed/>
                    <p:pic>
                      <p:nvPicPr>
                        <p:cNvPr id="6146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2"/>
                          <a:ext cx="5662" cy="5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49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6153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6154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6150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6151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6152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Scoreboard  Cycle 4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-285750" y="714375"/>
            <a:ext cx="9620250" cy="6143625"/>
            <a:chOff x="0" y="336"/>
            <a:chExt cx="5793" cy="5718"/>
          </a:xfrm>
        </p:grpSpPr>
        <p:graphicFrame>
          <p:nvGraphicFramePr>
            <p:cNvPr id="7170" name="Object 4"/>
            <p:cNvGraphicFramePr>
              <a:graphicFrameLocks/>
            </p:cNvGraphicFramePr>
            <p:nvPr/>
          </p:nvGraphicFramePr>
          <p:xfrm>
            <a:off x="131" y="602"/>
            <a:ext cx="5662" cy="5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9782251" imgH="6496202" progId="Excel.Sheet.8">
                    <p:embed/>
                  </p:oleObj>
                </mc:Choice>
                <mc:Fallback>
                  <p:oleObj name="Worksheet" r:id="rId2" imgW="9782251" imgH="6496202" progId="Excel.Sheet.8">
                    <p:embed/>
                    <p:pic>
                      <p:nvPicPr>
                        <p:cNvPr id="717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2"/>
                          <a:ext cx="5662" cy="5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7177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7178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174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7175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7176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Scoreboard  Cycle 5 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251520" y="764704"/>
            <a:ext cx="8892480" cy="6017096"/>
            <a:chOff x="0" y="336"/>
            <a:chExt cx="9021" cy="9163"/>
          </a:xfrm>
        </p:grpSpPr>
        <p:graphicFrame>
          <p:nvGraphicFramePr>
            <p:cNvPr id="8194" name="Objec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23113042"/>
                </p:ext>
              </p:extLst>
            </p:nvPr>
          </p:nvGraphicFramePr>
          <p:xfrm>
            <a:off x="131" y="608"/>
            <a:ext cx="8890" cy="8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3" imgW="10249040" imgH="6521631" progId="Excel.Sheet.8">
                    <p:embed/>
                  </p:oleObj>
                </mc:Choice>
                <mc:Fallback>
                  <p:oleObj name="Worksheet" r:id="rId3" imgW="10249040" imgH="6521631" progId="Excel.Sheet.8">
                    <p:embed/>
                    <p:pic>
                      <p:nvPicPr>
                        <p:cNvPr id="8194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8"/>
                          <a:ext cx="8890" cy="88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197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8201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8202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198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8199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8200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Scoreboard  Cycle 6 </a:t>
            </a:r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-285750" y="714375"/>
            <a:ext cx="9620250" cy="6143625"/>
            <a:chOff x="0" y="336"/>
            <a:chExt cx="5779" cy="6144"/>
          </a:xfrm>
        </p:grpSpPr>
        <p:graphicFrame>
          <p:nvGraphicFramePr>
            <p:cNvPr id="9218" name="Object 4"/>
            <p:cNvGraphicFramePr>
              <a:graphicFrameLocks/>
            </p:cNvGraphicFramePr>
            <p:nvPr/>
          </p:nvGraphicFramePr>
          <p:xfrm>
            <a:off x="131" y="606"/>
            <a:ext cx="5648" cy="5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9782251" imgH="6496202" progId="Excel.Sheet.8">
                    <p:embed/>
                  </p:oleObj>
                </mc:Choice>
                <mc:Fallback>
                  <p:oleObj name="Worksheet" r:id="rId2" imgW="9782251" imgH="6496202" progId="Excel.Sheet.8">
                    <p:embed/>
                    <p:pic>
                      <p:nvPicPr>
                        <p:cNvPr id="9218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6"/>
                          <a:ext cx="5648" cy="58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9225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9226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9222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9223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9224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Scoreboard  Cycle 7 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-285750" y="928688"/>
            <a:ext cx="9791700" cy="5929312"/>
            <a:chOff x="0" y="336"/>
            <a:chExt cx="5824" cy="7424"/>
          </a:xfrm>
        </p:grpSpPr>
        <p:graphicFrame>
          <p:nvGraphicFramePr>
            <p:cNvPr id="10242" name="Object 4"/>
            <p:cNvGraphicFramePr>
              <a:graphicFrameLocks/>
            </p:cNvGraphicFramePr>
            <p:nvPr/>
          </p:nvGraphicFramePr>
          <p:xfrm>
            <a:off x="129" y="611"/>
            <a:ext cx="5695" cy="7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9782251" imgH="6505651" progId="Excel.Sheet.8">
                    <p:embed/>
                  </p:oleObj>
                </mc:Choice>
                <mc:Fallback>
                  <p:oleObj name="Worksheet" r:id="rId2" imgW="9782251" imgH="6505651" progId="Excel.Sheet.8">
                    <p:embed/>
                    <p:pic>
                      <p:nvPicPr>
                        <p:cNvPr id="10242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" y="611"/>
                          <a:ext cx="5695" cy="7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45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10249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10250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10247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10248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Scoreboard  Cycle 8 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-214313" y="1052513"/>
            <a:ext cx="9496426" cy="6210300"/>
            <a:chOff x="0" y="48"/>
            <a:chExt cx="5861" cy="7747"/>
          </a:xfrm>
        </p:grpSpPr>
        <p:graphicFrame>
          <p:nvGraphicFramePr>
            <p:cNvPr id="11266" name="Object 4"/>
            <p:cNvGraphicFramePr>
              <a:graphicFrameLocks/>
            </p:cNvGraphicFramePr>
            <p:nvPr/>
          </p:nvGraphicFramePr>
          <p:xfrm>
            <a:off x="174" y="48"/>
            <a:ext cx="5687" cy="7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9782251" imgH="6515100" progId="Excel.Sheet.8">
                    <p:embed/>
                  </p:oleObj>
                </mc:Choice>
                <mc:Fallback>
                  <p:oleObj name="Worksheet" r:id="rId2" imgW="9782251" imgH="6515100" progId="Excel.Sheet.8">
                    <p:embed/>
                    <p:pic>
                      <p:nvPicPr>
                        <p:cNvPr id="11266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" y="48"/>
                          <a:ext cx="5687" cy="77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69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11273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11274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1270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11271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11272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Scoreboard  Cycle 9 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-285750" y="714375"/>
            <a:ext cx="9429750" cy="6143625"/>
            <a:chOff x="0" y="336"/>
            <a:chExt cx="5779" cy="7241"/>
          </a:xfrm>
        </p:grpSpPr>
        <p:graphicFrame>
          <p:nvGraphicFramePr>
            <p:cNvPr id="12290" name="Object 4"/>
            <p:cNvGraphicFramePr>
              <a:graphicFrameLocks/>
            </p:cNvGraphicFramePr>
            <p:nvPr/>
          </p:nvGraphicFramePr>
          <p:xfrm>
            <a:off x="133" y="598"/>
            <a:ext cx="5646" cy="6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9782251" imgH="6524549" progId="Excel.Sheet.8">
                    <p:embed/>
                  </p:oleObj>
                </mc:Choice>
                <mc:Fallback>
                  <p:oleObj name="Worksheet" r:id="rId2" imgW="9782251" imgH="6524549" progId="Excel.Sheet.8">
                    <p:embed/>
                    <p:pic>
                      <p:nvPicPr>
                        <p:cNvPr id="1229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98"/>
                          <a:ext cx="5646" cy="69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293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12297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12298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2294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12295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12296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Scoreboard  Cycle 10 </a:t>
            </a:r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-285750" y="714375"/>
            <a:ext cx="9429750" cy="6143625"/>
            <a:chOff x="0" y="336"/>
            <a:chExt cx="5779" cy="7280"/>
          </a:xfrm>
        </p:grpSpPr>
        <p:graphicFrame>
          <p:nvGraphicFramePr>
            <p:cNvPr id="14338" name="Object 4"/>
            <p:cNvGraphicFramePr>
              <a:graphicFrameLocks/>
            </p:cNvGraphicFramePr>
            <p:nvPr/>
          </p:nvGraphicFramePr>
          <p:xfrm>
            <a:off x="133" y="598"/>
            <a:ext cx="5646" cy="7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9782251" imgH="6658051" progId="Excel.Sheet.8">
                    <p:embed/>
                  </p:oleObj>
                </mc:Choice>
                <mc:Fallback>
                  <p:oleObj name="Worksheet" r:id="rId2" imgW="9782251" imgH="6658051" progId="Excel.Sheet.8">
                    <p:embed/>
                    <p:pic>
                      <p:nvPicPr>
                        <p:cNvPr id="14338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98"/>
                          <a:ext cx="5646" cy="70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41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14345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14346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4342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14343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14344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Scoreboard  Cycle 11 </a:t>
            </a:r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-285750" y="714375"/>
            <a:ext cx="9429750" cy="6143625"/>
            <a:chOff x="0" y="336"/>
            <a:chExt cx="5779" cy="7720"/>
          </a:xfrm>
        </p:grpSpPr>
        <p:graphicFrame>
          <p:nvGraphicFramePr>
            <p:cNvPr id="15362" name="Object 4"/>
            <p:cNvGraphicFramePr>
              <a:graphicFrameLocks/>
            </p:cNvGraphicFramePr>
            <p:nvPr/>
          </p:nvGraphicFramePr>
          <p:xfrm>
            <a:off x="133" y="594"/>
            <a:ext cx="5646" cy="7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9782251" imgH="6658051" progId="Excel.Sheet.8">
                    <p:embed/>
                  </p:oleObj>
                </mc:Choice>
                <mc:Fallback>
                  <p:oleObj name="Worksheet" r:id="rId2" imgW="9782251" imgH="6658051" progId="Excel.Sheet.8">
                    <p:embed/>
                    <p:pic>
                      <p:nvPicPr>
                        <p:cNvPr id="15362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94"/>
                          <a:ext cx="5646" cy="7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65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15369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15370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5366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15367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15368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50937" y="476672"/>
            <a:ext cx="7993063" cy="766763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What is Instruction-Level Parallelism ?</a:t>
            </a:r>
          </a:p>
        </p:txBody>
      </p:sp>
      <p:sp>
        <p:nvSpPr>
          <p:cNvPr id="1003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557338"/>
            <a:ext cx="9429784" cy="457517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Instruction-level parallelism</a:t>
            </a:r>
          </a:p>
          <a:p>
            <a:pPr lvl="1" eaLnBrk="1" hangingPunct="1"/>
            <a:r>
              <a:rPr lang="en-US" altLang="zh-CN" sz="3200" dirty="0">
                <a:solidFill>
                  <a:srgbClr val="FF0000"/>
                </a:solidFill>
                <a:latin typeface="Comic Sans MS" pitchFamily="66" charset="0"/>
                <a:ea typeface="Palatino"/>
                <a:cs typeface="Palatino"/>
              </a:rPr>
              <a:t>The potential overlap among instructions</a:t>
            </a:r>
          </a:p>
          <a:p>
            <a:pPr eaLnBrk="1" hangingPunct="1"/>
            <a:r>
              <a:rPr lang="en-US" altLang="en-US" sz="2800" dirty="0">
                <a:solidFill>
                  <a:srgbClr val="0000FF"/>
                </a:solidFill>
                <a:latin typeface="Comic Sans MS" pitchFamily="66" charset="0"/>
              </a:rPr>
              <a:t>Basic Block </a:t>
            </a:r>
            <a:r>
              <a:rPr lang="en-US" altLang="en-US" sz="2800" dirty="0" err="1">
                <a:solidFill>
                  <a:srgbClr val="0000FF"/>
                </a:solidFill>
                <a:latin typeface="Comic Sans MS" pitchFamily="66" charset="0"/>
              </a:rPr>
              <a:t>ILP</a:t>
            </a:r>
            <a:r>
              <a:rPr lang="en-US" altLang="en-US" sz="2800" dirty="0">
                <a:solidFill>
                  <a:srgbClr val="0000FF"/>
                </a:solidFill>
                <a:latin typeface="Comic Sans MS" pitchFamily="66" charset="0"/>
              </a:rPr>
              <a:t> is quite small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  <a:latin typeface="Comic Sans MS" pitchFamily="66" charset="0"/>
              </a:rPr>
              <a:t>Basic Block</a:t>
            </a:r>
            <a:r>
              <a:rPr lang="en-US" altLang="en-US" sz="2400" dirty="0">
                <a:latin typeface="Comic Sans MS" pitchFamily="66" charset="0"/>
              </a:rPr>
              <a:t>: a straight-line code sequence with no branches in except to the entry and no branches out except at the exit</a:t>
            </a:r>
          </a:p>
          <a:p>
            <a:pPr lvl="1" eaLnBrk="1" hangingPunct="1"/>
            <a:r>
              <a:rPr lang="en-US" altLang="en-US" sz="2400" dirty="0">
                <a:latin typeface="Comic Sans MS" pitchFamily="66" charset="0"/>
              </a:rPr>
              <a:t>average dynamic branch frequency 15% to 25% </a:t>
            </a:r>
            <a:br>
              <a:rPr lang="en-US" altLang="en-US" sz="2400" dirty="0">
                <a:latin typeface="Comic Sans MS" pitchFamily="66" charset="0"/>
              </a:rPr>
            </a:br>
            <a:r>
              <a:rPr lang="en-US" altLang="en-US" sz="2400" dirty="0">
                <a:latin typeface="Comic Sans MS" pitchFamily="66" charset="0"/>
              </a:rPr>
              <a:t>=&gt; 4 to 7 instructions execute between a pair of branches</a:t>
            </a:r>
          </a:p>
          <a:p>
            <a:pPr lvl="1" eaLnBrk="1" hangingPunct="1"/>
            <a:r>
              <a:rPr lang="en-US" altLang="en-US" sz="2400" dirty="0">
                <a:latin typeface="Comic Sans MS" pitchFamily="66" charset="0"/>
              </a:rPr>
              <a:t>Plus instructions in BB likely to depend on each other</a:t>
            </a:r>
            <a:endParaRPr lang="en-US" altLang="zh-CN" sz="3200" dirty="0">
              <a:solidFill>
                <a:srgbClr val="FF0000"/>
              </a:solidFill>
              <a:latin typeface="Comic Sans MS" pitchFamily="66" charset="0"/>
              <a:ea typeface="Palatino"/>
              <a:cs typeface="Palatino"/>
            </a:endParaRPr>
          </a:p>
          <a:p>
            <a:pPr lvl="1" eaLnBrk="1" hangingPunct="1"/>
            <a:endParaRPr lang="en-US" altLang="zh-CN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Scoreboard  Cycle 12 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-285750" y="714375"/>
            <a:ext cx="9429750" cy="6497638"/>
            <a:chOff x="0" y="336"/>
            <a:chExt cx="5779" cy="8164"/>
          </a:xfrm>
        </p:grpSpPr>
        <p:graphicFrame>
          <p:nvGraphicFramePr>
            <p:cNvPr id="16386" name="Object 4"/>
            <p:cNvGraphicFramePr>
              <a:graphicFrameLocks/>
            </p:cNvGraphicFramePr>
            <p:nvPr/>
          </p:nvGraphicFramePr>
          <p:xfrm>
            <a:off x="133" y="587"/>
            <a:ext cx="5646" cy="7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9782251" imgH="6658051" progId="Excel.Sheet.8">
                    <p:embed/>
                  </p:oleObj>
                </mc:Choice>
                <mc:Fallback>
                  <p:oleObj name="Worksheet" r:id="rId2" imgW="9782251" imgH="6658051" progId="Excel.Sheet.8">
                    <p:embed/>
                    <p:pic>
                      <p:nvPicPr>
                        <p:cNvPr id="16386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87"/>
                          <a:ext cx="5646" cy="7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89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16393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16394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6390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16391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16392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Scoreboard  Cycle 15 </a:t>
            </a:r>
          </a:p>
        </p:txBody>
      </p:sp>
      <p:grpSp>
        <p:nvGrpSpPr>
          <p:cNvPr id="17412" name="Group 3"/>
          <p:cNvGrpSpPr>
            <a:grpSpLocks/>
          </p:cNvGrpSpPr>
          <p:nvPr/>
        </p:nvGrpSpPr>
        <p:grpSpPr bwMode="auto">
          <a:xfrm>
            <a:off x="-285750" y="714375"/>
            <a:ext cx="9429750" cy="6143625"/>
            <a:chOff x="0" y="336"/>
            <a:chExt cx="5779" cy="8164"/>
          </a:xfrm>
        </p:grpSpPr>
        <p:graphicFrame>
          <p:nvGraphicFramePr>
            <p:cNvPr id="17410" name="Object 4"/>
            <p:cNvGraphicFramePr>
              <a:graphicFrameLocks/>
            </p:cNvGraphicFramePr>
            <p:nvPr/>
          </p:nvGraphicFramePr>
          <p:xfrm>
            <a:off x="133" y="587"/>
            <a:ext cx="5646" cy="7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9782251" imgH="6658051" progId="Excel.Sheet.8">
                    <p:embed/>
                  </p:oleObj>
                </mc:Choice>
                <mc:Fallback>
                  <p:oleObj name="Worksheet" r:id="rId2" imgW="9782251" imgH="6658051" progId="Excel.Sheet.8">
                    <p:embed/>
                    <p:pic>
                      <p:nvPicPr>
                        <p:cNvPr id="1741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87"/>
                          <a:ext cx="5646" cy="7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17417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17418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7414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17415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17416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Scoreboard  Cycle 16 </a:t>
            </a:r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-285750" y="714375"/>
            <a:ext cx="9429750" cy="6143625"/>
            <a:chOff x="0" y="336"/>
            <a:chExt cx="5779" cy="8635"/>
          </a:xfrm>
        </p:grpSpPr>
        <p:graphicFrame>
          <p:nvGraphicFramePr>
            <p:cNvPr id="18434" name="Object 4"/>
            <p:cNvGraphicFramePr>
              <a:graphicFrameLocks/>
            </p:cNvGraphicFramePr>
            <p:nvPr/>
          </p:nvGraphicFramePr>
          <p:xfrm>
            <a:off x="133" y="579"/>
            <a:ext cx="5646" cy="8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9782251" imgH="6667500" progId="Excel.Sheet.8">
                    <p:embed/>
                  </p:oleObj>
                </mc:Choice>
                <mc:Fallback>
                  <p:oleObj name="Worksheet" r:id="rId2" imgW="9782251" imgH="6667500" progId="Excel.Sheet.8">
                    <p:embed/>
                    <p:pic>
                      <p:nvPicPr>
                        <p:cNvPr id="18434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79"/>
                          <a:ext cx="5646" cy="8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37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18438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18439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Scoreboard  Cycle 17 </a:t>
            </a:r>
          </a:p>
        </p:txBody>
      </p:sp>
      <p:grpSp>
        <p:nvGrpSpPr>
          <p:cNvPr id="19460" name="Group 3"/>
          <p:cNvGrpSpPr>
            <a:grpSpLocks/>
          </p:cNvGrpSpPr>
          <p:nvPr/>
        </p:nvGrpSpPr>
        <p:grpSpPr bwMode="auto">
          <a:xfrm>
            <a:off x="-285750" y="714375"/>
            <a:ext cx="9429750" cy="6143625"/>
            <a:chOff x="0" y="336"/>
            <a:chExt cx="5779" cy="8635"/>
          </a:xfrm>
        </p:grpSpPr>
        <p:graphicFrame>
          <p:nvGraphicFramePr>
            <p:cNvPr id="19458" name="Object 4"/>
            <p:cNvGraphicFramePr>
              <a:graphicFrameLocks/>
            </p:cNvGraphicFramePr>
            <p:nvPr/>
          </p:nvGraphicFramePr>
          <p:xfrm>
            <a:off x="133" y="579"/>
            <a:ext cx="5646" cy="8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9782251" imgH="6667500" progId="Excel.Sheet.8">
                    <p:embed/>
                  </p:oleObj>
                </mc:Choice>
                <mc:Fallback>
                  <p:oleObj name="Worksheet" r:id="rId2" imgW="9782251" imgH="6667500" progId="Excel.Sheet.8">
                    <p:embed/>
                    <p:pic>
                      <p:nvPicPr>
                        <p:cNvPr id="19458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79"/>
                          <a:ext cx="5646" cy="8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61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19462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19463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Scoreboard  Cycle 18 </a:t>
            </a:r>
          </a:p>
        </p:txBody>
      </p:sp>
      <p:grpSp>
        <p:nvGrpSpPr>
          <p:cNvPr id="20484" name="Group 3"/>
          <p:cNvGrpSpPr>
            <a:grpSpLocks/>
          </p:cNvGrpSpPr>
          <p:nvPr/>
        </p:nvGrpSpPr>
        <p:grpSpPr bwMode="auto">
          <a:xfrm>
            <a:off x="-285750" y="714375"/>
            <a:ext cx="9429750" cy="6143625"/>
            <a:chOff x="0" y="336"/>
            <a:chExt cx="5779" cy="8635"/>
          </a:xfrm>
        </p:grpSpPr>
        <p:graphicFrame>
          <p:nvGraphicFramePr>
            <p:cNvPr id="20482" name="Object 4"/>
            <p:cNvGraphicFramePr>
              <a:graphicFrameLocks/>
            </p:cNvGraphicFramePr>
            <p:nvPr/>
          </p:nvGraphicFramePr>
          <p:xfrm>
            <a:off x="133" y="579"/>
            <a:ext cx="5646" cy="8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9782251" imgH="6667500" progId="Excel.Sheet.8">
                    <p:embed/>
                  </p:oleObj>
                </mc:Choice>
                <mc:Fallback>
                  <p:oleObj name="Worksheet" r:id="rId2" imgW="9782251" imgH="6667500" progId="Excel.Sheet.8">
                    <p:embed/>
                    <p:pic>
                      <p:nvPicPr>
                        <p:cNvPr id="20482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79"/>
                          <a:ext cx="5646" cy="8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85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20486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20487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Scoreboard  Cycle 19 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-285750" y="714375"/>
            <a:ext cx="9429750" cy="6143625"/>
            <a:chOff x="0" y="336"/>
            <a:chExt cx="5779" cy="8635"/>
          </a:xfrm>
        </p:grpSpPr>
        <p:graphicFrame>
          <p:nvGraphicFramePr>
            <p:cNvPr id="21506" name="Object 4"/>
            <p:cNvGraphicFramePr>
              <a:graphicFrameLocks/>
            </p:cNvGraphicFramePr>
            <p:nvPr/>
          </p:nvGraphicFramePr>
          <p:xfrm>
            <a:off x="133" y="579"/>
            <a:ext cx="5646" cy="8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9782251" imgH="6667500" progId="Excel.Sheet.8">
                    <p:embed/>
                  </p:oleObj>
                </mc:Choice>
                <mc:Fallback>
                  <p:oleObj name="Worksheet" r:id="rId2" imgW="9782251" imgH="6667500" progId="Excel.Sheet.8">
                    <p:embed/>
                    <p:pic>
                      <p:nvPicPr>
                        <p:cNvPr id="21506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79"/>
                          <a:ext cx="5646" cy="8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09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21510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21511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6013" y="0"/>
            <a:ext cx="8027987" cy="936625"/>
          </a:xfrm>
        </p:spPr>
        <p:txBody>
          <a:bodyPr/>
          <a:lstStyle/>
          <a:p>
            <a:pPr eaLnBrk="1" hangingPunct="1"/>
            <a:r>
              <a:rPr lang="en-US" altLang="zh-CN"/>
              <a:t>Limitations of Scoreboard-1</a:t>
            </a:r>
          </a:p>
        </p:txBody>
      </p:sp>
      <p:sp>
        <p:nvSpPr>
          <p:cNvPr id="1290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2288" y="1428750"/>
            <a:ext cx="8621712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ILP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If we can't find independent instructions to execute, scoreboard (or any dynamic scheduling scheme for that matter) helps very little.</a:t>
            </a:r>
            <a:r>
              <a:rPr lang="en-US" altLang="zh-CN" sz="2400" dirty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Size of the "issued" queue</a:t>
            </a:r>
            <a:r>
              <a:rPr lang="en-US" altLang="zh-CN" sz="2800" dirty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determines how far ahead the CPU can look for instructions to execute in parallel. </a:t>
            </a:r>
            <a:endParaRPr lang="en-US" altLang="zh-CN" sz="2400" dirty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It's called the </a:t>
            </a: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window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. </a:t>
            </a:r>
            <a:endParaRPr lang="en-US" altLang="zh-CN" sz="2400" dirty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For now, we assume that a </a:t>
            </a: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window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can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mic Sans MS" pitchFamily="66" charset="0"/>
                <a:ea typeface="Palatino"/>
                <a:cs typeface="Palatino"/>
              </a:rPr>
              <a:t>not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span a branch.</a:t>
            </a:r>
            <a:r>
              <a:rPr lang="en-US" altLang="zh-CN" sz="2400" dirty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In other words, the window includes instructions only within basic blocks.</a:t>
            </a:r>
            <a:endParaRPr lang="en-US" altLang="zh-CN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214313"/>
            <a:ext cx="7812087" cy="839787"/>
          </a:xfrm>
        </p:spPr>
        <p:txBody>
          <a:bodyPr/>
          <a:lstStyle/>
          <a:p>
            <a:pPr eaLnBrk="1" hangingPunct="1"/>
            <a:r>
              <a:rPr lang="en-US" altLang="zh-CN" sz="4000"/>
              <a:t>Limitations of Scoreboard-2</a:t>
            </a:r>
          </a:p>
        </p:txBody>
      </p:sp>
      <p:sp>
        <p:nvSpPr>
          <p:cNvPr id="1300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2288" y="1428750"/>
            <a:ext cx="8621712" cy="4897438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Number, types, and speed of the functional units</a:t>
            </a:r>
            <a:r>
              <a:rPr lang="en-US" altLang="zh-CN" sz="2800">
                <a:latin typeface="Comic Sans MS" pitchFamily="66" charset="0"/>
              </a:rPr>
              <a:t> </a:t>
            </a:r>
          </a:p>
          <a:p>
            <a:pPr lvl="1" eaLnBrk="1" hangingPunct="1"/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determines how often a structural hazard results in stall.</a:t>
            </a:r>
            <a:r>
              <a:rPr lang="en-US" altLang="zh-CN" sz="2400">
                <a:latin typeface="Comic Sans MS" pitchFamily="66" charset="0"/>
              </a:rPr>
              <a:t> </a:t>
            </a:r>
          </a:p>
          <a:p>
            <a:pPr eaLnBrk="1" hangingPunct="1"/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presence of anti-dependences and output dependences</a:t>
            </a:r>
            <a:r>
              <a:rPr lang="en-US" altLang="zh-CN" sz="2800">
                <a:latin typeface="Comic Sans MS" pitchFamily="66" charset="0"/>
              </a:rPr>
              <a:t> </a:t>
            </a:r>
          </a:p>
          <a:p>
            <a:pPr lvl="1" eaLnBrk="1" hangingPunct="1"/>
            <a:r>
              <a:rPr lang="en-US" altLang="zh-CN" sz="2400" b="1">
                <a:solidFill>
                  <a:srgbClr val="CC00FF"/>
                </a:solidFill>
                <a:latin typeface="Comic Sans MS" pitchFamily="66" charset="0"/>
                <a:ea typeface="Palatino"/>
                <a:cs typeface="Palatino"/>
              </a:rPr>
              <a:t>WAR</a:t>
            </a:r>
            <a:r>
              <a:rPr lang="en-US" altLang="zh-CN" sz="2400">
                <a:latin typeface="Comic Sans MS" pitchFamily="66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and </a:t>
            </a:r>
            <a:r>
              <a:rPr lang="en-US" altLang="zh-CN" sz="2400" b="1">
                <a:solidFill>
                  <a:srgbClr val="CC00FF"/>
                </a:solidFill>
                <a:latin typeface="Comic Sans MS" pitchFamily="66" charset="0"/>
                <a:ea typeface="Palatino"/>
                <a:cs typeface="Palatino"/>
              </a:rPr>
              <a:t>WAW</a:t>
            </a:r>
            <a:r>
              <a:rPr lang="en-US" altLang="zh-CN" sz="2400">
                <a:latin typeface="Comic Sans MS" pitchFamily="66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hazards limit the scoreboard more than </a:t>
            </a: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RAW</a:t>
            </a:r>
            <a:r>
              <a:rPr lang="en-US" altLang="zh-CN" sz="2400">
                <a:latin typeface="Comic Sans MS" pitchFamily="66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hazards, </a:t>
            </a:r>
            <a:r>
              <a:rPr lang="en-US" altLang="zh-CN" sz="2400">
                <a:solidFill>
                  <a:srgbClr val="CC00FF"/>
                </a:solidFill>
                <a:latin typeface="Comic Sans MS" pitchFamily="66" charset="0"/>
                <a:ea typeface="Palatino"/>
                <a:cs typeface="Palatino"/>
              </a:rPr>
              <a:t>lead to WAR and WAW stalls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. </a:t>
            </a:r>
            <a:endParaRPr lang="en-US" altLang="zh-CN" sz="2400">
              <a:latin typeface="Comic Sans MS" pitchFamily="66" charset="0"/>
            </a:endParaRPr>
          </a:p>
          <a:p>
            <a:pPr lvl="1" eaLnBrk="1" hangingPunct="1"/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 </a:t>
            </a: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RAW</a:t>
            </a:r>
            <a:r>
              <a:rPr lang="en-US" altLang="zh-CN" sz="2400">
                <a:latin typeface="Comic Sans MS" pitchFamily="66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hazards are problems for any technique.</a:t>
            </a:r>
            <a:r>
              <a:rPr lang="en-US" altLang="zh-CN" sz="2400">
                <a:latin typeface="Comic Sans MS" pitchFamily="66" charset="0"/>
              </a:rPr>
              <a:t> </a:t>
            </a:r>
          </a:p>
          <a:p>
            <a:pPr lvl="1" eaLnBrk="1" hangingPunct="1"/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But </a:t>
            </a: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WAR</a:t>
            </a:r>
            <a:r>
              <a:rPr lang="en-US" altLang="zh-CN" sz="2400">
                <a:latin typeface="Comic Sans MS" pitchFamily="66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and </a:t>
            </a: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WAW</a:t>
            </a:r>
            <a:r>
              <a:rPr lang="en-US" altLang="zh-CN" sz="2400">
                <a:latin typeface="Comic Sans MS" pitchFamily="66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hazards can be solved in ways other than scoreboards.</a:t>
            </a:r>
            <a:endParaRPr lang="en-US" altLang="zh-CN" sz="240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740650" cy="12954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Dynamic Scheduling with </a:t>
            </a:r>
            <a:br>
              <a:rPr lang="en-US" altLang="zh-CN" sz="4000"/>
            </a:br>
            <a:r>
              <a:rPr lang="en-US" altLang="zh-CN" sz="4000"/>
              <a:t>Tomasulo’s Algorithm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09550" y="1524000"/>
            <a:ext cx="8934450" cy="48768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For IBM 360/91 (before caches!)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Goal: </a:t>
            </a: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High Performance without special compilers</a:t>
            </a:r>
            <a:endParaRPr lang="en-US" altLang="zh-CN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Small number of floating point registers (4 in 360) prevented interesting compiler scheduling of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This led Tomasulo to try to figure out how to get more effective registers — </a:t>
            </a:r>
            <a:r>
              <a:rPr lang="en-US" altLang="zh-CN" sz="2400">
                <a:solidFill>
                  <a:srgbClr val="FF0000"/>
                </a:solidFill>
                <a:latin typeface="Comic Sans MS" pitchFamily="66" charset="0"/>
              </a:rPr>
              <a:t>renaming in hardware!</a:t>
            </a:r>
            <a:r>
              <a:rPr lang="en-US" altLang="zh-CN" sz="2400">
                <a:solidFill>
                  <a:schemeClr val="hlink"/>
                </a:solidFill>
                <a:latin typeface="Comic Sans MS" pitchFamily="66" charset="0"/>
              </a:rPr>
              <a:t> </a:t>
            </a:r>
            <a:endParaRPr lang="en-US" altLang="zh-CN" sz="240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Why Study 1966 Computer?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The descendants of this have flourished!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Alpha 21264, HP 8000, MIPS 10000, Pentium III, PowerPC 604, …</a:t>
            </a:r>
          </a:p>
        </p:txBody>
      </p:sp>
    </p:spTree>
  </p:cSld>
  <p:clrMapOvr>
    <a:masterClrMapping/>
  </p:clrMapOvr>
  <p:transition spd="slow">
    <p:pull dir="r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753350" cy="8366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Tomasulo Algorithm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5600" y="1125538"/>
            <a:ext cx="8788400" cy="48006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Control &amp; buffers </a:t>
            </a:r>
            <a:r>
              <a:rPr lang="en-US" altLang="zh-CN" sz="2400" u="sng" dirty="0">
                <a:solidFill>
                  <a:srgbClr val="FF0000"/>
                </a:solidFill>
                <a:latin typeface="Comic Sans MS" pitchFamily="66" charset="0"/>
              </a:rPr>
              <a:t>distributed</a:t>
            </a:r>
            <a:r>
              <a:rPr lang="en-US" altLang="zh-CN" sz="2400" dirty="0">
                <a:latin typeface="Comic Sans MS" pitchFamily="66" charset="0"/>
              </a:rPr>
              <a:t> with Function Units (FU)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FU buffers called “</a:t>
            </a:r>
            <a:r>
              <a:rPr lang="en-US" altLang="zh-CN" sz="2400" u="sng" dirty="0">
                <a:solidFill>
                  <a:srgbClr val="FF0000"/>
                </a:solidFill>
                <a:latin typeface="Comic Sans MS" pitchFamily="66" charset="0"/>
              </a:rPr>
              <a:t>reservation stations</a:t>
            </a:r>
            <a:r>
              <a:rPr lang="en-US" altLang="zh-CN" sz="2400" dirty="0">
                <a:latin typeface="Comic Sans MS" pitchFamily="66" charset="0"/>
              </a:rPr>
              <a:t>”; have pending operands</a:t>
            </a:r>
            <a:endParaRPr lang="en-US" altLang="zh-CN" sz="2000" dirty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Registers in instructions replaced by values or pointers to reservation stations(RS); called  </a:t>
            </a:r>
            <a:r>
              <a:rPr lang="en-US" altLang="zh-CN" sz="2400" u="sng" dirty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sz="2400" u="sng" dirty="0">
                <a:solidFill>
                  <a:srgbClr val="FF0000"/>
                </a:solidFill>
                <a:latin typeface="Comic Sans MS" pitchFamily="66" charset="0"/>
              </a:rPr>
              <a:t>renaming</a:t>
            </a:r>
            <a:r>
              <a:rPr lang="en-US" altLang="zh-CN" sz="2400" dirty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altLang="zh-CN" sz="2400" dirty="0">
                <a:latin typeface="Comic Sans MS" pitchFamily="66" charset="0"/>
              </a:rPr>
              <a:t>;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avoids WAR, WAW hazards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More reservation stations than registers, so can do optimizations compilers can’t</a:t>
            </a:r>
            <a:endParaRPr lang="en-US" altLang="zh-CN" sz="2000" dirty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Results to FU from RS, </a:t>
            </a:r>
            <a:r>
              <a:rPr lang="en-US" altLang="zh-CN" sz="2400" u="sng" dirty="0">
                <a:solidFill>
                  <a:srgbClr val="0000FF"/>
                </a:solidFill>
                <a:latin typeface="Comic Sans MS" pitchFamily="66" charset="0"/>
              </a:rPr>
              <a:t>not through registers</a:t>
            </a:r>
            <a:r>
              <a:rPr lang="en-US" altLang="zh-CN" sz="2400" dirty="0">
                <a:latin typeface="Comic Sans MS" pitchFamily="66" charset="0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over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u="sng" dirty="0">
                <a:solidFill>
                  <a:srgbClr val="FF0000"/>
                </a:solidFill>
                <a:latin typeface="Comic Sans MS" pitchFamily="66" charset="0"/>
              </a:rPr>
              <a:t>Common Data Bus</a:t>
            </a:r>
            <a:r>
              <a:rPr lang="en-US" altLang="zh-CN" sz="2400" u="sng" dirty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altLang="zh-CN" sz="2400" dirty="0">
                <a:latin typeface="Comic Sans MS" pitchFamily="66" charset="0"/>
              </a:rPr>
              <a:t>that broadcasts results to all FUs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Load and Stores treated as FUs with RSs as well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Integer instructions can go past branches, allowing </a:t>
            </a:r>
            <a:br>
              <a:rPr lang="en-US" altLang="zh-CN" sz="2400" dirty="0">
                <a:latin typeface="Comic Sans MS" pitchFamily="66" charset="0"/>
              </a:rPr>
            </a:br>
            <a:r>
              <a:rPr lang="en-US" altLang="zh-CN" sz="2400" dirty="0">
                <a:latin typeface="Comic Sans MS" pitchFamily="66" charset="0"/>
              </a:rPr>
              <a:t>FP ops beyond basic block in FP 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6013" y="0"/>
            <a:ext cx="8027987" cy="981075"/>
          </a:xfrm>
        </p:spPr>
        <p:txBody>
          <a:bodyPr/>
          <a:lstStyle/>
          <a:p>
            <a:pPr eaLnBrk="1" hangingPunct="1"/>
            <a:r>
              <a:rPr lang="en-US" altLang="en-US" sz="4000"/>
              <a:t>Instruction-Level Parallelism (ILP)</a:t>
            </a:r>
          </a:p>
        </p:txBody>
      </p:sp>
      <p:sp>
        <p:nvSpPr>
          <p:cNvPr id="1013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268413"/>
            <a:ext cx="8534400" cy="4876800"/>
          </a:xfrm>
        </p:spPr>
        <p:txBody>
          <a:bodyPr/>
          <a:lstStyle/>
          <a:p>
            <a:pPr marL="285750" indent="-285750" eaLnBrk="1" hangingPunct="1"/>
            <a:r>
              <a:rPr lang="en-US" altLang="en-US" sz="2800" dirty="0">
                <a:latin typeface="Comic Sans MS" pitchFamily="66" charset="0"/>
              </a:rPr>
              <a:t>To obtain substantial performance enhancements, we must exploit ILP across multiple basic blocks</a:t>
            </a:r>
          </a:p>
          <a:p>
            <a:pPr marL="285750" indent="-285750" eaLnBrk="1" hangingPunct="1"/>
            <a:endParaRPr lang="en-US" altLang="en-US" sz="2800" dirty="0">
              <a:latin typeface="Comic Sans MS" pitchFamily="66" charset="0"/>
            </a:endParaRPr>
          </a:p>
          <a:p>
            <a:pPr marL="285750" indent="-285750" eaLnBrk="1" hangingPunct="1"/>
            <a:r>
              <a:rPr lang="en-US" altLang="en-US" sz="2800" dirty="0">
                <a:latin typeface="Comic Sans MS" pitchFamily="66" charset="0"/>
              </a:rPr>
              <a:t>Simplest: </a:t>
            </a:r>
            <a:r>
              <a:rPr lang="en-US" altLang="en-US" sz="2800" u="sng" dirty="0">
                <a:solidFill>
                  <a:srgbClr val="FF0000"/>
                </a:solidFill>
                <a:latin typeface="Comic Sans MS" pitchFamily="66" charset="0"/>
              </a:rPr>
              <a:t>loop-level parallelism</a:t>
            </a:r>
            <a:r>
              <a:rPr lang="en-US" altLang="en-US" sz="2800" dirty="0">
                <a:latin typeface="Comic Sans MS" pitchFamily="66" charset="0"/>
              </a:rPr>
              <a:t> to exploit parallelism among iterations of a loop</a:t>
            </a:r>
          </a:p>
          <a:p>
            <a:pPr marL="685800" lvl="1" indent="-228600" eaLnBrk="1" hangingPunct="1"/>
            <a:r>
              <a:rPr lang="en-US" altLang="en-US" sz="2400" dirty="0">
                <a:latin typeface="Comic Sans MS" pitchFamily="66" charset="0"/>
              </a:rPr>
              <a:t>Vector is one way</a:t>
            </a:r>
          </a:p>
          <a:p>
            <a:pPr marL="685800" lvl="1" indent="-228600" eaLnBrk="1" hangingPunct="1"/>
            <a:r>
              <a:rPr lang="en-US" altLang="en-US" sz="2400" dirty="0">
                <a:latin typeface="Comic Sans MS" pitchFamily="66" charset="0"/>
              </a:rPr>
              <a:t>If not vector, then either dynamic via branch prediction or static via loop unrolling by compiler</a:t>
            </a:r>
          </a:p>
        </p:txBody>
      </p:sp>
    </p:spTree>
  </p:cSld>
  <p:clrMapOvr>
    <a:masterClrMapping/>
  </p:clrMapOvr>
  <p:transition spd="slow">
    <p:pull dir="r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129463" cy="8366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Tomasulo Organization</a:t>
            </a:r>
          </a:p>
        </p:txBody>
      </p:sp>
      <p:grpSp>
        <p:nvGrpSpPr>
          <p:cNvPr id="134147" name="Group 3"/>
          <p:cNvGrpSpPr>
            <a:grpSpLocks/>
          </p:cNvGrpSpPr>
          <p:nvPr/>
        </p:nvGrpSpPr>
        <p:grpSpPr bwMode="auto">
          <a:xfrm>
            <a:off x="0" y="692150"/>
            <a:ext cx="8943975" cy="5661025"/>
            <a:chOff x="0" y="576"/>
            <a:chExt cx="5634" cy="3566"/>
          </a:xfrm>
        </p:grpSpPr>
        <p:grpSp>
          <p:nvGrpSpPr>
            <p:cNvPr id="134148" name="Group 4"/>
            <p:cNvGrpSpPr>
              <a:grpSpLocks/>
            </p:cNvGrpSpPr>
            <p:nvPr/>
          </p:nvGrpSpPr>
          <p:grpSpPr bwMode="auto">
            <a:xfrm>
              <a:off x="0" y="958"/>
              <a:ext cx="5634" cy="3184"/>
              <a:chOff x="54" y="722"/>
              <a:chExt cx="5634" cy="3415"/>
            </a:xfrm>
          </p:grpSpPr>
          <p:grpSp>
            <p:nvGrpSpPr>
              <p:cNvPr id="134151" name="Group 5"/>
              <p:cNvGrpSpPr>
                <a:grpSpLocks/>
              </p:cNvGrpSpPr>
              <p:nvPr/>
            </p:nvGrpSpPr>
            <p:grpSpPr bwMode="auto">
              <a:xfrm>
                <a:off x="457" y="1402"/>
                <a:ext cx="576" cy="768"/>
                <a:chOff x="1872" y="1584"/>
                <a:chExt cx="576" cy="864"/>
              </a:xfrm>
            </p:grpSpPr>
            <p:sp>
              <p:nvSpPr>
                <p:cNvPr id="36870" name="Rectangle 6"/>
                <p:cNvSpPr>
                  <a:spLocks noChangeArrowheads="1"/>
                </p:cNvSpPr>
                <p:nvPr/>
              </p:nvSpPr>
              <p:spPr bwMode="auto">
                <a:xfrm>
                  <a:off x="1872" y="158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1" name="Rectangle 7"/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576" cy="1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2" name="Rectangle 8"/>
                <p:cNvSpPr>
                  <a:spLocks noChangeArrowheads="1"/>
                </p:cNvSpPr>
                <p:nvPr/>
              </p:nvSpPr>
              <p:spPr bwMode="auto">
                <a:xfrm>
                  <a:off x="1872" y="1872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3" name="Rectangle 9"/>
                <p:cNvSpPr>
                  <a:spLocks noChangeArrowheads="1"/>
                </p:cNvSpPr>
                <p:nvPr/>
              </p:nvSpPr>
              <p:spPr bwMode="auto">
                <a:xfrm>
                  <a:off x="1872" y="2016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4" name="Rectangle 10"/>
                <p:cNvSpPr>
                  <a:spLocks noChangeArrowheads="1"/>
                </p:cNvSpPr>
                <p:nvPr/>
              </p:nvSpPr>
              <p:spPr bwMode="auto">
                <a:xfrm>
                  <a:off x="1872" y="2160"/>
                  <a:ext cx="576" cy="1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5" name="Rectangle 11"/>
                <p:cNvSpPr>
                  <a:spLocks noChangeArrowheads="1"/>
                </p:cNvSpPr>
                <p:nvPr/>
              </p:nvSpPr>
              <p:spPr bwMode="auto">
                <a:xfrm>
                  <a:off x="1872" y="230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34152" name="Line 12"/>
              <p:cNvSpPr>
                <a:spLocks noChangeShapeType="1"/>
              </p:cNvSpPr>
              <p:nvPr/>
            </p:nvSpPr>
            <p:spPr bwMode="auto">
              <a:xfrm>
                <a:off x="697" y="1018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4153" name="Group 13"/>
              <p:cNvGrpSpPr>
                <a:grpSpLocks/>
              </p:cNvGrpSpPr>
              <p:nvPr/>
            </p:nvGrpSpPr>
            <p:grpSpPr bwMode="auto">
              <a:xfrm>
                <a:off x="2104" y="785"/>
                <a:ext cx="576" cy="768"/>
                <a:chOff x="1872" y="1584"/>
                <a:chExt cx="576" cy="864"/>
              </a:xfrm>
            </p:grpSpPr>
            <p:sp>
              <p:nvSpPr>
                <p:cNvPr id="36878" name="Rectangle 14"/>
                <p:cNvSpPr>
                  <a:spLocks noChangeArrowheads="1"/>
                </p:cNvSpPr>
                <p:nvPr/>
              </p:nvSpPr>
              <p:spPr bwMode="auto">
                <a:xfrm>
                  <a:off x="1872" y="158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9" name="Rectangle 15"/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576" cy="1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0" name="Rectangle 16"/>
                <p:cNvSpPr>
                  <a:spLocks noChangeArrowheads="1"/>
                </p:cNvSpPr>
                <p:nvPr/>
              </p:nvSpPr>
              <p:spPr bwMode="auto">
                <a:xfrm>
                  <a:off x="1872" y="1873"/>
                  <a:ext cx="576" cy="14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1" name="Rectangle 17"/>
                <p:cNvSpPr>
                  <a:spLocks noChangeArrowheads="1"/>
                </p:cNvSpPr>
                <p:nvPr/>
              </p:nvSpPr>
              <p:spPr bwMode="auto">
                <a:xfrm>
                  <a:off x="1872" y="2016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2" name="Rectangle 18"/>
                <p:cNvSpPr>
                  <a:spLocks noChangeArrowheads="1"/>
                </p:cNvSpPr>
                <p:nvPr/>
              </p:nvSpPr>
              <p:spPr bwMode="auto">
                <a:xfrm>
                  <a:off x="1872" y="2160"/>
                  <a:ext cx="576" cy="1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872" y="2305"/>
                  <a:ext cx="576" cy="14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34154" name="Group 20"/>
              <p:cNvGrpSpPr>
                <a:grpSpLocks/>
              </p:cNvGrpSpPr>
              <p:nvPr/>
            </p:nvGrpSpPr>
            <p:grpSpPr bwMode="auto">
              <a:xfrm>
                <a:off x="3256" y="929"/>
                <a:ext cx="1392" cy="512"/>
                <a:chOff x="3456" y="1200"/>
                <a:chExt cx="1392" cy="512"/>
              </a:xfrm>
            </p:grpSpPr>
            <p:sp>
              <p:nvSpPr>
                <p:cNvPr id="36885" name="Rectangle 21"/>
                <p:cNvSpPr>
                  <a:spLocks noChangeArrowheads="1"/>
                </p:cNvSpPr>
                <p:nvPr/>
              </p:nvSpPr>
              <p:spPr bwMode="auto">
                <a:xfrm>
                  <a:off x="3456" y="1200"/>
                  <a:ext cx="1392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6" name="Rectangle 22"/>
                <p:cNvSpPr>
                  <a:spLocks noChangeArrowheads="1"/>
                </p:cNvSpPr>
                <p:nvPr/>
              </p:nvSpPr>
              <p:spPr bwMode="auto">
                <a:xfrm>
                  <a:off x="3456" y="1328"/>
                  <a:ext cx="1392" cy="129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7" name="Rectangle 23"/>
                <p:cNvSpPr>
                  <a:spLocks noChangeArrowheads="1"/>
                </p:cNvSpPr>
                <p:nvPr/>
              </p:nvSpPr>
              <p:spPr bwMode="auto">
                <a:xfrm>
                  <a:off x="3456" y="1456"/>
                  <a:ext cx="1392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8" name="Rectangle 24"/>
                <p:cNvSpPr>
                  <a:spLocks noChangeArrowheads="1"/>
                </p:cNvSpPr>
                <p:nvPr/>
              </p:nvSpPr>
              <p:spPr bwMode="auto">
                <a:xfrm>
                  <a:off x="3456" y="1584"/>
                  <a:ext cx="1392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34155" name="Group 25"/>
              <p:cNvGrpSpPr>
                <a:grpSpLocks/>
              </p:cNvGrpSpPr>
              <p:nvPr/>
            </p:nvGrpSpPr>
            <p:grpSpPr bwMode="auto">
              <a:xfrm>
                <a:off x="4777" y="2122"/>
                <a:ext cx="576" cy="384"/>
                <a:chOff x="3888" y="2064"/>
                <a:chExt cx="576" cy="384"/>
              </a:xfrm>
            </p:grpSpPr>
            <p:sp>
              <p:nvSpPr>
                <p:cNvPr id="36890" name="Rectangle 26"/>
                <p:cNvSpPr>
                  <a:spLocks noChangeArrowheads="1"/>
                </p:cNvSpPr>
                <p:nvPr/>
              </p:nvSpPr>
              <p:spPr bwMode="auto">
                <a:xfrm>
                  <a:off x="3888" y="206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91" name="Rectangle 27"/>
                <p:cNvSpPr>
                  <a:spLocks noChangeArrowheads="1"/>
                </p:cNvSpPr>
                <p:nvPr/>
              </p:nvSpPr>
              <p:spPr bwMode="auto">
                <a:xfrm>
                  <a:off x="3888" y="2189"/>
                  <a:ext cx="576" cy="13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92" name="Rectangle 28"/>
                <p:cNvSpPr>
                  <a:spLocks noChangeArrowheads="1"/>
                </p:cNvSpPr>
                <p:nvPr/>
              </p:nvSpPr>
              <p:spPr bwMode="auto">
                <a:xfrm>
                  <a:off x="3888" y="2320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34156" name="Group 29"/>
              <p:cNvGrpSpPr>
                <a:grpSpLocks/>
              </p:cNvGrpSpPr>
              <p:nvPr/>
            </p:nvGrpSpPr>
            <p:grpSpPr bwMode="auto">
              <a:xfrm>
                <a:off x="1057" y="2465"/>
                <a:ext cx="1392" cy="384"/>
                <a:chOff x="1536" y="2736"/>
                <a:chExt cx="1392" cy="384"/>
              </a:xfrm>
            </p:grpSpPr>
            <p:sp>
              <p:nvSpPr>
                <p:cNvPr id="36894" name="Rectangle 30"/>
                <p:cNvSpPr>
                  <a:spLocks noChangeArrowheads="1"/>
                </p:cNvSpPr>
                <p:nvPr/>
              </p:nvSpPr>
              <p:spPr bwMode="auto">
                <a:xfrm>
                  <a:off x="1536" y="2736"/>
                  <a:ext cx="1392" cy="128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95" name="Rectangle 31"/>
                <p:cNvSpPr>
                  <a:spLocks noChangeArrowheads="1"/>
                </p:cNvSpPr>
                <p:nvPr/>
              </p:nvSpPr>
              <p:spPr bwMode="auto">
                <a:xfrm>
                  <a:off x="1536" y="2864"/>
                  <a:ext cx="1392" cy="13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96" name="Rectangle 32"/>
                <p:cNvSpPr>
                  <a:spLocks noChangeArrowheads="1"/>
                </p:cNvSpPr>
                <p:nvPr/>
              </p:nvSpPr>
              <p:spPr bwMode="auto">
                <a:xfrm>
                  <a:off x="1536" y="2992"/>
                  <a:ext cx="1392" cy="128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34157" name="Rectangle 33"/>
              <p:cNvSpPr>
                <a:spLocks noChangeArrowheads="1"/>
              </p:cNvSpPr>
              <p:nvPr/>
            </p:nvSpPr>
            <p:spPr bwMode="auto">
              <a:xfrm>
                <a:off x="1249" y="2465"/>
                <a:ext cx="480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8" name="Rectangle 34"/>
              <p:cNvSpPr>
                <a:spLocks noChangeArrowheads="1"/>
              </p:cNvSpPr>
              <p:nvPr/>
            </p:nvSpPr>
            <p:spPr bwMode="auto">
              <a:xfrm>
                <a:off x="1417" y="3185"/>
                <a:ext cx="672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FP adders</a:t>
                </a:r>
              </a:p>
            </p:txBody>
          </p:sp>
          <p:sp>
            <p:nvSpPr>
              <p:cNvPr id="134159" name="Text Box 35"/>
              <p:cNvSpPr txBox="1">
                <a:spLocks noChangeArrowheads="1"/>
              </p:cNvSpPr>
              <p:nvPr/>
            </p:nvSpPr>
            <p:spPr bwMode="auto">
              <a:xfrm>
                <a:off x="690" y="2404"/>
                <a:ext cx="398" cy="47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Add1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Add2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Add3</a:t>
                </a:r>
              </a:p>
            </p:txBody>
          </p:sp>
          <p:grpSp>
            <p:nvGrpSpPr>
              <p:cNvPr id="134160" name="Group 36"/>
              <p:cNvGrpSpPr>
                <a:grpSpLocks/>
              </p:cNvGrpSpPr>
              <p:nvPr/>
            </p:nvGrpSpPr>
            <p:grpSpPr bwMode="auto">
              <a:xfrm>
                <a:off x="3064" y="2561"/>
                <a:ext cx="1392" cy="240"/>
                <a:chOff x="3312" y="2688"/>
                <a:chExt cx="1392" cy="256"/>
              </a:xfrm>
            </p:grpSpPr>
            <p:sp>
              <p:nvSpPr>
                <p:cNvPr id="36901" name="Rectangle 37"/>
                <p:cNvSpPr>
                  <a:spLocks noChangeArrowheads="1"/>
                </p:cNvSpPr>
                <p:nvPr/>
              </p:nvSpPr>
              <p:spPr bwMode="auto">
                <a:xfrm>
                  <a:off x="3312" y="2688"/>
                  <a:ext cx="1392" cy="128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902" name="Rectangle 38"/>
                <p:cNvSpPr>
                  <a:spLocks noChangeArrowheads="1"/>
                </p:cNvSpPr>
                <p:nvPr/>
              </p:nvSpPr>
              <p:spPr bwMode="auto">
                <a:xfrm>
                  <a:off x="3312" y="2817"/>
                  <a:ext cx="1392" cy="1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34161" name="Rectangle 39"/>
              <p:cNvSpPr>
                <a:spLocks noChangeArrowheads="1"/>
              </p:cNvSpPr>
              <p:nvPr/>
            </p:nvSpPr>
            <p:spPr bwMode="auto">
              <a:xfrm>
                <a:off x="3256" y="2561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4" name="Rectangle 40"/>
              <p:cNvSpPr>
                <a:spLocks noChangeArrowheads="1"/>
              </p:cNvSpPr>
              <p:nvPr/>
            </p:nvSpPr>
            <p:spPr bwMode="auto">
              <a:xfrm>
                <a:off x="3352" y="3185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FP multipliers</a:t>
                </a:r>
              </a:p>
            </p:txBody>
          </p:sp>
          <p:sp>
            <p:nvSpPr>
              <p:cNvPr id="134163" name="Text Box 41"/>
              <p:cNvSpPr txBox="1">
                <a:spLocks noChangeArrowheads="1"/>
              </p:cNvSpPr>
              <p:nvPr/>
            </p:nvSpPr>
            <p:spPr bwMode="auto">
              <a:xfrm>
                <a:off x="2665" y="2544"/>
                <a:ext cx="425" cy="32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Mult1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Mult2</a:t>
                </a:r>
              </a:p>
            </p:txBody>
          </p:sp>
          <p:sp>
            <p:nvSpPr>
              <p:cNvPr id="134164" name="Line 42"/>
              <p:cNvSpPr>
                <a:spLocks noChangeShapeType="1"/>
              </p:cNvSpPr>
              <p:nvPr/>
            </p:nvSpPr>
            <p:spPr bwMode="auto">
              <a:xfrm>
                <a:off x="1528" y="2849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5" name="Line 43"/>
              <p:cNvSpPr>
                <a:spLocks noChangeShapeType="1"/>
              </p:cNvSpPr>
              <p:nvPr/>
            </p:nvSpPr>
            <p:spPr bwMode="auto">
              <a:xfrm>
                <a:off x="1960" y="2849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6" name="Line 44"/>
              <p:cNvSpPr>
                <a:spLocks noChangeShapeType="1"/>
              </p:cNvSpPr>
              <p:nvPr/>
            </p:nvSpPr>
            <p:spPr bwMode="auto">
              <a:xfrm>
                <a:off x="3496" y="2801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7" name="Line 45"/>
              <p:cNvSpPr>
                <a:spLocks noChangeShapeType="1"/>
              </p:cNvSpPr>
              <p:nvPr/>
            </p:nvSpPr>
            <p:spPr bwMode="auto">
              <a:xfrm>
                <a:off x="4072" y="2801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8" name="Freeform 46"/>
              <p:cNvSpPr>
                <a:spLocks/>
              </p:cNvSpPr>
              <p:nvPr/>
            </p:nvSpPr>
            <p:spPr bwMode="auto">
              <a:xfrm>
                <a:off x="1144" y="1553"/>
                <a:ext cx="1248" cy="912"/>
              </a:xfrm>
              <a:custGeom>
                <a:avLst/>
                <a:gdLst>
                  <a:gd name="T0" fmla="*/ 1248 w 1248"/>
                  <a:gd name="T1" fmla="*/ 0 h 912"/>
                  <a:gd name="T2" fmla="*/ 1248 w 1248"/>
                  <a:gd name="T3" fmla="*/ 672 h 912"/>
                  <a:gd name="T4" fmla="*/ 0 w 1248"/>
                  <a:gd name="T5" fmla="*/ 672 h 912"/>
                  <a:gd name="T6" fmla="*/ 0 w 1248"/>
                  <a:gd name="T7" fmla="*/ 912 h 9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8"/>
                  <a:gd name="T13" fmla="*/ 0 h 912"/>
                  <a:gd name="T14" fmla="*/ 1248 w 1248"/>
                  <a:gd name="T15" fmla="*/ 912 h 9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8" h="912">
                    <a:moveTo>
                      <a:pt x="1248" y="0"/>
                    </a:moveTo>
                    <a:lnTo>
                      <a:pt x="1248" y="672"/>
                    </a:lnTo>
                    <a:lnTo>
                      <a:pt x="0" y="672"/>
                    </a:lnTo>
                    <a:lnTo>
                      <a:pt x="0" y="91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9" name="Freeform 47"/>
              <p:cNvSpPr>
                <a:spLocks/>
              </p:cNvSpPr>
              <p:nvPr/>
            </p:nvSpPr>
            <p:spPr bwMode="auto">
              <a:xfrm>
                <a:off x="2392" y="2225"/>
                <a:ext cx="768" cy="336"/>
              </a:xfrm>
              <a:custGeom>
                <a:avLst/>
                <a:gdLst>
                  <a:gd name="T0" fmla="*/ 0 w 768"/>
                  <a:gd name="T1" fmla="*/ 0 h 336"/>
                  <a:gd name="T2" fmla="*/ 768 w 768"/>
                  <a:gd name="T3" fmla="*/ 0 h 336"/>
                  <a:gd name="T4" fmla="*/ 768 w 768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336"/>
                  <a:gd name="T11" fmla="*/ 768 w 768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336">
                    <a:moveTo>
                      <a:pt x="0" y="0"/>
                    </a:moveTo>
                    <a:lnTo>
                      <a:pt x="768" y="0"/>
                    </a:lnTo>
                    <a:lnTo>
                      <a:pt x="768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0" name="Freeform 48"/>
              <p:cNvSpPr>
                <a:spLocks/>
              </p:cNvSpPr>
              <p:nvPr/>
            </p:nvSpPr>
            <p:spPr bwMode="auto">
              <a:xfrm>
                <a:off x="1480" y="1457"/>
                <a:ext cx="1968" cy="1008"/>
              </a:xfrm>
              <a:custGeom>
                <a:avLst/>
                <a:gdLst>
                  <a:gd name="T0" fmla="*/ 1968 w 1968"/>
                  <a:gd name="T1" fmla="*/ 0 h 1008"/>
                  <a:gd name="T2" fmla="*/ 1968 w 1968"/>
                  <a:gd name="T3" fmla="*/ 528 h 1008"/>
                  <a:gd name="T4" fmla="*/ 0 w 1968"/>
                  <a:gd name="T5" fmla="*/ 528 h 1008"/>
                  <a:gd name="T6" fmla="*/ 0 w 1968"/>
                  <a:gd name="T7" fmla="*/ 1008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68"/>
                  <a:gd name="T13" fmla="*/ 0 h 1008"/>
                  <a:gd name="T14" fmla="*/ 1968 w 1968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68" h="1008">
                    <a:moveTo>
                      <a:pt x="1968" y="0"/>
                    </a:moveTo>
                    <a:lnTo>
                      <a:pt x="1968" y="528"/>
                    </a:lnTo>
                    <a:lnTo>
                      <a:pt x="0" y="528"/>
                    </a:lnTo>
                    <a:lnTo>
                      <a:pt x="0" y="100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1" name="Line 49"/>
              <p:cNvSpPr>
                <a:spLocks noChangeShapeType="1"/>
              </p:cNvSpPr>
              <p:nvPr/>
            </p:nvSpPr>
            <p:spPr bwMode="auto">
              <a:xfrm>
                <a:off x="3448" y="1985"/>
                <a:ext cx="1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2" name="Line 50"/>
              <p:cNvSpPr>
                <a:spLocks noChangeShapeType="1"/>
              </p:cNvSpPr>
              <p:nvPr/>
            </p:nvSpPr>
            <p:spPr bwMode="auto">
              <a:xfrm>
                <a:off x="3976" y="1457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3" name="Freeform 51"/>
              <p:cNvSpPr>
                <a:spLocks/>
              </p:cNvSpPr>
              <p:nvPr/>
            </p:nvSpPr>
            <p:spPr bwMode="auto">
              <a:xfrm>
                <a:off x="2064" y="2064"/>
                <a:ext cx="1920" cy="384"/>
              </a:xfrm>
              <a:custGeom>
                <a:avLst/>
                <a:gdLst>
                  <a:gd name="T0" fmla="*/ 1920 w 1920"/>
                  <a:gd name="T1" fmla="*/ 0 h 384"/>
                  <a:gd name="T2" fmla="*/ 0 w 1920"/>
                  <a:gd name="T3" fmla="*/ 0 h 384"/>
                  <a:gd name="T4" fmla="*/ 0 w 1920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384"/>
                  <a:gd name="T11" fmla="*/ 1920 w 1920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384">
                    <a:moveTo>
                      <a:pt x="1920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4" name="Freeform 52"/>
              <p:cNvSpPr>
                <a:spLocks/>
              </p:cNvSpPr>
              <p:nvPr/>
            </p:nvSpPr>
            <p:spPr bwMode="auto">
              <a:xfrm>
                <a:off x="3961" y="1786"/>
                <a:ext cx="1104" cy="336"/>
              </a:xfrm>
              <a:custGeom>
                <a:avLst/>
                <a:gdLst>
                  <a:gd name="T0" fmla="*/ 0 w 1008"/>
                  <a:gd name="T1" fmla="*/ 0 h 144"/>
                  <a:gd name="T2" fmla="*/ 2285 w 1008"/>
                  <a:gd name="T3" fmla="*/ 0 h 144"/>
                  <a:gd name="T4" fmla="*/ 2285 w 1008"/>
                  <a:gd name="T5" fmla="*/ 295209 h 144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144"/>
                  <a:gd name="T11" fmla="*/ 1008 w 1008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144">
                    <a:moveTo>
                      <a:pt x="0" y="0"/>
                    </a:moveTo>
                    <a:lnTo>
                      <a:pt x="1008" y="0"/>
                    </a:lnTo>
                    <a:lnTo>
                      <a:pt x="1008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5" name="Line 53"/>
              <p:cNvSpPr>
                <a:spLocks noChangeShapeType="1"/>
              </p:cNvSpPr>
              <p:nvPr/>
            </p:nvSpPr>
            <p:spPr bwMode="auto">
              <a:xfrm>
                <a:off x="5065" y="2506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6" name="Text Box 54"/>
              <p:cNvSpPr txBox="1">
                <a:spLocks noChangeArrowheads="1"/>
              </p:cNvSpPr>
              <p:nvPr/>
            </p:nvSpPr>
            <p:spPr bwMode="auto">
              <a:xfrm>
                <a:off x="219" y="770"/>
                <a:ext cx="842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From Mem</a:t>
                </a:r>
              </a:p>
            </p:txBody>
          </p:sp>
          <p:sp>
            <p:nvSpPr>
              <p:cNvPr id="134177" name="Text Box 55"/>
              <p:cNvSpPr txBox="1">
                <a:spLocks noChangeArrowheads="1"/>
              </p:cNvSpPr>
              <p:nvPr/>
            </p:nvSpPr>
            <p:spPr bwMode="auto">
              <a:xfrm>
                <a:off x="3420" y="722"/>
                <a:ext cx="989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FP Registers</a:t>
                </a:r>
              </a:p>
            </p:txBody>
          </p:sp>
          <p:sp>
            <p:nvSpPr>
              <p:cNvPr id="134178" name="Text Box 56"/>
              <p:cNvSpPr txBox="1">
                <a:spLocks noChangeArrowheads="1"/>
              </p:cNvSpPr>
              <p:nvPr/>
            </p:nvSpPr>
            <p:spPr bwMode="auto">
              <a:xfrm>
                <a:off x="2346" y="2851"/>
                <a:ext cx="980" cy="4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Reservation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Stations</a:t>
                </a:r>
              </a:p>
            </p:txBody>
          </p:sp>
          <p:sp>
            <p:nvSpPr>
              <p:cNvPr id="134179" name="Line 57"/>
              <p:cNvSpPr>
                <a:spLocks noChangeShapeType="1"/>
              </p:cNvSpPr>
              <p:nvPr/>
            </p:nvSpPr>
            <p:spPr bwMode="auto">
              <a:xfrm flipV="1">
                <a:off x="2233" y="2842"/>
                <a:ext cx="0" cy="76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4180" name="Group 58"/>
              <p:cNvGrpSpPr>
                <a:grpSpLocks/>
              </p:cNvGrpSpPr>
              <p:nvPr/>
            </p:nvGrpSpPr>
            <p:grpSpPr bwMode="auto">
              <a:xfrm>
                <a:off x="453" y="1162"/>
                <a:ext cx="5235" cy="2640"/>
                <a:chOff x="453" y="1162"/>
                <a:chExt cx="5235" cy="2640"/>
              </a:xfrm>
            </p:grpSpPr>
            <p:sp>
              <p:nvSpPr>
                <p:cNvPr id="134187" name="Line 59"/>
                <p:cNvSpPr>
                  <a:spLocks noChangeShapeType="1"/>
                </p:cNvSpPr>
                <p:nvPr/>
              </p:nvSpPr>
              <p:spPr bwMode="auto">
                <a:xfrm>
                  <a:off x="453" y="3802"/>
                  <a:ext cx="5235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88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5353" y="2314"/>
                  <a:ext cx="240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89" name="Freeform 61"/>
                <p:cNvSpPr>
                  <a:spLocks/>
                </p:cNvSpPr>
                <p:nvPr/>
              </p:nvSpPr>
              <p:spPr bwMode="auto">
                <a:xfrm>
                  <a:off x="4633" y="1162"/>
                  <a:ext cx="960" cy="2640"/>
                </a:xfrm>
                <a:custGeom>
                  <a:avLst/>
                  <a:gdLst>
                    <a:gd name="T0" fmla="*/ 960 w 960"/>
                    <a:gd name="T1" fmla="*/ 4830 h 2448"/>
                    <a:gd name="T2" fmla="*/ 960 w 960"/>
                    <a:gd name="T3" fmla="*/ 0 h 2448"/>
                    <a:gd name="T4" fmla="*/ 0 w 960"/>
                    <a:gd name="T5" fmla="*/ 0 h 2448"/>
                    <a:gd name="T6" fmla="*/ 0 60000 65536"/>
                    <a:gd name="T7" fmla="*/ 0 60000 65536"/>
                    <a:gd name="T8" fmla="*/ 0 60000 65536"/>
                    <a:gd name="T9" fmla="*/ 0 w 960"/>
                    <a:gd name="T10" fmla="*/ 0 h 2448"/>
                    <a:gd name="T11" fmla="*/ 960 w 960"/>
                    <a:gd name="T12" fmla="*/ 2448 h 24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0" h="2448">
                      <a:moveTo>
                        <a:pt x="960" y="2448"/>
                      </a:moveTo>
                      <a:lnTo>
                        <a:pt x="96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0" name="Line 62"/>
                <p:cNvSpPr>
                  <a:spLocks noChangeShapeType="1"/>
                </p:cNvSpPr>
                <p:nvPr/>
              </p:nvSpPr>
              <p:spPr bwMode="auto">
                <a:xfrm>
                  <a:off x="697" y="2170"/>
                  <a:ext cx="0" cy="1632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1" name="Line 63"/>
                <p:cNvSpPr>
                  <a:spLocks noChangeShapeType="1"/>
                </p:cNvSpPr>
                <p:nvPr/>
              </p:nvSpPr>
              <p:spPr bwMode="auto">
                <a:xfrm>
                  <a:off x="3817" y="3370"/>
                  <a:ext cx="0" cy="432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2" name="Line 64"/>
                <p:cNvSpPr>
                  <a:spLocks noChangeShapeType="1"/>
                </p:cNvSpPr>
                <p:nvPr/>
              </p:nvSpPr>
              <p:spPr bwMode="auto">
                <a:xfrm>
                  <a:off x="1753" y="3370"/>
                  <a:ext cx="0" cy="432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3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233" y="2842"/>
                  <a:ext cx="0" cy="96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345" y="2794"/>
                  <a:ext cx="0" cy="1008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4181" name="Text Box 67"/>
              <p:cNvSpPr txBox="1">
                <a:spLocks noChangeArrowheads="1"/>
              </p:cNvSpPr>
              <p:nvPr/>
            </p:nvSpPr>
            <p:spPr bwMode="auto">
              <a:xfrm>
                <a:off x="1861" y="3889"/>
                <a:ext cx="1800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Common Data Bus (CDB)</a:t>
                </a:r>
              </a:p>
            </p:txBody>
          </p:sp>
          <p:sp>
            <p:nvSpPr>
              <p:cNvPr id="134182" name="Text Box 68"/>
              <p:cNvSpPr txBox="1">
                <a:spLocks noChangeArrowheads="1"/>
              </p:cNvSpPr>
              <p:nvPr/>
            </p:nvSpPr>
            <p:spPr bwMode="auto">
              <a:xfrm>
                <a:off x="4706" y="2882"/>
                <a:ext cx="674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To Mem</a:t>
                </a:r>
              </a:p>
            </p:txBody>
          </p:sp>
          <p:sp>
            <p:nvSpPr>
              <p:cNvPr id="134183" name="Text Box 69"/>
              <p:cNvSpPr txBox="1">
                <a:spLocks noChangeArrowheads="1"/>
              </p:cNvSpPr>
              <p:nvPr/>
            </p:nvSpPr>
            <p:spPr bwMode="auto">
              <a:xfrm>
                <a:off x="1513" y="764"/>
                <a:ext cx="554" cy="4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FP Op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Queue</a:t>
                </a:r>
              </a:p>
            </p:txBody>
          </p:sp>
          <p:sp>
            <p:nvSpPr>
              <p:cNvPr id="134184" name="Text Box 70"/>
              <p:cNvSpPr txBox="1">
                <a:spLocks noChangeArrowheads="1"/>
              </p:cNvSpPr>
              <p:nvPr/>
            </p:nvSpPr>
            <p:spPr bwMode="auto">
              <a:xfrm>
                <a:off x="841" y="1106"/>
                <a:ext cx="1030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Load Buffers</a:t>
                </a:r>
              </a:p>
            </p:txBody>
          </p:sp>
          <p:sp>
            <p:nvSpPr>
              <p:cNvPr id="134185" name="Text Box 71"/>
              <p:cNvSpPr txBox="1">
                <a:spLocks noChangeArrowheads="1"/>
              </p:cNvSpPr>
              <p:nvPr/>
            </p:nvSpPr>
            <p:spPr bwMode="auto">
              <a:xfrm>
                <a:off x="4153" y="1866"/>
                <a:ext cx="648" cy="4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Store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Buffers</a:t>
                </a:r>
              </a:p>
            </p:txBody>
          </p:sp>
          <p:sp>
            <p:nvSpPr>
              <p:cNvPr id="134186" name="Text Box 72"/>
              <p:cNvSpPr txBox="1">
                <a:spLocks noChangeArrowheads="1"/>
              </p:cNvSpPr>
              <p:nvPr/>
            </p:nvSpPr>
            <p:spPr bwMode="auto">
              <a:xfrm>
                <a:off x="54" y="1363"/>
                <a:ext cx="433" cy="84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Load1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Load2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Load3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Load4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Load5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Load6</a:t>
                </a:r>
              </a:p>
            </p:txBody>
          </p:sp>
        </p:grpSp>
        <p:sp>
          <p:nvSpPr>
            <p:cNvPr id="134149" name="Text Box 73"/>
            <p:cNvSpPr txBox="1">
              <a:spLocks noChangeArrowheads="1"/>
            </p:cNvSpPr>
            <p:nvPr/>
          </p:nvSpPr>
          <p:spPr bwMode="auto">
            <a:xfrm>
              <a:off x="1488" y="576"/>
              <a:ext cx="15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From Intruction unit</a:t>
              </a:r>
            </a:p>
          </p:txBody>
        </p:sp>
        <p:sp>
          <p:nvSpPr>
            <p:cNvPr id="134150" name="Line 74"/>
            <p:cNvSpPr>
              <a:spLocks noChangeShapeType="1"/>
            </p:cNvSpPr>
            <p:nvPr/>
          </p:nvSpPr>
          <p:spPr bwMode="auto">
            <a:xfrm>
              <a:off x="2304" y="768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956550" cy="6921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/>
              <a:t>Reservation Station Components</a:t>
            </a:r>
          </a:p>
        </p:txBody>
      </p:sp>
      <p:sp>
        <p:nvSpPr>
          <p:cNvPr id="1351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981075"/>
            <a:ext cx="8534400" cy="51054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Reservation station: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Op:</a:t>
            </a:r>
            <a:r>
              <a:rPr lang="en-US" altLang="zh-CN" sz="2400" dirty="0">
                <a:solidFill>
                  <a:schemeClr val="accent1"/>
                </a:solidFill>
                <a:latin typeface="Comic Sans MS" pitchFamily="66" charset="0"/>
              </a:rPr>
              <a:t>	</a:t>
            </a:r>
            <a:r>
              <a:rPr lang="en-US" altLang="zh-CN" sz="2400" dirty="0">
                <a:latin typeface="Comic Sans MS" pitchFamily="66" charset="0"/>
              </a:rPr>
              <a:t>Operation to perform in the unit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err="1">
                <a:solidFill>
                  <a:srgbClr val="0000FF"/>
                </a:solidFill>
                <a:latin typeface="Comic Sans MS" pitchFamily="66" charset="0"/>
              </a:rPr>
              <a:t>Vj</a:t>
            </a: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latin typeface="Comic Sans MS" pitchFamily="66" charset="0"/>
              </a:rPr>
              <a:t>Vk</a:t>
            </a: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:</a:t>
            </a:r>
            <a:r>
              <a:rPr lang="en-US" altLang="zh-CN" sz="2400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Value</a:t>
            </a:r>
            <a:r>
              <a:rPr lang="en-US" altLang="zh-CN" sz="2400" dirty="0">
                <a:latin typeface="Comic Sans MS" pitchFamily="66" charset="0"/>
              </a:rPr>
              <a:t> of Source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Store buffers has V field, result to be stored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err="1">
                <a:solidFill>
                  <a:srgbClr val="0000FF"/>
                </a:solidFill>
                <a:latin typeface="Comic Sans MS" pitchFamily="66" charset="0"/>
              </a:rPr>
              <a:t>Qj</a:t>
            </a: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latin typeface="Comic Sans MS" pitchFamily="66" charset="0"/>
              </a:rPr>
              <a:t>Qk</a:t>
            </a: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:</a:t>
            </a:r>
            <a:r>
              <a:rPr lang="en-US" altLang="zh-CN" sz="2400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altLang="zh-CN" sz="2400" dirty="0">
                <a:latin typeface="Comic Sans MS" pitchFamily="66" charset="0"/>
              </a:rPr>
              <a:t>Reservation stations producing source registers (value to be written)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Note: </a:t>
            </a:r>
            <a:r>
              <a:rPr lang="en-US" altLang="zh-CN" sz="2400" dirty="0" err="1">
                <a:latin typeface="Comic Sans MS" pitchFamily="66" charset="0"/>
              </a:rPr>
              <a:t>Qj,Qk</a:t>
            </a:r>
            <a:r>
              <a:rPr lang="en-US" altLang="zh-CN" sz="2400" dirty="0">
                <a:latin typeface="Comic Sans MS" pitchFamily="66" charset="0"/>
              </a:rPr>
              <a:t>=0 =&gt; ready</a:t>
            </a:r>
            <a:endParaRPr lang="en-US" altLang="zh-CN" sz="2000" dirty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Store buffers only have Qi for RS producing result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A: </a:t>
            </a:r>
            <a:r>
              <a:rPr lang="en-US" altLang="zh-CN" sz="2400" dirty="0">
                <a:latin typeface="Comic Sans MS" pitchFamily="66" charset="0"/>
              </a:rPr>
              <a:t>hold info. for memory address calculation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Busy:</a:t>
            </a:r>
            <a:r>
              <a:rPr lang="en-US" altLang="zh-CN" sz="2400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altLang="zh-CN" sz="2400" dirty="0">
                <a:latin typeface="Comic Sans MS" pitchFamily="66" charset="0"/>
              </a:rPr>
              <a:t>Indicates reservation station or FU is busy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Register result status</a:t>
            </a:r>
            <a:r>
              <a:rPr lang="en-US" altLang="zh-CN" sz="2400" dirty="0">
                <a:latin typeface="Comic Sans MS" pitchFamily="66" charset="0"/>
              </a:rPr>
              <a:t>—Indicates which functional unit will write each register, if one exists. Blank when no pending instructions that will write that register. </a:t>
            </a:r>
          </a:p>
        </p:txBody>
      </p:sp>
    </p:spTree>
  </p:cSld>
  <p:clrMapOvr>
    <a:masterClrMapping/>
  </p:clrMapOvr>
  <p:transition spd="slow">
    <p:pull dir="r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885112" cy="6921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/>
              <a:t>Three Stages of Tomasulo Algorithm</a:t>
            </a: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125538"/>
            <a:ext cx="8261350" cy="4787900"/>
          </a:xfrm>
        </p:spPr>
        <p:txBody>
          <a:bodyPr lIns="90487" tIns="44450" rIns="90487" bIns="44450"/>
          <a:lstStyle/>
          <a:p>
            <a:pPr marL="285750" indent="-285750" eaLnBrk="1" hangingPunct="1"/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Issue</a:t>
            </a:r>
            <a:r>
              <a:rPr lang="en-US" altLang="zh-CN" sz="2800" dirty="0">
                <a:latin typeface="Comic Sans MS" pitchFamily="66" charset="0"/>
              </a:rPr>
              <a:t>—get instruction from FP Op Queue</a:t>
            </a:r>
          </a:p>
          <a:p>
            <a:pPr marL="685800" lvl="1" indent="-228600" eaLnBrk="1" hangingPunct="1">
              <a:buFont typeface="Wingdings" pitchFamily="2" charset="2"/>
              <a:buNone/>
            </a:pPr>
            <a:r>
              <a:rPr lang="en-US" altLang="zh-CN" sz="2400" dirty="0">
                <a:latin typeface="Comic Sans MS" pitchFamily="66" charset="0"/>
              </a:rPr>
              <a:t> 	If reservation station free (no structural hazard), </a:t>
            </a:r>
            <a:br>
              <a:rPr lang="en-US" altLang="zh-CN" sz="2400" dirty="0">
                <a:latin typeface="Comic Sans MS" pitchFamily="66" charset="0"/>
              </a:rPr>
            </a:br>
            <a:r>
              <a:rPr lang="en-US" altLang="zh-CN" sz="2400" dirty="0">
                <a:latin typeface="Comic Sans MS" pitchFamily="66" charset="0"/>
              </a:rPr>
              <a:t>control issues </a:t>
            </a:r>
            <a:r>
              <a:rPr lang="en-US" altLang="zh-CN" sz="2400" dirty="0" err="1">
                <a:latin typeface="Comic Sans MS" pitchFamily="66" charset="0"/>
              </a:rPr>
              <a:t>instr</a:t>
            </a:r>
            <a:r>
              <a:rPr lang="en-US" altLang="zh-CN" sz="2400" dirty="0">
                <a:latin typeface="Comic Sans MS" pitchFamily="66" charset="0"/>
              </a:rPr>
              <a:t> &amp; sends operands (renames registers).</a:t>
            </a:r>
          </a:p>
          <a:p>
            <a:pPr marL="285750" indent="-285750" eaLnBrk="1" hangingPunct="1"/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Execute</a:t>
            </a:r>
            <a:r>
              <a:rPr lang="en-US" altLang="zh-CN" sz="2800" dirty="0">
                <a:latin typeface="Comic Sans MS" pitchFamily="66" charset="0"/>
              </a:rPr>
              <a:t>—operate on operands (EX)</a:t>
            </a:r>
          </a:p>
          <a:p>
            <a:pPr marL="685800" lvl="1" indent="-228600" eaLnBrk="1" hangingPunct="1">
              <a:buFont typeface="Wingdings" pitchFamily="2" charset="2"/>
              <a:buNone/>
            </a:pPr>
            <a:r>
              <a:rPr lang="en-US" altLang="zh-CN" sz="2400" dirty="0">
                <a:latin typeface="Comic Sans MS" pitchFamily="66" charset="0"/>
              </a:rPr>
              <a:t> 	When both operands ready then execute;</a:t>
            </a:r>
            <a:br>
              <a:rPr lang="en-US" altLang="zh-CN" sz="2400" dirty="0">
                <a:latin typeface="Comic Sans MS" pitchFamily="66" charset="0"/>
              </a:rPr>
            </a:br>
            <a:r>
              <a:rPr lang="en-US" altLang="zh-CN" sz="2400" dirty="0">
                <a:latin typeface="Comic Sans MS" pitchFamily="66" charset="0"/>
              </a:rPr>
              <a:t> if not ready, watch Common Data Bus for result</a:t>
            </a:r>
          </a:p>
          <a:p>
            <a:pPr marL="285750" indent="-285750" eaLnBrk="1" hangingPunct="1"/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Write result</a:t>
            </a:r>
            <a:r>
              <a:rPr lang="en-US" altLang="zh-CN" sz="2800" dirty="0">
                <a:latin typeface="Comic Sans MS" pitchFamily="66" charset="0"/>
              </a:rPr>
              <a:t>—finish execution (WB)</a:t>
            </a:r>
          </a:p>
          <a:p>
            <a:pPr marL="685800" lvl="1" indent="-228600" eaLnBrk="1" hangingPunct="1">
              <a:buFont typeface="Wingdings" pitchFamily="2" charset="2"/>
              <a:buNone/>
            </a:pPr>
            <a:r>
              <a:rPr lang="en-US" altLang="zh-CN" sz="2400" dirty="0">
                <a:latin typeface="Comic Sans MS" pitchFamily="66" charset="0"/>
              </a:rPr>
              <a:t> 	Write on Common Data Bus to all awaiting units; </a:t>
            </a:r>
            <a:br>
              <a:rPr lang="en-US" altLang="zh-CN" sz="2400" dirty="0">
                <a:latin typeface="Comic Sans MS" pitchFamily="66" charset="0"/>
              </a:rPr>
            </a:br>
            <a:r>
              <a:rPr lang="en-US" altLang="zh-CN" sz="2400" dirty="0">
                <a:latin typeface="Comic Sans MS" pitchFamily="66" charset="0"/>
              </a:rPr>
              <a:t>mark reservation station available</a:t>
            </a:r>
          </a:p>
          <a:p>
            <a:pPr marL="285750" indent="-285750" eaLnBrk="1" hangingPunct="1"/>
            <a:endParaRPr lang="en-US" altLang="zh-CN" sz="28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6013" y="0"/>
            <a:ext cx="7829550" cy="908050"/>
          </a:xfrm>
        </p:spPr>
        <p:txBody>
          <a:bodyPr/>
          <a:lstStyle/>
          <a:p>
            <a:pPr eaLnBrk="1" hangingPunct="1"/>
            <a:r>
              <a:rPr lang="en-US" altLang="zh-CN"/>
              <a:t>Data path</a:t>
            </a:r>
          </a:p>
        </p:txBody>
      </p:sp>
      <p:sp>
        <p:nvSpPr>
          <p:cNvPr id="1372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25538"/>
            <a:ext cx="8621713" cy="46831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Comic Sans MS" pitchFamily="66" charset="0"/>
              </a:rPr>
              <a:t>Normal data bus: data + destination (“go to” bus) </a:t>
            </a:r>
            <a:r>
              <a:rPr lang="zh-CN" altLang="en-US" dirty="0">
                <a:solidFill>
                  <a:srgbClr val="0000FF"/>
                </a:solidFill>
                <a:latin typeface="Comic Sans MS" pitchFamily="66" charset="0"/>
              </a:rPr>
              <a:t>点对点</a:t>
            </a:r>
            <a:endParaRPr lang="en-US" altLang="zh-CN" dirty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zh-CN" sz="2800" u="sng" dirty="0">
                <a:solidFill>
                  <a:srgbClr val="FF0000"/>
                </a:solidFill>
                <a:latin typeface="Comic Sans MS" pitchFamily="66" charset="0"/>
              </a:rPr>
              <a:t>Common data bus</a:t>
            </a:r>
            <a:r>
              <a:rPr lang="en-US" altLang="zh-CN" sz="2800" dirty="0">
                <a:latin typeface="Comic Sans MS" pitchFamily="66" charset="0"/>
              </a:rPr>
              <a:t>: data + </a:t>
            </a:r>
            <a:r>
              <a:rPr lang="en-US" altLang="zh-CN" sz="2800" u="sng" dirty="0">
                <a:solidFill>
                  <a:srgbClr val="FF0000"/>
                </a:solidFill>
                <a:latin typeface="Comic Sans MS" pitchFamily="66" charset="0"/>
              </a:rPr>
              <a:t>source</a:t>
            </a:r>
            <a:r>
              <a:rPr lang="en-US" altLang="zh-CN" sz="2800" dirty="0">
                <a:latin typeface="Comic Sans MS" pitchFamily="66" charset="0"/>
              </a:rPr>
              <a:t>  (“</a:t>
            </a:r>
            <a:r>
              <a:rPr lang="en-US" altLang="zh-CN" sz="2800" u="sng" dirty="0">
                <a:solidFill>
                  <a:srgbClr val="FF0000"/>
                </a:solidFill>
                <a:latin typeface="Comic Sans MS" pitchFamily="66" charset="0"/>
              </a:rPr>
              <a:t>come from</a:t>
            </a:r>
            <a:r>
              <a:rPr lang="en-US" altLang="zh-CN" sz="2800" dirty="0">
                <a:latin typeface="Comic Sans MS" pitchFamily="66" charset="0"/>
              </a:rPr>
              <a:t>” bus) </a:t>
            </a:r>
            <a:r>
              <a:rPr lang="zh-CN" altLang="en-US" sz="2800" dirty="0">
                <a:solidFill>
                  <a:srgbClr val="0000FF"/>
                </a:solidFill>
                <a:latin typeface="Comic Sans MS" pitchFamily="66" charset="0"/>
              </a:rPr>
              <a:t>广播</a:t>
            </a:r>
            <a:endParaRPr lang="en-US" altLang="zh-CN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 lvl="1" eaLnBrk="1" hangingPunct="1"/>
            <a:r>
              <a:rPr lang="en-US" altLang="zh-CN" sz="2400" dirty="0">
                <a:latin typeface="Comic Sans MS" pitchFamily="66" charset="0"/>
              </a:rPr>
              <a:t>64 bits of data + 4 bits of Functional Unit  </a:t>
            </a:r>
            <a:r>
              <a:rPr lang="en-US" altLang="zh-CN" sz="2400" u="sng" dirty="0">
                <a:solidFill>
                  <a:srgbClr val="FF0000"/>
                </a:solidFill>
                <a:latin typeface="Comic Sans MS" pitchFamily="66" charset="0"/>
              </a:rPr>
              <a:t>source</a:t>
            </a:r>
            <a:r>
              <a:rPr lang="en-US" altLang="zh-CN" sz="2400" dirty="0">
                <a:latin typeface="Comic Sans MS" pitchFamily="66" charset="0"/>
              </a:rPr>
              <a:t> address</a:t>
            </a:r>
          </a:p>
          <a:p>
            <a:pPr lvl="1" eaLnBrk="1" hangingPunct="1"/>
            <a:r>
              <a:rPr lang="en-US" altLang="zh-CN" sz="2400" dirty="0">
                <a:latin typeface="Comic Sans MS" pitchFamily="66" charset="0"/>
              </a:rPr>
              <a:t>Write if matches expected Functional Unit (produces result)</a:t>
            </a:r>
          </a:p>
          <a:p>
            <a:pPr lvl="1" eaLnBrk="1" hangingPunct="1"/>
            <a:r>
              <a:rPr lang="en-US" altLang="zh-CN" sz="2400" dirty="0">
                <a:latin typeface="Comic Sans MS" pitchFamily="66" charset="0"/>
              </a:rPr>
              <a:t>Does the broadcast</a:t>
            </a:r>
          </a:p>
          <a:p>
            <a:pPr eaLnBrk="1" hangingPunct="1"/>
            <a:r>
              <a:rPr lang="en-US" altLang="zh-CN" sz="2800" dirty="0">
                <a:latin typeface="Comic Sans MS" pitchFamily="66" charset="0"/>
              </a:rPr>
              <a:t>Example speed: </a:t>
            </a:r>
            <a:br>
              <a:rPr lang="en-US" altLang="zh-CN" sz="2800" dirty="0">
                <a:latin typeface="Comic Sans MS" pitchFamily="66" charset="0"/>
              </a:rPr>
            </a:br>
            <a:r>
              <a:rPr lang="en-US" altLang="zh-CN" sz="2800" dirty="0">
                <a:latin typeface="Comic Sans MS" pitchFamily="66" charset="0"/>
              </a:rPr>
              <a:t>   3 clocks for Fl .pt. +,-; 10 for * ; 40 </a:t>
            </a:r>
            <a:r>
              <a:rPr lang="en-US" altLang="zh-CN" sz="2800" dirty="0" err="1">
                <a:latin typeface="Comic Sans MS" pitchFamily="66" charset="0"/>
              </a:rPr>
              <a:t>clks</a:t>
            </a:r>
            <a:r>
              <a:rPr lang="en-US" altLang="zh-CN" sz="2800" dirty="0">
                <a:latin typeface="Comic Sans MS" pitchFamily="66" charset="0"/>
              </a:rPr>
              <a:t> for /</a:t>
            </a:r>
          </a:p>
        </p:txBody>
      </p:sp>
    </p:spTree>
  </p:cSld>
  <p:clrMapOvr>
    <a:masterClrMapping/>
  </p:clrMapOvr>
  <p:transition spd="slow">
    <p:pull dir="r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状态切换规则表</a:t>
            </a:r>
          </a:p>
        </p:txBody>
      </p:sp>
      <p:pic>
        <p:nvPicPr>
          <p:cNvPr id="1382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322" y="813242"/>
            <a:ext cx="8172400" cy="60447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Tomasulo Example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0" y="1295400"/>
            <a:ext cx="8986838" cy="5132388"/>
            <a:chOff x="0" y="336"/>
            <a:chExt cx="5661" cy="3547"/>
          </a:xfrm>
        </p:grpSpPr>
        <p:graphicFrame>
          <p:nvGraphicFramePr>
            <p:cNvPr id="22530" name="Object 4"/>
            <p:cNvGraphicFramePr>
              <a:graphicFrameLocks/>
            </p:cNvGraphicFramePr>
            <p:nvPr/>
          </p:nvGraphicFramePr>
          <p:xfrm>
            <a:off x="134" y="600"/>
            <a:ext cx="5527" cy="3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9666000" imgH="6607440" progId="Excel.Sheet.8">
                    <p:embed/>
                  </p:oleObj>
                </mc:Choice>
                <mc:Fallback>
                  <p:oleObj name="Worksheet" r:id="rId2" imgW="9666000" imgH="6607440" progId="Excel.Sheet.8">
                    <p:embed/>
                    <p:pic>
                      <p:nvPicPr>
                        <p:cNvPr id="2253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" y="600"/>
                          <a:ext cx="5527" cy="3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22546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22547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2534" name="Group 8"/>
            <p:cNvGrpSpPr>
              <a:grpSpLocks/>
            </p:cNvGrpSpPr>
            <p:nvPr/>
          </p:nvGrpSpPr>
          <p:grpSpPr bwMode="auto">
            <a:xfrm>
              <a:off x="192" y="2160"/>
              <a:ext cx="768" cy="587"/>
              <a:chOff x="192" y="2160"/>
              <a:chExt cx="768" cy="587"/>
            </a:xfrm>
          </p:grpSpPr>
          <p:sp>
            <p:nvSpPr>
              <p:cNvPr id="22544" name="Text Box 9"/>
              <p:cNvSpPr txBox="1">
                <a:spLocks noChangeArrowheads="1"/>
              </p:cNvSpPr>
              <p:nvPr/>
            </p:nvSpPr>
            <p:spPr bwMode="auto">
              <a:xfrm>
                <a:off x="192" y="2304"/>
                <a:ext cx="739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FU count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down</a:t>
                </a:r>
              </a:p>
            </p:txBody>
          </p:sp>
          <p:sp>
            <p:nvSpPr>
              <p:cNvPr id="22545" name="Line 10"/>
              <p:cNvSpPr>
                <a:spLocks noChangeShapeType="1"/>
              </p:cNvSpPr>
              <p:nvPr/>
            </p:nvSpPr>
            <p:spPr bwMode="auto">
              <a:xfrm flipV="1">
                <a:off x="816" y="216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2535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22542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22543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2536" name="Group 14"/>
            <p:cNvGrpSpPr>
              <a:grpSpLocks/>
            </p:cNvGrpSpPr>
            <p:nvPr/>
          </p:nvGrpSpPr>
          <p:grpSpPr bwMode="auto">
            <a:xfrm>
              <a:off x="4080" y="1344"/>
              <a:ext cx="1192" cy="445"/>
              <a:chOff x="4080" y="1344"/>
              <a:chExt cx="1192" cy="445"/>
            </a:xfrm>
          </p:grpSpPr>
          <p:sp>
            <p:nvSpPr>
              <p:cNvPr id="22540" name="Line 15"/>
              <p:cNvSpPr>
                <a:spLocks noChangeShapeType="1"/>
              </p:cNvSpPr>
              <p:nvPr/>
            </p:nvSpPr>
            <p:spPr bwMode="auto">
              <a:xfrm flipH="1" flipV="1">
                <a:off x="4416" y="134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41" name="Text Box 16"/>
              <p:cNvSpPr txBox="1">
                <a:spLocks noChangeArrowheads="1"/>
              </p:cNvSpPr>
              <p:nvPr/>
            </p:nvSpPr>
            <p:spPr bwMode="auto">
              <a:xfrm>
                <a:off x="4080" y="1535"/>
                <a:ext cx="1192" cy="2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3 Load/Buffers</a:t>
                </a:r>
              </a:p>
            </p:txBody>
          </p:sp>
        </p:grpSp>
        <p:grpSp>
          <p:nvGrpSpPr>
            <p:cNvPr id="22537" name="Group 17"/>
            <p:cNvGrpSpPr>
              <a:grpSpLocks/>
            </p:cNvGrpSpPr>
            <p:nvPr/>
          </p:nvGrpSpPr>
          <p:grpSpPr bwMode="auto">
            <a:xfrm>
              <a:off x="3984" y="2353"/>
              <a:ext cx="1535" cy="443"/>
              <a:chOff x="3984" y="2353"/>
              <a:chExt cx="1535" cy="443"/>
            </a:xfrm>
          </p:grpSpPr>
          <p:sp>
            <p:nvSpPr>
              <p:cNvPr id="22538" name="Text Box 18"/>
              <p:cNvSpPr txBox="1">
                <a:spLocks noChangeArrowheads="1"/>
              </p:cNvSpPr>
              <p:nvPr/>
            </p:nvSpPr>
            <p:spPr bwMode="auto">
              <a:xfrm>
                <a:off x="4224" y="2353"/>
                <a:ext cx="1295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3 FP Adder R.S.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2 FP Mult R.S.</a:t>
                </a:r>
              </a:p>
            </p:txBody>
          </p:sp>
          <p:sp>
            <p:nvSpPr>
              <p:cNvPr id="22539" name="Line 19"/>
              <p:cNvSpPr>
                <a:spLocks noChangeShapeType="1"/>
              </p:cNvSpPr>
              <p:nvPr/>
            </p:nvSpPr>
            <p:spPr bwMode="auto">
              <a:xfrm flipH="1">
                <a:off x="3984" y="254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54F9C96-2707-4D91-AFE3-7A5134FE4C9B}"/>
              </a:ext>
            </a:extLst>
          </p:cNvPr>
          <p:cNvSpPr/>
          <p:nvPr/>
        </p:nvSpPr>
        <p:spPr bwMode="auto">
          <a:xfrm>
            <a:off x="5652120" y="1916832"/>
            <a:ext cx="2717180" cy="3509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696677-B7E5-441A-BE2F-8DF3CFBBAD51}"/>
              </a:ext>
            </a:extLst>
          </p:cNvPr>
          <p:cNvSpPr txBox="1"/>
          <p:nvPr/>
        </p:nvSpPr>
        <p:spPr>
          <a:xfrm>
            <a:off x="5724128" y="1700808"/>
            <a:ext cx="2808312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LD/ST</a:t>
            </a:r>
            <a:r>
              <a:rPr lang="zh-CN" altLang="en-US" sz="1600" dirty="0">
                <a:solidFill>
                  <a:srgbClr val="FF0000"/>
                </a:solidFill>
              </a:rPr>
              <a:t>专门保留站</a:t>
            </a:r>
          </a:p>
        </p:txBody>
      </p:sp>
    </p:spTree>
  </p:cSld>
  <p:clrMapOvr>
    <a:masterClrMapping/>
  </p:clrMapOvr>
  <p:transition spd="slow">
    <p:pull dir="r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1143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Tomasulo Example Cycle 1</a:t>
            </a:r>
          </a:p>
        </p:txBody>
      </p:sp>
      <p:graphicFrame>
        <p:nvGraphicFramePr>
          <p:cNvPr id="23554" name="Object 4"/>
          <p:cNvGraphicFramePr>
            <a:graphicFrameLocks/>
          </p:cNvGraphicFramePr>
          <p:nvPr/>
        </p:nvGraphicFramePr>
        <p:xfrm>
          <a:off x="339725" y="954088"/>
          <a:ext cx="8480425" cy="54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9696602" imgH="6638849" progId="Excel.Sheet.8">
                  <p:embed/>
                </p:oleObj>
              </mc:Choice>
              <mc:Fallback>
                <p:oleObj name="工作表" r:id="rId2" imgW="9696602" imgH="6638849" progId="Excel.Sheet.8">
                  <p:embed/>
                  <p:pic>
                    <p:nvPicPr>
                      <p:cNvPr id="2355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54088"/>
                        <a:ext cx="8480425" cy="549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AutoShape 5"/>
          <p:cNvSpPr>
            <a:spLocks noChangeArrowheads="1"/>
          </p:cNvSpPr>
          <p:nvPr/>
        </p:nvSpPr>
        <p:spPr bwMode="auto">
          <a:xfrm>
            <a:off x="3276600" y="1557338"/>
            <a:ext cx="533400" cy="35877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6"/>
          <p:cNvSpPr>
            <a:spLocks noChangeArrowheads="1"/>
          </p:cNvSpPr>
          <p:nvPr/>
        </p:nvSpPr>
        <p:spPr bwMode="auto">
          <a:xfrm>
            <a:off x="6227763" y="1557338"/>
            <a:ext cx="1676400" cy="3143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7"/>
          <p:cNvSpPr>
            <a:spLocks noChangeArrowheads="1"/>
          </p:cNvSpPr>
          <p:nvPr/>
        </p:nvSpPr>
        <p:spPr bwMode="auto">
          <a:xfrm>
            <a:off x="4932363" y="5661025"/>
            <a:ext cx="762000" cy="385763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162800" cy="1143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Tomasulo Example Cycle 2</a:t>
            </a:r>
          </a:p>
        </p:txBody>
      </p:sp>
      <p:graphicFrame>
        <p:nvGraphicFramePr>
          <p:cNvPr id="24578" name="Object 4"/>
          <p:cNvGraphicFramePr>
            <a:graphicFrameLocks/>
          </p:cNvGraphicFramePr>
          <p:nvPr/>
        </p:nvGraphicFramePr>
        <p:xfrm>
          <a:off x="323850" y="981075"/>
          <a:ext cx="8528050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9696602" imgH="6638849" progId="Excel.Sheet.8">
                  <p:embed/>
                </p:oleObj>
              </mc:Choice>
              <mc:Fallback>
                <p:oleObj name="工作表" r:id="rId2" imgW="9696602" imgH="6638849" progId="Excel.Sheet.8">
                  <p:embed/>
                  <p:pic>
                    <p:nvPicPr>
                      <p:cNvPr id="2457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81075"/>
                        <a:ext cx="8528050" cy="547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3132138" y="1844675"/>
            <a:ext cx="517525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6156325" y="1844675"/>
            <a:ext cx="1622425" cy="2047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3635375" y="5661025"/>
            <a:ext cx="738188" cy="40957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684213" y="6403975"/>
            <a:ext cx="6411912" cy="454025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u="sng">
                <a:solidFill>
                  <a:srgbClr val="0000FF"/>
                </a:solidFill>
              </a:rPr>
              <a:t>Note: Can have multiple loads outstanding</a:t>
            </a:r>
            <a:endParaRPr lang="en-US" altLang="zh-CN" b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/>
      <p:bldP spid="45062" grpId="0" animBg="1"/>
      <p:bldP spid="4506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604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Tomasulo Example Cycle 3</a:t>
            </a:r>
          </a:p>
        </p:txBody>
      </p:sp>
      <p:graphicFrame>
        <p:nvGraphicFramePr>
          <p:cNvPr id="25602" name="Object 4"/>
          <p:cNvGraphicFramePr>
            <a:graphicFrameLocks/>
          </p:cNvGraphicFramePr>
          <p:nvPr/>
        </p:nvGraphicFramePr>
        <p:xfrm>
          <a:off x="395288" y="765175"/>
          <a:ext cx="7813675" cy="523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9696602" imgH="6638849" progId="Excel.Sheet.8">
                  <p:embed/>
                </p:oleObj>
              </mc:Choice>
              <mc:Fallback>
                <p:oleObj name="工作表" r:id="rId2" imgW="9696602" imgH="6638849" progId="Excel.Sheet.8">
                  <p:embed/>
                  <p:pic>
                    <p:nvPicPr>
                      <p:cNvPr id="2560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765175"/>
                        <a:ext cx="7813675" cy="523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2484438" y="4076700"/>
            <a:ext cx="3516312" cy="290513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2843213" y="5229225"/>
            <a:ext cx="674687" cy="36353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626268" y="5700267"/>
            <a:ext cx="7500937" cy="950912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Note: registers names are removed (“renamed”) in Reservation Stations; MULT issued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Load1 completing; what is waiting for Load1?</a:t>
            </a:r>
            <a:r>
              <a:rPr lang="en-US" altLang="zh-CN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6088" name="AutoShape 8"/>
          <p:cNvSpPr>
            <a:spLocks noChangeArrowheads="1"/>
          </p:cNvSpPr>
          <p:nvPr/>
        </p:nvSpPr>
        <p:spPr bwMode="auto">
          <a:xfrm>
            <a:off x="4140200" y="1341438"/>
            <a:ext cx="473075" cy="2413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9" name="AutoShape 9"/>
          <p:cNvSpPr>
            <a:spLocks noChangeArrowheads="1"/>
          </p:cNvSpPr>
          <p:nvPr/>
        </p:nvSpPr>
        <p:spPr bwMode="auto">
          <a:xfrm>
            <a:off x="2916238" y="1844675"/>
            <a:ext cx="473075" cy="2413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/>
      <p:bldP spid="46086" grpId="0" animBg="1"/>
      <p:bldP spid="46088" grpId="0" animBg="1"/>
      <p:bldP spid="4608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Tomasulo Example Cycle 4</a:t>
            </a:r>
          </a:p>
        </p:txBody>
      </p:sp>
      <p:graphicFrame>
        <p:nvGraphicFramePr>
          <p:cNvPr id="26626" name="Object 4"/>
          <p:cNvGraphicFramePr>
            <a:graphicFrameLocks/>
          </p:cNvGraphicFramePr>
          <p:nvPr/>
        </p:nvGraphicFramePr>
        <p:xfrm>
          <a:off x="365125" y="979488"/>
          <a:ext cx="8383588" cy="518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9696602" imgH="6638849" progId="Excel.Sheet.8">
                  <p:embed/>
                </p:oleObj>
              </mc:Choice>
              <mc:Fallback>
                <p:oleObj name="工作表" r:id="rId2" imgW="9696602" imgH="6638849" progId="Excel.Sheet.8">
                  <p:embed/>
                  <p:pic>
                    <p:nvPicPr>
                      <p:cNvPr id="2662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979488"/>
                        <a:ext cx="8383588" cy="518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538163" y="5819775"/>
            <a:ext cx="84201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Load2 completing; what is waiting for Load2?</a:t>
            </a:r>
            <a:r>
              <a:rPr lang="en-US" altLang="zh-CN"/>
              <a:t> </a:t>
            </a:r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4356100" y="1773238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5003800" y="1484313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FEFEA"/>
              </a:solidFill>
            </a:endParaRP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3132138" y="2205038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AutoShape 9"/>
          <p:cNvSpPr>
            <a:spLocks noChangeArrowheads="1"/>
          </p:cNvSpPr>
          <p:nvPr/>
        </p:nvSpPr>
        <p:spPr bwMode="auto">
          <a:xfrm>
            <a:off x="2555875" y="3573463"/>
            <a:ext cx="3962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4" name="AutoShape 10"/>
          <p:cNvSpPr>
            <a:spLocks noChangeArrowheads="1"/>
          </p:cNvSpPr>
          <p:nvPr/>
        </p:nvSpPr>
        <p:spPr bwMode="auto">
          <a:xfrm>
            <a:off x="5580063" y="5445125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FEFEA"/>
              </a:solidFill>
            </a:endParaRPr>
          </a:p>
        </p:txBody>
      </p:sp>
      <p:sp>
        <p:nvSpPr>
          <p:cNvPr id="47115" name="AutoShape 11"/>
          <p:cNvSpPr>
            <a:spLocks noChangeArrowheads="1"/>
          </p:cNvSpPr>
          <p:nvPr/>
        </p:nvSpPr>
        <p:spPr bwMode="auto">
          <a:xfrm>
            <a:off x="4859338" y="5445125"/>
            <a:ext cx="677862" cy="2889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FEFEA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/>
      <p:bldP spid="47111" grpId="0" animBg="1"/>
      <p:bldP spid="47112" grpId="0" animBg="1"/>
      <p:bldP spid="47113" grpId="0" animBg="1"/>
      <p:bldP spid="47114" grpId="0" animBg="1"/>
      <p:bldP spid="471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908050"/>
          </a:xfrm>
        </p:spPr>
        <p:txBody>
          <a:bodyPr/>
          <a:lstStyle/>
          <a:p>
            <a:pPr eaLnBrk="1" hangingPunct="1"/>
            <a:r>
              <a:rPr lang="en-US" altLang="zh-CN" sz="4000">
                <a:solidFill>
                  <a:srgbClr val="FF0000"/>
                </a:solidFill>
              </a:rPr>
              <a:t>Recall: Types of data hazards </a:t>
            </a:r>
          </a:p>
        </p:txBody>
      </p:sp>
      <p:sp>
        <p:nvSpPr>
          <p:cNvPr id="1024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908050"/>
            <a:ext cx="8686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Consider two instructions, A and B. A occurs before B.</a:t>
            </a:r>
            <a:endParaRPr lang="en-US" altLang="zh-CN" sz="2400" dirty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RAW( Read after write)  true 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Instruction A writes Rx</a:t>
            </a:r>
            <a:r>
              <a:rPr lang="zh-CN" altLang="en-US" sz="2000" dirty="0">
                <a:latin typeface="Comic Sans MS" pitchFamily="66" charset="0"/>
              </a:rPr>
              <a:t>，</a:t>
            </a:r>
            <a:r>
              <a:rPr lang="en-US" altLang="zh-CN" sz="2000" dirty="0">
                <a:latin typeface="Comic Sans MS" pitchFamily="66" charset="0"/>
              </a:rPr>
              <a:t>instruction B reads Rx</a:t>
            </a:r>
            <a:endParaRPr lang="en-US" altLang="zh-CN" sz="1800" dirty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WAW(Write after write) output 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Instruction A writes Rx</a:t>
            </a:r>
            <a:r>
              <a:rPr lang="zh-CN" altLang="en-US" sz="2000" dirty="0">
                <a:latin typeface="Comic Sans MS" pitchFamily="66" charset="0"/>
              </a:rPr>
              <a:t>，</a:t>
            </a:r>
            <a:r>
              <a:rPr lang="en-US" altLang="zh-CN" sz="2000" dirty="0">
                <a:latin typeface="Comic Sans MS" pitchFamily="66" charset="0"/>
              </a:rPr>
              <a:t>instruction B writes Rx</a:t>
            </a:r>
            <a:endParaRPr lang="en-US" altLang="zh-CN" sz="2000" dirty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WAR( Write after read) anti-</a:t>
            </a:r>
            <a:r>
              <a:rPr lang="en-US" altLang="zh-CN" sz="2400" dirty="0" err="1">
                <a:solidFill>
                  <a:srgbClr val="0000FF"/>
                </a:solidFill>
                <a:latin typeface="Comic Sans MS" pitchFamily="66" charset="0"/>
              </a:rPr>
              <a:t>denpendence</a:t>
            </a:r>
            <a:endParaRPr lang="en-US" altLang="zh-CN" sz="2400" dirty="0">
              <a:solidFill>
                <a:srgbClr val="0000FF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Instruction A reads Rx</a:t>
            </a:r>
            <a:r>
              <a:rPr lang="zh-CN" altLang="en-US" sz="2000" dirty="0">
                <a:latin typeface="Comic Sans MS" pitchFamily="66" charset="0"/>
              </a:rPr>
              <a:t>，</a:t>
            </a:r>
            <a:r>
              <a:rPr lang="en-US" altLang="zh-CN" sz="2000" dirty="0">
                <a:latin typeface="Comic Sans MS" pitchFamily="66" charset="0"/>
              </a:rPr>
              <a:t>instruction B writes  Rx</a:t>
            </a:r>
            <a:endParaRPr lang="en-US" altLang="zh-CN" sz="2000" dirty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Hazards are named according to the ordering that 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MUST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 be preserved by the pipeline</a:t>
            </a:r>
            <a:endParaRPr lang="en-US" altLang="en-US" sz="2400" dirty="0">
              <a:latin typeface="Comic Sans MS" pitchFamily="66" charset="0"/>
            </a:endParaRPr>
          </a:p>
        </p:txBody>
      </p:sp>
      <p:pic>
        <p:nvPicPr>
          <p:cNvPr id="102404" name="Picture 4" descr="chap3_3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412875"/>
            <a:ext cx="723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9048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Tomasulo Example Cycle 5</a:t>
            </a:r>
          </a:p>
        </p:txBody>
      </p:sp>
      <p:graphicFrame>
        <p:nvGraphicFramePr>
          <p:cNvPr id="27650" name="Object 4"/>
          <p:cNvGraphicFramePr>
            <a:graphicFrameLocks/>
          </p:cNvGraphicFramePr>
          <p:nvPr/>
        </p:nvGraphicFramePr>
        <p:xfrm>
          <a:off x="365125" y="1058863"/>
          <a:ext cx="8528050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9696602" imgH="6638849" progId="Excel.Sheet.8">
                  <p:embed/>
                </p:oleObj>
              </mc:Choice>
              <mc:Fallback>
                <p:oleObj name="工作表" r:id="rId2" imgW="9696602" imgH="6638849" progId="Excel.Sheet.8">
                  <p:embed/>
                  <p:pic>
                    <p:nvPicPr>
                      <p:cNvPr id="2765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058863"/>
                        <a:ext cx="8528050" cy="517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461963" y="5815013"/>
            <a:ext cx="84963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Timer starts down for Add1, Mult1</a:t>
            </a:r>
          </a:p>
        </p:txBody>
      </p:sp>
      <p:sp>
        <p:nvSpPr>
          <p:cNvPr id="27653" name="AutoShape 6"/>
          <p:cNvSpPr>
            <a:spLocks noChangeArrowheads="1"/>
          </p:cNvSpPr>
          <p:nvPr/>
        </p:nvSpPr>
        <p:spPr bwMode="auto">
          <a:xfrm>
            <a:off x="1547813" y="3644900"/>
            <a:ext cx="503237" cy="12192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4356100" y="3644900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>
            <a:off x="3779838" y="4365625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AutoShape 9"/>
          <p:cNvSpPr>
            <a:spLocks noChangeArrowheads="1"/>
          </p:cNvSpPr>
          <p:nvPr/>
        </p:nvSpPr>
        <p:spPr bwMode="auto">
          <a:xfrm>
            <a:off x="3708400" y="5516563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>
            <a:off x="4932363" y="1844675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9" name="AutoShape 11"/>
          <p:cNvSpPr>
            <a:spLocks noChangeArrowheads="1"/>
          </p:cNvSpPr>
          <p:nvPr/>
        </p:nvSpPr>
        <p:spPr bwMode="auto">
          <a:xfrm>
            <a:off x="3059113" y="2565400"/>
            <a:ext cx="685800" cy="28733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0" name="AutoShape 12"/>
          <p:cNvSpPr>
            <a:spLocks noChangeArrowheads="1"/>
          </p:cNvSpPr>
          <p:nvPr/>
        </p:nvSpPr>
        <p:spPr bwMode="auto">
          <a:xfrm>
            <a:off x="3059113" y="4581525"/>
            <a:ext cx="2952750" cy="287338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48141" name="AutoShape 13"/>
          <p:cNvSpPr>
            <a:spLocks noChangeArrowheads="1"/>
          </p:cNvSpPr>
          <p:nvPr/>
        </p:nvSpPr>
        <p:spPr bwMode="auto">
          <a:xfrm>
            <a:off x="6227763" y="5516563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nimBg="1"/>
      <p:bldP spid="48136" grpId="0" animBg="1"/>
      <p:bldP spid="48137" grpId="0" animBg="1"/>
      <p:bldP spid="48138" grpId="0" animBg="1"/>
      <p:bldP spid="48139" grpId="0" animBg="1"/>
      <p:bldP spid="48140" grpId="0" animBg="1"/>
      <p:bldP spid="4814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6826250" cy="908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Tomasulo Example Cycle 6</a:t>
            </a:r>
          </a:p>
        </p:txBody>
      </p:sp>
      <p:graphicFrame>
        <p:nvGraphicFramePr>
          <p:cNvPr id="28674" name="Object 4"/>
          <p:cNvGraphicFramePr>
            <a:graphicFrameLocks/>
          </p:cNvGraphicFramePr>
          <p:nvPr/>
        </p:nvGraphicFramePr>
        <p:xfrm>
          <a:off x="365125" y="1123950"/>
          <a:ext cx="8310563" cy="50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9696602" imgH="6638849" progId="Excel.Sheet.8">
                  <p:embed/>
                </p:oleObj>
              </mc:Choice>
              <mc:Fallback>
                <p:oleObj name="工作表" r:id="rId2" imgW="9696602" imgH="6638849" progId="Excel.Sheet.8">
                  <p:embed/>
                  <p:pic>
                    <p:nvPicPr>
                      <p:cNvPr id="2867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23950"/>
                        <a:ext cx="8310563" cy="504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446088" y="5849938"/>
            <a:ext cx="8496300" cy="3048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Issue ADDD here despite name dependency on F6? </a:t>
            </a: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3059113" y="2781300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2555875" y="3860800"/>
            <a:ext cx="3962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3708400" y="2133600"/>
            <a:ext cx="533400" cy="431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AutoShape 9"/>
          <p:cNvSpPr>
            <a:spLocks noChangeArrowheads="1"/>
          </p:cNvSpPr>
          <p:nvPr/>
        </p:nvSpPr>
        <p:spPr bwMode="auto">
          <a:xfrm>
            <a:off x="1476375" y="3644900"/>
            <a:ext cx="533400" cy="9366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2" name="AutoShape 10"/>
          <p:cNvSpPr>
            <a:spLocks noChangeArrowheads="1"/>
          </p:cNvSpPr>
          <p:nvPr/>
        </p:nvSpPr>
        <p:spPr bwMode="auto">
          <a:xfrm>
            <a:off x="4932363" y="5445125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nimBg="1"/>
      <p:bldP spid="49159" grpId="0" animBg="1"/>
      <p:bldP spid="49160" grpId="0" animBg="1"/>
      <p:bldP spid="49161" grpId="0" animBg="1"/>
      <p:bldP spid="4916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9048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Tomasulo Example Cycle 7</a:t>
            </a:r>
          </a:p>
        </p:txBody>
      </p:sp>
      <p:graphicFrame>
        <p:nvGraphicFramePr>
          <p:cNvPr id="29698" name="Object 4"/>
          <p:cNvGraphicFramePr>
            <a:graphicFrameLocks/>
          </p:cNvGraphicFramePr>
          <p:nvPr/>
        </p:nvGraphicFramePr>
        <p:xfrm>
          <a:off x="365125" y="1058863"/>
          <a:ext cx="8778875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9696602" imgH="6638849" progId="Excel.Sheet.8">
                  <p:embed/>
                </p:oleObj>
              </mc:Choice>
              <mc:Fallback>
                <p:oleObj name="工作表" r:id="rId2" imgW="9696602" imgH="6638849" progId="Excel.Sheet.8">
                  <p:embed/>
                  <p:pic>
                    <p:nvPicPr>
                      <p:cNvPr id="2969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058863"/>
                        <a:ext cx="8778875" cy="517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1763713" y="3716338"/>
            <a:ext cx="287337" cy="100806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9048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Tomasulo Example Cycle 8</a:t>
            </a:r>
          </a:p>
        </p:txBody>
      </p:sp>
      <p:graphicFrame>
        <p:nvGraphicFramePr>
          <p:cNvPr id="30722" name="Object 4"/>
          <p:cNvGraphicFramePr>
            <a:graphicFrameLocks/>
          </p:cNvGraphicFramePr>
          <p:nvPr/>
        </p:nvGraphicFramePr>
        <p:xfrm>
          <a:off x="365125" y="1201738"/>
          <a:ext cx="8778875" cy="496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9696602" imgH="6638849" progId="Excel.Sheet.8">
                  <p:embed/>
                </p:oleObj>
              </mc:Choice>
              <mc:Fallback>
                <p:oleObj name="工作表" r:id="rId2" imgW="9696602" imgH="6638849" progId="Excel.Sheet.8">
                  <p:embed/>
                  <p:pic>
                    <p:nvPicPr>
                      <p:cNvPr id="3072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201738"/>
                        <a:ext cx="8778875" cy="496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4356100" y="2420938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5795963" y="5502275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79388" y="5949950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Add1 (SUBD) completing; what is waiting for it?</a:t>
            </a:r>
            <a:r>
              <a:rPr lang="en-US" altLang="zh-CN"/>
              <a:t> </a:t>
            </a:r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auto">
          <a:xfrm>
            <a:off x="5148263" y="3860800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  <p:bldP spid="51207" grpId="0" animBg="1" autoUpdateAnimBg="0"/>
      <p:bldP spid="51208" grpId="0" animBg="1"/>
      <p:bldP spid="51208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Tomasulo Example Cycle 9</a:t>
            </a:r>
          </a:p>
        </p:txBody>
      </p:sp>
      <p:graphicFrame>
        <p:nvGraphicFramePr>
          <p:cNvPr id="31746" name="Object 3"/>
          <p:cNvGraphicFramePr>
            <a:graphicFrameLocks/>
          </p:cNvGraphicFramePr>
          <p:nvPr/>
        </p:nvGraphicFramePr>
        <p:xfrm>
          <a:off x="365125" y="1123950"/>
          <a:ext cx="8528050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9696602" imgH="6638849" progId="Excel.Sheet.8">
                  <p:embed/>
                </p:oleObj>
              </mc:Choice>
              <mc:Fallback>
                <p:oleObj name="工作表" r:id="rId2" imgW="9696602" imgH="6638849" progId="Excel.Sheet.8">
                  <p:embed/>
                  <p:pic>
                    <p:nvPicPr>
                      <p:cNvPr id="317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23950"/>
                        <a:ext cx="8528050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5148263" y="2349500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5651500" y="5589588"/>
            <a:ext cx="649288" cy="36036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3779838" y="3933825"/>
            <a:ext cx="647700" cy="35877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  <p:bldP spid="52229" grpId="0" animBg="1"/>
      <p:bldP spid="5223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76200"/>
            <a:ext cx="7561262" cy="9048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Tomasulo Example Cycle 10</a:t>
            </a:r>
          </a:p>
        </p:txBody>
      </p:sp>
      <p:graphicFrame>
        <p:nvGraphicFramePr>
          <p:cNvPr id="32770" name="Object 4"/>
          <p:cNvGraphicFramePr>
            <a:graphicFrameLocks/>
          </p:cNvGraphicFramePr>
          <p:nvPr/>
        </p:nvGraphicFramePr>
        <p:xfrm>
          <a:off x="365125" y="1123950"/>
          <a:ext cx="8599488" cy="511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9696602" imgH="6638849" progId="Excel.Sheet.8">
                  <p:embed/>
                </p:oleObj>
              </mc:Choice>
              <mc:Fallback>
                <p:oleObj name="工作表" r:id="rId2" imgW="9696602" imgH="6638849" progId="Excel.Sheet.8">
                  <p:embed/>
                  <p:pic>
                    <p:nvPicPr>
                      <p:cNvPr id="3277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23950"/>
                        <a:ext cx="8599488" cy="511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5148263" y="2349500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3924300" y="2781300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3256" name="AutoShape 8"/>
          <p:cNvSpPr>
            <a:spLocks noChangeArrowheads="1"/>
          </p:cNvSpPr>
          <p:nvPr/>
        </p:nvSpPr>
        <p:spPr bwMode="auto">
          <a:xfrm>
            <a:off x="1619250" y="3933825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nimBg="1"/>
      <p:bldP spid="53255" grpId="0" animBg="1"/>
      <p:bldP spid="5325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7740650" cy="9763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Tomasulo Example Cycle 11</a:t>
            </a:r>
          </a:p>
        </p:txBody>
      </p:sp>
      <p:graphicFrame>
        <p:nvGraphicFramePr>
          <p:cNvPr id="33794" name="Object 4"/>
          <p:cNvGraphicFramePr>
            <a:graphicFrameLocks/>
          </p:cNvGraphicFramePr>
          <p:nvPr/>
        </p:nvGraphicFramePr>
        <p:xfrm>
          <a:off x="339725" y="954088"/>
          <a:ext cx="8624888" cy="535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9696602" imgH="6638849" progId="Excel.Sheet.8">
                  <p:embed/>
                </p:oleObj>
              </mc:Choice>
              <mc:Fallback>
                <p:oleObj name="工作表" r:id="rId2" imgW="9696602" imgH="6638849" progId="Excel.Sheet.8">
                  <p:embed/>
                  <p:pic>
                    <p:nvPicPr>
                      <p:cNvPr id="3379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54088"/>
                        <a:ext cx="8624888" cy="535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AutoShape 8"/>
          <p:cNvSpPr>
            <a:spLocks noChangeArrowheads="1"/>
          </p:cNvSpPr>
          <p:nvPr/>
        </p:nvSpPr>
        <p:spPr bwMode="auto">
          <a:xfrm>
            <a:off x="1619250" y="3860800"/>
            <a:ext cx="360363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7489825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Tomasulo Example Cycle 12</a:t>
            </a:r>
          </a:p>
        </p:txBody>
      </p:sp>
      <p:graphicFrame>
        <p:nvGraphicFramePr>
          <p:cNvPr id="34818" name="Object 3"/>
          <p:cNvGraphicFramePr>
            <a:graphicFrameLocks/>
          </p:cNvGraphicFramePr>
          <p:nvPr/>
        </p:nvGraphicFramePr>
        <p:xfrm>
          <a:off x="339725" y="908050"/>
          <a:ext cx="880427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9696602" imgH="6638849" progId="Excel.Sheet.8">
                  <p:embed/>
                </p:oleObj>
              </mc:Choice>
              <mc:Fallback>
                <p:oleObj name="工作表" r:id="rId2" imgW="9696602" imgH="6638849" progId="Excel.Sheet.8">
                  <p:embed/>
                  <p:pic>
                    <p:nvPicPr>
                      <p:cNvPr id="3481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08050"/>
                        <a:ext cx="8804275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50825" y="5805488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Add2 (ADDD) completing; what is waiting for it? </a:t>
            </a: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4716463" y="2636838"/>
            <a:ext cx="360362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5148263" y="5445125"/>
            <a:ext cx="647700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 autoUpdateAnimBg="0"/>
      <p:bldP spid="55301" grpId="0" animBg="1"/>
      <p:bldP spid="5530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7561262" cy="7604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Tomasulo Example Cycle 13</a:t>
            </a:r>
          </a:p>
        </p:txBody>
      </p:sp>
      <p:graphicFrame>
        <p:nvGraphicFramePr>
          <p:cNvPr id="35842" name="Object 3"/>
          <p:cNvGraphicFramePr>
            <a:graphicFrameLocks/>
          </p:cNvGraphicFramePr>
          <p:nvPr/>
        </p:nvGraphicFramePr>
        <p:xfrm>
          <a:off x="365125" y="1058863"/>
          <a:ext cx="8778875" cy="503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9696602" imgH="6638849" progId="Excel.Sheet.8">
                  <p:embed/>
                </p:oleObj>
              </mc:Choice>
              <mc:Fallback>
                <p:oleObj name="工作表" r:id="rId2" imgW="9696602" imgH="6638849" progId="Excel.Sheet.8">
                  <p:embed/>
                  <p:pic>
                    <p:nvPicPr>
                      <p:cNvPr id="3584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058863"/>
                        <a:ext cx="8778875" cy="503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50825" y="5805488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All simple operation are end here. </a:t>
            </a: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5292725" y="2708275"/>
            <a:ext cx="360363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 autoUpdateAnimBg="0"/>
      <p:bldP spid="5632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Tomasulo Example Cycle 14</a:t>
            </a:r>
          </a:p>
        </p:txBody>
      </p:sp>
      <p:graphicFrame>
        <p:nvGraphicFramePr>
          <p:cNvPr id="36866" name="Object 4"/>
          <p:cNvGraphicFramePr>
            <a:graphicFrameLocks noGrp="1"/>
          </p:cNvGraphicFramePr>
          <p:nvPr>
            <p:ph idx="1"/>
          </p:nvPr>
        </p:nvGraphicFramePr>
        <p:xfrm>
          <a:off x="711200" y="1143000"/>
          <a:ext cx="7721600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9696602" imgH="6638849" progId="Excel.Sheet.8">
                  <p:embed/>
                </p:oleObj>
              </mc:Choice>
              <mc:Fallback>
                <p:oleObj name="工作表" r:id="rId2" imgW="9696602" imgH="6638849" progId="Excel.Sheet.8">
                  <p:embed/>
                  <p:pic>
                    <p:nvPicPr>
                      <p:cNvPr id="3686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143000"/>
                        <a:ext cx="7721600" cy="528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AutoShape 6"/>
          <p:cNvSpPr>
            <a:spLocks noChangeArrowheads="1"/>
          </p:cNvSpPr>
          <p:nvPr/>
        </p:nvSpPr>
        <p:spPr bwMode="auto">
          <a:xfrm>
            <a:off x="1928813" y="4786313"/>
            <a:ext cx="500062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740650" cy="8366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600"/>
              <a:t>True Data Dependence and Hazards</a:t>
            </a:r>
          </a:p>
        </p:txBody>
      </p:sp>
      <p:sp>
        <p:nvSpPr>
          <p:cNvPr id="103427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81000" y="981075"/>
            <a:ext cx="8763000" cy="50292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omic Sans MS" pitchFamily="66" charset="0"/>
              </a:rPr>
              <a:t>True Data Dependence: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>
                <a:latin typeface="Comic Sans MS" pitchFamily="66" charset="0"/>
              </a:rPr>
              <a:t>Instr</a:t>
            </a:r>
            <a:r>
              <a:rPr lang="en-US" altLang="en-US" sz="2400" baseline="-25000" dirty="0" err="1">
                <a:latin typeface="Comic Sans MS" pitchFamily="66" charset="0"/>
              </a:rPr>
              <a:t>J</a:t>
            </a:r>
            <a:r>
              <a:rPr lang="en-US" altLang="en-US" sz="2400" baseline="-25000" dirty="0">
                <a:latin typeface="Comic Sans MS" pitchFamily="66" charset="0"/>
              </a:rPr>
              <a:t> </a:t>
            </a:r>
            <a:r>
              <a:rPr lang="en-US" altLang="en-US" sz="2400" dirty="0">
                <a:latin typeface="Comic Sans MS" pitchFamily="66" charset="0"/>
              </a:rPr>
              <a:t>is </a:t>
            </a:r>
            <a:r>
              <a:rPr lang="en-US" altLang="en-US" sz="2400" dirty="0">
                <a:solidFill>
                  <a:srgbClr val="FF0000"/>
                </a:solidFill>
                <a:latin typeface="Comic Sans MS" pitchFamily="66" charset="0"/>
              </a:rPr>
              <a:t>data dependent</a:t>
            </a:r>
            <a:r>
              <a:rPr lang="en-US" altLang="en-US" sz="2400" dirty="0">
                <a:latin typeface="Comic Sans MS" pitchFamily="66" charset="0"/>
              </a:rPr>
              <a:t> on </a:t>
            </a:r>
            <a:r>
              <a:rPr lang="en-US" altLang="en-US" sz="2400" dirty="0" err="1">
                <a:latin typeface="Comic Sans MS" pitchFamily="66" charset="0"/>
              </a:rPr>
              <a:t>Instr</a:t>
            </a:r>
            <a:r>
              <a:rPr lang="en-US" altLang="en-US" sz="2400" baseline="-25000" dirty="0" err="1">
                <a:latin typeface="Comic Sans MS" pitchFamily="66" charset="0"/>
              </a:rPr>
              <a:t>I</a:t>
            </a:r>
            <a:r>
              <a:rPr lang="en-US" altLang="en-US" sz="2400" dirty="0">
                <a:latin typeface="Comic Sans MS" pitchFamily="66" charset="0"/>
              </a:rPr>
              <a:t> </a:t>
            </a:r>
            <a:br>
              <a:rPr lang="en-US" altLang="en-US" sz="2400" dirty="0">
                <a:latin typeface="Comic Sans MS" pitchFamily="66" charset="0"/>
              </a:rPr>
            </a:br>
            <a:r>
              <a:rPr lang="en-US" altLang="en-US" sz="2400" dirty="0" err="1">
                <a:latin typeface="Comic Sans MS" pitchFamily="66" charset="0"/>
              </a:rPr>
              <a:t>Instr</a:t>
            </a:r>
            <a:r>
              <a:rPr lang="en-US" altLang="en-US" sz="2400" baseline="-25000" dirty="0" err="1">
                <a:latin typeface="Comic Sans MS" pitchFamily="66" charset="0"/>
              </a:rPr>
              <a:t>J</a:t>
            </a:r>
            <a:r>
              <a:rPr lang="en-US" altLang="en-US" sz="2400" dirty="0">
                <a:latin typeface="Comic Sans MS" pitchFamily="66" charset="0"/>
              </a:rPr>
              <a:t> tries to read operand before </a:t>
            </a:r>
            <a:r>
              <a:rPr lang="en-US" altLang="en-US" sz="2400" dirty="0" err="1">
                <a:latin typeface="Comic Sans MS" pitchFamily="66" charset="0"/>
              </a:rPr>
              <a:t>Instr</a:t>
            </a:r>
            <a:r>
              <a:rPr lang="en-US" altLang="en-US" sz="2400" baseline="-25000" dirty="0" err="1">
                <a:latin typeface="Comic Sans MS" pitchFamily="66" charset="0"/>
              </a:rPr>
              <a:t>I</a:t>
            </a:r>
            <a:r>
              <a:rPr lang="en-US" altLang="en-US" sz="2400" baseline="-25000" dirty="0">
                <a:latin typeface="Comic Sans MS" pitchFamily="66" charset="0"/>
              </a:rPr>
              <a:t> </a:t>
            </a:r>
            <a:r>
              <a:rPr lang="en-US" altLang="en-US" sz="2400" dirty="0">
                <a:latin typeface="Comic Sans MS" pitchFamily="66" charset="0"/>
              </a:rPr>
              <a:t>writes it</a:t>
            </a:r>
            <a:br>
              <a:rPr lang="en-US" altLang="en-US" sz="2400" dirty="0">
                <a:latin typeface="Comic Sans MS" pitchFamily="66" charset="0"/>
              </a:rPr>
            </a:br>
            <a:br>
              <a:rPr lang="en-US" altLang="en-US" sz="2400" dirty="0">
                <a:latin typeface="Comic Sans MS" pitchFamily="66" charset="0"/>
              </a:rPr>
            </a:br>
            <a:r>
              <a:rPr lang="en-US" altLang="en-US" sz="2400" dirty="0">
                <a:latin typeface="Comic Sans MS" pitchFamily="66" charset="0"/>
              </a:rPr>
              <a:t>		</a:t>
            </a:r>
            <a:br>
              <a:rPr lang="en-US" altLang="en-US" sz="2400" dirty="0">
                <a:latin typeface="Comic Sans MS" pitchFamily="66" charset="0"/>
              </a:rPr>
            </a:br>
            <a:endParaRPr lang="en-US" altLang="en-US" sz="2400" dirty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Comic Sans MS" pitchFamily="66" charset="0"/>
              </a:rPr>
              <a:t>or </a:t>
            </a:r>
            <a:r>
              <a:rPr lang="en-US" altLang="en-US" sz="2400" dirty="0" err="1">
                <a:latin typeface="Comic Sans MS" pitchFamily="66" charset="0"/>
              </a:rPr>
              <a:t>Instr</a:t>
            </a:r>
            <a:r>
              <a:rPr lang="en-US" altLang="en-US" sz="2400" baseline="-25000" dirty="0" err="1">
                <a:latin typeface="Comic Sans MS" pitchFamily="66" charset="0"/>
              </a:rPr>
              <a:t>J</a:t>
            </a:r>
            <a:r>
              <a:rPr lang="en-US" altLang="en-US" sz="2400" dirty="0">
                <a:latin typeface="Comic Sans MS" pitchFamily="66" charset="0"/>
              </a:rPr>
              <a:t> is data dependent on </a:t>
            </a:r>
            <a:r>
              <a:rPr lang="en-US" altLang="en-US" sz="2400" dirty="0" err="1">
                <a:latin typeface="Comic Sans MS" pitchFamily="66" charset="0"/>
              </a:rPr>
              <a:t>Instr</a:t>
            </a:r>
            <a:r>
              <a:rPr lang="en-US" altLang="en-US" sz="2400" baseline="-25000" dirty="0" err="1">
                <a:latin typeface="Comic Sans MS" pitchFamily="66" charset="0"/>
              </a:rPr>
              <a:t>K</a:t>
            </a:r>
            <a:r>
              <a:rPr lang="en-US" altLang="en-US" sz="2400" dirty="0">
                <a:latin typeface="Comic Sans MS" pitchFamily="66" charset="0"/>
              </a:rPr>
              <a:t> which is dependent on </a:t>
            </a:r>
            <a:r>
              <a:rPr lang="en-US" altLang="en-US" sz="2400" dirty="0" err="1">
                <a:latin typeface="Comic Sans MS" pitchFamily="66" charset="0"/>
              </a:rPr>
              <a:t>Instr</a:t>
            </a:r>
            <a:r>
              <a:rPr lang="en-US" altLang="en-US" sz="2400" baseline="-25000" dirty="0" err="1">
                <a:latin typeface="Comic Sans MS" pitchFamily="66" charset="0"/>
              </a:rPr>
              <a:t>I</a:t>
            </a:r>
            <a:endParaRPr lang="en-US" altLang="en-US" sz="24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omic Sans MS" pitchFamily="66" charset="0"/>
              </a:rPr>
              <a:t>Caused by a “</a:t>
            </a:r>
            <a:r>
              <a:rPr lang="en-US" altLang="en-US" sz="2800" dirty="0">
                <a:solidFill>
                  <a:srgbClr val="FF0000"/>
                </a:solidFill>
                <a:latin typeface="Comic Sans MS" pitchFamily="66" charset="0"/>
              </a:rPr>
              <a:t>True Dependence</a:t>
            </a:r>
            <a:r>
              <a:rPr lang="en-US" altLang="en-US" sz="2800" dirty="0">
                <a:latin typeface="Comic Sans MS" pitchFamily="66" charset="0"/>
              </a:rPr>
              <a:t>” (compiler term)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omic Sans MS" pitchFamily="66" charset="0"/>
              </a:rPr>
              <a:t>If </a:t>
            </a:r>
            <a:r>
              <a:rPr lang="en-US" altLang="en-US" sz="2800" dirty="0">
                <a:solidFill>
                  <a:srgbClr val="0000FF"/>
                </a:solidFill>
                <a:latin typeface="Comic Sans MS" pitchFamily="66" charset="0"/>
              </a:rPr>
              <a:t>true</a:t>
            </a:r>
            <a:r>
              <a:rPr lang="en-US" altLang="en-US" sz="2800" dirty="0">
                <a:latin typeface="Comic Sans MS" pitchFamily="66" charset="0"/>
              </a:rPr>
              <a:t> dependence caused a hazard in the pipeline, called a </a:t>
            </a:r>
            <a:r>
              <a:rPr lang="en-US" altLang="en-US" sz="2800" dirty="0">
                <a:solidFill>
                  <a:srgbClr val="FF0000"/>
                </a:solidFill>
                <a:latin typeface="Comic Sans MS" pitchFamily="66" charset="0"/>
              </a:rPr>
              <a:t>Read After Write (RAW) hazard </a:t>
            </a:r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1835150" y="2276475"/>
            <a:ext cx="3886200" cy="819150"/>
            <a:chOff x="1152" y="1584"/>
            <a:chExt cx="2448" cy="516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1488" y="1584"/>
              <a:ext cx="2112" cy="51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I: add </a:t>
              </a:r>
              <a:r>
                <a:rPr lang="en-US" altLang="en-US">
                  <a:solidFill>
                    <a:srgbClr val="FF0000"/>
                  </a:solidFill>
                  <a:latin typeface="Courier New" pitchFamily="49" charset="0"/>
                </a:rPr>
                <a:t>r1</a:t>
              </a: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,r2,r3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J: sub r4,</a:t>
              </a:r>
              <a:r>
                <a:rPr lang="en-US" altLang="en-US">
                  <a:solidFill>
                    <a:srgbClr val="FF0000"/>
                  </a:solidFill>
                  <a:latin typeface="Courier New" pitchFamily="49" charset="0"/>
                </a:rPr>
                <a:t>r1</a:t>
              </a: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,r3</a:t>
              </a:r>
            </a:p>
          </p:txBody>
        </p:sp>
        <p:sp>
          <p:nvSpPr>
            <p:cNvPr id="103430" name="Arc 6"/>
            <p:cNvSpPr>
              <a:spLocks/>
            </p:cNvSpPr>
            <p:nvPr/>
          </p:nvSpPr>
          <p:spPr bwMode="auto">
            <a:xfrm flipH="1" flipV="1">
              <a:off x="1152" y="1680"/>
              <a:ext cx="295" cy="288"/>
            </a:xfrm>
            <a:custGeom>
              <a:avLst/>
              <a:gdLst>
                <a:gd name="T0" fmla="*/ 0 w 24532"/>
                <a:gd name="T1" fmla="*/ 0 h 43200"/>
                <a:gd name="T2" fmla="*/ 0 w 24532"/>
                <a:gd name="T3" fmla="*/ 0 h 43200"/>
                <a:gd name="T4" fmla="*/ 0 w 24532"/>
                <a:gd name="T5" fmla="*/ 0 h 43200"/>
                <a:gd name="T6" fmla="*/ 0 60000 65536"/>
                <a:gd name="T7" fmla="*/ 0 60000 65536"/>
                <a:gd name="T8" fmla="*/ 0 60000 65536"/>
                <a:gd name="T9" fmla="*/ 0 w 24532"/>
                <a:gd name="T10" fmla="*/ 0 h 43200"/>
                <a:gd name="T11" fmla="*/ 24532 w 2453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7345363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Tomasulo Example Cycle 15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23850" y="5805488"/>
            <a:ext cx="8496300" cy="5207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Mult1 (MULTD) completing; what is waiting for it?</a:t>
            </a:r>
            <a:r>
              <a:rPr lang="en-US" altLang="zh-CN"/>
              <a:t> </a:t>
            </a:r>
          </a:p>
        </p:txBody>
      </p:sp>
      <p:graphicFrame>
        <p:nvGraphicFramePr>
          <p:cNvPr id="37890" name="Object 5"/>
          <p:cNvGraphicFramePr>
            <a:graphicFrameLocks/>
          </p:cNvGraphicFramePr>
          <p:nvPr/>
        </p:nvGraphicFramePr>
        <p:xfrm>
          <a:off x="395288" y="908050"/>
          <a:ext cx="8497887" cy="532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9696602" imgH="6638849" progId="Excel.Sheet.8">
                  <p:embed/>
                </p:oleObj>
              </mc:Choice>
              <mc:Fallback>
                <p:oleObj name="工作表" r:id="rId2" imgW="9696602" imgH="6638849" progId="Excel.Sheet.8">
                  <p:embed/>
                  <p:pic>
                    <p:nvPicPr>
                      <p:cNvPr id="3789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8050"/>
                        <a:ext cx="8497887" cy="532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1692275" y="4221163"/>
            <a:ext cx="360363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8377" name="AutoShape 9"/>
          <p:cNvSpPr>
            <a:spLocks noChangeArrowheads="1"/>
          </p:cNvSpPr>
          <p:nvPr/>
        </p:nvSpPr>
        <p:spPr bwMode="auto">
          <a:xfrm>
            <a:off x="4500563" y="1989138"/>
            <a:ext cx="360362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8380" name="AutoShape 12"/>
          <p:cNvSpPr>
            <a:spLocks noChangeArrowheads="1"/>
          </p:cNvSpPr>
          <p:nvPr/>
        </p:nvSpPr>
        <p:spPr bwMode="auto">
          <a:xfrm>
            <a:off x="5076825" y="4508500"/>
            <a:ext cx="574675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8381" name="AutoShape 13"/>
          <p:cNvSpPr>
            <a:spLocks noChangeArrowheads="1"/>
          </p:cNvSpPr>
          <p:nvPr/>
        </p:nvSpPr>
        <p:spPr bwMode="auto">
          <a:xfrm>
            <a:off x="3132138" y="5516563"/>
            <a:ext cx="647700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 autoUpdateAnimBg="0"/>
      <p:bldP spid="58374" grpId="0" animBg="1"/>
      <p:bldP spid="58377" grpId="0" animBg="1"/>
      <p:bldP spid="58380" grpId="0" animBg="1"/>
      <p:bldP spid="5838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7488237" cy="7604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Tomasulo Example Cycle 16</a:t>
            </a:r>
          </a:p>
        </p:txBody>
      </p:sp>
      <p:graphicFrame>
        <p:nvGraphicFramePr>
          <p:cNvPr id="38914" name="Object 4"/>
          <p:cNvGraphicFramePr>
            <a:graphicFrameLocks/>
          </p:cNvGraphicFramePr>
          <p:nvPr/>
        </p:nvGraphicFramePr>
        <p:xfrm>
          <a:off x="339725" y="954088"/>
          <a:ext cx="8624888" cy="528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9696602" imgH="6638849" progId="Excel.Sheet.8">
                  <p:embed/>
                </p:oleObj>
              </mc:Choice>
              <mc:Fallback>
                <p:oleObj name="工作表" r:id="rId2" imgW="9696602" imgH="6638849" progId="Excel.Sheet.8">
                  <p:embed/>
                  <p:pic>
                    <p:nvPicPr>
                      <p:cNvPr id="3891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54088"/>
                        <a:ext cx="8624888" cy="528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3132138" y="5516563"/>
            <a:ext cx="671512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3779838" y="4508500"/>
            <a:ext cx="671512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179388" y="5876925"/>
            <a:ext cx="8323262" cy="34131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Just waiting for Mult2 (DIVD) to complete</a:t>
            </a:r>
          </a:p>
        </p:txBody>
      </p:sp>
      <p:sp>
        <p:nvSpPr>
          <p:cNvPr id="59400" name="AutoShape 8"/>
          <p:cNvSpPr>
            <a:spLocks noChangeArrowheads="1"/>
          </p:cNvSpPr>
          <p:nvPr/>
        </p:nvSpPr>
        <p:spPr bwMode="auto">
          <a:xfrm>
            <a:off x="5003800" y="1989138"/>
            <a:ext cx="671513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  <p:bldP spid="59398" grpId="0" animBg="1"/>
      <p:bldP spid="5940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Tomasulo Example Cycle 17</a:t>
            </a:r>
          </a:p>
        </p:txBody>
      </p:sp>
      <p:graphicFrame>
        <p:nvGraphicFramePr>
          <p:cNvPr id="39938" name="Object 4"/>
          <p:cNvGraphicFramePr>
            <a:graphicFrameLocks noGrp="1"/>
          </p:cNvGraphicFramePr>
          <p:nvPr>
            <p:ph idx="1"/>
          </p:nvPr>
        </p:nvGraphicFramePr>
        <p:xfrm>
          <a:off x="530225" y="1214438"/>
          <a:ext cx="751205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9696602" imgH="6638849" progId="Excel.Sheet.8">
                  <p:embed/>
                </p:oleObj>
              </mc:Choice>
              <mc:Fallback>
                <p:oleObj name="工作表" r:id="rId2" imgW="9696602" imgH="6638849" progId="Excel.Sheet.8">
                  <p:embed/>
                  <p:pic>
                    <p:nvPicPr>
                      <p:cNvPr id="3993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214438"/>
                        <a:ext cx="751205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AutoShape 6"/>
          <p:cNvSpPr>
            <a:spLocks noChangeArrowheads="1"/>
          </p:cNvSpPr>
          <p:nvPr/>
        </p:nvSpPr>
        <p:spPr bwMode="auto">
          <a:xfrm>
            <a:off x="3571875" y="2643188"/>
            <a:ext cx="360363" cy="2873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39941" name="AutoShape 7"/>
          <p:cNvSpPr>
            <a:spLocks noChangeArrowheads="1"/>
          </p:cNvSpPr>
          <p:nvPr/>
        </p:nvSpPr>
        <p:spPr bwMode="auto">
          <a:xfrm>
            <a:off x="1785938" y="4714875"/>
            <a:ext cx="3603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Tomasulo Example Cycle 55</a:t>
            </a:r>
          </a:p>
        </p:txBody>
      </p:sp>
      <p:graphicFrame>
        <p:nvGraphicFramePr>
          <p:cNvPr id="40962" name="Object 4"/>
          <p:cNvGraphicFramePr>
            <a:graphicFrameLocks noGrp="1"/>
          </p:cNvGraphicFramePr>
          <p:nvPr>
            <p:ph idx="1"/>
          </p:nvPr>
        </p:nvGraphicFramePr>
        <p:xfrm>
          <a:off x="503238" y="1082675"/>
          <a:ext cx="7391400" cy="50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9696602" imgH="6638849" progId="Excel.Sheet.8">
                  <p:embed/>
                </p:oleObj>
              </mc:Choice>
              <mc:Fallback>
                <p:oleObj name="工作表" r:id="rId2" imgW="9696602" imgH="6638849" progId="Excel.Sheet.8">
                  <p:embed/>
                  <p:pic>
                    <p:nvPicPr>
                      <p:cNvPr id="4096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082675"/>
                        <a:ext cx="7391400" cy="506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AutoShape 6"/>
          <p:cNvSpPr>
            <a:spLocks noChangeArrowheads="1"/>
          </p:cNvSpPr>
          <p:nvPr/>
        </p:nvSpPr>
        <p:spPr bwMode="auto">
          <a:xfrm>
            <a:off x="1835150" y="4508500"/>
            <a:ext cx="3603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Tomasulo Example Cycle 56</a:t>
            </a:r>
          </a:p>
        </p:txBody>
      </p:sp>
      <p:graphicFrame>
        <p:nvGraphicFramePr>
          <p:cNvPr id="41986" name="Object 6"/>
          <p:cNvGraphicFramePr>
            <a:graphicFrameLocks noGrp="1"/>
          </p:cNvGraphicFramePr>
          <p:nvPr>
            <p:ph idx="1"/>
          </p:nvPr>
        </p:nvGraphicFramePr>
        <p:xfrm>
          <a:off x="787400" y="836613"/>
          <a:ext cx="7783513" cy="532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9696602" imgH="6638849" progId="Excel.Sheet.8">
                  <p:embed/>
                </p:oleObj>
              </mc:Choice>
              <mc:Fallback>
                <p:oleObj name="工作表" r:id="rId2" imgW="9696602" imgH="6638849" progId="Excel.Sheet.8">
                  <p:embed/>
                  <p:pic>
                    <p:nvPicPr>
                      <p:cNvPr id="4198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836613"/>
                        <a:ext cx="7783513" cy="532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23850" y="5876925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Mult2 (DIVD) is completing; what is waiting for it? </a:t>
            </a:r>
          </a:p>
        </p:txBody>
      </p:sp>
      <p:sp>
        <p:nvSpPr>
          <p:cNvPr id="62472" name="AutoShape 8"/>
          <p:cNvSpPr>
            <a:spLocks noChangeArrowheads="1"/>
          </p:cNvSpPr>
          <p:nvPr/>
        </p:nvSpPr>
        <p:spPr bwMode="auto">
          <a:xfrm>
            <a:off x="1835150" y="4508500"/>
            <a:ext cx="3603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2473" name="AutoShape 9"/>
          <p:cNvSpPr>
            <a:spLocks noChangeArrowheads="1"/>
          </p:cNvSpPr>
          <p:nvPr/>
        </p:nvSpPr>
        <p:spPr bwMode="auto">
          <a:xfrm>
            <a:off x="4572000" y="2349500"/>
            <a:ext cx="3603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2474" name="AutoShape 10"/>
          <p:cNvSpPr>
            <a:spLocks noChangeArrowheads="1"/>
          </p:cNvSpPr>
          <p:nvPr/>
        </p:nvSpPr>
        <p:spPr bwMode="auto">
          <a:xfrm>
            <a:off x="6227763" y="5373688"/>
            <a:ext cx="576262" cy="360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2" grpId="0" animBg="1"/>
      <p:bldP spid="62473" grpId="0" animBg="1"/>
      <p:bldP spid="6247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Tomasulo Example Cycle 57</a:t>
            </a:r>
          </a:p>
        </p:txBody>
      </p:sp>
      <p:graphicFrame>
        <p:nvGraphicFramePr>
          <p:cNvPr id="43010" name="Object 150"/>
          <p:cNvGraphicFramePr>
            <a:graphicFrameLocks noGrp="1"/>
          </p:cNvGraphicFramePr>
          <p:nvPr>
            <p:ph idx="1"/>
          </p:nvPr>
        </p:nvGraphicFramePr>
        <p:xfrm>
          <a:off x="590550" y="836613"/>
          <a:ext cx="7888288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9696602" imgH="6638849" progId="Excel.Sheet.8">
                  <p:embed/>
                </p:oleObj>
              </mc:Choice>
              <mc:Fallback>
                <p:oleObj name="工作表" r:id="rId2" imgW="9696602" imgH="6638849" progId="Excel.Sheet.8">
                  <p:embed/>
                  <p:pic>
                    <p:nvPicPr>
                      <p:cNvPr id="43010" name="Object 150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836613"/>
                        <a:ext cx="7888288" cy="540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323850" y="5805488"/>
            <a:ext cx="8610600" cy="6096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b="0">
                <a:solidFill>
                  <a:srgbClr val="0000FF"/>
                </a:solidFill>
              </a:rPr>
              <a:t>Once again: In-order issue, out-of-order execution and out-of-order completion.</a:t>
            </a:r>
          </a:p>
        </p:txBody>
      </p:sp>
      <p:sp>
        <p:nvSpPr>
          <p:cNvPr id="43013" name="AutoShape 6"/>
          <p:cNvSpPr>
            <a:spLocks noChangeArrowheads="1"/>
          </p:cNvSpPr>
          <p:nvPr/>
        </p:nvSpPr>
        <p:spPr bwMode="auto">
          <a:xfrm>
            <a:off x="3132138" y="1412875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AutoShape 7"/>
          <p:cNvSpPr>
            <a:spLocks noChangeArrowheads="1"/>
          </p:cNvSpPr>
          <p:nvPr/>
        </p:nvSpPr>
        <p:spPr bwMode="auto">
          <a:xfrm>
            <a:off x="3779838" y="1412875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AutoShape 9"/>
          <p:cNvSpPr>
            <a:spLocks noChangeArrowheads="1"/>
          </p:cNvSpPr>
          <p:nvPr/>
        </p:nvSpPr>
        <p:spPr bwMode="auto">
          <a:xfrm>
            <a:off x="5003800" y="1412875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nimBg="1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0"/>
            <a:ext cx="7993062" cy="1241425"/>
          </a:xfrm>
        </p:spPr>
        <p:txBody>
          <a:bodyPr/>
          <a:lstStyle/>
          <a:p>
            <a:pPr eaLnBrk="1" hangingPunct="1"/>
            <a:r>
              <a:rPr lang="en-US" altLang="zh-CN" sz="4000" dirty="0" err="1"/>
              <a:t>Tomasulo’s</a:t>
            </a:r>
            <a:r>
              <a:rPr lang="en-US" altLang="zh-CN" sz="4000" dirty="0"/>
              <a:t> scheme offers </a:t>
            </a:r>
            <a:br>
              <a:rPr lang="en-US" altLang="zh-CN" sz="4000" dirty="0"/>
            </a:br>
            <a:r>
              <a:rPr lang="en-US" altLang="zh-CN" sz="4000" b="1" dirty="0">
                <a:solidFill>
                  <a:srgbClr val="FF0000"/>
                </a:solidFill>
              </a:rPr>
              <a:t>2</a:t>
            </a:r>
            <a:r>
              <a:rPr lang="en-US" altLang="zh-CN" sz="4000" dirty="0"/>
              <a:t> major advantages</a:t>
            </a:r>
          </a:p>
        </p:txBody>
      </p:sp>
      <p:sp>
        <p:nvSpPr>
          <p:cNvPr id="1413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7188" y="1428750"/>
            <a:ext cx="8534400" cy="4800600"/>
          </a:xfrm>
        </p:spPr>
        <p:txBody>
          <a:bodyPr/>
          <a:lstStyle/>
          <a:p>
            <a:pPr marL="457200" indent="-457200" algn="just"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0000FF"/>
                </a:solidFill>
                <a:latin typeface="Comic Sans MS" pitchFamily="66" charset="0"/>
              </a:rPr>
              <a:t>The distribution of the hazard detection logic</a:t>
            </a:r>
          </a:p>
          <a:p>
            <a:pPr marL="800100" lvl="1" indent="-342900" algn="just" eaLnBrk="1" hangingPunct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distributed reservation stations and the CDB</a:t>
            </a:r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If multiple instructions waiting on single result, &amp; each instruction has other operand, then instructions can be released simultaneously by broadcast on CDB </a:t>
            </a:r>
          </a:p>
          <a:p>
            <a:pPr marL="800100" lvl="1" indent="-342900" algn="just" eaLnBrk="1" hangingPunct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If a centralized register file were used, the units would have to read their results from the registers when register buses are available.</a:t>
            </a: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0000FF"/>
                </a:solidFill>
                <a:latin typeface="Comic Sans MS" pitchFamily="66" charset="0"/>
              </a:rPr>
              <a:t>The elimination of stalls for WAW and WAR hazards</a:t>
            </a:r>
            <a:endParaRPr lang="en-US" altLang="zh-CN" sz="280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Tomasulo Drawbacks</a:t>
            </a:r>
          </a:p>
        </p:txBody>
      </p:sp>
      <p:sp>
        <p:nvSpPr>
          <p:cNvPr id="139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052513"/>
            <a:ext cx="8610600" cy="49530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dirty="0">
                <a:latin typeface="Comic Sans MS" pitchFamily="66" charset="0"/>
              </a:rPr>
              <a:t>Complexity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delays of 360/91, MIPS 10000, Alpha 21264, </a:t>
            </a:r>
            <a:br>
              <a:rPr lang="en-US" altLang="zh-CN" sz="2400" dirty="0">
                <a:latin typeface="Comic Sans MS" pitchFamily="66" charset="0"/>
              </a:rPr>
            </a:br>
            <a:r>
              <a:rPr lang="en-US" altLang="zh-CN" sz="2400" dirty="0">
                <a:latin typeface="Comic Sans MS" pitchFamily="66" charset="0"/>
              </a:rPr>
              <a:t>IBM PPC 620 in CA:AQA 2/e, but not in silicon!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dirty="0">
                <a:latin typeface="Comic Sans MS" pitchFamily="66" charset="0"/>
              </a:rPr>
              <a:t>Many associative stores (CDB) at high speed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dirty="0">
                <a:latin typeface="Comic Sans MS" pitchFamily="66" charset="0"/>
              </a:rPr>
              <a:t>Performance limited by Common Data Bus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Each CDB must go to multiple functional units </a:t>
            </a:r>
            <a:br>
              <a:rPr lang="en-US" altLang="zh-CN" sz="2400" dirty="0">
                <a:latin typeface="Comic Sans MS" pitchFamily="66" charset="0"/>
              </a:rPr>
            </a:br>
            <a:r>
              <a:rPr lang="en-US" altLang="zh-CN" sz="2400" dirty="0">
                <a:latin typeface="Comic Sans MS" pitchFamily="66" charset="0"/>
                <a:sym typeface="Symbol" pitchFamily="18" charset="2"/>
              </a:rPr>
              <a:t>high capacitance, high wiring density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  <a:sym typeface="Symbol" pitchFamily="18" charset="2"/>
              </a:rPr>
              <a:t>Number of functional units that can complete per cycle limited to one!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Multiple CDBs </a:t>
            </a:r>
            <a:r>
              <a:rPr lang="en-US" altLang="zh-CN" sz="2000" dirty="0">
                <a:latin typeface="Comic Sans MS" pitchFamily="66" charset="0"/>
                <a:sym typeface="Symbol" pitchFamily="18" charset="2"/>
              </a:rPr>
              <a:t></a:t>
            </a:r>
            <a:r>
              <a:rPr lang="en-US" altLang="zh-CN" sz="2000" dirty="0">
                <a:latin typeface="Comic Sans MS" pitchFamily="66" charset="0"/>
              </a:rPr>
              <a:t> more FU logic for parallel </a:t>
            </a:r>
            <a:r>
              <a:rPr lang="en-US" altLang="zh-CN" sz="2000" dirty="0" err="1">
                <a:latin typeface="Comic Sans MS" pitchFamily="66" charset="0"/>
              </a:rPr>
              <a:t>assoc</a:t>
            </a:r>
            <a:r>
              <a:rPr lang="en-US" altLang="zh-CN" sz="2000" dirty="0">
                <a:latin typeface="Comic Sans MS" pitchFamily="66" charset="0"/>
              </a:rPr>
              <a:t> stores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Comic Sans MS" pitchFamily="66" charset="0"/>
              </a:rPr>
              <a:t>Non-precise interrupts</a:t>
            </a:r>
            <a:r>
              <a:rPr lang="en-US" altLang="zh-CN" sz="2800" dirty="0">
                <a:latin typeface="Comic Sans MS" pitchFamily="66" charset="0"/>
              </a:rPr>
              <a:t>!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We will address this later</a:t>
            </a:r>
            <a:endParaRPr lang="en-US" altLang="zh-CN" sz="24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err="1">
                <a:solidFill>
                  <a:srgbClr val="9900CC"/>
                </a:solidFill>
              </a:rPr>
              <a:t>Tomasulo</a:t>
            </a:r>
            <a:r>
              <a:rPr lang="en-US" altLang="zh-CN" sz="3200" dirty="0">
                <a:solidFill>
                  <a:srgbClr val="9900CC"/>
                </a:solidFill>
              </a:rPr>
              <a:t> overlap iterations of loops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latin typeface="Comic Sans MS" pitchFamily="66" charset="0"/>
              </a:rPr>
              <a:t>Register renaming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tx2"/>
                </a:solidFill>
                <a:latin typeface="Comic Sans MS" pitchFamily="66" charset="0"/>
              </a:rPr>
              <a:t>Multiple iterations use </a:t>
            </a: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</a:rPr>
              <a:t>different physical destinations</a:t>
            </a:r>
            <a:r>
              <a:rPr lang="en-US" altLang="zh-CN" sz="2000">
                <a:solidFill>
                  <a:schemeClr val="tx2"/>
                </a:solidFill>
                <a:latin typeface="Comic Sans MS" pitchFamily="66" charset="0"/>
              </a:rPr>
              <a:t> for registers (</a:t>
            </a: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</a:rPr>
              <a:t>dynamic loop unrolling</a:t>
            </a:r>
            <a:r>
              <a:rPr lang="en-US" altLang="zh-CN" sz="2000">
                <a:solidFill>
                  <a:schemeClr val="tx2"/>
                </a:solidFill>
                <a:latin typeface="Comic Sans MS" pitchFamily="66" charset="0"/>
              </a:rPr>
              <a:t>).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>
              <a:solidFill>
                <a:schemeClr val="tx2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latin typeface="Comic Sans MS" pitchFamily="66" charset="0"/>
              </a:rPr>
              <a:t>Reservation stations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tx2"/>
                </a:solidFill>
                <a:latin typeface="Comic Sans MS" pitchFamily="66" charset="0"/>
              </a:rPr>
              <a:t>Permit instruction issue to advance past integer control flow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tx2"/>
                </a:solidFill>
                <a:latin typeface="Comic Sans MS" pitchFamily="66" charset="0"/>
              </a:rPr>
              <a:t>Also buffer old values of registers - totally avoiding the </a:t>
            </a: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</a:rPr>
              <a:t>WAR</a:t>
            </a:r>
            <a:r>
              <a:rPr lang="en-US" altLang="zh-CN" sz="2000">
                <a:solidFill>
                  <a:schemeClr val="tx2"/>
                </a:solidFill>
                <a:latin typeface="Comic Sans MS" pitchFamily="66" charset="0"/>
              </a:rPr>
              <a:t> stall that we saw in the scoreboard</a:t>
            </a:r>
            <a:r>
              <a:rPr lang="en-US" altLang="zh-CN" sz="2400">
                <a:solidFill>
                  <a:schemeClr val="tx2"/>
                </a:solidFill>
                <a:latin typeface="Comic Sans MS" pitchFamily="66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>
              <a:solidFill>
                <a:schemeClr val="tx2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chemeClr val="tx2"/>
                </a:solidFill>
                <a:latin typeface="Comic Sans MS" pitchFamily="66" charset="0"/>
              </a:rPr>
              <a:t>Other perspective: Tomasulo building data flow dependency graph on the fly.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93DDEC55-81DD-48FC-8679-8E380DCA7812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88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162800" cy="1143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Tomasulo Loop Example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50292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mic Sans MS" pitchFamily="66" charset="0"/>
              </a:rPr>
              <a:t>Loop:	LD		F0	0	R1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mic Sans MS" pitchFamily="66" charset="0"/>
              </a:rPr>
              <a:t> 		MULTD	F4	F0	F2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mic Sans MS" pitchFamily="66" charset="0"/>
              </a:rPr>
              <a:t> 		SD		F4	0	R1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mic Sans MS" pitchFamily="66" charset="0"/>
              </a:rPr>
              <a:t> 		SUBI		R1	R1	#8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Comic Sans MS" pitchFamily="66" charset="0"/>
              </a:rPr>
              <a:t> 		BNEZ		R1	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Assume Multiply takes 4 clocks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Assume first load takes 8 clocks (cache miss), second load takes 1 clock (hit)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To be clear, will show clocks for SUBI, BNEZ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Reality: integer instructions ahead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FE2C86C6-8342-4D0A-B2E0-467AF872E861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89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476375" y="0"/>
            <a:ext cx="7667625" cy="8366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600"/>
              <a:t>True Data Dependence and Hazards</a:t>
            </a:r>
          </a:p>
        </p:txBody>
      </p:sp>
      <p:sp>
        <p:nvSpPr>
          <p:cNvPr id="104451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0" y="1125538"/>
            <a:ext cx="8686800" cy="47244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</a:pPr>
            <a:r>
              <a:rPr lang="en-US" altLang="en-US" sz="3200" dirty="0">
                <a:latin typeface="Comic Sans MS" pitchFamily="66" charset="0"/>
              </a:rPr>
              <a:t>Dependences are a </a:t>
            </a:r>
            <a:r>
              <a:rPr lang="en-US" altLang="en-US" sz="3200" dirty="0">
                <a:solidFill>
                  <a:srgbClr val="FF0000"/>
                </a:solidFill>
                <a:latin typeface="Comic Sans MS" pitchFamily="66" charset="0"/>
              </a:rPr>
              <a:t>property of programs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dirty="0">
                <a:latin typeface="Comic Sans MS" pitchFamily="66" charset="0"/>
              </a:rPr>
              <a:t>Presence of dependence indicates </a:t>
            </a:r>
            <a:r>
              <a:rPr lang="en-US" altLang="en-US" sz="3200" dirty="0">
                <a:solidFill>
                  <a:srgbClr val="0000FF"/>
                </a:solidFill>
                <a:latin typeface="Comic Sans MS" pitchFamily="66" charset="0"/>
              </a:rPr>
              <a:t>potential</a:t>
            </a:r>
            <a:r>
              <a:rPr lang="en-US" altLang="en-US" sz="3200" dirty="0">
                <a:latin typeface="Comic Sans MS" pitchFamily="66" charset="0"/>
              </a:rPr>
              <a:t> for a hazard, but actual hazard and length of any stall is a property of the </a:t>
            </a:r>
            <a:r>
              <a:rPr lang="en-US" altLang="en-US" sz="3200" dirty="0">
                <a:solidFill>
                  <a:srgbClr val="0000FF"/>
                </a:solidFill>
                <a:latin typeface="Comic Sans MS" pitchFamily="66" charset="0"/>
              </a:rPr>
              <a:t>pipeline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dirty="0">
                <a:latin typeface="Comic Sans MS" pitchFamily="66" charset="0"/>
              </a:rPr>
              <a:t>Importance of the data dependencies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200" dirty="0">
                <a:latin typeface="Comic Sans MS" pitchFamily="66" charset="0"/>
              </a:rPr>
              <a:t>indicates the possibility of a hazard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200" dirty="0">
                <a:latin typeface="Comic Sans MS" pitchFamily="66" charset="0"/>
              </a:rPr>
              <a:t>determines order in which results must be calculated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200" dirty="0">
                <a:latin typeface="Comic Sans MS" pitchFamily="66" charset="0"/>
              </a:rPr>
              <a:t>sets an upper bound on how much parallelism can possibly be exploited</a:t>
            </a:r>
          </a:p>
        </p:txBody>
      </p:sp>
    </p:spTree>
  </p:cSld>
  <p:clrMapOvr>
    <a:masterClrMapping/>
  </p:clrMapOvr>
  <p:transition spd="slow">
    <p:pull dir="r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Loop Example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031EB7F7-C8A9-4CD8-B8C9-7462985F9F95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90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381000" y="1370013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877960" imgH="5820840" progId="Excel.Sheet.8">
                  <p:embed/>
                </p:oleObj>
              </mc:Choice>
              <mc:Fallback>
                <p:oleObj name="Worksheet" r:id="rId2" imgW="8877960" imgH="5820840" progId="Excel.Sheet.8">
                  <p:embed/>
                  <p:pic>
                    <p:nvPicPr>
                      <p:cNvPr id="440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0013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Loop Example Cycle 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FCE42B70-240A-4A7D-8388-BDAFAD81AC46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91</a:t>
            </a:fld>
            <a:endParaRPr lang="en-US" altLang="zh-CN" b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896680" imgH="5820840" progId="Excel.Sheet.8">
                  <p:embed/>
                </p:oleObj>
              </mc:Choice>
              <mc:Fallback>
                <p:oleObj name="Worksheet" r:id="rId2" imgW="8896680" imgH="5820840" progId="Excel.Sheet.8">
                  <p:embed/>
                  <p:pic>
                    <p:nvPicPr>
                      <p:cNvPr id="450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Loop Example Cycle 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75A75845-B02F-4D31-A9D5-1BE9EC731FCE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92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04800" y="12954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24849" imgH="5848502" progId="Excel.Sheet.8">
                  <p:embed/>
                </p:oleObj>
              </mc:Choice>
              <mc:Fallback>
                <p:oleObj name="Worksheet" r:id="rId2" imgW="8924849" imgH="5848502" progId="Excel.Sheet.8">
                  <p:embed/>
                  <p:pic>
                    <p:nvPicPr>
                      <p:cNvPr id="46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Loop Example Cycle 3</a:t>
            </a:r>
          </a:p>
        </p:txBody>
      </p:sp>
      <p:sp>
        <p:nvSpPr>
          <p:cNvPr id="48026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6019800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</a:rPr>
              <a:t>Implicit renaming sets up “DataFlow” graph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D3225E7E-5A20-4861-9CE9-A1916C185CC9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93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24849" imgH="5848502" progId="Excel.Sheet.8">
                  <p:embed/>
                </p:oleObj>
              </mc:Choice>
              <mc:Fallback>
                <p:oleObj name="Worksheet" r:id="rId2" imgW="8924849" imgH="5848502" progId="Excel.Sheet.8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70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0" y="2133600"/>
            <a:ext cx="3657600" cy="2514600"/>
            <a:chOff x="2208" y="1056"/>
            <a:chExt cx="2640" cy="1776"/>
          </a:xfrm>
        </p:grpSpPr>
        <p:sp>
          <p:nvSpPr>
            <p:cNvPr id="47111" name="Line 6"/>
            <p:cNvSpPr>
              <a:spLocks noChangeShapeType="1"/>
            </p:cNvSpPr>
            <p:nvPr/>
          </p:nvSpPr>
          <p:spPr bwMode="auto">
            <a:xfrm flipH="1">
              <a:off x="2208" y="1056"/>
              <a:ext cx="1824" cy="177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2" name="Line 7"/>
            <p:cNvSpPr>
              <a:spLocks noChangeShapeType="1"/>
            </p:cNvSpPr>
            <p:nvPr/>
          </p:nvSpPr>
          <p:spPr bwMode="auto">
            <a:xfrm flipV="1">
              <a:off x="2256" y="1536"/>
              <a:ext cx="2592" cy="129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 build="p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Loop Example Cycle 4</a:t>
            </a:r>
          </a:p>
        </p:txBody>
      </p:sp>
      <p:sp>
        <p:nvSpPr>
          <p:cNvPr id="48128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6211888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</a:rPr>
              <a:t>Dispatching SUBI Instruction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DD612996-96B3-4274-981C-795EBB457C6C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94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24849" imgH="5848502" progId="Excel.Sheet.8">
                  <p:embed/>
                </p:oleObj>
              </mc:Choice>
              <mc:Fallback>
                <p:oleObj name="Worksheet" r:id="rId2" imgW="8924849" imgH="5848502" progId="Excel.Sheet.8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70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4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Loop Example Cycle 5</a:t>
            </a:r>
          </a:p>
        </p:txBody>
      </p:sp>
      <p:sp>
        <p:nvSpPr>
          <p:cNvPr id="48230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6019800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</a:rPr>
              <a:t>And, BNEZ instruction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2C0A320C-1DED-42A8-A402-70900C8232BE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95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24849" imgH="5848502" progId="Excel.Sheet.8">
                  <p:embed/>
                </p:oleObj>
              </mc:Choice>
              <mc:Fallback>
                <p:oleObj name="Worksheet" r:id="rId2" imgW="8924849" imgH="5848502" progId="Excel.Sheet.8">
                  <p:embed/>
                  <p:pic>
                    <p:nvPicPr>
                      <p:cNvPr id="49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462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 build="p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Loop Example Cycle 6</a:t>
            </a:r>
          </a:p>
        </p:txBody>
      </p:sp>
      <p:sp>
        <p:nvSpPr>
          <p:cNvPr id="483332" name="Rectangle 4"/>
          <p:cNvSpPr>
            <a:spLocks noGrp="1" noChangeArrowheads="1"/>
          </p:cNvSpPr>
          <p:nvPr>
            <p:ph idx="1"/>
          </p:nvPr>
        </p:nvSpPr>
        <p:spPr>
          <a:xfrm>
            <a:off x="1357313" y="6096000"/>
            <a:ext cx="7405687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Notice that F0 never sees Load from location 80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B0E88A1E-80BD-4419-8553-E3DE68571A3B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96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457200" y="1343025"/>
          <a:ext cx="80137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24849" imgH="5848502" progId="Excel.Sheet.8">
                  <p:embed/>
                </p:oleObj>
              </mc:Choice>
              <mc:Fallback>
                <p:oleObj name="Worksheet" r:id="rId2" imgW="8924849" imgH="5848502" progId="Excel.Sheet.8">
                  <p:embed/>
                  <p:pic>
                    <p:nvPicPr>
                      <p:cNvPr id="501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43025"/>
                        <a:ext cx="80137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Loop Example Cycle 7</a:t>
            </a:r>
          </a:p>
        </p:txBody>
      </p:sp>
      <p:sp>
        <p:nvSpPr>
          <p:cNvPr id="48435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5638800"/>
            <a:ext cx="8229600" cy="6858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Comic Sans MS" pitchFamily="66" charset="0"/>
              </a:rPr>
              <a:t>Register file completely detached from computation</a:t>
            </a:r>
          </a:p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400">
                <a:solidFill>
                  <a:srgbClr val="FF0000"/>
                </a:solidFill>
                <a:latin typeface="Comic Sans MS" pitchFamily="66" charset="0"/>
              </a:rPr>
              <a:t>First and Second iteration completely overlapped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76400EF-5874-4315-BE9A-D10520250D54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97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896680" imgH="5820840" progId="Excel.Sheet.8">
                  <p:embed/>
                </p:oleObj>
              </mc:Choice>
              <mc:Fallback>
                <p:oleObj name="Worksheet" r:id="rId2" imgW="8896680" imgH="5820840" progId="Excel.Sheet.8">
                  <p:embed/>
                  <p:pic>
                    <p:nvPicPr>
                      <p:cNvPr id="512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Loop Example Cycle 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32737A0-B427-4FF0-80B5-EC5EFB187F4A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98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304800" y="12954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896680" imgH="5820840" progId="Excel.Sheet.8">
                  <p:embed/>
                </p:oleObj>
              </mc:Choice>
              <mc:Fallback>
                <p:oleObj name="Worksheet" r:id="rId2" imgW="8896680" imgH="5820840" progId="Excel.Sheet.8">
                  <p:embed/>
                  <p:pic>
                    <p:nvPicPr>
                      <p:cNvPr id="522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Loop Example Cycle 9</a:t>
            </a:r>
          </a:p>
        </p:txBody>
      </p:sp>
      <p:sp>
        <p:nvSpPr>
          <p:cNvPr id="48640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5791200"/>
            <a:ext cx="8032750" cy="4445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Load1 completing: who is waiting?</a:t>
            </a:r>
          </a:p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Note: Dispatching SUBI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136699B7-53B2-442E-85AD-E5E30B9BF3B3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99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896680" imgH="5820840" progId="Excel.Sheet.8">
                  <p:embed/>
                </p:oleObj>
              </mc:Choice>
              <mc:Fallback>
                <p:oleObj name="Worksheet" r:id="rId2" imgW="8896680" imgH="5820840" progId="Excel.Sheet.8">
                  <p:embed/>
                  <p:pic>
                    <p:nvPicPr>
                      <p:cNvPr id="532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6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6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4" grpId="0" build="p" autoUpdateAnimBg="0"/>
    </p:bldLst>
  </p:timing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2021Arch</Template>
  <TotalTime>4026</TotalTime>
  <Words>6287</Words>
  <Application>Microsoft Office PowerPoint</Application>
  <PresentationFormat>全屏显示(4:3)</PresentationFormat>
  <Paragraphs>1125</Paragraphs>
  <Slides>148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148</vt:i4>
      </vt:variant>
    </vt:vector>
  </HeadingPairs>
  <TitlesOfParts>
    <vt:vector size="166" baseType="lpstr">
      <vt:lpstr>Arial Unicode MS</vt:lpstr>
      <vt:lpstr>Courier</vt:lpstr>
      <vt:lpstr>宋体</vt:lpstr>
      <vt:lpstr>Arial</vt:lpstr>
      <vt:lpstr>Arial Narrow</vt:lpstr>
      <vt:lpstr>Calibri</vt:lpstr>
      <vt:lpstr>Comic Sans MS</vt:lpstr>
      <vt:lpstr>Courier New</vt:lpstr>
      <vt:lpstr>Tahoma</vt:lpstr>
      <vt:lpstr>Times New Roman</vt:lpstr>
      <vt:lpstr>Wingdings</vt:lpstr>
      <vt:lpstr>Wingdings 2</vt:lpstr>
      <vt:lpstr>SpringFestivalGreeting</vt:lpstr>
      <vt:lpstr>Document</vt:lpstr>
      <vt:lpstr>文档</vt:lpstr>
      <vt:lpstr>Worksheet</vt:lpstr>
      <vt:lpstr>Microsoft Excel 97-2003 工作表</vt:lpstr>
      <vt:lpstr>工作表</vt:lpstr>
      <vt:lpstr>Ch3-1  ILP:  Dynamic Scheduling</vt:lpstr>
      <vt:lpstr>Chapter 3</vt:lpstr>
      <vt:lpstr>Recall from Pipelining Review</vt:lpstr>
      <vt:lpstr>Ideas to Reduce Stalls</vt:lpstr>
      <vt:lpstr>What is Instruction-Level Parallelism ?</vt:lpstr>
      <vt:lpstr>Instruction-Level Parallelism (ILP)</vt:lpstr>
      <vt:lpstr>Recall: Types of data hazards </vt:lpstr>
      <vt:lpstr>True Data Dependence and Hazards</vt:lpstr>
      <vt:lpstr>True Data Dependence and Hazards</vt:lpstr>
      <vt:lpstr>Name Dependence 1:Anti-dependence</vt:lpstr>
      <vt:lpstr>Name Dependence 2: Output dependence</vt:lpstr>
      <vt:lpstr>ILP and Data Hazards</vt:lpstr>
      <vt:lpstr>Control Dependencies</vt:lpstr>
      <vt:lpstr>Control Dependence Ignored</vt:lpstr>
      <vt:lpstr>Exception Behavior</vt:lpstr>
      <vt:lpstr>Data Flow</vt:lpstr>
      <vt:lpstr> A short summary</vt:lpstr>
      <vt:lpstr>Lecture for ILP: Software approaches</vt:lpstr>
      <vt:lpstr>FP Loop: Where are the Hazards?</vt:lpstr>
      <vt:lpstr>Specification for the latency</vt:lpstr>
      <vt:lpstr>Reducing stalls from scheduling in BB and delayed branch</vt:lpstr>
      <vt:lpstr>Unroll Loop Four Times (straightforward way)</vt:lpstr>
      <vt:lpstr>Unrolled Loop That Minimizes Stalls</vt:lpstr>
      <vt:lpstr>Ideas to Reduce Stalls</vt:lpstr>
      <vt:lpstr>Why Dynamic Scheduling ?</vt:lpstr>
      <vt:lpstr>HW Schemes: Dynamic scheduling </vt:lpstr>
      <vt:lpstr>Adv. Of   Dynamic Scheduling</vt:lpstr>
      <vt:lpstr>Dynamic Scheduling Step 1</vt:lpstr>
      <vt:lpstr>Dynamic Scheduling with a Scoreboard</vt:lpstr>
      <vt:lpstr>Basic structure of a pipelined processor with a scoreboard</vt:lpstr>
      <vt:lpstr>CDC6600 –First Supercomputer top1 1964-1969</vt:lpstr>
      <vt:lpstr>The pipeline stages with scoreboard </vt:lpstr>
      <vt:lpstr>Pipeline supports multiple outstanding FP operations</vt:lpstr>
      <vt:lpstr>Scoreboard Pipeline stage description</vt:lpstr>
      <vt:lpstr>The scoreboard algorithm</vt:lpstr>
      <vt:lpstr>Example: Instruction status</vt:lpstr>
      <vt:lpstr>Example: Function unit status  and Register status</vt:lpstr>
      <vt:lpstr>Scoreboard Example</vt:lpstr>
      <vt:lpstr>Scoreboard   Cycle 1</vt:lpstr>
      <vt:lpstr>Scoreboard  Cycle 2</vt:lpstr>
      <vt:lpstr>Scoreboard  Cycle 3</vt:lpstr>
      <vt:lpstr>Scoreboard  Cycle 4</vt:lpstr>
      <vt:lpstr>Scoreboard  Cycle 5 </vt:lpstr>
      <vt:lpstr>Scoreboard  Cycle 6 </vt:lpstr>
      <vt:lpstr>Scoreboard  Cycle 7 </vt:lpstr>
      <vt:lpstr>Scoreboard  Cycle 8 </vt:lpstr>
      <vt:lpstr>Scoreboard  Cycle 9 </vt:lpstr>
      <vt:lpstr>Scoreboard  Cycle 10 </vt:lpstr>
      <vt:lpstr>Scoreboard  Cycle 11 </vt:lpstr>
      <vt:lpstr>Scoreboard  Cycle 12 </vt:lpstr>
      <vt:lpstr>Scoreboard  Cycle 15 </vt:lpstr>
      <vt:lpstr>Scoreboard  Cycle 16 </vt:lpstr>
      <vt:lpstr>Scoreboard  Cycle 17 </vt:lpstr>
      <vt:lpstr>Scoreboard  Cycle 18 </vt:lpstr>
      <vt:lpstr>Scoreboard  Cycle 19 </vt:lpstr>
      <vt:lpstr>Limitations of Scoreboard-1</vt:lpstr>
      <vt:lpstr>Limitations of Scoreboard-2</vt:lpstr>
      <vt:lpstr>Dynamic Scheduling with  Tomasulo’s Algorithm</vt:lpstr>
      <vt:lpstr>Tomasulo Algorithm</vt:lpstr>
      <vt:lpstr>Tomasulo Organization</vt:lpstr>
      <vt:lpstr>Reservation Station Components</vt:lpstr>
      <vt:lpstr>Three Stages of Tomasulo Algorithm</vt:lpstr>
      <vt:lpstr>Data path</vt:lpstr>
      <vt:lpstr>状态切换规则表</vt:lpstr>
      <vt:lpstr>Tomasulo Example</vt:lpstr>
      <vt:lpstr>Tomasulo Example Cycle 1</vt:lpstr>
      <vt:lpstr>Tomasulo Example Cycle 2</vt:lpstr>
      <vt:lpstr>Tomasulo Example Cycle 3</vt:lpstr>
      <vt:lpstr>Tomasulo Example Cycle 4</vt:lpstr>
      <vt:lpstr>Tomasulo Example Cycle 5</vt:lpstr>
      <vt:lpstr>Tomasulo Example Cycle 6</vt:lpstr>
      <vt:lpstr>Tomasulo Example Cycle 7</vt:lpstr>
      <vt:lpstr>Tomasulo Example Cycle 8</vt:lpstr>
      <vt:lpstr>Tomasulo Example Cycle 9</vt:lpstr>
      <vt:lpstr>Tomasulo Example Cycle 10</vt:lpstr>
      <vt:lpstr>Tomasulo Example Cycle 11</vt:lpstr>
      <vt:lpstr>Tomasulo Example Cycle 12</vt:lpstr>
      <vt:lpstr>Tomasulo Example Cycle 13</vt:lpstr>
      <vt:lpstr>Tomasulo Example Cycle 14</vt:lpstr>
      <vt:lpstr>Tomasulo Example Cycle 15</vt:lpstr>
      <vt:lpstr>Tomasulo Example Cycle 16</vt:lpstr>
      <vt:lpstr>Tomasulo Example Cycle 17</vt:lpstr>
      <vt:lpstr>Tomasulo Example Cycle 55</vt:lpstr>
      <vt:lpstr>Tomasulo Example Cycle 56</vt:lpstr>
      <vt:lpstr>Tomasulo Example Cycle 57</vt:lpstr>
      <vt:lpstr>Tomasulo’s scheme offers  2 major advantages</vt:lpstr>
      <vt:lpstr>Tomasulo Drawbacks</vt:lpstr>
      <vt:lpstr>Tomasulo overlap iterations of loops</vt:lpstr>
      <vt:lpstr>Tomasulo Loop Example</vt:lpstr>
      <vt:lpstr>Loop Example</vt:lpstr>
      <vt:lpstr>Loop Example Cycle 1</vt:lpstr>
      <vt:lpstr>Loop Example Cycle 2</vt:lpstr>
      <vt:lpstr>Loop Example Cycle 3</vt:lpstr>
      <vt:lpstr>Loop Example Cycle 4</vt:lpstr>
      <vt:lpstr>Loop Example Cycle 5</vt:lpstr>
      <vt:lpstr>Loop Example Cycle 6</vt:lpstr>
      <vt:lpstr>Loop Example Cycle 7</vt:lpstr>
      <vt:lpstr>Loop Example Cycle 8</vt:lpstr>
      <vt:lpstr>Loop Example Cycle 9</vt:lpstr>
      <vt:lpstr>Loop Example Cycle 10</vt:lpstr>
      <vt:lpstr>Loop Example Cycle 11</vt:lpstr>
      <vt:lpstr>Loop Example Cycle 12</vt:lpstr>
      <vt:lpstr>Loop Example Cycle 13</vt:lpstr>
      <vt:lpstr>Loop Example Cycle 14</vt:lpstr>
      <vt:lpstr>Loop Example Cycle 15</vt:lpstr>
      <vt:lpstr>Loop Example Cycle 16</vt:lpstr>
      <vt:lpstr>Loop Example Cycle 17</vt:lpstr>
      <vt:lpstr>Loop Example Cycle 18</vt:lpstr>
      <vt:lpstr>Loop Example Cycle 19</vt:lpstr>
      <vt:lpstr>Loop Example Cycle 20</vt:lpstr>
      <vt:lpstr>Summary of Tomasulo Algorithm</vt:lpstr>
      <vt:lpstr>What about Precise Interrupts?</vt:lpstr>
      <vt:lpstr>Scoreboard vs. Tomasulo</vt:lpstr>
      <vt:lpstr>Scoreboard Pipeline stage description</vt:lpstr>
      <vt:lpstr>The scoreboard algorithm</vt:lpstr>
      <vt:lpstr>Explicit Register Renaming</vt:lpstr>
      <vt:lpstr>Advantages of Explicit Renaming</vt:lpstr>
      <vt:lpstr>Adv. Explicit Renaming (cont.)</vt:lpstr>
      <vt:lpstr>Explicit Renaming Support Includes:</vt:lpstr>
      <vt:lpstr>Explicit register renaming: (R1000 Style)</vt:lpstr>
      <vt:lpstr>Explicit register renaming: (R1000 Style)</vt:lpstr>
      <vt:lpstr>Explicit register renaming: (R1000 Style)</vt:lpstr>
      <vt:lpstr>Explicit register renaming: (R1000 Style)</vt:lpstr>
      <vt:lpstr>Explicit register renaming: (R1000 Style)</vt:lpstr>
      <vt:lpstr>Explicit register renaming: (R1000 Style)</vt:lpstr>
      <vt:lpstr>Can we use explicit register renaming with scoreboard?</vt:lpstr>
      <vt:lpstr>Four Stages of Scoreboard Control With Explicit Renaming</vt:lpstr>
      <vt:lpstr>Scoreboard With Explicit Renaming</vt:lpstr>
      <vt:lpstr>Renamed Scoreboard 1</vt:lpstr>
      <vt:lpstr>Renamed Scoreboard 2</vt:lpstr>
      <vt:lpstr>Renamed Scoreboard 3</vt:lpstr>
      <vt:lpstr>Renamed Scoreboard 4</vt:lpstr>
      <vt:lpstr>Renamed Scoreboard 5</vt:lpstr>
      <vt:lpstr>Renamed Scoreboard 6</vt:lpstr>
      <vt:lpstr>Renamed Scoreboard 7</vt:lpstr>
      <vt:lpstr>Renamed Scoreboard 8</vt:lpstr>
      <vt:lpstr>Renamed Scoreboard 9</vt:lpstr>
      <vt:lpstr>Renamed Scoreboard 10</vt:lpstr>
      <vt:lpstr>Renamed Scoreboard 11</vt:lpstr>
      <vt:lpstr>Renamed Scoreboard 12</vt:lpstr>
      <vt:lpstr>Renamed Scoreboard 13</vt:lpstr>
      <vt:lpstr>Renamed Scoreboard 14</vt:lpstr>
      <vt:lpstr>Renamed Scoreboard 15</vt:lpstr>
      <vt:lpstr>Renamed Scoreboard 16</vt:lpstr>
      <vt:lpstr>Renamed Scoreboard 17</vt:lpstr>
      <vt:lpstr>Renamed Scoreboard 18</vt:lpstr>
      <vt:lpstr>Renamed Scoreboard 19</vt:lpstr>
      <vt:lpstr>Summary #2 </vt:lpstr>
    </vt:vector>
  </TitlesOfParts>
  <Company>ZJU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 Instruction-level Parallelism</dc:title>
  <dc:creator>Jiangxh</dc:creator>
  <cp:lastModifiedBy>Song Haozhe</cp:lastModifiedBy>
  <cp:revision>75</cp:revision>
  <dcterms:created xsi:type="dcterms:W3CDTF">2003-04-27T12:29:29Z</dcterms:created>
  <dcterms:modified xsi:type="dcterms:W3CDTF">2023-11-06T14:31:33Z</dcterms:modified>
</cp:coreProperties>
</file>