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handoutMasterIdLst>
    <p:handoutMasterId r:id="rId36"/>
  </p:handoutMasterIdLst>
  <p:sldIdLst>
    <p:sldId id="256" r:id="rId2"/>
    <p:sldId id="262" r:id="rId3"/>
    <p:sldId id="264" r:id="rId4"/>
    <p:sldId id="263" r:id="rId5"/>
    <p:sldId id="259" r:id="rId6"/>
    <p:sldId id="265" r:id="rId7"/>
    <p:sldId id="267" r:id="rId8"/>
    <p:sldId id="270" r:id="rId9"/>
    <p:sldId id="268" r:id="rId10"/>
    <p:sldId id="269" r:id="rId11"/>
    <p:sldId id="271" r:id="rId12"/>
    <p:sldId id="272" r:id="rId13"/>
    <p:sldId id="273" r:id="rId14"/>
    <p:sldId id="316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9" autoAdjust="0"/>
    <p:restoredTop sz="94614" autoAdjust="0"/>
  </p:normalViewPr>
  <p:slideViewPr>
    <p:cSldViewPr>
      <p:cViewPr varScale="1">
        <p:scale>
          <a:sx n="89" d="100"/>
          <a:sy n="89" d="100"/>
        </p:scale>
        <p:origin x="64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0" hangingPunct="0">
              <a:defRPr kumimoji="1" sz="1300" b="1">
                <a:solidFill>
                  <a:srgbClr val="FF33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kumimoji="1" sz="1300" b="1">
                <a:solidFill>
                  <a:srgbClr val="FF33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0" hangingPunct="0">
              <a:defRPr kumimoji="1" sz="1300" b="1">
                <a:solidFill>
                  <a:srgbClr val="FF33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kumimoji="1" sz="13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</a:lstStyle>
          <a:p>
            <a:fld id="{C250CA7F-4DD3-4CA4-B4FF-3DAA9FC946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97615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雅典神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9" y="1341440"/>
            <a:ext cx="3473450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4" y="6248400"/>
            <a:ext cx="1331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283325"/>
            <a:ext cx="14430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89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898526" y="1324816"/>
            <a:ext cx="3673475" cy="2016125"/>
          </a:xfrm>
          <a:noFill/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165894" name="Rectangle 6"/>
          <p:cNvSpPr>
            <a:spLocks noGrp="1" noRot="1" noChangeArrowheads="1"/>
          </p:cNvSpPr>
          <p:nvPr>
            <p:ph type="subTitle" idx="1"/>
          </p:nvPr>
        </p:nvSpPr>
        <p:spPr>
          <a:xfrm>
            <a:off x="747713" y="3943350"/>
            <a:ext cx="4752975" cy="2089150"/>
          </a:xfrm>
          <a:prstGeom prst="rect">
            <a:avLst/>
          </a:prstGeom>
        </p:spPr>
        <p:txBody>
          <a:bodyPr/>
          <a:lstStyle>
            <a:lvl1pPr marL="0" indent="0">
              <a:defRPr sz="195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76044948"/>
      </p:ext>
    </p:extLst>
  </p:cSld>
  <p:clrMapOvr>
    <a:masterClrMapping/>
  </p:clrMapOvr>
  <p:transition spd="slow"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1125540"/>
            <a:ext cx="8642350" cy="47958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FF9B137-FF22-4455-A602-2BBCA204522C}" type="slidenum">
              <a:rPr lang="en-US" altLang="zh-CN" smtClean="0"/>
              <a:pPr/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7762336"/>
      </p:ext>
    </p:extLst>
  </p:cSld>
  <p:clrMapOvr>
    <a:masterClrMapping/>
  </p:clrMapOvr>
  <p:transition spd="slow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89" y="2"/>
            <a:ext cx="2160587" cy="59213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2"/>
            <a:ext cx="6329363" cy="5921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DBDF439-3AF1-46ED-9FE0-7526C96F66B6}" type="slidenum">
              <a:rPr lang="en-US" altLang="zh-CN" smtClean="0"/>
              <a:pPr/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8207891"/>
      </p:ext>
    </p:extLst>
  </p:cSld>
  <p:clrMapOvr>
    <a:masterClrMapping/>
  </p:clrMapOvr>
  <p:transition spd="slow"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6" y="1125538"/>
            <a:ext cx="8642350" cy="498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5683987"/>
      </p:ext>
    </p:extLst>
  </p:cSld>
  <p:clrMapOvr>
    <a:masterClrMapping/>
  </p:clrMapOvr>
  <p:transition spd="slow">
    <p:pull dir="ru"/>
  </p:transition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6" y="1125540"/>
            <a:ext cx="4244975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125540"/>
            <a:ext cx="4244975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98DC42B-80D1-4A8B-BF50-AA8EBE7F53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7735564"/>
      </p:ext>
    </p:extLst>
  </p:cSld>
  <p:clrMapOvr>
    <a:masterClrMapping/>
  </p:clrMapOvr>
  <p:transition spd="slow">
    <p:pull dir="ru"/>
  </p:transition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1643064" y="6400800"/>
            <a:ext cx="3500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l">
              <a:defRPr sz="1400" dirty="0" err="1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>
                <a:solidFill>
                  <a:srgbClr val="E40000"/>
                </a:solidFill>
              </a:rPr>
              <a:t>Fall_Ad Computer Architecture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250826" y="1125540"/>
            <a:ext cx="8642350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2189231"/>
      </p:ext>
    </p:extLst>
  </p:cSld>
  <p:clrMapOvr>
    <a:masterClrMapping/>
  </p:clrMapOvr>
  <p:transition spd="slow">
    <p:pull dir="ru"/>
  </p:transition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1" y="260352"/>
            <a:ext cx="7993063" cy="7667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" y="1557338"/>
            <a:ext cx="8964613" cy="4575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71E3E09-6E9F-4FC2-8D4D-F2AEA94CB1D0}" type="slidenum">
              <a:rPr lang="en-US" altLang="zh-CN" smtClean="0"/>
              <a:pPr/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2"/>
          </p:nvPr>
        </p:nvSpPr>
        <p:spPr>
          <a:xfrm>
            <a:off x="1500189" y="6400800"/>
            <a:ext cx="3500437" cy="457200"/>
          </a:xfrm>
          <a:prstGeom prst="rect">
            <a:avLst/>
          </a:prstGeom>
        </p:spPr>
        <p:txBody>
          <a:bodyPr/>
          <a:lstStyle>
            <a:lvl1pPr algn="l">
              <a:defRPr sz="105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2013Fall_Ad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406186508"/>
      </p:ext>
    </p:extLst>
  </p:cSld>
  <p:clrMapOvr>
    <a:masterClrMapping/>
  </p:clrMapOvr>
  <p:transition/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4" y="6248400"/>
            <a:ext cx="1331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283325"/>
            <a:ext cx="14430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6" y="1125540"/>
            <a:ext cx="8642350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253091"/>
      </p:ext>
    </p:extLst>
  </p:cSld>
  <p:clrMapOvr>
    <a:masterClrMapping/>
  </p:clrMapOvr>
  <p:transition spd="slow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4A36433-F24B-4281-9E83-253A0A9988D4}" type="slidenum">
              <a:rPr lang="en-US" altLang="zh-CN" smtClean="0"/>
              <a:pPr/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634222"/>
      </p:ext>
    </p:extLst>
  </p:cSld>
  <p:clrMapOvr>
    <a:masterClrMapping/>
  </p:clrMapOvr>
  <p:transition spd="slow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6" y="1125540"/>
            <a:ext cx="4244975" cy="479583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125540"/>
            <a:ext cx="4244975" cy="479583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FFB9298-606C-4344-916C-7B55F3D4DD13}" type="slidenum">
              <a:rPr lang="en-US" altLang="zh-CN" smtClean="0"/>
              <a:pPr/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0955963"/>
      </p:ext>
    </p:extLst>
  </p:cSld>
  <p:clrMapOvr>
    <a:masterClrMapping/>
  </p:clrMapOvr>
  <p:transition spd="slow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6B0EC5F-94A4-4C98-898D-5EE6344AC4CC}" type="slidenum">
              <a:rPr lang="en-US" altLang="zh-CN" smtClean="0"/>
              <a:pPr/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5495313"/>
      </p:ext>
    </p:extLst>
  </p:cSld>
  <p:clrMapOvr>
    <a:masterClrMapping/>
  </p:clrMapOvr>
  <p:transition spd="slow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581994"/>
      </p:ext>
    </p:extLst>
  </p:cSld>
  <p:clrMapOvr>
    <a:masterClrMapping/>
  </p:clrMapOvr>
  <p:transition spd="slow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6746524-FD41-48CD-BCEB-CDA90DB68A97}" type="slidenum">
              <a:rPr lang="en-US" altLang="zh-CN" smtClean="0"/>
              <a:pPr/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9422492"/>
      </p:ext>
    </p:extLst>
  </p:cSld>
  <p:clrMapOvr>
    <a:masterClrMapping/>
  </p:clrMapOvr>
  <p:transition spd="slow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DB07025-4F57-42CC-81D9-639582AB22F3}" type="slidenum">
              <a:rPr lang="en-US" altLang="zh-CN" smtClean="0"/>
              <a:pPr/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754069"/>
      </p:ext>
    </p:extLst>
  </p:cSld>
  <p:clrMapOvr>
    <a:masterClrMapping/>
  </p:clrMapOvr>
  <p:transition spd="slow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86A553D-F173-4BC1-B593-12C79A2D80AE}" type="slidenum">
              <a:rPr lang="en-US" altLang="zh-CN" smtClean="0"/>
              <a:pPr/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3481701"/>
      </p:ext>
    </p:extLst>
  </p:cSld>
  <p:clrMapOvr>
    <a:masterClrMapping/>
  </p:clrMapOvr>
  <p:transition spd="slow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331914" y="2"/>
            <a:ext cx="7561262" cy="981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2641600" y="65246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fld id="{FFF4EA94-0EC2-49B3-88FF-867E2558455A}" type="slidenum">
              <a:rPr lang="en-US" altLang="zh-CN" sz="1050" smtClean="0">
                <a:solidFill>
                  <a:srgbClr val="000000"/>
                </a:solidFill>
              </a:rPr>
              <a:pPr algn="r"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050" dirty="0" smtClean="0">
              <a:solidFill>
                <a:srgbClr val="000000"/>
              </a:solidFill>
            </a:endParaRPr>
          </a:p>
        </p:txBody>
      </p:sp>
      <p:pic>
        <p:nvPicPr>
          <p:cNvPr id="1028" name="Picture 7" descr="雅典神庙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6" y="165100"/>
            <a:ext cx="98901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1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4" y="6248400"/>
            <a:ext cx="1331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图片 1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283325"/>
            <a:ext cx="14430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431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</p:sldLayoutIdLst>
  <p:transition spd="slow">
    <p:pull dir="ru"/>
  </p:transition>
  <p:timing>
    <p:tnLst>
      <p:par>
        <p:cTn id="1" dur="indefinite" restart="never" nodeType="tmRoot"/>
      </p:par>
    </p:tnLst>
  </p:timing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900113" y="1068388"/>
            <a:ext cx="6457950" cy="1431925"/>
          </a:xfrm>
        </p:spPr>
        <p:txBody>
          <a:bodyPr/>
          <a:lstStyle/>
          <a:p>
            <a:pPr eaLnBrk="1" hangingPunct="1"/>
            <a:r>
              <a:rPr lang="en-US" altLang="zh-CN" sz="4000" dirty="0" smtClean="0"/>
              <a:t>Ch5-1 </a:t>
            </a:r>
          </a:p>
        </p:txBody>
      </p:sp>
      <p:sp>
        <p:nvSpPr>
          <p:cNvPr id="18435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468313" y="2636838"/>
            <a:ext cx="6400800" cy="1981200"/>
          </a:xfrm>
        </p:spPr>
        <p:txBody>
          <a:bodyPr/>
          <a:lstStyle/>
          <a:p>
            <a:pPr eaLnBrk="1" hangingPunct="1"/>
            <a:r>
              <a:rPr lang="en-US" altLang="zh-CN" sz="30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Multiprocessors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UMA vs. NUMA</a:t>
            </a:r>
          </a:p>
        </p:txBody>
      </p:sp>
      <p:sp>
        <p:nvSpPr>
          <p:cNvPr id="296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733800" y="1371600"/>
            <a:ext cx="5638800" cy="5029200"/>
          </a:xfrm>
        </p:spPr>
        <p:txBody>
          <a:bodyPr/>
          <a:lstStyle/>
          <a:p>
            <a:pPr eaLnBrk="1" hangingPunct="1"/>
            <a:r>
              <a:rPr lang="en-US" altLang="zh-CN" sz="2000" smtClean="0">
                <a:solidFill>
                  <a:srgbClr val="0000FF"/>
                </a:solidFill>
              </a:rPr>
              <a:t>UMA: uniform memory access</a:t>
            </a:r>
          </a:p>
          <a:p>
            <a:pPr lvl="1" eaLnBrk="1" hangingPunct="1"/>
            <a:r>
              <a:rPr lang="en-US" altLang="zh-CN" sz="2000" smtClean="0"/>
              <a:t>From p0 same latency to m0-m3</a:t>
            </a:r>
          </a:p>
          <a:p>
            <a:pPr lvl="1" eaLnBrk="1" hangingPunct="1"/>
            <a:r>
              <a:rPr lang="en-US" altLang="zh-CN" sz="2000" smtClean="0"/>
              <a:t>Data placement doesn’t matter</a:t>
            </a:r>
          </a:p>
          <a:p>
            <a:pPr lvl="1" eaLnBrk="1" hangingPunct="1"/>
            <a:r>
              <a:rPr lang="en-US" altLang="zh-CN" sz="2000" smtClean="0"/>
              <a:t>Latency worse as system scales</a:t>
            </a:r>
          </a:p>
          <a:p>
            <a:pPr lvl="1" eaLnBrk="1" hangingPunct="1"/>
            <a:r>
              <a:rPr lang="en-US" altLang="zh-CN" sz="2000" smtClean="0"/>
              <a:t>Interconnect contention restricts bandwidth</a:t>
            </a:r>
          </a:p>
          <a:p>
            <a:pPr lvl="1" eaLnBrk="1" hangingPunct="1"/>
            <a:r>
              <a:rPr lang="en-US" altLang="zh-CN" sz="2000" smtClean="0"/>
              <a:t>Small multiprocessors only</a:t>
            </a:r>
          </a:p>
          <a:p>
            <a:pPr eaLnBrk="1" hangingPunct="1"/>
            <a:r>
              <a:rPr lang="en-US" altLang="zh-CN" sz="2000" smtClean="0">
                <a:solidFill>
                  <a:srgbClr val="0000FF"/>
                </a:solidFill>
              </a:rPr>
              <a:t>NUMA: non-uniform memory access</a:t>
            </a:r>
          </a:p>
          <a:p>
            <a:pPr lvl="1" eaLnBrk="1" hangingPunct="1"/>
            <a:r>
              <a:rPr lang="en-US" altLang="zh-CN" sz="2000" smtClean="0"/>
              <a:t>From p0 faster to m0 than m1-m3</a:t>
            </a:r>
          </a:p>
          <a:p>
            <a:pPr lvl="1" eaLnBrk="1" hangingPunct="1"/>
            <a:r>
              <a:rPr lang="en-US" altLang="zh-CN" sz="2000" smtClean="0"/>
              <a:t>Low latency to local memory helps performance</a:t>
            </a:r>
          </a:p>
          <a:p>
            <a:pPr lvl="1" eaLnBrk="1" hangingPunct="1"/>
            <a:r>
              <a:rPr lang="en-US" altLang="zh-CN" sz="2000" smtClean="0"/>
              <a:t>Data placement important (software!)</a:t>
            </a:r>
          </a:p>
          <a:p>
            <a:pPr lvl="1" eaLnBrk="1" hangingPunct="1"/>
            <a:r>
              <a:rPr lang="en-US" altLang="zh-CN" sz="2000" smtClean="0"/>
              <a:t>Less contention =&gt; more scalable</a:t>
            </a:r>
          </a:p>
          <a:p>
            <a:pPr lvl="1" eaLnBrk="1" hangingPunct="1"/>
            <a:r>
              <a:rPr lang="en-US" altLang="zh-CN" sz="2000" smtClean="0"/>
              <a:t>Large multiprocessor systems</a:t>
            </a:r>
          </a:p>
          <a:p>
            <a:pPr eaLnBrk="1" hangingPunct="1"/>
            <a:endParaRPr lang="en-US" altLang="zh-CN" sz="2400" smtClean="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1438"/>
            <a:ext cx="381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Major MIMD Styles</a:t>
            </a:r>
            <a:endParaRPr lang="en-US" altLang="zh-CN" smtClean="0"/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Char char="l"/>
            </a:pPr>
            <a:r>
              <a:rPr lang="en-US" altLang="en-US" sz="2800" smtClean="0">
                <a:solidFill>
                  <a:srgbClr val="FF0000"/>
                </a:solidFill>
              </a:rPr>
              <a:t>Centralized shared memory</a:t>
            </a:r>
            <a:r>
              <a:rPr lang="en-US" altLang="en-US" sz="2800" smtClean="0"/>
              <a:t> ("Uniform Memory Access" time or "Shared Memory Processor")</a:t>
            </a:r>
          </a:p>
          <a:p>
            <a:pPr marL="609600" indent="-609600" eaLnBrk="1" hangingPunct="1">
              <a:buFont typeface="Wingdings" panose="05000000000000000000" pitchFamily="2" charset="2"/>
              <a:buChar char="l"/>
            </a:pPr>
            <a:endParaRPr lang="en-US" altLang="zh-CN" sz="2800" smtClean="0">
              <a:solidFill>
                <a:srgbClr val="FF0000"/>
              </a:solidFill>
            </a:endParaRPr>
          </a:p>
          <a:p>
            <a:pPr marL="609600" indent="-609600" eaLnBrk="1" hangingPunct="1">
              <a:buFont typeface="Wingdings" panose="05000000000000000000" pitchFamily="2" charset="2"/>
              <a:buChar char="l"/>
            </a:pPr>
            <a:r>
              <a:rPr lang="en-US" altLang="en-US" sz="2800" smtClean="0">
                <a:solidFill>
                  <a:srgbClr val="FF0000"/>
                </a:solidFill>
              </a:rPr>
              <a:t>Decentralized memory</a:t>
            </a:r>
            <a:r>
              <a:rPr lang="en-US" altLang="en-US" sz="2800" smtClean="0"/>
              <a:t> (memory module with CPU) 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 altLang="en-US" sz="2400" smtClean="0"/>
              <a:t>get more memory bandwidth, lower memory latency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 altLang="en-US" sz="2400" smtClean="0"/>
              <a:t>Drawback: Longer communication latency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 altLang="en-US" sz="2400" smtClean="0"/>
              <a:t>Drawback: Software model more complex</a:t>
            </a:r>
            <a:endParaRPr lang="en-US" altLang="zh-CN" sz="2400" smtClean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7291387" cy="1166813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Structure of centralized </a:t>
            </a:r>
            <a:br>
              <a:rPr lang="en-US" altLang="zh-CN" sz="4000" smtClean="0"/>
            </a:br>
            <a:r>
              <a:rPr lang="en-US" altLang="zh-CN" sz="4000" smtClean="0"/>
              <a:t>shared-memory multiprocessor</a:t>
            </a:r>
          </a:p>
        </p:txBody>
      </p:sp>
      <p:graphicFrame>
        <p:nvGraphicFramePr>
          <p:cNvPr id="205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931863" y="1789113"/>
          <a:ext cx="6907212" cy="372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图片" r:id="rId3" imgW="3000240" imgH="1619280" progId="Word.Picture.8">
                  <p:embed/>
                </p:oleObj>
              </mc:Choice>
              <mc:Fallback>
                <p:oleObj name="图片" r:id="rId3" imgW="3000240" imgH="161928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3" y="1789113"/>
                        <a:ext cx="6907212" cy="37274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Oval 4"/>
          <p:cNvSpPr>
            <a:spLocks noChangeArrowheads="1"/>
          </p:cNvSpPr>
          <p:nvPr/>
        </p:nvSpPr>
        <p:spPr bwMode="auto">
          <a:xfrm>
            <a:off x="1476375" y="4797425"/>
            <a:ext cx="2592388" cy="1008063"/>
          </a:xfrm>
          <a:prstGeom prst="ellips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827088" y="5876925"/>
            <a:ext cx="5888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chemeClr val="tx1"/>
                </a:solidFill>
              </a:rPr>
              <a:t>&lt; 100 processor nodes  in 2006, normal few dozen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7507287" cy="1295400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Structure of distributed-memory multiprocessor</a:t>
            </a:r>
          </a:p>
        </p:txBody>
      </p:sp>
      <p:graphicFrame>
        <p:nvGraphicFramePr>
          <p:cNvPr id="3074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189038" y="1335088"/>
          <a:ext cx="6688137" cy="430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图片" r:id="rId3" imgW="2676600" imgH="1724040" progId="Word.Picture.8">
                  <p:embed/>
                </p:oleObj>
              </mc:Choice>
              <mc:Fallback>
                <p:oleObj name="图片" r:id="rId3" imgW="2676600" imgH="172404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1335088"/>
                        <a:ext cx="6688137" cy="43084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Comparison in graph</a:t>
            </a:r>
          </a:p>
        </p:txBody>
      </p:sp>
      <p:sp>
        <p:nvSpPr>
          <p:cNvPr id="31747" name="Rectangle 45"/>
          <p:cNvSpPr>
            <a:spLocks noGrp="1" noRot="1" noChangeArrowheads="1"/>
          </p:cNvSpPr>
          <p:nvPr>
            <p:ph sz="half" idx="1"/>
          </p:nvPr>
        </p:nvSpPr>
        <p:spPr>
          <a:xfrm>
            <a:off x="684213" y="1268413"/>
            <a:ext cx="4054475" cy="4683125"/>
          </a:xfrm>
        </p:spPr>
        <p:txBody>
          <a:bodyPr/>
          <a:lstStyle/>
          <a:p>
            <a:pPr eaLnBrk="1" hangingPunct="1"/>
            <a:r>
              <a:rPr lang="en-US" altLang="zh-CN" sz="2000" smtClean="0">
                <a:solidFill>
                  <a:srgbClr val="0000FF"/>
                </a:solidFill>
              </a:rPr>
              <a:t>Uniprocessor</a:t>
            </a:r>
          </a:p>
          <a:p>
            <a:pPr eaLnBrk="1" hangingPunct="1"/>
            <a:endParaRPr lang="en-US" altLang="zh-CN" sz="2000" smtClean="0">
              <a:solidFill>
                <a:srgbClr val="0000FF"/>
              </a:solidFill>
            </a:endParaRPr>
          </a:p>
          <a:p>
            <a:pPr eaLnBrk="1" hangingPunct="1"/>
            <a:endParaRPr lang="en-US" altLang="zh-CN" sz="2000" smtClean="0">
              <a:solidFill>
                <a:srgbClr val="0000FF"/>
              </a:solidFill>
            </a:endParaRPr>
          </a:p>
          <a:p>
            <a:pPr eaLnBrk="1" hangingPunct="1"/>
            <a:r>
              <a:rPr lang="en-US" altLang="zh-CN" sz="2000" smtClean="0">
                <a:solidFill>
                  <a:srgbClr val="0000FF"/>
                </a:solidFill>
              </a:rPr>
              <a:t>Pipelined</a:t>
            </a:r>
          </a:p>
          <a:p>
            <a:pPr eaLnBrk="1" hangingPunct="1"/>
            <a:endParaRPr lang="en-US" altLang="zh-CN" sz="2000" smtClean="0">
              <a:solidFill>
                <a:srgbClr val="0000FF"/>
              </a:solidFill>
            </a:endParaRPr>
          </a:p>
          <a:p>
            <a:pPr eaLnBrk="1" hangingPunct="1"/>
            <a:r>
              <a:rPr lang="en-US" altLang="zh-CN" sz="2000" smtClean="0">
                <a:solidFill>
                  <a:srgbClr val="0000FF"/>
                </a:solidFill>
              </a:rPr>
              <a:t>                                                 </a:t>
            </a:r>
          </a:p>
          <a:p>
            <a:pPr eaLnBrk="1" hangingPunct="1"/>
            <a:r>
              <a:rPr lang="en-US" altLang="zh-CN" sz="2000" smtClean="0">
                <a:solidFill>
                  <a:srgbClr val="0000FF"/>
                </a:solidFill>
              </a:rPr>
              <a:t>Superscalar</a:t>
            </a:r>
          </a:p>
          <a:p>
            <a:pPr eaLnBrk="1" hangingPunct="1"/>
            <a:endParaRPr lang="en-US" altLang="zh-CN" sz="2000" smtClean="0">
              <a:solidFill>
                <a:srgbClr val="0000FF"/>
              </a:solidFill>
            </a:endParaRPr>
          </a:p>
          <a:p>
            <a:pPr eaLnBrk="1" hangingPunct="1"/>
            <a:endParaRPr lang="en-US" altLang="zh-CN" sz="2000" smtClean="0">
              <a:solidFill>
                <a:srgbClr val="0000FF"/>
              </a:solidFill>
            </a:endParaRPr>
          </a:p>
          <a:p>
            <a:pPr eaLnBrk="1" hangingPunct="1"/>
            <a:endParaRPr lang="en-US" altLang="zh-CN" sz="2000" smtClean="0">
              <a:solidFill>
                <a:srgbClr val="0000FF"/>
              </a:solidFill>
            </a:endParaRPr>
          </a:p>
          <a:p>
            <a:pPr eaLnBrk="1" hangingPunct="1"/>
            <a:r>
              <a:rPr lang="en-US" altLang="zh-CN" sz="2000" smtClean="0">
                <a:solidFill>
                  <a:srgbClr val="0000FF"/>
                </a:solidFill>
              </a:rPr>
              <a:t>VLIW</a:t>
            </a:r>
          </a:p>
          <a:p>
            <a:pPr eaLnBrk="1" hangingPunct="1"/>
            <a:endParaRPr lang="en-US" altLang="zh-CN" sz="2000" smtClean="0">
              <a:solidFill>
                <a:srgbClr val="0000FF"/>
              </a:solidFill>
            </a:endParaRPr>
          </a:p>
        </p:txBody>
      </p:sp>
      <p:sp>
        <p:nvSpPr>
          <p:cNvPr id="31748" name="Rectangle 48"/>
          <p:cNvSpPr>
            <a:spLocks noGrp="1" noRot="1" noChangeArrowheads="1"/>
          </p:cNvSpPr>
          <p:nvPr>
            <p:ph sz="half" idx="2"/>
          </p:nvPr>
        </p:nvSpPr>
        <p:spPr>
          <a:xfrm>
            <a:off x="4859338" y="1268413"/>
            <a:ext cx="4054475" cy="4683125"/>
          </a:xfrm>
        </p:spPr>
        <p:txBody>
          <a:bodyPr/>
          <a:lstStyle/>
          <a:p>
            <a:pPr eaLnBrk="1" hangingPunct="1"/>
            <a:r>
              <a:rPr lang="en-US" altLang="zh-CN" sz="2000" smtClean="0">
                <a:solidFill>
                  <a:srgbClr val="0000FF"/>
                </a:solidFill>
              </a:rPr>
              <a:t>SMP(Symmetric)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0000FF"/>
                </a:solidFill>
              </a:rPr>
              <a:t>     or CSM(Centralized)</a:t>
            </a:r>
          </a:p>
          <a:p>
            <a:pPr eaLnBrk="1" hangingPunct="1"/>
            <a:endParaRPr lang="en-US" altLang="zh-CN" sz="2000" smtClean="0">
              <a:solidFill>
                <a:srgbClr val="0000FF"/>
              </a:solidFill>
            </a:endParaRPr>
          </a:p>
          <a:p>
            <a:pPr eaLnBrk="1" hangingPunct="1"/>
            <a:endParaRPr lang="en-US" altLang="zh-CN" sz="2000" smtClean="0">
              <a:solidFill>
                <a:srgbClr val="0000FF"/>
              </a:solidFill>
            </a:endParaRPr>
          </a:p>
          <a:p>
            <a:pPr eaLnBrk="1" hangingPunct="1"/>
            <a:endParaRPr lang="en-US" altLang="zh-CN" sz="2000" smtClean="0">
              <a:solidFill>
                <a:srgbClr val="0000FF"/>
              </a:solidFill>
            </a:endParaRPr>
          </a:p>
          <a:p>
            <a:pPr eaLnBrk="1" hangingPunct="1"/>
            <a:endParaRPr lang="en-US" altLang="zh-CN" sz="2000" smtClean="0">
              <a:solidFill>
                <a:srgbClr val="0000FF"/>
              </a:solidFill>
            </a:endParaRPr>
          </a:p>
          <a:p>
            <a:pPr eaLnBrk="1" hangingPunct="1"/>
            <a:endParaRPr lang="en-US" altLang="zh-CN" sz="2000" smtClean="0">
              <a:solidFill>
                <a:srgbClr val="0000FF"/>
              </a:solidFill>
            </a:endParaRPr>
          </a:p>
          <a:p>
            <a:pPr eaLnBrk="1" hangingPunct="1"/>
            <a:r>
              <a:rPr lang="en-US" altLang="zh-CN" sz="2000" smtClean="0">
                <a:solidFill>
                  <a:srgbClr val="0000FF"/>
                </a:solidFill>
              </a:rPr>
              <a:t>Distributed</a:t>
            </a:r>
          </a:p>
        </p:txBody>
      </p:sp>
      <p:sp>
        <p:nvSpPr>
          <p:cNvPr id="31750" name="Text Box 4"/>
          <p:cNvSpPr txBox="1">
            <a:spLocks noChangeArrowheads="1"/>
          </p:cNvSpPr>
          <p:nvPr/>
        </p:nvSpPr>
        <p:spPr bwMode="auto">
          <a:xfrm>
            <a:off x="1403350" y="1773238"/>
            <a:ext cx="576263" cy="479425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FF3300"/>
                </a:solidFill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31751" name="Text Box 5"/>
          <p:cNvSpPr txBox="1">
            <a:spLocks noChangeArrowheads="1"/>
          </p:cNvSpPr>
          <p:nvPr/>
        </p:nvSpPr>
        <p:spPr bwMode="auto">
          <a:xfrm>
            <a:off x="2627313" y="1773238"/>
            <a:ext cx="576262" cy="479425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FF3300"/>
                </a:solidFill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1752" name="Text Box 6"/>
          <p:cNvSpPr txBox="1">
            <a:spLocks noChangeArrowheads="1"/>
          </p:cNvSpPr>
          <p:nvPr/>
        </p:nvSpPr>
        <p:spPr bwMode="auto">
          <a:xfrm>
            <a:off x="2828925" y="2967038"/>
            <a:ext cx="576263" cy="479425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FF3300"/>
                </a:solidFill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1753" name="Rectangle 7"/>
          <p:cNvSpPr>
            <a:spLocks noChangeArrowheads="1"/>
          </p:cNvSpPr>
          <p:nvPr/>
        </p:nvSpPr>
        <p:spPr bwMode="auto">
          <a:xfrm>
            <a:off x="1387475" y="2967038"/>
            <a:ext cx="865188" cy="576262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4" name="Line 8"/>
          <p:cNvSpPr>
            <a:spLocks noChangeShapeType="1"/>
          </p:cNvSpPr>
          <p:nvPr/>
        </p:nvSpPr>
        <p:spPr bwMode="auto">
          <a:xfrm>
            <a:off x="1604963" y="2967038"/>
            <a:ext cx="0" cy="5762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55" name="Line 9"/>
          <p:cNvSpPr>
            <a:spLocks noChangeShapeType="1"/>
          </p:cNvSpPr>
          <p:nvPr/>
        </p:nvSpPr>
        <p:spPr bwMode="auto">
          <a:xfrm>
            <a:off x="1820863" y="2967038"/>
            <a:ext cx="0" cy="5762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56" name="Line 10"/>
          <p:cNvSpPr>
            <a:spLocks noChangeShapeType="1"/>
          </p:cNvSpPr>
          <p:nvPr/>
        </p:nvSpPr>
        <p:spPr bwMode="auto">
          <a:xfrm>
            <a:off x="2036763" y="2967038"/>
            <a:ext cx="0" cy="5762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57" name="Line 16"/>
          <p:cNvSpPr>
            <a:spLocks noChangeShapeType="1"/>
          </p:cNvSpPr>
          <p:nvPr/>
        </p:nvSpPr>
        <p:spPr bwMode="auto">
          <a:xfrm>
            <a:off x="1979613" y="1989138"/>
            <a:ext cx="6477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1758" name="Line 17"/>
          <p:cNvSpPr>
            <a:spLocks noChangeShapeType="1"/>
          </p:cNvSpPr>
          <p:nvPr/>
        </p:nvSpPr>
        <p:spPr bwMode="auto">
          <a:xfrm>
            <a:off x="2252663" y="3254375"/>
            <a:ext cx="57626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31759" name="Group 49"/>
          <p:cNvGrpSpPr>
            <a:grpSpLocks/>
          </p:cNvGrpSpPr>
          <p:nvPr/>
        </p:nvGrpSpPr>
        <p:grpSpPr bwMode="auto">
          <a:xfrm>
            <a:off x="1403350" y="4078288"/>
            <a:ext cx="2089150" cy="719137"/>
            <a:chOff x="892" y="2702"/>
            <a:chExt cx="1316" cy="453"/>
          </a:xfrm>
        </p:grpSpPr>
        <p:sp>
          <p:nvSpPr>
            <p:cNvPr id="31787" name="Rectangle 11"/>
            <p:cNvSpPr>
              <a:spLocks noChangeArrowheads="1"/>
            </p:cNvSpPr>
            <p:nvPr/>
          </p:nvSpPr>
          <p:spPr bwMode="auto">
            <a:xfrm>
              <a:off x="892" y="2702"/>
              <a:ext cx="590" cy="453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88" name="Rectangle 12"/>
            <p:cNvSpPr>
              <a:spLocks noChangeArrowheads="1"/>
            </p:cNvSpPr>
            <p:nvPr/>
          </p:nvSpPr>
          <p:spPr bwMode="auto">
            <a:xfrm>
              <a:off x="1156" y="2750"/>
              <a:ext cx="227" cy="136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89" name="Rectangle 13"/>
            <p:cNvSpPr>
              <a:spLocks noChangeArrowheads="1"/>
            </p:cNvSpPr>
            <p:nvPr/>
          </p:nvSpPr>
          <p:spPr bwMode="auto">
            <a:xfrm>
              <a:off x="1165" y="2974"/>
              <a:ext cx="227" cy="136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90" name="Oval 14"/>
            <p:cNvSpPr>
              <a:spLocks noChangeArrowheads="1"/>
            </p:cNvSpPr>
            <p:nvPr/>
          </p:nvSpPr>
          <p:spPr bwMode="auto">
            <a:xfrm>
              <a:off x="938" y="2757"/>
              <a:ext cx="136" cy="362"/>
            </a:xfrm>
            <a:prstGeom prst="ellips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91" name="Text Box 15"/>
            <p:cNvSpPr txBox="1">
              <a:spLocks noChangeArrowheads="1"/>
            </p:cNvSpPr>
            <p:nvPr/>
          </p:nvSpPr>
          <p:spPr bwMode="auto">
            <a:xfrm>
              <a:off x="1845" y="2747"/>
              <a:ext cx="363" cy="302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solidFill>
                    <a:srgbClr val="FF3300"/>
                  </a:solidFill>
                </a:rPr>
                <a:t> 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31792" name="Line 18"/>
            <p:cNvSpPr>
              <a:spLocks noChangeShapeType="1"/>
            </p:cNvSpPr>
            <p:nvPr/>
          </p:nvSpPr>
          <p:spPr bwMode="auto">
            <a:xfrm flipV="1">
              <a:off x="1482" y="2929"/>
              <a:ext cx="36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1760" name="Group 50"/>
          <p:cNvGrpSpPr>
            <a:grpSpLocks/>
          </p:cNvGrpSpPr>
          <p:nvPr/>
        </p:nvGrpSpPr>
        <p:grpSpPr bwMode="auto">
          <a:xfrm>
            <a:off x="1458913" y="5527675"/>
            <a:ext cx="2089150" cy="719138"/>
            <a:chOff x="919" y="3527"/>
            <a:chExt cx="1316" cy="453"/>
          </a:xfrm>
        </p:grpSpPr>
        <p:sp>
          <p:nvSpPr>
            <p:cNvPr id="31782" name="Rectangle 19"/>
            <p:cNvSpPr>
              <a:spLocks noChangeArrowheads="1"/>
            </p:cNvSpPr>
            <p:nvPr/>
          </p:nvSpPr>
          <p:spPr bwMode="auto">
            <a:xfrm>
              <a:off x="919" y="3527"/>
              <a:ext cx="590" cy="453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83" name="Rectangle 20"/>
            <p:cNvSpPr>
              <a:spLocks noChangeArrowheads="1"/>
            </p:cNvSpPr>
            <p:nvPr/>
          </p:nvSpPr>
          <p:spPr bwMode="auto">
            <a:xfrm>
              <a:off x="1056" y="3572"/>
              <a:ext cx="363" cy="136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84" name="Rectangle 21"/>
            <p:cNvSpPr>
              <a:spLocks noChangeArrowheads="1"/>
            </p:cNvSpPr>
            <p:nvPr/>
          </p:nvSpPr>
          <p:spPr bwMode="auto">
            <a:xfrm>
              <a:off x="1056" y="3799"/>
              <a:ext cx="363" cy="136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85" name="Text Box 23"/>
            <p:cNvSpPr txBox="1">
              <a:spLocks noChangeArrowheads="1"/>
            </p:cNvSpPr>
            <p:nvPr/>
          </p:nvSpPr>
          <p:spPr bwMode="auto">
            <a:xfrm>
              <a:off x="1872" y="3572"/>
              <a:ext cx="363" cy="302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solidFill>
                    <a:srgbClr val="FF3300"/>
                  </a:solidFill>
                </a:rPr>
                <a:t> 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31786" name="Line 24"/>
            <p:cNvSpPr>
              <a:spLocks noChangeShapeType="1"/>
            </p:cNvSpPr>
            <p:nvPr/>
          </p:nvSpPr>
          <p:spPr bwMode="auto">
            <a:xfrm flipV="1">
              <a:off x="1509" y="3754"/>
              <a:ext cx="36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1761" name="Group 46"/>
          <p:cNvGrpSpPr>
            <a:grpSpLocks/>
          </p:cNvGrpSpPr>
          <p:nvPr/>
        </p:nvGrpSpPr>
        <p:grpSpPr bwMode="auto">
          <a:xfrm>
            <a:off x="5795963" y="2133600"/>
            <a:ext cx="2232025" cy="1414463"/>
            <a:chOff x="3606" y="981"/>
            <a:chExt cx="1406" cy="891"/>
          </a:xfrm>
        </p:grpSpPr>
        <p:sp>
          <p:nvSpPr>
            <p:cNvPr id="31775" name="Text Box 25"/>
            <p:cNvSpPr txBox="1">
              <a:spLocks noChangeArrowheads="1"/>
            </p:cNvSpPr>
            <p:nvPr/>
          </p:nvSpPr>
          <p:spPr bwMode="auto">
            <a:xfrm>
              <a:off x="3651" y="1570"/>
              <a:ext cx="363" cy="302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solidFill>
                    <a:srgbClr val="FF3300"/>
                  </a:solidFill>
                </a:rPr>
                <a:t> 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31776" name="Text Box 26"/>
            <p:cNvSpPr txBox="1">
              <a:spLocks noChangeArrowheads="1"/>
            </p:cNvSpPr>
            <p:nvPr/>
          </p:nvSpPr>
          <p:spPr bwMode="auto">
            <a:xfrm>
              <a:off x="4649" y="1298"/>
              <a:ext cx="363" cy="302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solidFill>
                    <a:srgbClr val="FF3300"/>
                  </a:solidFill>
                </a:rPr>
                <a:t> 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31777" name="Line 27"/>
            <p:cNvSpPr>
              <a:spLocks noChangeShapeType="1"/>
            </p:cNvSpPr>
            <p:nvPr/>
          </p:nvSpPr>
          <p:spPr bwMode="auto">
            <a:xfrm>
              <a:off x="4286" y="1434"/>
              <a:ext cx="36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8" name="Text Box 28"/>
            <p:cNvSpPr txBox="1">
              <a:spLocks noChangeArrowheads="1"/>
            </p:cNvSpPr>
            <p:nvPr/>
          </p:nvSpPr>
          <p:spPr bwMode="auto">
            <a:xfrm>
              <a:off x="3606" y="981"/>
              <a:ext cx="363" cy="302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solidFill>
                    <a:srgbClr val="FF3300"/>
                  </a:solidFill>
                </a:rPr>
                <a:t> 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31779" name="Line 29"/>
            <p:cNvSpPr>
              <a:spLocks noChangeShapeType="1"/>
            </p:cNvSpPr>
            <p:nvPr/>
          </p:nvSpPr>
          <p:spPr bwMode="auto">
            <a:xfrm>
              <a:off x="3969" y="1117"/>
              <a:ext cx="31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80" name="Line 30"/>
            <p:cNvSpPr>
              <a:spLocks noChangeShapeType="1"/>
            </p:cNvSpPr>
            <p:nvPr/>
          </p:nvSpPr>
          <p:spPr bwMode="auto">
            <a:xfrm>
              <a:off x="4286" y="1117"/>
              <a:ext cx="0" cy="58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781" name="Line 31"/>
            <p:cNvSpPr>
              <a:spLocks noChangeShapeType="1"/>
            </p:cNvSpPr>
            <p:nvPr/>
          </p:nvSpPr>
          <p:spPr bwMode="auto">
            <a:xfrm>
              <a:off x="4014" y="1706"/>
              <a:ext cx="27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1762" name="Group 47"/>
          <p:cNvGrpSpPr>
            <a:grpSpLocks/>
          </p:cNvGrpSpPr>
          <p:nvPr/>
        </p:nvGrpSpPr>
        <p:grpSpPr bwMode="auto">
          <a:xfrm>
            <a:off x="5795963" y="4292600"/>
            <a:ext cx="2519362" cy="1801813"/>
            <a:chOff x="3606" y="2341"/>
            <a:chExt cx="1587" cy="1135"/>
          </a:xfrm>
        </p:grpSpPr>
        <p:sp>
          <p:nvSpPr>
            <p:cNvPr id="31763" name="Text Box 32"/>
            <p:cNvSpPr txBox="1">
              <a:spLocks noChangeArrowheads="1"/>
            </p:cNvSpPr>
            <p:nvPr/>
          </p:nvSpPr>
          <p:spPr bwMode="auto">
            <a:xfrm>
              <a:off x="3606" y="2341"/>
              <a:ext cx="363" cy="302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solidFill>
                    <a:srgbClr val="FF3300"/>
                  </a:solidFill>
                </a:rPr>
                <a:t> 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31764" name="Text Box 33"/>
            <p:cNvSpPr txBox="1">
              <a:spLocks noChangeArrowheads="1"/>
            </p:cNvSpPr>
            <p:nvPr/>
          </p:nvSpPr>
          <p:spPr bwMode="auto">
            <a:xfrm>
              <a:off x="4377" y="2341"/>
              <a:ext cx="363" cy="302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solidFill>
                    <a:srgbClr val="FF3300"/>
                  </a:solidFill>
                </a:rPr>
                <a:t> 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31765" name="Line 34"/>
            <p:cNvSpPr>
              <a:spLocks noChangeShapeType="1"/>
            </p:cNvSpPr>
            <p:nvPr/>
          </p:nvSpPr>
          <p:spPr bwMode="auto">
            <a:xfrm>
              <a:off x="3969" y="2477"/>
              <a:ext cx="40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6" name="Text Box 35"/>
            <p:cNvSpPr txBox="1">
              <a:spLocks noChangeArrowheads="1"/>
            </p:cNvSpPr>
            <p:nvPr/>
          </p:nvSpPr>
          <p:spPr bwMode="auto">
            <a:xfrm>
              <a:off x="3606" y="2886"/>
              <a:ext cx="363" cy="302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solidFill>
                    <a:srgbClr val="FF3300"/>
                  </a:solidFill>
                </a:rPr>
                <a:t> 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31767" name="Text Box 36"/>
            <p:cNvSpPr txBox="1">
              <a:spLocks noChangeArrowheads="1"/>
            </p:cNvSpPr>
            <p:nvPr/>
          </p:nvSpPr>
          <p:spPr bwMode="auto">
            <a:xfrm>
              <a:off x="4377" y="2886"/>
              <a:ext cx="363" cy="302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solidFill>
                    <a:srgbClr val="FF3300"/>
                  </a:solidFill>
                </a:rPr>
                <a:t> 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31768" name="Line 37"/>
            <p:cNvSpPr>
              <a:spLocks noChangeShapeType="1"/>
            </p:cNvSpPr>
            <p:nvPr/>
          </p:nvSpPr>
          <p:spPr bwMode="auto">
            <a:xfrm>
              <a:off x="3969" y="3022"/>
              <a:ext cx="40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9" name="Line 38"/>
            <p:cNvSpPr>
              <a:spLocks noChangeShapeType="1"/>
            </p:cNvSpPr>
            <p:nvPr/>
          </p:nvSpPr>
          <p:spPr bwMode="auto">
            <a:xfrm>
              <a:off x="4150" y="2478"/>
              <a:ext cx="0" cy="31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0" name="Line 39"/>
            <p:cNvSpPr>
              <a:spLocks noChangeShapeType="1"/>
            </p:cNvSpPr>
            <p:nvPr/>
          </p:nvSpPr>
          <p:spPr bwMode="auto">
            <a:xfrm>
              <a:off x="4150" y="2795"/>
              <a:ext cx="77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1" name="Line 41"/>
            <p:cNvSpPr>
              <a:spLocks noChangeShapeType="1"/>
            </p:cNvSpPr>
            <p:nvPr/>
          </p:nvSpPr>
          <p:spPr bwMode="auto">
            <a:xfrm>
              <a:off x="4150" y="3022"/>
              <a:ext cx="0" cy="31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2" name="Line 42"/>
            <p:cNvSpPr>
              <a:spLocks noChangeShapeType="1"/>
            </p:cNvSpPr>
            <p:nvPr/>
          </p:nvSpPr>
          <p:spPr bwMode="auto">
            <a:xfrm>
              <a:off x="4150" y="3339"/>
              <a:ext cx="81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3" name="Oval 43"/>
            <p:cNvSpPr>
              <a:spLocks noChangeArrowheads="1"/>
            </p:cNvSpPr>
            <p:nvPr/>
          </p:nvSpPr>
          <p:spPr bwMode="auto">
            <a:xfrm>
              <a:off x="4921" y="2432"/>
              <a:ext cx="272" cy="1044"/>
            </a:xfrm>
            <a:prstGeom prst="ellips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74" name="Text Box 44"/>
            <p:cNvSpPr txBox="1">
              <a:spLocks noChangeArrowheads="1"/>
            </p:cNvSpPr>
            <p:nvPr/>
          </p:nvSpPr>
          <p:spPr bwMode="auto">
            <a:xfrm>
              <a:off x="4909" y="2565"/>
              <a:ext cx="232" cy="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solidFill>
                    <a:schemeClr val="tx1"/>
                  </a:solidFill>
                </a:rPr>
                <a:t>N</a:t>
              </a:r>
            </a:p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solidFill>
                    <a:schemeClr val="tx1"/>
                  </a:solidFill>
                </a:rPr>
                <a:t>E</a:t>
              </a:r>
            </a:p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solidFill>
                    <a:schemeClr val="tx1"/>
                  </a:solidFill>
                </a:rPr>
                <a:t>T</a:t>
              </a:r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8888" y="0"/>
            <a:ext cx="7686675" cy="857250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Distributed-memory multiprocessor</a:t>
            </a:r>
            <a:r>
              <a:rPr lang="en-US" altLang="zh-CN" sz="3600" smtClean="0">
                <a:latin typeface="方正舒体" panose="02010601030101010101" pitchFamily="2" charset="-122"/>
              </a:rPr>
              <a:t>(1)</a:t>
            </a:r>
            <a:endParaRPr lang="en-US" altLang="zh-CN" sz="3100" smtClean="0">
              <a:latin typeface="方正舒体" panose="02010601030101010101" pitchFamily="2" charset="-122"/>
            </a:endParaRPr>
          </a:p>
        </p:txBody>
      </p:sp>
      <p:sp>
        <p:nvSpPr>
          <p:cNvPr id="3277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81000" y="1447800"/>
            <a:ext cx="7986713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FF"/>
                </a:solidFill>
                <a:latin typeface="Comic Sans MS" panose="030F0702030302020204" pitchFamily="66" charset="0"/>
              </a:rPr>
              <a:t>Distributed shared memory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Comic Sans MS" panose="030F0702030302020204" pitchFamily="66" charset="0"/>
              </a:rPr>
              <a:t>  </a:t>
            </a:r>
            <a:r>
              <a:rPr lang="zh-CN" altLang="en-US" sz="2800" smtClean="0">
                <a:latin typeface="Comic Sans MS" panose="030F0702030302020204" pitchFamily="66" charset="0"/>
              </a:rPr>
              <a:t>（</a:t>
            </a:r>
            <a:r>
              <a:rPr lang="en-US" altLang="zh-CN" sz="2800" smtClean="0">
                <a:latin typeface="Comic Sans MS" panose="030F0702030302020204" pitchFamily="66" charset="0"/>
              </a:rPr>
              <a:t>DSM or scalable shared memory)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FF"/>
                </a:solidFill>
              </a:rPr>
              <a:t>logical</a:t>
            </a:r>
            <a:r>
              <a:rPr lang="en-US" altLang="zh-CN" sz="2800" smtClean="0"/>
              <a:t> </a:t>
            </a:r>
            <a:r>
              <a:rPr lang="en-US" altLang="zh-CN" sz="2800" smtClean="0">
                <a:solidFill>
                  <a:srgbClr val="FF0000"/>
                </a:solidFill>
              </a:rPr>
              <a:t>uniform address space</a:t>
            </a:r>
            <a:r>
              <a:rPr lang="en-US" altLang="zh-CN" sz="2800" smtClean="0"/>
              <a:t>  but </a:t>
            </a:r>
            <a:r>
              <a:rPr lang="en-US" altLang="zh-CN" sz="2800" smtClean="0">
                <a:solidFill>
                  <a:srgbClr val="0000FF"/>
                </a:solidFill>
              </a:rPr>
              <a:t>physical</a:t>
            </a:r>
            <a:r>
              <a:rPr lang="en-US" altLang="zh-CN" sz="2800" smtClean="0">
                <a:solidFill>
                  <a:srgbClr val="FF0000"/>
                </a:solidFill>
              </a:rPr>
              <a:t> distributed</a:t>
            </a:r>
            <a:r>
              <a:rPr lang="en-US" altLang="zh-CN" sz="2800" smtClean="0"/>
              <a:t> memory, so any one of the processors can access any one of the memories.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smtClean="0"/>
              <a:t>Shared memory means </a:t>
            </a:r>
            <a:r>
              <a:rPr lang="en-US" altLang="zh-CN" sz="2800" smtClean="0">
                <a:solidFill>
                  <a:srgbClr val="FF0000"/>
                </a:solidFill>
              </a:rPr>
              <a:t>sharing the address space</a:t>
            </a:r>
            <a:r>
              <a:rPr lang="en-US" altLang="zh-CN" sz="2800" smtClean="0"/>
              <a:t>, which is different from centralized shared memory.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endParaRPr lang="en-US" altLang="zh-CN" sz="2600" smtClean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7812087" cy="784225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Distributed-memory multiprocessor</a:t>
            </a:r>
            <a:r>
              <a:rPr lang="en-US" altLang="zh-CN" sz="3600" smtClean="0">
                <a:latin typeface="方正舒体" panose="02010601030101010101" pitchFamily="2" charset="-122"/>
              </a:rPr>
              <a:t>(2)</a:t>
            </a:r>
          </a:p>
        </p:txBody>
      </p:sp>
      <p:sp>
        <p:nvSpPr>
          <p:cNvPr id="3379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84213" y="1268413"/>
            <a:ext cx="7966075" cy="48275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FF0000"/>
                </a:solidFill>
                <a:latin typeface="Comic Sans MS" panose="030F0702030302020204" pitchFamily="66" charset="0"/>
              </a:rPr>
              <a:t>multiple computers</a:t>
            </a:r>
            <a:r>
              <a:rPr lang="en-US" altLang="zh-CN" sz="2800" smtClean="0">
                <a:latin typeface="Comic Sans MS" panose="030F0702030302020204" pitchFamily="66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smtClean="0"/>
              <a:t> </a:t>
            </a:r>
            <a:r>
              <a:rPr lang="en-US" altLang="zh-CN" sz="2800" smtClean="0"/>
              <a:t>Address space consists of </a:t>
            </a:r>
            <a:r>
              <a:rPr lang="en-US" altLang="zh-CN" sz="2800" smtClean="0">
                <a:solidFill>
                  <a:srgbClr val="0000FF"/>
                </a:solidFill>
              </a:rPr>
              <a:t>multiple private (separate) address spaces</a:t>
            </a:r>
            <a:r>
              <a:rPr lang="zh-CN" altLang="en-US" sz="2800" smtClean="0"/>
              <a:t>。</a:t>
            </a:r>
            <a:r>
              <a:rPr lang="en-US" altLang="zh-CN" sz="2800" smtClean="0"/>
              <a:t>A processor can </a:t>
            </a:r>
            <a:r>
              <a:rPr lang="en-US" altLang="zh-CN" sz="2800" smtClean="0">
                <a:solidFill>
                  <a:srgbClr val="0000FF"/>
                </a:solidFill>
              </a:rPr>
              <a:t>NOT</a:t>
            </a:r>
            <a:r>
              <a:rPr lang="en-US" altLang="zh-CN" sz="2800" smtClean="0"/>
              <a:t> access the remote memory node directly.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smtClean="0"/>
              <a:t>Every node (processor-memory pair</a:t>
            </a:r>
            <a:r>
              <a:rPr lang="zh-CN" altLang="en-US" sz="2800" smtClean="0"/>
              <a:t>）</a:t>
            </a:r>
            <a:r>
              <a:rPr lang="en-US" altLang="zh-CN" sz="2800" smtClean="0"/>
              <a:t>is a independent computer.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smtClean="0"/>
              <a:t>NOW(Network of Workstation)is consisted of multiple node( PC or workstation) connected by LAN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smtClean="0"/>
              <a:t>PC cluster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0"/>
            <a:ext cx="7523163" cy="1196975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en-US" smtClean="0"/>
              <a:t> Parallel Architecture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 lIns="90487" tIns="44450" rIns="90487" bIns="44450"/>
          <a:lstStyle/>
          <a:p>
            <a:pPr eaLnBrk="1" hangingPunct="1"/>
            <a:r>
              <a:rPr lang="en-US" altLang="en-US" smtClean="0"/>
              <a:t>Parallel Architecture extends traditional computer architecture with a </a:t>
            </a:r>
            <a:r>
              <a:rPr lang="en-US" altLang="en-US" smtClean="0">
                <a:solidFill>
                  <a:srgbClr val="FF0000"/>
                </a:solidFill>
              </a:rPr>
              <a:t>communication architecture</a:t>
            </a:r>
          </a:p>
          <a:p>
            <a:pPr lvl="1" eaLnBrk="1" hangingPunct="1"/>
            <a:r>
              <a:rPr lang="en-US" altLang="en-US" smtClean="0">
                <a:solidFill>
                  <a:srgbClr val="0000FF"/>
                </a:solidFill>
              </a:rPr>
              <a:t>abstractions (HW/SW interface)</a:t>
            </a:r>
          </a:p>
          <a:p>
            <a:pPr lvl="1" eaLnBrk="1" hangingPunct="1"/>
            <a:r>
              <a:rPr lang="en-US" altLang="en-US" smtClean="0"/>
              <a:t>organizational structure to realize abstraction efficiently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7594600" cy="936625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en-US" smtClean="0"/>
              <a:t>Parallel Framework</a:t>
            </a:r>
          </a:p>
        </p:txBody>
      </p:sp>
      <p:sp>
        <p:nvSpPr>
          <p:cNvPr id="2355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4800" y="914400"/>
            <a:ext cx="8534400" cy="5029200"/>
          </a:xfrm>
        </p:spPr>
        <p:txBody>
          <a:bodyPr lIns="90487" tIns="44450" rIns="90487" bIns="44450"/>
          <a:lstStyle/>
          <a:p>
            <a:pPr marL="285750" indent="-285750" eaLnBrk="1" hangingPunct="1"/>
            <a:r>
              <a:rPr lang="en-US" altLang="en-US" smtClean="0"/>
              <a:t>Programming Model:</a:t>
            </a:r>
          </a:p>
          <a:p>
            <a:pPr lvl="2" eaLnBrk="1" hangingPunct="1"/>
            <a:r>
              <a:rPr lang="en-US" altLang="en-US" sz="2400" smtClean="0">
                <a:solidFill>
                  <a:srgbClr val="FF0000"/>
                </a:solidFill>
              </a:rPr>
              <a:t>Multiprogramming :</a:t>
            </a:r>
            <a:r>
              <a:rPr lang="en-US" altLang="en-US" sz="2400" smtClean="0"/>
              <a:t> lots of jobs, no communication</a:t>
            </a:r>
            <a:endParaRPr lang="en-US" altLang="en-US" sz="2400" smtClean="0">
              <a:solidFill>
                <a:schemeClr val="hlink"/>
              </a:solidFill>
            </a:endParaRPr>
          </a:p>
          <a:p>
            <a:pPr lvl="2" eaLnBrk="1" hangingPunct="1"/>
            <a:r>
              <a:rPr lang="en-US" altLang="en-US" sz="2400" smtClean="0">
                <a:solidFill>
                  <a:srgbClr val="FF0000"/>
                </a:solidFill>
              </a:rPr>
              <a:t>Shared address space</a:t>
            </a:r>
            <a:r>
              <a:rPr lang="en-US" altLang="en-US" sz="2400" smtClean="0"/>
              <a:t>: communicate via memory</a:t>
            </a:r>
          </a:p>
          <a:p>
            <a:pPr lvl="2" eaLnBrk="1" hangingPunct="1"/>
            <a:r>
              <a:rPr lang="en-US" altLang="en-US" sz="2400" smtClean="0">
                <a:solidFill>
                  <a:srgbClr val="FF0000"/>
                </a:solidFill>
              </a:rPr>
              <a:t>Message passing</a:t>
            </a:r>
            <a:r>
              <a:rPr lang="en-US" altLang="en-US" sz="2400" smtClean="0"/>
              <a:t>: send and recieve messages</a:t>
            </a:r>
          </a:p>
          <a:p>
            <a:pPr lvl="2" eaLnBrk="1" hangingPunct="1"/>
            <a:r>
              <a:rPr lang="en-US" altLang="en-US" sz="2400" smtClean="0">
                <a:solidFill>
                  <a:srgbClr val="FF0000"/>
                </a:solidFill>
              </a:rPr>
              <a:t>Data Parallel</a:t>
            </a:r>
            <a:r>
              <a:rPr lang="en-US" altLang="en-US" sz="2400" smtClean="0"/>
              <a:t>: several agents operate on several data sets simultaneously and then exchange information globally and simultaneously (shared or message passing)</a:t>
            </a:r>
          </a:p>
          <a:p>
            <a:pPr marL="285750" indent="-285750" eaLnBrk="1" hangingPunct="1"/>
            <a:r>
              <a:rPr lang="en-US" altLang="en-US" sz="2400" smtClean="0"/>
              <a:t>Communication Abstraction:</a:t>
            </a:r>
          </a:p>
          <a:p>
            <a:pPr lvl="2" eaLnBrk="1" hangingPunct="1"/>
            <a:r>
              <a:rPr lang="en-US" altLang="en-US" sz="2400" smtClean="0">
                <a:solidFill>
                  <a:srgbClr val="FF0000"/>
                </a:solidFill>
              </a:rPr>
              <a:t>Shared address space</a:t>
            </a:r>
            <a:r>
              <a:rPr lang="en-US" altLang="en-US" sz="2400" smtClean="0"/>
              <a:t>: e.g., load, store, atomic swap</a:t>
            </a:r>
          </a:p>
          <a:p>
            <a:pPr lvl="2" eaLnBrk="1" hangingPunct="1"/>
            <a:r>
              <a:rPr lang="en-US" altLang="en-US" sz="2400" smtClean="0">
                <a:solidFill>
                  <a:srgbClr val="FF0000"/>
                </a:solidFill>
              </a:rPr>
              <a:t>Message passing</a:t>
            </a:r>
            <a:r>
              <a:rPr lang="en-US" altLang="en-US" sz="2400" smtClean="0"/>
              <a:t>: e.g., send, receive library calls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7594600" cy="936625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en-US" smtClean="0"/>
              <a:t>Shared Address Model-1</a:t>
            </a:r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4800" y="990600"/>
            <a:ext cx="8610600" cy="5181600"/>
          </a:xfrm>
        </p:spPr>
        <p:txBody>
          <a:bodyPr lIns="90487" tIns="44450" rIns="90487" bIns="44450"/>
          <a:lstStyle/>
          <a:p>
            <a:pPr marL="285750" indent="-285750" eaLnBrk="1" hangingPunct="1">
              <a:lnSpc>
                <a:spcPct val="90000"/>
              </a:lnSpc>
            </a:pPr>
            <a:r>
              <a:rPr lang="en-US" altLang="en-US" sz="2200" b="1" smtClean="0"/>
              <a:t>Each </a:t>
            </a:r>
            <a:r>
              <a:rPr lang="en-US" altLang="en-US" sz="2200" b="1" smtClean="0">
                <a:solidFill>
                  <a:srgbClr val="0000FF"/>
                </a:solidFill>
              </a:rPr>
              <a:t>processor</a:t>
            </a:r>
            <a:r>
              <a:rPr lang="en-US" altLang="en-US" sz="2200" b="1" smtClean="0"/>
              <a:t> can name every </a:t>
            </a:r>
            <a:r>
              <a:rPr lang="en-US" altLang="en-US" sz="2200" b="1" smtClean="0">
                <a:solidFill>
                  <a:srgbClr val="0000FF"/>
                </a:solidFill>
              </a:rPr>
              <a:t>physical location</a:t>
            </a:r>
            <a:r>
              <a:rPr lang="en-US" altLang="en-US" sz="2200" b="1" smtClean="0"/>
              <a:t> in the machine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en-US" sz="2200" b="1" smtClean="0"/>
              <a:t>Each </a:t>
            </a:r>
            <a:r>
              <a:rPr lang="en-US" altLang="en-US" sz="2200" b="1" smtClean="0">
                <a:solidFill>
                  <a:srgbClr val="0000FF"/>
                </a:solidFill>
              </a:rPr>
              <a:t>process</a:t>
            </a:r>
            <a:r>
              <a:rPr lang="en-US" altLang="en-US" sz="2200" b="1" smtClean="0"/>
              <a:t> can name all data </a:t>
            </a:r>
            <a:r>
              <a:rPr lang="en-US" altLang="zh-CN" sz="2200" b="1" smtClean="0"/>
              <a:t>that </a:t>
            </a:r>
            <a:r>
              <a:rPr lang="en-US" altLang="en-US" sz="2200" b="1" smtClean="0"/>
              <a:t> shares with other processes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en-US" sz="2200" b="1" smtClean="0"/>
              <a:t>Data transfer via </a:t>
            </a:r>
            <a:r>
              <a:rPr lang="en-US" altLang="en-US" sz="2200" b="1" smtClean="0">
                <a:solidFill>
                  <a:srgbClr val="0000FF"/>
                </a:solidFill>
              </a:rPr>
              <a:t>load and store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en-US" sz="2200" b="1" smtClean="0"/>
              <a:t>Data size: byte, word, ... or cache blocks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en-US" sz="2200" b="1" smtClean="0"/>
              <a:t>Uses virtual memory to map virtual </a:t>
            </a:r>
            <a:r>
              <a:rPr lang="en-US" altLang="zh-CN" sz="2200" b="1" smtClean="0"/>
              <a:t>space </a:t>
            </a:r>
            <a:r>
              <a:rPr lang="en-US" altLang="en-US" sz="2200" b="1" smtClean="0"/>
              <a:t>to local or remote physical</a:t>
            </a:r>
            <a:r>
              <a:rPr lang="en-US" altLang="zh-CN" sz="2200" b="1" smtClean="0"/>
              <a:t> space </a:t>
            </a:r>
            <a:endParaRPr lang="en-US" altLang="en-US" sz="2200" b="1" smtClean="0"/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en-US" sz="2200" b="1" smtClean="0"/>
              <a:t>Memory hierarchy model applies: now communication moves data to local processor cache (as load moves data from memory to cache)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en-US" sz="2200" b="1" smtClean="0"/>
              <a:t>Latency, B</a:t>
            </a:r>
            <a:r>
              <a:rPr lang="en-US" altLang="zh-CN" sz="2200" b="1" smtClean="0"/>
              <a:t>andwidth</a:t>
            </a:r>
            <a:r>
              <a:rPr lang="en-US" altLang="en-US" sz="2200" b="1" smtClean="0"/>
              <a:t>, scalability when communicate?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en-US" sz="2200" b="1" smtClean="0">
                <a:solidFill>
                  <a:srgbClr val="000000"/>
                </a:solidFill>
              </a:rPr>
              <a:t>For distributed memory architecture, a layer (software or hardware) is generally added to allow transparent address mapping􀂉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7594600" cy="1125538"/>
          </a:xfrm>
        </p:spPr>
        <p:txBody>
          <a:bodyPr/>
          <a:lstStyle/>
          <a:p>
            <a:pPr eaLnBrk="1" hangingPunct="1"/>
            <a:r>
              <a:rPr lang="en-US" altLang="en-US" smtClean="0"/>
              <a:t>Why Multiprocessors?</a:t>
            </a:r>
            <a:endParaRPr lang="en-US" altLang="zh-CN" smtClean="0"/>
          </a:p>
        </p:txBody>
      </p:sp>
      <p:sp>
        <p:nvSpPr>
          <p:cNvPr id="1945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57188" y="1500188"/>
            <a:ext cx="8621712" cy="4683125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CN" sz="2400" smtClean="0">
                <a:solidFill>
                  <a:srgbClr val="0000FF"/>
                </a:solidFill>
              </a:rPr>
              <a:t>Application requirements</a:t>
            </a:r>
          </a:p>
          <a:p>
            <a:pPr marL="990600" lvl="1" indent="-533400" eaLnBrk="1" hangingPunct="1">
              <a:lnSpc>
                <a:spcPct val="80000"/>
              </a:lnSpc>
              <a:buClr>
                <a:srgbClr val="0000FF"/>
              </a:buClr>
            </a:pPr>
            <a:r>
              <a:rPr lang="en-US" altLang="zh-CN" sz="2000" smtClean="0"/>
              <a:t>Uniprocessor speed improving fast </a:t>
            </a:r>
          </a:p>
          <a:p>
            <a:pPr marL="990600" lvl="1" indent="-533400" eaLnBrk="1" hangingPunct="1">
              <a:lnSpc>
                <a:spcPct val="80000"/>
              </a:lnSpc>
              <a:buClr>
                <a:srgbClr val="0000FF"/>
              </a:buClr>
            </a:pPr>
            <a:r>
              <a:rPr lang="en-US" altLang="zh-CN" sz="2000" smtClean="0"/>
              <a:t>But there are things that need </a:t>
            </a:r>
            <a:r>
              <a:rPr lang="en-US" altLang="zh-CN" sz="2000" smtClean="0">
                <a:solidFill>
                  <a:srgbClr val="FF0000"/>
                </a:solidFill>
                <a:hlinkClick r:id="rId2" action="ppaction://hlinksldjump"/>
              </a:rPr>
              <a:t>even more speed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zh-CN" sz="2400" smtClean="0">
              <a:solidFill>
                <a:srgbClr val="FF0000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en-US" sz="2400" smtClean="0">
                <a:solidFill>
                  <a:srgbClr val="0000FF"/>
                </a:solidFill>
              </a:rPr>
              <a:t>Microprocessors as the fastest CPUs</a:t>
            </a:r>
          </a:p>
          <a:p>
            <a:pPr marL="990600" lvl="1" indent="-533400" eaLnBrk="1" hangingPunct="1">
              <a:lnSpc>
                <a:spcPct val="80000"/>
              </a:lnSpc>
              <a:buClr>
                <a:schemeClr val="tx1"/>
              </a:buClr>
            </a:pPr>
            <a:r>
              <a:rPr lang="en-US" altLang="zh-CN" sz="2000" smtClean="0"/>
              <a:t> </a:t>
            </a:r>
            <a:r>
              <a:rPr lang="en-US" altLang="en-US" sz="2000" smtClean="0"/>
              <a:t>Collecting several much easier than redesigning </a:t>
            </a:r>
            <a:r>
              <a:rPr lang="en-US" altLang="zh-CN" sz="2000" smtClean="0"/>
              <a:t>one</a:t>
            </a:r>
            <a:endParaRPr lang="en-US" altLang="en-US" sz="2000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zh-CN" sz="2400" smtClean="0">
              <a:solidFill>
                <a:srgbClr val="0000FF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en-US" sz="2400" smtClean="0">
                <a:solidFill>
                  <a:srgbClr val="0000FF"/>
                </a:solidFill>
              </a:rPr>
              <a:t>Complexity of current microprocessors</a:t>
            </a:r>
          </a:p>
          <a:p>
            <a:pPr marL="990600" lvl="1" indent="-533400" eaLnBrk="1" hangingPunct="1">
              <a:lnSpc>
                <a:spcPct val="80000"/>
              </a:lnSpc>
              <a:buClr>
                <a:schemeClr val="tx1"/>
              </a:buClr>
            </a:pPr>
            <a:r>
              <a:rPr lang="en-US" altLang="en-US" sz="2000" smtClean="0"/>
              <a:t>Do we have enough ideas to sustain 1.5X/yr?</a:t>
            </a:r>
          </a:p>
          <a:p>
            <a:pPr marL="990600" lvl="1" indent="-533400" eaLnBrk="1" hangingPunct="1">
              <a:lnSpc>
                <a:spcPct val="80000"/>
              </a:lnSpc>
              <a:buClr>
                <a:schemeClr val="tx1"/>
              </a:buClr>
            </a:pPr>
            <a:r>
              <a:rPr lang="en-US" altLang="en-US" sz="2000" smtClean="0"/>
              <a:t>Can we deliver such complexity on schedule?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endParaRPr lang="en-US" altLang="zh-CN" sz="2400" smtClean="0">
              <a:solidFill>
                <a:srgbClr val="0000FF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en-US" sz="2400" smtClean="0">
                <a:solidFill>
                  <a:srgbClr val="0000FF"/>
                </a:solidFill>
              </a:rPr>
              <a:t>Slow (but steady) improvement in parallel software</a:t>
            </a:r>
            <a:r>
              <a:rPr lang="en-US" altLang="en-US" sz="2400" smtClean="0"/>
              <a:t> </a:t>
            </a:r>
            <a:r>
              <a:rPr lang="en-US" altLang="zh-CN" sz="2400" smtClean="0"/>
              <a:t>   </a:t>
            </a:r>
          </a:p>
          <a:p>
            <a:pPr marL="990600" lvl="1" indent="-533400" eaLnBrk="1" hangingPunct="1">
              <a:lnSpc>
                <a:spcPct val="80000"/>
              </a:lnSpc>
              <a:buClr>
                <a:schemeClr val="tx1"/>
              </a:buClr>
            </a:pPr>
            <a:r>
              <a:rPr lang="en-US" altLang="en-US" sz="2000" smtClean="0"/>
              <a:t>(scientific apps, databases, OS)</a:t>
            </a:r>
          </a:p>
        </p:txBody>
      </p:sp>
      <p:sp>
        <p:nvSpPr>
          <p:cNvPr id="19460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2813" y="5876925"/>
            <a:ext cx="431800" cy="288925"/>
          </a:xfrm>
          <a:prstGeom prst="actionButtonForwardNex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8888" y="0"/>
            <a:ext cx="7667625" cy="936625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Shared Address  Model-2</a:t>
            </a:r>
          </a:p>
        </p:txBody>
      </p:sp>
      <p:sp>
        <p:nvSpPr>
          <p:cNvPr id="2560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4800" y="1066800"/>
            <a:ext cx="8839200" cy="4800600"/>
          </a:xfrm>
        </p:spPr>
        <p:txBody>
          <a:bodyPr lIns="90488" tIns="44450" rIns="90488" bIns="44450"/>
          <a:lstStyle/>
          <a:p>
            <a:pPr marL="285750" indent="-285750" eaLnBrk="1" hangingPunct="1"/>
            <a:r>
              <a:rPr lang="en-US" altLang="en-US" sz="2400" b="1" smtClean="0">
                <a:solidFill>
                  <a:srgbClr val="000000"/>
                </a:solidFill>
              </a:rPr>
              <a:t>Significant research has been conducted to make the </a:t>
            </a:r>
            <a:r>
              <a:rPr lang="en-US" altLang="en-US" sz="2400" b="1" smtClean="0"/>
              <a:t>translation transparent and scalable</a:t>
            </a:r>
            <a:r>
              <a:rPr lang="en-US" altLang="en-US" sz="2400" b="1" smtClean="0">
                <a:solidFill>
                  <a:srgbClr val="0000FF"/>
                </a:solidFill>
              </a:rPr>
              <a:t> </a:t>
            </a:r>
            <a:r>
              <a:rPr lang="en-US" altLang="en-US" sz="2400" b="1" smtClean="0">
                <a:solidFill>
                  <a:srgbClr val="000000"/>
                </a:solidFill>
              </a:rPr>
              <a:t>for many node􀂉</a:t>
            </a:r>
          </a:p>
          <a:p>
            <a:pPr marL="285750" indent="-285750" eaLnBrk="1" hangingPunct="1"/>
            <a:r>
              <a:rPr lang="en-US" altLang="en-US" sz="2400" b="1" smtClean="0">
                <a:solidFill>
                  <a:srgbClr val="FF0000"/>
                </a:solidFill>
              </a:rPr>
              <a:t>Handling </a:t>
            </a:r>
            <a:r>
              <a:rPr lang="en-US" altLang="en-US" sz="2400" b="1" smtClean="0">
                <a:solidFill>
                  <a:srgbClr val="0000FF"/>
                </a:solidFill>
              </a:rPr>
              <a:t>data consistency and protection</a:t>
            </a:r>
            <a:r>
              <a:rPr lang="en-US" altLang="en-US" sz="2400" b="1" smtClean="0">
                <a:solidFill>
                  <a:srgbClr val="FF0000"/>
                </a:solidFill>
              </a:rPr>
              <a:t> is typically a challenge</a:t>
            </a:r>
            <a:r>
              <a:rPr lang="en-US" altLang="en-US" sz="2400" b="1" smtClean="0">
                <a:solidFill>
                  <a:srgbClr val="000000"/>
                </a:solidFill>
              </a:rPr>
              <a:t> </a:t>
            </a:r>
          </a:p>
          <a:p>
            <a:pPr marL="285750" indent="-285750" eaLnBrk="1" hangingPunct="1"/>
            <a:r>
              <a:rPr lang="en-US" altLang="en-US" sz="2400" b="1" smtClean="0">
                <a:solidFill>
                  <a:srgbClr val="000000"/>
                </a:solidFill>
              </a:rPr>
              <a:t>For multi-computer systems, address mapping has to be performed by software modules, typically added as part of the operating system􀂉</a:t>
            </a:r>
          </a:p>
          <a:p>
            <a:pPr marL="285750" indent="-285750" eaLnBrk="1" hangingPunct="1"/>
            <a:r>
              <a:rPr lang="en-US" altLang="en-US" sz="2400" b="1" smtClean="0">
                <a:solidFill>
                  <a:srgbClr val="000000"/>
                </a:solidFill>
              </a:rPr>
              <a:t>Latency depends on the underlined hardware architecture (bus bandwidth, memory access time and support for address translation)􀂉</a:t>
            </a:r>
          </a:p>
          <a:p>
            <a:pPr marL="285750" indent="-285750" eaLnBrk="1" hangingPunct="1"/>
            <a:r>
              <a:rPr lang="en-US" altLang="en-US" sz="2400" b="1" smtClean="0">
                <a:solidFill>
                  <a:srgbClr val="0000FF"/>
                </a:solidFill>
              </a:rPr>
              <a:t>Scalability is limited</a:t>
            </a:r>
            <a:r>
              <a:rPr lang="en-US" altLang="en-US" sz="2400" b="1" smtClean="0">
                <a:solidFill>
                  <a:srgbClr val="000000"/>
                </a:solidFill>
              </a:rPr>
              <a:t> given that the communication model is so tightly coupled with process address space*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81100" y="188640"/>
            <a:ext cx="7162800" cy="6477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dirty="0" smtClean="0"/>
              <a:t>Message Passing Model-1</a:t>
            </a:r>
          </a:p>
        </p:txBody>
      </p:sp>
      <p:sp>
        <p:nvSpPr>
          <p:cNvPr id="2662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81000" y="1143000"/>
            <a:ext cx="8763000" cy="5251450"/>
          </a:xfrm>
        </p:spPr>
        <p:txBody>
          <a:bodyPr lIns="90488" tIns="44450" rIns="90488" bIns="44450"/>
          <a:lstStyle/>
          <a:p>
            <a:pPr marL="285750" indent="-285750" eaLnBrk="1" hangingPunct="1"/>
            <a:r>
              <a:rPr lang="en-US" altLang="en-US" sz="2400" smtClean="0"/>
              <a:t>Whole computers (CPU, memory, I/O devices) communicate as </a:t>
            </a:r>
            <a:r>
              <a:rPr lang="en-US" altLang="en-US" sz="2400" smtClean="0">
                <a:solidFill>
                  <a:srgbClr val="0000FF"/>
                </a:solidFill>
              </a:rPr>
              <a:t>explicit I/O operations</a:t>
            </a:r>
          </a:p>
          <a:p>
            <a:pPr marL="685800" lvl="1" indent="-228600" eaLnBrk="1" hangingPunct="1"/>
            <a:r>
              <a:rPr lang="en-US" altLang="en-US" sz="2000" smtClean="0"/>
              <a:t>Essentially NUMA but integrated at I/O devices vs. memory system</a:t>
            </a:r>
          </a:p>
          <a:p>
            <a:pPr marL="285750" indent="-285750" eaLnBrk="1" hangingPunct="1"/>
            <a:r>
              <a:rPr lang="en-US" altLang="en-US" sz="2400" u="sng" smtClean="0">
                <a:solidFill>
                  <a:srgbClr val="0000FF"/>
                </a:solidFill>
              </a:rPr>
              <a:t>Send</a:t>
            </a:r>
            <a:r>
              <a:rPr lang="en-US" altLang="en-US" sz="2400" smtClean="0"/>
              <a:t> specifies local buffer + receiving process on remote computer</a:t>
            </a:r>
          </a:p>
          <a:p>
            <a:pPr marL="285750" indent="-285750" eaLnBrk="1" hangingPunct="1"/>
            <a:r>
              <a:rPr lang="en-US" altLang="en-US" sz="2400" u="sng" smtClean="0">
                <a:solidFill>
                  <a:srgbClr val="0000FF"/>
                </a:solidFill>
              </a:rPr>
              <a:t>Receive</a:t>
            </a:r>
            <a:r>
              <a:rPr lang="en-US" altLang="en-US" sz="2400" smtClean="0"/>
              <a:t> specifies sending process on remote computer + local buffer to place data</a:t>
            </a:r>
          </a:p>
          <a:p>
            <a:pPr marL="685800" lvl="1" indent="-228600" eaLnBrk="1" hangingPunct="1"/>
            <a:r>
              <a:rPr lang="en-US" altLang="en-US" sz="2000" smtClean="0"/>
              <a:t>Usually send includes process tag </a:t>
            </a:r>
            <a:br>
              <a:rPr lang="en-US" altLang="en-US" sz="2000" smtClean="0"/>
            </a:br>
            <a:r>
              <a:rPr lang="en-US" altLang="en-US" sz="2000" smtClean="0"/>
              <a:t>and receive has rule on tag: match 1, match any</a:t>
            </a:r>
          </a:p>
          <a:p>
            <a:pPr marL="685800" lvl="1" indent="-228600" eaLnBrk="1" hangingPunct="1"/>
            <a:r>
              <a:rPr lang="en-US" altLang="en-US" sz="2000" u="sng" smtClean="0">
                <a:solidFill>
                  <a:srgbClr val="FF0000"/>
                </a:solidFill>
              </a:rPr>
              <a:t>Synch</a:t>
            </a:r>
            <a:r>
              <a:rPr lang="en-US" altLang="en-US" sz="2000" smtClean="0"/>
              <a:t>: when send completes, when buffer free, when request accepted, receive wait for send</a:t>
            </a:r>
          </a:p>
          <a:p>
            <a:pPr marL="285750" indent="-285750" eaLnBrk="1" hangingPunct="1"/>
            <a:r>
              <a:rPr lang="en-US" altLang="en-US" sz="2400" smtClean="0">
                <a:solidFill>
                  <a:srgbClr val="0000FF"/>
                </a:solidFill>
              </a:rPr>
              <a:t>Send</a:t>
            </a:r>
            <a:r>
              <a:rPr lang="en-US" altLang="zh-CN" sz="2400" smtClean="0">
                <a:solidFill>
                  <a:srgbClr val="0000FF"/>
                </a:solidFill>
              </a:rPr>
              <a:t> </a:t>
            </a:r>
            <a:r>
              <a:rPr lang="en-US" altLang="en-US" sz="2400" smtClean="0">
                <a:solidFill>
                  <a:srgbClr val="0000FF"/>
                </a:solidFill>
              </a:rPr>
              <a:t>+</a:t>
            </a:r>
            <a:r>
              <a:rPr lang="en-US" altLang="zh-CN" sz="2400" smtClean="0">
                <a:solidFill>
                  <a:srgbClr val="0000FF"/>
                </a:solidFill>
              </a:rPr>
              <a:t> </a:t>
            </a:r>
            <a:r>
              <a:rPr lang="en-US" altLang="en-US" sz="2400" smtClean="0">
                <a:solidFill>
                  <a:srgbClr val="0000FF"/>
                </a:solidFill>
              </a:rPr>
              <a:t>receive =&gt; memory-memory copy, where each supplies local address, AND does pairwise sychronization!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7594600" cy="936625"/>
          </a:xfrm>
        </p:spPr>
        <p:txBody>
          <a:bodyPr/>
          <a:lstStyle/>
          <a:p>
            <a:pPr eaLnBrk="1" hangingPunct="1"/>
            <a:r>
              <a:rPr lang="en-US" altLang="en-US" smtClean="0"/>
              <a:t>Message Passing Model-2</a:t>
            </a:r>
            <a:endParaRPr lang="en-US" altLang="zh-CN" smtClean="0"/>
          </a:p>
        </p:txBody>
      </p:sp>
      <p:sp>
        <p:nvSpPr>
          <p:cNvPr id="3993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4800" y="1066800"/>
            <a:ext cx="88392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FF"/>
                </a:solidFill>
              </a:rPr>
              <a:t>History of message passing: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00"/>
                </a:solidFill>
              </a:rPr>
              <a:t>Network topology important because could only send to immediate neighbor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00"/>
                </a:solidFill>
              </a:rPr>
              <a:t>Typically synchronous, blocking send &amp; receive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00"/>
                </a:solidFill>
              </a:rPr>
              <a:t>Later DMA with non-blocking sends, DMA for receive into buffer until processor does receive, and then data is transferred to local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00"/>
                </a:solidFill>
              </a:rPr>
              <a:t>Later SW libraries to allow arbitrary communication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FF"/>
                </a:solidFill>
              </a:rPr>
              <a:t>Example: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00"/>
                </a:solidFill>
              </a:rPr>
              <a:t>IBM SP-2, RS6000 workstations in racks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00"/>
                </a:solidFill>
              </a:rPr>
              <a:t>Network Interface Card has Intel 960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00"/>
                </a:solidFill>
              </a:rPr>
              <a:t>8X8 Crossbar switch as communication building block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00"/>
                </a:solidFill>
              </a:rPr>
              <a:t>40 MByte/sec per link</a:t>
            </a:r>
            <a:endParaRPr lang="en-US" altLang="zh-CN" sz="2400" smtClean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09459" y="0"/>
            <a:ext cx="7956550" cy="936625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Shared Memory vs. Message Passing</a:t>
            </a:r>
          </a:p>
        </p:txBody>
      </p:sp>
      <p:sp>
        <p:nvSpPr>
          <p:cNvPr id="4096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85750" y="1428750"/>
            <a:ext cx="8621713" cy="4683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FF"/>
                </a:solidFill>
              </a:rPr>
              <a:t>Shared Memory (multiprocessors)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One shared address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Processors </a:t>
            </a:r>
            <a:r>
              <a:rPr lang="en-US" altLang="zh-CN" sz="2400" smtClean="0">
                <a:solidFill>
                  <a:srgbClr val="FF0000"/>
                </a:solidFill>
              </a:rPr>
              <a:t>use conventional load/stores to access shared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Communication can be complex/dynamic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FF0000"/>
                </a:solidFill>
              </a:rPr>
              <a:t>Simpler programming model</a:t>
            </a:r>
            <a:r>
              <a:rPr lang="en-US" altLang="zh-CN" sz="2400" smtClean="0"/>
              <a:t> (compatible with uniprocessors)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Hardware controlled caching is useful to reduce latency contention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Has </a:t>
            </a:r>
            <a:r>
              <a:rPr lang="en-US" altLang="zh-CN" sz="2400" smtClean="0">
                <a:solidFill>
                  <a:srgbClr val="0000FF"/>
                </a:solidFill>
              </a:rPr>
              <a:t>drawbacks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rgbClr val="0000FF"/>
                </a:solidFill>
              </a:rPr>
              <a:t>Synchronization</a:t>
            </a:r>
            <a:r>
              <a:rPr lang="en-US" altLang="zh-CN" sz="2000" smtClean="0"/>
              <a:t> (discussed later)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rgbClr val="0000FF"/>
                </a:solidFill>
              </a:rPr>
              <a:t>More complex hardware</a:t>
            </a:r>
            <a:r>
              <a:rPr lang="en-US" altLang="zh-CN" sz="2000" smtClean="0"/>
              <a:t> needed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9632" y="0"/>
            <a:ext cx="8026400" cy="936625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Shared Memory vs. Message Passing</a:t>
            </a:r>
          </a:p>
        </p:txBody>
      </p:sp>
      <p:sp>
        <p:nvSpPr>
          <p:cNvPr id="4198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14313" y="1500188"/>
            <a:ext cx="8621712" cy="4683125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MIMD (appearance of memory to software)</a:t>
            </a:r>
          </a:p>
          <a:p>
            <a:pPr eaLnBrk="1" hangingPunct="1"/>
            <a:r>
              <a:rPr lang="en-US" altLang="zh-CN" sz="2400" smtClean="0">
                <a:solidFill>
                  <a:srgbClr val="0000FF"/>
                </a:solidFill>
              </a:rPr>
              <a:t>Message Passing (multicomputers)</a:t>
            </a:r>
          </a:p>
          <a:p>
            <a:pPr lvl="1" eaLnBrk="1" hangingPunct="1"/>
            <a:r>
              <a:rPr lang="en-US" altLang="zh-CN" sz="2000" smtClean="0"/>
              <a:t>Each processor has its own address space</a:t>
            </a:r>
          </a:p>
          <a:p>
            <a:pPr lvl="1" eaLnBrk="1" hangingPunct="1"/>
            <a:r>
              <a:rPr lang="en-US" altLang="zh-CN" sz="2000" smtClean="0"/>
              <a:t>Processors send and receive messages to and from each</a:t>
            </a:r>
          </a:p>
          <a:p>
            <a:pPr lvl="1" eaLnBrk="1" hangingPunct="1"/>
            <a:r>
              <a:rPr lang="en-US" altLang="zh-CN" sz="2000" smtClean="0"/>
              <a:t>other</a:t>
            </a:r>
          </a:p>
          <a:p>
            <a:pPr lvl="1" eaLnBrk="1" hangingPunct="1"/>
            <a:r>
              <a:rPr lang="en-US" altLang="zh-CN" sz="2000" smtClean="0">
                <a:solidFill>
                  <a:srgbClr val="FF0000"/>
                </a:solidFill>
              </a:rPr>
              <a:t>Communication patterns explicit and precise</a:t>
            </a:r>
          </a:p>
          <a:p>
            <a:pPr lvl="1" eaLnBrk="1" hangingPunct="1"/>
            <a:r>
              <a:rPr lang="en-US" altLang="zh-CN" sz="2000" smtClean="0"/>
              <a:t>Explicit messaging forces programmer to optimize this</a:t>
            </a:r>
          </a:p>
          <a:p>
            <a:pPr lvl="1" eaLnBrk="1" hangingPunct="1"/>
            <a:r>
              <a:rPr lang="en-US" altLang="zh-CN" sz="2000" smtClean="0"/>
              <a:t>Used for scientific codes (explicit communication)</a:t>
            </a:r>
          </a:p>
          <a:p>
            <a:pPr lvl="1" eaLnBrk="1" hangingPunct="1"/>
            <a:r>
              <a:rPr lang="en-US" altLang="zh-CN" sz="2000" smtClean="0"/>
              <a:t>Message passing systems: PVM, MPI, OpenMP</a:t>
            </a:r>
          </a:p>
          <a:p>
            <a:pPr lvl="1" eaLnBrk="1" hangingPunct="1"/>
            <a:r>
              <a:rPr lang="en-US" altLang="zh-CN" sz="2000" smtClean="0">
                <a:solidFill>
                  <a:srgbClr val="FF0000"/>
                </a:solidFill>
              </a:rPr>
              <a:t>Simple Hardware</a:t>
            </a:r>
          </a:p>
          <a:p>
            <a:pPr lvl="1" eaLnBrk="1" hangingPunct="1"/>
            <a:r>
              <a:rPr lang="en-US" altLang="zh-CN" sz="2000" smtClean="0">
                <a:solidFill>
                  <a:srgbClr val="0000FF"/>
                </a:solidFill>
              </a:rPr>
              <a:t>Difficult programming Model</a:t>
            </a:r>
          </a:p>
          <a:p>
            <a:pPr eaLnBrk="1" hangingPunct="1"/>
            <a:endParaRPr lang="en-US" altLang="zh-CN" sz="2400" smtClean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8888" y="0"/>
            <a:ext cx="7162800" cy="762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Communication Models</a:t>
            </a:r>
          </a:p>
        </p:txBody>
      </p:sp>
      <p:sp>
        <p:nvSpPr>
          <p:cNvPr id="3174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17793" y="1124744"/>
            <a:ext cx="8839200" cy="5029200"/>
          </a:xfrm>
        </p:spPr>
        <p:txBody>
          <a:bodyPr lIns="90488" tIns="44450" rIns="90488" bIns="44450"/>
          <a:lstStyle/>
          <a:p>
            <a:pPr marL="285750" indent="-285750"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FF0000"/>
                </a:solidFill>
              </a:rPr>
              <a:t>Shared Memory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en-US" sz="2000" dirty="0" smtClean="0"/>
              <a:t>Processors communicate with shared address space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en-US" sz="2000" dirty="0" smtClean="0"/>
              <a:t>Easy on small-scale machines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en-US" sz="2000" dirty="0" smtClean="0"/>
              <a:t>Advantages: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smtClean="0"/>
              <a:t>Model of choice for uniprocessors, small-scale MPs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smtClean="0"/>
              <a:t>Ease of programming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smtClean="0"/>
              <a:t>Lower latency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smtClean="0"/>
              <a:t>Easier to use hardware controlled caching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FF0000"/>
                </a:solidFill>
              </a:rPr>
              <a:t>Message passing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en-US" sz="2000" dirty="0" smtClean="0"/>
              <a:t>Processors have private memories, communicate via messages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en-US" sz="2000" dirty="0" smtClean="0"/>
              <a:t>Advantages: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smtClean="0"/>
              <a:t>Less hardware, easier to design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smtClean="0"/>
              <a:t>Focuses attention on costly </a:t>
            </a:r>
            <a:r>
              <a:rPr lang="en-US" altLang="en-US" sz="1800" dirty="0" smtClean="0">
                <a:solidFill>
                  <a:srgbClr val="FC0128"/>
                </a:solidFill>
              </a:rPr>
              <a:t>non-local</a:t>
            </a:r>
            <a:r>
              <a:rPr lang="en-US" altLang="en-US" sz="1800" dirty="0" smtClean="0"/>
              <a:t> operations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0000FF"/>
                </a:solidFill>
              </a:rPr>
              <a:t>Can support either SW model on either HW base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0"/>
            <a:ext cx="7397750" cy="936625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Parallel Systems (80s and 90s)</a:t>
            </a:r>
          </a:p>
        </p:txBody>
      </p:sp>
      <p:pic>
        <p:nvPicPr>
          <p:cNvPr id="440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1649863"/>
            <a:ext cx="8642350" cy="3747186"/>
          </a:xfrm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Multiprocessor Trends</a:t>
            </a:r>
          </a:p>
        </p:txBody>
      </p:sp>
      <p:sp>
        <p:nvSpPr>
          <p:cNvPr id="4505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0825" y="1341438"/>
            <a:ext cx="8621713" cy="4683125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solidFill>
                  <a:srgbClr val="FF0000"/>
                </a:solidFill>
              </a:rPr>
              <a:t>Shared Memory</a:t>
            </a:r>
          </a:p>
          <a:p>
            <a:pPr lvl="1" eaLnBrk="1" hangingPunct="1"/>
            <a:r>
              <a:rPr lang="en-US" altLang="zh-CN" sz="2000" smtClean="0"/>
              <a:t>Easier, more dynamic programming model</a:t>
            </a:r>
          </a:p>
          <a:p>
            <a:pPr lvl="1" eaLnBrk="1" hangingPunct="1"/>
            <a:r>
              <a:rPr lang="en-US" altLang="zh-CN" sz="2000" smtClean="0"/>
              <a:t>Can do more to optimize the hardware</a:t>
            </a:r>
          </a:p>
          <a:p>
            <a:pPr eaLnBrk="1" hangingPunct="1"/>
            <a:r>
              <a:rPr lang="en-US" altLang="zh-CN" sz="2400" smtClean="0">
                <a:solidFill>
                  <a:srgbClr val="FF0000"/>
                </a:solidFill>
              </a:rPr>
              <a:t>Small-to-medium size UMA</a:t>
            </a:r>
            <a:r>
              <a:rPr lang="en-US" altLang="zh-CN" sz="2400" smtClean="0"/>
              <a:t> systems (2-8 processors)</a:t>
            </a:r>
          </a:p>
          <a:p>
            <a:pPr lvl="1" eaLnBrk="1" hangingPunct="1"/>
            <a:r>
              <a:rPr lang="en-US" altLang="zh-CN" sz="2000" smtClean="0"/>
              <a:t>Processor + memory + switch on single board (4x pentium)</a:t>
            </a:r>
          </a:p>
          <a:p>
            <a:pPr lvl="1" eaLnBrk="1" hangingPunct="1"/>
            <a:r>
              <a:rPr lang="en-US" altLang="zh-CN" sz="2000" smtClean="0"/>
              <a:t>Single-chip multiprocessors (POWER4)</a:t>
            </a:r>
          </a:p>
          <a:p>
            <a:pPr lvl="1" eaLnBrk="1" hangingPunct="1"/>
            <a:r>
              <a:rPr lang="en-US" altLang="zh-CN" sz="2000" smtClean="0"/>
              <a:t>Commodity parts soon – glueless MP systems</a:t>
            </a:r>
          </a:p>
          <a:p>
            <a:pPr eaLnBrk="1" hangingPunct="1"/>
            <a:r>
              <a:rPr lang="en-US" altLang="zh-CN" sz="2400" smtClean="0">
                <a:solidFill>
                  <a:srgbClr val="FF0000"/>
                </a:solidFill>
              </a:rPr>
              <a:t>Larger NUMAs</a:t>
            </a:r>
            <a:r>
              <a:rPr lang="en-US" altLang="zh-CN" sz="2400" smtClean="0"/>
              <a:t> built from smaller UMAs</a:t>
            </a:r>
          </a:p>
          <a:p>
            <a:pPr lvl="1" eaLnBrk="1" hangingPunct="1"/>
            <a:r>
              <a:rPr lang="en-US" altLang="zh-CN" sz="2000" smtClean="0"/>
              <a:t>Use commodity small UMAs with commodity interconnects (ethernet, myrinet)</a:t>
            </a:r>
          </a:p>
          <a:p>
            <a:pPr lvl="1" eaLnBrk="1" hangingPunct="1"/>
            <a:r>
              <a:rPr lang="en-US" altLang="zh-CN" sz="2000" smtClean="0"/>
              <a:t>NUMA clusters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8888" y="0"/>
            <a:ext cx="7613650" cy="838200"/>
          </a:xfrm>
        </p:spPr>
        <p:txBody>
          <a:bodyPr/>
          <a:lstStyle/>
          <a:p>
            <a:pPr eaLnBrk="1" hangingPunct="1"/>
            <a:r>
              <a:rPr lang="en-US" altLang="zh-CN" smtClean="0"/>
              <a:t>Fundamental Issues_1</a:t>
            </a:r>
            <a:endParaRPr lang="en-US" altLang="zh-CN" b="1" smtClean="0"/>
          </a:p>
        </p:txBody>
      </p:sp>
      <p:sp>
        <p:nvSpPr>
          <p:cNvPr id="4608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22288" y="990600"/>
            <a:ext cx="8621712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i="1" smtClean="0">
                <a:solidFill>
                  <a:srgbClr val="9900CC"/>
                </a:solidFill>
              </a:rPr>
              <a:t>Naming</a:t>
            </a:r>
            <a:r>
              <a:rPr lang="en-US" altLang="zh-CN" sz="2800" smtClean="0">
                <a:solidFill>
                  <a:srgbClr val="9900CC"/>
                </a:solidFill>
              </a:rPr>
              <a:t>:</a:t>
            </a:r>
            <a:r>
              <a:rPr lang="en-US" altLang="zh-CN" sz="2800" smtClean="0">
                <a:solidFill>
                  <a:srgbClr val="000000"/>
                </a:solidFill>
              </a:rPr>
              <a:t> how to solve large problem fast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FF"/>
                </a:solidFill>
              </a:rPr>
              <a:t>what data is shared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FF"/>
                </a:solidFill>
              </a:rPr>
              <a:t>how it is addressed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FF"/>
                </a:solidFill>
              </a:rPr>
              <a:t>what operations can access</a:t>
            </a:r>
            <a:r>
              <a:rPr lang="en-US" altLang="zh-CN" sz="2400" smtClean="0">
                <a:solidFill>
                  <a:srgbClr val="000000"/>
                </a:solidFill>
              </a:rPr>
              <a:t> </a:t>
            </a:r>
            <a:r>
              <a:rPr lang="en-US" altLang="zh-CN" sz="2400" smtClean="0">
                <a:solidFill>
                  <a:srgbClr val="0000FF"/>
                </a:solidFill>
              </a:rPr>
              <a:t>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FF"/>
                </a:solidFill>
              </a:rPr>
              <a:t>how processes refer to each other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00"/>
                </a:solidFill>
              </a:rPr>
              <a:t>Choice of naming affects </a:t>
            </a:r>
            <a:r>
              <a:rPr lang="en-US" altLang="zh-CN" sz="2800" smtClean="0">
                <a:solidFill>
                  <a:srgbClr val="0000FF"/>
                </a:solidFill>
              </a:rPr>
              <a:t>code</a:t>
            </a:r>
            <a:r>
              <a:rPr lang="en-US" altLang="zh-CN" sz="2800" smtClean="0">
                <a:solidFill>
                  <a:srgbClr val="000000"/>
                </a:solidFill>
              </a:rPr>
              <a:t> produced by a compiler; via load where just remember address or keep track of processor number and local virtual address for message passing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00"/>
                </a:solidFill>
              </a:rPr>
              <a:t>Choice of naming affects </a:t>
            </a:r>
            <a:r>
              <a:rPr lang="en-US" altLang="zh-CN" sz="2800" smtClean="0">
                <a:solidFill>
                  <a:srgbClr val="0000FF"/>
                </a:solidFill>
              </a:rPr>
              <a:t>replication of data</a:t>
            </a:r>
            <a:r>
              <a:rPr lang="en-US" altLang="zh-CN" sz="2800" smtClean="0">
                <a:solidFill>
                  <a:srgbClr val="000000"/>
                </a:solidFill>
              </a:rPr>
              <a:t>; via load in cache memory hierarchy or via SW replication and consistency</a:t>
            </a:r>
            <a:endParaRPr lang="en-US" altLang="zh-CN" sz="2800" smtClean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87450" y="0"/>
            <a:ext cx="7739063" cy="936625"/>
          </a:xfrm>
        </p:spPr>
        <p:txBody>
          <a:bodyPr/>
          <a:lstStyle/>
          <a:p>
            <a:pPr eaLnBrk="1" hangingPunct="1"/>
            <a:r>
              <a:rPr lang="en-US" altLang="zh-CN" smtClean="0"/>
              <a:t>Fundamental Issues_2</a:t>
            </a:r>
          </a:p>
        </p:txBody>
      </p:sp>
      <p:sp>
        <p:nvSpPr>
          <p:cNvPr id="4710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981075"/>
            <a:ext cx="8621713" cy="5184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FF"/>
                </a:solidFill>
                <a:latin typeface="Comic Sans MS" panose="030F0702030302020204" pitchFamily="66" charset="0"/>
              </a:rPr>
              <a:t>Global physical address space: </a:t>
            </a:r>
            <a:r>
              <a:rPr lang="en-US" altLang="zh-CN" sz="2800" smtClean="0">
                <a:solidFill>
                  <a:srgbClr val="000000"/>
                </a:solidFill>
                <a:latin typeface="Comic Sans MS" panose="030F0702030302020204" pitchFamily="66" charset="0"/>
              </a:rPr>
              <a:t>any processor can generate, address and access it in a single operation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FF"/>
                </a:solidFill>
                <a:latin typeface="Comic Sans MS" panose="030F0702030302020204" pitchFamily="66" charset="0"/>
              </a:rPr>
              <a:t>Global virtual address space:</a:t>
            </a:r>
            <a:r>
              <a:rPr lang="en-US" altLang="zh-CN" sz="2800" smtClean="0">
                <a:solidFill>
                  <a:srgbClr val="000000"/>
                </a:solidFill>
                <a:latin typeface="Comic Sans MS" panose="030F0702030302020204" pitchFamily="66" charset="0"/>
              </a:rPr>
              <a:t> if the address space of each process can be configured to contain all shared data of the parallel program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Comic Sans MS" panose="030F0702030302020204" pitchFamily="66" charset="0"/>
              </a:rPr>
              <a:t>memory can be anywhere: virtual address translation handles 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FF"/>
                </a:solidFill>
                <a:latin typeface="Comic Sans MS" panose="030F0702030302020204" pitchFamily="66" charset="0"/>
              </a:rPr>
              <a:t>Segmented shared address space:</a:t>
            </a:r>
            <a:r>
              <a:rPr lang="en-US" altLang="zh-CN" sz="2800" smtClean="0">
                <a:solidFill>
                  <a:srgbClr val="000000"/>
                </a:solidFill>
                <a:latin typeface="Comic Sans MS" panose="030F0702030302020204" pitchFamily="66" charset="0"/>
              </a:rPr>
              <a:t> locations are named &lt;process number, address&gt;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Comic Sans MS" panose="030F0702030302020204" pitchFamily="66" charset="0"/>
              </a:rPr>
              <a:t>uniformly for all processes of the parallel program</a:t>
            </a:r>
            <a:r>
              <a:rPr lang="en-US" altLang="zh-CN" sz="2800" b="1" smtClean="0">
                <a:solidFill>
                  <a:srgbClr val="000000"/>
                </a:solidFill>
              </a:rPr>
              <a:t> </a:t>
            </a:r>
            <a:endParaRPr lang="en-US" altLang="zh-CN" sz="2800" smtClean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87450" y="0"/>
            <a:ext cx="7739063" cy="936625"/>
          </a:xfrm>
        </p:spPr>
        <p:txBody>
          <a:bodyPr/>
          <a:lstStyle/>
          <a:p>
            <a:pPr eaLnBrk="1" hangingPunct="1"/>
            <a:r>
              <a:rPr lang="en-US" altLang="zh-CN" smtClean="0"/>
              <a:t>Opportunities for Applications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85750" y="1143000"/>
            <a:ext cx="8534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b="1" smtClean="0">
                <a:solidFill>
                  <a:srgbClr val="0000FF"/>
                </a:solidFill>
              </a:rPr>
              <a:t>Scientific computing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 smtClean="0">
                <a:solidFill>
                  <a:srgbClr val="FF0000"/>
                </a:solidFill>
              </a:rPr>
              <a:t>Nearly  unlimited demand</a:t>
            </a:r>
            <a:r>
              <a:rPr lang="en-US" altLang="zh-CN" sz="2000" b="1" smtClean="0">
                <a:solidFill>
                  <a:srgbClr val="000000"/>
                </a:solidFill>
              </a:rPr>
              <a:t> (Grand challenge)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 smtClean="0">
                <a:solidFill>
                  <a:srgbClr val="000000"/>
                </a:solidFill>
              </a:rPr>
              <a:t>App                                                </a:t>
            </a:r>
            <a:r>
              <a:rPr lang="en-US" altLang="zh-CN" sz="1800" b="1" i="1" smtClean="0">
                <a:solidFill>
                  <a:srgbClr val="000000"/>
                </a:solidFill>
              </a:rPr>
              <a:t>Perf(GFLOPS)             Memory (GB)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 smtClean="0">
                <a:solidFill>
                  <a:srgbClr val="000000"/>
                </a:solidFill>
              </a:rPr>
              <a:t>72 hour weather                                        3                                 1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 smtClean="0">
                <a:solidFill>
                  <a:srgbClr val="000000"/>
                </a:solidFill>
              </a:rPr>
              <a:t>Pharmaceutical design                           100                              10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 smtClean="0">
                <a:solidFill>
                  <a:srgbClr val="000000"/>
                </a:solidFill>
              </a:rPr>
              <a:t>Global Change,Genome                         1000                           1000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b="1" smtClean="0">
                <a:solidFill>
                  <a:srgbClr val="0000FF"/>
                </a:solidFill>
              </a:rPr>
              <a:t>Successes in some real industries: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b="1" smtClean="0">
                <a:solidFill>
                  <a:srgbClr val="000000"/>
                </a:solidFill>
              </a:rPr>
              <a:t>Petroleum reservoir modeling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b="1" smtClean="0">
                <a:solidFill>
                  <a:srgbClr val="000000"/>
                </a:solidFill>
              </a:rPr>
              <a:t>Automotive: crash simulation, drag analysis, engine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b="1" smtClean="0">
                <a:solidFill>
                  <a:srgbClr val="000000"/>
                </a:solidFill>
              </a:rPr>
              <a:t>Aeronautics: airflow analysis, engine, structural mechanics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b="1" smtClean="0">
                <a:solidFill>
                  <a:srgbClr val="000000"/>
                </a:solidFill>
              </a:rPr>
              <a:t>Pharmaceuticals: molecular modeling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b="1" smtClean="0">
                <a:solidFill>
                  <a:srgbClr val="000000"/>
                </a:solidFill>
              </a:rPr>
              <a:t>Entertainment: full length movies (“Toy Story”)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smtClean="0">
                <a:solidFill>
                  <a:srgbClr val="0000FF"/>
                </a:solidFill>
              </a:rPr>
              <a:t>Commercial application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b="1" smtClean="0">
                <a:solidFill>
                  <a:srgbClr val="000000"/>
                </a:solidFill>
              </a:rPr>
              <a:t>Transaction processing, file servers, electronic CAD simulation,search engine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b="1" smtClean="0">
                <a:solidFill>
                  <a:srgbClr val="000000"/>
                </a:solidFill>
              </a:rPr>
              <a:t>Examples: IBM RS6000, Tandem (Compaq) Himilaya </a:t>
            </a:r>
          </a:p>
        </p:txBody>
      </p:sp>
      <p:sp>
        <p:nvSpPr>
          <p:cNvPr id="20484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388350" y="5949950"/>
            <a:ext cx="468313" cy="287338"/>
          </a:xfrm>
          <a:prstGeom prst="actionButtonBackPrevious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Fundamntal Issues_3</a:t>
            </a:r>
          </a:p>
        </p:txBody>
      </p:sp>
      <p:sp>
        <p:nvSpPr>
          <p:cNvPr id="481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84213" y="1125538"/>
            <a:ext cx="8261350" cy="5183187"/>
          </a:xfrm>
        </p:spPr>
        <p:txBody>
          <a:bodyPr/>
          <a:lstStyle/>
          <a:p>
            <a:pPr eaLnBrk="1" hangingPunct="1"/>
            <a:r>
              <a:rPr lang="en-US" altLang="zh-CN" i="1" smtClean="0">
                <a:solidFill>
                  <a:srgbClr val="9900CC"/>
                </a:solidFill>
              </a:rPr>
              <a:t>Synchronization</a:t>
            </a:r>
            <a:r>
              <a:rPr lang="en-US" altLang="zh-CN" b="1" smtClean="0">
                <a:solidFill>
                  <a:srgbClr val="000000"/>
                </a:solidFill>
              </a:rPr>
              <a:t>: </a:t>
            </a:r>
          </a:p>
          <a:p>
            <a:pPr eaLnBrk="1" hangingPunct="1"/>
            <a:r>
              <a:rPr lang="en-US" altLang="zh-CN" sz="2800" smtClean="0">
                <a:solidFill>
                  <a:srgbClr val="000000"/>
                </a:solidFill>
              </a:rPr>
              <a:t>To cooperate, processes must coordinate</a:t>
            </a:r>
            <a:endParaRPr lang="en-US" altLang="zh-CN" sz="2800" smtClean="0">
              <a:solidFill>
                <a:srgbClr val="000000"/>
              </a:solidFill>
              <a:latin typeface="Wingdings" panose="05000000000000000000" pitchFamily="2" charset="2"/>
            </a:endParaRPr>
          </a:p>
          <a:p>
            <a:pPr eaLnBrk="1" hangingPunct="1"/>
            <a:r>
              <a:rPr lang="en-US" altLang="zh-CN" sz="2800" smtClean="0">
                <a:solidFill>
                  <a:srgbClr val="000000"/>
                </a:solidFill>
              </a:rPr>
              <a:t>Message passing is implicit coordination with transmission or arrival of data</a:t>
            </a:r>
          </a:p>
          <a:p>
            <a:pPr eaLnBrk="1" hangingPunct="1"/>
            <a:r>
              <a:rPr lang="en-US" altLang="zh-CN" sz="2800" smtClean="0">
                <a:solidFill>
                  <a:srgbClr val="000000"/>
                </a:solidFill>
              </a:rPr>
              <a:t>Shared address =&gt; additional operations to explicitly coordinate: e.g., write a flag, awaken a thread, interrupt a processor</a:t>
            </a:r>
            <a:r>
              <a:rPr lang="zh-CN" altLang="en-US" sz="2800" smtClean="0">
                <a:solidFill>
                  <a:srgbClr val="000000"/>
                </a:solidFill>
                <a:latin typeface="Wingdings" panose="05000000000000000000" pitchFamily="2" charset="2"/>
              </a:rPr>
              <a:t>􀁰</a:t>
            </a:r>
          </a:p>
          <a:p>
            <a:pPr eaLnBrk="1" hangingPunct="1"/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Fundamntal Issues_4</a:t>
            </a:r>
            <a:r>
              <a:rPr lang="en-US" altLang="en-US" sz="3600" smtClean="0"/>
              <a:t> </a:t>
            </a:r>
            <a:br>
              <a:rPr lang="en-US" altLang="en-US" sz="3600" smtClean="0"/>
            </a:br>
            <a:r>
              <a:rPr lang="en-US" altLang="en-US" sz="4000" smtClean="0">
                <a:solidFill>
                  <a:srgbClr val="9900CC"/>
                </a:solidFill>
              </a:rPr>
              <a:t>Latency and Bandwidth</a:t>
            </a:r>
            <a:endParaRPr lang="en-US" altLang="zh-CN" sz="4000" smtClean="0">
              <a:solidFill>
                <a:srgbClr val="9900CC"/>
              </a:solidFill>
            </a:endParaRPr>
          </a:p>
        </p:txBody>
      </p:sp>
      <p:sp>
        <p:nvSpPr>
          <p:cNvPr id="4915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4800" y="1295400"/>
            <a:ext cx="8534400" cy="470535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smtClean="0">
                <a:solidFill>
                  <a:srgbClr val="0000FF"/>
                </a:solidFill>
              </a:rPr>
              <a:t>Bandwidth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000" smtClean="0"/>
              <a:t>Need high bandwidth in communication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000" smtClean="0"/>
              <a:t>Match limits in network, memory, and processor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000" smtClean="0"/>
              <a:t>Challenge is link speed of network interface vs. bisection bandwidth of network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smtClean="0">
                <a:solidFill>
                  <a:srgbClr val="FF0000"/>
                </a:solidFill>
              </a:rPr>
              <a:t>Latency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000" smtClean="0"/>
              <a:t>Affects performance, since processor may have to wait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000" smtClean="0"/>
              <a:t>Affects ease of programming, since requires more thought to overlap communication and computation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000" smtClean="0"/>
              <a:t>Overhead to communicate is a problem in many machines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smtClean="0">
                <a:solidFill>
                  <a:srgbClr val="0000FF"/>
                </a:solidFill>
              </a:rPr>
              <a:t>Latency Hiding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000" smtClean="0"/>
              <a:t>How can a mechanism help hide latency?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000" smtClean="0"/>
              <a:t>Increases programming system burdern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000" smtClean="0"/>
              <a:t>Examples: overlap message send with computation, prefetch data, switch to other tasks</a:t>
            </a:r>
            <a:endParaRPr lang="en-US" altLang="zh-CN" sz="2000" smtClean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8888" y="2464"/>
            <a:ext cx="7885112" cy="936625"/>
          </a:xfrm>
        </p:spPr>
        <p:txBody>
          <a:bodyPr/>
          <a:lstStyle/>
          <a:p>
            <a:pPr eaLnBrk="1" hangingPunct="1"/>
            <a:r>
              <a:rPr lang="en-US" altLang="zh-CN" sz="4000" dirty="0" smtClean="0"/>
              <a:t>Challenge:</a:t>
            </a:r>
            <a:r>
              <a:rPr lang="en-US" altLang="zh-CN" dirty="0" smtClean="0"/>
              <a:t> </a:t>
            </a:r>
            <a:r>
              <a:rPr lang="en-US" altLang="zh-CN" sz="3600" dirty="0" smtClean="0">
                <a:solidFill>
                  <a:srgbClr val="3333CD"/>
                </a:solidFill>
              </a:rPr>
              <a:t>limited program </a:t>
            </a:r>
            <a:r>
              <a:rPr lang="en-US" altLang="zh-CN" sz="3600" dirty="0" err="1" smtClean="0">
                <a:solidFill>
                  <a:srgbClr val="3333CD"/>
                </a:solidFill>
              </a:rPr>
              <a:t>parallism</a:t>
            </a:r>
            <a:endParaRPr lang="en-US" altLang="zh-CN" sz="3600" dirty="0" smtClean="0">
              <a:solidFill>
                <a:srgbClr val="000000"/>
              </a:solidFill>
            </a:endParaRPr>
          </a:p>
        </p:txBody>
      </p:sp>
      <p:sp>
        <p:nvSpPr>
          <p:cNvPr id="5017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3213100"/>
            <a:ext cx="8534400" cy="30480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latin typeface="Comic Sans MS" panose="030F0702030302020204" pitchFamily="66" charset="0"/>
              </a:rPr>
              <a:t>Example: Achieve speedup of 80 x using 100 processors</a:t>
            </a:r>
          </a:p>
          <a:p>
            <a:pPr lvl="1" eaLnBrk="1" hangingPunct="1"/>
            <a:r>
              <a:rPr lang="en-US" altLang="zh-CN" sz="2400" smtClean="0">
                <a:latin typeface="Comic Sans MS" panose="030F0702030302020204" pitchFamily="66" charset="0"/>
              </a:rPr>
              <a:t>80 = 1/[Fracparallel/100+1-Fracparallel]</a:t>
            </a:r>
          </a:p>
          <a:p>
            <a:pPr lvl="1" eaLnBrk="1" hangingPunct="1"/>
            <a:r>
              <a:rPr lang="en-US" altLang="zh-CN" sz="2400" smtClean="0">
                <a:latin typeface="Comic Sans MS" panose="030F0702030302020204" pitchFamily="66" charset="0"/>
              </a:rPr>
              <a:t>Frac parallel = 0.9975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Comic Sans MS" panose="030F0702030302020204" pitchFamily="66" charset="0"/>
              </a:rPr>
              <a:t>    ==&gt; only 0.25% of the work can be serial!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382000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47625" y="5661025"/>
            <a:ext cx="9096375" cy="396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000" b="1">
                <a:solidFill>
                  <a:srgbClr val="FF3300"/>
                </a:solidFill>
              </a:rPr>
              <a:t>Can parallized part be imporved to 100 times considering the overheads ?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 rot="10093158">
            <a:off x="4217988" y="4148138"/>
            <a:ext cx="576262" cy="1584325"/>
            <a:chOff x="2562" y="2024"/>
            <a:chExt cx="363" cy="952"/>
          </a:xfrm>
        </p:grpSpPr>
        <p:sp>
          <p:nvSpPr>
            <p:cNvPr id="50183" name="Oval 5"/>
            <p:cNvSpPr>
              <a:spLocks noChangeArrowheads="1"/>
            </p:cNvSpPr>
            <p:nvPr/>
          </p:nvSpPr>
          <p:spPr bwMode="auto">
            <a:xfrm>
              <a:off x="2562" y="2704"/>
              <a:ext cx="363" cy="272"/>
            </a:xfrm>
            <a:prstGeom prst="ellipse">
              <a:avLst/>
            </a:prstGeom>
            <a:noFill/>
            <a:ln w="222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184" name="Line 6"/>
            <p:cNvSpPr>
              <a:spLocks noChangeShapeType="1"/>
            </p:cNvSpPr>
            <p:nvPr/>
          </p:nvSpPr>
          <p:spPr bwMode="auto">
            <a:xfrm flipH="1" flipV="1">
              <a:off x="2699" y="2024"/>
              <a:ext cx="90" cy="68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9632" y="0"/>
            <a:ext cx="7704856" cy="936625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Challenge</a:t>
            </a:r>
            <a:r>
              <a:rPr lang="en-US" altLang="zh-CN" sz="3600" b="1" dirty="0" smtClean="0"/>
              <a:t> :</a:t>
            </a:r>
            <a:r>
              <a:rPr lang="en-US" altLang="zh-CN" sz="4000" b="1" dirty="0" smtClean="0"/>
              <a:t> </a:t>
            </a:r>
            <a:r>
              <a:rPr lang="en-US" altLang="zh-CN" sz="2800" dirty="0" smtClean="0">
                <a:solidFill>
                  <a:srgbClr val="0000FF"/>
                </a:solidFill>
              </a:rPr>
              <a:t>long</a:t>
            </a:r>
            <a:r>
              <a:rPr lang="en-US" altLang="zh-CN" sz="2800" dirty="0" smtClean="0"/>
              <a:t> </a:t>
            </a:r>
            <a:r>
              <a:rPr lang="en-US" altLang="zh-CN" sz="3200" dirty="0" smtClean="0">
                <a:solidFill>
                  <a:srgbClr val="0000FF"/>
                </a:solidFill>
              </a:rPr>
              <a:t>communication latency</a:t>
            </a:r>
            <a:endParaRPr lang="en-US" altLang="zh-CN" sz="3200" dirty="0" smtClean="0"/>
          </a:p>
        </p:txBody>
      </p:sp>
      <p:sp>
        <p:nvSpPr>
          <p:cNvPr id="5120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82907" y="1004888"/>
            <a:ext cx="88392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Given</a:t>
            </a:r>
            <a:r>
              <a:rPr lang="zh-CN" altLang="en-US" sz="2400" dirty="0" smtClean="0"/>
              <a:t>： </a:t>
            </a:r>
            <a:r>
              <a:rPr lang="en-US" altLang="zh-CN" sz="2400" dirty="0" smtClean="0"/>
              <a:t>(P203)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 dirty="0" smtClean="0"/>
              <a:t>32-processor machine, with each processor cycle time=0.5ns (2GHz ); 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 dirty="0" smtClean="0"/>
              <a:t>remote reference  time= 200ns; 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 dirty="0" smtClean="0"/>
              <a:t>all references except those involving communication hit in local memory; 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base CPI=0.5</a:t>
            </a:r>
            <a:r>
              <a:rPr lang="en-US" altLang="zh-CN" sz="2000" dirty="0" smtClean="0"/>
              <a:t> (all reference hit in the cache); 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 dirty="0" smtClean="0"/>
              <a:t>Processors are stalled on  a remote request.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 dirty="0" smtClean="0"/>
              <a:t>0.2% of the instructions involve a remote reference.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CN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Answer: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/>
              <a:t> </a:t>
            </a:r>
            <a:r>
              <a:rPr lang="en-US" altLang="zh-CN" sz="1800" b="1" dirty="0" smtClean="0"/>
              <a:t>CPI =</a:t>
            </a:r>
            <a:r>
              <a:rPr lang="en-US" altLang="zh-CN" sz="1800" b="1" baseline="-14000" dirty="0" smtClean="0"/>
              <a:t> </a:t>
            </a:r>
            <a:r>
              <a:rPr lang="en-US" altLang="zh-CN" sz="1800" b="1" dirty="0" smtClean="0"/>
              <a:t>Base CPI + Remote request rate </a:t>
            </a:r>
            <a:r>
              <a:rPr lang="en-US" altLang="zh-CN" sz="1800" b="1" dirty="0" smtClean="0">
                <a:sym typeface="Symbol" panose="05050102010706020507" pitchFamily="18" charset="2"/>
              </a:rPr>
              <a:t> Remote request cost 		      =0.5 + 0.2%  Remote request cost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>
                <a:sym typeface="Symbol" panose="05050102010706020507" pitchFamily="18" charset="2"/>
              </a:rPr>
              <a:t>		 </a:t>
            </a:r>
            <a:r>
              <a:rPr lang="en-US" altLang="zh-CN" sz="2000" dirty="0" smtClean="0">
                <a:sym typeface="Symbol" panose="05050102010706020507" pitchFamily="18" charset="2"/>
              </a:rPr>
              <a:t>The remote request cost is: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800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600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sym typeface="Symbol" panose="05050102010706020507" pitchFamily="18" charset="2"/>
              </a:rPr>
              <a:t>	</a:t>
            </a:r>
            <a:r>
              <a:rPr lang="en-US" altLang="zh-CN" sz="1600" b="1" dirty="0" smtClean="0">
                <a:sym typeface="Symbol" panose="05050102010706020507" pitchFamily="18" charset="2"/>
              </a:rPr>
              <a:t>	  </a:t>
            </a:r>
            <a:r>
              <a:rPr lang="en-US" altLang="zh-CN" sz="1800" b="1" dirty="0" smtClean="0">
                <a:solidFill>
                  <a:schemeClr val="tx2"/>
                </a:solidFill>
                <a:sym typeface="Symbol" panose="05050102010706020507" pitchFamily="18" charset="2"/>
              </a:rPr>
              <a:t>CPI=0.5 + 0.8 = 1.3</a:t>
            </a:r>
            <a:r>
              <a:rPr lang="en-US" altLang="zh-CN" sz="1800" dirty="0" smtClean="0">
                <a:sym typeface="Symbol" panose="05050102010706020507" pitchFamily="18" charset="2"/>
              </a:rPr>
              <a:t>	</a:t>
            </a:r>
          </a:p>
        </p:txBody>
      </p:sp>
      <p:grpSp>
        <p:nvGrpSpPr>
          <p:cNvPr id="51204" name="Group 4"/>
          <p:cNvGrpSpPr>
            <a:grpSpLocks/>
          </p:cNvGrpSpPr>
          <p:nvPr/>
        </p:nvGrpSpPr>
        <p:grpSpPr bwMode="auto">
          <a:xfrm>
            <a:off x="3486698" y="5530851"/>
            <a:ext cx="5495925" cy="685800"/>
            <a:chOff x="1344" y="3652"/>
            <a:chExt cx="3462" cy="432"/>
          </a:xfrm>
        </p:grpSpPr>
        <p:sp>
          <p:nvSpPr>
            <p:cNvPr id="51206" name="Rectangle 5"/>
            <p:cNvSpPr>
              <a:spLocks noChangeArrowheads="1"/>
            </p:cNvSpPr>
            <p:nvPr/>
          </p:nvSpPr>
          <p:spPr bwMode="auto">
            <a:xfrm>
              <a:off x="1344" y="3652"/>
              <a:ext cx="16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 dirty="0">
                  <a:solidFill>
                    <a:schemeClr val="tx1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Remote access cost</a:t>
              </a:r>
            </a:p>
          </p:txBody>
        </p:sp>
        <p:sp>
          <p:nvSpPr>
            <p:cNvPr id="51207" name="Rectangle 6"/>
            <p:cNvSpPr>
              <a:spLocks noChangeArrowheads="1"/>
            </p:cNvSpPr>
            <p:nvPr/>
          </p:nvSpPr>
          <p:spPr bwMode="auto">
            <a:xfrm>
              <a:off x="1680" y="3834"/>
              <a:ext cx="9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 dirty="0">
                  <a:solidFill>
                    <a:schemeClr val="tx1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Cycle time</a:t>
              </a:r>
            </a:p>
          </p:txBody>
        </p:sp>
        <p:sp>
          <p:nvSpPr>
            <p:cNvPr id="51208" name="Line 7"/>
            <p:cNvSpPr>
              <a:spLocks noChangeShapeType="1"/>
            </p:cNvSpPr>
            <p:nvPr/>
          </p:nvSpPr>
          <p:spPr bwMode="auto">
            <a:xfrm>
              <a:off x="1440" y="3879"/>
              <a:ext cx="1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51209" name="Rectangle 8"/>
            <p:cNvSpPr>
              <a:spLocks noChangeArrowheads="1"/>
            </p:cNvSpPr>
            <p:nvPr/>
          </p:nvSpPr>
          <p:spPr bwMode="auto">
            <a:xfrm>
              <a:off x="3216" y="3652"/>
              <a:ext cx="5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chemeClr val="tx1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400ns</a:t>
              </a:r>
            </a:p>
          </p:txBody>
        </p:sp>
        <p:sp>
          <p:nvSpPr>
            <p:cNvPr id="51210" name="Rectangle 9"/>
            <p:cNvSpPr>
              <a:spLocks noChangeArrowheads="1"/>
            </p:cNvSpPr>
            <p:nvPr/>
          </p:nvSpPr>
          <p:spPr bwMode="auto">
            <a:xfrm>
              <a:off x="3360" y="3834"/>
              <a:ext cx="3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chemeClr val="tx1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1ns</a:t>
              </a:r>
            </a:p>
          </p:txBody>
        </p:sp>
        <p:sp>
          <p:nvSpPr>
            <p:cNvPr id="51211" name="Line 10"/>
            <p:cNvSpPr>
              <a:spLocks noChangeShapeType="1"/>
            </p:cNvSpPr>
            <p:nvPr/>
          </p:nvSpPr>
          <p:spPr bwMode="auto">
            <a:xfrm>
              <a:off x="3312" y="3879"/>
              <a:ext cx="432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51212" name="Rectangle 11"/>
            <p:cNvSpPr>
              <a:spLocks noChangeArrowheads="1"/>
            </p:cNvSpPr>
            <p:nvPr/>
          </p:nvSpPr>
          <p:spPr bwMode="auto">
            <a:xfrm>
              <a:off x="3007" y="3744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chemeClr val="tx1"/>
                  </a:solidFill>
                  <a:sym typeface="Symbol" panose="05050102010706020507" pitchFamily="18" charset="2"/>
                </a:rPr>
                <a:t>=</a:t>
              </a:r>
            </a:p>
          </p:txBody>
        </p:sp>
        <p:sp>
          <p:nvSpPr>
            <p:cNvPr id="51213" name="Rectangle 12"/>
            <p:cNvSpPr>
              <a:spLocks noChangeArrowheads="1"/>
            </p:cNvSpPr>
            <p:nvPr/>
          </p:nvSpPr>
          <p:spPr bwMode="auto">
            <a:xfrm>
              <a:off x="3840" y="3700"/>
              <a:ext cx="9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chemeClr val="tx1"/>
                  </a:solidFill>
                  <a:sym typeface="Symbol" panose="05050102010706020507" pitchFamily="18" charset="2"/>
                </a:rPr>
                <a:t>=</a:t>
              </a:r>
              <a:r>
                <a:rPr kumimoji="1" lang="en-US" altLang="zh-CN" sz="2000" b="1">
                  <a:solidFill>
                    <a:schemeClr val="tx1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400cycles</a:t>
              </a:r>
            </a:p>
          </p:txBody>
        </p:sp>
      </p:grp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282907" y="3405188"/>
            <a:ext cx="8796337" cy="3968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 dirty="0">
                <a:solidFill>
                  <a:schemeClr val="tx1"/>
                </a:solidFill>
              </a:rPr>
              <a:t>The multiprocessor with all local references is 1.3/0.5 = 2.6 times faster.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9" grpId="0" animBg="1" autoUpdateAnimBg="0"/>
      <p:bldP spid="39949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What can we do ?</a:t>
            </a:r>
          </a:p>
        </p:txBody>
      </p:sp>
      <p:sp>
        <p:nvSpPr>
          <p:cNvPr id="5222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79388" y="1428750"/>
            <a:ext cx="8964612" cy="4575175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solidFill>
                  <a:srgbClr val="0000FF"/>
                </a:solidFill>
              </a:rPr>
              <a:t>Limited program parallelism</a:t>
            </a:r>
          </a:p>
          <a:p>
            <a:pPr lvl="1" eaLnBrk="1" hangingPunct="1"/>
            <a:r>
              <a:rPr lang="en-US" altLang="zh-CN" sz="2400" b="1" smtClean="0"/>
              <a:t>New algorithm</a:t>
            </a:r>
          </a:p>
          <a:p>
            <a:pPr eaLnBrk="1" hangingPunct="1"/>
            <a:r>
              <a:rPr lang="en-US" altLang="zh-CN" sz="2800" smtClean="0">
                <a:solidFill>
                  <a:srgbClr val="FF0000"/>
                </a:solidFill>
              </a:rPr>
              <a:t>Long communication latency</a:t>
            </a:r>
          </a:p>
          <a:p>
            <a:pPr lvl="1" eaLnBrk="1" hangingPunct="1"/>
            <a:r>
              <a:rPr lang="en-US" altLang="zh-CN" sz="2400" smtClean="0">
                <a:solidFill>
                  <a:srgbClr val="0000FF"/>
                </a:solidFill>
              </a:rPr>
              <a:t>HW: </a:t>
            </a:r>
            <a:r>
              <a:rPr lang="en-US" altLang="zh-CN" sz="2400" b="1" smtClean="0"/>
              <a:t>caching shared data to lower the remote access frequency</a:t>
            </a:r>
          </a:p>
          <a:p>
            <a:pPr lvl="2" eaLnBrk="1" hangingPunct="1">
              <a:spcBef>
                <a:spcPct val="15000"/>
              </a:spcBef>
            </a:pPr>
            <a:r>
              <a:rPr lang="en-US" altLang="zh-CN" sz="2000" b="1" smtClean="0"/>
              <a:t>Problem:  </a:t>
            </a:r>
            <a:r>
              <a:rPr lang="en-US" altLang="zh-CN" sz="2000" smtClean="0">
                <a:solidFill>
                  <a:srgbClr val="FF0000"/>
                </a:solidFill>
              </a:rPr>
              <a:t>cache coherence, </a:t>
            </a:r>
          </a:p>
          <a:p>
            <a:pPr lvl="2" eaLnBrk="1" hangingPunct="1">
              <a:spcBef>
                <a:spcPct val="15000"/>
              </a:spcBef>
              <a:buFont typeface="Wingdings 2" panose="05020102010507070707" pitchFamily="18" charset="2"/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                     cache consistence</a:t>
            </a:r>
            <a:r>
              <a:rPr lang="en-US" altLang="zh-CN" sz="2000" b="1" smtClean="0"/>
              <a:t> </a:t>
            </a:r>
          </a:p>
          <a:p>
            <a:pPr lvl="1" eaLnBrk="1" hangingPunct="1"/>
            <a:r>
              <a:rPr lang="en-US" altLang="zh-CN" sz="2400" smtClean="0">
                <a:solidFill>
                  <a:srgbClr val="0000FF"/>
                </a:solidFill>
              </a:rPr>
              <a:t>SW</a:t>
            </a:r>
            <a:r>
              <a:rPr lang="en-US" altLang="zh-CN" sz="2400" b="1" smtClean="0"/>
              <a:t>: </a:t>
            </a:r>
            <a:endParaRPr lang="en-US" altLang="zh-CN" sz="2400" smtClean="0">
              <a:solidFill>
                <a:srgbClr val="0000FF"/>
              </a:solidFill>
            </a:endParaRPr>
          </a:p>
          <a:p>
            <a:pPr lvl="2" eaLnBrk="1" hangingPunct="1"/>
            <a:r>
              <a:rPr lang="en-US" altLang="zh-CN" sz="2000" b="1" smtClean="0"/>
              <a:t>restructuring the data to make more accesses local</a:t>
            </a:r>
          </a:p>
          <a:p>
            <a:pPr lvl="2" eaLnBrk="1" hangingPunct="1"/>
            <a:r>
              <a:rPr lang="en-US" altLang="zh-CN" sz="2000" smtClean="0">
                <a:solidFill>
                  <a:srgbClr val="FF0000"/>
                </a:solidFill>
              </a:rPr>
              <a:t>Synchronization</a:t>
            </a:r>
          </a:p>
          <a:p>
            <a:pPr lvl="2" eaLnBrk="1" hangingPunct="1"/>
            <a:r>
              <a:rPr lang="en-US" altLang="zh-CN" sz="1900" b="1" smtClean="0"/>
              <a:t>latency hiding techniques</a:t>
            </a:r>
            <a:endParaRPr lang="en-US" altLang="zh-CN" sz="200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8888" y="0"/>
            <a:ext cx="7667625" cy="836613"/>
          </a:xfrm>
        </p:spPr>
        <p:txBody>
          <a:bodyPr/>
          <a:lstStyle/>
          <a:p>
            <a:pPr eaLnBrk="1" hangingPunct="1"/>
            <a:r>
              <a:rPr lang="en-US" altLang="zh-CN" smtClean="0"/>
              <a:t>Parallel Processing</a:t>
            </a:r>
          </a:p>
        </p:txBody>
      </p:sp>
      <p:sp>
        <p:nvSpPr>
          <p:cNvPr id="2150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85750" y="1357313"/>
            <a:ext cx="8621713" cy="4683125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solidFill>
                  <a:srgbClr val="0000FF"/>
                </a:solidFill>
              </a:rPr>
              <a:t>Multiple processors working cooperatively on problems</a:t>
            </a:r>
            <a:r>
              <a:rPr lang="en-US" altLang="zh-CN" sz="2800" smtClean="0">
                <a:solidFill>
                  <a:srgbClr val="000000"/>
                </a:solidFill>
              </a:rPr>
              <a:t>: </a:t>
            </a:r>
            <a:r>
              <a:rPr lang="en-US" altLang="zh-CN" sz="2800" i="1" smtClean="0">
                <a:solidFill>
                  <a:srgbClr val="000000"/>
                </a:solidFill>
              </a:rPr>
              <a:t>not  </a:t>
            </a:r>
            <a:r>
              <a:rPr lang="en-US" altLang="zh-CN" sz="2800" smtClean="0">
                <a:solidFill>
                  <a:srgbClr val="000000"/>
                </a:solidFill>
              </a:rPr>
              <a:t>the same as multiprogramming</a:t>
            </a:r>
          </a:p>
          <a:p>
            <a:pPr eaLnBrk="1" hangingPunct="1"/>
            <a:r>
              <a:rPr lang="en-US" altLang="zh-CN" sz="2800" smtClean="0">
                <a:solidFill>
                  <a:srgbClr val="FF0000"/>
                </a:solidFill>
              </a:rPr>
              <a:t>Goals/Motivation</a:t>
            </a:r>
          </a:p>
          <a:p>
            <a:pPr lvl="1" eaLnBrk="1" hangingPunct="1"/>
            <a:r>
              <a:rPr lang="en-US" altLang="zh-CN" sz="2400" smtClean="0">
                <a:solidFill>
                  <a:srgbClr val="0000FF"/>
                </a:solidFill>
              </a:rPr>
              <a:t>Performance</a:t>
            </a:r>
            <a:r>
              <a:rPr lang="en-US" altLang="zh-CN" sz="2400" smtClean="0">
                <a:solidFill>
                  <a:srgbClr val="000000"/>
                </a:solidFill>
              </a:rPr>
              <a:t>: limits of uniprocessors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en-US" altLang="zh-CN" sz="2000" smtClean="0">
                <a:solidFill>
                  <a:srgbClr val="000000"/>
                </a:solidFill>
              </a:rPr>
              <a:t> ILP (branch prediction, RAW dependencies, memory)</a:t>
            </a:r>
          </a:p>
          <a:p>
            <a:pPr lvl="1" eaLnBrk="1" hangingPunct="1"/>
            <a:r>
              <a:rPr lang="en-US" altLang="zh-CN" sz="2400" smtClean="0">
                <a:solidFill>
                  <a:srgbClr val="0000FF"/>
                </a:solidFill>
              </a:rPr>
              <a:t>Cost Efficiency</a:t>
            </a:r>
            <a:r>
              <a:rPr lang="en-US" altLang="zh-CN" sz="2400" smtClean="0">
                <a:solidFill>
                  <a:srgbClr val="000000"/>
                </a:solidFill>
              </a:rPr>
              <a:t>: build big systems with </a:t>
            </a:r>
            <a:r>
              <a:rPr lang="en-US" altLang="zh-CN" sz="2400" smtClean="0">
                <a:solidFill>
                  <a:srgbClr val="CD3300"/>
                </a:solidFill>
              </a:rPr>
              <a:t>commodity </a:t>
            </a:r>
            <a:r>
              <a:rPr lang="en-US" altLang="zh-CN" sz="2400" smtClean="0">
                <a:solidFill>
                  <a:srgbClr val="000000"/>
                </a:solidFill>
              </a:rPr>
              <a:t>parts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en-US" altLang="zh-CN" sz="2000" smtClean="0">
                <a:solidFill>
                  <a:srgbClr val="000000"/>
                </a:solidFill>
              </a:rPr>
              <a:t>(uniprocessors)</a:t>
            </a:r>
          </a:p>
          <a:p>
            <a:pPr lvl="1" eaLnBrk="1" hangingPunct="1"/>
            <a:r>
              <a:rPr lang="en-US" altLang="zh-CN" sz="2400" smtClean="0">
                <a:solidFill>
                  <a:srgbClr val="FF0000"/>
                </a:solidFill>
              </a:rPr>
              <a:t>Scalability</a:t>
            </a:r>
            <a:r>
              <a:rPr lang="en-US" altLang="zh-CN" sz="2400" smtClean="0">
                <a:solidFill>
                  <a:srgbClr val="0000FF"/>
                </a:solidFill>
              </a:rPr>
              <a:t>: just add more processors to get more performance</a:t>
            </a:r>
          </a:p>
          <a:p>
            <a:pPr lvl="1" eaLnBrk="1" hangingPunct="1"/>
            <a:r>
              <a:rPr lang="en-US" altLang="zh-CN" sz="2400" smtClean="0">
                <a:solidFill>
                  <a:srgbClr val="0000FF"/>
                </a:solidFill>
              </a:rPr>
              <a:t>Fault tolerance</a:t>
            </a:r>
            <a:r>
              <a:rPr lang="en-US" altLang="zh-CN" sz="2400" smtClean="0">
                <a:solidFill>
                  <a:srgbClr val="000000"/>
                </a:solidFill>
              </a:rPr>
              <a:t>: One processor fails you still can continue processing</a:t>
            </a:r>
            <a:endParaRPr lang="en-US" altLang="zh-CN" sz="2400" smtClean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7594600" cy="1125538"/>
          </a:xfrm>
        </p:spPr>
        <p:txBody>
          <a:bodyPr/>
          <a:lstStyle/>
          <a:p>
            <a:pPr eaLnBrk="1" hangingPunct="1"/>
            <a:r>
              <a:rPr lang="en-US" altLang="en-US" smtClean="0"/>
              <a:t>Parallel Computers</a:t>
            </a:r>
            <a:endParaRPr lang="en-US" altLang="zh-CN" smtClean="0"/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1125538"/>
            <a:ext cx="8621713" cy="4683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solidFill>
                  <a:srgbClr val="FF0000"/>
                </a:solidFill>
              </a:rPr>
              <a:t>Definition:</a:t>
            </a:r>
            <a:r>
              <a:rPr lang="en-US" altLang="en-US" sz="2800" smtClean="0"/>
              <a:t> </a:t>
            </a:r>
            <a:r>
              <a:rPr lang="en-US" altLang="en-US" sz="2800" smtClean="0">
                <a:solidFill>
                  <a:srgbClr val="0000FF"/>
                </a:solidFill>
              </a:rPr>
              <a:t>“</a:t>
            </a:r>
            <a:r>
              <a:rPr lang="en-US" altLang="en-US" sz="2400" b="1" u="sng" smtClean="0">
                <a:solidFill>
                  <a:srgbClr val="0000FF"/>
                </a:solidFill>
              </a:rPr>
              <a:t>A parallel computer is a collection of processiong elements that cooperate and communicate to solve large problems fast.”</a:t>
            </a:r>
          </a:p>
          <a:p>
            <a:pPr lvl="2" algn="r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1800" b="1" smtClean="0"/>
              <a:t>Almasi and Gottlieb, </a:t>
            </a:r>
            <a:r>
              <a:rPr lang="en-US" altLang="en-US" sz="1800" b="1" i="1" smtClean="0"/>
              <a:t>Highly Parallel Computing ,</a:t>
            </a:r>
            <a:r>
              <a:rPr lang="en-US" altLang="en-US" sz="1800" b="1" smtClean="0"/>
              <a:t>1989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Questions about parallel computers: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How large a collection?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How powerful are processing elements?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How do they cooperate and communicate?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How are data transmitted?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What type of interconnection?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What are HW and SW primitives for programmer?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Does it translate into performance?</a:t>
            </a:r>
            <a:endParaRPr lang="en-US" altLang="zh-CN" sz="2400" smtClean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8888" y="0"/>
            <a:ext cx="7667625" cy="936625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9900CC"/>
                </a:solidFill>
              </a:rPr>
              <a:t> </a:t>
            </a:r>
            <a:r>
              <a:rPr lang="en-US" altLang="en-US" smtClean="0"/>
              <a:t>Popular Flynn </a:t>
            </a:r>
            <a:r>
              <a:rPr lang="en-US" altLang="zh-CN" smtClean="0"/>
              <a:t>Taxonomy</a:t>
            </a:r>
          </a:p>
        </p:txBody>
      </p:sp>
      <p:sp>
        <p:nvSpPr>
          <p:cNvPr id="2355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981075"/>
            <a:ext cx="8820150" cy="53276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smtClean="0">
                <a:solidFill>
                  <a:srgbClr val="0000FF"/>
                </a:solidFill>
              </a:rPr>
              <a:t>Flynn’s Taxonomy of Parallel Machines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/>
              <a:t>How many Instruction streams?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/>
              <a:t>How many Data streams?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rgbClr val="0000FF"/>
                </a:solidFill>
              </a:rPr>
              <a:t>SISD (Single Instruction Single Data)  --</a:t>
            </a:r>
            <a:r>
              <a:rPr lang="en-US" altLang="zh-CN" sz="2400" smtClean="0">
                <a:solidFill>
                  <a:srgbClr val="0000FF"/>
                </a:solidFill>
              </a:rPr>
              <a:t>--</a:t>
            </a:r>
            <a:r>
              <a:rPr lang="en-US" altLang="en-US" sz="2400" smtClean="0"/>
              <a:t>Uniprocessors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MISD (Multiple Instruction Single Data) --</a:t>
            </a:r>
            <a:r>
              <a:rPr lang="en-US" altLang="zh-CN" sz="2400" smtClean="0"/>
              <a:t>-- Not used much</a:t>
            </a:r>
            <a:endParaRPr lang="en-US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rgbClr val="0000FF"/>
                </a:solidFill>
              </a:rPr>
              <a:t>SIMD (Single Instruction Multiple Data)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/>
              <a:t>Each “processor” works on its own data, but execute the same instr.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Examples: </a:t>
            </a:r>
            <a:r>
              <a:rPr lang="en-US" altLang="zh-CN" sz="2000" smtClean="0"/>
              <a:t> connection machine 2</a:t>
            </a:r>
            <a:r>
              <a:rPr lang="zh-CN" altLang="en-US" sz="2000" smtClean="0"/>
              <a:t>：</a:t>
            </a:r>
            <a:r>
              <a:rPr lang="en-US" altLang="zh-CN" sz="2000" smtClean="0"/>
              <a:t>65535</a:t>
            </a:r>
            <a:r>
              <a:rPr lang="zh-CN" altLang="en-US" sz="2000" smtClean="0"/>
              <a:t>个 </a:t>
            </a:r>
            <a:r>
              <a:rPr lang="en-US" altLang="zh-CN" sz="2000" smtClean="0"/>
              <a:t>1bit processors; </a:t>
            </a:r>
          </a:p>
          <a:p>
            <a:pPr lvl="2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000" smtClean="0"/>
              <a:t>                  Illiac IV</a:t>
            </a:r>
            <a:r>
              <a:rPr lang="zh-CN" altLang="en-US" sz="2000" smtClean="0"/>
              <a:t>：  </a:t>
            </a:r>
            <a:r>
              <a:rPr lang="en-US" altLang="zh-CN" sz="2000" smtClean="0"/>
              <a:t>64</a:t>
            </a:r>
            <a:r>
              <a:rPr lang="zh-CN" altLang="en-US" sz="2000" smtClean="0"/>
              <a:t>个 </a:t>
            </a:r>
            <a:r>
              <a:rPr lang="en-US" altLang="zh-CN" sz="2000" smtClean="0"/>
              <a:t>64bit processors;</a:t>
            </a:r>
            <a:r>
              <a:rPr lang="en-US" altLang="zh-CN" sz="1800" smtClean="0"/>
              <a:t> </a:t>
            </a:r>
            <a:endParaRPr lang="en-US" altLang="en-US" sz="18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Ad: Simple programming model; Low overhead;</a:t>
            </a:r>
            <a:r>
              <a:rPr lang="en-US" altLang="zh-CN" sz="2000" smtClean="0"/>
              <a:t> </a:t>
            </a:r>
            <a:r>
              <a:rPr lang="en-US" altLang="en-US" sz="2000" smtClean="0"/>
              <a:t>Flexibility;</a:t>
            </a:r>
            <a:r>
              <a:rPr lang="en-US" altLang="zh-CN" sz="200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rgbClr val="FF0000"/>
                </a:solidFill>
              </a:rPr>
              <a:t>MIMD (Multiple Instruction Multiple Data)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/>
              <a:t>Each processor executes its own instr. and operates on its own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Examples: Sun Enterprise 5000, Cray T3D,  SGI Origin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Ad:  Flexible; Use off-the-shelf micro</a:t>
            </a:r>
            <a:r>
              <a:rPr lang="en-US" altLang="zh-CN" sz="2000" smtClean="0"/>
              <a:t>processor</a:t>
            </a:r>
            <a:r>
              <a:rPr lang="en-US" altLang="en-US" sz="2000" smtClean="0"/>
              <a:t>s;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i="1" smtClean="0"/>
              <a:t>Not superscalar,   each node is superscalar, lessons will apply to multi-core</a:t>
            </a:r>
            <a:endParaRPr lang="en-US" altLang="en-US" sz="2000" i="1" smtClean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8888" y="0"/>
            <a:ext cx="7885112" cy="990600"/>
          </a:xfrm>
        </p:spPr>
        <p:txBody>
          <a:bodyPr/>
          <a:lstStyle/>
          <a:p>
            <a:pPr eaLnBrk="1" hangingPunct="1"/>
            <a:r>
              <a:rPr lang="en-US" altLang="zh-CN" sz="3200" smtClean="0"/>
              <a:t>Catalogue the Parallel (MIMD) processors</a:t>
            </a:r>
          </a:p>
        </p:txBody>
      </p:sp>
      <p:sp>
        <p:nvSpPr>
          <p:cNvPr id="2765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95288" y="1341438"/>
            <a:ext cx="8261350" cy="4683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FF0000"/>
                </a:solidFill>
              </a:rPr>
              <a:t>Center on organization of main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Shared vs. Distributed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Appearance of memory to</a:t>
            </a:r>
            <a:r>
              <a:rPr lang="en-US" altLang="zh-CN" sz="2400" smtClean="0">
                <a:solidFill>
                  <a:srgbClr val="FF0000"/>
                </a:solidFill>
              </a:rPr>
              <a:t> hardware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Q1: Memory access latency uniform?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rgbClr val="0000FF"/>
                </a:solidFill>
              </a:rPr>
              <a:t>Shared</a:t>
            </a:r>
            <a:r>
              <a:rPr lang="en-US" altLang="zh-CN" sz="2000" smtClean="0"/>
              <a:t> : yes, doesn’t matter where data goes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rgbClr val="0000FF"/>
                </a:solidFill>
              </a:rPr>
              <a:t>Distributed</a:t>
            </a:r>
            <a:r>
              <a:rPr lang="en-US" altLang="zh-CN" sz="2000" smtClean="0"/>
              <a:t>: no, makes a big difference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Appearance of memory to </a:t>
            </a:r>
            <a:r>
              <a:rPr lang="en-US" altLang="zh-CN" sz="2400" smtClean="0">
                <a:solidFill>
                  <a:srgbClr val="FF0000"/>
                </a:solidFill>
              </a:rPr>
              <a:t>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Q2: Can processors communicate directly via memory?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Shared (</a:t>
            </a:r>
            <a:r>
              <a:rPr lang="en-US" altLang="zh-CN" sz="2000" smtClean="0">
                <a:solidFill>
                  <a:srgbClr val="0000FF"/>
                </a:solidFill>
              </a:rPr>
              <a:t>shared memory</a:t>
            </a:r>
            <a:r>
              <a:rPr lang="en-US" altLang="zh-CN" sz="2000" smtClean="0"/>
              <a:t>): yes, communicate via load/store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Distributed (</a:t>
            </a:r>
            <a:r>
              <a:rPr lang="en-US" altLang="zh-CN" sz="2000" smtClean="0">
                <a:solidFill>
                  <a:srgbClr val="0000FF"/>
                </a:solidFill>
              </a:rPr>
              <a:t>message passing</a:t>
            </a:r>
            <a:r>
              <a:rPr lang="en-US" altLang="zh-CN" sz="2000" smtClean="0"/>
              <a:t>): no, communicate via messages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Dimensions are orthogonal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e.g. </a:t>
            </a:r>
            <a:r>
              <a:rPr lang="en-US" altLang="zh-CN" sz="2000" smtClean="0">
                <a:solidFill>
                  <a:srgbClr val="0000FF"/>
                </a:solidFill>
              </a:rPr>
              <a:t>DSM</a:t>
            </a:r>
            <a:r>
              <a:rPr lang="en-US" altLang="zh-CN" sz="2000" smtClean="0"/>
              <a:t>: (physically) distributed, (logically) shared memory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Dimensions are orthogonal</a:t>
            </a:r>
          </a:p>
        </p:txBody>
      </p:sp>
      <p:sp>
        <p:nvSpPr>
          <p:cNvPr id="1028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22288" y="1412875"/>
            <a:ext cx="8621712" cy="15843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    </a:t>
            </a:r>
            <a:r>
              <a:rPr lang="en-US" altLang="zh-CN" sz="2400" smtClean="0"/>
              <a:t>(</a:t>
            </a:r>
            <a:r>
              <a:rPr lang="en-US" altLang="en-US" sz="2400" smtClean="0"/>
              <a:t>SMP)</a:t>
            </a:r>
            <a:r>
              <a:rPr lang="en-US" altLang="zh-CN" smtClean="0"/>
              <a:t>/</a:t>
            </a:r>
            <a:r>
              <a:rPr lang="en-US" altLang="zh-CN" sz="2400" smtClean="0"/>
              <a:t>UMA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                                        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                                                     (DSM)/ NUMA  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539750" y="2133600"/>
          <a:ext cx="7913688" cy="340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图片" r:id="rId3" imgW="3200400" imgH="1590840" progId="Word.Picture.8">
                  <p:embed/>
                </p:oleObj>
              </mc:Choice>
              <mc:Fallback>
                <p:oleObj name="图片" r:id="rId3" imgW="3200400" imgH="159084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133600"/>
                        <a:ext cx="7913688" cy="340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Oval 5"/>
          <p:cNvSpPr>
            <a:spLocks noChangeArrowheads="1"/>
          </p:cNvSpPr>
          <p:nvPr/>
        </p:nvSpPr>
        <p:spPr bwMode="auto">
          <a:xfrm>
            <a:off x="827088" y="1628775"/>
            <a:ext cx="3673475" cy="1152525"/>
          </a:xfrm>
          <a:prstGeom prst="ellips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2051050" y="3933825"/>
            <a:ext cx="2160588" cy="936625"/>
          </a:xfrm>
          <a:prstGeom prst="ellips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188913"/>
            <a:ext cx="7740650" cy="936625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UMA vs. NUMA: Why it matters</a:t>
            </a:r>
          </a:p>
        </p:txBody>
      </p:sp>
      <p:sp>
        <p:nvSpPr>
          <p:cNvPr id="2867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285875"/>
            <a:ext cx="8964613" cy="45751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Ideal model: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Perfect (single-cycle) memory latency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Perfect (infinite) memory bandwidth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Real systems: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Latencies are long and grow with system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Bandwidth is limited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Add memory banks, interconnect to hook up (latency goes up)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268413"/>
            <a:ext cx="4648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ringFestivalGreeting">
  <a:themeElements>
    <a:clrScheme name="SpringFestivalGreeting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SpringFestivalGreeting">
      <a:majorFont>
        <a:latin typeface="Arial"/>
        <a:ea typeface="华文行楷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SpringFestivalGreeting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ringFestivalGreeting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1Arch_13_Ch4_DLP_VectorSiMDGPU.pptx" id="{5BFAC3FA-7D07-49C9-83B9-2AE6C0BE68BF}" vid="{0DFCA78E-39BE-421F-8371-AC2A67A87118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2021Arch</Template>
  <TotalTime>849</TotalTime>
  <Words>2086</Words>
  <Application>Microsoft Office PowerPoint</Application>
  <PresentationFormat>全屏显示(4:3)</PresentationFormat>
  <Paragraphs>333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方正舒体</vt:lpstr>
      <vt:lpstr>华文行楷</vt:lpstr>
      <vt:lpstr>楷体_GB2312</vt:lpstr>
      <vt:lpstr>宋体</vt:lpstr>
      <vt:lpstr>Arial</vt:lpstr>
      <vt:lpstr>Comic Sans MS</vt:lpstr>
      <vt:lpstr>Symbol</vt:lpstr>
      <vt:lpstr>Times New Roman</vt:lpstr>
      <vt:lpstr>Wingdings</vt:lpstr>
      <vt:lpstr>Wingdings 2</vt:lpstr>
      <vt:lpstr>SpringFestivalGreeting</vt:lpstr>
      <vt:lpstr>图片</vt:lpstr>
      <vt:lpstr>Ch5-1 </vt:lpstr>
      <vt:lpstr>Why Multiprocessors?</vt:lpstr>
      <vt:lpstr>Opportunities for Applications</vt:lpstr>
      <vt:lpstr>Parallel Processing</vt:lpstr>
      <vt:lpstr>Parallel Computers</vt:lpstr>
      <vt:lpstr> Popular Flynn Taxonomy</vt:lpstr>
      <vt:lpstr>Catalogue the Parallel (MIMD) processors</vt:lpstr>
      <vt:lpstr>Dimensions are orthogonal</vt:lpstr>
      <vt:lpstr>UMA vs. NUMA: Why it matters</vt:lpstr>
      <vt:lpstr>UMA vs. NUMA</vt:lpstr>
      <vt:lpstr>Major MIMD Styles</vt:lpstr>
      <vt:lpstr>Structure of centralized  shared-memory multiprocessor</vt:lpstr>
      <vt:lpstr>Structure of distributed-memory multiprocessor</vt:lpstr>
      <vt:lpstr>Comparison in graph</vt:lpstr>
      <vt:lpstr>Distributed-memory multiprocessor(1)</vt:lpstr>
      <vt:lpstr>Distributed-memory multiprocessor(2)</vt:lpstr>
      <vt:lpstr> Parallel Architecture</vt:lpstr>
      <vt:lpstr>Parallel Framework</vt:lpstr>
      <vt:lpstr>Shared Address Model-1</vt:lpstr>
      <vt:lpstr>Shared Address  Model-2</vt:lpstr>
      <vt:lpstr>Message Passing Model-1</vt:lpstr>
      <vt:lpstr>Message Passing Model-2</vt:lpstr>
      <vt:lpstr>Shared Memory vs. Message Passing</vt:lpstr>
      <vt:lpstr>Shared Memory vs. Message Passing</vt:lpstr>
      <vt:lpstr>Communication Models</vt:lpstr>
      <vt:lpstr>Parallel Systems (80s and 90s)</vt:lpstr>
      <vt:lpstr>Multiprocessor Trends</vt:lpstr>
      <vt:lpstr>Fundamental Issues_1</vt:lpstr>
      <vt:lpstr>Fundamental Issues_2</vt:lpstr>
      <vt:lpstr>Fundamntal Issues_3</vt:lpstr>
      <vt:lpstr>Fundamntal Issues_4  Latency and Bandwidth</vt:lpstr>
      <vt:lpstr>Challenge: limited program parallism</vt:lpstr>
      <vt:lpstr>Challenge : long communication latency</vt:lpstr>
      <vt:lpstr>What can we do ?</vt:lpstr>
    </vt:vector>
  </TitlesOfParts>
  <Company>Zhejiang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</dc:title>
  <dc:creator>姜晓红</dc:creator>
  <cp:lastModifiedBy>jiangxh</cp:lastModifiedBy>
  <cp:revision>22</cp:revision>
  <dcterms:created xsi:type="dcterms:W3CDTF">2006-11-27T16:35:22Z</dcterms:created>
  <dcterms:modified xsi:type="dcterms:W3CDTF">2021-12-13T04:27:27Z</dcterms:modified>
</cp:coreProperties>
</file>