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 id="2147484077" r:id="rId2"/>
  </p:sldMasterIdLst>
  <p:notesMasterIdLst>
    <p:notesMasterId r:id="rId95"/>
  </p:notesMasterIdLst>
  <p:handoutMasterIdLst>
    <p:handoutMasterId r:id="rId96"/>
  </p:handoutMasterIdLst>
  <p:sldIdLst>
    <p:sldId id="256" r:id="rId3"/>
    <p:sldId id="257" r:id="rId4"/>
    <p:sldId id="258" r:id="rId5"/>
    <p:sldId id="259" r:id="rId6"/>
    <p:sldId id="260" r:id="rId7"/>
    <p:sldId id="261" r:id="rId8"/>
    <p:sldId id="262" r:id="rId9"/>
    <p:sldId id="263" r:id="rId10"/>
    <p:sldId id="264" r:id="rId11"/>
    <p:sldId id="265" r:id="rId12"/>
    <p:sldId id="268" r:id="rId13"/>
    <p:sldId id="269" r:id="rId14"/>
    <p:sldId id="271" r:id="rId15"/>
    <p:sldId id="272" r:id="rId16"/>
    <p:sldId id="273" r:id="rId17"/>
    <p:sldId id="275" r:id="rId18"/>
    <p:sldId id="276" r:id="rId19"/>
    <p:sldId id="277" r:id="rId20"/>
    <p:sldId id="280" r:id="rId21"/>
    <p:sldId id="360" r:id="rId22"/>
    <p:sldId id="279" r:id="rId23"/>
    <p:sldId id="335" r:id="rId24"/>
    <p:sldId id="282" r:id="rId25"/>
    <p:sldId id="283" r:id="rId26"/>
    <p:sldId id="284" r:id="rId27"/>
    <p:sldId id="285" r:id="rId28"/>
    <p:sldId id="286" r:id="rId29"/>
    <p:sldId id="287" r:id="rId30"/>
    <p:sldId id="288" r:id="rId31"/>
    <p:sldId id="336" r:id="rId32"/>
    <p:sldId id="289" r:id="rId33"/>
    <p:sldId id="296" r:id="rId34"/>
    <p:sldId id="361" r:id="rId35"/>
    <p:sldId id="362" r:id="rId36"/>
    <p:sldId id="363" r:id="rId37"/>
    <p:sldId id="364" r:id="rId38"/>
    <p:sldId id="365" r:id="rId39"/>
    <p:sldId id="366" r:id="rId40"/>
    <p:sldId id="367" r:id="rId41"/>
    <p:sldId id="368" r:id="rId42"/>
    <p:sldId id="322"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38" r:id="rId62"/>
    <p:sldId id="339" r:id="rId63"/>
    <p:sldId id="341" r:id="rId64"/>
    <p:sldId id="349" r:id="rId65"/>
    <p:sldId id="350" r:id="rId66"/>
    <p:sldId id="359" r:id="rId67"/>
    <p:sldId id="351" r:id="rId68"/>
    <p:sldId id="352" r:id="rId69"/>
    <p:sldId id="353" r:id="rId70"/>
    <p:sldId id="354" r:id="rId71"/>
    <p:sldId id="355" r:id="rId72"/>
    <p:sldId id="356" r:id="rId73"/>
    <p:sldId id="357" r:id="rId74"/>
    <p:sldId id="358" r:id="rId75"/>
    <p:sldId id="315" r:id="rId76"/>
    <p:sldId id="316" r:id="rId77"/>
    <p:sldId id="317" r:id="rId78"/>
    <p:sldId id="318" r:id="rId79"/>
    <p:sldId id="319"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20" r:id="rId93"/>
    <p:sldId id="321" r:id="rId94"/>
  </p:sldIdLst>
  <p:sldSz cx="9144000" cy="6858000" type="screen4x3"/>
  <p:notesSz cx="7099300" cy="10234613"/>
  <p:defaultTextStyle>
    <a:defPPr>
      <a:defRPr lang="zh-CN"/>
    </a:defPPr>
    <a:lvl1pPr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DDF0D4"/>
    <a:srgbClr val="E7E5DD"/>
    <a:srgbClr val="00C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648" y="22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586"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hangingPunct="1">
              <a:defRPr sz="1300"/>
            </a:lvl1pPr>
          </a:lstStyle>
          <a:p>
            <a:pPr>
              <a:defRPr/>
            </a:pPr>
            <a:fld id="{F7534E25-3014-48EB-B500-59C5162E7A9B}" type="datetimeFigureOut">
              <a:rPr lang="zh-CN" altLang="en-US"/>
              <a:pPr>
                <a:defRPr/>
              </a:pPr>
              <a:t>2021/12/13</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hangingPunct="1">
              <a:defRPr sz="1300"/>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2659FAFD-D7D1-4355-A8AF-200049FCA549}" type="slidenum">
              <a:rPr lang="zh-CN" altLang="en-US"/>
              <a:pPr>
                <a:defRPr/>
              </a:pPr>
              <a:t>‹#›</a:t>
            </a:fld>
            <a:endParaRPr lang="zh-CN" altLang="en-US"/>
          </a:p>
        </p:txBody>
      </p:sp>
    </p:spTree>
    <p:extLst>
      <p:ext uri="{BB962C8B-B14F-4D97-AF65-F5344CB8AC3E}">
        <p14:creationId xmlns:p14="http://schemas.microsoft.com/office/powerpoint/2010/main" val="4200482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solidFill>
                  <a:schemeClr val="tx1"/>
                </a:solidFill>
              </a:defRPr>
            </a:lvl1pPr>
          </a:lstStyle>
          <a:p>
            <a:pPr>
              <a:defRPr/>
            </a:pPr>
            <a:endParaRPr lang="en-US" altLang="zh-CN"/>
          </a:p>
        </p:txBody>
      </p:sp>
      <p:sp>
        <p:nvSpPr>
          <p:cNvPr id="5222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solidFill>
                  <a:schemeClr val="tx1"/>
                </a:solidFill>
              </a:defRPr>
            </a:lvl1pPr>
          </a:lstStyle>
          <a:p>
            <a:pPr>
              <a:defRPr/>
            </a:pPr>
            <a:endParaRPr lang="en-US" altLang="zh-CN"/>
          </a:p>
        </p:txBody>
      </p:sp>
      <p:sp>
        <p:nvSpPr>
          <p:cNvPr id="286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223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solidFill>
                  <a:schemeClr val="tx1"/>
                </a:solidFill>
              </a:defRPr>
            </a:lvl1pPr>
          </a:lstStyle>
          <a:p>
            <a:pPr>
              <a:defRPr/>
            </a:pPr>
            <a:endParaRPr lang="en-US" altLang="zh-CN"/>
          </a:p>
        </p:txBody>
      </p:sp>
      <p:sp>
        <p:nvSpPr>
          <p:cNvPr id="5223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solidFill>
                  <a:schemeClr val="tx1"/>
                </a:solidFill>
              </a:defRPr>
            </a:lvl1pPr>
          </a:lstStyle>
          <a:p>
            <a:pPr>
              <a:defRPr/>
            </a:pPr>
            <a:fld id="{9A2B2CD5-16C4-494C-AD8D-431D664E8069}" type="slidenum">
              <a:rPr lang="en-US" altLang="zh-CN"/>
              <a:pPr>
                <a:defRPr/>
              </a:pPr>
              <a:t>‹#›</a:t>
            </a:fld>
            <a:endParaRPr lang="en-US" altLang="zh-CN"/>
          </a:p>
        </p:txBody>
      </p:sp>
    </p:spTree>
    <p:extLst>
      <p:ext uri="{BB962C8B-B14F-4D97-AF65-F5344CB8AC3E}">
        <p14:creationId xmlns:p14="http://schemas.microsoft.com/office/powerpoint/2010/main" val="4030822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008686F-C68F-4A85-9EB8-7D5483E87A2F}" type="datetime3">
              <a:rPr lang="en-US" smtClean="0"/>
              <a:t>13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535775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1488BC1B-9C7E-4640-86C6-88D721B88448}" type="datetime3">
              <a:rPr lang="en-US" smtClean="0"/>
              <a:t>13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36</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546785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C023FBD-0325-42B6-A9F1-A3E42B7EDC92}" type="datetime3">
              <a:rPr lang="en-US" smtClean="0"/>
              <a:t>13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37</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911756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FAF2390E-7AEA-4EB1-8D41-634EC8A8EFAC}" type="datetime3">
              <a:rPr lang="en-US" smtClean="0"/>
              <a:t>13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637824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B9C4A077-35CF-475D-80AA-90D2064B5E0D}" type="datetime3">
              <a:rPr lang="en-US" smtClean="0"/>
              <a:t>13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181585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F035339-9F94-47CD-A8DD-29D386833A3F}" type="datetime3">
              <a:rPr lang="en-US" smtClean="0"/>
              <a:t>13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797549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4D1EAF8-C55B-4E4B-BE8C-4FC4388E3453}" type="slidenum">
              <a:rPr lang="en-US" altLang="zh-CN" sz="1300" smtClean="0"/>
              <a:pPr>
                <a:spcBef>
                  <a:spcPct val="0"/>
                </a:spcBef>
              </a:pPr>
              <a:t>44</a:t>
            </a:fld>
            <a:endParaRPr lang="en-US" altLang="zh-CN" sz="1300" smtClean="0"/>
          </a:p>
        </p:txBody>
      </p:sp>
      <p:sp>
        <p:nvSpPr>
          <p:cNvPr id="7270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7CD0732D-022B-4AB6-8AC4-D75A4CDB29D0}" type="slidenum">
              <a:rPr lang="en-US" altLang="zh-CN" sz="1300"/>
              <a:pPr algn="r" eaLnBrk="1" hangingPunct="1">
                <a:spcBef>
                  <a:spcPct val="0"/>
                </a:spcBef>
              </a:pPr>
              <a:t>44</a:t>
            </a:fld>
            <a:endParaRPr lang="en-US" altLang="zh-CN" sz="1300"/>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57230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FE839E0-CEF6-479D-AD95-5D243C6881E3}" type="slidenum">
              <a:rPr lang="en-US" altLang="zh-CN" sz="1300" smtClean="0"/>
              <a:pPr>
                <a:spcBef>
                  <a:spcPct val="0"/>
                </a:spcBef>
              </a:pPr>
              <a:t>46</a:t>
            </a:fld>
            <a:endParaRPr lang="en-US" altLang="zh-CN" sz="1300" smtClean="0"/>
          </a:p>
        </p:txBody>
      </p:sp>
      <p:sp>
        <p:nvSpPr>
          <p:cNvPr id="7577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F05613C3-ABE2-4EF9-ADCB-653B28621F52}" type="slidenum">
              <a:rPr lang="en-US" altLang="zh-CN" sz="1300"/>
              <a:pPr algn="r" eaLnBrk="1" hangingPunct="1">
                <a:spcBef>
                  <a:spcPct val="0"/>
                </a:spcBef>
              </a:pPr>
              <a:t>46</a:t>
            </a:fld>
            <a:endParaRPr lang="en-US" altLang="zh-CN" sz="1300"/>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86248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C802CA-A714-4461-ADB3-316076B34BA6}" type="slidenum">
              <a:rPr lang="en-US" altLang="zh-CN" sz="1300" smtClean="0"/>
              <a:pPr>
                <a:spcBef>
                  <a:spcPct val="0"/>
                </a:spcBef>
              </a:pPr>
              <a:t>47</a:t>
            </a:fld>
            <a:endParaRPr lang="en-US" altLang="zh-CN" sz="1300" smtClean="0"/>
          </a:p>
        </p:txBody>
      </p:sp>
      <p:sp>
        <p:nvSpPr>
          <p:cNvPr id="7782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FDC04E32-B9C9-478E-82CF-462F11FD8475}" type="slidenum">
              <a:rPr lang="en-US" altLang="zh-CN" sz="1300"/>
              <a:pPr algn="r" eaLnBrk="1" hangingPunct="1">
                <a:spcBef>
                  <a:spcPct val="0"/>
                </a:spcBef>
              </a:pPr>
              <a:t>47</a:t>
            </a:fld>
            <a:endParaRPr lang="en-US" altLang="zh-CN" sz="1300"/>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49486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EA9B942-DBAB-4124-B2EA-A79D2DFFFA58}" type="slidenum">
              <a:rPr lang="en-US" altLang="zh-CN" sz="1300" smtClean="0"/>
              <a:pPr>
                <a:spcBef>
                  <a:spcPct val="0"/>
                </a:spcBef>
              </a:pPr>
              <a:t>48</a:t>
            </a:fld>
            <a:endParaRPr lang="en-US" altLang="zh-CN" sz="1300" smtClean="0"/>
          </a:p>
        </p:txBody>
      </p:sp>
      <p:sp>
        <p:nvSpPr>
          <p:cNvPr id="7987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0EBF76A-A8C6-4845-88B1-FB8B82FBC933}" type="slidenum">
              <a:rPr lang="en-US" altLang="zh-CN" sz="1300"/>
              <a:pPr algn="r" eaLnBrk="1" hangingPunct="1">
                <a:spcBef>
                  <a:spcPct val="0"/>
                </a:spcBef>
              </a:pPr>
              <a:t>48</a:t>
            </a:fld>
            <a:endParaRPr lang="en-US" altLang="zh-CN" sz="1300"/>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53419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8673EAC-59D0-4DE5-BC59-CD21F3649702}" type="slidenum">
              <a:rPr lang="en-US" altLang="zh-CN" sz="1300" smtClean="0"/>
              <a:pPr>
                <a:spcBef>
                  <a:spcPct val="0"/>
                </a:spcBef>
              </a:pPr>
              <a:t>49</a:t>
            </a:fld>
            <a:endParaRPr lang="en-US" altLang="zh-CN" sz="1300" smtClean="0"/>
          </a:p>
        </p:txBody>
      </p:sp>
      <p:sp>
        <p:nvSpPr>
          <p:cNvPr id="8192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D77C47AA-5DDC-4C4F-A826-33A048383294}" type="slidenum">
              <a:rPr lang="en-US" altLang="zh-CN" sz="1300"/>
              <a:pPr algn="r" eaLnBrk="1" hangingPunct="1">
                <a:spcBef>
                  <a:spcPct val="0"/>
                </a:spcBef>
              </a:pPr>
              <a:t>49</a:t>
            </a:fld>
            <a:endParaRPr lang="en-US" altLang="zh-CN" sz="1300"/>
          </a:p>
        </p:txBody>
      </p:sp>
      <p:sp>
        <p:nvSpPr>
          <p:cNvPr id="81924"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smtClean="0"/>
              <a:t>Invalid:</a:t>
            </a:r>
          </a:p>
          <a:p>
            <a:pPr eaLnBrk="1" hangingPunct="1"/>
            <a:r>
              <a:rPr lang="en-US" altLang="zh-CN" smtClean="0"/>
              <a:t>read =&gt; shared</a:t>
            </a:r>
          </a:p>
          <a:p>
            <a:pPr eaLnBrk="1" hangingPunct="1"/>
            <a:r>
              <a:rPr lang="en-US" altLang="zh-CN" smtClean="0"/>
              <a:t>write =&gt; dirty</a:t>
            </a:r>
          </a:p>
          <a:p>
            <a:pPr eaLnBrk="1" hangingPunct="1"/>
            <a:endParaRPr lang="en-US" altLang="zh-CN" smtClean="0"/>
          </a:p>
          <a:p>
            <a:pPr eaLnBrk="1" hangingPunct="1"/>
            <a:r>
              <a:rPr lang="en-US" altLang="zh-CN" smtClean="0"/>
              <a:t>shared looks the same</a:t>
            </a:r>
          </a:p>
        </p:txBody>
      </p:sp>
      <p:sp>
        <p:nvSpPr>
          <p:cNvPr id="81925"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3077867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6B031D-E03E-407C-A95D-26C6ECEEBA9B}" type="slidenum">
              <a:rPr lang="en-US" altLang="zh-CN" sz="1300" smtClean="0"/>
              <a:pPr>
                <a:spcBef>
                  <a:spcPct val="0"/>
                </a:spcBef>
              </a:pPr>
              <a:t>21</a:t>
            </a:fld>
            <a:endParaRPr lang="en-US" altLang="zh-CN" sz="1300" smtClean="0"/>
          </a:p>
        </p:txBody>
      </p:sp>
      <p:sp>
        <p:nvSpPr>
          <p:cNvPr id="52227"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821" tIns="48052" rIns="97821" bIns="48052"/>
          <a:lstStyle/>
          <a:p>
            <a:pPr eaLnBrk="1" hangingPunct="1"/>
            <a:r>
              <a:rPr lang="en-US" altLang="en-US" smtClean="0"/>
              <a:t>Invalid:</a:t>
            </a:r>
          </a:p>
          <a:p>
            <a:pPr eaLnBrk="1" hangingPunct="1"/>
            <a:r>
              <a:rPr lang="en-US" altLang="en-US" smtClean="0"/>
              <a:t>read =&gt; shared</a:t>
            </a:r>
          </a:p>
          <a:p>
            <a:pPr eaLnBrk="1" hangingPunct="1"/>
            <a:r>
              <a:rPr lang="en-US" altLang="en-US" smtClean="0"/>
              <a:t>write =&gt; dirty</a:t>
            </a:r>
          </a:p>
          <a:p>
            <a:pPr eaLnBrk="1" hangingPunct="1"/>
            <a:endParaRPr lang="en-US" altLang="en-US" smtClean="0"/>
          </a:p>
          <a:p>
            <a:pPr eaLnBrk="1" hangingPunct="1"/>
            <a:r>
              <a:rPr lang="en-US" altLang="en-US" smtClean="0"/>
              <a:t>shared looks the same</a:t>
            </a:r>
          </a:p>
        </p:txBody>
      </p:sp>
      <p:sp>
        <p:nvSpPr>
          <p:cNvPr id="52228"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1032539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229CE44-8A50-4980-8CAC-0C2ECC56C015}" type="slidenum">
              <a:rPr lang="en-US" altLang="zh-CN" sz="1300" smtClean="0"/>
              <a:pPr>
                <a:spcBef>
                  <a:spcPct val="0"/>
                </a:spcBef>
              </a:pPr>
              <a:t>50</a:t>
            </a:fld>
            <a:endParaRPr lang="en-US" altLang="zh-CN" sz="1300" smtClean="0"/>
          </a:p>
        </p:txBody>
      </p:sp>
      <p:sp>
        <p:nvSpPr>
          <p:cNvPr id="8397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E70DA9A1-8F13-48E3-933C-034B6496AC60}" type="slidenum">
              <a:rPr lang="en-US" altLang="zh-CN" sz="1300"/>
              <a:pPr algn="r" eaLnBrk="1" hangingPunct="1">
                <a:spcBef>
                  <a:spcPct val="0"/>
                </a:spcBef>
              </a:pPr>
              <a:t>50</a:t>
            </a:fld>
            <a:endParaRPr lang="en-US" altLang="zh-CN" sz="1300"/>
          </a:p>
        </p:txBody>
      </p:sp>
      <p:sp>
        <p:nvSpPr>
          <p:cNvPr id="83972"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smtClean="0"/>
              <a:t>Invalid:</a:t>
            </a:r>
          </a:p>
          <a:p>
            <a:pPr eaLnBrk="1" hangingPunct="1"/>
            <a:r>
              <a:rPr lang="en-US" altLang="zh-CN" smtClean="0"/>
              <a:t>read =&gt; shared</a:t>
            </a:r>
          </a:p>
          <a:p>
            <a:pPr eaLnBrk="1" hangingPunct="1"/>
            <a:r>
              <a:rPr lang="en-US" altLang="zh-CN" smtClean="0"/>
              <a:t>write =&gt; dirty</a:t>
            </a:r>
          </a:p>
          <a:p>
            <a:pPr eaLnBrk="1" hangingPunct="1"/>
            <a:endParaRPr lang="en-US" altLang="zh-CN" smtClean="0"/>
          </a:p>
          <a:p>
            <a:pPr eaLnBrk="1" hangingPunct="1"/>
            <a:r>
              <a:rPr lang="en-US" altLang="zh-CN" smtClean="0"/>
              <a:t>shared looks the same</a:t>
            </a:r>
          </a:p>
        </p:txBody>
      </p:sp>
      <p:sp>
        <p:nvSpPr>
          <p:cNvPr id="83973"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2592439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9ECEECC-F32B-45E1-97CD-A7F84F3068B4}" type="slidenum">
              <a:rPr lang="en-US" altLang="zh-CN" sz="1300" smtClean="0"/>
              <a:pPr>
                <a:spcBef>
                  <a:spcPct val="0"/>
                </a:spcBef>
              </a:pPr>
              <a:t>51</a:t>
            </a:fld>
            <a:endParaRPr lang="en-US" altLang="zh-CN" sz="1300" smtClean="0"/>
          </a:p>
        </p:txBody>
      </p:sp>
      <p:sp>
        <p:nvSpPr>
          <p:cNvPr id="8601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E31E89B8-7905-4793-98F9-46AD744F2139}" type="slidenum">
              <a:rPr lang="en-US" altLang="zh-CN" sz="1300"/>
              <a:pPr algn="r" eaLnBrk="1" hangingPunct="1">
                <a:spcBef>
                  <a:spcPct val="0"/>
                </a:spcBef>
              </a:pPr>
              <a:t>51</a:t>
            </a:fld>
            <a:endParaRPr lang="en-US" altLang="zh-CN" sz="1300"/>
          </a:p>
        </p:txBody>
      </p:sp>
      <p:sp>
        <p:nvSpPr>
          <p:cNvPr id="86020"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smtClean="0"/>
              <a:t>Invalid:</a:t>
            </a:r>
          </a:p>
          <a:p>
            <a:pPr eaLnBrk="1" hangingPunct="1"/>
            <a:r>
              <a:rPr lang="en-US" altLang="zh-CN" smtClean="0"/>
              <a:t>read =&gt; shared</a:t>
            </a:r>
          </a:p>
          <a:p>
            <a:pPr eaLnBrk="1" hangingPunct="1"/>
            <a:r>
              <a:rPr lang="en-US" altLang="zh-CN" smtClean="0"/>
              <a:t>write =&gt; dirty</a:t>
            </a:r>
          </a:p>
          <a:p>
            <a:pPr eaLnBrk="1" hangingPunct="1"/>
            <a:endParaRPr lang="en-US" altLang="zh-CN" smtClean="0"/>
          </a:p>
          <a:p>
            <a:pPr eaLnBrk="1" hangingPunct="1"/>
            <a:r>
              <a:rPr lang="en-US" altLang="zh-CN" smtClean="0"/>
              <a:t>shared looks the same</a:t>
            </a:r>
          </a:p>
        </p:txBody>
      </p:sp>
      <p:sp>
        <p:nvSpPr>
          <p:cNvPr id="86021"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1225349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194893D-6CEC-4D5E-8D86-74DE6641032D}" type="slidenum">
              <a:rPr lang="en-US" altLang="zh-CN" sz="1300" smtClean="0"/>
              <a:pPr>
                <a:spcBef>
                  <a:spcPct val="0"/>
                </a:spcBef>
              </a:pPr>
              <a:t>52</a:t>
            </a:fld>
            <a:endParaRPr lang="en-US" altLang="zh-CN" sz="1300" smtClean="0"/>
          </a:p>
        </p:txBody>
      </p:sp>
      <p:sp>
        <p:nvSpPr>
          <p:cNvPr id="8806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D5E28601-0260-4538-AEB8-EE6E6F94598E}" type="slidenum">
              <a:rPr lang="en-US" altLang="zh-CN" sz="1300"/>
              <a:pPr algn="r" eaLnBrk="1" hangingPunct="1">
                <a:spcBef>
                  <a:spcPct val="0"/>
                </a:spcBef>
              </a:pPr>
              <a:t>52</a:t>
            </a:fld>
            <a:endParaRPr lang="en-US" altLang="zh-CN" sz="1300"/>
          </a:p>
        </p:txBody>
      </p:sp>
      <p:sp>
        <p:nvSpPr>
          <p:cNvPr id="88068"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smtClean="0"/>
              <a:t>Invalid:</a:t>
            </a:r>
          </a:p>
          <a:p>
            <a:pPr eaLnBrk="1" hangingPunct="1"/>
            <a:r>
              <a:rPr lang="en-US" altLang="zh-CN" smtClean="0"/>
              <a:t>read =&gt; shared</a:t>
            </a:r>
          </a:p>
          <a:p>
            <a:pPr eaLnBrk="1" hangingPunct="1"/>
            <a:r>
              <a:rPr lang="en-US" altLang="zh-CN" smtClean="0"/>
              <a:t>write =&gt; dirty</a:t>
            </a:r>
          </a:p>
          <a:p>
            <a:pPr eaLnBrk="1" hangingPunct="1"/>
            <a:endParaRPr lang="en-US" altLang="zh-CN" smtClean="0"/>
          </a:p>
          <a:p>
            <a:pPr eaLnBrk="1" hangingPunct="1"/>
            <a:r>
              <a:rPr lang="en-US" altLang="zh-CN" smtClean="0"/>
              <a:t>shared looks the same</a:t>
            </a:r>
          </a:p>
        </p:txBody>
      </p:sp>
      <p:sp>
        <p:nvSpPr>
          <p:cNvPr id="88069"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1423930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B763830-DFA5-4CA3-9B96-65682D9FEDA6}" type="slidenum">
              <a:rPr lang="en-US" altLang="zh-CN" sz="1300" smtClean="0"/>
              <a:pPr>
                <a:spcBef>
                  <a:spcPct val="0"/>
                </a:spcBef>
              </a:pPr>
              <a:t>53</a:t>
            </a:fld>
            <a:endParaRPr lang="en-US" altLang="zh-CN" sz="1300" smtClean="0"/>
          </a:p>
        </p:txBody>
      </p:sp>
      <p:sp>
        <p:nvSpPr>
          <p:cNvPr id="9011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383CA6F7-05CF-435D-B752-CE0905419AAB}" type="slidenum">
              <a:rPr lang="en-US" altLang="zh-CN" sz="1300"/>
              <a:pPr algn="r" eaLnBrk="1" hangingPunct="1">
                <a:spcBef>
                  <a:spcPct val="0"/>
                </a:spcBef>
              </a:pPr>
              <a:t>53</a:t>
            </a:fld>
            <a:endParaRPr lang="en-US" altLang="zh-CN" sz="1300"/>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1886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36CB705-7762-49EE-99A5-287B8BAAFCED}" type="slidenum">
              <a:rPr lang="en-US" altLang="zh-CN" sz="1300" smtClean="0"/>
              <a:pPr>
                <a:spcBef>
                  <a:spcPct val="0"/>
                </a:spcBef>
              </a:pPr>
              <a:t>54</a:t>
            </a:fld>
            <a:endParaRPr lang="en-US" altLang="zh-CN" sz="1300" smtClean="0"/>
          </a:p>
        </p:txBody>
      </p:sp>
      <p:sp>
        <p:nvSpPr>
          <p:cNvPr id="9216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0DAF0E3F-1F92-4C7D-9854-6C929758B82F}" type="slidenum">
              <a:rPr lang="en-US" altLang="zh-CN" sz="1300"/>
              <a:pPr algn="r" eaLnBrk="1" hangingPunct="1">
                <a:spcBef>
                  <a:spcPct val="0"/>
                </a:spcBef>
              </a:pPr>
              <a:t>54</a:t>
            </a:fld>
            <a:endParaRPr lang="en-US" altLang="zh-CN" sz="1300"/>
          </a:p>
        </p:txBody>
      </p:sp>
      <p:sp>
        <p:nvSpPr>
          <p:cNvPr id="92164"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smtClean="0"/>
              <a:t>Invalid:</a:t>
            </a:r>
          </a:p>
          <a:p>
            <a:pPr eaLnBrk="1" hangingPunct="1"/>
            <a:r>
              <a:rPr lang="en-US" altLang="zh-CN" smtClean="0"/>
              <a:t>read =&gt; shared</a:t>
            </a:r>
          </a:p>
          <a:p>
            <a:pPr eaLnBrk="1" hangingPunct="1"/>
            <a:r>
              <a:rPr lang="en-US" altLang="zh-CN" smtClean="0"/>
              <a:t>write =&gt; dirty</a:t>
            </a:r>
          </a:p>
          <a:p>
            <a:pPr eaLnBrk="1" hangingPunct="1"/>
            <a:endParaRPr lang="en-US" altLang="zh-CN" smtClean="0"/>
          </a:p>
          <a:p>
            <a:pPr eaLnBrk="1" hangingPunct="1"/>
            <a:r>
              <a:rPr lang="en-US" altLang="zh-CN" smtClean="0"/>
              <a:t>shared looks the same</a:t>
            </a:r>
          </a:p>
        </p:txBody>
      </p:sp>
      <p:sp>
        <p:nvSpPr>
          <p:cNvPr id="92165"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2656300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A8EAAD7-72E1-4BE6-8971-B01EAA50F6DE}" type="slidenum">
              <a:rPr lang="en-US" altLang="zh-CN" sz="1300" smtClean="0"/>
              <a:pPr>
                <a:spcBef>
                  <a:spcPct val="0"/>
                </a:spcBef>
              </a:pPr>
              <a:t>55</a:t>
            </a:fld>
            <a:endParaRPr lang="en-US" altLang="zh-CN" sz="1300" smtClean="0"/>
          </a:p>
        </p:txBody>
      </p:sp>
      <p:sp>
        <p:nvSpPr>
          <p:cNvPr id="9421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5E642E01-55BB-4881-A97A-7456AD56BF11}" type="slidenum">
              <a:rPr lang="en-US" altLang="zh-CN" sz="1300"/>
              <a:pPr algn="r" eaLnBrk="1" hangingPunct="1">
                <a:spcBef>
                  <a:spcPct val="0"/>
                </a:spcBef>
              </a:pPr>
              <a:t>55</a:t>
            </a:fld>
            <a:endParaRPr lang="en-US" altLang="zh-CN" sz="1300"/>
          </a:p>
        </p:txBody>
      </p:sp>
      <p:sp>
        <p:nvSpPr>
          <p:cNvPr id="94212"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smtClean="0"/>
              <a:t>Invalid:</a:t>
            </a:r>
          </a:p>
          <a:p>
            <a:pPr eaLnBrk="1" hangingPunct="1"/>
            <a:r>
              <a:rPr lang="en-US" altLang="zh-CN" smtClean="0"/>
              <a:t>read =&gt; shared</a:t>
            </a:r>
          </a:p>
          <a:p>
            <a:pPr eaLnBrk="1" hangingPunct="1"/>
            <a:r>
              <a:rPr lang="en-US" altLang="zh-CN" smtClean="0"/>
              <a:t>write =&gt; dirty</a:t>
            </a:r>
          </a:p>
          <a:p>
            <a:pPr eaLnBrk="1" hangingPunct="1"/>
            <a:endParaRPr lang="en-US" altLang="zh-CN" smtClean="0"/>
          </a:p>
          <a:p>
            <a:pPr eaLnBrk="1" hangingPunct="1"/>
            <a:r>
              <a:rPr lang="en-US" altLang="zh-CN" smtClean="0"/>
              <a:t>shared looks the same</a:t>
            </a:r>
          </a:p>
        </p:txBody>
      </p:sp>
      <p:sp>
        <p:nvSpPr>
          <p:cNvPr id="94213"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3600068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5323276-22A4-4B5B-B650-1FB09925E3D1}" type="slidenum">
              <a:rPr lang="en-US" altLang="zh-CN" sz="1300" smtClean="0"/>
              <a:pPr>
                <a:spcBef>
                  <a:spcPct val="0"/>
                </a:spcBef>
              </a:pPr>
              <a:t>56</a:t>
            </a:fld>
            <a:endParaRPr lang="en-US" altLang="zh-CN" sz="1300" smtClean="0"/>
          </a:p>
        </p:txBody>
      </p:sp>
      <p:sp>
        <p:nvSpPr>
          <p:cNvPr id="9625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3CF28A2C-3E33-4782-B488-52B09495E440}" type="slidenum">
              <a:rPr lang="en-US" altLang="zh-CN" sz="1300"/>
              <a:pPr algn="r" eaLnBrk="1" hangingPunct="1">
                <a:spcBef>
                  <a:spcPct val="0"/>
                </a:spcBef>
              </a:pPr>
              <a:t>56</a:t>
            </a:fld>
            <a:endParaRPr lang="en-US" altLang="zh-CN" sz="1300"/>
          </a:p>
        </p:txBody>
      </p:sp>
      <p:sp>
        <p:nvSpPr>
          <p:cNvPr id="96260"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smtClean="0"/>
              <a:t>Invalid:</a:t>
            </a:r>
          </a:p>
          <a:p>
            <a:pPr eaLnBrk="1" hangingPunct="1"/>
            <a:r>
              <a:rPr lang="en-US" altLang="zh-CN" smtClean="0"/>
              <a:t>read =&gt; shared</a:t>
            </a:r>
          </a:p>
          <a:p>
            <a:pPr eaLnBrk="1" hangingPunct="1"/>
            <a:r>
              <a:rPr lang="en-US" altLang="zh-CN" smtClean="0"/>
              <a:t>write =&gt; dirty</a:t>
            </a:r>
          </a:p>
          <a:p>
            <a:pPr eaLnBrk="1" hangingPunct="1"/>
            <a:endParaRPr lang="en-US" altLang="zh-CN" smtClean="0"/>
          </a:p>
          <a:p>
            <a:pPr eaLnBrk="1" hangingPunct="1"/>
            <a:r>
              <a:rPr lang="en-US" altLang="zh-CN" smtClean="0"/>
              <a:t>shared looks the same</a:t>
            </a:r>
          </a:p>
        </p:txBody>
      </p:sp>
      <p:sp>
        <p:nvSpPr>
          <p:cNvPr id="96261"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1479325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8C4A3C2-C675-4E4D-A227-00ED4317975D}" type="slidenum">
              <a:rPr lang="en-US" altLang="zh-CN" sz="1300" smtClean="0"/>
              <a:pPr>
                <a:spcBef>
                  <a:spcPct val="0"/>
                </a:spcBef>
              </a:pPr>
              <a:t>57</a:t>
            </a:fld>
            <a:endParaRPr lang="en-US" altLang="zh-CN" sz="1300" smtClean="0"/>
          </a:p>
        </p:txBody>
      </p:sp>
      <p:sp>
        <p:nvSpPr>
          <p:cNvPr id="9830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95C7B1B1-8027-417E-A595-2AFF7639FA92}" type="slidenum">
              <a:rPr lang="en-US" altLang="zh-CN" sz="1300"/>
              <a:pPr algn="r" eaLnBrk="1" hangingPunct="1">
                <a:spcBef>
                  <a:spcPct val="0"/>
                </a:spcBef>
              </a:pPr>
              <a:t>57</a:t>
            </a:fld>
            <a:endParaRPr lang="en-US" altLang="zh-CN" sz="1300"/>
          </a:p>
        </p:txBody>
      </p:sp>
      <p:sp>
        <p:nvSpPr>
          <p:cNvPr id="98308"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smtClean="0"/>
              <a:t>Invalid:</a:t>
            </a:r>
          </a:p>
          <a:p>
            <a:pPr eaLnBrk="1" hangingPunct="1"/>
            <a:r>
              <a:rPr lang="en-US" altLang="zh-CN" smtClean="0"/>
              <a:t>read =&gt; shared</a:t>
            </a:r>
          </a:p>
          <a:p>
            <a:pPr eaLnBrk="1" hangingPunct="1"/>
            <a:r>
              <a:rPr lang="en-US" altLang="zh-CN" smtClean="0"/>
              <a:t>write =&gt; dirty</a:t>
            </a:r>
          </a:p>
          <a:p>
            <a:pPr eaLnBrk="1" hangingPunct="1"/>
            <a:endParaRPr lang="en-US" altLang="zh-CN" smtClean="0"/>
          </a:p>
          <a:p>
            <a:pPr eaLnBrk="1" hangingPunct="1"/>
            <a:r>
              <a:rPr lang="en-US" altLang="zh-CN" smtClean="0"/>
              <a:t>shared looks the same</a:t>
            </a:r>
          </a:p>
        </p:txBody>
      </p:sp>
      <p:sp>
        <p:nvSpPr>
          <p:cNvPr id="98309"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410051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67BD913-4EBF-4D88-83BB-4C5E946CA1D6}" type="slidenum">
              <a:rPr lang="en-US" altLang="zh-CN" sz="1300" smtClean="0"/>
              <a:pPr>
                <a:spcBef>
                  <a:spcPct val="0"/>
                </a:spcBef>
              </a:pPr>
              <a:t>58</a:t>
            </a:fld>
            <a:endParaRPr lang="en-US" altLang="zh-CN" sz="1300" smtClean="0"/>
          </a:p>
        </p:txBody>
      </p:sp>
      <p:sp>
        <p:nvSpPr>
          <p:cNvPr id="10035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34B13B6E-C179-4AF1-99D4-3B5D0F83ED8C}" type="slidenum">
              <a:rPr lang="en-US" altLang="zh-CN" sz="1300"/>
              <a:pPr algn="r" eaLnBrk="1" hangingPunct="1">
                <a:spcBef>
                  <a:spcPct val="0"/>
                </a:spcBef>
              </a:pPr>
              <a:t>58</a:t>
            </a:fld>
            <a:endParaRPr lang="en-US" altLang="zh-CN" sz="130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57806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9195547-A09A-4F83-901A-D9DB83643D48}" type="slidenum">
              <a:rPr lang="en-US" altLang="zh-CN" sz="1300" smtClean="0"/>
              <a:pPr>
                <a:spcBef>
                  <a:spcPct val="0"/>
                </a:spcBef>
              </a:pPr>
              <a:t>59</a:t>
            </a:fld>
            <a:endParaRPr lang="en-US" altLang="zh-CN" sz="1300" smtClean="0"/>
          </a:p>
        </p:txBody>
      </p:sp>
      <p:sp>
        <p:nvSpPr>
          <p:cNvPr id="10240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E2BEBEF-8667-4A28-8B71-A244914AC5F1}" type="slidenum">
              <a:rPr lang="en-US" altLang="zh-CN" sz="1300"/>
              <a:pPr algn="r" eaLnBrk="1" hangingPunct="1">
                <a:spcBef>
                  <a:spcPct val="0"/>
                </a:spcBef>
              </a:pPr>
              <a:t>59</a:t>
            </a:fld>
            <a:endParaRPr lang="en-US" altLang="zh-CN" sz="1300"/>
          </a:p>
        </p:txBody>
      </p:sp>
      <p:sp>
        <p:nvSpPr>
          <p:cNvPr id="102404" name="Rectangle 2"/>
          <p:cNvSpPr>
            <a:spLocks noGrp="1" noRot="1" noChangeAspect="1" noChangeArrowheads="1" noTextEdit="1"/>
          </p:cNvSpPr>
          <p:nvPr>
            <p:ph type="sldImg"/>
          </p:nvPr>
        </p:nvSpPr>
        <p:spPr>
          <a:ln/>
        </p:spPr>
      </p:sp>
      <p:sp>
        <p:nvSpPr>
          <p:cNvPr id="102405"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19120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4958569-56B1-4159-9A0D-FA6B7B14DD91}" type="slidenum">
              <a:rPr lang="en-US" altLang="zh-CN" sz="1300" smtClean="0"/>
              <a:pPr>
                <a:spcBef>
                  <a:spcPct val="0"/>
                </a:spcBef>
              </a:pPr>
              <a:t>23</a:t>
            </a:fld>
            <a:endParaRPr lang="en-US" altLang="zh-CN" sz="1300" smtClean="0"/>
          </a:p>
        </p:txBody>
      </p:sp>
      <p:sp>
        <p:nvSpPr>
          <p:cNvPr id="55299"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821" tIns="48052" rIns="97821" bIns="48052"/>
          <a:lstStyle/>
          <a:p>
            <a:pPr eaLnBrk="1" hangingPunct="1"/>
            <a:r>
              <a:rPr lang="en-US" altLang="en-US" smtClean="0"/>
              <a:t>Invalid:</a:t>
            </a:r>
          </a:p>
          <a:p>
            <a:pPr eaLnBrk="1" hangingPunct="1"/>
            <a:r>
              <a:rPr lang="en-US" altLang="en-US" smtClean="0"/>
              <a:t>read =&gt; shared</a:t>
            </a:r>
          </a:p>
          <a:p>
            <a:pPr eaLnBrk="1" hangingPunct="1"/>
            <a:r>
              <a:rPr lang="en-US" altLang="en-US" smtClean="0"/>
              <a:t>write =&gt; dirty</a:t>
            </a:r>
          </a:p>
          <a:p>
            <a:pPr eaLnBrk="1" hangingPunct="1"/>
            <a:endParaRPr lang="en-US" altLang="en-US" smtClean="0"/>
          </a:p>
          <a:p>
            <a:pPr eaLnBrk="1" hangingPunct="1"/>
            <a:r>
              <a:rPr lang="en-US" altLang="en-US" smtClean="0"/>
              <a:t>shared looks the same</a:t>
            </a:r>
          </a:p>
        </p:txBody>
      </p:sp>
      <p:sp>
        <p:nvSpPr>
          <p:cNvPr id="55300"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37524890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095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fld id="{A908D1F6-C8B8-40F6-B988-25524652DEF6}" type="slidenum">
              <a:rPr lang="zh-CN" altLang="en-US" sz="1300" smtClean="0">
                <a:solidFill>
                  <a:srgbClr val="000000"/>
                </a:solidFill>
              </a:rPr>
              <a:pPr/>
              <a:t>65</a:t>
            </a:fld>
            <a:endParaRPr lang="zh-CN" altLang="en-US" sz="1300" smtClean="0">
              <a:solidFill>
                <a:srgbClr val="000000"/>
              </a:solidFill>
            </a:endParaRPr>
          </a:p>
        </p:txBody>
      </p:sp>
    </p:spTree>
    <p:extLst>
      <p:ext uri="{BB962C8B-B14F-4D97-AF65-F5344CB8AC3E}">
        <p14:creationId xmlns:p14="http://schemas.microsoft.com/office/powerpoint/2010/main" val="3153720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16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fld id="{054D20B1-8398-43D2-A812-40C9921AC6A1}" type="slidenum">
              <a:rPr lang="zh-CN" altLang="en-US" sz="1300" smtClean="0">
                <a:solidFill>
                  <a:srgbClr val="000000"/>
                </a:solidFill>
              </a:rPr>
              <a:pPr/>
              <a:t>66</a:t>
            </a:fld>
            <a:endParaRPr lang="zh-CN" altLang="en-US" sz="1300" smtClean="0">
              <a:solidFill>
                <a:srgbClr val="000000"/>
              </a:solidFill>
            </a:endParaRPr>
          </a:p>
        </p:txBody>
      </p:sp>
    </p:spTree>
    <p:extLst>
      <p:ext uri="{BB962C8B-B14F-4D97-AF65-F5344CB8AC3E}">
        <p14:creationId xmlns:p14="http://schemas.microsoft.com/office/powerpoint/2010/main" val="14265071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46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fld id="{6B31307D-124A-43FE-B5D3-C44268F208F5}" type="slidenum">
              <a:rPr lang="zh-CN" altLang="en-US" sz="1300" smtClean="0">
                <a:solidFill>
                  <a:srgbClr val="000000"/>
                </a:solidFill>
              </a:rPr>
              <a:pPr/>
              <a:t>68</a:t>
            </a:fld>
            <a:endParaRPr lang="zh-CN" altLang="en-US" sz="1300" smtClean="0">
              <a:solidFill>
                <a:srgbClr val="000000"/>
              </a:solidFill>
            </a:endParaRPr>
          </a:p>
        </p:txBody>
      </p:sp>
    </p:spTree>
    <p:extLst>
      <p:ext uri="{BB962C8B-B14F-4D97-AF65-F5344CB8AC3E}">
        <p14:creationId xmlns:p14="http://schemas.microsoft.com/office/powerpoint/2010/main" val="22215637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77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fld id="{557854D9-C07A-4676-862C-BCB6E854468A}" type="slidenum">
              <a:rPr lang="zh-CN" altLang="en-US" sz="1300" smtClean="0">
                <a:solidFill>
                  <a:srgbClr val="000000"/>
                </a:solidFill>
              </a:rPr>
              <a:pPr/>
              <a:t>70</a:t>
            </a:fld>
            <a:endParaRPr lang="zh-CN" altLang="en-US" sz="1300" smtClean="0">
              <a:solidFill>
                <a:srgbClr val="000000"/>
              </a:solidFill>
            </a:endParaRPr>
          </a:p>
        </p:txBody>
      </p:sp>
    </p:spTree>
    <p:extLst>
      <p:ext uri="{BB962C8B-B14F-4D97-AF65-F5344CB8AC3E}">
        <p14:creationId xmlns:p14="http://schemas.microsoft.com/office/powerpoint/2010/main" val="3106079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208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fld id="{92D08669-D9FE-4B26-8756-715F35428FF0}" type="slidenum">
              <a:rPr lang="zh-CN" altLang="en-US" sz="1300" smtClean="0">
                <a:solidFill>
                  <a:srgbClr val="000000"/>
                </a:solidFill>
              </a:rPr>
              <a:pPr/>
              <a:t>72</a:t>
            </a:fld>
            <a:endParaRPr lang="zh-CN" altLang="en-US" sz="1300" smtClean="0">
              <a:solidFill>
                <a:srgbClr val="000000"/>
              </a:solidFill>
            </a:endParaRPr>
          </a:p>
        </p:txBody>
      </p:sp>
    </p:spTree>
    <p:extLst>
      <p:ext uri="{BB962C8B-B14F-4D97-AF65-F5344CB8AC3E}">
        <p14:creationId xmlns:p14="http://schemas.microsoft.com/office/powerpoint/2010/main" val="36981839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47E4254-0A86-477A-92FE-3FBDB65FBD1A}" type="slidenum">
              <a:rPr lang="en-US" altLang="zh-CN" sz="1300" smtClean="0"/>
              <a:pPr>
                <a:spcBef>
                  <a:spcPct val="0"/>
                </a:spcBef>
              </a:pPr>
              <a:t>74</a:t>
            </a:fld>
            <a:endParaRPr lang="en-US" altLang="zh-CN" sz="1300" smtClean="0"/>
          </a:p>
        </p:txBody>
      </p:sp>
      <p:sp>
        <p:nvSpPr>
          <p:cNvPr id="123907"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4D69CA94-8289-4431-A2E5-EFCD265E27E8}" type="slidenum">
              <a:rPr lang="en-US" altLang="zh-CN" sz="1300"/>
              <a:pPr algn="r" eaLnBrk="1" hangingPunct="1">
                <a:spcBef>
                  <a:spcPct val="0"/>
                </a:spcBef>
              </a:pPr>
              <a:t>74</a:t>
            </a:fld>
            <a:endParaRPr lang="en-US" altLang="zh-CN" sz="1300"/>
          </a:p>
        </p:txBody>
      </p:sp>
      <p:sp>
        <p:nvSpPr>
          <p:cNvPr id="123908" name="Rectangle 2"/>
          <p:cNvSpPr>
            <a:spLocks noGrp="1" noRot="1" noChangeAspect="1" noChangeArrowheads="1" noTextEdit="1"/>
          </p:cNvSpPr>
          <p:nvPr>
            <p:ph type="sldImg"/>
          </p:nvPr>
        </p:nvSpPr>
        <p:spPr>
          <a:ln/>
        </p:spPr>
      </p:sp>
      <p:sp>
        <p:nvSpPr>
          <p:cNvPr id="123909"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298579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0B80EF2-1F71-4688-B740-43B02C084CAA}" type="slidenum">
              <a:rPr lang="en-US" altLang="zh-CN" sz="1300" smtClean="0"/>
              <a:pPr>
                <a:spcBef>
                  <a:spcPct val="0"/>
                </a:spcBef>
              </a:pPr>
              <a:t>75</a:t>
            </a:fld>
            <a:endParaRPr lang="en-US" altLang="zh-CN" sz="1300" smtClean="0"/>
          </a:p>
        </p:txBody>
      </p:sp>
      <p:sp>
        <p:nvSpPr>
          <p:cNvPr id="125955"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86DB2A67-F527-4B91-A2DE-22369C4A4668}" type="slidenum">
              <a:rPr lang="en-US" altLang="zh-CN" sz="1300"/>
              <a:pPr algn="r" eaLnBrk="1" hangingPunct="1">
                <a:spcBef>
                  <a:spcPct val="0"/>
                </a:spcBef>
              </a:pPr>
              <a:t>75</a:t>
            </a:fld>
            <a:endParaRPr lang="en-US" altLang="zh-CN" sz="1300"/>
          </a:p>
        </p:txBody>
      </p:sp>
      <p:sp>
        <p:nvSpPr>
          <p:cNvPr id="125956" name="Rectangle 2"/>
          <p:cNvSpPr>
            <a:spLocks noGrp="1" noRot="1" noChangeAspect="1" noChangeArrowheads="1" noTextEdit="1"/>
          </p:cNvSpPr>
          <p:nvPr>
            <p:ph type="sldImg"/>
          </p:nvPr>
        </p:nvSpPr>
        <p:spPr>
          <a:ln/>
        </p:spPr>
      </p:sp>
      <p:sp>
        <p:nvSpPr>
          <p:cNvPr id="125957"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68323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14F5D02-3594-424D-8ADA-3D3876C83D30}" type="slidenum">
              <a:rPr lang="en-US" altLang="zh-CN" sz="1300" smtClean="0"/>
              <a:pPr>
                <a:spcBef>
                  <a:spcPct val="0"/>
                </a:spcBef>
              </a:pPr>
              <a:t>76</a:t>
            </a:fld>
            <a:endParaRPr lang="en-US" altLang="zh-CN" sz="1300" smtClean="0"/>
          </a:p>
        </p:txBody>
      </p:sp>
      <p:sp>
        <p:nvSpPr>
          <p:cNvPr id="12800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BE457412-712B-4AD1-865A-F0BED7FD9BB7}" type="slidenum">
              <a:rPr lang="en-US" altLang="zh-CN" sz="1300"/>
              <a:pPr algn="r" eaLnBrk="1" hangingPunct="1">
                <a:spcBef>
                  <a:spcPct val="0"/>
                </a:spcBef>
              </a:pPr>
              <a:t>76</a:t>
            </a:fld>
            <a:endParaRPr lang="en-US" altLang="zh-CN" sz="1300"/>
          </a:p>
        </p:txBody>
      </p:sp>
      <p:sp>
        <p:nvSpPr>
          <p:cNvPr id="128004" name="Rectangle 2"/>
          <p:cNvSpPr>
            <a:spLocks noGrp="1" noRot="1" noChangeAspect="1" noChangeArrowheads="1" noTextEdit="1"/>
          </p:cNvSpPr>
          <p:nvPr>
            <p:ph type="sldImg"/>
          </p:nvPr>
        </p:nvSpPr>
        <p:spPr>
          <a:ln/>
        </p:spPr>
      </p:sp>
      <p:sp>
        <p:nvSpPr>
          <p:cNvPr id="128005"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11894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80B7A8E-B61E-4D57-B821-DC66D72FAE61}" type="slidenum">
              <a:rPr lang="en-US" altLang="zh-CN" sz="1300" smtClean="0"/>
              <a:pPr>
                <a:spcBef>
                  <a:spcPct val="0"/>
                </a:spcBef>
              </a:pPr>
              <a:t>77</a:t>
            </a:fld>
            <a:endParaRPr lang="en-US" altLang="zh-CN" sz="1300" smtClean="0"/>
          </a:p>
        </p:txBody>
      </p:sp>
      <p:sp>
        <p:nvSpPr>
          <p:cNvPr id="130051"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1D56A69A-4326-4568-94A8-C4C5740B377B}" type="slidenum">
              <a:rPr lang="en-US" altLang="zh-CN" sz="1300"/>
              <a:pPr algn="r" eaLnBrk="1" hangingPunct="1">
                <a:spcBef>
                  <a:spcPct val="0"/>
                </a:spcBef>
              </a:pPr>
              <a:t>77</a:t>
            </a:fld>
            <a:endParaRPr lang="en-US" altLang="zh-CN" sz="1300"/>
          </a:p>
        </p:txBody>
      </p:sp>
      <p:sp>
        <p:nvSpPr>
          <p:cNvPr id="130052" name="Rectangle 2"/>
          <p:cNvSpPr>
            <a:spLocks noGrp="1" noRot="1" noChangeAspect="1" noChangeArrowheads="1" noTextEdit="1"/>
          </p:cNvSpPr>
          <p:nvPr>
            <p:ph type="sldImg"/>
          </p:nvPr>
        </p:nvSpPr>
        <p:spPr>
          <a:ln/>
        </p:spPr>
      </p:sp>
      <p:sp>
        <p:nvSpPr>
          <p:cNvPr id="130053"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767215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B974F37-646A-412A-A3A4-17D439C30B7C}" type="slidenum">
              <a:rPr lang="en-US" altLang="zh-CN" sz="1300" smtClean="0"/>
              <a:pPr>
                <a:spcBef>
                  <a:spcPct val="0"/>
                </a:spcBef>
              </a:pPr>
              <a:t>78</a:t>
            </a:fld>
            <a:endParaRPr lang="en-US" altLang="zh-CN" sz="1300" smtClean="0"/>
          </a:p>
        </p:txBody>
      </p:sp>
      <p:sp>
        <p:nvSpPr>
          <p:cNvPr id="132099"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ADBF369D-1F67-42E5-BFA7-B718CFE2082C}" type="slidenum">
              <a:rPr lang="en-US" altLang="zh-CN" sz="1300"/>
              <a:pPr algn="r" eaLnBrk="1" hangingPunct="1">
                <a:spcBef>
                  <a:spcPct val="0"/>
                </a:spcBef>
              </a:pPr>
              <a:t>78</a:t>
            </a:fld>
            <a:endParaRPr lang="en-US" altLang="zh-CN" sz="1300"/>
          </a:p>
        </p:txBody>
      </p:sp>
      <p:sp>
        <p:nvSpPr>
          <p:cNvPr id="132100" name="Rectangle 2"/>
          <p:cNvSpPr>
            <a:spLocks noGrp="1" noRot="1" noChangeAspect="1" noChangeArrowheads="1" noTextEdit="1"/>
          </p:cNvSpPr>
          <p:nvPr>
            <p:ph type="sldImg"/>
          </p:nvPr>
        </p:nvSpPr>
        <p:spPr>
          <a:ln/>
        </p:spPr>
      </p:sp>
      <p:sp>
        <p:nvSpPr>
          <p:cNvPr id="132101"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74323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9052FFD-D8AF-4BD6-A62D-B44E5A073298}" type="slidenum">
              <a:rPr lang="en-US" altLang="zh-CN" sz="1300" smtClean="0"/>
              <a:pPr>
                <a:spcBef>
                  <a:spcPct val="0"/>
                </a:spcBef>
              </a:pPr>
              <a:t>25</a:t>
            </a:fld>
            <a:endParaRPr lang="en-US" altLang="zh-CN" sz="13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sz="1900" smtClean="0"/>
              <a:t>Assumes initial cache state </a:t>
            </a:r>
          </a:p>
          <a:p>
            <a:pPr>
              <a:spcBef>
                <a:spcPct val="0"/>
              </a:spcBef>
            </a:pPr>
            <a:r>
              <a:rPr lang="en-US" altLang="zh-CN" sz="1900" smtClean="0"/>
              <a:t>is invalid and A1 and A2 map </a:t>
            </a:r>
            <a:br>
              <a:rPr lang="en-US" altLang="zh-CN" sz="1900" smtClean="0"/>
            </a:br>
            <a:r>
              <a:rPr lang="en-US" altLang="zh-CN" sz="1900" smtClean="0"/>
              <a:t>to same cache block,</a:t>
            </a:r>
          </a:p>
          <a:p>
            <a:pPr>
              <a:spcBef>
                <a:spcPct val="0"/>
              </a:spcBef>
            </a:pPr>
            <a:r>
              <a:rPr lang="en-US" altLang="zh-CN" sz="1900" smtClean="0"/>
              <a:t>but A1 !=  A2.</a:t>
            </a:r>
          </a:p>
          <a:p>
            <a:pPr eaLnBrk="1" hangingPunct="1"/>
            <a:endParaRPr lang="en-US" altLang="zh-CN" smtClean="0"/>
          </a:p>
        </p:txBody>
      </p:sp>
    </p:spTree>
    <p:extLst>
      <p:ext uri="{BB962C8B-B14F-4D97-AF65-F5344CB8AC3E}">
        <p14:creationId xmlns:p14="http://schemas.microsoft.com/office/powerpoint/2010/main" val="39404347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2AABB18-2944-4E7F-8EFA-8B670DA56705}" type="slidenum">
              <a:rPr lang="en-US" altLang="zh-CN" sz="1300" smtClean="0"/>
              <a:pPr>
                <a:spcBef>
                  <a:spcPct val="0"/>
                </a:spcBef>
              </a:pPr>
              <a:t>83</a:t>
            </a:fld>
            <a:endParaRPr lang="en-US" altLang="zh-CN" sz="1300" smtClean="0"/>
          </a:p>
        </p:txBody>
      </p:sp>
      <p:sp>
        <p:nvSpPr>
          <p:cNvPr id="138243"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8CFA8E1F-2B5A-4298-AF94-24351B9953A1}" type="slidenum">
              <a:rPr lang="en-US" altLang="zh-CN" sz="1300"/>
              <a:pPr algn="r" eaLnBrk="1" hangingPunct="1">
                <a:spcBef>
                  <a:spcPct val="0"/>
                </a:spcBef>
              </a:pPr>
              <a:t>83</a:t>
            </a:fld>
            <a:endParaRPr lang="en-US" altLang="zh-CN" sz="1300"/>
          </a:p>
        </p:txBody>
      </p:sp>
      <p:sp>
        <p:nvSpPr>
          <p:cNvPr id="138244"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6" tIns="48148" rIns="98016" bIns="48148"/>
          <a:lstStyle/>
          <a:p>
            <a:pPr eaLnBrk="1" hangingPunct="1"/>
            <a:r>
              <a:rPr lang="en-US" altLang="zh-CN" smtClean="0"/>
              <a:t>Invalid:</a:t>
            </a:r>
          </a:p>
          <a:p>
            <a:pPr eaLnBrk="1" hangingPunct="1"/>
            <a:r>
              <a:rPr lang="en-US" altLang="zh-CN" smtClean="0"/>
              <a:t>read =&gt; shared</a:t>
            </a:r>
          </a:p>
          <a:p>
            <a:pPr eaLnBrk="1" hangingPunct="1"/>
            <a:r>
              <a:rPr lang="en-US" altLang="zh-CN" smtClean="0"/>
              <a:t>write =&gt; dirty</a:t>
            </a:r>
          </a:p>
          <a:p>
            <a:pPr eaLnBrk="1" hangingPunct="1"/>
            <a:endParaRPr lang="en-US" altLang="zh-CN" smtClean="0"/>
          </a:p>
          <a:p>
            <a:pPr eaLnBrk="1" hangingPunct="1"/>
            <a:r>
              <a:rPr lang="en-US" altLang="zh-CN" smtClean="0"/>
              <a:t>shared looks the same</a:t>
            </a:r>
          </a:p>
        </p:txBody>
      </p:sp>
      <p:sp>
        <p:nvSpPr>
          <p:cNvPr id="138245"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2531355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34D97D3-64DD-424D-BF0D-E2CCF26B6083}" type="slidenum">
              <a:rPr lang="en-US" altLang="zh-CN" sz="1300" smtClean="0"/>
              <a:pPr>
                <a:spcBef>
                  <a:spcPct val="0"/>
                </a:spcBef>
              </a:pPr>
              <a:t>29</a:t>
            </a:fld>
            <a:endParaRPr lang="en-US" altLang="zh-CN" sz="1300" smtClean="0"/>
          </a:p>
        </p:txBody>
      </p:sp>
      <p:sp>
        <p:nvSpPr>
          <p:cNvPr id="63491"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821" tIns="48052" rIns="97821" bIns="48052"/>
          <a:lstStyle/>
          <a:p>
            <a:pPr eaLnBrk="1" hangingPunct="1"/>
            <a:r>
              <a:rPr lang="en-US" altLang="en-US" smtClean="0"/>
              <a:t>Why write miss first?</a:t>
            </a:r>
          </a:p>
          <a:p>
            <a:pPr eaLnBrk="1" hangingPunct="1"/>
            <a:r>
              <a:rPr lang="en-US" altLang="en-US" smtClean="0"/>
              <a:t>Because in general, only write a piece of block, may need to read it first so that can have a full vblock; therefore, need to get </a:t>
            </a:r>
          </a:p>
          <a:p>
            <a:pPr eaLnBrk="1" hangingPunct="1"/>
            <a:r>
              <a:rPr lang="en-US" altLang="en-US" smtClean="0"/>
              <a:t>Write back is low priority event.</a:t>
            </a:r>
          </a:p>
        </p:txBody>
      </p:sp>
      <p:sp>
        <p:nvSpPr>
          <p:cNvPr id="63492" name="Rectangle 3"/>
          <p:cNvSpPr>
            <a:spLocks noGrp="1" noRot="1" noChangeAspect="1" noChangeArrowheads="1" noTextEdit="1"/>
          </p:cNvSpPr>
          <p:nvPr>
            <p:ph type="sldImg"/>
          </p:nvPr>
        </p:nvSpPr>
        <p:spPr>
          <a:xfrm>
            <a:off x="993775" y="768350"/>
            <a:ext cx="5114925" cy="3836988"/>
          </a:xfrm>
          <a:ln w="12700" cap="flat">
            <a:solidFill>
              <a:schemeClr val="tx1"/>
            </a:solidFill>
          </a:ln>
        </p:spPr>
      </p:sp>
    </p:spTree>
    <p:extLst>
      <p:ext uri="{BB962C8B-B14F-4D97-AF65-F5344CB8AC3E}">
        <p14:creationId xmlns:p14="http://schemas.microsoft.com/office/powerpoint/2010/main" val="3648552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837285D-2F7D-481D-9B72-5633854F7D9C}" type="slidenum">
              <a:rPr lang="en-US" altLang="zh-CN" sz="1300" smtClean="0"/>
              <a:pPr>
                <a:spcBef>
                  <a:spcPct val="0"/>
                </a:spcBef>
              </a:pPr>
              <a:t>32</a:t>
            </a:fld>
            <a:endParaRPr lang="en-US" altLang="zh-CN" sz="13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4663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1013E843-C905-4913-B105-FA8DCBE9DBE3}" type="datetime3">
              <a:rPr lang="en-US" smtClean="0"/>
              <a:t>13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837180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C9E5EAC7-CE4D-4D7D-9123-51BD9648A752}" type="datetime3">
              <a:rPr lang="en-US" smtClean="0"/>
              <a:t>13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918807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A69A9FCE-260D-45AB-B0B4-1DB7511FA5DE}" type="datetime3">
              <a:rPr lang="en-US" smtClean="0"/>
              <a:t>13 December 2021</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036583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08D3A83-6B41-4F9F-86B6-D464F4BA0CB3}" type="datetimeFigureOut">
              <a:rPr lang="zh-CN" altLang="en-US"/>
              <a:pPr>
                <a:defRPr/>
              </a:pPr>
              <a:t>2021/12/13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ABBD610D-0ABE-4307-9E96-CC6477E83692}" type="slidenum">
              <a:rPr lang="zh-CN" altLang="en-US"/>
              <a:pPr>
                <a:defRPr/>
              </a:pPr>
              <a:t>‹#›</a:t>
            </a:fld>
            <a:endParaRPr lang="zh-CN" altLang="en-US"/>
          </a:p>
        </p:txBody>
      </p:sp>
    </p:spTree>
    <p:extLst>
      <p:ext uri="{BB962C8B-B14F-4D97-AF65-F5344CB8AC3E}">
        <p14:creationId xmlns:p14="http://schemas.microsoft.com/office/powerpoint/2010/main" val="1897550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FD1FB7E2-C171-48E5-88EC-CA18FE915A19}" type="datetimeFigureOut">
              <a:rPr lang="zh-CN" altLang="en-US"/>
              <a:pPr>
                <a:defRPr/>
              </a:pPr>
              <a:t>2021/12/13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BA2EE0CA-7D9B-49BA-A4A5-7080078E3556}" type="slidenum">
              <a:rPr lang="zh-CN" altLang="en-US"/>
              <a:pPr>
                <a:defRPr/>
              </a:pPr>
              <a:t>‹#›</a:t>
            </a:fld>
            <a:endParaRPr lang="zh-CN" altLang="en-US"/>
          </a:p>
        </p:txBody>
      </p:sp>
    </p:spTree>
    <p:extLst>
      <p:ext uri="{BB962C8B-B14F-4D97-AF65-F5344CB8AC3E}">
        <p14:creationId xmlns:p14="http://schemas.microsoft.com/office/powerpoint/2010/main" val="157122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202348F-14E3-4EB2-A2E0-44CF1DBAD60A}" type="datetimeFigureOut">
              <a:rPr lang="zh-CN" altLang="en-US"/>
              <a:pPr>
                <a:defRPr/>
              </a:pPr>
              <a:t>2021/12/13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C0970BAD-00F8-4C0B-8D1C-1683181C3404}" type="slidenum">
              <a:rPr lang="zh-CN" altLang="en-US"/>
              <a:pPr>
                <a:defRPr/>
              </a:pPr>
              <a:t>‹#›</a:t>
            </a:fld>
            <a:endParaRPr lang="zh-CN" altLang="en-US"/>
          </a:p>
        </p:txBody>
      </p:sp>
    </p:spTree>
    <p:extLst>
      <p:ext uri="{BB962C8B-B14F-4D97-AF65-F5344CB8AC3E}">
        <p14:creationId xmlns:p14="http://schemas.microsoft.com/office/powerpoint/2010/main" val="1342351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雅典神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239" y="1341440"/>
            <a:ext cx="347345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Rectangle 2"/>
          <p:cNvSpPr>
            <a:spLocks noGrp="1" noRot="1" noChangeArrowheads="1"/>
          </p:cNvSpPr>
          <p:nvPr>
            <p:ph type="ctrTitle"/>
          </p:nvPr>
        </p:nvSpPr>
        <p:spPr>
          <a:xfrm>
            <a:off x="898526" y="1324816"/>
            <a:ext cx="3673475" cy="2016125"/>
          </a:xfrm>
          <a:noFill/>
        </p:spPr>
        <p:txBody>
          <a:bodyPr/>
          <a:lstStyle>
            <a:lvl1pPr>
              <a:defRPr>
                <a:latin typeface="Comic Sans MS" pitchFamily="66" charset="0"/>
              </a:defRPr>
            </a:lvl1pPr>
          </a:lstStyle>
          <a:p>
            <a:r>
              <a:rPr lang="zh-CN" altLang="en-US" smtClean="0"/>
              <a:t>单击此处编辑母版标题样式</a:t>
            </a:r>
            <a:endParaRPr lang="en-US" altLang="zh-CN"/>
          </a:p>
        </p:txBody>
      </p:sp>
      <p:sp>
        <p:nvSpPr>
          <p:cNvPr id="165894" name="Rectangle 6"/>
          <p:cNvSpPr>
            <a:spLocks noGrp="1" noRot="1" noChangeArrowheads="1"/>
          </p:cNvSpPr>
          <p:nvPr>
            <p:ph type="subTitle" idx="1"/>
          </p:nvPr>
        </p:nvSpPr>
        <p:spPr>
          <a:xfrm>
            <a:off x="747713" y="3943350"/>
            <a:ext cx="4752975" cy="2089150"/>
          </a:xfrm>
          <a:prstGeom prst="rect">
            <a:avLst/>
          </a:prstGeom>
        </p:spPr>
        <p:txBody>
          <a:bodyPr/>
          <a:lstStyle>
            <a:lvl1pPr marL="0" indent="0">
              <a:defRPr sz="1950">
                <a:solidFill>
                  <a:srgbClr val="0000FF"/>
                </a:solidFill>
                <a:latin typeface="Times New Roman" pitchFamily="18" charset="0"/>
                <a:ea typeface="楷体_GB2312" pitchFamily="49" charset="-122"/>
              </a:defRPr>
            </a:lvl1pPr>
          </a:lstStyle>
          <a:p>
            <a:r>
              <a:rPr lang="zh-CN" altLang="en-US" smtClean="0"/>
              <a:t>单击此处编辑母版副标题样式</a:t>
            </a:r>
            <a:endParaRPr lang="en-US" altLang="zh-CN" dirty="0"/>
          </a:p>
        </p:txBody>
      </p:sp>
    </p:spTree>
    <p:extLst>
      <p:ext uri="{BB962C8B-B14F-4D97-AF65-F5344CB8AC3E}">
        <p14:creationId xmlns:p14="http://schemas.microsoft.com/office/powerpoint/2010/main" val="4148125174"/>
      </p:ext>
    </p:extLst>
  </p:cSld>
  <p:clrMapOvr>
    <a:masterClrMapping/>
  </p:clrMapOvr>
  <p:transition spd="slow">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50826" y="1125540"/>
            <a:ext cx="8642350"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950817200"/>
      </p:ext>
    </p:extLst>
  </p:cSld>
  <p:clrMapOvr>
    <a:masterClrMapping/>
  </p:clrMapOvr>
  <p:transition spd="slow">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9F9E8FEE-81CA-4900-8C35-C83B63DF4912}" type="slidenum">
              <a:rPr lang="en-US" altLang="zh-CN" smtClean="0"/>
              <a:pPr>
                <a:defRPr/>
              </a:pPr>
              <a:t>‹#›</a:t>
            </a:fld>
            <a:r>
              <a:rPr lang="en-US" altLang="zh-CN" smtClean="0"/>
              <a:t>/20</a:t>
            </a:r>
            <a:endParaRPr lang="en-US" altLang="zh-CN"/>
          </a:p>
        </p:txBody>
      </p:sp>
    </p:spTree>
    <p:extLst>
      <p:ext uri="{BB962C8B-B14F-4D97-AF65-F5344CB8AC3E}">
        <p14:creationId xmlns:p14="http://schemas.microsoft.com/office/powerpoint/2010/main" val="2241865097"/>
      </p:ext>
    </p:extLst>
  </p:cSld>
  <p:clrMapOvr>
    <a:masterClrMapping/>
  </p:clrMapOvr>
  <p:transition spd="slow">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6"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8CADB06A-C83F-4E54-B9A9-752F933CC1AB}" type="slidenum">
              <a:rPr lang="en-US" altLang="zh-CN" smtClean="0"/>
              <a:pPr>
                <a:defRPr/>
              </a:pPr>
              <a:t>‹#›</a:t>
            </a:fld>
            <a:r>
              <a:rPr lang="en-US" altLang="zh-CN" smtClean="0"/>
              <a:t>/20</a:t>
            </a:r>
            <a:endParaRPr lang="en-US" altLang="zh-CN"/>
          </a:p>
        </p:txBody>
      </p:sp>
    </p:spTree>
    <p:extLst>
      <p:ext uri="{BB962C8B-B14F-4D97-AF65-F5344CB8AC3E}">
        <p14:creationId xmlns:p14="http://schemas.microsoft.com/office/powerpoint/2010/main" val="3403487635"/>
      </p:ext>
    </p:extLst>
  </p:cSld>
  <p:clrMapOvr>
    <a:masterClrMapping/>
  </p:clrMapOvr>
  <p:transition spd="slow">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7"/>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8" name="灯片编号占位符 8"/>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033056D9-9DB9-456C-8A98-95CD03BDB35F}" type="slidenum">
              <a:rPr lang="en-US" altLang="zh-CN" smtClean="0"/>
              <a:pPr>
                <a:defRPr/>
              </a:pPr>
              <a:t>‹#›</a:t>
            </a:fld>
            <a:r>
              <a:rPr lang="en-US" altLang="zh-CN" smtClean="0"/>
              <a:t>/20</a:t>
            </a:r>
            <a:endParaRPr lang="en-US" altLang="zh-CN"/>
          </a:p>
        </p:txBody>
      </p:sp>
    </p:spTree>
    <p:extLst>
      <p:ext uri="{BB962C8B-B14F-4D97-AF65-F5344CB8AC3E}">
        <p14:creationId xmlns:p14="http://schemas.microsoft.com/office/powerpoint/2010/main" val="3670526599"/>
      </p:ext>
    </p:extLst>
  </p:cSld>
  <p:clrMapOvr>
    <a:masterClrMapping/>
  </p:clrMapOvr>
  <p:transition spd="slow">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81172530"/>
      </p:ext>
    </p:extLst>
  </p:cSld>
  <p:clrMapOvr>
    <a:masterClrMapping/>
  </p:clrMapOvr>
  <p:transition spd="slow">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3" name="灯片编号占位符 3"/>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3BF4C36D-2564-467D-8D3E-D2A4029503F2}" type="slidenum">
              <a:rPr lang="en-US" altLang="zh-CN" smtClean="0"/>
              <a:pPr>
                <a:defRPr/>
              </a:pPr>
              <a:t>‹#›</a:t>
            </a:fld>
            <a:r>
              <a:rPr lang="en-US" altLang="zh-CN" smtClean="0"/>
              <a:t>/20</a:t>
            </a:r>
            <a:endParaRPr lang="en-US" altLang="zh-CN"/>
          </a:p>
        </p:txBody>
      </p:sp>
    </p:spTree>
    <p:extLst>
      <p:ext uri="{BB962C8B-B14F-4D97-AF65-F5344CB8AC3E}">
        <p14:creationId xmlns:p14="http://schemas.microsoft.com/office/powerpoint/2010/main" val="3730955322"/>
      </p:ext>
    </p:extLst>
  </p:cSld>
  <p:clrMapOvr>
    <a:masterClrMapping/>
  </p:clrMapOvr>
  <p:transition spd="slow">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8867A455-647B-4D4F-968E-CEB5AC132B99}" type="slidenum">
              <a:rPr lang="en-US" altLang="zh-CN" smtClean="0"/>
              <a:pPr>
                <a:defRPr/>
              </a:pPr>
              <a:t>‹#›</a:t>
            </a:fld>
            <a:r>
              <a:rPr lang="en-US" altLang="zh-CN" smtClean="0"/>
              <a:t>/20</a:t>
            </a:r>
            <a:endParaRPr lang="en-US" altLang="zh-CN"/>
          </a:p>
        </p:txBody>
      </p:sp>
    </p:spTree>
    <p:extLst>
      <p:ext uri="{BB962C8B-B14F-4D97-AF65-F5344CB8AC3E}">
        <p14:creationId xmlns:p14="http://schemas.microsoft.com/office/powerpoint/2010/main" val="2871689565"/>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718EE7D-6B66-45BC-9957-15C378678BCF}" type="datetimeFigureOut">
              <a:rPr lang="zh-CN" altLang="en-US"/>
              <a:pPr>
                <a:defRPr/>
              </a:pPr>
              <a:t>2021/12/13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8FC2615E-68B6-43EF-8520-75CAE7979D7B}" type="slidenum">
              <a:rPr lang="zh-CN" altLang="en-US"/>
              <a:pPr>
                <a:defRPr/>
              </a:pPr>
              <a:t>‹#›</a:t>
            </a:fld>
            <a:endParaRPr lang="zh-CN" altLang="en-US"/>
          </a:p>
        </p:txBody>
      </p:sp>
    </p:spTree>
    <p:extLst>
      <p:ext uri="{BB962C8B-B14F-4D97-AF65-F5344CB8AC3E}">
        <p14:creationId xmlns:p14="http://schemas.microsoft.com/office/powerpoint/2010/main" val="4075691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E4008026-A2BF-460F-816B-D7ACB05AFB0B}" type="slidenum">
              <a:rPr lang="en-US" altLang="zh-CN" smtClean="0"/>
              <a:pPr>
                <a:defRPr/>
              </a:pPr>
              <a:t>‹#›</a:t>
            </a:fld>
            <a:r>
              <a:rPr lang="en-US" altLang="zh-CN" smtClean="0"/>
              <a:t>/20</a:t>
            </a:r>
            <a:endParaRPr lang="en-US" altLang="zh-CN"/>
          </a:p>
        </p:txBody>
      </p:sp>
    </p:spTree>
    <p:extLst>
      <p:ext uri="{BB962C8B-B14F-4D97-AF65-F5344CB8AC3E}">
        <p14:creationId xmlns:p14="http://schemas.microsoft.com/office/powerpoint/2010/main" val="2427753293"/>
      </p:ext>
    </p:extLst>
  </p:cSld>
  <p:clrMapOvr>
    <a:masterClrMapping/>
  </p:clrMapOvr>
  <p:transition spd="slow">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6" y="1125540"/>
            <a:ext cx="8642350" cy="4795837"/>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B0B2B2BC-8A87-4FF5-A530-D78855998578}" type="slidenum">
              <a:rPr lang="en-US" altLang="zh-CN" smtClean="0"/>
              <a:pPr>
                <a:defRPr/>
              </a:pPr>
              <a:t>‹#›</a:t>
            </a:fld>
            <a:r>
              <a:rPr lang="en-US" altLang="zh-CN" smtClean="0"/>
              <a:t>/20</a:t>
            </a:r>
            <a:endParaRPr lang="en-US" altLang="zh-CN"/>
          </a:p>
        </p:txBody>
      </p:sp>
    </p:spTree>
    <p:extLst>
      <p:ext uri="{BB962C8B-B14F-4D97-AF65-F5344CB8AC3E}">
        <p14:creationId xmlns:p14="http://schemas.microsoft.com/office/powerpoint/2010/main" val="1491922422"/>
      </p:ext>
    </p:extLst>
  </p:cSld>
  <p:clrMapOvr>
    <a:masterClrMapping/>
  </p:clrMapOvr>
  <p:transition spd="slow">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9" y="2"/>
            <a:ext cx="2160587" cy="5921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6" y="2"/>
            <a:ext cx="6329363" cy="59213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D0D51CCF-70BD-4E77-9167-EA0D95C680F5}" type="slidenum">
              <a:rPr lang="en-US" altLang="zh-CN" smtClean="0"/>
              <a:pPr>
                <a:defRPr/>
              </a:pPr>
              <a:t>‹#›</a:t>
            </a:fld>
            <a:r>
              <a:rPr lang="en-US" altLang="zh-CN" smtClean="0"/>
              <a:t>/20</a:t>
            </a:r>
            <a:endParaRPr lang="en-US" altLang="zh-CN"/>
          </a:p>
        </p:txBody>
      </p:sp>
    </p:spTree>
    <p:extLst>
      <p:ext uri="{BB962C8B-B14F-4D97-AF65-F5344CB8AC3E}">
        <p14:creationId xmlns:p14="http://schemas.microsoft.com/office/powerpoint/2010/main" val="3834476561"/>
      </p:ext>
    </p:extLst>
  </p:cSld>
  <p:clrMapOvr>
    <a:masterClrMapping/>
  </p:clrMapOvr>
  <p:transition spd="slow">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6" y="1125538"/>
            <a:ext cx="8642350" cy="498316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100646443"/>
      </p:ext>
    </p:extLst>
  </p:cSld>
  <p:clrMapOvr>
    <a:masterClrMapping/>
  </p:clrMapOvr>
  <p:transition spd="slow">
    <p:pull dir="ru"/>
  </p:transition>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6" y="1125540"/>
            <a:ext cx="4244975"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125540"/>
            <a:ext cx="4244975"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77E75A8C-B91C-451B-97E0-47D8980BBE94}" type="slidenum">
              <a:rPr lang="en-US" altLang="zh-CN" smtClean="0"/>
              <a:pPr>
                <a:defRPr/>
              </a:pPr>
              <a:t>‹#›</a:t>
            </a:fld>
            <a:endParaRPr lang="en-US" altLang="zh-CN"/>
          </a:p>
        </p:txBody>
      </p:sp>
    </p:spTree>
    <p:extLst>
      <p:ext uri="{BB962C8B-B14F-4D97-AF65-F5344CB8AC3E}">
        <p14:creationId xmlns:p14="http://schemas.microsoft.com/office/powerpoint/2010/main" val="3124332933"/>
      </p:ext>
    </p:extLst>
  </p:cSld>
  <p:clrMapOvr>
    <a:masterClrMapping/>
  </p:clrMapOvr>
  <p:transition spd="slow">
    <p:pull dir="ru"/>
  </p:transition>
  <p:hf sldNum="0"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1643064" y="6400800"/>
            <a:ext cx="3500437" cy="457200"/>
          </a:xfrm>
          <a:prstGeom prst="rect">
            <a:avLst/>
          </a:prstGeom>
          <a:noFill/>
          <a:ln w="9525">
            <a:noFill/>
            <a:miter lim="800000"/>
            <a:headEnd/>
            <a:tailEnd/>
          </a:ln>
          <a:effectLst/>
        </p:spPr>
        <p:txBody>
          <a:bodyPr anchor="b"/>
          <a:lstStyle>
            <a:lvl1pPr algn="l">
              <a:defRPr sz="1400" dirty="0" err="1" smtClean="0"/>
            </a:lvl1pPr>
          </a:lstStyle>
          <a:p>
            <a:pPr fontAlgn="base">
              <a:spcBef>
                <a:spcPct val="0"/>
              </a:spcBef>
              <a:spcAft>
                <a:spcPct val="0"/>
              </a:spcAft>
              <a:defRPr/>
            </a:pPr>
            <a:r>
              <a:rPr lang="en-US" altLang="zh-CN" sz="1050">
                <a:solidFill>
                  <a:srgbClr val="E40000"/>
                </a:solidFill>
              </a:rPr>
              <a:t>Fall_Ad Computer Architecture</a:t>
            </a:r>
          </a:p>
        </p:txBody>
      </p:sp>
      <p:sp>
        <p:nvSpPr>
          <p:cNvPr id="2" name="标题 1"/>
          <p:cNvSpPr>
            <a:spLocks noGrp="1"/>
          </p:cNvSpPr>
          <p:nvPr>
            <p:ph type="title"/>
          </p:nvPr>
        </p:nvSpPr>
        <p:spPr>
          <a:xfrm>
            <a:off x="1331914" y="2"/>
            <a:ext cx="7561262" cy="98107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250826" y="1125540"/>
            <a:ext cx="8642350" cy="4795837"/>
          </a:xfrm>
          <a:prstGeom prst="rect">
            <a:avLst/>
          </a:prstGeom>
        </p:spPr>
        <p:txBody>
          <a:bodyPr/>
          <a:lstStyle/>
          <a:p>
            <a:pPr lvl="0"/>
            <a:r>
              <a:rPr lang="zh-CN" altLang="en-US" noProof="0" smtClean="0"/>
              <a:t>单击图标添加图表</a:t>
            </a:r>
          </a:p>
        </p:txBody>
      </p:sp>
      <p:sp>
        <p:nvSpPr>
          <p:cNvPr id="5" name="Rectangle 5"/>
          <p:cNvSpPr>
            <a:spLocks noGrp="1" noChangeArrowheads="1"/>
          </p:cNvSpPr>
          <p:nvPr>
            <p:ph type="ftr" sz="quarter" idx="10"/>
          </p:nvPr>
        </p:nvSpPr>
        <p:spPr>
          <a:xfrm>
            <a:off x="3657600" y="6243638"/>
            <a:ext cx="2895600" cy="45720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625304849"/>
      </p:ext>
    </p:extLst>
  </p:cSld>
  <p:clrMapOvr>
    <a:masterClrMapping/>
  </p:clrMapOvr>
  <p:transition spd="slow">
    <p:pull dir="ru"/>
  </p:transition>
  <p:hf sldNum="0"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1" y="260352"/>
            <a:ext cx="7993063" cy="7667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 y="1557338"/>
            <a:ext cx="8964613" cy="4575175"/>
          </a:xfrm>
          <a:prstGeom prst="rect">
            <a:avLst/>
          </a:prstGeom>
        </p:spPr>
        <p:txBody>
          <a:bodyPr/>
          <a:lstStyle/>
          <a:p>
            <a:pPr lvl="0"/>
            <a:r>
              <a:rPr lang="zh-CN" altLang="en-US" noProof="0" smtClean="0"/>
              <a:t>单击图标添加表格</a:t>
            </a:r>
          </a:p>
        </p:txBody>
      </p:sp>
      <p:sp>
        <p:nvSpPr>
          <p:cNvPr id="4" name="页脚占位符 4"/>
          <p:cNvSpPr>
            <a:spLocks noGrp="1"/>
          </p:cNvSpPr>
          <p:nvPr>
            <p:ph type="ftr" sz="quarter" idx="10"/>
          </p:nvPr>
        </p:nvSpPr>
        <p:spPr>
          <a:xfrm>
            <a:off x="3657600" y="6243638"/>
            <a:ext cx="2895600" cy="45720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7042150" y="6243638"/>
            <a:ext cx="1905000" cy="457200"/>
          </a:xfrm>
          <a:prstGeom prst="rect">
            <a:avLst/>
          </a:prstGeom>
        </p:spPr>
        <p:txBody>
          <a:bodyPr/>
          <a:lstStyle>
            <a:lvl1pPr>
              <a:defRPr/>
            </a:lvl1pPr>
          </a:lstStyle>
          <a:p>
            <a:pPr>
              <a:defRPr/>
            </a:pPr>
            <a:fld id="{AC3F07DD-5EC0-472B-AECB-015A0A2FDC31}" type="slidenum">
              <a:rPr lang="en-US" altLang="zh-CN" smtClean="0"/>
              <a:pPr>
                <a:defRPr/>
              </a:pPr>
              <a:t>‹#›</a:t>
            </a:fld>
            <a:r>
              <a:rPr lang="en-US" altLang="zh-CN" smtClean="0"/>
              <a:t>/20</a:t>
            </a:r>
            <a:endParaRPr lang="en-US" altLang="zh-CN"/>
          </a:p>
        </p:txBody>
      </p:sp>
      <p:sp>
        <p:nvSpPr>
          <p:cNvPr id="6" name="Rectangle 5"/>
          <p:cNvSpPr>
            <a:spLocks noGrp="1" noChangeArrowheads="1"/>
          </p:cNvSpPr>
          <p:nvPr>
            <p:ph type="dt" sz="half" idx="12"/>
          </p:nvPr>
        </p:nvSpPr>
        <p:spPr>
          <a:xfrm>
            <a:off x="1500189" y="6400800"/>
            <a:ext cx="3500437" cy="457200"/>
          </a:xfrm>
          <a:prstGeom prst="rect">
            <a:avLst/>
          </a:prstGeom>
        </p:spPr>
        <p:txBody>
          <a:bodyPr/>
          <a:lstStyle>
            <a:lvl1pPr algn="l">
              <a:defRPr sz="1050">
                <a:solidFill>
                  <a:schemeClr val="tx1"/>
                </a:solidFill>
                <a:latin typeface="Arial" charset="0"/>
              </a:defRPr>
            </a:lvl1pPr>
          </a:lstStyle>
          <a:p>
            <a:pPr eaLnBrk="0" fontAlgn="base" hangingPunct="0">
              <a:spcBef>
                <a:spcPct val="0"/>
              </a:spcBef>
              <a:spcAft>
                <a:spcPct val="0"/>
              </a:spcAft>
              <a:defRPr/>
            </a:pPr>
            <a:r>
              <a:rPr lang="en-US" altLang="zh-CN">
                <a:solidFill>
                  <a:srgbClr val="000000"/>
                </a:solidFill>
              </a:rPr>
              <a:t>2013Fall_Ad Computer Architecture</a:t>
            </a:r>
          </a:p>
        </p:txBody>
      </p:sp>
    </p:spTree>
    <p:extLst>
      <p:ext uri="{BB962C8B-B14F-4D97-AF65-F5344CB8AC3E}">
        <p14:creationId xmlns:p14="http://schemas.microsoft.com/office/powerpoint/2010/main" val="3428862735"/>
      </p:ext>
    </p:extLst>
  </p:cSld>
  <p:clrMapOvr>
    <a:masterClrMapping/>
  </p:clrMapOvr>
  <p:transition/>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26E129C-7FB3-4285-B07A-43830BD93B33}" type="datetimeFigureOut">
              <a:rPr lang="zh-CN" altLang="en-US"/>
              <a:pPr>
                <a:defRPr/>
              </a:pPr>
              <a:t>2021/12/13</a:t>
            </a:fld>
            <a:endParaRPr lang="zh-CN" altLang="en-US"/>
          </a:p>
        </p:txBody>
      </p:sp>
      <p:sp>
        <p:nvSpPr>
          <p:cNvPr id="5" name="页脚占位符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91C8E88A-E338-4F22-BD68-C77D108C111E}" type="slidenum">
              <a:rPr lang="zh-CN" altLang="en-US"/>
              <a:pPr>
                <a:defRPr/>
              </a:pPr>
              <a:t>‹#›</a:t>
            </a:fld>
            <a:endParaRPr lang="zh-CN" altLang="en-US"/>
          </a:p>
        </p:txBody>
      </p:sp>
    </p:spTree>
    <p:extLst>
      <p:ext uri="{BB962C8B-B14F-4D97-AF65-F5344CB8AC3E}">
        <p14:creationId xmlns:p14="http://schemas.microsoft.com/office/powerpoint/2010/main" val="3634959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3DD2F20-57CB-4981-8B93-7414FCF9D9C2}" type="datetimeFigureOut">
              <a:rPr lang="zh-CN" altLang="en-US"/>
              <a:pPr>
                <a:defRPr/>
              </a:pPr>
              <a:t>2021/12/13</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256B9226-369E-4D2A-ACB5-B0D8DF5091E6}" type="slidenum">
              <a:rPr lang="zh-CN" altLang="en-US"/>
              <a:pPr>
                <a:defRPr/>
              </a:pPr>
              <a:t>‹#›</a:t>
            </a:fld>
            <a:endParaRPr lang="zh-CN" altLang="en-US"/>
          </a:p>
        </p:txBody>
      </p:sp>
    </p:spTree>
    <p:extLst>
      <p:ext uri="{BB962C8B-B14F-4D97-AF65-F5344CB8AC3E}">
        <p14:creationId xmlns:p14="http://schemas.microsoft.com/office/powerpoint/2010/main" val="2449728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EF415E6-C30A-40ED-8B31-CD17300709F7}" type="datetimeFigureOut">
              <a:rPr lang="zh-CN" altLang="en-US"/>
              <a:pPr>
                <a:defRPr/>
              </a:pPr>
              <a:t>2021/12/13</a:t>
            </a:fld>
            <a:endParaRPr lang="zh-CN" altLang="en-US"/>
          </a:p>
        </p:txBody>
      </p:sp>
      <p:sp>
        <p:nvSpPr>
          <p:cNvPr id="8" name="页脚占位符 7"/>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9" name="灯片编号占位符 8"/>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3AC99D24-4DB4-40A5-A62E-6A1F95564D4A}" type="slidenum">
              <a:rPr lang="zh-CN" altLang="en-US"/>
              <a:pPr>
                <a:defRPr/>
              </a:pPr>
              <a:t>‹#›</a:t>
            </a:fld>
            <a:endParaRPr lang="zh-CN" altLang="en-US"/>
          </a:p>
        </p:txBody>
      </p:sp>
    </p:spTree>
    <p:extLst>
      <p:ext uri="{BB962C8B-B14F-4D97-AF65-F5344CB8AC3E}">
        <p14:creationId xmlns:p14="http://schemas.microsoft.com/office/powerpoint/2010/main" val="224966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E337A9DB-B795-432D-AD57-DFE0C07F3B43}" type="datetimeFigureOut">
              <a:rPr lang="zh-CN" altLang="en-US"/>
              <a:pPr>
                <a:defRPr/>
              </a:pPr>
              <a:t>2021/12/13</a:t>
            </a:fld>
            <a:endParaRPr lang="zh-CN" altLang="en-US"/>
          </a:p>
        </p:txBody>
      </p:sp>
      <p:sp>
        <p:nvSpPr>
          <p:cNvPr id="4" name="页脚占位符 3"/>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5" name="灯片编号占位符 4"/>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3D1E09AB-56B2-4B56-A28F-DF26F23D4E12}" type="slidenum">
              <a:rPr lang="zh-CN" altLang="en-US"/>
              <a:pPr>
                <a:defRPr/>
              </a:pPr>
              <a:t>‹#›</a:t>
            </a:fld>
            <a:endParaRPr lang="zh-CN" altLang="en-US"/>
          </a:p>
        </p:txBody>
      </p:sp>
    </p:spTree>
    <p:extLst>
      <p:ext uri="{BB962C8B-B14F-4D97-AF65-F5344CB8AC3E}">
        <p14:creationId xmlns:p14="http://schemas.microsoft.com/office/powerpoint/2010/main" val="3440858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43379C4C-BC00-4A71-B68F-BE062ADC31B1}" type="datetimeFigureOut">
              <a:rPr lang="zh-CN" altLang="en-US"/>
              <a:pPr>
                <a:defRPr/>
              </a:pPr>
              <a:t>2021/12/13</a:t>
            </a:fld>
            <a:endParaRPr lang="zh-CN" altLang="en-US"/>
          </a:p>
        </p:txBody>
      </p:sp>
      <p:sp>
        <p:nvSpPr>
          <p:cNvPr id="3" name="页脚占位符 2"/>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4" name="灯片编号占位符 3"/>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1360240F-9F08-406A-8859-A6AB6E46CD8F}" type="slidenum">
              <a:rPr lang="zh-CN" altLang="en-US"/>
              <a:pPr>
                <a:defRPr/>
              </a:pPr>
              <a:t>‹#›</a:t>
            </a:fld>
            <a:endParaRPr lang="zh-CN" altLang="en-US"/>
          </a:p>
        </p:txBody>
      </p:sp>
    </p:spTree>
    <p:extLst>
      <p:ext uri="{BB962C8B-B14F-4D97-AF65-F5344CB8AC3E}">
        <p14:creationId xmlns:p14="http://schemas.microsoft.com/office/powerpoint/2010/main" val="23950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499EDA7E-B4BA-4106-8915-06F7E785DB1E}" type="datetimeFigureOut">
              <a:rPr lang="zh-CN" altLang="en-US"/>
              <a:pPr>
                <a:defRPr/>
              </a:pPr>
              <a:t>2021/12/13</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92E46CFB-6BE3-4AFD-9322-A10586652A7F}" type="slidenum">
              <a:rPr lang="zh-CN" altLang="en-US"/>
              <a:pPr>
                <a:defRPr/>
              </a:pPr>
              <a:t>‹#›</a:t>
            </a:fld>
            <a:endParaRPr lang="zh-CN" altLang="en-US"/>
          </a:p>
        </p:txBody>
      </p:sp>
    </p:spTree>
    <p:extLst>
      <p:ext uri="{BB962C8B-B14F-4D97-AF65-F5344CB8AC3E}">
        <p14:creationId xmlns:p14="http://schemas.microsoft.com/office/powerpoint/2010/main" val="406252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F6AA6A18-502D-4E3D-8D93-D95566C9B0CD}" type="datetimeFigureOut">
              <a:rPr lang="zh-CN" altLang="en-US"/>
              <a:pPr>
                <a:defRPr/>
              </a:pPr>
              <a:t>2021/12/13</a:t>
            </a:fld>
            <a:endParaRPr lang="zh-CN" altLang="en-US"/>
          </a:p>
        </p:txBody>
      </p:sp>
      <p:sp>
        <p:nvSpPr>
          <p:cNvPr id="6" name="页脚占位符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AED540EE-C498-48AD-B6E6-6B912896AA67}" type="slidenum">
              <a:rPr lang="zh-CN" altLang="en-US"/>
              <a:pPr>
                <a:defRPr/>
              </a:pPr>
              <a:t>‹#›</a:t>
            </a:fld>
            <a:endParaRPr lang="zh-CN" altLang="en-US"/>
          </a:p>
        </p:txBody>
      </p:sp>
    </p:spTree>
    <p:extLst>
      <p:ext uri="{BB962C8B-B14F-4D97-AF65-F5344CB8AC3E}">
        <p14:creationId xmlns:p14="http://schemas.microsoft.com/office/powerpoint/2010/main" val="3616226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theme" Target="../theme/theme2.xml"/><Relationship Id="rId20"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a:defRPr>
            </a:lvl1pPr>
          </a:lstStyle>
          <a:p>
            <a:pPr>
              <a:defRPr/>
            </a:pPr>
            <a:fld id="{0FDA84E8-384E-408A-963C-96B32AE6525E}" type="datetimeFigureOut">
              <a:rPr lang="zh-CN" altLang="en-US"/>
              <a:pPr>
                <a:defRPr/>
              </a:pPr>
              <a:t>2021/12/13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prstClr val="black">
                    <a:tint val="75000"/>
                  </a:prstClr>
                </a:solidFill>
                <a:latin typeface="Calibri"/>
              </a:defRPr>
            </a:lvl1pPr>
          </a:lstStyle>
          <a:p>
            <a:pPr>
              <a:defRPr/>
            </a:pPr>
            <a:fld id="{E4FA2486-6525-4A2A-920F-D2F7EF06E56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331914" y="2"/>
            <a:ext cx="7561262" cy="981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64870" name="Rectangle 6"/>
          <p:cNvSpPr>
            <a:spLocks noChangeArrowheads="1"/>
          </p:cNvSpPr>
          <p:nvPr/>
        </p:nvSpPr>
        <p:spPr bwMode="auto">
          <a:xfrm>
            <a:off x="2641600" y="6524625"/>
            <a:ext cx="1905000" cy="457200"/>
          </a:xfrm>
          <a:prstGeom prst="rect">
            <a:avLst/>
          </a:prstGeom>
          <a:noFill/>
          <a:ln w="9525">
            <a:noFill/>
            <a:miter lim="800000"/>
            <a:headEnd/>
            <a:tailEnd/>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eaLnBrk="1" fontAlgn="base" hangingPunct="1">
              <a:spcBef>
                <a:spcPct val="50000"/>
              </a:spcBef>
              <a:spcAft>
                <a:spcPct val="0"/>
              </a:spcAft>
              <a:defRPr/>
            </a:pPr>
            <a:fld id="{FFF4EA94-0EC2-49B3-88FF-867E2558455A}" type="slidenum">
              <a:rPr lang="en-US" altLang="zh-CN" sz="1050" smtClean="0">
                <a:solidFill>
                  <a:srgbClr val="000000"/>
                </a:solidFill>
              </a:rPr>
              <a:pPr algn="r" eaLnBrk="1" fontAlgn="base" hangingPunct="1">
                <a:spcBef>
                  <a:spcPct val="50000"/>
                </a:spcBef>
                <a:spcAft>
                  <a:spcPct val="0"/>
                </a:spcAft>
                <a:defRPr/>
              </a:pPr>
              <a:t>‹#›</a:t>
            </a:fld>
            <a:endParaRPr lang="en-US" altLang="zh-CN" sz="1050" dirty="0" smtClean="0">
              <a:solidFill>
                <a:srgbClr val="000000"/>
              </a:solidFill>
            </a:endParaRPr>
          </a:p>
        </p:txBody>
      </p:sp>
      <p:pic>
        <p:nvPicPr>
          <p:cNvPr id="1028" name="Picture 7" descr="雅典神庙"/>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4626" y="165100"/>
            <a:ext cx="98901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14"/>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15"/>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9656591"/>
      </p:ext>
    </p:extLst>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 id="2147484089" r:id="rId12"/>
    <p:sldLayoutId id="2147484090" r:id="rId13"/>
    <p:sldLayoutId id="2147484091" r:id="rId14"/>
    <p:sldLayoutId id="2147484092" r:id="rId15"/>
  </p:sldLayoutIdLst>
  <p:transition spd="slow">
    <p:pull dir="ru"/>
  </p:transition>
  <p:timing>
    <p:tnLst>
      <p:par>
        <p:cTn id="1" dur="indefinite" restart="never" nodeType="tmRoot"/>
      </p:par>
    </p:tnLst>
  </p:timing>
  <p:hf sldNum="0" hdr="0" ftr="0"/>
  <p:txStyles>
    <p:titleStyle>
      <a:lvl1pPr algn="l" rtl="0" eaLnBrk="1" fontAlgn="base" hangingPunct="1">
        <a:spcBef>
          <a:spcPct val="0"/>
        </a:spcBef>
        <a:spcAft>
          <a:spcPct val="0"/>
        </a:spcAft>
        <a:defRPr sz="3300">
          <a:solidFill>
            <a:srgbClr val="FF3300"/>
          </a:solidFill>
          <a:latin typeface="+mj-lt"/>
          <a:ea typeface="+mj-ea"/>
          <a:cs typeface="+mj-cs"/>
        </a:defRPr>
      </a:lvl1pPr>
      <a:lvl2pPr algn="l" rtl="0" eaLnBrk="1" fontAlgn="base" hangingPunct="1">
        <a:spcBef>
          <a:spcPct val="0"/>
        </a:spcBef>
        <a:spcAft>
          <a:spcPct val="0"/>
        </a:spcAft>
        <a:defRPr sz="3300">
          <a:solidFill>
            <a:srgbClr val="FF3300"/>
          </a:solidFill>
          <a:latin typeface="Arial" pitchFamily="34" charset="0"/>
          <a:ea typeface="华文行楷" pitchFamily="2" charset="-122"/>
        </a:defRPr>
      </a:lvl2pPr>
      <a:lvl3pPr algn="l" rtl="0" eaLnBrk="1" fontAlgn="base" hangingPunct="1">
        <a:spcBef>
          <a:spcPct val="0"/>
        </a:spcBef>
        <a:spcAft>
          <a:spcPct val="0"/>
        </a:spcAft>
        <a:defRPr sz="3300">
          <a:solidFill>
            <a:srgbClr val="FF3300"/>
          </a:solidFill>
          <a:latin typeface="Arial" pitchFamily="34" charset="0"/>
          <a:ea typeface="华文行楷" pitchFamily="2" charset="-122"/>
        </a:defRPr>
      </a:lvl3pPr>
      <a:lvl4pPr algn="l" rtl="0" eaLnBrk="1" fontAlgn="base" hangingPunct="1">
        <a:spcBef>
          <a:spcPct val="0"/>
        </a:spcBef>
        <a:spcAft>
          <a:spcPct val="0"/>
        </a:spcAft>
        <a:defRPr sz="3300">
          <a:solidFill>
            <a:srgbClr val="FF3300"/>
          </a:solidFill>
          <a:latin typeface="Arial" pitchFamily="34" charset="0"/>
          <a:ea typeface="华文行楷" pitchFamily="2" charset="-122"/>
        </a:defRPr>
      </a:lvl4pPr>
      <a:lvl5pPr algn="l" rtl="0" eaLnBrk="1" fontAlgn="base" hangingPunct="1">
        <a:spcBef>
          <a:spcPct val="0"/>
        </a:spcBef>
        <a:spcAft>
          <a:spcPct val="0"/>
        </a:spcAft>
        <a:defRPr sz="3300">
          <a:solidFill>
            <a:srgbClr val="FF3300"/>
          </a:solidFill>
          <a:latin typeface="Arial" pitchFamily="34" charset="0"/>
          <a:ea typeface="华文行楷" pitchFamily="2" charset="-122"/>
        </a:defRPr>
      </a:lvl5pPr>
      <a:lvl6pPr marL="342900" algn="l" rtl="0" eaLnBrk="1" fontAlgn="base" hangingPunct="1">
        <a:spcBef>
          <a:spcPct val="0"/>
        </a:spcBef>
        <a:spcAft>
          <a:spcPct val="0"/>
        </a:spcAft>
        <a:defRPr sz="3300">
          <a:solidFill>
            <a:srgbClr val="FF3300"/>
          </a:solidFill>
          <a:latin typeface="Arial" pitchFamily="34" charset="0"/>
          <a:ea typeface="华文行楷" pitchFamily="2" charset="-122"/>
        </a:defRPr>
      </a:lvl6pPr>
      <a:lvl7pPr marL="685800" algn="l" rtl="0" eaLnBrk="1" fontAlgn="base" hangingPunct="1">
        <a:spcBef>
          <a:spcPct val="0"/>
        </a:spcBef>
        <a:spcAft>
          <a:spcPct val="0"/>
        </a:spcAft>
        <a:defRPr sz="3300">
          <a:solidFill>
            <a:srgbClr val="FF3300"/>
          </a:solidFill>
          <a:latin typeface="Arial" pitchFamily="34" charset="0"/>
          <a:ea typeface="华文行楷" pitchFamily="2" charset="-122"/>
        </a:defRPr>
      </a:lvl7pPr>
      <a:lvl8pPr marL="1028700" algn="l" rtl="0" eaLnBrk="1" fontAlgn="base" hangingPunct="1">
        <a:spcBef>
          <a:spcPct val="0"/>
        </a:spcBef>
        <a:spcAft>
          <a:spcPct val="0"/>
        </a:spcAft>
        <a:defRPr sz="3300">
          <a:solidFill>
            <a:srgbClr val="FF3300"/>
          </a:solidFill>
          <a:latin typeface="Arial" pitchFamily="34" charset="0"/>
          <a:ea typeface="华文行楷" pitchFamily="2" charset="-122"/>
        </a:defRPr>
      </a:lvl8pPr>
      <a:lvl9pPr marL="1371600" algn="l" rtl="0" eaLnBrk="1" fontAlgn="base" hangingPunct="1">
        <a:spcBef>
          <a:spcPct val="0"/>
        </a:spcBef>
        <a:spcAft>
          <a:spcPct val="0"/>
        </a:spcAft>
        <a:defRPr sz="3300">
          <a:solidFill>
            <a:srgbClr val="FF3300"/>
          </a:solidFill>
          <a:latin typeface="Arial" pitchFamily="34" charset="0"/>
          <a:ea typeface="华文行楷" pitchFamily="2" charset="-122"/>
        </a:defRPr>
      </a:lvl9pPr>
    </p:titleStyle>
    <p:bodyStyle>
      <a:lvl1pPr marL="257175" indent="-257175" algn="l" rtl="0" eaLnBrk="1" fontAlgn="base" hangingPunct="1">
        <a:spcBef>
          <a:spcPct val="20000"/>
        </a:spcBef>
        <a:spcAft>
          <a:spcPct val="0"/>
        </a:spcAft>
        <a:buClr>
          <a:schemeClr val="tx2"/>
        </a:buClr>
        <a:buFont typeface="Wingdings" panose="05000000000000000000" pitchFamily="2" charset="2"/>
        <a:buChar char="q"/>
        <a:defRPr sz="2400">
          <a:solidFill>
            <a:schemeClr val="tx1"/>
          </a:solidFill>
          <a:latin typeface="+mn-lt"/>
          <a:ea typeface="+mn-ea"/>
          <a:cs typeface="+mn-cs"/>
        </a:defRPr>
      </a:lvl1pPr>
      <a:lvl2pPr marL="557213" indent="-214313" algn="l" rtl="0" eaLnBrk="1" fontAlgn="base" hangingPunct="1">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eaLnBrk="1" fontAlgn="base" hangingPunct="1">
        <a:spcBef>
          <a:spcPct val="20000"/>
        </a:spcBef>
        <a:spcAft>
          <a:spcPct val="0"/>
        </a:spcAft>
        <a:buClr>
          <a:schemeClr val="hlink"/>
        </a:buClr>
        <a:buSzPct val="95000"/>
        <a:buFont typeface="Wingdings 2" panose="05020102010507070707" pitchFamily="18" charset="2"/>
        <a:buChar char="¡"/>
        <a:defRPr sz="1800">
          <a:solidFill>
            <a:schemeClr val="tx1"/>
          </a:solidFill>
          <a:latin typeface="+mn-lt"/>
          <a:ea typeface="+mn-ea"/>
        </a:defRPr>
      </a:lvl3pPr>
      <a:lvl4pPr marL="1200150" indent="-171450" algn="l" rtl="0" eaLnBrk="1" fontAlgn="base" hangingPunct="1">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7.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18.w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image" Target="../media/image22.wmf"/><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8.xml"/><Relationship Id="rId1" Type="http://schemas.openxmlformats.org/officeDocument/2006/relationships/vmlDrawing" Target="../drawings/vmlDrawing10.vml"/><Relationship Id="rId4" Type="http://schemas.openxmlformats.org/officeDocument/2006/relationships/image" Target="../media/image28.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vmlDrawing" Target="../drawings/vmlDrawing11.vml"/><Relationship Id="rId5" Type="http://schemas.openxmlformats.org/officeDocument/2006/relationships/image" Target="../media/image29.wmf"/><Relationship Id="rId4" Type="http://schemas.openxmlformats.org/officeDocument/2006/relationships/oleObject" Target="../embeddings/oleObject10.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8.xml"/><Relationship Id="rId1" Type="http://schemas.openxmlformats.org/officeDocument/2006/relationships/vmlDrawing" Target="../drawings/vmlDrawing12.vml"/><Relationship Id="rId5" Type="http://schemas.openxmlformats.org/officeDocument/2006/relationships/image" Target="../media/image32.emf"/><Relationship Id="rId4" Type="http://schemas.openxmlformats.org/officeDocument/2006/relationships/oleObject" Target="../embeddings/Microsoft_Excel_97-2003____2.xls"/></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8.xml"/><Relationship Id="rId1" Type="http://schemas.openxmlformats.org/officeDocument/2006/relationships/vmlDrawing" Target="../drawings/vmlDrawing13.vml"/><Relationship Id="rId5" Type="http://schemas.openxmlformats.org/officeDocument/2006/relationships/image" Target="../media/image33.emf"/><Relationship Id="rId4" Type="http://schemas.openxmlformats.org/officeDocument/2006/relationships/oleObject" Target="../embeddings/Microsoft_Excel_97-2003____3.xls"/></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8.xml"/><Relationship Id="rId1" Type="http://schemas.openxmlformats.org/officeDocument/2006/relationships/vmlDrawing" Target="../drawings/vmlDrawing14.vml"/><Relationship Id="rId5" Type="http://schemas.openxmlformats.org/officeDocument/2006/relationships/image" Target="../media/image34.emf"/><Relationship Id="rId4" Type="http://schemas.openxmlformats.org/officeDocument/2006/relationships/oleObject" Target="../embeddings/Microsoft_Excel_97-2003____4.xls"/></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8.xml"/><Relationship Id="rId1" Type="http://schemas.openxmlformats.org/officeDocument/2006/relationships/vmlDrawing" Target="../drawings/vmlDrawing15.vml"/><Relationship Id="rId5" Type="http://schemas.openxmlformats.org/officeDocument/2006/relationships/image" Target="../media/image35.emf"/><Relationship Id="rId4" Type="http://schemas.openxmlformats.org/officeDocument/2006/relationships/oleObject" Target="../embeddings/Microsoft_Excel_97-2003____5.xls"/></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8.xml"/><Relationship Id="rId1" Type="http://schemas.openxmlformats.org/officeDocument/2006/relationships/vmlDrawing" Target="../drawings/vmlDrawing16.vml"/><Relationship Id="rId5" Type="http://schemas.openxmlformats.org/officeDocument/2006/relationships/image" Target="../media/image36.emf"/><Relationship Id="rId4" Type="http://schemas.openxmlformats.org/officeDocument/2006/relationships/oleObject" Target="../embeddings/Microsoft_Excel_97-2003____6.xls"/></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ctrTitle"/>
          </p:nvPr>
        </p:nvSpPr>
        <p:spPr>
          <a:xfrm>
            <a:off x="747713" y="1988840"/>
            <a:ext cx="3645024" cy="1431925"/>
          </a:xfrm>
        </p:spPr>
        <p:txBody>
          <a:bodyPr/>
          <a:lstStyle/>
          <a:p>
            <a:pPr algn="ctr" eaLnBrk="1" hangingPunct="1"/>
            <a:r>
              <a:rPr lang="en-US" altLang="zh-CN" dirty="0" smtClean="0"/>
              <a:t>Ch5-2</a:t>
            </a:r>
            <a:br>
              <a:rPr lang="en-US" altLang="zh-CN" dirty="0" smtClean="0"/>
            </a:br>
            <a:r>
              <a:rPr lang="en-US" altLang="zh-CN" dirty="0" smtClean="0"/>
              <a:t>Cache coherence</a:t>
            </a:r>
          </a:p>
        </p:txBody>
      </p:sp>
      <p:sp>
        <p:nvSpPr>
          <p:cNvPr id="30723" name="Rectangle 3"/>
          <p:cNvSpPr>
            <a:spLocks noGrp="1" noRot="1" noChangeArrowheads="1"/>
          </p:cNvSpPr>
          <p:nvPr>
            <p:ph type="subTitle" idx="1"/>
          </p:nvPr>
        </p:nvSpPr>
        <p:spPr/>
        <p:txBody>
          <a:bodyPr/>
          <a:lstStyle/>
          <a:p>
            <a:pPr eaLnBrk="1" hangingPunct="1"/>
            <a:r>
              <a:rPr lang="en-US" altLang="zh-CN" sz="3000" dirty="0" smtClean="0"/>
              <a:t>Snooping protocol</a:t>
            </a:r>
          </a:p>
          <a:p>
            <a:pPr eaLnBrk="1" hangingPunct="1"/>
            <a:r>
              <a:rPr lang="en-US" altLang="zh-CN" sz="3000" smtClean="0"/>
              <a:t>Directory protocol</a:t>
            </a:r>
          </a:p>
        </p:txBody>
      </p:sp>
    </p:spTree>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pPr eaLnBrk="1" hangingPunct="1"/>
            <a:r>
              <a:rPr lang="en-US" altLang="zh-CN" sz="4000" smtClean="0"/>
              <a:t>Definition of Cache coherence</a:t>
            </a:r>
            <a:endParaRPr lang="en-US" altLang="zh-CN" smtClean="0"/>
          </a:p>
        </p:txBody>
      </p:sp>
      <p:sp>
        <p:nvSpPr>
          <p:cNvPr id="39939" name="Rectangle 3"/>
          <p:cNvSpPr>
            <a:spLocks noGrp="1" noRot="1" noChangeArrowheads="1"/>
          </p:cNvSpPr>
          <p:nvPr>
            <p:ph idx="1"/>
          </p:nvPr>
        </p:nvSpPr>
        <p:spPr>
          <a:xfrm>
            <a:off x="251520" y="1412776"/>
            <a:ext cx="8892480" cy="4683125"/>
          </a:xfrm>
        </p:spPr>
        <p:txBody>
          <a:bodyPr/>
          <a:lstStyle/>
          <a:p>
            <a:pPr eaLnBrk="1" hangingPunct="1"/>
            <a:r>
              <a:rPr lang="en-US" altLang="zh-CN" sz="2800" dirty="0" smtClean="0">
                <a:solidFill>
                  <a:srgbClr val="0000FF"/>
                </a:solidFill>
              </a:rPr>
              <a:t>Cache coherence</a:t>
            </a:r>
          </a:p>
          <a:p>
            <a:pPr lvl="1" eaLnBrk="1" hangingPunct="1"/>
            <a:r>
              <a:rPr lang="en-US" altLang="zh-CN" sz="2400" dirty="0" smtClean="0"/>
              <a:t>P1 Read[X] =&gt; P1 Write[X] =&gt; P1 Read[X] will return X</a:t>
            </a:r>
          </a:p>
          <a:p>
            <a:pPr lvl="1" eaLnBrk="1" hangingPunct="1"/>
            <a:r>
              <a:rPr lang="en-US" altLang="zh-CN" sz="2400" dirty="0" smtClean="0"/>
              <a:t>P2 Read[X] =&gt; P1 Write[X] =&gt; will return value written by P1</a:t>
            </a:r>
          </a:p>
          <a:p>
            <a:pPr lvl="1" eaLnBrk="1" hangingPunct="1"/>
            <a:r>
              <a:rPr lang="en-US" altLang="zh-CN" sz="2400" dirty="0" smtClean="0"/>
              <a:t>P1 Write[X] =&gt; P2 Write[X] =&gt; Serialized (all processor see the writes in the same order)</a:t>
            </a:r>
          </a:p>
        </p:txBody>
      </p:sp>
    </p:spTree>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1476375" y="0"/>
            <a:ext cx="7450138" cy="936625"/>
          </a:xfrm>
        </p:spPr>
        <p:txBody>
          <a:bodyPr/>
          <a:lstStyle/>
          <a:p>
            <a:pPr eaLnBrk="1" hangingPunct="1"/>
            <a:r>
              <a:rPr lang="en-US" altLang="zh-CN" sz="4000" b="1" smtClean="0">
                <a:solidFill>
                  <a:srgbClr val="3333CD"/>
                </a:solidFill>
              </a:rPr>
              <a:t>HW Coherence Protocols</a:t>
            </a:r>
            <a:endParaRPr lang="en-US" altLang="zh-CN" sz="4000" b="1" smtClean="0">
              <a:solidFill>
                <a:srgbClr val="000000"/>
              </a:solidFill>
            </a:endParaRPr>
          </a:p>
        </p:txBody>
      </p:sp>
      <p:sp>
        <p:nvSpPr>
          <p:cNvPr id="40963" name="Rectangle 3"/>
          <p:cNvSpPr>
            <a:spLocks noGrp="1" noRot="1" noChangeArrowheads="1"/>
          </p:cNvSpPr>
          <p:nvPr>
            <p:ph idx="1"/>
          </p:nvPr>
        </p:nvSpPr>
        <p:spPr>
          <a:xfrm>
            <a:off x="304800" y="990600"/>
            <a:ext cx="8839200" cy="5257800"/>
          </a:xfrm>
        </p:spPr>
        <p:txBody>
          <a:bodyPr/>
          <a:lstStyle/>
          <a:p>
            <a:pPr eaLnBrk="1" hangingPunct="1">
              <a:lnSpc>
                <a:spcPct val="90000"/>
              </a:lnSpc>
            </a:pPr>
            <a:r>
              <a:rPr lang="en-US" altLang="en-US" sz="2400" smtClean="0">
                <a:solidFill>
                  <a:srgbClr val="FF0000"/>
                </a:solidFill>
              </a:rPr>
              <a:t>Snooping Solution (Snoopy Bus):</a:t>
            </a:r>
          </a:p>
          <a:p>
            <a:pPr lvl="1" eaLnBrk="1" hangingPunct="1">
              <a:lnSpc>
                <a:spcPct val="90000"/>
              </a:lnSpc>
            </a:pPr>
            <a:r>
              <a:rPr lang="en-US" altLang="en-US" sz="2000" b="1" smtClean="0"/>
              <a:t>Send all requests for data to all processors</a:t>
            </a:r>
          </a:p>
          <a:p>
            <a:pPr lvl="1" eaLnBrk="1" hangingPunct="1">
              <a:lnSpc>
                <a:spcPct val="90000"/>
              </a:lnSpc>
            </a:pPr>
            <a:r>
              <a:rPr lang="en-US" altLang="en-US" sz="2000" b="1" smtClean="0"/>
              <a:t>Processors snoop to see if they have a copy and respond accordingly </a:t>
            </a:r>
          </a:p>
          <a:p>
            <a:pPr lvl="1" eaLnBrk="1" hangingPunct="1">
              <a:lnSpc>
                <a:spcPct val="90000"/>
              </a:lnSpc>
            </a:pPr>
            <a:r>
              <a:rPr lang="en-US" altLang="en-US" sz="2000" b="1" smtClean="0"/>
              <a:t>Requires broadcast, since caching information is at processors</a:t>
            </a:r>
          </a:p>
          <a:p>
            <a:pPr lvl="1" eaLnBrk="1" hangingPunct="1">
              <a:lnSpc>
                <a:spcPct val="90000"/>
              </a:lnSpc>
            </a:pPr>
            <a:r>
              <a:rPr lang="en-US" altLang="en-US" sz="2000" b="1" smtClean="0"/>
              <a:t>Works well with bus (natural broadcast medium)</a:t>
            </a:r>
          </a:p>
          <a:p>
            <a:pPr lvl="1" eaLnBrk="1" hangingPunct="1">
              <a:lnSpc>
                <a:spcPct val="90000"/>
              </a:lnSpc>
            </a:pPr>
            <a:r>
              <a:rPr lang="en-US" altLang="en-US" sz="2000" b="1" smtClean="0"/>
              <a:t>Dominates for small scale machines (most of the market)</a:t>
            </a:r>
          </a:p>
          <a:p>
            <a:pPr eaLnBrk="1" hangingPunct="1">
              <a:lnSpc>
                <a:spcPct val="90000"/>
              </a:lnSpc>
            </a:pPr>
            <a:r>
              <a:rPr lang="en-US" altLang="en-US" sz="2400" smtClean="0">
                <a:solidFill>
                  <a:srgbClr val="0000FF"/>
                </a:solidFill>
              </a:rPr>
              <a:t>Directory-Based Schemes (discuss later)</a:t>
            </a:r>
          </a:p>
          <a:p>
            <a:pPr lvl="1" eaLnBrk="1" hangingPunct="1">
              <a:lnSpc>
                <a:spcPct val="90000"/>
              </a:lnSpc>
            </a:pPr>
            <a:r>
              <a:rPr lang="en-US" altLang="en-US" sz="2000" b="1" smtClean="0"/>
              <a:t>Keep track of what is being shared in 1 centralized place (logically)</a:t>
            </a:r>
          </a:p>
          <a:p>
            <a:pPr lvl="1" eaLnBrk="1" hangingPunct="1">
              <a:lnSpc>
                <a:spcPct val="90000"/>
              </a:lnSpc>
            </a:pPr>
            <a:r>
              <a:rPr lang="en-US" altLang="en-US" sz="2000" b="1" smtClean="0"/>
              <a:t>Distributed memory =&gt; distributed directory for scalability</a:t>
            </a:r>
            <a:br>
              <a:rPr lang="en-US" altLang="en-US" sz="2000" b="1" smtClean="0"/>
            </a:br>
            <a:r>
              <a:rPr lang="en-US" altLang="en-US" sz="2000" b="1" smtClean="0"/>
              <a:t>(avoids bottlenecks)</a:t>
            </a:r>
          </a:p>
          <a:p>
            <a:pPr lvl="1" eaLnBrk="1" hangingPunct="1">
              <a:lnSpc>
                <a:spcPct val="90000"/>
              </a:lnSpc>
            </a:pPr>
            <a:r>
              <a:rPr lang="en-US" altLang="en-US" sz="2000" b="1" smtClean="0"/>
              <a:t>Send point-to-point requests to processors via network</a:t>
            </a:r>
          </a:p>
          <a:p>
            <a:pPr lvl="1" eaLnBrk="1" hangingPunct="1">
              <a:lnSpc>
                <a:spcPct val="90000"/>
              </a:lnSpc>
            </a:pPr>
            <a:r>
              <a:rPr lang="en-US" altLang="en-US" sz="2000" b="1" smtClean="0"/>
              <a:t>Scales better than Snooping</a:t>
            </a:r>
          </a:p>
          <a:p>
            <a:pPr lvl="1" eaLnBrk="1" hangingPunct="1">
              <a:lnSpc>
                <a:spcPct val="90000"/>
              </a:lnSpc>
            </a:pPr>
            <a:r>
              <a:rPr lang="en-US" altLang="en-US" sz="2000" b="1" smtClean="0"/>
              <a:t>Actually existed BEFORE Snooping-based schemes</a:t>
            </a:r>
          </a:p>
        </p:txBody>
      </p:sp>
    </p:spTree>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eaLnBrk="1" hangingPunct="1"/>
            <a:r>
              <a:rPr lang="en-US" altLang="zh-CN" smtClean="0"/>
              <a:t>Snooping solution</a:t>
            </a:r>
          </a:p>
        </p:txBody>
      </p:sp>
      <p:pic>
        <p:nvPicPr>
          <p:cNvPr id="4198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9552" y="981077"/>
            <a:ext cx="8226425" cy="3929063"/>
          </a:xfrm>
        </p:spPr>
      </p:pic>
      <p:sp>
        <p:nvSpPr>
          <p:cNvPr id="4" name="Rectangle 3"/>
          <p:cNvSpPr txBox="1">
            <a:spLocks noRot="1" noChangeArrowheads="1"/>
          </p:cNvSpPr>
          <p:nvPr/>
        </p:nvSpPr>
        <p:spPr>
          <a:xfrm>
            <a:off x="620615" y="4797152"/>
            <a:ext cx="8208962" cy="1368152"/>
          </a:xfrm>
          <a:prstGeom prst="rect">
            <a:avLst/>
          </a:prstGeom>
        </p:spPr>
        <p:txBody>
          <a:bodyPr/>
          <a:lstStyle>
            <a:lvl1pPr marL="257175" indent="-257175" algn="l" rtl="0" eaLnBrk="1" fontAlgn="base" hangingPunct="1">
              <a:spcBef>
                <a:spcPct val="20000"/>
              </a:spcBef>
              <a:spcAft>
                <a:spcPct val="0"/>
              </a:spcAft>
              <a:buClr>
                <a:schemeClr val="tx2"/>
              </a:buClr>
              <a:buFont typeface="Wingdings" panose="05000000000000000000" pitchFamily="2" charset="2"/>
              <a:buChar char="q"/>
              <a:defRPr sz="2400">
                <a:solidFill>
                  <a:schemeClr val="tx1"/>
                </a:solidFill>
                <a:latin typeface="+mn-lt"/>
                <a:ea typeface="+mn-ea"/>
                <a:cs typeface="+mn-cs"/>
              </a:defRPr>
            </a:lvl1pPr>
            <a:lvl2pPr marL="557213" indent="-214313" algn="l" rtl="0" eaLnBrk="1" fontAlgn="base" hangingPunct="1">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eaLnBrk="1" fontAlgn="base" hangingPunct="1">
              <a:spcBef>
                <a:spcPct val="20000"/>
              </a:spcBef>
              <a:spcAft>
                <a:spcPct val="0"/>
              </a:spcAft>
              <a:buClr>
                <a:schemeClr val="hlink"/>
              </a:buClr>
              <a:buSzPct val="95000"/>
              <a:buFont typeface="Wingdings 2" panose="05020102010507070707" pitchFamily="18" charset="2"/>
              <a:buChar char="¡"/>
              <a:defRPr sz="1800">
                <a:solidFill>
                  <a:schemeClr val="tx1"/>
                </a:solidFill>
                <a:latin typeface="+mn-lt"/>
                <a:ea typeface="+mn-ea"/>
              </a:defRPr>
            </a:lvl3pPr>
            <a:lvl4pPr marL="1200150" indent="-171450" algn="l" rtl="0" eaLnBrk="1" fontAlgn="base" hangingPunct="1">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9pPr>
          </a:lstStyle>
          <a:p>
            <a:r>
              <a:rPr lang="en-US" altLang="zh-CN" kern="0" dirty="0" smtClean="0">
                <a:latin typeface="Arial Unicode MS" panose="020B0604020202020204" pitchFamily="34" charset="-122"/>
                <a:ea typeface="Arial Unicode MS" panose="020B0604020202020204" pitchFamily="34" charset="-122"/>
                <a:cs typeface="Arial Unicode MS" panose="020B0604020202020204" pitchFamily="34" charset="-122"/>
              </a:rPr>
              <a:t>Every cache that has a copy of the data from a block of physical memory also has a copy of the sharing status of the block, but no centralized state is kept.</a:t>
            </a:r>
            <a:endParaRPr lang="en-US" altLang="zh-CN" kern="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ransition spd="slow">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eaLnBrk="1" hangingPunct="1"/>
            <a:r>
              <a:rPr lang="en-US" altLang="en-US" smtClean="0"/>
              <a:t>Basic Snoopy Protocols</a:t>
            </a:r>
            <a:endParaRPr lang="en-US" altLang="zh-CN" smtClean="0"/>
          </a:p>
        </p:txBody>
      </p:sp>
      <p:sp>
        <p:nvSpPr>
          <p:cNvPr id="44035" name="Rectangle 3"/>
          <p:cNvSpPr>
            <a:spLocks noGrp="1" noRot="1" noChangeArrowheads="1"/>
          </p:cNvSpPr>
          <p:nvPr>
            <p:ph idx="1"/>
          </p:nvPr>
        </p:nvSpPr>
        <p:spPr>
          <a:xfrm>
            <a:off x="323850" y="1268413"/>
            <a:ext cx="8610600" cy="4897437"/>
          </a:xfrm>
        </p:spPr>
        <p:txBody>
          <a:bodyPr/>
          <a:lstStyle/>
          <a:p>
            <a:pPr eaLnBrk="1" hangingPunct="1">
              <a:lnSpc>
                <a:spcPct val="80000"/>
              </a:lnSpc>
            </a:pPr>
            <a:r>
              <a:rPr lang="en-US" altLang="en-US" sz="2800" smtClean="0">
                <a:solidFill>
                  <a:srgbClr val="FF0000"/>
                </a:solidFill>
              </a:rPr>
              <a:t>Write </a:t>
            </a:r>
            <a:r>
              <a:rPr lang="en-US" altLang="en-US" sz="2800" u="sng" smtClean="0">
                <a:solidFill>
                  <a:srgbClr val="FF0000"/>
                </a:solidFill>
              </a:rPr>
              <a:t>Invalidate</a:t>
            </a:r>
            <a:r>
              <a:rPr lang="en-US" altLang="en-US" sz="2800" smtClean="0">
                <a:solidFill>
                  <a:srgbClr val="FF0000"/>
                </a:solidFill>
              </a:rPr>
              <a:t> Protocol</a:t>
            </a:r>
            <a:r>
              <a:rPr lang="en-US" altLang="en-US" sz="2800" smtClean="0"/>
              <a:t>:</a:t>
            </a:r>
          </a:p>
          <a:p>
            <a:pPr lvl="1" eaLnBrk="1" hangingPunct="1">
              <a:lnSpc>
                <a:spcPct val="80000"/>
              </a:lnSpc>
            </a:pPr>
            <a:r>
              <a:rPr lang="en-US" altLang="en-US" sz="2400" smtClean="0"/>
              <a:t>Multiple readers, single writer</a:t>
            </a:r>
          </a:p>
          <a:p>
            <a:pPr lvl="1" eaLnBrk="1" hangingPunct="1">
              <a:lnSpc>
                <a:spcPct val="80000"/>
              </a:lnSpc>
            </a:pPr>
            <a:r>
              <a:rPr lang="en-US" altLang="en-US" sz="2400" smtClean="0"/>
              <a:t>Write to shared data:  an invalidate is sent to all caches which snoop and </a:t>
            </a:r>
            <a:r>
              <a:rPr lang="en-US" altLang="en-US" sz="2400" i="1" u="sng" smtClean="0">
                <a:solidFill>
                  <a:srgbClr val="FF0000"/>
                </a:solidFill>
              </a:rPr>
              <a:t>invalidate</a:t>
            </a:r>
            <a:r>
              <a:rPr lang="en-US" altLang="en-US" sz="2400" smtClean="0">
                <a:solidFill>
                  <a:srgbClr val="0000FF"/>
                </a:solidFill>
              </a:rPr>
              <a:t> </a:t>
            </a:r>
            <a:r>
              <a:rPr lang="en-US" altLang="en-US" sz="2400" smtClean="0"/>
              <a:t>any copies</a:t>
            </a:r>
          </a:p>
          <a:p>
            <a:pPr lvl="1" eaLnBrk="1" hangingPunct="1">
              <a:lnSpc>
                <a:spcPct val="80000"/>
              </a:lnSpc>
            </a:pPr>
            <a:r>
              <a:rPr lang="en-US" altLang="en-US" sz="2400" smtClean="0"/>
              <a:t>Read Miss: </a:t>
            </a:r>
          </a:p>
          <a:p>
            <a:pPr lvl="2" eaLnBrk="1" hangingPunct="1">
              <a:lnSpc>
                <a:spcPct val="80000"/>
              </a:lnSpc>
            </a:pPr>
            <a:r>
              <a:rPr lang="en-US" altLang="en-US" sz="2000" smtClean="0"/>
              <a:t>Write-through: memory is always up-to-date</a:t>
            </a:r>
          </a:p>
          <a:p>
            <a:pPr lvl="2" eaLnBrk="1" hangingPunct="1">
              <a:lnSpc>
                <a:spcPct val="80000"/>
              </a:lnSpc>
            </a:pPr>
            <a:r>
              <a:rPr lang="en-US" altLang="en-US" sz="2000" smtClean="0"/>
              <a:t>Write-back: snoop in caches to find most recent copy</a:t>
            </a:r>
          </a:p>
          <a:p>
            <a:pPr eaLnBrk="1" hangingPunct="1">
              <a:lnSpc>
                <a:spcPct val="80000"/>
              </a:lnSpc>
            </a:pPr>
            <a:r>
              <a:rPr lang="en-US" altLang="en-US" sz="2800" smtClean="0">
                <a:solidFill>
                  <a:srgbClr val="0000FF"/>
                </a:solidFill>
              </a:rPr>
              <a:t>Write </a:t>
            </a:r>
            <a:r>
              <a:rPr lang="en-US" altLang="en-US" sz="2800" u="sng" smtClean="0">
                <a:solidFill>
                  <a:srgbClr val="0000FF"/>
                </a:solidFill>
              </a:rPr>
              <a:t>Broadcast</a:t>
            </a:r>
            <a:r>
              <a:rPr lang="en-US" altLang="en-US" sz="2800" smtClean="0">
                <a:solidFill>
                  <a:srgbClr val="0000FF"/>
                </a:solidFill>
              </a:rPr>
              <a:t> Protocol</a:t>
            </a:r>
            <a:r>
              <a:rPr lang="en-US" altLang="en-US" sz="2800" smtClean="0"/>
              <a:t> (typically write through):</a:t>
            </a:r>
          </a:p>
          <a:p>
            <a:pPr lvl="1" eaLnBrk="1" hangingPunct="1">
              <a:lnSpc>
                <a:spcPct val="80000"/>
              </a:lnSpc>
            </a:pPr>
            <a:r>
              <a:rPr lang="en-US" altLang="en-US" sz="2400" smtClean="0"/>
              <a:t>Write to shared data: broadcast on bus, processors snoop, and </a:t>
            </a:r>
            <a:r>
              <a:rPr lang="en-US" altLang="en-US" sz="2400" i="1" u="sng" smtClean="0">
                <a:solidFill>
                  <a:srgbClr val="0000FF"/>
                </a:solidFill>
              </a:rPr>
              <a:t>update</a:t>
            </a:r>
            <a:r>
              <a:rPr lang="en-US" altLang="en-US" sz="2400" smtClean="0"/>
              <a:t> any copies</a:t>
            </a:r>
          </a:p>
          <a:p>
            <a:pPr lvl="1" eaLnBrk="1" hangingPunct="1">
              <a:lnSpc>
                <a:spcPct val="80000"/>
              </a:lnSpc>
            </a:pPr>
            <a:r>
              <a:rPr lang="en-US" altLang="en-US" sz="2400" smtClean="0"/>
              <a:t>Read miss: memory is always up-to-date</a:t>
            </a:r>
          </a:p>
          <a:p>
            <a:pPr eaLnBrk="1" hangingPunct="1">
              <a:lnSpc>
                <a:spcPct val="80000"/>
              </a:lnSpc>
            </a:pPr>
            <a:r>
              <a:rPr lang="en-US" altLang="en-US" sz="2800" u="sng" smtClean="0">
                <a:solidFill>
                  <a:srgbClr val="FF0000"/>
                </a:solidFill>
              </a:rPr>
              <a:t>Write serialization</a:t>
            </a:r>
            <a:r>
              <a:rPr lang="en-US" altLang="en-US" sz="2800" smtClean="0">
                <a:solidFill>
                  <a:srgbClr val="FF0000"/>
                </a:solidFill>
              </a:rPr>
              <a:t>: </a:t>
            </a:r>
            <a:r>
              <a:rPr lang="en-US" altLang="en-US" sz="2800" u="sng" smtClean="0">
                <a:solidFill>
                  <a:srgbClr val="FF0000"/>
                </a:solidFill>
              </a:rPr>
              <a:t>bus</a:t>
            </a:r>
            <a:r>
              <a:rPr lang="en-US" altLang="en-US" sz="2800" smtClean="0"/>
              <a:t> serializes requests!</a:t>
            </a:r>
          </a:p>
          <a:p>
            <a:pPr lvl="1" eaLnBrk="1" hangingPunct="1">
              <a:lnSpc>
                <a:spcPct val="80000"/>
              </a:lnSpc>
            </a:pPr>
            <a:r>
              <a:rPr lang="en-US" altLang="en-US" sz="2400" smtClean="0"/>
              <a:t>Bus is single point of arbitration</a:t>
            </a:r>
          </a:p>
        </p:txBody>
      </p:sp>
    </p:spTree>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1042988" y="0"/>
            <a:ext cx="8101012" cy="936625"/>
          </a:xfrm>
        </p:spPr>
        <p:txBody>
          <a:bodyPr/>
          <a:lstStyle/>
          <a:p>
            <a:pPr eaLnBrk="1" hangingPunct="1"/>
            <a:r>
              <a:rPr lang="en-US" altLang="zh-CN" sz="3200" smtClean="0"/>
              <a:t>EX: </a:t>
            </a:r>
            <a:r>
              <a:rPr lang="en-US" altLang="zh-CN" sz="3200" b="1" smtClean="0"/>
              <a:t>write back </a:t>
            </a:r>
            <a:r>
              <a:rPr lang="en-US" altLang="zh-CN" sz="3600" b="1" smtClean="0"/>
              <a:t>Cache</a:t>
            </a:r>
            <a:r>
              <a:rPr lang="en-US" altLang="zh-CN" sz="3200" b="1" smtClean="0"/>
              <a:t>, </a:t>
            </a:r>
            <a:r>
              <a:rPr lang="en-US" altLang="zh-CN" sz="3600" b="1" smtClean="0"/>
              <a:t>write invalidate</a:t>
            </a:r>
            <a:endParaRPr lang="en-US" altLang="zh-CN" sz="4000" b="1" smtClean="0"/>
          </a:p>
        </p:txBody>
      </p:sp>
      <p:graphicFrame>
        <p:nvGraphicFramePr>
          <p:cNvPr id="45059" name="Object 4"/>
          <p:cNvGraphicFramePr>
            <a:graphicFrameLocks noGrp="1" noChangeAspect="1"/>
          </p:cNvGraphicFramePr>
          <p:nvPr>
            <p:ph idx="1"/>
            <p:extLst>
              <p:ext uri="{D42A27DB-BD31-4B8C-83A1-F6EECF244321}">
                <p14:modId xmlns:p14="http://schemas.microsoft.com/office/powerpoint/2010/main" val="1989207646"/>
              </p:ext>
            </p:extLst>
          </p:nvPr>
        </p:nvGraphicFramePr>
        <p:xfrm>
          <a:off x="877888" y="2312988"/>
          <a:ext cx="7305675" cy="4208462"/>
        </p:xfrm>
        <a:graphic>
          <a:graphicData uri="http://schemas.openxmlformats.org/presentationml/2006/ole">
            <mc:AlternateContent xmlns:mc="http://schemas.openxmlformats.org/markup-compatibility/2006">
              <mc:Choice xmlns:v="urn:schemas-microsoft-com:vml" Requires="v">
                <p:oleObj spid="_x0000_s45066" name="Document" r:id="rId3" imgW="6631968" imgH="3821688" progId="Word.Document.8">
                  <p:embed/>
                </p:oleObj>
              </mc:Choice>
              <mc:Fallback>
                <p:oleObj name="Document" r:id="rId3" imgW="6631968" imgH="3821688" progId="Word.Document.8">
                  <p:embed/>
                  <p:pic>
                    <p:nvPicPr>
                      <p:cNvPr id="0" name="Object 4"/>
                      <p:cNvPicPr>
                        <a:picLocks noChangeAspect="1" noChangeArrowheads="1"/>
                      </p:cNvPicPr>
                      <p:nvPr/>
                    </p:nvPicPr>
                    <p:blipFill>
                      <a:blip r:embed="rId4"/>
                      <a:srcRect/>
                      <a:stretch>
                        <a:fillRect/>
                      </a:stretch>
                    </p:blipFill>
                    <p:spPr bwMode="auto">
                      <a:xfrm>
                        <a:off x="877888" y="2312988"/>
                        <a:ext cx="7305675" cy="4208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0" name="Rectangle 3"/>
          <p:cNvSpPr>
            <a:spLocks noGrp="1" noRot="1" noChangeArrowheads="1"/>
          </p:cNvSpPr>
          <p:nvPr>
            <p:ph type="body" idx="4294967295"/>
          </p:nvPr>
        </p:nvSpPr>
        <p:spPr>
          <a:xfrm>
            <a:off x="336550" y="764704"/>
            <a:ext cx="9105900" cy="1871662"/>
          </a:xfrm>
          <a:prstGeom prst="rect">
            <a:avLst/>
          </a:prstGeom>
        </p:spPr>
        <p:txBody>
          <a:bodyPr/>
          <a:lstStyle/>
          <a:p>
            <a:pPr eaLnBrk="1" hangingPunct="1"/>
            <a:r>
              <a:rPr lang="en-US" altLang="zh-CN" sz="2400" dirty="0" smtClean="0">
                <a:solidFill>
                  <a:srgbClr val="FF0000"/>
                </a:solidFill>
              </a:rPr>
              <a:t>Mechanics   </a:t>
            </a:r>
          </a:p>
          <a:p>
            <a:pPr lvl="1" eaLnBrk="1" hangingPunct="1"/>
            <a:r>
              <a:rPr lang="en-US" altLang="zh-CN" sz="2000" b="1" dirty="0" smtClean="0"/>
              <a:t>Broadcast address of cache line to invalidate</a:t>
            </a:r>
          </a:p>
          <a:p>
            <a:pPr lvl="1" eaLnBrk="1" hangingPunct="1"/>
            <a:r>
              <a:rPr lang="en-US" altLang="zh-CN" sz="2000" b="1" dirty="0" smtClean="0"/>
              <a:t>All processor snoop, then invalidate if in local cache</a:t>
            </a:r>
          </a:p>
          <a:p>
            <a:pPr lvl="1" eaLnBrk="1" hangingPunct="1"/>
            <a:r>
              <a:rPr lang="en-US" altLang="zh-CN" sz="2000" b="1" dirty="0" smtClean="0"/>
              <a:t>policy can be used to service cache misses in write-back caches</a:t>
            </a:r>
          </a:p>
          <a:p>
            <a:pPr lvl="1" eaLnBrk="1" hangingPunct="1"/>
            <a:endParaRPr lang="en-US" altLang="zh-CN" sz="2000" dirty="0" smtClean="0"/>
          </a:p>
        </p:txBody>
      </p:sp>
      <p:sp>
        <p:nvSpPr>
          <p:cNvPr id="45061" name="Line 5"/>
          <p:cNvSpPr>
            <a:spLocks noChangeShapeType="1"/>
          </p:cNvSpPr>
          <p:nvPr/>
        </p:nvSpPr>
        <p:spPr bwMode="white">
          <a:xfrm flipH="1">
            <a:off x="6516688" y="4508500"/>
            <a:ext cx="935037" cy="5048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92064" tIns="46033" rIns="92064" bIns="46033" anchor="ctr"/>
          <a:lstStyle/>
          <a:p>
            <a:endParaRPr lang="zh-CN" altLang="en-US"/>
          </a:p>
        </p:txBody>
      </p:sp>
    </p:spTree>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1042988" y="0"/>
            <a:ext cx="8101012" cy="936625"/>
          </a:xfrm>
        </p:spPr>
        <p:txBody>
          <a:bodyPr/>
          <a:lstStyle/>
          <a:p>
            <a:pPr eaLnBrk="1" hangingPunct="1"/>
            <a:r>
              <a:rPr lang="en-US" altLang="zh-CN" sz="3200" smtClean="0"/>
              <a:t>Ex: Write back </a:t>
            </a:r>
            <a:r>
              <a:rPr lang="en-US" altLang="zh-CN" sz="3600" smtClean="0"/>
              <a:t>Cache</a:t>
            </a:r>
            <a:r>
              <a:rPr lang="en-US" altLang="zh-CN" sz="3200" smtClean="0"/>
              <a:t>,</a:t>
            </a:r>
            <a:r>
              <a:rPr lang="en-US" altLang="zh-CN" sz="3600" smtClean="0"/>
              <a:t> update</a:t>
            </a:r>
            <a:r>
              <a:rPr lang="en-US" altLang="zh-CN" sz="3600" smtClean="0">
                <a:solidFill>
                  <a:srgbClr val="3333CD"/>
                </a:solidFill>
                <a:latin typeface="TimesNewRoman" charset="0"/>
              </a:rPr>
              <a:t>(Broadcast</a:t>
            </a:r>
            <a:r>
              <a:rPr lang="en-US" altLang="zh-CN" sz="3600" b="1" smtClean="0">
                <a:solidFill>
                  <a:srgbClr val="3333CD"/>
                </a:solidFill>
                <a:latin typeface="TimesNewRoman" charset="0"/>
              </a:rPr>
              <a:t>)</a:t>
            </a:r>
            <a:endParaRPr lang="en-US" altLang="zh-CN" sz="3600" b="1" smtClean="0">
              <a:solidFill>
                <a:srgbClr val="000000"/>
              </a:solidFill>
              <a:latin typeface="TimesNewRoman" charset="0"/>
            </a:endParaRPr>
          </a:p>
        </p:txBody>
      </p:sp>
      <p:graphicFrame>
        <p:nvGraphicFramePr>
          <p:cNvPr id="46083" name="Object 4"/>
          <p:cNvGraphicFramePr>
            <a:graphicFrameLocks noGrp="1" noChangeAspect="1"/>
          </p:cNvGraphicFramePr>
          <p:nvPr>
            <p:ph idx="1"/>
          </p:nvPr>
        </p:nvGraphicFramePr>
        <p:xfrm>
          <a:off x="541338" y="1412875"/>
          <a:ext cx="8101012" cy="4740275"/>
        </p:xfrm>
        <a:graphic>
          <a:graphicData uri="http://schemas.openxmlformats.org/presentationml/2006/ole">
            <mc:AlternateContent xmlns:mc="http://schemas.openxmlformats.org/markup-compatibility/2006">
              <mc:Choice xmlns:v="urn:schemas-microsoft-com:vml" Requires="v">
                <p:oleObj spid="_x0000_s46091" name="文档" r:id="rId3" imgW="8199930" imgH="4797619" progId="Word.Document.8">
                  <p:embed/>
                </p:oleObj>
              </mc:Choice>
              <mc:Fallback>
                <p:oleObj name="文档" r:id="rId3" imgW="8199930" imgH="4797619"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338" y="1412875"/>
                        <a:ext cx="8101012" cy="47402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6084" name="Group 5"/>
          <p:cNvGrpSpPr>
            <a:grpSpLocks/>
          </p:cNvGrpSpPr>
          <p:nvPr/>
        </p:nvGrpSpPr>
        <p:grpSpPr bwMode="auto">
          <a:xfrm>
            <a:off x="6084888" y="4365625"/>
            <a:ext cx="2111375" cy="1285875"/>
            <a:chOff x="3792" y="2736"/>
            <a:chExt cx="1222" cy="704"/>
          </a:xfrm>
        </p:grpSpPr>
        <p:sp>
          <p:nvSpPr>
            <p:cNvPr id="46085" name="Oval 6"/>
            <p:cNvSpPr>
              <a:spLocks noChangeArrowheads="1"/>
            </p:cNvSpPr>
            <p:nvPr/>
          </p:nvSpPr>
          <p:spPr bwMode="white">
            <a:xfrm>
              <a:off x="4608" y="2784"/>
              <a:ext cx="363" cy="272"/>
            </a:xfrm>
            <a:prstGeom prst="ellipse">
              <a:avLst/>
            </a:prstGeom>
            <a:noFill/>
            <a:ln w="3810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6086" name="Oval 7"/>
            <p:cNvSpPr>
              <a:spLocks noChangeArrowheads="1"/>
            </p:cNvSpPr>
            <p:nvPr/>
          </p:nvSpPr>
          <p:spPr bwMode="white">
            <a:xfrm>
              <a:off x="3792" y="2736"/>
              <a:ext cx="363" cy="272"/>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6087" name="Oval 8"/>
            <p:cNvSpPr>
              <a:spLocks noChangeArrowheads="1"/>
            </p:cNvSpPr>
            <p:nvPr/>
          </p:nvSpPr>
          <p:spPr bwMode="white">
            <a:xfrm>
              <a:off x="4560" y="3168"/>
              <a:ext cx="454" cy="272"/>
            </a:xfrm>
            <a:prstGeom prst="ellipse">
              <a:avLst/>
            </a:prstGeom>
            <a:noFill/>
            <a:ln w="3810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Tree>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1258888" y="0"/>
            <a:ext cx="7667625" cy="936625"/>
          </a:xfrm>
        </p:spPr>
        <p:txBody>
          <a:bodyPr/>
          <a:lstStyle/>
          <a:p>
            <a:pPr eaLnBrk="1" hangingPunct="1"/>
            <a:r>
              <a:rPr lang="en-US" altLang="zh-CN" sz="4000" smtClean="0"/>
              <a:t>Bus-based protocols (Snooping)</a:t>
            </a:r>
          </a:p>
        </p:txBody>
      </p:sp>
      <p:sp>
        <p:nvSpPr>
          <p:cNvPr id="47107" name="Rectangle 3"/>
          <p:cNvSpPr>
            <a:spLocks noGrp="1" noRot="1" noChangeArrowheads="1"/>
          </p:cNvSpPr>
          <p:nvPr>
            <p:ph idx="1"/>
          </p:nvPr>
        </p:nvSpPr>
        <p:spPr>
          <a:xfrm>
            <a:off x="304800" y="1143000"/>
            <a:ext cx="8621713" cy="5022850"/>
          </a:xfrm>
        </p:spPr>
        <p:txBody>
          <a:bodyPr/>
          <a:lstStyle/>
          <a:p>
            <a:pPr eaLnBrk="1" hangingPunct="1">
              <a:lnSpc>
                <a:spcPct val="90000"/>
              </a:lnSpc>
            </a:pPr>
            <a:r>
              <a:rPr lang="en-US" altLang="zh-CN" sz="2800" smtClean="0"/>
              <a:t>Snooping</a:t>
            </a:r>
          </a:p>
          <a:p>
            <a:pPr lvl="1" eaLnBrk="1" hangingPunct="1">
              <a:lnSpc>
                <a:spcPct val="90000"/>
              </a:lnSpc>
            </a:pPr>
            <a:r>
              <a:rPr lang="en-US" altLang="zh-CN" sz="2800" smtClean="0"/>
              <a:t>All </a:t>
            </a:r>
            <a:r>
              <a:rPr lang="en-US" altLang="zh-CN" sz="2800" smtClean="0">
                <a:solidFill>
                  <a:srgbClr val="0000FF"/>
                </a:solidFill>
              </a:rPr>
              <a:t>caches see and react to all bus events</a:t>
            </a:r>
          </a:p>
          <a:p>
            <a:pPr lvl="1" eaLnBrk="1" hangingPunct="1">
              <a:lnSpc>
                <a:spcPct val="90000"/>
              </a:lnSpc>
            </a:pPr>
            <a:r>
              <a:rPr lang="en-US" altLang="zh-CN" sz="2800" smtClean="0"/>
              <a:t>Protocol relies on global visibility of events (ordered broadcast)</a:t>
            </a:r>
          </a:p>
          <a:p>
            <a:pPr lvl="1" eaLnBrk="1" hangingPunct="1">
              <a:lnSpc>
                <a:spcPct val="90000"/>
              </a:lnSpc>
            </a:pPr>
            <a:r>
              <a:rPr lang="en-US" altLang="zh-CN" sz="2800" smtClean="0">
                <a:solidFill>
                  <a:srgbClr val="0000FF"/>
                </a:solidFill>
              </a:rPr>
              <a:t>The serialization of access by the bus forces serialization of writes.</a:t>
            </a:r>
            <a:r>
              <a:rPr lang="en-US" altLang="zh-CN" sz="2800" smtClean="0"/>
              <a:t> </a:t>
            </a:r>
          </a:p>
          <a:p>
            <a:pPr eaLnBrk="1" hangingPunct="1">
              <a:lnSpc>
                <a:spcPct val="90000"/>
              </a:lnSpc>
            </a:pPr>
            <a:r>
              <a:rPr lang="en-US" altLang="zh-CN" sz="2800" smtClean="0"/>
              <a:t>Events:</a:t>
            </a:r>
          </a:p>
          <a:p>
            <a:pPr lvl="1" eaLnBrk="1" hangingPunct="1">
              <a:lnSpc>
                <a:spcPct val="90000"/>
              </a:lnSpc>
            </a:pPr>
            <a:r>
              <a:rPr lang="en-US" altLang="zh-CN" sz="2800" smtClean="0"/>
              <a:t>Processor (events from own processor)</a:t>
            </a:r>
          </a:p>
          <a:p>
            <a:pPr lvl="2" eaLnBrk="1" hangingPunct="1">
              <a:lnSpc>
                <a:spcPct val="90000"/>
              </a:lnSpc>
            </a:pPr>
            <a:r>
              <a:rPr lang="en-US" altLang="zh-CN" sz="2800" smtClean="0"/>
              <a:t>Read (R), Write (W), Writeback (WB)</a:t>
            </a:r>
          </a:p>
          <a:p>
            <a:pPr lvl="1" eaLnBrk="1" hangingPunct="1">
              <a:lnSpc>
                <a:spcPct val="90000"/>
              </a:lnSpc>
            </a:pPr>
            <a:r>
              <a:rPr lang="en-US" altLang="zh-CN" sz="2800" smtClean="0"/>
              <a:t>Bus Events (events from other processors)</a:t>
            </a:r>
          </a:p>
          <a:p>
            <a:pPr lvl="2" eaLnBrk="1" hangingPunct="1">
              <a:lnSpc>
                <a:spcPct val="90000"/>
              </a:lnSpc>
            </a:pPr>
            <a:r>
              <a:rPr lang="en-US" altLang="zh-CN" sz="2800" smtClean="0"/>
              <a:t>Bus Read (BR), Bus Write (BW)</a:t>
            </a:r>
          </a:p>
        </p:txBody>
      </p:sp>
    </p:spTree>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7544" y="908720"/>
            <a:ext cx="8302625" cy="5319712"/>
          </a:xfrm>
        </p:spPr>
      </p:pic>
      <p:sp>
        <p:nvSpPr>
          <p:cNvPr id="3" name="Rectangle 2"/>
          <p:cNvSpPr>
            <a:spLocks noGrp="1" noRot="1" noChangeArrowheads="1"/>
          </p:cNvSpPr>
          <p:nvPr>
            <p:ph type="title"/>
          </p:nvPr>
        </p:nvSpPr>
        <p:spPr>
          <a:xfrm>
            <a:off x="1116013" y="0"/>
            <a:ext cx="7810500" cy="936625"/>
          </a:xfrm>
        </p:spPr>
        <p:txBody>
          <a:bodyPr/>
          <a:lstStyle/>
          <a:p>
            <a:pPr eaLnBrk="1" hangingPunct="1"/>
            <a:r>
              <a:rPr lang="en-US" altLang="zh-CN" sz="3200" dirty="0" smtClean="0"/>
              <a:t>Implementation</a:t>
            </a:r>
            <a:r>
              <a:rPr lang="zh-CN" altLang="en-US" sz="3200" dirty="0"/>
              <a:t> </a:t>
            </a:r>
            <a:r>
              <a:rPr lang="en-US" altLang="zh-CN" sz="3200" dirty="0" smtClean="0"/>
              <a:t>of </a:t>
            </a:r>
            <a:r>
              <a:rPr lang="en-US" altLang="zh-CN" sz="3200" dirty="0" smtClean="0"/>
              <a:t>snooping </a:t>
            </a:r>
            <a:r>
              <a:rPr lang="en-US" altLang="zh-CN" sz="3200" dirty="0" smtClean="0"/>
              <a:t>protocols</a:t>
            </a:r>
            <a:endParaRPr lang="en-US" altLang="zh-CN" sz="2800" dirty="0" smtClean="0"/>
          </a:p>
        </p:txBody>
      </p:sp>
    </p:spTree>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a:xfrm>
            <a:off x="1116013" y="0"/>
            <a:ext cx="7810500" cy="936625"/>
          </a:xfrm>
        </p:spPr>
        <p:txBody>
          <a:bodyPr/>
          <a:lstStyle/>
          <a:p>
            <a:pPr eaLnBrk="1" hangingPunct="1"/>
            <a:r>
              <a:rPr lang="en-US" altLang="zh-CN" sz="4000" dirty="0" smtClean="0"/>
              <a:t> 5 snooping protocols</a:t>
            </a:r>
            <a:endParaRPr lang="en-US" altLang="zh-CN" dirty="0" smtClean="0"/>
          </a:p>
        </p:txBody>
      </p:sp>
      <p:graphicFrame>
        <p:nvGraphicFramePr>
          <p:cNvPr id="49155" name="Object 3"/>
          <p:cNvGraphicFramePr>
            <a:graphicFrameLocks noGrp="1" noChangeAspect="1"/>
          </p:cNvGraphicFramePr>
          <p:nvPr>
            <p:ph idx="1"/>
          </p:nvPr>
        </p:nvGraphicFramePr>
        <p:xfrm>
          <a:off x="280988" y="1125538"/>
          <a:ext cx="8582025" cy="4795837"/>
        </p:xfrm>
        <a:graphic>
          <a:graphicData uri="http://schemas.openxmlformats.org/presentationml/2006/ole">
            <mc:AlternateContent xmlns:mc="http://schemas.openxmlformats.org/markup-compatibility/2006">
              <mc:Choice xmlns:v="urn:schemas-microsoft-com:vml" Requires="v">
                <p:oleObj spid="_x0000_s49160" name="文档" r:id="rId3" imgW="8659530" imgH="4839009" progId="Word.Document.8">
                  <p:embed/>
                </p:oleObj>
              </mc:Choice>
              <mc:Fallback>
                <p:oleObj name="文档" r:id="rId3" imgW="8659530" imgH="4839009"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8" y="1125538"/>
                        <a:ext cx="8582025" cy="4795837"/>
                      </a:xfrm>
                      <a:prstGeom prst="rect">
                        <a:avLst/>
                      </a:prstGeom>
                      <a:noFill/>
                      <a:ln>
                        <a:noFill/>
                      </a:ln>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p:txBody>
          <a:bodyPr/>
          <a:lstStyle/>
          <a:p>
            <a:pPr eaLnBrk="1" hangingPunct="1"/>
            <a:r>
              <a:rPr lang="en-US" altLang="zh-CN" sz="4000" smtClean="0"/>
              <a:t>Simple write-invalidate protocol</a:t>
            </a:r>
          </a:p>
        </p:txBody>
      </p:sp>
      <p:sp>
        <p:nvSpPr>
          <p:cNvPr id="50179" name="Rectangle 3"/>
          <p:cNvSpPr>
            <a:spLocks noGrp="1" noRot="1" noChangeArrowheads="1"/>
          </p:cNvSpPr>
          <p:nvPr>
            <p:ph idx="1"/>
          </p:nvPr>
        </p:nvSpPr>
        <p:spPr/>
        <p:txBody>
          <a:bodyPr/>
          <a:lstStyle/>
          <a:p>
            <a:pPr eaLnBrk="1" hangingPunct="1"/>
            <a:r>
              <a:rPr lang="en-US" altLang="zh-CN" smtClean="0"/>
              <a:t>Three states</a:t>
            </a:r>
          </a:p>
          <a:p>
            <a:pPr lvl="1" eaLnBrk="1" hangingPunct="1"/>
            <a:r>
              <a:rPr lang="en-US" altLang="zh-CN" smtClean="0"/>
              <a:t>Invalid, Shared, exclusive</a:t>
            </a:r>
          </a:p>
          <a:p>
            <a:pPr eaLnBrk="1" hangingPunct="1"/>
            <a:r>
              <a:rPr lang="en-US" altLang="zh-CN" smtClean="0"/>
              <a:t>Events</a:t>
            </a:r>
          </a:p>
          <a:p>
            <a:pPr lvl="1" eaLnBrk="1" hangingPunct="1"/>
            <a:r>
              <a:rPr lang="en-US" altLang="zh-CN" smtClean="0"/>
              <a:t>CPU-R, CPU-W</a:t>
            </a:r>
          </a:p>
          <a:p>
            <a:pPr lvl="1" eaLnBrk="1" hangingPunct="1"/>
            <a:r>
              <a:rPr lang="en-US" altLang="zh-CN" smtClean="0"/>
              <a:t>BUS-R, BUS-W</a:t>
            </a:r>
          </a:p>
          <a:p>
            <a:pPr lvl="1" eaLnBrk="1" hangingPunct="1"/>
            <a:endParaRPr lang="en-US" altLang="zh-CN" smtClean="0"/>
          </a:p>
        </p:txBody>
      </p:sp>
    </p:spTree>
  </p:cSld>
  <p:clrMapOvr>
    <a:masterClrMapping/>
  </p:clrMapOvr>
  <p:transition spd="slow">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1331913" y="0"/>
            <a:ext cx="7488237" cy="981075"/>
          </a:xfrm>
        </p:spPr>
        <p:txBody>
          <a:bodyPr/>
          <a:lstStyle/>
          <a:p>
            <a:pPr eaLnBrk="1" hangingPunct="1"/>
            <a:r>
              <a:rPr lang="en-US" altLang="zh-CN" sz="4000" dirty="0" smtClean="0"/>
              <a:t>Centralized Shared-Memory Architecture</a:t>
            </a:r>
          </a:p>
        </p:txBody>
      </p:sp>
      <p:sp>
        <p:nvSpPr>
          <p:cNvPr id="31747" name="Rectangle 3"/>
          <p:cNvSpPr>
            <a:spLocks noGrp="1" noRot="1" noChangeArrowheads="1"/>
          </p:cNvSpPr>
          <p:nvPr>
            <p:ph idx="1"/>
          </p:nvPr>
        </p:nvSpPr>
        <p:spPr>
          <a:xfrm>
            <a:off x="251520" y="1340768"/>
            <a:ext cx="8642350" cy="4795837"/>
          </a:xfrm>
        </p:spPr>
        <p:txBody>
          <a:bodyPr/>
          <a:lstStyle/>
          <a:p>
            <a:pPr eaLnBrk="1" hangingPunct="1">
              <a:lnSpc>
                <a:spcPct val="90000"/>
              </a:lnSpc>
            </a:pPr>
            <a:r>
              <a:rPr lang="en-US" altLang="zh-CN" sz="2800" dirty="0" smtClean="0"/>
              <a:t>Characteristics of SMP</a:t>
            </a:r>
          </a:p>
          <a:p>
            <a:pPr lvl="1" eaLnBrk="1" hangingPunct="1">
              <a:lnSpc>
                <a:spcPct val="90000"/>
              </a:lnSpc>
            </a:pPr>
            <a:r>
              <a:rPr lang="en-US" altLang="zh-CN" sz="2800" dirty="0" smtClean="0">
                <a:solidFill>
                  <a:srgbClr val="0000FF"/>
                </a:solidFill>
              </a:rPr>
              <a:t>Limited processors nodes</a:t>
            </a:r>
            <a:r>
              <a:rPr lang="en-US" altLang="zh-CN" sz="2800" dirty="0" smtClean="0"/>
              <a:t>----small scale, share single physical memory connected by a shared bus.</a:t>
            </a:r>
          </a:p>
          <a:p>
            <a:pPr lvl="1" eaLnBrk="1" hangingPunct="1">
              <a:lnSpc>
                <a:spcPct val="90000"/>
              </a:lnSpc>
            </a:pPr>
            <a:r>
              <a:rPr lang="en-US" altLang="zh-CN" sz="2800" dirty="0" smtClean="0">
                <a:solidFill>
                  <a:srgbClr val="FF0000"/>
                </a:solidFill>
              </a:rPr>
              <a:t>Large cache</a:t>
            </a:r>
            <a:r>
              <a:rPr lang="en-US" altLang="zh-CN" sz="2800" dirty="0" smtClean="0">
                <a:solidFill>
                  <a:schemeClr val="accent2"/>
                </a:solidFill>
              </a:rPr>
              <a:t> </a:t>
            </a:r>
            <a:r>
              <a:rPr lang="en-US" altLang="zh-CN" sz="2800" dirty="0" smtClean="0"/>
              <a:t>----provide a sufficient amount of memory bandwidth.</a:t>
            </a:r>
          </a:p>
          <a:p>
            <a:pPr lvl="2" eaLnBrk="1" hangingPunct="1">
              <a:lnSpc>
                <a:spcPct val="90000"/>
              </a:lnSpc>
            </a:pPr>
            <a:r>
              <a:rPr lang="en-US" altLang="en-US" sz="2800" dirty="0" smtClean="0">
                <a:solidFill>
                  <a:srgbClr val="FF0000"/>
                </a:solidFill>
              </a:rPr>
              <a:t>Increase bandwidth</a:t>
            </a:r>
            <a:r>
              <a:rPr lang="en-US" altLang="en-US" sz="2800" dirty="0" smtClean="0"/>
              <a:t> versus bus/memory</a:t>
            </a:r>
          </a:p>
          <a:p>
            <a:pPr lvl="2" eaLnBrk="1" hangingPunct="1">
              <a:lnSpc>
                <a:spcPct val="90000"/>
              </a:lnSpc>
            </a:pPr>
            <a:r>
              <a:rPr lang="en-US" altLang="en-US" sz="2800" dirty="0" smtClean="0">
                <a:solidFill>
                  <a:srgbClr val="FF0000"/>
                </a:solidFill>
              </a:rPr>
              <a:t>Reduce latency of access</a:t>
            </a:r>
          </a:p>
          <a:p>
            <a:pPr lvl="2" eaLnBrk="1" hangingPunct="1">
              <a:lnSpc>
                <a:spcPct val="90000"/>
              </a:lnSpc>
            </a:pPr>
            <a:r>
              <a:rPr lang="en-US" altLang="en-US" sz="2800" dirty="0" smtClean="0"/>
              <a:t>Valuable for both private data and shared data</a:t>
            </a:r>
            <a:r>
              <a:rPr lang="en-US" altLang="zh-CN" sz="1800" b="1" dirty="0" smtClean="0"/>
              <a:t> </a:t>
            </a:r>
          </a:p>
          <a:p>
            <a:pPr lvl="1" eaLnBrk="1" hangingPunct="1">
              <a:lnSpc>
                <a:spcPct val="90000"/>
              </a:lnSpc>
            </a:pPr>
            <a:r>
              <a:rPr lang="en-US" altLang="zh-CN" sz="2800" dirty="0" smtClean="0">
                <a:solidFill>
                  <a:srgbClr val="0000FF"/>
                </a:solidFill>
              </a:rPr>
              <a:t>UMA</a:t>
            </a:r>
            <a:r>
              <a:rPr lang="en-US" altLang="zh-CN" sz="2800" dirty="0" smtClean="0"/>
              <a:t>----uniform memory access time. </a:t>
            </a:r>
            <a:endParaRPr lang="en-US" altLang="zh-CN" sz="1800" dirty="0" smtClean="0"/>
          </a:p>
        </p:txBody>
      </p:sp>
    </p:spTree>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Snoopy Coherence Protocols</a:t>
            </a:r>
            <a:endParaRPr lang="en-AU" dirty="0"/>
          </a:p>
        </p:txBody>
      </p:sp>
      <p:pic>
        <p:nvPicPr>
          <p:cNvPr id="2" name="Picture 1"/>
          <p:cNvPicPr>
            <a:picLocks noChangeAspect="1"/>
          </p:cNvPicPr>
          <p:nvPr/>
        </p:nvPicPr>
        <p:blipFill>
          <a:blip r:embed="rId3"/>
          <a:stretch>
            <a:fillRect/>
          </a:stretch>
        </p:blipFill>
        <p:spPr>
          <a:xfrm>
            <a:off x="1259632" y="817563"/>
            <a:ext cx="6408712" cy="5407993"/>
          </a:xfrm>
          <a:prstGeom prst="rect">
            <a:avLst/>
          </a:prstGeom>
        </p:spPr>
      </p:pic>
    </p:spTree>
    <p:extLst>
      <p:ext uri="{BB962C8B-B14F-4D97-AF65-F5344CB8AC3E}">
        <p14:creationId xmlns:p14="http://schemas.microsoft.com/office/powerpoint/2010/main" val="3123081220"/>
      </p:ext>
    </p:extLst>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1331913" y="188913"/>
            <a:ext cx="7812087" cy="801687"/>
          </a:xfrm>
          <a:noFill/>
        </p:spPr>
        <p:txBody>
          <a:bodyPr lIns="90488" tIns="44450" rIns="90488" bIns="44450"/>
          <a:lstStyle/>
          <a:p>
            <a:pPr eaLnBrk="1" hangingPunct="1"/>
            <a:r>
              <a:rPr lang="en-US" altLang="en-US" sz="4000" smtClean="0"/>
              <a:t>Snoopy-Cache State Machine-I </a:t>
            </a:r>
          </a:p>
        </p:txBody>
      </p:sp>
      <p:sp>
        <p:nvSpPr>
          <p:cNvPr id="51203" name="Rectangle 3"/>
          <p:cNvSpPr>
            <a:spLocks noGrp="1" noRot="1" noChangeArrowheads="1"/>
          </p:cNvSpPr>
          <p:nvPr>
            <p:ph idx="1"/>
          </p:nvPr>
        </p:nvSpPr>
        <p:spPr>
          <a:xfrm>
            <a:off x="0" y="1447800"/>
            <a:ext cx="3619500" cy="1600200"/>
          </a:xfrm>
        </p:spPr>
        <p:txBody>
          <a:bodyPr lIns="90488" tIns="44450" rIns="90488" bIns="44450"/>
          <a:lstStyle/>
          <a:p>
            <a:pPr marL="285750" indent="-285750" eaLnBrk="1" hangingPunct="1"/>
            <a:r>
              <a:rPr lang="en-US" altLang="en-US" sz="2400" smtClean="0"/>
              <a:t>State machine</a:t>
            </a:r>
            <a:br>
              <a:rPr lang="en-US" altLang="en-US" sz="2400" smtClean="0"/>
            </a:br>
            <a:r>
              <a:rPr lang="en-US" altLang="en-US" sz="2400" smtClean="0"/>
              <a:t>for </a:t>
            </a:r>
            <a:r>
              <a:rPr lang="en-US" altLang="en-US" sz="2400" i="1" u="sng" smtClean="0">
                <a:solidFill>
                  <a:srgbClr val="0000FF"/>
                </a:solidFill>
              </a:rPr>
              <a:t>CPU</a:t>
            </a:r>
            <a:r>
              <a:rPr lang="en-US" altLang="en-US" sz="2400" smtClean="0"/>
              <a:t> requests</a:t>
            </a:r>
            <a:br>
              <a:rPr lang="en-US" altLang="en-US" sz="2400" smtClean="0"/>
            </a:br>
            <a:r>
              <a:rPr lang="en-US" altLang="en-US" sz="2400" smtClean="0"/>
              <a:t>for each </a:t>
            </a:r>
            <a:br>
              <a:rPr lang="en-US" altLang="en-US" sz="2400" smtClean="0"/>
            </a:br>
            <a:r>
              <a:rPr lang="en-US" altLang="en-US" sz="2400" u="sng" smtClean="0">
                <a:solidFill>
                  <a:srgbClr val="0000FF"/>
                </a:solidFill>
              </a:rPr>
              <a:t>cache block</a:t>
            </a:r>
          </a:p>
        </p:txBody>
      </p:sp>
      <p:grpSp>
        <p:nvGrpSpPr>
          <p:cNvPr id="51204" name="Group 4"/>
          <p:cNvGrpSpPr>
            <a:grpSpLocks/>
          </p:cNvGrpSpPr>
          <p:nvPr/>
        </p:nvGrpSpPr>
        <p:grpSpPr bwMode="auto">
          <a:xfrm>
            <a:off x="633413" y="1600200"/>
            <a:ext cx="8194675" cy="4727575"/>
            <a:chOff x="399" y="574"/>
            <a:chExt cx="5162" cy="3717"/>
          </a:xfrm>
        </p:grpSpPr>
        <p:sp>
          <p:nvSpPr>
            <p:cNvPr id="51205" name="Rectangle 5"/>
            <p:cNvSpPr>
              <a:spLocks noChangeArrowheads="1"/>
            </p:cNvSpPr>
            <p:nvPr/>
          </p:nvSpPr>
          <p:spPr bwMode="auto">
            <a:xfrm>
              <a:off x="2211" y="1174"/>
              <a:ext cx="530" cy="28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Invalid</a:t>
              </a:r>
            </a:p>
          </p:txBody>
        </p:sp>
        <p:sp>
          <p:nvSpPr>
            <p:cNvPr id="51206" name="Rectangle 6"/>
            <p:cNvSpPr>
              <a:spLocks noChangeArrowheads="1"/>
            </p:cNvSpPr>
            <p:nvPr/>
          </p:nvSpPr>
          <p:spPr bwMode="auto">
            <a:xfrm>
              <a:off x="4251" y="1066"/>
              <a:ext cx="812" cy="5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1800">
                  <a:latin typeface="Arial" panose="020B0604020202020204" pitchFamily="34" charset="0"/>
                </a:rPr>
                <a:t>Shared</a:t>
              </a:r>
            </a:p>
            <a:p>
              <a:pPr algn="ctr">
                <a:spcBef>
                  <a:spcPct val="0"/>
                </a:spcBef>
                <a:buClrTx/>
                <a:buSzTx/>
                <a:buFontTx/>
                <a:buNone/>
              </a:pPr>
              <a:r>
                <a:rPr lang="en-US" altLang="en-US" sz="1800">
                  <a:latin typeface="Arial" panose="020B0604020202020204" pitchFamily="34" charset="0"/>
                </a:rPr>
                <a:t>(read/only)</a:t>
              </a:r>
            </a:p>
          </p:txBody>
        </p:sp>
        <p:sp>
          <p:nvSpPr>
            <p:cNvPr id="51207" name="Rectangle 7"/>
            <p:cNvSpPr>
              <a:spLocks noChangeArrowheads="1"/>
            </p:cNvSpPr>
            <p:nvPr/>
          </p:nvSpPr>
          <p:spPr bwMode="auto">
            <a:xfrm>
              <a:off x="2064" y="3216"/>
              <a:ext cx="875" cy="5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1800">
                  <a:latin typeface="Arial" panose="020B0604020202020204" pitchFamily="34" charset="0"/>
                </a:rPr>
                <a:t>Exclusive</a:t>
              </a:r>
            </a:p>
            <a:p>
              <a:pPr algn="ctr">
                <a:spcBef>
                  <a:spcPct val="0"/>
                </a:spcBef>
                <a:buClrTx/>
                <a:buSzTx/>
                <a:buFontTx/>
                <a:buNone/>
              </a:pPr>
              <a:r>
                <a:rPr lang="en-US" altLang="en-US" sz="1800">
                  <a:latin typeface="Arial" panose="020B0604020202020204" pitchFamily="34" charset="0"/>
                </a:rPr>
                <a:t>(read/write)</a:t>
              </a:r>
            </a:p>
          </p:txBody>
        </p:sp>
        <p:sp>
          <p:nvSpPr>
            <p:cNvPr id="51208" name="Rectangle 8"/>
            <p:cNvSpPr>
              <a:spLocks noChangeArrowheads="1"/>
            </p:cNvSpPr>
            <p:nvPr/>
          </p:nvSpPr>
          <p:spPr bwMode="auto">
            <a:xfrm>
              <a:off x="2979" y="1055"/>
              <a:ext cx="810" cy="28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a:t>
              </a:r>
              <a:endParaRPr lang="en-US" altLang="en-US" sz="1800" b="1">
                <a:solidFill>
                  <a:schemeClr val="accent2"/>
                </a:solidFill>
                <a:latin typeface="Arial" panose="020B0604020202020204" pitchFamily="34" charset="0"/>
              </a:endParaRPr>
            </a:p>
          </p:txBody>
        </p:sp>
        <p:sp>
          <p:nvSpPr>
            <p:cNvPr id="51209" name="Rectangle 9"/>
            <p:cNvSpPr>
              <a:spLocks noChangeArrowheads="1"/>
            </p:cNvSpPr>
            <p:nvPr/>
          </p:nvSpPr>
          <p:spPr bwMode="auto">
            <a:xfrm>
              <a:off x="1632" y="1872"/>
              <a:ext cx="818" cy="28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000FF"/>
                  </a:solidFill>
                  <a:latin typeface="Arial" panose="020B0604020202020204" pitchFamily="34" charset="0"/>
                </a:rPr>
                <a:t>CPU Write</a:t>
              </a:r>
            </a:p>
          </p:txBody>
        </p:sp>
        <p:sp>
          <p:nvSpPr>
            <p:cNvPr id="51210" name="Rectangle 10"/>
            <p:cNvSpPr>
              <a:spLocks noChangeArrowheads="1"/>
            </p:cNvSpPr>
            <p:nvPr/>
          </p:nvSpPr>
          <p:spPr bwMode="auto">
            <a:xfrm>
              <a:off x="4467" y="574"/>
              <a:ext cx="1026" cy="28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hit</a:t>
              </a:r>
              <a:endParaRPr lang="en-US" altLang="en-US" sz="1800" b="1">
                <a:solidFill>
                  <a:schemeClr val="accent2"/>
                </a:solidFill>
                <a:latin typeface="Arial" panose="020B0604020202020204" pitchFamily="34" charset="0"/>
              </a:endParaRPr>
            </a:p>
          </p:txBody>
        </p:sp>
        <p:sp>
          <p:nvSpPr>
            <p:cNvPr id="51211" name="Rectangle 11"/>
            <p:cNvSpPr>
              <a:spLocks noChangeArrowheads="1"/>
            </p:cNvSpPr>
            <p:nvPr/>
          </p:nvSpPr>
          <p:spPr bwMode="auto">
            <a:xfrm>
              <a:off x="3003" y="1342"/>
              <a:ext cx="1138" cy="5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Place read miss</a:t>
              </a:r>
            </a:p>
            <a:p>
              <a:pPr>
                <a:spcBef>
                  <a:spcPct val="0"/>
                </a:spcBef>
                <a:buClrTx/>
                <a:buSzTx/>
                <a:buFontTx/>
                <a:buNone/>
              </a:pPr>
              <a:r>
                <a:rPr lang="en-US" altLang="en-US" sz="1800">
                  <a:latin typeface="Arial" panose="020B0604020202020204" pitchFamily="34" charset="0"/>
                </a:rPr>
                <a:t>on bus</a:t>
              </a:r>
            </a:p>
          </p:txBody>
        </p:sp>
        <p:sp>
          <p:nvSpPr>
            <p:cNvPr id="51212" name="Rectangle 12"/>
            <p:cNvSpPr>
              <a:spLocks noChangeArrowheads="1"/>
            </p:cNvSpPr>
            <p:nvPr/>
          </p:nvSpPr>
          <p:spPr bwMode="auto">
            <a:xfrm>
              <a:off x="1536" y="2112"/>
              <a:ext cx="946"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latin typeface="Arial" panose="020B0604020202020204" pitchFamily="34" charset="0"/>
                </a:rPr>
                <a:t>Place Write </a:t>
              </a:r>
              <a:br>
                <a:rPr lang="en-US" altLang="en-US" sz="1800" b="1">
                  <a:latin typeface="Arial" panose="020B0604020202020204" pitchFamily="34" charset="0"/>
                </a:rPr>
              </a:br>
              <a:r>
                <a:rPr lang="en-US" altLang="en-US" sz="1800" b="1">
                  <a:latin typeface="Arial" panose="020B0604020202020204" pitchFamily="34" charset="0"/>
                </a:rPr>
                <a:t>Miss on bus</a:t>
              </a:r>
            </a:p>
          </p:txBody>
        </p:sp>
        <p:sp>
          <p:nvSpPr>
            <p:cNvPr id="51213" name="Rectangle 13"/>
            <p:cNvSpPr>
              <a:spLocks noChangeArrowheads="1"/>
            </p:cNvSpPr>
            <p:nvPr/>
          </p:nvSpPr>
          <p:spPr bwMode="auto">
            <a:xfrm>
              <a:off x="2592" y="2064"/>
              <a:ext cx="1210" cy="93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miss</a:t>
              </a:r>
              <a:endParaRPr lang="en-US" altLang="en-US" sz="1800">
                <a:latin typeface="Arial" panose="020B0604020202020204" pitchFamily="34" charset="0"/>
              </a:endParaRPr>
            </a:p>
            <a:p>
              <a:pPr>
                <a:spcBef>
                  <a:spcPct val="0"/>
                </a:spcBef>
                <a:buClrTx/>
                <a:buSzTx/>
                <a:buFontTx/>
                <a:buNone/>
              </a:pPr>
              <a:r>
                <a:rPr lang="en-US" altLang="en-US" sz="1800">
                  <a:latin typeface="Arial" panose="020B0604020202020204" pitchFamily="34" charset="0"/>
                </a:rPr>
                <a:t>Write back block,</a:t>
              </a:r>
            </a:p>
            <a:p>
              <a:pPr>
                <a:spcBef>
                  <a:spcPct val="0"/>
                </a:spcBef>
                <a:buClrTx/>
                <a:buSzTx/>
                <a:buFontTx/>
                <a:buNone/>
              </a:pPr>
              <a:r>
                <a:rPr lang="en-US" altLang="en-US" sz="1800">
                  <a:latin typeface="Arial" panose="020B0604020202020204" pitchFamily="34" charset="0"/>
                </a:rPr>
                <a:t>Place read miss</a:t>
              </a:r>
            </a:p>
            <a:p>
              <a:pPr>
                <a:spcBef>
                  <a:spcPct val="0"/>
                </a:spcBef>
                <a:buClrTx/>
                <a:buSzTx/>
                <a:buFontTx/>
                <a:buNone/>
              </a:pPr>
              <a:r>
                <a:rPr lang="en-US" altLang="en-US" sz="1800">
                  <a:latin typeface="Arial" panose="020B0604020202020204" pitchFamily="34" charset="0"/>
                </a:rPr>
                <a:t>on bus</a:t>
              </a:r>
            </a:p>
          </p:txBody>
        </p:sp>
        <p:sp>
          <p:nvSpPr>
            <p:cNvPr id="51214" name="Rectangle 14"/>
            <p:cNvSpPr>
              <a:spLocks noChangeArrowheads="1"/>
            </p:cNvSpPr>
            <p:nvPr/>
          </p:nvSpPr>
          <p:spPr bwMode="auto">
            <a:xfrm>
              <a:off x="3471" y="2782"/>
              <a:ext cx="1778" cy="5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000FF"/>
                  </a:solidFill>
                  <a:latin typeface="Arial" panose="020B0604020202020204" pitchFamily="34" charset="0"/>
                </a:rPr>
                <a:t>CPU Write</a:t>
              </a:r>
            </a:p>
            <a:p>
              <a:pPr>
                <a:spcBef>
                  <a:spcPct val="0"/>
                </a:spcBef>
                <a:buClrTx/>
                <a:buSzTx/>
                <a:buFontTx/>
                <a:buNone/>
              </a:pPr>
              <a:r>
                <a:rPr lang="en-US" altLang="en-US" sz="1800" b="1">
                  <a:latin typeface="Arial" panose="020B0604020202020204" pitchFamily="34" charset="0"/>
                </a:rPr>
                <a:t>Place Write Miss on Bus</a:t>
              </a:r>
            </a:p>
          </p:txBody>
        </p:sp>
        <p:sp>
          <p:nvSpPr>
            <p:cNvPr id="51215" name="Rectangle 15"/>
            <p:cNvSpPr>
              <a:spLocks noChangeArrowheads="1"/>
            </p:cNvSpPr>
            <p:nvPr/>
          </p:nvSpPr>
          <p:spPr bwMode="auto">
            <a:xfrm>
              <a:off x="4383" y="2098"/>
              <a:ext cx="1178" cy="7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miss</a:t>
              </a:r>
              <a:endParaRPr lang="en-US" altLang="en-US" sz="1800" b="1">
                <a:latin typeface="Arial" panose="020B0604020202020204" pitchFamily="34" charset="0"/>
              </a:endParaRPr>
            </a:p>
            <a:p>
              <a:pPr>
                <a:spcBef>
                  <a:spcPct val="0"/>
                </a:spcBef>
                <a:buClrTx/>
                <a:buSzTx/>
                <a:buFontTx/>
                <a:buNone/>
              </a:pPr>
              <a:r>
                <a:rPr lang="en-US" altLang="en-US" sz="1800">
                  <a:latin typeface="Arial" panose="020B0604020202020204" pitchFamily="34" charset="0"/>
                </a:rPr>
                <a:t>Place read miss </a:t>
              </a:r>
            </a:p>
            <a:p>
              <a:pPr>
                <a:spcBef>
                  <a:spcPct val="0"/>
                </a:spcBef>
                <a:buClrTx/>
                <a:buSzTx/>
                <a:buFontTx/>
                <a:buNone/>
              </a:pPr>
              <a:r>
                <a:rPr lang="en-US" altLang="en-US" sz="1800">
                  <a:latin typeface="Arial" panose="020B0604020202020204" pitchFamily="34" charset="0"/>
                </a:rPr>
                <a:t>on bus</a:t>
              </a:r>
            </a:p>
          </p:txBody>
        </p:sp>
        <p:sp>
          <p:nvSpPr>
            <p:cNvPr id="51216" name="Rectangle 16"/>
            <p:cNvSpPr>
              <a:spLocks noChangeArrowheads="1"/>
            </p:cNvSpPr>
            <p:nvPr/>
          </p:nvSpPr>
          <p:spPr bwMode="auto">
            <a:xfrm>
              <a:off x="3303" y="3574"/>
              <a:ext cx="1746" cy="71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000FF"/>
                  </a:solidFill>
                  <a:latin typeface="Arial" panose="020B0604020202020204" pitchFamily="34" charset="0"/>
                </a:rPr>
                <a:t>CPU Write Miss</a:t>
              </a:r>
              <a:endParaRPr lang="en-US" altLang="en-US" sz="1800">
                <a:solidFill>
                  <a:srgbClr val="0000FF"/>
                </a:solidFill>
                <a:latin typeface="Arial" panose="020B0604020202020204" pitchFamily="34" charset="0"/>
              </a:endParaRPr>
            </a:p>
            <a:p>
              <a:pPr>
                <a:spcBef>
                  <a:spcPct val="0"/>
                </a:spcBef>
                <a:buClrTx/>
                <a:buSzTx/>
                <a:buFontTx/>
                <a:buNone/>
              </a:pPr>
              <a:r>
                <a:rPr lang="en-US" altLang="en-US" sz="1800">
                  <a:latin typeface="Arial" panose="020B0604020202020204" pitchFamily="34" charset="0"/>
                </a:rPr>
                <a:t>Write back cache block</a:t>
              </a:r>
            </a:p>
            <a:p>
              <a:pPr>
                <a:spcBef>
                  <a:spcPct val="0"/>
                </a:spcBef>
                <a:buClrTx/>
                <a:buSzTx/>
                <a:buFontTx/>
                <a:buNone/>
              </a:pPr>
              <a:r>
                <a:rPr lang="en-US" altLang="en-US" sz="1800" b="1">
                  <a:latin typeface="Arial" panose="020B0604020202020204" pitchFamily="34" charset="0"/>
                </a:rPr>
                <a:t>Place write miss on bus</a:t>
              </a:r>
            </a:p>
          </p:txBody>
        </p:sp>
        <p:sp>
          <p:nvSpPr>
            <p:cNvPr id="51217" name="Rectangle 17"/>
            <p:cNvSpPr>
              <a:spLocks noChangeArrowheads="1"/>
            </p:cNvSpPr>
            <p:nvPr/>
          </p:nvSpPr>
          <p:spPr bwMode="auto">
            <a:xfrm>
              <a:off x="1071" y="3562"/>
              <a:ext cx="1010" cy="5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hit</a:t>
              </a:r>
              <a:endParaRPr lang="en-US" altLang="en-US" sz="1800">
                <a:latin typeface="Arial" panose="020B0604020202020204" pitchFamily="34" charset="0"/>
              </a:endParaRPr>
            </a:p>
            <a:p>
              <a:pPr>
                <a:spcBef>
                  <a:spcPct val="0"/>
                </a:spcBef>
                <a:buClrTx/>
                <a:buSzTx/>
                <a:buFontTx/>
                <a:buNone/>
              </a:pPr>
              <a:r>
                <a:rPr lang="en-US" altLang="en-US" sz="1800" b="1">
                  <a:solidFill>
                    <a:srgbClr val="0000FF"/>
                  </a:solidFill>
                  <a:latin typeface="Arial" panose="020B0604020202020204" pitchFamily="34" charset="0"/>
                </a:rPr>
                <a:t>CPU write hit</a:t>
              </a:r>
            </a:p>
          </p:txBody>
        </p:sp>
        <p:sp>
          <p:nvSpPr>
            <p:cNvPr id="51218" name="Rectangle 18"/>
            <p:cNvSpPr>
              <a:spLocks noChangeArrowheads="1"/>
            </p:cNvSpPr>
            <p:nvPr/>
          </p:nvSpPr>
          <p:spPr bwMode="auto">
            <a:xfrm>
              <a:off x="399" y="2920"/>
              <a:ext cx="1267"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2400" b="1">
                  <a:latin typeface="Arial" panose="020B0604020202020204" pitchFamily="34" charset="0"/>
                </a:rPr>
                <a:t>Cache Block</a:t>
              </a:r>
            </a:p>
            <a:p>
              <a:pPr>
                <a:spcBef>
                  <a:spcPct val="0"/>
                </a:spcBef>
                <a:buClrTx/>
                <a:buSzTx/>
                <a:buFontTx/>
                <a:buNone/>
              </a:pPr>
              <a:r>
                <a:rPr lang="en-US" altLang="en-US" sz="2400" b="1">
                  <a:latin typeface="Arial" panose="020B0604020202020204" pitchFamily="34" charset="0"/>
                </a:rPr>
                <a:t>State</a:t>
              </a:r>
            </a:p>
          </p:txBody>
        </p:sp>
        <p:sp>
          <p:nvSpPr>
            <p:cNvPr id="51219" name="Oval 19"/>
            <p:cNvSpPr>
              <a:spLocks noChangeArrowheads="1"/>
            </p:cNvSpPr>
            <p:nvPr/>
          </p:nvSpPr>
          <p:spPr bwMode="auto">
            <a:xfrm>
              <a:off x="2060" y="860"/>
              <a:ext cx="884" cy="8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1220" name="Oval 20"/>
            <p:cNvSpPr>
              <a:spLocks noChangeArrowheads="1"/>
            </p:cNvSpPr>
            <p:nvPr/>
          </p:nvSpPr>
          <p:spPr bwMode="auto">
            <a:xfrm>
              <a:off x="4196" y="860"/>
              <a:ext cx="884" cy="8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1221" name="Oval 21"/>
            <p:cNvSpPr>
              <a:spLocks noChangeArrowheads="1"/>
            </p:cNvSpPr>
            <p:nvPr/>
          </p:nvSpPr>
          <p:spPr bwMode="auto">
            <a:xfrm>
              <a:off x="2060" y="3056"/>
              <a:ext cx="884" cy="8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1222" name="Line 22"/>
            <p:cNvSpPr>
              <a:spLocks noChangeShapeType="1"/>
            </p:cNvSpPr>
            <p:nvPr/>
          </p:nvSpPr>
          <p:spPr bwMode="auto">
            <a:xfrm>
              <a:off x="2952" y="1332"/>
              <a:ext cx="1260" cy="0"/>
            </a:xfrm>
            <a:prstGeom prst="line">
              <a:avLst/>
            </a:prstGeom>
            <a:noFill/>
            <a:ln w="25400">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3" name="Line 23"/>
            <p:cNvSpPr>
              <a:spLocks noChangeShapeType="1"/>
            </p:cNvSpPr>
            <p:nvPr/>
          </p:nvSpPr>
          <p:spPr bwMode="auto">
            <a:xfrm>
              <a:off x="2484" y="1704"/>
              <a:ext cx="0" cy="133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4" name="Line 24"/>
            <p:cNvSpPr>
              <a:spLocks noChangeShapeType="1"/>
            </p:cNvSpPr>
            <p:nvPr/>
          </p:nvSpPr>
          <p:spPr bwMode="auto">
            <a:xfrm flipV="1">
              <a:off x="2796" y="1596"/>
              <a:ext cx="1500" cy="1536"/>
            </a:xfrm>
            <a:prstGeom prst="line">
              <a:avLst/>
            </a:prstGeom>
            <a:noFill/>
            <a:ln w="25400">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25" name="Line 25"/>
            <p:cNvSpPr>
              <a:spLocks noChangeShapeType="1"/>
            </p:cNvSpPr>
            <p:nvPr/>
          </p:nvSpPr>
          <p:spPr bwMode="auto">
            <a:xfrm flipV="1">
              <a:off x="2928" y="1716"/>
              <a:ext cx="1572" cy="1596"/>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226" name="Freeform 26"/>
            <p:cNvSpPr>
              <a:spLocks/>
            </p:cNvSpPr>
            <p:nvPr/>
          </p:nvSpPr>
          <p:spPr bwMode="auto">
            <a:xfrm>
              <a:off x="2844" y="3576"/>
              <a:ext cx="493" cy="517"/>
            </a:xfrm>
            <a:custGeom>
              <a:avLst/>
              <a:gdLst>
                <a:gd name="T0" fmla="*/ 108 w 493"/>
                <a:gd name="T1" fmla="*/ 12 h 517"/>
                <a:gd name="T2" fmla="*/ 132 w 493"/>
                <a:gd name="T3" fmla="*/ 0 h 517"/>
                <a:gd name="T4" fmla="*/ 156 w 493"/>
                <a:gd name="T5" fmla="*/ 0 h 517"/>
                <a:gd name="T6" fmla="*/ 180 w 493"/>
                <a:gd name="T7" fmla="*/ 0 h 517"/>
                <a:gd name="T8" fmla="*/ 204 w 493"/>
                <a:gd name="T9" fmla="*/ 0 h 517"/>
                <a:gd name="T10" fmla="*/ 228 w 493"/>
                <a:gd name="T11" fmla="*/ 0 h 517"/>
                <a:gd name="T12" fmla="*/ 252 w 493"/>
                <a:gd name="T13" fmla="*/ 0 h 517"/>
                <a:gd name="T14" fmla="*/ 276 w 493"/>
                <a:gd name="T15" fmla="*/ 0 h 517"/>
                <a:gd name="T16" fmla="*/ 300 w 493"/>
                <a:gd name="T17" fmla="*/ 12 h 517"/>
                <a:gd name="T18" fmla="*/ 324 w 493"/>
                <a:gd name="T19" fmla="*/ 12 h 517"/>
                <a:gd name="T20" fmla="*/ 348 w 493"/>
                <a:gd name="T21" fmla="*/ 24 h 517"/>
                <a:gd name="T22" fmla="*/ 372 w 493"/>
                <a:gd name="T23" fmla="*/ 36 h 517"/>
                <a:gd name="T24" fmla="*/ 396 w 493"/>
                <a:gd name="T25" fmla="*/ 48 h 517"/>
                <a:gd name="T26" fmla="*/ 408 w 493"/>
                <a:gd name="T27" fmla="*/ 72 h 517"/>
                <a:gd name="T28" fmla="*/ 420 w 493"/>
                <a:gd name="T29" fmla="*/ 96 h 517"/>
                <a:gd name="T30" fmla="*/ 444 w 493"/>
                <a:gd name="T31" fmla="*/ 108 h 517"/>
                <a:gd name="T32" fmla="*/ 444 w 493"/>
                <a:gd name="T33" fmla="*/ 132 h 517"/>
                <a:gd name="T34" fmla="*/ 444 w 493"/>
                <a:gd name="T35" fmla="*/ 156 h 517"/>
                <a:gd name="T36" fmla="*/ 456 w 493"/>
                <a:gd name="T37" fmla="*/ 180 h 517"/>
                <a:gd name="T38" fmla="*/ 468 w 493"/>
                <a:gd name="T39" fmla="*/ 204 h 517"/>
                <a:gd name="T40" fmla="*/ 468 w 493"/>
                <a:gd name="T41" fmla="*/ 228 h 517"/>
                <a:gd name="T42" fmla="*/ 480 w 493"/>
                <a:gd name="T43" fmla="*/ 252 h 517"/>
                <a:gd name="T44" fmla="*/ 492 w 493"/>
                <a:gd name="T45" fmla="*/ 276 h 517"/>
                <a:gd name="T46" fmla="*/ 492 w 493"/>
                <a:gd name="T47" fmla="*/ 300 h 517"/>
                <a:gd name="T48" fmla="*/ 492 w 493"/>
                <a:gd name="T49" fmla="*/ 324 h 517"/>
                <a:gd name="T50" fmla="*/ 480 w 493"/>
                <a:gd name="T51" fmla="*/ 348 h 517"/>
                <a:gd name="T52" fmla="*/ 456 w 493"/>
                <a:gd name="T53" fmla="*/ 360 h 517"/>
                <a:gd name="T54" fmla="*/ 444 w 493"/>
                <a:gd name="T55" fmla="*/ 384 h 517"/>
                <a:gd name="T56" fmla="*/ 432 w 493"/>
                <a:gd name="T57" fmla="*/ 408 h 517"/>
                <a:gd name="T58" fmla="*/ 420 w 493"/>
                <a:gd name="T59" fmla="*/ 432 h 517"/>
                <a:gd name="T60" fmla="*/ 396 w 493"/>
                <a:gd name="T61" fmla="*/ 444 h 517"/>
                <a:gd name="T62" fmla="*/ 384 w 493"/>
                <a:gd name="T63" fmla="*/ 468 h 517"/>
                <a:gd name="T64" fmla="*/ 360 w 493"/>
                <a:gd name="T65" fmla="*/ 480 h 517"/>
                <a:gd name="T66" fmla="*/ 336 w 493"/>
                <a:gd name="T67" fmla="*/ 492 h 517"/>
                <a:gd name="T68" fmla="*/ 312 w 493"/>
                <a:gd name="T69" fmla="*/ 504 h 517"/>
                <a:gd name="T70" fmla="*/ 288 w 493"/>
                <a:gd name="T71" fmla="*/ 504 h 517"/>
                <a:gd name="T72" fmla="*/ 264 w 493"/>
                <a:gd name="T73" fmla="*/ 516 h 517"/>
                <a:gd name="T74" fmla="*/ 240 w 493"/>
                <a:gd name="T75" fmla="*/ 504 h 517"/>
                <a:gd name="T76" fmla="*/ 216 w 493"/>
                <a:gd name="T77" fmla="*/ 504 h 517"/>
                <a:gd name="T78" fmla="*/ 192 w 493"/>
                <a:gd name="T79" fmla="*/ 492 h 517"/>
                <a:gd name="T80" fmla="*/ 168 w 493"/>
                <a:gd name="T81" fmla="*/ 492 h 517"/>
                <a:gd name="T82" fmla="*/ 132 w 493"/>
                <a:gd name="T83" fmla="*/ 480 h 517"/>
                <a:gd name="T84" fmla="*/ 108 w 493"/>
                <a:gd name="T85" fmla="*/ 468 h 517"/>
                <a:gd name="T86" fmla="*/ 84 w 493"/>
                <a:gd name="T87" fmla="*/ 456 h 517"/>
                <a:gd name="T88" fmla="*/ 72 w 493"/>
                <a:gd name="T89" fmla="*/ 432 h 517"/>
                <a:gd name="T90" fmla="*/ 60 w 493"/>
                <a:gd name="T91" fmla="*/ 408 h 517"/>
                <a:gd name="T92" fmla="*/ 48 w 493"/>
                <a:gd name="T93" fmla="*/ 384 h 517"/>
                <a:gd name="T94" fmla="*/ 48 w 493"/>
                <a:gd name="T95" fmla="*/ 360 h 517"/>
                <a:gd name="T96" fmla="*/ 36 w 493"/>
                <a:gd name="T97" fmla="*/ 336 h 517"/>
                <a:gd name="T98" fmla="*/ 36 w 493"/>
                <a:gd name="T99" fmla="*/ 312 h 517"/>
                <a:gd name="T100" fmla="*/ 12 w 493"/>
                <a:gd name="T101" fmla="*/ 300 h 517"/>
                <a:gd name="T102" fmla="*/ 0 w 493"/>
                <a:gd name="T103" fmla="*/ 276 h 517"/>
                <a:gd name="T104" fmla="*/ 0 w 493"/>
                <a:gd name="T105" fmla="*/ 252 h 517"/>
                <a:gd name="T106" fmla="*/ 0 w 493"/>
                <a:gd name="T107" fmla="*/ 228 h 517"/>
                <a:gd name="T108" fmla="*/ 0 w 493"/>
                <a:gd name="T109" fmla="*/ 21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3810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7" name="Freeform 27"/>
            <p:cNvSpPr>
              <a:spLocks/>
            </p:cNvSpPr>
            <p:nvPr/>
          </p:nvSpPr>
          <p:spPr bwMode="auto">
            <a:xfrm>
              <a:off x="4800" y="1524"/>
              <a:ext cx="493" cy="517"/>
            </a:xfrm>
            <a:custGeom>
              <a:avLst/>
              <a:gdLst>
                <a:gd name="T0" fmla="*/ 108 w 493"/>
                <a:gd name="T1" fmla="*/ 12 h 517"/>
                <a:gd name="T2" fmla="*/ 132 w 493"/>
                <a:gd name="T3" fmla="*/ 0 h 517"/>
                <a:gd name="T4" fmla="*/ 156 w 493"/>
                <a:gd name="T5" fmla="*/ 0 h 517"/>
                <a:gd name="T6" fmla="*/ 180 w 493"/>
                <a:gd name="T7" fmla="*/ 0 h 517"/>
                <a:gd name="T8" fmla="*/ 204 w 493"/>
                <a:gd name="T9" fmla="*/ 0 h 517"/>
                <a:gd name="T10" fmla="*/ 228 w 493"/>
                <a:gd name="T11" fmla="*/ 0 h 517"/>
                <a:gd name="T12" fmla="*/ 252 w 493"/>
                <a:gd name="T13" fmla="*/ 0 h 517"/>
                <a:gd name="T14" fmla="*/ 276 w 493"/>
                <a:gd name="T15" fmla="*/ 0 h 517"/>
                <a:gd name="T16" fmla="*/ 300 w 493"/>
                <a:gd name="T17" fmla="*/ 12 h 517"/>
                <a:gd name="T18" fmla="*/ 324 w 493"/>
                <a:gd name="T19" fmla="*/ 12 h 517"/>
                <a:gd name="T20" fmla="*/ 348 w 493"/>
                <a:gd name="T21" fmla="*/ 24 h 517"/>
                <a:gd name="T22" fmla="*/ 372 w 493"/>
                <a:gd name="T23" fmla="*/ 36 h 517"/>
                <a:gd name="T24" fmla="*/ 396 w 493"/>
                <a:gd name="T25" fmla="*/ 48 h 517"/>
                <a:gd name="T26" fmla="*/ 408 w 493"/>
                <a:gd name="T27" fmla="*/ 72 h 517"/>
                <a:gd name="T28" fmla="*/ 420 w 493"/>
                <a:gd name="T29" fmla="*/ 96 h 517"/>
                <a:gd name="T30" fmla="*/ 444 w 493"/>
                <a:gd name="T31" fmla="*/ 108 h 517"/>
                <a:gd name="T32" fmla="*/ 444 w 493"/>
                <a:gd name="T33" fmla="*/ 132 h 517"/>
                <a:gd name="T34" fmla="*/ 444 w 493"/>
                <a:gd name="T35" fmla="*/ 156 h 517"/>
                <a:gd name="T36" fmla="*/ 456 w 493"/>
                <a:gd name="T37" fmla="*/ 180 h 517"/>
                <a:gd name="T38" fmla="*/ 468 w 493"/>
                <a:gd name="T39" fmla="*/ 204 h 517"/>
                <a:gd name="T40" fmla="*/ 468 w 493"/>
                <a:gd name="T41" fmla="*/ 228 h 517"/>
                <a:gd name="T42" fmla="*/ 480 w 493"/>
                <a:gd name="T43" fmla="*/ 252 h 517"/>
                <a:gd name="T44" fmla="*/ 492 w 493"/>
                <a:gd name="T45" fmla="*/ 276 h 517"/>
                <a:gd name="T46" fmla="*/ 492 w 493"/>
                <a:gd name="T47" fmla="*/ 300 h 517"/>
                <a:gd name="T48" fmla="*/ 492 w 493"/>
                <a:gd name="T49" fmla="*/ 324 h 517"/>
                <a:gd name="T50" fmla="*/ 480 w 493"/>
                <a:gd name="T51" fmla="*/ 348 h 517"/>
                <a:gd name="T52" fmla="*/ 456 w 493"/>
                <a:gd name="T53" fmla="*/ 360 h 517"/>
                <a:gd name="T54" fmla="*/ 444 w 493"/>
                <a:gd name="T55" fmla="*/ 384 h 517"/>
                <a:gd name="T56" fmla="*/ 432 w 493"/>
                <a:gd name="T57" fmla="*/ 408 h 517"/>
                <a:gd name="T58" fmla="*/ 420 w 493"/>
                <a:gd name="T59" fmla="*/ 432 h 517"/>
                <a:gd name="T60" fmla="*/ 396 w 493"/>
                <a:gd name="T61" fmla="*/ 444 h 517"/>
                <a:gd name="T62" fmla="*/ 384 w 493"/>
                <a:gd name="T63" fmla="*/ 468 h 517"/>
                <a:gd name="T64" fmla="*/ 360 w 493"/>
                <a:gd name="T65" fmla="*/ 480 h 517"/>
                <a:gd name="T66" fmla="*/ 336 w 493"/>
                <a:gd name="T67" fmla="*/ 492 h 517"/>
                <a:gd name="T68" fmla="*/ 312 w 493"/>
                <a:gd name="T69" fmla="*/ 504 h 517"/>
                <a:gd name="T70" fmla="*/ 288 w 493"/>
                <a:gd name="T71" fmla="*/ 504 h 517"/>
                <a:gd name="T72" fmla="*/ 264 w 493"/>
                <a:gd name="T73" fmla="*/ 516 h 517"/>
                <a:gd name="T74" fmla="*/ 240 w 493"/>
                <a:gd name="T75" fmla="*/ 504 h 517"/>
                <a:gd name="T76" fmla="*/ 216 w 493"/>
                <a:gd name="T77" fmla="*/ 504 h 517"/>
                <a:gd name="T78" fmla="*/ 192 w 493"/>
                <a:gd name="T79" fmla="*/ 492 h 517"/>
                <a:gd name="T80" fmla="*/ 168 w 493"/>
                <a:gd name="T81" fmla="*/ 492 h 517"/>
                <a:gd name="T82" fmla="*/ 132 w 493"/>
                <a:gd name="T83" fmla="*/ 480 h 517"/>
                <a:gd name="T84" fmla="*/ 108 w 493"/>
                <a:gd name="T85" fmla="*/ 468 h 517"/>
                <a:gd name="T86" fmla="*/ 84 w 493"/>
                <a:gd name="T87" fmla="*/ 456 h 517"/>
                <a:gd name="T88" fmla="*/ 72 w 493"/>
                <a:gd name="T89" fmla="*/ 432 h 517"/>
                <a:gd name="T90" fmla="*/ 60 w 493"/>
                <a:gd name="T91" fmla="*/ 408 h 517"/>
                <a:gd name="T92" fmla="*/ 48 w 493"/>
                <a:gd name="T93" fmla="*/ 384 h 517"/>
                <a:gd name="T94" fmla="*/ 48 w 493"/>
                <a:gd name="T95" fmla="*/ 360 h 517"/>
                <a:gd name="T96" fmla="*/ 36 w 493"/>
                <a:gd name="T97" fmla="*/ 336 h 517"/>
                <a:gd name="T98" fmla="*/ 36 w 493"/>
                <a:gd name="T99" fmla="*/ 312 h 517"/>
                <a:gd name="T100" fmla="*/ 12 w 493"/>
                <a:gd name="T101" fmla="*/ 300 h 517"/>
                <a:gd name="T102" fmla="*/ 0 w 493"/>
                <a:gd name="T103" fmla="*/ 276 h 517"/>
                <a:gd name="T104" fmla="*/ 0 w 493"/>
                <a:gd name="T105" fmla="*/ 252 h 517"/>
                <a:gd name="T106" fmla="*/ 0 w 493"/>
                <a:gd name="T107" fmla="*/ 228 h 517"/>
                <a:gd name="T108" fmla="*/ 0 w 493"/>
                <a:gd name="T109" fmla="*/ 21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38100" cap="rnd">
              <a:solidFill>
                <a:srgbClr val="990099"/>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8" name="Freeform 28"/>
            <p:cNvSpPr>
              <a:spLocks/>
            </p:cNvSpPr>
            <p:nvPr/>
          </p:nvSpPr>
          <p:spPr bwMode="auto">
            <a:xfrm rot="16200000" flipH="1">
              <a:off x="3996" y="600"/>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38100" cap="rnd">
              <a:solidFill>
                <a:srgbClr val="990099"/>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9" name="Freeform 29"/>
            <p:cNvSpPr>
              <a:spLocks/>
            </p:cNvSpPr>
            <p:nvPr/>
          </p:nvSpPr>
          <p:spPr bwMode="auto">
            <a:xfrm>
              <a:off x="1656" y="3036"/>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5715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1403350" y="0"/>
            <a:ext cx="7740650" cy="990600"/>
          </a:xfrm>
          <a:noFill/>
        </p:spPr>
        <p:txBody>
          <a:bodyPr lIns="90488" tIns="44450" rIns="90488" bIns="44450"/>
          <a:lstStyle/>
          <a:p>
            <a:pPr eaLnBrk="1" hangingPunct="1"/>
            <a:r>
              <a:rPr lang="en-US" altLang="en-US" sz="4000" smtClean="0"/>
              <a:t>Snoopy-Cache State Machine-II</a:t>
            </a:r>
          </a:p>
        </p:txBody>
      </p:sp>
      <p:sp>
        <p:nvSpPr>
          <p:cNvPr id="53251" name="Rectangle 3"/>
          <p:cNvSpPr>
            <a:spLocks noGrp="1" noRot="1" noChangeArrowheads="1"/>
          </p:cNvSpPr>
          <p:nvPr>
            <p:ph idx="1"/>
          </p:nvPr>
        </p:nvSpPr>
        <p:spPr>
          <a:xfrm>
            <a:off x="152400" y="1524000"/>
            <a:ext cx="2971800" cy="2457450"/>
          </a:xfrm>
          <a:noFill/>
        </p:spPr>
        <p:txBody>
          <a:bodyPr lIns="90488" tIns="44450" rIns="90488" bIns="44450"/>
          <a:lstStyle/>
          <a:p>
            <a:pPr marL="285750" indent="-285750" eaLnBrk="1" hangingPunct="1">
              <a:lnSpc>
                <a:spcPct val="90000"/>
              </a:lnSpc>
            </a:pPr>
            <a:r>
              <a:rPr lang="en-US" altLang="en-US" sz="2400" smtClean="0"/>
              <a:t>State machine</a:t>
            </a:r>
            <a:br>
              <a:rPr lang="en-US" altLang="en-US" sz="2400" smtClean="0"/>
            </a:br>
            <a:r>
              <a:rPr lang="en-US" altLang="en-US" sz="2400" smtClean="0"/>
              <a:t>for </a:t>
            </a:r>
            <a:r>
              <a:rPr lang="en-US" altLang="en-US" sz="2400" i="1" u="sng" smtClean="0">
                <a:solidFill>
                  <a:srgbClr val="0FEFEA"/>
                </a:solidFill>
              </a:rPr>
              <a:t>bus</a:t>
            </a:r>
            <a:r>
              <a:rPr lang="en-US" altLang="en-US" sz="2400" smtClean="0"/>
              <a:t> requests</a:t>
            </a:r>
            <a:br>
              <a:rPr lang="en-US" altLang="en-US" sz="2400" smtClean="0"/>
            </a:br>
            <a:r>
              <a:rPr lang="en-US" altLang="en-US" sz="2400" smtClean="0"/>
              <a:t> for each </a:t>
            </a:r>
            <a:br>
              <a:rPr lang="en-US" altLang="en-US" sz="2400" smtClean="0"/>
            </a:br>
            <a:r>
              <a:rPr lang="en-US" altLang="en-US" sz="2400" u="sng" smtClean="0">
                <a:solidFill>
                  <a:srgbClr val="FF0000"/>
                </a:solidFill>
              </a:rPr>
              <a:t>cache block</a:t>
            </a:r>
          </a:p>
          <a:p>
            <a:pPr marL="285750" indent="-285750" eaLnBrk="1" hangingPunct="1">
              <a:lnSpc>
                <a:spcPct val="90000"/>
              </a:lnSpc>
            </a:pPr>
            <a:endParaRPr lang="en-US" altLang="en-US" sz="2400" smtClean="0"/>
          </a:p>
        </p:txBody>
      </p:sp>
      <p:grpSp>
        <p:nvGrpSpPr>
          <p:cNvPr id="53252" name="Group 4"/>
          <p:cNvGrpSpPr>
            <a:grpSpLocks/>
          </p:cNvGrpSpPr>
          <p:nvPr/>
        </p:nvGrpSpPr>
        <p:grpSpPr bwMode="auto">
          <a:xfrm>
            <a:off x="3200400" y="1371600"/>
            <a:ext cx="5568950" cy="4876800"/>
            <a:chOff x="1584" y="824"/>
            <a:chExt cx="3844" cy="3249"/>
          </a:xfrm>
        </p:grpSpPr>
        <p:sp>
          <p:nvSpPr>
            <p:cNvPr id="53253" name="Rectangle 5"/>
            <p:cNvSpPr>
              <a:spLocks noChangeArrowheads="1"/>
            </p:cNvSpPr>
            <p:nvPr/>
          </p:nvSpPr>
          <p:spPr bwMode="auto">
            <a:xfrm>
              <a:off x="2355" y="1138"/>
              <a:ext cx="581" cy="24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Invalid</a:t>
              </a:r>
            </a:p>
          </p:txBody>
        </p:sp>
        <p:sp>
          <p:nvSpPr>
            <p:cNvPr id="53254" name="Rectangle 6"/>
            <p:cNvSpPr>
              <a:spLocks noChangeArrowheads="1"/>
            </p:cNvSpPr>
            <p:nvPr/>
          </p:nvSpPr>
          <p:spPr bwMode="auto">
            <a:xfrm>
              <a:off x="4575" y="1054"/>
              <a:ext cx="812" cy="60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1800">
                  <a:latin typeface="Arial" panose="020B0604020202020204" pitchFamily="34" charset="0"/>
                </a:rPr>
                <a:t>Shared</a:t>
              </a:r>
            </a:p>
            <a:p>
              <a:pPr algn="ctr">
                <a:spcBef>
                  <a:spcPct val="0"/>
                </a:spcBef>
                <a:buClrTx/>
                <a:buSzTx/>
                <a:buFontTx/>
                <a:buNone/>
              </a:pPr>
              <a:r>
                <a:rPr lang="en-US" altLang="en-US" sz="1800">
                  <a:latin typeface="Arial" panose="020B0604020202020204" pitchFamily="34" charset="0"/>
                </a:rPr>
                <a:t>(read/only)</a:t>
              </a:r>
            </a:p>
          </p:txBody>
        </p:sp>
        <p:sp>
          <p:nvSpPr>
            <p:cNvPr id="53255" name="Rectangle 7"/>
            <p:cNvSpPr>
              <a:spLocks noChangeArrowheads="1"/>
            </p:cNvSpPr>
            <p:nvPr/>
          </p:nvSpPr>
          <p:spPr bwMode="auto">
            <a:xfrm>
              <a:off x="2245" y="3322"/>
              <a:ext cx="875" cy="60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1800">
                  <a:latin typeface="Arial" panose="020B0604020202020204" pitchFamily="34" charset="0"/>
                </a:rPr>
                <a:t>Exclusive</a:t>
              </a:r>
            </a:p>
            <a:p>
              <a:pPr algn="ctr">
                <a:spcBef>
                  <a:spcPct val="0"/>
                </a:spcBef>
                <a:buClrTx/>
                <a:buSzTx/>
                <a:buFontTx/>
                <a:buNone/>
              </a:pPr>
              <a:r>
                <a:rPr lang="en-US" altLang="en-US" sz="1800">
                  <a:latin typeface="Arial" panose="020B0604020202020204" pitchFamily="34" charset="0"/>
                </a:rPr>
                <a:t>(read/write)</a:t>
              </a:r>
            </a:p>
          </p:txBody>
        </p:sp>
        <p:sp>
          <p:nvSpPr>
            <p:cNvPr id="53256" name="Rectangle 8"/>
            <p:cNvSpPr>
              <a:spLocks noChangeArrowheads="1"/>
            </p:cNvSpPr>
            <p:nvPr/>
          </p:nvSpPr>
          <p:spPr bwMode="auto">
            <a:xfrm>
              <a:off x="1680" y="2640"/>
              <a:ext cx="1282"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Write Back</a:t>
              </a:r>
            </a:p>
            <a:p>
              <a:pPr>
                <a:spcBef>
                  <a:spcPct val="0"/>
                </a:spcBef>
                <a:buClrTx/>
                <a:buSzTx/>
                <a:buFontTx/>
                <a:buNone/>
              </a:pPr>
              <a:r>
                <a:rPr lang="en-US" altLang="en-US" sz="1800">
                  <a:latin typeface="Arial" panose="020B0604020202020204" pitchFamily="34" charset="0"/>
                </a:rPr>
                <a:t>Block; (abort</a:t>
              </a:r>
            </a:p>
            <a:p>
              <a:pPr>
                <a:spcBef>
                  <a:spcPct val="0"/>
                </a:spcBef>
                <a:buClrTx/>
                <a:buSzTx/>
                <a:buFontTx/>
                <a:buNone/>
              </a:pPr>
              <a:r>
                <a:rPr lang="en-US" altLang="en-US" sz="1800">
                  <a:latin typeface="Arial" panose="020B0604020202020204" pitchFamily="34" charset="0"/>
                </a:rPr>
                <a:t>memory access)</a:t>
              </a:r>
            </a:p>
          </p:txBody>
        </p:sp>
        <p:sp>
          <p:nvSpPr>
            <p:cNvPr id="53257" name="Rectangle 9"/>
            <p:cNvSpPr>
              <a:spLocks noChangeArrowheads="1"/>
            </p:cNvSpPr>
            <p:nvPr/>
          </p:nvSpPr>
          <p:spPr bwMode="auto">
            <a:xfrm>
              <a:off x="1584" y="2256"/>
              <a:ext cx="1010" cy="4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FEFEA"/>
                  </a:solidFill>
                  <a:latin typeface="Arial" panose="020B0604020202020204" pitchFamily="34" charset="0"/>
                </a:rPr>
                <a:t>Write miss</a:t>
              </a:r>
              <a:r>
                <a:rPr lang="en-US" altLang="en-US" sz="1800" b="1">
                  <a:solidFill>
                    <a:schemeClr val="hlink"/>
                  </a:solidFill>
                  <a:latin typeface="Arial" panose="020B0604020202020204" pitchFamily="34" charset="0"/>
                </a:rPr>
                <a:t> </a:t>
              </a:r>
              <a:br>
                <a:rPr lang="en-US" altLang="en-US" sz="1800" b="1">
                  <a:solidFill>
                    <a:schemeClr val="hlink"/>
                  </a:solidFill>
                  <a:latin typeface="Arial" panose="020B0604020202020204" pitchFamily="34" charset="0"/>
                </a:rPr>
              </a:br>
              <a:r>
                <a:rPr lang="en-US" altLang="en-US" sz="1800">
                  <a:latin typeface="Arial" panose="020B0604020202020204" pitchFamily="34" charset="0"/>
                </a:rPr>
                <a:t>for this block</a:t>
              </a:r>
            </a:p>
          </p:txBody>
        </p:sp>
        <p:sp>
          <p:nvSpPr>
            <p:cNvPr id="53258" name="Rectangle 10"/>
            <p:cNvSpPr>
              <a:spLocks noChangeArrowheads="1"/>
            </p:cNvSpPr>
            <p:nvPr/>
          </p:nvSpPr>
          <p:spPr bwMode="auto">
            <a:xfrm>
              <a:off x="3552" y="2640"/>
              <a:ext cx="1010" cy="4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FF0000"/>
                  </a:solidFill>
                  <a:latin typeface="Arial" panose="020B0604020202020204" pitchFamily="34" charset="0"/>
                </a:rPr>
                <a:t>Read miss</a:t>
              </a:r>
              <a:r>
                <a:rPr lang="en-US" altLang="en-US" sz="1800" b="1">
                  <a:solidFill>
                    <a:schemeClr val="accent2"/>
                  </a:solidFill>
                  <a:latin typeface="Arial" panose="020B0604020202020204" pitchFamily="34" charset="0"/>
                </a:rPr>
                <a:t> </a:t>
              </a:r>
              <a:br>
                <a:rPr lang="en-US" altLang="en-US" sz="1800" b="1">
                  <a:solidFill>
                    <a:schemeClr val="accent2"/>
                  </a:solidFill>
                  <a:latin typeface="Arial" panose="020B0604020202020204" pitchFamily="34" charset="0"/>
                </a:rPr>
              </a:br>
              <a:r>
                <a:rPr lang="en-US" altLang="en-US" sz="1800">
                  <a:latin typeface="Arial" panose="020B0604020202020204" pitchFamily="34" charset="0"/>
                </a:rPr>
                <a:t>for this block</a:t>
              </a:r>
            </a:p>
          </p:txBody>
        </p:sp>
        <p:sp>
          <p:nvSpPr>
            <p:cNvPr id="53259" name="Rectangle 11"/>
            <p:cNvSpPr>
              <a:spLocks noChangeArrowheads="1"/>
            </p:cNvSpPr>
            <p:nvPr/>
          </p:nvSpPr>
          <p:spPr bwMode="auto">
            <a:xfrm>
              <a:off x="3459" y="898"/>
              <a:ext cx="1010" cy="4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FEFEA"/>
                  </a:solidFill>
                  <a:latin typeface="Arial" panose="020B0604020202020204" pitchFamily="34" charset="0"/>
                </a:rPr>
                <a:t>Write miss</a:t>
              </a:r>
              <a:r>
                <a:rPr lang="en-US" altLang="en-US" sz="1800" b="1">
                  <a:solidFill>
                    <a:schemeClr val="hlink"/>
                  </a:solidFill>
                  <a:latin typeface="Arial" panose="020B0604020202020204" pitchFamily="34" charset="0"/>
                </a:rPr>
                <a:t> </a:t>
              </a:r>
              <a:br>
                <a:rPr lang="en-US" altLang="en-US" sz="1800" b="1">
                  <a:solidFill>
                    <a:schemeClr val="hlink"/>
                  </a:solidFill>
                  <a:latin typeface="Arial" panose="020B0604020202020204" pitchFamily="34" charset="0"/>
                </a:rPr>
              </a:br>
              <a:r>
                <a:rPr lang="en-US" altLang="en-US" sz="1800">
                  <a:latin typeface="Arial" panose="020B0604020202020204" pitchFamily="34" charset="0"/>
                </a:rPr>
                <a:t>for this block</a:t>
              </a:r>
            </a:p>
          </p:txBody>
        </p:sp>
        <p:sp>
          <p:nvSpPr>
            <p:cNvPr id="53260" name="Oval 12"/>
            <p:cNvSpPr>
              <a:spLocks noChangeArrowheads="1"/>
            </p:cNvSpPr>
            <p:nvPr/>
          </p:nvSpPr>
          <p:spPr bwMode="auto">
            <a:xfrm>
              <a:off x="2204" y="824"/>
              <a:ext cx="944" cy="90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261" name="Oval 13"/>
            <p:cNvSpPr>
              <a:spLocks noChangeArrowheads="1"/>
            </p:cNvSpPr>
            <p:nvPr/>
          </p:nvSpPr>
          <p:spPr bwMode="auto">
            <a:xfrm>
              <a:off x="4484" y="824"/>
              <a:ext cx="944" cy="90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262" name="Oval 14"/>
            <p:cNvSpPr>
              <a:spLocks noChangeArrowheads="1"/>
            </p:cNvSpPr>
            <p:nvPr/>
          </p:nvSpPr>
          <p:spPr bwMode="auto">
            <a:xfrm>
              <a:off x="2204" y="3167"/>
              <a:ext cx="944" cy="90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3263" name="Line 15"/>
            <p:cNvSpPr>
              <a:spLocks noChangeShapeType="1"/>
            </p:cNvSpPr>
            <p:nvPr/>
          </p:nvSpPr>
          <p:spPr bwMode="auto">
            <a:xfrm>
              <a:off x="3156" y="1328"/>
              <a:ext cx="1345" cy="0"/>
            </a:xfrm>
            <a:prstGeom prst="line">
              <a:avLst/>
            </a:prstGeom>
            <a:noFill/>
            <a:ln w="25400">
              <a:solidFill>
                <a:srgbClr val="0FEFEA"/>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264" name="Line 16"/>
            <p:cNvSpPr>
              <a:spLocks noChangeShapeType="1"/>
            </p:cNvSpPr>
            <p:nvPr/>
          </p:nvSpPr>
          <p:spPr bwMode="auto">
            <a:xfrm>
              <a:off x="2657" y="1725"/>
              <a:ext cx="0" cy="1421"/>
            </a:xfrm>
            <a:prstGeom prst="line">
              <a:avLst/>
            </a:prstGeom>
            <a:noFill/>
            <a:ln w="25400">
              <a:solidFill>
                <a:srgbClr val="0FEFEA"/>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265" name="Line 17"/>
            <p:cNvSpPr>
              <a:spLocks noChangeShapeType="1"/>
            </p:cNvSpPr>
            <p:nvPr/>
          </p:nvSpPr>
          <p:spPr bwMode="auto">
            <a:xfrm flipV="1">
              <a:off x="2990" y="1609"/>
              <a:ext cx="1601" cy="164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6" name="Rectangle 18"/>
            <p:cNvSpPr>
              <a:spLocks noChangeArrowheads="1"/>
            </p:cNvSpPr>
            <p:nvPr/>
          </p:nvSpPr>
          <p:spPr bwMode="auto">
            <a:xfrm>
              <a:off x="3600" y="2976"/>
              <a:ext cx="1208" cy="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Write Back</a:t>
              </a:r>
            </a:p>
            <a:p>
              <a:pPr>
                <a:spcBef>
                  <a:spcPct val="0"/>
                </a:spcBef>
                <a:buClrTx/>
                <a:buSzTx/>
                <a:buFontTx/>
                <a:buNone/>
              </a:pPr>
              <a:r>
                <a:rPr lang="en-US" altLang="en-US" sz="1800">
                  <a:latin typeface="Arial" panose="020B0604020202020204" pitchFamily="34" charset="0"/>
                </a:rPr>
                <a:t>Block; (abort</a:t>
              </a:r>
            </a:p>
            <a:p>
              <a:pPr>
                <a:spcBef>
                  <a:spcPct val="0"/>
                </a:spcBef>
                <a:buClrTx/>
                <a:buSzTx/>
                <a:buFontTx/>
                <a:buNone/>
              </a:pPr>
              <a:r>
                <a:rPr lang="en-US" altLang="en-US" sz="1800">
                  <a:latin typeface="Arial" panose="020B0604020202020204" pitchFamily="34" charset="0"/>
                </a:rPr>
                <a:t>memory access)</a:t>
              </a:r>
            </a:p>
          </p:txBody>
        </p:sp>
      </p:gr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0" y="0"/>
            <a:ext cx="9144000" cy="990600"/>
          </a:xfrm>
          <a:noFill/>
        </p:spPr>
        <p:txBody>
          <a:bodyPr lIns="90488" tIns="44450" rIns="90488" bIns="44450"/>
          <a:lstStyle/>
          <a:p>
            <a:pPr eaLnBrk="1" hangingPunct="1"/>
            <a:r>
              <a:rPr lang="en-US" altLang="en-US" sz="4000" smtClean="0"/>
              <a:t>Snoopy-Cache State Machine-III</a:t>
            </a:r>
            <a:r>
              <a:rPr lang="en-US" altLang="en-US" smtClean="0"/>
              <a:t> </a:t>
            </a:r>
          </a:p>
        </p:txBody>
      </p:sp>
      <p:sp>
        <p:nvSpPr>
          <p:cNvPr id="54275" name="Rectangle 3"/>
          <p:cNvSpPr>
            <a:spLocks noGrp="1" noRot="1" noChangeArrowheads="1"/>
          </p:cNvSpPr>
          <p:nvPr>
            <p:ph idx="1"/>
          </p:nvPr>
        </p:nvSpPr>
        <p:spPr>
          <a:xfrm>
            <a:off x="0" y="1371600"/>
            <a:ext cx="3581400" cy="2343150"/>
          </a:xfrm>
        </p:spPr>
        <p:txBody>
          <a:bodyPr lIns="90488" tIns="44450" rIns="90488" bIns="44450"/>
          <a:lstStyle/>
          <a:p>
            <a:pPr marL="285750" indent="-285750" eaLnBrk="1" hangingPunct="1"/>
            <a:r>
              <a:rPr lang="en-US" altLang="en-US" sz="2000" smtClean="0"/>
              <a:t>State machine</a:t>
            </a:r>
            <a:br>
              <a:rPr lang="en-US" altLang="en-US" sz="2000" smtClean="0"/>
            </a:br>
            <a:r>
              <a:rPr lang="en-US" altLang="en-US" sz="2000" smtClean="0"/>
              <a:t>for </a:t>
            </a:r>
            <a:r>
              <a:rPr lang="en-US" altLang="en-US" sz="2000" i="1" u="sng" smtClean="0">
                <a:solidFill>
                  <a:srgbClr val="FF0000"/>
                </a:solidFill>
              </a:rPr>
              <a:t>CPU</a:t>
            </a:r>
            <a:r>
              <a:rPr lang="en-US" altLang="en-US" sz="2000" smtClean="0">
                <a:solidFill>
                  <a:srgbClr val="FF0000"/>
                </a:solidFill>
              </a:rPr>
              <a:t> </a:t>
            </a:r>
            <a:r>
              <a:rPr lang="en-US" altLang="en-US" sz="2000" smtClean="0"/>
              <a:t>requests</a:t>
            </a:r>
            <a:br>
              <a:rPr lang="en-US" altLang="en-US" sz="2000" smtClean="0"/>
            </a:br>
            <a:r>
              <a:rPr lang="en-US" altLang="en-US" sz="2000" smtClean="0"/>
              <a:t>for each </a:t>
            </a:r>
            <a:br>
              <a:rPr lang="en-US" altLang="en-US" sz="2000" smtClean="0"/>
            </a:br>
            <a:r>
              <a:rPr lang="en-US" altLang="en-US" sz="2000" u="sng" smtClean="0">
                <a:solidFill>
                  <a:srgbClr val="990099"/>
                </a:solidFill>
              </a:rPr>
              <a:t>cache block </a:t>
            </a:r>
            <a:r>
              <a:rPr lang="en-US" altLang="en-US" sz="2400" b="1" smtClean="0">
                <a:solidFill>
                  <a:srgbClr val="000000"/>
                </a:solidFill>
              </a:rPr>
              <a:t>and</a:t>
            </a:r>
            <a:br>
              <a:rPr lang="en-US" altLang="en-US" sz="2400" b="1" smtClean="0">
                <a:solidFill>
                  <a:srgbClr val="000000"/>
                </a:solidFill>
              </a:rPr>
            </a:br>
            <a:r>
              <a:rPr lang="en-US" altLang="en-US" sz="2400" b="1" smtClean="0">
                <a:solidFill>
                  <a:srgbClr val="000000"/>
                </a:solidFill>
              </a:rPr>
              <a:t> </a:t>
            </a:r>
            <a:r>
              <a:rPr lang="en-US" altLang="en-US" sz="2000" smtClean="0"/>
              <a:t>for </a:t>
            </a:r>
            <a:r>
              <a:rPr lang="en-US" altLang="en-US" sz="2000" i="1" u="sng" smtClean="0">
                <a:solidFill>
                  <a:srgbClr val="0FEFEA"/>
                </a:solidFill>
              </a:rPr>
              <a:t>bus</a:t>
            </a:r>
            <a:r>
              <a:rPr lang="en-US" altLang="en-US" sz="2000" smtClean="0"/>
              <a:t> requests</a:t>
            </a:r>
            <a:br>
              <a:rPr lang="en-US" altLang="en-US" sz="2000" smtClean="0"/>
            </a:br>
            <a:r>
              <a:rPr lang="en-US" altLang="en-US" sz="2000" smtClean="0"/>
              <a:t> for each </a:t>
            </a:r>
            <a:br>
              <a:rPr lang="en-US" altLang="en-US" sz="2000" smtClean="0"/>
            </a:br>
            <a:r>
              <a:rPr lang="en-US" altLang="en-US" sz="2000" u="sng" smtClean="0">
                <a:solidFill>
                  <a:srgbClr val="FF0000"/>
                </a:solidFill>
              </a:rPr>
              <a:t>cache block</a:t>
            </a:r>
          </a:p>
        </p:txBody>
      </p:sp>
      <p:sp>
        <p:nvSpPr>
          <p:cNvPr id="54276" name="Rectangle 4"/>
          <p:cNvSpPr>
            <a:spLocks noChangeArrowheads="1"/>
          </p:cNvSpPr>
          <p:nvPr/>
        </p:nvSpPr>
        <p:spPr bwMode="auto">
          <a:xfrm>
            <a:off x="633413" y="4633913"/>
            <a:ext cx="20113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2400" b="1">
                <a:latin typeface="Arial" panose="020B0604020202020204" pitchFamily="34" charset="0"/>
              </a:rPr>
              <a:t>Cache Block</a:t>
            </a:r>
          </a:p>
          <a:p>
            <a:pPr>
              <a:spcBef>
                <a:spcPct val="0"/>
              </a:spcBef>
              <a:buClrTx/>
              <a:buSzTx/>
              <a:buFontTx/>
              <a:buNone/>
            </a:pPr>
            <a:r>
              <a:rPr lang="en-US" altLang="en-US" sz="2400" b="1">
                <a:latin typeface="Arial" panose="020B0604020202020204" pitchFamily="34" charset="0"/>
              </a:rPr>
              <a:t>State</a:t>
            </a:r>
          </a:p>
        </p:txBody>
      </p:sp>
      <p:grpSp>
        <p:nvGrpSpPr>
          <p:cNvPr id="54277" name="Group 5"/>
          <p:cNvGrpSpPr>
            <a:grpSpLocks/>
          </p:cNvGrpSpPr>
          <p:nvPr/>
        </p:nvGrpSpPr>
        <p:grpSpPr bwMode="auto">
          <a:xfrm>
            <a:off x="1700213" y="911225"/>
            <a:ext cx="7105650" cy="5367338"/>
            <a:chOff x="1071" y="574"/>
            <a:chExt cx="4495" cy="3615"/>
          </a:xfrm>
        </p:grpSpPr>
        <p:sp>
          <p:nvSpPr>
            <p:cNvPr id="54278" name="Rectangle 6"/>
            <p:cNvSpPr>
              <a:spLocks noChangeArrowheads="1"/>
            </p:cNvSpPr>
            <p:nvPr/>
          </p:nvSpPr>
          <p:spPr bwMode="auto">
            <a:xfrm>
              <a:off x="3020" y="1344"/>
              <a:ext cx="1143" cy="43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en-US" sz="1800">
                  <a:latin typeface="Arial" panose="020B0604020202020204" pitchFamily="34" charset="0"/>
                </a:rPr>
                <a:t>Place read miss</a:t>
              </a:r>
            </a:p>
            <a:p>
              <a:pPr algn="r">
                <a:spcBef>
                  <a:spcPct val="0"/>
                </a:spcBef>
                <a:buClrTx/>
                <a:buSzTx/>
                <a:buFontTx/>
                <a:buNone/>
              </a:pPr>
              <a:r>
                <a:rPr lang="en-US" altLang="en-US" sz="1800">
                  <a:latin typeface="Arial" panose="020B0604020202020204" pitchFamily="34" charset="0"/>
                </a:rPr>
                <a:t>on bus</a:t>
              </a:r>
            </a:p>
          </p:txBody>
        </p:sp>
        <p:sp>
          <p:nvSpPr>
            <p:cNvPr id="54279" name="Rectangle 7"/>
            <p:cNvSpPr>
              <a:spLocks noChangeArrowheads="1"/>
            </p:cNvSpPr>
            <p:nvPr/>
          </p:nvSpPr>
          <p:spPr bwMode="auto">
            <a:xfrm>
              <a:off x="1764" y="660"/>
              <a:ext cx="4" cy="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280" name="Rectangle 8"/>
            <p:cNvSpPr>
              <a:spLocks noChangeArrowheads="1"/>
            </p:cNvSpPr>
            <p:nvPr/>
          </p:nvSpPr>
          <p:spPr bwMode="auto">
            <a:xfrm>
              <a:off x="2211" y="1174"/>
              <a:ext cx="532" cy="24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Invalid</a:t>
              </a:r>
            </a:p>
          </p:txBody>
        </p:sp>
        <p:sp>
          <p:nvSpPr>
            <p:cNvPr id="54281" name="Rectangle 9"/>
            <p:cNvSpPr>
              <a:spLocks noChangeArrowheads="1"/>
            </p:cNvSpPr>
            <p:nvPr/>
          </p:nvSpPr>
          <p:spPr bwMode="auto">
            <a:xfrm>
              <a:off x="4251" y="1066"/>
              <a:ext cx="812" cy="43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1800">
                  <a:latin typeface="Arial" panose="020B0604020202020204" pitchFamily="34" charset="0"/>
                </a:rPr>
                <a:t>Shared</a:t>
              </a:r>
            </a:p>
            <a:p>
              <a:pPr algn="ctr">
                <a:spcBef>
                  <a:spcPct val="0"/>
                </a:spcBef>
                <a:buClrTx/>
                <a:buSzTx/>
                <a:buFontTx/>
                <a:buNone/>
              </a:pPr>
              <a:r>
                <a:rPr lang="en-US" altLang="en-US" sz="1800">
                  <a:latin typeface="Arial" panose="020B0604020202020204" pitchFamily="34" charset="0"/>
                </a:rPr>
                <a:t>(read/only)</a:t>
              </a:r>
            </a:p>
          </p:txBody>
        </p:sp>
        <p:sp>
          <p:nvSpPr>
            <p:cNvPr id="54282" name="Rectangle 10"/>
            <p:cNvSpPr>
              <a:spLocks noChangeArrowheads="1"/>
            </p:cNvSpPr>
            <p:nvPr/>
          </p:nvSpPr>
          <p:spPr bwMode="auto">
            <a:xfrm>
              <a:off x="2064" y="3216"/>
              <a:ext cx="875" cy="43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1800">
                  <a:latin typeface="Arial" panose="020B0604020202020204" pitchFamily="34" charset="0"/>
                </a:rPr>
                <a:t>Exclusive</a:t>
              </a:r>
            </a:p>
            <a:p>
              <a:pPr algn="ctr">
                <a:spcBef>
                  <a:spcPct val="0"/>
                </a:spcBef>
                <a:buClrTx/>
                <a:buSzTx/>
                <a:buFontTx/>
                <a:buNone/>
              </a:pPr>
              <a:r>
                <a:rPr lang="en-US" altLang="en-US" sz="1800">
                  <a:latin typeface="Arial" panose="020B0604020202020204" pitchFamily="34" charset="0"/>
                </a:rPr>
                <a:t>(read/write)</a:t>
              </a:r>
            </a:p>
          </p:txBody>
        </p:sp>
        <p:sp>
          <p:nvSpPr>
            <p:cNvPr id="54283" name="Rectangle 11"/>
            <p:cNvSpPr>
              <a:spLocks noChangeArrowheads="1"/>
            </p:cNvSpPr>
            <p:nvPr/>
          </p:nvSpPr>
          <p:spPr bwMode="auto">
            <a:xfrm>
              <a:off x="3024" y="1152"/>
              <a:ext cx="814" cy="24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a:t>
              </a:r>
              <a:endParaRPr lang="en-US" altLang="en-US" sz="1800" b="1">
                <a:solidFill>
                  <a:schemeClr val="accent2"/>
                </a:solidFill>
                <a:latin typeface="Arial" panose="020B0604020202020204" pitchFamily="34" charset="0"/>
              </a:endParaRPr>
            </a:p>
          </p:txBody>
        </p:sp>
        <p:sp>
          <p:nvSpPr>
            <p:cNvPr id="54284" name="Rectangle 12"/>
            <p:cNvSpPr>
              <a:spLocks noChangeArrowheads="1"/>
            </p:cNvSpPr>
            <p:nvPr/>
          </p:nvSpPr>
          <p:spPr bwMode="auto">
            <a:xfrm>
              <a:off x="2688" y="1536"/>
              <a:ext cx="821" cy="24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chemeClr val="hlink"/>
                  </a:solidFill>
                  <a:latin typeface="Arial" panose="020B0604020202020204" pitchFamily="34" charset="0"/>
                </a:rPr>
                <a:t>CPU Write</a:t>
              </a:r>
            </a:p>
          </p:txBody>
        </p:sp>
        <p:sp>
          <p:nvSpPr>
            <p:cNvPr id="54285" name="Rectangle 13"/>
            <p:cNvSpPr>
              <a:spLocks noChangeArrowheads="1"/>
            </p:cNvSpPr>
            <p:nvPr/>
          </p:nvSpPr>
          <p:spPr bwMode="auto">
            <a:xfrm>
              <a:off x="4467" y="574"/>
              <a:ext cx="1031" cy="24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hit</a:t>
              </a:r>
              <a:endParaRPr lang="en-US" altLang="en-US" sz="1800" b="1">
                <a:solidFill>
                  <a:schemeClr val="accent2"/>
                </a:solidFill>
                <a:latin typeface="Arial" panose="020B0604020202020204" pitchFamily="34" charset="0"/>
              </a:endParaRPr>
            </a:p>
          </p:txBody>
        </p:sp>
        <p:sp>
          <p:nvSpPr>
            <p:cNvPr id="54286" name="Rectangle 14"/>
            <p:cNvSpPr>
              <a:spLocks noChangeArrowheads="1"/>
            </p:cNvSpPr>
            <p:nvPr/>
          </p:nvSpPr>
          <p:spPr bwMode="auto">
            <a:xfrm>
              <a:off x="2496" y="1680"/>
              <a:ext cx="950"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latin typeface="Arial" panose="020B0604020202020204" pitchFamily="34" charset="0"/>
                </a:rPr>
                <a:t>Place Write </a:t>
              </a:r>
              <a:br>
                <a:rPr lang="en-US" altLang="en-US" sz="1800" b="1">
                  <a:latin typeface="Arial" panose="020B0604020202020204" pitchFamily="34" charset="0"/>
                </a:rPr>
              </a:br>
              <a:r>
                <a:rPr lang="en-US" altLang="en-US" sz="1800" b="1">
                  <a:latin typeface="Arial" panose="020B0604020202020204" pitchFamily="34" charset="0"/>
                </a:rPr>
                <a:t>Miss on bus</a:t>
              </a:r>
            </a:p>
          </p:txBody>
        </p:sp>
        <p:sp>
          <p:nvSpPr>
            <p:cNvPr id="54287" name="Rectangle 15"/>
            <p:cNvSpPr>
              <a:spLocks noChangeArrowheads="1"/>
            </p:cNvSpPr>
            <p:nvPr/>
          </p:nvSpPr>
          <p:spPr bwMode="auto">
            <a:xfrm>
              <a:off x="2592" y="2064"/>
              <a:ext cx="1216" cy="8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miss</a:t>
              </a:r>
              <a:endParaRPr lang="en-US" altLang="en-US" sz="1800">
                <a:latin typeface="Arial" panose="020B0604020202020204" pitchFamily="34" charset="0"/>
              </a:endParaRPr>
            </a:p>
            <a:p>
              <a:pPr>
                <a:spcBef>
                  <a:spcPct val="0"/>
                </a:spcBef>
                <a:buClrTx/>
                <a:buSzTx/>
                <a:buFontTx/>
                <a:buNone/>
              </a:pPr>
              <a:r>
                <a:rPr lang="en-US" altLang="en-US" sz="1800">
                  <a:latin typeface="Arial" panose="020B0604020202020204" pitchFamily="34" charset="0"/>
                </a:rPr>
                <a:t>Write back block,</a:t>
              </a:r>
            </a:p>
            <a:p>
              <a:pPr>
                <a:spcBef>
                  <a:spcPct val="0"/>
                </a:spcBef>
                <a:buClrTx/>
                <a:buSzTx/>
                <a:buFontTx/>
                <a:buNone/>
              </a:pPr>
              <a:r>
                <a:rPr lang="en-US" altLang="en-US" sz="1800">
                  <a:latin typeface="Arial" panose="020B0604020202020204" pitchFamily="34" charset="0"/>
                </a:rPr>
                <a:t>Place read miss</a:t>
              </a:r>
            </a:p>
            <a:p>
              <a:pPr>
                <a:spcBef>
                  <a:spcPct val="0"/>
                </a:spcBef>
                <a:buClrTx/>
                <a:buSzTx/>
                <a:buFontTx/>
                <a:buNone/>
              </a:pPr>
              <a:r>
                <a:rPr lang="en-US" altLang="en-US" sz="1800">
                  <a:latin typeface="Arial" panose="020B0604020202020204" pitchFamily="34" charset="0"/>
                </a:rPr>
                <a:t>on bus</a:t>
              </a:r>
            </a:p>
          </p:txBody>
        </p:sp>
        <p:sp>
          <p:nvSpPr>
            <p:cNvPr id="54288" name="Rectangle 16"/>
            <p:cNvSpPr>
              <a:spLocks noChangeArrowheads="1"/>
            </p:cNvSpPr>
            <p:nvPr/>
          </p:nvSpPr>
          <p:spPr bwMode="auto">
            <a:xfrm>
              <a:off x="3600" y="2543"/>
              <a:ext cx="1785" cy="43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000FF"/>
                  </a:solidFill>
                  <a:latin typeface="Arial" panose="020B0604020202020204" pitchFamily="34" charset="0"/>
                </a:rPr>
                <a:t>CPU Write</a:t>
              </a:r>
            </a:p>
            <a:p>
              <a:pPr>
                <a:spcBef>
                  <a:spcPct val="0"/>
                </a:spcBef>
                <a:buClrTx/>
                <a:buSzTx/>
                <a:buFontTx/>
                <a:buNone/>
              </a:pPr>
              <a:r>
                <a:rPr lang="en-US" altLang="en-US" sz="1800" b="1">
                  <a:latin typeface="Arial" panose="020B0604020202020204" pitchFamily="34" charset="0"/>
                </a:rPr>
                <a:t>Place Write Miss on Bus</a:t>
              </a:r>
            </a:p>
          </p:txBody>
        </p:sp>
        <p:sp>
          <p:nvSpPr>
            <p:cNvPr id="54289" name="Rectangle 17"/>
            <p:cNvSpPr>
              <a:spLocks noChangeArrowheads="1"/>
            </p:cNvSpPr>
            <p:nvPr/>
          </p:nvSpPr>
          <p:spPr bwMode="auto">
            <a:xfrm>
              <a:off x="4383" y="2098"/>
              <a:ext cx="1183" cy="61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miss</a:t>
              </a:r>
              <a:endParaRPr lang="en-US" altLang="en-US" sz="1800" b="1">
                <a:latin typeface="Arial" panose="020B0604020202020204" pitchFamily="34" charset="0"/>
              </a:endParaRPr>
            </a:p>
            <a:p>
              <a:pPr>
                <a:spcBef>
                  <a:spcPct val="0"/>
                </a:spcBef>
                <a:buClrTx/>
                <a:buSzTx/>
                <a:buFontTx/>
                <a:buNone/>
              </a:pPr>
              <a:r>
                <a:rPr lang="en-US" altLang="en-US" sz="1800">
                  <a:latin typeface="Arial" panose="020B0604020202020204" pitchFamily="34" charset="0"/>
                </a:rPr>
                <a:t>Place read miss </a:t>
              </a:r>
            </a:p>
            <a:p>
              <a:pPr>
                <a:spcBef>
                  <a:spcPct val="0"/>
                </a:spcBef>
                <a:buClrTx/>
                <a:buSzTx/>
                <a:buFontTx/>
                <a:buNone/>
              </a:pPr>
              <a:r>
                <a:rPr lang="en-US" altLang="en-US" sz="1800">
                  <a:latin typeface="Arial" panose="020B0604020202020204" pitchFamily="34" charset="0"/>
                </a:rPr>
                <a:t>on bus</a:t>
              </a:r>
            </a:p>
          </p:txBody>
        </p:sp>
        <p:sp>
          <p:nvSpPr>
            <p:cNvPr id="54290" name="Rectangle 18"/>
            <p:cNvSpPr>
              <a:spLocks noChangeArrowheads="1"/>
            </p:cNvSpPr>
            <p:nvPr/>
          </p:nvSpPr>
          <p:spPr bwMode="auto">
            <a:xfrm>
              <a:off x="3303" y="3574"/>
              <a:ext cx="1754" cy="61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000FF"/>
                  </a:solidFill>
                  <a:latin typeface="Arial" panose="020B0604020202020204" pitchFamily="34" charset="0"/>
                </a:rPr>
                <a:t>CPU Write Miss</a:t>
              </a:r>
              <a:endParaRPr lang="en-US" altLang="en-US" sz="1800">
                <a:solidFill>
                  <a:srgbClr val="0000FF"/>
                </a:solidFill>
                <a:latin typeface="Arial" panose="020B0604020202020204" pitchFamily="34" charset="0"/>
              </a:endParaRPr>
            </a:p>
            <a:p>
              <a:pPr>
                <a:spcBef>
                  <a:spcPct val="0"/>
                </a:spcBef>
                <a:buClrTx/>
                <a:buSzTx/>
                <a:buFontTx/>
                <a:buNone/>
              </a:pPr>
              <a:r>
                <a:rPr lang="en-US" altLang="en-US" sz="1800">
                  <a:latin typeface="Arial" panose="020B0604020202020204" pitchFamily="34" charset="0"/>
                </a:rPr>
                <a:t>Write back cache block</a:t>
              </a:r>
            </a:p>
            <a:p>
              <a:pPr>
                <a:spcBef>
                  <a:spcPct val="0"/>
                </a:spcBef>
                <a:buClrTx/>
                <a:buSzTx/>
                <a:buFontTx/>
                <a:buNone/>
              </a:pPr>
              <a:r>
                <a:rPr lang="en-US" altLang="en-US" sz="1800" b="1">
                  <a:latin typeface="Arial" panose="020B0604020202020204" pitchFamily="34" charset="0"/>
                </a:rPr>
                <a:t>Place write miss on bus</a:t>
              </a:r>
            </a:p>
          </p:txBody>
        </p:sp>
        <p:sp>
          <p:nvSpPr>
            <p:cNvPr id="54291" name="Rectangle 19"/>
            <p:cNvSpPr>
              <a:spLocks noChangeArrowheads="1"/>
            </p:cNvSpPr>
            <p:nvPr/>
          </p:nvSpPr>
          <p:spPr bwMode="auto">
            <a:xfrm>
              <a:off x="1071" y="3562"/>
              <a:ext cx="1014" cy="43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990099"/>
                  </a:solidFill>
                  <a:latin typeface="Arial" panose="020B0604020202020204" pitchFamily="34" charset="0"/>
                </a:rPr>
                <a:t>CPU read hit</a:t>
              </a:r>
              <a:endParaRPr lang="en-US" altLang="en-US" sz="1800">
                <a:latin typeface="Arial" panose="020B0604020202020204" pitchFamily="34" charset="0"/>
              </a:endParaRPr>
            </a:p>
            <a:p>
              <a:pPr>
                <a:spcBef>
                  <a:spcPct val="0"/>
                </a:spcBef>
                <a:buClrTx/>
                <a:buSzTx/>
                <a:buFontTx/>
                <a:buNone/>
              </a:pPr>
              <a:r>
                <a:rPr lang="en-US" altLang="en-US" sz="1800" b="1">
                  <a:solidFill>
                    <a:srgbClr val="0000FF"/>
                  </a:solidFill>
                  <a:latin typeface="Arial" panose="020B0604020202020204" pitchFamily="34" charset="0"/>
                </a:rPr>
                <a:t>CPU write hit</a:t>
              </a:r>
            </a:p>
          </p:txBody>
        </p:sp>
        <p:sp>
          <p:nvSpPr>
            <p:cNvPr id="54292" name="Oval 20"/>
            <p:cNvSpPr>
              <a:spLocks noChangeArrowheads="1"/>
            </p:cNvSpPr>
            <p:nvPr/>
          </p:nvSpPr>
          <p:spPr bwMode="auto">
            <a:xfrm>
              <a:off x="2060" y="860"/>
              <a:ext cx="884" cy="8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293" name="Oval 21"/>
            <p:cNvSpPr>
              <a:spLocks noChangeArrowheads="1"/>
            </p:cNvSpPr>
            <p:nvPr/>
          </p:nvSpPr>
          <p:spPr bwMode="auto">
            <a:xfrm>
              <a:off x="4196" y="860"/>
              <a:ext cx="884" cy="8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294" name="Oval 22"/>
            <p:cNvSpPr>
              <a:spLocks noChangeArrowheads="1"/>
            </p:cNvSpPr>
            <p:nvPr/>
          </p:nvSpPr>
          <p:spPr bwMode="auto">
            <a:xfrm>
              <a:off x="2060" y="3056"/>
              <a:ext cx="884" cy="8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295" name="Line 23"/>
            <p:cNvSpPr>
              <a:spLocks noChangeShapeType="1"/>
            </p:cNvSpPr>
            <p:nvPr/>
          </p:nvSpPr>
          <p:spPr bwMode="auto">
            <a:xfrm>
              <a:off x="2952" y="1332"/>
              <a:ext cx="1260" cy="0"/>
            </a:xfrm>
            <a:prstGeom prst="line">
              <a:avLst/>
            </a:prstGeom>
            <a:noFill/>
            <a:ln w="25400">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6" name="Line 24"/>
            <p:cNvSpPr>
              <a:spLocks noChangeShapeType="1"/>
            </p:cNvSpPr>
            <p:nvPr/>
          </p:nvSpPr>
          <p:spPr bwMode="auto">
            <a:xfrm>
              <a:off x="2484" y="1704"/>
              <a:ext cx="0" cy="133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7" name="Line 25"/>
            <p:cNvSpPr>
              <a:spLocks noChangeShapeType="1"/>
            </p:cNvSpPr>
            <p:nvPr/>
          </p:nvSpPr>
          <p:spPr bwMode="auto">
            <a:xfrm flipV="1">
              <a:off x="2796" y="1596"/>
              <a:ext cx="1500" cy="1536"/>
            </a:xfrm>
            <a:prstGeom prst="line">
              <a:avLst/>
            </a:prstGeom>
            <a:noFill/>
            <a:ln w="25400">
              <a:solidFill>
                <a:srgbClr val="99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8" name="Line 26"/>
            <p:cNvSpPr>
              <a:spLocks noChangeShapeType="1"/>
            </p:cNvSpPr>
            <p:nvPr/>
          </p:nvSpPr>
          <p:spPr bwMode="auto">
            <a:xfrm flipV="1">
              <a:off x="2880" y="1680"/>
              <a:ext cx="1572" cy="1596"/>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299" name="Freeform 27"/>
            <p:cNvSpPr>
              <a:spLocks/>
            </p:cNvSpPr>
            <p:nvPr/>
          </p:nvSpPr>
          <p:spPr bwMode="auto">
            <a:xfrm>
              <a:off x="2844" y="3576"/>
              <a:ext cx="493" cy="517"/>
            </a:xfrm>
            <a:custGeom>
              <a:avLst/>
              <a:gdLst>
                <a:gd name="T0" fmla="*/ 108 w 493"/>
                <a:gd name="T1" fmla="*/ 12 h 517"/>
                <a:gd name="T2" fmla="*/ 132 w 493"/>
                <a:gd name="T3" fmla="*/ 0 h 517"/>
                <a:gd name="T4" fmla="*/ 156 w 493"/>
                <a:gd name="T5" fmla="*/ 0 h 517"/>
                <a:gd name="T6" fmla="*/ 180 w 493"/>
                <a:gd name="T7" fmla="*/ 0 h 517"/>
                <a:gd name="T8" fmla="*/ 204 w 493"/>
                <a:gd name="T9" fmla="*/ 0 h 517"/>
                <a:gd name="T10" fmla="*/ 228 w 493"/>
                <a:gd name="T11" fmla="*/ 0 h 517"/>
                <a:gd name="T12" fmla="*/ 252 w 493"/>
                <a:gd name="T13" fmla="*/ 0 h 517"/>
                <a:gd name="T14" fmla="*/ 276 w 493"/>
                <a:gd name="T15" fmla="*/ 0 h 517"/>
                <a:gd name="T16" fmla="*/ 300 w 493"/>
                <a:gd name="T17" fmla="*/ 12 h 517"/>
                <a:gd name="T18" fmla="*/ 324 w 493"/>
                <a:gd name="T19" fmla="*/ 12 h 517"/>
                <a:gd name="T20" fmla="*/ 348 w 493"/>
                <a:gd name="T21" fmla="*/ 24 h 517"/>
                <a:gd name="T22" fmla="*/ 372 w 493"/>
                <a:gd name="T23" fmla="*/ 36 h 517"/>
                <a:gd name="T24" fmla="*/ 396 w 493"/>
                <a:gd name="T25" fmla="*/ 48 h 517"/>
                <a:gd name="T26" fmla="*/ 408 w 493"/>
                <a:gd name="T27" fmla="*/ 72 h 517"/>
                <a:gd name="T28" fmla="*/ 420 w 493"/>
                <a:gd name="T29" fmla="*/ 96 h 517"/>
                <a:gd name="T30" fmla="*/ 444 w 493"/>
                <a:gd name="T31" fmla="*/ 108 h 517"/>
                <a:gd name="T32" fmla="*/ 444 w 493"/>
                <a:gd name="T33" fmla="*/ 132 h 517"/>
                <a:gd name="T34" fmla="*/ 444 w 493"/>
                <a:gd name="T35" fmla="*/ 156 h 517"/>
                <a:gd name="T36" fmla="*/ 456 w 493"/>
                <a:gd name="T37" fmla="*/ 180 h 517"/>
                <a:gd name="T38" fmla="*/ 468 w 493"/>
                <a:gd name="T39" fmla="*/ 204 h 517"/>
                <a:gd name="T40" fmla="*/ 468 w 493"/>
                <a:gd name="T41" fmla="*/ 228 h 517"/>
                <a:gd name="T42" fmla="*/ 480 w 493"/>
                <a:gd name="T43" fmla="*/ 252 h 517"/>
                <a:gd name="T44" fmla="*/ 492 w 493"/>
                <a:gd name="T45" fmla="*/ 276 h 517"/>
                <a:gd name="T46" fmla="*/ 492 w 493"/>
                <a:gd name="T47" fmla="*/ 300 h 517"/>
                <a:gd name="T48" fmla="*/ 492 w 493"/>
                <a:gd name="T49" fmla="*/ 324 h 517"/>
                <a:gd name="T50" fmla="*/ 480 w 493"/>
                <a:gd name="T51" fmla="*/ 348 h 517"/>
                <a:gd name="T52" fmla="*/ 456 w 493"/>
                <a:gd name="T53" fmla="*/ 360 h 517"/>
                <a:gd name="T54" fmla="*/ 444 w 493"/>
                <a:gd name="T55" fmla="*/ 384 h 517"/>
                <a:gd name="T56" fmla="*/ 432 w 493"/>
                <a:gd name="T57" fmla="*/ 408 h 517"/>
                <a:gd name="T58" fmla="*/ 420 w 493"/>
                <a:gd name="T59" fmla="*/ 432 h 517"/>
                <a:gd name="T60" fmla="*/ 396 w 493"/>
                <a:gd name="T61" fmla="*/ 444 h 517"/>
                <a:gd name="T62" fmla="*/ 384 w 493"/>
                <a:gd name="T63" fmla="*/ 468 h 517"/>
                <a:gd name="T64" fmla="*/ 360 w 493"/>
                <a:gd name="T65" fmla="*/ 480 h 517"/>
                <a:gd name="T66" fmla="*/ 336 w 493"/>
                <a:gd name="T67" fmla="*/ 492 h 517"/>
                <a:gd name="T68" fmla="*/ 312 w 493"/>
                <a:gd name="T69" fmla="*/ 504 h 517"/>
                <a:gd name="T70" fmla="*/ 288 w 493"/>
                <a:gd name="T71" fmla="*/ 504 h 517"/>
                <a:gd name="T72" fmla="*/ 264 w 493"/>
                <a:gd name="T73" fmla="*/ 516 h 517"/>
                <a:gd name="T74" fmla="*/ 240 w 493"/>
                <a:gd name="T75" fmla="*/ 504 h 517"/>
                <a:gd name="T76" fmla="*/ 216 w 493"/>
                <a:gd name="T77" fmla="*/ 504 h 517"/>
                <a:gd name="T78" fmla="*/ 192 w 493"/>
                <a:gd name="T79" fmla="*/ 492 h 517"/>
                <a:gd name="T80" fmla="*/ 168 w 493"/>
                <a:gd name="T81" fmla="*/ 492 h 517"/>
                <a:gd name="T82" fmla="*/ 132 w 493"/>
                <a:gd name="T83" fmla="*/ 480 h 517"/>
                <a:gd name="T84" fmla="*/ 108 w 493"/>
                <a:gd name="T85" fmla="*/ 468 h 517"/>
                <a:gd name="T86" fmla="*/ 84 w 493"/>
                <a:gd name="T87" fmla="*/ 456 h 517"/>
                <a:gd name="T88" fmla="*/ 72 w 493"/>
                <a:gd name="T89" fmla="*/ 432 h 517"/>
                <a:gd name="T90" fmla="*/ 60 w 493"/>
                <a:gd name="T91" fmla="*/ 408 h 517"/>
                <a:gd name="T92" fmla="*/ 48 w 493"/>
                <a:gd name="T93" fmla="*/ 384 h 517"/>
                <a:gd name="T94" fmla="*/ 48 w 493"/>
                <a:gd name="T95" fmla="*/ 360 h 517"/>
                <a:gd name="T96" fmla="*/ 36 w 493"/>
                <a:gd name="T97" fmla="*/ 336 h 517"/>
                <a:gd name="T98" fmla="*/ 36 w 493"/>
                <a:gd name="T99" fmla="*/ 312 h 517"/>
                <a:gd name="T100" fmla="*/ 12 w 493"/>
                <a:gd name="T101" fmla="*/ 300 h 517"/>
                <a:gd name="T102" fmla="*/ 0 w 493"/>
                <a:gd name="T103" fmla="*/ 276 h 517"/>
                <a:gd name="T104" fmla="*/ 0 w 493"/>
                <a:gd name="T105" fmla="*/ 252 h 517"/>
                <a:gd name="T106" fmla="*/ 0 w 493"/>
                <a:gd name="T107" fmla="*/ 228 h 517"/>
                <a:gd name="T108" fmla="*/ 0 w 493"/>
                <a:gd name="T109" fmla="*/ 21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3810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00" name="Freeform 28"/>
            <p:cNvSpPr>
              <a:spLocks/>
            </p:cNvSpPr>
            <p:nvPr/>
          </p:nvSpPr>
          <p:spPr bwMode="auto">
            <a:xfrm>
              <a:off x="4800" y="1524"/>
              <a:ext cx="493" cy="517"/>
            </a:xfrm>
            <a:custGeom>
              <a:avLst/>
              <a:gdLst>
                <a:gd name="T0" fmla="*/ 108 w 493"/>
                <a:gd name="T1" fmla="*/ 12 h 517"/>
                <a:gd name="T2" fmla="*/ 132 w 493"/>
                <a:gd name="T3" fmla="*/ 0 h 517"/>
                <a:gd name="T4" fmla="*/ 156 w 493"/>
                <a:gd name="T5" fmla="*/ 0 h 517"/>
                <a:gd name="T6" fmla="*/ 180 w 493"/>
                <a:gd name="T7" fmla="*/ 0 h 517"/>
                <a:gd name="T8" fmla="*/ 204 w 493"/>
                <a:gd name="T9" fmla="*/ 0 h 517"/>
                <a:gd name="T10" fmla="*/ 228 w 493"/>
                <a:gd name="T11" fmla="*/ 0 h 517"/>
                <a:gd name="T12" fmla="*/ 252 w 493"/>
                <a:gd name="T13" fmla="*/ 0 h 517"/>
                <a:gd name="T14" fmla="*/ 276 w 493"/>
                <a:gd name="T15" fmla="*/ 0 h 517"/>
                <a:gd name="T16" fmla="*/ 300 w 493"/>
                <a:gd name="T17" fmla="*/ 12 h 517"/>
                <a:gd name="T18" fmla="*/ 324 w 493"/>
                <a:gd name="T19" fmla="*/ 12 h 517"/>
                <a:gd name="T20" fmla="*/ 348 w 493"/>
                <a:gd name="T21" fmla="*/ 24 h 517"/>
                <a:gd name="T22" fmla="*/ 372 w 493"/>
                <a:gd name="T23" fmla="*/ 36 h 517"/>
                <a:gd name="T24" fmla="*/ 396 w 493"/>
                <a:gd name="T25" fmla="*/ 48 h 517"/>
                <a:gd name="T26" fmla="*/ 408 w 493"/>
                <a:gd name="T27" fmla="*/ 72 h 517"/>
                <a:gd name="T28" fmla="*/ 420 w 493"/>
                <a:gd name="T29" fmla="*/ 96 h 517"/>
                <a:gd name="T30" fmla="*/ 444 w 493"/>
                <a:gd name="T31" fmla="*/ 108 h 517"/>
                <a:gd name="T32" fmla="*/ 444 w 493"/>
                <a:gd name="T33" fmla="*/ 132 h 517"/>
                <a:gd name="T34" fmla="*/ 444 w 493"/>
                <a:gd name="T35" fmla="*/ 156 h 517"/>
                <a:gd name="T36" fmla="*/ 456 w 493"/>
                <a:gd name="T37" fmla="*/ 180 h 517"/>
                <a:gd name="T38" fmla="*/ 468 w 493"/>
                <a:gd name="T39" fmla="*/ 204 h 517"/>
                <a:gd name="T40" fmla="*/ 468 w 493"/>
                <a:gd name="T41" fmla="*/ 228 h 517"/>
                <a:gd name="T42" fmla="*/ 480 w 493"/>
                <a:gd name="T43" fmla="*/ 252 h 517"/>
                <a:gd name="T44" fmla="*/ 492 w 493"/>
                <a:gd name="T45" fmla="*/ 276 h 517"/>
                <a:gd name="T46" fmla="*/ 492 w 493"/>
                <a:gd name="T47" fmla="*/ 300 h 517"/>
                <a:gd name="T48" fmla="*/ 492 w 493"/>
                <a:gd name="T49" fmla="*/ 324 h 517"/>
                <a:gd name="T50" fmla="*/ 480 w 493"/>
                <a:gd name="T51" fmla="*/ 348 h 517"/>
                <a:gd name="T52" fmla="*/ 456 w 493"/>
                <a:gd name="T53" fmla="*/ 360 h 517"/>
                <a:gd name="T54" fmla="*/ 444 w 493"/>
                <a:gd name="T55" fmla="*/ 384 h 517"/>
                <a:gd name="T56" fmla="*/ 432 w 493"/>
                <a:gd name="T57" fmla="*/ 408 h 517"/>
                <a:gd name="T58" fmla="*/ 420 w 493"/>
                <a:gd name="T59" fmla="*/ 432 h 517"/>
                <a:gd name="T60" fmla="*/ 396 w 493"/>
                <a:gd name="T61" fmla="*/ 444 h 517"/>
                <a:gd name="T62" fmla="*/ 384 w 493"/>
                <a:gd name="T63" fmla="*/ 468 h 517"/>
                <a:gd name="T64" fmla="*/ 360 w 493"/>
                <a:gd name="T65" fmla="*/ 480 h 517"/>
                <a:gd name="T66" fmla="*/ 336 w 493"/>
                <a:gd name="T67" fmla="*/ 492 h 517"/>
                <a:gd name="T68" fmla="*/ 312 w 493"/>
                <a:gd name="T69" fmla="*/ 504 h 517"/>
                <a:gd name="T70" fmla="*/ 288 w 493"/>
                <a:gd name="T71" fmla="*/ 504 h 517"/>
                <a:gd name="T72" fmla="*/ 264 w 493"/>
                <a:gd name="T73" fmla="*/ 516 h 517"/>
                <a:gd name="T74" fmla="*/ 240 w 493"/>
                <a:gd name="T75" fmla="*/ 504 h 517"/>
                <a:gd name="T76" fmla="*/ 216 w 493"/>
                <a:gd name="T77" fmla="*/ 504 h 517"/>
                <a:gd name="T78" fmla="*/ 192 w 493"/>
                <a:gd name="T79" fmla="*/ 492 h 517"/>
                <a:gd name="T80" fmla="*/ 168 w 493"/>
                <a:gd name="T81" fmla="*/ 492 h 517"/>
                <a:gd name="T82" fmla="*/ 132 w 493"/>
                <a:gd name="T83" fmla="*/ 480 h 517"/>
                <a:gd name="T84" fmla="*/ 108 w 493"/>
                <a:gd name="T85" fmla="*/ 468 h 517"/>
                <a:gd name="T86" fmla="*/ 84 w 493"/>
                <a:gd name="T87" fmla="*/ 456 h 517"/>
                <a:gd name="T88" fmla="*/ 72 w 493"/>
                <a:gd name="T89" fmla="*/ 432 h 517"/>
                <a:gd name="T90" fmla="*/ 60 w 493"/>
                <a:gd name="T91" fmla="*/ 408 h 517"/>
                <a:gd name="T92" fmla="*/ 48 w 493"/>
                <a:gd name="T93" fmla="*/ 384 h 517"/>
                <a:gd name="T94" fmla="*/ 48 w 493"/>
                <a:gd name="T95" fmla="*/ 360 h 517"/>
                <a:gd name="T96" fmla="*/ 36 w 493"/>
                <a:gd name="T97" fmla="*/ 336 h 517"/>
                <a:gd name="T98" fmla="*/ 36 w 493"/>
                <a:gd name="T99" fmla="*/ 312 h 517"/>
                <a:gd name="T100" fmla="*/ 12 w 493"/>
                <a:gd name="T101" fmla="*/ 300 h 517"/>
                <a:gd name="T102" fmla="*/ 0 w 493"/>
                <a:gd name="T103" fmla="*/ 276 h 517"/>
                <a:gd name="T104" fmla="*/ 0 w 493"/>
                <a:gd name="T105" fmla="*/ 252 h 517"/>
                <a:gd name="T106" fmla="*/ 0 w 493"/>
                <a:gd name="T107" fmla="*/ 228 h 517"/>
                <a:gd name="T108" fmla="*/ 0 w 493"/>
                <a:gd name="T109" fmla="*/ 21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38100" cap="rnd">
              <a:solidFill>
                <a:srgbClr val="990099"/>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01" name="Freeform 29"/>
            <p:cNvSpPr>
              <a:spLocks/>
            </p:cNvSpPr>
            <p:nvPr/>
          </p:nvSpPr>
          <p:spPr bwMode="auto">
            <a:xfrm>
              <a:off x="3996" y="600"/>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38100" cap="rnd">
              <a:solidFill>
                <a:srgbClr val="990099"/>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02" name="Freeform 30"/>
            <p:cNvSpPr>
              <a:spLocks/>
            </p:cNvSpPr>
            <p:nvPr/>
          </p:nvSpPr>
          <p:spPr bwMode="auto">
            <a:xfrm>
              <a:off x="1656" y="3036"/>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381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03" name="Rectangle 31"/>
            <p:cNvSpPr>
              <a:spLocks noChangeArrowheads="1"/>
            </p:cNvSpPr>
            <p:nvPr/>
          </p:nvSpPr>
          <p:spPr bwMode="auto">
            <a:xfrm>
              <a:off x="2976" y="816"/>
              <a:ext cx="926" cy="42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FEFEA"/>
                  </a:solidFill>
                  <a:latin typeface="Arial" panose="020B0604020202020204" pitchFamily="34" charset="0"/>
                </a:rPr>
                <a:t>Write miss</a:t>
              </a:r>
              <a:r>
                <a:rPr lang="en-US" altLang="en-US" sz="1800" b="1">
                  <a:solidFill>
                    <a:schemeClr val="hlink"/>
                  </a:solidFill>
                  <a:latin typeface="Arial" panose="020B0604020202020204" pitchFamily="34" charset="0"/>
                </a:rPr>
                <a:t> </a:t>
              </a:r>
              <a:br>
                <a:rPr lang="en-US" altLang="en-US" sz="1800" b="1">
                  <a:solidFill>
                    <a:schemeClr val="hlink"/>
                  </a:solidFill>
                  <a:latin typeface="Arial" panose="020B0604020202020204" pitchFamily="34" charset="0"/>
                </a:rPr>
              </a:br>
              <a:r>
                <a:rPr lang="en-US" altLang="en-US" sz="1800">
                  <a:latin typeface="Arial" panose="020B0604020202020204" pitchFamily="34" charset="0"/>
                </a:rPr>
                <a:t>for this block</a:t>
              </a:r>
            </a:p>
          </p:txBody>
        </p:sp>
        <p:sp>
          <p:nvSpPr>
            <p:cNvPr id="54304" name="Line 32"/>
            <p:cNvSpPr>
              <a:spLocks noChangeShapeType="1"/>
            </p:cNvSpPr>
            <p:nvPr/>
          </p:nvSpPr>
          <p:spPr bwMode="auto">
            <a:xfrm>
              <a:off x="2880" y="1152"/>
              <a:ext cx="1345" cy="0"/>
            </a:xfrm>
            <a:prstGeom prst="line">
              <a:avLst/>
            </a:prstGeom>
            <a:noFill/>
            <a:ln w="25400">
              <a:solidFill>
                <a:srgbClr val="0FEFEA"/>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05" name="Line 33"/>
            <p:cNvSpPr>
              <a:spLocks noChangeShapeType="1"/>
            </p:cNvSpPr>
            <p:nvPr/>
          </p:nvSpPr>
          <p:spPr bwMode="auto">
            <a:xfrm>
              <a:off x="2352" y="1632"/>
              <a:ext cx="0" cy="1421"/>
            </a:xfrm>
            <a:prstGeom prst="line">
              <a:avLst/>
            </a:prstGeom>
            <a:noFill/>
            <a:ln w="25400">
              <a:solidFill>
                <a:srgbClr val="0FEFEA"/>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4306" name="Rectangle 34"/>
            <p:cNvSpPr>
              <a:spLocks noChangeArrowheads="1"/>
            </p:cNvSpPr>
            <p:nvPr/>
          </p:nvSpPr>
          <p:spPr bwMode="auto">
            <a:xfrm>
              <a:off x="1392" y="2448"/>
              <a:ext cx="1170"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Write Back</a:t>
              </a:r>
            </a:p>
            <a:p>
              <a:pPr>
                <a:spcBef>
                  <a:spcPct val="0"/>
                </a:spcBef>
                <a:buClrTx/>
                <a:buSzTx/>
                <a:buFontTx/>
                <a:buNone/>
              </a:pPr>
              <a:r>
                <a:rPr lang="en-US" altLang="en-US" sz="1800">
                  <a:latin typeface="Arial" panose="020B0604020202020204" pitchFamily="34" charset="0"/>
                </a:rPr>
                <a:t>Block; (abort</a:t>
              </a:r>
            </a:p>
            <a:p>
              <a:pPr>
                <a:spcBef>
                  <a:spcPct val="0"/>
                </a:spcBef>
                <a:buClrTx/>
                <a:buSzTx/>
                <a:buFontTx/>
                <a:buNone/>
              </a:pPr>
              <a:r>
                <a:rPr lang="en-US" altLang="en-US" sz="1800">
                  <a:latin typeface="Arial" panose="020B0604020202020204" pitchFamily="34" charset="0"/>
                </a:rPr>
                <a:t>memory access)</a:t>
              </a:r>
            </a:p>
          </p:txBody>
        </p:sp>
        <p:sp>
          <p:nvSpPr>
            <p:cNvPr id="54307" name="Rectangle 35"/>
            <p:cNvSpPr>
              <a:spLocks noChangeArrowheads="1"/>
            </p:cNvSpPr>
            <p:nvPr/>
          </p:nvSpPr>
          <p:spPr bwMode="auto">
            <a:xfrm>
              <a:off x="1344" y="2016"/>
              <a:ext cx="926" cy="43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0FEFEA"/>
                  </a:solidFill>
                  <a:latin typeface="Arial" panose="020B0604020202020204" pitchFamily="34" charset="0"/>
                </a:rPr>
                <a:t>Write miss</a:t>
              </a:r>
              <a:r>
                <a:rPr lang="en-US" altLang="en-US" sz="1800" b="1">
                  <a:solidFill>
                    <a:schemeClr val="hlink"/>
                  </a:solidFill>
                  <a:latin typeface="Arial" panose="020B0604020202020204" pitchFamily="34" charset="0"/>
                </a:rPr>
                <a:t> </a:t>
              </a:r>
              <a:br>
                <a:rPr lang="en-US" altLang="en-US" sz="1800" b="1">
                  <a:solidFill>
                    <a:schemeClr val="hlink"/>
                  </a:solidFill>
                  <a:latin typeface="Arial" panose="020B0604020202020204" pitchFamily="34" charset="0"/>
                </a:rPr>
              </a:br>
              <a:r>
                <a:rPr lang="en-US" altLang="en-US" sz="1800">
                  <a:latin typeface="Arial" panose="020B0604020202020204" pitchFamily="34" charset="0"/>
                </a:rPr>
                <a:t>for this block</a:t>
              </a:r>
            </a:p>
          </p:txBody>
        </p:sp>
        <p:sp>
          <p:nvSpPr>
            <p:cNvPr id="54308" name="Line 36"/>
            <p:cNvSpPr>
              <a:spLocks noChangeShapeType="1"/>
            </p:cNvSpPr>
            <p:nvPr/>
          </p:nvSpPr>
          <p:spPr bwMode="auto">
            <a:xfrm flipV="1">
              <a:off x="3024" y="1728"/>
              <a:ext cx="1601" cy="164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9" name="Rectangle 37"/>
            <p:cNvSpPr>
              <a:spLocks noChangeArrowheads="1"/>
            </p:cNvSpPr>
            <p:nvPr/>
          </p:nvSpPr>
          <p:spPr bwMode="auto">
            <a:xfrm>
              <a:off x="3360" y="3024"/>
              <a:ext cx="926" cy="42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b="1">
                  <a:solidFill>
                    <a:srgbClr val="FF0000"/>
                  </a:solidFill>
                  <a:latin typeface="Arial" panose="020B0604020202020204" pitchFamily="34" charset="0"/>
                </a:rPr>
                <a:t>Read miss</a:t>
              </a:r>
              <a:r>
                <a:rPr lang="en-US" altLang="en-US" sz="1800" b="1">
                  <a:solidFill>
                    <a:schemeClr val="accent2"/>
                  </a:solidFill>
                  <a:latin typeface="Arial" panose="020B0604020202020204" pitchFamily="34" charset="0"/>
                </a:rPr>
                <a:t> </a:t>
              </a:r>
              <a:br>
                <a:rPr lang="en-US" altLang="en-US" sz="1800" b="1">
                  <a:solidFill>
                    <a:schemeClr val="accent2"/>
                  </a:solidFill>
                  <a:latin typeface="Arial" panose="020B0604020202020204" pitchFamily="34" charset="0"/>
                </a:rPr>
              </a:br>
              <a:r>
                <a:rPr lang="en-US" altLang="en-US" sz="1800">
                  <a:latin typeface="Arial" panose="020B0604020202020204" pitchFamily="34" charset="0"/>
                </a:rPr>
                <a:t>for this block</a:t>
              </a:r>
            </a:p>
          </p:txBody>
        </p:sp>
        <p:sp>
          <p:nvSpPr>
            <p:cNvPr id="54310" name="Rectangle 38"/>
            <p:cNvSpPr>
              <a:spLocks noChangeArrowheads="1"/>
            </p:cNvSpPr>
            <p:nvPr/>
          </p:nvSpPr>
          <p:spPr bwMode="auto">
            <a:xfrm>
              <a:off x="4224" y="2977"/>
              <a:ext cx="1208"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Write Back</a:t>
              </a:r>
            </a:p>
            <a:p>
              <a:pPr>
                <a:spcBef>
                  <a:spcPct val="0"/>
                </a:spcBef>
                <a:buClrTx/>
                <a:buSzTx/>
                <a:buFontTx/>
                <a:buNone/>
              </a:pPr>
              <a:r>
                <a:rPr lang="en-US" altLang="en-US" sz="1800">
                  <a:latin typeface="Arial" panose="020B0604020202020204" pitchFamily="34" charset="0"/>
                </a:rPr>
                <a:t>Block; (abort</a:t>
              </a:r>
            </a:p>
            <a:p>
              <a:pPr>
                <a:spcBef>
                  <a:spcPct val="0"/>
                </a:spcBef>
                <a:buClrTx/>
                <a:buSzTx/>
                <a:buFontTx/>
                <a:buNone/>
              </a:pPr>
              <a:r>
                <a:rPr lang="en-US" altLang="en-US" sz="1800">
                  <a:latin typeface="Arial" panose="020B0604020202020204" pitchFamily="34" charset="0"/>
                </a:rPr>
                <a:t>memory access)</a:t>
              </a:r>
            </a:p>
          </p:txBody>
        </p:sp>
      </p:gr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a:noFill/>
        </p:spPr>
        <p:txBody>
          <a:bodyPr lIns="90488" tIns="44450" rIns="90488" bIns="44450"/>
          <a:lstStyle/>
          <a:p>
            <a:pPr eaLnBrk="1" hangingPunct="1"/>
            <a:r>
              <a:rPr lang="en-US" altLang="en-US" smtClean="0"/>
              <a:t>Example</a:t>
            </a:r>
          </a:p>
        </p:txBody>
      </p:sp>
      <p:graphicFrame>
        <p:nvGraphicFramePr>
          <p:cNvPr id="56323" name="Object 3">
            <a:hlinkClick r:id="" action="ppaction://ole?verb=0"/>
          </p:cNvPr>
          <p:cNvGraphicFramePr>
            <a:graphicFrameLocks/>
          </p:cNvGraphicFramePr>
          <p:nvPr/>
        </p:nvGraphicFramePr>
        <p:xfrm>
          <a:off x="0" y="1690688"/>
          <a:ext cx="9144000" cy="3706812"/>
        </p:xfrm>
        <a:graphic>
          <a:graphicData uri="http://schemas.openxmlformats.org/presentationml/2006/ole">
            <mc:AlternateContent xmlns:mc="http://schemas.openxmlformats.org/markup-compatibility/2006">
              <mc:Choice xmlns:v="urn:schemas-microsoft-com:vml" Requires="v">
                <p:oleObj spid="_x0000_s56328" name="工作表" r:id="rId3" imgW="8791651" imgH="2962351" progId="Excel.Sheet.8">
                  <p:embed/>
                </p:oleObj>
              </mc:Choice>
              <mc:Fallback>
                <p:oleObj name="工作表" r:id="rId3" imgW="8791651" imgH="2962351"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90688"/>
                        <a:ext cx="9144000" cy="37068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4" name="Rectangle 4"/>
          <p:cNvSpPr>
            <a:spLocks noChangeArrowheads="1"/>
          </p:cNvSpPr>
          <p:nvPr/>
        </p:nvSpPr>
        <p:spPr bwMode="auto">
          <a:xfrm>
            <a:off x="2500313" y="5643563"/>
            <a:ext cx="49688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800">
                <a:latin typeface="Arial" panose="020B0604020202020204" pitchFamily="34" charset="0"/>
              </a:rPr>
              <a:t>Assumes A1 and A2 map to same cache block,</a:t>
            </a:r>
          </a:p>
          <a:p>
            <a:pPr>
              <a:spcBef>
                <a:spcPct val="0"/>
              </a:spcBef>
              <a:buClrTx/>
              <a:buSzTx/>
              <a:buFontTx/>
              <a:buNone/>
            </a:pPr>
            <a:r>
              <a:rPr lang="en-US" altLang="en-US" sz="1800">
                <a:latin typeface="Arial" panose="020B0604020202020204" pitchFamily="34" charset="0"/>
              </a:rPr>
              <a:t>initial cache state is invalid</a:t>
            </a:r>
          </a:p>
        </p:txBody>
      </p:sp>
    </p:spTree>
  </p:cSld>
  <p:clrMapOvr>
    <a:masterClrMapping/>
  </p:clrMapOvr>
  <p:transition spd="slow">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a:noFill/>
        </p:spPr>
        <p:txBody>
          <a:bodyPr lIns="90488" tIns="44450" rIns="90488" bIns="44450"/>
          <a:lstStyle/>
          <a:p>
            <a:pPr eaLnBrk="1" hangingPunct="1"/>
            <a:r>
              <a:rPr lang="en-US" altLang="en-US" smtClean="0"/>
              <a:t>Example: step 1</a:t>
            </a:r>
          </a:p>
        </p:txBody>
      </p:sp>
      <p:graphicFrame>
        <p:nvGraphicFramePr>
          <p:cNvPr id="57347" name="Object 3">
            <a:hlinkClick r:id="" action="ppaction://ole?verb=0"/>
          </p:cNvPr>
          <p:cNvGraphicFramePr>
            <a:graphicFrameLocks/>
          </p:cNvGraphicFramePr>
          <p:nvPr/>
        </p:nvGraphicFramePr>
        <p:xfrm>
          <a:off x="0" y="1196975"/>
          <a:ext cx="9144000" cy="2471738"/>
        </p:xfrm>
        <a:graphic>
          <a:graphicData uri="http://schemas.openxmlformats.org/presentationml/2006/ole">
            <mc:AlternateContent xmlns:mc="http://schemas.openxmlformats.org/markup-compatibility/2006">
              <mc:Choice xmlns:v="urn:schemas-microsoft-com:vml" Requires="v">
                <p:oleObj spid="_x0000_s57378" name="Worksheet" r:id="rId4" imgW="11722100" imgH="2679700" progId="Excel.Sheet.8">
                  <p:embed/>
                </p:oleObj>
              </mc:Choice>
              <mc:Fallback>
                <p:oleObj name="Worksheet" r:id="rId4" imgW="11722100" imgH="2679700" progId="Excel.Shee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96975"/>
                        <a:ext cx="9144000" cy="2471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7348" name="Group 4"/>
          <p:cNvGrpSpPr>
            <a:grpSpLocks/>
          </p:cNvGrpSpPr>
          <p:nvPr/>
        </p:nvGrpSpPr>
        <p:grpSpPr bwMode="auto">
          <a:xfrm>
            <a:off x="3733800" y="3686175"/>
            <a:ext cx="5168900" cy="3171825"/>
            <a:chOff x="2000" y="2249"/>
            <a:chExt cx="3256" cy="1998"/>
          </a:xfrm>
        </p:grpSpPr>
        <p:sp>
          <p:nvSpPr>
            <p:cNvPr id="57352" name="Rectangle 5"/>
            <p:cNvSpPr>
              <a:spLocks noChangeArrowheads="1"/>
            </p:cNvSpPr>
            <p:nvPr/>
          </p:nvSpPr>
          <p:spPr bwMode="auto">
            <a:xfrm>
              <a:off x="2278" y="3034"/>
              <a:ext cx="655"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Remote</a:t>
              </a:r>
            </a:p>
            <a:p>
              <a:pPr algn="r">
                <a:spcBef>
                  <a:spcPct val="0"/>
                </a:spcBef>
                <a:buClrTx/>
                <a:buSzTx/>
                <a:buFontTx/>
                <a:buNone/>
              </a:pPr>
              <a:r>
                <a:rPr lang="en-US" altLang="zh-CN" sz="1400" b="1">
                  <a:solidFill>
                    <a:srgbClr val="FF0000"/>
                  </a:solidFill>
                  <a:latin typeface="Arial" panose="020B0604020202020204" pitchFamily="34" charset="0"/>
                </a:rPr>
                <a:t> Write</a:t>
              </a:r>
            </a:p>
            <a:p>
              <a:pPr algn="r">
                <a:spcBef>
                  <a:spcPct val="0"/>
                </a:spcBef>
                <a:buClrTx/>
                <a:buSzTx/>
                <a:buFontTx/>
                <a:buNone/>
              </a:pPr>
              <a:r>
                <a:rPr lang="en-US" altLang="zh-CN" sz="1400">
                  <a:latin typeface="Arial" panose="020B0604020202020204" pitchFamily="34" charset="0"/>
                </a:rPr>
                <a:t>Write Back</a:t>
              </a:r>
            </a:p>
          </p:txBody>
        </p:sp>
        <p:sp>
          <p:nvSpPr>
            <p:cNvPr id="57353" name="Rectangle 6"/>
            <p:cNvSpPr>
              <a:spLocks noChangeArrowheads="1"/>
            </p:cNvSpPr>
            <p:nvPr/>
          </p:nvSpPr>
          <p:spPr bwMode="auto">
            <a:xfrm>
              <a:off x="2850" y="2328"/>
              <a:ext cx="1432"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b="1">
                  <a:solidFill>
                    <a:srgbClr val="FF0000"/>
                  </a:solidFill>
                  <a:latin typeface="Arial" panose="020B0604020202020204" pitchFamily="34" charset="0"/>
                </a:rPr>
                <a:t>Remote Write </a:t>
              </a:r>
            </a:p>
          </p:txBody>
        </p:sp>
        <p:sp>
          <p:nvSpPr>
            <p:cNvPr id="57354" name="Rectangle 7"/>
            <p:cNvSpPr>
              <a:spLocks noChangeArrowheads="1"/>
            </p:cNvSpPr>
            <p:nvPr/>
          </p:nvSpPr>
          <p:spPr bwMode="auto">
            <a:xfrm>
              <a:off x="2595" y="2352"/>
              <a:ext cx="2" cy="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7355" name="Rectangle 8"/>
            <p:cNvSpPr>
              <a:spLocks noChangeArrowheads="1"/>
            </p:cNvSpPr>
            <p:nvPr/>
          </p:nvSpPr>
          <p:spPr bwMode="auto">
            <a:xfrm>
              <a:off x="2781" y="2592"/>
              <a:ext cx="437"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latin typeface="Arial" panose="020B0604020202020204" pitchFamily="34" charset="0"/>
                </a:rPr>
                <a:t>Invalid</a:t>
              </a:r>
            </a:p>
          </p:txBody>
        </p:sp>
        <p:sp>
          <p:nvSpPr>
            <p:cNvPr id="57356" name="Rectangle 9"/>
            <p:cNvSpPr>
              <a:spLocks noChangeArrowheads="1"/>
            </p:cNvSpPr>
            <p:nvPr/>
          </p:nvSpPr>
          <p:spPr bwMode="auto">
            <a:xfrm>
              <a:off x="3739" y="2553"/>
              <a:ext cx="82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Shared</a:t>
              </a:r>
            </a:p>
            <a:p>
              <a:pPr algn="ctr">
                <a:spcBef>
                  <a:spcPct val="0"/>
                </a:spcBef>
                <a:buClrTx/>
                <a:buSzTx/>
                <a:buFontTx/>
                <a:buNone/>
              </a:pPr>
              <a:endParaRPr lang="en-US" altLang="zh-CN" sz="1400">
                <a:latin typeface="Arial" panose="020B0604020202020204" pitchFamily="34" charset="0"/>
              </a:endParaRPr>
            </a:p>
          </p:txBody>
        </p:sp>
        <p:sp>
          <p:nvSpPr>
            <p:cNvPr id="57357" name="Rectangle 10"/>
            <p:cNvSpPr>
              <a:spLocks noChangeArrowheads="1"/>
            </p:cNvSpPr>
            <p:nvPr/>
          </p:nvSpPr>
          <p:spPr bwMode="auto">
            <a:xfrm>
              <a:off x="2586" y="3755"/>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Exclusive</a:t>
              </a:r>
            </a:p>
            <a:p>
              <a:pPr algn="ctr">
                <a:spcBef>
                  <a:spcPct val="0"/>
                </a:spcBef>
                <a:buClrTx/>
                <a:buSzTx/>
                <a:buFontTx/>
                <a:buNone/>
              </a:pPr>
              <a:endParaRPr lang="en-US" altLang="zh-CN" sz="1400">
                <a:latin typeface="Arial" panose="020B0604020202020204" pitchFamily="34" charset="0"/>
              </a:endParaRPr>
            </a:p>
          </p:txBody>
        </p:sp>
        <p:sp>
          <p:nvSpPr>
            <p:cNvPr id="57358" name="Rectangle 11"/>
            <p:cNvSpPr>
              <a:spLocks noChangeArrowheads="1"/>
            </p:cNvSpPr>
            <p:nvPr/>
          </p:nvSpPr>
          <p:spPr bwMode="auto">
            <a:xfrm>
              <a:off x="4434" y="2290"/>
              <a:ext cx="822"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p>
          </p:txBody>
        </p:sp>
        <p:sp>
          <p:nvSpPr>
            <p:cNvPr id="57359" name="Rectangle 12"/>
            <p:cNvSpPr>
              <a:spLocks noChangeArrowheads="1"/>
            </p:cNvSpPr>
            <p:nvPr/>
          </p:nvSpPr>
          <p:spPr bwMode="auto">
            <a:xfrm>
              <a:off x="3205" y="2718"/>
              <a:ext cx="7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Read</a:t>
              </a:r>
              <a:r>
                <a:rPr lang="en-US" altLang="zh-CN" sz="1400">
                  <a:latin typeface="Arial" panose="020B0604020202020204" pitchFamily="34" charset="0"/>
                </a:rPr>
                <a:t> </a:t>
              </a:r>
              <a:br>
                <a:rPr lang="en-US" altLang="zh-CN" sz="1400">
                  <a:latin typeface="Arial" panose="020B0604020202020204" pitchFamily="34" charset="0"/>
                </a:rPr>
              </a:br>
              <a:r>
                <a:rPr lang="en-US" altLang="zh-CN" sz="1400">
                  <a:latin typeface="Arial" panose="020B0604020202020204" pitchFamily="34" charset="0"/>
                </a:rPr>
                <a:t>miss on bus</a:t>
              </a:r>
            </a:p>
          </p:txBody>
        </p:sp>
        <p:sp>
          <p:nvSpPr>
            <p:cNvPr id="57360" name="Rectangle 13"/>
            <p:cNvSpPr>
              <a:spLocks noChangeArrowheads="1"/>
            </p:cNvSpPr>
            <p:nvPr/>
          </p:nvSpPr>
          <p:spPr bwMode="auto">
            <a:xfrm>
              <a:off x="2946" y="2937"/>
              <a:ext cx="76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Write</a:t>
              </a:r>
              <a:r>
                <a:rPr lang="en-US" altLang="zh-CN" sz="1400" b="1">
                  <a:latin typeface="Arial" panose="020B0604020202020204" pitchFamily="34" charset="0"/>
                </a:rPr>
                <a:t>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57361" name="Rectangle 14"/>
            <p:cNvSpPr>
              <a:spLocks noChangeArrowheads="1"/>
            </p:cNvSpPr>
            <p:nvPr/>
          </p:nvSpPr>
          <p:spPr bwMode="auto">
            <a:xfrm>
              <a:off x="3981" y="3036"/>
              <a:ext cx="771"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CPU Write</a:t>
              </a:r>
            </a:p>
            <a:p>
              <a:pPr algn="r">
                <a:spcBef>
                  <a:spcPct val="0"/>
                </a:spcBef>
                <a:buClrTx/>
                <a:buSzTx/>
                <a:buFontTx/>
                <a:buNone/>
              </a:pPr>
              <a:r>
                <a:rPr lang="en-US" altLang="zh-CN" sz="1400" b="1">
                  <a:latin typeface="Arial" panose="020B0604020202020204" pitchFamily="34" charset="0"/>
                </a:rPr>
                <a:t>Place Write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57362" name="Rectangle 15"/>
            <p:cNvSpPr>
              <a:spLocks noChangeArrowheads="1"/>
            </p:cNvSpPr>
            <p:nvPr/>
          </p:nvSpPr>
          <p:spPr bwMode="auto">
            <a:xfrm>
              <a:off x="2000" y="3923"/>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endParaRPr lang="en-US" altLang="zh-CN" sz="1400">
                <a:solidFill>
                  <a:srgbClr val="FF0000"/>
                </a:solidFill>
                <a:latin typeface="Arial" panose="020B0604020202020204" pitchFamily="34" charset="0"/>
              </a:endParaRPr>
            </a:p>
            <a:p>
              <a:pPr>
                <a:spcBef>
                  <a:spcPct val="0"/>
                </a:spcBef>
                <a:buClrTx/>
                <a:buSzTx/>
                <a:buFontTx/>
                <a:buNone/>
              </a:pPr>
              <a:r>
                <a:rPr lang="en-US" altLang="zh-CN" sz="1400" b="1">
                  <a:solidFill>
                    <a:srgbClr val="FF0000"/>
                  </a:solidFill>
                  <a:latin typeface="Arial" panose="020B0604020202020204" pitchFamily="34" charset="0"/>
                </a:rPr>
                <a:t>CPU write hit</a:t>
              </a:r>
            </a:p>
          </p:txBody>
        </p:sp>
        <p:sp>
          <p:nvSpPr>
            <p:cNvPr id="57363" name="Oval 16"/>
            <p:cNvSpPr>
              <a:spLocks noChangeArrowheads="1"/>
            </p:cNvSpPr>
            <p:nvPr/>
          </p:nvSpPr>
          <p:spPr bwMode="auto">
            <a:xfrm>
              <a:off x="3905" y="2463"/>
              <a:ext cx="468"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7364" name="Oval 17"/>
            <p:cNvSpPr>
              <a:spLocks noChangeArrowheads="1"/>
            </p:cNvSpPr>
            <p:nvPr/>
          </p:nvSpPr>
          <p:spPr bwMode="auto">
            <a:xfrm>
              <a:off x="2758" y="3643"/>
              <a:ext cx="467" cy="4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7365" name="Line 18"/>
            <p:cNvSpPr>
              <a:spLocks noChangeShapeType="1"/>
            </p:cNvSpPr>
            <p:nvPr/>
          </p:nvSpPr>
          <p:spPr bwMode="auto">
            <a:xfrm>
              <a:off x="3241" y="2713"/>
              <a:ext cx="66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6" name="Line 19"/>
            <p:cNvSpPr>
              <a:spLocks noChangeShapeType="1"/>
            </p:cNvSpPr>
            <p:nvPr/>
          </p:nvSpPr>
          <p:spPr bwMode="auto">
            <a:xfrm>
              <a:off x="2982" y="2921"/>
              <a:ext cx="0" cy="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7" name="Line 20"/>
            <p:cNvSpPr>
              <a:spLocks noChangeShapeType="1"/>
            </p:cNvSpPr>
            <p:nvPr/>
          </p:nvSpPr>
          <p:spPr bwMode="auto">
            <a:xfrm flipV="1">
              <a:off x="3236" y="2914"/>
              <a:ext cx="980" cy="101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8" name="Freeform 21"/>
            <p:cNvSpPr>
              <a:spLocks/>
            </p:cNvSpPr>
            <p:nvPr/>
          </p:nvSpPr>
          <p:spPr bwMode="auto">
            <a:xfrm>
              <a:off x="4162" y="2249"/>
              <a:ext cx="278" cy="265"/>
            </a:xfrm>
            <a:custGeom>
              <a:avLst/>
              <a:gdLst>
                <a:gd name="T0" fmla="*/ 6 w 278"/>
                <a:gd name="T1" fmla="*/ 206 h 265"/>
                <a:gd name="T2" fmla="*/ 0 w 278"/>
                <a:gd name="T3" fmla="*/ 193 h 265"/>
                <a:gd name="T4" fmla="*/ 0 w 278"/>
                <a:gd name="T5" fmla="*/ 180 h 265"/>
                <a:gd name="T6" fmla="*/ 0 w 278"/>
                <a:gd name="T7" fmla="*/ 167 h 265"/>
                <a:gd name="T8" fmla="*/ 0 w 278"/>
                <a:gd name="T9" fmla="*/ 155 h 265"/>
                <a:gd name="T10" fmla="*/ 0 w 278"/>
                <a:gd name="T11" fmla="*/ 142 h 265"/>
                <a:gd name="T12" fmla="*/ 0 w 278"/>
                <a:gd name="T13" fmla="*/ 129 h 265"/>
                <a:gd name="T14" fmla="*/ 0 w 278"/>
                <a:gd name="T15" fmla="*/ 116 h 265"/>
                <a:gd name="T16" fmla="*/ 6 w 278"/>
                <a:gd name="T17" fmla="*/ 103 h 265"/>
                <a:gd name="T18" fmla="*/ 6 w 278"/>
                <a:gd name="T19" fmla="*/ 90 h 265"/>
                <a:gd name="T20" fmla="*/ 13 w 278"/>
                <a:gd name="T21" fmla="*/ 77 h 265"/>
                <a:gd name="T22" fmla="*/ 19 w 278"/>
                <a:gd name="T23" fmla="*/ 64 h 265"/>
                <a:gd name="T24" fmla="*/ 26 w 278"/>
                <a:gd name="T25" fmla="*/ 52 h 265"/>
                <a:gd name="T26" fmla="*/ 39 w 278"/>
                <a:gd name="T27" fmla="*/ 45 h 265"/>
                <a:gd name="T28" fmla="*/ 52 w 278"/>
                <a:gd name="T29" fmla="*/ 39 h 265"/>
                <a:gd name="T30" fmla="*/ 58 w 278"/>
                <a:gd name="T31" fmla="*/ 26 h 265"/>
                <a:gd name="T32" fmla="*/ 71 w 278"/>
                <a:gd name="T33" fmla="*/ 26 h 265"/>
                <a:gd name="T34" fmla="*/ 84 w 278"/>
                <a:gd name="T35" fmla="*/ 26 h 265"/>
                <a:gd name="T36" fmla="*/ 97 w 278"/>
                <a:gd name="T37" fmla="*/ 19 h 265"/>
                <a:gd name="T38" fmla="*/ 110 w 278"/>
                <a:gd name="T39" fmla="*/ 13 h 265"/>
                <a:gd name="T40" fmla="*/ 122 w 278"/>
                <a:gd name="T41" fmla="*/ 13 h 265"/>
                <a:gd name="T42" fmla="*/ 135 w 278"/>
                <a:gd name="T43" fmla="*/ 6 h 265"/>
                <a:gd name="T44" fmla="*/ 148 w 278"/>
                <a:gd name="T45" fmla="*/ 0 h 265"/>
                <a:gd name="T46" fmla="*/ 161 w 278"/>
                <a:gd name="T47" fmla="*/ 0 h 265"/>
                <a:gd name="T48" fmla="*/ 174 w 278"/>
                <a:gd name="T49" fmla="*/ 0 h 265"/>
                <a:gd name="T50" fmla="*/ 187 w 278"/>
                <a:gd name="T51" fmla="*/ 6 h 265"/>
                <a:gd name="T52" fmla="*/ 193 w 278"/>
                <a:gd name="T53" fmla="*/ 19 h 265"/>
                <a:gd name="T54" fmla="*/ 206 w 278"/>
                <a:gd name="T55" fmla="*/ 26 h 265"/>
                <a:gd name="T56" fmla="*/ 219 w 278"/>
                <a:gd name="T57" fmla="*/ 32 h 265"/>
                <a:gd name="T58" fmla="*/ 232 w 278"/>
                <a:gd name="T59" fmla="*/ 39 h 265"/>
                <a:gd name="T60" fmla="*/ 238 w 278"/>
                <a:gd name="T61" fmla="*/ 52 h 265"/>
                <a:gd name="T62" fmla="*/ 251 w 278"/>
                <a:gd name="T63" fmla="*/ 58 h 265"/>
                <a:gd name="T64" fmla="*/ 258 w 278"/>
                <a:gd name="T65" fmla="*/ 71 h 265"/>
                <a:gd name="T66" fmla="*/ 264 w 278"/>
                <a:gd name="T67" fmla="*/ 84 h 265"/>
                <a:gd name="T68" fmla="*/ 271 w 278"/>
                <a:gd name="T69" fmla="*/ 97 h 265"/>
                <a:gd name="T70" fmla="*/ 271 w 278"/>
                <a:gd name="T71" fmla="*/ 109 h 265"/>
                <a:gd name="T72" fmla="*/ 277 w 278"/>
                <a:gd name="T73" fmla="*/ 122 h 265"/>
                <a:gd name="T74" fmla="*/ 271 w 278"/>
                <a:gd name="T75" fmla="*/ 135 h 265"/>
                <a:gd name="T76" fmla="*/ 271 w 278"/>
                <a:gd name="T77" fmla="*/ 148 h 265"/>
                <a:gd name="T78" fmla="*/ 264 w 278"/>
                <a:gd name="T79" fmla="*/ 161 h 265"/>
                <a:gd name="T80" fmla="*/ 264 w 278"/>
                <a:gd name="T81" fmla="*/ 174 h 265"/>
                <a:gd name="T82" fmla="*/ 258 w 278"/>
                <a:gd name="T83" fmla="*/ 193 h 265"/>
                <a:gd name="T84" fmla="*/ 251 w 278"/>
                <a:gd name="T85" fmla="*/ 206 h 265"/>
                <a:gd name="T86" fmla="*/ 245 w 278"/>
                <a:gd name="T87" fmla="*/ 219 h 265"/>
                <a:gd name="T88" fmla="*/ 232 w 278"/>
                <a:gd name="T89" fmla="*/ 225 h 265"/>
                <a:gd name="T90" fmla="*/ 219 w 278"/>
                <a:gd name="T91" fmla="*/ 232 h 265"/>
                <a:gd name="T92" fmla="*/ 206 w 278"/>
                <a:gd name="T93" fmla="*/ 238 h 265"/>
                <a:gd name="T94" fmla="*/ 193 w 278"/>
                <a:gd name="T95" fmla="*/ 238 h 265"/>
                <a:gd name="T96" fmla="*/ 180 w 278"/>
                <a:gd name="T97" fmla="*/ 245 h 265"/>
                <a:gd name="T98" fmla="*/ 167 w 278"/>
                <a:gd name="T99" fmla="*/ 245 h 265"/>
                <a:gd name="T100" fmla="*/ 161 w 278"/>
                <a:gd name="T101" fmla="*/ 258 h 265"/>
                <a:gd name="T102" fmla="*/ 148 w 278"/>
                <a:gd name="T103" fmla="*/ 264 h 265"/>
                <a:gd name="T104" fmla="*/ 135 w 278"/>
                <a:gd name="T105" fmla="*/ 264 h 265"/>
                <a:gd name="T106" fmla="*/ 122 w 278"/>
                <a:gd name="T107" fmla="*/ 264 h 265"/>
                <a:gd name="T108" fmla="*/ 116 w 278"/>
                <a:gd name="T109" fmla="*/ 264 h 2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8"/>
                <a:gd name="T166" fmla="*/ 0 h 265"/>
                <a:gd name="T167" fmla="*/ 278 w 278"/>
                <a:gd name="T168" fmla="*/ 265 h 2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8" h="265">
                  <a:moveTo>
                    <a:pt x="6" y="206"/>
                  </a:moveTo>
                  <a:lnTo>
                    <a:pt x="0" y="193"/>
                  </a:lnTo>
                  <a:lnTo>
                    <a:pt x="0" y="180"/>
                  </a:lnTo>
                  <a:lnTo>
                    <a:pt x="0" y="167"/>
                  </a:lnTo>
                  <a:lnTo>
                    <a:pt x="0" y="155"/>
                  </a:lnTo>
                  <a:lnTo>
                    <a:pt x="0" y="142"/>
                  </a:lnTo>
                  <a:lnTo>
                    <a:pt x="0" y="129"/>
                  </a:lnTo>
                  <a:lnTo>
                    <a:pt x="0" y="116"/>
                  </a:lnTo>
                  <a:lnTo>
                    <a:pt x="6" y="103"/>
                  </a:lnTo>
                  <a:lnTo>
                    <a:pt x="6" y="90"/>
                  </a:lnTo>
                  <a:lnTo>
                    <a:pt x="13" y="77"/>
                  </a:lnTo>
                  <a:lnTo>
                    <a:pt x="19" y="64"/>
                  </a:lnTo>
                  <a:lnTo>
                    <a:pt x="26" y="52"/>
                  </a:lnTo>
                  <a:lnTo>
                    <a:pt x="39" y="45"/>
                  </a:lnTo>
                  <a:lnTo>
                    <a:pt x="52" y="39"/>
                  </a:lnTo>
                  <a:lnTo>
                    <a:pt x="58" y="26"/>
                  </a:lnTo>
                  <a:lnTo>
                    <a:pt x="71" y="26"/>
                  </a:lnTo>
                  <a:lnTo>
                    <a:pt x="84" y="26"/>
                  </a:lnTo>
                  <a:lnTo>
                    <a:pt x="97" y="19"/>
                  </a:lnTo>
                  <a:lnTo>
                    <a:pt x="110" y="13"/>
                  </a:lnTo>
                  <a:lnTo>
                    <a:pt x="122" y="13"/>
                  </a:lnTo>
                  <a:lnTo>
                    <a:pt x="135" y="6"/>
                  </a:lnTo>
                  <a:lnTo>
                    <a:pt x="148" y="0"/>
                  </a:lnTo>
                  <a:lnTo>
                    <a:pt x="161" y="0"/>
                  </a:lnTo>
                  <a:lnTo>
                    <a:pt x="174" y="0"/>
                  </a:lnTo>
                  <a:lnTo>
                    <a:pt x="187" y="6"/>
                  </a:lnTo>
                  <a:lnTo>
                    <a:pt x="193" y="19"/>
                  </a:lnTo>
                  <a:lnTo>
                    <a:pt x="206" y="26"/>
                  </a:lnTo>
                  <a:lnTo>
                    <a:pt x="219" y="32"/>
                  </a:lnTo>
                  <a:lnTo>
                    <a:pt x="232" y="39"/>
                  </a:lnTo>
                  <a:lnTo>
                    <a:pt x="238" y="52"/>
                  </a:lnTo>
                  <a:lnTo>
                    <a:pt x="251" y="58"/>
                  </a:lnTo>
                  <a:lnTo>
                    <a:pt x="258" y="71"/>
                  </a:lnTo>
                  <a:lnTo>
                    <a:pt x="264" y="84"/>
                  </a:lnTo>
                  <a:lnTo>
                    <a:pt x="271" y="97"/>
                  </a:lnTo>
                  <a:lnTo>
                    <a:pt x="271" y="109"/>
                  </a:lnTo>
                  <a:lnTo>
                    <a:pt x="277" y="122"/>
                  </a:lnTo>
                  <a:lnTo>
                    <a:pt x="271" y="135"/>
                  </a:lnTo>
                  <a:lnTo>
                    <a:pt x="271" y="148"/>
                  </a:lnTo>
                  <a:lnTo>
                    <a:pt x="264" y="161"/>
                  </a:lnTo>
                  <a:lnTo>
                    <a:pt x="264" y="174"/>
                  </a:lnTo>
                  <a:lnTo>
                    <a:pt x="258" y="193"/>
                  </a:lnTo>
                  <a:lnTo>
                    <a:pt x="251" y="206"/>
                  </a:lnTo>
                  <a:lnTo>
                    <a:pt x="245" y="219"/>
                  </a:lnTo>
                  <a:lnTo>
                    <a:pt x="232" y="225"/>
                  </a:lnTo>
                  <a:lnTo>
                    <a:pt x="219" y="232"/>
                  </a:lnTo>
                  <a:lnTo>
                    <a:pt x="206" y="238"/>
                  </a:lnTo>
                  <a:lnTo>
                    <a:pt x="193" y="238"/>
                  </a:lnTo>
                  <a:lnTo>
                    <a:pt x="180" y="245"/>
                  </a:lnTo>
                  <a:lnTo>
                    <a:pt x="167" y="245"/>
                  </a:lnTo>
                  <a:lnTo>
                    <a:pt x="161" y="258"/>
                  </a:lnTo>
                  <a:lnTo>
                    <a:pt x="148" y="264"/>
                  </a:lnTo>
                  <a:lnTo>
                    <a:pt x="135" y="264"/>
                  </a:lnTo>
                  <a:lnTo>
                    <a:pt x="122" y="264"/>
                  </a:lnTo>
                  <a:lnTo>
                    <a:pt x="116" y="264"/>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9" name="Freeform 22"/>
            <p:cNvSpPr>
              <a:spLocks/>
            </p:cNvSpPr>
            <p:nvPr/>
          </p:nvSpPr>
          <p:spPr bwMode="auto">
            <a:xfrm>
              <a:off x="2537" y="3629"/>
              <a:ext cx="265" cy="278"/>
            </a:xfrm>
            <a:custGeom>
              <a:avLst/>
              <a:gdLst>
                <a:gd name="T0" fmla="*/ 206 w 265"/>
                <a:gd name="T1" fmla="*/ 271 h 278"/>
                <a:gd name="T2" fmla="*/ 193 w 265"/>
                <a:gd name="T3" fmla="*/ 277 h 278"/>
                <a:gd name="T4" fmla="*/ 180 w 265"/>
                <a:gd name="T5" fmla="*/ 277 h 278"/>
                <a:gd name="T6" fmla="*/ 167 w 265"/>
                <a:gd name="T7" fmla="*/ 277 h 278"/>
                <a:gd name="T8" fmla="*/ 155 w 265"/>
                <a:gd name="T9" fmla="*/ 277 h 278"/>
                <a:gd name="T10" fmla="*/ 142 w 265"/>
                <a:gd name="T11" fmla="*/ 277 h 278"/>
                <a:gd name="T12" fmla="*/ 129 w 265"/>
                <a:gd name="T13" fmla="*/ 277 h 278"/>
                <a:gd name="T14" fmla="*/ 116 w 265"/>
                <a:gd name="T15" fmla="*/ 277 h 278"/>
                <a:gd name="T16" fmla="*/ 103 w 265"/>
                <a:gd name="T17" fmla="*/ 271 h 278"/>
                <a:gd name="T18" fmla="*/ 90 w 265"/>
                <a:gd name="T19" fmla="*/ 271 h 278"/>
                <a:gd name="T20" fmla="*/ 77 w 265"/>
                <a:gd name="T21" fmla="*/ 264 h 278"/>
                <a:gd name="T22" fmla="*/ 64 w 265"/>
                <a:gd name="T23" fmla="*/ 258 h 278"/>
                <a:gd name="T24" fmla="*/ 52 w 265"/>
                <a:gd name="T25" fmla="*/ 251 h 278"/>
                <a:gd name="T26" fmla="*/ 45 w 265"/>
                <a:gd name="T27" fmla="*/ 238 h 278"/>
                <a:gd name="T28" fmla="*/ 39 w 265"/>
                <a:gd name="T29" fmla="*/ 225 h 278"/>
                <a:gd name="T30" fmla="*/ 26 w 265"/>
                <a:gd name="T31" fmla="*/ 219 h 278"/>
                <a:gd name="T32" fmla="*/ 26 w 265"/>
                <a:gd name="T33" fmla="*/ 206 h 278"/>
                <a:gd name="T34" fmla="*/ 26 w 265"/>
                <a:gd name="T35" fmla="*/ 193 h 278"/>
                <a:gd name="T36" fmla="*/ 19 w 265"/>
                <a:gd name="T37" fmla="*/ 180 h 278"/>
                <a:gd name="T38" fmla="*/ 13 w 265"/>
                <a:gd name="T39" fmla="*/ 167 h 278"/>
                <a:gd name="T40" fmla="*/ 13 w 265"/>
                <a:gd name="T41" fmla="*/ 155 h 278"/>
                <a:gd name="T42" fmla="*/ 6 w 265"/>
                <a:gd name="T43" fmla="*/ 142 h 278"/>
                <a:gd name="T44" fmla="*/ 0 w 265"/>
                <a:gd name="T45" fmla="*/ 129 h 278"/>
                <a:gd name="T46" fmla="*/ 0 w 265"/>
                <a:gd name="T47" fmla="*/ 116 h 278"/>
                <a:gd name="T48" fmla="*/ 0 w 265"/>
                <a:gd name="T49" fmla="*/ 103 h 278"/>
                <a:gd name="T50" fmla="*/ 6 w 265"/>
                <a:gd name="T51" fmla="*/ 90 h 278"/>
                <a:gd name="T52" fmla="*/ 19 w 265"/>
                <a:gd name="T53" fmla="*/ 84 h 278"/>
                <a:gd name="T54" fmla="*/ 26 w 265"/>
                <a:gd name="T55" fmla="*/ 71 h 278"/>
                <a:gd name="T56" fmla="*/ 32 w 265"/>
                <a:gd name="T57" fmla="*/ 58 h 278"/>
                <a:gd name="T58" fmla="*/ 39 w 265"/>
                <a:gd name="T59" fmla="*/ 45 h 278"/>
                <a:gd name="T60" fmla="*/ 52 w 265"/>
                <a:gd name="T61" fmla="*/ 39 h 278"/>
                <a:gd name="T62" fmla="*/ 58 w 265"/>
                <a:gd name="T63" fmla="*/ 26 h 278"/>
                <a:gd name="T64" fmla="*/ 71 w 265"/>
                <a:gd name="T65" fmla="*/ 19 h 278"/>
                <a:gd name="T66" fmla="*/ 84 w 265"/>
                <a:gd name="T67" fmla="*/ 13 h 278"/>
                <a:gd name="T68" fmla="*/ 97 w 265"/>
                <a:gd name="T69" fmla="*/ 6 h 278"/>
                <a:gd name="T70" fmla="*/ 109 w 265"/>
                <a:gd name="T71" fmla="*/ 6 h 278"/>
                <a:gd name="T72" fmla="*/ 122 w 265"/>
                <a:gd name="T73" fmla="*/ 0 h 278"/>
                <a:gd name="T74" fmla="*/ 135 w 265"/>
                <a:gd name="T75" fmla="*/ 6 h 278"/>
                <a:gd name="T76" fmla="*/ 148 w 265"/>
                <a:gd name="T77" fmla="*/ 6 h 278"/>
                <a:gd name="T78" fmla="*/ 161 w 265"/>
                <a:gd name="T79" fmla="*/ 13 h 278"/>
                <a:gd name="T80" fmla="*/ 174 w 265"/>
                <a:gd name="T81" fmla="*/ 13 h 278"/>
                <a:gd name="T82" fmla="*/ 193 w 265"/>
                <a:gd name="T83" fmla="*/ 19 h 278"/>
                <a:gd name="T84" fmla="*/ 206 w 265"/>
                <a:gd name="T85" fmla="*/ 26 h 278"/>
                <a:gd name="T86" fmla="*/ 219 w 265"/>
                <a:gd name="T87" fmla="*/ 32 h 278"/>
                <a:gd name="T88" fmla="*/ 225 w 265"/>
                <a:gd name="T89" fmla="*/ 45 h 278"/>
                <a:gd name="T90" fmla="*/ 232 w 265"/>
                <a:gd name="T91" fmla="*/ 58 h 278"/>
                <a:gd name="T92" fmla="*/ 238 w 265"/>
                <a:gd name="T93" fmla="*/ 71 h 278"/>
                <a:gd name="T94" fmla="*/ 238 w 265"/>
                <a:gd name="T95" fmla="*/ 84 h 278"/>
                <a:gd name="T96" fmla="*/ 245 w 265"/>
                <a:gd name="T97" fmla="*/ 97 h 278"/>
                <a:gd name="T98" fmla="*/ 245 w 265"/>
                <a:gd name="T99" fmla="*/ 110 h 278"/>
                <a:gd name="T100" fmla="*/ 258 w 265"/>
                <a:gd name="T101" fmla="*/ 116 h 278"/>
                <a:gd name="T102" fmla="*/ 264 w 265"/>
                <a:gd name="T103" fmla="*/ 129 h 278"/>
                <a:gd name="T104" fmla="*/ 264 w 265"/>
                <a:gd name="T105" fmla="*/ 142 h 278"/>
                <a:gd name="T106" fmla="*/ 264 w 265"/>
                <a:gd name="T107" fmla="*/ 155 h 278"/>
                <a:gd name="T108" fmla="*/ 264 w 265"/>
                <a:gd name="T109" fmla="*/ 161 h 2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65"/>
                <a:gd name="T166" fmla="*/ 0 h 278"/>
                <a:gd name="T167" fmla="*/ 265 w 265"/>
                <a:gd name="T168" fmla="*/ 278 h 2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65" h="278">
                  <a:moveTo>
                    <a:pt x="206" y="271"/>
                  </a:moveTo>
                  <a:lnTo>
                    <a:pt x="193" y="277"/>
                  </a:lnTo>
                  <a:lnTo>
                    <a:pt x="180" y="277"/>
                  </a:lnTo>
                  <a:lnTo>
                    <a:pt x="167" y="277"/>
                  </a:lnTo>
                  <a:lnTo>
                    <a:pt x="155" y="277"/>
                  </a:lnTo>
                  <a:lnTo>
                    <a:pt x="142" y="277"/>
                  </a:lnTo>
                  <a:lnTo>
                    <a:pt x="129" y="277"/>
                  </a:lnTo>
                  <a:lnTo>
                    <a:pt x="116" y="277"/>
                  </a:lnTo>
                  <a:lnTo>
                    <a:pt x="103" y="271"/>
                  </a:lnTo>
                  <a:lnTo>
                    <a:pt x="90" y="271"/>
                  </a:lnTo>
                  <a:lnTo>
                    <a:pt x="77" y="264"/>
                  </a:lnTo>
                  <a:lnTo>
                    <a:pt x="64" y="258"/>
                  </a:lnTo>
                  <a:lnTo>
                    <a:pt x="52" y="251"/>
                  </a:lnTo>
                  <a:lnTo>
                    <a:pt x="45" y="238"/>
                  </a:lnTo>
                  <a:lnTo>
                    <a:pt x="39" y="225"/>
                  </a:lnTo>
                  <a:lnTo>
                    <a:pt x="26" y="219"/>
                  </a:lnTo>
                  <a:lnTo>
                    <a:pt x="26" y="206"/>
                  </a:lnTo>
                  <a:lnTo>
                    <a:pt x="26" y="193"/>
                  </a:lnTo>
                  <a:lnTo>
                    <a:pt x="19" y="180"/>
                  </a:lnTo>
                  <a:lnTo>
                    <a:pt x="13" y="167"/>
                  </a:lnTo>
                  <a:lnTo>
                    <a:pt x="13" y="155"/>
                  </a:lnTo>
                  <a:lnTo>
                    <a:pt x="6" y="142"/>
                  </a:lnTo>
                  <a:lnTo>
                    <a:pt x="0" y="129"/>
                  </a:lnTo>
                  <a:lnTo>
                    <a:pt x="0" y="116"/>
                  </a:lnTo>
                  <a:lnTo>
                    <a:pt x="0" y="103"/>
                  </a:lnTo>
                  <a:lnTo>
                    <a:pt x="6" y="90"/>
                  </a:lnTo>
                  <a:lnTo>
                    <a:pt x="19" y="84"/>
                  </a:lnTo>
                  <a:lnTo>
                    <a:pt x="26" y="71"/>
                  </a:lnTo>
                  <a:lnTo>
                    <a:pt x="32" y="58"/>
                  </a:lnTo>
                  <a:lnTo>
                    <a:pt x="39" y="45"/>
                  </a:lnTo>
                  <a:lnTo>
                    <a:pt x="52" y="39"/>
                  </a:lnTo>
                  <a:lnTo>
                    <a:pt x="58" y="26"/>
                  </a:lnTo>
                  <a:lnTo>
                    <a:pt x="71" y="19"/>
                  </a:lnTo>
                  <a:lnTo>
                    <a:pt x="84" y="13"/>
                  </a:lnTo>
                  <a:lnTo>
                    <a:pt x="97" y="6"/>
                  </a:lnTo>
                  <a:lnTo>
                    <a:pt x="109" y="6"/>
                  </a:lnTo>
                  <a:lnTo>
                    <a:pt x="122" y="0"/>
                  </a:lnTo>
                  <a:lnTo>
                    <a:pt x="135" y="6"/>
                  </a:lnTo>
                  <a:lnTo>
                    <a:pt x="148" y="6"/>
                  </a:lnTo>
                  <a:lnTo>
                    <a:pt x="161" y="13"/>
                  </a:lnTo>
                  <a:lnTo>
                    <a:pt x="174" y="13"/>
                  </a:lnTo>
                  <a:lnTo>
                    <a:pt x="193" y="19"/>
                  </a:lnTo>
                  <a:lnTo>
                    <a:pt x="206" y="26"/>
                  </a:lnTo>
                  <a:lnTo>
                    <a:pt x="219" y="32"/>
                  </a:lnTo>
                  <a:lnTo>
                    <a:pt x="225" y="45"/>
                  </a:lnTo>
                  <a:lnTo>
                    <a:pt x="232" y="58"/>
                  </a:lnTo>
                  <a:lnTo>
                    <a:pt x="238" y="71"/>
                  </a:lnTo>
                  <a:lnTo>
                    <a:pt x="238" y="84"/>
                  </a:lnTo>
                  <a:lnTo>
                    <a:pt x="245" y="97"/>
                  </a:lnTo>
                  <a:lnTo>
                    <a:pt x="245" y="110"/>
                  </a:lnTo>
                  <a:lnTo>
                    <a:pt x="258" y="116"/>
                  </a:lnTo>
                  <a:lnTo>
                    <a:pt x="264" y="129"/>
                  </a:lnTo>
                  <a:lnTo>
                    <a:pt x="264" y="142"/>
                  </a:lnTo>
                  <a:lnTo>
                    <a:pt x="264" y="155"/>
                  </a:lnTo>
                  <a:lnTo>
                    <a:pt x="264" y="161"/>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70" name="Line 23"/>
            <p:cNvSpPr>
              <a:spLocks noChangeShapeType="1"/>
            </p:cNvSpPr>
            <p:nvPr/>
          </p:nvSpPr>
          <p:spPr bwMode="auto">
            <a:xfrm>
              <a:off x="2898" y="2902"/>
              <a:ext cx="0" cy="74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1" name="Line 24"/>
            <p:cNvSpPr>
              <a:spLocks noChangeShapeType="1"/>
            </p:cNvSpPr>
            <p:nvPr/>
          </p:nvSpPr>
          <p:spPr bwMode="auto">
            <a:xfrm>
              <a:off x="3241" y="2642"/>
              <a:ext cx="661"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2" name="Oval 25"/>
            <p:cNvSpPr>
              <a:spLocks noChangeArrowheads="1"/>
            </p:cNvSpPr>
            <p:nvPr/>
          </p:nvSpPr>
          <p:spPr bwMode="auto">
            <a:xfrm>
              <a:off x="2758" y="2463"/>
              <a:ext cx="467"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7373" name="Line 26"/>
            <p:cNvSpPr>
              <a:spLocks noChangeShapeType="1"/>
            </p:cNvSpPr>
            <p:nvPr/>
          </p:nvSpPr>
          <p:spPr bwMode="auto">
            <a:xfrm flipV="1">
              <a:off x="3231" y="2914"/>
              <a:ext cx="889" cy="91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4" name="Rectangle 27"/>
            <p:cNvSpPr>
              <a:spLocks noChangeArrowheads="1"/>
            </p:cNvSpPr>
            <p:nvPr/>
          </p:nvSpPr>
          <p:spPr bwMode="auto">
            <a:xfrm>
              <a:off x="2941" y="3222"/>
              <a:ext cx="8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Remote</a:t>
              </a:r>
              <a:r>
                <a:rPr lang="en-US" altLang="zh-CN" sz="1400" b="1">
                  <a:solidFill>
                    <a:schemeClr val="accent2"/>
                  </a:solidFill>
                  <a:latin typeface="Arial" panose="020B0604020202020204" pitchFamily="34" charset="0"/>
                </a:rPr>
                <a:t> </a:t>
              </a:r>
              <a:r>
                <a:rPr lang="en-US" altLang="zh-CN" sz="1400" b="1">
                  <a:solidFill>
                    <a:srgbClr val="FF0000"/>
                  </a:solidFill>
                  <a:latin typeface="Arial" panose="020B0604020202020204" pitchFamily="34" charset="0"/>
                </a:rPr>
                <a:t>Read</a:t>
              </a:r>
              <a:r>
                <a:rPr lang="en-US" altLang="zh-CN" sz="1400">
                  <a:latin typeface="Arial" panose="020B0604020202020204" pitchFamily="34" charset="0"/>
                </a:rPr>
                <a:t> </a:t>
              </a:r>
              <a:br>
                <a:rPr lang="en-US" altLang="zh-CN" sz="1400">
                  <a:latin typeface="Arial" panose="020B0604020202020204" pitchFamily="34" charset="0"/>
                </a:rPr>
              </a:br>
              <a:r>
                <a:rPr lang="en-US" altLang="zh-CN" sz="1400">
                  <a:latin typeface="Arial" panose="020B0604020202020204" pitchFamily="34" charset="0"/>
                </a:rPr>
                <a:t> Write Back</a:t>
              </a:r>
            </a:p>
          </p:txBody>
        </p:sp>
      </p:grpSp>
      <p:sp>
        <p:nvSpPr>
          <p:cNvPr id="57349" name="Rectangle 28"/>
          <p:cNvSpPr>
            <a:spLocks noChangeArrowheads="1"/>
          </p:cNvSpPr>
          <p:nvPr/>
        </p:nvSpPr>
        <p:spPr bwMode="auto">
          <a:xfrm>
            <a:off x="0" y="4114800"/>
            <a:ext cx="45720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2064" tIns="46033" rIns="92064" bIns="46033">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800">
                <a:latin typeface="Arial" panose="020B0604020202020204" pitchFamily="34" charset="0"/>
              </a:rPr>
              <a:t>Assumes initial cache state </a:t>
            </a:r>
          </a:p>
          <a:p>
            <a:pPr>
              <a:spcBef>
                <a:spcPct val="50000"/>
              </a:spcBef>
              <a:buClrTx/>
              <a:buSzTx/>
              <a:buFontTx/>
              <a:buNone/>
            </a:pPr>
            <a:r>
              <a:rPr lang="en-US" altLang="zh-CN" sz="1800">
                <a:latin typeface="Arial" panose="020B0604020202020204" pitchFamily="34" charset="0"/>
              </a:rPr>
              <a:t>is invalid and A1 and A2 map </a:t>
            </a:r>
            <a:br>
              <a:rPr lang="en-US" altLang="zh-CN" sz="1800">
                <a:latin typeface="Arial" panose="020B0604020202020204" pitchFamily="34" charset="0"/>
              </a:rPr>
            </a:br>
            <a:r>
              <a:rPr lang="en-US" altLang="zh-CN" sz="1800">
                <a:latin typeface="Arial" panose="020B0604020202020204" pitchFamily="34" charset="0"/>
              </a:rPr>
              <a:t>to same cache block,</a:t>
            </a:r>
          </a:p>
          <a:p>
            <a:pPr>
              <a:spcBef>
                <a:spcPct val="50000"/>
              </a:spcBef>
              <a:buClrTx/>
              <a:buSzTx/>
              <a:buFontTx/>
              <a:buNone/>
            </a:pPr>
            <a:r>
              <a:rPr lang="en-US" altLang="zh-CN" sz="1800">
                <a:latin typeface="Arial" panose="020B0604020202020204" pitchFamily="34" charset="0"/>
              </a:rPr>
              <a:t>but A1 !=  A2.</a:t>
            </a:r>
          </a:p>
        </p:txBody>
      </p:sp>
      <p:sp>
        <p:nvSpPr>
          <p:cNvPr id="57350" name="Oval 29"/>
          <p:cNvSpPr>
            <a:spLocks noChangeArrowheads="1"/>
          </p:cNvSpPr>
          <p:nvPr/>
        </p:nvSpPr>
        <p:spPr bwMode="auto">
          <a:xfrm>
            <a:off x="5292725" y="4797425"/>
            <a:ext cx="935038" cy="5032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lIns="90487" tIns="44450" rIns="90487"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7351" name="Oval 30"/>
          <p:cNvSpPr>
            <a:spLocks noChangeArrowheads="1"/>
          </p:cNvSpPr>
          <p:nvPr/>
        </p:nvSpPr>
        <p:spPr bwMode="auto">
          <a:xfrm>
            <a:off x="5219700" y="4797425"/>
            <a:ext cx="914400" cy="503238"/>
          </a:xfrm>
          <a:prstGeom prst="ellipse">
            <a:avLst/>
          </a:prstGeom>
          <a:noFill/>
          <a:ln w="12700">
            <a:solidFill>
              <a:srgbClr val="339966"/>
            </a:solidFill>
            <a:round/>
            <a:headEnd/>
            <a:tailEnd/>
          </a:ln>
          <a:extLst>
            <a:ext uri="{909E8E84-426E-40DD-AFC4-6F175D3DCCD1}">
              <a14:hiddenFill xmlns:a14="http://schemas.microsoft.com/office/drawing/2010/main">
                <a:solidFill>
                  <a:srgbClr val="FFFFFF"/>
                </a:solidFill>
              </a14:hiddenFill>
            </a:ext>
          </a:extLst>
        </p:spPr>
        <p:txBody>
          <a:bodyPr wrap="none" lIns="90487" tIns="44450" rIns="90487"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a:noFill/>
        </p:spPr>
        <p:txBody>
          <a:bodyPr lIns="90488" tIns="44450" rIns="90488" bIns="44450"/>
          <a:lstStyle/>
          <a:p>
            <a:pPr eaLnBrk="1" hangingPunct="1"/>
            <a:r>
              <a:rPr lang="en-US" altLang="en-US" smtClean="0"/>
              <a:t>Example: step 2</a:t>
            </a:r>
          </a:p>
        </p:txBody>
      </p:sp>
      <p:graphicFrame>
        <p:nvGraphicFramePr>
          <p:cNvPr id="59395" name="Object 3">
            <a:hlinkClick r:id="" action="ppaction://ole?verb=0"/>
          </p:cNvPr>
          <p:cNvGraphicFramePr>
            <a:graphicFrameLocks/>
          </p:cNvGraphicFramePr>
          <p:nvPr/>
        </p:nvGraphicFramePr>
        <p:xfrm>
          <a:off x="0" y="1524000"/>
          <a:ext cx="9144000" cy="2387600"/>
        </p:xfrm>
        <a:graphic>
          <a:graphicData uri="http://schemas.openxmlformats.org/presentationml/2006/ole">
            <mc:AlternateContent xmlns:mc="http://schemas.openxmlformats.org/markup-compatibility/2006">
              <mc:Choice xmlns:v="urn:schemas-microsoft-com:vml" Requires="v">
                <p:oleObj spid="_x0000_s59427" name="Worksheet" r:id="rId3" imgW="11722100" imgH="2679700" progId="Excel.Sheet.8">
                  <p:embed/>
                </p:oleObj>
              </mc:Choice>
              <mc:Fallback>
                <p:oleObj name="Worksheet" r:id="rId3" imgW="11722100" imgH="26797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24000"/>
                        <a:ext cx="9144000" cy="2387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9396" name="Group 4"/>
          <p:cNvGrpSpPr>
            <a:grpSpLocks/>
          </p:cNvGrpSpPr>
          <p:nvPr/>
        </p:nvGrpSpPr>
        <p:grpSpPr bwMode="auto">
          <a:xfrm>
            <a:off x="3175000" y="3570288"/>
            <a:ext cx="5168900" cy="3171825"/>
            <a:chOff x="2000" y="2249"/>
            <a:chExt cx="3256" cy="1998"/>
          </a:xfrm>
        </p:grpSpPr>
        <p:sp>
          <p:nvSpPr>
            <p:cNvPr id="59401" name="Rectangle 5"/>
            <p:cNvSpPr>
              <a:spLocks noChangeArrowheads="1"/>
            </p:cNvSpPr>
            <p:nvPr/>
          </p:nvSpPr>
          <p:spPr bwMode="auto">
            <a:xfrm>
              <a:off x="2278" y="3034"/>
              <a:ext cx="655"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Remote</a:t>
              </a:r>
            </a:p>
            <a:p>
              <a:pPr algn="r">
                <a:spcBef>
                  <a:spcPct val="0"/>
                </a:spcBef>
                <a:buClrTx/>
                <a:buSzTx/>
                <a:buFontTx/>
                <a:buNone/>
              </a:pPr>
              <a:r>
                <a:rPr lang="en-US" altLang="zh-CN" sz="1400" b="1">
                  <a:solidFill>
                    <a:srgbClr val="FF0000"/>
                  </a:solidFill>
                  <a:latin typeface="Arial" panose="020B0604020202020204" pitchFamily="34" charset="0"/>
                </a:rPr>
                <a:t> Write</a:t>
              </a:r>
            </a:p>
            <a:p>
              <a:pPr algn="r">
                <a:spcBef>
                  <a:spcPct val="0"/>
                </a:spcBef>
                <a:buClrTx/>
                <a:buSzTx/>
                <a:buFontTx/>
                <a:buNone/>
              </a:pPr>
              <a:r>
                <a:rPr lang="en-US" altLang="zh-CN" sz="1400">
                  <a:latin typeface="Arial" panose="020B0604020202020204" pitchFamily="34" charset="0"/>
                </a:rPr>
                <a:t>Write Back</a:t>
              </a:r>
            </a:p>
          </p:txBody>
        </p:sp>
        <p:sp>
          <p:nvSpPr>
            <p:cNvPr id="59402" name="Rectangle 6"/>
            <p:cNvSpPr>
              <a:spLocks noChangeArrowheads="1"/>
            </p:cNvSpPr>
            <p:nvPr/>
          </p:nvSpPr>
          <p:spPr bwMode="auto">
            <a:xfrm>
              <a:off x="2850" y="2328"/>
              <a:ext cx="1432"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b="1">
                  <a:solidFill>
                    <a:srgbClr val="FF0000"/>
                  </a:solidFill>
                  <a:latin typeface="Arial" panose="020B0604020202020204" pitchFamily="34" charset="0"/>
                </a:rPr>
                <a:t>Remote Write</a:t>
              </a:r>
              <a:r>
                <a:rPr lang="en-US" altLang="zh-CN" sz="1400" b="1">
                  <a:solidFill>
                    <a:schemeClr val="hlink"/>
                  </a:solidFill>
                  <a:latin typeface="Arial" panose="020B0604020202020204" pitchFamily="34" charset="0"/>
                </a:rPr>
                <a:t> </a:t>
              </a:r>
              <a:br>
                <a:rPr lang="en-US" altLang="zh-CN" sz="1400" b="1">
                  <a:solidFill>
                    <a:schemeClr val="hlink"/>
                  </a:solidFill>
                  <a:latin typeface="Arial" panose="020B0604020202020204" pitchFamily="34" charset="0"/>
                </a:rPr>
              </a:br>
              <a:endParaRPr lang="en-US" altLang="zh-CN" sz="1400" b="1">
                <a:solidFill>
                  <a:schemeClr val="accent1"/>
                </a:solidFill>
                <a:latin typeface="Arial" panose="020B0604020202020204" pitchFamily="34" charset="0"/>
              </a:endParaRPr>
            </a:p>
          </p:txBody>
        </p:sp>
        <p:sp>
          <p:nvSpPr>
            <p:cNvPr id="59403" name="Rectangle 7"/>
            <p:cNvSpPr>
              <a:spLocks noChangeArrowheads="1"/>
            </p:cNvSpPr>
            <p:nvPr/>
          </p:nvSpPr>
          <p:spPr bwMode="auto">
            <a:xfrm>
              <a:off x="2595" y="2352"/>
              <a:ext cx="2" cy="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9404" name="Rectangle 8"/>
            <p:cNvSpPr>
              <a:spLocks noChangeArrowheads="1"/>
            </p:cNvSpPr>
            <p:nvPr/>
          </p:nvSpPr>
          <p:spPr bwMode="auto">
            <a:xfrm>
              <a:off x="2781" y="2592"/>
              <a:ext cx="445" cy="19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latin typeface="Arial" panose="020B0604020202020204" pitchFamily="34" charset="0"/>
                </a:rPr>
                <a:t>Invalid</a:t>
              </a:r>
            </a:p>
          </p:txBody>
        </p:sp>
        <p:sp>
          <p:nvSpPr>
            <p:cNvPr id="59405" name="Rectangle 9"/>
            <p:cNvSpPr>
              <a:spLocks noChangeArrowheads="1"/>
            </p:cNvSpPr>
            <p:nvPr/>
          </p:nvSpPr>
          <p:spPr bwMode="auto">
            <a:xfrm>
              <a:off x="3739" y="2553"/>
              <a:ext cx="820" cy="33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Shared</a:t>
              </a:r>
            </a:p>
            <a:p>
              <a:pPr algn="ctr">
                <a:spcBef>
                  <a:spcPct val="0"/>
                </a:spcBef>
                <a:buClrTx/>
                <a:buSzTx/>
                <a:buFontTx/>
                <a:buNone/>
              </a:pPr>
              <a:endParaRPr lang="en-US" altLang="zh-CN" sz="1400">
                <a:latin typeface="Arial" panose="020B0604020202020204" pitchFamily="34" charset="0"/>
              </a:endParaRPr>
            </a:p>
          </p:txBody>
        </p:sp>
        <p:sp>
          <p:nvSpPr>
            <p:cNvPr id="59406" name="Rectangle 10"/>
            <p:cNvSpPr>
              <a:spLocks noChangeArrowheads="1"/>
            </p:cNvSpPr>
            <p:nvPr/>
          </p:nvSpPr>
          <p:spPr bwMode="auto">
            <a:xfrm>
              <a:off x="2586" y="3755"/>
              <a:ext cx="810" cy="33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Exclusive</a:t>
              </a:r>
            </a:p>
            <a:p>
              <a:pPr algn="ctr">
                <a:spcBef>
                  <a:spcPct val="0"/>
                </a:spcBef>
                <a:buClrTx/>
                <a:buSzTx/>
                <a:buFontTx/>
                <a:buNone/>
              </a:pPr>
              <a:endParaRPr lang="en-US" altLang="zh-CN" sz="1400">
                <a:latin typeface="Arial" panose="020B0604020202020204" pitchFamily="34" charset="0"/>
              </a:endParaRPr>
            </a:p>
          </p:txBody>
        </p:sp>
        <p:sp>
          <p:nvSpPr>
            <p:cNvPr id="59407" name="Rectangle 11"/>
            <p:cNvSpPr>
              <a:spLocks noChangeArrowheads="1"/>
            </p:cNvSpPr>
            <p:nvPr/>
          </p:nvSpPr>
          <p:spPr bwMode="auto">
            <a:xfrm>
              <a:off x="4434" y="2290"/>
              <a:ext cx="822"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p>
          </p:txBody>
        </p:sp>
        <p:sp>
          <p:nvSpPr>
            <p:cNvPr id="59408" name="Rectangle 12"/>
            <p:cNvSpPr>
              <a:spLocks noChangeArrowheads="1"/>
            </p:cNvSpPr>
            <p:nvPr/>
          </p:nvSpPr>
          <p:spPr bwMode="auto">
            <a:xfrm>
              <a:off x="3205" y="2718"/>
              <a:ext cx="7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Read</a:t>
              </a:r>
              <a:r>
                <a:rPr lang="en-US" altLang="zh-CN" sz="1400">
                  <a:solidFill>
                    <a:srgbClr val="FF0000"/>
                  </a:solidFill>
                  <a:latin typeface="Arial" panose="020B0604020202020204" pitchFamily="34" charset="0"/>
                </a:rPr>
                <a:t> </a:t>
              </a:r>
              <a:br>
                <a:rPr lang="en-US" altLang="zh-CN" sz="1400">
                  <a:solidFill>
                    <a:srgbClr val="FF0000"/>
                  </a:solidFill>
                  <a:latin typeface="Arial" panose="020B0604020202020204" pitchFamily="34" charset="0"/>
                </a:rPr>
              </a:br>
              <a:r>
                <a:rPr lang="en-US" altLang="zh-CN" sz="1400">
                  <a:latin typeface="Arial" panose="020B0604020202020204" pitchFamily="34" charset="0"/>
                </a:rPr>
                <a:t>miss on bus</a:t>
              </a:r>
            </a:p>
          </p:txBody>
        </p:sp>
        <p:sp>
          <p:nvSpPr>
            <p:cNvPr id="59409" name="Rectangle 13"/>
            <p:cNvSpPr>
              <a:spLocks noChangeArrowheads="1"/>
            </p:cNvSpPr>
            <p:nvPr/>
          </p:nvSpPr>
          <p:spPr bwMode="auto">
            <a:xfrm>
              <a:off x="2946" y="2937"/>
              <a:ext cx="76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Write </a:t>
              </a:r>
              <a:r>
                <a:rPr lang="en-US" altLang="zh-CN" sz="1400" b="1">
                  <a:latin typeface="Arial" panose="020B0604020202020204" pitchFamily="34" charset="0"/>
                </a:rPr>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59410" name="Rectangle 14"/>
            <p:cNvSpPr>
              <a:spLocks noChangeArrowheads="1"/>
            </p:cNvSpPr>
            <p:nvPr/>
          </p:nvSpPr>
          <p:spPr bwMode="auto">
            <a:xfrm>
              <a:off x="3981" y="3036"/>
              <a:ext cx="771"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CPU Write</a:t>
              </a:r>
            </a:p>
            <a:p>
              <a:pPr algn="r">
                <a:spcBef>
                  <a:spcPct val="0"/>
                </a:spcBef>
                <a:buClrTx/>
                <a:buSzTx/>
                <a:buFontTx/>
                <a:buNone/>
              </a:pPr>
              <a:r>
                <a:rPr lang="en-US" altLang="zh-CN" sz="1400" b="1">
                  <a:latin typeface="Arial" panose="020B0604020202020204" pitchFamily="34" charset="0"/>
                </a:rPr>
                <a:t>Place Write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59411" name="Rectangle 15"/>
            <p:cNvSpPr>
              <a:spLocks noChangeArrowheads="1"/>
            </p:cNvSpPr>
            <p:nvPr/>
          </p:nvSpPr>
          <p:spPr bwMode="auto">
            <a:xfrm>
              <a:off x="2000" y="3923"/>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endParaRPr lang="en-US" altLang="zh-CN" sz="1400">
                <a:solidFill>
                  <a:srgbClr val="FF0000"/>
                </a:solidFill>
                <a:latin typeface="Arial" panose="020B0604020202020204" pitchFamily="34" charset="0"/>
              </a:endParaRPr>
            </a:p>
            <a:p>
              <a:pPr>
                <a:spcBef>
                  <a:spcPct val="0"/>
                </a:spcBef>
                <a:buClrTx/>
                <a:buSzTx/>
                <a:buFontTx/>
                <a:buNone/>
              </a:pPr>
              <a:r>
                <a:rPr lang="en-US" altLang="zh-CN" sz="1400" b="1">
                  <a:solidFill>
                    <a:srgbClr val="FF0000"/>
                  </a:solidFill>
                  <a:latin typeface="Arial" panose="020B0604020202020204" pitchFamily="34" charset="0"/>
                </a:rPr>
                <a:t>CPU write hit</a:t>
              </a:r>
            </a:p>
          </p:txBody>
        </p:sp>
        <p:sp>
          <p:nvSpPr>
            <p:cNvPr id="59412" name="Oval 16"/>
            <p:cNvSpPr>
              <a:spLocks noChangeArrowheads="1"/>
            </p:cNvSpPr>
            <p:nvPr/>
          </p:nvSpPr>
          <p:spPr bwMode="auto">
            <a:xfrm>
              <a:off x="3905" y="2463"/>
              <a:ext cx="468"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9413" name="Oval 17"/>
            <p:cNvSpPr>
              <a:spLocks noChangeArrowheads="1"/>
            </p:cNvSpPr>
            <p:nvPr/>
          </p:nvSpPr>
          <p:spPr bwMode="auto">
            <a:xfrm>
              <a:off x="2758" y="3643"/>
              <a:ext cx="467" cy="4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9414" name="Line 18"/>
            <p:cNvSpPr>
              <a:spLocks noChangeShapeType="1"/>
            </p:cNvSpPr>
            <p:nvPr/>
          </p:nvSpPr>
          <p:spPr bwMode="auto">
            <a:xfrm>
              <a:off x="3241" y="2713"/>
              <a:ext cx="66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5" name="Line 19"/>
            <p:cNvSpPr>
              <a:spLocks noChangeShapeType="1"/>
            </p:cNvSpPr>
            <p:nvPr/>
          </p:nvSpPr>
          <p:spPr bwMode="auto">
            <a:xfrm>
              <a:off x="2982" y="2921"/>
              <a:ext cx="0" cy="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6" name="Line 20"/>
            <p:cNvSpPr>
              <a:spLocks noChangeShapeType="1"/>
            </p:cNvSpPr>
            <p:nvPr/>
          </p:nvSpPr>
          <p:spPr bwMode="auto">
            <a:xfrm flipV="1">
              <a:off x="3236" y="2914"/>
              <a:ext cx="980" cy="101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7" name="Freeform 21"/>
            <p:cNvSpPr>
              <a:spLocks/>
            </p:cNvSpPr>
            <p:nvPr/>
          </p:nvSpPr>
          <p:spPr bwMode="auto">
            <a:xfrm>
              <a:off x="4162" y="2249"/>
              <a:ext cx="278" cy="265"/>
            </a:xfrm>
            <a:custGeom>
              <a:avLst/>
              <a:gdLst>
                <a:gd name="T0" fmla="*/ 6 w 278"/>
                <a:gd name="T1" fmla="*/ 206 h 265"/>
                <a:gd name="T2" fmla="*/ 0 w 278"/>
                <a:gd name="T3" fmla="*/ 193 h 265"/>
                <a:gd name="T4" fmla="*/ 0 w 278"/>
                <a:gd name="T5" fmla="*/ 180 h 265"/>
                <a:gd name="T6" fmla="*/ 0 w 278"/>
                <a:gd name="T7" fmla="*/ 167 h 265"/>
                <a:gd name="T8" fmla="*/ 0 w 278"/>
                <a:gd name="T9" fmla="*/ 155 h 265"/>
                <a:gd name="T10" fmla="*/ 0 w 278"/>
                <a:gd name="T11" fmla="*/ 142 h 265"/>
                <a:gd name="T12" fmla="*/ 0 w 278"/>
                <a:gd name="T13" fmla="*/ 129 h 265"/>
                <a:gd name="T14" fmla="*/ 0 w 278"/>
                <a:gd name="T15" fmla="*/ 116 h 265"/>
                <a:gd name="T16" fmla="*/ 6 w 278"/>
                <a:gd name="T17" fmla="*/ 103 h 265"/>
                <a:gd name="T18" fmla="*/ 6 w 278"/>
                <a:gd name="T19" fmla="*/ 90 h 265"/>
                <a:gd name="T20" fmla="*/ 13 w 278"/>
                <a:gd name="T21" fmla="*/ 77 h 265"/>
                <a:gd name="T22" fmla="*/ 19 w 278"/>
                <a:gd name="T23" fmla="*/ 64 h 265"/>
                <a:gd name="T24" fmla="*/ 26 w 278"/>
                <a:gd name="T25" fmla="*/ 52 h 265"/>
                <a:gd name="T26" fmla="*/ 39 w 278"/>
                <a:gd name="T27" fmla="*/ 45 h 265"/>
                <a:gd name="T28" fmla="*/ 52 w 278"/>
                <a:gd name="T29" fmla="*/ 39 h 265"/>
                <a:gd name="T30" fmla="*/ 58 w 278"/>
                <a:gd name="T31" fmla="*/ 26 h 265"/>
                <a:gd name="T32" fmla="*/ 71 w 278"/>
                <a:gd name="T33" fmla="*/ 26 h 265"/>
                <a:gd name="T34" fmla="*/ 84 w 278"/>
                <a:gd name="T35" fmla="*/ 26 h 265"/>
                <a:gd name="T36" fmla="*/ 97 w 278"/>
                <a:gd name="T37" fmla="*/ 19 h 265"/>
                <a:gd name="T38" fmla="*/ 110 w 278"/>
                <a:gd name="T39" fmla="*/ 13 h 265"/>
                <a:gd name="T40" fmla="*/ 122 w 278"/>
                <a:gd name="T41" fmla="*/ 13 h 265"/>
                <a:gd name="T42" fmla="*/ 135 w 278"/>
                <a:gd name="T43" fmla="*/ 6 h 265"/>
                <a:gd name="T44" fmla="*/ 148 w 278"/>
                <a:gd name="T45" fmla="*/ 0 h 265"/>
                <a:gd name="T46" fmla="*/ 161 w 278"/>
                <a:gd name="T47" fmla="*/ 0 h 265"/>
                <a:gd name="T48" fmla="*/ 174 w 278"/>
                <a:gd name="T49" fmla="*/ 0 h 265"/>
                <a:gd name="T50" fmla="*/ 187 w 278"/>
                <a:gd name="T51" fmla="*/ 6 h 265"/>
                <a:gd name="T52" fmla="*/ 193 w 278"/>
                <a:gd name="T53" fmla="*/ 19 h 265"/>
                <a:gd name="T54" fmla="*/ 206 w 278"/>
                <a:gd name="T55" fmla="*/ 26 h 265"/>
                <a:gd name="T56" fmla="*/ 219 w 278"/>
                <a:gd name="T57" fmla="*/ 32 h 265"/>
                <a:gd name="T58" fmla="*/ 232 w 278"/>
                <a:gd name="T59" fmla="*/ 39 h 265"/>
                <a:gd name="T60" fmla="*/ 238 w 278"/>
                <a:gd name="T61" fmla="*/ 52 h 265"/>
                <a:gd name="T62" fmla="*/ 251 w 278"/>
                <a:gd name="T63" fmla="*/ 58 h 265"/>
                <a:gd name="T64" fmla="*/ 258 w 278"/>
                <a:gd name="T65" fmla="*/ 71 h 265"/>
                <a:gd name="T66" fmla="*/ 264 w 278"/>
                <a:gd name="T67" fmla="*/ 84 h 265"/>
                <a:gd name="T68" fmla="*/ 271 w 278"/>
                <a:gd name="T69" fmla="*/ 97 h 265"/>
                <a:gd name="T70" fmla="*/ 271 w 278"/>
                <a:gd name="T71" fmla="*/ 109 h 265"/>
                <a:gd name="T72" fmla="*/ 277 w 278"/>
                <a:gd name="T73" fmla="*/ 122 h 265"/>
                <a:gd name="T74" fmla="*/ 271 w 278"/>
                <a:gd name="T75" fmla="*/ 135 h 265"/>
                <a:gd name="T76" fmla="*/ 271 w 278"/>
                <a:gd name="T77" fmla="*/ 148 h 265"/>
                <a:gd name="T78" fmla="*/ 264 w 278"/>
                <a:gd name="T79" fmla="*/ 161 h 265"/>
                <a:gd name="T80" fmla="*/ 264 w 278"/>
                <a:gd name="T81" fmla="*/ 174 h 265"/>
                <a:gd name="T82" fmla="*/ 258 w 278"/>
                <a:gd name="T83" fmla="*/ 193 h 265"/>
                <a:gd name="T84" fmla="*/ 251 w 278"/>
                <a:gd name="T85" fmla="*/ 206 h 265"/>
                <a:gd name="T86" fmla="*/ 245 w 278"/>
                <a:gd name="T87" fmla="*/ 219 h 265"/>
                <a:gd name="T88" fmla="*/ 232 w 278"/>
                <a:gd name="T89" fmla="*/ 225 h 265"/>
                <a:gd name="T90" fmla="*/ 219 w 278"/>
                <a:gd name="T91" fmla="*/ 232 h 265"/>
                <a:gd name="T92" fmla="*/ 206 w 278"/>
                <a:gd name="T93" fmla="*/ 238 h 265"/>
                <a:gd name="T94" fmla="*/ 193 w 278"/>
                <a:gd name="T95" fmla="*/ 238 h 265"/>
                <a:gd name="T96" fmla="*/ 180 w 278"/>
                <a:gd name="T97" fmla="*/ 245 h 265"/>
                <a:gd name="T98" fmla="*/ 167 w 278"/>
                <a:gd name="T99" fmla="*/ 245 h 265"/>
                <a:gd name="T100" fmla="*/ 161 w 278"/>
                <a:gd name="T101" fmla="*/ 258 h 265"/>
                <a:gd name="T102" fmla="*/ 148 w 278"/>
                <a:gd name="T103" fmla="*/ 264 h 265"/>
                <a:gd name="T104" fmla="*/ 135 w 278"/>
                <a:gd name="T105" fmla="*/ 264 h 265"/>
                <a:gd name="T106" fmla="*/ 122 w 278"/>
                <a:gd name="T107" fmla="*/ 264 h 265"/>
                <a:gd name="T108" fmla="*/ 116 w 278"/>
                <a:gd name="T109" fmla="*/ 264 h 2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8"/>
                <a:gd name="T166" fmla="*/ 0 h 265"/>
                <a:gd name="T167" fmla="*/ 278 w 278"/>
                <a:gd name="T168" fmla="*/ 265 h 2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8" h="265">
                  <a:moveTo>
                    <a:pt x="6" y="206"/>
                  </a:moveTo>
                  <a:lnTo>
                    <a:pt x="0" y="193"/>
                  </a:lnTo>
                  <a:lnTo>
                    <a:pt x="0" y="180"/>
                  </a:lnTo>
                  <a:lnTo>
                    <a:pt x="0" y="167"/>
                  </a:lnTo>
                  <a:lnTo>
                    <a:pt x="0" y="155"/>
                  </a:lnTo>
                  <a:lnTo>
                    <a:pt x="0" y="142"/>
                  </a:lnTo>
                  <a:lnTo>
                    <a:pt x="0" y="129"/>
                  </a:lnTo>
                  <a:lnTo>
                    <a:pt x="0" y="116"/>
                  </a:lnTo>
                  <a:lnTo>
                    <a:pt x="6" y="103"/>
                  </a:lnTo>
                  <a:lnTo>
                    <a:pt x="6" y="90"/>
                  </a:lnTo>
                  <a:lnTo>
                    <a:pt x="13" y="77"/>
                  </a:lnTo>
                  <a:lnTo>
                    <a:pt x="19" y="64"/>
                  </a:lnTo>
                  <a:lnTo>
                    <a:pt x="26" y="52"/>
                  </a:lnTo>
                  <a:lnTo>
                    <a:pt x="39" y="45"/>
                  </a:lnTo>
                  <a:lnTo>
                    <a:pt x="52" y="39"/>
                  </a:lnTo>
                  <a:lnTo>
                    <a:pt x="58" y="26"/>
                  </a:lnTo>
                  <a:lnTo>
                    <a:pt x="71" y="26"/>
                  </a:lnTo>
                  <a:lnTo>
                    <a:pt x="84" y="26"/>
                  </a:lnTo>
                  <a:lnTo>
                    <a:pt x="97" y="19"/>
                  </a:lnTo>
                  <a:lnTo>
                    <a:pt x="110" y="13"/>
                  </a:lnTo>
                  <a:lnTo>
                    <a:pt x="122" y="13"/>
                  </a:lnTo>
                  <a:lnTo>
                    <a:pt x="135" y="6"/>
                  </a:lnTo>
                  <a:lnTo>
                    <a:pt x="148" y="0"/>
                  </a:lnTo>
                  <a:lnTo>
                    <a:pt x="161" y="0"/>
                  </a:lnTo>
                  <a:lnTo>
                    <a:pt x="174" y="0"/>
                  </a:lnTo>
                  <a:lnTo>
                    <a:pt x="187" y="6"/>
                  </a:lnTo>
                  <a:lnTo>
                    <a:pt x="193" y="19"/>
                  </a:lnTo>
                  <a:lnTo>
                    <a:pt x="206" y="26"/>
                  </a:lnTo>
                  <a:lnTo>
                    <a:pt x="219" y="32"/>
                  </a:lnTo>
                  <a:lnTo>
                    <a:pt x="232" y="39"/>
                  </a:lnTo>
                  <a:lnTo>
                    <a:pt x="238" y="52"/>
                  </a:lnTo>
                  <a:lnTo>
                    <a:pt x="251" y="58"/>
                  </a:lnTo>
                  <a:lnTo>
                    <a:pt x="258" y="71"/>
                  </a:lnTo>
                  <a:lnTo>
                    <a:pt x="264" y="84"/>
                  </a:lnTo>
                  <a:lnTo>
                    <a:pt x="271" y="97"/>
                  </a:lnTo>
                  <a:lnTo>
                    <a:pt x="271" y="109"/>
                  </a:lnTo>
                  <a:lnTo>
                    <a:pt x="277" y="122"/>
                  </a:lnTo>
                  <a:lnTo>
                    <a:pt x="271" y="135"/>
                  </a:lnTo>
                  <a:lnTo>
                    <a:pt x="271" y="148"/>
                  </a:lnTo>
                  <a:lnTo>
                    <a:pt x="264" y="161"/>
                  </a:lnTo>
                  <a:lnTo>
                    <a:pt x="264" y="174"/>
                  </a:lnTo>
                  <a:lnTo>
                    <a:pt x="258" y="193"/>
                  </a:lnTo>
                  <a:lnTo>
                    <a:pt x="251" y="206"/>
                  </a:lnTo>
                  <a:lnTo>
                    <a:pt x="245" y="219"/>
                  </a:lnTo>
                  <a:lnTo>
                    <a:pt x="232" y="225"/>
                  </a:lnTo>
                  <a:lnTo>
                    <a:pt x="219" y="232"/>
                  </a:lnTo>
                  <a:lnTo>
                    <a:pt x="206" y="238"/>
                  </a:lnTo>
                  <a:lnTo>
                    <a:pt x="193" y="238"/>
                  </a:lnTo>
                  <a:lnTo>
                    <a:pt x="180" y="245"/>
                  </a:lnTo>
                  <a:lnTo>
                    <a:pt x="167" y="245"/>
                  </a:lnTo>
                  <a:lnTo>
                    <a:pt x="161" y="258"/>
                  </a:lnTo>
                  <a:lnTo>
                    <a:pt x="148" y="264"/>
                  </a:lnTo>
                  <a:lnTo>
                    <a:pt x="135" y="264"/>
                  </a:lnTo>
                  <a:lnTo>
                    <a:pt x="122" y="264"/>
                  </a:lnTo>
                  <a:lnTo>
                    <a:pt x="116" y="264"/>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8" name="Freeform 22"/>
            <p:cNvSpPr>
              <a:spLocks/>
            </p:cNvSpPr>
            <p:nvPr/>
          </p:nvSpPr>
          <p:spPr bwMode="auto">
            <a:xfrm>
              <a:off x="2537" y="3629"/>
              <a:ext cx="265" cy="278"/>
            </a:xfrm>
            <a:custGeom>
              <a:avLst/>
              <a:gdLst>
                <a:gd name="T0" fmla="*/ 206 w 265"/>
                <a:gd name="T1" fmla="*/ 271 h 278"/>
                <a:gd name="T2" fmla="*/ 193 w 265"/>
                <a:gd name="T3" fmla="*/ 277 h 278"/>
                <a:gd name="T4" fmla="*/ 180 w 265"/>
                <a:gd name="T5" fmla="*/ 277 h 278"/>
                <a:gd name="T6" fmla="*/ 167 w 265"/>
                <a:gd name="T7" fmla="*/ 277 h 278"/>
                <a:gd name="T8" fmla="*/ 155 w 265"/>
                <a:gd name="T9" fmla="*/ 277 h 278"/>
                <a:gd name="T10" fmla="*/ 142 w 265"/>
                <a:gd name="T11" fmla="*/ 277 h 278"/>
                <a:gd name="T12" fmla="*/ 129 w 265"/>
                <a:gd name="T13" fmla="*/ 277 h 278"/>
                <a:gd name="T14" fmla="*/ 116 w 265"/>
                <a:gd name="T15" fmla="*/ 277 h 278"/>
                <a:gd name="T16" fmla="*/ 103 w 265"/>
                <a:gd name="T17" fmla="*/ 271 h 278"/>
                <a:gd name="T18" fmla="*/ 90 w 265"/>
                <a:gd name="T19" fmla="*/ 271 h 278"/>
                <a:gd name="T20" fmla="*/ 77 w 265"/>
                <a:gd name="T21" fmla="*/ 264 h 278"/>
                <a:gd name="T22" fmla="*/ 64 w 265"/>
                <a:gd name="T23" fmla="*/ 258 h 278"/>
                <a:gd name="T24" fmla="*/ 52 w 265"/>
                <a:gd name="T25" fmla="*/ 251 h 278"/>
                <a:gd name="T26" fmla="*/ 45 w 265"/>
                <a:gd name="T27" fmla="*/ 238 h 278"/>
                <a:gd name="T28" fmla="*/ 39 w 265"/>
                <a:gd name="T29" fmla="*/ 225 h 278"/>
                <a:gd name="T30" fmla="*/ 26 w 265"/>
                <a:gd name="T31" fmla="*/ 219 h 278"/>
                <a:gd name="T32" fmla="*/ 26 w 265"/>
                <a:gd name="T33" fmla="*/ 206 h 278"/>
                <a:gd name="T34" fmla="*/ 26 w 265"/>
                <a:gd name="T35" fmla="*/ 193 h 278"/>
                <a:gd name="T36" fmla="*/ 19 w 265"/>
                <a:gd name="T37" fmla="*/ 180 h 278"/>
                <a:gd name="T38" fmla="*/ 13 w 265"/>
                <a:gd name="T39" fmla="*/ 167 h 278"/>
                <a:gd name="T40" fmla="*/ 13 w 265"/>
                <a:gd name="T41" fmla="*/ 155 h 278"/>
                <a:gd name="T42" fmla="*/ 6 w 265"/>
                <a:gd name="T43" fmla="*/ 142 h 278"/>
                <a:gd name="T44" fmla="*/ 0 w 265"/>
                <a:gd name="T45" fmla="*/ 129 h 278"/>
                <a:gd name="T46" fmla="*/ 0 w 265"/>
                <a:gd name="T47" fmla="*/ 116 h 278"/>
                <a:gd name="T48" fmla="*/ 0 w 265"/>
                <a:gd name="T49" fmla="*/ 103 h 278"/>
                <a:gd name="T50" fmla="*/ 6 w 265"/>
                <a:gd name="T51" fmla="*/ 90 h 278"/>
                <a:gd name="T52" fmla="*/ 19 w 265"/>
                <a:gd name="T53" fmla="*/ 84 h 278"/>
                <a:gd name="T54" fmla="*/ 26 w 265"/>
                <a:gd name="T55" fmla="*/ 71 h 278"/>
                <a:gd name="T56" fmla="*/ 32 w 265"/>
                <a:gd name="T57" fmla="*/ 58 h 278"/>
                <a:gd name="T58" fmla="*/ 39 w 265"/>
                <a:gd name="T59" fmla="*/ 45 h 278"/>
                <a:gd name="T60" fmla="*/ 52 w 265"/>
                <a:gd name="T61" fmla="*/ 39 h 278"/>
                <a:gd name="T62" fmla="*/ 58 w 265"/>
                <a:gd name="T63" fmla="*/ 26 h 278"/>
                <a:gd name="T64" fmla="*/ 71 w 265"/>
                <a:gd name="T65" fmla="*/ 19 h 278"/>
                <a:gd name="T66" fmla="*/ 84 w 265"/>
                <a:gd name="T67" fmla="*/ 13 h 278"/>
                <a:gd name="T68" fmla="*/ 97 w 265"/>
                <a:gd name="T69" fmla="*/ 6 h 278"/>
                <a:gd name="T70" fmla="*/ 109 w 265"/>
                <a:gd name="T71" fmla="*/ 6 h 278"/>
                <a:gd name="T72" fmla="*/ 122 w 265"/>
                <a:gd name="T73" fmla="*/ 0 h 278"/>
                <a:gd name="T74" fmla="*/ 135 w 265"/>
                <a:gd name="T75" fmla="*/ 6 h 278"/>
                <a:gd name="T76" fmla="*/ 148 w 265"/>
                <a:gd name="T77" fmla="*/ 6 h 278"/>
                <a:gd name="T78" fmla="*/ 161 w 265"/>
                <a:gd name="T79" fmla="*/ 13 h 278"/>
                <a:gd name="T80" fmla="*/ 174 w 265"/>
                <a:gd name="T81" fmla="*/ 13 h 278"/>
                <a:gd name="T82" fmla="*/ 193 w 265"/>
                <a:gd name="T83" fmla="*/ 19 h 278"/>
                <a:gd name="T84" fmla="*/ 206 w 265"/>
                <a:gd name="T85" fmla="*/ 26 h 278"/>
                <a:gd name="T86" fmla="*/ 219 w 265"/>
                <a:gd name="T87" fmla="*/ 32 h 278"/>
                <a:gd name="T88" fmla="*/ 225 w 265"/>
                <a:gd name="T89" fmla="*/ 45 h 278"/>
                <a:gd name="T90" fmla="*/ 232 w 265"/>
                <a:gd name="T91" fmla="*/ 58 h 278"/>
                <a:gd name="T92" fmla="*/ 238 w 265"/>
                <a:gd name="T93" fmla="*/ 71 h 278"/>
                <a:gd name="T94" fmla="*/ 238 w 265"/>
                <a:gd name="T95" fmla="*/ 84 h 278"/>
                <a:gd name="T96" fmla="*/ 245 w 265"/>
                <a:gd name="T97" fmla="*/ 97 h 278"/>
                <a:gd name="T98" fmla="*/ 245 w 265"/>
                <a:gd name="T99" fmla="*/ 110 h 278"/>
                <a:gd name="T100" fmla="*/ 258 w 265"/>
                <a:gd name="T101" fmla="*/ 116 h 278"/>
                <a:gd name="T102" fmla="*/ 264 w 265"/>
                <a:gd name="T103" fmla="*/ 129 h 278"/>
                <a:gd name="T104" fmla="*/ 264 w 265"/>
                <a:gd name="T105" fmla="*/ 142 h 278"/>
                <a:gd name="T106" fmla="*/ 264 w 265"/>
                <a:gd name="T107" fmla="*/ 155 h 278"/>
                <a:gd name="T108" fmla="*/ 264 w 265"/>
                <a:gd name="T109" fmla="*/ 161 h 2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65"/>
                <a:gd name="T166" fmla="*/ 0 h 278"/>
                <a:gd name="T167" fmla="*/ 265 w 265"/>
                <a:gd name="T168" fmla="*/ 278 h 2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65" h="278">
                  <a:moveTo>
                    <a:pt x="206" y="271"/>
                  </a:moveTo>
                  <a:lnTo>
                    <a:pt x="193" y="277"/>
                  </a:lnTo>
                  <a:lnTo>
                    <a:pt x="180" y="277"/>
                  </a:lnTo>
                  <a:lnTo>
                    <a:pt x="167" y="277"/>
                  </a:lnTo>
                  <a:lnTo>
                    <a:pt x="155" y="277"/>
                  </a:lnTo>
                  <a:lnTo>
                    <a:pt x="142" y="277"/>
                  </a:lnTo>
                  <a:lnTo>
                    <a:pt x="129" y="277"/>
                  </a:lnTo>
                  <a:lnTo>
                    <a:pt x="116" y="277"/>
                  </a:lnTo>
                  <a:lnTo>
                    <a:pt x="103" y="271"/>
                  </a:lnTo>
                  <a:lnTo>
                    <a:pt x="90" y="271"/>
                  </a:lnTo>
                  <a:lnTo>
                    <a:pt x="77" y="264"/>
                  </a:lnTo>
                  <a:lnTo>
                    <a:pt x="64" y="258"/>
                  </a:lnTo>
                  <a:lnTo>
                    <a:pt x="52" y="251"/>
                  </a:lnTo>
                  <a:lnTo>
                    <a:pt x="45" y="238"/>
                  </a:lnTo>
                  <a:lnTo>
                    <a:pt x="39" y="225"/>
                  </a:lnTo>
                  <a:lnTo>
                    <a:pt x="26" y="219"/>
                  </a:lnTo>
                  <a:lnTo>
                    <a:pt x="26" y="206"/>
                  </a:lnTo>
                  <a:lnTo>
                    <a:pt x="26" y="193"/>
                  </a:lnTo>
                  <a:lnTo>
                    <a:pt x="19" y="180"/>
                  </a:lnTo>
                  <a:lnTo>
                    <a:pt x="13" y="167"/>
                  </a:lnTo>
                  <a:lnTo>
                    <a:pt x="13" y="155"/>
                  </a:lnTo>
                  <a:lnTo>
                    <a:pt x="6" y="142"/>
                  </a:lnTo>
                  <a:lnTo>
                    <a:pt x="0" y="129"/>
                  </a:lnTo>
                  <a:lnTo>
                    <a:pt x="0" y="116"/>
                  </a:lnTo>
                  <a:lnTo>
                    <a:pt x="0" y="103"/>
                  </a:lnTo>
                  <a:lnTo>
                    <a:pt x="6" y="90"/>
                  </a:lnTo>
                  <a:lnTo>
                    <a:pt x="19" y="84"/>
                  </a:lnTo>
                  <a:lnTo>
                    <a:pt x="26" y="71"/>
                  </a:lnTo>
                  <a:lnTo>
                    <a:pt x="32" y="58"/>
                  </a:lnTo>
                  <a:lnTo>
                    <a:pt x="39" y="45"/>
                  </a:lnTo>
                  <a:lnTo>
                    <a:pt x="52" y="39"/>
                  </a:lnTo>
                  <a:lnTo>
                    <a:pt x="58" y="26"/>
                  </a:lnTo>
                  <a:lnTo>
                    <a:pt x="71" y="19"/>
                  </a:lnTo>
                  <a:lnTo>
                    <a:pt x="84" y="13"/>
                  </a:lnTo>
                  <a:lnTo>
                    <a:pt x="97" y="6"/>
                  </a:lnTo>
                  <a:lnTo>
                    <a:pt x="109" y="6"/>
                  </a:lnTo>
                  <a:lnTo>
                    <a:pt x="122" y="0"/>
                  </a:lnTo>
                  <a:lnTo>
                    <a:pt x="135" y="6"/>
                  </a:lnTo>
                  <a:lnTo>
                    <a:pt x="148" y="6"/>
                  </a:lnTo>
                  <a:lnTo>
                    <a:pt x="161" y="13"/>
                  </a:lnTo>
                  <a:lnTo>
                    <a:pt x="174" y="13"/>
                  </a:lnTo>
                  <a:lnTo>
                    <a:pt x="193" y="19"/>
                  </a:lnTo>
                  <a:lnTo>
                    <a:pt x="206" y="26"/>
                  </a:lnTo>
                  <a:lnTo>
                    <a:pt x="219" y="32"/>
                  </a:lnTo>
                  <a:lnTo>
                    <a:pt x="225" y="45"/>
                  </a:lnTo>
                  <a:lnTo>
                    <a:pt x="232" y="58"/>
                  </a:lnTo>
                  <a:lnTo>
                    <a:pt x="238" y="71"/>
                  </a:lnTo>
                  <a:lnTo>
                    <a:pt x="238" y="84"/>
                  </a:lnTo>
                  <a:lnTo>
                    <a:pt x="245" y="97"/>
                  </a:lnTo>
                  <a:lnTo>
                    <a:pt x="245" y="110"/>
                  </a:lnTo>
                  <a:lnTo>
                    <a:pt x="258" y="116"/>
                  </a:lnTo>
                  <a:lnTo>
                    <a:pt x="264" y="129"/>
                  </a:lnTo>
                  <a:lnTo>
                    <a:pt x="264" y="142"/>
                  </a:lnTo>
                  <a:lnTo>
                    <a:pt x="264" y="155"/>
                  </a:lnTo>
                  <a:lnTo>
                    <a:pt x="264" y="161"/>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9" name="Line 23"/>
            <p:cNvSpPr>
              <a:spLocks noChangeShapeType="1"/>
            </p:cNvSpPr>
            <p:nvPr/>
          </p:nvSpPr>
          <p:spPr bwMode="auto">
            <a:xfrm>
              <a:off x="2898" y="2902"/>
              <a:ext cx="0" cy="74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0" name="Line 24"/>
            <p:cNvSpPr>
              <a:spLocks noChangeShapeType="1"/>
            </p:cNvSpPr>
            <p:nvPr/>
          </p:nvSpPr>
          <p:spPr bwMode="auto">
            <a:xfrm>
              <a:off x="3241" y="2642"/>
              <a:ext cx="661"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1" name="Oval 25"/>
            <p:cNvSpPr>
              <a:spLocks noChangeArrowheads="1"/>
            </p:cNvSpPr>
            <p:nvPr/>
          </p:nvSpPr>
          <p:spPr bwMode="auto">
            <a:xfrm>
              <a:off x="2758" y="2463"/>
              <a:ext cx="467"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9422" name="Line 26"/>
            <p:cNvSpPr>
              <a:spLocks noChangeShapeType="1"/>
            </p:cNvSpPr>
            <p:nvPr/>
          </p:nvSpPr>
          <p:spPr bwMode="auto">
            <a:xfrm flipV="1">
              <a:off x="3231" y="2914"/>
              <a:ext cx="889" cy="91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3" name="Rectangle 27"/>
            <p:cNvSpPr>
              <a:spLocks noChangeArrowheads="1"/>
            </p:cNvSpPr>
            <p:nvPr/>
          </p:nvSpPr>
          <p:spPr bwMode="auto">
            <a:xfrm>
              <a:off x="2941" y="3222"/>
              <a:ext cx="8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Remote Read</a:t>
              </a:r>
              <a:r>
                <a:rPr lang="en-US" altLang="zh-CN" sz="1400">
                  <a:latin typeface="Arial" panose="020B0604020202020204" pitchFamily="34" charset="0"/>
                </a:rPr>
                <a:t> </a:t>
              </a:r>
              <a:br>
                <a:rPr lang="en-US" altLang="zh-CN" sz="1400">
                  <a:latin typeface="Arial" panose="020B0604020202020204" pitchFamily="34" charset="0"/>
                </a:rPr>
              </a:br>
              <a:r>
                <a:rPr lang="en-US" altLang="zh-CN" sz="1400">
                  <a:latin typeface="Arial" panose="020B0604020202020204" pitchFamily="34" charset="0"/>
                </a:rPr>
                <a:t> Write Back</a:t>
              </a:r>
            </a:p>
          </p:txBody>
        </p:sp>
      </p:grpSp>
      <p:grpSp>
        <p:nvGrpSpPr>
          <p:cNvPr id="59397" name="Group 28"/>
          <p:cNvGrpSpPr>
            <a:grpSpLocks/>
          </p:cNvGrpSpPr>
          <p:nvPr/>
        </p:nvGrpSpPr>
        <p:grpSpPr bwMode="auto">
          <a:xfrm>
            <a:off x="5105400" y="6096000"/>
            <a:ext cx="1736725" cy="514350"/>
            <a:chOff x="3216" y="3890"/>
            <a:chExt cx="1094" cy="324"/>
          </a:xfrm>
        </p:grpSpPr>
        <p:sp>
          <p:nvSpPr>
            <p:cNvPr id="59399" name="Rectangle 29"/>
            <p:cNvSpPr>
              <a:spLocks noChangeArrowheads="1"/>
            </p:cNvSpPr>
            <p:nvPr/>
          </p:nvSpPr>
          <p:spPr bwMode="auto">
            <a:xfrm>
              <a:off x="3369" y="3890"/>
              <a:ext cx="941"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400" b="1">
                  <a:solidFill>
                    <a:srgbClr val="FF0000"/>
                  </a:solidFill>
                  <a:latin typeface="Arial" panose="020B0604020202020204" pitchFamily="34" charset="0"/>
                </a:rPr>
                <a:t>CPU Write Miss</a:t>
              </a:r>
            </a:p>
            <a:p>
              <a:pPr>
                <a:spcBef>
                  <a:spcPct val="0"/>
                </a:spcBef>
                <a:buClrTx/>
                <a:buSzTx/>
                <a:buFontTx/>
                <a:buNone/>
              </a:pPr>
              <a:r>
                <a:rPr lang="en-US" altLang="en-US" sz="1400">
                  <a:latin typeface="Arial" panose="020B0604020202020204" pitchFamily="34" charset="0"/>
                </a:rPr>
                <a:t>Write Back</a:t>
              </a:r>
            </a:p>
          </p:txBody>
        </p:sp>
        <p:sp>
          <p:nvSpPr>
            <p:cNvPr id="59400" name="Freeform 30"/>
            <p:cNvSpPr>
              <a:spLocks/>
            </p:cNvSpPr>
            <p:nvPr/>
          </p:nvSpPr>
          <p:spPr bwMode="auto">
            <a:xfrm>
              <a:off x="3216" y="3951"/>
              <a:ext cx="165" cy="177"/>
            </a:xfrm>
            <a:custGeom>
              <a:avLst/>
              <a:gdLst>
                <a:gd name="T0" fmla="*/ 0 w 493"/>
                <a:gd name="T1" fmla="*/ 0 h 517"/>
                <a:gd name="T2" fmla="*/ 0 w 493"/>
                <a:gd name="T3" fmla="*/ 0 h 517"/>
                <a:gd name="T4" fmla="*/ 0 w 493"/>
                <a:gd name="T5" fmla="*/ 0 h 517"/>
                <a:gd name="T6" fmla="*/ 0 w 493"/>
                <a:gd name="T7" fmla="*/ 0 h 517"/>
                <a:gd name="T8" fmla="*/ 0 w 493"/>
                <a:gd name="T9" fmla="*/ 0 h 517"/>
                <a:gd name="T10" fmla="*/ 0 w 493"/>
                <a:gd name="T11" fmla="*/ 0 h 517"/>
                <a:gd name="T12" fmla="*/ 0 w 493"/>
                <a:gd name="T13" fmla="*/ 0 h 517"/>
                <a:gd name="T14" fmla="*/ 0 w 493"/>
                <a:gd name="T15" fmla="*/ 0 h 517"/>
                <a:gd name="T16" fmla="*/ 0 w 493"/>
                <a:gd name="T17" fmla="*/ 0 h 517"/>
                <a:gd name="T18" fmla="*/ 0 w 493"/>
                <a:gd name="T19" fmla="*/ 0 h 517"/>
                <a:gd name="T20" fmla="*/ 0 w 493"/>
                <a:gd name="T21" fmla="*/ 0 h 517"/>
                <a:gd name="T22" fmla="*/ 0 w 493"/>
                <a:gd name="T23" fmla="*/ 0 h 517"/>
                <a:gd name="T24" fmla="*/ 0 w 493"/>
                <a:gd name="T25" fmla="*/ 0 h 517"/>
                <a:gd name="T26" fmla="*/ 0 w 493"/>
                <a:gd name="T27" fmla="*/ 0 h 517"/>
                <a:gd name="T28" fmla="*/ 0 w 493"/>
                <a:gd name="T29" fmla="*/ 0 h 517"/>
                <a:gd name="T30" fmla="*/ 0 w 493"/>
                <a:gd name="T31" fmla="*/ 0 h 517"/>
                <a:gd name="T32" fmla="*/ 0 w 493"/>
                <a:gd name="T33" fmla="*/ 0 h 517"/>
                <a:gd name="T34" fmla="*/ 0 w 493"/>
                <a:gd name="T35" fmla="*/ 0 h 517"/>
                <a:gd name="T36" fmla="*/ 0 w 493"/>
                <a:gd name="T37" fmla="*/ 0 h 517"/>
                <a:gd name="T38" fmla="*/ 0 w 493"/>
                <a:gd name="T39" fmla="*/ 0 h 517"/>
                <a:gd name="T40" fmla="*/ 0 w 493"/>
                <a:gd name="T41" fmla="*/ 0 h 517"/>
                <a:gd name="T42" fmla="*/ 0 w 493"/>
                <a:gd name="T43" fmla="*/ 0 h 517"/>
                <a:gd name="T44" fmla="*/ 0 w 493"/>
                <a:gd name="T45" fmla="*/ 0 h 517"/>
                <a:gd name="T46" fmla="*/ 0 w 493"/>
                <a:gd name="T47" fmla="*/ 0 h 517"/>
                <a:gd name="T48" fmla="*/ 0 w 493"/>
                <a:gd name="T49" fmla="*/ 0 h 517"/>
                <a:gd name="T50" fmla="*/ 0 w 493"/>
                <a:gd name="T51" fmla="*/ 0 h 517"/>
                <a:gd name="T52" fmla="*/ 0 w 493"/>
                <a:gd name="T53" fmla="*/ 0 h 517"/>
                <a:gd name="T54" fmla="*/ 0 w 493"/>
                <a:gd name="T55" fmla="*/ 0 h 517"/>
                <a:gd name="T56" fmla="*/ 0 w 493"/>
                <a:gd name="T57" fmla="*/ 0 h 517"/>
                <a:gd name="T58" fmla="*/ 0 w 493"/>
                <a:gd name="T59" fmla="*/ 0 h 517"/>
                <a:gd name="T60" fmla="*/ 0 w 493"/>
                <a:gd name="T61" fmla="*/ 0 h 517"/>
                <a:gd name="T62" fmla="*/ 0 w 493"/>
                <a:gd name="T63" fmla="*/ 0 h 517"/>
                <a:gd name="T64" fmla="*/ 0 w 493"/>
                <a:gd name="T65" fmla="*/ 0 h 517"/>
                <a:gd name="T66" fmla="*/ 0 w 493"/>
                <a:gd name="T67" fmla="*/ 0 h 517"/>
                <a:gd name="T68" fmla="*/ 0 w 493"/>
                <a:gd name="T69" fmla="*/ 0 h 517"/>
                <a:gd name="T70" fmla="*/ 0 w 493"/>
                <a:gd name="T71" fmla="*/ 0 h 517"/>
                <a:gd name="T72" fmla="*/ 0 w 493"/>
                <a:gd name="T73" fmla="*/ 0 h 517"/>
                <a:gd name="T74" fmla="*/ 0 w 493"/>
                <a:gd name="T75" fmla="*/ 0 h 517"/>
                <a:gd name="T76" fmla="*/ 0 w 493"/>
                <a:gd name="T77" fmla="*/ 0 h 517"/>
                <a:gd name="T78" fmla="*/ 0 w 493"/>
                <a:gd name="T79" fmla="*/ 0 h 517"/>
                <a:gd name="T80" fmla="*/ 0 w 493"/>
                <a:gd name="T81" fmla="*/ 0 h 517"/>
                <a:gd name="T82" fmla="*/ 0 w 493"/>
                <a:gd name="T83" fmla="*/ 0 h 517"/>
                <a:gd name="T84" fmla="*/ 0 w 493"/>
                <a:gd name="T85" fmla="*/ 0 h 517"/>
                <a:gd name="T86" fmla="*/ 0 w 493"/>
                <a:gd name="T87" fmla="*/ 0 h 517"/>
                <a:gd name="T88" fmla="*/ 0 w 493"/>
                <a:gd name="T89" fmla="*/ 0 h 517"/>
                <a:gd name="T90" fmla="*/ 0 w 493"/>
                <a:gd name="T91" fmla="*/ 0 h 517"/>
                <a:gd name="T92" fmla="*/ 0 w 493"/>
                <a:gd name="T93" fmla="*/ 0 h 517"/>
                <a:gd name="T94" fmla="*/ 0 w 493"/>
                <a:gd name="T95" fmla="*/ 0 h 517"/>
                <a:gd name="T96" fmla="*/ 0 w 493"/>
                <a:gd name="T97" fmla="*/ 0 h 517"/>
                <a:gd name="T98" fmla="*/ 0 w 493"/>
                <a:gd name="T99" fmla="*/ 0 h 517"/>
                <a:gd name="T100" fmla="*/ 0 w 493"/>
                <a:gd name="T101" fmla="*/ 0 h 517"/>
                <a:gd name="T102" fmla="*/ 0 w 493"/>
                <a:gd name="T103" fmla="*/ 0 h 517"/>
                <a:gd name="T104" fmla="*/ 0 w 493"/>
                <a:gd name="T105" fmla="*/ 0 h 517"/>
                <a:gd name="T106" fmla="*/ 0 w 493"/>
                <a:gd name="T107" fmla="*/ 0 h 517"/>
                <a:gd name="T108" fmla="*/ 0 w 493"/>
                <a:gd name="T109" fmla="*/ 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9398" name="AutoShape 31"/>
          <p:cNvSpPr>
            <a:spLocks noChangeArrowheads="1"/>
          </p:cNvSpPr>
          <p:nvPr/>
        </p:nvSpPr>
        <p:spPr bwMode="auto">
          <a:xfrm>
            <a:off x="3200400" y="6248400"/>
            <a:ext cx="1219200" cy="228600"/>
          </a:xfrm>
          <a:prstGeom prst="parallelogram">
            <a:avLst>
              <a:gd name="adj" fmla="val 22222"/>
            </a:avLst>
          </a:prstGeom>
          <a:noFill/>
          <a:ln w="25400" cap="sq">
            <a:solidFill>
              <a:srgbClr val="00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a:noFill/>
        </p:spPr>
        <p:txBody>
          <a:bodyPr lIns="90488" tIns="44450" rIns="90488" bIns="44450"/>
          <a:lstStyle/>
          <a:p>
            <a:pPr eaLnBrk="1" hangingPunct="1"/>
            <a:r>
              <a:rPr lang="en-US" altLang="en-US" smtClean="0"/>
              <a:t>Example:step 3</a:t>
            </a:r>
          </a:p>
        </p:txBody>
      </p:sp>
      <p:graphicFrame>
        <p:nvGraphicFramePr>
          <p:cNvPr id="60419" name="Object 3">
            <a:hlinkClick r:id="" action="ppaction://ole?verb=0"/>
          </p:cNvPr>
          <p:cNvGraphicFramePr>
            <a:graphicFrameLocks/>
          </p:cNvGraphicFramePr>
          <p:nvPr/>
        </p:nvGraphicFramePr>
        <p:xfrm>
          <a:off x="495300" y="882650"/>
          <a:ext cx="8153400" cy="3517900"/>
        </p:xfrm>
        <a:graphic>
          <a:graphicData uri="http://schemas.openxmlformats.org/presentationml/2006/ole">
            <mc:AlternateContent xmlns:mc="http://schemas.openxmlformats.org/markup-compatibility/2006">
              <mc:Choice xmlns:v="urn:schemas-microsoft-com:vml" Requires="v">
                <p:oleObj spid="_x0000_s60452" name="工作表" r:id="rId3" imgW="7839075" imgH="2962275" progId="Excel.Sheet.8">
                  <p:embed/>
                </p:oleObj>
              </mc:Choice>
              <mc:Fallback>
                <p:oleObj name="工作表" r:id="rId3" imgW="7839075" imgH="2962275"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882650"/>
                        <a:ext cx="8153400" cy="3517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0420" name="Group 4"/>
          <p:cNvGrpSpPr>
            <a:grpSpLocks/>
          </p:cNvGrpSpPr>
          <p:nvPr/>
        </p:nvGrpSpPr>
        <p:grpSpPr bwMode="auto">
          <a:xfrm>
            <a:off x="3352800" y="3429000"/>
            <a:ext cx="5168900" cy="3171825"/>
            <a:chOff x="2000" y="2249"/>
            <a:chExt cx="3256" cy="1998"/>
          </a:xfrm>
        </p:grpSpPr>
        <p:sp>
          <p:nvSpPr>
            <p:cNvPr id="60426" name="Rectangle 5"/>
            <p:cNvSpPr>
              <a:spLocks noChangeArrowheads="1"/>
            </p:cNvSpPr>
            <p:nvPr/>
          </p:nvSpPr>
          <p:spPr bwMode="auto">
            <a:xfrm>
              <a:off x="2278" y="3034"/>
              <a:ext cx="655"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Remote</a:t>
              </a:r>
            </a:p>
            <a:p>
              <a:pPr algn="r">
                <a:spcBef>
                  <a:spcPct val="0"/>
                </a:spcBef>
                <a:buClrTx/>
                <a:buSzTx/>
                <a:buFontTx/>
                <a:buNone/>
              </a:pPr>
              <a:r>
                <a:rPr lang="en-US" altLang="zh-CN" sz="1400" b="1">
                  <a:solidFill>
                    <a:srgbClr val="FF0000"/>
                  </a:solidFill>
                  <a:latin typeface="Arial" panose="020B0604020202020204" pitchFamily="34" charset="0"/>
                </a:rPr>
                <a:t> Write</a:t>
              </a:r>
            </a:p>
            <a:p>
              <a:pPr algn="r">
                <a:spcBef>
                  <a:spcPct val="0"/>
                </a:spcBef>
                <a:buClrTx/>
                <a:buSzTx/>
                <a:buFontTx/>
                <a:buNone/>
              </a:pPr>
              <a:r>
                <a:rPr lang="en-US" altLang="zh-CN" sz="1400">
                  <a:latin typeface="Arial" panose="020B0604020202020204" pitchFamily="34" charset="0"/>
                </a:rPr>
                <a:t>Write Back</a:t>
              </a:r>
            </a:p>
          </p:txBody>
        </p:sp>
        <p:sp>
          <p:nvSpPr>
            <p:cNvPr id="60427" name="Rectangle 6"/>
            <p:cNvSpPr>
              <a:spLocks noChangeArrowheads="1"/>
            </p:cNvSpPr>
            <p:nvPr/>
          </p:nvSpPr>
          <p:spPr bwMode="auto">
            <a:xfrm>
              <a:off x="2850" y="2328"/>
              <a:ext cx="1432"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b="1">
                  <a:solidFill>
                    <a:srgbClr val="FF0000"/>
                  </a:solidFill>
                  <a:latin typeface="Arial" panose="020B0604020202020204" pitchFamily="34" charset="0"/>
                </a:rPr>
                <a:t>Remote Write</a:t>
              </a:r>
              <a:r>
                <a:rPr lang="en-US" altLang="zh-CN" sz="1400" b="1">
                  <a:solidFill>
                    <a:schemeClr val="hlink"/>
                  </a:solidFill>
                  <a:latin typeface="Arial" panose="020B0604020202020204" pitchFamily="34" charset="0"/>
                </a:rPr>
                <a:t> </a:t>
              </a:r>
              <a:endParaRPr lang="en-US" altLang="zh-CN" sz="1400" b="1">
                <a:solidFill>
                  <a:schemeClr val="accent1"/>
                </a:solidFill>
                <a:latin typeface="Arial" panose="020B0604020202020204" pitchFamily="34" charset="0"/>
              </a:endParaRPr>
            </a:p>
          </p:txBody>
        </p:sp>
        <p:sp>
          <p:nvSpPr>
            <p:cNvPr id="60428" name="Rectangle 7"/>
            <p:cNvSpPr>
              <a:spLocks noChangeArrowheads="1"/>
            </p:cNvSpPr>
            <p:nvPr/>
          </p:nvSpPr>
          <p:spPr bwMode="auto">
            <a:xfrm>
              <a:off x="2595" y="2352"/>
              <a:ext cx="2" cy="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429" name="Rectangle 8"/>
            <p:cNvSpPr>
              <a:spLocks noChangeArrowheads="1"/>
            </p:cNvSpPr>
            <p:nvPr/>
          </p:nvSpPr>
          <p:spPr bwMode="auto">
            <a:xfrm>
              <a:off x="2781" y="2592"/>
              <a:ext cx="437"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latin typeface="Arial" panose="020B0604020202020204" pitchFamily="34" charset="0"/>
                </a:rPr>
                <a:t>Invalid</a:t>
              </a:r>
            </a:p>
          </p:txBody>
        </p:sp>
        <p:sp>
          <p:nvSpPr>
            <p:cNvPr id="60430" name="Rectangle 9"/>
            <p:cNvSpPr>
              <a:spLocks noChangeArrowheads="1"/>
            </p:cNvSpPr>
            <p:nvPr/>
          </p:nvSpPr>
          <p:spPr bwMode="auto">
            <a:xfrm>
              <a:off x="3739" y="2553"/>
              <a:ext cx="82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Shared</a:t>
              </a:r>
            </a:p>
            <a:p>
              <a:pPr algn="ctr">
                <a:spcBef>
                  <a:spcPct val="0"/>
                </a:spcBef>
                <a:buClrTx/>
                <a:buSzTx/>
                <a:buFontTx/>
                <a:buNone/>
              </a:pPr>
              <a:endParaRPr lang="en-US" altLang="zh-CN" sz="1400">
                <a:latin typeface="Arial" panose="020B0604020202020204" pitchFamily="34" charset="0"/>
              </a:endParaRPr>
            </a:p>
          </p:txBody>
        </p:sp>
        <p:sp>
          <p:nvSpPr>
            <p:cNvPr id="60431" name="Rectangle 10"/>
            <p:cNvSpPr>
              <a:spLocks noChangeArrowheads="1"/>
            </p:cNvSpPr>
            <p:nvPr/>
          </p:nvSpPr>
          <p:spPr bwMode="auto">
            <a:xfrm>
              <a:off x="2586" y="3755"/>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Exclusive</a:t>
              </a:r>
            </a:p>
            <a:p>
              <a:pPr algn="ctr">
                <a:spcBef>
                  <a:spcPct val="0"/>
                </a:spcBef>
                <a:buClrTx/>
                <a:buSzTx/>
                <a:buFontTx/>
                <a:buNone/>
              </a:pPr>
              <a:endParaRPr lang="en-US" altLang="zh-CN" sz="1400">
                <a:latin typeface="Arial" panose="020B0604020202020204" pitchFamily="34" charset="0"/>
              </a:endParaRPr>
            </a:p>
          </p:txBody>
        </p:sp>
        <p:sp>
          <p:nvSpPr>
            <p:cNvPr id="60432" name="Rectangle 11"/>
            <p:cNvSpPr>
              <a:spLocks noChangeArrowheads="1"/>
            </p:cNvSpPr>
            <p:nvPr/>
          </p:nvSpPr>
          <p:spPr bwMode="auto">
            <a:xfrm>
              <a:off x="4434" y="2290"/>
              <a:ext cx="822"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p>
          </p:txBody>
        </p:sp>
        <p:sp>
          <p:nvSpPr>
            <p:cNvPr id="60433" name="Rectangle 12"/>
            <p:cNvSpPr>
              <a:spLocks noChangeArrowheads="1"/>
            </p:cNvSpPr>
            <p:nvPr/>
          </p:nvSpPr>
          <p:spPr bwMode="auto">
            <a:xfrm>
              <a:off x="3205" y="2718"/>
              <a:ext cx="7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Read</a:t>
              </a:r>
              <a:r>
                <a:rPr lang="en-US" altLang="zh-CN" sz="1400">
                  <a:solidFill>
                    <a:srgbClr val="FF0000"/>
                  </a:solidFill>
                  <a:latin typeface="Arial" panose="020B0604020202020204" pitchFamily="34" charset="0"/>
                </a:rPr>
                <a:t> </a:t>
              </a:r>
              <a:br>
                <a:rPr lang="en-US" altLang="zh-CN" sz="1400">
                  <a:solidFill>
                    <a:srgbClr val="FF0000"/>
                  </a:solidFill>
                  <a:latin typeface="Arial" panose="020B0604020202020204" pitchFamily="34" charset="0"/>
                </a:rPr>
              </a:br>
              <a:r>
                <a:rPr lang="en-US" altLang="zh-CN" sz="1400">
                  <a:latin typeface="Arial" panose="020B0604020202020204" pitchFamily="34" charset="0"/>
                </a:rPr>
                <a:t>miss on bus</a:t>
              </a:r>
            </a:p>
          </p:txBody>
        </p:sp>
        <p:sp>
          <p:nvSpPr>
            <p:cNvPr id="60434" name="Rectangle 13"/>
            <p:cNvSpPr>
              <a:spLocks noChangeArrowheads="1"/>
            </p:cNvSpPr>
            <p:nvPr/>
          </p:nvSpPr>
          <p:spPr bwMode="auto">
            <a:xfrm>
              <a:off x="2946" y="2937"/>
              <a:ext cx="76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Write</a:t>
              </a:r>
              <a:r>
                <a:rPr lang="en-US" altLang="zh-CN" sz="1400" b="1">
                  <a:latin typeface="Arial" panose="020B0604020202020204" pitchFamily="34" charset="0"/>
                </a:rPr>
                <a:t>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60435" name="Rectangle 14"/>
            <p:cNvSpPr>
              <a:spLocks noChangeArrowheads="1"/>
            </p:cNvSpPr>
            <p:nvPr/>
          </p:nvSpPr>
          <p:spPr bwMode="auto">
            <a:xfrm>
              <a:off x="3981" y="3036"/>
              <a:ext cx="771"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CPU Write</a:t>
              </a:r>
            </a:p>
            <a:p>
              <a:pPr algn="r">
                <a:spcBef>
                  <a:spcPct val="0"/>
                </a:spcBef>
                <a:buClrTx/>
                <a:buSzTx/>
                <a:buFontTx/>
                <a:buNone/>
              </a:pPr>
              <a:r>
                <a:rPr lang="en-US" altLang="zh-CN" sz="1400" b="1">
                  <a:latin typeface="Arial" panose="020B0604020202020204" pitchFamily="34" charset="0"/>
                </a:rPr>
                <a:t>Place Write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60436" name="Rectangle 15"/>
            <p:cNvSpPr>
              <a:spLocks noChangeArrowheads="1"/>
            </p:cNvSpPr>
            <p:nvPr/>
          </p:nvSpPr>
          <p:spPr bwMode="auto">
            <a:xfrm>
              <a:off x="2000" y="3923"/>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endParaRPr lang="en-US" altLang="zh-CN" sz="1400">
                <a:solidFill>
                  <a:srgbClr val="FF0000"/>
                </a:solidFill>
                <a:latin typeface="Arial" panose="020B0604020202020204" pitchFamily="34" charset="0"/>
              </a:endParaRPr>
            </a:p>
            <a:p>
              <a:pPr>
                <a:spcBef>
                  <a:spcPct val="0"/>
                </a:spcBef>
                <a:buClrTx/>
                <a:buSzTx/>
                <a:buFontTx/>
                <a:buNone/>
              </a:pPr>
              <a:r>
                <a:rPr lang="en-US" altLang="zh-CN" sz="1400" b="1">
                  <a:solidFill>
                    <a:srgbClr val="FF0000"/>
                  </a:solidFill>
                  <a:latin typeface="Arial" panose="020B0604020202020204" pitchFamily="34" charset="0"/>
                </a:rPr>
                <a:t>CPU write hit</a:t>
              </a:r>
            </a:p>
          </p:txBody>
        </p:sp>
        <p:sp>
          <p:nvSpPr>
            <p:cNvPr id="60437" name="Oval 16"/>
            <p:cNvSpPr>
              <a:spLocks noChangeArrowheads="1"/>
            </p:cNvSpPr>
            <p:nvPr/>
          </p:nvSpPr>
          <p:spPr bwMode="auto">
            <a:xfrm>
              <a:off x="3905" y="2463"/>
              <a:ext cx="468"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438" name="Oval 17"/>
            <p:cNvSpPr>
              <a:spLocks noChangeArrowheads="1"/>
            </p:cNvSpPr>
            <p:nvPr/>
          </p:nvSpPr>
          <p:spPr bwMode="auto">
            <a:xfrm>
              <a:off x="2758" y="3643"/>
              <a:ext cx="467" cy="4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439" name="Line 18"/>
            <p:cNvSpPr>
              <a:spLocks noChangeShapeType="1"/>
            </p:cNvSpPr>
            <p:nvPr/>
          </p:nvSpPr>
          <p:spPr bwMode="auto">
            <a:xfrm>
              <a:off x="3241" y="2713"/>
              <a:ext cx="66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0" name="Line 19"/>
            <p:cNvSpPr>
              <a:spLocks noChangeShapeType="1"/>
            </p:cNvSpPr>
            <p:nvPr/>
          </p:nvSpPr>
          <p:spPr bwMode="auto">
            <a:xfrm>
              <a:off x="2982" y="2921"/>
              <a:ext cx="0" cy="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1" name="Line 20"/>
            <p:cNvSpPr>
              <a:spLocks noChangeShapeType="1"/>
            </p:cNvSpPr>
            <p:nvPr/>
          </p:nvSpPr>
          <p:spPr bwMode="auto">
            <a:xfrm flipV="1">
              <a:off x="3236" y="2914"/>
              <a:ext cx="980" cy="101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2" name="Freeform 21"/>
            <p:cNvSpPr>
              <a:spLocks/>
            </p:cNvSpPr>
            <p:nvPr/>
          </p:nvSpPr>
          <p:spPr bwMode="auto">
            <a:xfrm>
              <a:off x="4162" y="2249"/>
              <a:ext cx="278" cy="265"/>
            </a:xfrm>
            <a:custGeom>
              <a:avLst/>
              <a:gdLst>
                <a:gd name="T0" fmla="*/ 6 w 278"/>
                <a:gd name="T1" fmla="*/ 206 h 265"/>
                <a:gd name="T2" fmla="*/ 0 w 278"/>
                <a:gd name="T3" fmla="*/ 193 h 265"/>
                <a:gd name="T4" fmla="*/ 0 w 278"/>
                <a:gd name="T5" fmla="*/ 180 h 265"/>
                <a:gd name="T6" fmla="*/ 0 w 278"/>
                <a:gd name="T7" fmla="*/ 167 h 265"/>
                <a:gd name="T8" fmla="*/ 0 w 278"/>
                <a:gd name="T9" fmla="*/ 155 h 265"/>
                <a:gd name="T10" fmla="*/ 0 w 278"/>
                <a:gd name="T11" fmla="*/ 142 h 265"/>
                <a:gd name="T12" fmla="*/ 0 w 278"/>
                <a:gd name="T13" fmla="*/ 129 h 265"/>
                <a:gd name="T14" fmla="*/ 0 w 278"/>
                <a:gd name="T15" fmla="*/ 116 h 265"/>
                <a:gd name="T16" fmla="*/ 6 w 278"/>
                <a:gd name="T17" fmla="*/ 103 h 265"/>
                <a:gd name="T18" fmla="*/ 6 w 278"/>
                <a:gd name="T19" fmla="*/ 90 h 265"/>
                <a:gd name="T20" fmla="*/ 13 w 278"/>
                <a:gd name="T21" fmla="*/ 77 h 265"/>
                <a:gd name="T22" fmla="*/ 19 w 278"/>
                <a:gd name="T23" fmla="*/ 64 h 265"/>
                <a:gd name="T24" fmla="*/ 26 w 278"/>
                <a:gd name="T25" fmla="*/ 52 h 265"/>
                <a:gd name="T26" fmla="*/ 39 w 278"/>
                <a:gd name="T27" fmla="*/ 45 h 265"/>
                <a:gd name="T28" fmla="*/ 52 w 278"/>
                <a:gd name="T29" fmla="*/ 39 h 265"/>
                <a:gd name="T30" fmla="*/ 58 w 278"/>
                <a:gd name="T31" fmla="*/ 26 h 265"/>
                <a:gd name="T32" fmla="*/ 71 w 278"/>
                <a:gd name="T33" fmla="*/ 26 h 265"/>
                <a:gd name="T34" fmla="*/ 84 w 278"/>
                <a:gd name="T35" fmla="*/ 26 h 265"/>
                <a:gd name="T36" fmla="*/ 97 w 278"/>
                <a:gd name="T37" fmla="*/ 19 h 265"/>
                <a:gd name="T38" fmla="*/ 110 w 278"/>
                <a:gd name="T39" fmla="*/ 13 h 265"/>
                <a:gd name="T40" fmla="*/ 122 w 278"/>
                <a:gd name="T41" fmla="*/ 13 h 265"/>
                <a:gd name="T42" fmla="*/ 135 w 278"/>
                <a:gd name="T43" fmla="*/ 6 h 265"/>
                <a:gd name="T44" fmla="*/ 148 w 278"/>
                <a:gd name="T45" fmla="*/ 0 h 265"/>
                <a:gd name="T46" fmla="*/ 161 w 278"/>
                <a:gd name="T47" fmla="*/ 0 h 265"/>
                <a:gd name="T48" fmla="*/ 174 w 278"/>
                <a:gd name="T49" fmla="*/ 0 h 265"/>
                <a:gd name="T50" fmla="*/ 187 w 278"/>
                <a:gd name="T51" fmla="*/ 6 h 265"/>
                <a:gd name="T52" fmla="*/ 193 w 278"/>
                <a:gd name="T53" fmla="*/ 19 h 265"/>
                <a:gd name="T54" fmla="*/ 206 w 278"/>
                <a:gd name="T55" fmla="*/ 26 h 265"/>
                <a:gd name="T56" fmla="*/ 219 w 278"/>
                <a:gd name="T57" fmla="*/ 32 h 265"/>
                <a:gd name="T58" fmla="*/ 232 w 278"/>
                <a:gd name="T59" fmla="*/ 39 h 265"/>
                <a:gd name="T60" fmla="*/ 238 w 278"/>
                <a:gd name="T61" fmla="*/ 52 h 265"/>
                <a:gd name="T62" fmla="*/ 251 w 278"/>
                <a:gd name="T63" fmla="*/ 58 h 265"/>
                <a:gd name="T64" fmla="*/ 258 w 278"/>
                <a:gd name="T65" fmla="*/ 71 h 265"/>
                <a:gd name="T66" fmla="*/ 264 w 278"/>
                <a:gd name="T67" fmla="*/ 84 h 265"/>
                <a:gd name="T68" fmla="*/ 271 w 278"/>
                <a:gd name="T69" fmla="*/ 97 h 265"/>
                <a:gd name="T70" fmla="*/ 271 w 278"/>
                <a:gd name="T71" fmla="*/ 109 h 265"/>
                <a:gd name="T72" fmla="*/ 277 w 278"/>
                <a:gd name="T73" fmla="*/ 122 h 265"/>
                <a:gd name="T74" fmla="*/ 271 w 278"/>
                <a:gd name="T75" fmla="*/ 135 h 265"/>
                <a:gd name="T76" fmla="*/ 271 w 278"/>
                <a:gd name="T77" fmla="*/ 148 h 265"/>
                <a:gd name="T78" fmla="*/ 264 w 278"/>
                <a:gd name="T79" fmla="*/ 161 h 265"/>
                <a:gd name="T80" fmla="*/ 264 w 278"/>
                <a:gd name="T81" fmla="*/ 174 h 265"/>
                <a:gd name="T82" fmla="*/ 258 w 278"/>
                <a:gd name="T83" fmla="*/ 193 h 265"/>
                <a:gd name="T84" fmla="*/ 251 w 278"/>
                <a:gd name="T85" fmla="*/ 206 h 265"/>
                <a:gd name="T86" fmla="*/ 245 w 278"/>
                <a:gd name="T87" fmla="*/ 219 h 265"/>
                <a:gd name="T88" fmla="*/ 232 w 278"/>
                <a:gd name="T89" fmla="*/ 225 h 265"/>
                <a:gd name="T90" fmla="*/ 219 w 278"/>
                <a:gd name="T91" fmla="*/ 232 h 265"/>
                <a:gd name="T92" fmla="*/ 206 w 278"/>
                <a:gd name="T93" fmla="*/ 238 h 265"/>
                <a:gd name="T94" fmla="*/ 193 w 278"/>
                <a:gd name="T95" fmla="*/ 238 h 265"/>
                <a:gd name="T96" fmla="*/ 180 w 278"/>
                <a:gd name="T97" fmla="*/ 245 h 265"/>
                <a:gd name="T98" fmla="*/ 167 w 278"/>
                <a:gd name="T99" fmla="*/ 245 h 265"/>
                <a:gd name="T100" fmla="*/ 161 w 278"/>
                <a:gd name="T101" fmla="*/ 258 h 265"/>
                <a:gd name="T102" fmla="*/ 148 w 278"/>
                <a:gd name="T103" fmla="*/ 264 h 265"/>
                <a:gd name="T104" fmla="*/ 135 w 278"/>
                <a:gd name="T105" fmla="*/ 264 h 265"/>
                <a:gd name="T106" fmla="*/ 122 w 278"/>
                <a:gd name="T107" fmla="*/ 264 h 265"/>
                <a:gd name="T108" fmla="*/ 116 w 278"/>
                <a:gd name="T109" fmla="*/ 264 h 2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8"/>
                <a:gd name="T166" fmla="*/ 0 h 265"/>
                <a:gd name="T167" fmla="*/ 278 w 278"/>
                <a:gd name="T168" fmla="*/ 265 h 2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8" h="265">
                  <a:moveTo>
                    <a:pt x="6" y="206"/>
                  </a:moveTo>
                  <a:lnTo>
                    <a:pt x="0" y="193"/>
                  </a:lnTo>
                  <a:lnTo>
                    <a:pt x="0" y="180"/>
                  </a:lnTo>
                  <a:lnTo>
                    <a:pt x="0" y="167"/>
                  </a:lnTo>
                  <a:lnTo>
                    <a:pt x="0" y="155"/>
                  </a:lnTo>
                  <a:lnTo>
                    <a:pt x="0" y="142"/>
                  </a:lnTo>
                  <a:lnTo>
                    <a:pt x="0" y="129"/>
                  </a:lnTo>
                  <a:lnTo>
                    <a:pt x="0" y="116"/>
                  </a:lnTo>
                  <a:lnTo>
                    <a:pt x="6" y="103"/>
                  </a:lnTo>
                  <a:lnTo>
                    <a:pt x="6" y="90"/>
                  </a:lnTo>
                  <a:lnTo>
                    <a:pt x="13" y="77"/>
                  </a:lnTo>
                  <a:lnTo>
                    <a:pt x="19" y="64"/>
                  </a:lnTo>
                  <a:lnTo>
                    <a:pt x="26" y="52"/>
                  </a:lnTo>
                  <a:lnTo>
                    <a:pt x="39" y="45"/>
                  </a:lnTo>
                  <a:lnTo>
                    <a:pt x="52" y="39"/>
                  </a:lnTo>
                  <a:lnTo>
                    <a:pt x="58" y="26"/>
                  </a:lnTo>
                  <a:lnTo>
                    <a:pt x="71" y="26"/>
                  </a:lnTo>
                  <a:lnTo>
                    <a:pt x="84" y="26"/>
                  </a:lnTo>
                  <a:lnTo>
                    <a:pt x="97" y="19"/>
                  </a:lnTo>
                  <a:lnTo>
                    <a:pt x="110" y="13"/>
                  </a:lnTo>
                  <a:lnTo>
                    <a:pt x="122" y="13"/>
                  </a:lnTo>
                  <a:lnTo>
                    <a:pt x="135" y="6"/>
                  </a:lnTo>
                  <a:lnTo>
                    <a:pt x="148" y="0"/>
                  </a:lnTo>
                  <a:lnTo>
                    <a:pt x="161" y="0"/>
                  </a:lnTo>
                  <a:lnTo>
                    <a:pt x="174" y="0"/>
                  </a:lnTo>
                  <a:lnTo>
                    <a:pt x="187" y="6"/>
                  </a:lnTo>
                  <a:lnTo>
                    <a:pt x="193" y="19"/>
                  </a:lnTo>
                  <a:lnTo>
                    <a:pt x="206" y="26"/>
                  </a:lnTo>
                  <a:lnTo>
                    <a:pt x="219" y="32"/>
                  </a:lnTo>
                  <a:lnTo>
                    <a:pt x="232" y="39"/>
                  </a:lnTo>
                  <a:lnTo>
                    <a:pt x="238" y="52"/>
                  </a:lnTo>
                  <a:lnTo>
                    <a:pt x="251" y="58"/>
                  </a:lnTo>
                  <a:lnTo>
                    <a:pt x="258" y="71"/>
                  </a:lnTo>
                  <a:lnTo>
                    <a:pt x="264" y="84"/>
                  </a:lnTo>
                  <a:lnTo>
                    <a:pt x="271" y="97"/>
                  </a:lnTo>
                  <a:lnTo>
                    <a:pt x="271" y="109"/>
                  </a:lnTo>
                  <a:lnTo>
                    <a:pt x="277" y="122"/>
                  </a:lnTo>
                  <a:lnTo>
                    <a:pt x="271" y="135"/>
                  </a:lnTo>
                  <a:lnTo>
                    <a:pt x="271" y="148"/>
                  </a:lnTo>
                  <a:lnTo>
                    <a:pt x="264" y="161"/>
                  </a:lnTo>
                  <a:lnTo>
                    <a:pt x="264" y="174"/>
                  </a:lnTo>
                  <a:lnTo>
                    <a:pt x="258" y="193"/>
                  </a:lnTo>
                  <a:lnTo>
                    <a:pt x="251" y="206"/>
                  </a:lnTo>
                  <a:lnTo>
                    <a:pt x="245" y="219"/>
                  </a:lnTo>
                  <a:lnTo>
                    <a:pt x="232" y="225"/>
                  </a:lnTo>
                  <a:lnTo>
                    <a:pt x="219" y="232"/>
                  </a:lnTo>
                  <a:lnTo>
                    <a:pt x="206" y="238"/>
                  </a:lnTo>
                  <a:lnTo>
                    <a:pt x="193" y="238"/>
                  </a:lnTo>
                  <a:lnTo>
                    <a:pt x="180" y="245"/>
                  </a:lnTo>
                  <a:lnTo>
                    <a:pt x="167" y="245"/>
                  </a:lnTo>
                  <a:lnTo>
                    <a:pt x="161" y="258"/>
                  </a:lnTo>
                  <a:lnTo>
                    <a:pt x="148" y="264"/>
                  </a:lnTo>
                  <a:lnTo>
                    <a:pt x="135" y="264"/>
                  </a:lnTo>
                  <a:lnTo>
                    <a:pt x="122" y="264"/>
                  </a:lnTo>
                  <a:lnTo>
                    <a:pt x="116" y="264"/>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43" name="Freeform 22"/>
            <p:cNvSpPr>
              <a:spLocks/>
            </p:cNvSpPr>
            <p:nvPr/>
          </p:nvSpPr>
          <p:spPr bwMode="auto">
            <a:xfrm>
              <a:off x="2537" y="3629"/>
              <a:ext cx="265" cy="278"/>
            </a:xfrm>
            <a:custGeom>
              <a:avLst/>
              <a:gdLst>
                <a:gd name="T0" fmla="*/ 206 w 265"/>
                <a:gd name="T1" fmla="*/ 271 h 278"/>
                <a:gd name="T2" fmla="*/ 193 w 265"/>
                <a:gd name="T3" fmla="*/ 277 h 278"/>
                <a:gd name="T4" fmla="*/ 180 w 265"/>
                <a:gd name="T5" fmla="*/ 277 h 278"/>
                <a:gd name="T6" fmla="*/ 167 w 265"/>
                <a:gd name="T7" fmla="*/ 277 h 278"/>
                <a:gd name="T8" fmla="*/ 155 w 265"/>
                <a:gd name="T9" fmla="*/ 277 h 278"/>
                <a:gd name="T10" fmla="*/ 142 w 265"/>
                <a:gd name="T11" fmla="*/ 277 h 278"/>
                <a:gd name="T12" fmla="*/ 129 w 265"/>
                <a:gd name="T13" fmla="*/ 277 h 278"/>
                <a:gd name="T14" fmla="*/ 116 w 265"/>
                <a:gd name="T15" fmla="*/ 277 h 278"/>
                <a:gd name="T16" fmla="*/ 103 w 265"/>
                <a:gd name="T17" fmla="*/ 271 h 278"/>
                <a:gd name="T18" fmla="*/ 90 w 265"/>
                <a:gd name="T19" fmla="*/ 271 h 278"/>
                <a:gd name="T20" fmla="*/ 77 w 265"/>
                <a:gd name="T21" fmla="*/ 264 h 278"/>
                <a:gd name="T22" fmla="*/ 64 w 265"/>
                <a:gd name="T23" fmla="*/ 258 h 278"/>
                <a:gd name="T24" fmla="*/ 52 w 265"/>
                <a:gd name="T25" fmla="*/ 251 h 278"/>
                <a:gd name="T26" fmla="*/ 45 w 265"/>
                <a:gd name="T27" fmla="*/ 238 h 278"/>
                <a:gd name="T28" fmla="*/ 39 w 265"/>
                <a:gd name="T29" fmla="*/ 225 h 278"/>
                <a:gd name="T30" fmla="*/ 26 w 265"/>
                <a:gd name="T31" fmla="*/ 219 h 278"/>
                <a:gd name="T32" fmla="*/ 26 w 265"/>
                <a:gd name="T33" fmla="*/ 206 h 278"/>
                <a:gd name="T34" fmla="*/ 26 w 265"/>
                <a:gd name="T35" fmla="*/ 193 h 278"/>
                <a:gd name="T36" fmla="*/ 19 w 265"/>
                <a:gd name="T37" fmla="*/ 180 h 278"/>
                <a:gd name="T38" fmla="*/ 13 w 265"/>
                <a:gd name="T39" fmla="*/ 167 h 278"/>
                <a:gd name="T40" fmla="*/ 13 w 265"/>
                <a:gd name="T41" fmla="*/ 155 h 278"/>
                <a:gd name="T42" fmla="*/ 6 w 265"/>
                <a:gd name="T43" fmla="*/ 142 h 278"/>
                <a:gd name="T44" fmla="*/ 0 w 265"/>
                <a:gd name="T45" fmla="*/ 129 h 278"/>
                <a:gd name="T46" fmla="*/ 0 w 265"/>
                <a:gd name="T47" fmla="*/ 116 h 278"/>
                <a:gd name="T48" fmla="*/ 0 w 265"/>
                <a:gd name="T49" fmla="*/ 103 h 278"/>
                <a:gd name="T50" fmla="*/ 6 w 265"/>
                <a:gd name="T51" fmla="*/ 90 h 278"/>
                <a:gd name="T52" fmla="*/ 19 w 265"/>
                <a:gd name="T53" fmla="*/ 84 h 278"/>
                <a:gd name="T54" fmla="*/ 26 w 265"/>
                <a:gd name="T55" fmla="*/ 71 h 278"/>
                <a:gd name="T56" fmla="*/ 32 w 265"/>
                <a:gd name="T57" fmla="*/ 58 h 278"/>
                <a:gd name="T58" fmla="*/ 39 w 265"/>
                <a:gd name="T59" fmla="*/ 45 h 278"/>
                <a:gd name="T60" fmla="*/ 52 w 265"/>
                <a:gd name="T61" fmla="*/ 39 h 278"/>
                <a:gd name="T62" fmla="*/ 58 w 265"/>
                <a:gd name="T63" fmla="*/ 26 h 278"/>
                <a:gd name="T64" fmla="*/ 71 w 265"/>
                <a:gd name="T65" fmla="*/ 19 h 278"/>
                <a:gd name="T66" fmla="*/ 84 w 265"/>
                <a:gd name="T67" fmla="*/ 13 h 278"/>
                <a:gd name="T68" fmla="*/ 97 w 265"/>
                <a:gd name="T69" fmla="*/ 6 h 278"/>
                <a:gd name="T70" fmla="*/ 109 w 265"/>
                <a:gd name="T71" fmla="*/ 6 h 278"/>
                <a:gd name="T72" fmla="*/ 122 w 265"/>
                <a:gd name="T73" fmla="*/ 0 h 278"/>
                <a:gd name="T74" fmla="*/ 135 w 265"/>
                <a:gd name="T75" fmla="*/ 6 h 278"/>
                <a:gd name="T76" fmla="*/ 148 w 265"/>
                <a:gd name="T77" fmla="*/ 6 h 278"/>
                <a:gd name="T78" fmla="*/ 161 w 265"/>
                <a:gd name="T79" fmla="*/ 13 h 278"/>
                <a:gd name="T80" fmla="*/ 174 w 265"/>
                <a:gd name="T81" fmla="*/ 13 h 278"/>
                <a:gd name="T82" fmla="*/ 193 w 265"/>
                <a:gd name="T83" fmla="*/ 19 h 278"/>
                <a:gd name="T84" fmla="*/ 206 w 265"/>
                <a:gd name="T85" fmla="*/ 26 h 278"/>
                <a:gd name="T86" fmla="*/ 219 w 265"/>
                <a:gd name="T87" fmla="*/ 32 h 278"/>
                <a:gd name="T88" fmla="*/ 225 w 265"/>
                <a:gd name="T89" fmla="*/ 45 h 278"/>
                <a:gd name="T90" fmla="*/ 232 w 265"/>
                <a:gd name="T91" fmla="*/ 58 h 278"/>
                <a:gd name="T92" fmla="*/ 238 w 265"/>
                <a:gd name="T93" fmla="*/ 71 h 278"/>
                <a:gd name="T94" fmla="*/ 238 w 265"/>
                <a:gd name="T95" fmla="*/ 84 h 278"/>
                <a:gd name="T96" fmla="*/ 245 w 265"/>
                <a:gd name="T97" fmla="*/ 97 h 278"/>
                <a:gd name="T98" fmla="*/ 245 w 265"/>
                <a:gd name="T99" fmla="*/ 110 h 278"/>
                <a:gd name="T100" fmla="*/ 258 w 265"/>
                <a:gd name="T101" fmla="*/ 116 h 278"/>
                <a:gd name="T102" fmla="*/ 264 w 265"/>
                <a:gd name="T103" fmla="*/ 129 h 278"/>
                <a:gd name="T104" fmla="*/ 264 w 265"/>
                <a:gd name="T105" fmla="*/ 142 h 278"/>
                <a:gd name="T106" fmla="*/ 264 w 265"/>
                <a:gd name="T107" fmla="*/ 155 h 278"/>
                <a:gd name="T108" fmla="*/ 264 w 265"/>
                <a:gd name="T109" fmla="*/ 161 h 2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65"/>
                <a:gd name="T166" fmla="*/ 0 h 278"/>
                <a:gd name="T167" fmla="*/ 265 w 265"/>
                <a:gd name="T168" fmla="*/ 278 h 2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65" h="278">
                  <a:moveTo>
                    <a:pt x="206" y="271"/>
                  </a:moveTo>
                  <a:lnTo>
                    <a:pt x="193" y="277"/>
                  </a:lnTo>
                  <a:lnTo>
                    <a:pt x="180" y="277"/>
                  </a:lnTo>
                  <a:lnTo>
                    <a:pt x="167" y="277"/>
                  </a:lnTo>
                  <a:lnTo>
                    <a:pt x="155" y="277"/>
                  </a:lnTo>
                  <a:lnTo>
                    <a:pt x="142" y="277"/>
                  </a:lnTo>
                  <a:lnTo>
                    <a:pt x="129" y="277"/>
                  </a:lnTo>
                  <a:lnTo>
                    <a:pt x="116" y="277"/>
                  </a:lnTo>
                  <a:lnTo>
                    <a:pt x="103" y="271"/>
                  </a:lnTo>
                  <a:lnTo>
                    <a:pt x="90" y="271"/>
                  </a:lnTo>
                  <a:lnTo>
                    <a:pt x="77" y="264"/>
                  </a:lnTo>
                  <a:lnTo>
                    <a:pt x="64" y="258"/>
                  </a:lnTo>
                  <a:lnTo>
                    <a:pt x="52" y="251"/>
                  </a:lnTo>
                  <a:lnTo>
                    <a:pt x="45" y="238"/>
                  </a:lnTo>
                  <a:lnTo>
                    <a:pt x="39" y="225"/>
                  </a:lnTo>
                  <a:lnTo>
                    <a:pt x="26" y="219"/>
                  </a:lnTo>
                  <a:lnTo>
                    <a:pt x="26" y="206"/>
                  </a:lnTo>
                  <a:lnTo>
                    <a:pt x="26" y="193"/>
                  </a:lnTo>
                  <a:lnTo>
                    <a:pt x="19" y="180"/>
                  </a:lnTo>
                  <a:lnTo>
                    <a:pt x="13" y="167"/>
                  </a:lnTo>
                  <a:lnTo>
                    <a:pt x="13" y="155"/>
                  </a:lnTo>
                  <a:lnTo>
                    <a:pt x="6" y="142"/>
                  </a:lnTo>
                  <a:lnTo>
                    <a:pt x="0" y="129"/>
                  </a:lnTo>
                  <a:lnTo>
                    <a:pt x="0" y="116"/>
                  </a:lnTo>
                  <a:lnTo>
                    <a:pt x="0" y="103"/>
                  </a:lnTo>
                  <a:lnTo>
                    <a:pt x="6" y="90"/>
                  </a:lnTo>
                  <a:lnTo>
                    <a:pt x="19" y="84"/>
                  </a:lnTo>
                  <a:lnTo>
                    <a:pt x="26" y="71"/>
                  </a:lnTo>
                  <a:lnTo>
                    <a:pt x="32" y="58"/>
                  </a:lnTo>
                  <a:lnTo>
                    <a:pt x="39" y="45"/>
                  </a:lnTo>
                  <a:lnTo>
                    <a:pt x="52" y="39"/>
                  </a:lnTo>
                  <a:lnTo>
                    <a:pt x="58" y="26"/>
                  </a:lnTo>
                  <a:lnTo>
                    <a:pt x="71" y="19"/>
                  </a:lnTo>
                  <a:lnTo>
                    <a:pt x="84" y="13"/>
                  </a:lnTo>
                  <a:lnTo>
                    <a:pt x="97" y="6"/>
                  </a:lnTo>
                  <a:lnTo>
                    <a:pt x="109" y="6"/>
                  </a:lnTo>
                  <a:lnTo>
                    <a:pt x="122" y="0"/>
                  </a:lnTo>
                  <a:lnTo>
                    <a:pt x="135" y="6"/>
                  </a:lnTo>
                  <a:lnTo>
                    <a:pt x="148" y="6"/>
                  </a:lnTo>
                  <a:lnTo>
                    <a:pt x="161" y="13"/>
                  </a:lnTo>
                  <a:lnTo>
                    <a:pt x="174" y="13"/>
                  </a:lnTo>
                  <a:lnTo>
                    <a:pt x="193" y="19"/>
                  </a:lnTo>
                  <a:lnTo>
                    <a:pt x="206" y="26"/>
                  </a:lnTo>
                  <a:lnTo>
                    <a:pt x="219" y="32"/>
                  </a:lnTo>
                  <a:lnTo>
                    <a:pt x="225" y="45"/>
                  </a:lnTo>
                  <a:lnTo>
                    <a:pt x="232" y="58"/>
                  </a:lnTo>
                  <a:lnTo>
                    <a:pt x="238" y="71"/>
                  </a:lnTo>
                  <a:lnTo>
                    <a:pt x="238" y="84"/>
                  </a:lnTo>
                  <a:lnTo>
                    <a:pt x="245" y="97"/>
                  </a:lnTo>
                  <a:lnTo>
                    <a:pt x="245" y="110"/>
                  </a:lnTo>
                  <a:lnTo>
                    <a:pt x="258" y="116"/>
                  </a:lnTo>
                  <a:lnTo>
                    <a:pt x="264" y="129"/>
                  </a:lnTo>
                  <a:lnTo>
                    <a:pt x="264" y="142"/>
                  </a:lnTo>
                  <a:lnTo>
                    <a:pt x="264" y="155"/>
                  </a:lnTo>
                  <a:lnTo>
                    <a:pt x="264" y="161"/>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44" name="Line 23"/>
            <p:cNvSpPr>
              <a:spLocks noChangeShapeType="1"/>
            </p:cNvSpPr>
            <p:nvPr/>
          </p:nvSpPr>
          <p:spPr bwMode="auto">
            <a:xfrm>
              <a:off x="2898" y="2902"/>
              <a:ext cx="0" cy="74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5" name="Line 24"/>
            <p:cNvSpPr>
              <a:spLocks noChangeShapeType="1"/>
            </p:cNvSpPr>
            <p:nvPr/>
          </p:nvSpPr>
          <p:spPr bwMode="auto">
            <a:xfrm>
              <a:off x="3241" y="2642"/>
              <a:ext cx="661"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6" name="Oval 25"/>
            <p:cNvSpPr>
              <a:spLocks noChangeArrowheads="1"/>
            </p:cNvSpPr>
            <p:nvPr/>
          </p:nvSpPr>
          <p:spPr bwMode="auto">
            <a:xfrm>
              <a:off x="2758" y="2463"/>
              <a:ext cx="467"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447" name="Line 26"/>
            <p:cNvSpPr>
              <a:spLocks noChangeShapeType="1"/>
            </p:cNvSpPr>
            <p:nvPr/>
          </p:nvSpPr>
          <p:spPr bwMode="auto">
            <a:xfrm flipV="1">
              <a:off x="3231" y="2914"/>
              <a:ext cx="889" cy="91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8" name="Rectangle 27"/>
            <p:cNvSpPr>
              <a:spLocks noChangeArrowheads="1"/>
            </p:cNvSpPr>
            <p:nvPr/>
          </p:nvSpPr>
          <p:spPr bwMode="auto">
            <a:xfrm>
              <a:off x="2941" y="3222"/>
              <a:ext cx="8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Remote Read</a:t>
              </a:r>
              <a:r>
                <a:rPr lang="en-US" altLang="zh-CN" sz="1400">
                  <a:solidFill>
                    <a:srgbClr val="FF0000"/>
                  </a:solidFill>
                  <a:latin typeface="Arial" panose="020B0604020202020204" pitchFamily="34" charset="0"/>
                </a:rPr>
                <a:t> </a:t>
              </a:r>
              <a:br>
                <a:rPr lang="en-US" altLang="zh-CN" sz="1400">
                  <a:solidFill>
                    <a:srgbClr val="FF0000"/>
                  </a:solidFill>
                  <a:latin typeface="Arial" panose="020B0604020202020204" pitchFamily="34" charset="0"/>
                </a:rPr>
              </a:br>
              <a:r>
                <a:rPr lang="en-US" altLang="zh-CN" sz="1400">
                  <a:latin typeface="Arial" panose="020B0604020202020204" pitchFamily="34" charset="0"/>
                </a:rPr>
                <a:t> Write Back</a:t>
              </a:r>
            </a:p>
          </p:txBody>
        </p:sp>
      </p:grpSp>
      <p:sp>
        <p:nvSpPr>
          <p:cNvPr id="60421" name="AutoShape 28"/>
          <p:cNvSpPr>
            <a:spLocks noChangeArrowheads="1"/>
          </p:cNvSpPr>
          <p:nvPr/>
        </p:nvSpPr>
        <p:spPr bwMode="auto">
          <a:xfrm>
            <a:off x="4876800" y="4953000"/>
            <a:ext cx="1219200" cy="533400"/>
          </a:xfrm>
          <a:prstGeom prst="parallelogram">
            <a:avLst>
              <a:gd name="adj" fmla="val 9524"/>
            </a:avLst>
          </a:prstGeom>
          <a:noFill/>
          <a:ln w="25400" cap="sq">
            <a:solidFill>
              <a:srgbClr val="00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60422" name="Group 29"/>
          <p:cNvGrpSpPr>
            <a:grpSpLocks/>
          </p:cNvGrpSpPr>
          <p:nvPr/>
        </p:nvGrpSpPr>
        <p:grpSpPr bwMode="auto">
          <a:xfrm>
            <a:off x="5105400" y="6096000"/>
            <a:ext cx="1736725" cy="514350"/>
            <a:chOff x="3216" y="3890"/>
            <a:chExt cx="1094" cy="324"/>
          </a:xfrm>
        </p:grpSpPr>
        <p:sp>
          <p:nvSpPr>
            <p:cNvPr id="60424" name="Rectangle 30"/>
            <p:cNvSpPr>
              <a:spLocks noChangeArrowheads="1"/>
            </p:cNvSpPr>
            <p:nvPr/>
          </p:nvSpPr>
          <p:spPr bwMode="auto">
            <a:xfrm>
              <a:off x="3369" y="3890"/>
              <a:ext cx="941"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400" b="1">
                  <a:solidFill>
                    <a:srgbClr val="FF0000"/>
                  </a:solidFill>
                  <a:latin typeface="Arial" panose="020B0604020202020204" pitchFamily="34" charset="0"/>
                </a:rPr>
                <a:t>CPU Write Miss</a:t>
              </a:r>
            </a:p>
            <a:p>
              <a:pPr>
                <a:spcBef>
                  <a:spcPct val="0"/>
                </a:spcBef>
                <a:buClrTx/>
                <a:buSzTx/>
                <a:buFontTx/>
                <a:buNone/>
              </a:pPr>
              <a:r>
                <a:rPr lang="en-US" altLang="en-US" sz="1400">
                  <a:latin typeface="Arial" panose="020B0604020202020204" pitchFamily="34" charset="0"/>
                </a:rPr>
                <a:t>Write Back</a:t>
              </a:r>
            </a:p>
          </p:txBody>
        </p:sp>
        <p:sp>
          <p:nvSpPr>
            <p:cNvPr id="60425" name="Freeform 31"/>
            <p:cNvSpPr>
              <a:spLocks/>
            </p:cNvSpPr>
            <p:nvPr/>
          </p:nvSpPr>
          <p:spPr bwMode="auto">
            <a:xfrm>
              <a:off x="3216" y="3951"/>
              <a:ext cx="165" cy="177"/>
            </a:xfrm>
            <a:custGeom>
              <a:avLst/>
              <a:gdLst>
                <a:gd name="T0" fmla="*/ 0 w 493"/>
                <a:gd name="T1" fmla="*/ 0 h 517"/>
                <a:gd name="T2" fmla="*/ 0 w 493"/>
                <a:gd name="T3" fmla="*/ 0 h 517"/>
                <a:gd name="T4" fmla="*/ 0 w 493"/>
                <a:gd name="T5" fmla="*/ 0 h 517"/>
                <a:gd name="T6" fmla="*/ 0 w 493"/>
                <a:gd name="T7" fmla="*/ 0 h 517"/>
                <a:gd name="T8" fmla="*/ 0 w 493"/>
                <a:gd name="T9" fmla="*/ 0 h 517"/>
                <a:gd name="T10" fmla="*/ 0 w 493"/>
                <a:gd name="T11" fmla="*/ 0 h 517"/>
                <a:gd name="T12" fmla="*/ 0 w 493"/>
                <a:gd name="T13" fmla="*/ 0 h 517"/>
                <a:gd name="T14" fmla="*/ 0 w 493"/>
                <a:gd name="T15" fmla="*/ 0 h 517"/>
                <a:gd name="T16" fmla="*/ 0 w 493"/>
                <a:gd name="T17" fmla="*/ 0 h 517"/>
                <a:gd name="T18" fmla="*/ 0 w 493"/>
                <a:gd name="T19" fmla="*/ 0 h 517"/>
                <a:gd name="T20" fmla="*/ 0 w 493"/>
                <a:gd name="T21" fmla="*/ 0 h 517"/>
                <a:gd name="T22" fmla="*/ 0 w 493"/>
                <a:gd name="T23" fmla="*/ 0 h 517"/>
                <a:gd name="T24" fmla="*/ 0 w 493"/>
                <a:gd name="T25" fmla="*/ 0 h 517"/>
                <a:gd name="T26" fmla="*/ 0 w 493"/>
                <a:gd name="T27" fmla="*/ 0 h 517"/>
                <a:gd name="T28" fmla="*/ 0 w 493"/>
                <a:gd name="T29" fmla="*/ 0 h 517"/>
                <a:gd name="T30" fmla="*/ 0 w 493"/>
                <a:gd name="T31" fmla="*/ 0 h 517"/>
                <a:gd name="T32" fmla="*/ 0 w 493"/>
                <a:gd name="T33" fmla="*/ 0 h 517"/>
                <a:gd name="T34" fmla="*/ 0 w 493"/>
                <a:gd name="T35" fmla="*/ 0 h 517"/>
                <a:gd name="T36" fmla="*/ 0 w 493"/>
                <a:gd name="T37" fmla="*/ 0 h 517"/>
                <a:gd name="T38" fmla="*/ 0 w 493"/>
                <a:gd name="T39" fmla="*/ 0 h 517"/>
                <a:gd name="T40" fmla="*/ 0 w 493"/>
                <a:gd name="T41" fmla="*/ 0 h 517"/>
                <a:gd name="T42" fmla="*/ 0 w 493"/>
                <a:gd name="T43" fmla="*/ 0 h 517"/>
                <a:gd name="T44" fmla="*/ 0 w 493"/>
                <a:gd name="T45" fmla="*/ 0 h 517"/>
                <a:gd name="T46" fmla="*/ 0 w 493"/>
                <a:gd name="T47" fmla="*/ 0 h 517"/>
                <a:gd name="T48" fmla="*/ 0 w 493"/>
                <a:gd name="T49" fmla="*/ 0 h 517"/>
                <a:gd name="T50" fmla="*/ 0 w 493"/>
                <a:gd name="T51" fmla="*/ 0 h 517"/>
                <a:gd name="T52" fmla="*/ 0 w 493"/>
                <a:gd name="T53" fmla="*/ 0 h 517"/>
                <a:gd name="T54" fmla="*/ 0 w 493"/>
                <a:gd name="T55" fmla="*/ 0 h 517"/>
                <a:gd name="T56" fmla="*/ 0 w 493"/>
                <a:gd name="T57" fmla="*/ 0 h 517"/>
                <a:gd name="T58" fmla="*/ 0 w 493"/>
                <a:gd name="T59" fmla="*/ 0 h 517"/>
                <a:gd name="T60" fmla="*/ 0 w 493"/>
                <a:gd name="T61" fmla="*/ 0 h 517"/>
                <a:gd name="T62" fmla="*/ 0 w 493"/>
                <a:gd name="T63" fmla="*/ 0 h 517"/>
                <a:gd name="T64" fmla="*/ 0 w 493"/>
                <a:gd name="T65" fmla="*/ 0 h 517"/>
                <a:gd name="T66" fmla="*/ 0 w 493"/>
                <a:gd name="T67" fmla="*/ 0 h 517"/>
                <a:gd name="T68" fmla="*/ 0 w 493"/>
                <a:gd name="T69" fmla="*/ 0 h 517"/>
                <a:gd name="T70" fmla="*/ 0 w 493"/>
                <a:gd name="T71" fmla="*/ 0 h 517"/>
                <a:gd name="T72" fmla="*/ 0 w 493"/>
                <a:gd name="T73" fmla="*/ 0 h 517"/>
                <a:gd name="T74" fmla="*/ 0 w 493"/>
                <a:gd name="T75" fmla="*/ 0 h 517"/>
                <a:gd name="T76" fmla="*/ 0 w 493"/>
                <a:gd name="T77" fmla="*/ 0 h 517"/>
                <a:gd name="T78" fmla="*/ 0 w 493"/>
                <a:gd name="T79" fmla="*/ 0 h 517"/>
                <a:gd name="T80" fmla="*/ 0 w 493"/>
                <a:gd name="T81" fmla="*/ 0 h 517"/>
                <a:gd name="T82" fmla="*/ 0 w 493"/>
                <a:gd name="T83" fmla="*/ 0 h 517"/>
                <a:gd name="T84" fmla="*/ 0 w 493"/>
                <a:gd name="T85" fmla="*/ 0 h 517"/>
                <a:gd name="T86" fmla="*/ 0 w 493"/>
                <a:gd name="T87" fmla="*/ 0 h 517"/>
                <a:gd name="T88" fmla="*/ 0 w 493"/>
                <a:gd name="T89" fmla="*/ 0 h 517"/>
                <a:gd name="T90" fmla="*/ 0 w 493"/>
                <a:gd name="T91" fmla="*/ 0 h 517"/>
                <a:gd name="T92" fmla="*/ 0 w 493"/>
                <a:gd name="T93" fmla="*/ 0 h 517"/>
                <a:gd name="T94" fmla="*/ 0 w 493"/>
                <a:gd name="T95" fmla="*/ 0 h 517"/>
                <a:gd name="T96" fmla="*/ 0 w 493"/>
                <a:gd name="T97" fmla="*/ 0 h 517"/>
                <a:gd name="T98" fmla="*/ 0 w 493"/>
                <a:gd name="T99" fmla="*/ 0 h 517"/>
                <a:gd name="T100" fmla="*/ 0 w 493"/>
                <a:gd name="T101" fmla="*/ 0 h 517"/>
                <a:gd name="T102" fmla="*/ 0 w 493"/>
                <a:gd name="T103" fmla="*/ 0 h 517"/>
                <a:gd name="T104" fmla="*/ 0 w 493"/>
                <a:gd name="T105" fmla="*/ 0 h 517"/>
                <a:gd name="T106" fmla="*/ 0 w 493"/>
                <a:gd name="T107" fmla="*/ 0 h 517"/>
                <a:gd name="T108" fmla="*/ 0 w 493"/>
                <a:gd name="T109" fmla="*/ 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0423" name="AutoShape 32"/>
          <p:cNvSpPr>
            <a:spLocks noChangeArrowheads="1"/>
          </p:cNvSpPr>
          <p:nvPr/>
        </p:nvSpPr>
        <p:spPr bwMode="auto">
          <a:xfrm>
            <a:off x="5334000" y="4191000"/>
            <a:ext cx="1066800" cy="457200"/>
          </a:xfrm>
          <a:prstGeom prst="parallelogram">
            <a:avLst>
              <a:gd name="adj" fmla="val 9722"/>
            </a:avLst>
          </a:prstGeom>
          <a:noFill/>
          <a:ln w="25400" cap="sq">
            <a:solidFill>
              <a:srgbClr val="00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a:noFill/>
        </p:spPr>
        <p:txBody>
          <a:bodyPr lIns="90488" tIns="44450" rIns="90488" bIns="44450"/>
          <a:lstStyle/>
          <a:p>
            <a:pPr eaLnBrk="1" hangingPunct="1"/>
            <a:r>
              <a:rPr lang="en-US" altLang="en-US" smtClean="0"/>
              <a:t>Example: step4</a:t>
            </a:r>
          </a:p>
        </p:txBody>
      </p:sp>
      <p:graphicFrame>
        <p:nvGraphicFramePr>
          <p:cNvPr id="61443" name="Object 3">
            <a:hlinkClick r:id="" action="ppaction://ole?verb=0"/>
          </p:cNvPr>
          <p:cNvGraphicFramePr>
            <a:graphicFrameLocks/>
          </p:cNvGraphicFramePr>
          <p:nvPr/>
        </p:nvGraphicFramePr>
        <p:xfrm>
          <a:off x="0" y="1371600"/>
          <a:ext cx="9144000" cy="2387600"/>
        </p:xfrm>
        <a:graphic>
          <a:graphicData uri="http://schemas.openxmlformats.org/presentationml/2006/ole">
            <mc:AlternateContent xmlns:mc="http://schemas.openxmlformats.org/markup-compatibility/2006">
              <mc:Choice xmlns:v="urn:schemas-microsoft-com:vml" Requires="v">
                <p:oleObj spid="_x0000_s61473" name="Worksheet" r:id="rId3" imgW="11722100" imgH="2679700" progId="Excel.Sheet.8">
                  <p:embed/>
                </p:oleObj>
              </mc:Choice>
              <mc:Fallback>
                <p:oleObj name="Worksheet" r:id="rId3" imgW="11722100" imgH="2679700"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71600"/>
                        <a:ext cx="9144000" cy="2387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444" name="Group 4"/>
          <p:cNvGrpSpPr>
            <a:grpSpLocks/>
          </p:cNvGrpSpPr>
          <p:nvPr/>
        </p:nvGrpSpPr>
        <p:grpSpPr bwMode="auto">
          <a:xfrm>
            <a:off x="3505200" y="3429000"/>
            <a:ext cx="5168900" cy="3171825"/>
            <a:chOff x="2000" y="2249"/>
            <a:chExt cx="3256" cy="1998"/>
          </a:xfrm>
        </p:grpSpPr>
        <p:sp>
          <p:nvSpPr>
            <p:cNvPr id="61447" name="Rectangle 5"/>
            <p:cNvSpPr>
              <a:spLocks noChangeArrowheads="1"/>
            </p:cNvSpPr>
            <p:nvPr/>
          </p:nvSpPr>
          <p:spPr bwMode="auto">
            <a:xfrm>
              <a:off x="2278" y="3034"/>
              <a:ext cx="655"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Remote</a:t>
              </a:r>
            </a:p>
            <a:p>
              <a:pPr algn="r">
                <a:spcBef>
                  <a:spcPct val="0"/>
                </a:spcBef>
                <a:buClrTx/>
                <a:buSzTx/>
                <a:buFontTx/>
                <a:buNone/>
              </a:pPr>
              <a:r>
                <a:rPr lang="en-US" altLang="zh-CN" sz="1400" b="1">
                  <a:solidFill>
                    <a:srgbClr val="FF0000"/>
                  </a:solidFill>
                  <a:latin typeface="Arial" panose="020B0604020202020204" pitchFamily="34" charset="0"/>
                </a:rPr>
                <a:t> Write</a:t>
              </a:r>
            </a:p>
            <a:p>
              <a:pPr algn="r">
                <a:spcBef>
                  <a:spcPct val="0"/>
                </a:spcBef>
                <a:buClrTx/>
                <a:buSzTx/>
                <a:buFontTx/>
                <a:buNone/>
              </a:pPr>
              <a:r>
                <a:rPr lang="en-US" altLang="zh-CN" sz="1400">
                  <a:latin typeface="Arial" panose="020B0604020202020204" pitchFamily="34" charset="0"/>
                </a:rPr>
                <a:t>Write Back</a:t>
              </a:r>
            </a:p>
          </p:txBody>
        </p:sp>
        <p:sp>
          <p:nvSpPr>
            <p:cNvPr id="61448" name="Rectangle 6"/>
            <p:cNvSpPr>
              <a:spLocks noChangeArrowheads="1"/>
            </p:cNvSpPr>
            <p:nvPr/>
          </p:nvSpPr>
          <p:spPr bwMode="auto">
            <a:xfrm>
              <a:off x="2850" y="2328"/>
              <a:ext cx="1432"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b="1">
                  <a:solidFill>
                    <a:srgbClr val="FF0000"/>
                  </a:solidFill>
                  <a:latin typeface="Arial" panose="020B0604020202020204" pitchFamily="34" charset="0"/>
                </a:rPr>
                <a:t>Remote Write </a:t>
              </a:r>
              <a:br>
                <a:rPr lang="en-US" altLang="zh-CN" sz="1400" b="1">
                  <a:solidFill>
                    <a:srgbClr val="FF0000"/>
                  </a:solidFill>
                  <a:latin typeface="Arial" panose="020B0604020202020204" pitchFamily="34" charset="0"/>
                </a:rPr>
              </a:br>
              <a:endParaRPr lang="en-US" altLang="zh-CN" sz="1400" b="1">
                <a:solidFill>
                  <a:srgbClr val="FF0000"/>
                </a:solidFill>
                <a:latin typeface="Arial" panose="020B0604020202020204" pitchFamily="34" charset="0"/>
              </a:endParaRPr>
            </a:p>
          </p:txBody>
        </p:sp>
        <p:sp>
          <p:nvSpPr>
            <p:cNvPr id="61449" name="Rectangle 7"/>
            <p:cNvSpPr>
              <a:spLocks noChangeArrowheads="1"/>
            </p:cNvSpPr>
            <p:nvPr/>
          </p:nvSpPr>
          <p:spPr bwMode="auto">
            <a:xfrm>
              <a:off x="2595" y="2352"/>
              <a:ext cx="2" cy="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1450" name="Rectangle 8"/>
            <p:cNvSpPr>
              <a:spLocks noChangeArrowheads="1"/>
            </p:cNvSpPr>
            <p:nvPr/>
          </p:nvSpPr>
          <p:spPr bwMode="auto">
            <a:xfrm>
              <a:off x="2781" y="2592"/>
              <a:ext cx="437"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latin typeface="Arial" panose="020B0604020202020204" pitchFamily="34" charset="0"/>
                </a:rPr>
                <a:t>Invalid</a:t>
              </a:r>
            </a:p>
          </p:txBody>
        </p:sp>
        <p:sp>
          <p:nvSpPr>
            <p:cNvPr id="61451" name="Rectangle 9"/>
            <p:cNvSpPr>
              <a:spLocks noChangeArrowheads="1"/>
            </p:cNvSpPr>
            <p:nvPr/>
          </p:nvSpPr>
          <p:spPr bwMode="auto">
            <a:xfrm>
              <a:off x="3739" y="2553"/>
              <a:ext cx="82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Shared</a:t>
              </a:r>
            </a:p>
            <a:p>
              <a:pPr algn="ctr">
                <a:spcBef>
                  <a:spcPct val="0"/>
                </a:spcBef>
                <a:buClrTx/>
                <a:buSzTx/>
                <a:buFontTx/>
                <a:buNone/>
              </a:pPr>
              <a:endParaRPr lang="en-US" altLang="zh-CN" sz="1400">
                <a:latin typeface="Arial" panose="020B0604020202020204" pitchFamily="34" charset="0"/>
              </a:endParaRPr>
            </a:p>
          </p:txBody>
        </p:sp>
        <p:sp>
          <p:nvSpPr>
            <p:cNvPr id="61452" name="Rectangle 10"/>
            <p:cNvSpPr>
              <a:spLocks noChangeArrowheads="1"/>
            </p:cNvSpPr>
            <p:nvPr/>
          </p:nvSpPr>
          <p:spPr bwMode="auto">
            <a:xfrm>
              <a:off x="2586" y="3755"/>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Exclusive</a:t>
              </a:r>
            </a:p>
            <a:p>
              <a:pPr algn="ctr">
                <a:spcBef>
                  <a:spcPct val="0"/>
                </a:spcBef>
                <a:buClrTx/>
                <a:buSzTx/>
                <a:buFontTx/>
                <a:buNone/>
              </a:pPr>
              <a:endParaRPr lang="en-US" altLang="zh-CN" sz="1400">
                <a:latin typeface="Arial" panose="020B0604020202020204" pitchFamily="34" charset="0"/>
              </a:endParaRPr>
            </a:p>
          </p:txBody>
        </p:sp>
        <p:sp>
          <p:nvSpPr>
            <p:cNvPr id="61453" name="Rectangle 11"/>
            <p:cNvSpPr>
              <a:spLocks noChangeArrowheads="1"/>
            </p:cNvSpPr>
            <p:nvPr/>
          </p:nvSpPr>
          <p:spPr bwMode="auto">
            <a:xfrm>
              <a:off x="4434" y="2290"/>
              <a:ext cx="822"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p>
          </p:txBody>
        </p:sp>
        <p:sp>
          <p:nvSpPr>
            <p:cNvPr id="61454" name="Rectangle 12"/>
            <p:cNvSpPr>
              <a:spLocks noChangeArrowheads="1"/>
            </p:cNvSpPr>
            <p:nvPr/>
          </p:nvSpPr>
          <p:spPr bwMode="auto">
            <a:xfrm>
              <a:off x="3205" y="2718"/>
              <a:ext cx="7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Read</a:t>
              </a:r>
              <a:r>
                <a:rPr lang="en-US" altLang="zh-CN" sz="1400">
                  <a:latin typeface="Arial" panose="020B0604020202020204" pitchFamily="34" charset="0"/>
                </a:rPr>
                <a:t> </a:t>
              </a:r>
              <a:br>
                <a:rPr lang="en-US" altLang="zh-CN" sz="1400">
                  <a:latin typeface="Arial" panose="020B0604020202020204" pitchFamily="34" charset="0"/>
                </a:rPr>
              </a:br>
              <a:r>
                <a:rPr lang="en-US" altLang="zh-CN" sz="1400">
                  <a:latin typeface="Arial" panose="020B0604020202020204" pitchFamily="34" charset="0"/>
                </a:rPr>
                <a:t>miss on bus</a:t>
              </a:r>
            </a:p>
          </p:txBody>
        </p:sp>
        <p:sp>
          <p:nvSpPr>
            <p:cNvPr id="61455" name="Rectangle 13"/>
            <p:cNvSpPr>
              <a:spLocks noChangeArrowheads="1"/>
            </p:cNvSpPr>
            <p:nvPr/>
          </p:nvSpPr>
          <p:spPr bwMode="auto">
            <a:xfrm>
              <a:off x="2946" y="2937"/>
              <a:ext cx="76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Write </a:t>
              </a:r>
              <a:br>
                <a:rPr lang="en-US" altLang="zh-CN" sz="1400" b="1">
                  <a:solidFill>
                    <a:srgbClr val="FF0000"/>
                  </a:solidFill>
                  <a:latin typeface="Arial" panose="020B0604020202020204" pitchFamily="34" charset="0"/>
                </a:rPr>
              </a:br>
              <a:r>
                <a:rPr lang="en-US" altLang="zh-CN" sz="1400" b="1">
                  <a:latin typeface="Arial" panose="020B0604020202020204" pitchFamily="34" charset="0"/>
                </a:rPr>
                <a:t>miss on bus</a:t>
              </a:r>
            </a:p>
          </p:txBody>
        </p:sp>
        <p:sp>
          <p:nvSpPr>
            <p:cNvPr id="61456" name="Rectangle 14"/>
            <p:cNvSpPr>
              <a:spLocks noChangeArrowheads="1"/>
            </p:cNvSpPr>
            <p:nvPr/>
          </p:nvSpPr>
          <p:spPr bwMode="auto">
            <a:xfrm>
              <a:off x="3981" y="3036"/>
              <a:ext cx="771"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CPU Write</a:t>
              </a:r>
            </a:p>
            <a:p>
              <a:pPr algn="r">
                <a:spcBef>
                  <a:spcPct val="0"/>
                </a:spcBef>
                <a:buClrTx/>
                <a:buSzTx/>
                <a:buFontTx/>
                <a:buNone/>
              </a:pPr>
              <a:r>
                <a:rPr lang="en-US" altLang="zh-CN" sz="1400" b="1">
                  <a:latin typeface="Arial" panose="020B0604020202020204" pitchFamily="34" charset="0"/>
                </a:rPr>
                <a:t>Place Write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61457" name="Rectangle 15"/>
            <p:cNvSpPr>
              <a:spLocks noChangeArrowheads="1"/>
            </p:cNvSpPr>
            <p:nvPr/>
          </p:nvSpPr>
          <p:spPr bwMode="auto">
            <a:xfrm>
              <a:off x="2000" y="3923"/>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endParaRPr lang="en-US" altLang="zh-CN" sz="1400">
                <a:solidFill>
                  <a:srgbClr val="FF0000"/>
                </a:solidFill>
                <a:latin typeface="Arial" panose="020B0604020202020204" pitchFamily="34" charset="0"/>
              </a:endParaRPr>
            </a:p>
            <a:p>
              <a:pPr>
                <a:spcBef>
                  <a:spcPct val="0"/>
                </a:spcBef>
                <a:buClrTx/>
                <a:buSzTx/>
                <a:buFontTx/>
                <a:buNone/>
              </a:pPr>
              <a:r>
                <a:rPr lang="en-US" altLang="zh-CN" sz="1400" b="1">
                  <a:solidFill>
                    <a:srgbClr val="FF0000"/>
                  </a:solidFill>
                  <a:latin typeface="Arial" panose="020B0604020202020204" pitchFamily="34" charset="0"/>
                </a:rPr>
                <a:t>CPU write hit</a:t>
              </a:r>
            </a:p>
          </p:txBody>
        </p:sp>
        <p:sp>
          <p:nvSpPr>
            <p:cNvPr id="61458" name="Oval 16"/>
            <p:cNvSpPr>
              <a:spLocks noChangeArrowheads="1"/>
            </p:cNvSpPr>
            <p:nvPr/>
          </p:nvSpPr>
          <p:spPr bwMode="auto">
            <a:xfrm>
              <a:off x="3905" y="2463"/>
              <a:ext cx="468"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1459" name="Oval 17"/>
            <p:cNvSpPr>
              <a:spLocks noChangeArrowheads="1"/>
            </p:cNvSpPr>
            <p:nvPr/>
          </p:nvSpPr>
          <p:spPr bwMode="auto">
            <a:xfrm>
              <a:off x="2758" y="3643"/>
              <a:ext cx="467" cy="4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1460" name="Line 18"/>
            <p:cNvSpPr>
              <a:spLocks noChangeShapeType="1"/>
            </p:cNvSpPr>
            <p:nvPr/>
          </p:nvSpPr>
          <p:spPr bwMode="auto">
            <a:xfrm>
              <a:off x="3241" y="2713"/>
              <a:ext cx="66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1" name="Line 19"/>
            <p:cNvSpPr>
              <a:spLocks noChangeShapeType="1"/>
            </p:cNvSpPr>
            <p:nvPr/>
          </p:nvSpPr>
          <p:spPr bwMode="auto">
            <a:xfrm>
              <a:off x="2982" y="2921"/>
              <a:ext cx="0" cy="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2" name="Line 20"/>
            <p:cNvSpPr>
              <a:spLocks noChangeShapeType="1"/>
            </p:cNvSpPr>
            <p:nvPr/>
          </p:nvSpPr>
          <p:spPr bwMode="auto">
            <a:xfrm flipV="1">
              <a:off x="3236" y="2914"/>
              <a:ext cx="980" cy="101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3" name="Freeform 21"/>
            <p:cNvSpPr>
              <a:spLocks/>
            </p:cNvSpPr>
            <p:nvPr/>
          </p:nvSpPr>
          <p:spPr bwMode="auto">
            <a:xfrm>
              <a:off x="4162" y="2249"/>
              <a:ext cx="278" cy="265"/>
            </a:xfrm>
            <a:custGeom>
              <a:avLst/>
              <a:gdLst>
                <a:gd name="T0" fmla="*/ 6 w 278"/>
                <a:gd name="T1" fmla="*/ 206 h 265"/>
                <a:gd name="T2" fmla="*/ 0 w 278"/>
                <a:gd name="T3" fmla="*/ 193 h 265"/>
                <a:gd name="T4" fmla="*/ 0 w 278"/>
                <a:gd name="T5" fmla="*/ 180 h 265"/>
                <a:gd name="T6" fmla="*/ 0 w 278"/>
                <a:gd name="T7" fmla="*/ 167 h 265"/>
                <a:gd name="T8" fmla="*/ 0 w 278"/>
                <a:gd name="T9" fmla="*/ 155 h 265"/>
                <a:gd name="T10" fmla="*/ 0 w 278"/>
                <a:gd name="T11" fmla="*/ 142 h 265"/>
                <a:gd name="T12" fmla="*/ 0 w 278"/>
                <a:gd name="T13" fmla="*/ 129 h 265"/>
                <a:gd name="T14" fmla="*/ 0 w 278"/>
                <a:gd name="T15" fmla="*/ 116 h 265"/>
                <a:gd name="T16" fmla="*/ 6 w 278"/>
                <a:gd name="T17" fmla="*/ 103 h 265"/>
                <a:gd name="T18" fmla="*/ 6 w 278"/>
                <a:gd name="T19" fmla="*/ 90 h 265"/>
                <a:gd name="T20" fmla="*/ 13 w 278"/>
                <a:gd name="T21" fmla="*/ 77 h 265"/>
                <a:gd name="T22" fmla="*/ 19 w 278"/>
                <a:gd name="T23" fmla="*/ 64 h 265"/>
                <a:gd name="T24" fmla="*/ 26 w 278"/>
                <a:gd name="T25" fmla="*/ 52 h 265"/>
                <a:gd name="T26" fmla="*/ 39 w 278"/>
                <a:gd name="T27" fmla="*/ 45 h 265"/>
                <a:gd name="T28" fmla="*/ 52 w 278"/>
                <a:gd name="T29" fmla="*/ 39 h 265"/>
                <a:gd name="T30" fmla="*/ 58 w 278"/>
                <a:gd name="T31" fmla="*/ 26 h 265"/>
                <a:gd name="T32" fmla="*/ 71 w 278"/>
                <a:gd name="T33" fmla="*/ 26 h 265"/>
                <a:gd name="T34" fmla="*/ 84 w 278"/>
                <a:gd name="T35" fmla="*/ 26 h 265"/>
                <a:gd name="T36" fmla="*/ 97 w 278"/>
                <a:gd name="T37" fmla="*/ 19 h 265"/>
                <a:gd name="T38" fmla="*/ 110 w 278"/>
                <a:gd name="T39" fmla="*/ 13 h 265"/>
                <a:gd name="T40" fmla="*/ 122 w 278"/>
                <a:gd name="T41" fmla="*/ 13 h 265"/>
                <a:gd name="T42" fmla="*/ 135 w 278"/>
                <a:gd name="T43" fmla="*/ 6 h 265"/>
                <a:gd name="T44" fmla="*/ 148 w 278"/>
                <a:gd name="T45" fmla="*/ 0 h 265"/>
                <a:gd name="T46" fmla="*/ 161 w 278"/>
                <a:gd name="T47" fmla="*/ 0 h 265"/>
                <a:gd name="T48" fmla="*/ 174 w 278"/>
                <a:gd name="T49" fmla="*/ 0 h 265"/>
                <a:gd name="T50" fmla="*/ 187 w 278"/>
                <a:gd name="T51" fmla="*/ 6 h 265"/>
                <a:gd name="T52" fmla="*/ 193 w 278"/>
                <a:gd name="T53" fmla="*/ 19 h 265"/>
                <a:gd name="T54" fmla="*/ 206 w 278"/>
                <a:gd name="T55" fmla="*/ 26 h 265"/>
                <a:gd name="T56" fmla="*/ 219 w 278"/>
                <a:gd name="T57" fmla="*/ 32 h 265"/>
                <a:gd name="T58" fmla="*/ 232 w 278"/>
                <a:gd name="T59" fmla="*/ 39 h 265"/>
                <a:gd name="T60" fmla="*/ 238 w 278"/>
                <a:gd name="T61" fmla="*/ 52 h 265"/>
                <a:gd name="T62" fmla="*/ 251 w 278"/>
                <a:gd name="T63" fmla="*/ 58 h 265"/>
                <a:gd name="T64" fmla="*/ 258 w 278"/>
                <a:gd name="T65" fmla="*/ 71 h 265"/>
                <a:gd name="T66" fmla="*/ 264 w 278"/>
                <a:gd name="T67" fmla="*/ 84 h 265"/>
                <a:gd name="T68" fmla="*/ 271 w 278"/>
                <a:gd name="T69" fmla="*/ 97 h 265"/>
                <a:gd name="T70" fmla="*/ 271 w 278"/>
                <a:gd name="T71" fmla="*/ 109 h 265"/>
                <a:gd name="T72" fmla="*/ 277 w 278"/>
                <a:gd name="T73" fmla="*/ 122 h 265"/>
                <a:gd name="T74" fmla="*/ 271 w 278"/>
                <a:gd name="T75" fmla="*/ 135 h 265"/>
                <a:gd name="T76" fmla="*/ 271 w 278"/>
                <a:gd name="T77" fmla="*/ 148 h 265"/>
                <a:gd name="T78" fmla="*/ 264 w 278"/>
                <a:gd name="T79" fmla="*/ 161 h 265"/>
                <a:gd name="T80" fmla="*/ 264 w 278"/>
                <a:gd name="T81" fmla="*/ 174 h 265"/>
                <a:gd name="T82" fmla="*/ 258 w 278"/>
                <a:gd name="T83" fmla="*/ 193 h 265"/>
                <a:gd name="T84" fmla="*/ 251 w 278"/>
                <a:gd name="T85" fmla="*/ 206 h 265"/>
                <a:gd name="T86" fmla="*/ 245 w 278"/>
                <a:gd name="T87" fmla="*/ 219 h 265"/>
                <a:gd name="T88" fmla="*/ 232 w 278"/>
                <a:gd name="T89" fmla="*/ 225 h 265"/>
                <a:gd name="T90" fmla="*/ 219 w 278"/>
                <a:gd name="T91" fmla="*/ 232 h 265"/>
                <a:gd name="T92" fmla="*/ 206 w 278"/>
                <a:gd name="T93" fmla="*/ 238 h 265"/>
                <a:gd name="T94" fmla="*/ 193 w 278"/>
                <a:gd name="T95" fmla="*/ 238 h 265"/>
                <a:gd name="T96" fmla="*/ 180 w 278"/>
                <a:gd name="T97" fmla="*/ 245 h 265"/>
                <a:gd name="T98" fmla="*/ 167 w 278"/>
                <a:gd name="T99" fmla="*/ 245 h 265"/>
                <a:gd name="T100" fmla="*/ 161 w 278"/>
                <a:gd name="T101" fmla="*/ 258 h 265"/>
                <a:gd name="T102" fmla="*/ 148 w 278"/>
                <a:gd name="T103" fmla="*/ 264 h 265"/>
                <a:gd name="T104" fmla="*/ 135 w 278"/>
                <a:gd name="T105" fmla="*/ 264 h 265"/>
                <a:gd name="T106" fmla="*/ 122 w 278"/>
                <a:gd name="T107" fmla="*/ 264 h 265"/>
                <a:gd name="T108" fmla="*/ 116 w 278"/>
                <a:gd name="T109" fmla="*/ 264 h 2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8"/>
                <a:gd name="T166" fmla="*/ 0 h 265"/>
                <a:gd name="T167" fmla="*/ 278 w 278"/>
                <a:gd name="T168" fmla="*/ 265 h 2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8" h="265">
                  <a:moveTo>
                    <a:pt x="6" y="206"/>
                  </a:moveTo>
                  <a:lnTo>
                    <a:pt x="0" y="193"/>
                  </a:lnTo>
                  <a:lnTo>
                    <a:pt x="0" y="180"/>
                  </a:lnTo>
                  <a:lnTo>
                    <a:pt x="0" y="167"/>
                  </a:lnTo>
                  <a:lnTo>
                    <a:pt x="0" y="155"/>
                  </a:lnTo>
                  <a:lnTo>
                    <a:pt x="0" y="142"/>
                  </a:lnTo>
                  <a:lnTo>
                    <a:pt x="0" y="129"/>
                  </a:lnTo>
                  <a:lnTo>
                    <a:pt x="0" y="116"/>
                  </a:lnTo>
                  <a:lnTo>
                    <a:pt x="6" y="103"/>
                  </a:lnTo>
                  <a:lnTo>
                    <a:pt x="6" y="90"/>
                  </a:lnTo>
                  <a:lnTo>
                    <a:pt x="13" y="77"/>
                  </a:lnTo>
                  <a:lnTo>
                    <a:pt x="19" y="64"/>
                  </a:lnTo>
                  <a:lnTo>
                    <a:pt x="26" y="52"/>
                  </a:lnTo>
                  <a:lnTo>
                    <a:pt x="39" y="45"/>
                  </a:lnTo>
                  <a:lnTo>
                    <a:pt x="52" y="39"/>
                  </a:lnTo>
                  <a:lnTo>
                    <a:pt x="58" y="26"/>
                  </a:lnTo>
                  <a:lnTo>
                    <a:pt x="71" y="26"/>
                  </a:lnTo>
                  <a:lnTo>
                    <a:pt x="84" y="26"/>
                  </a:lnTo>
                  <a:lnTo>
                    <a:pt x="97" y="19"/>
                  </a:lnTo>
                  <a:lnTo>
                    <a:pt x="110" y="13"/>
                  </a:lnTo>
                  <a:lnTo>
                    <a:pt x="122" y="13"/>
                  </a:lnTo>
                  <a:lnTo>
                    <a:pt x="135" y="6"/>
                  </a:lnTo>
                  <a:lnTo>
                    <a:pt x="148" y="0"/>
                  </a:lnTo>
                  <a:lnTo>
                    <a:pt x="161" y="0"/>
                  </a:lnTo>
                  <a:lnTo>
                    <a:pt x="174" y="0"/>
                  </a:lnTo>
                  <a:lnTo>
                    <a:pt x="187" y="6"/>
                  </a:lnTo>
                  <a:lnTo>
                    <a:pt x="193" y="19"/>
                  </a:lnTo>
                  <a:lnTo>
                    <a:pt x="206" y="26"/>
                  </a:lnTo>
                  <a:lnTo>
                    <a:pt x="219" y="32"/>
                  </a:lnTo>
                  <a:lnTo>
                    <a:pt x="232" y="39"/>
                  </a:lnTo>
                  <a:lnTo>
                    <a:pt x="238" y="52"/>
                  </a:lnTo>
                  <a:lnTo>
                    <a:pt x="251" y="58"/>
                  </a:lnTo>
                  <a:lnTo>
                    <a:pt x="258" y="71"/>
                  </a:lnTo>
                  <a:lnTo>
                    <a:pt x="264" y="84"/>
                  </a:lnTo>
                  <a:lnTo>
                    <a:pt x="271" y="97"/>
                  </a:lnTo>
                  <a:lnTo>
                    <a:pt x="271" y="109"/>
                  </a:lnTo>
                  <a:lnTo>
                    <a:pt x="277" y="122"/>
                  </a:lnTo>
                  <a:lnTo>
                    <a:pt x="271" y="135"/>
                  </a:lnTo>
                  <a:lnTo>
                    <a:pt x="271" y="148"/>
                  </a:lnTo>
                  <a:lnTo>
                    <a:pt x="264" y="161"/>
                  </a:lnTo>
                  <a:lnTo>
                    <a:pt x="264" y="174"/>
                  </a:lnTo>
                  <a:lnTo>
                    <a:pt x="258" y="193"/>
                  </a:lnTo>
                  <a:lnTo>
                    <a:pt x="251" y="206"/>
                  </a:lnTo>
                  <a:lnTo>
                    <a:pt x="245" y="219"/>
                  </a:lnTo>
                  <a:lnTo>
                    <a:pt x="232" y="225"/>
                  </a:lnTo>
                  <a:lnTo>
                    <a:pt x="219" y="232"/>
                  </a:lnTo>
                  <a:lnTo>
                    <a:pt x="206" y="238"/>
                  </a:lnTo>
                  <a:lnTo>
                    <a:pt x="193" y="238"/>
                  </a:lnTo>
                  <a:lnTo>
                    <a:pt x="180" y="245"/>
                  </a:lnTo>
                  <a:lnTo>
                    <a:pt x="167" y="245"/>
                  </a:lnTo>
                  <a:lnTo>
                    <a:pt x="161" y="258"/>
                  </a:lnTo>
                  <a:lnTo>
                    <a:pt x="148" y="264"/>
                  </a:lnTo>
                  <a:lnTo>
                    <a:pt x="135" y="264"/>
                  </a:lnTo>
                  <a:lnTo>
                    <a:pt x="122" y="264"/>
                  </a:lnTo>
                  <a:lnTo>
                    <a:pt x="116" y="264"/>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64" name="Freeform 22"/>
            <p:cNvSpPr>
              <a:spLocks/>
            </p:cNvSpPr>
            <p:nvPr/>
          </p:nvSpPr>
          <p:spPr bwMode="auto">
            <a:xfrm>
              <a:off x="2537" y="3629"/>
              <a:ext cx="265" cy="278"/>
            </a:xfrm>
            <a:custGeom>
              <a:avLst/>
              <a:gdLst>
                <a:gd name="T0" fmla="*/ 206 w 265"/>
                <a:gd name="T1" fmla="*/ 271 h 278"/>
                <a:gd name="T2" fmla="*/ 193 w 265"/>
                <a:gd name="T3" fmla="*/ 277 h 278"/>
                <a:gd name="T4" fmla="*/ 180 w 265"/>
                <a:gd name="T5" fmla="*/ 277 h 278"/>
                <a:gd name="T6" fmla="*/ 167 w 265"/>
                <a:gd name="T7" fmla="*/ 277 h 278"/>
                <a:gd name="T8" fmla="*/ 155 w 265"/>
                <a:gd name="T9" fmla="*/ 277 h 278"/>
                <a:gd name="T10" fmla="*/ 142 w 265"/>
                <a:gd name="T11" fmla="*/ 277 h 278"/>
                <a:gd name="T12" fmla="*/ 129 w 265"/>
                <a:gd name="T13" fmla="*/ 277 h 278"/>
                <a:gd name="T14" fmla="*/ 116 w 265"/>
                <a:gd name="T15" fmla="*/ 277 h 278"/>
                <a:gd name="T16" fmla="*/ 103 w 265"/>
                <a:gd name="T17" fmla="*/ 271 h 278"/>
                <a:gd name="T18" fmla="*/ 90 w 265"/>
                <a:gd name="T19" fmla="*/ 271 h 278"/>
                <a:gd name="T20" fmla="*/ 77 w 265"/>
                <a:gd name="T21" fmla="*/ 264 h 278"/>
                <a:gd name="T22" fmla="*/ 64 w 265"/>
                <a:gd name="T23" fmla="*/ 258 h 278"/>
                <a:gd name="T24" fmla="*/ 52 w 265"/>
                <a:gd name="T25" fmla="*/ 251 h 278"/>
                <a:gd name="T26" fmla="*/ 45 w 265"/>
                <a:gd name="T27" fmla="*/ 238 h 278"/>
                <a:gd name="T28" fmla="*/ 39 w 265"/>
                <a:gd name="T29" fmla="*/ 225 h 278"/>
                <a:gd name="T30" fmla="*/ 26 w 265"/>
                <a:gd name="T31" fmla="*/ 219 h 278"/>
                <a:gd name="T32" fmla="*/ 26 w 265"/>
                <a:gd name="T33" fmla="*/ 206 h 278"/>
                <a:gd name="T34" fmla="*/ 26 w 265"/>
                <a:gd name="T35" fmla="*/ 193 h 278"/>
                <a:gd name="T36" fmla="*/ 19 w 265"/>
                <a:gd name="T37" fmla="*/ 180 h 278"/>
                <a:gd name="T38" fmla="*/ 13 w 265"/>
                <a:gd name="T39" fmla="*/ 167 h 278"/>
                <a:gd name="T40" fmla="*/ 13 w 265"/>
                <a:gd name="T41" fmla="*/ 155 h 278"/>
                <a:gd name="T42" fmla="*/ 6 w 265"/>
                <a:gd name="T43" fmla="*/ 142 h 278"/>
                <a:gd name="T44" fmla="*/ 0 w 265"/>
                <a:gd name="T45" fmla="*/ 129 h 278"/>
                <a:gd name="T46" fmla="*/ 0 w 265"/>
                <a:gd name="T47" fmla="*/ 116 h 278"/>
                <a:gd name="T48" fmla="*/ 0 w 265"/>
                <a:gd name="T49" fmla="*/ 103 h 278"/>
                <a:gd name="T50" fmla="*/ 6 w 265"/>
                <a:gd name="T51" fmla="*/ 90 h 278"/>
                <a:gd name="T52" fmla="*/ 19 w 265"/>
                <a:gd name="T53" fmla="*/ 84 h 278"/>
                <a:gd name="T54" fmla="*/ 26 w 265"/>
                <a:gd name="T55" fmla="*/ 71 h 278"/>
                <a:gd name="T56" fmla="*/ 32 w 265"/>
                <a:gd name="T57" fmla="*/ 58 h 278"/>
                <a:gd name="T58" fmla="*/ 39 w 265"/>
                <a:gd name="T59" fmla="*/ 45 h 278"/>
                <a:gd name="T60" fmla="*/ 52 w 265"/>
                <a:gd name="T61" fmla="*/ 39 h 278"/>
                <a:gd name="T62" fmla="*/ 58 w 265"/>
                <a:gd name="T63" fmla="*/ 26 h 278"/>
                <a:gd name="T64" fmla="*/ 71 w 265"/>
                <a:gd name="T65" fmla="*/ 19 h 278"/>
                <a:gd name="T66" fmla="*/ 84 w 265"/>
                <a:gd name="T67" fmla="*/ 13 h 278"/>
                <a:gd name="T68" fmla="*/ 97 w 265"/>
                <a:gd name="T69" fmla="*/ 6 h 278"/>
                <a:gd name="T70" fmla="*/ 109 w 265"/>
                <a:gd name="T71" fmla="*/ 6 h 278"/>
                <a:gd name="T72" fmla="*/ 122 w 265"/>
                <a:gd name="T73" fmla="*/ 0 h 278"/>
                <a:gd name="T74" fmla="*/ 135 w 265"/>
                <a:gd name="T75" fmla="*/ 6 h 278"/>
                <a:gd name="T76" fmla="*/ 148 w 265"/>
                <a:gd name="T77" fmla="*/ 6 h 278"/>
                <a:gd name="T78" fmla="*/ 161 w 265"/>
                <a:gd name="T79" fmla="*/ 13 h 278"/>
                <a:gd name="T80" fmla="*/ 174 w 265"/>
                <a:gd name="T81" fmla="*/ 13 h 278"/>
                <a:gd name="T82" fmla="*/ 193 w 265"/>
                <a:gd name="T83" fmla="*/ 19 h 278"/>
                <a:gd name="T84" fmla="*/ 206 w 265"/>
                <a:gd name="T85" fmla="*/ 26 h 278"/>
                <a:gd name="T86" fmla="*/ 219 w 265"/>
                <a:gd name="T87" fmla="*/ 32 h 278"/>
                <a:gd name="T88" fmla="*/ 225 w 265"/>
                <a:gd name="T89" fmla="*/ 45 h 278"/>
                <a:gd name="T90" fmla="*/ 232 w 265"/>
                <a:gd name="T91" fmla="*/ 58 h 278"/>
                <a:gd name="T92" fmla="*/ 238 w 265"/>
                <a:gd name="T93" fmla="*/ 71 h 278"/>
                <a:gd name="T94" fmla="*/ 238 w 265"/>
                <a:gd name="T95" fmla="*/ 84 h 278"/>
                <a:gd name="T96" fmla="*/ 245 w 265"/>
                <a:gd name="T97" fmla="*/ 97 h 278"/>
                <a:gd name="T98" fmla="*/ 245 w 265"/>
                <a:gd name="T99" fmla="*/ 110 h 278"/>
                <a:gd name="T100" fmla="*/ 258 w 265"/>
                <a:gd name="T101" fmla="*/ 116 h 278"/>
                <a:gd name="T102" fmla="*/ 264 w 265"/>
                <a:gd name="T103" fmla="*/ 129 h 278"/>
                <a:gd name="T104" fmla="*/ 264 w 265"/>
                <a:gd name="T105" fmla="*/ 142 h 278"/>
                <a:gd name="T106" fmla="*/ 264 w 265"/>
                <a:gd name="T107" fmla="*/ 155 h 278"/>
                <a:gd name="T108" fmla="*/ 264 w 265"/>
                <a:gd name="T109" fmla="*/ 161 h 2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65"/>
                <a:gd name="T166" fmla="*/ 0 h 278"/>
                <a:gd name="T167" fmla="*/ 265 w 265"/>
                <a:gd name="T168" fmla="*/ 278 h 2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65" h="278">
                  <a:moveTo>
                    <a:pt x="206" y="271"/>
                  </a:moveTo>
                  <a:lnTo>
                    <a:pt x="193" y="277"/>
                  </a:lnTo>
                  <a:lnTo>
                    <a:pt x="180" y="277"/>
                  </a:lnTo>
                  <a:lnTo>
                    <a:pt x="167" y="277"/>
                  </a:lnTo>
                  <a:lnTo>
                    <a:pt x="155" y="277"/>
                  </a:lnTo>
                  <a:lnTo>
                    <a:pt x="142" y="277"/>
                  </a:lnTo>
                  <a:lnTo>
                    <a:pt x="129" y="277"/>
                  </a:lnTo>
                  <a:lnTo>
                    <a:pt x="116" y="277"/>
                  </a:lnTo>
                  <a:lnTo>
                    <a:pt x="103" y="271"/>
                  </a:lnTo>
                  <a:lnTo>
                    <a:pt x="90" y="271"/>
                  </a:lnTo>
                  <a:lnTo>
                    <a:pt x="77" y="264"/>
                  </a:lnTo>
                  <a:lnTo>
                    <a:pt x="64" y="258"/>
                  </a:lnTo>
                  <a:lnTo>
                    <a:pt x="52" y="251"/>
                  </a:lnTo>
                  <a:lnTo>
                    <a:pt x="45" y="238"/>
                  </a:lnTo>
                  <a:lnTo>
                    <a:pt x="39" y="225"/>
                  </a:lnTo>
                  <a:lnTo>
                    <a:pt x="26" y="219"/>
                  </a:lnTo>
                  <a:lnTo>
                    <a:pt x="26" y="206"/>
                  </a:lnTo>
                  <a:lnTo>
                    <a:pt x="26" y="193"/>
                  </a:lnTo>
                  <a:lnTo>
                    <a:pt x="19" y="180"/>
                  </a:lnTo>
                  <a:lnTo>
                    <a:pt x="13" y="167"/>
                  </a:lnTo>
                  <a:lnTo>
                    <a:pt x="13" y="155"/>
                  </a:lnTo>
                  <a:lnTo>
                    <a:pt x="6" y="142"/>
                  </a:lnTo>
                  <a:lnTo>
                    <a:pt x="0" y="129"/>
                  </a:lnTo>
                  <a:lnTo>
                    <a:pt x="0" y="116"/>
                  </a:lnTo>
                  <a:lnTo>
                    <a:pt x="0" y="103"/>
                  </a:lnTo>
                  <a:lnTo>
                    <a:pt x="6" y="90"/>
                  </a:lnTo>
                  <a:lnTo>
                    <a:pt x="19" y="84"/>
                  </a:lnTo>
                  <a:lnTo>
                    <a:pt x="26" y="71"/>
                  </a:lnTo>
                  <a:lnTo>
                    <a:pt x="32" y="58"/>
                  </a:lnTo>
                  <a:lnTo>
                    <a:pt x="39" y="45"/>
                  </a:lnTo>
                  <a:lnTo>
                    <a:pt x="52" y="39"/>
                  </a:lnTo>
                  <a:lnTo>
                    <a:pt x="58" y="26"/>
                  </a:lnTo>
                  <a:lnTo>
                    <a:pt x="71" y="19"/>
                  </a:lnTo>
                  <a:lnTo>
                    <a:pt x="84" y="13"/>
                  </a:lnTo>
                  <a:lnTo>
                    <a:pt x="97" y="6"/>
                  </a:lnTo>
                  <a:lnTo>
                    <a:pt x="109" y="6"/>
                  </a:lnTo>
                  <a:lnTo>
                    <a:pt x="122" y="0"/>
                  </a:lnTo>
                  <a:lnTo>
                    <a:pt x="135" y="6"/>
                  </a:lnTo>
                  <a:lnTo>
                    <a:pt x="148" y="6"/>
                  </a:lnTo>
                  <a:lnTo>
                    <a:pt x="161" y="13"/>
                  </a:lnTo>
                  <a:lnTo>
                    <a:pt x="174" y="13"/>
                  </a:lnTo>
                  <a:lnTo>
                    <a:pt x="193" y="19"/>
                  </a:lnTo>
                  <a:lnTo>
                    <a:pt x="206" y="26"/>
                  </a:lnTo>
                  <a:lnTo>
                    <a:pt x="219" y="32"/>
                  </a:lnTo>
                  <a:lnTo>
                    <a:pt x="225" y="45"/>
                  </a:lnTo>
                  <a:lnTo>
                    <a:pt x="232" y="58"/>
                  </a:lnTo>
                  <a:lnTo>
                    <a:pt x="238" y="71"/>
                  </a:lnTo>
                  <a:lnTo>
                    <a:pt x="238" y="84"/>
                  </a:lnTo>
                  <a:lnTo>
                    <a:pt x="245" y="97"/>
                  </a:lnTo>
                  <a:lnTo>
                    <a:pt x="245" y="110"/>
                  </a:lnTo>
                  <a:lnTo>
                    <a:pt x="258" y="116"/>
                  </a:lnTo>
                  <a:lnTo>
                    <a:pt x="264" y="129"/>
                  </a:lnTo>
                  <a:lnTo>
                    <a:pt x="264" y="142"/>
                  </a:lnTo>
                  <a:lnTo>
                    <a:pt x="264" y="155"/>
                  </a:lnTo>
                  <a:lnTo>
                    <a:pt x="264" y="161"/>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65" name="Line 23"/>
            <p:cNvSpPr>
              <a:spLocks noChangeShapeType="1"/>
            </p:cNvSpPr>
            <p:nvPr/>
          </p:nvSpPr>
          <p:spPr bwMode="auto">
            <a:xfrm>
              <a:off x="2898" y="2902"/>
              <a:ext cx="0" cy="74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6" name="Line 24"/>
            <p:cNvSpPr>
              <a:spLocks noChangeShapeType="1"/>
            </p:cNvSpPr>
            <p:nvPr/>
          </p:nvSpPr>
          <p:spPr bwMode="auto">
            <a:xfrm>
              <a:off x="3241" y="2642"/>
              <a:ext cx="661"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7" name="Oval 25"/>
            <p:cNvSpPr>
              <a:spLocks noChangeArrowheads="1"/>
            </p:cNvSpPr>
            <p:nvPr/>
          </p:nvSpPr>
          <p:spPr bwMode="auto">
            <a:xfrm>
              <a:off x="2758" y="2463"/>
              <a:ext cx="467"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1468" name="Line 26"/>
            <p:cNvSpPr>
              <a:spLocks noChangeShapeType="1"/>
            </p:cNvSpPr>
            <p:nvPr/>
          </p:nvSpPr>
          <p:spPr bwMode="auto">
            <a:xfrm flipV="1">
              <a:off x="3231" y="2914"/>
              <a:ext cx="889" cy="91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9" name="Rectangle 27"/>
            <p:cNvSpPr>
              <a:spLocks noChangeArrowheads="1"/>
            </p:cNvSpPr>
            <p:nvPr/>
          </p:nvSpPr>
          <p:spPr bwMode="auto">
            <a:xfrm>
              <a:off x="2941" y="3222"/>
              <a:ext cx="8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Remote Read</a:t>
              </a:r>
              <a:r>
                <a:rPr lang="en-US" altLang="zh-CN" sz="1400">
                  <a:latin typeface="Arial" panose="020B0604020202020204" pitchFamily="34" charset="0"/>
                </a:rPr>
                <a:t> </a:t>
              </a:r>
              <a:br>
                <a:rPr lang="en-US" altLang="zh-CN" sz="1400">
                  <a:latin typeface="Arial" panose="020B0604020202020204" pitchFamily="34" charset="0"/>
                </a:rPr>
              </a:br>
              <a:r>
                <a:rPr lang="en-US" altLang="zh-CN" sz="1400">
                  <a:latin typeface="Arial" panose="020B0604020202020204" pitchFamily="34" charset="0"/>
                </a:rPr>
                <a:t> Write Back</a:t>
              </a:r>
            </a:p>
          </p:txBody>
        </p:sp>
      </p:grpSp>
      <p:sp>
        <p:nvSpPr>
          <p:cNvPr id="61445" name="Oval 28"/>
          <p:cNvSpPr>
            <a:spLocks noChangeArrowheads="1"/>
          </p:cNvSpPr>
          <p:nvPr/>
        </p:nvSpPr>
        <p:spPr bwMode="auto">
          <a:xfrm>
            <a:off x="5334000" y="3505200"/>
            <a:ext cx="1295400" cy="381000"/>
          </a:xfrm>
          <a:prstGeom prst="ellipse">
            <a:avLst/>
          </a:prstGeom>
          <a:noFill/>
          <a:ln w="28575" cap="sq">
            <a:solidFill>
              <a:srgbClr val="00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1446" name="AutoShape 29"/>
          <p:cNvSpPr>
            <a:spLocks noChangeArrowheads="1"/>
          </p:cNvSpPr>
          <p:nvPr/>
        </p:nvSpPr>
        <p:spPr bwMode="auto">
          <a:xfrm>
            <a:off x="6553200" y="4724400"/>
            <a:ext cx="1524000" cy="685800"/>
          </a:xfrm>
          <a:prstGeom prst="parallelogram">
            <a:avLst>
              <a:gd name="adj" fmla="val 55556"/>
            </a:avLst>
          </a:prstGeom>
          <a:noFill/>
          <a:ln w="25400" cap="sq">
            <a:solidFill>
              <a:srgbClr val="00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a:noFill/>
        </p:spPr>
        <p:txBody>
          <a:bodyPr lIns="90488" tIns="44450" rIns="90488" bIns="44450"/>
          <a:lstStyle/>
          <a:p>
            <a:pPr eaLnBrk="1" hangingPunct="1"/>
            <a:r>
              <a:rPr lang="en-US" altLang="en-US" smtClean="0"/>
              <a:t>Example:step 5 </a:t>
            </a:r>
          </a:p>
        </p:txBody>
      </p:sp>
      <p:graphicFrame>
        <p:nvGraphicFramePr>
          <p:cNvPr id="62467" name="Object 3">
            <a:hlinkClick r:id="" action="ppaction://ole?verb=0"/>
          </p:cNvPr>
          <p:cNvGraphicFramePr>
            <a:graphicFrameLocks/>
          </p:cNvGraphicFramePr>
          <p:nvPr/>
        </p:nvGraphicFramePr>
        <p:xfrm>
          <a:off x="-3175" y="1371600"/>
          <a:ext cx="9147175" cy="2133600"/>
        </p:xfrm>
        <a:graphic>
          <a:graphicData uri="http://schemas.openxmlformats.org/presentationml/2006/ole">
            <mc:AlternateContent xmlns:mc="http://schemas.openxmlformats.org/markup-compatibility/2006">
              <mc:Choice xmlns:v="urn:schemas-microsoft-com:vml" Requires="v">
                <p:oleObj spid="_x0000_s62499" name="Worksheet" r:id="rId4" imgW="11722100" imgH="2679700" progId="Excel.Sheet.8">
                  <p:embed/>
                </p:oleObj>
              </mc:Choice>
              <mc:Fallback>
                <p:oleObj name="Worksheet" r:id="rId4" imgW="11722100" imgH="2679700" progId="Excel.Shee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 y="1371600"/>
                        <a:ext cx="9147175" cy="2133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2468" name="Group 4"/>
          <p:cNvGrpSpPr>
            <a:grpSpLocks/>
          </p:cNvGrpSpPr>
          <p:nvPr/>
        </p:nvGrpSpPr>
        <p:grpSpPr bwMode="auto">
          <a:xfrm>
            <a:off x="3124200" y="3505200"/>
            <a:ext cx="5168900" cy="3171825"/>
            <a:chOff x="2048" y="2225"/>
            <a:chExt cx="3256" cy="1998"/>
          </a:xfrm>
        </p:grpSpPr>
        <p:sp>
          <p:nvSpPr>
            <p:cNvPr id="62473" name="Rectangle 5"/>
            <p:cNvSpPr>
              <a:spLocks noChangeArrowheads="1"/>
            </p:cNvSpPr>
            <p:nvPr/>
          </p:nvSpPr>
          <p:spPr bwMode="auto">
            <a:xfrm>
              <a:off x="2326" y="3010"/>
              <a:ext cx="655"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Remote</a:t>
              </a:r>
            </a:p>
            <a:p>
              <a:pPr algn="r">
                <a:spcBef>
                  <a:spcPct val="0"/>
                </a:spcBef>
                <a:buClrTx/>
                <a:buSzTx/>
                <a:buFontTx/>
                <a:buNone/>
              </a:pPr>
              <a:r>
                <a:rPr lang="en-US" altLang="zh-CN" sz="1400" b="1">
                  <a:solidFill>
                    <a:srgbClr val="FF0000"/>
                  </a:solidFill>
                  <a:latin typeface="Arial" panose="020B0604020202020204" pitchFamily="34" charset="0"/>
                </a:rPr>
                <a:t> Write</a:t>
              </a:r>
            </a:p>
            <a:p>
              <a:pPr algn="r">
                <a:spcBef>
                  <a:spcPct val="0"/>
                </a:spcBef>
                <a:buClrTx/>
                <a:buSzTx/>
                <a:buFontTx/>
                <a:buNone/>
              </a:pPr>
              <a:r>
                <a:rPr lang="en-US" altLang="zh-CN" sz="1400">
                  <a:latin typeface="Arial" panose="020B0604020202020204" pitchFamily="34" charset="0"/>
                </a:rPr>
                <a:t>Write Back</a:t>
              </a:r>
            </a:p>
          </p:txBody>
        </p:sp>
        <p:sp>
          <p:nvSpPr>
            <p:cNvPr id="62474" name="Rectangle 6"/>
            <p:cNvSpPr>
              <a:spLocks noChangeArrowheads="1"/>
            </p:cNvSpPr>
            <p:nvPr/>
          </p:nvSpPr>
          <p:spPr bwMode="auto">
            <a:xfrm>
              <a:off x="2898" y="2304"/>
              <a:ext cx="1432"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b="1">
                  <a:solidFill>
                    <a:srgbClr val="FF0000"/>
                  </a:solidFill>
                  <a:latin typeface="Arial" panose="020B0604020202020204" pitchFamily="34" charset="0"/>
                </a:rPr>
                <a:t>Remote Write</a:t>
              </a:r>
              <a:r>
                <a:rPr lang="en-US" altLang="zh-CN" sz="1400" b="1">
                  <a:solidFill>
                    <a:schemeClr val="hlink"/>
                  </a:solidFill>
                  <a:latin typeface="Arial" panose="020B0604020202020204" pitchFamily="34" charset="0"/>
                </a:rPr>
                <a:t> </a:t>
              </a:r>
              <a:br>
                <a:rPr lang="en-US" altLang="zh-CN" sz="1400" b="1">
                  <a:solidFill>
                    <a:schemeClr val="hlink"/>
                  </a:solidFill>
                  <a:latin typeface="Arial" panose="020B0604020202020204" pitchFamily="34" charset="0"/>
                </a:rPr>
              </a:br>
              <a:endParaRPr lang="en-US" altLang="zh-CN" sz="1400" b="1">
                <a:solidFill>
                  <a:schemeClr val="accent1"/>
                </a:solidFill>
                <a:latin typeface="Arial" panose="020B0604020202020204" pitchFamily="34" charset="0"/>
              </a:endParaRPr>
            </a:p>
          </p:txBody>
        </p:sp>
        <p:sp>
          <p:nvSpPr>
            <p:cNvPr id="62475" name="Rectangle 7"/>
            <p:cNvSpPr>
              <a:spLocks noChangeArrowheads="1"/>
            </p:cNvSpPr>
            <p:nvPr/>
          </p:nvSpPr>
          <p:spPr bwMode="auto">
            <a:xfrm>
              <a:off x="2643" y="2328"/>
              <a:ext cx="2" cy="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476" name="Rectangle 8"/>
            <p:cNvSpPr>
              <a:spLocks noChangeArrowheads="1"/>
            </p:cNvSpPr>
            <p:nvPr/>
          </p:nvSpPr>
          <p:spPr bwMode="auto">
            <a:xfrm>
              <a:off x="2829" y="2568"/>
              <a:ext cx="437"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latin typeface="Arial" panose="020B0604020202020204" pitchFamily="34" charset="0"/>
                </a:rPr>
                <a:t>Invalid</a:t>
              </a:r>
            </a:p>
          </p:txBody>
        </p:sp>
        <p:sp>
          <p:nvSpPr>
            <p:cNvPr id="62477" name="Rectangle 9"/>
            <p:cNvSpPr>
              <a:spLocks noChangeArrowheads="1"/>
            </p:cNvSpPr>
            <p:nvPr/>
          </p:nvSpPr>
          <p:spPr bwMode="auto">
            <a:xfrm>
              <a:off x="3787" y="2529"/>
              <a:ext cx="82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Shared</a:t>
              </a:r>
            </a:p>
            <a:p>
              <a:pPr algn="ctr">
                <a:spcBef>
                  <a:spcPct val="0"/>
                </a:spcBef>
                <a:buClrTx/>
                <a:buSzTx/>
                <a:buFontTx/>
                <a:buNone/>
              </a:pPr>
              <a:endParaRPr lang="en-US" altLang="zh-CN" sz="1400">
                <a:latin typeface="Arial" panose="020B0604020202020204" pitchFamily="34" charset="0"/>
              </a:endParaRPr>
            </a:p>
          </p:txBody>
        </p:sp>
        <p:sp>
          <p:nvSpPr>
            <p:cNvPr id="62478" name="Rectangle 10"/>
            <p:cNvSpPr>
              <a:spLocks noChangeArrowheads="1"/>
            </p:cNvSpPr>
            <p:nvPr/>
          </p:nvSpPr>
          <p:spPr bwMode="auto">
            <a:xfrm>
              <a:off x="2634" y="3731"/>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400">
                  <a:latin typeface="Arial" panose="020B0604020202020204" pitchFamily="34" charset="0"/>
                </a:rPr>
                <a:t>Exclusive</a:t>
              </a:r>
            </a:p>
            <a:p>
              <a:pPr algn="ctr">
                <a:spcBef>
                  <a:spcPct val="0"/>
                </a:spcBef>
                <a:buClrTx/>
                <a:buSzTx/>
                <a:buFontTx/>
                <a:buNone/>
              </a:pPr>
              <a:endParaRPr lang="en-US" altLang="zh-CN" sz="1400">
                <a:latin typeface="Arial" panose="020B0604020202020204" pitchFamily="34" charset="0"/>
              </a:endParaRPr>
            </a:p>
          </p:txBody>
        </p:sp>
        <p:sp>
          <p:nvSpPr>
            <p:cNvPr id="62479" name="Rectangle 11"/>
            <p:cNvSpPr>
              <a:spLocks noChangeArrowheads="1"/>
            </p:cNvSpPr>
            <p:nvPr/>
          </p:nvSpPr>
          <p:spPr bwMode="auto">
            <a:xfrm>
              <a:off x="4482" y="2266"/>
              <a:ext cx="822" cy="19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p>
          </p:txBody>
        </p:sp>
        <p:sp>
          <p:nvSpPr>
            <p:cNvPr id="62480" name="Rectangle 12"/>
            <p:cNvSpPr>
              <a:spLocks noChangeArrowheads="1"/>
            </p:cNvSpPr>
            <p:nvPr/>
          </p:nvSpPr>
          <p:spPr bwMode="auto">
            <a:xfrm>
              <a:off x="3253" y="2694"/>
              <a:ext cx="7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Read</a:t>
              </a:r>
              <a:r>
                <a:rPr lang="en-US" altLang="zh-CN" sz="1400">
                  <a:solidFill>
                    <a:srgbClr val="FF0000"/>
                  </a:solidFill>
                  <a:latin typeface="Arial" panose="020B0604020202020204" pitchFamily="34" charset="0"/>
                </a:rPr>
                <a:t> </a:t>
              </a:r>
              <a:br>
                <a:rPr lang="en-US" altLang="zh-CN" sz="1400">
                  <a:solidFill>
                    <a:srgbClr val="FF0000"/>
                  </a:solidFill>
                  <a:latin typeface="Arial" panose="020B0604020202020204" pitchFamily="34" charset="0"/>
                </a:rPr>
              </a:br>
              <a:r>
                <a:rPr lang="en-US" altLang="zh-CN" sz="1400">
                  <a:latin typeface="Arial" panose="020B0604020202020204" pitchFamily="34" charset="0"/>
                </a:rPr>
                <a:t>miss on bus</a:t>
              </a:r>
            </a:p>
          </p:txBody>
        </p:sp>
        <p:sp>
          <p:nvSpPr>
            <p:cNvPr id="62481" name="Rectangle 13"/>
            <p:cNvSpPr>
              <a:spLocks noChangeArrowheads="1"/>
            </p:cNvSpPr>
            <p:nvPr/>
          </p:nvSpPr>
          <p:spPr bwMode="auto">
            <a:xfrm>
              <a:off x="2994" y="2913"/>
              <a:ext cx="76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Write </a:t>
              </a:r>
              <a:r>
                <a:rPr lang="en-US" altLang="zh-CN" sz="1400" b="1">
                  <a:latin typeface="Arial" panose="020B0604020202020204" pitchFamily="34" charset="0"/>
                </a:rPr>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62482" name="Rectangle 14"/>
            <p:cNvSpPr>
              <a:spLocks noChangeArrowheads="1"/>
            </p:cNvSpPr>
            <p:nvPr/>
          </p:nvSpPr>
          <p:spPr bwMode="auto">
            <a:xfrm>
              <a:off x="4029" y="3012"/>
              <a:ext cx="771" cy="45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400" b="1">
                  <a:solidFill>
                    <a:srgbClr val="FF0000"/>
                  </a:solidFill>
                  <a:latin typeface="Arial" panose="020B0604020202020204" pitchFamily="34" charset="0"/>
                </a:rPr>
                <a:t>CPU Write</a:t>
              </a:r>
            </a:p>
            <a:p>
              <a:pPr algn="r">
                <a:spcBef>
                  <a:spcPct val="0"/>
                </a:spcBef>
                <a:buClrTx/>
                <a:buSzTx/>
                <a:buFontTx/>
                <a:buNone/>
              </a:pPr>
              <a:r>
                <a:rPr lang="en-US" altLang="zh-CN" sz="1400" b="1">
                  <a:latin typeface="Arial" panose="020B0604020202020204" pitchFamily="34" charset="0"/>
                </a:rPr>
                <a:t>Place Write </a:t>
              </a:r>
              <a:br>
                <a:rPr lang="en-US" altLang="zh-CN" sz="1400" b="1">
                  <a:latin typeface="Arial" panose="020B0604020202020204" pitchFamily="34" charset="0"/>
                </a:rPr>
              </a:br>
              <a:r>
                <a:rPr lang="en-US" altLang="zh-CN" sz="1400" b="1">
                  <a:latin typeface="Arial" panose="020B0604020202020204" pitchFamily="34" charset="0"/>
                </a:rPr>
                <a:t>Miss on Bus</a:t>
              </a:r>
            </a:p>
          </p:txBody>
        </p:sp>
        <p:sp>
          <p:nvSpPr>
            <p:cNvPr id="62483" name="Rectangle 15"/>
            <p:cNvSpPr>
              <a:spLocks noChangeArrowheads="1"/>
            </p:cNvSpPr>
            <p:nvPr/>
          </p:nvSpPr>
          <p:spPr bwMode="auto">
            <a:xfrm>
              <a:off x="2048" y="3899"/>
              <a:ext cx="810"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CPU read hit</a:t>
              </a:r>
              <a:endParaRPr lang="en-US" altLang="zh-CN" sz="1400">
                <a:solidFill>
                  <a:srgbClr val="FF0000"/>
                </a:solidFill>
                <a:latin typeface="Arial" panose="020B0604020202020204" pitchFamily="34" charset="0"/>
              </a:endParaRPr>
            </a:p>
            <a:p>
              <a:pPr>
                <a:spcBef>
                  <a:spcPct val="0"/>
                </a:spcBef>
                <a:buClrTx/>
                <a:buSzTx/>
                <a:buFontTx/>
                <a:buNone/>
              </a:pPr>
              <a:r>
                <a:rPr lang="en-US" altLang="zh-CN" sz="1400" b="1">
                  <a:solidFill>
                    <a:srgbClr val="FF0000"/>
                  </a:solidFill>
                  <a:latin typeface="Arial" panose="020B0604020202020204" pitchFamily="34" charset="0"/>
                </a:rPr>
                <a:t>CPU write hit</a:t>
              </a:r>
            </a:p>
          </p:txBody>
        </p:sp>
        <p:sp>
          <p:nvSpPr>
            <p:cNvPr id="62484" name="Oval 16"/>
            <p:cNvSpPr>
              <a:spLocks noChangeArrowheads="1"/>
            </p:cNvSpPr>
            <p:nvPr/>
          </p:nvSpPr>
          <p:spPr bwMode="auto">
            <a:xfrm>
              <a:off x="3953" y="2439"/>
              <a:ext cx="468"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485" name="Oval 17"/>
            <p:cNvSpPr>
              <a:spLocks noChangeArrowheads="1"/>
            </p:cNvSpPr>
            <p:nvPr/>
          </p:nvSpPr>
          <p:spPr bwMode="auto">
            <a:xfrm>
              <a:off x="2806" y="3619"/>
              <a:ext cx="467" cy="4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486" name="Line 18"/>
            <p:cNvSpPr>
              <a:spLocks noChangeShapeType="1"/>
            </p:cNvSpPr>
            <p:nvPr/>
          </p:nvSpPr>
          <p:spPr bwMode="auto">
            <a:xfrm>
              <a:off x="3289" y="2689"/>
              <a:ext cx="661"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7" name="Line 19"/>
            <p:cNvSpPr>
              <a:spLocks noChangeShapeType="1"/>
            </p:cNvSpPr>
            <p:nvPr/>
          </p:nvSpPr>
          <p:spPr bwMode="auto">
            <a:xfrm>
              <a:off x="3030" y="2897"/>
              <a:ext cx="0" cy="7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8" name="Line 20"/>
            <p:cNvSpPr>
              <a:spLocks noChangeShapeType="1"/>
            </p:cNvSpPr>
            <p:nvPr/>
          </p:nvSpPr>
          <p:spPr bwMode="auto">
            <a:xfrm flipV="1">
              <a:off x="3284" y="2890"/>
              <a:ext cx="980" cy="101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9" name="Freeform 21"/>
            <p:cNvSpPr>
              <a:spLocks/>
            </p:cNvSpPr>
            <p:nvPr/>
          </p:nvSpPr>
          <p:spPr bwMode="auto">
            <a:xfrm>
              <a:off x="4210" y="2225"/>
              <a:ext cx="278" cy="265"/>
            </a:xfrm>
            <a:custGeom>
              <a:avLst/>
              <a:gdLst>
                <a:gd name="T0" fmla="*/ 6 w 278"/>
                <a:gd name="T1" fmla="*/ 206 h 265"/>
                <a:gd name="T2" fmla="*/ 0 w 278"/>
                <a:gd name="T3" fmla="*/ 193 h 265"/>
                <a:gd name="T4" fmla="*/ 0 w 278"/>
                <a:gd name="T5" fmla="*/ 180 h 265"/>
                <a:gd name="T6" fmla="*/ 0 w 278"/>
                <a:gd name="T7" fmla="*/ 167 h 265"/>
                <a:gd name="T8" fmla="*/ 0 w 278"/>
                <a:gd name="T9" fmla="*/ 155 h 265"/>
                <a:gd name="T10" fmla="*/ 0 w 278"/>
                <a:gd name="T11" fmla="*/ 142 h 265"/>
                <a:gd name="T12" fmla="*/ 0 w 278"/>
                <a:gd name="T13" fmla="*/ 129 h 265"/>
                <a:gd name="T14" fmla="*/ 0 w 278"/>
                <a:gd name="T15" fmla="*/ 116 h 265"/>
                <a:gd name="T16" fmla="*/ 6 w 278"/>
                <a:gd name="T17" fmla="*/ 103 h 265"/>
                <a:gd name="T18" fmla="*/ 6 w 278"/>
                <a:gd name="T19" fmla="*/ 90 h 265"/>
                <a:gd name="T20" fmla="*/ 13 w 278"/>
                <a:gd name="T21" fmla="*/ 77 h 265"/>
                <a:gd name="T22" fmla="*/ 19 w 278"/>
                <a:gd name="T23" fmla="*/ 64 h 265"/>
                <a:gd name="T24" fmla="*/ 26 w 278"/>
                <a:gd name="T25" fmla="*/ 52 h 265"/>
                <a:gd name="T26" fmla="*/ 39 w 278"/>
                <a:gd name="T27" fmla="*/ 45 h 265"/>
                <a:gd name="T28" fmla="*/ 52 w 278"/>
                <a:gd name="T29" fmla="*/ 39 h 265"/>
                <a:gd name="T30" fmla="*/ 58 w 278"/>
                <a:gd name="T31" fmla="*/ 26 h 265"/>
                <a:gd name="T32" fmla="*/ 71 w 278"/>
                <a:gd name="T33" fmla="*/ 26 h 265"/>
                <a:gd name="T34" fmla="*/ 84 w 278"/>
                <a:gd name="T35" fmla="*/ 26 h 265"/>
                <a:gd name="T36" fmla="*/ 97 w 278"/>
                <a:gd name="T37" fmla="*/ 19 h 265"/>
                <a:gd name="T38" fmla="*/ 110 w 278"/>
                <a:gd name="T39" fmla="*/ 13 h 265"/>
                <a:gd name="T40" fmla="*/ 122 w 278"/>
                <a:gd name="T41" fmla="*/ 13 h 265"/>
                <a:gd name="T42" fmla="*/ 135 w 278"/>
                <a:gd name="T43" fmla="*/ 6 h 265"/>
                <a:gd name="T44" fmla="*/ 148 w 278"/>
                <a:gd name="T45" fmla="*/ 0 h 265"/>
                <a:gd name="T46" fmla="*/ 161 w 278"/>
                <a:gd name="T47" fmla="*/ 0 h 265"/>
                <a:gd name="T48" fmla="*/ 174 w 278"/>
                <a:gd name="T49" fmla="*/ 0 h 265"/>
                <a:gd name="T50" fmla="*/ 187 w 278"/>
                <a:gd name="T51" fmla="*/ 6 h 265"/>
                <a:gd name="T52" fmla="*/ 193 w 278"/>
                <a:gd name="T53" fmla="*/ 19 h 265"/>
                <a:gd name="T54" fmla="*/ 206 w 278"/>
                <a:gd name="T55" fmla="*/ 26 h 265"/>
                <a:gd name="T56" fmla="*/ 219 w 278"/>
                <a:gd name="T57" fmla="*/ 32 h 265"/>
                <a:gd name="T58" fmla="*/ 232 w 278"/>
                <a:gd name="T59" fmla="*/ 39 h 265"/>
                <a:gd name="T60" fmla="*/ 238 w 278"/>
                <a:gd name="T61" fmla="*/ 52 h 265"/>
                <a:gd name="T62" fmla="*/ 251 w 278"/>
                <a:gd name="T63" fmla="*/ 58 h 265"/>
                <a:gd name="T64" fmla="*/ 258 w 278"/>
                <a:gd name="T65" fmla="*/ 71 h 265"/>
                <a:gd name="T66" fmla="*/ 264 w 278"/>
                <a:gd name="T67" fmla="*/ 84 h 265"/>
                <a:gd name="T68" fmla="*/ 271 w 278"/>
                <a:gd name="T69" fmla="*/ 97 h 265"/>
                <a:gd name="T70" fmla="*/ 271 w 278"/>
                <a:gd name="T71" fmla="*/ 109 h 265"/>
                <a:gd name="T72" fmla="*/ 277 w 278"/>
                <a:gd name="T73" fmla="*/ 122 h 265"/>
                <a:gd name="T74" fmla="*/ 271 w 278"/>
                <a:gd name="T75" fmla="*/ 135 h 265"/>
                <a:gd name="T76" fmla="*/ 271 w 278"/>
                <a:gd name="T77" fmla="*/ 148 h 265"/>
                <a:gd name="T78" fmla="*/ 264 w 278"/>
                <a:gd name="T79" fmla="*/ 161 h 265"/>
                <a:gd name="T80" fmla="*/ 264 w 278"/>
                <a:gd name="T81" fmla="*/ 174 h 265"/>
                <a:gd name="T82" fmla="*/ 258 w 278"/>
                <a:gd name="T83" fmla="*/ 193 h 265"/>
                <a:gd name="T84" fmla="*/ 251 w 278"/>
                <a:gd name="T85" fmla="*/ 206 h 265"/>
                <a:gd name="T86" fmla="*/ 245 w 278"/>
                <a:gd name="T87" fmla="*/ 219 h 265"/>
                <a:gd name="T88" fmla="*/ 232 w 278"/>
                <a:gd name="T89" fmla="*/ 225 h 265"/>
                <a:gd name="T90" fmla="*/ 219 w 278"/>
                <a:gd name="T91" fmla="*/ 232 h 265"/>
                <a:gd name="T92" fmla="*/ 206 w 278"/>
                <a:gd name="T93" fmla="*/ 238 h 265"/>
                <a:gd name="T94" fmla="*/ 193 w 278"/>
                <a:gd name="T95" fmla="*/ 238 h 265"/>
                <a:gd name="T96" fmla="*/ 180 w 278"/>
                <a:gd name="T97" fmla="*/ 245 h 265"/>
                <a:gd name="T98" fmla="*/ 167 w 278"/>
                <a:gd name="T99" fmla="*/ 245 h 265"/>
                <a:gd name="T100" fmla="*/ 161 w 278"/>
                <a:gd name="T101" fmla="*/ 258 h 265"/>
                <a:gd name="T102" fmla="*/ 148 w 278"/>
                <a:gd name="T103" fmla="*/ 264 h 265"/>
                <a:gd name="T104" fmla="*/ 135 w 278"/>
                <a:gd name="T105" fmla="*/ 264 h 265"/>
                <a:gd name="T106" fmla="*/ 122 w 278"/>
                <a:gd name="T107" fmla="*/ 264 h 265"/>
                <a:gd name="T108" fmla="*/ 116 w 278"/>
                <a:gd name="T109" fmla="*/ 264 h 2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8"/>
                <a:gd name="T166" fmla="*/ 0 h 265"/>
                <a:gd name="T167" fmla="*/ 278 w 278"/>
                <a:gd name="T168" fmla="*/ 265 h 2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8" h="265">
                  <a:moveTo>
                    <a:pt x="6" y="206"/>
                  </a:moveTo>
                  <a:lnTo>
                    <a:pt x="0" y="193"/>
                  </a:lnTo>
                  <a:lnTo>
                    <a:pt x="0" y="180"/>
                  </a:lnTo>
                  <a:lnTo>
                    <a:pt x="0" y="167"/>
                  </a:lnTo>
                  <a:lnTo>
                    <a:pt x="0" y="155"/>
                  </a:lnTo>
                  <a:lnTo>
                    <a:pt x="0" y="142"/>
                  </a:lnTo>
                  <a:lnTo>
                    <a:pt x="0" y="129"/>
                  </a:lnTo>
                  <a:lnTo>
                    <a:pt x="0" y="116"/>
                  </a:lnTo>
                  <a:lnTo>
                    <a:pt x="6" y="103"/>
                  </a:lnTo>
                  <a:lnTo>
                    <a:pt x="6" y="90"/>
                  </a:lnTo>
                  <a:lnTo>
                    <a:pt x="13" y="77"/>
                  </a:lnTo>
                  <a:lnTo>
                    <a:pt x="19" y="64"/>
                  </a:lnTo>
                  <a:lnTo>
                    <a:pt x="26" y="52"/>
                  </a:lnTo>
                  <a:lnTo>
                    <a:pt x="39" y="45"/>
                  </a:lnTo>
                  <a:lnTo>
                    <a:pt x="52" y="39"/>
                  </a:lnTo>
                  <a:lnTo>
                    <a:pt x="58" y="26"/>
                  </a:lnTo>
                  <a:lnTo>
                    <a:pt x="71" y="26"/>
                  </a:lnTo>
                  <a:lnTo>
                    <a:pt x="84" y="26"/>
                  </a:lnTo>
                  <a:lnTo>
                    <a:pt x="97" y="19"/>
                  </a:lnTo>
                  <a:lnTo>
                    <a:pt x="110" y="13"/>
                  </a:lnTo>
                  <a:lnTo>
                    <a:pt x="122" y="13"/>
                  </a:lnTo>
                  <a:lnTo>
                    <a:pt x="135" y="6"/>
                  </a:lnTo>
                  <a:lnTo>
                    <a:pt x="148" y="0"/>
                  </a:lnTo>
                  <a:lnTo>
                    <a:pt x="161" y="0"/>
                  </a:lnTo>
                  <a:lnTo>
                    <a:pt x="174" y="0"/>
                  </a:lnTo>
                  <a:lnTo>
                    <a:pt x="187" y="6"/>
                  </a:lnTo>
                  <a:lnTo>
                    <a:pt x="193" y="19"/>
                  </a:lnTo>
                  <a:lnTo>
                    <a:pt x="206" y="26"/>
                  </a:lnTo>
                  <a:lnTo>
                    <a:pt x="219" y="32"/>
                  </a:lnTo>
                  <a:lnTo>
                    <a:pt x="232" y="39"/>
                  </a:lnTo>
                  <a:lnTo>
                    <a:pt x="238" y="52"/>
                  </a:lnTo>
                  <a:lnTo>
                    <a:pt x="251" y="58"/>
                  </a:lnTo>
                  <a:lnTo>
                    <a:pt x="258" y="71"/>
                  </a:lnTo>
                  <a:lnTo>
                    <a:pt x="264" y="84"/>
                  </a:lnTo>
                  <a:lnTo>
                    <a:pt x="271" y="97"/>
                  </a:lnTo>
                  <a:lnTo>
                    <a:pt x="271" y="109"/>
                  </a:lnTo>
                  <a:lnTo>
                    <a:pt x="277" y="122"/>
                  </a:lnTo>
                  <a:lnTo>
                    <a:pt x="271" y="135"/>
                  </a:lnTo>
                  <a:lnTo>
                    <a:pt x="271" y="148"/>
                  </a:lnTo>
                  <a:lnTo>
                    <a:pt x="264" y="161"/>
                  </a:lnTo>
                  <a:lnTo>
                    <a:pt x="264" y="174"/>
                  </a:lnTo>
                  <a:lnTo>
                    <a:pt x="258" y="193"/>
                  </a:lnTo>
                  <a:lnTo>
                    <a:pt x="251" y="206"/>
                  </a:lnTo>
                  <a:lnTo>
                    <a:pt x="245" y="219"/>
                  </a:lnTo>
                  <a:lnTo>
                    <a:pt x="232" y="225"/>
                  </a:lnTo>
                  <a:lnTo>
                    <a:pt x="219" y="232"/>
                  </a:lnTo>
                  <a:lnTo>
                    <a:pt x="206" y="238"/>
                  </a:lnTo>
                  <a:lnTo>
                    <a:pt x="193" y="238"/>
                  </a:lnTo>
                  <a:lnTo>
                    <a:pt x="180" y="245"/>
                  </a:lnTo>
                  <a:lnTo>
                    <a:pt x="167" y="245"/>
                  </a:lnTo>
                  <a:lnTo>
                    <a:pt x="161" y="258"/>
                  </a:lnTo>
                  <a:lnTo>
                    <a:pt x="148" y="264"/>
                  </a:lnTo>
                  <a:lnTo>
                    <a:pt x="135" y="264"/>
                  </a:lnTo>
                  <a:lnTo>
                    <a:pt x="122" y="264"/>
                  </a:lnTo>
                  <a:lnTo>
                    <a:pt x="116" y="264"/>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90" name="Freeform 22"/>
            <p:cNvSpPr>
              <a:spLocks/>
            </p:cNvSpPr>
            <p:nvPr/>
          </p:nvSpPr>
          <p:spPr bwMode="auto">
            <a:xfrm>
              <a:off x="2585" y="3605"/>
              <a:ext cx="265" cy="278"/>
            </a:xfrm>
            <a:custGeom>
              <a:avLst/>
              <a:gdLst>
                <a:gd name="T0" fmla="*/ 206 w 265"/>
                <a:gd name="T1" fmla="*/ 271 h 278"/>
                <a:gd name="T2" fmla="*/ 193 w 265"/>
                <a:gd name="T3" fmla="*/ 277 h 278"/>
                <a:gd name="T4" fmla="*/ 180 w 265"/>
                <a:gd name="T5" fmla="*/ 277 h 278"/>
                <a:gd name="T6" fmla="*/ 167 w 265"/>
                <a:gd name="T7" fmla="*/ 277 h 278"/>
                <a:gd name="T8" fmla="*/ 155 w 265"/>
                <a:gd name="T9" fmla="*/ 277 h 278"/>
                <a:gd name="T10" fmla="*/ 142 w 265"/>
                <a:gd name="T11" fmla="*/ 277 h 278"/>
                <a:gd name="T12" fmla="*/ 129 w 265"/>
                <a:gd name="T13" fmla="*/ 277 h 278"/>
                <a:gd name="T14" fmla="*/ 116 w 265"/>
                <a:gd name="T15" fmla="*/ 277 h 278"/>
                <a:gd name="T16" fmla="*/ 103 w 265"/>
                <a:gd name="T17" fmla="*/ 271 h 278"/>
                <a:gd name="T18" fmla="*/ 90 w 265"/>
                <a:gd name="T19" fmla="*/ 271 h 278"/>
                <a:gd name="T20" fmla="*/ 77 w 265"/>
                <a:gd name="T21" fmla="*/ 264 h 278"/>
                <a:gd name="T22" fmla="*/ 64 w 265"/>
                <a:gd name="T23" fmla="*/ 258 h 278"/>
                <a:gd name="T24" fmla="*/ 52 w 265"/>
                <a:gd name="T25" fmla="*/ 251 h 278"/>
                <a:gd name="T26" fmla="*/ 45 w 265"/>
                <a:gd name="T27" fmla="*/ 238 h 278"/>
                <a:gd name="T28" fmla="*/ 39 w 265"/>
                <a:gd name="T29" fmla="*/ 225 h 278"/>
                <a:gd name="T30" fmla="*/ 26 w 265"/>
                <a:gd name="T31" fmla="*/ 219 h 278"/>
                <a:gd name="T32" fmla="*/ 26 w 265"/>
                <a:gd name="T33" fmla="*/ 206 h 278"/>
                <a:gd name="T34" fmla="*/ 26 w 265"/>
                <a:gd name="T35" fmla="*/ 193 h 278"/>
                <a:gd name="T36" fmla="*/ 19 w 265"/>
                <a:gd name="T37" fmla="*/ 180 h 278"/>
                <a:gd name="T38" fmla="*/ 13 w 265"/>
                <a:gd name="T39" fmla="*/ 167 h 278"/>
                <a:gd name="T40" fmla="*/ 13 w 265"/>
                <a:gd name="T41" fmla="*/ 155 h 278"/>
                <a:gd name="T42" fmla="*/ 6 w 265"/>
                <a:gd name="T43" fmla="*/ 142 h 278"/>
                <a:gd name="T44" fmla="*/ 0 w 265"/>
                <a:gd name="T45" fmla="*/ 129 h 278"/>
                <a:gd name="T46" fmla="*/ 0 w 265"/>
                <a:gd name="T47" fmla="*/ 116 h 278"/>
                <a:gd name="T48" fmla="*/ 0 w 265"/>
                <a:gd name="T49" fmla="*/ 103 h 278"/>
                <a:gd name="T50" fmla="*/ 6 w 265"/>
                <a:gd name="T51" fmla="*/ 90 h 278"/>
                <a:gd name="T52" fmla="*/ 19 w 265"/>
                <a:gd name="T53" fmla="*/ 84 h 278"/>
                <a:gd name="T54" fmla="*/ 26 w 265"/>
                <a:gd name="T55" fmla="*/ 71 h 278"/>
                <a:gd name="T56" fmla="*/ 32 w 265"/>
                <a:gd name="T57" fmla="*/ 58 h 278"/>
                <a:gd name="T58" fmla="*/ 39 w 265"/>
                <a:gd name="T59" fmla="*/ 45 h 278"/>
                <a:gd name="T60" fmla="*/ 52 w 265"/>
                <a:gd name="T61" fmla="*/ 39 h 278"/>
                <a:gd name="T62" fmla="*/ 58 w 265"/>
                <a:gd name="T63" fmla="*/ 26 h 278"/>
                <a:gd name="T64" fmla="*/ 71 w 265"/>
                <a:gd name="T65" fmla="*/ 19 h 278"/>
                <a:gd name="T66" fmla="*/ 84 w 265"/>
                <a:gd name="T67" fmla="*/ 13 h 278"/>
                <a:gd name="T68" fmla="*/ 97 w 265"/>
                <a:gd name="T69" fmla="*/ 6 h 278"/>
                <a:gd name="T70" fmla="*/ 109 w 265"/>
                <a:gd name="T71" fmla="*/ 6 h 278"/>
                <a:gd name="T72" fmla="*/ 122 w 265"/>
                <a:gd name="T73" fmla="*/ 0 h 278"/>
                <a:gd name="T74" fmla="*/ 135 w 265"/>
                <a:gd name="T75" fmla="*/ 6 h 278"/>
                <a:gd name="T76" fmla="*/ 148 w 265"/>
                <a:gd name="T77" fmla="*/ 6 h 278"/>
                <a:gd name="T78" fmla="*/ 161 w 265"/>
                <a:gd name="T79" fmla="*/ 13 h 278"/>
                <a:gd name="T80" fmla="*/ 174 w 265"/>
                <a:gd name="T81" fmla="*/ 13 h 278"/>
                <a:gd name="T82" fmla="*/ 193 w 265"/>
                <a:gd name="T83" fmla="*/ 19 h 278"/>
                <a:gd name="T84" fmla="*/ 206 w 265"/>
                <a:gd name="T85" fmla="*/ 26 h 278"/>
                <a:gd name="T86" fmla="*/ 219 w 265"/>
                <a:gd name="T87" fmla="*/ 32 h 278"/>
                <a:gd name="T88" fmla="*/ 225 w 265"/>
                <a:gd name="T89" fmla="*/ 45 h 278"/>
                <a:gd name="T90" fmla="*/ 232 w 265"/>
                <a:gd name="T91" fmla="*/ 58 h 278"/>
                <a:gd name="T92" fmla="*/ 238 w 265"/>
                <a:gd name="T93" fmla="*/ 71 h 278"/>
                <a:gd name="T94" fmla="*/ 238 w 265"/>
                <a:gd name="T95" fmla="*/ 84 h 278"/>
                <a:gd name="T96" fmla="*/ 245 w 265"/>
                <a:gd name="T97" fmla="*/ 97 h 278"/>
                <a:gd name="T98" fmla="*/ 245 w 265"/>
                <a:gd name="T99" fmla="*/ 110 h 278"/>
                <a:gd name="T100" fmla="*/ 258 w 265"/>
                <a:gd name="T101" fmla="*/ 116 h 278"/>
                <a:gd name="T102" fmla="*/ 264 w 265"/>
                <a:gd name="T103" fmla="*/ 129 h 278"/>
                <a:gd name="T104" fmla="*/ 264 w 265"/>
                <a:gd name="T105" fmla="*/ 142 h 278"/>
                <a:gd name="T106" fmla="*/ 264 w 265"/>
                <a:gd name="T107" fmla="*/ 155 h 278"/>
                <a:gd name="T108" fmla="*/ 264 w 265"/>
                <a:gd name="T109" fmla="*/ 161 h 2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65"/>
                <a:gd name="T166" fmla="*/ 0 h 278"/>
                <a:gd name="T167" fmla="*/ 265 w 265"/>
                <a:gd name="T168" fmla="*/ 278 h 2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65" h="278">
                  <a:moveTo>
                    <a:pt x="206" y="271"/>
                  </a:moveTo>
                  <a:lnTo>
                    <a:pt x="193" y="277"/>
                  </a:lnTo>
                  <a:lnTo>
                    <a:pt x="180" y="277"/>
                  </a:lnTo>
                  <a:lnTo>
                    <a:pt x="167" y="277"/>
                  </a:lnTo>
                  <a:lnTo>
                    <a:pt x="155" y="277"/>
                  </a:lnTo>
                  <a:lnTo>
                    <a:pt x="142" y="277"/>
                  </a:lnTo>
                  <a:lnTo>
                    <a:pt x="129" y="277"/>
                  </a:lnTo>
                  <a:lnTo>
                    <a:pt x="116" y="277"/>
                  </a:lnTo>
                  <a:lnTo>
                    <a:pt x="103" y="271"/>
                  </a:lnTo>
                  <a:lnTo>
                    <a:pt x="90" y="271"/>
                  </a:lnTo>
                  <a:lnTo>
                    <a:pt x="77" y="264"/>
                  </a:lnTo>
                  <a:lnTo>
                    <a:pt x="64" y="258"/>
                  </a:lnTo>
                  <a:lnTo>
                    <a:pt x="52" y="251"/>
                  </a:lnTo>
                  <a:lnTo>
                    <a:pt x="45" y="238"/>
                  </a:lnTo>
                  <a:lnTo>
                    <a:pt x="39" y="225"/>
                  </a:lnTo>
                  <a:lnTo>
                    <a:pt x="26" y="219"/>
                  </a:lnTo>
                  <a:lnTo>
                    <a:pt x="26" y="206"/>
                  </a:lnTo>
                  <a:lnTo>
                    <a:pt x="26" y="193"/>
                  </a:lnTo>
                  <a:lnTo>
                    <a:pt x="19" y="180"/>
                  </a:lnTo>
                  <a:lnTo>
                    <a:pt x="13" y="167"/>
                  </a:lnTo>
                  <a:lnTo>
                    <a:pt x="13" y="155"/>
                  </a:lnTo>
                  <a:lnTo>
                    <a:pt x="6" y="142"/>
                  </a:lnTo>
                  <a:lnTo>
                    <a:pt x="0" y="129"/>
                  </a:lnTo>
                  <a:lnTo>
                    <a:pt x="0" y="116"/>
                  </a:lnTo>
                  <a:lnTo>
                    <a:pt x="0" y="103"/>
                  </a:lnTo>
                  <a:lnTo>
                    <a:pt x="6" y="90"/>
                  </a:lnTo>
                  <a:lnTo>
                    <a:pt x="19" y="84"/>
                  </a:lnTo>
                  <a:lnTo>
                    <a:pt x="26" y="71"/>
                  </a:lnTo>
                  <a:lnTo>
                    <a:pt x="32" y="58"/>
                  </a:lnTo>
                  <a:lnTo>
                    <a:pt x="39" y="45"/>
                  </a:lnTo>
                  <a:lnTo>
                    <a:pt x="52" y="39"/>
                  </a:lnTo>
                  <a:lnTo>
                    <a:pt x="58" y="26"/>
                  </a:lnTo>
                  <a:lnTo>
                    <a:pt x="71" y="19"/>
                  </a:lnTo>
                  <a:lnTo>
                    <a:pt x="84" y="13"/>
                  </a:lnTo>
                  <a:lnTo>
                    <a:pt x="97" y="6"/>
                  </a:lnTo>
                  <a:lnTo>
                    <a:pt x="109" y="6"/>
                  </a:lnTo>
                  <a:lnTo>
                    <a:pt x="122" y="0"/>
                  </a:lnTo>
                  <a:lnTo>
                    <a:pt x="135" y="6"/>
                  </a:lnTo>
                  <a:lnTo>
                    <a:pt x="148" y="6"/>
                  </a:lnTo>
                  <a:lnTo>
                    <a:pt x="161" y="13"/>
                  </a:lnTo>
                  <a:lnTo>
                    <a:pt x="174" y="13"/>
                  </a:lnTo>
                  <a:lnTo>
                    <a:pt x="193" y="19"/>
                  </a:lnTo>
                  <a:lnTo>
                    <a:pt x="206" y="26"/>
                  </a:lnTo>
                  <a:lnTo>
                    <a:pt x="219" y="32"/>
                  </a:lnTo>
                  <a:lnTo>
                    <a:pt x="225" y="45"/>
                  </a:lnTo>
                  <a:lnTo>
                    <a:pt x="232" y="58"/>
                  </a:lnTo>
                  <a:lnTo>
                    <a:pt x="238" y="71"/>
                  </a:lnTo>
                  <a:lnTo>
                    <a:pt x="238" y="84"/>
                  </a:lnTo>
                  <a:lnTo>
                    <a:pt x="245" y="97"/>
                  </a:lnTo>
                  <a:lnTo>
                    <a:pt x="245" y="110"/>
                  </a:lnTo>
                  <a:lnTo>
                    <a:pt x="258" y="116"/>
                  </a:lnTo>
                  <a:lnTo>
                    <a:pt x="264" y="129"/>
                  </a:lnTo>
                  <a:lnTo>
                    <a:pt x="264" y="142"/>
                  </a:lnTo>
                  <a:lnTo>
                    <a:pt x="264" y="155"/>
                  </a:lnTo>
                  <a:lnTo>
                    <a:pt x="264" y="161"/>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91" name="Line 23"/>
            <p:cNvSpPr>
              <a:spLocks noChangeShapeType="1"/>
            </p:cNvSpPr>
            <p:nvPr/>
          </p:nvSpPr>
          <p:spPr bwMode="auto">
            <a:xfrm>
              <a:off x="2946" y="2878"/>
              <a:ext cx="0" cy="74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2" name="Line 24"/>
            <p:cNvSpPr>
              <a:spLocks noChangeShapeType="1"/>
            </p:cNvSpPr>
            <p:nvPr/>
          </p:nvSpPr>
          <p:spPr bwMode="auto">
            <a:xfrm>
              <a:off x="3289" y="2618"/>
              <a:ext cx="661"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3" name="Oval 25"/>
            <p:cNvSpPr>
              <a:spLocks noChangeArrowheads="1"/>
            </p:cNvSpPr>
            <p:nvPr/>
          </p:nvSpPr>
          <p:spPr bwMode="auto">
            <a:xfrm>
              <a:off x="2806" y="2439"/>
              <a:ext cx="467" cy="4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494" name="Line 26"/>
            <p:cNvSpPr>
              <a:spLocks noChangeShapeType="1"/>
            </p:cNvSpPr>
            <p:nvPr/>
          </p:nvSpPr>
          <p:spPr bwMode="auto">
            <a:xfrm flipV="1">
              <a:off x="3279" y="2890"/>
              <a:ext cx="889" cy="91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5" name="Rectangle 27"/>
            <p:cNvSpPr>
              <a:spLocks noChangeArrowheads="1"/>
            </p:cNvSpPr>
            <p:nvPr/>
          </p:nvSpPr>
          <p:spPr bwMode="auto">
            <a:xfrm>
              <a:off x="2989" y="3198"/>
              <a:ext cx="859"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b="1">
                  <a:solidFill>
                    <a:srgbClr val="FF0000"/>
                  </a:solidFill>
                  <a:latin typeface="Arial" panose="020B0604020202020204" pitchFamily="34" charset="0"/>
                </a:rPr>
                <a:t>Remote Read</a:t>
              </a:r>
              <a:r>
                <a:rPr lang="en-US" altLang="zh-CN" sz="1400">
                  <a:latin typeface="Arial" panose="020B0604020202020204" pitchFamily="34" charset="0"/>
                </a:rPr>
                <a:t> </a:t>
              </a:r>
              <a:br>
                <a:rPr lang="en-US" altLang="zh-CN" sz="1400">
                  <a:latin typeface="Arial" panose="020B0604020202020204" pitchFamily="34" charset="0"/>
                </a:rPr>
              </a:br>
              <a:r>
                <a:rPr lang="en-US" altLang="zh-CN" sz="1400">
                  <a:latin typeface="Arial" panose="020B0604020202020204" pitchFamily="34" charset="0"/>
                </a:rPr>
                <a:t> Write Back</a:t>
              </a:r>
            </a:p>
          </p:txBody>
        </p:sp>
      </p:grpSp>
      <p:grpSp>
        <p:nvGrpSpPr>
          <p:cNvPr id="62469" name="Group 28"/>
          <p:cNvGrpSpPr>
            <a:grpSpLocks/>
          </p:cNvGrpSpPr>
          <p:nvPr/>
        </p:nvGrpSpPr>
        <p:grpSpPr bwMode="auto">
          <a:xfrm>
            <a:off x="5029200" y="6096000"/>
            <a:ext cx="1736725" cy="514350"/>
            <a:chOff x="3216" y="3890"/>
            <a:chExt cx="1094" cy="324"/>
          </a:xfrm>
        </p:grpSpPr>
        <p:sp>
          <p:nvSpPr>
            <p:cNvPr id="62471" name="Rectangle 29"/>
            <p:cNvSpPr>
              <a:spLocks noChangeArrowheads="1"/>
            </p:cNvSpPr>
            <p:nvPr/>
          </p:nvSpPr>
          <p:spPr bwMode="auto">
            <a:xfrm>
              <a:off x="3369" y="3890"/>
              <a:ext cx="941" cy="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1400" b="1">
                  <a:solidFill>
                    <a:srgbClr val="FF0000"/>
                  </a:solidFill>
                  <a:latin typeface="Arial" panose="020B0604020202020204" pitchFamily="34" charset="0"/>
                </a:rPr>
                <a:t>CPU Write Miss</a:t>
              </a:r>
            </a:p>
            <a:p>
              <a:pPr>
                <a:spcBef>
                  <a:spcPct val="0"/>
                </a:spcBef>
                <a:buClrTx/>
                <a:buSzTx/>
                <a:buFontTx/>
                <a:buNone/>
              </a:pPr>
              <a:r>
                <a:rPr lang="en-US" altLang="en-US" sz="1400">
                  <a:latin typeface="Arial" panose="020B0604020202020204" pitchFamily="34" charset="0"/>
                </a:rPr>
                <a:t>Write Back</a:t>
              </a:r>
            </a:p>
          </p:txBody>
        </p:sp>
        <p:sp>
          <p:nvSpPr>
            <p:cNvPr id="62472" name="Freeform 30"/>
            <p:cNvSpPr>
              <a:spLocks/>
            </p:cNvSpPr>
            <p:nvPr/>
          </p:nvSpPr>
          <p:spPr bwMode="auto">
            <a:xfrm>
              <a:off x="3216" y="3951"/>
              <a:ext cx="165" cy="177"/>
            </a:xfrm>
            <a:custGeom>
              <a:avLst/>
              <a:gdLst>
                <a:gd name="T0" fmla="*/ 0 w 493"/>
                <a:gd name="T1" fmla="*/ 0 h 517"/>
                <a:gd name="T2" fmla="*/ 0 w 493"/>
                <a:gd name="T3" fmla="*/ 0 h 517"/>
                <a:gd name="T4" fmla="*/ 0 w 493"/>
                <a:gd name="T5" fmla="*/ 0 h 517"/>
                <a:gd name="T6" fmla="*/ 0 w 493"/>
                <a:gd name="T7" fmla="*/ 0 h 517"/>
                <a:gd name="T8" fmla="*/ 0 w 493"/>
                <a:gd name="T9" fmla="*/ 0 h 517"/>
                <a:gd name="T10" fmla="*/ 0 w 493"/>
                <a:gd name="T11" fmla="*/ 0 h 517"/>
                <a:gd name="T12" fmla="*/ 0 w 493"/>
                <a:gd name="T13" fmla="*/ 0 h 517"/>
                <a:gd name="T14" fmla="*/ 0 w 493"/>
                <a:gd name="T15" fmla="*/ 0 h 517"/>
                <a:gd name="T16" fmla="*/ 0 w 493"/>
                <a:gd name="T17" fmla="*/ 0 h 517"/>
                <a:gd name="T18" fmla="*/ 0 w 493"/>
                <a:gd name="T19" fmla="*/ 0 h 517"/>
                <a:gd name="T20" fmla="*/ 0 w 493"/>
                <a:gd name="T21" fmla="*/ 0 h 517"/>
                <a:gd name="T22" fmla="*/ 0 w 493"/>
                <a:gd name="T23" fmla="*/ 0 h 517"/>
                <a:gd name="T24" fmla="*/ 0 w 493"/>
                <a:gd name="T25" fmla="*/ 0 h 517"/>
                <a:gd name="T26" fmla="*/ 0 w 493"/>
                <a:gd name="T27" fmla="*/ 0 h 517"/>
                <a:gd name="T28" fmla="*/ 0 w 493"/>
                <a:gd name="T29" fmla="*/ 0 h 517"/>
                <a:gd name="T30" fmla="*/ 0 w 493"/>
                <a:gd name="T31" fmla="*/ 0 h 517"/>
                <a:gd name="T32" fmla="*/ 0 w 493"/>
                <a:gd name="T33" fmla="*/ 0 h 517"/>
                <a:gd name="T34" fmla="*/ 0 w 493"/>
                <a:gd name="T35" fmla="*/ 0 h 517"/>
                <a:gd name="T36" fmla="*/ 0 w 493"/>
                <a:gd name="T37" fmla="*/ 0 h 517"/>
                <a:gd name="T38" fmla="*/ 0 w 493"/>
                <a:gd name="T39" fmla="*/ 0 h 517"/>
                <a:gd name="T40" fmla="*/ 0 w 493"/>
                <a:gd name="T41" fmla="*/ 0 h 517"/>
                <a:gd name="T42" fmla="*/ 0 w 493"/>
                <a:gd name="T43" fmla="*/ 0 h 517"/>
                <a:gd name="T44" fmla="*/ 0 w 493"/>
                <a:gd name="T45" fmla="*/ 0 h 517"/>
                <a:gd name="T46" fmla="*/ 0 w 493"/>
                <a:gd name="T47" fmla="*/ 0 h 517"/>
                <a:gd name="T48" fmla="*/ 0 w 493"/>
                <a:gd name="T49" fmla="*/ 0 h 517"/>
                <a:gd name="T50" fmla="*/ 0 w 493"/>
                <a:gd name="T51" fmla="*/ 0 h 517"/>
                <a:gd name="T52" fmla="*/ 0 w 493"/>
                <a:gd name="T53" fmla="*/ 0 h 517"/>
                <a:gd name="T54" fmla="*/ 0 w 493"/>
                <a:gd name="T55" fmla="*/ 0 h 517"/>
                <a:gd name="T56" fmla="*/ 0 w 493"/>
                <a:gd name="T57" fmla="*/ 0 h 517"/>
                <a:gd name="T58" fmla="*/ 0 w 493"/>
                <a:gd name="T59" fmla="*/ 0 h 517"/>
                <a:gd name="T60" fmla="*/ 0 w 493"/>
                <a:gd name="T61" fmla="*/ 0 h 517"/>
                <a:gd name="T62" fmla="*/ 0 w 493"/>
                <a:gd name="T63" fmla="*/ 0 h 517"/>
                <a:gd name="T64" fmla="*/ 0 w 493"/>
                <a:gd name="T65" fmla="*/ 0 h 517"/>
                <a:gd name="T66" fmla="*/ 0 w 493"/>
                <a:gd name="T67" fmla="*/ 0 h 517"/>
                <a:gd name="T68" fmla="*/ 0 w 493"/>
                <a:gd name="T69" fmla="*/ 0 h 517"/>
                <a:gd name="T70" fmla="*/ 0 w 493"/>
                <a:gd name="T71" fmla="*/ 0 h 517"/>
                <a:gd name="T72" fmla="*/ 0 w 493"/>
                <a:gd name="T73" fmla="*/ 0 h 517"/>
                <a:gd name="T74" fmla="*/ 0 w 493"/>
                <a:gd name="T75" fmla="*/ 0 h 517"/>
                <a:gd name="T76" fmla="*/ 0 w 493"/>
                <a:gd name="T77" fmla="*/ 0 h 517"/>
                <a:gd name="T78" fmla="*/ 0 w 493"/>
                <a:gd name="T79" fmla="*/ 0 h 517"/>
                <a:gd name="T80" fmla="*/ 0 w 493"/>
                <a:gd name="T81" fmla="*/ 0 h 517"/>
                <a:gd name="T82" fmla="*/ 0 w 493"/>
                <a:gd name="T83" fmla="*/ 0 h 517"/>
                <a:gd name="T84" fmla="*/ 0 w 493"/>
                <a:gd name="T85" fmla="*/ 0 h 517"/>
                <a:gd name="T86" fmla="*/ 0 w 493"/>
                <a:gd name="T87" fmla="*/ 0 h 517"/>
                <a:gd name="T88" fmla="*/ 0 w 493"/>
                <a:gd name="T89" fmla="*/ 0 h 517"/>
                <a:gd name="T90" fmla="*/ 0 w 493"/>
                <a:gd name="T91" fmla="*/ 0 h 517"/>
                <a:gd name="T92" fmla="*/ 0 w 493"/>
                <a:gd name="T93" fmla="*/ 0 h 517"/>
                <a:gd name="T94" fmla="*/ 0 w 493"/>
                <a:gd name="T95" fmla="*/ 0 h 517"/>
                <a:gd name="T96" fmla="*/ 0 w 493"/>
                <a:gd name="T97" fmla="*/ 0 h 517"/>
                <a:gd name="T98" fmla="*/ 0 w 493"/>
                <a:gd name="T99" fmla="*/ 0 h 517"/>
                <a:gd name="T100" fmla="*/ 0 w 493"/>
                <a:gd name="T101" fmla="*/ 0 h 517"/>
                <a:gd name="T102" fmla="*/ 0 w 493"/>
                <a:gd name="T103" fmla="*/ 0 h 517"/>
                <a:gd name="T104" fmla="*/ 0 w 493"/>
                <a:gd name="T105" fmla="*/ 0 h 517"/>
                <a:gd name="T106" fmla="*/ 0 w 493"/>
                <a:gd name="T107" fmla="*/ 0 h 517"/>
                <a:gd name="T108" fmla="*/ 0 w 493"/>
                <a:gd name="T109" fmla="*/ 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108" y="12"/>
                  </a:moveTo>
                  <a:lnTo>
                    <a:pt x="132" y="0"/>
                  </a:lnTo>
                  <a:lnTo>
                    <a:pt x="156" y="0"/>
                  </a:lnTo>
                  <a:lnTo>
                    <a:pt x="180" y="0"/>
                  </a:lnTo>
                  <a:lnTo>
                    <a:pt x="204" y="0"/>
                  </a:lnTo>
                  <a:lnTo>
                    <a:pt x="228" y="0"/>
                  </a:lnTo>
                  <a:lnTo>
                    <a:pt x="252" y="0"/>
                  </a:lnTo>
                  <a:lnTo>
                    <a:pt x="276" y="0"/>
                  </a:lnTo>
                  <a:lnTo>
                    <a:pt x="300" y="12"/>
                  </a:lnTo>
                  <a:lnTo>
                    <a:pt x="324" y="12"/>
                  </a:lnTo>
                  <a:lnTo>
                    <a:pt x="348" y="24"/>
                  </a:lnTo>
                  <a:lnTo>
                    <a:pt x="372" y="36"/>
                  </a:lnTo>
                  <a:lnTo>
                    <a:pt x="396" y="48"/>
                  </a:lnTo>
                  <a:lnTo>
                    <a:pt x="408" y="72"/>
                  </a:lnTo>
                  <a:lnTo>
                    <a:pt x="420" y="96"/>
                  </a:lnTo>
                  <a:lnTo>
                    <a:pt x="444" y="108"/>
                  </a:lnTo>
                  <a:lnTo>
                    <a:pt x="444" y="132"/>
                  </a:lnTo>
                  <a:lnTo>
                    <a:pt x="444" y="156"/>
                  </a:lnTo>
                  <a:lnTo>
                    <a:pt x="456" y="180"/>
                  </a:lnTo>
                  <a:lnTo>
                    <a:pt x="468" y="204"/>
                  </a:lnTo>
                  <a:lnTo>
                    <a:pt x="468" y="228"/>
                  </a:lnTo>
                  <a:lnTo>
                    <a:pt x="480" y="252"/>
                  </a:lnTo>
                  <a:lnTo>
                    <a:pt x="492" y="276"/>
                  </a:lnTo>
                  <a:lnTo>
                    <a:pt x="492" y="300"/>
                  </a:lnTo>
                  <a:lnTo>
                    <a:pt x="492" y="324"/>
                  </a:lnTo>
                  <a:lnTo>
                    <a:pt x="480" y="348"/>
                  </a:lnTo>
                  <a:lnTo>
                    <a:pt x="456" y="360"/>
                  </a:lnTo>
                  <a:lnTo>
                    <a:pt x="444" y="384"/>
                  </a:lnTo>
                  <a:lnTo>
                    <a:pt x="432" y="408"/>
                  </a:lnTo>
                  <a:lnTo>
                    <a:pt x="420" y="432"/>
                  </a:lnTo>
                  <a:lnTo>
                    <a:pt x="396" y="444"/>
                  </a:lnTo>
                  <a:lnTo>
                    <a:pt x="384" y="468"/>
                  </a:lnTo>
                  <a:lnTo>
                    <a:pt x="360" y="480"/>
                  </a:lnTo>
                  <a:lnTo>
                    <a:pt x="336" y="492"/>
                  </a:lnTo>
                  <a:lnTo>
                    <a:pt x="312" y="504"/>
                  </a:lnTo>
                  <a:lnTo>
                    <a:pt x="288" y="504"/>
                  </a:lnTo>
                  <a:lnTo>
                    <a:pt x="264" y="516"/>
                  </a:lnTo>
                  <a:lnTo>
                    <a:pt x="240" y="504"/>
                  </a:lnTo>
                  <a:lnTo>
                    <a:pt x="216" y="504"/>
                  </a:lnTo>
                  <a:lnTo>
                    <a:pt x="192" y="492"/>
                  </a:lnTo>
                  <a:lnTo>
                    <a:pt x="168" y="492"/>
                  </a:lnTo>
                  <a:lnTo>
                    <a:pt x="132" y="480"/>
                  </a:lnTo>
                  <a:lnTo>
                    <a:pt x="108" y="468"/>
                  </a:lnTo>
                  <a:lnTo>
                    <a:pt x="84" y="456"/>
                  </a:lnTo>
                  <a:lnTo>
                    <a:pt x="72" y="432"/>
                  </a:lnTo>
                  <a:lnTo>
                    <a:pt x="60" y="408"/>
                  </a:lnTo>
                  <a:lnTo>
                    <a:pt x="48" y="384"/>
                  </a:lnTo>
                  <a:lnTo>
                    <a:pt x="48" y="360"/>
                  </a:lnTo>
                  <a:lnTo>
                    <a:pt x="36" y="336"/>
                  </a:lnTo>
                  <a:lnTo>
                    <a:pt x="36" y="312"/>
                  </a:lnTo>
                  <a:lnTo>
                    <a:pt x="12" y="300"/>
                  </a:lnTo>
                  <a:lnTo>
                    <a:pt x="0" y="276"/>
                  </a:lnTo>
                  <a:lnTo>
                    <a:pt x="0" y="252"/>
                  </a:lnTo>
                  <a:lnTo>
                    <a:pt x="0" y="228"/>
                  </a:lnTo>
                  <a:lnTo>
                    <a:pt x="0" y="216"/>
                  </a:lnTo>
                </a:path>
              </a:pathLst>
            </a:custGeom>
            <a:noFill/>
            <a:ln w="28575"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2470" name="AutoShape 31"/>
          <p:cNvSpPr>
            <a:spLocks noChangeArrowheads="1"/>
          </p:cNvSpPr>
          <p:nvPr/>
        </p:nvSpPr>
        <p:spPr bwMode="auto">
          <a:xfrm>
            <a:off x="5334000" y="6096000"/>
            <a:ext cx="1524000" cy="457200"/>
          </a:xfrm>
          <a:prstGeom prst="parallelogram">
            <a:avLst>
              <a:gd name="adj" fmla="val 12855"/>
            </a:avLst>
          </a:prstGeom>
          <a:noFill/>
          <a:ln w="25400" cap="sq">
            <a:solidFill>
              <a:srgbClr val="00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64" tIns="46033" rIns="92064" bIns="46033"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1258888" y="0"/>
            <a:ext cx="7885112" cy="1000125"/>
          </a:xfrm>
        </p:spPr>
        <p:txBody>
          <a:bodyPr/>
          <a:lstStyle/>
          <a:p>
            <a:pPr eaLnBrk="1" hangingPunct="1"/>
            <a:r>
              <a:rPr lang="en-US" altLang="zh-CN" sz="4000" smtClean="0"/>
              <a:t>Major issues for Shared Memory</a:t>
            </a:r>
          </a:p>
        </p:txBody>
      </p:sp>
      <p:sp>
        <p:nvSpPr>
          <p:cNvPr id="32771" name="Rectangle 3"/>
          <p:cNvSpPr>
            <a:spLocks noGrp="1" noRot="1" noChangeArrowheads="1"/>
          </p:cNvSpPr>
          <p:nvPr>
            <p:ph idx="1"/>
          </p:nvPr>
        </p:nvSpPr>
        <p:spPr>
          <a:xfrm>
            <a:off x="611188" y="1196975"/>
            <a:ext cx="8424862" cy="5111750"/>
          </a:xfrm>
        </p:spPr>
        <p:txBody>
          <a:bodyPr/>
          <a:lstStyle/>
          <a:p>
            <a:pPr eaLnBrk="1" hangingPunct="1">
              <a:lnSpc>
                <a:spcPct val="90000"/>
              </a:lnSpc>
            </a:pPr>
            <a:r>
              <a:rPr lang="en-US" altLang="zh-CN" sz="2400" smtClean="0">
                <a:solidFill>
                  <a:srgbClr val="0000FF"/>
                </a:solidFill>
              </a:rPr>
              <a:t>Cache coherence  </a:t>
            </a:r>
            <a:r>
              <a:rPr lang="en-US" altLang="zh-CN" sz="2400" smtClean="0">
                <a:solidFill>
                  <a:srgbClr val="FF0000"/>
                </a:solidFill>
              </a:rPr>
              <a:t>( Value, same location)</a:t>
            </a:r>
          </a:p>
          <a:p>
            <a:pPr lvl="1" eaLnBrk="1" hangingPunct="1">
              <a:lnSpc>
                <a:spcPct val="90000"/>
              </a:lnSpc>
            </a:pPr>
            <a:r>
              <a:rPr lang="en-US" altLang="zh-CN" sz="2000" smtClean="0"/>
              <a:t> “Common Sense”</a:t>
            </a:r>
          </a:p>
          <a:p>
            <a:pPr lvl="2" eaLnBrk="1" hangingPunct="1">
              <a:lnSpc>
                <a:spcPct val="90000"/>
              </a:lnSpc>
            </a:pPr>
            <a:r>
              <a:rPr lang="en-US" altLang="zh-CN" sz="1800" smtClean="0"/>
              <a:t>P1 Read[X] =&gt; P1 Write[X] =&gt; P1 Read[X] will return X</a:t>
            </a:r>
          </a:p>
          <a:p>
            <a:pPr lvl="2" eaLnBrk="1" hangingPunct="1">
              <a:lnSpc>
                <a:spcPct val="90000"/>
              </a:lnSpc>
            </a:pPr>
            <a:r>
              <a:rPr lang="en-US" altLang="zh-CN" sz="1800" smtClean="0"/>
              <a:t>P2 Read[X] =&gt; P1 Write[X] =&gt; will return value written by P1</a:t>
            </a:r>
          </a:p>
          <a:p>
            <a:pPr lvl="2" eaLnBrk="1" hangingPunct="1">
              <a:lnSpc>
                <a:spcPct val="90000"/>
              </a:lnSpc>
            </a:pPr>
            <a:r>
              <a:rPr lang="en-US" altLang="zh-CN" sz="1800" smtClean="0"/>
              <a:t>P1 Write[X] =&gt; P2 Write[X] =&gt; Serialized (all processor see the writes in the same order)</a:t>
            </a:r>
          </a:p>
          <a:p>
            <a:pPr eaLnBrk="1" hangingPunct="1">
              <a:lnSpc>
                <a:spcPct val="90000"/>
              </a:lnSpc>
            </a:pPr>
            <a:r>
              <a:rPr lang="en-US" altLang="zh-CN" sz="2400" smtClean="0">
                <a:solidFill>
                  <a:srgbClr val="0000FF"/>
                </a:solidFill>
              </a:rPr>
              <a:t>Synchronization</a:t>
            </a:r>
          </a:p>
          <a:p>
            <a:pPr lvl="1" eaLnBrk="1" hangingPunct="1">
              <a:lnSpc>
                <a:spcPct val="90000"/>
              </a:lnSpc>
            </a:pPr>
            <a:r>
              <a:rPr lang="en-US" altLang="zh-CN" sz="2000" smtClean="0"/>
              <a:t>Atomic read/write operations</a:t>
            </a:r>
          </a:p>
          <a:p>
            <a:pPr eaLnBrk="1" hangingPunct="1">
              <a:lnSpc>
                <a:spcPct val="90000"/>
              </a:lnSpc>
            </a:pPr>
            <a:r>
              <a:rPr lang="en-US" altLang="zh-CN" sz="2400" smtClean="0">
                <a:solidFill>
                  <a:srgbClr val="0000FF"/>
                </a:solidFill>
              </a:rPr>
              <a:t>Memory consistency Model </a:t>
            </a:r>
            <a:r>
              <a:rPr lang="en-US" altLang="zh-CN" sz="2400" smtClean="0">
                <a:solidFill>
                  <a:srgbClr val="FF0000"/>
                </a:solidFill>
              </a:rPr>
              <a:t>( order, different locations)</a:t>
            </a:r>
          </a:p>
          <a:p>
            <a:pPr lvl="1" eaLnBrk="1" hangingPunct="1">
              <a:lnSpc>
                <a:spcPct val="90000"/>
              </a:lnSpc>
            </a:pPr>
            <a:r>
              <a:rPr lang="en-US" altLang="zh-CN" sz="2000" smtClean="0"/>
              <a:t>In what </a:t>
            </a:r>
            <a:r>
              <a:rPr lang="en-US" altLang="zh-CN" sz="2000" b="1" smtClean="0"/>
              <a:t>order</a:t>
            </a:r>
            <a:r>
              <a:rPr lang="en-US" altLang="zh-CN" sz="2000" smtClean="0"/>
              <a:t> must a processor observe the data writes of another processor ?</a:t>
            </a:r>
          </a:p>
          <a:p>
            <a:pPr lvl="1" eaLnBrk="1" hangingPunct="1">
              <a:lnSpc>
                <a:spcPct val="90000"/>
              </a:lnSpc>
            </a:pPr>
            <a:r>
              <a:rPr lang="en-US" altLang="zh-CN" sz="2000" smtClean="0"/>
              <a:t>What properties must be enforced among reads and writes to </a:t>
            </a:r>
            <a:r>
              <a:rPr lang="en-US" altLang="zh-CN" sz="2000" b="1" smtClean="0"/>
              <a:t>different locations by different  processors</a:t>
            </a:r>
            <a:r>
              <a:rPr lang="en-US" altLang="zh-CN" sz="2000" smtClean="0"/>
              <a:t>?</a:t>
            </a:r>
          </a:p>
          <a:p>
            <a:pPr eaLnBrk="1" hangingPunct="1">
              <a:lnSpc>
                <a:spcPct val="90000"/>
              </a:lnSpc>
            </a:pPr>
            <a:r>
              <a:rPr lang="en-US" altLang="zh-CN" sz="2400" smtClean="0"/>
              <a:t>These are not issues for message passing systems</a:t>
            </a:r>
          </a:p>
          <a:p>
            <a:pPr lvl="1" eaLnBrk="1" hangingPunct="1">
              <a:lnSpc>
                <a:spcPct val="90000"/>
              </a:lnSpc>
            </a:pPr>
            <a:r>
              <a:rPr lang="en-US" altLang="zh-CN" sz="2000" smtClean="0"/>
              <a:t>Why?</a:t>
            </a:r>
          </a:p>
        </p:txBody>
      </p:sp>
    </p:spTree>
  </p:cSld>
  <p:clrMapOvr>
    <a:masterClrMapping/>
  </p:clrMapOvr>
  <p:transition spd="slow">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pPr eaLnBrk="1" hangingPunct="1"/>
            <a:endParaRPr lang="zh-CN" altLang="en-US" smtClean="0"/>
          </a:p>
        </p:txBody>
      </p:sp>
      <p:sp>
        <p:nvSpPr>
          <p:cNvPr id="64515" name="内容占位符 2"/>
          <p:cNvSpPr>
            <a:spLocks noGrp="1"/>
          </p:cNvSpPr>
          <p:nvPr>
            <p:ph idx="1"/>
          </p:nvPr>
        </p:nvSpPr>
        <p:spPr/>
        <p:txBody>
          <a:bodyPr/>
          <a:lstStyle/>
          <a:p>
            <a:pPr eaLnBrk="1" hangingPunct="1"/>
            <a:r>
              <a:rPr lang="en-US" altLang="zh-CN" dirty="0"/>
              <a:t>x</a:t>
            </a:r>
            <a:r>
              <a:rPr lang="en-US" altLang="zh-CN" dirty="0" smtClean="0"/>
              <a:t> </a:t>
            </a:r>
            <a:r>
              <a:rPr lang="zh-CN" altLang="en-US" dirty="0" smtClean="0"/>
              <a:t>所在的</a:t>
            </a:r>
            <a:r>
              <a:rPr lang="en-US" altLang="zh-CN" dirty="0" smtClean="0"/>
              <a:t>block      (w  x </a:t>
            </a:r>
            <a:r>
              <a:rPr lang="en-US" altLang="zh-CN" dirty="0" smtClean="0"/>
              <a:t> y  </a:t>
            </a:r>
            <a:r>
              <a:rPr lang="en-US" altLang="zh-CN" dirty="0" smtClean="0"/>
              <a:t>z)</a:t>
            </a:r>
          </a:p>
          <a:p>
            <a:pPr eaLnBrk="1" hangingPunct="1"/>
            <a:r>
              <a:rPr lang="en-US" altLang="zh-CN" dirty="0" err="1" smtClean="0"/>
              <a:t>i</a:t>
            </a:r>
            <a:r>
              <a:rPr lang="en-US" altLang="zh-CN" dirty="0" smtClean="0"/>
              <a:t>  </a:t>
            </a:r>
            <a:r>
              <a:rPr lang="zh-CN" altLang="en-US" dirty="0" smtClean="0"/>
              <a:t>所在</a:t>
            </a:r>
            <a:r>
              <a:rPr lang="zh-CN" altLang="en-US" dirty="0" smtClean="0"/>
              <a:t>的</a:t>
            </a:r>
            <a:r>
              <a:rPr lang="en-US" altLang="zh-CN" dirty="0" smtClean="0"/>
              <a:t>block       ( h  </a:t>
            </a:r>
            <a:r>
              <a:rPr lang="en-US" altLang="zh-CN" dirty="0" err="1" smtClean="0"/>
              <a:t>i</a:t>
            </a:r>
            <a:r>
              <a:rPr lang="en-US" altLang="zh-CN" dirty="0" smtClean="0"/>
              <a:t>  j  </a:t>
            </a:r>
            <a:r>
              <a:rPr lang="en-US" altLang="zh-CN" dirty="0" smtClean="0"/>
              <a:t>k ) </a:t>
            </a:r>
          </a:p>
          <a:p>
            <a:pPr eaLnBrk="1" hangingPunct="1"/>
            <a:endParaRPr lang="en-US" altLang="zh-CN" dirty="0" smtClean="0"/>
          </a:p>
          <a:p>
            <a:pPr eaLnBrk="1" hangingPunct="1"/>
            <a:r>
              <a:rPr lang="zh-CN" altLang="en-US" dirty="0" smtClean="0"/>
              <a:t>写</a:t>
            </a:r>
            <a:r>
              <a:rPr lang="en-US" altLang="zh-CN" dirty="0" smtClean="0"/>
              <a:t>x,  miss </a:t>
            </a:r>
          </a:p>
          <a:p>
            <a:pPr eaLnBrk="1" hangingPunct="1"/>
            <a:r>
              <a:rPr lang="zh-CN" altLang="en-US" dirty="0" smtClean="0"/>
              <a:t>取入整个 </a:t>
            </a:r>
            <a:r>
              <a:rPr lang="en-US" altLang="zh-CN" dirty="0" smtClean="0"/>
              <a:t>w x  y*  z </a:t>
            </a:r>
            <a:endParaRPr lang="zh-CN" altLang="en-US" dirty="0" smtClean="0"/>
          </a:p>
        </p:txBody>
      </p:sp>
    </p:spTree>
  </p:cSld>
  <p:clrMapOvr>
    <a:masterClrMapping/>
  </p:clrMapOvr>
  <p:transition spd="slow">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p:txBody>
          <a:bodyPr/>
          <a:lstStyle/>
          <a:p>
            <a:pPr eaLnBrk="1" hangingPunct="1"/>
            <a:r>
              <a:rPr lang="en-US" altLang="en-US" smtClean="0"/>
              <a:t>Snooping Cache Variations</a:t>
            </a:r>
            <a:endParaRPr lang="en-US" altLang="zh-CN" smtClean="0"/>
          </a:p>
        </p:txBody>
      </p:sp>
      <p:sp>
        <p:nvSpPr>
          <p:cNvPr id="65539" name="Rectangle 3"/>
          <p:cNvSpPr>
            <a:spLocks noGrp="1" noRot="1" noChangeArrowheads="1"/>
          </p:cNvSpPr>
          <p:nvPr>
            <p:ph idx="1"/>
          </p:nvPr>
        </p:nvSpPr>
        <p:spPr/>
        <p:txBody>
          <a:bodyPr/>
          <a:lstStyle/>
          <a:p>
            <a:pPr eaLnBrk="1" hangingPunct="1"/>
            <a:endParaRPr lang="zh-CN" altLang="zh-CN" smtClean="0"/>
          </a:p>
        </p:txBody>
      </p:sp>
      <p:sp>
        <p:nvSpPr>
          <p:cNvPr id="65540" name="Rectangle 4"/>
          <p:cNvSpPr>
            <a:spLocks noChangeArrowheads="1"/>
          </p:cNvSpPr>
          <p:nvPr/>
        </p:nvSpPr>
        <p:spPr bwMode="auto">
          <a:xfrm>
            <a:off x="1919288" y="1776413"/>
            <a:ext cx="1992312"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2400" b="1">
                <a:latin typeface="Comic Sans MS" panose="030F0702030302020204" pitchFamily="66" charset="0"/>
              </a:rPr>
              <a:t>Berkeley </a:t>
            </a:r>
            <a:br>
              <a:rPr lang="en-US" altLang="en-US" sz="2400" b="1">
                <a:latin typeface="Comic Sans MS" panose="030F0702030302020204" pitchFamily="66" charset="0"/>
              </a:rPr>
            </a:br>
            <a:r>
              <a:rPr lang="en-US" altLang="en-US" sz="2400" b="1">
                <a:latin typeface="Comic Sans MS" panose="030F0702030302020204" pitchFamily="66" charset="0"/>
              </a:rPr>
              <a:t>Protocol</a:t>
            </a:r>
            <a:endParaRPr lang="en-US" altLang="en-US" sz="1800" b="1">
              <a:latin typeface="Comic Sans MS" panose="030F0702030302020204" pitchFamily="66" charset="0"/>
            </a:endParaRPr>
          </a:p>
          <a:p>
            <a:pPr algn="ctr">
              <a:spcBef>
                <a:spcPct val="0"/>
              </a:spcBef>
              <a:buClrTx/>
              <a:buSzTx/>
              <a:buFontTx/>
              <a:buNone/>
            </a:pPr>
            <a:r>
              <a:rPr lang="en-US" altLang="en-US" sz="1800" b="1">
                <a:latin typeface="Comic Sans MS" panose="030F0702030302020204" pitchFamily="66" charset="0"/>
              </a:rPr>
              <a:t>Owned Exclusive</a:t>
            </a:r>
          </a:p>
          <a:p>
            <a:pPr algn="ctr">
              <a:spcBef>
                <a:spcPct val="0"/>
              </a:spcBef>
              <a:buClrTx/>
              <a:buSzTx/>
              <a:buFontTx/>
              <a:buNone/>
            </a:pPr>
            <a:r>
              <a:rPr lang="en-US" altLang="en-US" sz="1800" b="1">
                <a:latin typeface="Comic Sans MS" panose="030F0702030302020204" pitchFamily="66" charset="0"/>
              </a:rPr>
              <a:t>Owned Shared</a:t>
            </a:r>
          </a:p>
          <a:p>
            <a:pPr algn="ctr">
              <a:spcBef>
                <a:spcPct val="0"/>
              </a:spcBef>
              <a:buClrTx/>
              <a:buSzTx/>
              <a:buFontTx/>
              <a:buNone/>
            </a:pPr>
            <a:r>
              <a:rPr lang="en-US" altLang="en-US" sz="1800" b="1">
                <a:latin typeface="Comic Sans MS" panose="030F0702030302020204" pitchFamily="66" charset="0"/>
              </a:rPr>
              <a:t>Shared</a:t>
            </a:r>
          </a:p>
          <a:p>
            <a:pPr algn="ctr">
              <a:spcBef>
                <a:spcPct val="0"/>
              </a:spcBef>
              <a:buClrTx/>
              <a:buSzTx/>
              <a:buFontTx/>
              <a:buNone/>
            </a:pPr>
            <a:r>
              <a:rPr lang="en-US" altLang="en-US" sz="1800" b="1">
                <a:latin typeface="Comic Sans MS" panose="030F0702030302020204" pitchFamily="66" charset="0"/>
              </a:rPr>
              <a:t>Invalid</a:t>
            </a:r>
          </a:p>
        </p:txBody>
      </p:sp>
      <p:sp>
        <p:nvSpPr>
          <p:cNvPr id="65541" name="Rectangle 5"/>
          <p:cNvSpPr>
            <a:spLocks noChangeArrowheads="1"/>
          </p:cNvSpPr>
          <p:nvPr/>
        </p:nvSpPr>
        <p:spPr bwMode="auto">
          <a:xfrm>
            <a:off x="446088" y="1776413"/>
            <a:ext cx="1354137"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2400" b="1">
                <a:latin typeface="Comic Sans MS" panose="030F0702030302020204" pitchFamily="66" charset="0"/>
              </a:rPr>
              <a:t>Basic </a:t>
            </a:r>
            <a:br>
              <a:rPr lang="en-US" altLang="en-US" sz="2400" b="1">
                <a:latin typeface="Comic Sans MS" panose="030F0702030302020204" pitchFamily="66" charset="0"/>
              </a:rPr>
            </a:br>
            <a:r>
              <a:rPr lang="en-US" altLang="en-US" sz="2400" b="1">
                <a:latin typeface="Comic Sans MS" panose="030F0702030302020204" pitchFamily="66" charset="0"/>
              </a:rPr>
              <a:t>Protocol</a:t>
            </a:r>
            <a:endParaRPr lang="en-US" altLang="en-US" sz="1800" b="1">
              <a:latin typeface="Comic Sans MS" panose="030F0702030302020204" pitchFamily="66" charset="0"/>
            </a:endParaRPr>
          </a:p>
          <a:p>
            <a:pPr algn="ctr">
              <a:spcBef>
                <a:spcPct val="0"/>
              </a:spcBef>
              <a:buClrTx/>
              <a:buSzTx/>
              <a:buFontTx/>
              <a:buNone/>
            </a:pPr>
            <a:endParaRPr lang="en-US" altLang="en-US" sz="1800" b="1">
              <a:latin typeface="Comic Sans MS" panose="030F0702030302020204" pitchFamily="66" charset="0"/>
            </a:endParaRPr>
          </a:p>
          <a:p>
            <a:pPr algn="ctr">
              <a:spcBef>
                <a:spcPct val="0"/>
              </a:spcBef>
              <a:buClrTx/>
              <a:buSzTx/>
              <a:buFontTx/>
              <a:buNone/>
            </a:pPr>
            <a:r>
              <a:rPr lang="en-US" altLang="en-US" sz="1800" b="1">
                <a:latin typeface="Comic Sans MS" panose="030F0702030302020204" pitchFamily="66" charset="0"/>
              </a:rPr>
              <a:t>Exclusive</a:t>
            </a:r>
          </a:p>
          <a:p>
            <a:pPr algn="ctr">
              <a:spcBef>
                <a:spcPct val="0"/>
              </a:spcBef>
              <a:buClrTx/>
              <a:buSzTx/>
              <a:buFontTx/>
              <a:buNone/>
            </a:pPr>
            <a:r>
              <a:rPr lang="en-US" altLang="en-US" sz="1800" b="1">
                <a:latin typeface="Comic Sans MS" panose="030F0702030302020204" pitchFamily="66" charset="0"/>
              </a:rPr>
              <a:t>Shared</a:t>
            </a:r>
          </a:p>
          <a:p>
            <a:pPr algn="ctr">
              <a:spcBef>
                <a:spcPct val="0"/>
              </a:spcBef>
              <a:buClrTx/>
              <a:buSzTx/>
              <a:buFontTx/>
              <a:buNone/>
            </a:pPr>
            <a:r>
              <a:rPr lang="en-US" altLang="en-US" sz="1800" b="1">
                <a:latin typeface="Comic Sans MS" panose="030F0702030302020204" pitchFamily="66" charset="0"/>
              </a:rPr>
              <a:t>Invalid</a:t>
            </a:r>
          </a:p>
        </p:txBody>
      </p:sp>
      <p:sp>
        <p:nvSpPr>
          <p:cNvPr id="65542" name="Rectangle 6"/>
          <p:cNvSpPr>
            <a:spLocks noChangeArrowheads="1"/>
          </p:cNvSpPr>
          <p:nvPr/>
        </p:nvSpPr>
        <p:spPr bwMode="auto">
          <a:xfrm>
            <a:off x="3968750" y="1757363"/>
            <a:ext cx="16287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2400" b="1">
                <a:latin typeface="Comic Sans MS" panose="030F0702030302020204" pitchFamily="66" charset="0"/>
              </a:rPr>
              <a:t>Illinois </a:t>
            </a:r>
            <a:br>
              <a:rPr lang="en-US" altLang="en-US" sz="2400" b="1">
                <a:latin typeface="Comic Sans MS" panose="030F0702030302020204" pitchFamily="66" charset="0"/>
              </a:rPr>
            </a:br>
            <a:r>
              <a:rPr lang="en-US" altLang="en-US" sz="2400" b="1">
                <a:latin typeface="Comic Sans MS" panose="030F0702030302020204" pitchFamily="66" charset="0"/>
              </a:rPr>
              <a:t>Protocol</a:t>
            </a:r>
            <a:endParaRPr lang="en-US" altLang="en-US" sz="1800" b="1">
              <a:latin typeface="Comic Sans MS" panose="030F0702030302020204" pitchFamily="66" charset="0"/>
            </a:endParaRPr>
          </a:p>
          <a:p>
            <a:pPr algn="ctr">
              <a:spcBef>
                <a:spcPct val="0"/>
              </a:spcBef>
              <a:buClrTx/>
              <a:buSzTx/>
              <a:buFontTx/>
              <a:buNone/>
            </a:pPr>
            <a:r>
              <a:rPr lang="en-US" altLang="en-US" sz="1800" b="1">
                <a:latin typeface="Comic Sans MS" panose="030F0702030302020204" pitchFamily="66" charset="0"/>
              </a:rPr>
              <a:t>Private Dirty</a:t>
            </a:r>
          </a:p>
          <a:p>
            <a:pPr algn="ctr">
              <a:spcBef>
                <a:spcPct val="0"/>
              </a:spcBef>
              <a:buClrTx/>
              <a:buSzTx/>
              <a:buFontTx/>
              <a:buNone/>
            </a:pPr>
            <a:r>
              <a:rPr lang="en-US" altLang="en-US" sz="1800" b="1">
                <a:latin typeface="Comic Sans MS" panose="030F0702030302020204" pitchFamily="66" charset="0"/>
              </a:rPr>
              <a:t>Private Clean</a:t>
            </a:r>
          </a:p>
          <a:p>
            <a:pPr algn="ctr">
              <a:spcBef>
                <a:spcPct val="0"/>
              </a:spcBef>
              <a:buClrTx/>
              <a:buSzTx/>
              <a:buFontTx/>
              <a:buNone/>
            </a:pPr>
            <a:r>
              <a:rPr lang="en-US" altLang="en-US" sz="1800" b="1">
                <a:latin typeface="Comic Sans MS" panose="030F0702030302020204" pitchFamily="66" charset="0"/>
              </a:rPr>
              <a:t>Shared</a:t>
            </a:r>
          </a:p>
          <a:p>
            <a:pPr algn="ctr">
              <a:spcBef>
                <a:spcPct val="0"/>
              </a:spcBef>
              <a:buClrTx/>
              <a:buSzTx/>
              <a:buFontTx/>
              <a:buNone/>
            </a:pPr>
            <a:r>
              <a:rPr lang="en-US" altLang="en-US" sz="1800" b="1">
                <a:latin typeface="Comic Sans MS" panose="030F0702030302020204" pitchFamily="66" charset="0"/>
              </a:rPr>
              <a:t>Invalid</a:t>
            </a:r>
          </a:p>
        </p:txBody>
      </p:sp>
      <p:sp>
        <p:nvSpPr>
          <p:cNvPr id="65543" name="Rectangle 7"/>
          <p:cNvSpPr>
            <a:spLocks noChangeArrowheads="1"/>
          </p:cNvSpPr>
          <p:nvPr/>
        </p:nvSpPr>
        <p:spPr bwMode="auto">
          <a:xfrm>
            <a:off x="685800" y="3810000"/>
            <a:ext cx="5943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2000">
                <a:solidFill>
                  <a:srgbClr val="0000FF"/>
                </a:solidFill>
                <a:latin typeface="Arial" panose="020B0604020202020204" pitchFamily="34" charset="0"/>
              </a:rPr>
              <a:t>Owner can update via bus invalidate operation</a:t>
            </a:r>
          </a:p>
          <a:p>
            <a:pPr>
              <a:spcBef>
                <a:spcPct val="0"/>
              </a:spcBef>
              <a:buClrTx/>
              <a:buSzTx/>
              <a:buFontTx/>
              <a:buNone/>
            </a:pPr>
            <a:r>
              <a:rPr lang="en-US" altLang="en-US" sz="2000">
                <a:solidFill>
                  <a:srgbClr val="0000FF"/>
                </a:solidFill>
                <a:latin typeface="Arial" panose="020B0604020202020204" pitchFamily="34" charset="0"/>
              </a:rPr>
              <a:t>Owner must write back when replaced in cache</a:t>
            </a:r>
          </a:p>
        </p:txBody>
      </p:sp>
      <p:sp>
        <p:nvSpPr>
          <p:cNvPr id="65544" name="Rectangle 8"/>
          <p:cNvSpPr>
            <a:spLocks noChangeArrowheads="1"/>
          </p:cNvSpPr>
          <p:nvPr/>
        </p:nvSpPr>
        <p:spPr bwMode="auto">
          <a:xfrm>
            <a:off x="2438400" y="4876800"/>
            <a:ext cx="6348413"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en-US" sz="2000">
                <a:solidFill>
                  <a:srgbClr val="0033CC"/>
                </a:solidFill>
                <a:latin typeface="Arial" panose="020B0604020202020204" pitchFamily="34" charset="0"/>
              </a:rPr>
              <a:t>If read sourced from memory, then Private Clean</a:t>
            </a:r>
          </a:p>
          <a:p>
            <a:pPr>
              <a:spcBef>
                <a:spcPct val="0"/>
              </a:spcBef>
              <a:buClrTx/>
              <a:buSzTx/>
              <a:buFontTx/>
              <a:buNone/>
            </a:pPr>
            <a:r>
              <a:rPr lang="en-US" altLang="en-US" sz="2000">
                <a:solidFill>
                  <a:srgbClr val="0033CC"/>
                </a:solidFill>
                <a:latin typeface="Arial" panose="020B0604020202020204" pitchFamily="34" charset="0"/>
              </a:rPr>
              <a:t>if read sourced from other cache, then Shared</a:t>
            </a:r>
          </a:p>
          <a:p>
            <a:pPr>
              <a:spcBef>
                <a:spcPct val="0"/>
              </a:spcBef>
              <a:buClrTx/>
              <a:buSzTx/>
              <a:buFontTx/>
              <a:buNone/>
            </a:pPr>
            <a:r>
              <a:rPr lang="en-US" altLang="en-US" sz="2000">
                <a:solidFill>
                  <a:srgbClr val="0033CC"/>
                </a:solidFill>
                <a:latin typeface="Arial" panose="020B0604020202020204" pitchFamily="34" charset="0"/>
              </a:rPr>
              <a:t>Can write in cache if held private clean or dirty</a:t>
            </a:r>
          </a:p>
        </p:txBody>
      </p:sp>
      <p:sp>
        <p:nvSpPr>
          <p:cNvPr id="65545" name="Rectangle 9"/>
          <p:cNvSpPr>
            <a:spLocks noChangeArrowheads="1"/>
          </p:cNvSpPr>
          <p:nvPr/>
        </p:nvSpPr>
        <p:spPr bwMode="auto">
          <a:xfrm>
            <a:off x="5843588" y="1738313"/>
            <a:ext cx="3327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en-US" sz="2400" b="1">
                <a:latin typeface="Comic Sans MS" panose="030F0702030302020204" pitchFamily="66" charset="0"/>
              </a:rPr>
              <a:t>MESI </a:t>
            </a:r>
            <a:br>
              <a:rPr lang="en-US" altLang="en-US" sz="2400" b="1">
                <a:latin typeface="Comic Sans MS" panose="030F0702030302020204" pitchFamily="66" charset="0"/>
              </a:rPr>
            </a:br>
            <a:r>
              <a:rPr lang="en-US" altLang="en-US" sz="2400" b="1">
                <a:latin typeface="Comic Sans MS" panose="030F0702030302020204" pitchFamily="66" charset="0"/>
              </a:rPr>
              <a:t>Protocol</a:t>
            </a:r>
            <a:endParaRPr lang="en-US" altLang="en-US" sz="1800" b="1">
              <a:latin typeface="Comic Sans MS" panose="030F0702030302020204" pitchFamily="66" charset="0"/>
            </a:endParaRPr>
          </a:p>
          <a:p>
            <a:pPr algn="ctr">
              <a:spcBef>
                <a:spcPct val="0"/>
              </a:spcBef>
              <a:buClrTx/>
              <a:buSzTx/>
              <a:buFontTx/>
              <a:buNone/>
            </a:pPr>
            <a:r>
              <a:rPr lang="en-US" altLang="en-US" sz="1800" b="1" u="sng">
                <a:solidFill>
                  <a:srgbClr val="FF0000"/>
                </a:solidFill>
                <a:latin typeface="Comic Sans MS" panose="030F0702030302020204" pitchFamily="66" charset="0"/>
              </a:rPr>
              <a:t>M</a:t>
            </a:r>
            <a:r>
              <a:rPr lang="en-US" altLang="en-US" sz="1800" b="1">
                <a:latin typeface="Comic Sans MS" panose="030F0702030302020204" pitchFamily="66" charset="0"/>
              </a:rPr>
              <a:t>odfied (private,!=Memory)</a:t>
            </a:r>
          </a:p>
          <a:p>
            <a:pPr algn="ctr">
              <a:spcBef>
                <a:spcPct val="0"/>
              </a:spcBef>
              <a:buClrTx/>
              <a:buSzTx/>
              <a:buFontTx/>
              <a:buNone/>
            </a:pPr>
            <a:r>
              <a:rPr lang="en-US" altLang="en-US" sz="1800" b="1">
                <a:latin typeface="Comic Sans MS" panose="030F0702030302020204" pitchFamily="66" charset="0"/>
              </a:rPr>
              <a:t>e</a:t>
            </a:r>
            <a:r>
              <a:rPr lang="en-US" altLang="en-US" sz="1800" b="1" u="sng">
                <a:solidFill>
                  <a:srgbClr val="FF0000"/>
                </a:solidFill>
                <a:latin typeface="Comic Sans MS" panose="030F0702030302020204" pitchFamily="66" charset="0"/>
              </a:rPr>
              <a:t>X</a:t>
            </a:r>
            <a:r>
              <a:rPr lang="en-US" altLang="en-US" sz="1800" b="1">
                <a:latin typeface="Comic Sans MS" panose="030F0702030302020204" pitchFamily="66" charset="0"/>
              </a:rPr>
              <a:t>clusive (private,=Memory)</a:t>
            </a:r>
          </a:p>
          <a:p>
            <a:pPr algn="ctr">
              <a:spcBef>
                <a:spcPct val="0"/>
              </a:spcBef>
              <a:buClrTx/>
              <a:buSzTx/>
              <a:buFontTx/>
              <a:buNone/>
            </a:pPr>
            <a:r>
              <a:rPr lang="en-US" altLang="en-US" sz="1800" b="1" u="sng">
                <a:solidFill>
                  <a:srgbClr val="FF0000"/>
                </a:solidFill>
                <a:latin typeface="Comic Sans MS" panose="030F0702030302020204" pitchFamily="66" charset="0"/>
              </a:rPr>
              <a:t>S</a:t>
            </a:r>
            <a:r>
              <a:rPr lang="en-US" altLang="en-US" sz="1800" b="1">
                <a:latin typeface="Comic Sans MS" panose="030F0702030302020204" pitchFamily="66" charset="0"/>
              </a:rPr>
              <a:t>hared (shared,=Memory)</a:t>
            </a:r>
          </a:p>
          <a:p>
            <a:pPr algn="ctr">
              <a:spcBef>
                <a:spcPct val="0"/>
              </a:spcBef>
              <a:buClrTx/>
              <a:buSzTx/>
              <a:buFontTx/>
              <a:buNone/>
            </a:pPr>
            <a:r>
              <a:rPr lang="en-US" altLang="en-US" sz="1800" b="1" u="sng">
                <a:solidFill>
                  <a:schemeClr val="hlink"/>
                </a:solidFill>
                <a:latin typeface="Comic Sans MS" panose="030F0702030302020204" pitchFamily="66" charset="0"/>
              </a:rPr>
              <a:t>I</a:t>
            </a:r>
            <a:r>
              <a:rPr lang="en-US" altLang="en-US" sz="1800" b="1">
                <a:latin typeface="Comic Sans MS" panose="030F0702030302020204" pitchFamily="66" charset="0"/>
              </a:rPr>
              <a:t>nvalid</a:t>
            </a:r>
          </a:p>
        </p:txBody>
      </p:sp>
      <p:sp>
        <p:nvSpPr>
          <p:cNvPr id="65546" name="Line 10"/>
          <p:cNvSpPr>
            <a:spLocks noChangeShapeType="1"/>
          </p:cNvSpPr>
          <p:nvPr/>
        </p:nvSpPr>
        <p:spPr bwMode="auto">
          <a:xfrm>
            <a:off x="400050" y="2476500"/>
            <a:ext cx="84772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7" name="Line 11"/>
          <p:cNvSpPr>
            <a:spLocks noChangeShapeType="1"/>
          </p:cNvSpPr>
          <p:nvPr/>
        </p:nvSpPr>
        <p:spPr bwMode="auto">
          <a:xfrm>
            <a:off x="1905000" y="1981200"/>
            <a:ext cx="0" cy="15811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8" name="Line 12"/>
          <p:cNvSpPr>
            <a:spLocks noChangeShapeType="1"/>
          </p:cNvSpPr>
          <p:nvPr/>
        </p:nvSpPr>
        <p:spPr bwMode="auto">
          <a:xfrm>
            <a:off x="3962400" y="1866900"/>
            <a:ext cx="0" cy="15811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9" name="Line 13"/>
          <p:cNvSpPr>
            <a:spLocks noChangeShapeType="1"/>
          </p:cNvSpPr>
          <p:nvPr/>
        </p:nvSpPr>
        <p:spPr bwMode="auto">
          <a:xfrm>
            <a:off x="5638800" y="1847850"/>
            <a:ext cx="0" cy="15811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0" name="Line 14"/>
          <p:cNvSpPr>
            <a:spLocks noChangeShapeType="1"/>
          </p:cNvSpPr>
          <p:nvPr/>
        </p:nvSpPr>
        <p:spPr bwMode="auto">
          <a:xfrm flipV="1">
            <a:off x="1695450" y="2552700"/>
            <a:ext cx="323850" cy="36195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1" name="Line 15"/>
          <p:cNvSpPr>
            <a:spLocks noChangeShapeType="1"/>
          </p:cNvSpPr>
          <p:nvPr/>
        </p:nvSpPr>
        <p:spPr bwMode="auto">
          <a:xfrm>
            <a:off x="1657350" y="3009900"/>
            <a:ext cx="57150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Group 51"/>
          <p:cNvGrpSpPr>
            <a:grpSpLocks/>
          </p:cNvGrpSpPr>
          <p:nvPr/>
        </p:nvGrpSpPr>
        <p:grpSpPr bwMode="auto">
          <a:xfrm>
            <a:off x="5435600" y="908050"/>
            <a:ext cx="3649663" cy="1809750"/>
            <a:chOff x="2376" y="566"/>
            <a:chExt cx="2299" cy="1140"/>
          </a:xfrm>
        </p:grpSpPr>
        <p:sp>
          <p:nvSpPr>
            <p:cNvPr id="66596" name="Rectangle 12"/>
            <p:cNvSpPr>
              <a:spLocks noChangeArrowheads="1"/>
            </p:cNvSpPr>
            <p:nvPr/>
          </p:nvSpPr>
          <p:spPr bwMode="auto">
            <a:xfrm>
              <a:off x="2376" y="566"/>
              <a:ext cx="2299" cy="5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CPU Read hit /  CPU read miss</a:t>
              </a:r>
            </a:p>
            <a:p>
              <a:pPr>
                <a:spcBef>
                  <a:spcPct val="0"/>
                </a:spcBef>
                <a:buClrTx/>
                <a:buSzTx/>
                <a:buFontTx/>
                <a:buNone/>
              </a:pPr>
              <a:r>
                <a:rPr lang="en-US" altLang="zh-CN" sz="1600">
                  <a:latin typeface="Arial" panose="020B0604020202020204" pitchFamily="34" charset="0"/>
                </a:rPr>
                <a:t>                                 </a:t>
              </a:r>
              <a:r>
                <a:rPr lang="en-US" altLang="zh-CN" sz="1600" b="1" i="1">
                  <a:latin typeface="Arial" panose="020B0604020202020204" pitchFamily="34" charset="0"/>
                </a:rPr>
                <a:t>place read miss </a:t>
              </a:r>
            </a:p>
            <a:p>
              <a:pPr>
                <a:spcBef>
                  <a:spcPct val="0"/>
                </a:spcBef>
                <a:buClrTx/>
                <a:buSzTx/>
                <a:buFontTx/>
                <a:buNone/>
              </a:pPr>
              <a:r>
                <a:rPr lang="en-US" altLang="zh-CN" sz="1600" b="1" i="1">
                  <a:latin typeface="Arial" panose="020B0604020202020204" pitchFamily="34" charset="0"/>
                </a:rPr>
                <a:t>                                on bus</a:t>
              </a:r>
            </a:p>
          </p:txBody>
        </p:sp>
        <p:grpSp>
          <p:nvGrpSpPr>
            <p:cNvPr id="66597" name="Group 50"/>
            <p:cNvGrpSpPr>
              <a:grpSpLocks/>
            </p:cNvGrpSpPr>
            <p:nvPr/>
          </p:nvGrpSpPr>
          <p:grpSpPr bwMode="auto">
            <a:xfrm>
              <a:off x="2642" y="1035"/>
              <a:ext cx="820" cy="671"/>
              <a:chOff x="2642" y="1035"/>
              <a:chExt cx="820" cy="671"/>
            </a:xfrm>
          </p:grpSpPr>
          <p:sp>
            <p:nvSpPr>
              <p:cNvPr id="66599" name="Rectangle 10"/>
              <p:cNvSpPr>
                <a:spLocks noChangeArrowheads="1"/>
              </p:cNvSpPr>
              <p:nvPr/>
            </p:nvSpPr>
            <p:spPr bwMode="auto">
              <a:xfrm>
                <a:off x="2642" y="1187"/>
                <a:ext cx="820" cy="36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600">
                    <a:latin typeface="Arial" panose="020B0604020202020204" pitchFamily="34" charset="0"/>
                  </a:rPr>
                  <a:t>Shared</a:t>
                </a:r>
              </a:p>
              <a:p>
                <a:pPr algn="ctr">
                  <a:spcBef>
                    <a:spcPct val="0"/>
                  </a:spcBef>
                  <a:buClrTx/>
                  <a:buSzTx/>
                  <a:buFontTx/>
                  <a:buNone/>
                </a:pPr>
                <a:r>
                  <a:rPr lang="en-US" altLang="zh-CN" sz="1600">
                    <a:latin typeface="Arial" panose="020B0604020202020204" pitchFamily="34" charset="0"/>
                  </a:rPr>
                  <a:t>(read/only)</a:t>
                </a:r>
              </a:p>
            </p:txBody>
          </p:sp>
          <p:sp>
            <p:nvSpPr>
              <p:cNvPr id="66600" name="Oval 17"/>
              <p:cNvSpPr>
                <a:spLocks noChangeArrowheads="1"/>
              </p:cNvSpPr>
              <p:nvPr/>
            </p:nvSpPr>
            <p:spPr bwMode="auto">
              <a:xfrm>
                <a:off x="2687" y="1035"/>
                <a:ext cx="700" cy="67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66598" name="Freeform 22"/>
            <p:cNvSpPr>
              <a:spLocks/>
            </p:cNvSpPr>
            <p:nvPr/>
          </p:nvSpPr>
          <p:spPr bwMode="auto">
            <a:xfrm>
              <a:off x="3071" y="721"/>
              <a:ext cx="411" cy="392"/>
            </a:xfrm>
            <a:custGeom>
              <a:avLst/>
              <a:gdLst>
                <a:gd name="T0" fmla="*/ 10 w 411"/>
                <a:gd name="T1" fmla="*/ 305 h 392"/>
                <a:gd name="T2" fmla="*/ 0 w 411"/>
                <a:gd name="T3" fmla="*/ 286 h 392"/>
                <a:gd name="T4" fmla="*/ 0 w 411"/>
                <a:gd name="T5" fmla="*/ 267 h 392"/>
                <a:gd name="T6" fmla="*/ 0 w 411"/>
                <a:gd name="T7" fmla="*/ 248 h 392"/>
                <a:gd name="T8" fmla="*/ 0 w 411"/>
                <a:gd name="T9" fmla="*/ 229 h 392"/>
                <a:gd name="T10" fmla="*/ 0 w 411"/>
                <a:gd name="T11" fmla="*/ 210 h 392"/>
                <a:gd name="T12" fmla="*/ 0 w 411"/>
                <a:gd name="T13" fmla="*/ 191 h 392"/>
                <a:gd name="T14" fmla="*/ 0 w 411"/>
                <a:gd name="T15" fmla="*/ 172 h 392"/>
                <a:gd name="T16" fmla="*/ 10 w 411"/>
                <a:gd name="T17" fmla="*/ 153 h 392"/>
                <a:gd name="T18" fmla="*/ 10 w 411"/>
                <a:gd name="T19" fmla="*/ 134 h 392"/>
                <a:gd name="T20" fmla="*/ 19 w 411"/>
                <a:gd name="T21" fmla="*/ 114 h 392"/>
                <a:gd name="T22" fmla="*/ 29 w 411"/>
                <a:gd name="T23" fmla="*/ 95 h 392"/>
                <a:gd name="T24" fmla="*/ 38 w 411"/>
                <a:gd name="T25" fmla="*/ 76 h 392"/>
                <a:gd name="T26" fmla="*/ 57 w 411"/>
                <a:gd name="T27" fmla="*/ 67 h 392"/>
                <a:gd name="T28" fmla="*/ 76 w 411"/>
                <a:gd name="T29" fmla="*/ 57 h 392"/>
                <a:gd name="T30" fmla="*/ 86 w 411"/>
                <a:gd name="T31" fmla="*/ 38 h 392"/>
                <a:gd name="T32" fmla="*/ 105 w 411"/>
                <a:gd name="T33" fmla="*/ 38 h 392"/>
                <a:gd name="T34" fmla="*/ 124 w 411"/>
                <a:gd name="T35" fmla="*/ 38 h 392"/>
                <a:gd name="T36" fmla="*/ 143 w 411"/>
                <a:gd name="T37" fmla="*/ 29 h 392"/>
                <a:gd name="T38" fmla="*/ 162 w 411"/>
                <a:gd name="T39" fmla="*/ 19 h 392"/>
                <a:gd name="T40" fmla="*/ 181 w 411"/>
                <a:gd name="T41" fmla="*/ 19 h 392"/>
                <a:gd name="T42" fmla="*/ 200 w 411"/>
                <a:gd name="T43" fmla="*/ 10 h 392"/>
                <a:gd name="T44" fmla="*/ 219 w 411"/>
                <a:gd name="T45" fmla="*/ 0 h 392"/>
                <a:gd name="T46" fmla="*/ 238 w 411"/>
                <a:gd name="T47" fmla="*/ 0 h 392"/>
                <a:gd name="T48" fmla="*/ 257 w 411"/>
                <a:gd name="T49" fmla="*/ 0 h 392"/>
                <a:gd name="T50" fmla="*/ 277 w 411"/>
                <a:gd name="T51" fmla="*/ 10 h 392"/>
                <a:gd name="T52" fmla="*/ 286 w 411"/>
                <a:gd name="T53" fmla="*/ 29 h 392"/>
                <a:gd name="T54" fmla="*/ 305 w 411"/>
                <a:gd name="T55" fmla="*/ 38 h 392"/>
                <a:gd name="T56" fmla="*/ 324 w 411"/>
                <a:gd name="T57" fmla="*/ 48 h 392"/>
                <a:gd name="T58" fmla="*/ 343 w 411"/>
                <a:gd name="T59" fmla="*/ 57 h 392"/>
                <a:gd name="T60" fmla="*/ 353 w 411"/>
                <a:gd name="T61" fmla="*/ 76 h 392"/>
                <a:gd name="T62" fmla="*/ 372 w 411"/>
                <a:gd name="T63" fmla="*/ 86 h 392"/>
                <a:gd name="T64" fmla="*/ 381 w 411"/>
                <a:gd name="T65" fmla="*/ 105 h 392"/>
                <a:gd name="T66" fmla="*/ 391 w 411"/>
                <a:gd name="T67" fmla="*/ 124 h 392"/>
                <a:gd name="T68" fmla="*/ 400 w 411"/>
                <a:gd name="T69" fmla="*/ 143 h 392"/>
                <a:gd name="T70" fmla="*/ 400 w 411"/>
                <a:gd name="T71" fmla="*/ 162 h 392"/>
                <a:gd name="T72" fmla="*/ 410 w 411"/>
                <a:gd name="T73" fmla="*/ 181 h 392"/>
                <a:gd name="T74" fmla="*/ 400 w 411"/>
                <a:gd name="T75" fmla="*/ 200 h 392"/>
                <a:gd name="T76" fmla="*/ 400 w 411"/>
                <a:gd name="T77" fmla="*/ 219 h 392"/>
                <a:gd name="T78" fmla="*/ 391 w 411"/>
                <a:gd name="T79" fmla="*/ 238 h 392"/>
                <a:gd name="T80" fmla="*/ 391 w 411"/>
                <a:gd name="T81" fmla="*/ 257 h 392"/>
                <a:gd name="T82" fmla="*/ 381 w 411"/>
                <a:gd name="T83" fmla="*/ 286 h 392"/>
                <a:gd name="T84" fmla="*/ 372 w 411"/>
                <a:gd name="T85" fmla="*/ 305 h 392"/>
                <a:gd name="T86" fmla="*/ 362 w 411"/>
                <a:gd name="T87" fmla="*/ 324 h 392"/>
                <a:gd name="T88" fmla="*/ 343 w 411"/>
                <a:gd name="T89" fmla="*/ 334 h 392"/>
                <a:gd name="T90" fmla="*/ 324 w 411"/>
                <a:gd name="T91" fmla="*/ 343 h 392"/>
                <a:gd name="T92" fmla="*/ 305 w 411"/>
                <a:gd name="T93" fmla="*/ 353 h 392"/>
                <a:gd name="T94" fmla="*/ 286 w 411"/>
                <a:gd name="T95" fmla="*/ 353 h 392"/>
                <a:gd name="T96" fmla="*/ 267 w 411"/>
                <a:gd name="T97" fmla="*/ 362 h 392"/>
                <a:gd name="T98" fmla="*/ 248 w 411"/>
                <a:gd name="T99" fmla="*/ 362 h 392"/>
                <a:gd name="T100" fmla="*/ 238 w 411"/>
                <a:gd name="T101" fmla="*/ 381 h 392"/>
                <a:gd name="T102" fmla="*/ 219 w 411"/>
                <a:gd name="T103" fmla="*/ 391 h 392"/>
                <a:gd name="T104" fmla="*/ 200 w 411"/>
                <a:gd name="T105" fmla="*/ 391 h 392"/>
                <a:gd name="T106" fmla="*/ 181 w 411"/>
                <a:gd name="T107" fmla="*/ 391 h 392"/>
                <a:gd name="T108" fmla="*/ 172 w 411"/>
                <a:gd name="T109" fmla="*/ 391 h 3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11"/>
                <a:gd name="T166" fmla="*/ 0 h 392"/>
                <a:gd name="T167" fmla="*/ 411 w 411"/>
                <a:gd name="T168" fmla="*/ 392 h 3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11" h="392">
                  <a:moveTo>
                    <a:pt x="10" y="305"/>
                  </a:moveTo>
                  <a:lnTo>
                    <a:pt x="0" y="286"/>
                  </a:lnTo>
                  <a:lnTo>
                    <a:pt x="0" y="267"/>
                  </a:lnTo>
                  <a:lnTo>
                    <a:pt x="0" y="248"/>
                  </a:lnTo>
                  <a:lnTo>
                    <a:pt x="0" y="229"/>
                  </a:lnTo>
                  <a:lnTo>
                    <a:pt x="0" y="210"/>
                  </a:lnTo>
                  <a:lnTo>
                    <a:pt x="0" y="191"/>
                  </a:lnTo>
                  <a:lnTo>
                    <a:pt x="0" y="172"/>
                  </a:lnTo>
                  <a:lnTo>
                    <a:pt x="10" y="153"/>
                  </a:lnTo>
                  <a:lnTo>
                    <a:pt x="10" y="134"/>
                  </a:lnTo>
                  <a:lnTo>
                    <a:pt x="19" y="114"/>
                  </a:lnTo>
                  <a:lnTo>
                    <a:pt x="29" y="95"/>
                  </a:lnTo>
                  <a:lnTo>
                    <a:pt x="38" y="76"/>
                  </a:lnTo>
                  <a:lnTo>
                    <a:pt x="57" y="67"/>
                  </a:lnTo>
                  <a:lnTo>
                    <a:pt x="76" y="57"/>
                  </a:lnTo>
                  <a:lnTo>
                    <a:pt x="86" y="38"/>
                  </a:lnTo>
                  <a:lnTo>
                    <a:pt x="105" y="38"/>
                  </a:lnTo>
                  <a:lnTo>
                    <a:pt x="124" y="38"/>
                  </a:lnTo>
                  <a:lnTo>
                    <a:pt x="143" y="29"/>
                  </a:lnTo>
                  <a:lnTo>
                    <a:pt x="162" y="19"/>
                  </a:lnTo>
                  <a:lnTo>
                    <a:pt x="181" y="19"/>
                  </a:lnTo>
                  <a:lnTo>
                    <a:pt x="200" y="10"/>
                  </a:lnTo>
                  <a:lnTo>
                    <a:pt x="219" y="0"/>
                  </a:lnTo>
                  <a:lnTo>
                    <a:pt x="238" y="0"/>
                  </a:lnTo>
                  <a:lnTo>
                    <a:pt x="257" y="0"/>
                  </a:lnTo>
                  <a:lnTo>
                    <a:pt x="277" y="10"/>
                  </a:lnTo>
                  <a:lnTo>
                    <a:pt x="286" y="29"/>
                  </a:lnTo>
                  <a:lnTo>
                    <a:pt x="305" y="38"/>
                  </a:lnTo>
                  <a:lnTo>
                    <a:pt x="324" y="48"/>
                  </a:lnTo>
                  <a:lnTo>
                    <a:pt x="343" y="57"/>
                  </a:lnTo>
                  <a:lnTo>
                    <a:pt x="353" y="76"/>
                  </a:lnTo>
                  <a:lnTo>
                    <a:pt x="372" y="86"/>
                  </a:lnTo>
                  <a:lnTo>
                    <a:pt x="381" y="105"/>
                  </a:lnTo>
                  <a:lnTo>
                    <a:pt x="391" y="124"/>
                  </a:lnTo>
                  <a:lnTo>
                    <a:pt x="400" y="143"/>
                  </a:lnTo>
                  <a:lnTo>
                    <a:pt x="400" y="162"/>
                  </a:lnTo>
                  <a:lnTo>
                    <a:pt x="410" y="181"/>
                  </a:lnTo>
                  <a:lnTo>
                    <a:pt x="400" y="200"/>
                  </a:lnTo>
                  <a:lnTo>
                    <a:pt x="400" y="219"/>
                  </a:lnTo>
                  <a:lnTo>
                    <a:pt x="391" y="238"/>
                  </a:lnTo>
                  <a:lnTo>
                    <a:pt x="391" y="257"/>
                  </a:lnTo>
                  <a:lnTo>
                    <a:pt x="381" y="286"/>
                  </a:lnTo>
                  <a:lnTo>
                    <a:pt x="372" y="305"/>
                  </a:lnTo>
                  <a:lnTo>
                    <a:pt x="362" y="324"/>
                  </a:lnTo>
                  <a:lnTo>
                    <a:pt x="343" y="334"/>
                  </a:lnTo>
                  <a:lnTo>
                    <a:pt x="324" y="343"/>
                  </a:lnTo>
                  <a:lnTo>
                    <a:pt x="305" y="353"/>
                  </a:lnTo>
                  <a:lnTo>
                    <a:pt x="286" y="353"/>
                  </a:lnTo>
                  <a:lnTo>
                    <a:pt x="267" y="362"/>
                  </a:lnTo>
                  <a:lnTo>
                    <a:pt x="248" y="362"/>
                  </a:lnTo>
                  <a:lnTo>
                    <a:pt x="238" y="381"/>
                  </a:lnTo>
                  <a:lnTo>
                    <a:pt x="219" y="391"/>
                  </a:lnTo>
                  <a:lnTo>
                    <a:pt x="200" y="391"/>
                  </a:lnTo>
                  <a:lnTo>
                    <a:pt x="181" y="391"/>
                  </a:lnTo>
                  <a:lnTo>
                    <a:pt x="172" y="391"/>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6563" name="Rectangle 30"/>
          <p:cNvSpPr>
            <a:spLocks noChangeArrowheads="1"/>
          </p:cNvSpPr>
          <p:nvPr/>
        </p:nvSpPr>
        <p:spPr bwMode="auto">
          <a:xfrm>
            <a:off x="5003800" y="5157788"/>
            <a:ext cx="1728788" cy="10668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CPU Write</a:t>
            </a:r>
          </a:p>
          <a:p>
            <a:pPr>
              <a:spcBef>
                <a:spcPct val="0"/>
              </a:spcBef>
              <a:buClrTx/>
              <a:buSzTx/>
              <a:buFontTx/>
              <a:buNone/>
            </a:pPr>
            <a:r>
              <a:rPr lang="en-US" altLang="zh-CN" sz="1600" b="1" i="1">
                <a:solidFill>
                  <a:srgbClr val="FF0000"/>
                </a:solidFill>
                <a:latin typeface="Arial" panose="020B0604020202020204" pitchFamily="34" charset="0"/>
              </a:rPr>
              <a:t>No need to Place Write Miss on Bus</a:t>
            </a:r>
          </a:p>
        </p:txBody>
      </p:sp>
      <p:sp>
        <p:nvSpPr>
          <p:cNvPr id="66564" name="Rectangle 2"/>
          <p:cNvSpPr>
            <a:spLocks noChangeArrowheads="1"/>
          </p:cNvSpPr>
          <p:nvPr/>
        </p:nvSpPr>
        <p:spPr bwMode="auto">
          <a:xfrm>
            <a:off x="6732588" y="2636838"/>
            <a:ext cx="21590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Remote Read </a:t>
            </a:r>
          </a:p>
          <a:p>
            <a:pPr>
              <a:spcBef>
                <a:spcPct val="0"/>
              </a:spcBef>
              <a:buClrTx/>
              <a:buSzTx/>
              <a:buFontTx/>
              <a:buNone/>
            </a:pPr>
            <a:r>
              <a:rPr lang="en-US" altLang="zh-CN" sz="1600" b="1">
                <a:solidFill>
                  <a:srgbClr val="00FFFF"/>
                </a:solidFill>
                <a:latin typeface="Arial" panose="020B0604020202020204" pitchFamily="34" charset="0"/>
              </a:rPr>
              <a:t>Place Data on Bus</a:t>
            </a:r>
          </a:p>
        </p:txBody>
      </p:sp>
      <p:sp>
        <p:nvSpPr>
          <p:cNvPr id="66565" name="Rectangle 3"/>
          <p:cNvSpPr>
            <a:spLocks noGrp="1" noRot="1" noChangeArrowheads="1"/>
          </p:cNvSpPr>
          <p:nvPr>
            <p:ph type="title"/>
          </p:nvPr>
        </p:nvSpPr>
        <p:spPr>
          <a:xfrm>
            <a:off x="1258888" y="0"/>
            <a:ext cx="7921625" cy="908050"/>
          </a:xfrm>
          <a:noFill/>
        </p:spPr>
        <p:txBody>
          <a:bodyPr lIns="90487" tIns="44450" rIns="90487" bIns="44450"/>
          <a:lstStyle/>
          <a:p>
            <a:pPr eaLnBrk="1" hangingPunct="1"/>
            <a:r>
              <a:rPr lang="en-US" altLang="zh-CN" sz="3200" smtClean="0"/>
              <a:t>MESI (Illinois protocol)</a:t>
            </a:r>
            <a:r>
              <a:rPr lang="en-US" altLang="zh-CN" sz="3600" smtClean="0"/>
              <a:t> </a:t>
            </a:r>
            <a:r>
              <a:rPr lang="en-US" altLang="zh-CN" sz="2800" smtClean="0"/>
              <a:t>(write back cache)</a:t>
            </a:r>
            <a:r>
              <a:rPr lang="en-US" altLang="zh-CN" sz="4000" smtClean="0"/>
              <a:t> </a:t>
            </a:r>
          </a:p>
        </p:txBody>
      </p:sp>
      <p:sp>
        <p:nvSpPr>
          <p:cNvPr id="66566" name="Rectangle 5"/>
          <p:cNvSpPr>
            <a:spLocks noChangeArrowheads="1"/>
          </p:cNvSpPr>
          <p:nvPr/>
        </p:nvSpPr>
        <p:spPr bwMode="auto">
          <a:xfrm>
            <a:off x="1503363" y="438150"/>
            <a:ext cx="7937"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567" name="Rectangle 6"/>
          <p:cNvSpPr>
            <a:spLocks noChangeArrowheads="1"/>
          </p:cNvSpPr>
          <p:nvPr/>
        </p:nvSpPr>
        <p:spPr bwMode="auto">
          <a:xfrm>
            <a:off x="144463" y="2967038"/>
            <a:ext cx="1797050" cy="5778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600">
                <a:latin typeface="Arial" panose="020B0604020202020204" pitchFamily="34" charset="0"/>
              </a:rPr>
              <a:t>Remote  Write</a:t>
            </a:r>
          </a:p>
          <a:p>
            <a:pPr algn="r">
              <a:spcBef>
                <a:spcPct val="0"/>
              </a:spcBef>
              <a:buClrTx/>
              <a:buSzTx/>
              <a:buFontTx/>
              <a:buNone/>
            </a:pPr>
            <a:r>
              <a:rPr lang="en-US" altLang="zh-CN" sz="1600" b="1" i="1">
                <a:latin typeface="Arial" panose="020B0604020202020204" pitchFamily="34" charset="0"/>
              </a:rPr>
              <a:t>Write back block</a:t>
            </a:r>
          </a:p>
        </p:txBody>
      </p:sp>
      <p:sp>
        <p:nvSpPr>
          <p:cNvPr id="66568" name="Rectangle 7"/>
          <p:cNvSpPr>
            <a:spLocks noChangeArrowheads="1"/>
          </p:cNvSpPr>
          <p:nvPr/>
        </p:nvSpPr>
        <p:spPr bwMode="auto">
          <a:xfrm>
            <a:off x="2411413" y="2060575"/>
            <a:ext cx="2016125" cy="3333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600">
                <a:latin typeface="Arial" panose="020B0604020202020204" pitchFamily="34" charset="0"/>
              </a:rPr>
              <a:t>Remote Write</a:t>
            </a:r>
          </a:p>
        </p:txBody>
      </p:sp>
      <p:sp>
        <p:nvSpPr>
          <p:cNvPr id="66569" name="Rectangle 8"/>
          <p:cNvSpPr>
            <a:spLocks noChangeArrowheads="1"/>
          </p:cNvSpPr>
          <p:nvPr/>
        </p:nvSpPr>
        <p:spPr bwMode="auto">
          <a:xfrm>
            <a:off x="1192213" y="1387475"/>
            <a:ext cx="4762" cy="476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570" name="Rectangle 9"/>
          <p:cNvSpPr>
            <a:spLocks noChangeArrowheads="1"/>
          </p:cNvSpPr>
          <p:nvPr/>
        </p:nvSpPr>
        <p:spPr bwMode="auto">
          <a:xfrm>
            <a:off x="1711325" y="2028825"/>
            <a:ext cx="766763" cy="3333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Invalid</a:t>
            </a:r>
          </a:p>
        </p:txBody>
      </p:sp>
      <p:sp>
        <p:nvSpPr>
          <p:cNvPr id="66571" name="Rectangle 11"/>
          <p:cNvSpPr>
            <a:spLocks noChangeArrowheads="1"/>
          </p:cNvSpPr>
          <p:nvPr/>
        </p:nvSpPr>
        <p:spPr bwMode="auto">
          <a:xfrm>
            <a:off x="1481138" y="4567238"/>
            <a:ext cx="1285875" cy="5778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600" b="1">
                <a:solidFill>
                  <a:srgbClr val="FF0000"/>
                </a:solidFill>
                <a:latin typeface="Arial" panose="020B0604020202020204" pitchFamily="34" charset="0"/>
              </a:rPr>
              <a:t>Modified</a:t>
            </a:r>
            <a:endParaRPr lang="en-US" altLang="zh-CN" sz="1600">
              <a:solidFill>
                <a:srgbClr val="FF0000"/>
              </a:solidFill>
              <a:latin typeface="Arial" panose="020B0604020202020204" pitchFamily="34" charset="0"/>
            </a:endParaRPr>
          </a:p>
          <a:p>
            <a:pPr algn="ctr">
              <a:spcBef>
                <a:spcPct val="0"/>
              </a:spcBef>
              <a:buClrTx/>
              <a:buSzTx/>
              <a:buFontTx/>
              <a:buNone/>
            </a:pPr>
            <a:r>
              <a:rPr lang="en-US" altLang="zh-CN" sz="1600">
                <a:latin typeface="Arial" panose="020B0604020202020204" pitchFamily="34" charset="0"/>
              </a:rPr>
              <a:t>(read/write)</a:t>
            </a:r>
          </a:p>
        </p:txBody>
      </p:sp>
      <p:sp>
        <p:nvSpPr>
          <p:cNvPr id="66572" name="Rectangle 13"/>
          <p:cNvSpPr>
            <a:spLocks noChangeArrowheads="1"/>
          </p:cNvSpPr>
          <p:nvPr/>
        </p:nvSpPr>
        <p:spPr bwMode="auto">
          <a:xfrm>
            <a:off x="2484438" y="1196975"/>
            <a:ext cx="2462212" cy="5778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CPU Read</a:t>
            </a:r>
          </a:p>
          <a:p>
            <a:pPr>
              <a:spcBef>
                <a:spcPct val="0"/>
              </a:spcBef>
              <a:buClrTx/>
              <a:buSzTx/>
              <a:buFontTx/>
              <a:buNone/>
            </a:pPr>
            <a:r>
              <a:rPr lang="en-US" altLang="zh-CN" sz="1600" b="1" i="1">
                <a:latin typeface="Arial" panose="020B0604020202020204" pitchFamily="34" charset="0"/>
              </a:rPr>
              <a:t>Place read miss on Bus</a:t>
            </a:r>
            <a:endParaRPr lang="en-US" altLang="zh-CN" sz="1600" b="1" i="1">
              <a:solidFill>
                <a:schemeClr val="accent1"/>
              </a:solidFill>
              <a:latin typeface="Arial" panose="020B0604020202020204" pitchFamily="34" charset="0"/>
            </a:endParaRPr>
          </a:p>
        </p:txBody>
      </p:sp>
      <p:sp>
        <p:nvSpPr>
          <p:cNvPr id="66573" name="Rectangle 16"/>
          <p:cNvSpPr>
            <a:spLocks noChangeArrowheads="1"/>
          </p:cNvSpPr>
          <p:nvPr/>
        </p:nvSpPr>
        <p:spPr bwMode="auto">
          <a:xfrm>
            <a:off x="292100" y="5059363"/>
            <a:ext cx="1377950" cy="5905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CPU read hit</a:t>
            </a:r>
          </a:p>
          <a:p>
            <a:pPr>
              <a:spcBef>
                <a:spcPct val="0"/>
              </a:spcBef>
              <a:buClrTx/>
              <a:buSzTx/>
              <a:buFontTx/>
              <a:buNone/>
            </a:pPr>
            <a:r>
              <a:rPr lang="en-US" altLang="zh-CN" sz="1600">
                <a:latin typeface="Arial" panose="020B0604020202020204" pitchFamily="34" charset="0"/>
              </a:rPr>
              <a:t>CPU write hit</a:t>
            </a:r>
          </a:p>
        </p:txBody>
      </p:sp>
      <p:sp>
        <p:nvSpPr>
          <p:cNvPr id="66574" name="Oval 18"/>
          <p:cNvSpPr>
            <a:spLocks noChangeArrowheads="1"/>
          </p:cNvSpPr>
          <p:nvPr/>
        </p:nvSpPr>
        <p:spPr bwMode="auto">
          <a:xfrm>
            <a:off x="1568450" y="4416425"/>
            <a:ext cx="1111250" cy="106521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575" name="Line 19"/>
          <p:cNvSpPr>
            <a:spLocks noChangeShapeType="1"/>
          </p:cNvSpPr>
          <p:nvPr/>
        </p:nvSpPr>
        <p:spPr bwMode="auto">
          <a:xfrm>
            <a:off x="2555875" y="1844675"/>
            <a:ext cx="352901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6" name="Freeform 23"/>
          <p:cNvSpPr>
            <a:spLocks/>
          </p:cNvSpPr>
          <p:nvPr/>
        </p:nvSpPr>
        <p:spPr bwMode="auto">
          <a:xfrm>
            <a:off x="1055688" y="4387850"/>
            <a:ext cx="623887" cy="652463"/>
          </a:xfrm>
          <a:custGeom>
            <a:avLst/>
            <a:gdLst>
              <a:gd name="T0" fmla="*/ 2147483646 w 393"/>
              <a:gd name="T1" fmla="*/ 2147483646 h 411"/>
              <a:gd name="T2" fmla="*/ 2147483646 w 393"/>
              <a:gd name="T3" fmla="*/ 2147483646 h 411"/>
              <a:gd name="T4" fmla="*/ 2147483646 w 393"/>
              <a:gd name="T5" fmla="*/ 2147483646 h 411"/>
              <a:gd name="T6" fmla="*/ 2147483646 w 393"/>
              <a:gd name="T7" fmla="*/ 2147483646 h 411"/>
              <a:gd name="T8" fmla="*/ 2147483646 w 393"/>
              <a:gd name="T9" fmla="*/ 2147483646 h 411"/>
              <a:gd name="T10" fmla="*/ 2147483646 w 393"/>
              <a:gd name="T11" fmla="*/ 2147483646 h 411"/>
              <a:gd name="T12" fmla="*/ 2147483646 w 393"/>
              <a:gd name="T13" fmla="*/ 2147483646 h 411"/>
              <a:gd name="T14" fmla="*/ 2147483646 w 393"/>
              <a:gd name="T15" fmla="*/ 2147483646 h 411"/>
              <a:gd name="T16" fmla="*/ 2147483646 w 393"/>
              <a:gd name="T17" fmla="*/ 2147483646 h 411"/>
              <a:gd name="T18" fmla="*/ 2147483646 w 393"/>
              <a:gd name="T19" fmla="*/ 2147483646 h 411"/>
              <a:gd name="T20" fmla="*/ 2147483646 w 393"/>
              <a:gd name="T21" fmla="*/ 2147483646 h 411"/>
              <a:gd name="T22" fmla="*/ 2147483646 w 393"/>
              <a:gd name="T23" fmla="*/ 2147483646 h 411"/>
              <a:gd name="T24" fmla="*/ 2147483646 w 393"/>
              <a:gd name="T25" fmla="*/ 2147483646 h 411"/>
              <a:gd name="T26" fmla="*/ 2147483646 w 393"/>
              <a:gd name="T27" fmla="*/ 2147483646 h 411"/>
              <a:gd name="T28" fmla="*/ 2147483646 w 393"/>
              <a:gd name="T29" fmla="*/ 2147483646 h 411"/>
              <a:gd name="T30" fmla="*/ 2147483646 w 393"/>
              <a:gd name="T31" fmla="*/ 2147483646 h 411"/>
              <a:gd name="T32" fmla="*/ 2147483646 w 393"/>
              <a:gd name="T33" fmla="*/ 2147483646 h 411"/>
              <a:gd name="T34" fmla="*/ 2147483646 w 393"/>
              <a:gd name="T35" fmla="*/ 2147483646 h 411"/>
              <a:gd name="T36" fmla="*/ 2147483646 w 393"/>
              <a:gd name="T37" fmla="*/ 2147483646 h 411"/>
              <a:gd name="T38" fmla="*/ 2147483646 w 393"/>
              <a:gd name="T39" fmla="*/ 2147483646 h 411"/>
              <a:gd name="T40" fmla="*/ 2147483646 w 393"/>
              <a:gd name="T41" fmla="*/ 2147483646 h 411"/>
              <a:gd name="T42" fmla="*/ 2147483646 w 393"/>
              <a:gd name="T43" fmla="*/ 2147483646 h 411"/>
              <a:gd name="T44" fmla="*/ 0 w 393"/>
              <a:gd name="T45" fmla="*/ 2147483646 h 411"/>
              <a:gd name="T46" fmla="*/ 0 w 393"/>
              <a:gd name="T47" fmla="*/ 2147483646 h 411"/>
              <a:gd name="T48" fmla="*/ 0 w 393"/>
              <a:gd name="T49" fmla="*/ 2147483646 h 411"/>
              <a:gd name="T50" fmla="*/ 2147483646 w 393"/>
              <a:gd name="T51" fmla="*/ 2147483646 h 411"/>
              <a:gd name="T52" fmla="*/ 2147483646 w 393"/>
              <a:gd name="T53" fmla="*/ 2147483646 h 411"/>
              <a:gd name="T54" fmla="*/ 2147483646 w 393"/>
              <a:gd name="T55" fmla="*/ 2147483646 h 411"/>
              <a:gd name="T56" fmla="*/ 2147483646 w 393"/>
              <a:gd name="T57" fmla="*/ 2147483646 h 411"/>
              <a:gd name="T58" fmla="*/ 2147483646 w 393"/>
              <a:gd name="T59" fmla="*/ 2147483646 h 411"/>
              <a:gd name="T60" fmla="*/ 2147483646 w 393"/>
              <a:gd name="T61" fmla="*/ 2147483646 h 411"/>
              <a:gd name="T62" fmla="*/ 2147483646 w 393"/>
              <a:gd name="T63" fmla="*/ 2147483646 h 411"/>
              <a:gd name="T64" fmla="*/ 2147483646 w 393"/>
              <a:gd name="T65" fmla="*/ 2147483646 h 411"/>
              <a:gd name="T66" fmla="*/ 2147483646 w 393"/>
              <a:gd name="T67" fmla="*/ 2147483646 h 411"/>
              <a:gd name="T68" fmla="*/ 2147483646 w 393"/>
              <a:gd name="T69" fmla="*/ 2147483646 h 411"/>
              <a:gd name="T70" fmla="*/ 2147483646 w 393"/>
              <a:gd name="T71" fmla="*/ 2147483646 h 411"/>
              <a:gd name="T72" fmla="*/ 2147483646 w 393"/>
              <a:gd name="T73" fmla="*/ 0 h 411"/>
              <a:gd name="T74" fmla="*/ 2147483646 w 393"/>
              <a:gd name="T75" fmla="*/ 2147483646 h 411"/>
              <a:gd name="T76" fmla="*/ 2147483646 w 393"/>
              <a:gd name="T77" fmla="*/ 2147483646 h 411"/>
              <a:gd name="T78" fmla="*/ 2147483646 w 393"/>
              <a:gd name="T79" fmla="*/ 2147483646 h 411"/>
              <a:gd name="T80" fmla="*/ 2147483646 w 393"/>
              <a:gd name="T81" fmla="*/ 2147483646 h 411"/>
              <a:gd name="T82" fmla="*/ 2147483646 w 393"/>
              <a:gd name="T83" fmla="*/ 2147483646 h 411"/>
              <a:gd name="T84" fmla="*/ 2147483646 w 393"/>
              <a:gd name="T85" fmla="*/ 2147483646 h 411"/>
              <a:gd name="T86" fmla="*/ 2147483646 w 393"/>
              <a:gd name="T87" fmla="*/ 2147483646 h 411"/>
              <a:gd name="T88" fmla="*/ 2147483646 w 393"/>
              <a:gd name="T89" fmla="*/ 2147483646 h 411"/>
              <a:gd name="T90" fmla="*/ 2147483646 w 393"/>
              <a:gd name="T91" fmla="*/ 2147483646 h 411"/>
              <a:gd name="T92" fmla="*/ 2147483646 w 393"/>
              <a:gd name="T93" fmla="*/ 2147483646 h 411"/>
              <a:gd name="T94" fmla="*/ 2147483646 w 393"/>
              <a:gd name="T95" fmla="*/ 2147483646 h 411"/>
              <a:gd name="T96" fmla="*/ 2147483646 w 393"/>
              <a:gd name="T97" fmla="*/ 2147483646 h 411"/>
              <a:gd name="T98" fmla="*/ 2147483646 w 393"/>
              <a:gd name="T99" fmla="*/ 2147483646 h 411"/>
              <a:gd name="T100" fmla="*/ 2147483646 w 393"/>
              <a:gd name="T101" fmla="*/ 2147483646 h 411"/>
              <a:gd name="T102" fmla="*/ 2147483646 w 393"/>
              <a:gd name="T103" fmla="*/ 2147483646 h 411"/>
              <a:gd name="T104" fmla="*/ 2147483646 w 393"/>
              <a:gd name="T105" fmla="*/ 2147483646 h 411"/>
              <a:gd name="T106" fmla="*/ 2147483646 w 393"/>
              <a:gd name="T107" fmla="*/ 2147483646 h 411"/>
              <a:gd name="T108" fmla="*/ 2147483646 w 393"/>
              <a:gd name="T109" fmla="*/ 2147483646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93"/>
              <a:gd name="T166" fmla="*/ 0 h 411"/>
              <a:gd name="T167" fmla="*/ 393 w 393"/>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93" h="411">
                <a:moveTo>
                  <a:pt x="306" y="400"/>
                </a:moveTo>
                <a:lnTo>
                  <a:pt x="287" y="410"/>
                </a:lnTo>
                <a:lnTo>
                  <a:pt x="268" y="410"/>
                </a:lnTo>
                <a:lnTo>
                  <a:pt x="249" y="410"/>
                </a:lnTo>
                <a:lnTo>
                  <a:pt x="229" y="410"/>
                </a:lnTo>
                <a:lnTo>
                  <a:pt x="210" y="410"/>
                </a:lnTo>
                <a:lnTo>
                  <a:pt x="191" y="410"/>
                </a:lnTo>
                <a:lnTo>
                  <a:pt x="172" y="410"/>
                </a:lnTo>
                <a:lnTo>
                  <a:pt x="153" y="400"/>
                </a:lnTo>
                <a:lnTo>
                  <a:pt x="134" y="400"/>
                </a:lnTo>
                <a:lnTo>
                  <a:pt x="115" y="391"/>
                </a:lnTo>
                <a:lnTo>
                  <a:pt x="96" y="381"/>
                </a:lnTo>
                <a:lnTo>
                  <a:pt x="76" y="372"/>
                </a:lnTo>
                <a:lnTo>
                  <a:pt x="67" y="353"/>
                </a:lnTo>
                <a:lnTo>
                  <a:pt x="57" y="334"/>
                </a:lnTo>
                <a:lnTo>
                  <a:pt x="38" y="324"/>
                </a:lnTo>
                <a:lnTo>
                  <a:pt x="38" y="305"/>
                </a:lnTo>
                <a:lnTo>
                  <a:pt x="38" y="286"/>
                </a:lnTo>
                <a:lnTo>
                  <a:pt x="29" y="267"/>
                </a:lnTo>
                <a:lnTo>
                  <a:pt x="19" y="248"/>
                </a:lnTo>
                <a:lnTo>
                  <a:pt x="19" y="229"/>
                </a:lnTo>
                <a:lnTo>
                  <a:pt x="10" y="210"/>
                </a:lnTo>
                <a:lnTo>
                  <a:pt x="0" y="191"/>
                </a:lnTo>
                <a:lnTo>
                  <a:pt x="0" y="172"/>
                </a:lnTo>
                <a:lnTo>
                  <a:pt x="0" y="153"/>
                </a:lnTo>
                <a:lnTo>
                  <a:pt x="10" y="133"/>
                </a:lnTo>
                <a:lnTo>
                  <a:pt x="29" y="124"/>
                </a:lnTo>
                <a:lnTo>
                  <a:pt x="38" y="105"/>
                </a:lnTo>
                <a:lnTo>
                  <a:pt x="48" y="86"/>
                </a:lnTo>
                <a:lnTo>
                  <a:pt x="57" y="67"/>
                </a:lnTo>
                <a:lnTo>
                  <a:pt x="76" y="57"/>
                </a:lnTo>
                <a:lnTo>
                  <a:pt x="86" y="38"/>
                </a:lnTo>
                <a:lnTo>
                  <a:pt x="105" y="29"/>
                </a:lnTo>
                <a:lnTo>
                  <a:pt x="124" y="19"/>
                </a:lnTo>
                <a:lnTo>
                  <a:pt x="143" y="10"/>
                </a:lnTo>
                <a:lnTo>
                  <a:pt x="163" y="10"/>
                </a:lnTo>
                <a:lnTo>
                  <a:pt x="182" y="0"/>
                </a:lnTo>
                <a:lnTo>
                  <a:pt x="201" y="10"/>
                </a:lnTo>
                <a:lnTo>
                  <a:pt x="220" y="10"/>
                </a:lnTo>
                <a:lnTo>
                  <a:pt x="239" y="19"/>
                </a:lnTo>
                <a:lnTo>
                  <a:pt x="258" y="19"/>
                </a:lnTo>
                <a:lnTo>
                  <a:pt x="287" y="29"/>
                </a:lnTo>
                <a:lnTo>
                  <a:pt x="306" y="38"/>
                </a:lnTo>
                <a:lnTo>
                  <a:pt x="325" y="48"/>
                </a:lnTo>
                <a:lnTo>
                  <a:pt x="335" y="67"/>
                </a:lnTo>
                <a:lnTo>
                  <a:pt x="344" y="86"/>
                </a:lnTo>
                <a:lnTo>
                  <a:pt x="354" y="105"/>
                </a:lnTo>
                <a:lnTo>
                  <a:pt x="354" y="124"/>
                </a:lnTo>
                <a:lnTo>
                  <a:pt x="363" y="143"/>
                </a:lnTo>
                <a:lnTo>
                  <a:pt x="363" y="162"/>
                </a:lnTo>
                <a:lnTo>
                  <a:pt x="382" y="172"/>
                </a:lnTo>
                <a:lnTo>
                  <a:pt x="392" y="191"/>
                </a:lnTo>
                <a:lnTo>
                  <a:pt x="392" y="210"/>
                </a:lnTo>
                <a:lnTo>
                  <a:pt x="392" y="229"/>
                </a:lnTo>
                <a:lnTo>
                  <a:pt x="392" y="238"/>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77" name="Line 24"/>
          <p:cNvSpPr>
            <a:spLocks noChangeShapeType="1"/>
          </p:cNvSpPr>
          <p:nvPr/>
        </p:nvSpPr>
        <p:spPr bwMode="auto">
          <a:xfrm>
            <a:off x="1905000" y="2673350"/>
            <a:ext cx="0" cy="176212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8" name="Line 25"/>
          <p:cNvSpPr>
            <a:spLocks noChangeShapeType="1"/>
          </p:cNvSpPr>
          <p:nvPr/>
        </p:nvSpPr>
        <p:spPr bwMode="auto">
          <a:xfrm flipV="1">
            <a:off x="2705100" y="2060575"/>
            <a:ext cx="3235325" cy="7938"/>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9" name="Oval 26"/>
          <p:cNvSpPr>
            <a:spLocks noChangeArrowheads="1"/>
          </p:cNvSpPr>
          <p:nvPr/>
        </p:nvSpPr>
        <p:spPr bwMode="auto">
          <a:xfrm>
            <a:off x="1547813" y="1628775"/>
            <a:ext cx="1111250" cy="106521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580" name="Line 29"/>
          <p:cNvSpPr>
            <a:spLocks noChangeShapeType="1"/>
          </p:cNvSpPr>
          <p:nvPr/>
        </p:nvSpPr>
        <p:spPr bwMode="auto">
          <a:xfrm flipV="1">
            <a:off x="2584450" y="5229225"/>
            <a:ext cx="3500438" cy="1588"/>
          </a:xfrm>
          <a:prstGeom prst="line">
            <a:avLst/>
          </a:prstGeom>
          <a:noFill/>
          <a:ln w="254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6581" name="Group 52"/>
          <p:cNvGrpSpPr>
            <a:grpSpLocks/>
          </p:cNvGrpSpPr>
          <p:nvPr/>
        </p:nvGrpSpPr>
        <p:grpSpPr bwMode="auto">
          <a:xfrm>
            <a:off x="6011863" y="4437063"/>
            <a:ext cx="1806575" cy="1836737"/>
            <a:chOff x="2654" y="2704"/>
            <a:chExt cx="1138" cy="1157"/>
          </a:xfrm>
        </p:grpSpPr>
        <p:sp>
          <p:nvSpPr>
            <p:cNvPr id="66592" name="Rectangle 27"/>
            <p:cNvSpPr>
              <a:spLocks noChangeArrowheads="1"/>
            </p:cNvSpPr>
            <p:nvPr/>
          </p:nvSpPr>
          <p:spPr bwMode="auto">
            <a:xfrm>
              <a:off x="2654" y="2832"/>
              <a:ext cx="820" cy="36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600" b="1">
                  <a:solidFill>
                    <a:srgbClr val="FF0000"/>
                  </a:solidFill>
                  <a:latin typeface="Arial" panose="020B0604020202020204" pitchFamily="34" charset="0"/>
                </a:rPr>
                <a:t>Exclusive (read/only)</a:t>
              </a:r>
            </a:p>
          </p:txBody>
        </p:sp>
        <p:sp>
          <p:nvSpPr>
            <p:cNvPr id="66593" name="Oval 28"/>
            <p:cNvSpPr>
              <a:spLocks noChangeArrowheads="1"/>
            </p:cNvSpPr>
            <p:nvPr/>
          </p:nvSpPr>
          <p:spPr bwMode="auto">
            <a:xfrm>
              <a:off x="2699" y="2704"/>
              <a:ext cx="700" cy="671"/>
            </a:xfrm>
            <a:prstGeom prst="ellipse">
              <a:avLst/>
            </a:pr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594" name="Freeform 32"/>
            <p:cNvSpPr>
              <a:spLocks/>
            </p:cNvSpPr>
            <p:nvPr/>
          </p:nvSpPr>
          <p:spPr bwMode="auto">
            <a:xfrm>
              <a:off x="3272" y="3196"/>
              <a:ext cx="392" cy="411"/>
            </a:xfrm>
            <a:custGeom>
              <a:avLst/>
              <a:gdLst>
                <a:gd name="T0" fmla="*/ 86 w 392"/>
                <a:gd name="T1" fmla="*/ 10 h 411"/>
                <a:gd name="T2" fmla="*/ 105 w 392"/>
                <a:gd name="T3" fmla="*/ 0 h 411"/>
                <a:gd name="T4" fmla="*/ 124 w 392"/>
                <a:gd name="T5" fmla="*/ 0 h 411"/>
                <a:gd name="T6" fmla="*/ 143 w 392"/>
                <a:gd name="T7" fmla="*/ 0 h 411"/>
                <a:gd name="T8" fmla="*/ 162 w 392"/>
                <a:gd name="T9" fmla="*/ 0 h 411"/>
                <a:gd name="T10" fmla="*/ 181 w 392"/>
                <a:gd name="T11" fmla="*/ 0 h 411"/>
                <a:gd name="T12" fmla="*/ 200 w 392"/>
                <a:gd name="T13" fmla="*/ 0 h 411"/>
                <a:gd name="T14" fmla="*/ 219 w 392"/>
                <a:gd name="T15" fmla="*/ 0 h 411"/>
                <a:gd name="T16" fmla="*/ 238 w 392"/>
                <a:gd name="T17" fmla="*/ 10 h 411"/>
                <a:gd name="T18" fmla="*/ 257 w 392"/>
                <a:gd name="T19" fmla="*/ 10 h 411"/>
                <a:gd name="T20" fmla="*/ 277 w 392"/>
                <a:gd name="T21" fmla="*/ 19 h 411"/>
                <a:gd name="T22" fmla="*/ 296 w 392"/>
                <a:gd name="T23" fmla="*/ 29 h 411"/>
                <a:gd name="T24" fmla="*/ 315 w 392"/>
                <a:gd name="T25" fmla="*/ 38 h 411"/>
                <a:gd name="T26" fmla="*/ 324 w 392"/>
                <a:gd name="T27" fmla="*/ 57 h 411"/>
                <a:gd name="T28" fmla="*/ 334 w 392"/>
                <a:gd name="T29" fmla="*/ 76 h 411"/>
                <a:gd name="T30" fmla="*/ 353 w 392"/>
                <a:gd name="T31" fmla="*/ 86 h 411"/>
                <a:gd name="T32" fmla="*/ 353 w 392"/>
                <a:gd name="T33" fmla="*/ 105 h 411"/>
                <a:gd name="T34" fmla="*/ 353 w 392"/>
                <a:gd name="T35" fmla="*/ 124 h 411"/>
                <a:gd name="T36" fmla="*/ 362 w 392"/>
                <a:gd name="T37" fmla="*/ 143 h 411"/>
                <a:gd name="T38" fmla="*/ 372 w 392"/>
                <a:gd name="T39" fmla="*/ 162 h 411"/>
                <a:gd name="T40" fmla="*/ 372 w 392"/>
                <a:gd name="T41" fmla="*/ 181 h 411"/>
                <a:gd name="T42" fmla="*/ 381 w 392"/>
                <a:gd name="T43" fmla="*/ 200 h 411"/>
                <a:gd name="T44" fmla="*/ 391 w 392"/>
                <a:gd name="T45" fmla="*/ 219 h 411"/>
                <a:gd name="T46" fmla="*/ 391 w 392"/>
                <a:gd name="T47" fmla="*/ 238 h 411"/>
                <a:gd name="T48" fmla="*/ 391 w 392"/>
                <a:gd name="T49" fmla="*/ 257 h 411"/>
                <a:gd name="T50" fmla="*/ 381 w 392"/>
                <a:gd name="T51" fmla="*/ 277 h 411"/>
                <a:gd name="T52" fmla="*/ 362 w 392"/>
                <a:gd name="T53" fmla="*/ 286 h 411"/>
                <a:gd name="T54" fmla="*/ 353 w 392"/>
                <a:gd name="T55" fmla="*/ 305 h 411"/>
                <a:gd name="T56" fmla="*/ 343 w 392"/>
                <a:gd name="T57" fmla="*/ 324 h 411"/>
                <a:gd name="T58" fmla="*/ 334 w 392"/>
                <a:gd name="T59" fmla="*/ 343 h 411"/>
                <a:gd name="T60" fmla="*/ 315 w 392"/>
                <a:gd name="T61" fmla="*/ 353 h 411"/>
                <a:gd name="T62" fmla="*/ 305 w 392"/>
                <a:gd name="T63" fmla="*/ 372 h 411"/>
                <a:gd name="T64" fmla="*/ 286 w 392"/>
                <a:gd name="T65" fmla="*/ 381 h 411"/>
                <a:gd name="T66" fmla="*/ 267 w 392"/>
                <a:gd name="T67" fmla="*/ 391 h 411"/>
                <a:gd name="T68" fmla="*/ 248 w 392"/>
                <a:gd name="T69" fmla="*/ 400 h 411"/>
                <a:gd name="T70" fmla="*/ 229 w 392"/>
                <a:gd name="T71" fmla="*/ 400 h 411"/>
                <a:gd name="T72" fmla="*/ 210 w 392"/>
                <a:gd name="T73" fmla="*/ 410 h 411"/>
                <a:gd name="T74" fmla="*/ 191 w 392"/>
                <a:gd name="T75" fmla="*/ 400 h 411"/>
                <a:gd name="T76" fmla="*/ 172 w 392"/>
                <a:gd name="T77" fmla="*/ 400 h 411"/>
                <a:gd name="T78" fmla="*/ 153 w 392"/>
                <a:gd name="T79" fmla="*/ 391 h 411"/>
                <a:gd name="T80" fmla="*/ 134 w 392"/>
                <a:gd name="T81" fmla="*/ 391 h 411"/>
                <a:gd name="T82" fmla="*/ 105 w 392"/>
                <a:gd name="T83" fmla="*/ 381 h 411"/>
                <a:gd name="T84" fmla="*/ 86 w 392"/>
                <a:gd name="T85" fmla="*/ 372 h 411"/>
                <a:gd name="T86" fmla="*/ 67 w 392"/>
                <a:gd name="T87" fmla="*/ 362 h 411"/>
                <a:gd name="T88" fmla="*/ 57 w 392"/>
                <a:gd name="T89" fmla="*/ 343 h 411"/>
                <a:gd name="T90" fmla="*/ 48 w 392"/>
                <a:gd name="T91" fmla="*/ 324 h 411"/>
                <a:gd name="T92" fmla="*/ 38 w 392"/>
                <a:gd name="T93" fmla="*/ 305 h 411"/>
                <a:gd name="T94" fmla="*/ 38 w 392"/>
                <a:gd name="T95" fmla="*/ 286 h 411"/>
                <a:gd name="T96" fmla="*/ 29 w 392"/>
                <a:gd name="T97" fmla="*/ 267 h 411"/>
                <a:gd name="T98" fmla="*/ 29 w 392"/>
                <a:gd name="T99" fmla="*/ 248 h 411"/>
                <a:gd name="T100" fmla="*/ 10 w 392"/>
                <a:gd name="T101" fmla="*/ 238 h 411"/>
                <a:gd name="T102" fmla="*/ 0 w 392"/>
                <a:gd name="T103" fmla="*/ 219 h 411"/>
                <a:gd name="T104" fmla="*/ 0 w 392"/>
                <a:gd name="T105" fmla="*/ 200 h 411"/>
                <a:gd name="T106" fmla="*/ 0 w 392"/>
                <a:gd name="T107" fmla="*/ 181 h 411"/>
                <a:gd name="T108" fmla="*/ 0 w 392"/>
                <a:gd name="T109" fmla="*/ 172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92"/>
                <a:gd name="T166" fmla="*/ 0 h 411"/>
                <a:gd name="T167" fmla="*/ 392 w 392"/>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92" h="411">
                  <a:moveTo>
                    <a:pt x="86" y="10"/>
                  </a:moveTo>
                  <a:lnTo>
                    <a:pt x="105" y="0"/>
                  </a:lnTo>
                  <a:lnTo>
                    <a:pt x="124" y="0"/>
                  </a:lnTo>
                  <a:lnTo>
                    <a:pt x="143" y="0"/>
                  </a:lnTo>
                  <a:lnTo>
                    <a:pt x="162" y="0"/>
                  </a:lnTo>
                  <a:lnTo>
                    <a:pt x="181" y="0"/>
                  </a:lnTo>
                  <a:lnTo>
                    <a:pt x="200" y="0"/>
                  </a:lnTo>
                  <a:lnTo>
                    <a:pt x="219" y="0"/>
                  </a:lnTo>
                  <a:lnTo>
                    <a:pt x="238" y="10"/>
                  </a:lnTo>
                  <a:lnTo>
                    <a:pt x="257" y="10"/>
                  </a:lnTo>
                  <a:lnTo>
                    <a:pt x="277" y="19"/>
                  </a:lnTo>
                  <a:lnTo>
                    <a:pt x="296" y="29"/>
                  </a:lnTo>
                  <a:lnTo>
                    <a:pt x="315" y="38"/>
                  </a:lnTo>
                  <a:lnTo>
                    <a:pt x="324" y="57"/>
                  </a:lnTo>
                  <a:lnTo>
                    <a:pt x="334" y="76"/>
                  </a:lnTo>
                  <a:lnTo>
                    <a:pt x="353" y="86"/>
                  </a:lnTo>
                  <a:lnTo>
                    <a:pt x="353" y="105"/>
                  </a:lnTo>
                  <a:lnTo>
                    <a:pt x="353" y="124"/>
                  </a:lnTo>
                  <a:lnTo>
                    <a:pt x="362" y="143"/>
                  </a:lnTo>
                  <a:lnTo>
                    <a:pt x="372" y="162"/>
                  </a:lnTo>
                  <a:lnTo>
                    <a:pt x="372" y="181"/>
                  </a:lnTo>
                  <a:lnTo>
                    <a:pt x="381" y="200"/>
                  </a:lnTo>
                  <a:lnTo>
                    <a:pt x="391" y="219"/>
                  </a:lnTo>
                  <a:lnTo>
                    <a:pt x="391" y="238"/>
                  </a:lnTo>
                  <a:lnTo>
                    <a:pt x="391" y="257"/>
                  </a:lnTo>
                  <a:lnTo>
                    <a:pt x="381" y="277"/>
                  </a:lnTo>
                  <a:lnTo>
                    <a:pt x="362" y="286"/>
                  </a:lnTo>
                  <a:lnTo>
                    <a:pt x="353" y="305"/>
                  </a:lnTo>
                  <a:lnTo>
                    <a:pt x="343" y="324"/>
                  </a:lnTo>
                  <a:lnTo>
                    <a:pt x="334" y="343"/>
                  </a:lnTo>
                  <a:lnTo>
                    <a:pt x="315" y="353"/>
                  </a:lnTo>
                  <a:lnTo>
                    <a:pt x="305" y="372"/>
                  </a:lnTo>
                  <a:lnTo>
                    <a:pt x="286" y="381"/>
                  </a:lnTo>
                  <a:lnTo>
                    <a:pt x="267" y="391"/>
                  </a:lnTo>
                  <a:lnTo>
                    <a:pt x="248" y="400"/>
                  </a:lnTo>
                  <a:lnTo>
                    <a:pt x="229" y="400"/>
                  </a:lnTo>
                  <a:lnTo>
                    <a:pt x="210" y="410"/>
                  </a:lnTo>
                  <a:lnTo>
                    <a:pt x="191" y="400"/>
                  </a:lnTo>
                  <a:lnTo>
                    <a:pt x="172" y="400"/>
                  </a:lnTo>
                  <a:lnTo>
                    <a:pt x="153" y="391"/>
                  </a:lnTo>
                  <a:lnTo>
                    <a:pt x="134" y="391"/>
                  </a:lnTo>
                  <a:lnTo>
                    <a:pt x="105" y="381"/>
                  </a:lnTo>
                  <a:lnTo>
                    <a:pt x="86" y="372"/>
                  </a:lnTo>
                  <a:lnTo>
                    <a:pt x="67" y="362"/>
                  </a:lnTo>
                  <a:lnTo>
                    <a:pt x="57" y="343"/>
                  </a:lnTo>
                  <a:lnTo>
                    <a:pt x="48" y="324"/>
                  </a:lnTo>
                  <a:lnTo>
                    <a:pt x="38" y="305"/>
                  </a:lnTo>
                  <a:lnTo>
                    <a:pt x="38" y="286"/>
                  </a:lnTo>
                  <a:lnTo>
                    <a:pt x="29" y="267"/>
                  </a:lnTo>
                  <a:lnTo>
                    <a:pt x="29" y="248"/>
                  </a:lnTo>
                  <a:lnTo>
                    <a:pt x="10" y="238"/>
                  </a:lnTo>
                  <a:lnTo>
                    <a:pt x="0" y="219"/>
                  </a:lnTo>
                  <a:lnTo>
                    <a:pt x="0" y="200"/>
                  </a:lnTo>
                  <a:lnTo>
                    <a:pt x="0" y="181"/>
                  </a:lnTo>
                  <a:lnTo>
                    <a:pt x="0" y="172"/>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95" name="Rectangle 33"/>
            <p:cNvSpPr>
              <a:spLocks noChangeArrowheads="1"/>
            </p:cNvSpPr>
            <p:nvPr/>
          </p:nvSpPr>
          <p:spPr bwMode="auto">
            <a:xfrm>
              <a:off x="2868" y="3651"/>
              <a:ext cx="924" cy="21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latin typeface="Arial" panose="020B0604020202020204" pitchFamily="34" charset="0"/>
                </a:rPr>
                <a:t>CPU Read hit</a:t>
              </a:r>
            </a:p>
          </p:txBody>
        </p:sp>
      </p:grpSp>
      <p:sp>
        <p:nvSpPr>
          <p:cNvPr id="66582" name="Line 34"/>
          <p:cNvSpPr>
            <a:spLocks noChangeShapeType="1"/>
          </p:cNvSpPr>
          <p:nvPr/>
        </p:nvSpPr>
        <p:spPr bwMode="auto">
          <a:xfrm>
            <a:off x="6732588" y="2708275"/>
            <a:ext cx="0" cy="1801813"/>
          </a:xfrm>
          <a:prstGeom prst="line">
            <a:avLst/>
          </a:prstGeom>
          <a:noFill/>
          <a:ln w="254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3" name="Line 35"/>
          <p:cNvSpPr>
            <a:spLocks noChangeShapeType="1"/>
          </p:cNvSpPr>
          <p:nvPr/>
        </p:nvSpPr>
        <p:spPr bwMode="auto">
          <a:xfrm flipH="1">
            <a:off x="2457450" y="2276475"/>
            <a:ext cx="3409950" cy="2244725"/>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4" name="Rectangle 36"/>
          <p:cNvSpPr>
            <a:spLocks noChangeArrowheads="1"/>
          </p:cNvSpPr>
          <p:nvPr/>
        </p:nvSpPr>
        <p:spPr bwMode="auto">
          <a:xfrm>
            <a:off x="3348038" y="2781300"/>
            <a:ext cx="14335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Remote Read</a:t>
            </a:r>
          </a:p>
          <a:p>
            <a:pPr>
              <a:spcBef>
                <a:spcPct val="0"/>
              </a:spcBef>
              <a:buClrTx/>
              <a:buSzTx/>
              <a:buFontTx/>
              <a:buNone/>
            </a:pPr>
            <a:r>
              <a:rPr lang="en-US" altLang="zh-CN" sz="1600" b="1" i="1">
                <a:latin typeface="Arial" panose="020B0604020202020204" pitchFamily="34" charset="0"/>
              </a:rPr>
              <a:t>Write back </a:t>
            </a:r>
          </a:p>
          <a:p>
            <a:pPr>
              <a:spcBef>
                <a:spcPct val="0"/>
              </a:spcBef>
              <a:buClrTx/>
              <a:buSzTx/>
              <a:buFontTx/>
              <a:buNone/>
            </a:pPr>
            <a:r>
              <a:rPr lang="en-US" altLang="zh-CN" sz="1600" b="1" i="1">
                <a:latin typeface="Arial" panose="020B0604020202020204" pitchFamily="34" charset="0"/>
              </a:rPr>
              <a:t>block</a:t>
            </a:r>
          </a:p>
        </p:txBody>
      </p:sp>
      <p:sp>
        <p:nvSpPr>
          <p:cNvPr id="66585" name="Rectangle 47"/>
          <p:cNvSpPr>
            <a:spLocks noChangeArrowheads="1"/>
          </p:cNvSpPr>
          <p:nvPr/>
        </p:nvSpPr>
        <p:spPr bwMode="auto">
          <a:xfrm>
            <a:off x="3779838" y="3933825"/>
            <a:ext cx="244792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FF0000"/>
                </a:solidFill>
                <a:latin typeface="Arial" panose="020B0604020202020204" pitchFamily="34" charset="0"/>
              </a:rPr>
              <a:t>Read-for-ownership</a:t>
            </a:r>
          </a:p>
          <a:p>
            <a:pPr eaLnBrk="1" hangingPunct="1">
              <a:buClr>
                <a:schemeClr val="accent1"/>
              </a:buClr>
              <a:buSzPct val="80000"/>
              <a:buFont typeface="Wingdings" panose="05000000000000000000" pitchFamily="2" charset="2"/>
              <a:buNone/>
            </a:pPr>
            <a:r>
              <a:rPr lang="en-US" altLang="zh-CN" sz="1600" b="1" i="1">
                <a:solidFill>
                  <a:srgbClr val="00FFFF"/>
                </a:solidFill>
                <a:latin typeface="Arial" panose="020B0604020202020204" pitchFamily="34" charset="0"/>
              </a:rPr>
              <a:t>Place read miss on bus</a:t>
            </a:r>
          </a:p>
        </p:txBody>
      </p:sp>
      <p:sp>
        <p:nvSpPr>
          <p:cNvPr id="66586" name="Freeform 53"/>
          <p:cNvSpPr>
            <a:spLocks/>
          </p:cNvSpPr>
          <p:nvPr/>
        </p:nvSpPr>
        <p:spPr bwMode="auto">
          <a:xfrm>
            <a:off x="2484438" y="2565400"/>
            <a:ext cx="3744912" cy="2363788"/>
          </a:xfrm>
          <a:custGeom>
            <a:avLst/>
            <a:gdLst>
              <a:gd name="T0" fmla="*/ 0 w 2359"/>
              <a:gd name="T1" fmla="*/ 0 h 1489"/>
              <a:gd name="T2" fmla="*/ 2147483646 w 2359"/>
              <a:gd name="T3" fmla="*/ 2147483646 h 1489"/>
              <a:gd name="T4" fmla="*/ 2147483646 w 2359"/>
              <a:gd name="T5" fmla="*/ 2147483646 h 1489"/>
              <a:gd name="T6" fmla="*/ 0 60000 65536"/>
              <a:gd name="T7" fmla="*/ 0 60000 65536"/>
              <a:gd name="T8" fmla="*/ 0 60000 65536"/>
              <a:gd name="T9" fmla="*/ 0 w 2359"/>
              <a:gd name="T10" fmla="*/ 0 h 1489"/>
              <a:gd name="T11" fmla="*/ 2359 w 2359"/>
              <a:gd name="T12" fmla="*/ 1489 h 1489"/>
            </a:gdLst>
            <a:ahLst/>
            <a:cxnLst>
              <a:cxn ang="T6">
                <a:pos x="T0" y="T1"/>
              </a:cxn>
              <a:cxn ang="T7">
                <a:pos x="T2" y="T3"/>
              </a:cxn>
              <a:cxn ang="T8">
                <a:pos x="T4" y="T5"/>
              </a:cxn>
            </a:cxnLst>
            <a:rect l="T9" t="T10" r="T11" b="T12"/>
            <a:pathLst>
              <a:path w="2359" h="1489">
                <a:moveTo>
                  <a:pt x="0" y="0"/>
                </a:moveTo>
                <a:cubicBezTo>
                  <a:pt x="302" y="525"/>
                  <a:pt x="605" y="1051"/>
                  <a:pt x="998" y="1270"/>
                </a:cubicBezTo>
                <a:cubicBezTo>
                  <a:pt x="1391" y="1489"/>
                  <a:pt x="2125" y="1308"/>
                  <a:pt x="2359" y="1316"/>
                </a:cubicBezTo>
              </a:path>
            </a:pathLst>
          </a:custGeom>
          <a:noFill/>
          <a:ln w="28575">
            <a:solidFill>
              <a:srgbClr val="00FF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66587" name="Freeform 54"/>
          <p:cNvSpPr>
            <a:spLocks/>
          </p:cNvSpPr>
          <p:nvPr/>
        </p:nvSpPr>
        <p:spPr bwMode="auto">
          <a:xfrm>
            <a:off x="7019925" y="2349500"/>
            <a:ext cx="288925" cy="2159000"/>
          </a:xfrm>
          <a:custGeom>
            <a:avLst/>
            <a:gdLst>
              <a:gd name="T0" fmla="*/ 0 w 182"/>
              <a:gd name="T1" fmla="*/ 0 h 1360"/>
              <a:gd name="T2" fmla="*/ 2147483646 w 182"/>
              <a:gd name="T3" fmla="*/ 2147483646 h 1360"/>
              <a:gd name="T4" fmla="*/ 0 w 182"/>
              <a:gd name="T5" fmla="*/ 2147483646 h 1360"/>
              <a:gd name="T6" fmla="*/ 0 60000 65536"/>
              <a:gd name="T7" fmla="*/ 0 60000 65536"/>
              <a:gd name="T8" fmla="*/ 0 60000 65536"/>
              <a:gd name="T9" fmla="*/ 0 w 182"/>
              <a:gd name="T10" fmla="*/ 0 h 1360"/>
              <a:gd name="T11" fmla="*/ 182 w 182"/>
              <a:gd name="T12" fmla="*/ 1360 h 1360"/>
            </a:gdLst>
            <a:ahLst/>
            <a:cxnLst>
              <a:cxn ang="T6">
                <a:pos x="T0" y="T1"/>
              </a:cxn>
              <a:cxn ang="T7">
                <a:pos x="T2" y="T3"/>
              </a:cxn>
              <a:cxn ang="T8">
                <a:pos x="T4" y="T5"/>
              </a:cxn>
            </a:cxnLst>
            <a:rect l="T9" t="T10" r="T11" b="T12"/>
            <a:pathLst>
              <a:path w="182" h="1360">
                <a:moveTo>
                  <a:pt x="0" y="0"/>
                </a:moveTo>
                <a:cubicBezTo>
                  <a:pt x="91" y="294"/>
                  <a:pt x="182" y="589"/>
                  <a:pt x="182" y="816"/>
                </a:cubicBezTo>
                <a:cubicBezTo>
                  <a:pt x="182" y="1043"/>
                  <a:pt x="91" y="1201"/>
                  <a:pt x="0" y="1360"/>
                </a:cubicBezTo>
              </a:path>
            </a:pathLst>
          </a:custGeom>
          <a:noFill/>
          <a:ln w="28575">
            <a:solidFill>
              <a:srgbClr val="00FF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66588" name="Rectangle 55"/>
          <p:cNvSpPr>
            <a:spLocks noChangeArrowheads="1"/>
          </p:cNvSpPr>
          <p:nvPr/>
        </p:nvSpPr>
        <p:spPr bwMode="auto">
          <a:xfrm>
            <a:off x="6877050" y="3573463"/>
            <a:ext cx="2447925"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FF0000"/>
                </a:solidFill>
                <a:latin typeface="Arial" panose="020B0604020202020204" pitchFamily="34" charset="0"/>
              </a:rPr>
              <a:t>Read-for-ownership</a:t>
            </a:r>
          </a:p>
          <a:p>
            <a:pPr eaLnBrk="1" hangingPunct="1">
              <a:buClr>
                <a:schemeClr val="accent1"/>
              </a:buClr>
              <a:buSzPct val="80000"/>
              <a:buFont typeface="Wingdings" panose="05000000000000000000" pitchFamily="2" charset="2"/>
              <a:buNone/>
            </a:pPr>
            <a:r>
              <a:rPr lang="en-US" altLang="zh-CN" sz="1600" b="1" i="1">
                <a:solidFill>
                  <a:srgbClr val="00FFFF"/>
                </a:solidFill>
                <a:latin typeface="Arial" panose="020B0604020202020204" pitchFamily="34" charset="0"/>
              </a:rPr>
              <a:t>Place read miss on bus</a:t>
            </a:r>
          </a:p>
        </p:txBody>
      </p:sp>
      <p:sp>
        <p:nvSpPr>
          <p:cNvPr id="66589" name="Rectangle 56"/>
          <p:cNvSpPr>
            <a:spLocks noChangeArrowheads="1"/>
          </p:cNvSpPr>
          <p:nvPr/>
        </p:nvSpPr>
        <p:spPr bwMode="auto">
          <a:xfrm>
            <a:off x="4859338" y="2708275"/>
            <a:ext cx="18732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CPU read miss</a:t>
            </a:r>
          </a:p>
          <a:p>
            <a:pPr>
              <a:spcBef>
                <a:spcPct val="0"/>
              </a:spcBef>
              <a:buClrTx/>
              <a:buSzTx/>
              <a:buFontTx/>
              <a:buNone/>
            </a:pPr>
            <a:r>
              <a:rPr lang="en-US" altLang="zh-CN" sz="1600" b="1" i="1">
                <a:latin typeface="Arial" panose="020B0604020202020204" pitchFamily="34" charset="0"/>
              </a:rPr>
              <a:t>Write back block</a:t>
            </a:r>
          </a:p>
          <a:p>
            <a:pPr>
              <a:spcBef>
                <a:spcPct val="0"/>
              </a:spcBef>
              <a:buClrTx/>
              <a:buSzTx/>
              <a:buFontTx/>
              <a:buNone/>
            </a:pPr>
            <a:r>
              <a:rPr lang="en-US" altLang="zh-CN" sz="1600" b="1" i="1">
                <a:latin typeface="Arial" panose="020B0604020202020204" pitchFamily="34" charset="0"/>
              </a:rPr>
              <a:t>Place read miss on bus</a:t>
            </a:r>
          </a:p>
        </p:txBody>
      </p:sp>
      <p:sp>
        <p:nvSpPr>
          <p:cNvPr id="66590" name="Freeform 57"/>
          <p:cNvSpPr>
            <a:spLocks/>
          </p:cNvSpPr>
          <p:nvPr/>
        </p:nvSpPr>
        <p:spPr bwMode="auto">
          <a:xfrm rot="-7622180">
            <a:off x="1922463" y="5359400"/>
            <a:ext cx="623887" cy="652463"/>
          </a:xfrm>
          <a:custGeom>
            <a:avLst/>
            <a:gdLst>
              <a:gd name="T0" fmla="*/ 2147483646 w 393"/>
              <a:gd name="T1" fmla="*/ 2147483646 h 411"/>
              <a:gd name="T2" fmla="*/ 2147483646 w 393"/>
              <a:gd name="T3" fmla="*/ 2147483646 h 411"/>
              <a:gd name="T4" fmla="*/ 2147483646 w 393"/>
              <a:gd name="T5" fmla="*/ 2147483646 h 411"/>
              <a:gd name="T6" fmla="*/ 2147483646 w 393"/>
              <a:gd name="T7" fmla="*/ 2147483646 h 411"/>
              <a:gd name="T8" fmla="*/ 2147483646 w 393"/>
              <a:gd name="T9" fmla="*/ 2147483646 h 411"/>
              <a:gd name="T10" fmla="*/ 2147483646 w 393"/>
              <a:gd name="T11" fmla="*/ 2147483646 h 411"/>
              <a:gd name="T12" fmla="*/ 2147483646 w 393"/>
              <a:gd name="T13" fmla="*/ 2147483646 h 411"/>
              <a:gd name="T14" fmla="*/ 2147483646 w 393"/>
              <a:gd name="T15" fmla="*/ 2147483646 h 411"/>
              <a:gd name="T16" fmla="*/ 2147483646 w 393"/>
              <a:gd name="T17" fmla="*/ 2147483646 h 411"/>
              <a:gd name="T18" fmla="*/ 2147483646 w 393"/>
              <a:gd name="T19" fmla="*/ 2147483646 h 411"/>
              <a:gd name="T20" fmla="*/ 2147483646 w 393"/>
              <a:gd name="T21" fmla="*/ 2147483646 h 411"/>
              <a:gd name="T22" fmla="*/ 2147483646 w 393"/>
              <a:gd name="T23" fmla="*/ 2147483646 h 411"/>
              <a:gd name="T24" fmla="*/ 2147483646 w 393"/>
              <a:gd name="T25" fmla="*/ 2147483646 h 411"/>
              <a:gd name="T26" fmla="*/ 2147483646 w 393"/>
              <a:gd name="T27" fmla="*/ 2147483646 h 411"/>
              <a:gd name="T28" fmla="*/ 2147483646 w 393"/>
              <a:gd name="T29" fmla="*/ 2147483646 h 411"/>
              <a:gd name="T30" fmla="*/ 2147483646 w 393"/>
              <a:gd name="T31" fmla="*/ 2147483646 h 411"/>
              <a:gd name="T32" fmla="*/ 2147483646 w 393"/>
              <a:gd name="T33" fmla="*/ 2147483646 h 411"/>
              <a:gd name="T34" fmla="*/ 2147483646 w 393"/>
              <a:gd name="T35" fmla="*/ 2147483646 h 411"/>
              <a:gd name="T36" fmla="*/ 2147483646 w 393"/>
              <a:gd name="T37" fmla="*/ 2147483646 h 411"/>
              <a:gd name="T38" fmla="*/ 2147483646 w 393"/>
              <a:gd name="T39" fmla="*/ 2147483646 h 411"/>
              <a:gd name="T40" fmla="*/ 2147483646 w 393"/>
              <a:gd name="T41" fmla="*/ 2147483646 h 411"/>
              <a:gd name="T42" fmla="*/ 2147483646 w 393"/>
              <a:gd name="T43" fmla="*/ 2147483646 h 411"/>
              <a:gd name="T44" fmla="*/ 0 w 393"/>
              <a:gd name="T45" fmla="*/ 2147483646 h 411"/>
              <a:gd name="T46" fmla="*/ 0 w 393"/>
              <a:gd name="T47" fmla="*/ 2147483646 h 411"/>
              <a:gd name="T48" fmla="*/ 0 w 393"/>
              <a:gd name="T49" fmla="*/ 2147483646 h 411"/>
              <a:gd name="T50" fmla="*/ 2147483646 w 393"/>
              <a:gd name="T51" fmla="*/ 2147483646 h 411"/>
              <a:gd name="T52" fmla="*/ 2147483646 w 393"/>
              <a:gd name="T53" fmla="*/ 2147483646 h 411"/>
              <a:gd name="T54" fmla="*/ 2147483646 w 393"/>
              <a:gd name="T55" fmla="*/ 2147483646 h 411"/>
              <a:gd name="T56" fmla="*/ 2147483646 w 393"/>
              <a:gd name="T57" fmla="*/ 2147483646 h 411"/>
              <a:gd name="T58" fmla="*/ 2147483646 w 393"/>
              <a:gd name="T59" fmla="*/ 2147483646 h 411"/>
              <a:gd name="T60" fmla="*/ 2147483646 w 393"/>
              <a:gd name="T61" fmla="*/ 2147483646 h 411"/>
              <a:gd name="T62" fmla="*/ 2147483646 w 393"/>
              <a:gd name="T63" fmla="*/ 2147483646 h 411"/>
              <a:gd name="T64" fmla="*/ 2147483646 w 393"/>
              <a:gd name="T65" fmla="*/ 2147483646 h 411"/>
              <a:gd name="T66" fmla="*/ 2147483646 w 393"/>
              <a:gd name="T67" fmla="*/ 2147483646 h 411"/>
              <a:gd name="T68" fmla="*/ 2147483646 w 393"/>
              <a:gd name="T69" fmla="*/ 2147483646 h 411"/>
              <a:gd name="T70" fmla="*/ 2147483646 w 393"/>
              <a:gd name="T71" fmla="*/ 2147483646 h 411"/>
              <a:gd name="T72" fmla="*/ 2147483646 w 393"/>
              <a:gd name="T73" fmla="*/ 0 h 411"/>
              <a:gd name="T74" fmla="*/ 2147483646 w 393"/>
              <a:gd name="T75" fmla="*/ 2147483646 h 411"/>
              <a:gd name="T76" fmla="*/ 2147483646 w 393"/>
              <a:gd name="T77" fmla="*/ 2147483646 h 411"/>
              <a:gd name="T78" fmla="*/ 2147483646 w 393"/>
              <a:gd name="T79" fmla="*/ 2147483646 h 411"/>
              <a:gd name="T80" fmla="*/ 2147483646 w 393"/>
              <a:gd name="T81" fmla="*/ 2147483646 h 411"/>
              <a:gd name="T82" fmla="*/ 2147483646 w 393"/>
              <a:gd name="T83" fmla="*/ 2147483646 h 411"/>
              <a:gd name="T84" fmla="*/ 2147483646 w 393"/>
              <a:gd name="T85" fmla="*/ 2147483646 h 411"/>
              <a:gd name="T86" fmla="*/ 2147483646 w 393"/>
              <a:gd name="T87" fmla="*/ 2147483646 h 411"/>
              <a:gd name="T88" fmla="*/ 2147483646 w 393"/>
              <a:gd name="T89" fmla="*/ 2147483646 h 411"/>
              <a:gd name="T90" fmla="*/ 2147483646 w 393"/>
              <a:gd name="T91" fmla="*/ 2147483646 h 411"/>
              <a:gd name="T92" fmla="*/ 2147483646 w 393"/>
              <a:gd name="T93" fmla="*/ 2147483646 h 411"/>
              <a:gd name="T94" fmla="*/ 2147483646 w 393"/>
              <a:gd name="T95" fmla="*/ 2147483646 h 411"/>
              <a:gd name="T96" fmla="*/ 2147483646 w 393"/>
              <a:gd name="T97" fmla="*/ 2147483646 h 411"/>
              <a:gd name="T98" fmla="*/ 2147483646 w 393"/>
              <a:gd name="T99" fmla="*/ 2147483646 h 411"/>
              <a:gd name="T100" fmla="*/ 2147483646 w 393"/>
              <a:gd name="T101" fmla="*/ 2147483646 h 411"/>
              <a:gd name="T102" fmla="*/ 2147483646 w 393"/>
              <a:gd name="T103" fmla="*/ 2147483646 h 411"/>
              <a:gd name="T104" fmla="*/ 2147483646 w 393"/>
              <a:gd name="T105" fmla="*/ 2147483646 h 411"/>
              <a:gd name="T106" fmla="*/ 2147483646 w 393"/>
              <a:gd name="T107" fmla="*/ 2147483646 h 411"/>
              <a:gd name="T108" fmla="*/ 2147483646 w 393"/>
              <a:gd name="T109" fmla="*/ 2147483646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93"/>
              <a:gd name="T166" fmla="*/ 0 h 411"/>
              <a:gd name="T167" fmla="*/ 393 w 393"/>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93" h="411">
                <a:moveTo>
                  <a:pt x="306" y="400"/>
                </a:moveTo>
                <a:lnTo>
                  <a:pt x="287" y="410"/>
                </a:lnTo>
                <a:lnTo>
                  <a:pt x="268" y="410"/>
                </a:lnTo>
                <a:lnTo>
                  <a:pt x="249" y="410"/>
                </a:lnTo>
                <a:lnTo>
                  <a:pt x="229" y="410"/>
                </a:lnTo>
                <a:lnTo>
                  <a:pt x="210" y="410"/>
                </a:lnTo>
                <a:lnTo>
                  <a:pt x="191" y="410"/>
                </a:lnTo>
                <a:lnTo>
                  <a:pt x="172" y="410"/>
                </a:lnTo>
                <a:lnTo>
                  <a:pt x="153" y="400"/>
                </a:lnTo>
                <a:lnTo>
                  <a:pt x="134" y="400"/>
                </a:lnTo>
                <a:lnTo>
                  <a:pt x="115" y="391"/>
                </a:lnTo>
                <a:lnTo>
                  <a:pt x="96" y="381"/>
                </a:lnTo>
                <a:lnTo>
                  <a:pt x="76" y="372"/>
                </a:lnTo>
                <a:lnTo>
                  <a:pt x="67" y="353"/>
                </a:lnTo>
                <a:lnTo>
                  <a:pt x="57" y="334"/>
                </a:lnTo>
                <a:lnTo>
                  <a:pt x="38" y="324"/>
                </a:lnTo>
                <a:lnTo>
                  <a:pt x="38" y="305"/>
                </a:lnTo>
                <a:lnTo>
                  <a:pt x="38" y="286"/>
                </a:lnTo>
                <a:lnTo>
                  <a:pt x="29" y="267"/>
                </a:lnTo>
                <a:lnTo>
                  <a:pt x="19" y="248"/>
                </a:lnTo>
                <a:lnTo>
                  <a:pt x="19" y="229"/>
                </a:lnTo>
                <a:lnTo>
                  <a:pt x="10" y="210"/>
                </a:lnTo>
                <a:lnTo>
                  <a:pt x="0" y="191"/>
                </a:lnTo>
                <a:lnTo>
                  <a:pt x="0" y="172"/>
                </a:lnTo>
                <a:lnTo>
                  <a:pt x="0" y="153"/>
                </a:lnTo>
                <a:lnTo>
                  <a:pt x="10" y="133"/>
                </a:lnTo>
                <a:lnTo>
                  <a:pt x="29" y="124"/>
                </a:lnTo>
                <a:lnTo>
                  <a:pt x="38" y="105"/>
                </a:lnTo>
                <a:lnTo>
                  <a:pt x="48" y="86"/>
                </a:lnTo>
                <a:lnTo>
                  <a:pt x="57" y="67"/>
                </a:lnTo>
                <a:lnTo>
                  <a:pt x="76" y="57"/>
                </a:lnTo>
                <a:lnTo>
                  <a:pt x="86" y="38"/>
                </a:lnTo>
                <a:lnTo>
                  <a:pt x="105" y="29"/>
                </a:lnTo>
                <a:lnTo>
                  <a:pt x="124" y="19"/>
                </a:lnTo>
                <a:lnTo>
                  <a:pt x="143" y="10"/>
                </a:lnTo>
                <a:lnTo>
                  <a:pt x="163" y="10"/>
                </a:lnTo>
                <a:lnTo>
                  <a:pt x="182" y="0"/>
                </a:lnTo>
                <a:lnTo>
                  <a:pt x="201" y="10"/>
                </a:lnTo>
                <a:lnTo>
                  <a:pt x="220" y="10"/>
                </a:lnTo>
                <a:lnTo>
                  <a:pt x="239" y="19"/>
                </a:lnTo>
                <a:lnTo>
                  <a:pt x="258" y="19"/>
                </a:lnTo>
                <a:lnTo>
                  <a:pt x="287" y="29"/>
                </a:lnTo>
                <a:lnTo>
                  <a:pt x="306" y="38"/>
                </a:lnTo>
                <a:lnTo>
                  <a:pt x="325" y="48"/>
                </a:lnTo>
                <a:lnTo>
                  <a:pt x="335" y="67"/>
                </a:lnTo>
                <a:lnTo>
                  <a:pt x="344" y="86"/>
                </a:lnTo>
                <a:lnTo>
                  <a:pt x="354" y="105"/>
                </a:lnTo>
                <a:lnTo>
                  <a:pt x="354" y="124"/>
                </a:lnTo>
                <a:lnTo>
                  <a:pt x="363" y="143"/>
                </a:lnTo>
                <a:lnTo>
                  <a:pt x="363" y="162"/>
                </a:lnTo>
                <a:lnTo>
                  <a:pt x="382" y="172"/>
                </a:lnTo>
                <a:lnTo>
                  <a:pt x="392" y="191"/>
                </a:lnTo>
                <a:lnTo>
                  <a:pt x="392" y="210"/>
                </a:lnTo>
                <a:lnTo>
                  <a:pt x="392" y="229"/>
                </a:lnTo>
                <a:lnTo>
                  <a:pt x="392" y="238"/>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91" name="Rectangle 58"/>
          <p:cNvSpPr>
            <a:spLocks noChangeArrowheads="1"/>
          </p:cNvSpPr>
          <p:nvPr/>
        </p:nvSpPr>
        <p:spPr bwMode="auto">
          <a:xfrm>
            <a:off x="2555875" y="5373688"/>
            <a:ext cx="1728788" cy="10668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latin typeface="Arial" panose="020B0604020202020204" pitchFamily="34" charset="0"/>
              </a:rPr>
              <a:t>CPU Write miss</a:t>
            </a:r>
          </a:p>
          <a:p>
            <a:pPr>
              <a:spcBef>
                <a:spcPct val="0"/>
              </a:spcBef>
              <a:buClrTx/>
              <a:buSzTx/>
              <a:buFontTx/>
              <a:buNone/>
            </a:pPr>
            <a:r>
              <a:rPr lang="en-US" altLang="zh-CN" sz="1600" b="1" i="1">
                <a:solidFill>
                  <a:srgbClr val="0000FF"/>
                </a:solidFill>
                <a:latin typeface="Arial" panose="020B0604020202020204" pitchFamily="34" charset="0"/>
              </a:rPr>
              <a:t>Write back  </a:t>
            </a:r>
            <a:r>
              <a:rPr lang="en-US" altLang="zh-CN" sz="1600" b="1" i="1">
                <a:latin typeface="Arial" panose="020B0604020202020204" pitchFamily="34" charset="0"/>
              </a:rPr>
              <a:t>Place Write Miss on Bus</a:t>
            </a:r>
          </a:p>
        </p:txBody>
      </p:sp>
    </p:spTree>
  </p:cSld>
  <p:clrMapOvr>
    <a:masterClrMapping/>
  </p:clrMapOvr>
  <p:transition spd="slow">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Snoopy Coherence Protocols</a:t>
            </a:r>
            <a:endParaRPr lang="en-AU" dirty="0"/>
          </a:p>
        </p:txBody>
      </p:sp>
      <p:sp>
        <p:nvSpPr>
          <p:cNvPr id="242691" name="Rectangle 3"/>
          <p:cNvSpPr>
            <a:spLocks noGrp="1" noChangeArrowheads="1"/>
          </p:cNvSpPr>
          <p:nvPr>
            <p:ph type="body" idx="1"/>
          </p:nvPr>
        </p:nvSpPr>
        <p:spPr/>
        <p:txBody>
          <a:bodyPr/>
          <a:lstStyle/>
          <a:p>
            <a:pPr>
              <a:lnSpc>
                <a:spcPct val="90000"/>
              </a:lnSpc>
            </a:pPr>
            <a:r>
              <a:rPr lang="en-US" dirty="0" smtClean="0"/>
              <a:t>Complications for the basic MSI protocol:</a:t>
            </a:r>
          </a:p>
          <a:p>
            <a:pPr lvl="1">
              <a:lnSpc>
                <a:spcPct val="90000"/>
              </a:lnSpc>
            </a:pPr>
            <a:r>
              <a:rPr lang="en-US" dirty="0" smtClean="0"/>
              <a:t>Operations are not atomic</a:t>
            </a:r>
          </a:p>
          <a:p>
            <a:pPr lvl="2">
              <a:lnSpc>
                <a:spcPct val="90000"/>
              </a:lnSpc>
            </a:pPr>
            <a:r>
              <a:rPr lang="en-US" dirty="0" smtClean="0"/>
              <a:t>E.g. detect miss, acquire bus, receive a response</a:t>
            </a:r>
          </a:p>
          <a:p>
            <a:pPr lvl="2">
              <a:lnSpc>
                <a:spcPct val="90000"/>
              </a:lnSpc>
            </a:pPr>
            <a:r>
              <a:rPr lang="en-US" dirty="0" smtClean="0"/>
              <a:t>Creates possibility of deadlock and races</a:t>
            </a:r>
          </a:p>
          <a:p>
            <a:pPr lvl="2">
              <a:lnSpc>
                <a:spcPct val="90000"/>
              </a:lnSpc>
            </a:pPr>
            <a:r>
              <a:rPr lang="en-US" dirty="0" smtClean="0"/>
              <a:t>One solution:  processor that sends invalidate can hold bus until other processors receive the invalidate</a:t>
            </a:r>
          </a:p>
          <a:p>
            <a:pPr lvl="2">
              <a:lnSpc>
                <a:spcPct val="90000"/>
              </a:lnSpc>
            </a:pPr>
            <a:endParaRPr lang="en-US" dirty="0" smtClean="0"/>
          </a:p>
          <a:p>
            <a:pPr>
              <a:lnSpc>
                <a:spcPct val="90000"/>
              </a:lnSpc>
            </a:pPr>
            <a:r>
              <a:rPr lang="en-US" dirty="0" smtClean="0"/>
              <a:t>Extensions:</a:t>
            </a:r>
          </a:p>
          <a:p>
            <a:pPr lvl="1">
              <a:lnSpc>
                <a:spcPct val="90000"/>
              </a:lnSpc>
            </a:pPr>
            <a:r>
              <a:rPr lang="en-US" dirty="0" smtClean="0"/>
              <a:t>Add exclusive state to indicate clean block in only one cache (MESI protocol)</a:t>
            </a:r>
          </a:p>
          <a:p>
            <a:pPr lvl="2">
              <a:lnSpc>
                <a:spcPct val="90000"/>
              </a:lnSpc>
            </a:pPr>
            <a:r>
              <a:rPr lang="en-US" dirty="0" smtClean="0"/>
              <a:t>Prevents needing to write invalidate on a write</a:t>
            </a:r>
          </a:p>
          <a:p>
            <a:pPr lvl="1">
              <a:lnSpc>
                <a:spcPct val="90000"/>
              </a:lnSpc>
            </a:pPr>
            <a:r>
              <a:rPr lang="en-US" dirty="0" smtClean="0"/>
              <a:t>Owned state</a:t>
            </a:r>
          </a:p>
        </p:txBody>
      </p:sp>
    </p:spTree>
    <p:extLst>
      <p:ext uri="{BB962C8B-B14F-4D97-AF65-F5344CB8AC3E}">
        <p14:creationId xmlns:p14="http://schemas.microsoft.com/office/powerpoint/2010/main" val="2196677840"/>
      </p:ext>
    </p:extLst>
  </p:cSld>
  <p:clrMapOvr>
    <a:masterClrMapping/>
  </p:clrMapOvr>
  <p:transition spd="slow">
    <p:pull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259632" y="159850"/>
            <a:ext cx="8281987" cy="646331"/>
          </a:xfrm>
        </p:spPr>
        <p:txBody>
          <a:bodyPr/>
          <a:lstStyle/>
          <a:p>
            <a:r>
              <a:rPr lang="en-US" sz="3600" dirty="0" smtClean="0"/>
              <a:t>Coherence Protocols:  Extensions</a:t>
            </a:r>
            <a:endParaRPr lang="en-AU" sz="3600" dirty="0"/>
          </a:p>
        </p:txBody>
      </p:sp>
      <p:sp>
        <p:nvSpPr>
          <p:cNvPr id="242691" name="Rectangle 3"/>
          <p:cNvSpPr>
            <a:spLocks noGrp="1" noChangeArrowheads="1"/>
          </p:cNvSpPr>
          <p:nvPr>
            <p:ph type="body" idx="1"/>
          </p:nvPr>
        </p:nvSpPr>
        <p:spPr>
          <a:xfrm>
            <a:off x="684213" y="1125538"/>
            <a:ext cx="4103811" cy="5111750"/>
          </a:xfrm>
        </p:spPr>
        <p:txBody>
          <a:bodyPr/>
          <a:lstStyle/>
          <a:p>
            <a:pPr>
              <a:lnSpc>
                <a:spcPct val="90000"/>
              </a:lnSpc>
            </a:pPr>
            <a:r>
              <a:rPr lang="en-US" dirty="0" smtClean="0"/>
              <a:t>Shared memory bus and snooping bandwidth is bottleneck for scaling symmetric multiprocessors</a:t>
            </a:r>
          </a:p>
          <a:p>
            <a:pPr lvl="1">
              <a:lnSpc>
                <a:spcPct val="90000"/>
              </a:lnSpc>
            </a:pPr>
            <a:r>
              <a:rPr lang="en-US" dirty="0" smtClean="0"/>
              <a:t>Duplicating tags</a:t>
            </a:r>
          </a:p>
          <a:p>
            <a:pPr lvl="1">
              <a:lnSpc>
                <a:spcPct val="90000"/>
              </a:lnSpc>
            </a:pPr>
            <a:r>
              <a:rPr lang="en-US" dirty="0" smtClean="0"/>
              <a:t>Place directory in outermost cache</a:t>
            </a:r>
          </a:p>
          <a:p>
            <a:pPr lvl="1">
              <a:lnSpc>
                <a:spcPct val="90000"/>
              </a:lnSpc>
            </a:pPr>
            <a:r>
              <a:rPr lang="en-US" dirty="0" smtClean="0"/>
              <a:t>Use crossbars or point-to-point networks with banked memory</a:t>
            </a:r>
          </a:p>
          <a:p>
            <a:pPr lvl="2">
              <a:lnSpc>
                <a:spcPct val="90000"/>
              </a:lnSpc>
            </a:pPr>
            <a:endParaRPr lang="en-US" dirty="0" smtClean="0"/>
          </a:p>
        </p:txBody>
      </p:sp>
      <p:pic>
        <p:nvPicPr>
          <p:cNvPr id="2" name="Picture 1"/>
          <p:cNvPicPr>
            <a:picLocks noChangeAspect="1"/>
          </p:cNvPicPr>
          <p:nvPr/>
        </p:nvPicPr>
        <p:blipFill>
          <a:blip r:embed="rId3"/>
          <a:stretch>
            <a:fillRect/>
          </a:stretch>
        </p:blipFill>
        <p:spPr>
          <a:xfrm>
            <a:off x="5004048" y="1556792"/>
            <a:ext cx="4038380" cy="3816423"/>
          </a:xfrm>
          <a:prstGeom prst="rect">
            <a:avLst/>
          </a:prstGeom>
        </p:spPr>
      </p:pic>
    </p:spTree>
    <p:extLst>
      <p:ext uri="{BB962C8B-B14F-4D97-AF65-F5344CB8AC3E}">
        <p14:creationId xmlns:p14="http://schemas.microsoft.com/office/powerpoint/2010/main" val="1832994982"/>
      </p:ext>
    </p:extLst>
  </p:cSld>
  <p:clrMapOvr>
    <a:masterClrMapping/>
  </p:clrMapOvr>
  <p:transition spd="slow">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Coherence Protocols</a:t>
            </a:r>
            <a:endParaRPr lang="en-AU" dirty="0"/>
          </a:p>
        </p:txBody>
      </p:sp>
      <p:sp>
        <p:nvSpPr>
          <p:cNvPr id="242691" name="Rectangle 3"/>
          <p:cNvSpPr>
            <a:spLocks noGrp="1" noChangeArrowheads="1"/>
          </p:cNvSpPr>
          <p:nvPr>
            <p:ph type="body" idx="1"/>
          </p:nvPr>
        </p:nvSpPr>
        <p:spPr/>
        <p:txBody>
          <a:bodyPr/>
          <a:lstStyle/>
          <a:p>
            <a:pPr>
              <a:lnSpc>
                <a:spcPct val="90000"/>
              </a:lnSpc>
            </a:pPr>
            <a:r>
              <a:rPr lang="en-US" smtClean="0"/>
              <a:t>Every multicore with &gt;8 processors uses an interconnect other than bus</a:t>
            </a:r>
          </a:p>
          <a:p>
            <a:pPr lvl="1">
              <a:lnSpc>
                <a:spcPct val="90000"/>
              </a:lnSpc>
            </a:pPr>
            <a:r>
              <a:rPr lang="en-US" smtClean="0"/>
              <a:t>Makes it difficult to serialize events</a:t>
            </a:r>
          </a:p>
          <a:p>
            <a:pPr lvl="1">
              <a:lnSpc>
                <a:spcPct val="90000"/>
              </a:lnSpc>
            </a:pPr>
            <a:r>
              <a:rPr lang="en-US" smtClean="0"/>
              <a:t>Write and upgrade misses are not atomic</a:t>
            </a:r>
          </a:p>
          <a:p>
            <a:pPr lvl="1">
              <a:lnSpc>
                <a:spcPct val="90000"/>
              </a:lnSpc>
            </a:pPr>
            <a:r>
              <a:rPr lang="en-US" smtClean="0"/>
              <a:t>How can the processor know when all invalidates are complete?</a:t>
            </a:r>
          </a:p>
          <a:p>
            <a:pPr lvl="1">
              <a:lnSpc>
                <a:spcPct val="90000"/>
              </a:lnSpc>
            </a:pPr>
            <a:r>
              <a:rPr lang="en-US" smtClean="0"/>
              <a:t>How can we resolve races when two processors write at the same time?</a:t>
            </a:r>
          </a:p>
          <a:p>
            <a:pPr lvl="1">
              <a:lnSpc>
                <a:spcPct val="90000"/>
              </a:lnSpc>
            </a:pPr>
            <a:r>
              <a:rPr lang="en-US" smtClean="0"/>
              <a:t>Solution:  associate each block with a single bus</a:t>
            </a:r>
            <a:endParaRPr lang="en-US" dirty="0" smtClean="0"/>
          </a:p>
        </p:txBody>
      </p:sp>
    </p:spTree>
    <p:extLst>
      <p:ext uri="{BB962C8B-B14F-4D97-AF65-F5344CB8AC3E}">
        <p14:creationId xmlns:p14="http://schemas.microsoft.com/office/powerpoint/2010/main" val="1824089056"/>
      </p:ext>
    </p:extLst>
  </p:cSld>
  <p:clrMapOvr>
    <a:masterClrMapping/>
  </p:clrMapOvr>
  <p:transition spd="slow">
    <p:pull dir="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Performance</a:t>
            </a:r>
            <a:endParaRPr lang="en-AU" dirty="0"/>
          </a:p>
        </p:txBody>
      </p:sp>
      <p:sp>
        <p:nvSpPr>
          <p:cNvPr id="242691" name="Rectangle 3"/>
          <p:cNvSpPr>
            <a:spLocks noGrp="1" noChangeArrowheads="1"/>
          </p:cNvSpPr>
          <p:nvPr>
            <p:ph type="body" idx="1"/>
          </p:nvPr>
        </p:nvSpPr>
        <p:spPr/>
        <p:txBody>
          <a:bodyPr/>
          <a:lstStyle/>
          <a:p>
            <a:pPr>
              <a:lnSpc>
                <a:spcPct val="90000"/>
              </a:lnSpc>
            </a:pPr>
            <a:r>
              <a:rPr lang="en-US" sz="3200" dirty="0" smtClean="0"/>
              <a:t>Coherence influences cache miss rate</a:t>
            </a:r>
          </a:p>
          <a:p>
            <a:pPr lvl="1">
              <a:lnSpc>
                <a:spcPct val="90000"/>
              </a:lnSpc>
            </a:pPr>
            <a:r>
              <a:rPr lang="en-US" sz="2800" dirty="0" smtClean="0">
                <a:solidFill>
                  <a:srgbClr val="FF0000"/>
                </a:solidFill>
              </a:rPr>
              <a:t>Coherence misses</a:t>
            </a:r>
          </a:p>
          <a:p>
            <a:pPr lvl="2">
              <a:lnSpc>
                <a:spcPct val="90000"/>
              </a:lnSpc>
            </a:pPr>
            <a:r>
              <a:rPr lang="en-US" sz="2400" dirty="0" smtClean="0"/>
              <a:t>True sharing misses</a:t>
            </a:r>
          </a:p>
          <a:p>
            <a:pPr lvl="3">
              <a:lnSpc>
                <a:spcPct val="90000"/>
              </a:lnSpc>
            </a:pPr>
            <a:r>
              <a:rPr lang="en-US" sz="2000" dirty="0" smtClean="0"/>
              <a:t>Write to shared block (transmission of invalidation)</a:t>
            </a:r>
          </a:p>
          <a:p>
            <a:pPr lvl="3">
              <a:lnSpc>
                <a:spcPct val="90000"/>
              </a:lnSpc>
            </a:pPr>
            <a:r>
              <a:rPr lang="en-US" sz="2000" dirty="0" smtClean="0"/>
              <a:t>Read an invalidated block</a:t>
            </a:r>
          </a:p>
          <a:p>
            <a:pPr lvl="2">
              <a:lnSpc>
                <a:spcPct val="90000"/>
              </a:lnSpc>
            </a:pPr>
            <a:endParaRPr lang="en-US" sz="2400" dirty="0" smtClean="0"/>
          </a:p>
          <a:p>
            <a:pPr lvl="2">
              <a:lnSpc>
                <a:spcPct val="90000"/>
              </a:lnSpc>
            </a:pPr>
            <a:r>
              <a:rPr lang="en-US" sz="2400" dirty="0" smtClean="0"/>
              <a:t>False </a:t>
            </a:r>
            <a:r>
              <a:rPr lang="en-US" sz="2400" dirty="0" smtClean="0"/>
              <a:t>sharing misses</a:t>
            </a:r>
          </a:p>
          <a:p>
            <a:pPr lvl="3">
              <a:lnSpc>
                <a:spcPct val="90000"/>
              </a:lnSpc>
            </a:pPr>
            <a:r>
              <a:rPr lang="en-US" sz="2000" dirty="0" smtClean="0"/>
              <a:t>Read an unmodified word in an invalidated block</a:t>
            </a:r>
          </a:p>
        </p:txBody>
      </p:sp>
    </p:spTree>
    <p:extLst>
      <p:ext uri="{BB962C8B-B14F-4D97-AF65-F5344CB8AC3E}">
        <p14:creationId xmlns:p14="http://schemas.microsoft.com/office/powerpoint/2010/main" val="563614682"/>
      </p:ext>
    </p:extLst>
  </p:cSld>
  <p:clrMapOvr>
    <a:masterClrMapping/>
  </p:clrMapOvr>
  <p:transition spd="slow">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31641" y="188640"/>
            <a:ext cx="7488832" cy="523220"/>
          </a:xfrm>
        </p:spPr>
        <p:txBody>
          <a:bodyPr/>
          <a:lstStyle/>
          <a:p>
            <a:r>
              <a:rPr lang="en-US" sz="2800" dirty="0" smtClean="0"/>
              <a:t>Performance Study:  Commercial Workload</a:t>
            </a:r>
            <a:endParaRPr lang="en-AU" sz="2800" dirty="0"/>
          </a:p>
        </p:txBody>
      </p:sp>
      <p:pic>
        <p:nvPicPr>
          <p:cNvPr id="2" name="Picture 1"/>
          <p:cNvPicPr>
            <a:picLocks noChangeAspect="1"/>
          </p:cNvPicPr>
          <p:nvPr/>
        </p:nvPicPr>
        <p:blipFill>
          <a:blip r:embed="rId3"/>
          <a:stretch>
            <a:fillRect/>
          </a:stretch>
        </p:blipFill>
        <p:spPr>
          <a:xfrm>
            <a:off x="1115616" y="1124744"/>
            <a:ext cx="6623864" cy="5312609"/>
          </a:xfrm>
          <a:prstGeom prst="rect">
            <a:avLst/>
          </a:prstGeom>
        </p:spPr>
      </p:pic>
    </p:spTree>
    <p:extLst>
      <p:ext uri="{BB962C8B-B14F-4D97-AF65-F5344CB8AC3E}">
        <p14:creationId xmlns:p14="http://schemas.microsoft.com/office/powerpoint/2010/main" val="815363219"/>
      </p:ext>
    </p:extLst>
  </p:cSld>
  <p:clrMapOvr>
    <a:masterClrMapping/>
  </p:clrMapOvr>
  <p:transition spd="slow">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03649" y="200331"/>
            <a:ext cx="7200800" cy="523220"/>
          </a:xfrm>
        </p:spPr>
        <p:txBody>
          <a:bodyPr/>
          <a:lstStyle/>
          <a:p>
            <a:r>
              <a:rPr lang="en-US" sz="2800" dirty="0" smtClean="0"/>
              <a:t>Performance Study:  Commercial Workload</a:t>
            </a:r>
            <a:endParaRPr lang="en-AU" sz="2800" dirty="0"/>
          </a:p>
        </p:txBody>
      </p:sp>
      <p:pic>
        <p:nvPicPr>
          <p:cNvPr id="2" name="Picture 1"/>
          <p:cNvPicPr>
            <a:picLocks noChangeAspect="1"/>
          </p:cNvPicPr>
          <p:nvPr/>
        </p:nvPicPr>
        <p:blipFill>
          <a:blip r:embed="rId3"/>
          <a:stretch>
            <a:fillRect/>
          </a:stretch>
        </p:blipFill>
        <p:spPr>
          <a:xfrm>
            <a:off x="1907704" y="817563"/>
            <a:ext cx="4752528" cy="5376163"/>
          </a:xfrm>
          <a:prstGeom prst="rect">
            <a:avLst/>
          </a:prstGeom>
        </p:spPr>
      </p:pic>
    </p:spTree>
    <p:extLst>
      <p:ext uri="{BB962C8B-B14F-4D97-AF65-F5344CB8AC3E}">
        <p14:creationId xmlns:p14="http://schemas.microsoft.com/office/powerpoint/2010/main" val="2386897790"/>
      </p:ext>
    </p:extLst>
  </p:cSld>
  <p:clrMapOvr>
    <a:masterClrMapping/>
  </p:clrMapOvr>
  <p:transition spd="slow">
    <p:pull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259632" y="188640"/>
            <a:ext cx="8281987" cy="523220"/>
          </a:xfrm>
        </p:spPr>
        <p:txBody>
          <a:bodyPr/>
          <a:lstStyle/>
          <a:p>
            <a:r>
              <a:rPr lang="en-US" sz="2800" dirty="0" smtClean="0"/>
              <a:t>Performance Study:  Commercial Workload</a:t>
            </a:r>
            <a:endParaRPr lang="en-AU" sz="2800" dirty="0"/>
          </a:p>
        </p:txBody>
      </p:sp>
      <p:pic>
        <p:nvPicPr>
          <p:cNvPr id="3" name="Picture 2"/>
          <p:cNvPicPr>
            <a:picLocks noChangeAspect="1"/>
          </p:cNvPicPr>
          <p:nvPr/>
        </p:nvPicPr>
        <p:blipFill>
          <a:blip r:embed="rId3"/>
          <a:stretch>
            <a:fillRect/>
          </a:stretch>
        </p:blipFill>
        <p:spPr>
          <a:xfrm>
            <a:off x="1979712" y="878938"/>
            <a:ext cx="4896544" cy="5435613"/>
          </a:xfrm>
          <a:prstGeom prst="rect">
            <a:avLst/>
          </a:prstGeom>
        </p:spPr>
      </p:pic>
    </p:spTree>
    <p:extLst>
      <p:ext uri="{BB962C8B-B14F-4D97-AF65-F5344CB8AC3E}">
        <p14:creationId xmlns:p14="http://schemas.microsoft.com/office/powerpoint/2010/main" val="1300051416"/>
      </p:ext>
    </p:extLst>
  </p:cSld>
  <p:clrMapOvr>
    <a:masterClrMapping/>
  </p:clrMapOvr>
  <p:transition spd="slow">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1258888" y="0"/>
            <a:ext cx="7885112" cy="908720"/>
          </a:xfrm>
        </p:spPr>
        <p:txBody>
          <a:bodyPr/>
          <a:lstStyle/>
          <a:p>
            <a:pPr eaLnBrk="1" hangingPunct="1"/>
            <a:r>
              <a:rPr lang="en-US" altLang="zh-CN" sz="3200" dirty="0" smtClean="0"/>
              <a:t>What is Multiprocessor Cache Coherence?</a:t>
            </a:r>
          </a:p>
        </p:txBody>
      </p:sp>
      <p:sp>
        <p:nvSpPr>
          <p:cNvPr id="33795" name="Rectangle 3"/>
          <p:cNvSpPr>
            <a:spLocks noGrp="1" noRot="1" noChangeArrowheads="1"/>
          </p:cNvSpPr>
          <p:nvPr>
            <p:ph idx="1"/>
          </p:nvPr>
        </p:nvSpPr>
        <p:spPr/>
        <p:txBody>
          <a:bodyPr/>
          <a:lstStyle/>
          <a:p>
            <a:pPr eaLnBrk="1" hangingPunct="1"/>
            <a:endParaRPr lang="zh-CN" altLang="zh-CN" b="1" smtClean="0"/>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4438"/>
            <a:ext cx="9144000" cy="507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31640" y="188640"/>
            <a:ext cx="7633543" cy="523220"/>
          </a:xfrm>
        </p:spPr>
        <p:txBody>
          <a:bodyPr/>
          <a:lstStyle/>
          <a:p>
            <a:r>
              <a:rPr lang="en-US" sz="2800" dirty="0" smtClean="0"/>
              <a:t>Performance Study:  Commercial Workload</a:t>
            </a:r>
            <a:endParaRPr lang="en-AU" sz="2800" dirty="0"/>
          </a:p>
        </p:txBody>
      </p:sp>
      <p:pic>
        <p:nvPicPr>
          <p:cNvPr id="2" name="Picture 1"/>
          <p:cNvPicPr>
            <a:picLocks noChangeAspect="1"/>
          </p:cNvPicPr>
          <p:nvPr/>
        </p:nvPicPr>
        <p:blipFill>
          <a:blip r:embed="rId3"/>
          <a:stretch>
            <a:fillRect/>
          </a:stretch>
        </p:blipFill>
        <p:spPr>
          <a:xfrm>
            <a:off x="1763688" y="980728"/>
            <a:ext cx="5491158" cy="5256584"/>
          </a:xfrm>
          <a:prstGeom prst="rect">
            <a:avLst/>
          </a:prstGeom>
        </p:spPr>
      </p:pic>
    </p:spTree>
    <p:extLst>
      <p:ext uri="{BB962C8B-B14F-4D97-AF65-F5344CB8AC3E}">
        <p14:creationId xmlns:p14="http://schemas.microsoft.com/office/powerpoint/2010/main" val="3928114093"/>
      </p:ext>
    </p:extLst>
  </p:cSld>
  <p:clrMapOvr>
    <a:masterClrMapping/>
  </p:clrMapOvr>
  <p:transition spd="slow">
    <p:pull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Rot="1" noChangeArrowheads="1"/>
          </p:cNvSpPr>
          <p:nvPr>
            <p:ph type="ctrTitle"/>
          </p:nvPr>
        </p:nvSpPr>
        <p:spPr>
          <a:xfrm>
            <a:off x="900113" y="1196975"/>
            <a:ext cx="3673475" cy="2016125"/>
          </a:xfrm>
        </p:spPr>
        <p:txBody>
          <a:bodyPr/>
          <a:lstStyle/>
          <a:p>
            <a:pPr eaLnBrk="1" hangingPunct="1"/>
            <a:r>
              <a:rPr lang="en-US" altLang="zh-CN" smtClean="0">
                <a:solidFill>
                  <a:srgbClr val="FF0000"/>
                </a:solidFill>
              </a:rPr>
              <a:t>Directory-based Cache coherence</a:t>
            </a:r>
          </a:p>
        </p:txBody>
      </p:sp>
      <p:sp>
        <p:nvSpPr>
          <p:cNvPr id="68611" name="Rectangle 5"/>
          <p:cNvSpPr>
            <a:spLocks noGrp="1" noRot="1" noChangeArrowheads="1"/>
          </p:cNvSpPr>
          <p:nvPr>
            <p:ph type="subTitle" idx="1"/>
          </p:nvPr>
        </p:nvSpPr>
        <p:spPr>
          <a:xfrm>
            <a:off x="611188" y="4149725"/>
            <a:ext cx="4752975" cy="1439863"/>
          </a:xfrm>
        </p:spPr>
        <p:txBody>
          <a:bodyPr/>
          <a:lstStyle/>
          <a:p>
            <a:pPr eaLnBrk="1" hangingPunct="1"/>
            <a:endParaRPr lang="zh-CN" altLang="zh-CN" smtClean="0"/>
          </a:p>
        </p:txBody>
      </p:sp>
    </p:spTree>
  </p:cSld>
  <p:clrMapOvr>
    <a:masterClrMapping/>
  </p:clrMapOvr>
  <p:transition spd="slow">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69635" name="Rectangle 10"/>
          <p:cNvSpPr>
            <a:spLocks noGrp="1" noChangeArrowheads="1"/>
          </p:cNvSpPr>
          <p:nvPr>
            <p:ph type="title" idx="4294967295"/>
          </p:nvPr>
        </p:nvSpPr>
        <p:spPr>
          <a:xfrm>
            <a:off x="1582738" y="0"/>
            <a:ext cx="7561262" cy="981075"/>
          </a:xfrm>
        </p:spPr>
        <p:txBody>
          <a:bodyPr/>
          <a:lstStyle/>
          <a:p>
            <a:pPr eaLnBrk="1" hangingPunct="1"/>
            <a:r>
              <a:rPr lang="en-US" altLang="zh-CN" smtClean="0"/>
              <a:t>Distributed Shared Memory</a:t>
            </a:r>
          </a:p>
        </p:txBody>
      </p:sp>
      <p:sp>
        <p:nvSpPr>
          <p:cNvPr id="69636" name="Rectangle 11"/>
          <p:cNvSpPr>
            <a:spLocks noGrp="1" noChangeArrowheads="1"/>
          </p:cNvSpPr>
          <p:nvPr>
            <p:ph type="body" idx="4294967295"/>
          </p:nvPr>
        </p:nvSpPr>
        <p:spPr>
          <a:xfrm>
            <a:off x="882650" y="5516563"/>
            <a:ext cx="8261350" cy="722312"/>
          </a:xfrm>
          <a:prstGeom prst="rect">
            <a:avLst/>
          </a:prstGeom>
        </p:spPr>
        <p:txBody>
          <a:bodyPr/>
          <a:lstStyle/>
          <a:p>
            <a:pPr eaLnBrk="1" hangingPunct="1">
              <a:lnSpc>
                <a:spcPct val="80000"/>
              </a:lnSpc>
            </a:pPr>
            <a:r>
              <a:rPr lang="en-US" altLang="zh-CN" sz="2000" smtClean="0"/>
              <a:t>Each node has a local memory and cache</a:t>
            </a:r>
          </a:p>
          <a:p>
            <a:pPr eaLnBrk="1" hangingPunct="1">
              <a:lnSpc>
                <a:spcPct val="80000"/>
              </a:lnSpc>
            </a:pPr>
            <a:r>
              <a:rPr lang="en-US" altLang="zh-CN" sz="2000" smtClean="0"/>
              <a:t>Local or remote memory access via memory controller</a:t>
            </a:r>
          </a:p>
        </p:txBody>
      </p:sp>
      <p:graphicFrame>
        <p:nvGraphicFramePr>
          <p:cNvPr id="69637" name="Object 5"/>
          <p:cNvGraphicFramePr>
            <a:graphicFrameLocks noGrp="1" noChangeAspect="1"/>
          </p:cNvGraphicFramePr>
          <p:nvPr>
            <p:ph idx="4294967295"/>
          </p:nvPr>
        </p:nvGraphicFramePr>
        <p:xfrm>
          <a:off x="0" y="1125538"/>
          <a:ext cx="8510588" cy="3981450"/>
        </p:xfrm>
        <a:graphic>
          <a:graphicData uri="http://schemas.openxmlformats.org/presentationml/2006/ole">
            <mc:AlternateContent xmlns:mc="http://schemas.openxmlformats.org/markup-compatibility/2006">
              <mc:Choice xmlns:v="urn:schemas-microsoft-com:vml" Requires="v">
                <p:oleObj spid="_x0000_s69641" name="图片" r:id="rId3" imgW="2676144" imgH="1723644" progId="Word.Picture.8">
                  <p:embed/>
                </p:oleObj>
              </mc:Choice>
              <mc:Fallback>
                <p:oleObj name="图片" r:id="rId3" imgW="2676144" imgH="1723644"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25538"/>
                        <a:ext cx="8510588" cy="398145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1457325" y="0"/>
            <a:ext cx="7686675" cy="928688"/>
          </a:xfrm>
        </p:spPr>
        <p:txBody>
          <a:bodyPr/>
          <a:lstStyle/>
          <a:p>
            <a:pPr eaLnBrk="1" hangingPunct="1"/>
            <a:r>
              <a:rPr lang="en-US" altLang="zh-CN" sz="4000" smtClean="0"/>
              <a:t>Directory protocol</a:t>
            </a:r>
            <a:endParaRPr lang="en-US" altLang="zh-CN" smtClean="0"/>
          </a:p>
        </p:txBody>
      </p:sp>
      <p:sp>
        <p:nvSpPr>
          <p:cNvPr id="70659" name="Rectangle 3"/>
          <p:cNvSpPr>
            <a:spLocks noGrp="1" noChangeArrowheads="1"/>
          </p:cNvSpPr>
          <p:nvPr>
            <p:ph type="body" idx="4294967295"/>
          </p:nvPr>
        </p:nvSpPr>
        <p:spPr>
          <a:xfrm>
            <a:off x="539750" y="1143000"/>
            <a:ext cx="8604250" cy="5040313"/>
          </a:xfrm>
          <a:prstGeom prst="rect">
            <a:avLst/>
          </a:prstGeom>
        </p:spPr>
        <p:txBody>
          <a:bodyPr/>
          <a:lstStyle/>
          <a:p>
            <a:pPr eaLnBrk="1" hangingPunct="1"/>
            <a:r>
              <a:rPr lang="en-US" altLang="zh-CN" sz="2800" smtClean="0">
                <a:solidFill>
                  <a:srgbClr val="FF0000"/>
                </a:solidFill>
              </a:rPr>
              <a:t>Directory: </a:t>
            </a:r>
            <a:r>
              <a:rPr lang="en-US" altLang="zh-CN" sz="2800" smtClean="0">
                <a:solidFill>
                  <a:srgbClr val="0000FF"/>
                </a:solidFill>
              </a:rPr>
              <a:t> track state of every block in memory, </a:t>
            </a:r>
            <a:r>
              <a:rPr lang="en-US" altLang="zh-CN" sz="2800" smtClean="0"/>
              <a:t>and change the state of block in cache according to directory.</a:t>
            </a:r>
            <a:endParaRPr lang="en-US" altLang="zh-CN" sz="2800" smtClean="0">
              <a:latin typeface="楷体_GB2312" pitchFamily="49" charset="-122"/>
            </a:endParaRPr>
          </a:p>
          <a:p>
            <a:pPr eaLnBrk="1" hangingPunct="1"/>
            <a:r>
              <a:rPr lang="en-US" altLang="zh-CN" sz="2800" smtClean="0">
                <a:solidFill>
                  <a:srgbClr val="0000FF"/>
                </a:solidFill>
              </a:rPr>
              <a:t>Information in directory</a:t>
            </a:r>
          </a:p>
          <a:p>
            <a:pPr lvl="1" eaLnBrk="1" hangingPunct="1"/>
            <a:r>
              <a:rPr lang="en-US" altLang="zh-CN" sz="2400" smtClean="0"/>
              <a:t>Status of Every block: </a:t>
            </a:r>
            <a:r>
              <a:rPr lang="en-US" altLang="zh-CN" sz="2400" smtClean="0">
                <a:solidFill>
                  <a:srgbClr val="FF0000"/>
                </a:solidFill>
              </a:rPr>
              <a:t>shared/uncached/exclusive</a:t>
            </a:r>
          </a:p>
          <a:p>
            <a:pPr lvl="1" eaLnBrk="1" hangingPunct="1"/>
            <a:r>
              <a:rPr lang="en-US" altLang="zh-CN" sz="2400" smtClean="0">
                <a:solidFill>
                  <a:srgbClr val="0000FF"/>
                </a:solidFill>
              </a:rPr>
              <a:t>Which processors</a:t>
            </a:r>
            <a:r>
              <a:rPr lang="en-US" altLang="zh-CN" sz="2400" smtClean="0"/>
              <a:t> have copies of the block: </a:t>
            </a:r>
            <a:r>
              <a:rPr lang="en-US" altLang="zh-CN" sz="2400" smtClean="0">
                <a:solidFill>
                  <a:srgbClr val="FF0000"/>
                </a:solidFill>
              </a:rPr>
              <a:t>bit vector</a:t>
            </a:r>
            <a:r>
              <a:rPr lang="en-US" altLang="zh-CN" sz="2400" smtClean="0"/>
              <a:t> </a:t>
            </a:r>
          </a:p>
          <a:p>
            <a:pPr lvl="1" eaLnBrk="1" hangingPunct="1"/>
            <a:r>
              <a:rPr lang="en-US" altLang="zh-CN" sz="2400" smtClean="0"/>
              <a:t>Whether the block is dirty or clean</a:t>
            </a:r>
          </a:p>
          <a:p>
            <a:pPr eaLnBrk="1" hangingPunct="1"/>
            <a:r>
              <a:rPr lang="en-US" altLang="zh-CN" sz="2800" smtClean="0"/>
              <a:t>Directory protocol can be implemented with a distributed memory</a:t>
            </a:r>
          </a:p>
          <a:p>
            <a:pPr eaLnBrk="1" hangingPunct="1"/>
            <a:r>
              <a:rPr lang="en-US" altLang="zh-CN" sz="2800" smtClean="0"/>
              <a:t>Directory protocol can be applied to a centralized memory organized into banks</a:t>
            </a:r>
          </a:p>
        </p:txBody>
      </p:sp>
    </p:spTree>
  </p:cSld>
  <p:clrMapOvr>
    <a:masterClrMapping/>
  </p:clrMapOvr>
  <p:transition spd="slow">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71683" name="Rectangle 2"/>
          <p:cNvSpPr>
            <a:spLocks noGrp="1" noChangeArrowheads="1"/>
          </p:cNvSpPr>
          <p:nvPr>
            <p:ph type="title" idx="4294967295"/>
          </p:nvPr>
        </p:nvSpPr>
        <p:spPr>
          <a:xfrm>
            <a:off x="1403350" y="0"/>
            <a:ext cx="7740650" cy="936625"/>
          </a:xfrm>
        </p:spPr>
        <p:txBody>
          <a:bodyPr lIns="90487" tIns="44450" rIns="90487" bIns="44450"/>
          <a:lstStyle/>
          <a:p>
            <a:pPr eaLnBrk="1" hangingPunct="1"/>
            <a:r>
              <a:rPr lang="en-US" altLang="zh-CN" smtClean="0"/>
              <a:t>Distributed Directory MPs</a:t>
            </a:r>
          </a:p>
        </p:txBody>
      </p:sp>
      <p:graphicFrame>
        <p:nvGraphicFramePr>
          <p:cNvPr id="71684" name="Object 4"/>
          <p:cNvGraphicFramePr>
            <a:graphicFrameLocks noChangeAspect="1"/>
          </p:cNvGraphicFramePr>
          <p:nvPr/>
        </p:nvGraphicFramePr>
        <p:xfrm>
          <a:off x="395288" y="1052513"/>
          <a:ext cx="8447087" cy="4994275"/>
        </p:xfrm>
        <a:graphic>
          <a:graphicData uri="http://schemas.openxmlformats.org/presentationml/2006/ole">
            <mc:AlternateContent xmlns:mc="http://schemas.openxmlformats.org/markup-compatibility/2006">
              <mc:Choice xmlns:v="urn:schemas-microsoft-com:vml" Requires="v">
                <p:oleObj spid="_x0000_s71688" name="图片" r:id="rId4" imgW="2810256" imgH="1828800" progId="Word.Picture.8">
                  <p:embed/>
                </p:oleObj>
              </mc:Choice>
              <mc:Fallback>
                <p:oleObj name="图片" r:id="rId4" imgW="2810256" imgH="1828800"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052513"/>
                        <a:ext cx="8447087" cy="4994275"/>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73731" name="Rectangle 2"/>
          <p:cNvSpPr>
            <a:spLocks noGrp="1" noChangeArrowheads="1"/>
          </p:cNvSpPr>
          <p:nvPr>
            <p:ph type="title" idx="4294967295"/>
          </p:nvPr>
        </p:nvSpPr>
        <p:spPr>
          <a:xfrm>
            <a:off x="1582738" y="0"/>
            <a:ext cx="7561262" cy="981075"/>
          </a:xfrm>
        </p:spPr>
        <p:txBody>
          <a:bodyPr/>
          <a:lstStyle/>
          <a:p>
            <a:pPr eaLnBrk="1" hangingPunct="1"/>
            <a:r>
              <a:rPr lang="en-US" altLang="zh-CN" sz="4000" smtClean="0"/>
              <a:t>Directory protocol implementation</a:t>
            </a:r>
          </a:p>
        </p:txBody>
      </p:sp>
      <p:sp>
        <p:nvSpPr>
          <p:cNvPr id="73732" name="Rectangle 3"/>
          <p:cNvSpPr>
            <a:spLocks noGrp="1" noChangeArrowheads="1"/>
          </p:cNvSpPr>
          <p:nvPr>
            <p:ph type="body" idx="4294967295"/>
          </p:nvPr>
        </p:nvSpPr>
        <p:spPr>
          <a:xfrm>
            <a:off x="684213" y="1428750"/>
            <a:ext cx="8459787" cy="4683125"/>
          </a:xfrm>
          <a:prstGeom prst="rect">
            <a:avLst/>
          </a:prstGeom>
        </p:spPr>
        <p:txBody>
          <a:bodyPr/>
          <a:lstStyle/>
          <a:p>
            <a:pPr eaLnBrk="1" hangingPunct="1">
              <a:lnSpc>
                <a:spcPct val="80000"/>
              </a:lnSpc>
            </a:pPr>
            <a:r>
              <a:rPr lang="en-US" altLang="zh-CN" sz="2400" smtClean="0">
                <a:solidFill>
                  <a:srgbClr val="0000FF"/>
                </a:solidFill>
              </a:rPr>
              <a:t>Block status</a:t>
            </a:r>
          </a:p>
          <a:p>
            <a:pPr lvl="1" eaLnBrk="1" hangingPunct="1">
              <a:lnSpc>
                <a:spcPct val="80000"/>
              </a:lnSpc>
            </a:pPr>
            <a:r>
              <a:rPr lang="en-US" altLang="zh-CN" sz="2000" u="sng" smtClean="0">
                <a:solidFill>
                  <a:srgbClr val="FF0000"/>
                </a:solidFill>
              </a:rPr>
              <a:t>Shared</a:t>
            </a:r>
            <a:r>
              <a:rPr lang="en-US" altLang="zh-CN" sz="2000" smtClean="0"/>
              <a:t>: ≥ 1 processors have data, memory up-to-date</a:t>
            </a:r>
          </a:p>
          <a:p>
            <a:pPr lvl="1" eaLnBrk="1" hangingPunct="1">
              <a:lnSpc>
                <a:spcPct val="80000"/>
              </a:lnSpc>
            </a:pPr>
            <a:r>
              <a:rPr lang="en-US" altLang="zh-CN" sz="2000" u="sng" smtClean="0">
                <a:solidFill>
                  <a:srgbClr val="FF0000"/>
                </a:solidFill>
              </a:rPr>
              <a:t>Uncached</a:t>
            </a:r>
            <a:r>
              <a:rPr lang="en-US" altLang="zh-CN" sz="2000" smtClean="0"/>
              <a:t> (no processor hasit; not valid in any cache)</a:t>
            </a:r>
          </a:p>
          <a:p>
            <a:pPr lvl="1" eaLnBrk="1" hangingPunct="1">
              <a:lnSpc>
                <a:spcPct val="80000"/>
              </a:lnSpc>
            </a:pPr>
            <a:r>
              <a:rPr lang="en-US" altLang="zh-CN" sz="2000" u="sng" smtClean="0">
                <a:solidFill>
                  <a:srgbClr val="FF0000"/>
                </a:solidFill>
              </a:rPr>
              <a:t>Exclusive</a:t>
            </a:r>
            <a:r>
              <a:rPr lang="en-US" altLang="zh-CN" sz="2000" smtClean="0"/>
              <a:t>: 1 processor (</a:t>
            </a:r>
            <a:r>
              <a:rPr lang="en-US" altLang="zh-CN" sz="2000" smtClean="0">
                <a:solidFill>
                  <a:srgbClr val="FF0000"/>
                </a:solidFill>
              </a:rPr>
              <a:t>owner</a:t>
            </a:r>
            <a:r>
              <a:rPr lang="en-US" altLang="zh-CN" sz="2000" smtClean="0"/>
              <a:t>) has data; memory out-of-date</a:t>
            </a:r>
            <a:endParaRPr lang="en-US" altLang="zh-CN" sz="1600" smtClean="0">
              <a:solidFill>
                <a:srgbClr val="0000FF"/>
              </a:solidFill>
            </a:endParaRPr>
          </a:p>
          <a:p>
            <a:pPr eaLnBrk="1" hangingPunct="1">
              <a:lnSpc>
                <a:spcPct val="80000"/>
              </a:lnSpc>
            </a:pPr>
            <a:r>
              <a:rPr lang="en-US" altLang="zh-CN" sz="2400" smtClean="0"/>
              <a:t>Directory size </a:t>
            </a:r>
            <a:r>
              <a:rPr lang="en-US" altLang="zh-CN" sz="2400" smtClean="0">
                <a:solidFill>
                  <a:srgbClr val="0000FF"/>
                </a:solidFill>
              </a:rPr>
              <a:t>= f (entry number * entry size) </a:t>
            </a:r>
          </a:p>
          <a:p>
            <a:pPr lvl="1" eaLnBrk="1" hangingPunct="1">
              <a:lnSpc>
                <a:spcPct val="80000"/>
              </a:lnSpc>
            </a:pPr>
            <a:r>
              <a:rPr lang="en-US" altLang="zh-CN" sz="2000" smtClean="0"/>
              <a:t>Each memory block has an entry in directory / only keep the entries for cached blocks</a:t>
            </a:r>
          </a:p>
          <a:p>
            <a:pPr lvl="1" eaLnBrk="1" hangingPunct="1">
              <a:lnSpc>
                <a:spcPct val="80000"/>
              </a:lnSpc>
            </a:pPr>
            <a:r>
              <a:rPr lang="en-US" altLang="zh-CN" sz="2000" smtClean="0"/>
              <a:t>Every processor has one bit / Limited processor bits in bit vector</a:t>
            </a:r>
          </a:p>
          <a:p>
            <a:pPr eaLnBrk="1" hangingPunct="1">
              <a:lnSpc>
                <a:spcPct val="80000"/>
              </a:lnSpc>
            </a:pPr>
            <a:r>
              <a:rPr lang="en-US" altLang="zh-CN" sz="2400" smtClean="0"/>
              <a:t>Directory can be distributed along with the memory to avoid becoming the bottleneck</a:t>
            </a:r>
          </a:p>
          <a:p>
            <a:pPr eaLnBrk="1" hangingPunct="1">
              <a:lnSpc>
                <a:spcPct val="80000"/>
              </a:lnSpc>
            </a:pPr>
            <a:r>
              <a:rPr lang="en-US" altLang="zh-CN" sz="2400" smtClean="0"/>
              <a:t>Assumptions to Keep it simple:</a:t>
            </a:r>
          </a:p>
          <a:p>
            <a:pPr lvl="1" eaLnBrk="1" hangingPunct="1">
              <a:lnSpc>
                <a:spcPct val="80000"/>
              </a:lnSpc>
            </a:pPr>
            <a:r>
              <a:rPr lang="en-US" altLang="zh-CN" sz="2000" smtClean="0"/>
              <a:t>Writes to non-exclusive data  =&gt; write miss</a:t>
            </a:r>
          </a:p>
          <a:p>
            <a:pPr lvl="1" eaLnBrk="1" hangingPunct="1">
              <a:lnSpc>
                <a:spcPct val="80000"/>
              </a:lnSpc>
            </a:pPr>
            <a:r>
              <a:rPr lang="en-US" altLang="zh-CN" sz="2000" smtClean="0"/>
              <a:t>Processor blocks until access completes</a:t>
            </a:r>
          </a:p>
          <a:p>
            <a:pPr lvl="1" eaLnBrk="1" hangingPunct="1">
              <a:lnSpc>
                <a:spcPct val="80000"/>
              </a:lnSpc>
            </a:pPr>
            <a:r>
              <a:rPr lang="en-US" altLang="zh-CN" sz="2000" smtClean="0"/>
              <a:t>Assume messages received and acted upon in order as sent</a:t>
            </a:r>
          </a:p>
        </p:txBody>
      </p:sp>
    </p:spTree>
  </p:cSld>
  <p:clrMapOvr>
    <a:masterClrMapping/>
  </p:clrMapOvr>
  <p:transition spd="slow">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74755" name="Rectangle 2"/>
          <p:cNvSpPr>
            <a:spLocks noGrp="1" noChangeArrowheads="1"/>
          </p:cNvSpPr>
          <p:nvPr>
            <p:ph type="title" idx="4294967295"/>
          </p:nvPr>
        </p:nvSpPr>
        <p:spPr>
          <a:xfrm>
            <a:off x="1582738" y="0"/>
            <a:ext cx="7561262" cy="981075"/>
          </a:xfrm>
        </p:spPr>
        <p:txBody>
          <a:bodyPr lIns="90487" tIns="44450" rIns="90487" bIns="44450"/>
          <a:lstStyle/>
          <a:p>
            <a:pPr eaLnBrk="1" hangingPunct="1"/>
            <a:r>
              <a:rPr lang="en-US" altLang="zh-CN" smtClean="0"/>
              <a:t>Directory Protocol</a:t>
            </a:r>
          </a:p>
        </p:txBody>
      </p:sp>
      <p:sp>
        <p:nvSpPr>
          <p:cNvPr id="74756" name="Rectangle 3"/>
          <p:cNvSpPr>
            <a:spLocks noGrp="1" noChangeArrowheads="1"/>
          </p:cNvSpPr>
          <p:nvPr>
            <p:ph type="body" idx="4294967295"/>
          </p:nvPr>
        </p:nvSpPr>
        <p:spPr>
          <a:xfrm>
            <a:off x="0" y="1125538"/>
            <a:ext cx="8642350" cy="4795837"/>
          </a:xfrm>
          <a:prstGeom prst="rect">
            <a:avLst/>
          </a:prstGeom>
        </p:spPr>
        <p:txBody>
          <a:bodyPr lIns="90487" tIns="44450" rIns="90487" bIns="44450"/>
          <a:lstStyle/>
          <a:p>
            <a:pPr eaLnBrk="1" hangingPunct="1">
              <a:lnSpc>
                <a:spcPct val="90000"/>
              </a:lnSpc>
            </a:pPr>
            <a:r>
              <a:rPr lang="en-US" altLang="zh-CN" sz="2800" smtClean="0"/>
              <a:t>No bus and don</a:t>
            </a:r>
            <a:r>
              <a:rPr lang="en-US" altLang="zh-CN" sz="2800" smtClean="0">
                <a:latin typeface="Times New Roman" panose="02020603050405020304" pitchFamily="18" charset="0"/>
              </a:rPr>
              <a:t>’</a:t>
            </a:r>
            <a:r>
              <a:rPr lang="en-US" altLang="zh-CN" sz="2800" smtClean="0"/>
              <a:t>t want to broadcast:</a:t>
            </a:r>
          </a:p>
          <a:p>
            <a:pPr lvl="1" eaLnBrk="1" hangingPunct="1">
              <a:lnSpc>
                <a:spcPct val="90000"/>
              </a:lnSpc>
            </a:pPr>
            <a:r>
              <a:rPr lang="en-US" altLang="zh-CN" sz="2400" smtClean="0"/>
              <a:t>Interconnect means no longer single arbitration point</a:t>
            </a:r>
          </a:p>
          <a:p>
            <a:pPr lvl="1" eaLnBrk="1" hangingPunct="1">
              <a:lnSpc>
                <a:spcPct val="90000"/>
              </a:lnSpc>
            </a:pPr>
            <a:r>
              <a:rPr lang="en-US" altLang="zh-CN" sz="2400" smtClean="0"/>
              <a:t>all messages have explicit responses</a:t>
            </a:r>
          </a:p>
          <a:p>
            <a:pPr eaLnBrk="1" hangingPunct="1">
              <a:lnSpc>
                <a:spcPct val="90000"/>
              </a:lnSpc>
            </a:pPr>
            <a:r>
              <a:rPr lang="en-US" altLang="zh-CN" sz="2800" smtClean="0"/>
              <a:t>Terms: typically 3 processors involved</a:t>
            </a:r>
          </a:p>
          <a:p>
            <a:pPr lvl="1" eaLnBrk="1" hangingPunct="1">
              <a:lnSpc>
                <a:spcPct val="90000"/>
              </a:lnSpc>
            </a:pPr>
            <a:r>
              <a:rPr lang="en-US" altLang="zh-CN" sz="2400" smtClean="0">
                <a:solidFill>
                  <a:srgbClr val="FF0000"/>
                </a:solidFill>
              </a:rPr>
              <a:t>Local node</a:t>
            </a:r>
            <a:r>
              <a:rPr lang="en-US" altLang="zh-CN" sz="2400" smtClean="0"/>
              <a:t> where a request originates</a:t>
            </a:r>
          </a:p>
          <a:p>
            <a:pPr lvl="1" eaLnBrk="1" hangingPunct="1">
              <a:lnSpc>
                <a:spcPct val="90000"/>
              </a:lnSpc>
            </a:pPr>
            <a:r>
              <a:rPr lang="en-US" altLang="zh-CN" sz="2400" smtClean="0">
                <a:solidFill>
                  <a:srgbClr val="FF0000"/>
                </a:solidFill>
              </a:rPr>
              <a:t>Home node</a:t>
            </a:r>
            <a:r>
              <a:rPr lang="en-US" altLang="zh-CN" sz="2400" smtClean="0"/>
              <a:t> where the memory location </a:t>
            </a:r>
            <a:br>
              <a:rPr lang="en-US" altLang="zh-CN" sz="2400" smtClean="0"/>
            </a:br>
            <a:r>
              <a:rPr lang="en-US" altLang="zh-CN" sz="2400" smtClean="0"/>
              <a:t>of an address resides</a:t>
            </a:r>
          </a:p>
          <a:p>
            <a:pPr lvl="1" eaLnBrk="1" hangingPunct="1">
              <a:lnSpc>
                <a:spcPct val="90000"/>
              </a:lnSpc>
            </a:pPr>
            <a:r>
              <a:rPr lang="en-US" altLang="zh-CN" sz="2400" smtClean="0">
                <a:solidFill>
                  <a:srgbClr val="FF0000"/>
                </a:solidFill>
              </a:rPr>
              <a:t>Remote node</a:t>
            </a:r>
            <a:r>
              <a:rPr lang="en-US" altLang="zh-CN" sz="2400" smtClean="0"/>
              <a:t> has a copy of a cache </a:t>
            </a:r>
            <a:br>
              <a:rPr lang="en-US" altLang="zh-CN" sz="2400" smtClean="0"/>
            </a:br>
            <a:r>
              <a:rPr lang="en-US" altLang="zh-CN" sz="2400" smtClean="0"/>
              <a:t>block, whether exclusive or shared</a:t>
            </a:r>
          </a:p>
          <a:p>
            <a:pPr eaLnBrk="1" hangingPunct="1">
              <a:lnSpc>
                <a:spcPct val="90000"/>
              </a:lnSpc>
            </a:pPr>
            <a:r>
              <a:rPr lang="en-US" altLang="zh-CN" sz="2800" smtClean="0"/>
              <a:t>Example messages on next slide: </a:t>
            </a:r>
            <a:br>
              <a:rPr lang="en-US" altLang="zh-CN" sz="2800" smtClean="0"/>
            </a:br>
            <a:r>
              <a:rPr lang="en-US" altLang="zh-CN" sz="2800" smtClean="0"/>
              <a:t>    P = processor number, A = address</a:t>
            </a:r>
          </a:p>
        </p:txBody>
      </p:sp>
    </p:spTree>
  </p:cSld>
  <p:clrMapOvr>
    <a:masterClrMapping/>
  </p:clrMapOvr>
  <p:transition spd="slow">
    <p:pull dir="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5"/>
          <p:cNvSpPr>
            <a:spLocks noChangeArrowheads="1"/>
          </p:cNvSpPr>
          <p:nvPr/>
        </p:nvSpPr>
        <p:spPr bwMode="auto">
          <a:xfrm>
            <a:off x="-285750" y="-214313"/>
            <a:ext cx="9715500" cy="16002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0000FF"/>
              </a:solidFill>
              <a:latin typeface="Arial" panose="020B0604020202020204" pitchFamily="34" charset="0"/>
            </a:endParaRPr>
          </a:p>
        </p:txBody>
      </p:sp>
      <p:sp>
        <p:nvSpPr>
          <p:cNvPr id="76803" name="Rectangle 8"/>
          <p:cNvSpPr>
            <a:spLocks noGrp="1" noChangeArrowheads="1"/>
          </p:cNvSpPr>
          <p:nvPr>
            <p:ph type="body" idx="4294967295"/>
          </p:nvPr>
        </p:nvSpPr>
        <p:spPr>
          <a:xfrm>
            <a:off x="0" y="0"/>
            <a:ext cx="8902700" cy="6354763"/>
          </a:xfrm>
          <a:prstGeom prst="rect">
            <a:avLst/>
          </a:prstGeom>
        </p:spPr>
        <p:txBody>
          <a:bodyPr lIns="90487" tIns="44450" rIns="90487" bIns="44450"/>
          <a:lstStyle/>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b="1" i="1" smtClean="0"/>
              <a:t>Message type	Source	Destination	Msg Content</a:t>
            </a:r>
            <a:r>
              <a:rPr lang="en-US" altLang="zh-CN" sz="1800" b="1" smtClean="0"/>
              <a:t>	</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smtClean="0">
                <a:solidFill>
                  <a:srgbClr val="FF0000"/>
                </a:solidFill>
              </a:rPr>
              <a:t>Read miss</a:t>
            </a:r>
            <a:r>
              <a:rPr lang="en-US" altLang="zh-CN" sz="1800" smtClean="0"/>
              <a:t>	</a:t>
            </a:r>
            <a:r>
              <a:rPr lang="en-US" altLang="zh-CN" sz="1800" smtClean="0">
                <a:solidFill>
                  <a:srgbClr val="FF0000"/>
                </a:solidFill>
              </a:rPr>
              <a:t>Local cache</a:t>
            </a:r>
            <a:r>
              <a:rPr lang="en-US" altLang="zh-CN" sz="1800" smtClean="0"/>
              <a:t>	</a:t>
            </a:r>
            <a:r>
              <a:rPr lang="en-US" altLang="zh-CN" sz="1800" smtClean="0">
                <a:solidFill>
                  <a:srgbClr val="0000FF"/>
                </a:solidFill>
              </a:rPr>
              <a:t>Home directory</a:t>
            </a:r>
            <a:r>
              <a:rPr lang="en-US" altLang="zh-CN" sz="1800" smtClean="0"/>
              <a:t>	P, A</a:t>
            </a:r>
          </a:p>
          <a:p>
            <a:pPr marL="685800" lvl="1" indent="-228600" eaLnBrk="1" hangingPunct="1">
              <a:lnSpc>
                <a:spcPct val="80000"/>
              </a:lnSpc>
              <a:tabLst>
                <a:tab pos="2057400" algn="l"/>
                <a:tab pos="4286250" algn="l"/>
                <a:tab pos="6743700" algn="l"/>
              </a:tabLst>
            </a:pPr>
            <a:r>
              <a:rPr lang="en-US" altLang="zh-CN" sz="2000" i="1" smtClean="0"/>
              <a:t>Processor P reads data at address A; </a:t>
            </a:r>
            <a:br>
              <a:rPr lang="en-US" altLang="zh-CN" sz="2000" i="1" smtClean="0"/>
            </a:br>
            <a:r>
              <a:rPr lang="en-US" altLang="zh-CN" sz="2000" i="1" smtClean="0"/>
              <a:t>make P a read sharer and arrange to send data back </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smtClean="0">
                <a:solidFill>
                  <a:srgbClr val="FF0000"/>
                </a:solidFill>
              </a:rPr>
              <a:t>Write miss	 Local cache</a:t>
            </a:r>
            <a:r>
              <a:rPr lang="en-US" altLang="zh-CN" sz="1800" smtClean="0"/>
              <a:t> 	</a:t>
            </a:r>
            <a:r>
              <a:rPr lang="en-US" altLang="zh-CN" sz="1800" smtClean="0">
                <a:solidFill>
                  <a:srgbClr val="0000FF"/>
                </a:solidFill>
              </a:rPr>
              <a:t> Home directory </a:t>
            </a:r>
            <a:r>
              <a:rPr lang="en-US" altLang="zh-CN" sz="1800" smtClean="0"/>
              <a:t>	P, A</a:t>
            </a:r>
          </a:p>
          <a:p>
            <a:pPr marL="685800" lvl="1" indent="-228600" eaLnBrk="1" hangingPunct="1">
              <a:lnSpc>
                <a:spcPct val="80000"/>
              </a:lnSpc>
              <a:tabLst>
                <a:tab pos="2057400" algn="l"/>
                <a:tab pos="4286250" algn="l"/>
                <a:tab pos="6743700" algn="l"/>
              </a:tabLst>
            </a:pPr>
            <a:r>
              <a:rPr lang="en-US" altLang="zh-CN" sz="2000" i="1" smtClean="0"/>
              <a:t>Processor P has a write miss at address A; </a:t>
            </a:r>
            <a:br>
              <a:rPr lang="en-US" altLang="zh-CN" sz="2000" i="1" smtClean="0"/>
            </a:br>
            <a:r>
              <a:rPr lang="en-US" altLang="zh-CN" sz="2000" i="1" smtClean="0"/>
              <a:t>make P the exclusive owner and arrange to send data back </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smtClean="0">
                <a:solidFill>
                  <a:srgbClr val="FF0000"/>
                </a:solidFill>
              </a:rPr>
              <a:t>Invalidate</a:t>
            </a:r>
            <a:r>
              <a:rPr lang="en-US" altLang="zh-CN" sz="1800" smtClean="0"/>
              <a:t>	</a:t>
            </a:r>
            <a:r>
              <a:rPr lang="en-US" altLang="zh-CN" sz="1800" smtClean="0">
                <a:solidFill>
                  <a:srgbClr val="FF0000"/>
                </a:solidFill>
              </a:rPr>
              <a:t>Local cache</a:t>
            </a:r>
            <a:r>
              <a:rPr lang="en-US" altLang="zh-CN" sz="1800" smtClean="0"/>
              <a:t> 	 </a:t>
            </a:r>
            <a:r>
              <a:rPr lang="en-US" altLang="zh-CN" sz="1800" smtClean="0">
                <a:solidFill>
                  <a:srgbClr val="0000FF"/>
                </a:solidFill>
              </a:rPr>
              <a:t>Home directory </a:t>
            </a:r>
            <a:r>
              <a:rPr lang="en-US" altLang="zh-CN" sz="1800" smtClean="0"/>
              <a:t>	A</a:t>
            </a:r>
          </a:p>
          <a:p>
            <a:pPr marL="685800" lvl="1" indent="-228600" eaLnBrk="1" hangingPunct="1">
              <a:lnSpc>
                <a:spcPct val="80000"/>
              </a:lnSpc>
              <a:tabLst>
                <a:tab pos="2057400" algn="l"/>
                <a:tab pos="4286250" algn="l"/>
                <a:tab pos="6743700" algn="l"/>
              </a:tabLst>
            </a:pPr>
            <a:r>
              <a:rPr lang="en-US" altLang="zh-CN" sz="2000" i="1" smtClean="0"/>
              <a:t>Request to send invalidates to all remote caches that are caching the block at address A </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smtClean="0">
                <a:solidFill>
                  <a:srgbClr val="FF0000"/>
                </a:solidFill>
              </a:rPr>
              <a:t>Invalidate</a:t>
            </a:r>
            <a:r>
              <a:rPr lang="en-US" altLang="zh-CN" sz="1800" smtClean="0"/>
              <a:t>	</a:t>
            </a:r>
            <a:r>
              <a:rPr lang="en-US" altLang="zh-CN" sz="1800" smtClean="0">
                <a:solidFill>
                  <a:srgbClr val="0000FF"/>
                </a:solidFill>
              </a:rPr>
              <a:t>Home directory </a:t>
            </a:r>
            <a:r>
              <a:rPr lang="en-US" altLang="zh-CN" sz="1800" smtClean="0"/>
              <a:t>	</a:t>
            </a:r>
            <a:r>
              <a:rPr lang="en-US" altLang="zh-CN" sz="1800" b="1" smtClean="0">
                <a:solidFill>
                  <a:srgbClr val="00CCFF"/>
                </a:solidFill>
              </a:rPr>
              <a:t>Remote caches</a:t>
            </a:r>
            <a:r>
              <a:rPr lang="en-US" altLang="zh-CN" sz="1800" smtClean="0"/>
              <a:t>	A</a:t>
            </a:r>
          </a:p>
          <a:p>
            <a:pPr marL="685800" lvl="1" indent="-228600" eaLnBrk="1" hangingPunct="1">
              <a:lnSpc>
                <a:spcPct val="80000"/>
              </a:lnSpc>
              <a:tabLst>
                <a:tab pos="2057400" algn="l"/>
                <a:tab pos="4286250" algn="l"/>
                <a:tab pos="6743700" algn="l"/>
              </a:tabLst>
            </a:pPr>
            <a:r>
              <a:rPr lang="en-US" altLang="zh-CN" sz="2000" i="1" smtClean="0"/>
              <a:t>Invalidate a shared copy at address A.</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smtClean="0">
                <a:solidFill>
                  <a:srgbClr val="FF0000"/>
                </a:solidFill>
              </a:rPr>
              <a:t>Fetch</a:t>
            </a:r>
            <a:r>
              <a:rPr lang="en-US" altLang="zh-CN" sz="1800" smtClean="0"/>
              <a:t>	 </a:t>
            </a:r>
            <a:r>
              <a:rPr lang="en-US" altLang="zh-CN" sz="1800" smtClean="0">
                <a:solidFill>
                  <a:srgbClr val="0000FF"/>
                </a:solidFill>
              </a:rPr>
              <a:t>Home directory </a:t>
            </a:r>
            <a:r>
              <a:rPr lang="en-US" altLang="zh-CN" sz="1800" b="1" smtClean="0">
                <a:solidFill>
                  <a:srgbClr val="00CCFF"/>
                </a:solidFill>
              </a:rPr>
              <a:t>	 Remote cache</a:t>
            </a:r>
            <a:r>
              <a:rPr lang="en-US" altLang="zh-CN" sz="1800" smtClean="0"/>
              <a:t> 	A</a:t>
            </a:r>
          </a:p>
          <a:p>
            <a:pPr marL="685800" lvl="1" indent="-228600" eaLnBrk="1" hangingPunct="1">
              <a:lnSpc>
                <a:spcPct val="80000"/>
              </a:lnSpc>
              <a:tabLst>
                <a:tab pos="2057400" algn="l"/>
                <a:tab pos="4286250" algn="l"/>
                <a:tab pos="6743700" algn="l"/>
              </a:tabLst>
            </a:pPr>
            <a:r>
              <a:rPr lang="en-US" altLang="zh-CN" sz="2000" i="1" smtClean="0"/>
              <a:t>Fetch the block at address A and send it to its home directory</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smtClean="0">
                <a:solidFill>
                  <a:srgbClr val="FF0000"/>
                </a:solidFill>
              </a:rPr>
              <a:t>Fetch/Invalidate</a:t>
            </a:r>
            <a:r>
              <a:rPr lang="en-US" altLang="zh-CN" sz="1800" smtClean="0"/>
              <a:t>	 </a:t>
            </a:r>
            <a:r>
              <a:rPr lang="en-US" altLang="zh-CN" sz="1800" smtClean="0">
                <a:solidFill>
                  <a:srgbClr val="0000FF"/>
                </a:solidFill>
              </a:rPr>
              <a:t>Home directory</a:t>
            </a:r>
            <a:r>
              <a:rPr lang="en-US" altLang="zh-CN" sz="1800" smtClean="0"/>
              <a:t> 	 </a:t>
            </a:r>
            <a:r>
              <a:rPr lang="en-US" altLang="zh-CN" sz="1800" b="1" smtClean="0">
                <a:solidFill>
                  <a:srgbClr val="00CCFF"/>
                </a:solidFill>
              </a:rPr>
              <a:t>Remote cache</a:t>
            </a:r>
            <a:r>
              <a:rPr lang="en-US" altLang="zh-CN" sz="1800" smtClean="0"/>
              <a:t> 	A</a:t>
            </a:r>
          </a:p>
          <a:p>
            <a:pPr marL="685800" lvl="1" indent="-228600" eaLnBrk="1" hangingPunct="1">
              <a:lnSpc>
                <a:spcPct val="80000"/>
              </a:lnSpc>
              <a:tabLst>
                <a:tab pos="2057400" algn="l"/>
                <a:tab pos="4286250" algn="l"/>
                <a:tab pos="6743700" algn="l"/>
              </a:tabLst>
            </a:pPr>
            <a:r>
              <a:rPr lang="en-US" altLang="zh-CN" sz="2000" i="1" smtClean="0"/>
              <a:t>Fetch the block at address A and send it to its home directory; invalidate the block in the cache</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smtClean="0">
                <a:solidFill>
                  <a:srgbClr val="FF0000"/>
                </a:solidFill>
              </a:rPr>
              <a:t>Data value reply</a:t>
            </a:r>
            <a:r>
              <a:rPr lang="en-US" altLang="zh-CN" sz="1800" smtClean="0"/>
              <a:t> 	</a:t>
            </a:r>
            <a:r>
              <a:rPr lang="en-US" altLang="zh-CN" sz="1800" smtClean="0">
                <a:solidFill>
                  <a:srgbClr val="0000FF"/>
                </a:solidFill>
              </a:rPr>
              <a:t>Home directory </a:t>
            </a:r>
            <a:r>
              <a:rPr lang="en-US" altLang="zh-CN" sz="1800" smtClean="0">
                <a:solidFill>
                  <a:srgbClr val="FF0000"/>
                </a:solidFill>
              </a:rPr>
              <a:t>	 Local cache</a:t>
            </a:r>
            <a:r>
              <a:rPr lang="en-US" altLang="zh-CN" sz="1800" smtClean="0"/>
              <a:t> 	Data</a:t>
            </a:r>
          </a:p>
          <a:p>
            <a:pPr marL="685800" lvl="1" indent="-228600" eaLnBrk="1" hangingPunct="1">
              <a:lnSpc>
                <a:spcPct val="80000"/>
              </a:lnSpc>
              <a:tabLst>
                <a:tab pos="2057400" algn="l"/>
                <a:tab pos="4286250" algn="l"/>
                <a:tab pos="6743700" algn="l"/>
              </a:tabLst>
            </a:pPr>
            <a:r>
              <a:rPr lang="en-US" altLang="zh-CN" sz="2000" i="1" smtClean="0"/>
              <a:t>Return a data value from the home memory (read miss response)</a:t>
            </a:r>
          </a:p>
          <a:p>
            <a:pPr marL="285750" indent="-285750" eaLnBrk="1" hangingPunct="1">
              <a:lnSpc>
                <a:spcPct val="80000"/>
              </a:lnSpc>
              <a:buFont typeface="Wingdings" panose="05000000000000000000" pitchFamily="2" charset="2"/>
              <a:buNone/>
              <a:tabLst>
                <a:tab pos="2057400" algn="l"/>
                <a:tab pos="4286250" algn="l"/>
                <a:tab pos="6743700" algn="l"/>
              </a:tabLst>
            </a:pPr>
            <a:r>
              <a:rPr lang="en-US" altLang="zh-CN" sz="1800" smtClean="0">
                <a:solidFill>
                  <a:srgbClr val="FF0000"/>
                </a:solidFill>
              </a:rPr>
              <a:t>Data write-back</a:t>
            </a:r>
            <a:r>
              <a:rPr lang="en-US" altLang="zh-CN" sz="1800" smtClean="0"/>
              <a:t>	</a:t>
            </a:r>
            <a:r>
              <a:rPr lang="en-US" altLang="zh-CN" sz="1800" smtClean="0">
                <a:solidFill>
                  <a:srgbClr val="00CCFF"/>
                </a:solidFill>
              </a:rPr>
              <a:t>Remote cache</a:t>
            </a:r>
            <a:r>
              <a:rPr lang="en-US" altLang="zh-CN" sz="1800" smtClean="0"/>
              <a:t> 	</a:t>
            </a:r>
            <a:r>
              <a:rPr lang="en-US" altLang="zh-CN" sz="1800" smtClean="0">
                <a:solidFill>
                  <a:srgbClr val="0000FF"/>
                </a:solidFill>
              </a:rPr>
              <a:t>Home directory </a:t>
            </a:r>
            <a:r>
              <a:rPr lang="en-US" altLang="zh-CN" sz="1800" smtClean="0"/>
              <a:t>	A, Data</a:t>
            </a:r>
          </a:p>
          <a:p>
            <a:pPr marL="685800" lvl="1" indent="-228600" eaLnBrk="1" hangingPunct="1">
              <a:lnSpc>
                <a:spcPct val="80000"/>
              </a:lnSpc>
              <a:tabLst>
                <a:tab pos="2057400" algn="l"/>
                <a:tab pos="4286250" algn="l"/>
                <a:tab pos="6743700" algn="l"/>
              </a:tabLst>
            </a:pPr>
            <a:r>
              <a:rPr lang="en-US" altLang="zh-CN" sz="2000" i="1" smtClean="0"/>
              <a:t>Write-back a data value for address A (invalidate response)</a:t>
            </a:r>
          </a:p>
          <a:p>
            <a:pPr marL="285750" indent="-285750" eaLnBrk="1" hangingPunct="1">
              <a:lnSpc>
                <a:spcPct val="80000"/>
              </a:lnSpc>
              <a:tabLst>
                <a:tab pos="2057400" algn="l"/>
                <a:tab pos="4286250" algn="l"/>
                <a:tab pos="6743700" algn="l"/>
              </a:tabLst>
            </a:pPr>
            <a:endParaRPr lang="en-US" altLang="zh-CN" sz="2000" i="1" smtClean="0"/>
          </a:p>
        </p:txBody>
      </p:sp>
      <p:sp>
        <p:nvSpPr>
          <p:cNvPr id="76804" name="Line 3"/>
          <p:cNvSpPr>
            <a:spLocks noChangeShapeType="1"/>
          </p:cNvSpPr>
          <p:nvPr/>
        </p:nvSpPr>
        <p:spPr bwMode="auto">
          <a:xfrm>
            <a:off x="0" y="2714625"/>
            <a:ext cx="90805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5" name="Line 4"/>
          <p:cNvSpPr>
            <a:spLocks noChangeShapeType="1"/>
          </p:cNvSpPr>
          <p:nvPr/>
        </p:nvSpPr>
        <p:spPr bwMode="auto">
          <a:xfrm>
            <a:off x="0" y="5929313"/>
            <a:ext cx="90805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6" name="Line 6"/>
          <p:cNvSpPr>
            <a:spLocks noChangeShapeType="1"/>
          </p:cNvSpPr>
          <p:nvPr/>
        </p:nvSpPr>
        <p:spPr bwMode="auto">
          <a:xfrm>
            <a:off x="0" y="5286375"/>
            <a:ext cx="90805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7" name="Rectangle 7"/>
          <p:cNvSpPr>
            <a:spLocks noChangeArrowheads="1"/>
          </p:cNvSpPr>
          <p:nvPr/>
        </p:nvSpPr>
        <p:spPr bwMode="auto">
          <a:xfrm>
            <a:off x="152400" y="0"/>
            <a:ext cx="8991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1366838" y="0"/>
            <a:ext cx="7777162" cy="1143000"/>
          </a:xfrm>
        </p:spPr>
        <p:txBody>
          <a:bodyPr lIns="90487" tIns="44450" rIns="90487" bIns="44450"/>
          <a:lstStyle/>
          <a:p>
            <a:pPr eaLnBrk="1" hangingPunct="1"/>
            <a:r>
              <a:rPr lang="en-US" altLang="zh-CN" sz="2800" smtClean="0"/>
              <a:t>State Transition Diagram for an Individual Cache Block in a Directory Based System</a:t>
            </a:r>
          </a:p>
        </p:txBody>
      </p:sp>
      <p:sp>
        <p:nvSpPr>
          <p:cNvPr id="78851" name="Rectangle 3"/>
          <p:cNvSpPr>
            <a:spLocks noGrp="1" noChangeArrowheads="1"/>
          </p:cNvSpPr>
          <p:nvPr>
            <p:ph type="body" idx="4294967295"/>
          </p:nvPr>
        </p:nvSpPr>
        <p:spPr>
          <a:xfrm>
            <a:off x="0" y="1500188"/>
            <a:ext cx="7718425" cy="4494212"/>
          </a:xfrm>
          <a:prstGeom prst="rect">
            <a:avLst/>
          </a:prstGeom>
        </p:spPr>
        <p:txBody>
          <a:bodyPr lIns="90487" tIns="44450" rIns="90487" bIns="44450"/>
          <a:lstStyle/>
          <a:p>
            <a:pPr eaLnBrk="1" hangingPunct="1"/>
            <a:r>
              <a:rPr lang="en-US" altLang="zh-CN" sz="2400" smtClean="0"/>
              <a:t>States identical to snoopy case; transactions very similar.</a:t>
            </a:r>
          </a:p>
          <a:p>
            <a:pPr eaLnBrk="1" hangingPunct="1"/>
            <a:r>
              <a:rPr lang="en-US" altLang="zh-CN" sz="2400" smtClean="0"/>
              <a:t>Transitions caused by </a:t>
            </a:r>
            <a:r>
              <a:rPr lang="en-US" altLang="zh-CN" sz="2400" smtClean="0">
                <a:solidFill>
                  <a:srgbClr val="0000FF"/>
                </a:solidFill>
              </a:rPr>
              <a:t>read misses</a:t>
            </a:r>
            <a:r>
              <a:rPr lang="en-US" altLang="zh-CN" sz="2400" smtClean="0"/>
              <a:t>, </a:t>
            </a:r>
            <a:r>
              <a:rPr lang="en-US" altLang="zh-CN" sz="2400" smtClean="0">
                <a:solidFill>
                  <a:srgbClr val="0000FF"/>
                </a:solidFill>
              </a:rPr>
              <a:t>write misses, invalidates, data fetch requests</a:t>
            </a:r>
          </a:p>
          <a:p>
            <a:pPr eaLnBrk="1" hangingPunct="1"/>
            <a:r>
              <a:rPr lang="en-US" altLang="zh-CN" sz="2400" smtClean="0"/>
              <a:t>Generates read miss &amp; write miss msg to home directory.</a:t>
            </a:r>
          </a:p>
          <a:p>
            <a:pPr eaLnBrk="1" hangingPunct="1"/>
            <a:r>
              <a:rPr lang="en-US" altLang="zh-CN" sz="2400" smtClean="0"/>
              <a:t>Write misses that were broadcast on the bus for snooping =&gt; explicit </a:t>
            </a:r>
            <a:r>
              <a:rPr lang="en-US" altLang="zh-CN" sz="2400" smtClean="0">
                <a:solidFill>
                  <a:srgbClr val="0000FF"/>
                </a:solidFill>
              </a:rPr>
              <a:t>invalidate &amp; data fetch</a:t>
            </a:r>
            <a:r>
              <a:rPr lang="en-US" altLang="zh-CN" sz="2400" smtClean="0"/>
              <a:t> requests.</a:t>
            </a:r>
          </a:p>
          <a:p>
            <a:pPr eaLnBrk="1" hangingPunct="1"/>
            <a:r>
              <a:rPr lang="en-US" altLang="zh-CN" sz="2400" smtClean="0"/>
              <a:t>Note: on a write, a cache block is bigger, so need to read the full cache block</a:t>
            </a:r>
          </a:p>
        </p:txBody>
      </p:sp>
    </p:spTree>
  </p:cSld>
  <p:clrMapOvr>
    <a:masterClrMapping/>
  </p:clrMapOvr>
  <p:transition spd="slow">
    <p:pull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0" y="209550"/>
            <a:ext cx="8172450" cy="533400"/>
          </a:xfrm>
        </p:spPr>
        <p:txBody>
          <a:bodyPr lIns="90487" tIns="44450" rIns="90487" bIns="44450"/>
          <a:lstStyle/>
          <a:p>
            <a:pPr eaLnBrk="1" hangingPunct="1"/>
            <a:r>
              <a:rPr lang="en-US" altLang="zh-CN" u="sng" smtClean="0"/>
              <a:t>CPU </a:t>
            </a:r>
            <a:r>
              <a:rPr lang="en-US" altLang="zh-CN" smtClean="0"/>
              <a:t>-Cache State Machine</a:t>
            </a:r>
          </a:p>
        </p:txBody>
      </p:sp>
      <p:sp>
        <p:nvSpPr>
          <p:cNvPr id="80899" name="Rectangle 3"/>
          <p:cNvSpPr>
            <a:spLocks noGrp="1" noChangeArrowheads="1"/>
          </p:cNvSpPr>
          <p:nvPr>
            <p:ph type="body" idx="4294967295"/>
          </p:nvPr>
        </p:nvSpPr>
        <p:spPr>
          <a:xfrm>
            <a:off x="0" y="1085850"/>
            <a:ext cx="3619500" cy="971550"/>
          </a:xfrm>
          <a:prstGeom prst="rect">
            <a:avLst/>
          </a:prstGeom>
        </p:spPr>
        <p:txBody>
          <a:bodyPr lIns="90487" tIns="44450" rIns="90487" bIns="44450"/>
          <a:lstStyle/>
          <a:p>
            <a:pPr eaLnBrk="1" hangingPunct="1">
              <a:lnSpc>
                <a:spcPct val="90000"/>
              </a:lnSpc>
            </a:pPr>
            <a:r>
              <a:rPr lang="en-US" altLang="zh-CN" sz="2000" smtClean="0"/>
              <a:t>State machine</a:t>
            </a:r>
            <a:br>
              <a:rPr lang="en-US" altLang="zh-CN" sz="2000" smtClean="0"/>
            </a:br>
            <a:r>
              <a:rPr lang="en-US" altLang="zh-CN" sz="2000" smtClean="0"/>
              <a:t>for </a:t>
            </a:r>
            <a:r>
              <a:rPr lang="en-US" altLang="zh-CN" sz="2000" i="1" u="sng" smtClean="0">
                <a:solidFill>
                  <a:srgbClr val="00CCFF"/>
                </a:solidFill>
              </a:rPr>
              <a:t>CPU </a:t>
            </a:r>
            <a:r>
              <a:rPr lang="en-US" altLang="zh-CN" sz="2000" i="1" u="sng" smtClean="0">
                <a:solidFill>
                  <a:schemeClr val="accent1"/>
                </a:solidFill>
              </a:rPr>
              <a:t> </a:t>
            </a:r>
            <a:r>
              <a:rPr lang="en-US" altLang="zh-CN" sz="2000" smtClean="0"/>
              <a:t>requests</a:t>
            </a:r>
            <a:br>
              <a:rPr lang="en-US" altLang="zh-CN" sz="2000" smtClean="0"/>
            </a:br>
            <a:r>
              <a:rPr lang="en-US" altLang="zh-CN" sz="2000" smtClean="0"/>
              <a:t>for each </a:t>
            </a:r>
            <a:br>
              <a:rPr lang="en-US" altLang="zh-CN" sz="2000" smtClean="0"/>
            </a:br>
            <a:r>
              <a:rPr lang="en-US" altLang="zh-CN" sz="2000" u="sng" smtClean="0">
                <a:solidFill>
                  <a:srgbClr val="FF0000"/>
                </a:solidFill>
              </a:rPr>
              <a:t>memory block</a:t>
            </a:r>
          </a:p>
          <a:p>
            <a:pPr eaLnBrk="1" hangingPunct="1">
              <a:lnSpc>
                <a:spcPct val="90000"/>
              </a:lnSpc>
            </a:pPr>
            <a:r>
              <a:rPr lang="en-US" altLang="zh-CN" sz="2000" smtClean="0"/>
              <a:t>Invalid state</a:t>
            </a:r>
            <a:br>
              <a:rPr lang="en-US" altLang="zh-CN" sz="2000" smtClean="0"/>
            </a:br>
            <a:r>
              <a:rPr lang="en-US" altLang="zh-CN" sz="2000" smtClean="0"/>
              <a:t>if in </a:t>
            </a:r>
            <a:br>
              <a:rPr lang="en-US" altLang="zh-CN" sz="2000" smtClean="0"/>
            </a:br>
            <a:r>
              <a:rPr lang="en-US" altLang="zh-CN" sz="2000" smtClean="0"/>
              <a:t>memory</a:t>
            </a:r>
          </a:p>
        </p:txBody>
      </p:sp>
      <p:sp>
        <p:nvSpPr>
          <p:cNvPr id="80900" name="Rectangle 6"/>
          <p:cNvSpPr>
            <a:spLocks noChangeArrowheads="1"/>
          </p:cNvSpPr>
          <p:nvPr/>
        </p:nvSpPr>
        <p:spPr bwMode="auto">
          <a:xfrm>
            <a:off x="1725613" y="1023938"/>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0901" name="Rectangle 7"/>
          <p:cNvSpPr>
            <a:spLocks noChangeArrowheads="1"/>
          </p:cNvSpPr>
          <p:nvPr/>
        </p:nvSpPr>
        <p:spPr bwMode="auto">
          <a:xfrm>
            <a:off x="2428875" y="1833563"/>
            <a:ext cx="841375" cy="3635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Invalid</a:t>
            </a:r>
          </a:p>
        </p:txBody>
      </p:sp>
      <p:sp>
        <p:nvSpPr>
          <p:cNvPr id="80902" name="Rectangle 8"/>
          <p:cNvSpPr>
            <a:spLocks noChangeArrowheads="1"/>
          </p:cNvSpPr>
          <p:nvPr/>
        </p:nvSpPr>
        <p:spPr bwMode="auto">
          <a:xfrm>
            <a:off x="5667375" y="1662113"/>
            <a:ext cx="130175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(read/only)</a:t>
            </a:r>
          </a:p>
        </p:txBody>
      </p:sp>
      <p:sp>
        <p:nvSpPr>
          <p:cNvPr id="80903" name="Rectangle 9"/>
          <p:cNvSpPr>
            <a:spLocks noChangeArrowheads="1"/>
          </p:cNvSpPr>
          <p:nvPr/>
        </p:nvSpPr>
        <p:spPr bwMode="auto">
          <a:xfrm>
            <a:off x="2254250" y="5033963"/>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80904" name="Oval 16"/>
          <p:cNvSpPr>
            <a:spLocks noChangeArrowheads="1"/>
          </p:cNvSpPr>
          <p:nvPr/>
        </p:nvSpPr>
        <p:spPr bwMode="auto">
          <a:xfrm>
            <a:off x="55864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0905" name="Oval 17"/>
          <p:cNvSpPr>
            <a:spLocks noChangeArrowheads="1"/>
          </p:cNvSpPr>
          <p:nvPr/>
        </p:nvSpPr>
        <p:spPr bwMode="auto">
          <a:xfrm>
            <a:off x="2195513" y="482758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grpSp>
        <p:nvGrpSpPr>
          <p:cNvPr id="2" name="Group 39"/>
          <p:cNvGrpSpPr>
            <a:grpSpLocks/>
          </p:cNvGrpSpPr>
          <p:nvPr/>
        </p:nvGrpSpPr>
        <p:grpSpPr bwMode="auto">
          <a:xfrm>
            <a:off x="3624263" y="2062163"/>
            <a:ext cx="1976437" cy="649287"/>
            <a:chOff x="2283" y="1299"/>
            <a:chExt cx="1245" cy="409"/>
          </a:xfrm>
        </p:grpSpPr>
        <p:sp>
          <p:nvSpPr>
            <p:cNvPr id="80913" name="Rectangle 10"/>
            <p:cNvSpPr>
              <a:spLocks noChangeArrowheads="1"/>
            </p:cNvSpPr>
            <p:nvPr/>
          </p:nvSpPr>
          <p:spPr bwMode="auto">
            <a:xfrm>
              <a:off x="2298" y="1299"/>
              <a:ext cx="810" cy="22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a:t>
              </a:r>
            </a:p>
          </p:txBody>
        </p:sp>
        <p:sp>
          <p:nvSpPr>
            <p:cNvPr id="80914" name="Rectangle 12"/>
            <p:cNvSpPr>
              <a:spLocks noChangeArrowheads="1"/>
            </p:cNvSpPr>
            <p:nvPr/>
          </p:nvSpPr>
          <p:spPr bwMode="auto">
            <a:xfrm>
              <a:off x="2310" y="1479"/>
              <a:ext cx="1218" cy="22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B0604020202020204" pitchFamily="34" charset="0"/>
                </a:rPr>
                <a:t>Send Read Miss</a:t>
              </a:r>
            </a:p>
          </p:txBody>
        </p:sp>
        <p:sp>
          <p:nvSpPr>
            <p:cNvPr id="80915" name="Line 18"/>
            <p:cNvSpPr>
              <a:spLocks noChangeShapeType="1"/>
            </p:cNvSpPr>
            <p:nvPr/>
          </p:nvSpPr>
          <p:spPr bwMode="auto">
            <a:xfrm>
              <a:off x="2283" y="1317"/>
              <a:ext cx="1244"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42"/>
          <p:cNvGrpSpPr>
            <a:grpSpLocks/>
          </p:cNvGrpSpPr>
          <p:nvPr/>
        </p:nvGrpSpPr>
        <p:grpSpPr bwMode="auto">
          <a:xfrm>
            <a:off x="1547813" y="2708275"/>
            <a:ext cx="2009775" cy="2089150"/>
            <a:chOff x="975" y="1706"/>
            <a:chExt cx="1266" cy="1316"/>
          </a:xfrm>
        </p:grpSpPr>
        <p:sp>
          <p:nvSpPr>
            <p:cNvPr id="80911" name="Rectangle 13"/>
            <p:cNvSpPr>
              <a:spLocks noChangeArrowheads="1"/>
            </p:cNvSpPr>
            <p:nvPr/>
          </p:nvSpPr>
          <p:spPr bwMode="auto">
            <a:xfrm>
              <a:off x="975" y="2024"/>
              <a:ext cx="1266"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Write:</a:t>
              </a:r>
              <a:r>
                <a:rPr lang="en-US" altLang="zh-CN" sz="1800" b="1">
                  <a:latin typeface="Arial" panose="020B0604020202020204" pitchFamily="34" charset="0"/>
                </a:rPr>
                <a:t> </a:t>
              </a:r>
              <a:br>
                <a:rPr lang="en-US" altLang="zh-CN" sz="1800" b="1">
                  <a:latin typeface="Arial" panose="020B0604020202020204" pitchFamily="34" charset="0"/>
                </a:rPr>
              </a:br>
              <a:r>
                <a:rPr lang="en-US" altLang="zh-CN" sz="1800" b="1">
                  <a:latin typeface="Arial" panose="020B0604020202020204" pitchFamily="34" charset="0"/>
                </a:rPr>
                <a:t>Send Write Miss </a:t>
              </a:r>
            </a:p>
            <a:p>
              <a:pPr>
                <a:spcBef>
                  <a:spcPct val="0"/>
                </a:spcBef>
                <a:buClrTx/>
                <a:buSzTx/>
                <a:buFontTx/>
                <a:buNone/>
              </a:pPr>
              <a:r>
                <a:rPr lang="en-US" altLang="zh-CN" sz="1800" b="1">
                  <a:latin typeface="Arial" panose="020B0604020202020204" pitchFamily="34" charset="0"/>
                </a:rPr>
                <a:t>to h.d.</a:t>
              </a:r>
            </a:p>
          </p:txBody>
        </p:sp>
        <p:sp>
          <p:nvSpPr>
            <p:cNvPr id="80912" name="Line 19"/>
            <p:cNvSpPr>
              <a:spLocks noChangeShapeType="1"/>
            </p:cNvSpPr>
            <p:nvPr/>
          </p:nvSpPr>
          <p:spPr bwMode="auto">
            <a:xfrm>
              <a:off x="1791" y="1706"/>
              <a:ext cx="0" cy="1316"/>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0908" name="Oval 24"/>
          <p:cNvSpPr>
            <a:spLocks noChangeArrowheads="1"/>
          </p:cNvSpPr>
          <p:nvPr/>
        </p:nvSpPr>
        <p:spPr bwMode="auto">
          <a:xfrm>
            <a:off x="21955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0934" name="Text Box 38"/>
          <p:cNvSpPr txBox="1">
            <a:spLocks noChangeArrowheads="1"/>
          </p:cNvSpPr>
          <p:nvPr/>
        </p:nvSpPr>
        <p:spPr bwMode="auto">
          <a:xfrm>
            <a:off x="4889500" y="2847975"/>
            <a:ext cx="42545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FF3300"/>
                </a:solidFill>
                <a:latin typeface="Arial" panose="020B0604020202020204" pitchFamily="34" charset="0"/>
              </a:rPr>
              <a:t>Directory:</a:t>
            </a:r>
          </a:p>
          <a:p>
            <a:pPr eaLnBrk="1" hangingPunct="1">
              <a:spcBef>
                <a:spcPct val="0"/>
              </a:spcBef>
              <a:buClrTx/>
              <a:buSzTx/>
              <a:buFontTx/>
              <a:buNone/>
            </a:pPr>
            <a:r>
              <a:rPr kumimoji="1" lang="en-US" altLang="zh-CN" sz="2000">
                <a:solidFill>
                  <a:srgbClr val="0000FF"/>
                </a:solidFill>
                <a:latin typeface="Arial" panose="020B0604020202020204" pitchFamily="34" charset="0"/>
              </a:rPr>
              <a:t>Uncached:</a:t>
            </a:r>
            <a:r>
              <a:rPr kumimoji="1" lang="en-US" altLang="zh-CN" sz="2000">
                <a:solidFill>
                  <a:srgbClr val="FF3300"/>
                </a:solidFill>
                <a:latin typeface="Arial" panose="020B0604020202020204" pitchFamily="34" charset="0"/>
              </a:rPr>
              <a:t> </a:t>
            </a:r>
            <a:r>
              <a:rPr kumimoji="1" lang="en-US" altLang="zh-CN" sz="2000">
                <a:latin typeface="Arial" panose="020B0604020202020204" pitchFamily="34" charset="0"/>
              </a:rPr>
              <a:t>Send Rp; S</a:t>
            </a:r>
            <a:r>
              <a:rPr kumimoji="1" lang="en-US" altLang="zh-CN" sz="2000">
                <a:latin typeface="Arial" panose="020B0604020202020204" pitchFamily="34" charset="0"/>
                <a:sym typeface="Wingdings" panose="05000000000000000000" pitchFamily="2" charset="2"/>
              </a:rPr>
              <a:t> shared;</a:t>
            </a:r>
            <a:r>
              <a:rPr kumimoji="1" lang="en-US" altLang="zh-CN" sz="2000">
                <a:latin typeface="Arial" panose="020B0604020202020204" pitchFamily="34" charset="0"/>
              </a:rPr>
              <a:t> </a:t>
            </a:r>
          </a:p>
          <a:p>
            <a:pPr eaLnBrk="1" hangingPunct="1">
              <a:spcBef>
                <a:spcPct val="0"/>
              </a:spcBef>
              <a:buClrTx/>
              <a:buSzTx/>
              <a:buFontTx/>
              <a:buNone/>
            </a:pPr>
            <a:r>
              <a:rPr kumimoji="1" lang="en-US" altLang="zh-CN" sz="2000">
                <a:latin typeface="Arial" panose="020B0604020202020204" pitchFamily="34" charset="0"/>
              </a:rPr>
              <a:t>                    share = {p}</a:t>
            </a:r>
          </a:p>
          <a:p>
            <a:pPr eaLnBrk="1" hangingPunct="1">
              <a:spcBef>
                <a:spcPct val="0"/>
              </a:spcBef>
              <a:buClrTx/>
              <a:buSzTx/>
              <a:buFontTx/>
              <a:buNone/>
            </a:pPr>
            <a:r>
              <a:rPr kumimoji="1" lang="en-US" altLang="zh-CN" sz="2000">
                <a:solidFill>
                  <a:srgbClr val="0000FF"/>
                </a:solidFill>
                <a:latin typeface="Arial" panose="020B0604020202020204" pitchFamily="34" charset="0"/>
              </a:rPr>
              <a:t>Shared</a:t>
            </a:r>
            <a:r>
              <a:rPr kumimoji="1" lang="en-US" altLang="zh-CN" sz="2000">
                <a:latin typeface="Arial" panose="020B0604020202020204" pitchFamily="34" charset="0"/>
              </a:rPr>
              <a:t>: Send Rp; </a:t>
            </a:r>
          </a:p>
          <a:p>
            <a:pPr eaLnBrk="1" hangingPunct="1">
              <a:spcBef>
                <a:spcPct val="0"/>
              </a:spcBef>
              <a:buClrTx/>
              <a:buSzTx/>
              <a:buFontTx/>
              <a:buNone/>
            </a:pPr>
            <a:r>
              <a:rPr kumimoji="1" lang="en-US" altLang="zh-CN" sz="2000">
                <a:latin typeface="Arial" panose="020B0604020202020204" pitchFamily="34" charset="0"/>
              </a:rPr>
              <a:t>               share + = {p}</a:t>
            </a:r>
          </a:p>
          <a:p>
            <a:pPr eaLnBrk="1" hangingPunct="1">
              <a:spcBef>
                <a:spcPct val="0"/>
              </a:spcBef>
              <a:buClrTx/>
              <a:buSzTx/>
              <a:buFontTx/>
              <a:buNone/>
            </a:pPr>
            <a:r>
              <a:rPr kumimoji="1" lang="en-US" altLang="zh-CN" sz="2000">
                <a:solidFill>
                  <a:srgbClr val="FF0000"/>
                </a:solidFill>
                <a:latin typeface="Arial" panose="020B0604020202020204" pitchFamily="34" charset="0"/>
              </a:rPr>
              <a:t>Exclusive</a:t>
            </a:r>
            <a:r>
              <a:rPr kumimoji="1" lang="en-US" altLang="zh-CN" sz="2000">
                <a:latin typeface="Arial" panose="020B0604020202020204" pitchFamily="34" charset="0"/>
              </a:rPr>
              <a:t>: Send Fetch to R.N.</a:t>
            </a:r>
          </a:p>
          <a:p>
            <a:pPr eaLnBrk="1" hangingPunct="1">
              <a:spcBef>
                <a:spcPct val="0"/>
              </a:spcBef>
              <a:buClrTx/>
              <a:buSzTx/>
              <a:buFontTx/>
              <a:buNone/>
            </a:pPr>
            <a:r>
              <a:rPr kumimoji="1" lang="en-US" altLang="zh-CN" sz="2000">
                <a:latin typeface="Arial" panose="020B0604020202020204" pitchFamily="34" charset="0"/>
              </a:rPr>
              <a:t>                 get reply back from R.N.</a:t>
            </a:r>
          </a:p>
          <a:p>
            <a:pPr eaLnBrk="1" hangingPunct="1">
              <a:spcBef>
                <a:spcPct val="0"/>
              </a:spcBef>
              <a:buClrTx/>
              <a:buSzTx/>
              <a:buFontTx/>
              <a:buNone/>
            </a:pPr>
            <a:r>
              <a:rPr kumimoji="1" lang="en-US" altLang="zh-CN" sz="2000">
                <a:solidFill>
                  <a:srgbClr val="FF3300"/>
                </a:solidFill>
                <a:latin typeface="Arial" panose="020B0604020202020204" pitchFamily="34" charset="0"/>
              </a:rPr>
              <a:t>                 </a:t>
            </a:r>
            <a:r>
              <a:rPr kumimoji="1" lang="en-US" altLang="zh-CN" sz="2000">
                <a:latin typeface="Arial" panose="020B0604020202020204" pitchFamily="34" charset="0"/>
              </a:rPr>
              <a:t>Send RP;  </a:t>
            </a:r>
          </a:p>
          <a:p>
            <a:pPr eaLnBrk="1" hangingPunct="1">
              <a:spcBef>
                <a:spcPct val="0"/>
              </a:spcBef>
              <a:buClrTx/>
              <a:buSzTx/>
              <a:buFontTx/>
              <a:buNone/>
            </a:pPr>
            <a:r>
              <a:rPr kumimoji="1" lang="en-US" altLang="zh-CN" sz="2000">
                <a:latin typeface="Arial" panose="020B0604020202020204" pitchFamily="34" charset="0"/>
              </a:rPr>
              <a:t>                 </a:t>
            </a:r>
            <a:r>
              <a:rPr kumimoji="1" lang="en-US" altLang="zh-CN" sz="2000">
                <a:latin typeface="Arial" panose="020B0604020202020204" pitchFamily="34" charset="0"/>
                <a:sym typeface="Wingdings" panose="05000000000000000000" pitchFamily="2" charset="2"/>
              </a:rPr>
              <a:t></a:t>
            </a:r>
            <a:r>
              <a:rPr kumimoji="1" lang="en-US" altLang="zh-CN" sz="2000">
                <a:latin typeface="Arial" panose="020B0604020202020204" pitchFamily="34" charset="0"/>
              </a:rPr>
              <a:t> Shared</a:t>
            </a:r>
          </a:p>
          <a:p>
            <a:pPr eaLnBrk="1" hangingPunct="1">
              <a:spcBef>
                <a:spcPct val="0"/>
              </a:spcBef>
              <a:buClrTx/>
              <a:buSzTx/>
              <a:buFontTx/>
              <a:buNone/>
            </a:pPr>
            <a:r>
              <a:rPr kumimoji="1" lang="en-US" altLang="zh-CN" sz="2000">
                <a:latin typeface="Arial" panose="020B0604020202020204" pitchFamily="34" charset="0"/>
              </a:rPr>
              <a:t>                 share + = {p}</a:t>
            </a:r>
            <a:r>
              <a:rPr kumimoji="1" lang="en-US" altLang="zh-CN" sz="2000" b="1">
                <a:solidFill>
                  <a:srgbClr val="FF3300"/>
                </a:solidFill>
                <a:latin typeface="Arial" panose="020B0604020202020204" pitchFamily="34" charset="0"/>
              </a:rPr>
              <a:t>   </a:t>
            </a:r>
          </a:p>
        </p:txBody>
      </p:sp>
      <p:sp>
        <p:nvSpPr>
          <p:cNvPr id="80937" name="Text Box 41"/>
          <p:cNvSpPr txBox="1">
            <a:spLocks noChangeArrowheads="1"/>
          </p:cNvSpPr>
          <p:nvPr/>
        </p:nvSpPr>
        <p:spPr bwMode="auto">
          <a:xfrm>
            <a:off x="3635375" y="2852738"/>
            <a:ext cx="5040313" cy="3444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FF3300"/>
                </a:solidFill>
                <a:latin typeface="Arial" panose="020B0604020202020204" pitchFamily="34" charset="0"/>
              </a:rPr>
              <a:t>Directory:</a:t>
            </a:r>
          </a:p>
          <a:p>
            <a:pPr eaLnBrk="1" hangingPunct="1">
              <a:spcBef>
                <a:spcPct val="0"/>
              </a:spcBef>
              <a:buClrTx/>
              <a:buSzTx/>
              <a:buFontTx/>
              <a:buNone/>
            </a:pPr>
            <a:r>
              <a:rPr kumimoji="1" lang="en-US" altLang="zh-CN" sz="2000">
                <a:solidFill>
                  <a:srgbClr val="0000FF"/>
                </a:solidFill>
                <a:latin typeface="Arial" panose="020B0604020202020204" pitchFamily="34" charset="0"/>
              </a:rPr>
              <a:t>Uncached:</a:t>
            </a:r>
            <a:r>
              <a:rPr kumimoji="1" lang="en-US" altLang="zh-CN" sz="2000">
                <a:solidFill>
                  <a:srgbClr val="FF3300"/>
                </a:solidFill>
                <a:latin typeface="Arial" panose="020B0604020202020204" pitchFamily="34" charset="0"/>
              </a:rPr>
              <a:t> </a:t>
            </a:r>
            <a:r>
              <a:rPr kumimoji="1" lang="en-US" altLang="zh-CN" sz="2000">
                <a:latin typeface="Arial" panose="020B0604020202020204" pitchFamily="34" charset="0"/>
              </a:rPr>
              <a:t>Send Rp; S</a:t>
            </a:r>
            <a:r>
              <a:rPr kumimoji="1" lang="en-US" altLang="zh-CN" sz="2000">
                <a:latin typeface="Arial" panose="020B0604020202020204" pitchFamily="34" charset="0"/>
                <a:sym typeface="Wingdings" panose="05000000000000000000" pitchFamily="2" charset="2"/>
              </a:rPr>
              <a:t> Exclusive </a:t>
            </a:r>
            <a:r>
              <a:rPr kumimoji="1" lang="en-US" altLang="zh-CN" sz="2000">
                <a:latin typeface="Arial" panose="020B0604020202020204" pitchFamily="34" charset="0"/>
              </a:rPr>
              <a:t> </a:t>
            </a:r>
          </a:p>
          <a:p>
            <a:pPr eaLnBrk="1" hangingPunct="1">
              <a:spcBef>
                <a:spcPct val="0"/>
              </a:spcBef>
              <a:buClrTx/>
              <a:buSzTx/>
              <a:buFontTx/>
              <a:buNone/>
            </a:pPr>
            <a:r>
              <a:rPr kumimoji="1" lang="en-US" altLang="zh-CN" sz="2000">
                <a:latin typeface="Arial" panose="020B0604020202020204" pitchFamily="34" charset="0"/>
              </a:rPr>
              <a:t>                    share = {p}</a:t>
            </a:r>
          </a:p>
          <a:p>
            <a:pPr eaLnBrk="1" hangingPunct="1">
              <a:spcBef>
                <a:spcPct val="0"/>
              </a:spcBef>
              <a:buClrTx/>
              <a:buSzTx/>
              <a:buFontTx/>
              <a:buNone/>
            </a:pPr>
            <a:r>
              <a:rPr kumimoji="1" lang="en-US" altLang="zh-CN" sz="2000">
                <a:solidFill>
                  <a:srgbClr val="0000FF"/>
                </a:solidFill>
                <a:latin typeface="Arial" panose="020B0604020202020204" pitchFamily="34" charset="0"/>
              </a:rPr>
              <a:t>Shared</a:t>
            </a:r>
            <a:r>
              <a:rPr kumimoji="1" lang="en-US" altLang="zh-CN" sz="2000">
                <a:latin typeface="Arial" panose="020B0604020202020204" pitchFamily="34" charset="0"/>
              </a:rPr>
              <a:t>:  Send invalidate; </a:t>
            </a:r>
          </a:p>
          <a:p>
            <a:pPr eaLnBrk="1" hangingPunct="1">
              <a:spcBef>
                <a:spcPct val="0"/>
              </a:spcBef>
              <a:buClrTx/>
              <a:buSzTx/>
              <a:buFontTx/>
              <a:buNone/>
            </a:pPr>
            <a:r>
              <a:rPr kumimoji="1" lang="en-US" altLang="zh-CN" sz="2000">
                <a:latin typeface="Arial" panose="020B0604020202020204" pitchFamily="34" charset="0"/>
              </a:rPr>
              <a:t>               Send Rp; </a:t>
            </a:r>
          </a:p>
          <a:p>
            <a:pPr eaLnBrk="1" hangingPunct="1">
              <a:spcBef>
                <a:spcPct val="0"/>
              </a:spcBef>
              <a:buClrTx/>
              <a:buSzTx/>
              <a:buFontTx/>
              <a:buNone/>
            </a:pPr>
            <a:r>
              <a:rPr kumimoji="1" lang="en-US" altLang="zh-CN" sz="2000">
                <a:latin typeface="Arial" panose="020B0604020202020204" pitchFamily="34" charset="0"/>
              </a:rPr>
              <a:t>               S</a:t>
            </a:r>
            <a:r>
              <a:rPr kumimoji="1" lang="en-US" altLang="zh-CN" sz="2000">
                <a:latin typeface="Arial" panose="020B0604020202020204" pitchFamily="34" charset="0"/>
                <a:sym typeface="Wingdings" panose="05000000000000000000" pitchFamily="2" charset="2"/>
              </a:rPr>
              <a:t> Exclusive</a:t>
            </a:r>
            <a:endParaRPr kumimoji="1" lang="en-US" altLang="zh-CN" sz="2000">
              <a:latin typeface="Arial" panose="020B0604020202020204" pitchFamily="34" charset="0"/>
            </a:endParaRPr>
          </a:p>
          <a:p>
            <a:pPr eaLnBrk="1" hangingPunct="1">
              <a:spcBef>
                <a:spcPct val="0"/>
              </a:spcBef>
              <a:buClrTx/>
              <a:buSzTx/>
              <a:buFontTx/>
              <a:buNone/>
            </a:pPr>
            <a:r>
              <a:rPr kumimoji="1" lang="en-US" altLang="zh-CN" sz="2000">
                <a:latin typeface="Arial" panose="020B0604020202020204" pitchFamily="34" charset="0"/>
              </a:rPr>
              <a:t>               share = {p}</a:t>
            </a:r>
          </a:p>
          <a:p>
            <a:pPr eaLnBrk="1" hangingPunct="1">
              <a:spcBef>
                <a:spcPct val="0"/>
              </a:spcBef>
              <a:buClrTx/>
              <a:buSzTx/>
              <a:buFontTx/>
              <a:buNone/>
            </a:pPr>
            <a:r>
              <a:rPr kumimoji="1" lang="en-US" altLang="zh-CN" sz="2000">
                <a:solidFill>
                  <a:srgbClr val="FF0000"/>
                </a:solidFill>
                <a:latin typeface="Arial" panose="020B0604020202020204" pitchFamily="34" charset="0"/>
              </a:rPr>
              <a:t>Exclusive</a:t>
            </a:r>
            <a:r>
              <a:rPr kumimoji="1" lang="en-US" altLang="zh-CN" sz="2000">
                <a:latin typeface="Arial" panose="020B0604020202020204" pitchFamily="34" charset="0"/>
              </a:rPr>
              <a:t>: Send Fetch/invalidate  to R.N.</a:t>
            </a:r>
          </a:p>
          <a:p>
            <a:pPr eaLnBrk="1" hangingPunct="1">
              <a:spcBef>
                <a:spcPct val="0"/>
              </a:spcBef>
              <a:buClrTx/>
              <a:buSzTx/>
              <a:buFontTx/>
              <a:buNone/>
            </a:pPr>
            <a:r>
              <a:rPr kumimoji="1" lang="en-US" altLang="zh-CN" sz="2000">
                <a:latin typeface="Arial" panose="020B0604020202020204" pitchFamily="34" charset="0"/>
              </a:rPr>
              <a:t>                 get reply back from R.N.</a:t>
            </a:r>
          </a:p>
          <a:p>
            <a:pPr eaLnBrk="1" hangingPunct="1">
              <a:spcBef>
                <a:spcPct val="0"/>
              </a:spcBef>
              <a:buClrTx/>
              <a:buSzTx/>
              <a:buFontTx/>
              <a:buNone/>
            </a:pPr>
            <a:r>
              <a:rPr kumimoji="1" lang="en-US" altLang="zh-CN" sz="2000">
                <a:solidFill>
                  <a:srgbClr val="FF3300"/>
                </a:solidFill>
                <a:latin typeface="Arial" panose="020B0604020202020204" pitchFamily="34" charset="0"/>
              </a:rPr>
              <a:t>                 </a:t>
            </a:r>
            <a:r>
              <a:rPr kumimoji="1" lang="en-US" altLang="zh-CN" sz="2000">
                <a:latin typeface="Arial" panose="020B0604020202020204" pitchFamily="34" charset="0"/>
              </a:rPr>
              <a:t>Send RP to P; S</a:t>
            </a:r>
            <a:r>
              <a:rPr kumimoji="1" lang="en-US" altLang="zh-CN" sz="2000">
                <a:latin typeface="Arial" panose="020B0604020202020204" pitchFamily="34" charset="0"/>
                <a:sym typeface="Wingdings" panose="05000000000000000000" pitchFamily="2" charset="2"/>
              </a:rPr>
              <a:t>Exclusive</a:t>
            </a:r>
            <a:r>
              <a:rPr kumimoji="1" lang="en-US" altLang="zh-CN" sz="2000">
                <a:latin typeface="Arial" panose="020B0604020202020204" pitchFamily="34" charset="0"/>
              </a:rPr>
              <a:t> </a:t>
            </a:r>
          </a:p>
          <a:p>
            <a:pPr eaLnBrk="1" hangingPunct="1">
              <a:spcBef>
                <a:spcPct val="0"/>
              </a:spcBef>
              <a:buClrTx/>
              <a:buSzTx/>
              <a:buFontTx/>
              <a:buNone/>
            </a:pPr>
            <a:r>
              <a:rPr kumimoji="1" lang="en-US" altLang="zh-CN" sz="2000">
                <a:latin typeface="Arial" panose="020B0604020202020204" pitchFamily="34" charset="0"/>
              </a:rPr>
              <a:t>                 share = {p}</a:t>
            </a:r>
            <a:r>
              <a:rPr kumimoji="1" lang="en-US" altLang="zh-CN" sz="2000" b="1">
                <a:solidFill>
                  <a:srgbClr val="FF3300"/>
                </a:solidFill>
                <a:latin typeface="Arial" panose="020B0604020202020204" pitchFamily="34" charset="0"/>
              </a:rPr>
              <a:t>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934"/>
                                        </p:tgtEl>
                                        <p:attrNameLst>
                                          <p:attrName>style.visibility</p:attrName>
                                        </p:attrNameLst>
                                      </p:cBhvr>
                                      <p:to>
                                        <p:strVal val="visible"/>
                                      </p:to>
                                    </p:set>
                                  </p:childTnLst>
                                  <p:subTnLst>
                                    <p:set>
                                      <p:cBhvr override="childStyle">
                                        <p:cTn dur="1" fill="hold" display="0" masterRel="nextClick" afterEffect="1"/>
                                        <p:tgtEl>
                                          <p:spTgt spid="8093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937"/>
                                        </p:tgtEl>
                                        <p:attrNameLst>
                                          <p:attrName>style.visibility</p:attrName>
                                        </p:attrNameLst>
                                      </p:cBhvr>
                                      <p:to>
                                        <p:strVal val="visible"/>
                                      </p:to>
                                    </p:set>
                                  </p:childTnLst>
                                  <p:subTnLst>
                                    <p:set>
                                      <p:cBhvr override="childStyle">
                                        <p:cTn dur="1" fill="hold" display="0" masterRel="nextClick" afterEffect="1"/>
                                        <p:tgtEl>
                                          <p:spTgt spid="8093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34" grpId="0"/>
      <p:bldP spid="809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1331640" y="-26513"/>
            <a:ext cx="7469188" cy="863225"/>
          </a:xfrm>
        </p:spPr>
        <p:txBody>
          <a:bodyPr/>
          <a:lstStyle/>
          <a:p>
            <a:pPr eaLnBrk="1" hangingPunct="1"/>
            <a:r>
              <a:rPr lang="en-US" altLang="zh-CN" sz="3600" dirty="0" smtClean="0"/>
              <a:t>Cache coherence in uniprocessor</a:t>
            </a:r>
          </a:p>
        </p:txBody>
      </p:sp>
      <p:pic>
        <p:nvPicPr>
          <p:cNvPr id="348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899592" y="908720"/>
            <a:ext cx="7416824" cy="5256584"/>
          </a:xfrm>
        </p:spPr>
      </p:pic>
    </p:spTree>
  </p:cSld>
  <p:clrMapOvr>
    <a:masterClrMapping/>
  </p:clrMapOvr>
  <p:transition spd="slow">
    <p:pull dir="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2165350" y="209550"/>
            <a:ext cx="6978650" cy="533400"/>
          </a:xfrm>
        </p:spPr>
        <p:txBody>
          <a:bodyPr lIns="90487" tIns="44450" rIns="90487" bIns="44450"/>
          <a:lstStyle/>
          <a:p>
            <a:pPr eaLnBrk="1" hangingPunct="1"/>
            <a:r>
              <a:rPr lang="en-US" altLang="zh-CN" sz="3200" u="sng" smtClean="0"/>
              <a:t>CPU </a:t>
            </a:r>
            <a:r>
              <a:rPr lang="en-US" altLang="zh-CN" sz="3200" smtClean="0"/>
              <a:t>-Cache State Machine</a:t>
            </a:r>
          </a:p>
        </p:txBody>
      </p:sp>
      <p:sp>
        <p:nvSpPr>
          <p:cNvPr id="82947" name="Rectangle 3"/>
          <p:cNvSpPr>
            <a:spLocks noGrp="1" noChangeArrowheads="1"/>
          </p:cNvSpPr>
          <p:nvPr>
            <p:ph type="body" idx="4294967295"/>
          </p:nvPr>
        </p:nvSpPr>
        <p:spPr>
          <a:xfrm>
            <a:off x="0" y="1085850"/>
            <a:ext cx="3619500" cy="971550"/>
          </a:xfrm>
          <a:prstGeom prst="rect">
            <a:avLst/>
          </a:prstGeom>
        </p:spPr>
        <p:txBody>
          <a:bodyPr lIns="90487" tIns="44450" rIns="90487" bIns="44450"/>
          <a:lstStyle/>
          <a:p>
            <a:pPr eaLnBrk="1" hangingPunct="1">
              <a:lnSpc>
                <a:spcPct val="90000"/>
              </a:lnSpc>
            </a:pPr>
            <a:r>
              <a:rPr lang="en-US" altLang="zh-CN" sz="2000" smtClean="0"/>
              <a:t>State machine</a:t>
            </a:r>
            <a:br>
              <a:rPr lang="en-US" altLang="zh-CN" sz="2000" smtClean="0"/>
            </a:br>
            <a:r>
              <a:rPr lang="en-US" altLang="zh-CN" sz="2000" smtClean="0"/>
              <a:t>for </a:t>
            </a:r>
            <a:r>
              <a:rPr lang="en-US" altLang="zh-CN" sz="2000" i="1" u="sng" smtClean="0">
                <a:solidFill>
                  <a:schemeClr val="accent1"/>
                </a:solidFill>
              </a:rPr>
              <a:t>CPU  </a:t>
            </a:r>
            <a:r>
              <a:rPr lang="en-US" altLang="zh-CN" sz="2000" smtClean="0"/>
              <a:t>requests</a:t>
            </a:r>
            <a:br>
              <a:rPr lang="en-US" altLang="zh-CN" sz="2000" smtClean="0"/>
            </a:br>
            <a:r>
              <a:rPr lang="en-US" altLang="zh-CN" sz="2000" smtClean="0"/>
              <a:t>for each </a:t>
            </a:r>
            <a:br>
              <a:rPr lang="en-US" altLang="zh-CN" sz="2000" smtClean="0"/>
            </a:br>
            <a:r>
              <a:rPr lang="en-US" altLang="zh-CN" sz="2000" u="sng" smtClean="0">
                <a:solidFill>
                  <a:srgbClr val="FF0000"/>
                </a:solidFill>
              </a:rPr>
              <a:t>memory block</a:t>
            </a:r>
          </a:p>
          <a:p>
            <a:pPr eaLnBrk="1" hangingPunct="1">
              <a:lnSpc>
                <a:spcPct val="90000"/>
              </a:lnSpc>
            </a:pPr>
            <a:r>
              <a:rPr lang="en-US" altLang="zh-CN" sz="2000" smtClean="0"/>
              <a:t>Invalid state</a:t>
            </a:r>
            <a:br>
              <a:rPr lang="en-US" altLang="zh-CN" sz="2000" smtClean="0"/>
            </a:br>
            <a:r>
              <a:rPr lang="en-US" altLang="zh-CN" sz="2000" smtClean="0"/>
              <a:t>if in </a:t>
            </a:r>
            <a:br>
              <a:rPr lang="en-US" altLang="zh-CN" sz="2000" smtClean="0"/>
            </a:br>
            <a:r>
              <a:rPr lang="en-US" altLang="zh-CN" sz="2000" smtClean="0"/>
              <a:t>memory</a:t>
            </a:r>
          </a:p>
        </p:txBody>
      </p:sp>
      <p:sp>
        <p:nvSpPr>
          <p:cNvPr id="105478" name="Rectangle 5"/>
          <p:cNvSpPr>
            <a:spLocks noChangeArrowheads="1"/>
          </p:cNvSpPr>
          <p:nvPr/>
        </p:nvSpPr>
        <p:spPr bwMode="auto">
          <a:xfrm>
            <a:off x="3660775" y="1393825"/>
            <a:ext cx="227330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FF0000"/>
                </a:solidFill>
                <a:latin typeface="Arial" panose="020B0604020202020204" pitchFamily="34" charset="0"/>
              </a:rPr>
              <a:t>Invalidate</a:t>
            </a:r>
            <a:r>
              <a:rPr lang="en-US" altLang="zh-CN" sz="1800" b="1">
                <a:solidFill>
                  <a:schemeClr val="hlink"/>
                </a:solidFill>
                <a:latin typeface="Arial" panose="020B0604020202020204" pitchFamily="34" charset="0"/>
              </a:rPr>
              <a:t/>
            </a:r>
            <a:br>
              <a:rPr lang="en-US" altLang="zh-CN" sz="1800" b="1">
                <a:solidFill>
                  <a:schemeClr val="hlink"/>
                </a:solidFill>
                <a:latin typeface="Arial" panose="020B0604020202020204" pitchFamily="34" charset="0"/>
              </a:rPr>
            </a:br>
            <a:endParaRPr lang="en-US" altLang="zh-CN" sz="1800" b="1">
              <a:solidFill>
                <a:schemeClr val="accent1"/>
              </a:solidFill>
              <a:latin typeface="Arial" panose="020B0604020202020204" pitchFamily="34" charset="0"/>
            </a:endParaRPr>
          </a:p>
        </p:txBody>
      </p:sp>
      <p:sp>
        <p:nvSpPr>
          <p:cNvPr id="82949" name="Rectangle 6"/>
          <p:cNvSpPr>
            <a:spLocks noChangeArrowheads="1"/>
          </p:cNvSpPr>
          <p:nvPr/>
        </p:nvSpPr>
        <p:spPr bwMode="auto">
          <a:xfrm>
            <a:off x="1928813" y="1022350"/>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2950" name="Rectangle 7"/>
          <p:cNvSpPr>
            <a:spLocks noChangeArrowheads="1"/>
          </p:cNvSpPr>
          <p:nvPr/>
        </p:nvSpPr>
        <p:spPr bwMode="auto">
          <a:xfrm>
            <a:off x="2632075" y="1831975"/>
            <a:ext cx="841375"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Invalid</a:t>
            </a:r>
          </a:p>
        </p:txBody>
      </p:sp>
      <p:sp>
        <p:nvSpPr>
          <p:cNvPr id="82951" name="Rectangle 8"/>
          <p:cNvSpPr>
            <a:spLocks noChangeArrowheads="1"/>
          </p:cNvSpPr>
          <p:nvPr/>
        </p:nvSpPr>
        <p:spPr bwMode="auto">
          <a:xfrm>
            <a:off x="5870575" y="1660525"/>
            <a:ext cx="130175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(read/only)</a:t>
            </a:r>
          </a:p>
        </p:txBody>
      </p:sp>
      <p:sp>
        <p:nvSpPr>
          <p:cNvPr id="82952" name="Rectangle 9"/>
          <p:cNvSpPr>
            <a:spLocks noChangeArrowheads="1"/>
          </p:cNvSpPr>
          <p:nvPr/>
        </p:nvSpPr>
        <p:spPr bwMode="auto">
          <a:xfrm>
            <a:off x="2457450" y="5032375"/>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82953" name="Rectangle 10"/>
          <p:cNvSpPr>
            <a:spLocks noChangeArrowheads="1"/>
          </p:cNvSpPr>
          <p:nvPr/>
        </p:nvSpPr>
        <p:spPr bwMode="auto">
          <a:xfrm>
            <a:off x="3851275" y="2060575"/>
            <a:ext cx="1285875"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CPU Read</a:t>
            </a:r>
          </a:p>
        </p:txBody>
      </p:sp>
      <p:sp>
        <p:nvSpPr>
          <p:cNvPr id="82954" name="Rectangle 12"/>
          <p:cNvSpPr>
            <a:spLocks noChangeArrowheads="1"/>
          </p:cNvSpPr>
          <p:nvPr/>
        </p:nvSpPr>
        <p:spPr bwMode="auto">
          <a:xfrm>
            <a:off x="3870325" y="2346325"/>
            <a:ext cx="1933575"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B0604020202020204" pitchFamily="34" charset="0"/>
              </a:rPr>
              <a:t>Send Read Miss</a:t>
            </a:r>
          </a:p>
        </p:txBody>
      </p:sp>
      <p:sp>
        <p:nvSpPr>
          <p:cNvPr id="82955" name="Rectangle 13"/>
          <p:cNvSpPr>
            <a:spLocks noChangeArrowheads="1"/>
          </p:cNvSpPr>
          <p:nvPr/>
        </p:nvSpPr>
        <p:spPr bwMode="auto">
          <a:xfrm>
            <a:off x="3032125" y="2955925"/>
            <a:ext cx="200977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CPU Write: </a:t>
            </a:r>
            <a:br>
              <a:rPr lang="en-US" altLang="zh-CN" sz="1800" b="1">
                <a:latin typeface="Arial" panose="020B0604020202020204" pitchFamily="34" charset="0"/>
              </a:rPr>
            </a:br>
            <a:r>
              <a:rPr lang="en-US" altLang="zh-CN" sz="1800" b="1">
                <a:latin typeface="Arial" panose="020B0604020202020204" pitchFamily="34" charset="0"/>
              </a:rPr>
              <a:t>Send Write Miss </a:t>
            </a:r>
          </a:p>
          <a:p>
            <a:pPr>
              <a:spcBef>
                <a:spcPct val="0"/>
              </a:spcBef>
              <a:buClrTx/>
              <a:buSzTx/>
              <a:buFontTx/>
              <a:buNone/>
            </a:pPr>
            <a:r>
              <a:rPr lang="en-US" altLang="zh-CN" sz="1800" b="1">
                <a:latin typeface="Arial" panose="020B0604020202020204" pitchFamily="34" charset="0"/>
              </a:rPr>
              <a:t>to h.d</a:t>
            </a:r>
            <a:r>
              <a:rPr lang="en-US" altLang="zh-CN" sz="1800" b="1">
                <a:solidFill>
                  <a:srgbClr val="DDDDDD"/>
                </a:solidFill>
                <a:latin typeface="Arial" panose="020B0604020202020204" pitchFamily="34" charset="0"/>
              </a:rPr>
              <a:t>.</a:t>
            </a:r>
          </a:p>
        </p:txBody>
      </p:sp>
      <p:sp>
        <p:nvSpPr>
          <p:cNvPr id="82956" name="Oval 16"/>
          <p:cNvSpPr>
            <a:spLocks noChangeArrowheads="1"/>
          </p:cNvSpPr>
          <p:nvPr/>
        </p:nvSpPr>
        <p:spPr bwMode="auto">
          <a:xfrm>
            <a:off x="5789613" y="13398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2957" name="Oval 17"/>
          <p:cNvSpPr>
            <a:spLocks noChangeArrowheads="1"/>
          </p:cNvSpPr>
          <p:nvPr/>
        </p:nvSpPr>
        <p:spPr bwMode="auto">
          <a:xfrm>
            <a:off x="2398713" y="482600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2958" name="Line 18"/>
          <p:cNvSpPr>
            <a:spLocks noChangeShapeType="1"/>
          </p:cNvSpPr>
          <p:nvPr/>
        </p:nvSpPr>
        <p:spPr bwMode="auto">
          <a:xfrm>
            <a:off x="3827463" y="2089150"/>
            <a:ext cx="1974850" cy="0"/>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9" name="Line 19"/>
          <p:cNvSpPr>
            <a:spLocks noChangeShapeType="1"/>
          </p:cNvSpPr>
          <p:nvPr/>
        </p:nvSpPr>
        <p:spPr bwMode="auto">
          <a:xfrm>
            <a:off x="3071813" y="2692400"/>
            <a:ext cx="0" cy="208915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39"/>
          <p:cNvGrpSpPr>
            <a:grpSpLocks/>
          </p:cNvGrpSpPr>
          <p:nvPr/>
        </p:nvGrpSpPr>
        <p:grpSpPr bwMode="auto">
          <a:xfrm>
            <a:off x="6557963" y="465138"/>
            <a:ext cx="1946275" cy="1035050"/>
            <a:chOff x="4131" y="293"/>
            <a:chExt cx="1226" cy="652"/>
          </a:xfrm>
        </p:grpSpPr>
        <p:sp>
          <p:nvSpPr>
            <p:cNvPr id="82972" name="Rectangle 11"/>
            <p:cNvSpPr>
              <a:spLocks noChangeArrowheads="1"/>
            </p:cNvSpPr>
            <p:nvPr/>
          </p:nvSpPr>
          <p:spPr bwMode="auto">
            <a:xfrm>
              <a:off x="4331" y="293"/>
              <a:ext cx="1026" cy="22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 hit</a:t>
              </a:r>
            </a:p>
          </p:txBody>
        </p:sp>
        <p:sp>
          <p:nvSpPr>
            <p:cNvPr id="82973" name="Freeform 20"/>
            <p:cNvSpPr>
              <a:spLocks/>
            </p:cNvSpPr>
            <p:nvPr/>
          </p:nvSpPr>
          <p:spPr bwMode="auto">
            <a:xfrm>
              <a:off x="4131" y="452"/>
              <a:ext cx="517" cy="493"/>
            </a:xfrm>
            <a:custGeom>
              <a:avLst/>
              <a:gdLst>
                <a:gd name="T0" fmla="*/ 12 w 517"/>
                <a:gd name="T1" fmla="*/ 384 h 493"/>
                <a:gd name="T2" fmla="*/ 0 w 517"/>
                <a:gd name="T3" fmla="*/ 360 h 493"/>
                <a:gd name="T4" fmla="*/ 0 w 517"/>
                <a:gd name="T5" fmla="*/ 336 h 493"/>
                <a:gd name="T6" fmla="*/ 0 w 517"/>
                <a:gd name="T7" fmla="*/ 312 h 493"/>
                <a:gd name="T8" fmla="*/ 0 w 517"/>
                <a:gd name="T9" fmla="*/ 288 h 493"/>
                <a:gd name="T10" fmla="*/ 0 w 517"/>
                <a:gd name="T11" fmla="*/ 264 h 493"/>
                <a:gd name="T12" fmla="*/ 0 w 517"/>
                <a:gd name="T13" fmla="*/ 240 h 493"/>
                <a:gd name="T14" fmla="*/ 0 w 517"/>
                <a:gd name="T15" fmla="*/ 216 h 493"/>
                <a:gd name="T16" fmla="*/ 12 w 517"/>
                <a:gd name="T17" fmla="*/ 192 h 493"/>
                <a:gd name="T18" fmla="*/ 12 w 517"/>
                <a:gd name="T19" fmla="*/ 168 h 493"/>
                <a:gd name="T20" fmla="*/ 24 w 517"/>
                <a:gd name="T21" fmla="*/ 144 h 493"/>
                <a:gd name="T22" fmla="*/ 36 w 517"/>
                <a:gd name="T23" fmla="*/ 120 h 493"/>
                <a:gd name="T24" fmla="*/ 48 w 517"/>
                <a:gd name="T25" fmla="*/ 96 h 493"/>
                <a:gd name="T26" fmla="*/ 72 w 517"/>
                <a:gd name="T27" fmla="*/ 84 h 493"/>
                <a:gd name="T28" fmla="*/ 96 w 517"/>
                <a:gd name="T29" fmla="*/ 72 h 493"/>
                <a:gd name="T30" fmla="*/ 108 w 517"/>
                <a:gd name="T31" fmla="*/ 48 h 493"/>
                <a:gd name="T32" fmla="*/ 132 w 517"/>
                <a:gd name="T33" fmla="*/ 48 h 493"/>
                <a:gd name="T34" fmla="*/ 156 w 517"/>
                <a:gd name="T35" fmla="*/ 48 h 493"/>
                <a:gd name="T36" fmla="*/ 180 w 517"/>
                <a:gd name="T37" fmla="*/ 36 h 493"/>
                <a:gd name="T38" fmla="*/ 204 w 517"/>
                <a:gd name="T39" fmla="*/ 24 h 493"/>
                <a:gd name="T40" fmla="*/ 228 w 517"/>
                <a:gd name="T41" fmla="*/ 24 h 493"/>
                <a:gd name="T42" fmla="*/ 252 w 517"/>
                <a:gd name="T43" fmla="*/ 12 h 493"/>
                <a:gd name="T44" fmla="*/ 276 w 517"/>
                <a:gd name="T45" fmla="*/ 0 h 493"/>
                <a:gd name="T46" fmla="*/ 300 w 517"/>
                <a:gd name="T47" fmla="*/ 0 h 493"/>
                <a:gd name="T48" fmla="*/ 324 w 517"/>
                <a:gd name="T49" fmla="*/ 0 h 493"/>
                <a:gd name="T50" fmla="*/ 348 w 517"/>
                <a:gd name="T51" fmla="*/ 12 h 493"/>
                <a:gd name="T52" fmla="*/ 360 w 517"/>
                <a:gd name="T53" fmla="*/ 36 h 493"/>
                <a:gd name="T54" fmla="*/ 384 w 517"/>
                <a:gd name="T55" fmla="*/ 48 h 493"/>
                <a:gd name="T56" fmla="*/ 408 w 517"/>
                <a:gd name="T57" fmla="*/ 60 h 493"/>
                <a:gd name="T58" fmla="*/ 432 w 517"/>
                <a:gd name="T59" fmla="*/ 72 h 493"/>
                <a:gd name="T60" fmla="*/ 444 w 517"/>
                <a:gd name="T61" fmla="*/ 96 h 493"/>
                <a:gd name="T62" fmla="*/ 468 w 517"/>
                <a:gd name="T63" fmla="*/ 108 h 493"/>
                <a:gd name="T64" fmla="*/ 480 w 517"/>
                <a:gd name="T65" fmla="*/ 132 h 493"/>
                <a:gd name="T66" fmla="*/ 492 w 517"/>
                <a:gd name="T67" fmla="*/ 156 h 493"/>
                <a:gd name="T68" fmla="*/ 504 w 517"/>
                <a:gd name="T69" fmla="*/ 180 h 493"/>
                <a:gd name="T70" fmla="*/ 504 w 517"/>
                <a:gd name="T71" fmla="*/ 204 h 493"/>
                <a:gd name="T72" fmla="*/ 516 w 517"/>
                <a:gd name="T73" fmla="*/ 228 h 493"/>
                <a:gd name="T74" fmla="*/ 504 w 517"/>
                <a:gd name="T75" fmla="*/ 252 h 493"/>
                <a:gd name="T76" fmla="*/ 504 w 517"/>
                <a:gd name="T77" fmla="*/ 276 h 493"/>
                <a:gd name="T78" fmla="*/ 492 w 517"/>
                <a:gd name="T79" fmla="*/ 300 h 493"/>
                <a:gd name="T80" fmla="*/ 492 w 517"/>
                <a:gd name="T81" fmla="*/ 324 h 493"/>
                <a:gd name="T82" fmla="*/ 480 w 517"/>
                <a:gd name="T83" fmla="*/ 360 h 493"/>
                <a:gd name="T84" fmla="*/ 468 w 517"/>
                <a:gd name="T85" fmla="*/ 384 h 493"/>
                <a:gd name="T86" fmla="*/ 456 w 517"/>
                <a:gd name="T87" fmla="*/ 408 h 493"/>
                <a:gd name="T88" fmla="*/ 432 w 517"/>
                <a:gd name="T89" fmla="*/ 420 h 493"/>
                <a:gd name="T90" fmla="*/ 408 w 517"/>
                <a:gd name="T91" fmla="*/ 432 h 493"/>
                <a:gd name="T92" fmla="*/ 384 w 517"/>
                <a:gd name="T93" fmla="*/ 444 h 493"/>
                <a:gd name="T94" fmla="*/ 360 w 517"/>
                <a:gd name="T95" fmla="*/ 444 h 493"/>
                <a:gd name="T96" fmla="*/ 336 w 517"/>
                <a:gd name="T97" fmla="*/ 456 h 493"/>
                <a:gd name="T98" fmla="*/ 312 w 517"/>
                <a:gd name="T99" fmla="*/ 456 h 493"/>
                <a:gd name="T100" fmla="*/ 300 w 517"/>
                <a:gd name="T101" fmla="*/ 480 h 493"/>
                <a:gd name="T102" fmla="*/ 276 w 517"/>
                <a:gd name="T103" fmla="*/ 492 h 493"/>
                <a:gd name="T104" fmla="*/ 252 w 517"/>
                <a:gd name="T105" fmla="*/ 492 h 493"/>
                <a:gd name="T106" fmla="*/ 228 w 517"/>
                <a:gd name="T107" fmla="*/ 492 h 493"/>
                <a:gd name="T108" fmla="*/ 216 w 517"/>
                <a:gd name="T109" fmla="*/ 492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5496" name="Line 23"/>
          <p:cNvSpPr>
            <a:spLocks noChangeShapeType="1"/>
          </p:cNvSpPr>
          <p:nvPr/>
        </p:nvSpPr>
        <p:spPr bwMode="auto">
          <a:xfrm>
            <a:off x="3827463" y="1879600"/>
            <a:ext cx="1974850" cy="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2" name="Oval 24"/>
          <p:cNvSpPr>
            <a:spLocks noChangeArrowheads="1"/>
          </p:cNvSpPr>
          <p:nvPr/>
        </p:nvSpPr>
        <p:spPr bwMode="auto">
          <a:xfrm>
            <a:off x="2398713" y="13398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grpSp>
        <p:nvGrpSpPr>
          <p:cNvPr id="3" name="Group 41"/>
          <p:cNvGrpSpPr>
            <a:grpSpLocks/>
          </p:cNvGrpSpPr>
          <p:nvPr/>
        </p:nvGrpSpPr>
        <p:grpSpPr bwMode="auto">
          <a:xfrm>
            <a:off x="3395663" y="2654300"/>
            <a:ext cx="5405437" cy="2260600"/>
            <a:chOff x="2139" y="1672"/>
            <a:chExt cx="3405" cy="1424"/>
          </a:xfrm>
        </p:grpSpPr>
        <p:sp>
          <p:nvSpPr>
            <p:cNvPr id="82970" name="Rectangle 14"/>
            <p:cNvSpPr>
              <a:spLocks noChangeArrowheads="1"/>
            </p:cNvSpPr>
            <p:nvPr/>
          </p:nvSpPr>
          <p:spPr bwMode="auto">
            <a:xfrm>
              <a:off x="3510" y="1872"/>
              <a:ext cx="203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Write hit</a:t>
              </a:r>
              <a:r>
                <a:rPr lang="en-US" altLang="zh-CN" sz="1800" b="1">
                  <a:solidFill>
                    <a:schemeClr val="hlink"/>
                  </a:solidFill>
                  <a:latin typeface="Arial" panose="020B0604020202020204" pitchFamily="34" charset="0"/>
                </a:rPr>
                <a:t>:</a:t>
              </a:r>
              <a:r>
                <a:rPr lang="en-US" altLang="zh-CN" sz="1800" b="1">
                  <a:latin typeface="Arial" panose="020B0604020202020204" pitchFamily="34" charset="0"/>
                </a:rPr>
                <a:t>Send </a:t>
              </a:r>
              <a:br>
                <a:rPr lang="en-US" altLang="zh-CN" sz="1800" b="1">
                  <a:latin typeface="Arial" panose="020B0604020202020204" pitchFamily="34" charset="0"/>
                </a:rPr>
              </a:br>
              <a:r>
                <a:rPr lang="en-US" altLang="zh-CN" sz="1800" b="1">
                  <a:latin typeface="Arial" panose="020B0604020202020204" pitchFamily="34" charset="0"/>
                </a:rPr>
                <a:t>invalidate to home directory</a:t>
              </a:r>
            </a:p>
          </p:txBody>
        </p:sp>
        <p:sp>
          <p:nvSpPr>
            <p:cNvPr id="82971" name="Line 25"/>
            <p:cNvSpPr>
              <a:spLocks noChangeShapeType="1"/>
            </p:cNvSpPr>
            <p:nvPr/>
          </p:nvSpPr>
          <p:spPr bwMode="auto">
            <a:xfrm flipH="1">
              <a:off x="2139" y="1672"/>
              <a:ext cx="1800" cy="1424"/>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40"/>
          <p:cNvGrpSpPr>
            <a:grpSpLocks/>
          </p:cNvGrpSpPr>
          <p:nvPr/>
        </p:nvGrpSpPr>
        <p:grpSpPr bwMode="auto">
          <a:xfrm>
            <a:off x="6527800" y="1531938"/>
            <a:ext cx="2273300" cy="1309687"/>
            <a:chOff x="4112" y="965"/>
            <a:chExt cx="1432" cy="825"/>
          </a:xfrm>
        </p:grpSpPr>
        <p:sp>
          <p:nvSpPr>
            <p:cNvPr id="82968" name="Rectangle 29"/>
            <p:cNvSpPr>
              <a:spLocks noChangeArrowheads="1"/>
            </p:cNvSpPr>
            <p:nvPr/>
          </p:nvSpPr>
          <p:spPr bwMode="auto">
            <a:xfrm>
              <a:off x="4112" y="1388"/>
              <a:ext cx="1432" cy="402"/>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i="1">
                  <a:solidFill>
                    <a:srgbClr val="00CCFF"/>
                  </a:solidFill>
                  <a:latin typeface="Arial" panose="020B0604020202020204" pitchFamily="34" charset="0"/>
                </a:rPr>
                <a:t>CPU read miss:</a:t>
              </a:r>
            </a:p>
            <a:p>
              <a:pPr algn="ctr">
                <a:spcBef>
                  <a:spcPct val="0"/>
                </a:spcBef>
                <a:buClrTx/>
                <a:buSzTx/>
                <a:buFontTx/>
                <a:buNone/>
              </a:pPr>
              <a:r>
                <a:rPr lang="en-US" altLang="zh-CN" sz="1800" b="1">
                  <a:latin typeface="Arial" panose="020B0604020202020204" pitchFamily="34" charset="0"/>
                </a:rPr>
                <a:t>Send Read Miss</a:t>
              </a:r>
              <a:endParaRPr lang="en-US" altLang="zh-CN" sz="1800" b="1">
                <a:solidFill>
                  <a:schemeClr val="accent1"/>
                </a:solidFill>
                <a:latin typeface="Arial" panose="020B0604020202020204" pitchFamily="34" charset="0"/>
              </a:endParaRPr>
            </a:p>
          </p:txBody>
        </p:sp>
        <p:sp>
          <p:nvSpPr>
            <p:cNvPr id="82969" name="Freeform 30"/>
            <p:cNvSpPr>
              <a:spLocks/>
            </p:cNvSpPr>
            <p:nvPr/>
          </p:nvSpPr>
          <p:spPr bwMode="auto">
            <a:xfrm rot="4086481">
              <a:off x="4451" y="977"/>
              <a:ext cx="517" cy="493"/>
            </a:xfrm>
            <a:custGeom>
              <a:avLst/>
              <a:gdLst>
                <a:gd name="T0" fmla="*/ 12 w 517"/>
                <a:gd name="T1" fmla="*/ 384 h 493"/>
                <a:gd name="T2" fmla="*/ 0 w 517"/>
                <a:gd name="T3" fmla="*/ 360 h 493"/>
                <a:gd name="T4" fmla="*/ 0 w 517"/>
                <a:gd name="T5" fmla="*/ 336 h 493"/>
                <a:gd name="T6" fmla="*/ 0 w 517"/>
                <a:gd name="T7" fmla="*/ 312 h 493"/>
                <a:gd name="T8" fmla="*/ 0 w 517"/>
                <a:gd name="T9" fmla="*/ 288 h 493"/>
                <a:gd name="T10" fmla="*/ 0 w 517"/>
                <a:gd name="T11" fmla="*/ 264 h 493"/>
                <a:gd name="T12" fmla="*/ 0 w 517"/>
                <a:gd name="T13" fmla="*/ 240 h 493"/>
                <a:gd name="T14" fmla="*/ 0 w 517"/>
                <a:gd name="T15" fmla="*/ 216 h 493"/>
                <a:gd name="T16" fmla="*/ 12 w 517"/>
                <a:gd name="T17" fmla="*/ 192 h 493"/>
                <a:gd name="T18" fmla="*/ 12 w 517"/>
                <a:gd name="T19" fmla="*/ 168 h 493"/>
                <a:gd name="T20" fmla="*/ 24 w 517"/>
                <a:gd name="T21" fmla="*/ 144 h 493"/>
                <a:gd name="T22" fmla="*/ 36 w 517"/>
                <a:gd name="T23" fmla="*/ 120 h 493"/>
                <a:gd name="T24" fmla="*/ 48 w 517"/>
                <a:gd name="T25" fmla="*/ 96 h 493"/>
                <a:gd name="T26" fmla="*/ 72 w 517"/>
                <a:gd name="T27" fmla="*/ 84 h 493"/>
                <a:gd name="T28" fmla="*/ 96 w 517"/>
                <a:gd name="T29" fmla="*/ 72 h 493"/>
                <a:gd name="T30" fmla="*/ 108 w 517"/>
                <a:gd name="T31" fmla="*/ 48 h 493"/>
                <a:gd name="T32" fmla="*/ 132 w 517"/>
                <a:gd name="T33" fmla="*/ 48 h 493"/>
                <a:gd name="T34" fmla="*/ 156 w 517"/>
                <a:gd name="T35" fmla="*/ 48 h 493"/>
                <a:gd name="T36" fmla="*/ 180 w 517"/>
                <a:gd name="T37" fmla="*/ 36 h 493"/>
                <a:gd name="T38" fmla="*/ 204 w 517"/>
                <a:gd name="T39" fmla="*/ 24 h 493"/>
                <a:gd name="T40" fmla="*/ 228 w 517"/>
                <a:gd name="T41" fmla="*/ 24 h 493"/>
                <a:gd name="T42" fmla="*/ 252 w 517"/>
                <a:gd name="T43" fmla="*/ 12 h 493"/>
                <a:gd name="T44" fmla="*/ 276 w 517"/>
                <a:gd name="T45" fmla="*/ 0 h 493"/>
                <a:gd name="T46" fmla="*/ 300 w 517"/>
                <a:gd name="T47" fmla="*/ 0 h 493"/>
                <a:gd name="T48" fmla="*/ 324 w 517"/>
                <a:gd name="T49" fmla="*/ 0 h 493"/>
                <a:gd name="T50" fmla="*/ 348 w 517"/>
                <a:gd name="T51" fmla="*/ 12 h 493"/>
                <a:gd name="T52" fmla="*/ 360 w 517"/>
                <a:gd name="T53" fmla="*/ 36 h 493"/>
                <a:gd name="T54" fmla="*/ 384 w 517"/>
                <a:gd name="T55" fmla="*/ 48 h 493"/>
                <a:gd name="T56" fmla="*/ 408 w 517"/>
                <a:gd name="T57" fmla="*/ 60 h 493"/>
                <a:gd name="T58" fmla="*/ 432 w 517"/>
                <a:gd name="T59" fmla="*/ 72 h 493"/>
                <a:gd name="T60" fmla="*/ 444 w 517"/>
                <a:gd name="T61" fmla="*/ 96 h 493"/>
                <a:gd name="T62" fmla="*/ 468 w 517"/>
                <a:gd name="T63" fmla="*/ 108 h 493"/>
                <a:gd name="T64" fmla="*/ 480 w 517"/>
                <a:gd name="T65" fmla="*/ 132 h 493"/>
                <a:gd name="T66" fmla="*/ 492 w 517"/>
                <a:gd name="T67" fmla="*/ 156 h 493"/>
                <a:gd name="T68" fmla="*/ 504 w 517"/>
                <a:gd name="T69" fmla="*/ 180 h 493"/>
                <a:gd name="T70" fmla="*/ 504 w 517"/>
                <a:gd name="T71" fmla="*/ 204 h 493"/>
                <a:gd name="T72" fmla="*/ 516 w 517"/>
                <a:gd name="T73" fmla="*/ 228 h 493"/>
                <a:gd name="T74" fmla="*/ 504 w 517"/>
                <a:gd name="T75" fmla="*/ 252 h 493"/>
                <a:gd name="T76" fmla="*/ 504 w 517"/>
                <a:gd name="T77" fmla="*/ 276 h 493"/>
                <a:gd name="T78" fmla="*/ 492 w 517"/>
                <a:gd name="T79" fmla="*/ 300 h 493"/>
                <a:gd name="T80" fmla="*/ 492 w 517"/>
                <a:gd name="T81" fmla="*/ 324 h 493"/>
                <a:gd name="T82" fmla="*/ 480 w 517"/>
                <a:gd name="T83" fmla="*/ 360 h 493"/>
                <a:gd name="T84" fmla="*/ 468 w 517"/>
                <a:gd name="T85" fmla="*/ 384 h 493"/>
                <a:gd name="T86" fmla="*/ 456 w 517"/>
                <a:gd name="T87" fmla="*/ 408 h 493"/>
                <a:gd name="T88" fmla="*/ 432 w 517"/>
                <a:gd name="T89" fmla="*/ 420 h 493"/>
                <a:gd name="T90" fmla="*/ 408 w 517"/>
                <a:gd name="T91" fmla="*/ 432 h 493"/>
                <a:gd name="T92" fmla="*/ 384 w 517"/>
                <a:gd name="T93" fmla="*/ 444 h 493"/>
                <a:gd name="T94" fmla="*/ 360 w 517"/>
                <a:gd name="T95" fmla="*/ 444 h 493"/>
                <a:gd name="T96" fmla="*/ 336 w 517"/>
                <a:gd name="T97" fmla="*/ 456 h 493"/>
                <a:gd name="T98" fmla="*/ 312 w 517"/>
                <a:gd name="T99" fmla="*/ 456 h 493"/>
                <a:gd name="T100" fmla="*/ 300 w 517"/>
                <a:gd name="T101" fmla="*/ 480 h 493"/>
                <a:gd name="T102" fmla="*/ 276 w 517"/>
                <a:gd name="T103" fmla="*/ 492 h 493"/>
                <a:gd name="T104" fmla="*/ 252 w 517"/>
                <a:gd name="T105" fmla="*/ 492 h 493"/>
                <a:gd name="T106" fmla="*/ 228 w 517"/>
                <a:gd name="T107" fmla="*/ 492 h 493"/>
                <a:gd name="T108" fmla="*/ 216 w 517"/>
                <a:gd name="T109" fmla="*/ 492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FF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 name="Group 38"/>
          <p:cNvGrpSpPr>
            <a:grpSpLocks/>
          </p:cNvGrpSpPr>
          <p:nvPr/>
        </p:nvGrpSpPr>
        <p:grpSpPr bwMode="auto">
          <a:xfrm>
            <a:off x="3276600" y="2708275"/>
            <a:ext cx="5214938" cy="2160588"/>
            <a:chOff x="2013" y="1690"/>
            <a:chExt cx="3285" cy="1361"/>
          </a:xfrm>
        </p:grpSpPr>
        <p:sp>
          <p:nvSpPr>
            <p:cNvPr id="82966" name="Line 34"/>
            <p:cNvSpPr>
              <a:spLocks noChangeShapeType="1"/>
            </p:cNvSpPr>
            <p:nvPr/>
          </p:nvSpPr>
          <p:spPr bwMode="auto">
            <a:xfrm flipH="1">
              <a:off x="2013" y="1690"/>
              <a:ext cx="2042" cy="1361"/>
            </a:xfrm>
            <a:prstGeom prst="line">
              <a:avLst/>
            </a:prstGeom>
            <a:noFill/>
            <a:ln w="254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2967" name="Rectangle 35"/>
            <p:cNvSpPr>
              <a:spLocks noChangeArrowheads="1"/>
            </p:cNvSpPr>
            <p:nvPr/>
          </p:nvSpPr>
          <p:spPr bwMode="auto">
            <a:xfrm>
              <a:off x="3208" y="2250"/>
              <a:ext cx="2090"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D60093"/>
                  </a:solidFill>
                  <a:latin typeface="Arial" panose="020B0604020202020204" pitchFamily="34" charset="0"/>
                </a:rPr>
                <a:t>CPU Write miss:</a:t>
              </a:r>
              <a:r>
                <a:rPr lang="en-US" altLang="zh-CN" sz="1800" b="1">
                  <a:latin typeface="Arial" panose="020B0604020202020204" pitchFamily="34" charset="0"/>
                </a:rPr>
                <a:t>Send </a:t>
              </a:r>
              <a:br>
                <a:rPr lang="en-US" altLang="zh-CN" sz="1800" b="1">
                  <a:latin typeface="Arial" panose="020B0604020202020204" pitchFamily="34" charset="0"/>
                </a:rPr>
              </a:br>
              <a:r>
                <a:rPr lang="en-US" altLang="zh-CN" sz="1800" b="1">
                  <a:latin typeface="Arial" panose="020B0604020202020204" pitchFamily="34" charset="0"/>
                </a:rPr>
                <a:t>Write Miss to home directory</a:t>
              </a: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49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5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8" grpId="0" animBg="1"/>
      <p:bldP spid="10549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84995" name="Rectangle 2"/>
          <p:cNvSpPr>
            <a:spLocks noGrp="1" noChangeArrowheads="1"/>
          </p:cNvSpPr>
          <p:nvPr>
            <p:ph type="title" idx="4294967295"/>
          </p:nvPr>
        </p:nvSpPr>
        <p:spPr>
          <a:xfrm>
            <a:off x="0" y="209550"/>
            <a:ext cx="8172450" cy="533400"/>
          </a:xfrm>
        </p:spPr>
        <p:txBody>
          <a:bodyPr lIns="90487" tIns="44450" rIns="90487" bIns="44450"/>
          <a:lstStyle/>
          <a:p>
            <a:pPr eaLnBrk="1" hangingPunct="1"/>
            <a:r>
              <a:rPr lang="en-US" altLang="zh-CN" u="sng" smtClean="0"/>
              <a:t>CPU </a:t>
            </a:r>
            <a:r>
              <a:rPr lang="en-US" altLang="zh-CN" smtClean="0"/>
              <a:t>-Cache State Machine</a:t>
            </a:r>
          </a:p>
        </p:txBody>
      </p:sp>
      <p:sp>
        <p:nvSpPr>
          <p:cNvPr id="84996" name="Rectangle 3"/>
          <p:cNvSpPr>
            <a:spLocks noGrp="1" noChangeArrowheads="1"/>
          </p:cNvSpPr>
          <p:nvPr>
            <p:ph type="body" idx="4294967295"/>
          </p:nvPr>
        </p:nvSpPr>
        <p:spPr>
          <a:xfrm>
            <a:off x="0" y="1085850"/>
            <a:ext cx="3619500" cy="971550"/>
          </a:xfrm>
          <a:prstGeom prst="rect">
            <a:avLst/>
          </a:prstGeom>
        </p:spPr>
        <p:txBody>
          <a:bodyPr lIns="90487" tIns="44450" rIns="90487" bIns="44450"/>
          <a:lstStyle/>
          <a:p>
            <a:pPr eaLnBrk="1" hangingPunct="1">
              <a:lnSpc>
                <a:spcPct val="90000"/>
              </a:lnSpc>
            </a:pPr>
            <a:r>
              <a:rPr lang="en-US" altLang="zh-CN" sz="2000" smtClean="0"/>
              <a:t>State machine</a:t>
            </a:r>
            <a:br>
              <a:rPr lang="en-US" altLang="zh-CN" sz="2000" smtClean="0"/>
            </a:br>
            <a:r>
              <a:rPr lang="en-US" altLang="zh-CN" sz="2000" smtClean="0"/>
              <a:t>for </a:t>
            </a:r>
            <a:r>
              <a:rPr lang="en-US" altLang="zh-CN" sz="2000" i="1" u="sng" smtClean="0">
                <a:solidFill>
                  <a:schemeClr val="accent1"/>
                </a:solidFill>
              </a:rPr>
              <a:t>CPU  </a:t>
            </a:r>
            <a:r>
              <a:rPr lang="en-US" altLang="zh-CN" sz="2000" smtClean="0"/>
              <a:t>requests</a:t>
            </a:r>
            <a:br>
              <a:rPr lang="en-US" altLang="zh-CN" sz="2000" smtClean="0"/>
            </a:br>
            <a:r>
              <a:rPr lang="en-US" altLang="zh-CN" sz="2000" smtClean="0"/>
              <a:t>for each </a:t>
            </a:r>
            <a:br>
              <a:rPr lang="en-US" altLang="zh-CN" sz="2000" smtClean="0"/>
            </a:br>
            <a:r>
              <a:rPr lang="en-US" altLang="zh-CN" sz="2000" u="sng" smtClean="0">
                <a:solidFill>
                  <a:srgbClr val="FF0000"/>
                </a:solidFill>
              </a:rPr>
              <a:t>memory block</a:t>
            </a:r>
          </a:p>
          <a:p>
            <a:pPr eaLnBrk="1" hangingPunct="1">
              <a:lnSpc>
                <a:spcPct val="90000"/>
              </a:lnSpc>
            </a:pPr>
            <a:r>
              <a:rPr lang="en-US" altLang="zh-CN" sz="2000" smtClean="0"/>
              <a:t>Invalid state</a:t>
            </a:r>
            <a:br>
              <a:rPr lang="en-US" altLang="zh-CN" sz="2000" smtClean="0"/>
            </a:br>
            <a:r>
              <a:rPr lang="en-US" altLang="zh-CN" sz="2000" smtClean="0"/>
              <a:t>if in </a:t>
            </a:r>
            <a:br>
              <a:rPr lang="en-US" altLang="zh-CN" sz="2000" smtClean="0"/>
            </a:br>
            <a:r>
              <a:rPr lang="en-US" altLang="zh-CN" sz="2000" smtClean="0"/>
              <a:t>memory</a:t>
            </a:r>
          </a:p>
        </p:txBody>
      </p:sp>
      <p:sp>
        <p:nvSpPr>
          <p:cNvPr id="84997" name="Rectangle 5"/>
          <p:cNvSpPr>
            <a:spLocks noChangeArrowheads="1"/>
          </p:cNvSpPr>
          <p:nvPr/>
        </p:nvSpPr>
        <p:spPr bwMode="auto">
          <a:xfrm>
            <a:off x="4003675" y="1395413"/>
            <a:ext cx="227330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00FFFF"/>
                </a:solidFill>
                <a:latin typeface="Arial" panose="020B0604020202020204" pitchFamily="34" charset="0"/>
              </a:rPr>
              <a:t>Invalidate</a:t>
            </a:r>
            <a:r>
              <a:rPr lang="en-US" altLang="zh-CN" sz="1800" b="1">
                <a:solidFill>
                  <a:srgbClr val="DDDDDD"/>
                </a:solidFill>
                <a:latin typeface="Arial" panose="020B0604020202020204" pitchFamily="34" charset="0"/>
              </a:rPr>
              <a:t/>
            </a:r>
            <a:br>
              <a:rPr lang="en-US" altLang="zh-CN" sz="1800" b="1">
                <a:solidFill>
                  <a:srgbClr val="DDDDDD"/>
                </a:solidFill>
                <a:latin typeface="Arial" panose="020B0604020202020204" pitchFamily="34" charset="0"/>
              </a:rPr>
            </a:br>
            <a:endParaRPr lang="en-US" altLang="zh-CN" sz="1800" b="1">
              <a:solidFill>
                <a:srgbClr val="DDDDDD"/>
              </a:solidFill>
              <a:latin typeface="Arial" panose="020B0604020202020204" pitchFamily="34" charset="0"/>
            </a:endParaRPr>
          </a:p>
        </p:txBody>
      </p:sp>
      <p:sp>
        <p:nvSpPr>
          <p:cNvPr id="84998" name="Rectangle 6"/>
          <p:cNvSpPr>
            <a:spLocks noChangeArrowheads="1"/>
          </p:cNvSpPr>
          <p:nvPr/>
        </p:nvSpPr>
        <p:spPr bwMode="auto">
          <a:xfrm>
            <a:off x="2271713" y="1023938"/>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4999" name="Rectangle 7"/>
          <p:cNvSpPr>
            <a:spLocks noChangeArrowheads="1"/>
          </p:cNvSpPr>
          <p:nvPr/>
        </p:nvSpPr>
        <p:spPr bwMode="auto">
          <a:xfrm>
            <a:off x="2974975" y="1833563"/>
            <a:ext cx="841375" cy="3635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Invalid</a:t>
            </a:r>
          </a:p>
        </p:txBody>
      </p:sp>
      <p:sp>
        <p:nvSpPr>
          <p:cNvPr id="85000" name="Rectangle 8"/>
          <p:cNvSpPr>
            <a:spLocks noChangeArrowheads="1"/>
          </p:cNvSpPr>
          <p:nvPr/>
        </p:nvSpPr>
        <p:spPr bwMode="auto">
          <a:xfrm>
            <a:off x="6213475" y="1662113"/>
            <a:ext cx="130175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(read/only)</a:t>
            </a:r>
          </a:p>
        </p:txBody>
      </p:sp>
      <p:sp>
        <p:nvSpPr>
          <p:cNvPr id="85001" name="Rectangle 9"/>
          <p:cNvSpPr>
            <a:spLocks noChangeArrowheads="1"/>
          </p:cNvSpPr>
          <p:nvPr/>
        </p:nvSpPr>
        <p:spPr bwMode="auto">
          <a:xfrm>
            <a:off x="2800350" y="5033963"/>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85002" name="Rectangle 10"/>
          <p:cNvSpPr>
            <a:spLocks noChangeArrowheads="1"/>
          </p:cNvSpPr>
          <p:nvPr/>
        </p:nvSpPr>
        <p:spPr bwMode="auto">
          <a:xfrm>
            <a:off x="4140200" y="2060575"/>
            <a:ext cx="1285875"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0000FF"/>
                </a:solidFill>
                <a:latin typeface="Arial" panose="020B0604020202020204" pitchFamily="34" charset="0"/>
              </a:rPr>
              <a:t>CPU Read</a:t>
            </a:r>
          </a:p>
        </p:txBody>
      </p:sp>
      <p:sp>
        <p:nvSpPr>
          <p:cNvPr id="85003" name="Rectangle 11"/>
          <p:cNvSpPr>
            <a:spLocks noChangeArrowheads="1"/>
          </p:cNvSpPr>
          <p:nvPr/>
        </p:nvSpPr>
        <p:spPr bwMode="auto">
          <a:xfrm>
            <a:off x="7218363" y="466725"/>
            <a:ext cx="1628775"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DDDDDD"/>
                </a:solidFill>
                <a:latin typeface="Arial" panose="020B0604020202020204" pitchFamily="34" charset="0"/>
              </a:rPr>
              <a:t>CPU Read hit</a:t>
            </a:r>
          </a:p>
        </p:txBody>
      </p:sp>
      <p:sp>
        <p:nvSpPr>
          <p:cNvPr id="85004" name="Rectangle 12"/>
          <p:cNvSpPr>
            <a:spLocks noChangeArrowheads="1"/>
          </p:cNvSpPr>
          <p:nvPr/>
        </p:nvSpPr>
        <p:spPr bwMode="auto">
          <a:xfrm>
            <a:off x="4213225" y="2347913"/>
            <a:ext cx="1933575" cy="3635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0000FF"/>
                </a:solidFill>
                <a:latin typeface="Arial" panose="020B0604020202020204" pitchFamily="34" charset="0"/>
              </a:rPr>
              <a:t>Send Read Miss</a:t>
            </a:r>
          </a:p>
        </p:txBody>
      </p:sp>
      <p:sp>
        <p:nvSpPr>
          <p:cNvPr id="85005" name="Rectangle 13"/>
          <p:cNvSpPr>
            <a:spLocks noChangeArrowheads="1"/>
          </p:cNvSpPr>
          <p:nvPr/>
        </p:nvSpPr>
        <p:spPr bwMode="auto">
          <a:xfrm>
            <a:off x="3375025" y="2957513"/>
            <a:ext cx="200977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chemeClr val="folHlink"/>
                </a:solidFill>
                <a:latin typeface="Arial" panose="020B0604020202020204" pitchFamily="34" charset="0"/>
              </a:rPr>
              <a:t>CPU Write: </a:t>
            </a:r>
            <a:br>
              <a:rPr lang="en-US" altLang="zh-CN" sz="1800" b="1">
                <a:solidFill>
                  <a:schemeClr val="folHlink"/>
                </a:solidFill>
                <a:latin typeface="Arial" panose="020B0604020202020204" pitchFamily="34" charset="0"/>
              </a:rPr>
            </a:br>
            <a:r>
              <a:rPr lang="en-US" altLang="zh-CN" sz="1800" b="1">
                <a:solidFill>
                  <a:schemeClr val="folHlink"/>
                </a:solidFill>
                <a:latin typeface="Arial" panose="020B0604020202020204" pitchFamily="34" charset="0"/>
              </a:rPr>
              <a:t>Send Write Miss </a:t>
            </a:r>
          </a:p>
          <a:p>
            <a:pPr>
              <a:spcBef>
                <a:spcPct val="0"/>
              </a:spcBef>
              <a:buClrTx/>
              <a:buSzTx/>
              <a:buFontTx/>
              <a:buNone/>
            </a:pPr>
            <a:r>
              <a:rPr lang="en-US" altLang="zh-CN" sz="1800" b="1">
                <a:solidFill>
                  <a:schemeClr val="folHlink"/>
                </a:solidFill>
                <a:latin typeface="Arial" panose="020B0604020202020204" pitchFamily="34" charset="0"/>
              </a:rPr>
              <a:t>to h.d.</a:t>
            </a:r>
          </a:p>
        </p:txBody>
      </p:sp>
      <p:sp>
        <p:nvSpPr>
          <p:cNvPr id="85006" name="Rectangle 14"/>
          <p:cNvSpPr>
            <a:spLocks noChangeArrowheads="1"/>
          </p:cNvSpPr>
          <p:nvPr/>
        </p:nvSpPr>
        <p:spPr bwMode="auto">
          <a:xfrm>
            <a:off x="5915025" y="2973388"/>
            <a:ext cx="32289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chemeClr val="folHlink"/>
                </a:solidFill>
                <a:latin typeface="Arial" panose="020B0604020202020204" pitchFamily="34" charset="0"/>
              </a:rPr>
              <a:t>CPU Write hit:Send </a:t>
            </a:r>
            <a:br>
              <a:rPr lang="en-US" altLang="zh-CN" sz="1800" b="1">
                <a:solidFill>
                  <a:schemeClr val="folHlink"/>
                </a:solidFill>
                <a:latin typeface="Arial" panose="020B0604020202020204" pitchFamily="34" charset="0"/>
              </a:rPr>
            </a:br>
            <a:r>
              <a:rPr lang="en-US" altLang="zh-CN" sz="1800" b="1">
                <a:solidFill>
                  <a:schemeClr val="folHlink"/>
                </a:solidFill>
                <a:latin typeface="Arial" panose="020B0604020202020204" pitchFamily="34" charset="0"/>
              </a:rPr>
              <a:t>invalidate to home directory</a:t>
            </a:r>
          </a:p>
        </p:txBody>
      </p:sp>
      <p:sp>
        <p:nvSpPr>
          <p:cNvPr id="85007" name="Oval 16"/>
          <p:cNvSpPr>
            <a:spLocks noChangeArrowheads="1"/>
          </p:cNvSpPr>
          <p:nvPr/>
        </p:nvSpPr>
        <p:spPr bwMode="auto">
          <a:xfrm>
            <a:off x="61325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5008" name="Oval 17"/>
          <p:cNvSpPr>
            <a:spLocks noChangeArrowheads="1"/>
          </p:cNvSpPr>
          <p:nvPr/>
        </p:nvSpPr>
        <p:spPr bwMode="auto">
          <a:xfrm>
            <a:off x="2741613" y="482758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5009" name="Line 18"/>
          <p:cNvSpPr>
            <a:spLocks noChangeShapeType="1"/>
          </p:cNvSpPr>
          <p:nvPr/>
        </p:nvSpPr>
        <p:spPr bwMode="auto">
          <a:xfrm>
            <a:off x="4170363" y="2090738"/>
            <a:ext cx="1974850" cy="0"/>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0" name="Line 19"/>
          <p:cNvSpPr>
            <a:spLocks noChangeShapeType="1"/>
          </p:cNvSpPr>
          <p:nvPr/>
        </p:nvSpPr>
        <p:spPr bwMode="auto">
          <a:xfrm>
            <a:off x="3414713" y="2693988"/>
            <a:ext cx="0" cy="208915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1" name="Freeform 20"/>
          <p:cNvSpPr>
            <a:spLocks/>
          </p:cNvSpPr>
          <p:nvPr/>
        </p:nvSpPr>
        <p:spPr bwMode="auto">
          <a:xfrm>
            <a:off x="6900863" y="719138"/>
            <a:ext cx="820737"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 name="Group 38"/>
          <p:cNvGrpSpPr>
            <a:grpSpLocks/>
          </p:cNvGrpSpPr>
          <p:nvPr/>
        </p:nvGrpSpPr>
        <p:grpSpPr bwMode="auto">
          <a:xfrm>
            <a:off x="1165225" y="4870450"/>
            <a:ext cx="1603375" cy="1392238"/>
            <a:chOff x="734" y="3068"/>
            <a:chExt cx="1010" cy="877"/>
          </a:xfrm>
        </p:grpSpPr>
        <p:sp>
          <p:nvSpPr>
            <p:cNvPr id="85031" name="Rectangle 15"/>
            <p:cNvSpPr>
              <a:spLocks noChangeArrowheads="1"/>
            </p:cNvSpPr>
            <p:nvPr/>
          </p:nvSpPr>
          <p:spPr bwMode="auto">
            <a:xfrm>
              <a:off x="734" y="3543"/>
              <a:ext cx="1010"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 hit</a:t>
              </a:r>
              <a:endParaRPr lang="en-US" altLang="zh-CN" sz="1800">
                <a:solidFill>
                  <a:srgbClr val="FF0000"/>
                </a:solidFill>
                <a:latin typeface="Arial" panose="020B0604020202020204" pitchFamily="34" charset="0"/>
              </a:endParaRPr>
            </a:p>
            <a:p>
              <a:pPr>
                <a:spcBef>
                  <a:spcPct val="0"/>
                </a:spcBef>
                <a:buClrTx/>
                <a:buSzTx/>
                <a:buFontTx/>
                <a:buNone/>
              </a:pPr>
              <a:r>
                <a:rPr lang="en-US" altLang="zh-CN" sz="1800" b="1">
                  <a:solidFill>
                    <a:srgbClr val="FF0000"/>
                  </a:solidFill>
                  <a:latin typeface="Arial" panose="020B0604020202020204" pitchFamily="34" charset="0"/>
                </a:rPr>
                <a:t>CPU write hit</a:t>
              </a:r>
            </a:p>
          </p:txBody>
        </p:sp>
        <p:sp>
          <p:nvSpPr>
            <p:cNvPr id="85032" name="Freeform 21"/>
            <p:cNvSpPr>
              <a:spLocks/>
            </p:cNvSpPr>
            <p:nvPr/>
          </p:nvSpPr>
          <p:spPr bwMode="auto">
            <a:xfrm>
              <a:off x="1203" y="3068"/>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 name="Group 41"/>
          <p:cNvGrpSpPr>
            <a:grpSpLocks/>
          </p:cNvGrpSpPr>
          <p:nvPr/>
        </p:nvGrpSpPr>
        <p:grpSpPr bwMode="auto">
          <a:xfrm>
            <a:off x="1304925" y="2636838"/>
            <a:ext cx="1920875" cy="2222500"/>
            <a:chOff x="822" y="1661"/>
            <a:chExt cx="1210" cy="1400"/>
          </a:xfrm>
        </p:grpSpPr>
        <p:sp>
          <p:nvSpPr>
            <p:cNvPr id="85029" name="Rectangle 4"/>
            <p:cNvSpPr>
              <a:spLocks noChangeArrowheads="1"/>
            </p:cNvSpPr>
            <p:nvPr/>
          </p:nvSpPr>
          <p:spPr bwMode="auto">
            <a:xfrm>
              <a:off x="822" y="2160"/>
              <a:ext cx="121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800" b="1">
                  <a:solidFill>
                    <a:srgbClr val="FF0000"/>
                  </a:solidFill>
                  <a:latin typeface="Arial" panose="020B0604020202020204" pitchFamily="34" charset="0"/>
                </a:rPr>
                <a:t>Fetch/Invalidate</a:t>
              </a:r>
            </a:p>
            <a:p>
              <a:pPr algn="r">
                <a:spcBef>
                  <a:spcPct val="0"/>
                </a:spcBef>
                <a:buClrTx/>
                <a:buSzTx/>
                <a:buFontTx/>
                <a:buNone/>
              </a:pPr>
              <a:r>
                <a:rPr lang="en-US" altLang="zh-CN" sz="1800" b="1">
                  <a:solidFill>
                    <a:srgbClr val="008000"/>
                  </a:solidFill>
                  <a:latin typeface="Arial" panose="020B0604020202020204" pitchFamily="34" charset="0"/>
                </a:rPr>
                <a:t>Data Write Back</a:t>
              </a:r>
            </a:p>
          </p:txBody>
        </p:sp>
        <p:sp>
          <p:nvSpPr>
            <p:cNvPr id="85030" name="Line 22"/>
            <p:cNvSpPr>
              <a:spLocks noChangeShapeType="1"/>
            </p:cNvSpPr>
            <p:nvPr/>
          </p:nvSpPr>
          <p:spPr bwMode="auto">
            <a:xfrm>
              <a:off x="1995" y="1661"/>
              <a:ext cx="0" cy="14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5014" name="Line 23"/>
          <p:cNvSpPr>
            <a:spLocks noChangeShapeType="1"/>
          </p:cNvSpPr>
          <p:nvPr/>
        </p:nvSpPr>
        <p:spPr bwMode="auto">
          <a:xfrm>
            <a:off x="4170363" y="1881188"/>
            <a:ext cx="1974850" cy="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5" name="Oval 24"/>
          <p:cNvSpPr>
            <a:spLocks noChangeArrowheads="1"/>
          </p:cNvSpPr>
          <p:nvPr/>
        </p:nvSpPr>
        <p:spPr bwMode="auto">
          <a:xfrm>
            <a:off x="27416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5016" name="Line 25"/>
          <p:cNvSpPr>
            <a:spLocks noChangeShapeType="1"/>
          </p:cNvSpPr>
          <p:nvPr/>
        </p:nvSpPr>
        <p:spPr bwMode="auto">
          <a:xfrm flipH="1">
            <a:off x="3738563" y="2655888"/>
            <a:ext cx="2857500" cy="2260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Group 39"/>
          <p:cNvGrpSpPr>
            <a:grpSpLocks/>
          </p:cNvGrpSpPr>
          <p:nvPr/>
        </p:nvGrpSpPr>
        <p:grpSpPr bwMode="auto">
          <a:xfrm>
            <a:off x="4067175" y="2492375"/>
            <a:ext cx="4114800" cy="2717800"/>
            <a:chOff x="2547" y="1569"/>
            <a:chExt cx="2592" cy="1712"/>
          </a:xfrm>
        </p:grpSpPr>
        <p:sp>
          <p:nvSpPr>
            <p:cNvPr id="85027" name="Line 26"/>
            <p:cNvSpPr>
              <a:spLocks noChangeShapeType="1"/>
            </p:cNvSpPr>
            <p:nvPr/>
          </p:nvSpPr>
          <p:spPr bwMode="auto">
            <a:xfrm flipH="1">
              <a:off x="2547" y="1569"/>
              <a:ext cx="1404" cy="1712"/>
            </a:xfrm>
            <a:prstGeom prst="line">
              <a:avLst/>
            </a:prstGeom>
            <a:noFill/>
            <a:ln w="25400">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8" name="Rectangle 27"/>
            <p:cNvSpPr>
              <a:spLocks noChangeArrowheads="1"/>
            </p:cNvSpPr>
            <p:nvPr/>
          </p:nvSpPr>
          <p:spPr bwMode="auto">
            <a:xfrm>
              <a:off x="3031" y="2625"/>
              <a:ext cx="210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Fetch:</a:t>
              </a:r>
              <a:r>
                <a:rPr lang="en-US" altLang="zh-CN" sz="1800" b="1">
                  <a:solidFill>
                    <a:schemeClr val="accent2"/>
                  </a:solidFill>
                  <a:latin typeface="Arial" panose="020B0604020202020204" pitchFamily="34" charset="0"/>
                </a:rPr>
                <a:t> </a:t>
              </a:r>
              <a:r>
                <a:rPr lang="en-US" altLang="zh-CN" sz="1800" b="1">
                  <a:solidFill>
                    <a:srgbClr val="008000"/>
                  </a:solidFill>
                  <a:latin typeface="Arial" panose="020B0604020202020204" pitchFamily="34" charset="0"/>
                </a:rPr>
                <a:t>Data Write Back</a:t>
              </a:r>
              <a:r>
                <a:rPr lang="en-US" altLang="zh-CN" sz="1800" b="1">
                  <a:latin typeface="Arial" panose="020B0604020202020204" pitchFamily="34" charset="0"/>
                </a:rPr>
                <a:t> to home directory</a:t>
              </a:r>
            </a:p>
          </p:txBody>
        </p:sp>
      </p:grpSp>
      <p:sp>
        <p:nvSpPr>
          <p:cNvPr id="85018" name="Rectangle 29"/>
          <p:cNvSpPr>
            <a:spLocks noChangeArrowheads="1"/>
          </p:cNvSpPr>
          <p:nvPr/>
        </p:nvSpPr>
        <p:spPr bwMode="auto">
          <a:xfrm>
            <a:off x="6635750" y="2325688"/>
            <a:ext cx="22733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00FFFF"/>
                </a:solidFill>
                <a:latin typeface="Arial" panose="020B0604020202020204" pitchFamily="34" charset="0"/>
              </a:rPr>
              <a:t>CPU read miss:</a:t>
            </a:r>
          </a:p>
          <a:p>
            <a:pPr algn="ctr">
              <a:spcBef>
                <a:spcPct val="0"/>
              </a:spcBef>
              <a:buClrTx/>
              <a:buSzTx/>
              <a:buFontTx/>
              <a:buNone/>
            </a:pPr>
            <a:r>
              <a:rPr lang="en-US" altLang="zh-CN" sz="1800" b="1">
                <a:solidFill>
                  <a:srgbClr val="00FFFF"/>
                </a:solidFill>
                <a:latin typeface="Arial" panose="020B0604020202020204" pitchFamily="34" charset="0"/>
              </a:rPr>
              <a:t>Send Read Miss</a:t>
            </a:r>
          </a:p>
        </p:txBody>
      </p:sp>
      <p:sp>
        <p:nvSpPr>
          <p:cNvPr id="85019" name="Freeform 30"/>
          <p:cNvSpPr>
            <a:spLocks/>
          </p:cNvSpPr>
          <p:nvPr/>
        </p:nvSpPr>
        <p:spPr bwMode="auto">
          <a:xfrm rot="4086481">
            <a:off x="7408863" y="1552575"/>
            <a:ext cx="820738"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FFFF"/>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vert="eaVert"/>
          <a:lstStyle/>
          <a:p>
            <a:endParaRPr lang="zh-CN" altLang="en-US"/>
          </a:p>
        </p:txBody>
      </p:sp>
      <p:grpSp>
        <p:nvGrpSpPr>
          <p:cNvPr id="5" name="Group 40"/>
          <p:cNvGrpSpPr>
            <a:grpSpLocks/>
          </p:cNvGrpSpPr>
          <p:nvPr/>
        </p:nvGrpSpPr>
        <p:grpSpPr bwMode="auto">
          <a:xfrm>
            <a:off x="3967163" y="5670550"/>
            <a:ext cx="4156075" cy="1187450"/>
            <a:chOff x="2499" y="3572"/>
            <a:chExt cx="2618" cy="748"/>
          </a:xfrm>
        </p:grpSpPr>
        <p:sp>
          <p:nvSpPr>
            <p:cNvPr id="85025" name="Freeform 28"/>
            <p:cNvSpPr>
              <a:spLocks/>
            </p:cNvSpPr>
            <p:nvPr/>
          </p:nvSpPr>
          <p:spPr bwMode="auto">
            <a:xfrm rot="5666409">
              <a:off x="2487" y="3704"/>
              <a:ext cx="517" cy="493"/>
            </a:xfrm>
            <a:custGeom>
              <a:avLst/>
              <a:gdLst>
                <a:gd name="T0" fmla="*/ 12 w 517"/>
                <a:gd name="T1" fmla="*/ 384 h 493"/>
                <a:gd name="T2" fmla="*/ 0 w 517"/>
                <a:gd name="T3" fmla="*/ 360 h 493"/>
                <a:gd name="T4" fmla="*/ 0 w 517"/>
                <a:gd name="T5" fmla="*/ 336 h 493"/>
                <a:gd name="T6" fmla="*/ 0 w 517"/>
                <a:gd name="T7" fmla="*/ 312 h 493"/>
                <a:gd name="T8" fmla="*/ 0 w 517"/>
                <a:gd name="T9" fmla="*/ 288 h 493"/>
                <a:gd name="T10" fmla="*/ 0 w 517"/>
                <a:gd name="T11" fmla="*/ 264 h 493"/>
                <a:gd name="T12" fmla="*/ 0 w 517"/>
                <a:gd name="T13" fmla="*/ 240 h 493"/>
                <a:gd name="T14" fmla="*/ 0 w 517"/>
                <a:gd name="T15" fmla="*/ 216 h 493"/>
                <a:gd name="T16" fmla="*/ 12 w 517"/>
                <a:gd name="T17" fmla="*/ 192 h 493"/>
                <a:gd name="T18" fmla="*/ 12 w 517"/>
                <a:gd name="T19" fmla="*/ 168 h 493"/>
                <a:gd name="T20" fmla="*/ 24 w 517"/>
                <a:gd name="T21" fmla="*/ 144 h 493"/>
                <a:gd name="T22" fmla="*/ 36 w 517"/>
                <a:gd name="T23" fmla="*/ 120 h 493"/>
                <a:gd name="T24" fmla="*/ 48 w 517"/>
                <a:gd name="T25" fmla="*/ 96 h 493"/>
                <a:gd name="T26" fmla="*/ 72 w 517"/>
                <a:gd name="T27" fmla="*/ 84 h 493"/>
                <a:gd name="T28" fmla="*/ 96 w 517"/>
                <a:gd name="T29" fmla="*/ 72 h 493"/>
                <a:gd name="T30" fmla="*/ 108 w 517"/>
                <a:gd name="T31" fmla="*/ 48 h 493"/>
                <a:gd name="T32" fmla="*/ 132 w 517"/>
                <a:gd name="T33" fmla="*/ 48 h 493"/>
                <a:gd name="T34" fmla="*/ 156 w 517"/>
                <a:gd name="T35" fmla="*/ 48 h 493"/>
                <a:gd name="T36" fmla="*/ 180 w 517"/>
                <a:gd name="T37" fmla="*/ 36 h 493"/>
                <a:gd name="T38" fmla="*/ 204 w 517"/>
                <a:gd name="T39" fmla="*/ 24 h 493"/>
                <a:gd name="T40" fmla="*/ 228 w 517"/>
                <a:gd name="T41" fmla="*/ 24 h 493"/>
                <a:gd name="T42" fmla="*/ 252 w 517"/>
                <a:gd name="T43" fmla="*/ 12 h 493"/>
                <a:gd name="T44" fmla="*/ 276 w 517"/>
                <a:gd name="T45" fmla="*/ 0 h 493"/>
                <a:gd name="T46" fmla="*/ 300 w 517"/>
                <a:gd name="T47" fmla="*/ 0 h 493"/>
                <a:gd name="T48" fmla="*/ 324 w 517"/>
                <a:gd name="T49" fmla="*/ 0 h 493"/>
                <a:gd name="T50" fmla="*/ 348 w 517"/>
                <a:gd name="T51" fmla="*/ 12 h 493"/>
                <a:gd name="T52" fmla="*/ 360 w 517"/>
                <a:gd name="T53" fmla="*/ 36 h 493"/>
                <a:gd name="T54" fmla="*/ 384 w 517"/>
                <a:gd name="T55" fmla="*/ 48 h 493"/>
                <a:gd name="T56" fmla="*/ 408 w 517"/>
                <a:gd name="T57" fmla="*/ 60 h 493"/>
                <a:gd name="T58" fmla="*/ 432 w 517"/>
                <a:gd name="T59" fmla="*/ 72 h 493"/>
                <a:gd name="T60" fmla="*/ 444 w 517"/>
                <a:gd name="T61" fmla="*/ 96 h 493"/>
                <a:gd name="T62" fmla="*/ 468 w 517"/>
                <a:gd name="T63" fmla="*/ 108 h 493"/>
                <a:gd name="T64" fmla="*/ 480 w 517"/>
                <a:gd name="T65" fmla="*/ 132 h 493"/>
                <a:gd name="T66" fmla="*/ 492 w 517"/>
                <a:gd name="T67" fmla="*/ 156 h 493"/>
                <a:gd name="T68" fmla="*/ 504 w 517"/>
                <a:gd name="T69" fmla="*/ 180 h 493"/>
                <a:gd name="T70" fmla="*/ 504 w 517"/>
                <a:gd name="T71" fmla="*/ 204 h 493"/>
                <a:gd name="T72" fmla="*/ 516 w 517"/>
                <a:gd name="T73" fmla="*/ 228 h 493"/>
                <a:gd name="T74" fmla="*/ 504 w 517"/>
                <a:gd name="T75" fmla="*/ 252 h 493"/>
                <a:gd name="T76" fmla="*/ 504 w 517"/>
                <a:gd name="T77" fmla="*/ 276 h 493"/>
                <a:gd name="T78" fmla="*/ 492 w 517"/>
                <a:gd name="T79" fmla="*/ 300 h 493"/>
                <a:gd name="T80" fmla="*/ 492 w 517"/>
                <a:gd name="T81" fmla="*/ 324 h 493"/>
                <a:gd name="T82" fmla="*/ 480 w 517"/>
                <a:gd name="T83" fmla="*/ 360 h 493"/>
                <a:gd name="T84" fmla="*/ 468 w 517"/>
                <a:gd name="T85" fmla="*/ 384 h 493"/>
                <a:gd name="T86" fmla="*/ 456 w 517"/>
                <a:gd name="T87" fmla="*/ 408 h 493"/>
                <a:gd name="T88" fmla="*/ 432 w 517"/>
                <a:gd name="T89" fmla="*/ 420 h 493"/>
                <a:gd name="T90" fmla="*/ 408 w 517"/>
                <a:gd name="T91" fmla="*/ 432 h 493"/>
                <a:gd name="T92" fmla="*/ 384 w 517"/>
                <a:gd name="T93" fmla="*/ 444 h 493"/>
                <a:gd name="T94" fmla="*/ 360 w 517"/>
                <a:gd name="T95" fmla="*/ 444 h 493"/>
                <a:gd name="T96" fmla="*/ 336 w 517"/>
                <a:gd name="T97" fmla="*/ 456 h 493"/>
                <a:gd name="T98" fmla="*/ 312 w 517"/>
                <a:gd name="T99" fmla="*/ 456 h 493"/>
                <a:gd name="T100" fmla="*/ 300 w 517"/>
                <a:gd name="T101" fmla="*/ 480 h 493"/>
                <a:gd name="T102" fmla="*/ 276 w 517"/>
                <a:gd name="T103" fmla="*/ 492 h 493"/>
                <a:gd name="T104" fmla="*/ 252 w 517"/>
                <a:gd name="T105" fmla="*/ 492 h 493"/>
                <a:gd name="T106" fmla="*/ 228 w 517"/>
                <a:gd name="T107" fmla="*/ 492 h 493"/>
                <a:gd name="T108" fmla="*/ 216 w 517"/>
                <a:gd name="T109" fmla="*/ 492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vert="eaVert"/>
            <a:lstStyle/>
            <a:p>
              <a:endParaRPr lang="zh-CN" altLang="en-US"/>
            </a:p>
          </p:txBody>
        </p:sp>
        <p:sp>
          <p:nvSpPr>
            <p:cNvPr id="85026" name="Rectangle 31"/>
            <p:cNvSpPr>
              <a:spLocks noChangeArrowheads="1"/>
            </p:cNvSpPr>
            <p:nvPr/>
          </p:nvSpPr>
          <p:spPr bwMode="auto">
            <a:xfrm>
              <a:off x="2971" y="3572"/>
              <a:ext cx="2146"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0000FF"/>
                  </a:solidFill>
                  <a:latin typeface="Arial" panose="020B0604020202020204" pitchFamily="34" charset="0"/>
                </a:rPr>
                <a:t>CPU write miss:</a:t>
              </a:r>
            </a:p>
            <a:p>
              <a:pPr>
                <a:spcBef>
                  <a:spcPct val="0"/>
                </a:spcBef>
                <a:buClrTx/>
                <a:buSzTx/>
                <a:buFontTx/>
                <a:buNone/>
              </a:pPr>
              <a:r>
                <a:rPr lang="en-US" altLang="zh-CN" sz="1800" b="1">
                  <a:solidFill>
                    <a:srgbClr val="008000"/>
                  </a:solidFill>
                  <a:latin typeface="Arial" panose="020B0604020202020204" pitchFamily="34" charset="0"/>
                </a:rPr>
                <a:t>Data Write Back</a:t>
              </a:r>
            </a:p>
            <a:p>
              <a:pPr>
                <a:spcBef>
                  <a:spcPct val="0"/>
                </a:spcBef>
                <a:buClrTx/>
                <a:buSzTx/>
                <a:buFontTx/>
                <a:buNone/>
              </a:pPr>
              <a:r>
                <a:rPr lang="en-US" altLang="zh-CN" sz="1800" b="1">
                  <a:latin typeface="Arial" panose="020B0604020202020204" pitchFamily="34" charset="0"/>
                </a:rPr>
                <a:t>and send Write Miss to home </a:t>
              </a:r>
            </a:p>
            <a:p>
              <a:pPr>
                <a:spcBef>
                  <a:spcPct val="0"/>
                </a:spcBef>
                <a:buClrTx/>
                <a:buSzTx/>
                <a:buFontTx/>
                <a:buNone/>
              </a:pPr>
              <a:r>
                <a:rPr lang="en-US" altLang="zh-CN" sz="1800" b="1">
                  <a:latin typeface="Arial" panose="020B0604020202020204" pitchFamily="34" charset="0"/>
                </a:rPr>
                <a:t>directory</a:t>
              </a:r>
            </a:p>
          </p:txBody>
        </p:sp>
      </p:grpSp>
      <p:sp>
        <p:nvSpPr>
          <p:cNvPr id="107553" name="Rectangle 32"/>
          <p:cNvSpPr>
            <a:spLocks noChangeArrowheads="1"/>
          </p:cNvSpPr>
          <p:nvPr/>
        </p:nvSpPr>
        <p:spPr bwMode="auto">
          <a:xfrm>
            <a:off x="4427538" y="4724400"/>
            <a:ext cx="401002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0000FF"/>
                </a:solidFill>
                <a:latin typeface="Arial" panose="020B0604020202020204" pitchFamily="34" charset="0"/>
              </a:rPr>
              <a:t>CPU read miss</a:t>
            </a:r>
            <a:r>
              <a:rPr lang="en-US" altLang="zh-CN" sz="1800" b="1">
                <a:solidFill>
                  <a:schemeClr val="accent2"/>
                </a:solidFill>
                <a:latin typeface="Arial" panose="020B0604020202020204" pitchFamily="34" charset="0"/>
              </a:rPr>
              <a:t>: </a:t>
            </a:r>
          </a:p>
          <a:p>
            <a:pPr>
              <a:spcBef>
                <a:spcPct val="0"/>
              </a:spcBef>
              <a:buClrTx/>
              <a:buSzTx/>
              <a:buFontTx/>
              <a:buNone/>
            </a:pPr>
            <a:r>
              <a:rPr lang="en-US" altLang="zh-CN" sz="1800" b="1">
                <a:solidFill>
                  <a:srgbClr val="008000"/>
                </a:solidFill>
                <a:latin typeface="Arial" panose="020B0604020202020204" pitchFamily="34" charset="0"/>
              </a:rPr>
              <a:t>Data Write Back</a:t>
            </a:r>
            <a:r>
              <a:rPr lang="en-US" altLang="zh-CN" sz="1800" b="1">
                <a:latin typeface="Arial" panose="020B0604020202020204" pitchFamily="34" charset="0"/>
              </a:rPr>
              <a:t> and </a:t>
            </a:r>
          </a:p>
          <a:p>
            <a:pPr>
              <a:spcBef>
                <a:spcPct val="0"/>
              </a:spcBef>
              <a:buClrTx/>
              <a:buSzTx/>
              <a:buFontTx/>
              <a:buNone/>
            </a:pPr>
            <a:r>
              <a:rPr lang="en-US" altLang="zh-CN" sz="1800" b="1">
                <a:latin typeface="Arial" panose="020B0604020202020204" pitchFamily="34" charset="0"/>
              </a:rPr>
              <a:t>Send read miss to home directory</a:t>
            </a:r>
          </a:p>
        </p:txBody>
      </p:sp>
      <p:sp>
        <p:nvSpPr>
          <p:cNvPr id="107554" name="Line 33"/>
          <p:cNvSpPr>
            <a:spLocks noChangeShapeType="1"/>
          </p:cNvSpPr>
          <p:nvPr/>
        </p:nvSpPr>
        <p:spPr bwMode="auto">
          <a:xfrm flipV="1">
            <a:off x="3967163" y="2566988"/>
            <a:ext cx="2438400" cy="243840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3" name="Line 34"/>
          <p:cNvSpPr>
            <a:spLocks noChangeShapeType="1"/>
          </p:cNvSpPr>
          <p:nvPr/>
        </p:nvSpPr>
        <p:spPr bwMode="auto">
          <a:xfrm flipH="1">
            <a:off x="3538538" y="2684463"/>
            <a:ext cx="3241675" cy="2160587"/>
          </a:xfrm>
          <a:prstGeom prst="line">
            <a:avLst/>
          </a:prstGeom>
          <a:noFill/>
          <a:ln w="254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5024" name="Rectangle 35"/>
          <p:cNvSpPr>
            <a:spLocks noChangeArrowheads="1"/>
          </p:cNvSpPr>
          <p:nvPr/>
        </p:nvSpPr>
        <p:spPr bwMode="auto">
          <a:xfrm>
            <a:off x="5435600" y="3573463"/>
            <a:ext cx="3317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chemeClr val="folHlink"/>
                </a:solidFill>
                <a:latin typeface="Arial" panose="020B0604020202020204" pitchFamily="34" charset="0"/>
              </a:rPr>
              <a:t>CPU Write miss:Send </a:t>
            </a:r>
            <a:br>
              <a:rPr lang="en-US" altLang="zh-CN" sz="1800" b="1">
                <a:solidFill>
                  <a:schemeClr val="folHlink"/>
                </a:solidFill>
                <a:latin typeface="Arial" panose="020B0604020202020204" pitchFamily="34" charset="0"/>
              </a:rPr>
            </a:br>
            <a:r>
              <a:rPr lang="en-US" altLang="zh-CN" sz="1800" b="1">
                <a:solidFill>
                  <a:schemeClr val="folHlink"/>
                </a:solidFill>
                <a:latin typeface="Arial" panose="020B0604020202020204" pitchFamily="34" charset="0"/>
              </a:rPr>
              <a:t>Write Miss to home directory</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5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55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53" grpId="0"/>
      <p:bldP spid="10755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87043" name="Rectangle 2"/>
          <p:cNvSpPr>
            <a:spLocks noGrp="1" noChangeArrowheads="1"/>
          </p:cNvSpPr>
          <p:nvPr>
            <p:ph type="title" idx="4294967295"/>
          </p:nvPr>
        </p:nvSpPr>
        <p:spPr>
          <a:xfrm>
            <a:off x="2020888" y="209550"/>
            <a:ext cx="7123112" cy="533400"/>
          </a:xfrm>
        </p:spPr>
        <p:txBody>
          <a:bodyPr lIns="90487" tIns="44450" rIns="90487" bIns="44450"/>
          <a:lstStyle/>
          <a:p>
            <a:pPr eaLnBrk="1" hangingPunct="1"/>
            <a:r>
              <a:rPr lang="en-US" altLang="zh-CN" u="sng" smtClean="0"/>
              <a:t>CPU </a:t>
            </a:r>
            <a:r>
              <a:rPr lang="en-US" altLang="zh-CN" smtClean="0"/>
              <a:t>-Cache State Machine</a:t>
            </a:r>
          </a:p>
        </p:txBody>
      </p:sp>
      <p:sp>
        <p:nvSpPr>
          <p:cNvPr id="87044" name="Rectangle 3"/>
          <p:cNvSpPr>
            <a:spLocks noGrp="1" noChangeArrowheads="1"/>
          </p:cNvSpPr>
          <p:nvPr>
            <p:ph type="body" idx="4294967295"/>
          </p:nvPr>
        </p:nvSpPr>
        <p:spPr>
          <a:xfrm>
            <a:off x="0" y="1085850"/>
            <a:ext cx="3619500" cy="971550"/>
          </a:xfrm>
          <a:prstGeom prst="rect">
            <a:avLst/>
          </a:prstGeom>
        </p:spPr>
        <p:txBody>
          <a:bodyPr lIns="90487" tIns="44450" rIns="90487" bIns="44450"/>
          <a:lstStyle/>
          <a:p>
            <a:pPr eaLnBrk="1" hangingPunct="1">
              <a:lnSpc>
                <a:spcPct val="90000"/>
              </a:lnSpc>
            </a:pPr>
            <a:r>
              <a:rPr lang="en-US" altLang="zh-CN" sz="2000" smtClean="0"/>
              <a:t>State machine</a:t>
            </a:r>
            <a:br>
              <a:rPr lang="en-US" altLang="zh-CN" sz="2000" smtClean="0"/>
            </a:br>
            <a:r>
              <a:rPr lang="en-US" altLang="zh-CN" sz="2000" smtClean="0"/>
              <a:t>for </a:t>
            </a:r>
            <a:r>
              <a:rPr lang="en-US" altLang="zh-CN" sz="2000" i="1" u="sng" smtClean="0">
                <a:solidFill>
                  <a:schemeClr val="accent1"/>
                </a:solidFill>
              </a:rPr>
              <a:t>CPU  </a:t>
            </a:r>
            <a:r>
              <a:rPr lang="en-US" altLang="zh-CN" sz="2000" smtClean="0"/>
              <a:t>requests</a:t>
            </a:r>
            <a:br>
              <a:rPr lang="en-US" altLang="zh-CN" sz="2000" smtClean="0"/>
            </a:br>
            <a:r>
              <a:rPr lang="en-US" altLang="zh-CN" sz="2000" smtClean="0"/>
              <a:t>for each </a:t>
            </a:r>
            <a:br>
              <a:rPr lang="en-US" altLang="zh-CN" sz="2000" smtClean="0"/>
            </a:br>
            <a:r>
              <a:rPr lang="en-US" altLang="zh-CN" sz="2000" u="sng" smtClean="0">
                <a:solidFill>
                  <a:srgbClr val="FF0000"/>
                </a:solidFill>
              </a:rPr>
              <a:t>memory block</a:t>
            </a:r>
          </a:p>
          <a:p>
            <a:pPr eaLnBrk="1" hangingPunct="1">
              <a:lnSpc>
                <a:spcPct val="90000"/>
              </a:lnSpc>
            </a:pPr>
            <a:r>
              <a:rPr lang="en-US" altLang="zh-CN" sz="2000" smtClean="0"/>
              <a:t>Invalid state</a:t>
            </a:r>
            <a:br>
              <a:rPr lang="en-US" altLang="zh-CN" sz="2000" smtClean="0"/>
            </a:br>
            <a:r>
              <a:rPr lang="en-US" altLang="zh-CN" sz="2000" smtClean="0"/>
              <a:t>if in </a:t>
            </a:r>
            <a:br>
              <a:rPr lang="en-US" altLang="zh-CN" sz="2000" smtClean="0"/>
            </a:br>
            <a:r>
              <a:rPr lang="en-US" altLang="zh-CN" sz="2000" smtClean="0"/>
              <a:t>memory</a:t>
            </a:r>
          </a:p>
        </p:txBody>
      </p:sp>
      <p:sp>
        <p:nvSpPr>
          <p:cNvPr id="87045" name="Rectangle 4"/>
          <p:cNvSpPr>
            <a:spLocks noChangeArrowheads="1"/>
          </p:cNvSpPr>
          <p:nvPr/>
        </p:nvSpPr>
        <p:spPr bwMode="auto">
          <a:xfrm>
            <a:off x="1304925" y="3429000"/>
            <a:ext cx="19208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800" b="1">
                <a:solidFill>
                  <a:srgbClr val="FF0000"/>
                </a:solidFill>
                <a:latin typeface="Arial" panose="020B0604020202020204" pitchFamily="34" charset="0"/>
              </a:rPr>
              <a:t>Fetch/Invalidate</a:t>
            </a:r>
          </a:p>
          <a:p>
            <a:pPr algn="r">
              <a:spcBef>
                <a:spcPct val="0"/>
              </a:spcBef>
              <a:buClrTx/>
              <a:buSzTx/>
              <a:buFontTx/>
              <a:buNone/>
            </a:pPr>
            <a:r>
              <a:rPr lang="en-US" altLang="zh-CN" sz="1800" b="1">
                <a:solidFill>
                  <a:srgbClr val="008000"/>
                </a:solidFill>
                <a:latin typeface="Arial" panose="020B0604020202020204" pitchFamily="34" charset="0"/>
              </a:rPr>
              <a:t>Data Write Back</a:t>
            </a:r>
          </a:p>
        </p:txBody>
      </p:sp>
      <p:sp>
        <p:nvSpPr>
          <p:cNvPr id="87046" name="Rectangle 5"/>
          <p:cNvSpPr>
            <a:spLocks noChangeArrowheads="1"/>
          </p:cNvSpPr>
          <p:nvPr/>
        </p:nvSpPr>
        <p:spPr bwMode="auto">
          <a:xfrm>
            <a:off x="4003675" y="1395413"/>
            <a:ext cx="227330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FF0000"/>
                </a:solidFill>
                <a:latin typeface="Arial" panose="020B0604020202020204" pitchFamily="34" charset="0"/>
              </a:rPr>
              <a:t>Invalidate</a:t>
            </a:r>
            <a:r>
              <a:rPr lang="en-US" altLang="zh-CN" sz="1800" b="1">
                <a:solidFill>
                  <a:schemeClr val="hlink"/>
                </a:solidFill>
                <a:latin typeface="Arial" panose="020B0604020202020204" pitchFamily="34" charset="0"/>
              </a:rPr>
              <a:t/>
            </a:r>
            <a:br>
              <a:rPr lang="en-US" altLang="zh-CN" sz="1800" b="1">
                <a:solidFill>
                  <a:schemeClr val="hlink"/>
                </a:solidFill>
                <a:latin typeface="Arial" panose="020B0604020202020204" pitchFamily="34" charset="0"/>
              </a:rPr>
            </a:br>
            <a:endParaRPr lang="en-US" altLang="zh-CN" sz="1800" b="1">
              <a:solidFill>
                <a:schemeClr val="accent1"/>
              </a:solidFill>
              <a:latin typeface="Arial" panose="020B0604020202020204" pitchFamily="34" charset="0"/>
            </a:endParaRPr>
          </a:p>
        </p:txBody>
      </p:sp>
      <p:sp>
        <p:nvSpPr>
          <p:cNvPr id="87047" name="Rectangle 6"/>
          <p:cNvSpPr>
            <a:spLocks noChangeArrowheads="1"/>
          </p:cNvSpPr>
          <p:nvPr/>
        </p:nvSpPr>
        <p:spPr bwMode="auto">
          <a:xfrm>
            <a:off x="2271713" y="1023938"/>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7048" name="Rectangle 7"/>
          <p:cNvSpPr>
            <a:spLocks noChangeArrowheads="1"/>
          </p:cNvSpPr>
          <p:nvPr/>
        </p:nvSpPr>
        <p:spPr bwMode="auto">
          <a:xfrm>
            <a:off x="2974975" y="1833563"/>
            <a:ext cx="841375" cy="3635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Invalid</a:t>
            </a:r>
          </a:p>
        </p:txBody>
      </p:sp>
      <p:sp>
        <p:nvSpPr>
          <p:cNvPr id="87049" name="Rectangle 8"/>
          <p:cNvSpPr>
            <a:spLocks noChangeArrowheads="1"/>
          </p:cNvSpPr>
          <p:nvPr/>
        </p:nvSpPr>
        <p:spPr bwMode="auto">
          <a:xfrm>
            <a:off x="6213475" y="1662113"/>
            <a:ext cx="130175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(read/only)</a:t>
            </a:r>
          </a:p>
        </p:txBody>
      </p:sp>
      <p:sp>
        <p:nvSpPr>
          <p:cNvPr id="87050" name="Rectangle 9"/>
          <p:cNvSpPr>
            <a:spLocks noChangeArrowheads="1"/>
          </p:cNvSpPr>
          <p:nvPr/>
        </p:nvSpPr>
        <p:spPr bwMode="auto">
          <a:xfrm>
            <a:off x="2800350" y="5033963"/>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87051" name="Rectangle 10"/>
          <p:cNvSpPr>
            <a:spLocks noChangeArrowheads="1"/>
          </p:cNvSpPr>
          <p:nvPr/>
        </p:nvSpPr>
        <p:spPr bwMode="auto">
          <a:xfrm>
            <a:off x="4211638" y="2060575"/>
            <a:ext cx="1285875"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a:t>
            </a:r>
          </a:p>
        </p:txBody>
      </p:sp>
      <p:sp>
        <p:nvSpPr>
          <p:cNvPr id="87052" name="Rectangle 11"/>
          <p:cNvSpPr>
            <a:spLocks noChangeArrowheads="1"/>
          </p:cNvSpPr>
          <p:nvPr/>
        </p:nvSpPr>
        <p:spPr bwMode="auto">
          <a:xfrm>
            <a:off x="7218363" y="466725"/>
            <a:ext cx="1628775" cy="3635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 hit</a:t>
            </a:r>
          </a:p>
        </p:txBody>
      </p:sp>
      <p:sp>
        <p:nvSpPr>
          <p:cNvPr id="87053" name="Rectangle 12"/>
          <p:cNvSpPr>
            <a:spLocks noChangeArrowheads="1"/>
          </p:cNvSpPr>
          <p:nvPr/>
        </p:nvSpPr>
        <p:spPr bwMode="auto">
          <a:xfrm>
            <a:off x="4213225" y="2347913"/>
            <a:ext cx="1933575" cy="3635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B0604020202020204" pitchFamily="34" charset="0"/>
              </a:rPr>
              <a:t>Send Read Miss</a:t>
            </a:r>
          </a:p>
        </p:txBody>
      </p:sp>
      <p:sp>
        <p:nvSpPr>
          <p:cNvPr id="87054" name="Rectangle 13"/>
          <p:cNvSpPr>
            <a:spLocks noChangeArrowheads="1"/>
          </p:cNvSpPr>
          <p:nvPr/>
        </p:nvSpPr>
        <p:spPr bwMode="auto">
          <a:xfrm>
            <a:off x="3375025" y="2957513"/>
            <a:ext cx="200977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Write:</a:t>
            </a:r>
            <a:r>
              <a:rPr lang="en-US" altLang="zh-CN" sz="1800" b="1">
                <a:latin typeface="Arial" panose="020B0604020202020204" pitchFamily="34" charset="0"/>
              </a:rPr>
              <a:t> </a:t>
            </a:r>
            <a:br>
              <a:rPr lang="en-US" altLang="zh-CN" sz="1800" b="1">
                <a:latin typeface="Arial" panose="020B0604020202020204" pitchFamily="34" charset="0"/>
              </a:rPr>
            </a:br>
            <a:r>
              <a:rPr lang="en-US" altLang="zh-CN" sz="1800" b="1">
                <a:latin typeface="Arial" panose="020B0604020202020204" pitchFamily="34" charset="0"/>
              </a:rPr>
              <a:t>Send Write Miss </a:t>
            </a:r>
          </a:p>
          <a:p>
            <a:pPr>
              <a:spcBef>
                <a:spcPct val="0"/>
              </a:spcBef>
              <a:buClrTx/>
              <a:buSzTx/>
              <a:buFontTx/>
              <a:buNone/>
            </a:pPr>
            <a:r>
              <a:rPr lang="en-US" altLang="zh-CN" sz="1800" b="1">
                <a:latin typeface="Arial" panose="020B0604020202020204" pitchFamily="34" charset="0"/>
              </a:rPr>
              <a:t>to h.d.</a:t>
            </a:r>
          </a:p>
        </p:txBody>
      </p:sp>
      <p:sp>
        <p:nvSpPr>
          <p:cNvPr id="87055" name="Rectangle 14"/>
          <p:cNvSpPr>
            <a:spLocks noChangeArrowheads="1"/>
          </p:cNvSpPr>
          <p:nvPr/>
        </p:nvSpPr>
        <p:spPr bwMode="auto">
          <a:xfrm>
            <a:off x="5915025" y="2973388"/>
            <a:ext cx="32289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Write hit</a:t>
            </a:r>
            <a:r>
              <a:rPr lang="en-US" altLang="zh-CN" sz="1800" b="1">
                <a:solidFill>
                  <a:schemeClr val="hlink"/>
                </a:solidFill>
                <a:latin typeface="Arial" panose="020B0604020202020204" pitchFamily="34" charset="0"/>
              </a:rPr>
              <a:t>:</a:t>
            </a:r>
            <a:r>
              <a:rPr lang="en-US" altLang="zh-CN" sz="1800" b="1">
                <a:latin typeface="Arial" panose="020B0604020202020204" pitchFamily="34" charset="0"/>
              </a:rPr>
              <a:t>Send </a:t>
            </a:r>
            <a:br>
              <a:rPr lang="en-US" altLang="zh-CN" sz="1800" b="1">
                <a:latin typeface="Arial" panose="020B0604020202020204" pitchFamily="34" charset="0"/>
              </a:rPr>
            </a:br>
            <a:r>
              <a:rPr lang="en-US" altLang="zh-CN" sz="1800" b="1">
                <a:latin typeface="Arial" panose="020B0604020202020204" pitchFamily="34" charset="0"/>
              </a:rPr>
              <a:t>invalidate to home directory</a:t>
            </a:r>
          </a:p>
        </p:txBody>
      </p:sp>
      <p:sp>
        <p:nvSpPr>
          <p:cNvPr id="87056" name="Rectangle 15"/>
          <p:cNvSpPr>
            <a:spLocks noChangeArrowheads="1"/>
          </p:cNvSpPr>
          <p:nvPr/>
        </p:nvSpPr>
        <p:spPr bwMode="auto">
          <a:xfrm>
            <a:off x="1165225" y="5624513"/>
            <a:ext cx="16033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 hit</a:t>
            </a:r>
            <a:endParaRPr lang="en-US" altLang="zh-CN" sz="1800">
              <a:solidFill>
                <a:srgbClr val="FF0000"/>
              </a:solidFill>
              <a:latin typeface="Arial" panose="020B0604020202020204" pitchFamily="34" charset="0"/>
            </a:endParaRPr>
          </a:p>
          <a:p>
            <a:pPr>
              <a:spcBef>
                <a:spcPct val="0"/>
              </a:spcBef>
              <a:buClrTx/>
              <a:buSzTx/>
              <a:buFontTx/>
              <a:buNone/>
            </a:pPr>
            <a:r>
              <a:rPr lang="en-US" altLang="zh-CN" sz="1800" b="1">
                <a:solidFill>
                  <a:srgbClr val="FF0000"/>
                </a:solidFill>
                <a:latin typeface="Arial" panose="020B0604020202020204" pitchFamily="34" charset="0"/>
              </a:rPr>
              <a:t>CPU write hit</a:t>
            </a:r>
          </a:p>
        </p:txBody>
      </p:sp>
      <p:sp>
        <p:nvSpPr>
          <p:cNvPr id="87057" name="Oval 16"/>
          <p:cNvSpPr>
            <a:spLocks noChangeArrowheads="1"/>
          </p:cNvSpPr>
          <p:nvPr/>
        </p:nvSpPr>
        <p:spPr bwMode="auto">
          <a:xfrm>
            <a:off x="61325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7058" name="Oval 17"/>
          <p:cNvSpPr>
            <a:spLocks noChangeArrowheads="1"/>
          </p:cNvSpPr>
          <p:nvPr/>
        </p:nvSpPr>
        <p:spPr bwMode="auto">
          <a:xfrm>
            <a:off x="2741613" y="482758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7059" name="Line 18"/>
          <p:cNvSpPr>
            <a:spLocks noChangeShapeType="1"/>
          </p:cNvSpPr>
          <p:nvPr/>
        </p:nvSpPr>
        <p:spPr bwMode="auto">
          <a:xfrm>
            <a:off x="4170363" y="2090738"/>
            <a:ext cx="1974850" cy="0"/>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0" name="Line 19"/>
          <p:cNvSpPr>
            <a:spLocks noChangeShapeType="1"/>
          </p:cNvSpPr>
          <p:nvPr/>
        </p:nvSpPr>
        <p:spPr bwMode="auto">
          <a:xfrm>
            <a:off x="3414713" y="2693988"/>
            <a:ext cx="0" cy="208915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1" name="Freeform 20"/>
          <p:cNvSpPr>
            <a:spLocks/>
          </p:cNvSpPr>
          <p:nvPr/>
        </p:nvSpPr>
        <p:spPr bwMode="auto">
          <a:xfrm>
            <a:off x="6900863" y="719138"/>
            <a:ext cx="820737"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62" name="Freeform 21"/>
          <p:cNvSpPr>
            <a:spLocks/>
          </p:cNvSpPr>
          <p:nvPr/>
        </p:nvSpPr>
        <p:spPr bwMode="auto">
          <a:xfrm>
            <a:off x="1909763" y="4870450"/>
            <a:ext cx="782637" cy="820738"/>
          </a:xfrm>
          <a:custGeom>
            <a:avLst/>
            <a:gdLst>
              <a:gd name="T0" fmla="*/ 2147483646 w 493"/>
              <a:gd name="T1" fmla="*/ 2147483646 h 517"/>
              <a:gd name="T2" fmla="*/ 2147483646 w 493"/>
              <a:gd name="T3" fmla="*/ 2147483646 h 517"/>
              <a:gd name="T4" fmla="*/ 2147483646 w 493"/>
              <a:gd name="T5" fmla="*/ 2147483646 h 517"/>
              <a:gd name="T6" fmla="*/ 2147483646 w 493"/>
              <a:gd name="T7" fmla="*/ 2147483646 h 517"/>
              <a:gd name="T8" fmla="*/ 2147483646 w 493"/>
              <a:gd name="T9" fmla="*/ 2147483646 h 517"/>
              <a:gd name="T10" fmla="*/ 2147483646 w 493"/>
              <a:gd name="T11" fmla="*/ 2147483646 h 517"/>
              <a:gd name="T12" fmla="*/ 2147483646 w 493"/>
              <a:gd name="T13" fmla="*/ 2147483646 h 517"/>
              <a:gd name="T14" fmla="*/ 2147483646 w 493"/>
              <a:gd name="T15" fmla="*/ 2147483646 h 517"/>
              <a:gd name="T16" fmla="*/ 2147483646 w 493"/>
              <a:gd name="T17" fmla="*/ 2147483646 h 517"/>
              <a:gd name="T18" fmla="*/ 2147483646 w 493"/>
              <a:gd name="T19" fmla="*/ 2147483646 h 517"/>
              <a:gd name="T20" fmla="*/ 2147483646 w 493"/>
              <a:gd name="T21" fmla="*/ 2147483646 h 517"/>
              <a:gd name="T22" fmla="*/ 2147483646 w 493"/>
              <a:gd name="T23" fmla="*/ 2147483646 h 517"/>
              <a:gd name="T24" fmla="*/ 2147483646 w 493"/>
              <a:gd name="T25" fmla="*/ 2147483646 h 517"/>
              <a:gd name="T26" fmla="*/ 2147483646 w 493"/>
              <a:gd name="T27" fmla="*/ 2147483646 h 517"/>
              <a:gd name="T28" fmla="*/ 2147483646 w 493"/>
              <a:gd name="T29" fmla="*/ 2147483646 h 517"/>
              <a:gd name="T30" fmla="*/ 2147483646 w 493"/>
              <a:gd name="T31" fmla="*/ 2147483646 h 517"/>
              <a:gd name="T32" fmla="*/ 2147483646 w 493"/>
              <a:gd name="T33" fmla="*/ 2147483646 h 517"/>
              <a:gd name="T34" fmla="*/ 2147483646 w 493"/>
              <a:gd name="T35" fmla="*/ 2147483646 h 517"/>
              <a:gd name="T36" fmla="*/ 2147483646 w 493"/>
              <a:gd name="T37" fmla="*/ 2147483646 h 517"/>
              <a:gd name="T38" fmla="*/ 2147483646 w 493"/>
              <a:gd name="T39" fmla="*/ 2147483646 h 517"/>
              <a:gd name="T40" fmla="*/ 2147483646 w 493"/>
              <a:gd name="T41" fmla="*/ 2147483646 h 517"/>
              <a:gd name="T42" fmla="*/ 2147483646 w 493"/>
              <a:gd name="T43" fmla="*/ 2147483646 h 517"/>
              <a:gd name="T44" fmla="*/ 0 w 493"/>
              <a:gd name="T45" fmla="*/ 2147483646 h 517"/>
              <a:gd name="T46" fmla="*/ 0 w 493"/>
              <a:gd name="T47" fmla="*/ 2147483646 h 517"/>
              <a:gd name="T48" fmla="*/ 0 w 493"/>
              <a:gd name="T49" fmla="*/ 2147483646 h 517"/>
              <a:gd name="T50" fmla="*/ 2147483646 w 493"/>
              <a:gd name="T51" fmla="*/ 2147483646 h 517"/>
              <a:gd name="T52" fmla="*/ 2147483646 w 493"/>
              <a:gd name="T53" fmla="*/ 2147483646 h 517"/>
              <a:gd name="T54" fmla="*/ 2147483646 w 493"/>
              <a:gd name="T55" fmla="*/ 2147483646 h 517"/>
              <a:gd name="T56" fmla="*/ 2147483646 w 493"/>
              <a:gd name="T57" fmla="*/ 2147483646 h 517"/>
              <a:gd name="T58" fmla="*/ 2147483646 w 493"/>
              <a:gd name="T59" fmla="*/ 2147483646 h 517"/>
              <a:gd name="T60" fmla="*/ 2147483646 w 493"/>
              <a:gd name="T61" fmla="*/ 2147483646 h 517"/>
              <a:gd name="T62" fmla="*/ 2147483646 w 493"/>
              <a:gd name="T63" fmla="*/ 2147483646 h 517"/>
              <a:gd name="T64" fmla="*/ 2147483646 w 493"/>
              <a:gd name="T65" fmla="*/ 2147483646 h 517"/>
              <a:gd name="T66" fmla="*/ 2147483646 w 493"/>
              <a:gd name="T67" fmla="*/ 2147483646 h 517"/>
              <a:gd name="T68" fmla="*/ 2147483646 w 493"/>
              <a:gd name="T69" fmla="*/ 2147483646 h 517"/>
              <a:gd name="T70" fmla="*/ 2147483646 w 493"/>
              <a:gd name="T71" fmla="*/ 2147483646 h 517"/>
              <a:gd name="T72" fmla="*/ 2147483646 w 493"/>
              <a:gd name="T73" fmla="*/ 0 h 517"/>
              <a:gd name="T74" fmla="*/ 2147483646 w 493"/>
              <a:gd name="T75" fmla="*/ 2147483646 h 517"/>
              <a:gd name="T76" fmla="*/ 2147483646 w 493"/>
              <a:gd name="T77" fmla="*/ 2147483646 h 517"/>
              <a:gd name="T78" fmla="*/ 2147483646 w 493"/>
              <a:gd name="T79" fmla="*/ 2147483646 h 517"/>
              <a:gd name="T80" fmla="*/ 2147483646 w 493"/>
              <a:gd name="T81" fmla="*/ 2147483646 h 517"/>
              <a:gd name="T82" fmla="*/ 2147483646 w 493"/>
              <a:gd name="T83" fmla="*/ 2147483646 h 517"/>
              <a:gd name="T84" fmla="*/ 2147483646 w 493"/>
              <a:gd name="T85" fmla="*/ 2147483646 h 517"/>
              <a:gd name="T86" fmla="*/ 2147483646 w 493"/>
              <a:gd name="T87" fmla="*/ 2147483646 h 517"/>
              <a:gd name="T88" fmla="*/ 2147483646 w 493"/>
              <a:gd name="T89" fmla="*/ 2147483646 h 517"/>
              <a:gd name="T90" fmla="*/ 2147483646 w 493"/>
              <a:gd name="T91" fmla="*/ 2147483646 h 517"/>
              <a:gd name="T92" fmla="*/ 2147483646 w 493"/>
              <a:gd name="T93" fmla="*/ 2147483646 h 517"/>
              <a:gd name="T94" fmla="*/ 2147483646 w 493"/>
              <a:gd name="T95" fmla="*/ 2147483646 h 517"/>
              <a:gd name="T96" fmla="*/ 2147483646 w 493"/>
              <a:gd name="T97" fmla="*/ 2147483646 h 517"/>
              <a:gd name="T98" fmla="*/ 2147483646 w 493"/>
              <a:gd name="T99" fmla="*/ 2147483646 h 517"/>
              <a:gd name="T100" fmla="*/ 2147483646 w 493"/>
              <a:gd name="T101" fmla="*/ 2147483646 h 517"/>
              <a:gd name="T102" fmla="*/ 2147483646 w 493"/>
              <a:gd name="T103" fmla="*/ 2147483646 h 517"/>
              <a:gd name="T104" fmla="*/ 2147483646 w 493"/>
              <a:gd name="T105" fmla="*/ 2147483646 h 517"/>
              <a:gd name="T106" fmla="*/ 2147483646 w 493"/>
              <a:gd name="T107" fmla="*/ 2147483646 h 517"/>
              <a:gd name="T108" fmla="*/ 2147483646 w 493"/>
              <a:gd name="T109" fmla="*/ 214748364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63" name="Line 22"/>
          <p:cNvSpPr>
            <a:spLocks noChangeShapeType="1"/>
          </p:cNvSpPr>
          <p:nvPr/>
        </p:nvSpPr>
        <p:spPr bwMode="auto">
          <a:xfrm>
            <a:off x="3167063" y="2636838"/>
            <a:ext cx="0" cy="22225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4" name="Line 23"/>
          <p:cNvSpPr>
            <a:spLocks noChangeShapeType="1"/>
          </p:cNvSpPr>
          <p:nvPr/>
        </p:nvSpPr>
        <p:spPr bwMode="auto">
          <a:xfrm>
            <a:off x="4170363" y="1881188"/>
            <a:ext cx="1974850" cy="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5" name="Oval 24"/>
          <p:cNvSpPr>
            <a:spLocks noChangeArrowheads="1"/>
          </p:cNvSpPr>
          <p:nvPr/>
        </p:nvSpPr>
        <p:spPr bwMode="auto">
          <a:xfrm>
            <a:off x="27416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87066" name="Line 25"/>
          <p:cNvSpPr>
            <a:spLocks noChangeShapeType="1"/>
          </p:cNvSpPr>
          <p:nvPr/>
        </p:nvSpPr>
        <p:spPr bwMode="auto">
          <a:xfrm flipH="1">
            <a:off x="3738563" y="2655888"/>
            <a:ext cx="2857500" cy="2260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7" name="Line 26"/>
          <p:cNvSpPr>
            <a:spLocks noChangeShapeType="1"/>
          </p:cNvSpPr>
          <p:nvPr/>
        </p:nvSpPr>
        <p:spPr bwMode="auto">
          <a:xfrm flipH="1">
            <a:off x="4043363" y="2490788"/>
            <a:ext cx="2228850" cy="27178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8" name="Rectangle 27"/>
          <p:cNvSpPr>
            <a:spLocks noChangeArrowheads="1"/>
          </p:cNvSpPr>
          <p:nvPr/>
        </p:nvSpPr>
        <p:spPr bwMode="auto">
          <a:xfrm>
            <a:off x="4811713" y="4167188"/>
            <a:ext cx="33464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Fetch:</a:t>
            </a:r>
            <a:r>
              <a:rPr lang="en-US" altLang="zh-CN" sz="1800" b="1">
                <a:solidFill>
                  <a:schemeClr val="accent2"/>
                </a:solidFill>
                <a:latin typeface="Arial" panose="020B0604020202020204" pitchFamily="34" charset="0"/>
              </a:rPr>
              <a:t> </a:t>
            </a:r>
            <a:r>
              <a:rPr lang="en-US" altLang="zh-CN" sz="1800" b="1">
                <a:solidFill>
                  <a:srgbClr val="008000"/>
                </a:solidFill>
                <a:latin typeface="Arial" panose="020B0604020202020204" pitchFamily="34" charset="0"/>
              </a:rPr>
              <a:t>Data Write Back</a:t>
            </a:r>
            <a:r>
              <a:rPr lang="en-US" altLang="zh-CN" sz="1800" b="1">
                <a:latin typeface="Arial" panose="020B0604020202020204" pitchFamily="34" charset="0"/>
              </a:rPr>
              <a:t> to home directory</a:t>
            </a:r>
          </a:p>
        </p:txBody>
      </p:sp>
      <p:sp>
        <p:nvSpPr>
          <p:cNvPr id="87069" name="Freeform 28"/>
          <p:cNvSpPr>
            <a:spLocks/>
          </p:cNvSpPr>
          <p:nvPr/>
        </p:nvSpPr>
        <p:spPr bwMode="auto">
          <a:xfrm rot="5666409">
            <a:off x="3948113" y="5880100"/>
            <a:ext cx="820738"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70" name="Rectangle 29"/>
          <p:cNvSpPr>
            <a:spLocks noChangeArrowheads="1"/>
          </p:cNvSpPr>
          <p:nvPr/>
        </p:nvSpPr>
        <p:spPr bwMode="auto">
          <a:xfrm>
            <a:off x="6635750" y="2325688"/>
            <a:ext cx="22733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00FFFF"/>
                </a:solidFill>
                <a:latin typeface="Arial" panose="020B0604020202020204" pitchFamily="34" charset="0"/>
              </a:rPr>
              <a:t>CPU read miss:</a:t>
            </a:r>
          </a:p>
          <a:p>
            <a:pPr algn="ctr">
              <a:spcBef>
                <a:spcPct val="0"/>
              </a:spcBef>
              <a:buClrTx/>
              <a:buSzTx/>
              <a:buFontTx/>
              <a:buNone/>
            </a:pPr>
            <a:r>
              <a:rPr lang="en-US" altLang="zh-CN" sz="1800" b="1">
                <a:latin typeface="Arial" panose="020B0604020202020204" pitchFamily="34" charset="0"/>
              </a:rPr>
              <a:t>Send Read Miss</a:t>
            </a:r>
            <a:endParaRPr lang="en-US" altLang="zh-CN" sz="1800" b="1">
              <a:solidFill>
                <a:schemeClr val="accent1"/>
              </a:solidFill>
              <a:latin typeface="Arial" panose="020B0604020202020204" pitchFamily="34" charset="0"/>
            </a:endParaRPr>
          </a:p>
        </p:txBody>
      </p:sp>
      <p:sp>
        <p:nvSpPr>
          <p:cNvPr id="87071" name="Freeform 30"/>
          <p:cNvSpPr>
            <a:spLocks/>
          </p:cNvSpPr>
          <p:nvPr/>
        </p:nvSpPr>
        <p:spPr bwMode="auto">
          <a:xfrm rot="4086481">
            <a:off x="7408863" y="1552575"/>
            <a:ext cx="820738"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FFFF"/>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vert="eaVert"/>
          <a:lstStyle/>
          <a:p>
            <a:endParaRPr lang="zh-CN" altLang="en-US"/>
          </a:p>
        </p:txBody>
      </p:sp>
      <p:sp>
        <p:nvSpPr>
          <p:cNvPr id="87072" name="Rectangle 31"/>
          <p:cNvSpPr>
            <a:spLocks noChangeArrowheads="1"/>
          </p:cNvSpPr>
          <p:nvPr/>
        </p:nvSpPr>
        <p:spPr bwMode="auto">
          <a:xfrm>
            <a:off x="4716463" y="5670550"/>
            <a:ext cx="34067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00FFFF"/>
                </a:solidFill>
                <a:latin typeface="Arial" panose="020B0604020202020204" pitchFamily="34" charset="0"/>
              </a:rPr>
              <a:t>CPU write miss:</a:t>
            </a:r>
          </a:p>
          <a:p>
            <a:pPr>
              <a:spcBef>
                <a:spcPct val="0"/>
              </a:spcBef>
              <a:buClrTx/>
              <a:buSzTx/>
              <a:buFontTx/>
              <a:buNone/>
            </a:pPr>
            <a:r>
              <a:rPr lang="en-US" altLang="zh-CN" sz="1800" b="1">
                <a:solidFill>
                  <a:srgbClr val="008000"/>
                </a:solidFill>
                <a:latin typeface="Arial" panose="020B0604020202020204" pitchFamily="34" charset="0"/>
              </a:rPr>
              <a:t>Data Write Back</a:t>
            </a:r>
          </a:p>
          <a:p>
            <a:pPr>
              <a:spcBef>
                <a:spcPct val="0"/>
              </a:spcBef>
              <a:buClrTx/>
              <a:buSzTx/>
              <a:buFontTx/>
              <a:buNone/>
            </a:pPr>
            <a:r>
              <a:rPr lang="en-US" altLang="zh-CN" sz="1800" b="1">
                <a:latin typeface="Arial" panose="020B0604020202020204" pitchFamily="34" charset="0"/>
              </a:rPr>
              <a:t>and send Write Miss to home </a:t>
            </a:r>
          </a:p>
          <a:p>
            <a:pPr>
              <a:spcBef>
                <a:spcPct val="0"/>
              </a:spcBef>
              <a:buClrTx/>
              <a:buSzTx/>
              <a:buFontTx/>
              <a:buNone/>
            </a:pPr>
            <a:r>
              <a:rPr lang="en-US" altLang="zh-CN" sz="1800" b="1">
                <a:latin typeface="Arial" panose="020B0604020202020204" pitchFamily="34" charset="0"/>
              </a:rPr>
              <a:t>directory</a:t>
            </a:r>
          </a:p>
        </p:txBody>
      </p:sp>
      <p:sp>
        <p:nvSpPr>
          <p:cNvPr id="87073" name="Rectangle 32"/>
          <p:cNvSpPr>
            <a:spLocks noChangeArrowheads="1"/>
          </p:cNvSpPr>
          <p:nvPr/>
        </p:nvSpPr>
        <p:spPr bwMode="auto">
          <a:xfrm>
            <a:off x="4427538" y="4724400"/>
            <a:ext cx="401002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00FFFF"/>
                </a:solidFill>
                <a:latin typeface="Arial" panose="020B0604020202020204" pitchFamily="34" charset="0"/>
              </a:rPr>
              <a:t>CPU read miss:</a:t>
            </a:r>
            <a:r>
              <a:rPr lang="en-US" altLang="zh-CN" sz="1800" b="1">
                <a:solidFill>
                  <a:schemeClr val="accent2"/>
                </a:solidFill>
                <a:latin typeface="Arial" panose="020B0604020202020204" pitchFamily="34" charset="0"/>
              </a:rPr>
              <a:t> </a:t>
            </a:r>
          </a:p>
          <a:p>
            <a:pPr>
              <a:spcBef>
                <a:spcPct val="0"/>
              </a:spcBef>
              <a:buClrTx/>
              <a:buSzTx/>
              <a:buFontTx/>
              <a:buNone/>
            </a:pPr>
            <a:r>
              <a:rPr lang="en-US" altLang="zh-CN" sz="1800" b="1">
                <a:solidFill>
                  <a:srgbClr val="008000"/>
                </a:solidFill>
                <a:latin typeface="Arial" panose="020B0604020202020204" pitchFamily="34" charset="0"/>
              </a:rPr>
              <a:t>Data Write Back</a:t>
            </a:r>
            <a:r>
              <a:rPr lang="en-US" altLang="zh-CN" sz="1800" b="1">
                <a:latin typeface="Arial" panose="020B0604020202020204" pitchFamily="34" charset="0"/>
              </a:rPr>
              <a:t> and </a:t>
            </a:r>
          </a:p>
          <a:p>
            <a:pPr>
              <a:spcBef>
                <a:spcPct val="0"/>
              </a:spcBef>
              <a:buClrTx/>
              <a:buSzTx/>
              <a:buFontTx/>
              <a:buNone/>
            </a:pPr>
            <a:r>
              <a:rPr lang="en-US" altLang="zh-CN" sz="1800" b="1">
                <a:latin typeface="Arial" panose="020B0604020202020204" pitchFamily="34" charset="0"/>
              </a:rPr>
              <a:t>Send read miss to home directory</a:t>
            </a:r>
          </a:p>
        </p:txBody>
      </p:sp>
      <p:sp>
        <p:nvSpPr>
          <p:cNvPr id="87074" name="Line 33"/>
          <p:cNvSpPr>
            <a:spLocks noChangeShapeType="1"/>
          </p:cNvSpPr>
          <p:nvPr/>
        </p:nvSpPr>
        <p:spPr bwMode="auto">
          <a:xfrm flipV="1">
            <a:off x="3967163" y="2566988"/>
            <a:ext cx="2438400" cy="243840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75" name="Line 34"/>
          <p:cNvSpPr>
            <a:spLocks noChangeShapeType="1"/>
          </p:cNvSpPr>
          <p:nvPr/>
        </p:nvSpPr>
        <p:spPr bwMode="auto">
          <a:xfrm flipH="1">
            <a:off x="3538538" y="2684463"/>
            <a:ext cx="3241675" cy="2160587"/>
          </a:xfrm>
          <a:prstGeom prst="line">
            <a:avLst/>
          </a:prstGeom>
          <a:noFill/>
          <a:ln w="254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7076" name="Rectangle 35"/>
          <p:cNvSpPr>
            <a:spLocks noChangeArrowheads="1"/>
          </p:cNvSpPr>
          <p:nvPr/>
        </p:nvSpPr>
        <p:spPr bwMode="auto">
          <a:xfrm>
            <a:off x="5435600" y="3573463"/>
            <a:ext cx="3317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D60093"/>
                </a:solidFill>
                <a:latin typeface="Arial" panose="020B0604020202020204" pitchFamily="34" charset="0"/>
              </a:rPr>
              <a:t>CPU Write miss:</a:t>
            </a:r>
            <a:r>
              <a:rPr lang="en-US" altLang="zh-CN" sz="1800" b="1">
                <a:latin typeface="Arial" panose="020B0604020202020204" pitchFamily="34" charset="0"/>
              </a:rPr>
              <a:t>Send </a:t>
            </a:r>
            <a:br>
              <a:rPr lang="en-US" altLang="zh-CN" sz="1800" b="1">
                <a:latin typeface="Arial" panose="020B0604020202020204" pitchFamily="34" charset="0"/>
              </a:rPr>
            </a:br>
            <a:r>
              <a:rPr lang="en-US" altLang="zh-CN" sz="1800" b="1">
                <a:latin typeface="Arial" panose="020B0604020202020204" pitchFamily="34" charset="0"/>
              </a:rPr>
              <a:t>Write Miss to home directory</a:t>
            </a:r>
          </a:p>
        </p:txBody>
      </p:sp>
      <p:sp>
        <p:nvSpPr>
          <p:cNvPr id="119845" name="Text Box 36"/>
          <p:cNvSpPr txBox="1">
            <a:spLocks noChangeArrowheads="1"/>
          </p:cNvSpPr>
          <p:nvPr/>
        </p:nvSpPr>
        <p:spPr bwMode="auto">
          <a:xfrm>
            <a:off x="0" y="4221163"/>
            <a:ext cx="2790825" cy="1127125"/>
          </a:xfrm>
          <a:prstGeom prst="rect">
            <a:avLst/>
          </a:prstGeom>
          <a:solidFill>
            <a:srgbClr val="FF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r>
              <a:rPr kumimoji="1" lang="en-US" altLang="zh-CN" sz="2000" b="1">
                <a:solidFill>
                  <a:srgbClr val="FF3300"/>
                </a:solidFill>
                <a:latin typeface="Arial" panose="020B0604020202020204" pitchFamily="34" charset="0"/>
              </a:rPr>
              <a:t>Are these  </a:t>
            </a:r>
            <a:r>
              <a:rPr kumimoji="1" lang="en-US" altLang="zh-CN" sz="2000" b="1">
                <a:solidFill>
                  <a:srgbClr val="008000"/>
                </a:solidFill>
                <a:latin typeface="Arial" panose="020B0604020202020204" pitchFamily="34" charset="0"/>
              </a:rPr>
              <a:t>write back </a:t>
            </a:r>
          </a:p>
          <a:p>
            <a:pPr eaLnBrk="1" hangingPunct="1">
              <a:buClr>
                <a:schemeClr val="accent1"/>
              </a:buClr>
              <a:buSzPct val="80000"/>
              <a:buFont typeface="Wingdings" panose="05000000000000000000" pitchFamily="2" charset="2"/>
              <a:buNone/>
            </a:pPr>
            <a:r>
              <a:rPr kumimoji="1" lang="en-US" altLang="zh-CN" sz="2000" b="1">
                <a:solidFill>
                  <a:srgbClr val="FF0000"/>
                </a:solidFill>
                <a:latin typeface="Arial" panose="020B0604020202020204" pitchFamily="34" charset="0"/>
              </a:rPr>
              <a:t>the same</a:t>
            </a:r>
            <a:r>
              <a:rPr kumimoji="1" lang="en-US" altLang="zh-CN" sz="2000" b="1">
                <a:solidFill>
                  <a:srgbClr val="FF3300"/>
                </a:solidFill>
                <a:latin typeface="Arial" panose="020B0604020202020204" pitchFamily="34" charset="0"/>
              </a:rPr>
              <a:t> ?</a:t>
            </a:r>
          </a:p>
          <a:p>
            <a:pPr eaLnBrk="1" hangingPunct="1">
              <a:buClr>
                <a:schemeClr val="accent1"/>
              </a:buClr>
              <a:buSzPct val="80000"/>
              <a:buFont typeface="Wingdings" panose="05000000000000000000" pitchFamily="2" charset="2"/>
              <a:buNone/>
            </a:pPr>
            <a:endParaRPr kumimoji="1" lang="en-US" altLang="zh-CN" sz="2000" b="1">
              <a:solidFill>
                <a:srgbClr val="FF3300"/>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4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1071563" y="188913"/>
            <a:ext cx="8072437" cy="954087"/>
          </a:xfrm>
        </p:spPr>
        <p:txBody>
          <a:bodyPr lIns="90487" tIns="44450" rIns="90487" bIns="44450"/>
          <a:lstStyle/>
          <a:p>
            <a:pPr eaLnBrk="1" hangingPunct="1"/>
            <a:r>
              <a:rPr lang="en-US" altLang="zh-CN" sz="3600" smtClean="0"/>
              <a:t>State Transition Diagram for the Directory</a:t>
            </a:r>
            <a:r>
              <a:rPr lang="en-US" altLang="zh-CN" smtClean="0"/>
              <a:t> </a:t>
            </a:r>
          </a:p>
        </p:txBody>
      </p:sp>
      <p:sp>
        <p:nvSpPr>
          <p:cNvPr id="89091" name="Rectangle 3"/>
          <p:cNvSpPr>
            <a:spLocks noGrp="1" noChangeArrowheads="1"/>
          </p:cNvSpPr>
          <p:nvPr>
            <p:ph type="body" idx="4294967295"/>
          </p:nvPr>
        </p:nvSpPr>
        <p:spPr>
          <a:xfrm>
            <a:off x="0" y="1276350"/>
            <a:ext cx="7639050" cy="4041775"/>
          </a:xfrm>
          <a:prstGeom prst="rect">
            <a:avLst/>
          </a:prstGeom>
        </p:spPr>
        <p:txBody>
          <a:bodyPr lIns="90487" tIns="44450" rIns="90487" bIns="44450"/>
          <a:lstStyle/>
          <a:p>
            <a:pPr eaLnBrk="1" hangingPunct="1"/>
            <a:r>
              <a:rPr lang="en-US" altLang="zh-CN" sz="2800" smtClean="0"/>
              <a:t>Same states &amp; structure as the transition diagram for an individual cache</a:t>
            </a:r>
          </a:p>
          <a:p>
            <a:pPr eaLnBrk="1" hangingPunct="1"/>
            <a:r>
              <a:rPr lang="en-US" altLang="zh-CN" sz="2800" smtClean="0">
                <a:solidFill>
                  <a:srgbClr val="FF0000"/>
                </a:solidFill>
              </a:rPr>
              <a:t>2 actions</a:t>
            </a:r>
            <a:r>
              <a:rPr lang="en-US" altLang="zh-CN" sz="2800" smtClean="0"/>
              <a:t>: update of directory state &amp; send msgs to statisfy requests </a:t>
            </a:r>
          </a:p>
          <a:p>
            <a:pPr eaLnBrk="1" hangingPunct="1"/>
            <a:r>
              <a:rPr lang="en-US" altLang="zh-CN" sz="2800" smtClean="0">
                <a:solidFill>
                  <a:srgbClr val="0000FF"/>
                </a:solidFill>
              </a:rPr>
              <a:t>Tracks all copies of memory block.</a:t>
            </a:r>
            <a:r>
              <a:rPr lang="en-US" altLang="zh-CN" sz="2800" smtClean="0"/>
              <a:t> </a:t>
            </a:r>
          </a:p>
          <a:p>
            <a:pPr eaLnBrk="1" hangingPunct="1"/>
            <a:r>
              <a:rPr lang="en-US" altLang="zh-CN" sz="2800" smtClean="0"/>
              <a:t>Also indicates an action that </a:t>
            </a:r>
            <a:r>
              <a:rPr lang="en-US" altLang="zh-CN" sz="2800" smtClean="0">
                <a:solidFill>
                  <a:srgbClr val="0000FF"/>
                </a:solidFill>
              </a:rPr>
              <a:t>updates the sharing set, Sharers,</a:t>
            </a:r>
            <a:r>
              <a:rPr lang="en-US" altLang="zh-CN" sz="2800" smtClean="0"/>
              <a:t> as well as sending a message.</a:t>
            </a:r>
          </a:p>
        </p:txBody>
      </p:sp>
    </p:spTree>
  </p:cSld>
  <p:clrMapOvr>
    <a:masterClrMapping/>
  </p:clrMapOvr>
  <p:transition spd="slow">
    <p:pull dir="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1976438" y="26988"/>
            <a:ext cx="7167562" cy="558800"/>
          </a:xfrm>
        </p:spPr>
        <p:txBody>
          <a:bodyPr lIns="90487" tIns="44450" rIns="90487" bIns="44450"/>
          <a:lstStyle/>
          <a:p>
            <a:pPr eaLnBrk="1" hangingPunct="1"/>
            <a:r>
              <a:rPr lang="en-US" altLang="zh-CN" u="sng" smtClean="0"/>
              <a:t>Directory </a:t>
            </a:r>
            <a:r>
              <a:rPr lang="en-US" altLang="zh-CN" smtClean="0"/>
              <a:t>State Machine</a:t>
            </a:r>
          </a:p>
        </p:txBody>
      </p:sp>
      <p:sp>
        <p:nvSpPr>
          <p:cNvPr id="91139" name="Rectangle 3"/>
          <p:cNvSpPr>
            <a:spLocks noGrp="1" noChangeArrowheads="1"/>
          </p:cNvSpPr>
          <p:nvPr>
            <p:ph type="body" idx="4294967295"/>
          </p:nvPr>
        </p:nvSpPr>
        <p:spPr>
          <a:xfrm>
            <a:off x="0" y="1341438"/>
            <a:ext cx="3352800" cy="1828800"/>
          </a:xfrm>
          <a:prstGeom prst="rect">
            <a:avLst/>
          </a:prstGeom>
        </p:spPr>
        <p:txBody>
          <a:bodyPr lIns="90487" tIns="44450" rIns="90487" bIns="44450"/>
          <a:lstStyle/>
          <a:p>
            <a:pPr eaLnBrk="1" hangingPunct="1">
              <a:lnSpc>
                <a:spcPct val="90000"/>
              </a:lnSpc>
            </a:pPr>
            <a:r>
              <a:rPr lang="en-US" altLang="zh-CN" sz="2000" smtClean="0"/>
              <a:t>State machine</a:t>
            </a:r>
            <a:br>
              <a:rPr lang="en-US" altLang="zh-CN" sz="2000" smtClean="0"/>
            </a:br>
            <a:r>
              <a:rPr lang="en-US" altLang="zh-CN" sz="2000" smtClean="0"/>
              <a:t>for </a:t>
            </a:r>
            <a:r>
              <a:rPr lang="en-US" altLang="zh-CN" sz="2000" i="1" u="sng" smtClean="0">
                <a:solidFill>
                  <a:srgbClr val="0000FF"/>
                </a:solidFill>
              </a:rPr>
              <a:t>Directory</a:t>
            </a:r>
            <a:r>
              <a:rPr lang="en-US" altLang="zh-CN" sz="2000" i="1" u="sng" smtClean="0">
                <a:solidFill>
                  <a:schemeClr val="accent1"/>
                </a:solidFill>
              </a:rPr>
              <a:t> </a:t>
            </a:r>
            <a:r>
              <a:rPr lang="en-US" altLang="zh-CN" sz="2000" smtClean="0"/>
              <a:t>requests for each </a:t>
            </a:r>
            <a:br>
              <a:rPr lang="en-US" altLang="zh-CN" sz="2000" smtClean="0"/>
            </a:br>
            <a:r>
              <a:rPr lang="en-US" altLang="zh-CN" sz="2000" u="sng" smtClean="0">
                <a:solidFill>
                  <a:srgbClr val="FF0000"/>
                </a:solidFill>
              </a:rPr>
              <a:t>memory block</a:t>
            </a:r>
          </a:p>
          <a:p>
            <a:pPr eaLnBrk="1" hangingPunct="1">
              <a:lnSpc>
                <a:spcPct val="90000"/>
              </a:lnSpc>
            </a:pPr>
            <a:r>
              <a:rPr lang="en-US" altLang="zh-CN" sz="2000" smtClean="0"/>
              <a:t>Uncached state</a:t>
            </a:r>
            <a:br>
              <a:rPr lang="en-US" altLang="zh-CN" sz="2000" smtClean="0"/>
            </a:br>
            <a:r>
              <a:rPr lang="en-US" altLang="zh-CN" sz="2000" smtClean="0"/>
              <a:t>if in memory</a:t>
            </a:r>
          </a:p>
        </p:txBody>
      </p:sp>
      <p:sp>
        <p:nvSpPr>
          <p:cNvPr id="91140" name="Rectangle 5"/>
          <p:cNvSpPr>
            <a:spLocks noChangeArrowheads="1"/>
          </p:cNvSpPr>
          <p:nvPr/>
        </p:nvSpPr>
        <p:spPr bwMode="auto">
          <a:xfrm>
            <a:off x="2800350" y="1390650"/>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1141" name="Rectangle 6"/>
          <p:cNvSpPr>
            <a:spLocks noChangeArrowheads="1"/>
          </p:cNvSpPr>
          <p:nvPr/>
        </p:nvSpPr>
        <p:spPr bwMode="auto">
          <a:xfrm>
            <a:off x="3370263" y="2200275"/>
            <a:ext cx="1222375" cy="3762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Uncached</a:t>
            </a:r>
          </a:p>
        </p:txBody>
      </p:sp>
      <p:sp>
        <p:nvSpPr>
          <p:cNvPr id="91142" name="Rectangle 7"/>
          <p:cNvSpPr>
            <a:spLocks noChangeArrowheads="1"/>
          </p:cNvSpPr>
          <p:nvPr/>
        </p:nvSpPr>
        <p:spPr bwMode="auto">
          <a:xfrm>
            <a:off x="6742113" y="2028825"/>
            <a:ext cx="1301750" cy="650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 only)</a:t>
            </a:r>
          </a:p>
        </p:txBody>
      </p:sp>
      <p:sp>
        <p:nvSpPr>
          <p:cNvPr id="91143" name="Rectangle 8"/>
          <p:cNvSpPr>
            <a:spLocks noChangeArrowheads="1"/>
          </p:cNvSpPr>
          <p:nvPr/>
        </p:nvSpPr>
        <p:spPr bwMode="auto">
          <a:xfrm>
            <a:off x="3328988" y="5400675"/>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91144" name="Rectangle 9"/>
          <p:cNvSpPr>
            <a:spLocks noChangeArrowheads="1"/>
          </p:cNvSpPr>
          <p:nvPr/>
        </p:nvSpPr>
        <p:spPr bwMode="auto">
          <a:xfrm>
            <a:off x="4684713" y="1285875"/>
            <a:ext cx="2009775" cy="14620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Read miss:</a:t>
            </a:r>
          </a:p>
          <a:p>
            <a:pPr>
              <a:spcBef>
                <a:spcPct val="0"/>
              </a:spcBef>
              <a:buClrTx/>
              <a:buSzTx/>
              <a:buFontTx/>
              <a:buNone/>
            </a:pPr>
            <a:r>
              <a:rPr lang="en-US" altLang="zh-CN" sz="1800" b="1">
                <a:solidFill>
                  <a:srgbClr val="FF0000"/>
                </a:solidFill>
                <a:latin typeface="Arial" panose="020B0604020202020204" pitchFamily="34" charset="0"/>
              </a:rPr>
              <a:t>Sharers = {P}</a:t>
            </a:r>
          </a:p>
          <a:p>
            <a:pPr>
              <a:spcBef>
                <a:spcPct val="0"/>
              </a:spcBef>
              <a:buClrTx/>
              <a:buSzTx/>
              <a:buFontTx/>
              <a:buNone/>
            </a:pPr>
            <a:r>
              <a:rPr lang="en-US" altLang="zh-CN" sz="1800" b="1">
                <a:solidFill>
                  <a:srgbClr val="FF0000"/>
                </a:solidFill>
                <a:latin typeface="Arial" panose="020B0604020202020204" pitchFamily="34" charset="0"/>
              </a:rPr>
              <a:t>send Data Value </a:t>
            </a:r>
          </a:p>
          <a:p>
            <a:pPr>
              <a:spcBef>
                <a:spcPct val="0"/>
              </a:spcBef>
              <a:buClrTx/>
              <a:buSzTx/>
              <a:buFontTx/>
              <a:buNone/>
            </a:pPr>
            <a:r>
              <a:rPr lang="en-US" altLang="zh-CN" sz="1800" b="1">
                <a:solidFill>
                  <a:srgbClr val="FF0000"/>
                </a:solidFill>
                <a:latin typeface="Arial" panose="020B0604020202020204" pitchFamily="34" charset="0"/>
              </a:rPr>
              <a:t>Reply</a:t>
            </a:r>
          </a:p>
          <a:p>
            <a:pPr>
              <a:spcBef>
                <a:spcPct val="0"/>
              </a:spcBef>
              <a:buClrTx/>
              <a:buSzTx/>
              <a:buFontTx/>
              <a:buNone/>
            </a:pPr>
            <a:endParaRPr lang="en-US" altLang="zh-CN" sz="1800" b="1">
              <a:solidFill>
                <a:srgbClr val="FF0000"/>
              </a:solidFill>
              <a:latin typeface="Arial" panose="020B0604020202020204" pitchFamily="34" charset="0"/>
            </a:endParaRPr>
          </a:p>
        </p:txBody>
      </p:sp>
      <p:sp>
        <p:nvSpPr>
          <p:cNvPr id="91145" name="Oval 11"/>
          <p:cNvSpPr>
            <a:spLocks noChangeArrowheads="1"/>
          </p:cNvSpPr>
          <p:nvPr/>
        </p:nvSpPr>
        <p:spPr bwMode="auto">
          <a:xfrm>
            <a:off x="66611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1146" name="Oval 12"/>
          <p:cNvSpPr>
            <a:spLocks noChangeArrowheads="1"/>
          </p:cNvSpPr>
          <p:nvPr/>
        </p:nvSpPr>
        <p:spPr bwMode="auto">
          <a:xfrm>
            <a:off x="3270250" y="519430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1147" name="Line 13"/>
          <p:cNvSpPr>
            <a:spLocks noChangeShapeType="1"/>
          </p:cNvSpPr>
          <p:nvPr/>
        </p:nvSpPr>
        <p:spPr bwMode="auto">
          <a:xfrm>
            <a:off x="4699000" y="2457450"/>
            <a:ext cx="197485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48" name="Line 14"/>
          <p:cNvSpPr>
            <a:spLocks noChangeShapeType="1"/>
          </p:cNvSpPr>
          <p:nvPr/>
        </p:nvSpPr>
        <p:spPr bwMode="auto">
          <a:xfrm>
            <a:off x="3943350" y="3060700"/>
            <a:ext cx="0" cy="20891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49" name="Rectangle 17"/>
          <p:cNvSpPr>
            <a:spLocks noChangeArrowheads="1"/>
          </p:cNvSpPr>
          <p:nvPr/>
        </p:nvSpPr>
        <p:spPr bwMode="auto">
          <a:xfrm>
            <a:off x="3995738" y="3068638"/>
            <a:ext cx="2035175" cy="9429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Write Miss:</a:t>
            </a:r>
          </a:p>
          <a:p>
            <a:pPr>
              <a:spcBef>
                <a:spcPct val="0"/>
              </a:spcBef>
              <a:buClrTx/>
              <a:buSzTx/>
              <a:buFontTx/>
              <a:buNone/>
            </a:pPr>
            <a:r>
              <a:rPr lang="en-US" altLang="zh-CN" sz="1800" b="1">
                <a:solidFill>
                  <a:srgbClr val="FF0000"/>
                </a:solidFill>
                <a:latin typeface="Arial" panose="020B0604020202020204" pitchFamily="34" charset="0"/>
              </a:rPr>
              <a:t>Data Value Reply</a:t>
            </a:r>
          </a:p>
          <a:p>
            <a:pPr>
              <a:spcBef>
                <a:spcPct val="0"/>
              </a:spcBef>
              <a:buClrTx/>
              <a:buSzTx/>
              <a:buFontTx/>
              <a:buNone/>
            </a:pPr>
            <a:r>
              <a:rPr lang="en-US" altLang="zh-CN" sz="2000" b="1">
                <a:solidFill>
                  <a:srgbClr val="FF0000"/>
                </a:solidFill>
                <a:latin typeface="Arial" panose="020B0604020202020204" pitchFamily="34" charset="0"/>
              </a:rPr>
              <a:t>Sharers = {P}; </a:t>
            </a:r>
            <a:endParaRPr lang="en-US" altLang="zh-CN" sz="1800" b="1">
              <a:solidFill>
                <a:srgbClr val="FF0000"/>
              </a:solidFill>
              <a:latin typeface="Arial" panose="020B0604020202020204" pitchFamily="34" charset="0"/>
            </a:endParaRPr>
          </a:p>
        </p:txBody>
      </p:sp>
      <p:sp>
        <p:nvSpPr>
          <p:cNvPr id="91150" name="Oval 18"/>
          <p:cNvSpPr>
            <a:spLocks noChangeArrowheads="1"/>
          </p:cNvSpPr>
          <p:nvPr/>
        </p:nvSpPr>
        <p:spPr bwMode="auto">
          <a:xfrm>
            <a:off x="32702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1976438" y="26988"/>
            <a:ext cx="7167562" cy="558800"/>
          </a:xfrm>
        </p:spPr>
        <p:txBody>
          <a:bodyPr lIns="90487" tIns="44450" rIns="90487" bIns="44450"/>
          <a:lstStyle/>
          <a:p>
            <a:pPr eaLnBrk="1" hangingPunct="1"/>
            <a:r>
              <a:rPr lang="en-US" altLang="zh-CN" u="sng" smtClean="0"/>
              <a:t>Directory </a:t>
            </a:r>
            <a:r>
              <a:rPr lang="en-US" altLang="zh-CN" smtClean="0"/>
              <a:t>State Machine</a:t>
            </a:r>
          </a:p>
        </p:txBody>
      </p:sp>
      <p:sp>
        <p:nvSpPr>
          <p:cNvPr id="93187" name="Rectangle 3"/>
          <p:cNvSpPr>
            <a:spLocks noGrp="1" noChangeArrowheads="1"/>
          </p:cNvSpPr>
          <p:nvPr>
            <p:ph type="body" idx="4294967295"/>
          </p:nvPr>
        </p:nvSpPr>
        <p:spPr>
          <a:xfrm>
            <a:off x="0" y="1341438"/>
            <a:ext cx="3352800" cy="1828800"/>
          </a:xfrm>
          <a:prstGeom prst="rect">
            <a:avLst/>
          </a:prstGeom>
        </p:spPr>
        <p:txBody>
          <a:bodyPr lIns="90487" tIns="44450" rIns="90487" bIns="44450"/>
          <a:lstStyle/>
          <a:p>
            <a:pPr eaLnBrk="1" hangingPunct="1">
              <a:lnSpc>
                <a:spcPct val="90000"/>
              </a:lnSpc>
            </a:pPr>
            <a:r>
              <a:rPr lang="en-US" altLang="zh-CN" sz="2000" smtClean="0"/>
              <a:t>State machine</a:t>
            </a:r>
            <a:br>
              <a:rPr lang="en-US" altLang="zh-CN" sz="2000" smtClean="0"/>
            </a:br>
            <a:r>
              <a:rPr lang="en-US" altLang="zh-CN" sz="2000" smtClean="0"/>
              <a:t>for </a:t>
            </a:r>
            <a:r>
              <a:rPr lang="en-US" altLang="zh-CN" sz="2000" i="1" u="sng" smtClean="0">
                <a:solidFill>
                  <a:srgbClr val="0000FF"/>
                </a:solidFill>
              </a:rPr>
              <a:t>Directory</a:t>
            </a:r>
            <a:r>
              <a:rPr lang="en-US" altLang="zh-CN" sz="2000" i="1" u="sng" smtClean="0">
                <a:solidFill>
                  <a:schemeClr val="accent1"/>
                </a:solidFill>
              </a:rPr>
              <a:t> </a:t>
            </a:r>
            <a:r>
              <a:rPr lang="en-US" altLang="zh-CN" sz="2000" smtClean="0"/>
              <a:t>requests for each </a:t>
            </a:r>
            <a:br>
              <a:rPr lang="en-US" altLang="zh-CN" sz="2000" smtClean="0"/>
            </a:br>
            <a:r>
              <a:rPr lang="en-US" altLang="zh-CN" sz="2000" u="sng" smtClean="0">
                <a:solidFill>
                  <a:srgbClr val="FF0000"/>
                </a:solidFill>
              </a:rPr>
              <a:t>memory block</a:t>
            </a:r>
          </a:p>
          <a:p>
            <a:pPr eaLnBrk="1" hangingPunct="1">
              <a:lnSpc>
                <a:spcPct val="90000"/>
              </a:lnSpc>
            </a:pPr>
            <a:r>
              <a:rPr lang="en-US" altLang="zh-CN" sz="2000" smtClean="0"/>
              <a:t>Uncached state</a:t>
            </a:r>
            <a:br>
              <a:rPr lang="en-US" altLang="zh-CN" sz="2000" smtClean="0"/>
            </a:br>
            <a:r>
              <a:rPr lang="en-US" altLang="zh-CN" sz="2000" smtClean="0"/>
              <a:t>if in memory</a:t>
            </a:r>
          </a:p>
        </p:txBody>
      </p:sp>
      <p:sp>
        <p:nvSpPr>
          <p:cNvPr id="93188" name="Rectangle 5"/>
          <p:cNvSpPr>
            <a:spLocks noChangeArrowheads="1"/>
          </p:cNvSpPr>
          <p:nvPr/>
        </p:nvSpPr>
        <p:spPr bwMode="auto">
          <a:xfrm>
            <a:off x="2800350" y="1390650"/>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3189" name="Rectangle 6"/>
          <p:cNvSpPr>
            <a:spLocks noChangeArrowheads="1"/>
          </p:cNvSpPr>
          <p:nvPr/>
        </p:nvSpPr>
        <p:spPr bwMode="auto">
          <a:xfrm>
            <a:off x="3370263" y="2200275"/>
            <a:ext cx="1222375" cy="3762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Uncached</a:t>
            </a:r>
          </a:p>
        </p:txBody>
      </p:sp>
      <p:sp>
        <p:nvSpPr>
          <p:cNvPr id="93190" name="Rectangle 7"/>
          <p:cNvSpPr>
            <a:spLocks noChangeArrowheads="1"/>
          </p:cNvSpPr>
          <p:nvPr/>
        </p:nvSpPr>
        <p:spPr bwMode="auto">
          <a:xfrm>
            <a:off x="6742113" y="2028825"/>
            <a:ext cx="1301750" cy="650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 only)</a:t>
            </a:r>
          </a:p>
        </p:txBody>
      </p:sp>
      <p:sp>
        <p:nvSpPr>
          <p:cNvPr id="93191" name="Rectangle 8"/>
          <p:cNvSpPr>
            <a:spLocks noChangeArrowheads="1"/>
          </p:cNvSpPr>
          <p:nvPr/>
        </p:nvSpPr>
        <p:spPr bwMode="auto">
          <a:xfrm>
            <a:off x="3328988" y="5400675"/>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93192" name="Rectangle 9"/>
          <p:cNvSpPr>
            <a:spLocks noChangeArrowheads="1"/>
          </p:cNvSpPr>
          <p:nvPr/>
        </p:nvSpPr>
        <p:spPr bwMode="auto">
          <a:xfrm>
            <a:off x="4684713" y="1285875"/>
            <a:ext cx="2009775" cy="14620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FF"/>
                </a:solidFill>
                <a:latin typeface="Arial" panose="020B0604020202020204" pitchFamily="34" charset="0"/>
              </a:rPr>
              <a:t>Read miss:</a:t>
            </a:r>
          </a:p>
          <a:p>
            <a:pPr>
              <a:spcBef>
                <a:spcPct val="0"/>
              </a:spcBef>
              <a:buClrTx/>
              <a:buSzTx/>
              <a:buFontTx/>
              <a:buNone/>
            </a:pPr>
            <a:r>
              <a:rPr lang="en-US" altLang="zh-CN" sz="1800" b="1">
                <a:solidFill>
                  <a:srgbClr val="0000FF"/>
                </a:solidFill>
                <a:latin typeface="Arial" panose="020B0604020202020204" pitchFamily="34" charset="0"/>
              </a:rPr>
              <a:t>Sharers = {P}</a:t>
            </a:r>
          </a:p>
          <a:p>
            <a:pPr>
              <a:spcBef>
                <a:spcPct val="0"/>
              </a:spcBef>
              <a:buClrTx/>
              <a:buSzTx/>
              <a:buFontTx/>
              <a:buNone/>
            </a:pPr>
            <a:r>
              <a:rPr lang="en-US" altLang="zh-CN" sz="1800" b="1">
                <a:solidFill>
                  <a:srgbClr val="0000FF"/>
                </a:solidFill>
                <a:latin typeface="Arial" panose="020B0604020202020204" pitchFamily="34" charset="0"/>
              </a:rPr>
              <a:t>send Data Value </a:t>
            </a:r>
          </a:p>
          <a:p>
            <a:pPr>
              <a:spcBef>
                <a:spcPct val="0"/>
              </a:spcBef>
              <a:buClrTx/>
              <a:buSzTx/>
              <a:buFontTx/>
              <a:buNone/>
            </a:pPr>
            <a:r>
              <a:rPr lang="en-US" altLang="zh-CN" sz="1800" b="1">
                <a:solidFill>
                  <a:srgbClr val="0000FF"/>
                </a:solidFill>
                <a:latin typeface="Arial" panose="020B0604020202020204" pitchFamily="34" charset="0"/>
              </a:rPr>
              <a:t>Reply</a:t>
            </a:r>
          </a:p>
          <a:p>
            <a:pPr>
              <a:spcBef>
                <a:spcPct val="0"/>
              </a:spcBef>
              <a:buClrTx/>
              <a:buSzTx/>
              <a:buFontTx/>
              <a:buNone/>
            </a:pPr>
            <a:endParaRPr lang="en-US" altLang="zh-CN" sz="1800" b="1">
              <a:solidFill>
                <a:srgbClr val="0000FF"/>
              </a:solidFill>
              <a:latin typeface="Arial" panose="020B0604020202020204" pitchFamily="34" charset="0"/>
            </a:endParaRPr>
          </a:p>
        </p:txBody>
      </p:sp>
      <p:sp>
        <p:nvSpPr>
          <p:cNvPr id="93193" name="Oval 11"/>
          <p:cNvSpPr>
            <a:spLocks noChangeArrowheads="1"/>
          </p:cNvSpPr>
          <p:nvPr/>
        </p:nvSpPr>
        <p:spPr bwMode="auto">
          <a:xfrm>
            <a:off x="66611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3194" name="Oval 12"/>
          <p:cNvSpPr>
            <a:spLocks noChangeArrowheads="1"/>
          </p:cNvSpPr>
          <p:nvPr/>
        </p:nvSpPr>
        <p:spPr bwMode="auto">
          <a:xfrm>
            <a:off x="3270250" y="519430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3195" name="Line 13"/>
          <p:cNvSpPr>
            <a:spLocks noChangeShapeType="1"/>
          </p:cNvSpPr>
          <p:nvPr/>
        </p:nvSpPr>
        <p:spPr bwMode="auto">
          <a:xfrm>
            <a:off x="4699000" y="2457450"/>
            <a:ext cx="197485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6" name="Line 14"/>
          <p:cNvSpPr>
            <a:spLocks noChangeShapeType="1"/>
          </p:cNvSpPr>
          <p:nvPr/>
        </p:nvSpPr>
        <p:spPr bwMode="auto">
          <a:xfrm>
            <a:off x="3943350" y="3060700"/>
            <a:ext cx="0" cy="20891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7" name="Rectangle 17"/>
          <p:cNvSpPr>
            <a:spLocks noChangeArrowheads="1"/>
          </p:cNvSpPr>
          <p:nvPr/>
        </p:nvSpPr>
        <p:spPr bwMode="auto">
          <a:xfrm>
            <a:off x="3995738" y="3068638"/>
            <a:ext cx="2035175" cy="9429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FF"/>
                </a:solidFill>
                <a:latin typeface="Arial" panose="020B0604020202020204" pitchFamily="34" charset="0"/>
              </a:rPr>
              <a:t>Write Miss:</a:t>
            </a:r>
          </a:p>
          <a:p>
            <a:pPr>
              <a:spcBef>
                <a:spcPct val="0"/>
              </a:spcBef>
              <a:buClrTx/>
              <a:buSzTx/>
              <a:buFontTx/>
              <a:buNone/>
            </a:pPr>
            <a:r>
              <a:rPr lang="en-US" altLang="zh-CN" sz="1800" b="1">
                <a:solidFill>
                  <a:srgbClr val="0000FF"/>
                </a:solidFill>
                <a:latin typeface="Arial" panose="020B0604020202020204" pitchFamily="34" charset="0"/>
              </a:rPr>
              <a:t>Data Value Reply</a:t>
            </a:r>
          </a:p>
          <a:p>
            <a:pPr>
              <a:spcBef>
                <a:spcPct val="0"/>
              </a:spcBef>
              <a:buClrTx/>
              <a:buSzTx/>
              <a:buFontTx/>
              <a:buNone/>
            </a:pPr>
            <a:r>
              <a:rPr lang="en-US" altLang="zh-CN" sz="2000" b="1">
                <a:solidFill>
                  <a:srgbClr val="0000FF"/>
                </a:solidFill>
                <a:latin typeface="Arial" panose="020B0604020202020204" pitchFamily="34" charset="0"/>
              </a:rPr>
              <a:t>Sharers = {P};</a:t>
            </a:r>
            <a:r>
              <a:rPr lang="en-US" altLang="zh-CN" sz="2000" b="1">
                <a:solidFill>
                  <a:srgbClr val="DDDDDD"/>
                </a:solidFill>
                <a:latin typeface="Arial" panose="020B0604020202020204" pitchFamily="34" charset="0"/>
              </a:rPr>
              <a:t> </a:t>
            </a:r>
            <a:endParaRPr lang="en-US" altLang="zh-CN" sz="1800" b="1">
              <a:solidFill>
                <a:srgbClr val="DDDDDD"/>
              </a:solidFill>
              <a:latin typeface="Arial" panose="020B0604020202020204" pitchFamily="34" charset="0"/>
            </a:endParaRPr>
          </a:p>
        </p:txBody>
      </p:sp>
      <p:sp>
        <p:nvSpPr>
          <p:cNvPr id="93198" name="Oval 18"/>
          <p:cNvSpPr>
            <a:spLocks noChangeArrowheads="1"/>
          </p:cNvSpPr>
          <p:nvPr/>
        </p:nvSpPr>
        <p:spPr bwMode="auto">
          <a:xfrm>
            <a:off x="32702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grpSp>
        <p:nvGrpSpPr>
          <p:cNvPr id="2" name="Group 28"/>
          <p:cNvGrpSpPr>
            <a:grpSpLocks/>
          </p:cNvGrpSpPr>
          <p:nvPr/>
        </p:nvGrpSpPr>
        <p:grpSpPr bwMode="auto">
          <a:xfrm>
            <a:off x="4267200" y="2927350"/>
            <a:ext cx="4876800" cy="2298700"/>
            <a:chOff x="2688" y="1844"/>
            <a:chExt cx="3072" cy="1448"/>
          </a:xfrm>
        </p:grpSpPr>
        <p:sp>
          <p:nvSpPr>
            <p:cNvPr id="93203" name="Rectangle 10"/>
            <p:cNvSpPr>
              <a:spLocks noChangeArrowheads="1"/>
            </p:cNvSpPr>
            <p:nvPr/>
          </p:nvSpPr>
          <p:spPr bwMode="auto">
            <a:xfrm>
              <a:off x="4059" y="2069"/>
              <a:ext cx="1701" cy="92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FF0000"/>
                  </a:solidFill>
                  <a:latin typeface="Arial" panose="020B0604020202020204" pitchFamily="34" charset="0"/>
                </a:rPr>
                <a:t>Write Miss/ Invalidate: </a:t>
              </a:r>
            </a:p>
            <a:p>
              <a:pPr>
                <a:spcBef>
                  <a:spcPct val="0"/>
                </a:spcBef>
                <a:buClrTx/>
                <a:buSzTx/>
                <a:buFontTx/>
                <a:buNone/>
              </a:pPr>
              <a:r>
                <a:rPr lang="en-US" altLang="zh-CN" sz="1800" b="1">
                  <a:latin typeface="Arial" panose="020B0604020202020204" pitchFamily="34" charset="0"/>
                </a:rPr>
                <a:t>Send Invalidate to R.N;</a:t>
              </a:r>
            </a:p>
            <a:p>
              <a:pPr>
                <a:spcBef>
                  <a:spcPct val="0"/>
                </a:spcBef>
                <a:buClrTx/>
                <a:buSzTx/>
                <a:buFontTx/>
                <a:buNone/>
              </a:pPr>
              <a:r>
                <a:rPr lang="en-US" altLang="zh-CN" sz="1800" b="1">
                  <a:latin typeface="Arial" panose="020B0604020202020204" pitchFamily="34" charset="0"/>
                </a:rPr>
                <a:t>Sharers = {P};</a:t>
              </a:r>
            </a:p>
            <a:p>
              <a:pPr>
                <a:spcBef>
                  <a:spcPct val="0"/>
                </a:spcBef>
                <a:buClrTx/>
                <a:buSzTx/>
                <a:buFontTx/>
                <a:buNone/>
              </a:pPr>
              <a:r>
                <a:rPr lang="en-US" altLang="zh-CN" sz="1800" b="1">
                  <a:latin typeface="Arial" panose="020B0604020202020204" pitchFamily="34" charset="0"/>
                </a:rPr>
                <a:t>(Data Value  Reply) </a:t>
              </a:r>
            </a:p>
            <a:p>
              <a:pPr>
                <a:spcBef>
                  <a:spcPct val="0"/>
                </a:spcBef>
                <a:buClrTx/>
                <a:buSzTx/>
                <a:buFontTx/>
                <a:buNone/>
              </a:pPr>
              <a:endParaRPr lang="en-US" altLang="zh-CN" sz="1800" b="1">
                <a:latin typeface="Arial" panose="020B0604020202020204" pitchFamily="34" charset="0"/>
              </a:endParaRPr>
            </a:p>
          </p:txBody>
        </p:sp>
        <p:sp>
          <p:nvSpPr>
            <p:cNvPr id="93204" name="Line 21"/>
            <p:cNvSpPr>
              <a:spLocks noChangeShapeType="1"/>
            </p:cNvSpPr>
            <p:nvPr/>
          </p:nvSpPr>
          <p:spPr bwMode="auto">
            <a:xfrm flipH="1">
              <a:off x="2688" y="1844"/>
              <a:ext cx="1728" cy="1448"/>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27"/>
          <p:cNvGrpSpPr>
            <a:grpSpLocks/>
          </p:cNvGrpSpPr>
          <p:nvPr/>
        </p:nvGrpSpPr>
        <p:grpSpPr bwMode="auto">
          <a:xfrm>
            <a:off x="6608763" y="676275"/>
            <a:ext cx="2051050" cy="1601788"/>
            <a:chOff x="4163" y="426"/>
            <a:chExt cx="1292" cy="1009"/>
          </a:xfrm>
        </p:grpSpPr>
        <p:sp>
          <p:nvSpPr>
            <p:cNvPr id="93201" name="Freeform 15"/>
            <p:cNvSpPr>
              <a:spLocks/>
            </p:cNvSpPr>
            <p:nvPr/>
          </p:nvSpPr>
          <p:spPr bwMode="auto">
            <a:xfrm>
              <a:off x="4919" y="960"/>
              <a:ext cx="536" cy="475"/>
            </a:xfrm>
            <a:custGeom>
              <a:avLst/>
              <a:gdLst>
                <a:gd name="T0" fmla="*/ 2 w 536"/>
                <a:gd name="T1" fmla="*/ 267 h 475"/>
                <a:gd name="T2" fmla="*/ 0 w 536"/>
                <a:gd name="T3" fmla="*/ 241 h 475"/>
                <a:gd name="T4" fmla="*/ 11 w 536"/>
                <a:gd name="T5" fmla="*/ 218 h 475"/>
                <a:gd name="T6" fmla="*/ 21 w 536"/>
                <a:gd name="T7" fmla="*/ 197 h 475"/>
                <a:gd name="T8" fmla="*/ 29 w 536"/>
                <a:gd name="T9" fmla="*/ 176 h 475"/>
                <a:gd name="T10" fmla="*/ 40 w 536"/>
                <a:gd name="T11" fmla="*/ 152 h 475"/>
                <a:gd name="T12" fmla="*/ 49 w 536"/>
                <a:gd name="T13" fmla="*/ 131 h 475"/>
                <a:gd name="T14" fmla="*/ 59 w 536"/>
                <a:gd name="T15" fmla="*/ 109 h 475"/>
                <a:gd name="T16" fmla="*/ 81 w 536"/>
                <a:gd name="T17" fmla="*/ 92 h 475"/>
                <a:gd name="T18" fmla="*/ 89 w 536"/>
                <a:gd name="T19" fmla="*/ 70 h 475"/>
                <a:gd name="T20" fmla="*/ 111 w 536"/>
                <a:gd name="T21" fmla="*/ 52 h 475"/>
                <a:gd name="T22" fmla="*/ 132 w 536"/>
                <a:gd name="T23" fmla="*/ 36 h 475"/>
                <a:gd name="T24" fmla="*/ 150 w 536"/>
                <a:gd name="T25" fmla="*/ 19 h 475"/>
                <a:gd name="T26" fmla="*/ 179 w 536"/>
                <a:gd name="T27" fmla="*/ 19 h 475"/>
                <a:gd name="T28" fmla="*/ 207 w 536"/>
                <a:gd name="T29" fmla="*/ 18 h 475"/>
                <a:gd name="T30" fmla="*/ 226 w 536"/>
                <a:gd name="T31" fmla="*/ 0 h 475"/>
                <a:gd name="T32" fmla="*/ 249 w 536"/>
                <a:gd name="T33" fmla="*/ 9 h 475"/>
                <a:gd name="T34" fmla="*/ 269 w 536"/>
                <a:gd name="T35" fmla="*/ 19 h 475"/>
                <a:gd name="T36" fmla="*/ 298 w 536"/>
                <a:gd name="T37" fmla="*/ 18 h 475"/>
                <a:gd name="T38" fmla="*/ 324 w 536"/>
                <a:gd name="T39" fmla="*/ 16 h 475"/>
                <a:gd name="T40" fmla="*/ 346 w 536"/>
                <a:gd name="T41" fmla="*/ 27 h 475"/>
                <a:gd name="T42" fmla="*/ 374 w 536"/>
                <a:gd name="T43" fmla="*/ 25 h 475"/>
                <a:gd name="T44" fmla="*/ 400 w 536"/>
                <a:gd name="T45" fmla="*/ 24 h 475"/>
                <a:gd name="T46" fmla="*/ 421 w 536"/>
                <a:gd name="T47" fmla="*/ 35 h 475"/>
                <a:gd name="T48" fmla="*/ 443 w 536"/>
                <a:gd name="T49" fmla="*/ 44 h 475"/>
                <a:gd name="T50" fmla="*/ 461 w 536"/>
                <a:gd name="T51" fmla="*/ 64 h 475"/>
                <a:gd name="T52" fmla="*/ 462 w 536"/>
                <a:gd name="T53" fmla="*/ 91 h 475"/>
                <a:gd name="T54" fmla="*/ 479 w 536"/>
                <a:gd name="T55" fmla="*/ 111 h 475"/>
                <a:gd name="T56" fmla="*/ 496 w 536"/>
                <a:gd name="T57" fmla="*/ 132 h 475"/>
                <a:gd name="T58" fmla="*/ 513 w 536"/>
                <a:gd name="T59" fmla="*/ 153 h 475"/>
                <a:gd name="T60" fmla="*/ 514 w 536"/>
                <a:gd name="T61" fmla="*/ 180 h 475"/>
                <a:gd name="T62" fmla="*/ 532 w 536"/>
                <a:gd name="T63" fmla="*/ 200 h 475"/>
                <a:gd name="T64" fmla="*/ 532 w 536"/>
                <a:gd name="T65" fmla="*/ 227 h 475"/>
                <a:gd name="T66" fmla="*/ 533 w 536"/>
                <a:gd name="T67" fmla="*/ 255 h 475"/>
                <a:gd name="T68" fmla="*/ 535 w 536"/>
                <a:gd name="T69" fmla="*/ 283 h 475"/>
                <a:gd name="T70" fmla="*/ 524 w 536"/>
                <a:gd name="T71" fmla="*/ 302 h 475"/>
                <a:gd name="T72" fmla="*/ 525 w 536"/>
                <a:gd name="T73" fmla="*/ 331 h 475"/>
                <a:gd name="T74" fmla="*/ 506 w 536"/>
                <a:gd name="T75" fmla="*/ 346 h 475"/>
                <a:gd name="T76" fmla="*/ 497 w 536"/>
                <a:gd name="T77" fmla="*/ 369 h 475"/>
                <a:gd name="T78" fmla="*/ 474 w 536"/>
                <a:gd name="T79" fmla="*/ 386 h 475"/>
                <a:gd name="T80" fmla="*/ 464 w 536"/>
                <a:gd name="T81" fmla="*/ 408 h 475"/>
                <a:gd name="T82" fmla="*/ 439 w 536"/>
                <a:gd name="T83" fmla="*/ 436 h 475"/>
                <a:gd name="T84" fmla="*/ 419 w 536"/>
                <a:gd name="T85" fmla="*/ 453 h 475"/>
                <a:gd name="T86" fmla="*/ 399 w 536"/>
                <a:gd name="T87" fmla="*/ 469 h 475"/>
                <a:gd name="T88" fmla="*/ 370 w 536"/>
                <a:gd name="T89" fmla="*/ 471 h 475"/>
                <a:gd name="T90" fmla="*/ 344 w 536"/>
                <a:gd name="T91" fmla="*/ 472 h 475"/>
                <a:gd name="T92" fmla="*/ 317 w 536"/>
                <a:gd name="T93" fmla="*/ 474 h 475"/>
                <a:gd name="T94" fmla="*/ 297 w 536"/>
                <a:gd name="T95" fmla="*/ 464 h 475"/>
                <a:gd name="T96" fmla="*/ 269 w 536"/>
                <a:gd name="T97" fmla="*/ 465 h 475"/>
                <a:gd name="T98" fmla="*/ 247 w 536"/>
                <a:gd name="T99" fmla="*/ 456 h 475"/>
                <a:gd name="T100" fmla="*/ 225 w 536"/>
                <a:gd name="T101" fmla="*/ 473 h 475"/>
                <a:gd name="T102" fmla="*/ 200 w 536"/>
                <a:gd name="T103" fmla="*/ 474 h 475"/>
                <a:gd name="T104" fmla="*/ 178 w 536"/>
                <a:gd name="T105" fmla="*/ 464 h 475"/>
                <a:gd name="T106" fmla="*/ 155 w 536"/>
                <a:gd name="T107" fmla="*/ 455 h 475"/>
                <a:gd name="T108" fmla="*/ 144 w 536"/>
                <a:gd name="T109" fmla="*/ 448 h 47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36"/>
                <a:gd name="T166" fmla="*/ 0 h 475"/>
                <a:gd name="T167" fmla="*/ 536 w 536"/>
                <a:gd name="T168" fmla="*/ 475 h 47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36" h="475">
                  <a:moveTo>
                    <a:pt x="2" y="267"/>
                  </a:moveTo>
                  <a:lnTo>
                    <a:pt x="0" y="241"/>
                  </a:lnTo>
                  <a:lnTo>
                    <a:pt x="11" y="218"/>
                  </a:lnTo>
                  <a:lnTo>
                    <a:pt x="21" y="197"/>
                  </a:lnTo>
                  <a:lnTo>
                    <a:pt x="29" y="176"/>
                  </a:lnTo>
                  <a:lnTo>
                    <a:pt x="40" y="152"/>
                  </a:lnTo>
                  <a:lnTo>
                    <a:pt x="49" y="131"/>
                  </a:lnTo>
                  <a:lnTo>
                    <a:pt x="59" y="109"/>
                  </a:lnTo>
                  <a:lnTo>
                    <a:pt x="81" y="92"/>
                  </a:lnTo>
                  <a:lnTo>
                    <a:pt x="89" y="70"/>
                  </a:lnTo>
                  <a:lnTo>
                    <a:pt x="111" y="52"/>
                  </a:lnTo>
                  <a:lnTo>
                    <a:pt x="132" y="36"/>
                  </a:lnTo>
                  <a:lnTo>
                    <a:pt x="150" y="19"/>
                  </a:lnTo>
                  <a:lnTo>
                    <a:pt x="179" y="19"/>
                  </a:lnTo>
                  <a:lnTo>
                    <a:pt x="207" y="18"/>
                  </a:lnTo>
                  <a:lnTo>
                    <a:pt x="226" y="0"/>
                  </a:lnTo>
                  <a:lnTo>
                    <a:pt x="249" y="9"/>
                  </a:lnTo>
                  <a:lnTo>
                    <a:pt x="269" y="19"/>
                  </a:lnTo>
                  <a:lnTo>
                    <a:pt x="298" y="18"/>
                  </a:lnTo>
                  <a:lnTo>
                    <a:pt x="324" y="16"/>
                  </a:lnTo>
                  <a:lnTo>
                    <a:pt x="346" y="27"/>
                  </a:lnTo>
                  <a:lnTo>
                    <a:pt x="374" y="25"/>
                  </a:lnTo>
                  <a:lnTo>
                    <a:pt x="400" y="24"/>
                  </a:lnTo>
                  <a:lnTo>
                    <a:pt x="421" y="35"/>
                  </a:lnTo>
                  <a:lnTo>
                    <a:pt x="443" y="44"/>
                  </a:lnTo>
                  <a:lnTo>
                    <a:pt x="461" y="64"/>
                  </a:lnTo>
                  <a:lnTo>
                    <a:pt x="462" y="91"/>
                  </a:lnTo>
                  <a:lnTo>
                    <a:pt x="479" y="111"/>
                  </a:lnTo>
                  <a:lnTo>
                    <a:pt x="496" y="132"/>
                  </a:lnTo>
                  <a:lnTo>
                    <a:pt x="513" y="153"/>
                  </a:lnTo>
                  <a:lnTo>
                    <a:pt x="514" y="180"/>
                  </a:lnTo>
                  <a:lnTo>
                    <a:pt x="532" y="200"/>
                  </a:lnTo>
                  <a:lnTo>
                    <a:pt x="532" y="227"/>
                  </a:lnTo>
                  <a:lnTo>
                    <a:pt x="533" y="255"/>
                  </a:lnTo>
                  <a:lnTo>
                    <a:pt x="535" y="283"/>
                  </a:lnTo>
                  <a:lnTo>
                    <a:pt x="524" y="302"/>
                  </a:lnTo>
                  <a:lnTo>
                    <a:pt x="525" y="331"/>
                  </a:lnTo>
                  <a:lnTo>
                    <a:pt x="506" y="346"/>
                  </a:lnTo>
                  <a:lnTo>
                    <a:pt x="497" y="369"/>
                  </a:lnTo>
                  <a:lnTo>
                    <a:pt x="474" y="386"/>
                  </a:lnTo>
                  <a:lnTo>
                    <a:pt x="464" y="408"/>
                  </a:lnTo>
                  <a:lnTo>
                    <a:pt x="439" y="436"/>
                  </a:lnTo>
                  <a:lnTo>
                    <a:pt x="419" y="453"/>
                  </a:lnTo>
                  <a:lnTo>
                    <a:pt x="399" y="469"/>
                  </a:lnTo>
                  <a:lnTo>
                    <a:pt x="370" y="471"/>
                  </a:lnTo>
                  <a:lnTo>
                    <a:pt x="344" y="472"/>
                  </a:lnTo>
                  <a:lnTo>
                    <a:pt x="317" y="474"/>
                  </a:lnTo>
                  <a:lnTo>
                    <a:pt x="297" y="464"/>
                  </a:lnTo>
                  <a:lnTo>
                    <a:pt x="269" y="465"/>
                  </a:lnTo>
                  <a:lnTo>
                    <a:pt x="247" y="456"/>
                  </a:lnTo>
                  <a:lnTo>
                    <a:pt x="225" y="473"/>
                  </a:lnTo>
                  <a:lnTo>
                    <a:pt x="200" y="474"/>
                  </a:lnTo>
                  <a:lnTo>
                    <a:pt x="178" y="464"/>
                  </a:lnTo>
                  <a:lnTo>
                    <a:pt x="155" y="455"/>
                  </a:lnTo>
                  <a:lnTo>
                    <a:pt x="144" y="448"/>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02" name="Rectangle 24"/>
            <p:cNvSpPr>
              <a:spLocks noChangeArrowheads="1"/>
            </p:cNvSpPr>
            <p:nvPr/>
          </p:nvSpPr>
          <p:spPr bwMode="auto">
            <a:xfrm>
              <a:off x="4163" y="426"/>
              <a:ext cx="1282"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Read miss:</a:t>
              </a:r>
              <a:r>
                <a:rPr lang="en-US" altLang="zh-CN" sz="1800" b="1">
                  <a:solidFill>
                    <a:schemeClr val="accent2"/>
                  </a:solidFill>
                  <a:latin typeface="Arial" panose="020B0604020202020204" pitchFamily="34" charset="0"/>
                </a:rPr>
                <a:t> </a:t>
              </a:r>
            </a:p>
            <a:p>
              <a:pPr>
                <a:spcBef>
                  <a:spcPct val="0"/>
                </a:spcBef>
                <a:buClrTx/>
                <a:buSzTx/>
                <a:buFontTx/>
                <a:buNone/>
              </a:pPr>
              <a:r>
                <a:rPr lang="en-US" altLang="zh-CN" sz="1800" b="1">
                  <a:solidFill>
                    <a:srgbClr val="FF0000"/>
                  </a:solidFill>
                  <a:latin typeface="Arial" panose="020B0604020202020204" pitchFamily="34" charset="0"/>
                </a:rPr>
                <a:t>Data Value Reply</a:t>
              </a:r>
            </a:p>
            <a:p>
              <a:pPr>
                <a:spcBef>
                  <a:spcPct val="0"/>
                </a:spcBef>
                <a:buClrTx/>
                <a:buSzTx/>
                <a:buFontTx/>
                <a:buNone/>
              </a:pPr>
              <a:r>
                <a:rPr lang="en-US" altLang="zh-CN" sz="2000" b="1">
                  <a:solidFill>
                    <a:srgbClr val="FF0000"/>
                  </a:solidFill>
                  <a:latin typeface="Arial" panose="020B0604020202020204" pitchFamily="34" charset="0"/>
                </a:rPr>
                <a:t>Sharers += {P};</a:t>
              </a:r>
              <a:endParaRPr lang="en-US" altLang="zh-CN" sz="1800" b="1">
                <a:solidFill>
                  <a:srgbClr val="FF0000"/>
                </a:solidFill>
                <a:latin typeface="Arial" panose="020B0604020202020204" pitchFamily="34" charset="0"/>
              </a:endParaRP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95235" name="Rectangle 2"/>
          <p:cNvSpPr>
            <a:spLocks noGrp="1" noChangeArrowheads="1"/>
          </p:cNvSpPr>
          <p:nvPr>
            <p:ph type="title" idx="4294967295"/>
          </p:nvPr>
        </p:nvSpPr>
        <p:spPr>
          <a:xfrm>
            <a:off x="1976438" y="26988"/>
            <a:ext cx="7167562" cy="558800"/>
          </a:xfrm>
        </p:spPr>
        <p:txBody>
          <a:bodyPr lIns="90487" tIns="44450" rIns="90487" bIns="44450"/>
          <a:lstStyle/>
          <a:p>
            <a:pPr eaLnBrk="1" hangingPunct="1"/>
            <a:r>
              <a:rPr lang="en-US" altLang="zh-CN" u="sng" smtClean="0"/>
              <a:t>Directory </a:t>
            </a:r>
            <a:r>
              <a:rPr lang="en-US" altLang="zh-CN" smtClean="0"/>
              <a:t>State Machine</a:t>
            </a:r>
          </a:p>
        </p:txBody>
      </p:sp>
      <p:sp>
        <p:nvSpPr>
          <p:cNvPr id="95236" name="Rectangle 3"/>
          <p:cNvSpPr>
            <a:spLocks noGrp="1" noChangeArrowheads="1"/>
          </p:cNvSpPr>
          <p:nvPr>
            <p:ph type="body" idx="4294967295"/>
          </p:nvPr>
        </p:nvSpPr>
        <p:spPr>
          <a:xfrm>
            <a:off x="0" y="1341438"/>
            <a:ext cx="3352800" cy="1828800"/>
          </a:xfrm>
          <a:prstGeom prst="rect">
            <a:avLst/>
          </a:prstGeom>
        </p:spPr>
        <p:txBody>
          <a:bodyPr lIns="90487" tIns="44450" rIns="90487" bIns="44450"/>
          <a:lstStyle/>
          <a:p>
            <a:pPr eaLnBrk="1" hangingPunct="1">
              <a:lnSpc>
                <a:spcPct val="90000"/>
              </a:lnSpc>
            </a:pPr>
            <a:r>
              <a:rPr lang="en-US" altLang="zh-CN" sz="2000" smtClean="0"/>
              <a:t>State machine</a:t>
            </a:r>
            <a:br>
              <a:rPr lang="en-US" altLang="zh-CN" sz="2000" smtClean="0"/>
            </a:br>
            <a:r>
              <a:rPr lang="en-US" altLang="zh-CN" sz="2000" smtClean="0"/>
              <a:t>for </a:t>
            </a:r>
            <a:r>
              <a:rPr lang="en-US" altLang="zh-CN" sz="2000" i="1" u="sng" smtClean="0">
                <a:solidFill>
                  <a:srgbClr val="0000FF"/>
                </a:solidFill>
              </a:rPr>
              <a:t>Directory</a:t>
            </a:r>
            <a:r>
              <a:rPr lang="en-US" altLang="zh-CN" sz="2000" i="1" u="sng" smtClean="0">
                <a:solidFill>
                  <a:schemeClr val="accent1"/>
                </a:solidFill>
              </a:rPr>
              <a:t> </a:t>
            </a:r>
            <a:r>
              <a:rPr lang="en-US" altLang="zh-CN" sz="2000" smtClean="0"/>
              <a:t>requests for each </a:t>
            </a:r>
            <a:br>
              <a:rPr lang="en-US" altLang="zh-CN" sz="2000" smtClean="0"/>
            </a:br>
            <a:r>
              <a:rPr lang="en-US" altLang="zh-CN" sz="2000" u="sng" smtClean="0">
                <a:solidFill>
                  <a:srgbClr val="FF0000"/>
                </a:solidFill>
              </a:rPr>
              <a:t>memory block</a:t>
            </a:r>
          </a:p>
          <a:p>
            <a:pPr eaLnBrk="1" hangingPunct="1">
              <a:lnSpc>
                <a:spcPct val="90000"/>
              </a:lnSpc>
            </a:pPr>
            <a:r>
              <a:rPr lang="en-US" altLang="zh-CN" sz="2000" smtClean="0"/>
              <a:t>Uncached state</a:t>
            </a:r>
            <a:br>
              <a:rPr lang="en-US" altLang="zh-CN" sz="2000" smtClean="0"/>
            </a:br>
            <a:r>
              <a:rPr lang="en-US" altLang="zh-CN" sz="2000" smtClean="0"/>
              <a:t>if in memory</a:t>
            </a:r>
          </a:p>
        </p:txBody>
      </p:sp>
      <p:sp>
        <p:nvSpPr>
          <p:cNvPr id="95237" name="Rectangle 5"/>
          <p:cNvSpPr>
            <a:spLocks noChangeArrowheads="1"/>
          </p:cNvSpPr>
          <p:nvPr/>
        </p:nvSpPr>
        <p:spPr bwMode="auto">
          <a:xfrm>
            <a:off x="2800350" y="1390650"/>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5238" name="Rectangle 6"/>
          <p:cNvSpPr>
            <a:spLocks noChangeArrowheads="1"/>
          </p:cNvSpPr>
          <p:nvPr/>
        </p:nvSpPr>
        <p:spPr bwMode="auto">
          <a:xfrm>
            <a:off x="3370263" y="2200275"/>
            <a:ext cx="1222375" cy="3762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Uncached</a:t>
            </a:r>
          </a:p>
        </p:txBody>
      </p:sp>
      <p:sp>
        <p:nvSpPr>
          <p:cNvPr id="95239" name="Rectangle 7"/>
          <p:cNvSpPr>
            <a:spLocks noChangeArrowheads="1"/>
          </p:cNvSpPr>
          <p:nvPr/>
        </p:nvSpPr>
        <p:spPr bwMode="auto">
          <a:xfrm>
            <a:off x="6742113" y="2028825"/>
            <a:ext cx="1301750" cy="650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 only)</a:t>
            </a:r>
          </a:p>
        </p:txBody>
      </p:sp>
      <p:sp>
        <p:nvSpPr>
          <p:cNvPr id="95240" name="Rectangle 8"/>
          <p:cNvSpPr>
            <a:spLocks noChangeArrowheads="1"/>
          </p:cNvSpPr>
          <p:nvPr/>
        </p:nvSpPr>
        <p:spPr bwMode="auto">
          <a:xfrm>
            <a:off x="3328988" y="5400675"/>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95241" name="Rectangle 9"/>
          <p:cNvSpPr>
            <a:spLocks noChangeArrowheads="1"/>
          </p:cNvSpPr>
          <p:nvPr/>
        </p:nvSpPr>
        <p:spPr bwMode="auto">
          <a:xfrm>
            <a:off x="4684713" y="1285875"/>
            <a:ext cx="2009775" cy="14620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FF"/>
                </a:solidFill>
                <a:latin typeface="Arial" panose="020B0604020202020204" pitchFamily="34" charset="0"/>
              </a:rPr>
              <a:t>Read miss:</a:t>
            </a:r>
          </a:p>
          <a:p>
            <a:pPr>
              <a:spcBef>
                <a:spcPct val="0"/>
              </a:spcBef>
              <a:buClrTx/>
              <a:buSzTx/>
              <a:buFontTx/>
              <a:buNone/>
            </a:pPr>
            <a:r>
              <a:rPr lang="en-US" altLang="zh-CN" sz="1800" b="1">
                <a:solidFill>
                  <a:srgbClr val="0000FF"/>
                </a:solidFill>
                <a:latin typeface="Arial" panose="020B0604020202020204" pitchFamily="34" charset="0"/>
              </a:rPr>
              <a:t>Sharers = {P}</a:t>
            </a:r>
          </a:p>
          <a:p>
            <a:pPr>
              <a:spcBef>
                <a:spcPct val="0"/>
              </a:spcBef>
              <a:buClrTx/>
              <a:buSzTx/>
              <a:buFontTx/>
              <a:buNone/>
            </a:pPr>
            <a:r>
              <a:rPr lang="en-US" altLang="zh-CN" sz="1800" b="1">
                <a:solidFill>
                  <a:srgbClr val="0000FF"/>
                </a:solidFill>
                <a:latin typeface="Arial" panose="020B0604020202020204" pitchFamily="34" charset="0"/>
              </a:rPr>
              <a:t>send Data Value </a:t>
            </a:r>
          </a:p>
          <a:p>
            <a:pPr>
              <a:spcBef>
                <a:spcPct val="0"/>
              </a:spcBef>
              <a:buClrTx/>
              <a:buSzTx/>
              <a:buFontTx/>
              <a:buNone/>
            </a:pPr>
            <a:r>
              <a:rPr lang="en-US" altLang="zh-CN" sz="1800" b="1">
                <a:solidFill>
                  <a:srgbClr val="0000FF"/>
                </a:solidFill>
                <a:latin typeface="Arial" panose="020B0604020202020204" pitchFamily="34" charset="0"/>
              </a:rPr>
              <a:t>Reply</a:t>
            </a:r>
          </a:p>
          <a:p>
            <a:pPr>
              <a:spcBef>
                <a:spcPct val="0"/>
              </a:spcBef>
              <a:buClrTx/>
              <a:buSzTx/>
              <a:buFontTx/>
              <a:buNone/>
            </a:pPr>
            <a:endParaRPr lang="en-US" altLang="zh-CN" sz="1800" b="1">
              <a:solidFill>
                <a:srgbClr val="0000FF"/>
              </a:solidFill>
              <a:latin typeface="Arial" panose="020B0604020202020204" pitchFamily="34" charset="0"/>
            </a:endParaRPr>
          </a:p>
        </p:txBody>
      </p:sp>
      <p:sp>
        <p:nvSpPr>
          <p:cNvPr id="95242" name="Rectangle 10"/>
          <p:cNvSpPr>
            <a:spLocks noChangeArrowheads="1"/>
          </p:cNvSpPr>
          <p:nvPr/>
        </p:nvSpPr>
        <p:spPr bwMode="auto">
          <a:xfrm>
            <a:off x="6616700" y="3209925"/>
            <a:ext cx="2527300" cy="14620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FF"/>
                </a:solidFill>
                <a:latin typeface="Arial" panose="020B0604020202020204" pitchFamily="34" charset="0"/>
              </a:rPr>
              <a:t>Write Miss/Invalid: </a:t>
            </a:r>
          </a:p>
          <a:p>
            <a:pPr>
              <a:spcBef>
                <a:spcPct val="0"/>
              </a:spcBef>
              <a:buClrTx/>
              <a:buSzTx/>
              <a:buFontTx/>
              <a:buNone/>
            </a:pPr>
            <a:r>
              <a:rPr lang="en-US" altLang="zh-CN" sz="1800" b="1">
                <a:solidFill>
                  <a:srgbClr val="0000FF"/>
                </a:solidFill>
                <a:latin typeface="Arial" panose="020B0604020202020204" pitchFamily="34" charset="0"/>
              </a:rPr>
              <a:t>Invalidate ;</a:t>
            </a:r>
          </a:p>
          <a:p>
            <a:pPr>
              <a:spcBef>
                <a:spcPct val="0"/>
              </a:spcBef>
              <a:buClrTx/>
              <a:buSzTx/>
              <a:buFontTx/>
              <a:buNone/>
            </a:pPr>
            <a:r>
              <a:rPr lang="en-US" altLang="zh-CN" sz="1800" b="1">
                <a:solidFill>
                  <a:srgbClr val="0000FF"/>
                </a:solidFill>
                <a:latin typeface="Arial" panose="020B0604020202020204" pitchFamily="34" charset="0"/>
              </a:rPr>
              <a:t>Sharers = {P};</a:t>
            </a:r>
          </a:p>
          <a:p>
            <a:pPr>
              <a:spcBef>
                <a:spcPct val="0"/>
              </a:spcBef>
              <a:buClrTx/>
              <a:buSzTx/>
              <a:buFontTx/>
              <a:buNone/>
            </a:pPr>
            <a:r>
              <a:rPr lang="en-US" altLang="zh-CN" sz="1800" b="1">
                <a:solidFill>
                  <a:srgbClr val="0000FF"/>
                </a:solidFill>
                <a:latin typeface="Arial" panose="020B0604020202020204" pitchFamily="34" charset="0"/>
              </a:rPr>
              <a:t>Data Value  Reply</a:t>
            </a:r>
            <a:r>
              <a:rPr lang="en-US" altLang="zh-CN" sz="1800" b="1">
                <a:solidFill>
                  <a:srgbClr val="DDDDDD"/>
                </a:solidFill>
                <a:latin typeface="Arial" panose="020B0604020202020204" pitchFamily="34" charset="0"/>
              </a:rPr>
              <a:t> </a:t>
            </a:r>
          </a:p>
          <a:p>
            <a:pPr>
              <a:spcBef>
                <a:spcPct val="0"/>
              </a:spcBef>
              <a:buClrTx/>
              <a:buSzTx/>
              <a:buFontTx/>
              <a:buNone/>
            </a:pPr>
            <a:endParaRPr lang="en-US" altLang="zh-CN" sz="1800" b="1">
              <a:solidFill>
                <a:srgbClr val="DDDDDD"/>
              </a:solidFill>
              <a:latin typeface="Arial" panose="020B0604020202020204" pitchFamily="34" charset="0"/>
            </a:endParaRPr>
          </a:p>
        </p:txBody>
      </p:sp>
      <p:sp>
        <p:nvSpPr>
          <p:cNvPr id="95243" name="Oval 11"/>
          <p:cNvSpPr>
            <a:spLocks noChangeArrowheads="1"/>
          </p:cNvSpPr>
          <p:nvPr/>
        </p:nvSpPr>
        <p:spPr bwMode="auto">
          <a:xfrm>
            <a:off x="66611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5244" name="Oval 12"/>
          <p:cNvSpPr>
            <a:spLocks noChangeArrowheads="1"/>
          </p:cNvSpPr>
          <p:nvPr/>
        </p:nvSpPr>
        <p:spPr bwMode="auto">
          <a:xfrm>
            <a:off x="3270250" y="519430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5245" name="Line 13"/>
          <p:cNvSpPr>
            <a:spLocks noChangeShapeType="1"/>
          </p:cNvSpPr>
          <p:nvPr/>
        </p:nvSpPr>
        <p:spPr bwMode="auto">
          <a:xfrm>
            <a:off x="4699000" y="2457450"/>
            <a:ext cx="197485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6" name="Line 14"/>
          <p:cNvSpPr>
            <a:spLocks noChangeShapeType="1"/>
          </p:cNvSpPr>
          <p:nvPr/>
        </p:nvSpPr>
        <p:spPr bwMode="auto">
          <a:xfrm>
            <a:off x="3943350" y="3060700"/>
            <a:ext cx="0" cy="20891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7" name="Freeform 15"/>
          <p:cNvSpPr>
            <a:spLocks/>
          </p:cNvSpPr>
          <p:nvPr/>
        </p:nvSpPr>
        <p:spPr bwMode="auto">
          <a:xfrm>
            <a:off x="7808913" y="1524000"/>
            <a:ext cx="850900" cy="754063"/>
          </a:xfrm>
          <a:custGeom>
            <a:avLst/>
            <a:gdLst>
              <a:gd name="T0" fmla="*/ 2147483646 w 536"/>
              <a:gd name="T1" fmla="*/ 2147483646 h 475"/>
              <a:gd name="T2" fmla="*/ 0 w 536"/>
              <a:gd name="T3" fmla="*/ 2147483646 h 475"/>
              <a:gd name="T4" fmla="*/ 2147483646 w 536"/>
              <a:gd name="T5" fmla="*/ 2147483646 h 475"/>
              <a:gd name="T6" fmla="*/ 2147483646 w 536"/>
              <a:gd name="T7" fmla="*/ 2147483646 h 475"/>
              <a:gd name="T8" fmla="*/ 2147483646 w 536"/>
              <a:gd name="T9" fmla="*/ 2147483646 h 475"/>
              <a:gd name="T10" fmla="*/ 2147483646 w 536"/>
              <a:gd name="T11" fmla="*/ 2147483646 h 475"/>
              <a:gd name="T12" fmla="*/ 2147483646 w 536"/>
              <a:gd name="T13" fmla="*/ 2147483646 h 475"/>
              <a:gd name="T14" fmla="*/ 2147483646 w 536"/>
              <a:gd name="T15" fmla="*/ 2147483646 h 475"/>
              <a:gd name="T16" fmla="*/ 2147483646 w 536"/>
              <a:gd name="T17" fmla="*/ 2147483646 h 475"/>
              <a:gd name="T18" fmla="*/ 2147483646 w 536"/>
              <a:gd name="T19" fmla="*/ 2147483646 h 475"/>
              <a:gd name="T20" fmla="*/ 2147483646 w 536"/>
              <a:gd name="T21" fmla="*/ 2147483646 h 475"/>
              <a:gd name="T22" fmla="*/ 2147483646 w 536"/>
              <a:gd name="T23" fmla="*/ 2147483646 h 475"/>
              <a:gd name="T24" fmla="*/ 2147483646 w 536"/>
              <a:gd name="T25" fmla="*/ 2147483646 h 475"/>
              <a:gd name="T26" fmla="*/ 2147483646 w 536"/>
              <a:gd name="T27" fmla="*/ 2147483646 h 475"/>
              <a:gd name="T28" fmla="*/ 2147483646 w 536"/>
              <a:gd name="T29" fmla="*/ 2147483646 h 475"/>
              <a:gd name="T30" fmla="*/ 2147483646 w 536"/>
              <a:gd name="T31" fmla="*/ 0 h 475"/>
              <a:gd name="T32" fmla="*/ 2147483646 w 536"/>
              <a:gd name="T33" fmla="*/ 2147483646 h 475"/>
              <a:gd name="T34" fmla="*/ 2147483646 w 536"/>
              <a:gd name="T35" fmla="*/ 2147483646 h 475"/>
              <a:gd name="T36" fmla="*/ 2147483646 w 536"/>
              <a:gd name="T37" fmla="*/ 2147483646 h 475"/>
              <a:gd name="T38" fmla="*/ 2147483646 w 536"/>
              <a:gd name="T39" fmla="*/ 2147483646 h 475"/>
              <a:gd name="T40" fmla="*/ 2147483646 w 536"/>
              <a:gd name="T41" fmla="*/ 2147483646 h 475"/>
              <a:gd name="T42" fmla="*/ 2147483646 w 536"/>
              <a:gd name="T43" fmla="*/ 2147483646 h 475"/>
              <a:gd name="T44" fmla="*/ 2147483646 w 536"/>
              <a:gd name="T45" fmla="*/ 2147483646 h 475"/>
              <a:gd name="T46" fmla="*/ 2147483646 w 536"/>
              <a:gd name="T47" fmla="*/ 2147483646 h 475"/>
              <a:gd name="T48" fmla="*/ 2147483646 w 536"/>
              <a:gd name="T49" fmla="*/ 2147483646 h 475"/>
              <a:gd name="T50" fmla="*/ 2147483646 w 536"/>
              <a:gd name="T51" fmla="*/ 2147483646 h 475"/>
              <a:gd name="T52" fmla="*/ 2147483646 w 536"/>
              <a:gd name="T53" fmla="*/ 2147483646 h 475"/>
              <a:gd name="T54" fmla="*/ 2147483646 w 536"/>
              <a:gd name="T55" fmla="*/ 2147483646 h 475"/>
              <a:gd name="T56" fmla="*/ 2147483646 w 536"/>
              <a:gd name="T57" fmla="*/ 2147483646 h 475"/>
              <a:gd name="T58" fmla="*/ 2147483646 w 536"/>
              <a:gd name="T59" fmla="*/ 2147483646 h 475"/>
              <a:gd name="T60" fmla="*/ 2147483646 w 536"/>
              <a:gd name="T61" fmla="*/ 2147483646 h 475"/>
              <a:gd name="T62" fmla="*/ 2147483646 w 536"/>
              <a:gd name="T63" fmla="*/ 2147483646 h 475"/>
              <a:gd name="T64" fmla="*/ 2147483646 w 536"/>
              <a:gd name="T65" fmla="*/ 2147483646 h 475"/>
              <a:gd name="T66" fmla="*/ 2147483646 w 536"/>
              <a:gd name="T67" fmla="*/ 2147483646 h 475"/>
              <a:gd name="T68" fmla="*/ 2147483646 w 536"/>
              <a:gd name="T69" fmla="*/ 2147483646 h 475"/>
              <a:gd name="T70" fmla="*/ 2147483646 w 536"/>
              <a:gd name="T71" fmla="*/ 2147483646 h 475"/>
              <a:gd name="T72" fmla="*/ 2147483646 w 536"/>
              <a:gd name="T73" fmla="*/ 2147483646 h 475"/>
              <a:gd name="T74" fmla="*/ 2147483646 w 536"/>
              <a:gd name="T75" fmla="*/ 2147483646 h 475"/>
              <a:gd name="T76" fmla="*/ 2147483646 w 536"/>
              <a:gd name="T77" fmla="*/ 2147483646 h 475"/>
              <a:gd name="T78" fmla="*/ 2147483646 w 536"/>
              <a:gd name="T79" fmla="*/ 2147483646 h 475"/>
              <a:gd name="T80" fmla="*/ 2147483646 w 536"/>
              <a:gd name="T81" fmla="*/ 2147483646 h 475"/>
              <a:gd name="T82" fmla="*/ 2147483646 w 536"/>
              <a:gd name="T83" fmla="*/ 2147483646 h 475"/>
              <a:gd name="T84" fmla="*/ 2147483646 w 536"/>
              <a:gd name="T85" fmla="*/ 2147483646 h 475"/>
              <a:gd name="T86" fmla="*/ 2147483646 w 536"/>
              <a:gd name="T87" fmla="*/ 2147483646 h 475"/>
              <a:gd name="T88" fmla="*/ 2147483646 w 536"/>
              <a:gd name="T89" fmla="*/ 2147483646 h 475"/>
              <a:gd name="T90" fmla="*/ 2147483646 w 536"/>
              <a:gd name="T91" fmla="*/ 2147483646 h 475"/>
              <a:gd name="T92" fmla="*/ 2147483646 w 536"/>
              <a:gd name="T93" fmla="*/ 2147483646 h 475"/>
              <a:gd name="T94" fmla="*/ 2147483646 w 536"/>
              <a:gd name="T95" fmla="*/ 2147483646 h 475"/>
              <a:gd name="T96" fmla="*/ 2147483646 w 536"/>
              <a:gd name="T97" fmla="*/ 2147483646 h 475"/>
              <a:gd name="T98" fmla="*/ 2147483646 w 536"/>
              <a:gd name="T99" fmla="*/ 2147483646 h 475"/>
              <a:gd name="T100" fmla="*/ 2147483646 w 536"/>
              <a:gd name="T101" fmla="*/ 2147483646 h 475"/>
              <a:gd name="T102" fmla="*/ 2147483646 w 536"/>
              <a:gd name="T103" fmla="*/ 2147483646 h 475"/>
              <a:gd name="T104" fmla="*/ 2147483646 w 536"/>
              <a:gd name="T105" fmla="*/ 2147483646 h 475"/>
              <a:gd name="T106" fmla="*/ 2147483646 w 536"/>
              <a:gd name="T107" fmla="*/ 2147483646 h 475"/>
              <a:gd name="T108" fmla="*/ 2147483646 w 536"/>
              <a:gd name="T109" fmla="*/ 2147483646 h 47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36"/>
              <a:gd name="T166" fmla="*/ 0 h 475"/>
              <a:gd name="T167" fmla="*/ 536 w 536"/>
              <a:gd name="T168" fmla="*/ 475 h 47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36" h="475">
                <a:moveTo>
                  <a:pt x="2" y="267"/>
                </a:moveTo>
                <a:lnTo>
                  <a:pt x="0" y="241"/>
                </a:lnTo>
                <a:lnTo>
                  <a:pt x="11" y="218"/>
                </a:lnTo>
                <a:lnTo>
                  <a:pt x="21" y="197"/>
                </a:lnTo>
                <a:lnTo>
                  <a:pt x="29" y="176"/>
                </a:lnTo>
                <a:lnTo>
                  <a:pt x="40" y="152"/>
                </a:lnTo>
                <a:lnTo>
                  <a:pt x="49" y="131"/>
                </a:lnTo>
                <a:lnTo>
                  <a:pt x="59" y="109"/>
                </a:lnTo>
                <a:lnTo>
                  <a:pt x="81" y="92"/>
                </a:lnTo>
                <a:lnTo>
                  <a:pt x="89" y="70"/>
                </a:lnTo>
                <a:lnTo>
                  <a:pt x="111" y="52"/>
                </a:lnTo>
                <a:lnTo>
                  <a:pt x="132" y="36"/>
                </a:lnTo>
                <a:lnTo>
                  <a:pt x="150" y="19"/>
                </a:lnTo>
                <a:lnTo>
                  <a:pt x="179" y="19"/>
                </a:lnTo>
                <a:lnTo>
                  <a:pt x="207" y="18"/>
                </a:lnTo>
                <a:lnTo>
                  <a:pt x="226" y="0"/>
                </a:lnTo>
                <a:lnTo>
                  <a:pt x="249" y="9"/>
                </a:lnTo>
                <a:lnTo>
                  <a:pt x="269" y="19"/>
                </a:lnTo>
                <a:lnTo>
                  <a:pt x="298" y="18"/>
                </a:lnTo>
                <a:lnTo>
                  <a:pt x="324" y="16"/>
                </a:lnTo>
                <a:lnTo>
                  <a:pt x="346" y="27"/>
                </a:lnTo>
                <a:lnTo>
                  <a:pt x="374" y="25"/>
                </a:lnTo>
                <a:lnTo>
                  <a:pt x="400" y="24"/>
                </a:lnTo>
                <a:lnTo>
                  <a:pt x="421" y="35"/>
                </a:lnTo>
                <a:lnTo>
                  <a:pt x="443" y="44"/>
                </a:lnTo>
                <a:lnTo>
                  <a:pt x="461" y="64"/>
                </a:lnTo>
                <a:lnTo>
                  <a:pt x="462" y="91"/>
                </a:lnTo>
                <a:lnTo>
                  <a:pt x="479" y="111"/>
                </a:lnTo>
                <a:lnTo>
                  <a:pt x="496" y="132"/>
                </a:lnTo>
                <a:lnTo>
                  <a:pt x="513" y="153"/>
                </a:lnTo>
                <a:lnTo>
                  <a:pt x="514" y="180"/>
                </a:lnTo>
                <a:lnTo>
                  <a:pt x="532" y="200"/>
                </a:lnTo>
                <a:lnTo>
                  <a:pt x="532" y="227"/>
                </a:lnTo>
                <a:lnTo>
                  <a:pt x="533" y="255"/>
                </a:lnTo>
                <a:lnTo>
                  <a:pt x="535" y="283"/>
                </a:lnTo>
                <a:lnTo>
                  <a:pt x="524" y="302"/>
                </a:lnTo>
                <a:lnTo>
                  <a:pt x="525" y="331"/>
                </a:lnTo>
                <a:lnTo>
                  <a:pt x="506" y="346"/>
                </a:lnTo>
                <a:lnTo>
                  <a:pt x="497" y="369"/>
                </a:lnTo>
                <a:lnTo>
                  <a:pt x="474" y="386"/>
                </a:lnTo>
                <a:lnTo>
                  <a:pt x="464" y="408"/>
                </a:lnTo>
                <a:lnTo>
                  <a:pt x="439" y="436"/>
                </a:lnTo>
                <a:lnTo>
                  <a:pt x="419" y="453"/>
                </a:lnTo>
                <a:lnTo>
                  <a:pt x="399" y="469"/>
                </a:lnTo>
                <a:lnTo>
                  <a:pt x="370" y="471"/>
                </a:lnTo>
                <a:lnTo>
                  <a:pt x="344" y="472"/>
                </a:lnTo>
                <a:lnTo>
                  <a:pt x="317" y="474"/>
                </a:lnTo>
                <a:lnTo>
                  <a:pt x="297" y="464"/>
                </a:lnTo>
                <a:lnTo>
                  <a:pt x="269" y="465"/>
                </a:lnTo>
                <a:lnTo>
                  <a:pt x="247" y="456"/>
                </a:lnTo>
                <a:lnTo>
                  <a:pt x="225" y="473"/>
                </a:lnTo>
                <a:lnTo>
                  <a:pt x="200" y="474"/>
                </a:lnTo>
                <a:lnTo>
                  <a:pt x="178" y="464"/>
                </a:lnTo>
                <a:lnTo>
                  <a:pt x="155" y="455"/>
                </a:lnTo>
                <a:lnTo>
                  <a:pt x="144" y="448"/>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48" name="Rectangle 17"/>
          <p:cNvSpPr>
            <a:spLocks noChangeArrowheads="1"/>
          </p:cNvSpPr>
          <p:nvPr/>
        </p:nvSpPr>
        <p:spPr bwMode="auto">
          <a:xfrm>
            <a:off x="3995738" y="3068638"/>
            <a:ext cx="2035175" cy="9429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FF"/>
                </a:solidFill>
                <a:latin typeface="Arial" panose="020B0604020202020204" pitchFamily="34" charset="0"/>
              </a:rPr>
              <a:t>Write Miss:</a:t>
            </a:r>
          </a:p>
          <a:p>
            <a:pPr>
              <a:spcBef>
                <a:spcPct val="0"/>
              </a:spcBef>
              <a:buClrTx/>
              <a:buSzTx/>
              <a:buFontTx/>
              <a:buNone/>
            </a:pPr>
            <a:r>
              <a:rPr lang="en-US" altLang="zh-CN" sz="1800" b="1">
                <a:solidFill>
                  <a:srgbClr val="0000FF"/>
                </a:solidFill>
                <a:latin typeface="Arial" panose="020B0604020202020204" pitchFamily="34" charset="0"/>
              </a:rPr>
              <a:t>Data Value Reply</a:t>
            </a:r>
          </a:p>
          <a:p>
            <a:pPr>
              <a:spcBef>
                <a:spcPct val="0"/>
              </a:spcBef>
              <a:buClrTx/>
              <a:buSzTx/>
              <a:buFontTx/>
              <a:buNone/>
            </a:pPr>
            <a:r>
              <a:rPr lang="en-US" altLang="zh-CN" sz="2000" b="1">
                <a:solidFill>
                  <a:srgbClr val="0000FF"/>
                </a:solidFill>
                <a:latin typeface="Arial" panose="020B0604020202020204" pitchFamily="34" charset="0"/>
              </a:rPr>
              <a:t>Sharers = {P};</a:t>
            </a:r>
            <a:r>
              <a:rPr lang="en-US" altLang="zh-CN" sz="2000" b="1">
                <a:solidFill>
                  <a:srgbClr val="FF0000"/>
                </a:solidFill>
                <a:latin typeface="Arial" panose="020B0604020202020204" pitchFamily="34" charset="0"/>
              </a:rPr>
              <a:t> </a:t>
            </a:r>
            <a:endParaRPr lang="en-US" altLang="zh-CN" sz="1800" b="1">
              <a:solidFill>
                <a:srgbClr val="FF0000"/>
              </a:solidFill>
              <a:latin typeface="Arial" panose="020B0604020202020204" pitchFamily="34" charset="0"/>
            </a:endParaRPr>
          </a:p>
        </p:txBody>
      </p:sp>
      <p:sp>
        <p:nvSpPr>
          <p:cNvPr id="95249" name="Oval 18"/>
          <p:cNvSpPr>
            <a:spLocks noChangeArrowheads="1"/>
          </p:cNvSpPr>
          <p:nvPr/>
        </p:nvSpPr>
        <p:spPr bwMode="auto">
          <a:xfrm>
            <a:off x="32702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grpSp>
        <p:nvGrpSpPr>
          <p:cNvPr id="2" name="Group 28"/>
          <p:cNvGrpSpPr>
            <a:grpSpLocks/>
          </p:cNvGrpSpPr>
          <p:nvPr/>
        </p:nvGrpSpPr>
        <p:grpSpPr bwMode="auto">
          <a:xfrm>
            <a:off x="1782763" y="3003550"/>
            <a:ext cx="1912937" cy="2222500"/>
            <a:chOff x="1123" y="1892"/>
            <a:chExt cx="1205" cy="1400"/>
          </a:xfrm>
        </p:grpSpPr>
        <p:sp>
          <p:nvSpPr>
            <p:cNvPr id="95259" name="Rectangle 4"/>
            <p:cNvSpPr>
              <a:spLocks noChangeArrowheads="1"/>
            </p:cNvSpPr>
            <p:nvPr/>
          </p:nvSpPr>
          <p:spPr bwMode="auto">
            <a:xfrm>
              <a:off x="1123" y="2214"/>
              <a:ext cx="1194"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800">
                  <a:solidFill>
                    <a:srgbClr val="FF0000"/>
                  </a:solidFill>
                  <a:latin typeface="Arial" panose="020B0604020202020204" pitchFamily="34" charset="0"/>
                </a:rPr>
                <a:t>Data Write Back:</a:t>
              </a:r>
            </a:p>
            <a:p>
              <a:pPr algn="r">
                <a:spcBef>
                  <a:spcPct val="0"/>
                </a:spcBef>
                <a:buClrTx/>
                <a:buSzTx/>
                <a:buFontTx/>
                <a:buNone/>
              </a:pPr>
              <a:r>
                <a:rPr lang="en-US" altLang="zh-CN" sz="1800" b="1">
                  <a:latin typeface="Arial" panose="020B0604020202020204" pitchFamily="34" charset="0"/>
                </a:rPr>
                <a:t>Sharers = {}</a:t>
              </a:r>
            </a:p>
            <a:p>
              <a:pPr algn="r">
                <a:spcBef>
                  <a:spcPct val="0"/>
                </a:spcBef>
                <a:buClrTx/>
                <a:buSzTx/>
                <a:buFontTx/>
                <a:buNone/>
              </a:pPr>
              <a:endParaRPr lang="en-US" altLang="zh-CN" sz="1800" b="1" i="1">
                <a:latin typeface="Arial" panose="020B0604020202020204" pitchFamily="34" charset="0"/>
              </a:endParaRPr>
            </a:p>
          </p:txBody>
        </p:sp>
        <p:sp>
          <p:nvSpPr>
            <p:cNvPr id="95260" name="Line 20"/>
            <p:cNvSpPr>
              <a:spLocks noChangeShapeType="1"/>
            </p:cNvSpPr>
            <p:nvPr/>
          </p:nvSpPr>
          <p:spPr bwMode="auto">
            <a:xfrm>
              <a:off x="2328" y="1892"/>
              <a:ext cx="0" cy="14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5251" name="Line 21"/>
          <p:cNvSpPr>
            <a:spLocks noChangeShapeType="1"/>
          </p:cNvSpPr>
          <p:nvPr/>
        </p:nvSpPr>
        <p:spPr bwMode="auto">
          <a:xfrm flipH="1">
            <a:off x="4267200" y="2927350"/>
            <a:ext cx="2743200" cy="22987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 name="Group 27"/>
          <p:cNvGrpSpPr>
            <a:grpSpLocks/>
          </p:cNvGrpSpPr>
          <p:nvPr/>
        </p:nvGrpSpPr>
        <p:grpSpPr bwMode="auto">
          <a:xfrm>
            <a:off x="4610100" y="2774950"/>
            <a:ext cx="3235325" cy="3500438"/>
            <a:chOff x="2904" y="1748"/>
            <a:chExt cx="2038" cy="2205"/>
          </a:xfrm>
        </p:grpSpPr>
        <p:sp>
          <p:nvSpPr>
            <p:cNvPr id="95257" name="Line 22"/>
            <p:cNvSpPr>
              <a:spLocks noChangeShapeType="1"/>
            </p:cNvSpPr>
            <p:nvPr/>
          </p:nvSpPr>
          <p:spPr bwMode="auto">
            <a:xfrm flipH="1">
              <a:off x="2904" y="1748"/>
              <a:ext cx="1332" cy="1724"/>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8" name="Rectangle 23"/>
            <p:cNvSpPr>
              <a:spLocks noChangeArrowheads="1"/>
            </p:cNvSpPr>
            <p:nvPr/>
          </p:nvSpPr>
          <p:spPr bwMode="auto">
            <a:xfrm>
              <a:off x="3198" y="2840"/>
              <a:ext cx="1744"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FF0000"/>
                  </a:solidFill>
                  <a:latin typeface="Arial" panose="020B0604020202020204" pitchFamily="34" charset="0"/>
                </a:rPr>
                <a:t>Read miss:</a:t>
              </a:r>
            </a:p>
            <a:p>
              <a:pPr>
                <a:spcBef>
                  <a:spcPct val="0"/>
                </a:spcBef>
                <a:buClrTx/>
                <a:buSzTx/>
                <a:buFontTx/>
                <a:buNone/>
              </a:pPr>
              <a:r>
                <a:rPr lang="en-US" altLang="zh-CN" sz="1800" b="1">
                  <a:latin typeface="Arial" panose="020B0604020202020204" pitchFamily="34" charset="0"/>
                </a:rPr>
                <a:t>Send Fetch to R.N.;</a:t>
              </a:r>
            </a:p>
            <a:p>
              <a:pPr>
                <a:spcBef>
                  <a:spcPct val="0"/>
                </a:spcBef>
                <a:buClrTx/>
                <a:buSzTx/>
                <a:buFontTx/>
                <a:buNone/>
              </a:pPr>
              <a:r>
                <a:rPr lang="en-US" altLang="zh-CN" sz="1800" b="1">
                  <a:latin typeface="Arial" panose="020B0604020202020204" pitchFamily="34" charset="0"/>
                </a:rPr>
                <a:t>Get Data from R. N. </a:t>
              </a:r>
            </a:p>
            <a:p>
              <a:pPr>
                <a:spcBef>
                  <a:spcPct val="0"/>
                </a:spcBef>
                <a:buClrTx/>
                <a:buSzTx/>
                <a:buFontTx/>
                <a:buNone/>
              </a:pPr>
              <a:r>
                <a:rPr lang="en-US" altLang="zh-CN" sz="1800" b="1">
                  <a:latin typeface="Arial" panose="020B0604020202020204" pitchFamily="34" charset="0"/>
                </a:rPr>
                <a:t>Reply Back to local processor</a:t>
              </a:r>
            </a:p>
            <a:p>
              <a:pPr>
                <a:spcBef>
                  <a:spcPct val="0"/>
                </a:spcBef>
                <a:buClrTx/>
                <a:buSzTx/>
                <a:buFontTx/>
                <a:buNone/>
              </a:pPr>
              <a:r>
                <a:rPr lang="en-US" altLang="zh-CN" sz="2000" b="1">
                  <a:latin typeface="Arial" panose="020B0604020202020204" pitchFamily="34" charset="0"/>
                </a:rPr>
                <a:t>Sharers += {P}; </a:t>
              </a:r>
            </a:p>
          </p:txBody>
        </p:sp>
      </p:grpSp>
      <p:sp>
        <p:nvSpPr>
          <p:cNvPr id="95253" name="Rectangle 24"/>
          <p:cNvSpPr>
            <a:spLocks noChangeArrowheads="1"/>
          </p:cNvSpPr>
          <p:nvPr/>
        </p:nvSpPr>
        <p:spPr bwMode="auto">
          <a:xfrm>
            <a:off x="6608763" y="676275"/>
            <a:ext cx="20351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0000FF"/>
                </a:solidFill>
                <a:latin typeface="Arial" panose="020B0604020202020204" pitchFamily="34" charset="0"/>
              </a:rPr>
              <a:t>Read miss:</a:t>
            </a:r>
            <a:r>
              <a:rPr lang="en-US" altLang="zh-CN" sz="1800" b="1">
                <a:solidFill>
                  <a:srgbClr val="0000FF"/>
                </a:solidFill>
                <a:latin typeface="Arial" panose="020B0604020202020204" pitchFamily="34" charset="0"/>
              </a:rPr>
              <a:t> </a:t>
            </a:r>
          </a:p>
          <a:p>
            <a:pPr>
              <a:spcBef>
                <a:spcPct val="0"/>
              </a:spcBef>
              <a:buClrTx/>
              <a:buSzTx/>
              <a:buFontTx/>
              <a:buNone/>
            </a:pPr>
            <a:r>
              <a:rPr lang="en-US" altLang="zh-CN" sz="1800" b="1">
                <a:solidFill>
                  <a:srgbClr val="0000FF"/>
                </a:solidFill>
                <a:latin typeface="Arial" panose="020B0604020202020204" pitchFamily="34" charset="0"/>
              </a:rPr>
              <a:t>Data Value Reply</a:t>
            </a:r>
          </a:p>
          <a:p>
            <a:pPr>
              <a:spcBef>
                <a:spcPct val="0"/>
              </a:spcBef>
              <a:buClrTx/>
              <a:buSzTx/>
              <a:buFontTx/>
              <a:buNone/>
            </a:pPr>
            <a:r>
              <a:rPr lang="en-US" altLang="zh-CN" sz="2000" b="1">
                <a:solidFill>
                  <a:srgbClr val="0000FF"/>
                </a:solidFill>
                <a:latin typeface="Arial" panose="020B0604020202020204" pitchFamily="34" charset="0"/>
              </a:rPr>
              <a:t>Sharers += {P};</a:t>
            </a:r>
            <a:endParaRPr lang="en-US" altLang="zh-CN" sz="1800" b="1">
              <a:solidFill>
                <a:srgbClr val="0000FF"/>
              </a:solidFill>
              <a:latin typeface="Arial" panose="020B0604020202020204" pitchFamily="34" charset="0"/>
            </a:endParaRPr>
          </a:p>
        </p:txBody>
      </p:sp>
      <p:grpSp>
        <p:nvGrpSpPr>
          <p:cNvPr id="4" name="Group 29"/>
          <p:cNvGrpSpPr>
            <a:grpSpLocks/>
          </p:cNvGrpSpPr>
          <p:nvPr/>
        </p:nvGrpSpPr>
        <p:grpSpPr bwMode="auto">
          <a:xfrm>
            <a:off x="611188" y="4868863"/>
            <a:ext cx="2800350" cy="1766887"/>
            <a:chOff x="385" y="3067"/>
            <a:chExt cx="1764" cy="1113"/>
          </a:xfrm>
        </p:grpSpPr>
        <p:sp>
          <p:nvSpPr>
            <p:cNvPr id="95255" name="Freeform 16"/>
            <p:cNvSpPr>
              <a:spLocks/>
            </p:cNvSpPr>
            <p:nvPr/>
          </p:nvSpPr>
          <p:spPr bwMode="auto">
            <a:xfrm>
              <a:off x="1656" y="3252"/>
              <a:ext cx="493" cy="517"/>
            </a:xfrm>
            <a:custGeom>
              <a:avLst/>
              <a:gdLst>
                <a:gd name="T0" fmla="*/ 384 w 493"/>
                <a:gd name="T1" fmla="*/ 504 h 517"/>
                <a:gd name="T2" fmla="*/ 360 w 493"/>
                <a:gd name="T3" fmla="*/ 516 h 517"/>
                <a:gd name="T4" fmla="*/ 336 w 493"/>
                <a:gd name="T5" fmla="*/ 516 h 517"/>
                <a:gd name="T6" fmla="*/ 312 w 493"/>
                <a:gd name="T7" fmla="*/ 516 h 517"/>
                <a:gd name="T8" fmla="*/ 288 w 493"/>
                <a:gd name="T9" fmla="*/ 516 h 517"/>
                <a:gd name="T10" fmla="*/ 264 w 493"/>
                <a:gd name="T11" fmla="*/ 516 h 517"/>
                <a:gd name="T12" fmla="*/ 240 w 493"/>
                <a:gd name="T13" fmla="*/ 516 h 517"/>
                <a:gd name="T14" fmla="*/ 216 w 493"/>
                <a:gd name="T15" fmla="*/ 516 h 517"/>
                <a:gd name="T16" fmla="*/ 192 w 493"/>
                <a:gd name="T17" fmla="*/ 504 h 517"/>
                <a:gd name="T18" fmla="*/ 168 w 493"/>
                <a:gd name="T19" fmla="*/ 504 h 517"/>
                <a:gd name="T20" fmla="*/ 144 w 493"/>
                <a:gd name="T21" fmla="*/ 492 h 517"/>
                <a:gd name="T22" fmla="*/ 120 w 493"/>
                <a:gd name="T23" fmla="*/ 480 h 517"/>
                <a:gd name="T24" fmla="*/ 96 w 493"/>
                <a:gd name="T25" fmla="*/ 468 h 517"/>
                <a:gd name="T26" fmla="*/ 84 w 493"/>
                <a:gd name="T27" fmla="*/ 444 h 517"/>
                <a:gd name="T28" fmla="*/ 72 w 493"/>
                <a:gd name="T29" fmla="*/ 420 h 517"/>
                <a:gd name="T30" fmla="*/ 48 w 493"/>
                <a:gd name="T31" fmla="*/ 408 h 517"/>
                <a:gd name="T32" fmla="*/ 48 w 493"/>
                <a:gd name="T33" fmla="*/ 384 h 517"/>
                <a:gd name="T34" fmla="*/ 48 w 493"/>
                <a:gd name="T35" fmla="*/ 360 h 517"/>
                <a:gd name="T36" fmla="*/ 36 w 493"/>
                <a:gd name="T37" fmla="*/ 336 h 517"/>
                <a:gd name="T38" fmla="*/ 24 w 493"/>
                <a:gd name="T39" fmla="*/ 312 h 517"/>
                <a:gd name="T40" fmla="*/ 24 w 493"/>
                <a:gd name="T41" fmla="*/ 288 h 517"/>
                <a:gd name="T42" fmla="*/ 12 w 493"/>
                <a:gd name="T43" fmla="*/ 264 h 517"/>
                <a:gd name="T44" fmla="*/ 0 w 493"/>
                <a:gd name="T45" fmla="*/ 240 h 517"/>
                <a:gd name="T46" fmla="*/ 0 w 493"/>
                <a:gd name="T47" fmla="*/ 216 h 517"/>
                <a:gd name="T48" fmla="*/ 0 w 493"/>
                <a:gd name="T49" fmla="*/ 192 h 517"/>
                <a:gd name="T50" fmla="*/ 12 w 493"/>
                <a:gd name="T51" fmla="*/ 168 h 517"/>
                <a:gd name="T52" fmla="*/ 36 w 493"/>
                <a:gd name="T53" fmla="*/ 156 h 517"/>
                <a:gd name="T54" fmla="*/ 48 w 493"/>
                <a:gd name="T55" fmla="*/ 132 h 517"/>
                <a:gd name="T56" fmla="*/ 60 w 493"/>
                <a:gd name="T57" fmla="*/ 108 h 517"/>
                <a:gd name="T58" fmla="*/ 72 w 493"/>
                <a:gd name="T59" fmla="*/ 84 h 517"/>
                <a:gd name="T60" fmla="*/ 96 w 493"/>
                <a:gd name="T61" fmla="*/ 72 h 517"/>
                <a:gd name="T62" fmla="*/ 108 w 493"/>
                <a:gd name="T63" fmla="*/ 48 h 517"/>
                <a:gd name="T64" fmla="*/ 132 w 493"/>
                <a:gd name="T65" fmla="*/ 36 h 517"/>
                <a:gd name="T66" fmla="*/ 156 w 493"/>
                <a:gd name="T67" fmla="*/ 24 h 517"/>
                <a:gd name="T68" fmla="*/ 180 w 493"/>
                <a:gd name="T69" fmla="*/ 12 h 517"/>
                <a:gd name="T70" fmla="*/ 204 w 493"/>
                <a:gd name="T71" fmla="*/ 12 h 517"/>
                <a:gd name="T72" fmla="*/ 228 w 493"/>
                <a:gd name="T73" fmla="*/ 0 h 517"/>
                <a:gd name="T74" fmla="*/ 252 w 493"/>
                <a:gd name="T75" fmla="*/ 12 h 517"/>
                <a:gd name="T76" fmla="*/ 276 w 493"/>
                <a:gd name="T77" fmla="*/ 12 h 517"/>
                <a:gd name="T78" fmla="*/ 300 w 493"/>
                <a:gd name="T79" fmla="*/ 24 h 517"/>
                <a:gd name="T80" fmla="*/ 324 w 493"/>
                <a:gd name="T81" fmla="*/ 24 h 517"/>
                <a:gd name="T82" fmla="*/ 360 w 493"/>
                <a:gd name="T83" fmla="*/ 36 h 517"/>
                <a:gd name="T84" fmla="*/ 384 w 493"/>
                <a:gd name="T85" fmla="*/ 48 h 517"/>
                <a:gd name="T86" fmla="*/ 408 w 493"/>
                <a:gd name="T87" fmla="*/ 60 h 517"/>
                <a:gd name="T88" fmla="*/ 420 w 493"/>
                <a:gd name="T89" fmla="*/ 84 h 517"/>
                <a:gd name="T90" fmla="*/ 432 w 493"/>
                <a:gd name="T91" fmla="*/ 108 h 517"/>
                <a:gd name="T92" fmla="*/ 444 w 493"/>
                <a:gd name="T93" fmla="*/ 132 h 517"/>
                <a:gd name="T94" fmla="*/ 444 w 493"/>
                <a:gd name="T95" fmla="*/ 156 h 517"/>
                <a:gd name="T96" fmla="*/ 456 w 493"/>
                <a:gd name="T97" fmla="*/ 180 h 517"/>
                <a:gd name="T98" fmla="*/ 456 w 493"/>
                <a:gd name="T99" fmla="*/ 204 h 517"/>
                <a:gd name="T100" fmla="*/ 480 w 493"/>
                <a:gd name="T101" fmla="*/ 216 h 517"/>
                <a:gd name="T102" fmla="*/ 492 w 493"/>
                <a:gd name="T103" fmla="*/ 240 h 517"/>
                <a:gd name="T104" fmla="*/ 492 w 493"/>
                <a:gd name="T105" fmla="*/ 264 h 517"/>
                <a:gd name="T106" fmla="*/ 492 w 493"/>
                <a:gd name="T107" fmla="*/ 288 h 517"/>
                <a:gd name="T108" fmla="*/ 492 w 493"/>
                <a:gd name="T109" fmla="*/ 300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56" name="Rectangle 25"/>
            <p:cNvSpPr>
              <a:spLocks noChangeArrowheads="1"/>
            </p:cNvSpPr>
            <p:nvPr/>
          </p:nvSpPr>
          <p:spPr bwMode="auto">
            <a:xfrm>
              <a:off x="385" y="3067"/>
              <a:ext cx="1744"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Write Miss:</a:t>
              </a:r>
            </a:p>
            <a:p>
              <a:pPr>
                <a:spcBef>
                  <a:spcPct val="0"/>
                </a:spcBef>
                <a:buClrTx/>
                <a:buSzTx/>
                <a:buFontTx/>
                <a:buNone/>
              </a:pPr>
              <a:r>
                <a:rPr lang="en-US" altLang="zh-CN" sz="1800" b="1">
                  <a:solidFill>
                    <a:srgbClr val="FF0000"/>
                  </a:solidFill>
                  <a:latin typeface="Arial" panose="020B0604020202020204" pitchFamily="34" charset="0"/>
                </a:rPr>
                <a:t>Fetch/Invalidate;</a:t>
              </a:r>
            </a:p>
            <a:p>
              <a:pPr>
                <a:spcBef>
                  <a:spcPct val="0"/>
                </a:spcBef>
                <a:buClrTx/>
                <a:buSzTx/>
                <a:buFontTx/>
                <a:buNone/>
              </a:pPr>
              <a:r>
                <a:rPr lang="en-US" altLang="zh-CN" sz="1800" b="1">
                  <a:solidFill>
                    <a:srgbClr val="FF0000"/>
                  </a:solidFill>
                  <a:latin typeface="Arial" panose="020B0604020202020204" pitchFamily="34" charset="0"/>
                </a:rPr>
                <a:t>Receive Date from R.N</a:t>
              </a:r>
            </a:p>
            <a:p>
              <a:pPr>
                <a:spcBef>
                  <a:spcPct val="0"/>
                </a:spcBef>
                <a:buClrTx/>
                <a:buSzTx/>
                <a:buFontTx/>
                <a:buNone/>
              </a:pPr>
              <a:r>
                <a:rPr lang="en-US" altLang="zh-CN" sz="1800" b="1">
                  <a:solidFill>
                    <a:srgbClr val="FF0000"/>
                  </a:solidFill>
                  <a:latin typeface="Arial" panose="020B0604020202020204" pitchFamily="34" charset="0"/>
                </a:rPr>
                <a:t>Data Value Reply</a:t>
              </a:r>
            </a:p>
            <a:p>
              <a:pPr>
                <a:spcBef>
                  <a:spcPct val="0"/>
                </a:spcBef>
                <a:buClrTx/>
                <a:buSzTx/>
                <a:buFontTx/>
                <a:buNone/>
              </a:pPr>
              <a:r>
                <a:rPr lang="en-US" altLang="zh-CN" sz="1800" b="1">
                  <a:solidFill>
                    <a:srgbClr val="FF0000"/>
                  </a:solidFill>
                  <a:latin typeface="Arial" panose="020B0604020202020204" pitchFamily="34" charset="0"/>
                </a:rPr>
                <a:t>to local Node</a:t>
              </a:r>
            </a:p>
            <a:p>
              <a:pPr>
                <a:spcBef>
                  <a:spcPct val="0"/>
                </a:spcBef>
                <a:buClrTx/>
                <a:buSzTx/>
                <a:buFontTx/>
                <a:buNone/>
              </a:pPr>
              <a:r>
                <a:rPr lang="en-US" altLang="zh-CN" sz="2000" b="1">
                  <a:solidFill>
                    <a:srgbClr val="FF0000"/>
                  </a:solidFill>
                  <a:latin typeface="Arial" panose="020B0604020202020204" pitchFamily="34" charset="0"/>
                </a:rPr>
                <a:t>Sharers = {P};</a:t>
              </a: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97283" name="Rectangle 2"/>
          <p:cNvSpPr>
            <a:spLocks noGrp="1" noChangeArrowheads="1"/>
          </p:cNvSpPr>
          <p:nvPr>
            <p:ph type="title" idx="4294967295"/>
          </p:nvPr>
        </p:nvSpPr>
        <p:spPr>
          <a:xfrm>
            <a:off x="1976438" y="26988"/>
            <a:ext cx="7167562" cy="558800"/>
          </a:xfrm>
        </p:spPr>
        <p:txBody>
          <a:bodyPr lIns="90487" tIns="44450" rIns="90487" bIns="44450"/>
          <a:lstStyle/>
          <a:p>
            <a:pPr eaLnBrk="1" hangingPunct="1"/>
            <a:r>
              <a:rPr lang="en-US" altLang="zh-CN" u="sng" smtClean="0"/>
              <a:t>Directory </a:t>
            </a:r>
            <a:r>
              <a:rPr lang="en-US" altLang="zh-CN" smtClean="0"/>
              <a:t>State Machine</a:t>
            </a:r>
          </a:p>
        </p:txBody>
      </p:sp>
      <p:sp>
        <p:nvSpPr>
          <p:cNvPr id="97284" name="Rectangle 3"/>
          <p:cNvSpPr>
            <a:spLocks noGrp="1" noChangeArrowheads="1"/>
          </p:cNvSpPr>
          <p:nvPr>
            <p:ph type="body" idx="4294967295"/>
          </p:nvPr>
        </p:nvSpPr>
        <p:spPr>
          <a:xfrm>
            <a:off x="0" y="1357313"/>
            <a:ext cx="3352800" cy="1828800"/>
          </a:xfrm>
          <a:prstGeom prst="rect">
            <a:avLst/>
          </a:prstGeom>
          <a:ln>
            <a:solidFill>
              <a:schemeClr val="bg1"/>
            </a:solidFill>
            <a:miter lim="800000"/>
            <a:headEnd/>
            <a:tailEnd/>
          </a:ln>
        </p:spPr>
        <p:txBody>
          <a:bodyPr lIns="90487" tIns="44450" rIns="90487" bIns="44450"/>
          <a:lstStyle/>
          <a:p>
            <a:pPr eaLnBrk="1" hangingPunct="1">
              <a:lnSpc>
                <a:spcPct val="90000"/>
              </a:lnSpc>
            </a:pPr>
            <a:r>
              <a:rPr lang="en-US" altLang="zh-CN" sz="2000" smtClean="0"/>
              <a:t>State machine</a:t>
            </a:r>
            <a:br>
              <a:rPr lang="en-US" altLang="zh-CN" sz="2000" smtClean="0"/>
            </a:br>
            <a:r>
              <a:rPr lang="en-US" altLang="zh-CN" sz="2000" smtClean="0"/>
              <a:t>for </a:t>
            </a:r>
            <a:r>
              <a:rPr lang="en-US" altLang="zh-CN" sz="2000" i="1" u="sng" smtClean="0">
                <a:solidFill>
                  <a:srgbClr val="0000FF"/>
                </a:solidFill>
              </a:rPr>
              <a:t>Directory</a:t>
            </a:r>
            <a:r>
              <a:rPr lang="en-US" altLang="zh-CN" sz="2000" i="1" u="sng" smtClean="0">
                <a:solidFill>
                  <a:schemeClr val="accent1"/>
                </a:solidFill>
              </a:rPr>
              <a:t> </a:t>
            </a:r>
            <a:r>
              <a:rPr lang="en-US" altLang="zh-CN" sz="2000" smtClean="0"/>
              <a:t>requests for each </a:t>
            </a:r>
            <a:br>
              <a:rPr lang="en-US" altLang="zh-CN" sz="2000" smtClean="0"/>
            </a:br>
            <a:r>
              <a:rPr lang="en-US" altLang="zh-CN" sz="2000" u="sng" smtClean="0">
                <a:solidFill>
                  <a:srgbClr val="FF0000"/>
                </a:solidFill>
              </a:rPr>
              <a:t>memory block</a:t>
            </a:r>
          </a:p>
          <a:p>
            <a:pPr eaLnBrk="1" hangingPunct="1">
              <a:lnSpc>
                <a:spcPct val="90000"/>
              </a:lnSpc>
            </a:pPr>
            <a:r>
              <a:rPr lang="en-US" altLang="zh-CN" sz="2000" smtClean="0"/>
              <a:t>Uncached state</a:t>
            </a:r>
            <a:br>
              <a:rPr lang="en-US" altLang="zh-CN" sz="2000" smtClean="0"/>
            </a:br>
            <a:r>
              <a:rPr lang="en-US" altLang="zh-CN" sz="2000" smtClean="0"/>
              <a:t>if in memory</a:t>
            </a:r>
          </a:p>
        </p:txBody>
      </p:sp>
      <p:sp>
        <p:nvSpPr>
          <p:cNvPr id="97285" name="Rectangle 4"/>
          <p:cNvSpPr>
            <a:spLocks noChangeArrowheads="1"/>
          </p:cNvSpPr>
          <p:nvPr/>
        </p:nvSpPr>
        <p:spPr bwMode="auto">
          <a:xfrm>
            <a:off x="1782763" y="3514725"/>
            <a:ext cx="189547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800">
                <a:solidFill>
                  <a:srgbClr val="FF0000"/>
                </a:solidFill>
                <a:latin typeface="Arial" panose="020B0604020202020204" pitchFamily="34" charset="0"/>
              </a:rPr>
              <a:t>Data Write Back:</a:t>
            </a:r>
          </a:p>
          <a:p>
            <a:pPr algn="r">
              <a:spcBef>
                <a:spcPct val="0"/>
              </a:spcBef>
              <a:buClrTx/>
              <a:buSzTx/>
              <a:buFontTx/>
              <a:buNone/>
            </a:pPr>
            <a:r>
              <a:rPr lang="en-US" altLang="zh-CN" sz="1800" b="1">
                <a:latin typeface="Arial" panose="020B0604020202020204" pitchFamily="34" charset="0"/>
              </a:rPr>
              <a:t>Sharers = {}</a:t>
            </a:r>
          </a:p>
          <a:p>
            <a:pPr algn="r">
              <a:spcBef>
                <a:spcPct val="0"/>
              </a:spcBef>
              <a:buClrTx/>
              <a:buSzTx/>
              <a:buFontTx/>
              <a:buNone/>
            </a:pPr>
            <a:endParaRPr lang="en-US" altLang="zh-CN" sz="1800" b="1" i="1">
              <a:latin typeface="Arial" panose="020B0604020202020204" pitchFamily="34" charset="0"/>
            </a:endParaRPr>
          </a:p>
        </p:txBody>
      </p:sp>
      <p:sp>
        <p:nvSpPr>
          <p:cNvPr id="97286" name="Rectangle 5"/>
          <p:cNvSpPr>
            <a:spLocks noChangeArrowheads="1"/>
          </p:cNvSpPr>
          <p:nvPr/>
        </p:nvSpPr>
        <p:spPr bwMode="auto">
          <a:xfrm>
            <a:off x="2800350" y="1390650"/>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7287" name="Rectangle 6"/>
          <p:cNvSpPr>
            <a:spLocks noChangeArrowheads="1"/>
          </p:cNvSpPr>
          <p:nvPr/>
        </p:nvSpPr>
        <p:spPr bwMode="auto">
          <a:xfrm>
            <a:off x="3370263" y="2200275"/>
            <a:ext cx="1222375" cy="3762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Uncached</a:t>
            </a:r>
          </a:p>
        </p:txBody>
      </p:sp>
      <p:sp>
        <p:nvSpPr>
          <p:cNvPr id="97288" name="Rectangle 7"/>
          <p:cNvSpPr>
            <a:spLocks noChangeArrowheads="1"/>
          </p:cNvSpPr>
          <p:nvPr/>
        </p:nvSpPr>
        <p:spPr bwMode="auto">
          <a:xfrm>
            <a:off x="6742113" y="2028825"/>
            <a:ext cx="1301750" cy="6508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 only)</a:t>
            </a:r>
          </a:p>
        </p:txBody>
      </p:sp>
      <p:sp>
        <p:nvSpPr>
          <p:cNvPr id="97289" name="Rectangle 8"/>
          <p:cNvSpPr>
            <a:spLocks noChangeArrowheads="1"/>
          </p:cNvSpPr>
          <p:nvPr/>
        </p:nvSpPr>
        <p:spPr bwMode="auto">
          <a:xfrm>
            <a:off x="3328988" y="5400675"/>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97290" name="Rectangle 9"/>
          <p:cNvSpPr>
            <a:spLocks noChangeArrowheads="1"/>
          </p:cNvSpPr>
          <p:nvPr/>
        </p:nvSpPr>
        <p:spPr bwMode="auto">
          <a:xfrm>
            <a:off x="4684713" y="1285875"/>
            <a:ext cx="2009775" cy="14620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Read miss:</a:t>
            </a:r>
          </a:p>
          <a:p>
            <a:pPr>
              <a:spcBef>
                <a:spcPct val="0"/>
              </a:spcBef>
              <a:buClrTx/>
              <a:buSzTx/>
              <a:buFontTx/>
              <a:buNone/>
            </a:pPr>
            <a:r>
              <a:rPr lang="en-US" altLang="zh-CN" sz="1800" b="1">
                <a:solidFill>
                  <a:srgbClr val="FF0000"/>
                </a:solidFill>
                <a:latin typeface="Arial" panose="020B0604020202020204" pitchFamily="34" charset="0"/>
              </a:rPr>
              <a:t>Sharers = {P}</a:t>
            </a:r>
          </a:p>
          <a:p>
            <a:pPr>
              <a:spcBef>
                <a:spcPct val="0"/>
              </a:spcBef>
              <a:buClrTx/>
              <a:buSzTx/>
              <a:buFontTx/>
              <a:buNone/>
            </a:pPr>
            <a:r>
              <a:rPr lang="en-US" altLang="zh-CN" sz="1800" b="1">
                <a:solidFill>
                  <a:srgbClr val="FF0000"/>
                </a:solidFill>
                <a:latin typeface="Arial" panose="020B0604020202020204" pitchFamily="34" charset="0"/>
              </a:rPr>
              <a:t>send Data Value </a:t>
            </a:r>
          </a:p>
          <a:p>
            <a:pPr>
              <a:spcBef>
                <a:spcPct val="0"/>
              </a:spcBef>
              <a:buClrTx/>
              <a:buSzTx/>
              <a:buFontTx/>
              <a:buNone/>
            </a:pPr>
            <a:r>
              <a:rPr lang="en-US" altLang="zh-CN" sz="1800" b="1">
                <a:solidFill>
                  <a:srgbClr val="FF0000"/>
                </a:solidFill>
                <a:latin typeface="Arial" panose="020B0604020202020204" pitchFamily="34" charset="0"/>
              </a:rPr>
              <a:t>Reply</a:t>
            </a:r>
          </a:p>
          <a:p>
            <a:pPr>
              <a:spcBef>
                <a:spcPct val="0"/>
              </a:spcBef>
              <a:buClrTx/>
              <a:buSzTx/>
              <a:buFontTx/>
              <a:buNone/>
            </a:pPr>
            <a:endParaRPr lang="en-US" altLang="zh-CN" sz="1800" b="1">
              <a:solidFill>
                <a:srgbClr val="FF0000"/>
              </a:solidFill>
              <a:latin typeface="Arial" panose="020B0604020202020204" pitchFamily="34" charset="0"/>
            </a:endParaRPr>
          </a:p>
        </p:txBody>
      </p:sp>
      <p:sp>
        <p:nvSpPr>
          <p:cNvPr id="97291" name="Rectangle 10"/>
          <p:cNvSpPr>
            <a:spLocks noChangeArrowheads="1"/>
          </p:cNvSpPr>
          <p:nvPr/>
        </p:nvSpPr>
        <p:spPr bwMode="auto">
          <a:xfrm>
            <a:off x="6616700" y="3209925"/>
            <a:ext cx="2527300" cy="14620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FF0000"/>
                </a:solidFill>
                <a:latin typeface="Arial" panose="020B0604020202020204" pitchFamily="34" charset="0"/>
              </a:rPr>
              <a:t>Write Miss: </a:t>
            </a:r>
          </a:p>
          <a:p>
            <a:pPr>
              <a:spcBef>
                <a:spcPct val="0"/>
              </a:spcBef>
              <a:buClrTx/>
              <a:buSzTx/>
              <a:buFontTx/>
              <a:buNone/>
            </a:pPr>
            <a:r>
              <a:rPr lang="en-US" altLang="zh-CN" sz="1800" b="1">
                <a:latin typeface="Arial" panose="020B0604020202020204" pitchFamily="34" charset="0"/>
              </a:rPr>
              <a:t>Invalidate ;</a:t>
            </a:r>
          </a:p>
          <a:p>
            <a:pPr>
              <a:spcBef>
                <a:spcPct val="0"/>
              </a:spcBef>
              <a:buClrTx/>
              <a:buSzTx/>
              <a:buFontTx/>
              <a:buNone/>
            </a:pPr>
            <a:r>
              <a:rPr lang="en-US" altLang="zh-CN" sz="1800" b="1">
                <a:latin typeface="Arial" panose="020B0604020202020204" pitchFamily="34" charset="0"/>
              </a:rPr>
              <a:t>Sharers = {P};</a:t>
            </a:r>
          </a:p>
          <a:p>
            <a:pPr>
              <a:spcBef>
                <a:spcPct val="0"/>
              </a:spcBef>
              <a:buClrTx/>
              <a:buSzTx/>
              <a:buFontTx/>
              <a:buNone/>
            </a:pPr>
            <a:r>
              <a:rPr lang="en-US" altLang="zh-CN" sz="1800" b="1">
                <a:latin typeface="Arial" panose="020B0604020202020204" pitchFamily="34" charset="0"/>
              </a:rPr>
              <a:t>Data Value  Reply </a:t>
            </a:r>
          </a:p>
          <a:p>
            <a:pPr>
              <a:spcBef>
                <a:spcPct val="0"/>
              </a:spcBef>
              <a:buClrTx/>
              <a:buSzTx/>
              <a:buFontTx/>
              <a:buNone/>
            </a:pPr>
            <a:endParaRPr lang="en-US" altLang="zh-CN" sz="1800" b="1">
              <a:latin typeface="Arial" panose="020B0604020202020204" pitchFamily="34" charset="0"/>
            </a:endParaRPr>
          </a:p>
        </p:txBody>
      </p:sp>
      <p:sp>
        <p:nvSpPr>
          <p:cNvPr id="97292" name="Oval 11"/>
          <p:cNvSpPr>
            <a:spLocks noChangeArrowheads="1"/>
          </p:cNvSpPr>
          <p:nvPr/>
        </p:nvSpPr>
        <p:spPr bwMode="auto">
          <a:xfrm>
            <a:off x="66611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7293" name="Oval 12"/>
          <p:cNvSpPr>
            <a:spLocks noChangeArrowheads="1"/>
          </p:cNvSpPr>
          <p:nvPr/>
        </p:nvSpPr>
        <p:spPr bwMode="auto">
          <a:xfrm>
            <a:off x="3270250" y="519430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97294" name="Line 13"/>
          <p:cNvSpPr>
            <a:spLocks noChangeShapeType="1"/>
          </p:cNvSpPr>
          <p:nvPr/>
        </p:nvSpPr>
        <p:spPr bwMode="auto">
          <a:xfrm>
            <a:off x="4699000" y="2457450"/>
            <a:ext cx="197485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5" name="Line 14"/>
          <p:cNvSpPr>
            <a:spLocks noChangeShapeType="1"/>
          </p:cNvSpPr>
          <p:nvPr/>
        </p:nvSpPr>
        <p:spPr bwMode="auto">
          <a:xfrm>
            <a:off x="3943350" y="3060700"/>
            <a:ext cx="0" cy="20891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6" name="Freeform 15"/>
          <p:cNvSpPr>
            <a:spLocks/>
          </p:cNvSpPr>
          <p:nvPr/>
        </p:nvSpPr>
        <p:spPr bwMode="auto">
          <a:xfrm>
            <a:off x="7808913" y="1524000"/>
            <a:ext cx="850900" cy="754063"/>
          </a:xfrm>
          <a:custGeom>
            <a:avLst/>
            <a:gdLst>
              <a:gd name="T0" fmla="*/ 2147483646 w 536"/>
              <a:gd name="T1" fmla="*/ 2147483646 h 475"/>
              <a:gd name="T2" fmla="*/ 0 w 536"/>
              <a:gd name="T3" fmla="*/ 2147483646 h 475"/>
              <a:gd name="T4" fmla="*/ 2147483646 w 536"/>
              <a:gd name="T5" fmla="*/ 2147483646 h 475"/>
              <a:gd name="T6" fmla="*/ 2147483646 w 536"/>
              <a:gd name="T7" fmla="*/ 2147483646 h 475"/>
              <a:gd name="T8" fmla="*/ 2147483646 w 536"/>
              <a:gd name="T9" fmla="*/ 2147483646 h 475"/>
              <a:gd name="T10" fmla="*/ 2147483646 w 536"/>
              <a:gd name="T11" fmla="*/ 2147483646 h 475"/>
              <a:gd name="T12" fmla="*/ 2147483646 w 536"/>
              <a:gd name="T13" fmla="*/ 2147483646 h 475"/>
              <a:gd name="T14" fmla="*/ 2147483646 w 536"/>
              <a:gd name="T15" fmla="*/ 2147483646 h 475"/>
              <a:gd name="T16" fmla="*/ 2147483646 w 536"/>
              <a:gd name="T17" fmla="*/ 2147483646 h 475"/>
              <a:gd name="T18" fmla="*/ 2147483646 w 536"/>
              <a:gd name="T19" fmla="*/ 2147483646 h 475"/>
              <a:gd name="T20" fmla="*/ 2147483646 w 536"/>
              <a:gd name="T21" fmla="*/ 2147483646 h 475"/>
              <a:gd name="T22" fmla="*/ 2147483646 w 536"/>
              <a:gd name="T23" fmla="*/ 2147483646 h 475"/>
              <a:gd name="T24" fmla="*/ 2147483646 w 536"/>
              <a:gd name="T25" fmla="*/ 2147483646 h 475"/>
              <a:gd name="T26" fmla="*/ 2147483646 w 536"/>
              <a:gd name="T27" fmla="*/ 2147483646 h 475"/>
              <a:gd name="T28" fmla="*/ 2147483646 w 536"/>
              <a:gd name="T29" fmla="*/ 2147483646 h 475"/>
              <a:gd name="T30" fmla="*/ 2147483646 w 536"/>
              <a:gd name="T31" fmla="*/ 0 h 475"/>
              <a:gd name="T32" fmla="*/ 2147483646 w 536"/>
              <a:gd name="T33" fmla="*/ 2147483646 h 475"/>
              <a:gd name="T34" fmla="*/ 2147483646 w 536"/>
              <a:gd name="T35" fmla="*/ 2147483646 h 475"/>
              <a:gd name="T36" fmla="*/ 2147483646 w 536"/>
              <a:gd name="T37" fmla="*/ 2147483646 h 475"/>
              <a:gd name="T38" fmla="*/ 2147483646 w 536"/>
              <a:gd name="T39" fmla="*/ 2147483646 h 475"/>
              <a:gd name="T40" fmla="*/ 2147483646 w 536"/>
              <a:gd name="T41" fmla="*/ 2147483646 h 475"/>
              <a:gd name="T42" fmla="*/ 2147483646 w 536"/>
              <a:gd name="T43" fmla="*/ 2147483646 h 475"/>
              <a:gd name="T44" fmla="*/ 2147483646 w 536"/>
              <a:gd name="T45" fmla="*/ 2147483646 h 475"/>
              <a:gd name="T46" fmla="*/ 2147483646 w 536"/>
              <a:gd name="T47" fmla="*/ 2147483646 h 475"/>
              <a:gd name="T48" fmla="*/ 2147483646 w 536"/>
              <a:gd name="T49" fmla="*/ 2147483646 h 475"/>
              <a:gd name="T50" fmla="*/ 2147483646 w 536"/>
              <a:gd name="T51" fmla="*/ 2147483646 h 475"/>
              <a:gd name="T52" fmla="*/ 2147483646 w 536"/>
              <a:gd name="T53" fmla="*/ 2147483646 h 475"/>
              <a:gd name="T54" fmla="*/ 2147483646 w 536"/>
              <a:gd name="T55" fmla="*/ 2147483646 h 475"/>
              <a:gd name="T56" fmla="*/ 2147483646 w 536"/>
              <a:gd name="T57" fmla="*/ 2147483646 h 475"/>
              <a:gd name="T58" fmla="*/ 2147483646 w 536"/>
              <a:gd name="T59" fmla="*/ 2147483646 h 475"/>
              <a:gd name="T60" fmla="*/ 2147483646 w 536"/>
              <a:gd name="T61" fmla="*/ 2147483646 h 475"/>
              <a:gd name="T62" fmla="*/ 2147483646 w 536"/>
              <a:gd name="T63" fmla="*/ 2147483646 h 475"/>
              <a:gd name="T64" fmla="*/ 2147483646 w 536"/>
              <a:gd name="T65" fmla="*/ 2147483646 h 475"/>
              <a:gd name="T66" fmla="*/ 2147483646 w 536"/>
              <a:gd name="T67" fmla="*/ 2147483646 h 475"/>
              <a:gd name="T68" fmla="*/ 2147483646 w 536"/>
              <a:gd name="T69" fmla="*/ 2147483646 h 475"/>
              <a:gd name="T70" fmla="*/ 2147483646 w 536"/>
              <a:gd name="T71" fmla="*/ 2147483646 h 475"/>
              <a:gd name="T72" fmla="*/ 2147483646 w 536"/>
              <a:gd name="T73" fmla="*/ 2147483646 h 475"/>
              <a:gd name="T74" fmla="*/ 2147483646 w 536"/>
              <a:gd name="T75" fmla="*/ 2147483646 h 475"/>
              <a:gd name="T76" fmla="*/ 2147483646 w 536"/>
              <a:gd name="T77" fmla="*/ 2147483646 h 475"/>
              <a:gd name="T78" fmla="*/ 2147483646 w 536"/>
              <a:gd name="T79" fmla="*/ 2147483646 h 475"/>
              <a:gd name="T80" fmla="*/ 2147483646 w 536"/>
              <a:gd name="T81" fmla="*/ 2147483646 h 475"/>
              <a:gd name="T82" fmla="*/ 2147483646 w 536"/>
              <a:gd name="T83" fmla="*/ 2147483646 h 475"/>
              <a:gd name="T84" fmla="*/ 2147483646 w 536"/>
              <a:gd name="T85" fmla="*/ 2147483646 h 475"/>
              <a:gd name="T86" fmla="*/ 2147483646 w 536"/>
              <a:gd name="T87" fmla="*/ 2147483646 h 475"/>
              <a:gd name="T88" fmla="*/ 2147483646 w 536"/>
              <a:gd name="T89" fmla="*/ 2147483646 h 475"/>
              <a:gd name="T90" fmla="*/ 2147483646 w 536"/>
              <a:gd name="T91" fmla="*/ 2147483646 h 475"/>
              <a:gd name="T92" fmla="*/ 2147483646 w 536"/>
              <a:gd name="T93" fmla="*/ 2147483646 h 475"/>
              <a:gd name="T94" fmla="*/ 2147483646 w 536"/>
              <a:gd name="T95" fmla="*/ 2147483646 h 475"/>
              <a:gd name="T96" fmla="*/ 2147483646 w 536"/>
              <a:gd name="T97" fmla="*/ 2147483646 h 475"/>
              <a:gd name="T98" fmla="*/ 2147483646 w 536"/>
              <a:gd name="T99" fmla="*/ 2147483646 h 475"/>
              <a:gd name="T100" fmla="*/ 2147483646 w 536"/>
              <a:gd name="T101" fmla="*/ 2147483646 h 475"/>
              <a:gd name="T102" fmla="*/ 2147483646 w 536"/>
              <a:gd name="T103" fmla="*/ 2147483646 h 475"/>
              <a:gd name="T104" fmla="*/ 2147483646 w 536"/>
              <a:gd name="T105" fmla="*/ 2147483646 h 475"/>
              <a:gd name="T106" fmla="*/ 2147483646 w 536"/>
              <a:gd name="T107" fmla="*/ 2147483646 h 475"/>
              <a:gd name="T108" fmla="*/ 2147483646 w 536"/>
              <a:gd name="T109" fmla="*/ 2147483646 h 47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36"/>
              <a:gd name="T166" fmla="*/ 0 h 475"/>
              <a:gd name="T167" fmla="*/ 536 w 536"/>
              <a:gd name="T168" fmla="*/ 475 h 47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36" h="475">
                <a:moveTo>
                  <a:pt x="2" y="267"/>
                </a:moveTo>
                <a:lnTo>
                  <a:pt x="0" y="241"/>
                </a:lnTo>
                <a:lnTo>
                  <a:pt x="11" y="218"/>
                </a:lnTo>
                <a:lnTo>
                  <a:pt x="21" y="197"/>
                </a:lnTo>
                <a:lnTo>
                  <a:pt x="29" y="176"/>
                </a:lnTo>
                <a:lnTo>
                  <a:pt x="40" y="152"/>
                </a:lnTo>
                <a:lnTo>
                  <a:pt x="49" y="131"/>
                </a:lnTo>
                <a:lnTo>
                  <a:pt x="59" y="109"/>
                </a:lnTo>
                <a:lnTo>
                  <a:pt x="81" y="92"/>
                </a:lnTo>
                <a:lnTo>
                  <a:pt x="89" y="70"/>
                </a:lnTo>
                <a:lnTo>
                  <a:pt x="111" y="52"/>
                </a:lnTo>
                <a:lnTo>
                  <a:pt x="132" y="36"/>
                </a:lnTo>
                <a:lnTo>
                  <a:pt x="150" y="19"/>
                </a:lnTo>
                <a:lnTo>
                  <a:pt x="179" y="19"/>
                </a:lnTo>
                <a:lnTo>
                  <a:pt x="207" y="18"/>
                </a:lnTo>
                <a:lnTo>
                  <a:pt x="226" y="0"/>
                </a:lnTo>
                <a:lnTo>
                  <a:pt x="249" y="9"/>
                </a:lnTo>
                <a:lnTo>
                  <a:pt x="269" y="19"/>
                </a:lnTo>
                <a:lnTo>
                  <a:pt x="298" y="18"/>
                </a:lnTo>
                <a:lnTo>
                  <a:pt x="324" y="16"/>
                </a:lnTo>
                <a:lnTo>
                  <a:pt x="346" y="27"/>
                </a:lnTo>
                <a:lnTo>
                  <a:pt x="374" y="25"/>
                </a:lnTo>
                <a:lnTo>
                  <a:pt x="400" y="24"/>
                </a:lnTo>
                <a:lnTo>
                  <a:pt x="421" y="35"/>
                </a:lnTo>
                <a:lnTo>
                  <a:pt x="443" y="44"/>
                </a:lnTo>
                <a:lnTo>
                  <a:pt x="461" y="64"/>
                </a:lnTo>
                <a:lnTo>
                  <a:pt x="462" y="91"/>
                </a:lnTo>
                <a:lnTo>
                  <a:pt x="479" y="111"/>
                </a:lnTo>
                <a:lnTo>
                  <a:pt x="496" y="132"/>
                </a:lnTo>
                <a:lnTo>
                  <a:pt x="513" y="153"/>
                </a:lnTo>
                <a:lnTo>
                  <a:pt x="514" y="180"/>
                </a:lnTo>
                <a:lnTo>
                  <a:pt x="532" y="200"/>
                </a:lnTo>
                <a:lnTo>
                  <a:pt x="532" y="227"/>
                </a:lnTo>
                <a:lnTo>
                  <a:pt x="533" y="255"/>
                </a:lnTo>
                <a:lnTo>
                  <a:pt x="535" y="283"/>
                </a:lnTo>
                <a:lnTo>
                  <a:pt x="524" y="302"/>
                </a:lnTo>
                <a:lnTo>
                  <a:pt x="525" y="331"/>
                </a:lnTo>
                <a:lnTo>
                  <a:pt x="506" y="346"/>
                </a:lnTo>
                <a:lnTo>
                  <a:pt x="497" y="369"/>
                </a:lnTo>
                <a:lnTo>
                  <a:pt x="474" y="386"/>
                </a:lnTo>
                <a:lnTo>
                  <a:pt x="464" y="408"/>
                </a:lnTo>
                <a:lnTo>
                  <a:pt x="439" y="436"/>
                </a:lnTo>
                <a:lnTo>
                  <a:pt x="419" y="453"/>
                </a:lnTo>
                <a:lnTo>
                  <a:pt x="399" y="469"/>
                </a:lnTo>
                <a:lnTo>
                  <a:pt x="370" y="471"/>
                </a:lnTo>
                <a:lnTo>
                  <a:pt x="344" y="472"/>
                </a:lnTo>
                <a:lnTo>
                  <a:pt x="317" y="474"/>
                </a:lnTo>
                <a:lnTo>
                  <a:pt x="297" y="464"/>
                </a:lnTo>
                <a:lnTo>
                  <a:pt x="269" y="465"/>
                </a:lnTo>
                <a:lnTo>
                  <a:pt x="247" y="456"/>
                </a:lnTo>
                <a:lnTo>
                  <a:pt x="225" y="473"/>
                </a:lnTo>
                <a:lnTo>
                  <a:pt x="200" y="474"/>
                </a:lnTo>
                <a:lnTo>
                  <a:pt x="178" y="464"/>
                </a:lnTo>
                <a:lnTo>
                  <a:pt x="155" y="455"/>
                </a:lnTo>
                <a:lnTo>
                  <a:pt x="144" y="448"/>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297" name="Freeform 16"/>
          <p:cNvSpPr>
            <a:spLocks/>
          </p:cNvSpPr>
          <p:nvPr/>
        </p:nvSpPr>
        <p:spPr bwMode="auto">
          <a:xfrm>
            <a:off x="2628900" y="5162550"/>
            <a:ext cx="782638" cy="820738"/>
          </a:xfrm>
          <a:custGeom>
            <a:avLst/>
            <a:gdLst>
              <a:gd name="T0" fmla="*/ 2147483646 w 493"/>
              <a:gd name="T1" fmla="*/ 2147483646 h 517"/>
              <a:gd name="T2" fmla="*/ 2147483646 w 493"/>
              <a:gd name="T3" fmla="*/ 2147483646 h 517"/>
              <a:gd name="T4" fmla="*/ 2147483646 w 493"/>
              <a:gd name="T5" fmla="*/ 2147483646 h 517"/>
              <a:gd name="T6" fmla="*/ 2147483646 w 493"/>
              <a:gd name="T7" fmla="*/ 2147483646 h 517"/>
              <a:gd name="T8" fmla="*/ 2147483646 w 493"/>
              <a:gd name="T9" fmla="*/ 2147483646 h 517"/>
              <a:gd name="T10" fmla="*/ 2147483646 w 493"/>
              <a:gd name="T11" fmla="*/ 2147483646 h 517"/>
              <a:gd name="T12" fmla="*/ 2147483646 w 493"/>
              <a:gd name="T13" fmla="*/ 2147483646 h 517"/>
              <a:gd name="T14" fmla="*/ 2147483646 w 493"/>
              <a:gd name="T15" fmla="*/ 2147483646 h 517"/>
              <a:gd name="T16" fmla="*/ 2147483646 w 493"/>
              <a:gd name="T17" fmla="*/ 2147483646 h 517"/>
              <a:gd name="T18" fmla="*/ 2147483646 w 493"/>
              <a:gd name="T19" fmla="*/ 2147483646 h 517"/>
              <a:gd name="T20" fmla="*/ 2147483646 w 493"/>
              <a:gd name="T21" fmla="*/ 2147483646 h 517"/>
              <a:gd name="T22" fmla="*/ 2147483646 w 493"/>
              <a:gd name="T23" fmla="*/ 2147483646 h 517"/>
              <a:gd name="T24" fmla="*/ 2147483646 w 493"/>
              <a:gd name="T25" fmla="*/ 2147483646 h 517"/>
              <a:gd name="T26" fmla="*/ 2147483646 w 493"/>
              <a:gd name="T27" fmla="*/ 2147483646 h 517"/>
              <a:gd name="T28" fmla="*/ 2147483646 w 493"/>
              <a:gd name="T29" fmla="*/ 2147483646 h 517"/>
              <a:gd name="T30" fmla="*/ 2147483646 w 493"/>
              <a:gd name="T31" fmla="*/ 2147483646 h 517"/>
              <a:gd name="T32" fmla="*/ 2147483646 w 493"/>
              <a:gd name="T33" fmla="*/ 2147483646 h 517"/>
              <a:gd name="T34" fmla="*/ 2147483646 w 493"/>
              <a:gd name="T35" fmla="*/ 2147483646 h 517"/>
              <a:gd name="T36" fmla="*/ 2147483646 w 493"/>
              <a:gd name="T37" fmla="*/ 2147483646 h 517"/>
              <a:gd name="T38" fmla="*/ 2147483646 w 493"/>
              <a:gd name="T39" fmla="*/ 2147483646 h 517"/>
              <a:gd name="T40" fmla="*/ 2147483646 w 493"/>
              <a:gd name="T41" fmla="*/ 2147483646 h 517"/>
              <a:gd name="T42" fmla="*/ 2147483646 w 493"/>
              <a:gd name="T43" fmla="*/ 2147483646 h 517"/>
              <a:gd name="T44" fmla="*/ 0 w 493"/>
              <a:gd name="T45" fmla="*/ 2147483646 h 517"/>
              <a:gd name="T46" fmla="*/ 0 w 493"/>
              <a:gd name="T47" fmla="*/ 2147483646 h 517"/>
              <a:gd name="T48" fmla="*/ 0 w 493"/>
              <a:gd name="T49" fmla="*/ 2147483646 h 517"/>
              <a:gd name="T50" fmla="*/ 2147483646 w 493"/>
              <a:gd name="T51" fmla="*/ 2147483646 h 517"/>
              <a:gd name="T52" fmla="*/ 2147483646 w 493"/>
              <a:gd name="T53" fmla="*/ 2147483646 h 517"/>
              <a:gd name="T54" fmla="*/ 2147483646 w 493"/>
              <a:gd name="T55" fmla="*/ 2147483646 h 517"/>
              <a:gd name="T56" fmla="*/ 2147483646 w 493"/>
              <a:gd name="T57" fmla="*/ 2147483646 h 517"/>
              <a:gd name="T58" fmla="*/ 2147483646 w 493"/>
              <a:gd name="T59" fmla="*/ 2147483646 h 517"/>
              <a:gd name="T60" fmla="*/ 2147483646 w 493"/>
              <a:gd name="T61" fmla="*/ 2147483646 h 517"/>
              <a:gd name="T62" fmla="*/ 2147483646 w 493"/>
              <a:gd name="T63" fmla="*/ 2147483646 h 517"/>
              <a:gd name="T64" fmla="*/ 2147483646 w 493"/>
              <a:gd name="T65" fmla="*/ 2147483646 h 517"/>
              <a:gd name="T66" fmla="*/ 2147483646 w 493"/>
              <a:gd name="T67" fmla="*/ 2147483646 h 517"/>
              <a:gd name="T68" fmla="*/ 2147483646 w 493"/>
              <a:gd name="T69" fmla="*/ 2147483646 h 517"/>
              <a:gd name="T70" fmla="*/ 2147483646 w 493"/>
              <a:gd name="T71" fmla="*/ 2147483646 h 517"/>
              <a:gd name="T72" fmla="*/ 2147483646 w 493"/>
              <a:gd name="T73" fmla="*/ 0 h 517"/>
              <a:gd name="T74" fmla="*/ 2147483646 w 493"/>
              <a:gd name="T75" fmla="*/ 2147483646 h 517"/>
              <a:gd name="T76" fmla="*/ 2147483646 w 493"/>
              <a:gd name="T77" fmla="*/ 2147483646 h 517"/>
              <a:gd name="T78" fmla="*/ 2147483646 w 493"/>
              <a:gd name="T79" fmla="*/ 2147483646 h 517"/>
              <a:gd name="T80" fmla="*/ 2147483646 w 493"/>
              <a:gd name="T81" fmla="*/ 2147483646 h 517"/>
              <a:gd name="T82" fmla="*/ 2147483646 w 493"/>
              <a:gd name="T83" fmla="*/ 2147483646 h 517"/>
              <a:gd name="T84" fmla="*/ 2147483646 w 493"/>
              <a:gd name="T85" fmla="*/ 2147483646 h 517"/>
              <a:gd name="T86" fmla="*/ 2147483646 w 493"/>
              <a:gd name="T87" fmla="*/ 2147483646 h 517"/>
              <a:gd name="T88" fmla="*/ 2147483646 w 493"/>
              <a:gd name="T89" fmla="*/ 2147483646 h 517"/>
              <a:gd name="T90" fmla="*/ 2147483646 w 493"/>
              <a:gd name="T91" fmla="*/ 2147483646 h 517"/>
              <a:gd name="T92" fmla="*/ 2147483646 w 493"/>
              <a:gd name="T93" fmla="*/ 2147483646 h 517"/>
              <a:gd name="T94" fmla="*/ 2147483646 w 493"/>
              <a:gd name="T95" fmla="*/ 2147483646 h 517"/>
              <a:gd name="T96" fmla="*/ 2147483646 w 493"/>
              <a:gd name="T97" fmla="*/ 2147483646 h 517"/>
              <a:gd name="T98" fmla="*/ 2147483646 w 493"/>
              <a:gd name="T99" fmla="*/ 2147483646 h 517"/>
              <a:gd name="T100" fmla="*/ 2147483646 w 493"/>
              <a:gd name="T101" fmla="*/ 2147483646 h 517"/>
              <a:gd name="T102" fmla="*/ 2147483646 w 493"/>
              <a:gd name="T103" fmla="*/ 2147483646 h 517"/>
              <a:gd name="T104" fmla="*/ 2147483646 w 493"/>
              <a:gd name="T105" fmla="*/ 2147483646 h 517"/>
              <a:gd name="T106" fmla="*/ 2147483646 w 493"/>
              <a:gd name="T107" fmla="*/ 2147483646 h 517"/>
              <a:gd name="T108" fmla="*/ 2147483646 w 493"/>
              <a:gd name="T109" fmla="*/ 214748364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298" name="Rectangle 17"/>
          <p:cNvSpPr>
            <a:spLocks noChangeArrowheads="1"/>
          </p:cNvSpPr>
          <p:nvPr/>
        </p:nvSpPr>
        <p:spPr bwMode="auto">
          <a:xfrm>
            <a:off x="3995738" y="3068638"/>
            <a:ext cx="2035175" cy="9429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Write Miss:</a:t>
            </a:r>
          </a:p>
          <a:p>
            <a:pPr>
              <a:spcBef>
                <a:spcPct val="0"/>
              </a:spcBef>
              <a:buClrTx/>
              <a:buSzTx/>
              <a:buFontTx/>
              <a:buNone/>
            </a:pPr>
            <a:r>
              <a:rPr lang="en-US" altLang="zh-CN" sz="1800" b="1">
                <a:solidFill>
                  <a:srgbClr val="FF0000"/>
                </a:solidFill>
                <a:latin typeface="Arial" panose="020B0604020202020204" pitchFamily="34" charset="0"/>
              </a:rPr>
              <a:t>Data Value Reply</a:t>
            </a:r>
          </a:p>
          <a:p>
            <a:pPr>
              <a:spcBef>
                <a:spcPct val="0"/>
              </a:spcBef>
              <a:buClrTx/>
              <a:buSzTx/>
              <a:buFontTx/>
              <a:buNone/>
            </a:pPr>
            <a:r>
              <a:rPr lang="en-US" altLang="zh-CN" sz="2000" b="1">
                <a:solidFill>
                  <a:srgbClr val="FF0000"/>
                </a:solidFill>
                <a:latin typeface="Arial" panose="020B0604020202020204" pitchFamily="34" charset="0"/>
              </a:rPr>
              <a:t>Sharers = {P}; </a:t>
            </a:r>
            <a:endParaRPr lang="en-US" altLang="zh-CN" sz="1800" b="1">
              <a:solidFill>
                <a:srgbClr val="FF0000"/>
              </a:solidFill>
              <a:latin typeface="Arial" panose="020B0604020202020204" pitchFamily="34" charset="0"/>
            </a:endParaRPr>
          </a:p>
        </p:txBody>
      </p:sp>
      <p:sp>
        <p:nvSpPr>
          <p:cNvPr id="97299" name="Oval 18"/>
          <p:cNvSpPr>
            <a:spLocks noChangeArrowheads="1"/>
          </p:cNvSpPr>
          <p:nvPr/>
        </p:nvSpPr>
        <p:spPr bwMode="auto">
          <a:xfrm>
            <a:off x="3270250" y="1708150"/>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grpSp>
        <p:nvGrpSpPr>
          <p:cNvPr id="97300" name="Group 19"/>
          <p:cNvGrpSpPr>
            <a:grpSpLocks/>
          </p:cNvGrpSpPr>
          <p:nvPr/>
        </p:nvGrpSpPr>
        <p:grpSpPr bwMode="auto">
          <a:xfrm>
            <a:off x="3695700" y="2927350"/>
            <a:ext cx="3314700" cy="2298700"/>
            <a:chOff x="2328" y="1844"/>
            <a:chExt cx="2088" cy="1448"/>
          </a:xfrm>
        </p:grpSpPr>
        <p:sp>
          <p:nvSpPr>
            <p:cNvPr id="97305" name="Line 20"/>
            <p:cNvSpPr>
              <a:spLocks noChangeShapeType="1"/>
            </p:cNvSpPr>
            <p:nvPr/>
          </p:nvSpPr>
          <p:spPr bwMode="auto">
            <a:xfrm>
              <a:off x="2328" y="1892"/>
              <a:ext cx="0" cy="14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06" name="Line 21"/>
            <p:cNvSpPr>
              <a:spLocks noChangeShapeType="1"/>
            </p:cNvSpPr>
            <p:nvPr/>
          </p:nvSpPr>
          <p:spPr bwMode="auto">
            <a:xfrm flipH="1">
              <a:off x="2688" y="1844"/>
              <a:ext cx="1728" cy="1448"/>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7301" name="Line 22"/>
          <p:cNvSpPr>
            <a:spLocks noChangeShapeType="1"/>
          </p:cNvSpPr>
          <p:nvPr/>
        </p:nvSpPr>
        <p:spPr bwMode="auto">
          <a:xfrm flipH="1">
            <a:off x="4610100" y="2774950"/>
            <a:ext cx="2114550" cy="273685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02" name="Rectangle 23"/>
          <p:cNvSpPr>
            <a:spLocks noChangeArrowheads="1"/>
          </p:cNvSpPr>
          <p:nvPr/>
        </p:nvSpPr>
        <p:spPr bwMode="auto">
          <a:xfrm>
            <a:off x="5076825" y="4508500"/>
            <a:ext cx="27686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solidFill>
                  <a:srgbClr val="FF0000"/>
                </a:solidFill>
                <a:latin typeface="Arial" panose="020B0604020202020204" pitchFamily="34" charset="0"/>
              </a:rPr>
              <a:t>Read miss:</a:t>
            </a:r>
          </a:p>
          <a:p>
            <a:pPr>
              <a:spcBef>
                <a:spcPct val="0"/>
              </a:spcBef>
              <a:buClrTx/>
              <a:buSzTx/>
              <a:buFontTx/>
              <a:buNone/>
            </a:pPr>
            <a:r>
              <a:rPr lang="en-US" altLang="zh-CN" sz="1800" b="1">
                <a:latin typeface="Arial" panose="020B0604020202020204" pitchFamily="34" charset="0"/>
              </a:rPr>
              <a:t>Fetch;</a:t>
            </a:r>
          </a:p>
          <a:p>
            <a:pPr>
              <a:spcBef>
                <a:spcPct val="0"/>
              </a:spcBef>
              <a:buClrTx/>
              <a:buSzTx/>
              <a:buFontTx/>
              <a:buNone/>
            </a:pPr>
            <a:r>
              <a:rPr lang="en-US" altLang="zh-CN" sz="1800" b="1">
                <a:latin typeface="Arial" panose="020B0604020202020204" pitchFamily="34" charset="0"/>
              </a:rPr>
              <a:t>Data Value Reply</a:t>
            </a:r>
          </a:p>
          <a:p>
            <a:pPr>
              <a:spcBef>
                <a:spcPct val="0"/>
              </a:spcBef>
              <a:buClrTx/>
              <a:buSzTx/>
              <a:buFontTx/>
              <a:buNone/>
            </a:pPr>
            <a:r>
              <a:rPr lang="en-US" altLang="zh-CN" sz="1800" b="1">
                <a:latin typeface="Arial" panose="020B0604020202020204" pitchFamily="34" charset="0"/>
              </a:rPr>
              <a:t>msg to remote cache</a:t>
            </a:r>
          </a:p>
          <a:p>
            <a:pPr>
              <a:spcBef>
                <a:spcPct val="0"/>
              </a:spcBef>
              <a:buClrTx/>
              <a:buSzTx/>
              <a:buFontTx/>
              <a:buNone/>
            </a:pPr>
            <a:r>
              <a:rPr lang="en-US" altLang="zh-CN" sz="2000" b="1">
                <a:latin typeface="Arial" panose="020B0604020202020204" pitchFamily="34" charset="0"/>
              </a:rPr>
              <a:t>Sharers += {P}; </a:t>
            </a:r>
          </a:p>
        </p:txBody>
      </p:sp>
      <p:sp>
        <p:nvSpPr>
          <p:cNvPr id="97303" name="Rectangle 24"/>
          <p:cNvSpPr>
            <a:spLocks noChangeArrowheads="1"/>
          </p:cNvSpPr>
          <p:nvPr/>
        </p:nvSpPr>
        <p:spPr bwMode="auto">
          <a:xfrm>
            <a:off x="6608763" y="676275"/>
            <a:ext cx="20351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Read miss:</a:t>
            </a:r>
            <a:r>
              <a:rPr lang="en-US" altLang="zh-CN" sz="1800" b="1">
                <a:solidFill>
                  <a:schemeClr val="accent2"/>
                </a:solidFill>
                <a:latin typeface="Arial" panose="020B0604020202020204" pitchFamily="34" charset="0"/>
              </a:rPr>
              <a:t> </a:t>
            </a:r>
          </a:p>
          <a:p>
            <a:pPr>
              <a:spcBef>
                <a:spcPct val="0"/>
              </a:spcBef>
              <a:buClrTx/>
              <a:buSzTx/>
              <a:buFontTx/>
              <a:buNone/>
            </a:pPr>
            <a:r>
              <a:rPr lang="en-US" altLang="zh-CN" sz="1800" b="1">
                <a:solidFill>
                  <a:srgbClr val="FF0000"/>
                </a:solidFill>
                <a:latin typeface="Arial" panose="020B0604020202020204" pitchFamily="34" charset="0"/>
              </a:rPr>
              <a:t>Data Value Reply</a:t>
            </a:r>
          </a:p>
          <a:p>
            <a:pPr>
              <a:spcBef>
                <a:spcPct val="0"/>
              </a:spcBef>
              <a:buClrTx/>
              <a:buSzTx/>
              <a:buFontTx/>
              <a:buNone/>
            </a:pPr>
            <a:r>
              <a:rPr lang="en-US" altLang="zh-CN" sz="2000" b="1">
                <a:solidFill>
                  <a:srgbClr val="FF0000"/>
                </a:solidFill>
                <a:latin typeface="Arial" panose="020B0604020202020204" pitchFamily="34" charset="0"/>
              </a:rPr>
              <a:t>Sharers += {P};</a:t>
            </a:r>
            <a:endParaRPr lang="en-US" altLang="zh-CN" sz="1800" b="1">
              <a:solidFill>
                <a:srgbClr val="FF0000"/>
              </a:solidFill>
              <a:latin typeface="Arial" panose="020B0604020202020204" pitchFamily="34" charset="0"/>
            </a:endParaRPr>
          </a:p>
        </p:txBody>
      </p:sp>
      <p:sp>
        <p:nvSpPr>
          <p:cNvPr id="97304" name="Rectangle 25"/>
          <p:cNvSpPr>
            <a:spLocks noChangeArrowheads="1"/>
          </p:cNvSpPr>
          <p:nvPr/>
        </p:nvSpPr>
        <p:spPr bwMode="auto">
          <a:xfrm>
            <a:off x="611188" y="4868863"/>
            <a:ext cx="27686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Write Miss:</a:t>
            </a:r>
          </a:p>
          <a:p>
            <a:pPr>
              <a:spcBef>
                <a:spcPct val="0"/>
              </a:spcBef>
              <a:buClrTx/>
              <a:buSzTx/>
              <a:buFontTx/>
              <a:buNone/>
            </a:pPr>
            <a:r>
              <a:rPr lang="en-US" altLang="zh-CN" sz="1800" b="1">
                <a:solidFill>
                  <a:srgbClr val="FF0000"/>
                </a:solidFill>
                <a:latin typeface="Arial" panose="020B0604020202020204" pitchFamily="34" charset="0"/>
              </a:rPr>
              <a:t>Fetch/Invalidate;</a:t>
            </a:r>
          </a:p>
          <a:p>
            <a:pPr>
              <a:spcBef>
                <a:spcPct val="0"/>
              </a:spcBef>
              <a:buClrTx/>
              <a:buSzTx/>
              <a:buFontTx/>
              <a:buNone/>
            </a:pPr>
            <a:r>
              <a:rPr lang="en-US" altLang="zh-CN" sz="1800" b="1">
                <a:solidFill>
                  <a:srgbClr val="FF0000"/>
                </a:solidFill>
                <a:latin typeface="Arial" panose="020B0604020202020204" pitchFamily="34" charset="0"/>
              </a:rPr>
              <a:t>Data Value Reply</a:t>
            </a:r>
          </a:p>
          <a:p>
            <a:pPr>
              <a:spcBef>
                <a:spcPct val="0"/>
              </a:spcBef>
              <a:buClrTx/>
              <a:buSzTx/>
              <a:buFontTx/>
              <a:buNone/>
            </a:pPr>
            <a:r>
              <a:rPr lang="en-US" altLang="zh-CN" sz="1800" b="1">
                <a:solidFill>
                  <a:srgbClr val="FF0000"/>
                </a:solidFill>
                <a:latin typeface="Arial" panose="020B0604020202020204" pitchFamily="34" charset="0"/>
              </a:rPr>
              <a:t>msg to remote cache</a:t>
            </a:r>
          </a:p>
          <a:p>
            <a:pPr>
              <a:spcBef>
                <a:spcPct val="0"/>
              </a:spcBef>
              <a:buClrTx/>
              <a:buSzTx/>
              <a:buFontTx/>
              <a:buNone/>
            </a:pPr>
            <a:r>
              <a:rPr lang="en-US" altLang="zh-CN" sz="2000" b="1">
                <a:solidFill>
                  <a:srgbClr val="FF0000"/>
                </a:solidFill>
                <a:latin typeface="Arial" panose="020B0604020202020204" pitchFamily="34" charset="0"/>
              </a:rPr>
              <a:t>Sharers = {P};</a:t>
            </a:r>
          </a:p>
        </p:txBody>
      </p:sp>
    </p:spTree>
  </p:cSld>
  <p:clrMapOvr>
    <a:masterClrMapping/>
  </p:clrMapOvr>
  <p:transition spd="slow">
    <p:pull dir="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0" y="0"/>
            <a:ext cx="7205663" cy="857250"/>
          </a:xfrm>
        </p:spPr>
        <p:txBody>
          <a:bodyPr lIns="90487" tIns="44450" rIns="90487" bIns="44450"/>
          <a:lstStyle/>
          <a:p>
            <a:pPr eaLnBrk="1" hangingPunct="1"/>
            <a:r>
              <a:rPr lang="en-US" altLang="zh-CN" smtClean="0"/>
              <a:t>Example Directory Protocol</a:t>
            </a:r>
          </a:p>
        </p:txBody>
      </p:sp>
      <p:sp>
        <p:nvSpPr>
          <p:cNvPr id="27651" name="Rectangle 3"/>
          <p:cNvSpPr>
            <a:spLocks noGrp="1" noChangeArrowheads="1"/>
          </p:cNvSpPr>
          <p:nvPr>
            <p:ph type="body" idx="4294967295"/>
          </p:nvPr>
        </p:nvSpPr>
        <p:spPr>
          <a:xfrm>
            <a:off x="14288" y="1125538"/>
            <a:ext cx="9129712" cy="4953000"/>
          </a:xfrm>
          <a:prstGeom prst="rect">
            <a:avLst/>
          </a:prstGeom>
        </p:spPr>
        <p:txBody>
          <a:bodyPr lIns="90487" tIns="44450" rIns="90487" bIns="44450"/>
          <a:lstStyle/>
          <a:p>
            <a:pPr eaLnBrk="1" hangingPunct="1">
              <a:lnSpc>
                <a:spcPct val="90000"/>
              </a:lnSpc>
            </a:pPr>
            <a:r>
              <a:rPr lang="en-US" altLang="zh-CN" sz="2400" smtClean="0"/>
              <a:t>Message sent to directory causes two actions:</a:t>
            </a:r>
          </a:p>
          <a:p>
            <a:pPr lvl="1" eaLnBrk="1" hangingPunct="1">
              <a:lnSpc>
                <a:spcPct val="90000"/>
              </a:lnSpc>
            </a:pPr>
            <a:r>
              <a:rPr lang="en-US" altLang="zh-CN" sz="2000" smtClean="0"/>
              <a:t>Update the directory</a:t>
            </a:r>
          </a:p>
          <a:p>
            <a:pPr lvl="1" eaLnBrk="1" hangingPunct="1">
              <a:lnSpc>
                <a:spcPct val="90000"/>
              </a:lnSpc>
            </a:pPr>
            <a:r>
              <a:rPr lang="en-US" altLang="zh-CN" sz="2000" smtClean="0"/>
              <a:t>More messages to satisfy request</a:t>
            </a:r>
          </a:p>
          <a:p>
            <a:pPr eaLnBrk="1" hangingPunct="1">
              <a:lnSpc>
                <a:spcPct val="90000"/>
              </a:lnSpc>
            </a:pPr>
            <a:r>
              <a:rPr lang="en-US" altLang="zh-CN" sz="2400" smtClean="0"/>
              <a:t>Block is in </a:t>
            </a:r>
            <a:r>
              <a:rPr lang="en-US" altLang="zh-CN" sz="2400" smtClean="0">
                <a:solidFill>
                  <a:srgbClr val="FF0000"/>
                </a:solidFill>
                <a:latin typeface="Helvetica" panose="020B0604020202020204" pitchFamily="34" charset="0"/>
              </a:rPr>
              <a:t>Uncached</a:t>
            </a:r>
            <a:r>
              <a:rPr lang="en-US" altLang="zh-CN" sz="2400" smtClean="0"/>
              <a:t> state: the copy in memory is the current value; only possible requests for that block are:</a:t>
            </a:r>
            <a:endParaRPr lang="en-US" altLang="zh-CN" sz="1800" smtClean="0"/>
          </a:p>
          <a:p>
            <a:pPr lvl="1" eaLnBrk="1" hangingPunct="1">
              <a:lnSpc>
                <a:spcPct val="90000"/>
              </a:lnSpc>
            </a:pPr>
            <a:r>
              <a:rPr lang="en-US" altLang="zh-CN" sz="2000" smtClean="0">
                <a:solidFill>
                  <a:srgbClr val="FF0000"/>
                </a:solidFill>
              </a:rPr>
              <a:t>Read miss</a:t>
            </a:r>
            <a:r>
              <a:rPr lang="en-US" altLang="zh-CN" sz="2000" smtClean="0"/>
              <a:t>: requesting processor sent data from memory &amp;requestor made </a:t>
            </a:r>
            <a:r>
              <a:rPr lang="en-US" altLang="zh-CN" sz="2000" u="sng" smtClean="0">
                <a:solidFill>
                  <a:srgbClr val="FF0000"/>
                </a:solidFill>
              </a:rPr>
              <a:t>only</a:t>
            </a:r>
            <a:r>
              <a:rPr lang="en-US" altLang="zh-CN" sz="2000" smtClean="0">
                <a:solidFill>
                  <a:srgbClr val="FF0000"/>
                </a:solidFill>
              </a:rPr>
              <a:t> </a:t>
            </a:r>
            <a:r>
              <a:rPr lang="en-US" altLang="zh-CN" sz="2000" smtClean="0"/>
              <a:t>sharing node; state of block made Shared.</a:t>
            </a:r>
          </a:p>
          <a:p>
            <a:pPr lvl="1" eaLnBrk="1" hangingPunct="1">
              <a:lnSpc>
                <a:spcPct val="90000"/>
              </a:lnSpc>
            </a:pPr>
            <a:r>
              <a:rPr lang="en-US" altLang="zh-CN" sz="2000" smtClean="0">
                <a:solidFill>
                  <a:srgbClr val="FF0000"/>
                </a:solidFill>
              </a:rPr>
              <a:t>Write miss</a:t>
            </a:r>
            <a:r>
              <a:rPr lang="en-US" altLang="zh-CN" sz="2000" smtClean="0"/>
              <a:t>: requesting processor is sent the value &amp; becomes the Sharing node. The block is made Exclusive to indicate that the only valid copy is cached. Sharers indicates the identity of the owner. </a:t>
            </a:r>
          </a:p>
          <a:p>
            <a:pPr eaLnBrk="1" hangingPunct="1">
              <a:lnSpc>
                <a:spcPct val="90000"/>
              </a:lnSpc>
            </a:pPr>
            <a:r>
              <a:rPr lang="en-US" altLang="zh-CN" sz="2400" smtClean="0"/>
              <a:t>Block is </a:t>
            </a:r>
            <a:r>
              <a:rPr lang="en-US" altLang="zh-CN" sz="2400" smtClean="0">
                <a:solidFill>
                  <a:srgbClr val="FF0000"/>
                </a:solidFill>
                <a:latin typeface="Helvetica" panose="020B0604020202020204" pitchFamily="34" charset="0"/>
              </a:rPr>
              <a:t>Shared</a:t>
            </a:r>
            <a:r>
              <a:rPr lang="en-US" altLang="zh-CN" sz="2400" smtClean="0"/>
              <a:t> =&gt; the memory value is up-to-date:</a:t>
            </a:r>
            <a:endParaRPr lang="en-US" altLang="zh-CN" sz="1800" smtClean="0"/>
          </a:p>
          <a:p>
            <a:pPr lvl="1" eaLnBrk="1" hangingPunct="1">
              <a:lnSpc>
                <a:spcPct val="90000"/>
              </a:lnSpc>
            </a:pPr>
            <a:r>
              <a:rPr lang="en-US" altLang="zh-CN" sz="2000" smtClean="0">
                <a:solidFill>
                  <a:srgbClr val="FF0000"/>
                </a:solidFill>
              </a:rPr>
              <a:t>Read miss</a:t>
            </a:r>
            <a:r>
              <a:rPr lang="en-US" altLang="zh-CN" sz="2000" smtClean="0"/>
              <a:t>: requesting processor is sent back the data from memory &amp; requesting processor is added to the sharing set.</a:t>
            </a:r>
          </a:p>
          <a:p>
            <a:pPr lvl="1" eaLnBrk="1" hangingPunct="1">
              <a:lnSpc>
                <a:spcPct val="90000"/>
              </a:lnSpc>
            </a:pPr>
            <a:r>
              <a:rPr lang="en-US" altLang="zh-CN" sz="2000" smtClean="0">
                <a:solidFill>
                  <a:srgbClr val="FF0000"/>
                </a:solidFill>
              </a:rPr>
              <a:t>Write miss</a:t>
            </a:r>
            <a:r>
              <a:rPr lang="en-US" altLang="zh-CN" sz="2000" smtClean="0"/>
              <a:t>: requesting processor is sent the value. All processors in the set Sharers are sent invalidate messages, &amp; Sharers is set to identity of requesting processor. The state of the block is made Exclusive.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anim calcmode="lin" valueType="num">
                                      <p:cBhvr additive="base">
                                        <p:cTn id="11" dur="500" fill="hold"/>
                                        <p:tgtEl>
                                          <p:spTgt spid="276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76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 calcmode="lin" valueType="num">
                                      <p:cBhvr additive="base">
                                        <p:cTn id="15" dur="500" fill="hold"/>
                                        <p:tgtEl>
                                          <p:spTgt spid="2765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76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7651">
                                            <p:txEl>
                                              <p:pRg st="3" end="3"/>
                                            </p:txEl>
                                          </p:spTgt>
                                        </p:tgtEl>
                                        <p:attrNameLst>
                                          <p:attrName>style.visibility</p:attrName>
                                        </p:attrNameLst>
                                      </p:cBhvr>
                                      <p:to>
                                        <p:strVal val="visible"/>
                                      </p:to>
                                    </p:set>
                                    <p:anim calcmode="lin" valueType="num">
                                      <p:cBhvr additive="base">
                                        <p:cTn id="21" dur="500" fill="hold"/>
                                        <p:tgtEl>
                                          <p:spTgt spid="2765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765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7651">
                                            <p:txEl>
                                              <p:pRg st="4" end="4"/>
                                            </p:txEl>
                                          </p:spTgt>
                                        </p:tgtEl>
                                        <p:attrNameLst>
                                          <p:attrName>style.visibility</p:attrName>
                                        </p:attrNameLst>
                                      </p:cBhvr>
                                      <p:to>
                                        <p:strVal val="visible"/>
                                      </p:to>
                                    </p:set>
                                    <p:anim calcmode="lin" valueType="num">
                                      <p:cBhvr additive="base">
                                        <p:cTn id="25" dur="500" fill="hold"/>
                                        <p:tgtEl>
                                          <p:spTgt spid="2765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65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7651">
                                            <p:txEl>
                                              <p:pRg st="5" end="5"/>
                                            </p:txEl>
                                          </p:spTgt>
                                        </p:tgtEl>
                                        <p:attrNameLst>
                                          <p:attrName>style.visibility</p:attrName>
                                        </p:attrNameLst>
                                      </p:cBhvr>
                                      <p:to>
                                        <p:strVal val="visible"/>
                                      </p:to>
                                    </p:set>
                                    <p:anim calcmode="lin" valueType="num">
                                      <p:cBhvr additive="base">
                                        <p:cTn id="29" dur="500" fill="hold"/>
                                        <p:tgtEl>
                                          <p:spTgt spid="2765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76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7651">
                                            <p:txEl>
                                              <p:pRg st="6" end="6"/>
                                            </p:txEl>
                                          </p:spTgt>
                                        </p:tgtEl>
                                        <p:attrNameLst>
                                          <p:attrName>style.visibility</p:attrName>
                                        </p:attrNameLst>
                                      </p:cBhvr>
                                      <p:to>
                                        <p:strVal val="visible"/>
                                      </p:to>
                                    </p:set>
                                    <p:anim calcmode="lin" valueType="num">
                                      <p:cBhvr additive="base">
                                        <p:cTn id="35" dur="500" fill="hold"/>
                                        <p:tgtEl>
                                          <p:spTgt spid="27651">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7651">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7651">
                                            <p:txEl>
                                              <p:pRg st="7" end="7"/>
                                            </p:txEl>
                                          </p:spTgt>
                                        </p:tgtEl>
                                        <p:attrNameLst>
                                          <p:attrName>style.visibility</p:attrName>
                                        </p:attrNameLst>
                                      </p:cBhvr>
                                      <p:to>
                                        <p:strVal val="visible"/>
                                      </p:to>
                                    </p:set>
                                    <p:anim calcmode="lin" valueType="num">
                                      <p:cBhvr additive="base">
                                        <p:cTn id="39" dur="500" fill="hold"/>
                                        <p:tgtEl>
                                          <p:spTgt spid="27651">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7651">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7651">
                                            <p:txEl>
                                              <p:pRg st="8" end="8"/>
                                            </p:txEl>
                                          </p:spTgt>
                                        </p:tgtEl>
                                        <p:attrNameLst>
                                          <p:attrName>style.visibility</p:attrName>
                                        </p:attrNameLst>
                                      </p:cBhvr>
                                      <p:to>
                                        <p:strVal val="visible"/>
                                      </p:to>
                                    </p:set>
                                    <p:anim calcmode="lin" valueType="num">
                                      <p:cBhvr additive="base">
                                        <p:cTn id="43" dur="500" fill="hold"/>
                                        <p:tgtEl>
                                          <p:spTgt spid="27651">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65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2163763" y="133350"/>
            <a:ext cx="6980237" cy="703263"/>
          </a:xfrm>
        </p:spPr>
        <p:txBody>
          <a:bodyPr lIns="90487" tIns="44450" rIns="90487" bIns="44450"/>
          <a:lstStyle/>
          <a:p>
            <a:pPr eaLnBrk="1" hangingPunct="1"/>
            <a:r>
              <a:rPr lang="en-US" altLang="zh-CN" smtClean="0"/>
              <a:t>Example Directory Protocol</a:t>
            </a:r>
          </a:p>
        </p:txBody>
      </p:sp>
      <p:sp>
        <p:nvSpPr>
          <p:cNvPr id="29699" name="Rectangle 3"/>
          <p:cNvSpPr>
            <a:spLocks noGrp="1" noChangeArrowheads="1"/>
          </p:cNvSpPr>
          <p:nvPr>
            <p:ph type="body" idx="4294967295"/>
          </p:nvPr>
        </p:nvSpPr>
        <p:spPr>
          <a:xfrm>
            <a:off x="0" y="981075"/>
            <a:ext cx="9144000" cy="5105400"/>
          </a:xfrm>
          <a:prstGeom prst="rect">
            <a:avLst/>
          </a:prstGeom>
        </p:spPr>
        <p:txBody>
          <a:bodyPr lIns="90487" tIns="44450" rIns="90487" bIns="44450"/>
          <a:lstStyle/>
          <a:p>
            <a:pPr eaLnBrk="1" hangingPunct="1"/>
            <a:r>
              <a:rPr lang="en-US" altLang="zh-CN" sz="2000" smtClean="0"/>
              <a:t>Block is </a:t>
            </a:r>
            <a:r>
              <a:rPr lang="en-US" altLang="zh-CN" sz="2000" smtClean="0">
                <a:solidFill>
                  <a:srgbClr val="FF0000"/>
                </a:solidFill>
                <a:latin typeface="Helvetica" panose="020B0604020202020204" pitchFamily="34" charset="0"/>
              </a:rPr>
              <a:t>Exclusive</a:t>
            </a:r>
            <a:r>
              <a:rPr lang="en-US" altLang="zh-CN" sz="2000" smtClean="0"/>
              <a:t>: current value of the block is held in the cache of the processor identified by the set Sharers (the owner) =&gt; three possible directory requests:</a:t>
            </a:r>
            <a:endParaRPr lang="en-US" altLang="zh-CN" sz="1600" smtClean="0"/>
          </a:p>
          <a:p>
            <a:pPr lvl="1" eaLnBrk="1" hangingPunct="1"/>
            <a:r>
              <a:rPr lang="en-US" altLang="zh-CN" sz="1800" smtClean="0">
                <a:solidFill>
                  <a:srgbClr val="FF0000"/>
                </a:solidFill>
              </a:rPr>
              <a:t>Read miss</a:t>
            </a:r>
            <a:r>
              <a:rPr lang="en-US" altLang="zh-CN" sz="1800" smtClean="0"/>
              <a:t>: owner processor sent data fetch message, causing state of block in owner</a:t>
            </a:r>
            <a:r>
              <a:rPr lang="en-US" altLang="zh-CN" sz="1800" smtClean="0">
                <a:latin typeface="Times New Roman" panose="02020603050405020304" pitchFamily="18" charset="0"/>
              </a:rPr>
              <a:t>’</a:t>
            </a:r>
            <a:r>
              <a:rPr lang="en-US" altLang="zh-CN" sz="1800" smtClean="0"/>
              <a:t>s cache to transition to Shared and causes owner to send data to directory, where it is written to memory &amp; sent back to requesting processor. </a:t>
            </a:r>
            <a:br>
              <a:rPr lang="en-US" altLang="zh-CN" sz="1800" smtClean="0"/>
            </a:br>
            <a:r>
              <a:rPr lang="en-US" altLang="zh-CN" sz="1800" smtClean="0"/>
              <a:t>Identity of requesting processor is added to set Sharers, which still contains the identity of the processor that was the owner (since it still has a readable copy).  State is shared.</a:t>
            </a:r>
          </a:p>
          <a:p>
            <a:pPr lvl="1" eaLnBrk="1" hangingPunct="1"/>
            <a:r>
              <a:rPr lang="en-US" altLang="zh-CN" sz="1800" smtClean="0">
                <a:solidFill>
                  <a:srgbClr val="FF0000"/>
                </a:solidFill>
              </a:rPr>
              <a:t>Data write-back</a:t>
            </a:r>
            <a:r>
              <a:rPr lang="en-US" altLang="zh-CN" sz="1800" smtClean="0"/>
              <a:t>: owner processor is replacing the block and hence must write it back, making memory copy up-to-date </a:t>
            </a:r>
            <a:br>
              <a:rPr lang="en-US" altLang="zh-CN" sz="1800" smtClean="0"/>
            </a:br>
            <a:r>
              <a:rPr lang="en-US" altLang="zh-CN" sz="1800" smtClean="0"/>
              <a:t>(the home directory essentially becomes the owner), the block is now Uncached, and the Sharer set is empty. </a:t>
            </a:r>
          </a:p>
          <a:p>
            <a:pPr lvl="1" eaLnBrk="1" hangingPunct="1"/>
            <a:r>
              <a:rPr lang="en-US" altLang="zh-CN" sz="1800" smtClean="0">
                <a:solidFill>
                  <a:srgbClr val="FF0000"/>
                </a:solidFill>
              </a:rPr>
              <a:t>Write miss</a:t>
            </a:r>
            <a:r>
              <a:rPr lang="en-US" altLang="zh-CN" sz="1800" smtClean="0"/>
              <a:t>: block has a new owner. A message is sent to old owner causing the cache to send the value of the block to the directory from which it is sent to the requesting processor, which becomes the new owner. Sharers is set to identity of new owner, and state of block is made Exclusive.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 calcmode="lin" valueType="num">
                                      <p:cBhvr additive="base">
                                        <p:cTn id="11" dur="500" fill="hold"/>
                                        <p:tgtEl>
                                          <p:spTgt spid="2969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969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anim calcmode="lin" valueType="num">
                                      <p:cBhvr additive="base">
                                        <p:cTn id="15" dur="500" fill="hold"/>
                                        <p:tgtEl>
                                          <p:spTgt spid="2969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69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anim calcmode="lin" valueType="num">
                                      <p:cBhvr additive="base">
                                        <p:cTn id="19" dur="500" fill="hold"/>
                                        <p:tgtEl>
                                          <p:spTgt spid="2969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69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1258888" y="0"/>
            <a:ext cx="7686675" cy="936625"/>
          </a:xfrm>
        </p:spPr>
        <p:txBody>
          <a:bodyPr/>
          <a:lstStyle/>
          <a:p>
            <a:pPr eaLnBrk="1" hangingPunct="1"/>
            <a:r>
              <a:rPr lang="en-US" altLang="zh-CN" sz="3600" smtClean="0"/>
              <a:t>Cache Coherence in Multiprocessor</a:t>
            </a:r>
          </a:p>
        </p:txBody>
      </p:sp>
      <p:pic>
        <p:nvPicPr>
          <p:cNvPr id="3584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683568" y="1052736"/>
            <a:ext cx="7776864" cy="4936186"/>
          </a:xfrm>
        </p:spPr>
      </p:pic>
    </p:spTree>
  </p:cSld>
  <p:clrMapOvr>
    <a:masterClrMapping/>
  </p:clrMapOvr>
  <p:transition spd="slow">
    <p:pull dir="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a:xfrm>
            <a:off x="928688" y="0"/>
            <a:ext cx="7993062" cy="766763"/>
          </a:xfrm>
        </p:spPr>
        <p:txBody>
          <a:bodyPr/>
          <a:lstStyle/>
          <a:p>
            <a:r>
              <a:rPr lang="en-US" altLang="zh-CN" smtClean="0"/>
              <a:t>Case Study:  </a:t>
            </a:r>
            <a:r>
              <a:rPr lang="en-US" altLang="zh-CN" sz="4000" smtClean="0">
                <a:solidFill>
                  <a:srgbClr val="FF0000"/>
                </a:solidFill>
              </a:rPr>
              <a:t>p1 write 888 to x</a:t>
            </a:r>
            <a:endParaRPr lang="zh-CN" altLang="en-US" sz="4000" smtClean="0">
              <a:solidFill>
                <a:srgbClr val="FF0000"/>
              </a:solidFill>
            </a:endParaRPr>
          </a:p>
        </p:txBody>
      </p:sp>
      <p:sp>
        <p:nvSpPr>
          <p:cNvPr id="36" name="内容占位符 35"/>
          <p:cNvSpPr>
            <a:spLocks noGrp="1"/>
          </p:cNvSpPr>
          <p:nvPr>
            <p:ph idx="1"/>
          </p:nvPr>
        </p:nvSpPr>
        <p:spPr>
          <a:xfrm>
            <a:off x="0" y="4286250"/>
            <a:ext cx="8964613" cy="571500"/>
          </a:xfrm>
        </p:spPr>
        <p:txBody>
          <a:bodyPr/>
          <a:lstStyle/>
          <a:p>
            <a:r>
              <a:rPr lang="en-US" altLang="zh-CN" sz="2400" smtClean="0"/>
              <a:t>P1(local)          P5(home)        P2(remote)        P3(remote)    </a:t>
            </a:r>
            <a:endParaRPr lang="zh-CN" altLang="en-US" sz="2400" smtClean="0"/>
          </a:p>
        </p:txBody>
      </p:sp>
      <p:grpSp>
        <p:nvGrpSpPr>
          <p:cNvPr id="103428" name="组合 33"/>
          <p:cNvGrpSpPr>
            <a:grpSpLocks/>
          </p:cNvGrpSpPr>
          <p:nvPr/>
        </p:nvGrpSpPr>
        <p:grpSpPr bwMode="auto">
          <a:xfrm>
            <a:off x="0" y="1000125"/>
            <a:ext cx="7500938" cy="3143250"/>
            <a:chOff x="357158" y="1571612"/>
            <a:chExt cx="8286808" cy="3857652"/>
          </a:xfrm>
        </p:grpSpPr>
        <p:sp>
          <p:nvSpPr>
            <p:cNvPr id="103461" name="圆角矩形 5"/>
            <p:cNvSpPr>
              <a:spLocks noChangeArrowheads="1"/>
            </p:cNvSpPr>
            <p:nvPr/>
          </p:nvSpPr>
          <p:spPr bwMode="auto">
            <a:xfrm>
              <a:off x="357158" y="3071810"/>
              <a:ext cx="8286808" cy="857256"/>
            </a:xfrm>
            <a:prstGeom prst="roundRect">
              <a:avLst>
                <a:gd name="adj" fmla="val 16667"/>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03462" name="圆角矩形 6"/>
            <p:cNvSpPr>
              <a:spLocks noChangeArrowheads="1"/>
            </p:cNvSpPr>
            <p:nvPr/>
          </p:nvSpPr>
          <p:spPr bwMode="auto">
            <a:xfrm>
              <a:off x="85722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P1</a:t>
              </a:r>
            </a:p>
          </p:txBody>
        </p:sp>
        <p:sp>
          <p:nvSpPr>
            <p:cNvPr id="103463" name="圆角矩形 7"/>
            <p:cNvSpPr>
              <a:spLocks noChangeArrowheads="1"/>
            </p:cNvSpPr>
            <p:nvPr/>
          </p:nvSpPr>
          <p:spPr bwMode="auto">
            <a:xfrm>
              <a:off x="371474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P2</a:t>
              </a:r>
            </a:p>
            <a:p>
              <a:pPr algn="ctr" eaLnBrk="1" hangingPunct="1">
                <a:spcBef>
                  <a:spcPct val="0"/>
                </a:spcBef>
                <a:buClrTx/>
                <a:buSzTx/>
                <a:buFontTx/>
                <a:buNone/>
              </a:pPr>
              <a:r>
                <a:rPr lang="en-US" altLang="zh-CN" sz="1800"/>
                <a:t>X=111</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sp>
          <p:nvSpPr>
            <p:cNvPr id="103464" name="圆角矩形 8"/>
            <p:cNvSpPr>
              <a:spLocks noChangeArrowheads="1"/>
            </p:cNvSpPr>
            <p:nvPr/>
          </p:nvSpPr>
          <p:spPr bwMode="auto">
            <a:xfrm>
              <a:off x="6643702"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P3</a:t>
              </a:r>
            </a:p>
            <a:p>
              <a:pPr algn="ctr" eaLnBrk="1" hangingPunct="1">
                <a:spcBef>
                  <a:spcPct val="0"/>
                </a:spcBef>
                <a:buClrTx/>
                <a:buSzTx/>
                <a:buFontTx/>
                <a:buNone/>
              </a:pPr>
              <a:r>
                <a:rPr lang="en-US" altLang="zh-CN" sz="1800"/>
                <a:t>X=111</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cxnSp>
          <p:nvCxnSpPr>
            <p:cNvPr id="103465" name="直接连接符 19"/>
            <p:cNvCxnSpPr>
              <a:cxnSpLocks noChangeShapeType="1"/>
            </p:cNvCxnSpPr>
            <p:nvPr/>
          </p:nvCxnSpPr>
          <p:spPr bwMode="auto">
            <a:xfrm rot="16200000" flipH="1">
              <a:off x="4179091"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3466" name="直接连接符 24"/>
            <p:cNvCxnSpPr>
              <a:cxnSpLocks noChangeShapeType="1"/>
            </p:cNvCxnSpPr>
            <p:nvPr/>
          </p:nvCxnSpPr>
          <p:spPr bwMode="auto">
            <a:xfrm rot="16200000" flipH="1">
              <a:off x="7108049"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3467" name="直接连接符 25"/>
            <p:cNvCxnSpPr>
              <a:cxnSpLocks noChangeShapeType="1"/>
            </p:cNvCxnSpPr>
            <p:nvPr/>
          </p:nvCxnSpPr>
          <p:spPr bwMode="auto">
            <a:xfrm rot="16200000" flipH="1">
              <a:off x="1250133" y="2821776"/>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sp>
          <p:nvSpPr>
            <p:cNvPr id="103468" name="圆角矩形 26"/>
            <p:cNvSpPr>
              <a:spLocks noChangeArrowheads="1"/>
            </p:cNvSpPr>
            <p:nvPr/>
          </p:nvSpPr>
          <p:spPr bwMode="auto">
            <a:xfrm>
              <a:off x="85722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P4</a:t>
              </a:r>
            </a:p>
            <a:p>
              <a:pPr algn="ctr" eaLnBrk="1" hangingPunct="1">
                <a:spcBef>
                  <a:spcPct val="0"/>
                </a:spcBef>
                <a:buClrTx/>
                <a:buSzTx/>
                <a:buFontTx/>
                <a:buNone/>
              </a:pPr>
              <a:endParaRPr lang="en-US" altLang="zh-CN" sz="1800"/>
            </a:p>
          </p:txBody>
        </p:sp>
        <p:sp>
          <p:nvSpPr>
            <p:cNvPr id="103469" name="圆角矩形 27"/>
            <p:cNvSpPr>
              <a:spLocks noChangeArrowheads="1"/>
            </p:cNvSpPr>
            <p:nvPr/>
          </p:nvSpPr>
          <p:spPr bwMode="auto">
            <a:xfrm>
              <a:off x="371474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P5</a:t>
              </a:r>
            </a:p>
            <a:p>
              <a:pPr algn="ctr" eaLnBrk="1" hangingPunct="1">
                <a:spcBef>
                  <a:spcPct val="0"/>
                </a:spcBef>
                <a:buClrTx/>
                <a:buSzTx/>
                <a:buFontTx/>
                <a:buNone/>
              </a:pPr>
              <a:r>
                <a:rPr lang="en-US" altLang="zh-CN" sz="1800"/>
                <a:t>X’HOME</a:t>
              </a:r>
            </a:p>
            <a:p>
              <a:pPr algn="ctr" eaLnBrk="1" hangingPunct="1">
                <a:spcBef>
                  <a:spcPct val="0"/>
                </a:spcBef>
                <a:buClrTx/>
                <a:buSzTx/>
                <a:buFontTx/>
                <a:buNone/>
              </a:pPr>
              <a:r>
                <a:rPr lang="en-US" altLang="zh-CN" sz="1800"/>
                <a:t>111</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sp>
          <p:nvSpPr>
            <p:cNvPr id="103470" name="圆角矩形 28"/>
            <p:cNvSpPr>
              <a:spLocks noChangeArrowheads="1"/>
            </p:cNvSpPr>
            <p:nvPr/>
          </p:nvSpPr>
          <p:spPr bwMode="auto">
            <a:xfrm>
              <a:off x="6643702"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P6</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cxnSp>
          <p:nvCxnSpPr>
            <p:cNvPr id="103471" name="直接连接符 29"/>
            <p:cNvCxnSpPr>
              <a:cxnSpLocks noChangeShapeType="1"/>
            </p:cNvCxnSpPr>
            <p:nvPr/>
          </p:nvCxnSpPr>
          <p:spPr bwMode="auto">
            <a:xfrm rot="16200000" flipH="1">
              <a:off x="4179091"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3472" name="直接连接符 30"/>
            <p:cNvCxnSpPr>
              <a:cxnSpLocks noChangeShapeType="1"/>
            </p:cNvCxnSpPr>
            <p:nvPr/>
          </p:nvCxnSpPr>
          <p:spPr bwMode="auto">
            <a:xfrm rot="16200000" flipH="1">
              <a:off x="7108049"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3473" name="直接连接符 31"/>
            <p:cNvCxnSpPr>
              <a:cxnSpLocks noChangeShapeType="1"/>
            </p:cNvCxnSpPr>
            <p:nvPr/>
          </p:nvCxnSpPr>
          <p:spPr bwMode="auto">
            <a:xfrm rot="16200000" flipH="1">
              <a:off x="1250133" y="4179100"/>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grpSp>
        <p:nvGrpSpPr>
          <p:cNvPr id="3" name="组合 72"/>
          <p:cNvGrpSpPr>
            <a:grpSpLocks/>
          </p:cNvGrpSpPr>
          <p:nvPr/>
        </p:nvGrpSpPr>
        <p:grpSpPr bwMode="auto">
          <a:xfrm>
            <a:off x="998538" y="4857750"/>
            <a:ext cx="6503987" cy="2001838"/>
            <a:chOff x="999306" y="4857760"/>
            <a:chExt cx="6503240" cy="2001034"/>
          </a:xfrm>
        </p:grpSpPr>
        <p:cxnSp>
          <p:nvCxnSpPr>
            <p:cNvPr id="103457" name="直接连接符 37"/>
            <p:cNvCxnSpPr>
              <a:cxnSpLocks noChangeShapeType="1"/>
            </p:cNvCxnSpPr>
            <p:nvPr/>
          </p:nvCxnSpPr>
          <p:spPr bwMode="auto">
            <a:xfrm rot="5400000">
              <a:off x="-20" y="5857880"/>
              <a:ext cx="200024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3458" name="直接连接符 38"/>
            <p:cNvCxnSpPr>
              <a:cxnSpLocks noChangeShapeType="1"/>
            </p:cNvCxnSpPr>
            <p:nvPr/>
          </p:nvCxnSpPr>
          <p:spPr bwMode="auto">
            <a:xfrm rot="5400000">
              <a:off x="2072476" y="5857086"/>
              <a:ext cx="200024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3459" name="直接连接符 39"/>
            <p:cNvCxnSpPr>
              <a:cxnSpLocks noChangeShapeType="1"/>
            </p:cNvCxnSpPr>
            <p:nvPr/>
          </p:nvCxnSpPr>
          <p:spPr bwMode="auto">
            <a:xfrm rot="5400000">
              <a:off x="4358492" y="5857086"/>
              <a:ext cx="200024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3460" name="直接连接符 40"/>
            <p:cNvCxnSpPr>
              <a:cxnSpLocks noChangeShapeType="1"/>
            </p:cNvCxnSpPr>
            <p:nvPr/>
          </p:nvCxnSpPr>
          <p:spPr bwMode="auto">
            <a:xfrm rot="5400000">
              <a:off x="6501632" y="5857086"/>
              <a:ext cx="2000240" cy="1588"/>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grpSp>
      <p:sp>
        <p:nvSpPr>
          <p:cNvPr id="42" name="TextBox 41"/>
          <p:cNvSpPr txBox="1">
            <a:spLocks noChangeArrowheads="1"/>
          </p:cNvSpPr>
          <p:nvPr/>
        </p:nvSpPr>
        <p:spPr bwMode="auto">
          <a:xfrm>
            <a:off x="3714750" y="3000375"/>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Direct: X: S, {P2,P3}</a:t>
            </a:r>
            <a:endParaRPr lang="zh-CN" altLang="en-US" sz="4400">
              <a:solidFill>
                <a:schemeClr val="tx2"/>
              </a:solidFill>
              <a:latin typeface="Arial" panose="020B0604020202020204" pitchFamily="34" charset="0"/>
            </a:endParaRPr>
          </a:p>
        </p:txBody>
      </p:sp>
      <p:sp>
        <p:nvSpPr>
          <p:cNvPr id="43" name="TextBox 42"/>
          <p:cNvSpPr txBox="1">
            <a:spLocks noChangeArrowheads="1"/>
          </p:cNvSpPr>
          <p:nvPr/>
        </p:nvSpPr>
        <p:spPr bwMode="auto">
          <a:xfrm>
            <a:off x="4214813" y="1714500"/>
            <a:ext cx="1357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Cache:X: S</a:t>
            </a:r>
            <a:endParaRPr lang="zh-CN" altLang="en-US" sz="4400">
              <a:solidFill>
                <a:schemeClr val="tx2"/>
              </a:solidFill>
              <a:latin typeface="Arial" panose="020B0604020202020204" pitchFamily="34" charset="0"/>
            </a:endParaRPr>
          </a:p>
        </p:txBody>
      </p:sp>
      <p:sp>
        <p:nvSpPr>
          <p:cNvPr id="44" name="TextBox 43"/>
          <p:cNvSpPr txBox="1">
            <a:spLocks noChangeArrowheads="1"/>
          </p:cNvSpPr>
          <p:nvPr/>
        </p:nvSpPr>
        <p:spPr bwMode="auto">
          <a:xfrm>
            <a:off x="6858000" y="1714500"/>
            <a:ext cx="1500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Cache: X: S</a:t>
            </a:r>
            <a:endParaRPr lang="zh-CN" altLang="en-US" sz="4400">
              <a:solidFill>
                <a:schemeClr val="tx2"/>
              </a:solidFill>
              <a:latin typeface="Arial" panose="020B0604020202020204" pitchFamily="34" charset="0"/>
            </a:endParaRPr>
          </a:p>
        </p:txBody>
      </p:sp>
      <p:sp>
        <p:nvSpPr>
          <p:cNvPr id="45" name="TextBox 44"/>
          <p:cNvSpPr txBox="1">
            <a:spLocks noChangeArrowheads="1"/>
          </p:cNvSpPr>
          <p:nvPr/>
        </p:nvSpPr>
        <p:spPr bwMode="auto">
          <a:xfrm>
            <a:off x="1571625" y="1714500"/>
            <a:ext cx="1500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Cache X: </a:t>
            </a:r>
            <a:r>
              <a:rPr lang="en-US" altLang="zh-CN" sz="1800">
                <a:solidFill>
                  <a:schemeClr val="tx2"/>
                </a:solidFill>
                <a:latin typeface="Imprint MT Shadow" panose="04020605060303030202" pitchFamily="82" charset="0"/>
              </a:rPr>
              <a:t>I</a:t>
            </a:r>
            <a:endParaRPr lang="zh-CN" altLang="en-US" sz="4400">
              <a:solidFill>
                <a:schemeClr val="tx2"/>
              </a:solidFill>
              <a:latin typeface="Imprint MT Shadow" panose="04020605060303030202" pitchFamily="82" charset="0"/>
            </a:endParaRPr>
          </a:p>
        </p:txBody>
      </p:sp>
      <p:grpSp>
        <p:nvGrpSpPr>
          <p:cNvPr id="4" name="组合 48"/>
          <p:cNvGrpSpPr>
            <a:grpSpLocks/>
          </p:cNvGrpSpPr>
          <p:nvPr/>
        </p:nvGrpSpPr>
        <p:grpSpPr bwMode="auto">
          <a:xfrm>
            <a:off x="1000125" y="4786313"/>
            <a:ext cx="2071688" cy="369887"/>
            <a:chOff x="1000100" y="4786322"/>
            <a:chExt cx="2071702" cy="368778"/>
          </a:xfrm>
        </p:grpSpPr>
        <p:cxnSp>
          <p:nvCxnSpPr>
            <p:cNvPr id="103455" name="直接箭头连接符 46"/>
            <p:cNvCxnSpPr>
              <a:cxnSpLocks noChangeShapeType="1"/>
            </p:cNvCxnSpPr>
            <p:nvPr/>
          </p:nvCxnSpPr>
          <p:spPr bwMode="auto">
            <a:xfrm>
              <a:off x="1000100" y="5072074"/>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3456" name="TextBox 47"/>
            <p:cNvSpPr txBox="1">
              <a:spLocks noChangeArrowheads="1"/>
            </p:cNvSpPr>
            <p:nvPr/>
          </p:nvSpPr>
          <p:spPr bwMode="auto">
            <a:xfrm>
              <a:off x="1214414" y="4786322"/>
              <a:ext cx="1411615" cy="36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WriteMiss X</a:t>
              </a:r>
              <a:endParaRPr lang="zh-CN" altLang="en-US" sz="1800">
                <a:solidFill>
                  <a:schemeClr val="tx2"/>
                </a:solidFill>
                <a:latin typeface="Arial" panose="020B0604020202020204" pitchFamily="34" charset="0"/>
              </a:endParaRPr>
            </a:p>
          </p:txBody>
        </p:sp>
      </p:grpSp>
      <p:cxnSp>
        <p:nvCxnSpPr>
          <p:cNvPr id="103435" name="直接箭头连接符 50"/>
          <p:cNvCxnSpPr>
            <a:cxnSpLocks noChangeShapeType="1"/>
          </p:cNvCxnSpPr>
          <p:nvPr/>
        </p:nvCxnSpPr>
        <p:spPr bwMode="auto">
          <a:xfrm>
            <a:off x="1714500" y="5000625"/>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grpSp>
        <p:nvGrpSpPr>
          <p:cNvPr id="5" name="组合 51"/>
          <p:cNvGrpSpPr>
            <a:grpSpLocks/>
          </p:cNvGrpSpPr>
          <p:nvPr/>
        </p:nvGrpSpPr>
        <p:grpSpPr bwMode="auto">
          <a:xfrm>
            <a:off x="3071813" y="5072063"/>
            <a:ext cx="2286000" cy="369887"/>
            <a:chOff x="1000100" y="4786322"/>
            <a:chExt cx="2071702" cy="369332"/>
          </a:xfrm>
        </p:grpSpPr>
        <p:cxnSp>
          <p:nvCxnSpPr>
            <p:cNvPr id="103453" name="直接箭头连接符 52"/>
            <p:cNvCxnSpPr>
              <a:cxnSpLocks noChangeShapeType="1"/>
            </p:cNvCxnSpPr>
            <p:nvPr/>
          </p:nvCxnSpPr>
          <p:spPr bwMode="auto">
            <a:xfrm>
              <a:off x="1000100" y="5072074"/>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3454" name="TextBox 53"/>
            <p:cNvSpPr txBox="1">
              <a:spLocks noChangeArrowheads="1"/>
            </p:cNvSpPr>
            <p:nvPr/>
          </p:nvSpPr>
          <p:spPr bwMode="auto">
            <a:xfrm>
              <a:off x="1214414" y="4786322"/>
              <a:ext cx="13760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Invalidate  X </a:t>
              </a:r>
              <a:endParaRPr lang="zh-CN" altLang="en-US" sz="1800">
                <a:solidFill>
                  <a:schemeClr val="tx2"/>
                </a:solidFill>
                <a:latin typeface="Arial" panose="020B0604020202020204" pitchFamily="34" charset="0"/>
              </a:endParaRPr>
            </a:p>
          </p:txBody>
        </p:sp>
      </p:grpSp>
      <p:grpSp>
        <p:nvGrpSpPr>
          <p:cNvPr id="6" name="组合 54"/>
          <p:cNvGrpSpPr>
            <a:grpSpLocks/>
          </p:cNvGrpSpPr>
          <p:nvPr/>
        </p:nvGrpSpPr>
        <p:grpSpPr bwMode="auto">
          <a:xfrm>
            <a:off x="3071813" y="5357813"/>
            <a:ext cx="4429125" cy="369887"/>
            <a:chOff x="1000100" y="4786323"/>
            <a:chExt cx="2071702" cy="318239"/>
          </a:xfrm>
        </p:grpSpPr>
        <p:cxnSp>
          <p:nvCxnSpPr>
            <p:cNvPr id="103451" name="直接箭头连接符 55"/>
            <p:cNvCxnSpPr>
              <a:cxnSpLocks noChangeShapeType="1"/>
            </p:cNvCxnSpPr>
            <p:nvPr/>
          </p:nvCxnSpPr>
          <p:spPr bwMode="auto">
            <a:xfrm>
              <a:off x="1000100" y="5072074"/>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3452" name="TextBox 56"/>
            <p:cNvSpPr txBox="1">
              <a:spLocks noChangeArrowheads="1"/>
            </p:cNvSpPr>
            <p:nvPr/>
          </p:nvSpPr>
          <p:spPr bwMode="auto">
            <a:xfrm>
              <a:off x="1214414" y="4786323"/>
              <a:ext cx="1699928" cy="318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                                 Invalidate  X </a:t>
              </a:r>
              <a:endParaRPr lang="zh-CN" altLang="en-US" sz="1800">
                <a:solidFill>
                  <a:schemeClr val="tx2"/>
                </a:solidFill>
                <a:latin typeface="Arial" panose="020B0604020202020204" pitchFamily="34" charset="0"/>
              </a:endParaRPr>
            </a:p>
          </p:txBody>
        </p:sp>
      </p:grpSp>
      <p:grpSp>
        <p:nvGrpSpPr>
          <p:cNvPr id="7" name="组合 61"/>
          <p:cNvGrpSpPr>
            <a:grpSpLocks/>
          </p:cNvGrpSpPr>
          <p:nvPr/>
        </p:nvGrpSpPr>
        <p:grpSpPr bwMode="auto">
          <a:xfrm>
            <a:off x="3071813" y="5572125"/>
            <a:ext cx="2286000" cy="400050"/>
            <a:chOff x="3071802" y="5715016"/>
            <a:chExt cx="2286016" cy="400110"/>
          </a:xfrm>
        </p:grpSpPr>
        <p:cxnSp>
          <p:nvCxnSpPr>
            <p:cNvPr id="103449" name="直接箭头连接符 58"/>
            <p:cNvCxnSpPr>
              <a:cxnSpLocks noChangeShapeType="1"/>
            </p:cNvCxnSpPr>
            <p:nvPr/>
          </p:nvCxnSpPr>
          <p:spPr bwMode="auto">
            <a:xfrm rot="10800000">
              <a:off x="3071802" y="6072206"/>
              <a:ext cx="2286016" cy="1588"/>
            </a:xfrm>
            <a:prstGeom prst="straightConnector1">
              <a:avLst/>
            </a:prstGeom>
            <a:noFill/>
            <a:ln w="9525" algn="ctr">
              <a:solidFill>
                <a:srgbClr val="00B050"/>
              </a:solidFill>
              <a:round/>
              <a:headEnd/>
              <a:tailEnd type="arrow" w="med" len="med"/>
            </a:ln>
            <a:extLst>
              <a:ext uri="{909E8E84-426E-40DD-AFC4-6F175D3DCCD1}">
                <a14:hiddenFill xmlns:a14="http://schemas.microsoft.com/office/drawing/2010/main">
                  <a:noFill/>
                </a14:hiddenFill>
              </a:ext>
            </a:extLst>
          </p:spPr>
        </p:cxnSp>
        <p:sp>
          <p:nvSpPr>
            <p:cNvPr id="103450" name="TextBox 59"/>
            <p:cNvSpPr txBox="1">
              <a:spLocks noChangeArrowheads="1"/>
            </p:cNvSpPr>
            <p:nvPr/>
          </p:nvSpPr>
          <p:spPr bwMode="auto">
            <a:xfrm>
              <a:off x="3357554" y="5715016"/>
              <a:ext cx="11430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Arial" panose="020B0604020202020204" pitchFamily="34" charset="0"/>
                </a:rPr>
                <a:t>Ack</a:t>
              </a:r>
              <a:endParaRPr lang="zh-CN" altLang="en-US" sz="2000">
                <a:solidFill>
                  <a:schemeClr val="tx2"/>
                </a:solidFill>
                <a:latin typeface="Arial" panose="020B0604020202020204" pitchFamily="34" charset="0"/>
              </a:endParaRPr>
            </a:p>
          </p:txBody>
        </p:sp>
      </p:grpSp>
      <p:sp>
        <p:nvSpPr>
          <p:cNvPr id="61" name="TextBox 60"/>
          <p:cNvSpPr txBox="1">
            <a:spLocks noChangeArrowheads="1"/>
          </p:cNvSpPr>
          <p:nvPr/>
        </p:nvSpPr>
        <p:spPr bwMode="auto">
          <a:xfrm>
            <a:off x="4214813" y="1714500"/>
            <a:ext cx="164306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Cache:X:  </a:t>
            </a:r>
            <a:r>
              <a:rPr lang="en-US" altLang="zh-CN" sz="1800" b="1">
                <a:solidFill>
                  <a:srgbClr val="FF0000"/>
                </a:solidFill>
                <a:latin typeface="Imprint MT Shadow" panose="04020605060303030202" pitchFamily="82" charset="0"/>
              </a:rPr>
              <a:t>I</a:t>
            </a:r>
            <a:endParaRPr lang="zh-CN" altLang="en-US" sz="4400" b="1">
              <a:solidFill>
                <a:srgbClr val="FF0000"/>
              </a:solidFill>
              <a:latin typeface="Imprint MT Shadow" panose="04020605060303030202" pitchFamily="82" charset="0"/>
            </a:endParaRPr>
          </a:p>
        </p:txBody>
      </p:sp>
      <p:sp>
        <p:nvSpPr>
          <p:cNvPr id="63" name="TextBox 62"/>
          <p:cNvSpPr txBox="1">
            <a:spLocks noChangeArrowheads="1"/>
          </p:cNvSpPr>
          <p:nvPr/>
        </p:nvSpPr>
        <p:spPr bwMode="auto">
          <a:xfrm>
            <a:off x="6786563" y="1714500"/>
            <a:ext cx="164306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Cache:X:  </a:t>
            </a:r>
            <a:r>
              <a:rPr lang="en-US" altLang="zh-CN" sz="1800" b="1">
                <a:solidFill>
                  <a:srgbClr val="FF0000"/>
                </a:solidFill>
                <a:latin typeface="Imprint MT Shadow" panose="04020605060303030202" pitchFamily="82" charset="0"/>
              </a:rPr>
              <a:t>I</a:t>
            </a:r>
            <a:endParaRPr lang="zh-CN" altLang="en-US" sz="4400" b="1">
              <a:solidFill>
                <a:srgbClr val="FF0000"/>
              </a:solidFill>
              <a:latin typeface="Imprint MT Shadow" panose="04020605060303030202" pitchFamily="82" charset="0"/>
            </a:endParaRPr>
          </a:p>
        </p:txBody>
      </p:sp>
      <p:grpSp>
        <p:nvGrpSpPr>
          <p:cNvPr id="8" name="组合 63"/>
          <p:cNvGrpSpPr>
            <a:grpSpLocks/>
          </p:cNvGrpSpPr>
          <p:nvPr/>
        </p:nvGrpSpPr>
        <p:grpSpPr bwMode="auto">
          <a:xfrm>
            <a:off x="3071813" y="5786438"/>
            <a:ext cx="4500562" cy="400050"/>
            <a:chOff x="3071802" y="5844358"/>
            <a:chExt cx="2322887" cy="252736"/>
          </a:xfrm>
        </p:grpSpPr>
        <p:cxnSp>
          <p:nvCxnSpPr>
            <p:cNvPr id="103447" name="直接箭头连接符 64"/>
            <p:cNvCxnSpPr>
              <a:cxnSpLocks noChangeShapeType="1"/>
            </p:cNvCxnSpPr>
            <p:nvPr/>
          </p:nvCxnSpPr>
          <p:spPr bwMode="auto">
            <a:xfrm rot="10800000">
              <a:off x="3071802" y="6072206"/>
              <a:ext cx="2286016" cy="1588"/>
            </a:xfrm>
            <a:prstGeom prst="straightConnector1">
              <a:avLst/>
            </a:prstGeom>
            <a:noFill/>
            <a:ln w="9525" algn="ctr">
              <a:solidFill>
                <a:srgbClr val="00B050"/>
              </a:solidFill>
              <a:round/>
              <a:headEnd/>
              <a:tailEnd type="arrow" w="med" len="med"/>
            </a:ln>
            <a:extLst>
              <a:ext uri="{909E8E84-426E-40DD-AFC4-6F175D3DCCD1}">
                <a14:hiddenFill xmlns:a14="http://schemas.microsoft.com/office/drawing/2010/main">
                  <a:noFill/>
                </a14:hiddenFill>
              </a:ext>
            </a:extLst>
          </p:spPr>
        </p:cxnSp>
        <p:sp>
          <p:nvSpPr>
            <p:cNvPr id="103448" name="TextBox 65"/>
            <p:cNvSpPr txBox="1">
              <a:spLocks noChangeArrowheads="1"/>
            </p:cNvSpPr>
            <p:nvPr/>
          </p:nvSpPr>
          <p:spPr bwMode="auto">
            <a:xfrm>
              <a:off x="4472908" y="5844358"/>
              <a:ext cx="921781" cy="2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Arial" panose="020B0604020202020204" pitchFamily="34" charset="0"/>
                </a:rPr>
                <a:t>Ack</a:t>
              </a:r>
              <a:endParaRPr lang="zh-CN" altLang="en-US" sz="2000">
                <a:solidFill>
                  <a:schemeClr val="tx2"/>
                </a:solidFill>
                <a:latin typeface="Arial" panose="020B0604020202020204" pitchFamily="34" charset="0"/>
              </a:endParaRPr>
            </a:p>
          </p:txBody>
        </p:sp>
      </p:grpSp>
      <p:sp>
        <p:nvSpPr>
          <p:cNvPr id="67" name="TextBox 66"/>
          <p:cNvSpPr txBox="1">
            <a:spLocks noChangeArrowheads="1"/>
          </p:cNvSpPr>
          <p:nvPr/>
        </p:nvSpPr>
        <p:spPr bwMode="auto">
          <a:xfrm>
            <a:off x="3786188" y="3000375"/>
            <a:ext cx="2071687"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Direct: X: </a:t>
            </a:r>
            <a:r>
              <a:rPr lang="en-US" altLang="zh-CN" sz="1800" b="1">
                <a:solidFill>
                  <a:srgbClr val="FF0000"/>
                </a:solidFill>
                <a:latin typeface="Arial" panose="020B0604020202020204" pitchFamily="34" charset="0"/>
              </a:rPr>
              <a:t>E, {P1}</a:t>
            </a:r>
            <a:endParaRPr lang="zh-CN" altLang="en-US" sz="4400" b="1">
              <a:solidFill>
                <a:srgbClr val="FF0000"/>
              </a:solidFill>
              <a:latin typeface="Arial" panose="020B0604020202020204" pitchFamily="34" charset="0"/>
            </a:endParaRPr>
          </a:p>
        </p:txBody>
      </p:sp>
      <p:grpSp>
        <p:nvGrpSpPr>
          <p:cNvPr id="9" name="组合 70"/>
          <p:cNvGrpSpPr>
            <a:grpSpLocks/>
          </p:cNvGrpSpPr>
          <p:nvPr/>
        </p:nvGrpSpPr>
        <p:grpSpPr bwMode="auto">
          <a:xfrm>
            <a:off x="1000125" y="6029325"/>
            <a:ext cx="2071688" cy="400050"/>
            <a:chOff x="1000100" y="6029286"/>
            <a:chExt cx="2071702" cy="400110"/>
          </a:xfrm>
        </p:grpSpPr>
        <p:cxnSp>
          <p:nvCxnSpPr>
            <p:cNvPr id="103445"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3446" name="TextBox 69"/>
            <p:cNvSpPr txBox="1">
              <a:spLocks noChangeArrowheads="1"/>
            </p:cNvSpPr>
            <p:nvPr/>
          </p:nvSpPr>
          <p:spPr bwMode="auto">
            <a:xfrm>
              <a:off x="1142976" y="6029286"/>
              <a:ext cx="1622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Arial" panose="020B0604020202020204" pitchFamily="34" charset="0"/>
                </a:rPr>
                <a:t>Reply X=111</a:t>
              </a:r>
              <a:endParaRPr lang="zh-CN" altLang="en-US" sz="4400">
                <a:solidFill>
                  <a:schemeClr val="tx2"/>
                </a:solidFill>
                <a:latin typeface="Arial" panose="020B0604020202020204" pitchFamily="34" charset="0"/>
              </a:endParaRPr>
            </a:p>
          </p:txBody>
        </p:sp>
      </p:grpSp>
      <p:sp>
        <p:nvSpPr>
          <p:cNvPr id="72" name="TextBox 71"/>
          <p:cNvSpPr txBox="1">
            <a:spLocks noChangeArrowheads="1"/>
          </p:cNvSpPr>
          <p:nvPr/>
        </p:nvSpPr>
        <p:spPr bwMode="auto">
          <a:xfrm>
            <a:off x="1500188" y="1714500"/>
            <a:ext cx="1928812"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Cache X: </a:t>
            </a:r>
            <a:r>
              <a:rPr lang="en-US" altLang="zh-CN" sz="1800" b="1">
                <a:solidFill>
                  <a:srgbClr val="FF0000"/>
                </a:solidFill>
                <a:latin typeface="Imprint MT Shadow" panose="04020605060303030202" pitchFamily="82" charset="0"/>
              </a:rPr>
              <a:t>E,  888</a:t>
            </a:r>
            <a:endParaRPr lang="zh-CN" altLang="en-US" sz="4400" b="1">
              <a:solidFill>
                <a:srgbClr val="FF0000"/>
              </a:solidFill>
              <a:latin typeface="Imprint MT Shadow" panose="04020605060303030202" pitchFamily="82"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1" nodeType="clickEffect">
                                  <p:stCondLst>
                                    <p:cond delay="0"/>
                                  </p:stCondLst>
                                  <p:childTnLst>
                                    <p:set>
                                      <p:cBhvr>
                                        <p:cTn id="7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P spid="42" grpId="0"/>
      <p:bldP spid="43" grpId="0"/>
      <p:bldP spid="44" grpId="0"/>
      <p:bldP spid="45" grpId="0"/>
      <p:bldP spid="61" grpId="0" animBg="1"/>
      <p:bldP spid="61" grpId="1" animBg="1"/>
      <p:bldP spid="63" grpId="0" animBg="1"/>
      <p:bldP spid="67" grpId="0" animBg="1"/>
      <p:bldP spid="72" grpId="0" animBg="1"/>
      <p:bldP spid="72"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a:xfrm>
            <a:off x="1150938" y="0"/>
            <a:ext cx="7993062" cy="766763"/>
          </a:xfrm>
        </p:spPr>
        <p:txBody>
          <a:bodyPr/>
          <a:lstStyle/>
          <a:p>
            <a:r>
              <a:rPr lang="en-US" altLang="zh-CN" smtClean="0">
                <a:solidFill>
                  <a:srgbClr val="FF0000"/>
                </a:solidFill>
              </a:rPr>
              <a:t>P2 write 999 to X </a:t>
            </a:r>
            <a:endParaRPr lang="zh-CN" altLang="en-US" smtClean="0">
              <a:solidFill>
                <a:srgbClr val="FF0000"/>
              </a:solidFill>
            </a:endParaRPr>
          </a:p>
        </p:txBody>
      </p:sp>
      <p:sp>
        <p:nvSpPr>
          <p:cNvPr id="4" name="内容占位符 35"/>
          <p:cNvSpPr txBox="1">
            <a:spLocks/>
          </p:cNvSpPr>
          <p:nvPr/>
        </p:nvSpPr>
        <p:spPr bwMode="auto">
          <a:xfrm>
            <a:off x="0" y="4286250"/>
            <a:ext cx="8964613" cy="5715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US" altLang="zh-CN" sz="2400" kern="0" dirty="0" err="1">
                <a:solidFill>
                  <a:schemeClr val="tx1"/>
                </a:solidFill>
                <a:latin typeface="+mn-lt"/>
                <a:ea typeface="+mn-ea"/>
              </a:rPr>
              <a:t>P1</a:t>
            </a:r>
            <a:r>
              <a:rPr lang="en-US" altLang="zh-CN" sz="2400" kern="0" dirty="0">
                <a:solidFill>
                  <a:schemeClr val="tx1"/>
                </a:solidFill>
                <a:latin typeface="+mn-lt"/>
                <a:ea typeface="+mn-ea"/>
              </a:rPr>
              <a:t>(remote)          </a:t>
            </a:r>
            <a:r>
              <a:rPr lang="en-US" altLang="zh-CN" sz="2400" kern="0" dirty="0" err="1">
                <a:solidFill>
                  <a:schemeClr val="tx1"/>
                </a:solidFill>
                <a:latin typeface="+mn-lt"/>
                <a:ea typeface="+mn-ea"/>
              </a:rPr>
              <a:t>P5</a:t>
            </a:r>
            <a:r>
              <a:rPr lang="en-US" altLang="zh-CN" sz="2400" kern="0" dirty="0">
                <a:solidFill>
                  <a:schemeClr val="tx1"/>
                </a:solidFill>
                <a:latin typeface="+mn-lt"/>
                <a:ea typeface="+mn-ea"/>
              </a:rPr>
              <a:t>(home)        </a:t>
            </a:r>
            <a:r>
              <a:rPr lang="en-US" altLang="zh-CN" sz="2400" kern="0" dirty="0" err="1">
                <a:solidFill>
                  <a:schemeClr val="tx1"/>
                </a:solidFill>
                <a:latin typeface="+mn-lt"/>
                <a:ea typeface="+mn-ea"/>
              </a:rPr>
              <a:t>P2</a:t>
            </a:r>
            <a:r>
              <a:rPr lang="en-US" altLang="zh-CN" sz="2400" kern="0" dirty="0">
                <a:solidFill>
                  <a:schemeClr val="tx1"/>
                </a:solidFill>
                <a:latin typeface="+mn-lt"/>
                <a:ea typeface="+mn-ea"/>
              </a:rPr>
              <a:t>(local)        </a:t>
            </a:r>
            <a:r>
              <a:rPr lang="en-US" altLang="zh-CN" sz="2400" kern="0" dirty="0" err="1">
                <a:solidFill>
                  <a:schemeClr val="tx1"/>
                </a:solidFill>
                <a:latin typeface="+mn-lt"/>
                <a:ea typeface="+mn-ea"/>
              </a:rPr>
              <a:t>P3</a:t>
            </a:r>
            <a:r>
              <a:rPr lang="en-US" altLang="zh-CN" sz="2400" kern="0" dirty="0">
                <a:solidFill>
                  <a:schemeClr val="tx1"/>
                </a:solidFill>
                <a:latin typeface="+mn-lt"/>
                <a:ea typeface="+mn-ea"/>
              </a:rPr>
              <a:t>(remote)    </a:t>
            </a:r>
            <a:endParaRPr lang="zh-CN" altLang="en-US" sz="2400" kern="0" dirty="0">
              <a:solidFill>
                <a:schemeClr val="tx1"/>
              </a:solidFill>
              <a:latin typeface="+mn-lt"/>
              <a:ea typeface="+mn-ea"/>
            </a:endParaRPr>
          </a:p>
        </p:txBody>
      </p:sp>
      <p:grpSp>
        <p:nvGrpSpPr>
          <p:cNvPr id="104452" name="组合 4"/>
          <p:cNvGrpSpPr>
            <a:grpSpLocks/>
          </p:cNvGrpSpPr>
          <p:nvPr/>
        </p:nvGrpSpPr>
        <p:grpSpPr bwMode="auto">
          <a:xfrm>
            <a:off x="0" y="1000125"/>
            <a:ext cx="7500938" cy="3143250"/>
            <a:chOff x="357158" y="1571612"/>
            <a:chExt cx="8286808" cy="3857652"/>
          </a:xfrm>
        </p:grpSpPr>
        <p:sp>
          <p:nvSpPr>
            <p:cNvPr id="104466" name="圆角矩形 5"/>
            <p:cNvSpPr>
              <a:spLocks noChangeArrowheads="1"/>
            </p:cNvSpPr>
            <p:nvPr/>
          </p:nvSpPr>
          <p:spPr bwMode="auto">
            <a:xfrm>
              <a:off x="357158" y="3071810"/>
              <a:ext cx="8286808" cy="857256"/>
            </a:xfrm>
            <a:prstGeom prst="roundRect">
              <a:avLst>
                <a:gd name="adj" fmla="val 16667"/>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04467" name="圆角矩形 6"/>
            <p:cNvSpPr>
              <a:spLocks noChangeArrowheads="1"/>
            </p:cNvSpPr>
            <p:nvPr/>
          </p:nvSpPr>
          <p:spPr bwMode="auto">
            <a:xfrm>
              <a:off x="85722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P1</a:t>
              </a:r>
            </a:p>
            <a:p>
              <a:pPr algn="ctr" eaLnBrk="1" hangingPunct="1">
                <a:spcBef>
                  <a:spcPct val="0"/>
                </a:spcBef>
                <a:buClrTx/>
                <a:buSzTx/>
                <a:buFontTx/>
                <a:buNone/>
              </a:pPr>
              <a:r>
                <a:rPr lang="en-US" altLang="zh-CN" sz="1800"/>
                <a:t>X=888</a:t>
              </a:r>
            </a:p>
          </p:txBody>
        </p:sp>
        <p:sp>
          <p:nvSpPr>
            <p:cNvPr id="104468" name="圆角矩形 7"/>
            <p:cNvSpPr>
              <a:spLocks noChangeArrowheads="1"/>
            </p:cNvSpPr>
            <p:nvPr/>
          </p:nvSpPr>
          <p:spPr bwMode="auto">
            <a:xfrm>
              <a:off x="371474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P2</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sp>
          <p:nvSpPr>
            <p:cNvPr id="104469" name="圆角矩形 8"/>
            <p:cNvSpPr>
              <a:spLocks noChangeArrowheads="1"/>
            </p:cNvSpPr>
            <p:nvPr/>
          </p:nvSpPr>
          <p:spPr bwMode="auto">
            <a:xfrm>
              <a:off x="6643702"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P3</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cxnSp>
          <p:nvCxnSpPr>
            <p:cNvPr id="104470" name="直接连接符 9"/>
            <p:cNvCxnSpPr>
              <a:cxnSpLocks noChangeShapeType="1"/>
            </p:cNvCxnSpPr>
            <p:nvPr/>
          </p:nvCxnSpPr>
          <p:spPr bwMode="auto">
            <a:xfrm rot="16200000" flipH="1">
              <a:off x="4179091"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4471" name="直接连接符 10"/>
            <p:cNvCxnSpPr>
              <a:cxnSpLocks noChangeShapeType="1"/>
            </p:cNvCxnSpPr>
            <p:nvPr/>
          </p:nvCxnSpPr>
          <p:spPr bwMode="auto">
            <a:xfrm rot="16200000" flipH="1">
              <a:off x="7108049"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4472" name="直接连接符 11"/>
            <p:cNvCxnSpPr>
              <a:cxnSpLocks noChangeShapeType="1"/>
            </p:cNvCxnSpPr>
            <p:nvPr/>
          </p:nvCxnSpPr>
          <p:spPr bwMode="auto">
            <a:xfrm rot="16200000" flipH="1">
              <a:off x="1250133" y="2821776"/>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sp>
          <p:nvSpPr>
            <p:cNvPr id="104473" name="圆角矩形 12"/>
            <p:cNvSpPr>
              <a:spLocks noChangeArrowheads="1"/>
            </p:cNvSpPr>
            <p:nvPr/>
          </p:nvSpPr>
          <p:spPr bwMode="auto">
            <a:xfrm>
              <a:off x="85722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P4</a:t>
              </a:r>
            </a:p>
            <a:p>
              <a:pPr algn="ctr" eaLnBrk="1" hangingPunct="1">
                <a:spcBef>
                  <a:spcPct val="0"/>
                </a:spcBef>
                <a:buClrTx/>
                <a:buSzTx/>
                <a:buFontTx/>
                <a:buNone/>
              </a:pPr>
              <a:endParaRPr lang="en-US" altLang="zh-CN" sz="1800"/>
            </a:p>
          </p:txBody>
        </p:sp>
        <p:sp>
          <p:nvSpPr>
            <p:cNvPr id="104474" name="圆角矩形 13"/>
            <p:cNvSpPr>
              <a:spLocks noChangeArrowheads="1"/>
            </p:cNvSpPr>
            <p:nvPr/>
          </p:nvSpPr>
          <p:spPr bwMode="auto">
            <a:xfrm>
              <a:off x="371474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P5</a:t>
              </a:r>
            </a:p>
            <a:p>
              <a:pPr algn="ctr" eaLnBrk="1" hangingPunct="1">
                <a:spcBef>
                  <a:spcPct val="0"/>
                </a:spcBef>
                <a:buClrTx/>
                <a:buSzTx/>
                <a:buFontTx/>
                <a:buNone/>
              </a:pPr>
              <a:r>
                <a:rPr lang="en-US" altLang="zh-CN" sz="1800"/>
                <a:t>X’HOME</a:t>
              </a:r>
            </a:p>
            <a:p>
              <a:pPr algn="ctr" eaLnBrk="1" hangingPunct="1">
                <a:spcBef>
                  <a:spcPct val="0"/>
                </a:spcBef>
                <a:buClrTx/>
                <a:buSzTx/>
                <a:buFontTx/>
                <a:buNone/>
              </a:pPr>
              <a:r>
                <a:rPr lang="en-US" altLang="zh-CN" sz="1800"/>
                <a:t>111</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sp>
          <p:nvSpPr>
            <p:cNvPr id="104475" name="圆角矩形 14"/>
            <p:cNvSpPr>
              <a:spLocks noChangeArrowheads="1"/>
            </p:cNvSpPr>
            <p:nvPr/>
          </p:nvSpPr>
          <p:spPr bwMode="auto">
            <a:xfrm>
              <a:off x="6643702"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P6</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cxnSp>
          <p:nvCxnSpPr>
            <p:cNvPr id="104476" name="直接连接符 15"/>
            <p:cNvCxnSpPr>
              <a:cxnSpLocks noChangeShapeType="1"/>
            </p:cNvCxnSpPr>
            <p:nvPr/>
          </p:nvCxnSpPr>
          <p:spPr bwMode="auto">
            <a:xfrm rot="16200000" flipH="1">
              <a:off x="4179091"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4477" name="直接连接符 16"/>
            <p:cNvCxnSpPr>
              <a:cxnSpLocks noChangeShapeType="1"/>
            </p:cNvCxnSpPr>
            <p:nvPr/>
          </p:nvCxnSpPr>
          <p:spPr bwMode="auto">
            <a:xfrm rot="16200000" flipH="1">
              <a:off x="7108049"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4478" name="直接连接符 17"/>
            <p:cNvCxnSpPr>
              <a:cxnSpLocks noChangeShapeType="1"/>
            </p:cNvCxnSpPr>
            <p:nvPr/>
          </p:nvCxnSpPr>
          <p:spPr bwMode="auto">
            <a:xfrm rot="16200000" flipH="1">
              <a:off x="1250133" y="4179100"/>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cxnSp>
        <p:nvCxnSpPr>
          <p:cNvPr id="104453" name="直接连接符 18"/>
          <p:cNvCxnSpPr>
            <a:cxnSpLocks noChangeShapeType="1"/>
          </p:cNvCxnSpPr>
          <p:nvPr/>
        </p:nvCxnSpPr>
        <p:spPr bwMode="auto">
          <a:xfrm rot="5400000">
            <a:off x="-793" y="5858669"/>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4454" name="直接连接符 19"/>
          <p:cNvCxnSpPr>
            <a:cxnSpLocks noChangeShapeType="1"/>
          </p:cNvCxnSpPr>
          <p:nvPr/>
        </p:nvCxnSpPr>
        <p:spPr bwMode="auto">
          <a:xfrm rot="5400000">
            <a:off x="2072482" y="5857081"/>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4455" name="直接连接符 20"/>
          <p:cNvCxnSpPr>
            <a:cxnSpLocks noChangeShapeType="1"/>
          </p:cNvCxnSpPr>
          <p:nvPr/>
        </p:nvCxnSpPr>
        <p:spPr bwMode="auto">
          <a:xfrm rot="5400000">
            <a:off x="4358482" y="5857081"/>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4456" name="直接连接符 21"/>
          <p:cNvCxnSpPr>
            <a:cxnSpLocks noChangeShapeType="1"/>
          </p:cNvCxnSpPr>
          <p:nvPr/>
        </p:nvCxnSpPr>
        <p:spPr bwMode="auto">
          <a:xfrm rot="5400000">
            <a:off x="6501607" y="5857081"/>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04457" name="TextBox 22"/>
          <p:cNvSpPr txBox="1">
            <a:spLocks noChangeArrowheads="1"/>
          </p:cNvSpPr>
          <p:nvPr/>
        </p:nvSpPr>
        <p:spPr bwMode="auto">
          <a:xfrm>
            <a:off x="3929063" y="3071813"/>
            <a:ext cx="1531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S, {P2,P3}</a:t>
            </a:r>
            <a:endParaRPr lang="zh-CN" altLang="en-US" sz="4400">
              <a:solidFill>
                <a:schemeClr val="tx2"/>
              </a:solidFill>
              <a:latin typeface="Arial" panose="020B0604020202020204" pitchFamily="34" charset="0"/>
            </a:endParaRPr>
          </a:p>
        </p:txBody>
      </p:sp>
      <p:sp>
        <p:nvSpPr>
          <p:cNvPr id="104458" name="TextBox 23"/>
          <p:cNvSpPr txBox="1">
            <a:spLocks noChangeArrowheads="1"/>
          </p:cNvSpPr>
          <p:nvPr/>
        </p:nvSpPr>
        <p:spPr bwMode="auto">
          <a:xfrm>
            <a:off x="4214813" y="1714500"/>
            <a:ext cx="62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S</a:t>
            </a:r>
            <a:endParaRPr lang="zh-CN" altLang="en-US" sz="4400">
              <a:solidFill>
                <a:schemeClr val="tx2"/>
              </a:solidFill>
              <a:latin typeface="Arial" panose="020B0604020202020204" pitchFamily="34" charset="0"/>
            </a:endParaRPr>
          </a:p>
        </p:txBody>
      </p:sp>
      <p:sp>
        <p:nvSpPr>
          <p:cNvPr id="104459" name="TextBox 24"/>
          <p:cNvSpPr txBox="1">
            <a:spLocks noChangeArrowheads="1"/>
          </p:cNvSpPr>
          <p:nvPr/>
        </p:nvSpPr>
        <p:spPr bwMode="auto">
          <a:xfrm>
            <a:off x="6858000" y="1714500"/>
            <a:ext cx="620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S</a:t>
            </a:r>
            <a:endParaRPr lang="zh-CN" altLang="en-US" sz="4400">
              <a:solidFill>
                <a:schemeClr val="tx2"/>
              </a:solidFill>
              <a:latin typeface="Arial" panose="020B0604020202020204" pitchFamily="34" charset="0"/>
            </a:endParaRPr>
          </a:p>
        </p:txBody>
      </p:sp>
      <p:sp>
        <p:nvSpPr>
          <p:cNvPr id="104460" name="TextBox 25"/>
          <p:cNvSpPr txBox="1">
            <a:spLocks noChangeArrowheads="1"/>
          </p:cNvSpPr>
          <p:nvPr/>
        </p:nvSpPr>
        <p:spPr bwMode="auto">
          <a:xfrm>
            <a:off x="1571625" y="1714500"/>
            <a:ext cx="560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a:solidFill>
                  <a:schemeClr val="tx2"/>
                </a:solidFill>
                <a:latin typeface="Imprint MT Shadow" panose="04020605060303030202" pitchFamily="82" charset="0"/>
              </a:rPr>
              <a:t>I</a:t>
            </a:r>
            <a:endParaRPr lang="zh-CN" altLang="en-US" sz="4400">
              <a:solidFill>
                <a:schemeClr val="tx2"/>
              </a:solidFill>
              <a:latin typeface="Imprint MT Shadow" panose="04020605060303030202" pitchFamily="82" charset="0"/>
            </a:endParaRPr>
          </a:p>
        </p:txBody>
      </p:sp>
      <p:cxnSp>
        <p:nvCxnSpPr>
          <p:cNvPr id="104461" name="直接箭头连接符 29"/>
          <p:cNvCxnSpPr>
            <a:cxnSpLocks noChangeShapeType="1"/>
          </p:cNvCxnSpPr>
          <p:nvPr/>
        </p:nvCxnSpPr>
        <p:spPr bwMode="auto">
          <a:xfrm>
            <a:off x="1714500" y="5000625"/>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sp>
        <p:nvSpPr>
          <p:cNvPr id="104462" name="TextBox 39"/>
          <p:cNvSpPr txBox="1">
            <a:spLocks noChangeArrowheads="1"/>
          </p:cNvSpPr>
          <p:nvPr/>
        </p:nvSpPr>
        <p:spPr bwMode="auto">
          <a:xfrm>
            <a:off x="4214813" y="1785938"/>
            <a:ext cx="62547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Imprint MT Shadow" panose="04020605060303030202" pitchFamily="82" charset="0"/>
              </a:rPr>
              <a:t>I</a:t>
            </a:r>
            <a:endParaRPr lang="zh-CN" altLang="en-US" sz="4400" b="1">
              <a:solidFill>
                <a:srgbClr val="FF0000"/>
              </a:solidFill>
              <a:latin typeface="Imprint MT Shadow" panose="04020605060303030202" pitchFamily="82" charset="0"/>
            </a:endParaRPr>
          </a:p>
        </p:txBody>
      </p:sp>
      <p:sp>
        <p:nvSpPr>
          <p:cNvPr id="104463" name="TextBox 40"/>
          <p:cNvSpPr txBox="1">
            <a:spLocks noChangeArrowheads="1"/>
          </p:cNvSpPr>
          <p:nvPr/>
        </p:nvSpPr>
        <p:spPr bwMode="auto">
          <a:xfrm>
            <a:off x="6929438" y="1785938"/>
            <a:ext cx="62547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Imprint MT Shadow" panose="04020605060303030202" pitchFamily="82" charset="0"/>
              </a:rPr>
              <a:t>I</a:t>
            </a:r>
            <a:endParaRPr lang="zh-CN" altLang="en-US" sz="4400" b="1">
              <a:solidFill>
                <a:srgbClr val="FF0000"/>
              </a:solidFill>
              <a:latin typeface="Imprint MT Shadow" panose="04020605060303030202" pitchFamily="82" charset="0"/>
            </a:endParaRPr>
          </a:p>
        </p:txBody>
      </p:sp>
      <p:sp>
        <p:nvSpPr>
          <p:cNvPr id="104464" name="TextBox 44"/>
          <p:cNvSpPr txBox="1">
            <a:spLocks noChangeArrowheads="1"/>
          </p:cNvSpPr>
          <p:nvPr/>
        </p:nvSpPr>
        <p:spPr bwMode="auto">
          <a:xfrm>
            <a:off x="4000500" y="3059113"/>
            <a:ext cx="1531938"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Arial" panose="020B0604020202020204" pitchFamily="34" charset="0"/>
              </a:rPr>
              <a:t>E, {P1}</a:t>
            </a:r>
            <a:endParaRPr lang="zh-CN" altLang="en-US" sz="4400" b="1">
              <a:solidFill>
                <a:srgbClr val="FF0000"/>
              </a:solidFill>
              <a:latin typeface="Arial" panose="020B0604020202020204" pitchFamily="34" charset="0"/>
            </a:endParaRPr>
          </a:p>
        </p:txBody>
      </p:sp>
      <p:sp>
        <p:nvSpPr>
          <p:cNvPr id="104465" name="TextBox 48"/>
          <p:cNvSpPr txBox="1">
            <a:spLocks noChangeArrowheads="1"/>
          </p:cNvSpPr>
          <p:nvPr/>
        </p:nvSpPr>
        <p:spPr bwMode="auto">
          <a:xfrm>
            <a:off x="1571625" y="1714500"/>
            <a:ext cx="1500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Imprint MT Shadow" panose="04020605060303030202" pitchFamily="82" charset="0"/>
              </a:rPr>
              <a:t>E,  888</a:t>
            </a:r>
            <a:endParaRPr lang="zh-CN" altLang="en-US" sz="4400" b="1">
              <a:solidFill>
                <a:srgbClr val="FF0000"/>
              </a:solidFill>
              <a:latin typeface="Imprint MT Shadow" panose="04020605060303030202" pitchFamily="82" charset="0"/>
            </a:endParaRPr>
          </a:p>
        </p:txBody>
      </p:sp>
    </p:spTree>
  </p:cSld>
  <p:clrMapOvr>
    <a:masterClrMapping/>
  </p:clrMapOvr>
  <p:transition spd="slow">
    <p:pull dir="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a:xfrm>
            <a:off x="1150938" y="0"/>
            <a:ext cx="7993062" cy="766763"/>
          </a:xfrm>
        </p:spPr>
        <p:txBody>
          <a:bodyPr/>
          <a:lstStyle/>
          <a:p>
            <a:r>
              <a:rPr lang="en-US" altLang="zh-CN" smtClean="0">
                <a:solidFill>
                  <a:srgbClr val="FF0000"/>
                </a:solidFill>
              </a:rPr>
              <a:t>Answer for P2 write 999 to X </a:t>
            </a:r>
            <a:endParaRPr lang="zh-CN" altLang="en-US" smtClean="0">
              <a:solidFill>
                <a:srgbClr val="FF0000"/>
              </a:solidFill>
            </a:endParaRPr>
          </a:p>
        </p:txBody>
      </p:sp>
      <p:sp>
        <p:nvSpPr>
          <p:cNvPr id="4" name="内容占位符 35"/>
          <p:cNvSpPr txBox="1">
            <a:spLocks/>
          </p:cNvSpPr>
          <p:nvPr/>
        </p:nvSpPr>
        <p:spPr bwMode="auto">
          <a:xfrm>
            <a:off x="0" y="4286250"/>
            <a:ext cx="8964613" cy="5715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US" altLang="zh-CN" sz="2400" kern="0" dirty="0" err="1">
                <a:solidFill>
                  <a:schemeClr val="tx1"/>
                </a:solidFill>
                <a:latin typeface="+mn-lt"/>
                <a:ea typeface="+mn-ea"/>
              </a:rPr>
              <a:t>P1</a:t>
            </a:r>
            <a:r>
              <a:rPr lang="en-US" altLang="zh-CN" sz="2400" kern="0" dirty="0">
                <a:solidFill>
                  <a:schemeClr val="tx1"/>
                </a:solidFill>
                <a:latin typeface="+mn-lt"/>
                <a:ea typeface="+mn-ea"/>
              </a:rPr>
              <a:t>(remote)          </a:t>
            </a:r>
            <a:r>
              <a:rPr lang="en-US" altLang="zh-CN" sz="2400" kern="0" dirty="0" err="1">
                <a:solidFill>
                  <a:schemeClr val="tx1"/>
                </a:solidFill>
                <a:latin typeface="+mn-lt"/>
                <a:ea typeface="+mn-ea"/>
              </a:rPr>
              <a:t>P5</a:t>
            </a:r>
            <a:r>
              <a:rPr lang="en-US" altLang="zh-CN" sz="2400" kern="0" dirty="0">
                <a:solidFill>
                  <a:schemeClr val="tx1"/>
                </a:solidFill>
                <a:latin typeface="+mn-lt"/>
                <a:ea typeface="+mn-ea"/>
              </a:rPr>
              <a:t>(home)        </a:t>
            </a:r>
            <a:r>
              <a:rPr lang="en-US" altLang="zh-CN" sz="2400" kern="0" dirty="0" err="1">
                <a:solidFill>
                  <a:schemeClr val="tx1"/>
                </a:solidFill>
                <a:latin typeface="+mn-lt"/>
                <a:ea typeface="+mn-ea"/>
              </a:rPr>
              <a:t>P2</a:t>
            </a:r>
            <a:r>
              <a:rPr lang="en-US" altLang="zh-CN" sz="2400" kern="0" dirty="0">
                <a:solidFill>
                  <a:schemeClr val="tx1"/>
                </a:solidFill>
                <a:latin typeface="+mn-lt"/>
                <a:ea typeface="+mn-ea"/>
              </a:rPr>
              <a:t>(local)        </a:t>
            </a:r>
            <a:r>
              <a:rPr lang="en-US" altLang="zh-CN" sz="2400" kern="0" dirty="0" err="1">
                <a:solidFill>
                  <a:schemeClr val="tx1"/>
                </a:solidFill>
                <a:latin typeface="+mn-lt"/>
                <a:ea typeface="+mn-ea"/>
              </a:rPr>
              <a:t>P3</a:t>
            </a:r>
            <a:r>
              <a:rPr lang="en-US" altLang="zh-CN" sz="2400" kern="0" dirty="0">
                <a:solidFill>
                  <a:schemeClr val="tx1"/>
                </a:solidFill>
                <a:latin typeface="+mn-lt"/>
                <a:ea typeface="+mn-ea"/>
              </a:rPr>
              <a:t>(remote)    </a:t>
            </a:r>
            <a:endParaRPr lang="zh-CN" altLang="en-US" sz="2400" kern="0" dirty="0">
              <a:solidFill>
                <a:schemeClr val="tx1"/>
              </a:solidFill>
              <a:latin typeface="+mn-lt"/>
              <a:ea typeface="+mn-ea"/>
            </a:endParaRPr>
          </a:p>
        </p:txBody>
      </p:sp>
      <p:grpSp>
        <p:nvGrpSpPr>
          <p:cNvPr id="105476" name="组合 4"/>
          <p:cNvGrpSpPr>
            <a:grpSpLocks/>
          </p:cNvGrpSpPr>
          <p:nvPr/>
        </p:nvGrpSpPr>
        <p:grpSpPr bwMode="auto">
          <a:xfrm>
            <a:off x="0" y="1000125"/>
            <a:ext cx="7500938" cy="3143250"/>
            <a:chOff x="357158" y="1571612"/>
            <a:chExt cx="8286808" cy="3857652"/>
          </a:xfrm>
        </p:grpSpPr>
        <p:sp>
          <p:nvSpPr>
            <p:cNvPr id="105507" name="圆角矩形 5"/>
            <p:cNvSpPr>
              <a:spLocks noChangeArrowheads="1"/>
            </p:cNvSpPr>
            <p:nvPr/>
          </p:nvSpPr>
          <p:spPr bwMode="auto">
            <a:xfrm>
              <a:off x="357158" y="3071810"/>
              <a:ext cx="8286808" cy="857256"/>
            </a:xfrm>
            <a:prstGeom prst="roundRect">
              <a:avLst>
                <a:gd name="adj" fmla="val 16667"/>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05508" name="圆角矩形 6"/>
            <p:cNvSpPr>
              <a:spLocks noChangeArrowheads="1"/>
            </p:cNvSpPr>
            <p:nvPr/>
          </p:nvSpPr>
          <p:spPr bwMode="auto">
            <a:xfrm>
              <a:off x="85722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P1</a:t>
              </a:r>
            </a:p>
            <a:p>
              <a:pPr algn="ctr" eaLnBrk="1" hangingPunct="1">
                <a:spcBef>
                  <a:spcPct val="0"/>
                </a:spcBef>
                <a:buClrTx/>
                <a:buSzTx/>
                <a:buFontTx/>
                <a:buNone/>
              </a:pPr>
              <a:r>
                <a:rPr lang="en-US" altLang="zh-CN" sz="1800"/>
                <a:t>X=888</a:t>
              </a:r>
            </a:p>
          </p:txBody>
        </p:sp>
        <p:sp>
          <p:nvSpPr>
            <p:cNvPr id="105509" name="圆角矩形 7"/>
            <p:cNvSpPr>
              <a:spLocks noChangeArrowheads="1"/>
            </p:cNvSpPr>
            <p:nvPr/>
          </p:nvSpPr>
          <p:spPr bwMode="auto">
            <a:xfrm>
              <a:off x="3714744"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P2</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sp>
          <p:nvSpPr>
            <p:cNvPr id="105510" name="圆角矩形 8"/>
            <p:cNvSpPr>
              <a:spLocks noChangeArrowheads="1"/>
            </p:cNvSpPr>
            <p:nvPr/>
          </p:nvSpPr>
          <p:spPr bwMode="auto">
            <a:xfrm>
              <a:off x="6643702" y="157161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P3</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cxnSp>
          <p:nvCxnSpPr>
            <p:cNvPr id="105511" name="直接连接符 9"/>
            <p:cNvCxnSpPr>
              <a:cxnSpLocks noChangeShapeType="1"/>
            </p:cNvCxnSpPr>
            <p:nvPr/>
          </p:nvCxnSpPr>
          <p:spPr bwMode="auto">
            <a:xfrm rot="16200000" flipH="1">
              <a:off x="4179091"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5512" name="直接连接符 10"/>
            <p:cNvCxnSpPr>
              <a:cxnSpLocks noChangeShapeType="1"/>
            </p:cNvCxnSpPr>
            <p:nvPr/>
          </p:nvCxnSpPr>
          <p:spPr bwMode="auto">
            <a:xfrm rot="16200000" flipH="1">
              <a:off x="7108049" y="2821778"/>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5513" name="直接连接符 11"/>
            <p:cNvCxnSpPr>
              <a:cxnSpLocks noChangeShapeType="1"/>
            </p:cNvCxnSpPr>
            <p:nvPr/>
          </p:nvCxnSpPr>
          <p:spPr bwMode="auto">
            <a:xfrm rot="16200000" flipH="1">
              <a:off x="1250133" y="2821776"/>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sp>
          <p:nvSpPr>
            <p:cNvPr id="105514" name="圆角矩形 12"/>
            <p:cNvSpPr>
              <a:spLocks noChangeArrowheads="1"/>
            </p:cNvSpPr>
            <p:nvPr/>
          </p:nvSpPr>
          <p:spPr bwMode="auto">
            <a:xfrm>
              <a:off x="85722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P4</a:t>
              </a:r>
            </a:p>
            <a:p>
              <a:pPr algn="ctr" eaLnBrk="1" hangingPunct="1">
                <a:spcBef>
                  <a:spcPct val="0"/>
                </a:spcBef>
                <a:buClrTx/>
                <a:buSzTx/>
                <a:buFontTx/>
                <a:buNone/>
              </a:pPr>
              <a:endParaRPr lang="en-US" altLang="zh-CN" sz="1800"/>
            </a:p>
          </p:txBody>
        </p:sp>
        <p:sp>
          <p:nvSpPr>
            <p:cNvPr id="105515" name="圆角矩形 13"/>
            <p:cNvSpPr>
              <a:spLocks noChangeArrowheads="1"/>
            </p:cNvSpPr>
            <p:nvPr/>
          </p:nvSpPr>
          <p:spPr bwMode="auto">
            <a:xfrm>
              <a:off x="3714744"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P5</a:t>
              </a:r>
            </a:p>
            <a:p>
              <a:pPr algn="ctr" eaLnBrk="1" hangingPunct="1">
                <a:spcBef>
                  <a:spcPct val="0"/>
                </a:spcBef>
                <a:buClrTx/>
                <a:buSzTx/>
                <a:buFontTx/>
                <a:buNone/>
              </a:pPr>
              <a:r>
                <a:rPr lang="en-US" altLang="zh-CN" sz="1800"/>
                <a:t>X’HOME</a:t>
              </a:r>
            </a:p>
            <a:p>
              <a:pPr algn="ctr" eaLnBrk="1" hangingPunct="1">
                <a:spcBef>
                  <a:spcPct val="0"/>
                </a:spcBef>
                <a:buClrTx/>
                <a:buSzTx/>
                <a:buFontTx/>
                <a:buNone/>
              </a:pPr>
              <a:r>
                <a:rPr lang="en-US" altLang="zh-CN" sz="1800"/>
                <a:t>111</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sp>
          <p:nvSpPr>
            <p:cNvPr id="105516" name="圆角矩形 14"/>
            <p:cNvSpPr>
              <a:spLocks noChangeArrowheads="1"/>
            </p:cNvSpPr>
            <p:nvPr/>
          </p:nvSpPr>
          <p:spPr bwMode="auto">
            <a:xfrm>
              <a:off x="6643702" y="4429132"/>
              <a:ext cx="1357322" cy="1000132"/>
            </a:xfrm>
            <a:prstGeom prst="roundRect">
              <a:avLst>
                <a:gd name="adj" fmla="val 16667"/>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P6</a:t>
              </a:r>
            </a:p>
            <a:p>
              <a:pPr algn="ctr" eaLnBrk="1" hangingPunct="1">
                <a:spcBef>
                  <a:spcPct val="0"/>
                </a:spcBef>
                <a:buClrTx/>
                <a:buSzTx/>
                <a:buFontTx/>
                <a:buNone/>
              </a:pPr>
              <a:endParaRPr lang="en-US" altLang="zh-CN" sz="1800"/>
            </a:p>
            <a:p>
              <a:pPr algn="ctr" eaLnBrk="1" hangingPunct="1">
                <a:spcBef>
                  <a:spcPct val="0"/>
                </a:spcBef>
                <a:buClrTx/>
                <a:buSzTx/>
                <a:buFontTx/>
                <a:buNone/>
              </a:pPr>
              <a:endParaRPr lang="zh-CN" altLang="en-US" sz="1800"/>
            </a:p>
          </p:txBody>
        </p:sp>
        <p:cxnSp>
          <p:nvCxnSpPr>
            <p:cNvPr id="105517" name="直接连接符 15"/>
            <p:cNvCxnSpPr>
              <a:cxnSpLocks noChangeShapeType="1"/>
            </p:cNvCxnSpPr>
            <p:nvPr/>
          </p:nvCxnSpPr>
          <p:spPr bwMode="auto">
            <a:xfrm rot="16200000" flipH="1">
              <a:off x="4179091"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5518" name="直接连接符 16"/>
            <p:cNvCxnSpPr>
              <a:cxnSpLocks noChangeShapeType="1"/>
            </p:cNvCxnSpPr>
            <p:nvPr/>
          </p:nvCxnSpPr>
          <p:spPr bwMode="auto">
            <a:xfrm rot="16200000" flipH="1">
              <a:off x="7108049" y="4179102"/>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05519" name="直接连接符 17"/>
            <p:cNvCxnSpPr>
              <a:cxnSpLocks noChangeShapeType="1"/>
            </p:cNvCxnSpPr>
            <p:nvPr/>
          </p:nvCxnSpPr>
          <p:spPr bwMode="auto">
            <a:xfrm rot="16200000" flipH="1">
              <a:off x="1250133" y="4179100"/>
              <a:ext cx="500068" cy="1"/>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grpSp>
      <p:cxnSp>
        <p:nvCxnSpPr>
          <p:cNvPr id="105477" name="直接连接符 18"/>
          <p:cNvCxnSpPr>
            <a:cxnSpLocks noChangeShapeType="1"/>
          </p:cNvCxnSpPr>
          <p:nvPr/>
        </p:nvCxnSpPr>
        <p:spPr bwMode="auto">
          <a:xfrm rot="5400000">
            <a:off x="-793" y="5858669"/>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5478" name="直接连接符 19"/>
          <p:cNvCxnSpPr>
            <a:cxnSpLocks noChangeShapeType="1"/>
          </p:cNvCxnSpPr>
          <p:nvPr/>
        </p:nvCxnSpPr>
        <p:spPr bwMode="auto">
          <a:xfrm rot="5400000">
            <a:off x="2072482" y="5857081"/>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5479" name="直接连接符 20"/>
          <p:cNvCxnSpPr>
            <a:cxnSpLocks noChangeShapeType="1"/>
          </p:cNvCxnSpPr>
          <p:nvPr/>
        </p:nvCxnSpPr>
        <p:spPr bwMode="auto">
          <a:xfrm rot="5400000">
            <a:off x="4358482" y="5857081"/>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105480" name="直接连接符 21"/>
          <p:cNvCxnSpPr>
            <a:cxnSpLocks noChangeShapeType="1"/>
          </p:cNvCxnSpPr>
          <p:nvPr/>
        </p:nvCxnSpPr>
        <p:spPr bwMode="auto">
          <a:xfrm rot="5400000">
            <a:off x="6501607" y="5857081"/>
            <a:ext cx="2000250" cy="1587"/>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105481" name="TextBox 22"/>
          <p:cNvSpPr txBox="1">
            <a:spLocks noChangeArrowheads="1"/>
          </p:cNvSpPr>
          <p:nvPr/>
        </p:nvSpPr>
        <p:spPr bwMode="auto">
          <a:xfrm>
            <a:off x="3929063" y="3071813"/>
            <a:ext cx="1531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S, {P2,P3}</a:t>
            </a:r>
            <a:endParaRPr lang="zh-CN" altLang="en-US" sz="4400">
              <a:solidFill>
                <a:schemeClr val="tx2"/>
              </a:solidFill>
              <a:latin typeface="Arial" panose="020B0604020202020204" pitchFamily="34" charset="0"/>
            </a:endParaRPr>
          </a:p>
        </p:txBody>
      </p:sp>
      <p:sp>
        <p:nvSpPr>
          <p:cNvPr id="105482" name="TextBox 23"/>
          <p:cNvSpPr txBox="1">
            <a:spLocks noChangeArrowheads="1"/>
          </p:cNvSpPr>
          <p:nvPr/>
        </p:nvSpPr>
        <p:spPr bwMode="auto">
          <a:xfrm>
            <a:off x="4214813" y="1714500"/>
            <a:ext cx="62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S</a:t>
            </a:r>
            <a:endParaRPr lang="zh-CN" altLang="en-US" sz="4400">
              <a:solidFill>
                <a:schemeClr val="tx2"/>
              </a:solidFill>
              <a:latin typeface="Arial" panose="020B0604020202020204" pitchFamily="34" charset="0"/>
            </a:endParaRPr>
          </a:p>
        </p:txBody>
      </p:sp>
      <p:sp>
        <p:nvSpPr>
          <p:cNvPr id="105483" name="TextBox 24"/>
          <p:cNvSpPr txBox="1">
            <a:spLocks noChangeArrowheads="1"/>
          </p:cNvSpPr>
          <p:nvPr/>
        </p:nvSpPr>
        <p:spPr bwMode="auto">
          <a:xfrm>
            <a:off x="6858000" y="1714500"/>
            <a:ext cx="620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S</a:t>
            </a:r>
            <a:endParaRPr lang="zh-CN" altLang="en-US" sz="4400">
              <a:solidFill>
                <a:schemeClr val="tx2"/>
              </a:solidFill>
              <a:latin typeface="Arial" panose="020B0604020202020204" pitchFamily="34" charset="0"/>
            </a:endParaRPr>
          </a:p>
        </p:txBody>
      </p:sp>
      <p:sp>
        <p:nvSpPr>
          <p:cNvPr id="105484" name="TextBox 25"/>
          <p:cNvSpPr txBox="1">
            <a:spLocks noChangeArrowheads="1"/>
          </p:cNvSpPr>
          <p:nvPr/>
        </p:nvSpPr>
        <p:spPr bwMode="auto">
          <a:xfrm>
            <a:off x="1571625" y="1714500"/>
            <a:ext cx="560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a:solidFill>
                  <a:schemeClr val="tx2"/>
                </a:solidFill>
                <a:latin typeface="Imprint MT Shadow" panose="04020605060303030202" pitchFamily="82" charset="0"/>
              </a:rPr>
              <a:t>I</a:t>
            </a:r>
            <a:endParaRPr lang="zh-CN" altLang="en-US" sz="4400">
              <a:solidFill>
                <a:schemeClr val="tx2"/>
              </a:solidFill>
              <a:latin typeface="Imprint MT Shadow" panose="04020605060303030202" pitchFamily="82" charset="0"/>
            </a:endParaRPr>
          </a:p>
        </p:txBody>
      </p:sp>
      <p:cxnSp>
        <p:nvCxnSpPr>
          <p:cNvPr id="105485" name="直接箭头连接符 29"/>
          <p:cNvCxnSpPr>
            <a:cxnSpLocks noChangeShapeType="1"/>
          </p:cNvCxnSpPr>
          <p:nvPr/>
        </p:nvCxnSpPr>
        <p:spPr bwMode="auto">
          <a:xfrm>
            <a:off x="1714500" y="5000625"/>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sp>
        <p:nvSpPr>
          <p:cNvPr id="105486" name="TextBox 39"/>
          <p:cNvSpPr txBox="1">
            <a:spLocks noChangeArrowheads="1"/>
          </p:cNvSpPr>
          <p:nvPr/>
        </p:nvSpPr>
        <p:spPr bwMode="auto">
          <a:xfrm>
            <a:off x="4214813" y="1785938"/>
            <a:ext cx="62547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Imprint MT Shadow" panose="04020605060303030202" pitchFamily="82" charset="0"/>
              </a:rPr>
              <a:t>I</a:t>
            </a:r>
            <a:endParaRPr lang="zh-CN" altLang="en-US" sz="4400" b="1">
              <a:solidFill>
                <a:srgbClr val="FF0000"/>
              </a:solidFill>
              <a:latin typeface="Imprint MT Shadow" panose="04020605060303030202" pitchFamily="82" charset="0"/>
            </a:endParaRPr>
          </a:p>
        </p:txBody>
      </p:sp>
      <p:sp>
        <p:nvSpPr>
          <p:cNvPr id="105487" name="TextBox 40"/>
          <p:cNvSpPr txBox="1">
            <a:spLocks noChangeArrowheads="1"/>
          </p:cNvSpPr>
          <p:nvPr/>
        </p:nvSpPr>
        <p:spPr bwMode="auto">
          <a:xfrm>
            <a:off x="6929438" y="1785938"/>
            <a:ext cx="62547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Imprint MT Shadow" panose="04020605060303030202" pitchFamily="82" charset="0"/>
              </a:rPr>
              <a:t>I</a:t>
            </a:r>
            <a:endParaRPr lang="zh-CN" altLang="en-US" sz="4400" b="1">
              <a:solidFill>
                <a:srgbClr val="FF0000"/>
              </a:solidFill>
              <a:latin typeface="Imprint MT Shadow" panose="04020605060303030202" pitchFamily="82" charset="0"/>
            </a:endParaRPr>
          </a:p>
        </p:txBody>
      </p:sp>
      <p:sp>
        <p:nvSpPr>
          <p:cNvPr id="105488" name="TextBox 44"/>
          <p:cNvSpPr txBox="1">
            <a:spLocks noChangeArrowheads="1"/>
          </p:cNvSpPr>
          <p:nvPr/>
        </p:nvSpPr>
        <p:spPr bwMode="auto">
          <a:xfrm>
            <a:off x="4000500" y="3059113"/>
            <a:ext cx="1531938"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Arial" panose="020B0604020202020204" pitchFamily="34" charset="0"/>
              </a:rPr>
              <a:t>E, {P1}</a:t>
            </a:r>
            <a:endParaRPr lang="zh-CN" altLang="en-US" sz="4400" b="1">
              <a:solidFill>
                <a:srgbClr val="FF0000"/>
              </a:solidFill>
              <a:latin typeface="Arial" panose="020B0604020202020204" pitchFamily="34" charset="0"/>
            </a:endParaRPr>
          </a:p>
        </p:txBody>
      </p:sp>
      <p:sp>
        <p:nvSpPr>
          <p:cNvPr id="105489" name="TextBox 48"/>
          <p:cNvSpPr txBox="1">
            <a:spLocks noChangeArrowheads="1"/>
          </p:cNvSpPr>
          <p:nvPr/>
        </p:nvSpPr>
        <p:spPr bwMode="auto">
          <a:xfrm>
            <a:off x="1571625" y="1714500"/>
            <a:ext cx="1500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Imprint MT Shadow" panose="04020605060303030202" pitchFamily="82" charset="0"/>
              </a:rPr>
              <a:t>E,  888</a:t>
            </a:r>
            <a:endParaRPr lang="zh-CN" altLang="en-US" sz="4400" b="1">
              <a:solidFill>
                <a:srgbClr val="FF0000"/>
              </a:solidFill>
              <a:latin typeface="Imprint MT Shadow" panose="04020605060303030202" pitchFamily="82" charset="0"/>
            </a:endParaRPr>
          </a:p>
        </p:txBody>
      </p:sp>
      <p:grpSp>
        <p:nvGrpSpPr>
          <p:cNvPr id="3" name="组合 33"/>
          <p:cNvGrpSpPr>
            <a:grpSpLocks/>
          </p:cNvGrpSpPr>
          <p:nvPr/>
        </p:nvGrpSpPr>
        <p:grpSpPr bwMode="auto">
          <a:xfrm>
            <a:off x="3071813" y="4643438"/>
            <a:ext cx="2286000" cy="400050"/>
            <a:chOff x="3071802" y="4643446"/>
            <a:chExt cx="2286016" cy="400110"/>
          </a:xfrm>
        </p:grpSpPr>
        <p:cxnSp>
          <p:nvCxnSpPr>
            <p:cNvPr id="105505" name="直接箭头连接符 31"/>
            <p:cNvCxnSpPr>
              <a:cxnSpLocks noChangeShapeType="1"/>
            </p:cNvCxnSpPr>
            <p:nvPr/>
          </p:nvCxnSpPr>
          <p:spPr bwMode="auto">
            <a:xfrm rot="10800000">
              <a:off x="3071802" y="5000636"/>
              <a:ext cx="2286016"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5506" name="TextBox 32"/>
            <p:cNvSpPr txBox="1">
              <a:spLocks noChangeArrowheads="1"/>
            </p:cNvSpPr>
            <p:nvPr/>
          </p:nvSpPr>
          <p:spPr bwMode="auto">
            <a:xfrm>
              <a:off x="3286116" y="4643446"/>
              <a:ext cx="1357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Arial" panose="020B0604020202020204" pitchFamily="34" charset="0"/>
                </a:rPr>
                <a:t>WriteMiss</a:t>
              </a:r>
              <a:endParaRPr lang="zh-CN" altLang="en-US" sz="2000">
                <a:solidFill>
                  <a:schemeClr val="tx2"/>
                </a:solidFill>
                <a:latin typeface="Arial" panose="020B0604020202020204" pitchFamily="34" charset="0"/>
              </a:endParaRPr>
            </a:p>
          </p:txBody>
        </p:sp>
      </p:grpSp>
      <p:grpSp>
        <p:nvGrpSpPr>
          <p:cNvPr id="5" name="组合 36"/>
          <p:cNvGrpSpPr>
            <a:grpSpLocks/>
          </p:cNvGrpSpPr>
          <p:nvPr/>
        </p:nvGrpSpPr>
        <p:grpSpPr bwMode="auto">
          <a:xfrm>
            <a:off x="928688" y="5072063"/>
            <a:ext cx="2143125" cy="400050"/>
            <a:chOff x="3071802" y="4727715"/>
            <a:chExt cx="2286016" cy="294829"/>
          </a:xfrm>
        </p:grpSpPr>
        <p:cxnSp>
          <p:nvCxnSpPr>
            <p:cNvPr id="105503" name="直接箭头连接符 37"/>
            <p:cNvCxnSpPr>
              <a:cxnSpLocks noChangeShapeType="1"/>
            </p:cNvCxnSpPr>
            <p:nvPr/>
          </p:nvCxnSpPr>
          <p:spPr bwMode="auto">
            <a:xfrm rot="10800000">
              <a:off x="3071802" y="5000636"/>
              <a:ext cx="2286016"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5504" name="TextBox 38"/>
            <p:cNvSpPr txBox="1">
              <a:spLocks noChangeArrowheads="1"/>
            </p:cNvSpPr>
            <p:nvPr/>
          </p:nvSpPr>
          <p:spPr bwMode="auto">
            <a:xfrm>
              <a:off x="3148003" y="4727715"/>
              <a:ext cx="2133615" cy="29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Arial" panose="020B0604020202020204" pitchFamily="34" charset="0"/>
                </a:rPr>
                <a:t>Fetch/Invalidate</a:t>
              </a:r>
              <a:endParaRPr lang="zh-CN" altLang="en-US" sz="2000">
                <a:solidFill>
                  <a:schemeClr val="tx2"/>
                </a:solidFill>
                <a:latin typeface="Arial" panose="020B0604020202020204" pitchFamily="34" charset="0"/>
              </a:endParaRPr>
            </a:p>
          </p:txBody>
        </p:sp>
      </p:grpSp>
      <p:sp>
        <p:nvSpPr>
          <p:cNvPr id="42" name="TextBox 41"/>
          <p:cNvSpPr txBox="1">
            <a:spLocks noChangeArrowheads="1"/>
          </p:cNvSpPr>
          <p:nvPr/>
        </p:nvSpPr>
        <p:spPr bwMode="auto">
          <a:xfrm>
            <a:off x="1571625" y="1714500"/>
            <a:ext cx="1285875"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0000FF"/>
                </a:solidFill>
                <a:latin typeface="Imprint MT Shadow" panose="04020605060303030202" pitchFamily="82" charset="0"/>
              </a:rPr>
              <a:t>I</a:t>
            </a:r>
            <a:endParaRPr lang="zh-CN" altLang="en-US" sz="4400" b="1">
              <a:solidFill>
                <a:srgbClr val="0000FF"/>
              </a:solidFill>
              <a:latin typeface="Imprint MT Shadow" panose="04020605060303030202" pitchFamily="82" charset="0"/>
            </a:endParaRPr>
          </a:p>
        </p:txBody>
      </p:sp>
      <p:grpSp>
        <p:nvGrpSpPr>
          <p:cNvPr id="6" name="组合 55"/>
          <p:cNvGrpSpPr>
            <a:grpSpLocks/>
          </p:cNvGrpSpPr>
          <p:nvPr/>
        </p:nvGrpSpPr>
        <p:grpSpPr bwMode="auto">
          <a:xfrm>
            <a:off x="1000125" y="5572125"/>
            <a:ext cx="2130425" cy="400050"/>
            <a:chOff x="1000100" y="5572140"/>
            <a:chExt cx="2130904" cy="400110"/>
          </a:xfrm>
        </p:grpSpPr>
        <p:cxnSp>
          <p:nvCxnSpPr>
            <p:cNvPr id="105501" name="直接箭头连接符 43"/>
            <p:cNvCxnSpPr>
              <a:cxnSpLocks noChangeShapeType="1"/>
            </p:cNvCxnSpPr>
            <p:nvPr/>
          </p:nvCxnSpPr>
          <p:spPr bwMode="auto">
            <a:xfrm>
              <a:off x="1000100" y="5929330"/>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5502" name="TextBox 46"/>
            <p:cNvSpPr txBox="1">
              <a:spLocks noChangeArrowheads="1"/>
            </p:cNvSpPr>
            <p:nvPr/>
          </p:nvSpPr>
          <p:spPr bwMode="auto">
            <a:xfrm>
              <a:off x="1000100" y="5572140"/>
              <a:ext cx="2130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Arial" panose="020B0604020202020204" pitchFamily="34" charset="0"/>
                </a:rPr>
                <a:t>Write back X 888</a:t>
              </a:r>
              <a:endParaRPr lang="zh-CN" altLang="en-US" sz="2000">
                <a:solidFill>
                  <a:schemeClr val="tx2"/>
                </a:solidFill>
                <a:latin typeface="Arial" panose="020B0604020202020204" pitchFamily="34" charset="0"/>
              </a:endParaRPr>
            </a:p>
          </p:txBody>
        </p:sp>
      </p:grpSp>
      <p:sp>
        <p:nvSpPr>
          <p:cNvPr id="48" name="TextBox 47"/>
          <p:cNvSpPr txBox="1">
            <a:spLocks noChangeArrowheads="1"/>
          </p:cNvSpPr>
          <p:nvPr/>
        </p:nvSpPr>
        <p:spPr bwMode="auto">
          <a:xfrm>
            <a:off x="3359150" y="3916363"/>
            <a:ext cx="569913"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0000FF"/>
                </a:solidFill>
                <a:latin typeface="Arial" panose="020B0604020202020204" pitchFamily="34" charset="0"/>
              </a:rPr>
              <a:t>888</a:t>
            </a:r>
            <a:endParaRPr lang="zh-CN" altLang="en-US" sz="1800" b="1">
              <a:solidFill>
                <a:srgbClr val="0000FF"/>
              </a:solidFill>
              <a:latin typeface="Arial" panose="020B0604020202020204" pitchFamily="34" charset="0"/>
            </a:endParaRPr>
          </a:p>
        </p:txBody>
      </p:sp>
      <p:sp>
        <p:nvSpPr>
          <p:cNvPr id="50" name="TextBox 49"/>
          <p:cNvSpPr txBox="1">
            <a:spLocks noChangeArrowheads="1"/>
          </p:cNvSpPr>
          <p:nvPr/>
        </p:nvSpPr>
        <p:spPr bwMode="auto">
          <a:xfrm>
            <a:off x="4071938" y="3071813"/>
            <a:ext cx="1643062"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FF0000"/>
                </a:solidFill>
                <a:latin typeface="Imprint MT Shadow" panose="04020605060303030202" pitchFamily="82" charset="0"/>
              </a:rPr>
              <a:t>E,</a:t>
            </a:r>
            <a:r>
              <a:rPr lang="zh-CN" altLang="en-US" sz="1800" b="1">
                <a:solidFill>
                  <a:srgbClr val="FF0000"/>
                </a:solidFill>
                <a:latin typeface="Imprint MT Shadow" panose="04020605060303030202" pitchFamily="82" charset="0"/>
              </a:rPr>
              <a:t>｛</a:t>
            </a:r>
            <a:r>
              <a:rPr lang="en-US" altLang="zh-CN" sz="1800" b="1">
                <a:solidFill>
                  <a:srgbClr val="0000FF"/>
                </a:solidFill>
                <a:latin typeface="Imprint MT Shadow" panose="04020605060303030202" pitchFamily="82" charset="0"/>
              </a:rPr>
              <a:t>P2</a:t>
            </a:r>
            <a:r>
              <a:rPr lang="en-US" altLang="zh-CN" sz="1800" b="1">
                <a:solidFill>
                  <a:srgbClr val="FF0000"/>
                </a:solidFill>
                <a:latin typeface="Imprint MT Shadow" panose="04020605060303030202" pitchFamily="82" charset="0"/>
              </a:rPr>
              <a:t>}</a:t>
            </a:r>
            <a:endParaRPr lang="zh-CN" altLang="en-US" sz="4400" b="1">
              <a:solidFill>
                <a:srgbClr val="FF0000"/>
              </a:solidFill>
              <a:latin typeface="Imprint MT Shadow" panose="04020605060303030202" pitchFamily="82" charset="0"/>
            </a:endParaRPr>
          </a:p>
        </p:txBody>
      </p:sp>
      <p:grpSp>
        <p:nvGrpSpPr>
          <p:cNvPr id="7" name="组合 56"/>
          <p:cNvGrpSpPr>
            <a:grpSpLocks/>
          </p:cNvGrpSpPr>
          <p:nvPr/>
        </p:nvGrpSpPr>
        <p:grpSpPr bwMode="auto">
          <a:xfrm>
            <a:off x="3071813" y="6072188"/>
            <a:ext cx="2286000" cy="400050"/>
            <a:chOff x="3071802" y="6072206"/>
            <a:chExt cx="2286016" cy="400170"/>
          </a:xfrm>
        </p:grpSpPr>
        <p:sp>
          <p:nvSpPr>
            <p:cNvPr id="105499" name="TextBox 52"/>
            <p:cNvSpPr txBox="1">
              <a:spLocks noChangeArrowheads="1"/>
            </p:cNvSpPr>
            <p:nvPr/>
          </p:nvSpPr>
          <p:spPr bwMode="auto">
            <a:xfrm>
              <a:off x="3071802" y="6072206"/>
              <a:ext cx="2093859" cy="40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Arial" panose="020B0604020202020204" pitchFamily="34" charset="0"/>
                </a:rPr>
                <a:t>Data reply X 888</a:t>
              </a:r>
              <a:endParaRPr lang="zh-CN" altLang="en-US" sz="2000">
                <a:solidFill>
                  <a:schemeClr val="tx2"/>
                </a:solidFill>
                <a:latin typeface="Arial" panose="020B0604020202020204" pitchFamily="34" charset="0"/>
              </a:endParaRPr>
            </a:p>
          </p:txBody>
        </p:sp>
        <p:cxnSp>
          <p:nvCxnSpPr>
            <p:cNvPr id="105500" name="直接箭头连接符 53"/>
            <p:cNvCxnSpPr>
              <a:cxnSpLocks noChangeShapeType="1"/>
            </p:cNvCxnSpPr>
            <p:nvPr/>
          </p:nvCxnSpPr>
          <p:spPr bwMode="auto">
            <a:xfrm>
              <a:off x="3071802" y="6429396"/>
              <a:ext cx="2286016"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grpSp>
      <p:sp>
        <p:nvSpPr>
          <p:cNvPr id="58" name="TextBox 57"/>
          <p:cNvSpPr txBox="1">
            <a:spLocks noChangeArrowheads="1"/>
          </p:cNvSpPr>
          <p:nvPr/>
        </p:nvSpPr>
        <p:spPr bwMode="auto">
          <a:xfrm>
            <a:off x="4286250" y="1785938"/>
            <a:ext cx="1500188"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latin typeface="Arial" panose="020B0604020202020204" pitchFamily="34" charset="0"/>
              </a:rPr>
              <a:t>X:  </a:t>
            </a:r>
            <a:r>
              <a:rPr lang="en-US" altLang="zh-CN" sz="1800" b="1">
                <a:solidFill>
                  <a:srgbClr val="0000FF"/>
                </a:solidFill>
                <a:latin typeface="Imprint MT Shadow" panose="04020605060303030202" pitchFamily="82" charset="0"/>
              </a:rPr>
              <a:t>E, 999</a:t>
            </a:r>
            <a:endParaRPr lang="zh-CN" altLang="en-US" sz="4400" b="1">
              <a:solidFill>
                <a:srgbClr val="0000FF"/>
              </a:solidFill>
              <a:latin typeface="Imprint MT Shadow" panose="04020605060303030202" pitchFamily="82" charset="0"/>
            </a:endParaRPr>
          </a:p>
        </p:txBody>
      </p:sp>
      <p:sp>
        <p:nvSpPr>
          <p:cNvPr id="59" name="TextBox 58"/>
          <p:cNvSpPr txBox="1"/>
          <p:nvPr/>
        </p:nvSpPr>
        <p:spPr>
          <a:xfrm>
            <a:off x="5000625" y="5357813"/>
            <a:ext cx="4421188" cy="58420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eaLnBrk="1" hangingPunct="1">
              <a:defRPr/>
            </a:pPr>
            <a:r>
              <a:rPr lang="en-US" altLang="zh-CN" sz="3200" dirty="0"/>
              <a:t>How about </a:t>
            </a:r>
            <a:r>
              <a:rPr lang="en-US" altLang="zh-CN" sz="3200" dirty="0" err="1"/>
              <a:t>P2</a:t>
            </a:r>
            <a:r>
              <a:rPr lang="en-US" altLang="zh-CN" sz="3200" dirty="0"/>
              <a:t> read x</a:t>
            </a:r>
            <a:r>
              <a:rPr lang="zh-CN" altLang="en-US" sz="3200" dirty="0"/>
              <a:t>？</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p:cTn id="15" dur="500" fill="hold"/>
                                        <p:tgtEl>
                                          <p:spTgt spid="42"/>
                                        </p:tgtEl>
                                        <p:attrNameLst>
                                          <p:attrName>ppt_w</p:attrName>
                                        </p:attrNameLst>
                                      </p:cBhvr>
                                      <p:tavLst>
                                        <p:tav tm="0">
                                          <p:val>
                                            <p:fltVal val="0"/>
                                          </p:val>
                                        </p:tav>
                                        <p:tav tm="100000">
                                          <p:val>
                                            <p:strVal val="#ppt_w"/>
                                          </p:val>
                                        </p:tav>
                                      </p:tavLst>
                                    </p:anim>
                                    <p:anim calcmode="lin" valueType="num">
                                      <p:cBhvr>
                                        <p:cTn id="16" dur="500" fill="hold"/>
                                        <p:tgtEl>
                                          <p:spTgt spid="42"/>
                                        </p:tgtEl>
                                        <p:attrNameLst>
                                          <p:attrName>ppt_h</p:attrName>
                                        </p:attrNameLst>
                                      </p:cBhvr>
                                      <p:tavLst>
                                        <p:tav tm="0">
                                          <p:val>
                                            <p:fltVal val="0"/>
                                          </p:val>
                                        </p:tav>
                                        <p:tav tm="100000">
                                          <p:val>
                                            <p:strVal val="#ppt_h"/>
                                          </p:val>
                                        </p:tav>
                                      </p:tavLst>
                                    </p:anim>
                                    <p:anim calcmode="lin" valueType="num">
                                      <p:cBhvr>
                                        <p:cTn id="17" dur="500" fill="hold"/>
                                        <p:tgtEl>
                                          <p:spTgt spid="42"/>
                                        </p:tgtEl>
                                        <p:attrNameLst>
                                          <p:attrName>style.rotation</p:attrName>
                                        </p:attrNameLst>
                                      </p:cBhvr>
                                      <p:tavLst>
                                        <p:tav tm="0">
                                          <p:val>
                                            <p:fltVal val="360"/>
                                          </p:val>
                                        </p:tav>
                                        <p:tav tm="100000">
                                          <p:val>
                                            <p:fltVal val="0"/>
                                          </p:val>
                                        </p:tav>
                                      </p:tavLst>
                                    </p:anim>
                                    <p:animEffect transition="in" filter="fade">
                                      <p:cBhvr>
                                        <p:cTn id="18" dur="500"/>
                                        <p:tgtEl>
                                          <p:spTgt spid="4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9" presetClass="entr" presetSubtype="0" decel="10000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 calcmode="lin" valueType="num">
                                      <p:cBhvr>
                                        <p:cTn id="29" dur="500" fill="hold"/>
                                        <p:tgtEl>
                                          <p:spTgt spid="48"/>
                                        </p:tgtEl>
                                        <p:attrNameLst>
                                          <p:attrName>style.rotation</p:attrName>
                                        </p:attrNameLst>
                                      </p:cBhvr>
                                      <p:tavLst>
                                        <p:tav tm="0">
                                          <p:val>
                                            <p:fltVal val="360"/>
                                          </p:val>
                                        </p:tav>
                                        <p:tav tm="100000">
                                          <p:val>
                                            <p:fltVal val="0"/>
                                          </p:val>
                                        </p:tav>
                                      </p:tavLst>
                                    </p:anim>
                                    <p:animEffect transition="in" filter="fade">
                                      <p:cBhvr>
                                        <p:cTn id="30" dur="500"/>
                                        <p:tgtEl>
                                          <p:spTgt spid="4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9" presetClass="entr" presetSubtype="0" decel="100000" fill="hold" grpId="0" nodeType="clickEffect">
                                  <p:stCondLst>
                                    <p:cond delay="0"/>
                                  </p:stCondLst>
                                  <p:iterate type="lt">
                                    <p:tmPct val="0"/>
                                  </p:iterate>
                                  <p:childTnLst>
                                    <p:set>
                                      <p:cBhvr>
                                        <p:cTn id="34" dur="1" fill="hold">
                                          <p:stCondLst>
                                            <p:cond delay="0"/>
                                          </p:stCondLst>
                                        </p:cTn>
                                        <p:tgtEl>
                                          <p:spTgt spid="50"/>
                                        </p:tgtEl>
                                        <p:attrNameLst>
                                          <p:attrName>style.visibility</p:attrName>
                                        </p:attrNameLst>
                                      </p:cBhvr>
                                      <p:to>
                                        <p:strVal val="visible"/>
                                      </p:to>
                                    </p:set>
                                    <p:anim calcmode="lin" valueType="num">
                                      <p:cBhvr>
                                        <p:cTn id="35" dur="500" fill="hold"/>
                                        <p:tgtEl>
                                          <p:spTgt spid="50"/>
                                        </p:tgtEl>
                                        <p:attrNameLst>
                                          <p:attrName>ppt_w</p:attrName>
                                        </p:attrNameLst>
                                      </p:cBhvr>
                                      <p:tavLst>
                                        <p:tav tm="0">
                                          <p:val>
                                            <p:fltVal val="0"/>
                                          </p:val>
                                        </p:tav>
                                        <p:tav tm="100000">
                                          <p:val>
                                            <p:strVal val="#ppt_w"/>
                                          </p:val>
                                        </p:tav>
                                      </p:tavLst>
                                    </p:anim>
                                    <p:anim calcmode="lin" valueType="num">
                                      <p:cBhvr>
                                        <p:cTn id="36" dur="500" fill="hold"/>
                                        <p:tgtEl>
                                          <p:spTgt spid="50"/>
                                        </p:tgtEl>
                                        <p:attrNameLst>
                                          <p:attrName>ppt_h</p:attrName>
                                        </p:attrNameLst>
                                      </p:cBhvr>
                                      <p:tavLst>
                                        <p:tav tm="0">
                                          <p:val>
                                            <p:fltVal val="0"/>
                                          </p:val>
                                        </p:tav>
                                        <p:tav tm="100000">
                                          <p:val>
                                            <p:strVal val="#ppt_h"/>
                                          </p:val>
                                        </p:tav>
                                      </p:tavLst>
                                    </p:anim>
                                    <p:anim calcmode="lin" valueType="num">
                                      <p:cBhvr>
                                        <p:cTn id="37" dur="500" fill="hold"/>
                                        <p:tgtEl>
                                          <p:spTgt spid="50"/>
                                        </p:tgtEl>
                                        <p:attrNameLst>
                                          <p:attrName>style.rotation</p:attrName>
                                        </p:attrNameLst>
                                      </p:cBhvr>
                                      <p:tavLst>
                                        <p:tav tm="0">
                                          <p:val>
                                            <p:fltVal val="360"/>
                                          </p:val>
                                        </p:tav>
                                        <p:tav tm="100000">
                                          <p:val>
                                            <p:fltVal val="0"/>
                                          </p:val>
                                        </p:tav>
                                      </p:tavLst>
                                    </p:anim>
                                    <p:animEffect transition="in" filter="fade">
                                      <p:cBhvr>
                                        <p:cTn id="38" dur="500"/>
                                        <p:tgtEl>
                                          <p:spTgt spid="5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49" presetClass="entr" presetSubtype="0" decel="10000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anim calcmode="lin" valueType="num">
                                      <p:cBhvr>
                                        <p:cTn id="47" dur="500" fill="hold"/>
                                        <p:tgtEl>
                                          <p:spTgt spid="58"/>
                                        </p:tgtEl>
                                        <p:attrNameLst>
                                          <p:attrName>ppt_w</p:attrName>
                                        </p:attrNameLst>
                                      </p:cBhvr>
                                      <p:tavLst>
                                        <p:tav tm="0">
                                          <p:val>
                                            <p:fltVal val="0"/>
                                          </p:val>
                                        </p:tav>
                                        <p:tav tm="100000">
                                          <p:val>
                                            <p:strVal val="#ppt_w"/>
                                          </p:val>
                                        </p:tav>
                                      </p:tavLst>
                                    </p:anim>
                                    <p:anim calcmode="lin" valueType="num">
                                      <p:cBhvr>
                                        <p:cTn id="48" dur="500" fill="hold"/>
                                        <p:tgtEl>
                                          <p:spTgt spid="58"/>
                                        </p:tgtEl>
                                        <p:attrNameLst>
                                          <p:attrName>ppt_h</p:attrName>
                                        </p:attrNameLst>
                                      </p:cBhvr>
                                      <p:tavLst>
                                        <p:tav tm="0">
                                          <p:val>
                                            <p:fltVal val="0"/>
                                          </p:val>
                                        </p:tav>
                                        <p:tav tm="100000">
                                          <p:val>
                                            <p:strVal val="#ppt_h"/>
                                          </p:val>
                                        </p:tav>
                                      </p:tavLst>
                                    </p:anim>
                                    <p:anim calcmode="lin" valueType="num">
                                      <p:cBhvr>
                                        <p:cTn id="49" dur="500" fill="hold"/>
                                        <p:tgtEl>
                                          <p:spTgt spid="58"/>
                                        </p:tgtEl>
                                        <p:attrNameLst>
                                          <p:attrName>style.rotation</p:attrName>
                                        </p:attrNameLst>
                                      </p:cBhvr>
                                      <p:tavLst>
                                        <p:tav tm="0">
                                          <p:val>
                                            <p:fltVal val="360"/>
                                          </p:val>
                                        </p:tav>
                                        <p:tav tm="100000">
                                          <p:val>
                                            <p:fltVal val="0"/>
                                          </p:val>
                                        </p:tav>
                                      </p:tavLst>
                                    </p:anim>
                                    <p:animEffect transition="in" filter="fade">
                                      <p:cBhvr>
                                        <p:cTn id="50" dur="500"/>
                                        <p:tgtEl>
                                          <p:spTgt spid="5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8" grpId="0" animBg="1"/>
      <p:bldP spid="50" grpId="0" animBg="1"/>
      <p:bldP spid="58" grpId="0" animBg="1"/>
      <p:bldP spid="5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ctrTitle"/>
          </p:nvPr>
        </p:nvSpPr>
        <p:spPr/>
        <p:txBody>
          <a:bodyPr/>
          <a:lstStyle/>
          <a:p>
            <a:pPr eaLnBrk="1" hangingPunct="1"/>
            <a:r>
              <a:rPr lang="en-US" altLang="zh-CN" smtClean="0"/>
              <a:t>More Cases for Cache Coherence</a:t>
            </a:r>
            <a:br>
              <a:rPr lang="en-US" altLang="zh-CN" smtClean="0"/>
            </a:br>
            <a:r>
              <a:rPr lang="en-US" altLang="zh-CN" smtClean="0"/>
              <a:t>of Directory Protocol</a:t>
            </a:r>
            <a:endParaRPr lang="zh-CN" altLang="en-US" smtClean="0"/>
          </a:p>
        </p:txBody>
      </p:sp>
      <p:sp>
        <p:nvSpPr>
          <p:cNvPr id="3" name="副标题 2"/>
          <p:cNvSpPr>
            <a:spLocks noGrp="1"/>
          </p:cNvSpPr>
          <p:nvPr>
            <p:ph type="subTitle" idx="1"/>
          </p:nvPr>
        </p:nvSpPr>
        <p:spPr/>
        <p:txBody>
          <a:bodyPr rtlCol="0">
            <a:normAutofit/>
          </a:bodyPr>
          <a:lstStyle/>
          <a:p>
            <a:pPr eaLnBrk="1" fontAlgn="auto" hangingPunct="1">
              <a:spcAft>
                <a:spcPts val="0"/>
              </a:spcAft>
              <a:defRPr/>
            </a:pPr>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60350"/>
            <a:ext cx="8496300" cy="640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187450" y="6156325"/>
            <a:ext cx="7056438" cy="4572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eaLnBrk="1" fontAlgn="auto" hangingPunct="1">
              <a:lnSpc>
                <a:spcPct val="150000"/>
              </a:lnSpc>
              <a:spcBef>
                <a:spcPts val="2400"/>
              </a:spcBef>
              <a:spcAft>
                <a:spcPts val="6600"/>
              </a:spcAft>
              <a:defRPr/>
            </a:pPr>
            <a:r>
              <a:rPr lang="en-US" altLang="zh-CN" sz="1800" dirty="0">
                <a:solidFill>
                  <a:prstClr val="black"/>
                </a:solidFill>
                <a:latin typeface="Times New Roman" pitchFamily="18" charset="0"/>
                <a:cs typeface="Times New Roman" pitchFamily="18" charset="0"/>
              </a:rPr>
              <a:t> Could you feel the blanks to complete the directories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60350"/>
            <a:ext cx="80645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7" name="文本框 16"/>
          <p:cNvSpPr txBox="1">
            <a:spLocks noChangeArrowheads="1"/>
          </p:cNvSpPr>
          <p:nvPr/>
        </p:nvSpPr>
        <p:spPr bwMode="auto">
          <a:xfrm>
            <a:off x="6804025" y="2339975"/>
            <a:ext cx="1809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cs typeface="Times New Roman" panose="02020603050405020304" pitchFamily="18" charset="0"/>
              </a:rPr>
              <a:t>I</a:t>
            </a:r>
            <a:endParaRPr lang="zh-CN" altLang="en-US" sz="1400" b="1">
              <a:solidFill>
                <a:srgbClr val="000000"/>
              </a:solidFill>
              <a:latin typeface="Times New Roman" panose="02020603050405020304" pitchFamily="18" charset="0"/>
              <a:cs typeface="Times New Roman" panose="02020603050405020304" pitchFamily="18" charset="0"/>
            </a:endParaRPr>
          </a:p>
        </p:txBody>
      </p:sp>
      <p:sp>
        <p:nvSpPr>
          <p:cNvPr id="108548" name="矩形 57"/>
          <p:cNvSpPr>
            <a:spLocks noChangeArrowheads="1"/>
          </p:cNvSpPr>
          <p:nvPr/>
        </p:nvSpPr>
        <p:spPr bwMode="auto">
          <a:xfrm>
            <a:off x="3898900" y="3244850"/>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latin typeface="Times New Roman" panose="02020603050405020304" pitchFamily="18" charset="0"/>
                <a:cs typeface="Times New Roman" panose="02020603050405020304" pitchFamily="18" charset="0"/>
              </a:rPr>
              <a:t> P0 read 300</a:t>
            </a:r>
            <a:endParaRPr lang="zh-CN" altLang="en-US" sz="1800">
              <a:solidFill>
                <a:srgbClr val="00000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60350"/>
            <a:ext cx="80645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p:nvPr/>
        </p:nvSpPr>
        <p:spPr>
          <a:xfrm>
            <a:off x="971550" y="6138863"/>
            <a:ext cx="7056438" cy="5080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eaLnBrk="1" fontAlgn="auto" hangingPunct="1">
              <a:lnSpc>
                <a:spcPct val="150000"/>
              </a:lnSpc>
              <a:spcBef>
                <a:spcPts val="2400"/>
              </a:spcBef>
              <a:spcAft>
                <a:spcPts val="6600"/>
              </a:spcAft>
              <a:defRPr/>
            </a:pPr>
            <a:r>
              <a:rPr lang="en-US" altLang="zh-CN" sz="1800" dirty="0">
                <a:solidFill>
                  <a:prstClr val="black"/>
                </a:solidFill>
                <a:latin typeface="Times New Roman" pitchFamily="18" charset="0"/>
                <a:cs typeface="Times New Roman" pitchFamily="18" charset="0"/>
              </a:rPr>
              <a:t> What operations will do when P0 read 300 ? </a:t>
            </a:r>
          </a:p>
        </p:txBody>
      </p:sp>
      <p:sp>
        <p:nvSpPr>
          <p:cNvPr id="110596" name="文本框 16"/>
          <p:cNvSpPr txBox="1">
            <a:spLocks noChangeArrowheads="1"/>
          </p:cNvSpPr>
          <p:nvPr/>
        </p:nvSpPr>
        <p:spPr bwMode="auto">
          <a:xfrm>
            <a:off x="6804025" y="2339975"/>
            <a:ext cx="1809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cs typeface="Times New Roman" panose="02020603050405020304" pitchFamily="18" charset="0"/>
              </a:rPr>
              <a:t>I</a:t>
            </a:r>
            <a:endParaRPr lang="zh-CN" altLang="en-US" sz="1400" b="1">
              <a:solidFill>
                <a:srgbClr val="000000"/>
              </a:solidFill>
              <a:latin typeface="Times New Roman" panose="02020603050405020304" pitchFamily="18" charset="0"/>
              <a:cs typeface="Times New Roman" panose="02020603050405020304" pitchFamily="18" charset="0"/>
            </a:endParaRPr>
          </a:p>
        </p:txBody>
      </p:sp>
      <p:sp>
        <p:nvSpPr>
          <p:cNvPr id="20" name="椭圆 19"/>
          <p:cNvSpPr/>
          <p:nvPr/>
        </p:nvSpPr>
        <p:spPr>
          <a:xfrm>
            <a:off x="6162675" y="3865563"/>
            <a:ext cx="879475" cy="431800"/>
          </a:xfrm>
          <a:prstGeom prst="ellipse">
            <a:avLst/>
          </a:prstGeom>
          <a:solidFill>
            <a:srgbClr val="FF0000">
              <a:alpha val="4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grpSp>
        <p:nvGrpSpPr>
          <p:cNvPr id="78" name="组合 77"/>
          <p:cNvGrpSpPr>
            <a:grpSpLocks/>
          </p:cNvGrpSpPr>
          <p:nvPr/>
        </p:nvGrpSpPr>
        <p:grpSpPr bwMode="auto">
          <a:xfrm>
            <a:off x="1400175" y="731838"/>
            <a:ext cx="4972050" cy="730250"/>
            <a:chOff x="1399852" y="731671"/>
            <a:chExt cx="4972348" cy="730424"/>
          </a:xfrm>
        </p:grpSpPr>
        <p:sp>
          <p:nvSpPr>
            <p:cNvPr id="43" name="任意多边形 42"/>
            <p:cNvSpPr/>
            <p:nvPr/>
          </p:nvSpPr>
          <p:spPr>
            <a:xfrm>
              <a:off x="1399852" y="731671"/>
              <a:ext cx="4972348" cy="730424"/>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00B050"/>
              </a:solidFill>
              <a:headEnd type="stealth"/>
              <a:tailEnd type="non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0607" name="文本框 54"/>
            <p:cNvSpPr txBox="1">
              <a:spLocks noChangeArrowheads="1"/>
            </p:cNvSpPr>
            <p:nvPr/>
          </p:nvSpPr>
          <p:spPr bwMode="auto">
            <a:xfrm>
              <a:off x="2267743" y="912217"/>
              <a:ext cx="2174095"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00B050"/>
                  </a:solidFill>
                </a:rPr>
                <a:t>DataReply 300(0300)</a:t>
              </a:r>
              <a:endParaRPr lang="zh-CN" altLang="en-US" sz="1800" b="1">
                <a:solidFill>
                  <a:srgbClr val="00B050"/>
                </a:solidFill>
              </a:endParaRPr>
            </a:p>
          </p:txBody>
        </p:sp>
      </p:grpSp>
      <p:sp>
        <p:nvSpPr>
          <p:cNvPr id="57" name="文本框 56"/>
          <p:cNvSpPr txBox="1"/>
          <p:nvPr/>
        </p:nvSpPr>
        <p:spPr>
          <a:xfrm>
            <a:off x="1412875" y="1306513"/>
            <a:ext cx="1482725" cy="36988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eaLnBrk="1" fontAlgn="auto" hangingPunct="1">
              <a:spcBef>
                <a:spcPts val="0"/>
              </a:spcBef>
              <a:spcAft>
                <a:spcPts val="0"/>
              </a:spcAft>
              <a:defRPr/>
            </a:pPr>
            <a:r>
              <a:rPr lang="en-US" altLang="zh-CN" sz="1800" b="1" dirty="0">
                <a:solidFill>
                  <a:srgbClr val="FF0000"/>
                </a:solidFill>
              </a:rPr>
              <a:t>  S   </a:t>
            </a:r>
            <a:r>
              <a:rPr lang="en-US" altLang="zh-CN" sz="1800" b="1" dirty="0">
                <a:solidFill>
                  <a:prstClr val="black"/>
                </a:solidFill>
              </a:rPr>
              <a:t>300 </a:t>
            </a:r>
            <a:r>
              <a:rPr lang="en-US" altLang="zh-CN" sz="1800" b="1" dirty="0">
                <a:solidFill>
                  <a:srgbClr val="FF0000"/>
                </a:solidFill>
              </a:rPr>
              <a:t> 0300</a:t>
            </a:r>
          </a:p>
        </p:txBody>
      </p:sp>
      <p:sp>
        <p:nvSpPr>
          <p:cNvPr id="110600" name="矩形 57"/>
          <p:cNvSpPr>
            <a:spLocks noChangeArrowheads="1"/>
          </p:cNvSpPr>
          <p:nvPr/>
        </p:nvSpPr>
        <p:spPr bwMode="auto">
          <a:xfrm>
            <a:off x="3898900" y="3244850"/>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latin typeface="Times New Roman" panose="02020603050405020304" pitchFamily="18" charset="0"/>
                <a:cs typeface="Times New Roman" panose="02020603050405020304" pitchFamily="18" charset="0"/>
              </a:rPr>
              <a:t> P0 read 300</a:t>
            </a:r>
            <a:endParaRPr lang="zh-CN" altLang="en-US" sz="1800">
              <a:solidFill>
                <a:srgbClr val="000000"/>
              </a:solidFill>
            </a:endParaRPr>
          </a:p>
        </p:txBody>
      </p:sp>
      <p:grpSp>
        <p:nvGrpSpPr>
          <p:cNvPr id="76" name="组合 75"/>
          <p:cNvGrpSpPr>
            <a:grpSpLocks/>
          </p:cNvGrpSpPr>
          <p:nvPr/>
        </p:nvGrpSpPr>
        <p:grpSpPr bwMode="auto">
          <a:xfrm>
            <a:off x="1412875" y="114300"/>
            <a:ext cx="4972050" cy="579438"/>
            <a:chOff x="1413206" y="113972"/>
            <a:chExt cx="4972348" cy="579605"/>
          </a:xfrm>
        </p:grpSpPr>
        <p:sp>
          <p:nvSpPr>
            <p:cNvPr id="74" name="任意多边形 73"/>
            <p:cNvSpPr/>
            <p:nvPr/>
          </p:nvSpPr>
          <p:spPr>
            <a:xfrm flipV="1">
              <a:off x="1413206" y="113972"/>
              <a:ext cx="4972348" cy="579605"/>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FF000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0605" name="文本框 74"/>
            <p:cNvSpPr txBox="1">
              <a:spLocks noChangeArrowheads="1"/>
            </p:cNvSpPr>
            <p:nvPr/>
          </p:nvSpPr>
          <p:spPr bwMode="auto">
            <a:xfrm>
              <a:off x="2490044" y="116932"/>
              <a:ext cx="15085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0000"/>
                  </a:solidFill>
                </a:rPr>
                <a:t>ReadMiss 300</a:t>
              </a:r>
              <a:endParaRPr lang="zh-CN" altLang="en-US" sz="1800" b="1">
                <a:solidFill>
                  <a:srgbClr val="FF0000"/>
                </a:solidFill>
              </a:endParaRPr>
            </a:p>
          </p:txBody>
        </p:sp>
      </p:grpSp>
      <p:sp>
        <p:nvSpPr>
          <p:cNvPr id="77" name="椭圆 76"/>
          <p:cNvSpPr/>
          <p:nvPr/>
        </p:nvSpPr>
        <p:spPr>
          <a:xfrm>
            <a:off x="1412875" y="1281113"/>
            <a:ext cx="422275" cy="419100"/>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79" name="文本框 78"/>
          <p:cNvSpPr txBox="1"/>
          <p:nvPr/>
        </p:nvSpPr>
        <p:spPr>
          <a:xfrm>
            <a:off x="6146800" y="3897313"/>
            <a:ext cx="2041525" cy="36830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eaLnBrk="1" fontAlgn="auto" hangingPunct="1">
              <a:spcBef>
                <a:spcPts val="0"/>
              </a:spcBef>
              <a:spcAft>
                <a:spcPts val="0"/>
              </a:spcAft>
              <a:defRPr/>
            </a:pPr>
            <a:r>
              <a:rPr lang="en-US" altLang="zh-CN" sz="1800" b="1" dirty="0">
                <a:solidFill>
                  <a:srgbClr val="FF0000"/>
                </a:solidFill>
              </a:rPr>
              <a:t>{P0}     S   </a:t>
            </a:r>
            <a:r>
              <a:rPr lang="en-US" altLang="zh-CN" sz="1800" b="1" dirty="0">
                <a:solidFill>
                  <a:prstClr val="black"/>
                </a:solidFill>
              </a:rPr>
              <a:t>300 </a:t>
            </a:r>
            <a:r>
              <a:rPr lang="en-US" altLang="zh-CN" sz="1800" b="1" dirty="0">
                <a:solidFill>
                  <a:srgbClr val="FF0000"/>
                </a:solidFill>
              </a:rPr>
              <a:t> </a:t>
            </a:r>
            <a:r>
              <a:rPr lang="en-US" altLang="zh-CN" sz="1800" b="1" dirty="0">
                <a:solidFill>
                  <a:prstClr val="black"/>
                </a:solidFill>
              </a:rPr>
              <a:t>0300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
                                        </p:tgtEl>
                                        <p:attrNameLst>
                                          <p:attrName>style.visibility</p:attrName>
                                        </p:attrNameLst>
                                      </p:cBhvr>
                                      <p:to>
                                        <p:strVal val="visible"/>
                                      </p:to>
                                    </p:se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 calcmode="lin" valueType="num">
                                      <p:cBhvr additive="base">
                                        <p:cTn id="17" dur="500" fill="hold"/>
                                        <p:tgtEl>
                                          <p:spTgt spid="76"/>
                                        </p:tgtEl>
                                        <p:attrNameLst>
                                          <p:attrName>ppt_x</p:attrName>
                                        </p:attrNameLst>
                                      </p:cBhvr>
                                      <p:tavLst>
                                        <p:tav tm="0">
                                          <p:val>
                                            <p:strVal val="0-#ppt_w/2"/>
                                          </p:val>
                                        </p:tav>
                                        <p:tav tm="100000">
                                          <p:val>
                                            <p:strVal val="#ppt_x"/>
                                          </p:val>
                                        </p:tav>
                                      </p:tavLst>
                                    </p:anim>
                                    <p:anim calcmode="lin" valueType="num">
                                      <p:cBhvr additive="base">
                                        <p:cTn id="18"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1000"/>
                                        <p:tgtEl>
                                          <p:spTgt spid="79"/>
                                        </p:tgtEl>
                                      </p:cBhvr>
                                    </p:animEffect>
                                    <p:anim calcmode="lin" valueType="num">
                                      <p:cBhvr>
                                        <p:cTn id="28" dur="1000" fill="hold"/>
                                        <p:tgtEl>
                                          <p:spTgt spid="79"/>
                                        </p:tgtEl>
                                        <p:attrNameLst>
                                          <p:attrName>ppt_x</p:attrName>
                                        </p:attrNameLst>
                                      </p:cBhvr>
                                      <p:tavLst>
                                        <p:tav tm="0">
                                          <p:val>
                                            <p:strVal val="#ppt_x"/>
                                          </p:val>
                                        </p:tav>
                                        <p:tav tm="100000">
                                          <p:val>
                                            <p:strVal val="#ppt_x"/>
                                          </p:val>
                                        </p:tav>
                                      </p:tavLst>
                                    </p:anim>
                                    <p:anim calcmode="lin" valueType="num">
                                      <p:cBhvr>
                                        <p:cTn id="29"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nodeType="clickEffect">
                                  <p:stCondLst>
                                    <p:cond delay="0"/>
                                  </p:stCondLst>
                                  <p:childTnLst>
                                    <p:set>
                                      <p:cBhvr>
                                        <p:cTn id="33" dur="1" fill="hold">
                                          <p:stCondLst>
                                            <p:cond delay="0"/>
                                          </p:stCondLst>
                                        </p:cTn>
                                        <p:tgtEl>
                                          <p:spTgt spid="78"/>
                                        </p:tgtEl>
                                        <p:attrNameLst>
                                          <p:attrName>style.visibility</p:attrName>
                                        </p:attrNameLst>
                                      </p:cBhvr>
                                      <p:to>
                                        <p:strVal val="visible"/>
                                      </p:to>
                                    </p:set>
                                    <p:anim calcmode="lin" valueType="num">
                                      <p:cBhvr additive="base">
                                        <p:cTn id="34" dur="500" fill="hold"/>
                                        <p:tgtEl>
                                          <p:spTgt spid="78"/>
                                        </p:tgtEl>
                                        <p:attrNameLst>
                                          <p:attrName>ppt_x</p:attrName>
                                        </p:attrNameLst>
                                      </p:cBhvr>
                                      <p:tavLst>
                                        <p:tav tm="0">
                                          <p:val>
                                            <p:strVal val="1+#ppt_w/2"/>
                                          </p:val>
                                        </p:tav>
                                        <p:tav tm="100000">
                                          <p:val>
                                            <p:strVal val="#ppt_x"/>
                                          </p:val>
                                        </p:tav>
                                      </p:tavLst>
                                    </p:anim>
                                    <p:anim calcmode="lin" valueType="num">
                                      <p:cBhvr additive="base">
                                        <p:cTn id="35" dur="5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57" grpId="0" animBg="1"/>
      <p:bldP spid="77" grpId="0" animBg="1"/>
      <p:bldP spid="7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
          <p:cNvSpPr>
            <a:spLocks noChangeArrowheads="1"/>
          </p:cNvSpPr>
          <p:nvPr/>
        </p:nvSpPr>
        <p:spPr bwMode="auto">
          <a:xfrm>
            <a:off x="2428875" y="714375"/>
            <a:ext cx="48895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latin typeface="Times New Roman" panose="02020603050405020304" pitchFamily="18" charset="0"/>
                <a:cs typeface="Times New Roman" panose="02020603050405020304" pitchFamily="18" charset="0"/>
              </a:rPr>
              <a:t> P0(local node)                  P2(home node)</a:t>
            </a:r>
            <a:endParaRPr lang="en-US" altLang="zh-CN" sz="2000">
              <a:solidFill>
                <a:srgbClr val="000000"/>
              </a:solidFill>
              <a:latin typeface="Arial" panose="020B0604020202020204" pitchFamily="34" charset="0"/>
            </a:endParaRPr>
          </a:p>
          <a:p>
            <a:pPr>
              <a:spcBef>
                <a:spcPct val="0"/>
              </a:spcBef>
              <a:buFontTx/>
              <a:buNone/>
            </a:pPr>
            <a:endParaRPr lang="en-US" altLang="zh-CN" sz="1800">
              <a:solidFill>
                <a:srgbClr val="000000"/>
              </a:solidFill>
              <a:latin typeface="Arial" panose="020B0604020202020204" pitchFamily="34" charset="0"/>
            </a:endParaRPr>
          </a:p>
        </p:txBody>
      </p:sp>
      <p:cxnSp>
        <p:nvCxnSpPr>
          <p:cNvPr id="112643" name="直接连接符 37"/>
          <p:cNvCxnSpPr>
            <a:cxnSpLocks noChangeShapeType="1"/>
          </p:cNvCxnSpPr>
          <p:nvPr/>
        </p:nvCxnSpPr>
        <p:spPr bwMode="auto">
          <a:xfrm flipH="1">
            <a:off x="3000375" y="1214438"/>
            <a:ext cx="1588" cy="2511425"/>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112644" name="直接连接符 38"/>
          <p:cNvCxnSpPr>
            <a:cxnSpLocks noChangeShapeType="1"/>
          </p:cNvCxnSpPr>
          <p:nvPr/>
        </p:nvCxnSpPr>
        <p:spPr bwMode="auto">
          <a:xfrm rot="5400000">
            <a:off x="4683919" y="2142331"/>
            <a:ext cx="2000250" cy="1588"/>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15" name="组合 48"/>
          <p:cNvGrpSpPr>
            <a:grpSpLocks/>
          </p:cNvGrpSpPr>
          <p:nvPr/>
        </p:nvGrpSpPr>
        <p:grpSpPr bwMode="auto">
          <a:xfrm>
            <a:off x="3000375" y="1214438"/>
            <a:ext cx="2714625" cy="357187"/>
            <a:chOff x="-1281042" y="2587509"/>
            <a:chExt cx="4034343" cy="828718"/>
          </a:xfrm>
        </p:grpSpPr>
        <p:cxnSp>
          <p:nvCxnSpPr>
            <p:cNvPr id="112652" name="直接箭头连接符 46"/>
            <p:cNvCxnSpPr>
              <a:cxnSpLocks noChangeShapeType="1"/>
            </p:cNvCxnSpPr>
            <p:nvPr/>
          </p:nvCxnSpPr>
          <p:spPr bwMode="auto">
            <a:xfrm flipV="1">
              <a:off x="-1281042" y="3416227"/>
              <a:ext cx="4034343" cy="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2653" name="TextBox 47"/>
            <p:cNvSpPr txBox="1">
              <a:spLocks noChangeArrowheads="1"/>
            </p:cNvSpPr>
            <p:nvPr/>
          </p:nvSpPr>
          <p:spPr bwMode="auto">
            <a:xfrm>
              <a:off x="-1174875" y="2587509"/>
              <a:ext cx="1926181" cy="3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ReadMiss for  Tag=300</a:t>
              </a:r>
              <a:endParaRPr lang="zh-CN" altLang="en-US" sz="2000">
                <a:solidFill>
                  <a:srgbClr val="000000"/>
                </a:solidFill>
              </a:endParaRPr>
            </a:p>
          </p:txBody>
        </p:sp>
      </p:grpSp>
      <p:grpSp>
        <p:nvGrpSpPr>
          <p:cNvPr id="18" name="组合 70"/>
          <p:cNvGrpSpPr>
            <a:grpSpLocks/>
          </p:cNvGrpSpPr>
          <p:nvPr/>
        </p:nvGrpSpPr>
        <p:grpSpPr bwMode="auto">
          <a:xfrm>
            <a:off x="2960688" y="2290763"/>
            <a:ext cx="2754312" cy="400050"/>
            <a:chOff x="1000100" y="6029289"/>
            <a:chExt cx="2071702" cy="331563"/>
          </a:xfrm>
        </p:grpSpPr>
        <p:cxnSp>
          <p:nvCxnSpPr>
            <p:cNvPr id="112650"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2651" name="TextBox 69"/>
            <p:cNvSpPr txBox="1">
              <a:spLocks noChangeArrowheads="1"/>
            </p:cNvSpPr>
            <p:nvPr/>
          </p:nvSpPr>
          <p:spPr bwMode="auto">
            <a:xfrm>
              <a:off x="1142976" y="6029289"/>
              <a:ext cx="1412137" cy="33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DataReply  0300</a:t>
              </a:r>
              <a:endParaRPr lang="zh-CN" altLang="en-US" sz="1800">
                <a:solidFill>
                  <a:srgbClr val="000000"/>
                </a:solidFill>
              </a:endParaRPr>
            </a:p>
          </p:txBody>
        </p:sp>
      </p:grpSp>
      <p:sp>
        <p:nvSpPr>
          <p:cNvPr id="21" name="TextBox 47"/>
          <p:cNvSpPr txBox="1">
            <a:spLocks noChangeArrowheads="1"/>
          </p:cNvSpPr>
          <p:nvPr/>
        </p:nvSpPr>
        <p:spPr bwMode="auto">
          <a:xfrm>
            <a:off x="5629275" y="1778000"/>
            <a:ext cx="2819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M2,  300,  {}, U </a:t>
            </a:r>
            <a:r>
              <a:rPr lang="en-US" altLang="zh-CN" sz="2000">
                <a:solidFill>
                  <a:srgbClr val="000000"/>
                </a:solidFill>
                <a:sym typeface="Wingdings" panose="05000000000000000000" pitchFamily="2" charset="2"/>
              </a:rPr>
              <a:t></a:t>
            </a:r>
            <a:r>
              <a:rPr lang="en-US" altLang="zh-CN" sz="2000">
                <a:solidFill>
                  <a:srgbClr val="000000"/>
                </a:solidFill>
              </a:rPr>
              <a:t> </a:t>
            </a:r>
            <a:r>
              <a:rPr lang="en-US" altLang="zh-CN" sz="2000">
                <a:solidFill>
                  <a:srgbClr val="FF0000"/>
                </a:solidFill>
              </a:rPr>
              <a:t>{P0}, S </a:t>
            </a:r>
            <a:endParaRPr lang="zh-CN" altLang="en-US" sz="2000">
              <a:solidFill>
                <a:srgbClr val="FF0000"/>
              </a:solidFill>
            </a:endParaRPr>
          </a:p>
        </p:txBody>
      </p:sp>
      <p:sp>
        <p:nvSpPr>
          <p:cNvPr id="22" name="TextBox 47"/>
          <p:cNvSpPr txBox="1">
            <a:spLocks noChangeArrowheads="1"/>
          </p:cNvSpPr>
          <p:nvPr/>
        </p:nvSpPr>
        <p:spPr bwMode="auto">
          <a:xfrm>
            <a:off x="468313" y="2709863"/>
            <a:ext cx="28575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          Cach0,  </a:t>
            </a:r>
          </a:p>
          <a:p>
            <a:pPr eaLnBrk="1" hangingPunct="1">
              <a:spcBef>
                <a:spcPct val="0"/>
              </a:spcBef>
              <a:buFontTx/>
              <a:buNone/>
            </a:pPr>
            <a:r>
              <a:rPr lang="en-US" altLang="zh-CN" sz="2000">
                <a:solidFill>
                  <a:srgbClr val="000000"/>
                </a:solidFill>
              </a:rPr>
              <a:t>          B0: </a:t>
            </a:r>
            <a:r>
              <a:rPr lang="en-US" altLang="zh-CN" sz="2000">
                <a:solidFill>
                  <a:srgbClr val="000000"/>
                </a:solidFill>
                <a:latin typeface="MS UI Gothic" panose="020B0600070205080204" pitchFamily="34" charset="-128"/>
                <a:ea typeface="MS UI Gothic" panose="020B0600070205080204" pitchFamily="34" charset="-128"/>
              </a:rPr>
              <a:t>I</a:t>
            </a:r>
            <a:r>
              <a:rPr lang="en-US" altLang="zh-CN" sz="2000">
                <a:solidFill>
                  <a:srgbClr val="000000"/>
                </a:solidFill>
              </a:rPr>
              <a:t>, 100, 0100</a:t>
            </a:r>
            <a:r>
              <a:rPr lang="en-US" altLang="zh-CN" sz="2000">
                <a:solidFill>
                  <a:srgbClr val="000000"/>
                </a:solidFill>
                <a:sym typeface="Wingdings" panose="05000000000000000000" pitchFamily="2" charset="2"/>
              </a:rPr>
              <a:t></a:t>
            </a:r>
            <a:r>
              <a:rPr lang="en-US" altLang="zh-CN" sz="2000">
                <a:solidFill>
                  <a:srgbClr val="000000"/>
                </a:solidFill>
              </a:rPr>
              <a:t> </a:t>
            </a:r>
          </a:p>
          <a:p>
            <a:pPr eaLnBrk="1" hangingPunct="1">
              <a:spcBef>
                <a:spcPct val="0"/>
              </a:spcBef>
              <a:buFontTx/>
              <a:buNone/>
            </a:pPr>
            <a:r>
              <a:rPr lang="en-US" altLang="zh-CN" sz="2000">
                <a:solidFill>
                  <a:srgbClr val="000000"/>
                </a:solidFill>
              </a:rPr>
              <a:t>                </a:t>
            </a:r>
            <a:r>
              <a:rPr lang="en-US" altLang="zh-CN" sz="2000">
                <a:solidFill>
                  <a:srgbClr val="FF0000"/>
                </a:solidFill>
              </a:rPr>
              <a:t>S, 300, 0300</a:t>
            </a:r>
            <a:r>
              <a:rPr lang="en-US" altLang="zh-CN" sz="2000">
                <a:solidFill>
                  <a:srgbClr val="000000"/>
                </a:solidFill>
              </a:rPr>
              <a:t> </a:t>
            </a:r>
            <a:endParaRPr lang="zh-CN" altLang="en-US" sz="2000">
              <a:solidFill>
                <a:srgbClr val="000000"/>
              </a:solidFill>
            </a:endParaRPr>
          </a:p>
        </p:txBody>
      </p:sp>
      <p:sp>
        <p:nvSpPr>
          <p:cNvPr id="112649" name="矩形 12"/>
          <p:cNvSpPr>
            <a:spLocks noChangeArrowheads="1"/>
          </p:cNvSpPr>
          <p:nvPr/>
        </p:nvSpPr>
        <p:spPr bwMode="auto">
          <a:xfrm>
            <a:off x="0" y="0"/>
            <a:ext cx="1344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latin typeface="Times New Roman" panose="02020603050405020304" pitchFamily="18" charset="0"/>
                <a:cs typeface="Times New Roman" panose="02020603050405020304" pitchFamily="18" charset="0"/>
              </a:rPr>
              <a:t> P0 read 300</a:t>
            </a:r>
            <a:endParaRPr lang="zh-CN" altLang="en-US" sz="1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0-#ppt_w/2"/>
                                          </p:val>
                                        </p:tav>
                                        <p:tav tm="100000">
                                          <p:val>
                                            <p:strVal val="#ppt_x"/>
                                          </p:val>
                                        </p:tav>
                                      </p:tavLst>
                                    </p:anim>
                                    <p:anim calcmode="lin" valueType="num">
                                      <p:cBhvr additive="base">
                                        <p:cTn id="2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60350"/>
            <a:ext cx="80645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p:nvPr/>
        </p:nvSpPr>
        <p:spPr>
          <a:xfrm>
            <a:off x="971550" y="6138863"/>
            <a:ext cx="7056438" cy="5080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eaLnBrk="1" fontAlgn="auto" hangingPunct="1">
              <a:lnSpc>
                <a:spcPct val="150000"/>
              </a:lnSpc>
              <a:spcBef>
                <a:spcPts val="2400"/>
              </a:spcBef>
              <a:spcAft>
                <a:spcPts val="6600"/>
              </a:spcAft>
              <a:defRPr/>
            </a:pPr>
            <a:r>
              <a:rPr lang="en-US" altLang="zh-CN" sz="1800" dirty="0">
                <a:solidFill>
                  <a:prstClr val="black"/>
                </a:solidFill>
                <a:latin typeface="Times New Roman" pitchFamily="18" charset="0"/>
                <a:cs typeface="Times New Roman" pitchFamily="18" charset="0"/>
              </a:rPr>
              <a:t> What operations will do when P2 read 218 ? </a:t>
            </a:r>
          </a:p>
        </p:txBody>
      </p:sp>
      <p:sp>
        <p:nvSpPr>
          <p:cNvPr id="113668" name="文本框 16"/>
          <p:cNvSpPr txBox="1">
            <a:spLocks noChangeArrowheads="1"/>
          </p:cNvSpPr>
          <p:nvPr/>
        </p:nvSpPr>
        <p:spPr bwMode="auto">
          <a:xfrm>
            <a:off x="6804025" y="2339975"/>
            <a:ext cx="1809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cs typeface="Times New Roman" panose="02020603050405020304" pitchFamily="18" charset="0"/>
              </a:rPr>
              <a:t>I</a:t>
            </a:r>
            <a:endParaRPr lang="zh-CN" altLang="en-US" sz="1400" b="1">
              <a:solidFill>
                <a:srgbClr val="000000"/>
              </a:solidFill>
              <a:latin typeface="Times New Roman" panose="02020603050405020304" pitchFamily="18" charset="0"/>
              <a:cs typeface="Times New Roman" panose="02020603050405020304" pitchFamily="18" charset="0"/>
            </a:endParaRPr>
          </a:p>
        </p:txBody>
      </p:sp>
      <p:sp>
        <p:nvSpPr>
          <p:cNvPr id="20" name="椭圆 19"/>
          <p:cNvSpPr/>
          <p:nvPr/>
        </p:nvSpPr>
        <p:spPr>
          <a:xfrm>
            <a:off x="3563938" y="4838700"/>
            <a:ext cx="877887" cy="431800"/>
          </a:xfrm>
          <a:prstGeom prst="ellipse">
            <a:avLst/>
          </a:prstGeom>
          <a:solidFill>
            <a:srgbClr val="FF0000">
              <a:alpha val="4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grpSp>
        <p:nvGrpSpPr>
          <p:cNvPr id="28" name="组合 27"/>
          <p:cNvGrpSpPr>
            <a:grpSpLocks/>
          </p:cNvGrpSpPr>
          <p:nvPr/>
        </p:nvGrpSpPr>
        <p:grpSpPr bwMode="auto">
          <a:xfrm>
            <a:off x="4140200" y="484188"/>
            <a:ext cx="2160588" cy="369887"/>
            <a:chOff x="4139952" y="484118"/>
            <a:chExt cx="2160240" cy="369332"/>
          </a:xfrm>
        </p:grpSpPr>
        <p:cxnSp>
          <p:nvCxnSpPr>
            <p:cNvPr id="19" name="直接箭头连接符 18"/>
            <p:cNvCxnSpPr/>
            <p:nvPr/>
          </p:nvCxnSpPr>
          <p:spPr>
            <a:xfrm flipH="1">
              <a:off x="4139952" y="549107"/>
              <a:ext cx="216024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3692" name="文本框 26"/>
            <p:cNvSpPr txBox="1">
              <a:spLocks noChangeArrowheads="1"/>
            </p:cNvSpPr>
            <p:nvPr/>
          </p:nvSpPr>
          <p:spPr bwMode="auto">
            <a:xfrm>
              <a:off x="4446953" y="484118"/>
              <a:ext cx="15752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FF0000"/>
                  </a:solidFill>
                </a:rPr>
                <a:t>ReadMiss(218)</a:t>
              </a:r>
              <a:endParaRPr lang="zh-CN" altLang="en-US" sz="1800">
                <a:solidFill>
                  <a:srgbClr val="FF0000"/>
                </a:solidFill>
              </a:endParaRPr>
            </a:p>
          </p:txBody>
        </p:sp>
      </p:grpSp>
      <p:grpSp>
        <p:nvGrpSpPr>
          <p:cNvPr id="32" name="组合 31"/>
          <p:cNvGrpSpPr>
            <a:grpSpLocks/>
          </p:cNvGrpSpPr>
          <p:nvPr/>
        </p:nvGrpSpPr>
        <p:grpSpPr bwMode="auto">
          <a:xfrm>
            <a:off x="1295400" y="549275"/>
            <a:ext cx="2268538" cy="368300"/>
            <a:chOff x="1295636" y="548680"/>
            <a:chExt cx="2268252" cy="369332"/>
          </a:xfrm>
        </p:grpSpPr>
        <p:cxnSp>
          <p:nvCxnSpPr>
            <p:cNvPr id="22" name="直接箭头连接符 21"/>
            <p:cNvCxnSpPr/>
            <p:nvPr/>
          </p:nvCxnSpPr>
          <p:spPr>
            <a:xfrm flipH="1">
              <a:off x="1295636" y="548680"/>
              <a:ext cx="2268252"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3690" name="文本框 30"/>
            <p:cNvSpPr txBox="1">
              <a:spLocks noChangeArrowheads="1"/>
            </p:cNvSpPr>
            <p:nvPr/>
          </p:nvSpPr>
          <p:spPr bwMode="auto">
            <a:xfrm>
              <a:off x="1836202" y="548680"/>
              <a:ext cx="1187120" cy="369332"/>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70C0"/>
                  </a:solidFill>
                </a:rPr>
                <a:t>Fetch(218)</a:t>
              </a:r>
              <a:endParaRPr lang="zh-CN" altLang="en-US" sz="1800">
                <a:solidFill>
                  <a:srgbClr val="0070C0"/>
                </a:solidFill>
              </a:endParaRPr>
            </a:p>
          </p:txBody>
        </p:sp>
      </p:grpSp>
      <p:grpSp>
        <p:nvGrpSpPr>
          <p:cNvPr id="54" name="组合 53"/>
          <p:cNvGrpSpPr>
            <a:grpSpLocks/>
          </p:cNvGrpSpPr>
          <p:nvPr/>
        </p:nvGrpSpPr>
        <p:grpSpPr bwMode="auto">
          <a:xfrm>
            <a:off x="1476375" y="2357438"/>
            <a:ext cx="292100" cy="857250"/>
            <a:chOff x="1475656" y="2358056"/>
            <a:chExt cx="292190" cy="856186"/>
          </a:xfrm>
        </p:grpSpPr>
        <p:sp>
          <p:nvSpPr>
            <p:cNvPr id="44" name="椭圆 43"/>
            <p:cNvSpPr/>
            <p:nvPr/>
          </p:nvSpPr>
          <p:spPr>
            <a:xfrm>
              <a:off x="1475656" y="2358056"/>
              <a:ext cx="287427" cy="309178"/>
            </a:xfrm>
            <a:prstGeom prst="ellipse">
              <a:avLst/>
            </a:prstGeom>
            <a:solidFill>
              <a:srgbClr val="FF0000">
                <a:alpha val="37000"/>
              </a:srgbClr>
            </a:solidFill>
            <a:ln>
              <a:solidFill>
                <a:srgbClr val="FF0000">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3687" name="文本框 44"/>
            <p:cNvSpPr txBox="1">
              <a:spLocks noChangeArrowheads="1"/>
            </p:cNvSpPr>
            <p:nvPr/>
          </p:nvSpPr>
          <p:spPr bwMode="auto">
            <a:xfrm>
              <a:off x="1479814" y="2844910"/>
              <a:ext cx="288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0000"/>
                  </a:solidFill>
                </a:rPr>
                <a:t>S</a:t>
              </a:r>
              <a:endParaRPr lang="zh-CN" altLang="en-US" sz="1800" b="1">
                <a:solidFill>
                  <a:srgbClr val="FF0000"/>
                </a:solidFill>
              </a:endParaRPr>
            </a:p>
          </p:txBody>
        </p:sp>
        <p:cxnSp>
          <p:nvCxnSpPr>
            <p:cNvPr id="50" name="直接箭头连接符 49"/>
            <p:cNvCxnSpPr/>
            <p:nvPr/>
          </p:nvCxnSpPr>
          <p:spPr>
            <a:xfrm>
              <a:off x="1623339" y="2583201"/>
              <a:ext cx="0" cy="3488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组合 55"/>
          <p:cNvGrpSpPr>
            <a:grpSpLocks/>
          </p:cNvGrpSpPr>
          <p:nvPr/>
        </p:nvGrpSpPr>
        <p:grpSpPr bwMode="auto">
          <a:xfrm>
            <a:off x="1065213" y="758825"/>
            <a:ext cx="2740025" cy="1108075"/>
            <a:chOff x="967803" y="775855"/>
            <a:chExt cx="2740100" cy="1108099"/>
          </a:xfrm>
        </p:grpSpPr>
        <p:sp>
          <p:nvSpPr>
            <p:cNvPr id="43" name="任意多边形 42"/>
            <p:cNvSpPr/>
            <p:nvPr/>
          </p:nvSpPr>
          <p:spPr>
            <a:xfrm>
              <a:off x="1302774" y="775855"/>
              <a:ext cx="2405129" cy="714390"/>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C0000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3685" name="文本框 54"/>
            <p:cNvSpPr txBox="1">
              <a:spLocks noChangeArrowheads="1"/>
            </p:cNvSpPr>
            <p:nvPr/>
          </p:nvSpPr>
          <p:spPr bwMode="auto">
            <a:xfrm>
              <a:off x="967803" y="1514622"/>
              <a:ext cx="2210527" cy="369332"/>
            </a:xfrm>
            <a:prstGeom prst="rect">
              <a:avLst/>
            </a:prstGeom>
            <a:solidFill>
              <a:schemeClr val="bg1"/>
            </a:solidFill>
            <a:ln w="9525">
              <a:solidFill>
                <a:srgbClr val="C000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C00000"/>
                  </a:solidFill>
                </a:rPr>
                <a:t>Writeback 218(1218)</a:t>
              </a:r>
              <a:endParaRPr lang="zh-CN" altLang="en-US" sz="1800">
                <a:solidFill>
                  <a:srgbClr val="C00000"/>
                </a:solidFill>
              </a:endParaRPr>
            </a:p>
          </p:txBody>
        </p:sp>
      </p:grpSp>
      <p:sp>
        <p:nvSpPr>
          <p:cNvPr id="57" name="文本框 56"/>
          <p:cNvSpPr txBox="1"/>
          <p:nvPr/>
        </p:nvSpPr>
        <p:spPr>
          <a:xfrm>
            <a:off x="3376613" y="4875213"/>
            <a:ext cx="2132012" cy="64611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eaLnBrk="1" fontAlgn="auto" hangingPunct="1">
              <a:spcBef>
                <a:spcPts val="0"/>
              </a:spcBef>
              <a:spcAft>
                <a:spcPts val="0"/>
              </a:spcAft>
              <a:defRPr/>
            </a:pPr>
            <a:r>
              <a:rPr lang="en-US" altLang="zh-CN" sz="1800" b="1" dirty="0">
                <a:solidFill>
                  <a:srgbClr val="FF0000"/>
                </a:solidFill>
              </a:rPr>
              <a:t>{P0,P2}  S  </a:t>
            </a:r>
            <a:r>
              <a:rPr lang="en-US" altLang="zh-CN" sz="1800" b="1" dirty="0">
                <a:solidFill>
                  <a:prstClr val="black"/>
                </a:solidFill>
              </a:rPr>
              <a:t>218 </a:t>
            </a:r>
            <a:r>
              <a:rPr lang="en-US" altLang="zh-CN" sz="1800" b="1" dirty="0">
                <a:solidFill>
                  <a:srgbClr val="FF0000"/>
                </a:solidFill>
              </a:rPr>
              <a:t> 1218</a:t>
            </a:r>
          </a:p>
          <a:p>
            <a:pPr eaLnBrk="1" fontAlgn="auto" hangingPunct="1">
              <a:spcBef>
                <a:spcPts val="0"/>
              </a:spcBef>
              <a:spcAft>
                <a:spcPts val="0"/>
              </a:spcAft>
              <a:defRPr/>
            </a:pPr>
            <a:r>
              <a:rPr lang="en-US" altLang="zh-CN" sz="1800" dirty="0">
                <a:solidFill>
                  <a:prstClr val="black"/>
                </a:solidFill>
              </a:rPr>
              <a:t>   Modify Directory</a:t>
            </a:r>
            <a:endParaRPr lang="zh-CN" altLang="en-US" sz="1800" dirty="0">
              <a:solidFill>
                <a:prstClr val="black"/>
              </a:solidFill>
            </a:endParaRPr>
          </a:p>
        </p:txBody>
      </p:sp>
      <p:sp>
        <p:nvSpPr>
          <p:cNvPr id="113675" name="矩形 57"/>
          <p:cNvSpPr>
            <a:spLocks noChangeArrowheads="1"/>
          </p:cNvSpPr>
          <p:nvPr/>
        </p:nvSpPr>
        <p:spPr bwMode="auto">
          <a:xfrm>
            <a:off x="3898900" y="3244850"/>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latin typeface="Times New Roman" panose="02020603050405020304" pitchFamily="18" charset="0"/>
                <a:cs typeface="Times New Roman" panose="02020603050405020304" pitchFamily="18" charset="0"/>
              </a:rPr>
              <a:t> P0 read 300</a:t>
            </a:r>
            <a:endParaRPr lang="zh-CN" altLang="en-US" sz="1800">
              <a:solidFill>
                <a:srgbClr val="000000"/>
              </a:solidFill>
            </a:endParaRPr>
          </a:p>
        </p:txBody>
      </p:sp>
      <p:grpSp>
        <p:nvGrpSpPr>
          <p:cNvPr id="59" name="组合 58"/>
          <p:cNvGrpSpPr>
            <a:grpSpLocks/>
          </p:cNvGrpSpPr>
          <p:nvPr/>
        </p:nvGrpSpPr>
        <p:grpSpPr bwMode="auto">
          <a:xfrm>
            <a:off x="3806825" y="731838"/>
            <a:ext cx="2738438" cy="1127125"/>
            <a:chOff x="969158" y="775855"/>
            <a:chExt cx="2738745" cy="1127295"/>
          </a:xfrm>
        </p:grpSpPr>
        <p:sp>
          <p:nvSpPr>
            <p:cNvPr id="60" name="任意多边形 59"/>
            <p:cNvSpPr/>
            <p:nvPr/>
          </p:nvSpPr>
          <p:spPr>
            <a:xfrm>
              <a:off x="1302570" y="775855"/>
              <a:ext cx="2405333" cy="714483"/>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00B05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3683" name="文本框 60"/>
            <p:cNvSpPr txBox="1">
              <a:spLocks noChangeArrowheads="1"/>
            </p:cNvSpPr>
            <p:nvPr/>
          </p:nvSpPr>
          <p:spPr bwMode="auto">
            <a:xfrm>
              <a:off x="969158" y="1533818"/>
              <a:ext cx="2216763"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00B050"/>
                  </a:solidFill>
                </a:rPr>
                <a:t>DataReply 218(1218)</a:t>
              </a:r>
              <a:endParaRPr lang="zh-CN" altLang="en-US" sz="1800" b="1">
                <a:solidFill>
                  <a:srgbClr val="00B050"/>
                </a:solidFill>
              </a:endParaRPr>
            </a:p>
          </p:txBody>
        </p:sp>
      </p:grpSp>
      <p:grpSp>
        <p:nvGrpSpPr>
          <p:cNvPr id="62" name="组合 61"/>
          <p:cNvGrpSpPr>
            <a:grpSpLocks/>
          </p:cNvGrpSpPr>
          <p:nvPr/>
        </p:nvGrpSpPr>
        <p:grpSpPr bwMode="auto">
          <a:xfrm>
            <a:off x="6804025" y="2343150"/>
            <a:ext cx="1368425" cy="725488"/>
            <a:chOff x="1475656" y="2358056"/>
            <a:chExt cx="300421" cy="856188"/>
          </a:xfrm>
        </p:grpSpPr>
        <p:sp>
          <p:nvSpPr>
            <p:cNvPr id="63" name="椭圆 62"/>
            <p:cNvSpPr/>
            <p:nvPr/>
          </p:nvSpPr>
          <p:spPr>
            <a:xfrm>
              <a:off x="1475656" y="2358056"/>
              <a:ext cx="287874" cy="309127"/>
            </a:xfrm>
            <a:prstGeom prst="ellipse">
              <a:avLst/>
            </a:prstGeom>
            <a:solidFill>
              <a:srgbClr val="FF0000">
                <a:alpha val="37000"/>
              </a:srgbClr>
            </a:solidFill>
            <a:ln>
              <a:solidFill>
                <a:srgbClr val="FF0000">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3680" name="文本框 63"/>
            <p:cNvSpPr txBox="1">
              <a:spLocks noChangeArrowheads="1"/>
            </p:cNvSpPr>
            <p:nvPr/>
          </p:nvSpPr>
          <p:spPr bwMode="auto">
            <a:xfrm>
              <a:off x="1479814" y="2778497"/>
              <a:ext cx="296263" cy="435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0000"/>
                  </a:solidFill>
                </a:rPr>
                <a:t>S  218  1218</a:t>
              </a:r>
              <a:endParaRPr lang="zh-CN" altLang="en-US" sz="1800" b="1">
                <a:solidFill>
                  <a:srgbClr val="FF0000"/>
                </a:solidFill>
              </a:endParaRPr>
            </a:p>
          </p:txBody>
        </p:sp>
        <p:cxnSp>
          <p:nvCxnSpPr>
            <p:cNvPr id="65" name="直接箭头连接符 64"/>
            <p:cNvCxnSpPr/>
            <p:nvPr/>
          </p:nvCxnSpPr>
          <p:spPr>
            <a:xfrm>
              <a:off x="1623776" y="2582875"/>
              <a:ext cx="0" cy="3484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椭圆 1"/>
          <p:cNvSpPr/>
          <p:nvPr/>
        </p:nvSpPr>
        <p:spPr>
          <a:xfrm>
            <a:off x="6804025" y="2339975"/>
            <a:ext cx="288925" cy="265113"/>
          </a:xfrm>
          <a:prstGeom prst="ellipse">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1+#ppt_w/2"/>
                                          </p:val>
                                        </p:tav>
                                        <p:tav tm="100000">
                                          <p:val>
                                            <p:strVal val="#ppt_x"/>
                                          </p:val>
                                        </p:tav>
                                      </p:tavLst>
                                    </p:anim>
                                    <p:anim calcmode="lin" valueType="num">
                                      <p:cBhvr additive="base">
                                        <p:cTn id="1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1+#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1000"/>
                                        <p:tgtEl>
                                          <p:spTgt spid="57"/>
                                        </p:tgtEl>
                                      </p:cBhvr>
                                    </p:animEffect>
                                    <p:anim calcmode="lin" valueType="num">
                                      <p:cBhvr>
                                        <p:cTn id="42" dur="1000" fill="hold"/>
                                        <p:tgtEl>
                                          <p:spTgt spid="57"/>
                                        </p:tgtEl>
                                        <p:attrNameLst>
                                          <p:attrName>ppt_x</p:attrName>
                                        </p:attrNameLst>
                                      </p:cBhvr>
                                      <p:tavLst>
                                        <p:tav tm="0">
                                          <p:val>
                                            <p:strVal val="#ppt_x"/>
                                          </p:val>
                                        </p:tav>
                                        <p:tav tm="100000">
                                          <p:val>
                                            <p:strVal val="#ppt_x"/>
                                          </p:val>
                                        </p:tav>
                                      </p:tavLst>
                                    </p:anim>
                                    <p:anim calcmode="lin" valueType="num">
                                      <p:cBhvr>
                                        <p:cTn id="4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59"/>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57" grpId="0" animBg="1"/>
      <p:bldP spid="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
          <p:cNvSpPr>
            <a:spLocks noChangeArrowheads="1"/>
          </p:cNvSpPr>
          <p:nvPr/>
        </p:nvSpPr>
        <p:spPr bwMode="auto">
          <a:xfrm>
            <a:off x="1785938" y="500063"/>
            <a:ext cx="68580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latin typeface="Times New Roman" panose="02020603050405020304" pitchFamily="18" charset="0"/>
                <a:cs typeface="Times New Roman" panose="02020603050405020304" pitchFamily="18" charset="0"/>
              </a:rPr>
              <a:t> P2(local node)         P1(home node)       P0(remote node)</a:t>
            </a:r>
            <a:endParaRPr lang="en-US" altLang="zh-CN" sz="2000">
              <a:solidFill>
                <a:srgbClr val="000000"/>
              </a:solidFill>
              <a:latin typeface="Arial" panose="020B0604020202020204" pitchFamily="34" charset="0"/>
            </a:endParaRPr>
          </a:p>
          <a:p>
            <a:pPr>
              <a:spcBef>
                <a:spcPct val="0"/>
              </a:spcBef>
              <a:buFontTx/>
              <a:buNone/>
            </a:pPr>
            <a:endParaRPr lang="en-US" altLang="zh-CN" sz="1800">
              <a:solidFill>
                <a:srgbClr val="000000"/>
              </a:solidFill>
              <a:latin typeface="Arial" panose="020B0604020202020204" pitchFamily="34" charset="0"/>
            </a:endParaRPr>
          </a:p>
        </p:txBody>
      </p:sp>
      <p:cxnSp>
        <p:nvCxnSpPr>
          <p:cNvPr id="115715" name="直接连接符 38"/>
          <p:cNvCxnSpPr>
            <a:cxnSpLocks noChangeShapeType="1"/>
          </p:cNvCxnSpPr>
          <p:nvPr/>
        </p:nvCxnSpPr>
        <p:spPr bwMode="auto">
          <a:xfrm rot="5400000">
            <a:off x="2679700" y="2820988"/>
            <a:ext cx="3786187" cy="1588"/>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5" name="组合 48"/>
          <p:cNvGrpSpPr>
            <a:grpSpLocks/>
          </p:cNvGrpSpPr>
          <p:nvPr/>
        </p:nvGrpSpPr>
        <p:grpSpPr bwMode="auto">
          <a:xfrm>
            <a:off x="2071688" y="928688"/>
            <a:ext cx="2500312" cy="471487"/>
            <a:chOff x="-1399699" y="2587509"/>
            <a:chExt cx="4153000" cy="928297"/>
          </a:xfrm>
        </p:grpSpPr>
        <p:cxnSp>
          <p:nvCxnSpPr>
            <p:cNvPr id="115732" name="直接箭头连接符 46"/>
            <p:cNvCxnSpPr>
              <a:cxnSpLocks noChangeShapeType="1"/>
            </p:cNvCxnSpPr>
            <p:nvPr/>
          </p:nvCxnSpPr>
          <p:spPr bwMode="auto">
            <a:xfrm flipV="1">
              <a:off x="-1281042" y="3416227"/>
              <a:ext cx="4034343" cy="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5733" name="TextBox 47"/>
            <p:cNvSpPr txBox="1">
              <a:spLocks noChangeArrowheads="1"/>
            </p:cNvSpPr>
            <p:nvPr/>
          </p:nvSpPr>
          <p:spPr bwMode="auto">
            <a:xfrm>
              <a:off x="-1399699" y="2587509"/>
              <a:ext cx="3750961" cy="92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ReadMiss for  Tag=218</a:t>
              </a:r>
              <a:endParaRPr lang="zh-CN" altLang="en-US" sz="2000">
                <a:solidFill>
                  <a:srgbClr val="000000"/>
                </a:solidFill>
              </a:endParaRPr>
            </a:p>
          </p:txBody>
        </p:sp>
      </p:grpSp>
      <p:grpSp>
        <p:nvGrpSpPr>
          <p:cNvPr id="8" name="组合 70"/>
          <p:cNvGrpSpPr>
            <a:grpSpLocks/>
          </p:cNvGrpSpPr>
          <p:nvPr/>
        </p:nvGrpSpPr>
        <p:grpSpPr bwMode="auto">
          <a:xfrm>
            <a:off x="2166938" y="4105275"/>
            <a:ext cx="2424112" cy="468313"/>
            <a:chOff x="1000100" y="6072911"/>
            <a:chExt cx="2129898" cy="286635"/>
          </a:xfrm>
        </p:grpSpPr>
        <p:cxnSp>
          <p:nvCxnSpPr>
            <p:cNvPr id="115730"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5731" name="TextBox 69"/>
            <p:cNvSpPr txBox="1">
              <a:spLocks noChangeArrowheads="1"/>
            </p:cNvSpPr>
            <p:nvPr/>
          </p:nvSpPr>
          <p:spPr bwMode="auto">
            <a:xfrm>
              <a:off x="1000100" y="6072911"/>
              <a:ext cx="2129898" cy="244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DataReply  218(1218)</a:t>
              </a:r>
              <a:endParaRPr lang="zh-CN" altLang="en-US" sz="1800">
                <a:solidFill>
                  <a:srgbClr val="000000"/>
                </a:solidFill>
              </a:endParaRPr>
            </a:p>
          </p:txBody>
        </p:sp>
      </p:grpSp>
      <p:sp>
        <p:nvSpPr>
          <p:cNvPr id="11" name="TextBox 47"/>
          <p:cNvSpPr txBox="1">
            <a:spLocks noChangeArrowheads="1"/>
          </p:cNvSpPr>
          <p:nvPr/>
        </p:nvSpPr>
        <p:spPr bwMode="auto">
          <a:xfrm>
            <a:off x="4572000" y="3200400"/>
            <a:ext cx="23749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M1,</a:t>
            </a:r>
          </a:p>
          <a:p>
            <a:pPr eaLnBrk="1" hangingPunct="1">
              <a:spcBef>
                <a:spcPct val="0"/>
              </a:spcBef>
              <a:buFontTx/>
              <a:buNone/>
            </a:pPr>
            <a:r>
              <a:rPr lang="en-US" altLang="zh-CN" sz="2000">
                <a:solidFill>
                  <a:srgbClr val="000000"/>
                </a:solidFill>
              </a:rPr>
              <a:t> 218, {P0}, E, 0218</a:t>
            </a:r>
            <a:r>
              <a:rPr lang="en-US" altLang="zh-CN" sz="2000">
                <a:solidFill>
                  <a:srgbClr val="000000"/>
                </a:solidFill>
                <a:sym typeface="Wingdings" panose="05000000000000000000" pitchFamily="2" charset="2"/>
              </a:rPr>
              <a:t></a:t>
            </a:r>
          </a:p>
          <a:p>
            <a:pPr eaLnBrk="1" hangingPunct="1">
              <a:spcBef>
                <a:spcPct val="0"/>
              </a:spcBef>
              <a:buFontTx/>
              <a:buNone/>
            </a:pPr>
            <a:r>
              <a:rPr lang="en-US" altLang="zh-CN" sz="2000">
                <a:solidFill>
                  <a:srgbClr val="000000"/>
                </a:solidFill>
              </a:rPr>
              <a:t> </a:t>
            </a:r>
            <a:r>
              <a:rPr lang="en-US" altLang="zh-CN" sz="2000">
                <a:solidFill>
                  <a:srgbClr val="FF0000"/>
                </a:solidFill>
              </a:rPr>
              <a:t>{P1,P0}, S, 1218 </a:t>
            </a:r>
            <a:endParaRPr lang="zh-CN" altLang="en-US" sz="2000">
              <a:solidFill>
                <a:srgbClr val="FF0000"/>
              </a:solidFill>
            </a:endParaRPr>
          </a:p>
        </p:txBody>
      </p:sp>
      <p:sp>
        <p:nvSpPr>
          <p:cNvPr id="12" name="TextBox 47"/>
          <p:cNvSpPr txBox="1">
            <a:spLocks noChangeArrowheads="1"/>
          </p:cNvSpPr>
          <p:nvPr/>
        </p:nvSpPr>
        <p:spPr bwMode="auto">
          <a:xfrm>
            <a:off x="130175" y="4525963"/>
            <a:ext cx="22145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Cach2,  </a:t>
            </a:r>
          </a:p>
          <a:p>
            <a:pPr eaLnBrk="1" hangingPunct="1">
              <a:spcBef>
                <a:spcPct val="0"/>
              </a:spcBef>
              <a:buFontTx/>
              <a:buNone/>
            </a:pPr>
            <a:r>
              <a:rPr lang="en-US" altLang="zh-CN" sz="2000">
                <a:solidFill>
                  <a:srgbClr val="000000"/>
                </a:solidFill>
              </a:rPr>
              <a:t> B3: </a:t>
            </a:r>
            <a:r>
              <a:rPr lang="en-US" altLang="zh-CN" sz="2000">
                <a:solidFill>
                  <a:srgbClr val="000000"/>
                </a:solidFill>
                <a:latin typeface="MS UI Gothic" panose="020B0600070205080204" pitchFamily="34" charset="-128"/>
                <a:ea typeface="MS UI Gothic" panose="020B0600070205080204" pitchFamily="34" charset="-128"/>
              </a:rPr>
              <a:t>I</a:t>
            </a:r>
            <a:r>
              <a:rPr lang="en-US" altLang="zh-CN" sz="2000">
                <a:solidFill>
                  <a:srgbClr val="000000"/>
                </a:solidFill>
              </a:rPr>
              <a:t>, 118, 0318</a:t>
            </a:r>
            <a:r>
              <a:rPr lang="en-US" altLang="zh-CN" sz="2000">
                <a:solidFill>
                  <a:srgbClr val="000000"/>
                </a:solidFill>
                <a:sym typeface="Wingdings" panose="05000000000000000000" pitchFamily="2" charset="2"/>
              </a:rPr>
              <a:t></a:t>
            </a:r>
            <a:r>
              <a:rPr lang="en-US" altLang="zh-CN" sz="2000">
                <a:solidFill>
                  <a:srgbClr val="000000"/>
                </a:solidFill>
              </a:rPr>
              <a:t> </a:t>
            </a:r>
          </a:p>
          <a:p>
            <a:pPr eaLnBrk="1" hangingPunct="1">
              <a:spcBef>
                <a:spcPct val="0"/>
              </a:spcBef>
              <a:buFontTx/>
              <a:buNone/>
            </a:pPr>
            <a:r>
              <a:rPr lang="en-US" altLang="zh-CN" sz="2000">
                <a:solidFill>
                  <a:srgbClr val="000000"/>
                </a:solidFill>
              </a:rPr>
              <a:t>         </a:t>
            </a:r>
            <a:r>
              <a:rPr lang="en-US" altLang="zh-CN" sz="2000">
                <a:solidFill>
                  <a:srgbClr val="FF0000"/>
                </a:solidFill>
              </a:rPr>
              <a:t>S, 218, 1218</a:t>
            </a:r>
            <a:r>
              <a:rPr lang="en-US" altLang="zh-CN" sz="2000">
                <a:solidFill>
                  <a:srgbClr val="000000"/>
                </a:solidFill>
              </a:rPr>
              <a:t> </a:t>
            </a:r>
            <a:endParaRPr lang="zh-CN" altLang="en-US" sz="2000">
              <a:solidFill>
                <a:srgbClr val="000000"/>
              </a:solidFill>
            </a:endParaRPr>
          </a:p>
        </p:txBody>
      </p:sp>
      <p:cxnSp>
        <p:nvCxnSpPr>
          <p:cNvPr id="115720" name="直接连接符 37"/>
          <p:cNvCxnSpPr>
            <a:cxnSpLocks noChangeShapeType="1"/>
          </p:cNvCxnSpPr>
          <p:nvPr/>
        </p:nvCxnSpPr>
        <p:spPr bwMode="auto">
          <a:xfrm flipH="1">
            <a:off x="2141538" y="1000125"/>
            <a:ext cx="3175" cy="4541838"/>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115721" name="直接连接符 38"/>
          <p:cNvCxnSpPr>
            <a:cxnSpLocks noChangeShapeType="1"/>
          </p:cNvCxnSpPr>
          <p:nvPr/>
        </p:nvCxnSpPr>
        <p:spPr bwMode="auto">
          <a:xfrm rot="16200000" flipH="1">
            <a:off x="5253831" y="2507457"/>
            <a:ext cx="3071813" cy="0"/>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20" name="组合 48"/>
          <p:cNvGrpSpPr>
            <a:grpSpLocks/>
          </p:cNvGrpSpPr>
          <p:nvPr/>
        </p:nvGrpSpPr>
        <p:grpSpPr bwMode="auto">
          <a:xfrm>
            <a:off x="4643438" y="1357313"/>
            <a:ext cx="1928812" cy="400050"/>
            <a:chOff x="-1659262" y="2587509"/>
            <a:chExt cx="3403977" cy="928297"/>
          </a:xfrm>
        </p:grpSpPr>
        <p:cxnSp>
          <p:nvCxnSpPr>
            <p:cNvPr id="115728" name="直接箭头连接符 46"/>
            <p:cNvCxnSpPr>
              <a:cxnSpLocks noChangeShapeType="1"/>
            </p:cNvCxnSpPr>
            <p:nvPr/>
          </p:nvCxnSpPr>
          <p:spPr bwMode="auto">
            <a:xfrm>
              <a:off x="-1659262" y="3416227"/>
              <a:ext cx="3403977" cy="3684"/>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5729" name="TextBox 47"/>
            <p:cNvSpPr txBox="1">
              <a:spLocks noChangeArrowheads="1"/>
            </p:cNvSpPr>
            <p:nvPr/>
          </p:nvSpPr>
          <p:spPr bwMode="auto">
            <a:xfrm>
              <a:off x="-1659262" y="2587509"/>
              <a:ext cx="2578875" cy="92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Fetch  Tag=218</a:t>
              </a:r>
              <a:endParaRPr lang="zh-CN" altLang="en-US" sz="2000">
                <a:solidFill>
                  <a:srgbClr val="000000"/>
                </a:solidFill>
              </a:endParaRPr>
            </a:p>
          </p:txBody>
        </p:sp>
      </p:grpSp>
      <p:sp>
        <p:nvSpPr>
          <p:cNvPr id="23" name="TextBox 47"/>
          <p:cNvSpPr txBox="1">
            <a:spLocks noChangeArrowheads="1"/>
          </p:cNvSpPr>
          <p:nvPr/>
        </p:nvSpPr>
        <p:spPr bwMode="auto">
          <a:xfrm>
            <a:off x="6729413" y="1643063"/>
            <a:ext cx="22145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Cach0,  </a:t>
            </a:r>
          </a:p>
          <a:p>
            <a:pPr eaLnBrk="1" hangingPunct="1">
              <a:spcBef>
                <a:spcPct val="0"/>
              </a:spcBef>
              <a:buFontTx/>
              <a:buNone/>
            </a:pPr>
            <a:r>
              <a:rPr lang="en-US" altLang="zh-CN" sz="2000">
                <a:solidFill>
                  <a:srgbClr val="000000"/>
                </a:solidFill>
              </a:rPr>
              <a:t> B3: E, 218, 1218</a:t>
            </a:r>
            <a:r>
              <a:rPr lang="en-US" altLang="zh-CN" sz="2000">
                <a:solidFill>
                  <a:srgbClr val="000000"/>
                </a:solidFill>
                <a:sym typeface="Wingdings" panose="05000000000000000000" pitchFamily="2" charset="2"/>
              </a:rPr>
              <a:t></a:t>
            </a:r>
            <a:r>
              <a:rPr lang="en-US" altLang="zh-CN" sz="2000">
                <a:solidFill>
                  <a:srgbClr val="000000"/>
                </a:solidFill>
              </a:rPr>
              <a:t> </a:t>
            </a:r>
          </a:p>
          <a:p>
            <a:pPr eaLnBrk="1" hangingPunct="1">
              <a:spcBef>
                <a:spcPct val="0"/>
              </a:spcBef>
              <a:buFontTx/>
              <a:buNone/>
            </a:pPr>
            <a:r>
              <a:rPr lang="en-US" altLang="zh-CN" sz="2000">
                <a:solidFill>
                  <a:srgbClr val="000000"/>
                </a:solidFill>
              </a:rPr>
              <a:t>         </a:t>
            </a:r>
            <a:r>
              <a:rPr lang="en-US" altLang="zh-CN" sz="2000">
                <a:solidFill>
                  <a:srgbClr val="FF0000"/>
                </a:solidFill>
              </a:rPr>
              <a:t>S</a:t>
            </a:r>
            <a:r>
              <a:rPr lang="en-US" altLang="zh-CN" sz="2000">
                <a:solidFill>
                  <a:srgbClr val="000000"/>
                </a:solidFill>
              </a:rPr>
              <a:t>, 218, 1218 </a:t>
            </a:r>
            <a:endParaRPr lang="zh-CN" altLang="en-US" sz="2000">
              <a:solidFill>
                <a:srgbClr val="000000"/>
              </a:solidFill>
            </a:endParaRPr>
          </a:p>
        </p:txBody>
      </p:sp>
      <p:grpSp>
        <p:nvGrpSpPr>
          <p:cNvPr id="25" name="组合 70"/>
          <p:cNvGrpSpPr>
            <a:grpSpLocks/>
          </p:cNvGrpSpPr>
          <p:nvPr/>
        </p:nvGrpSpPr>
        <p:grpSpPr bwMode="auto">
          <a:xfrm>
            <a:off x="4538663" y="2470150"/>
            <a:ext cx="2320925" cy="458788"/>
            <a:chOff x="1000100" y="6004055"/>
            <a:chExt cx="2320828" cy="355491"/>
          </a:xfrm>
        </p:grpSpPr>
        <p:cxnSp>
          <p:nvCxnSpPr>
            <p:cNvPr id="115726"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5727" name="TextBox 69"/>
            <p:cNvSpPr txBox="1">
              <a:spLocks noChangeArrowheads="1"/>
            </p:cNvSpPr>
            <p:nvPr/>
          </p:nvSpPr>
          <p:spPr bwMode="auto">
            <a:xfrm>
              <a:off x="1000100" y="6004055"/>
              <a:ext cx="2320828" cy="309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WriteBack218(1218)</a:t>
              </a:r>
              <a:endParaRPr lang="zh-CN" altLang="en-US" sz="1800">
                <a:solidFill>
                  <a:srgbClr val="000000"/>
                </a:solidFill>
              </a:endParaRPr>
            </a:p>
          </p:txBody>
        </p:sp>
      </p:grpSp>
      <p:sp>
        <p:nvSpPr>
          <p:cNvPr id="115725" name="矩形 31"/>
          <p:cNvSpPr>
            <a:spLocks noChangeArrowheads="1"/>
          </p:cNvSpPr>
          <p:nvPr/>
        </p:nvSpPr>
        <p:spPr bwMode="auto">
          <a:xfrm>
            <a:off x="0" y="0"/>
            <a:ext cx="1344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latin typeface="Times New Roman" panose="02020603050405020304" pitchFamily="18" charset="0"/>
                <a:cs typeface="Times New Roman" panose="02020603050405020304" pitchFamily="18" charset="0"/>
              </a:rPr>
              <a:t> P2 read 218</a:t>
            </a:r>
            <a:endParaRPr lang="zh-CN" altLang="en-US" sz="1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eaLnBrk="1" hangingPunct="1"/>
            <a:r>
              <a:rPr lang="en-US" altLang="zh-CN" sz="4000" smtClean="0"/>
              <a:t>Cache incoherence due to write </a:t>
            </a:r>
            <a:endParaRPr lang="en-US" altLang="zh-CN" smtClean="0"/>
          </a:p>
        </p:txBody>
      </p:sp>
      <p:pic>
        <p:nvPicPr>
          <p:cNvPr id="3686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white">
          <a:xfrm>
            <a:off x="214313" y="1125538"/>
            <a:ext cx="8715375" cy="4673600"/>
          </a:xfrm>
          <a:noFill/>
        </p:spPr>
      </p:pic>
      <p:sp>
        <p:nvSpPr>
          <p:cNvPr id="36868" name="椭圆 1"/>
          <p:cNvSpPr>
            <a:spLocks noChangeArrowheads="1"/>
          </p:cNvSpPr>
          <p:nvPr/>
        </p:nvSpPr>
        <p:spPr bwMode="auto">
          <a:xfrm>
            <a:off x="6516688" y="3860800"/>
            <a:ext cx="1150937" cy="2159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6869" name="椭圆 4"/>
          <p:cNvSpPr>
            <a:spLocks noChangeArrowheads="1"/>
          </p:cNvSpPr>
          <p:nvPr/>
        </p:nvSpPr>
        <p:spPr bwMode="auto">
          <a:xfrm>
            <a:off x="4067175" y="2781300"/>
            <a:ext cx="1152525" cy="2159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6870" name="椭圆 5"/>
          <p:cNvSpPr>
            <a:spLocks noChangeArrowheads="1"/>
          </p:cNvSpPr>
          <p:nvPr/>
        </p:nvSpPr>
        <p:spPr bwMode="auto">
          <a:xfrm>
            <a:off x="5364163" y="2717800"/>
            <a:ext cx="1152525" cy="21590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Tree>
  </p:cSld>
  <p:clrMapOvr>
    <a:masterClrMapping/>
  </p:clrMapOvr>
  <p:transition spd="slow">
    <p:pull dir="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01625"/>
            <a:ext cx="80645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p:nvPr/>
        </p:nvSpPr>
        <p:spPr>
          <a:xfrm>
            <a:off x="971550" y="6138863"/>
            <a:ext cx="7056438" cy="5080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eaLnBrk="1" fontAlgn="auto" hangingPunct="1">
              <a:lnSpc>
                <a:spcPct val="150000"/>
              </a:lnSpc>
              <a:spcBef>
                <a:spcPts val="2400"/>
              </a:spcBef>
              <a:spcAft>
                <a:spcPts val="6600"/>
              </a:spcAft>
              <a:defRPr/>
            </a:pPr>
            <a:r>
              <a:rPr lang="en-US" altLang="zh-CN" sz="1800" dirty="0">
                <a:solidFill>
                  <a:prstClr val="black"/>
                </a:solidFill>
                <a:latin typeface="Times New Roman" pitchFamily="18" charset="0"/>
                <a:cs typeface="Times New Roman" pitchFamily="18" charset="0"/>
              </a:rPr>
              <a:t> What operations will do when P1 write 0888 into 310 ? </a:t>
            </a:r>
          </a:p>
        </p:txBody>
      </p:sp>
      <p:sp>
        <p:nvSpPr>
          <p:cNvPr id="116740" name="文本框 16"/>
          <p:cNvSpPr txBox="1">
            <a:spLocks noChangeArrowheads="1"/>
          </p:cNvSpPr>
          <p:nvPr/>
        </p:nvSpPr>
        <p:spPr bwMode="auto">
          <a:xfrm>
            <a:off x="6804025" y="2339975"/>
            <a:ext cx="1809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cs typeface="Times New Roman" panose="02020603050405020304" pitchFamily="18" charset="0"/>
              </a:rPr>
              <a:t>I</a:t>
            </a:r>
            <a:endParaRPr lang="zh-CN" altLang="en-US" sz="1400" b="1">
              <a:solidFill>
                <a:srgbClr val="000000"/>
              </a:solidFill>
              <a:latin typeface="Times New Roman" panose="02020603050405020304" pitchFamily="18" charset="0"/>
              <a:cs typeface="Times New Roman" panose="02020603050405020304" pitchFamily="18" charset="0"/>
            </a:endParaRPr>
          </a:p>
        </p:txBody>
      </p:sp>
      <p:sp>
        <p:nvSpPr>
          <p:cNvPr id="20" name="椭圆 19"/>
          <p:cNvSpPr/>
          <p:nvPr/>
        </p:nvSpPr>
        <p:spPr>
          <a:xfrm>
            <a:off x="6156325" y="4576763"/>
            <a:ext cx="949325" cy="365125"/>
          </a:xfrm>
          <a:prstGeom prst="ellipse">
            <a:avLst/>
          </a:prstGeom>
          <a:solidFill>
            <a:srgbClr val="FF0000">
              <a:alpha val="4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grpSp>
        <p:nvGrpSpPr>
          <p:cNvPr id="3" name="组合 2"/>
          <p:cNvGrpSpPr>
            <a:grpSpLocks/>
          </p:cNvGrpSpPr>
          <p:nvPr/>
        </p:nvGrpSpPr>
        <p:grpSpPr bwMode="auto">
          <a:xfrm>
            <a:off x="4140200" y="484188"/>
            <a:ext cx="2160588" cy="369887"/>
            <a:chOff x="4139952" y="484118"/>
            <a:chExt cx="2160240" cy="369332"/>
          </a:xfrm>
        </p:grpSpPr>
        <p:cxnSp>
          <p:nvCxnSpPr>
            <p:cNvPr id="19" name="直接箭头连接符 18"/>
            <p:cNvCxnSpPr/>
            <p:nvPr/>
          </p:nvCxnSpPr>
          <p:spPr>
            <a:xfrm>
              <a:off x="4139952" y="549107"/>
              <a:ext cx="216024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6773" name="文本框 26"/>
            <p:cNvSpPr txBox="1">
              <a:spLocks noChangeArrowheads="1"/>
            </p:cNvSpPr>
            <p:nvPr/>
          </p:nvSpPr>
          <p:spPr bwMode="auto">
            <a:xfrm>
              <a:off x="4446953" y="484118"/>
              <a:ext cx="1627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FF0000"/>
                  </a:solidFill>
                </a:rPr>
                <a:t>WriteMiss(310)</a:t>
              </a:r>
              <a:endParaRPr lang="zh-CN" altLang="en-US" sz="1800">
                <a:solidFill>
                  <a:srgbClr val="FF0000"/>
                </a:solidFill>
              </a:endParaRPr>
            </a:p>
          </p:txBody>
        </p:sp>
      </p:grpSp>
      <p:grpSp>
        <p:nvGrpSpPr>
          <p:cNvPr id="56" name="组合 55"/>
          <p:cNvGrpSpPr>
            <a:grpSpLocks/>
          </p:cNvGrpSpPr>
          <p:nvPr/>
        </p:nvGrpSpPr>
        <p:grpSpPr bwMode="auto">
          <a:xfrm>
            <a:off x="1295400" y="635000"/>
            <a:ext cx="5151438" cy="922338"/>
            <a:chOff x="1085056" y="653077"/>
            <a:chExt cx="2622847" cy="921145"/>
          </a:xfrm>
        </p:grpSpPr>
        <p:sp>
          <p:nvSpPr>
            <p:cNvPr id="43" name="任意多边形 42"/>
            <p:cNvSpPr/>
            <p:nvPr/>
          </p:nvSpPr>
          <p:spPr>
            <a:xfrm>
              <a:off x="1085056" y="653077"/>
              <a:ext cx="2622847" cy="837116"/>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C0000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srgbClr val="C00000"/>
                </a:solidFill>
              </a:endParaRPr>
            </a:p>
          </p:txBody>
        </p:sp>
        <p:sp>
          <p:nvSpPr>
            <p:cNvPr id="116771" name="文本框 54"/>
            <p:cNvSpPr txBox="1">
              <a:spLocks noChangeArrowheads="1"/>
            </p:cNvSpPr>
            <p:nvPr/>
          </p:nvSpPr>
          <p:spPr bwMode="auto">
            <a:xfrm>
              <a:off x="1845829" y="1204890"/>
              <a:ext cx="2986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C00000"/>
                  </a:solidFill>
                </a:rPr>
                <a:t>ACK </a:t>
              </a:r>
              <a:endParaRPr lang="zh-CN" altLang="en-US" sz="1800" b="1">
                <a:solidFill>
                  <a:srgbClr val="C00000"/>
                </a:solidFill>
              </a:endParaRPr>
            </a:p>
          </p:txBody>
        </p:sp>
      </p:grpSp>
      <p:sp>
        <p:nvSpPr>
          <p:cNvPr id="57" name="文本框 56"/>
          <p:cNvSpPr txBox="1"/>
          <p:nvPr/>
        </p:nvSpPr>
        <p:spPr>
          <a:xfrm>
            <a:off x="6156325" y="4572000"/>
            <a:ext cx="949325"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eaLnBrk="1" fontAlgn="auto" hangingPunct="1">
              <a:spcBef>
                <a:spcPts val="0"/>
              </a:spcBef>
              <a:spcAft>
                <a:spcPts val="0"/>
              </a:spcAft>
              <a:defRPr/>
            </a:pPr>
            <a:r>
              <a:rPr lang="en-US" altLang="zh-CN" sz="1800" b="1" dirty="0">
                <a:solidFill>
                  <a:srgbClr val="FF0000"/>
                </a:solidFill>
              </a:rPr>
              <a:t>{P1}    E </a:t>
            </a:r>
          </a:p>
        </p:txBody>
      </p:sp>
      <p:sp>
        <p:nvSpPr>
          <p:cNvPr id="116745" name="矩形 57"/>
          <p:cNvSpPr>
            <a:spLocks noChangeArrowheads="1"/>
          </p:cNvSpPr>
          <p:nvPr/>
        </p:nvSpPr>
        <p:spPr bwMode="auto">
          <a:xfrm>
            <a:off x="3898900" y="3244850"/>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latin typeface="Times New Roman" panose="02020603050405020304" pitchFamily="18" charset="0"/>
                <a:cs typeface="Times New Roman" panose="02020603050405020304" pitchFamily="18" charset="0"/>
              </a:rPr>
              <a:t> P0 read 300</a:t>
            </a:r>
            <a:endParaRPr lang="zh-CN" altLang="en-US" sz="1800">
              <a:solidFill>
                <a:srgbClr val="000000"/>
              </a:solidFill>
            </a:endParaRPr>
          </a:p>
        </p:txBody>
      </p:sp>
      <p:grpSp>
        <p:nvGrpSpPr>
          <p:cNvPr id="7" name="组合 6"/>
          <p:cNvGrpSpPr>
            <a:grpSpLocks/>
          </p:cNvGrpSpPr>
          <p:nvPr/>
        </p:nvGrpSpPr>
        <p:grpSpPr bwMode="auto">
          <a:xfrm>
            <a:off x="1295400" y="-55563"/>
            <a:ext cx="5151438" cy="574676"/>
            <a:chOff x="1295636" y="-54845"/>
            <a:chExt cx="5151772" cy="574262"/>
          </a:xfrm>
        </p:grpSpPr>
        <p:sp>
          <p:nvSpPr>
            <p:cNvPr id="60" name="任意多边形 59"/>
            <p:cNvSpPr/>
            <p:nvPr/>
          </p:nvSpPr>
          <p:spPr>
            <a:xfrm flipH="1" flipV="1">
              <a:off x="1295636" y="-54845"/>
              <a:ext cx="5151772" cy="574262"/>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0070C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srgbClr val="FF0000"/>
                </a:solidFill>
              </a:endParaRPr>
            </a:p>
          </p:txBody>
        </p:sp>
        <p:sp>
          <p:nvSpPr>
            <p:cNvPr id="116769" name="文本框 60"/>
            <p:cNvSpPr txBox="1">
              <a:spLocks noChangeArrowheads="1"/>
            </p:cNvSpPr>
            <p:nvPr/>
          </p:nvSpPr>
          <p:spPr bwMode="auto">
            <a:xfrm>
              <a:off x="3751651" y="-189"/>
              <a:ext cx="16124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0070C0"/>
                  </a:solidFill>
                </a:rPr>
                <a:t>invalidate 310</a:t>
              </a:r>
              <a:endParaRPr lang="zh-CN" altLang="en-US" sz="1800" b="1">
                <a:solidFill>
                  <a:srgbClr val="0070C0"/>
                </a:solidFill>
              </a:endParaRPr>
            </a:p>
          </p:txBody>
        </p:sp>
      </p:grpSp>
      <p:grpSp>
        <p:nvGrpSpPr>
          <p:cNvPr id="5" name="组合 4"/>
          <p:cNvGrpSpPr>
            <a:grpSpLocks/>
          </p:cNvGrpSpPr>
          <p:nvPr/>
        </p:nvGrpSpPr>
        <p:grpSpPr bwMode="auto">
          <a:xfrm>
            <a:off x="6780213" y="2022475"/>
            <a:ext cx="312737" cy="1003300"/>
            <a:chOff x="6780584" y="2022842"/>
            <a:chExt cx="312385" cy="1002267"/>
          </a:xfrm>
        </p:grpSpPr>
        <p:sp>
          <p:nvSpPr>
            <p:cNvPr id="63" name="椭圆 62"/>
            <p:cNvSpPr/>
            <p:nvPr/>
          </p:nvSpPr>
          <p:spPr>
            <a:xfrm>
              <a:off x="6780584" y="2022842"/>
              <a:ext cx="312385" cy="261668"/>
            </a:xfrm>
            <a:prstGeom prst="ellipse">
              <a:avLst/>
            </a:prstGeom>
            <a:solidFill>
              <a:srgbClr val="FF0000">
                <a:alpha val="37000"/>
              </a:srgbClr>
            </a:solidFill>
            <a:ln>
              <a:solidFill>
                <a:srgbClr val="FF0000">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6766" name="文本框 63"/>
            <p:cNvSpPr txBox="1">
              <a:spLocks noChangeArrowheads="1"/>
            </p:cNvSpPr>
            <p:nvPr/>
          </p:nvSpPr>
          <p:spPr bwMode="auto">
            <a:xfrm>
              <a:off x="6804248" y="2656034"/>
              <a:ext cx="266153" cy="36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0000"/>
                  </a:solidFill>
                  <a:latin typeface="Times New Roman" panose="02020603050405020304" pitchFamily="18" charset="0"/>
                  <a:cs typeface="Times New Roman" panose="02020603050405020304" pitchFamily="18" charset="0"/>
                </a:rPr>
                <a:t>I  </a:t>
              </a:r>
              <a:endParaRPr lang="zh-CN" altLang="en-US" sz="1800" b="1">
                <a:solidFill>
                  <a:srgbClr val="FF0000"/>
                </a:solidFill>
                <a:latin typeface="Times New Roman" panose="02020603050405020304" pitchFamily="18" charset="0"/>
                <a:cs typeface="Times New Roman" panose="02020603050405020304" pitchFamily="18" charset="0"/>
              </a:endParaRPr>
            </a:p>
          </p:txBody>
        </p:sp>
        <p:cxnSp>
          <p:nvCxnSpPr>
            <p:cNvPr id="65" name="直接箭头连接符 64"/>
            <p:cNvCxnSpPr>
              <a:endCxn id="116766" idx="0"/>
            </p:cNvCxnSpPr>
            <p:nvPr/>
          </p:nvCxnSpPr>
          <p:spPr>
            <a:xfrm flipH="1">
              <a:off x="6937569" y="2213146"/>
              <a:ext cx="3171" cy="4424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椭圆 1"/>
          <p:cNvSpPr/>
          <p:nvPr/>
        </p:nvSpPr>
        <p:spPr>
          <a:xfrm>
            <a:off x="4002088" y="1982788"/>
            <a:ext cx="785812" cy="357187"/>
          </a:xfrm>
          <a:prstGeom prst="ellipse">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grpSp>
        <p:nvGrpSpPr>
          <p:cNvPr id="33" name="组合 32"/>
          <p:cNvGrpSpPr>
            <a:grpSpLocks/>
          </p:cNvGrpSpPr>
          <p:nvPr/>
        </p:nvGrpSpPr>
        <p:grpSpPr bwMode="auto">
          <a:xfrm>
            <a:off x="1495425" y="2022475"/>
            <a:ext cx="312738" cy="1003300"/>
            <a:chOff x="6780584" y="2022842"/>
            <a:chExt cx="312385" cy="1002267"/>
          </a:xfrm>
        </p:grpSpPr>
        <p:sp>
          <p:nvSpPr>
            <p:cNvPr id="34" name="椭圆 33"/>
            <p:cNvSpPr/>
            <p:nvPr/>
          </p:nvSpPr>
          <p:spPr>
            <a:xfrm>
              <a:off x="6780584" y="2022842"/>
              <a:ext cx="312385" cy="261668"/>
            </a:xfrm>
            <a:prstGeom prst="ellipse">
              <a:avLst/>
            </a:prstGeom>
            <a:solidFill>
              <a:srgbClr val="FF0000">
                <a:alpha val="37000"/>
              </a:srgbClr>
            </a:solidFill>
            <a:ln>
              <a:solidFill>
                <a:srgbClr val="FF0000">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6763" name="文本框 34"/>
            <p:cNvSpPr txBox="1">
              <a:spLocks noChangeArrowheads="1"/>
            </p:cNvSpPr>
            <p:nvPr/>
          </p:nvSpPr>
          <p:spPr bwMode="auto">
            <a:xfrm>
              <a:off x="6804248" y="2656034"/>
              <a:ext cx="266153" cy="36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0000"/>
                  </a:solidFill>
                  <a:latin typeface="Times New Roman" panose="02020603050405020304" pitchFamily="18" charset="0"/>
                  <a:cs typeface="Times New Roman" panose="02020603050405020304" pitchFamily="18" charset="0"/>
                </a:rPr>
                <a:t>I  </a:t>
              </a:r>
              <a:endParaRPr lang="zh-CN" altLang="en-US" sz="1800" b="1">
                <a:solidFill>
                  <a:srgbClr val="FF0000"/>
                </a:solidFill>
                <a:latin typeface="Times New Roman" panose="02020603050405020304" pitchFamily="18" charset="0"/>
                <a:cs typeface="Times New Roman" panose="02020603050405020304" pitchFamily="18" charset="0"/>
              </a:endParaRPr>
            </a:p>
          </p:txBody>
        </p:sp>
        <p:cxnSp>
          <p:nvCxnSpPr>
            <p:cNvPr id="36" name="直接箭头连接符 35"/>
            <p:cNvCxnSpPr>
              <a:endCxn id="116763" idx="0"/>
            </p:cNvCxnSpPr>
            <p:nvPr/>
          </p:nvCxnSpPr>
          <p:spPr>
            <a:xfrm flipH="1">
              <a:off x="6937570" y="2213146"/>
              <a:ext cx="3171" cy="4424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组合 7"/>
          <p:cNvGrpSpPr>
            <a:grpSpLocks/>
          </p:cNvGrpSpPr>
          <p:nvPr/>
        </p:nvGrpSpPr>
        <p:grpSpPr bwMode="auto">
          <a:xfrm>
            <a:off x="6553200" y="96838"/>
            <a:ext cx="2509838" cy="765175"/>
            <a:chOff x="6553200" y="97272"/>
            <a:chExt cx="2510277" cy="765269"/>
          </a:xfrm>
        </p:grpSpPr>
        <p:sp>
          <p:nvSpPr>
            <p:cNvPr id="6" name="任意多边形 5"/>
            <p:cNvSpPr/>
            <p:nvPr/>
          </p:nvSpPr>
          <p:spPr>
            <a:xfrm>
              <a:off x="6553200" y="97272"/>
              <a:ext cx="917735" cy="765269"/>
            </a:xfrm>
            <a:custGeom>
              <a:avLst/>
              <a:gdLst>
                <a:gd name="connsiteX0" fmla="*/ 0 w 917166"/>
                <a:gd name="connsiteY0" fmla="*/ 332219 h 765269"/>
                <a:gd name="connsiteX1" fmla="*/ 789709 w 917166"/>
                <a:gd name="connsiteY1" fmla="*/ 13564 h 765269"/>
                <a:gd name="connsiteX2" fmla="*/ 845127 w 917166"/>
                <a:gd name="connsiteY2" fmla="*/ 734001 h 765269"/>
                <a:gd name="connsiteX3" fmla="*/ 83127 w 917166"/>
                <a:gd name="connsiteY3" fmla="*/ 567746 h 765269"/>
              </a:gdLst>
              <a:ahLst/>
              <a:cxnLst>
                <a:cxn ang="0">
                  <a:pos x="connsiteX0" y="connsiteY0"/>
                </a:cxn>
                <a:cxn ang="0">
                  <a:pos x="connsiteX1" y="connsiteY1"/>
                </a:cxn>
                <a:cxn ang="0">
                  <a:pos x="connsiteX2" y="connsiteY2"/>
                </a:cxn>
                <a:cxn ang="0">
                  <a:pos x="connsiteX3" y="connsiteY3"/>
                </a:cxn>
              </a:cxnLst>
              <a:rect l="l" t="t" r="r" b="b"/>
              <a:pathLst>
                <a:path w="917166" h="765269">
                  <a:moveTo>
                    <a:pt x="0" y="332219"/>
                  </a:moveTo>
                  <a:cubicBezTo>
                    <a:pt x="324427" y="139409"/>
                    <a:pt x="648854" y="-53400"/>
                    <a:pt x="789709" y="13564"/>
                  </a:cubicBezTo>
                  <a:cubicBezTo>
                    <a:pt x="930564" y="80528"/>
                    <a:pt x="962891" y="641637"/>
                    <a:pt x="845127" y="734001"/>
                  </a:cubicBezTo>
                  <a:cubicBezTo>
                    <a:pt x="727363" y="826365"/>
                    <a:pt x="405245" y="697055"/>
                    <a:pt x="83127" y="567746"/>
                  </a:cubicBezTo>
                </a:path>
              </a:pathLst>
            </a:custGeom>
            <a:noFill/>
            <a:ln w="38100">
              <a:solidFill>
                <a:srgbClr val="0070C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6761" name="文本框 36"/>
            <p:cNvSpPr txBox="1">
              <a:spLocks noChangeArrowheads="1"/>
            </p:cNvSpPr>
            <p:nvPr/>
          </p:nvSpPr>
          <p:spPr bwMode="auto">
            <a:xfrm>
              <a:off x="7451040" y="410180"/>
              <a:ext cx="16124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0070C0"/>
                  </a:solidFill>
                </a:rPr>
                <a:t>invalidate 310</a:t>
              </a:r>
              <a:endParaRPr lang="zh-CN" altLang="en-US" sz="1800" b="1">
                <a:solidFill>
                  <a:srgbClr val="0070C0"/>
                </a:solidFill>
              </a:endParaRPr>
            </a:p>
          </p:txBody>
        </p:sp>
      </p:grpSp>
      <p:sp>
        <p:nvSpPr>
          <p:cNvPr id="9" name="任意多边形 8"/>
          <p:cNvSpPr/>
          <p:nvPr/>
        </p:nvSpPr>
        <p:spPr>
          <a:xfrm>
            <a:off x="6553200" y="276225"/>
            <a:ext cx="777875" cy="398463"/>
          </a:xfrm>
          <a:custGeom>
            <a:avLst/>
            <a:gdLst>
              <a:gd name="connsiteX0" fmla="*/ 0 w 469842"/>
              <a:gd name="connsiteY0" fmla="*/ 269529 h 517779"/>
              <a:gd name="connsiteX1" fmla="*/ 374073 w 469842"/>
              <a:gd name="connsiteY1" fmla="*/ 6293 h 517779"/>
              <a:gd name="connsiteX2" fmla="*/ 443345 w 469842"/>
              <a:gd name="connsiteY2" fmla="*/ 505056 h 517779"/>
              <a:gd name="connsiteX3" fmla="*/ 0 w 469842"/>
              <a:gd name="connsiteY3" fmla="*/ 380365 h 517779"/>
              <a:gd name="connsiteX4" fmla="*/ 0 w 469842"/>
              <a:gd name="connsiteY4" fmla="*/ 380365 h 517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842" h="517779">
                <a:moveTo>
                  <a:pt x="0" y="269529"/>
                </a:moveTo>
                <a:cubicBezTo>
                  <a:pt x="150091" y="118283"/>
                  <a:pt x="300182" y="-32962"/>
                  <a:pt x="374073" y="6293"/>
                </a:cubicBezTo>
                <a:cubicBezTo>
                  <a:pt x="447964" y="45547"/>
                  <a:pt x="505690" y="442711"/>
                  <a:pt x="443345" y="505056"/>
                </a:cubicBezTo>
                <a:cubicBezTo>
                  <a:pt x="381000" y="567401"/>
                  <a:pt x="0" y="380365"/>
                  <a:pt x="0" y="380365"/>
                </a:cubicBezTo>
                <a:lnTo>
                  <a:pt x="0" y="380365"/>
                </a:lnTo>
              </a:path>
            </a:pathLst>
          </a:custGeom>
          <a:noFill/>
          <a:ln w="3810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800" dirty="0">
                <a:solidFill>
                  <a:srgbClr val="C00000"/>
                </a:solidFill>
              </a:rPr>
              <a:t>ACK</a:t>
            </a:r>
            <a:endParaRPr lang="zh-CN" altLang="en-US" sz="1800" dirty="0">
              <a:solidFill>
                <a:srgbClr val="C00000"/>
              </a:solidFill>
            </a:endParaRPr>
          </a:p>
        </p:txBody>
      </p:sp>
      <p:grpSp>
        <p:nvGrpSpPr>
          <p:cNvPr id="10" name="组合 9"/>
          <p:cNvGrpSpPr>
            <a:grpSpLocks/>
          </p:cNvGrpSpPr>
          <p:nvPr/>
        </p:nvGrpSpPr>
        <p:grpSpPr bwMode="auto">
          <a:xfrm>
            <a:off x="4140200" y="731838"/>
            <a:ext cx="2693988" cy="1112837"/>
            <a:chOff x="4139952" y="731671"/>
            <a:chExt cx="2694919" cy="1112415"/>
          </a:xfrm>
        </p:grpSpPr>
        <p:sp>
          <p:nvSpPr>
            <p:cNvPr id="42" name="任意多边形 41"/>
            <p:cNvSpPr/>
            <p:nvPr/>
          </p:nvSpPr>
          <p:spPr>
            <a:xfrm flipH="1">
              <a:off x="4139952" y="731671"/>
              <a:ext cx="2405894" cy="714104"/>
            </a:xfrm>
            <a:custGeom>
              <a:avLst/>
              <a:gdLst>
                <a:gd name="connsiteX0" fmla="*/ 0 w 2369128"/>
                <a:gd name="connsiteY0" fmla="*/ 69272 h 1066994"/>
                <a:gd name="connsiteX1" fmla="*/ 817418 w 2369128"/>
                <a:gd name="connsiteY1" fmla="*/ 1066800 h 1066994"/>
                <a:gd name="connsiteX2" fmla="*/ 2369128 w 2369128"/>
                <a:gd name="connsiteY2" fmla="*/ 0 h 1066994"/>
              </a:gdLst>
              <a:ahLst/>
              <a:cxnLst>
                <a:cxn ang="0">
                  <a:pos x="connsiteX0" y="connsiteY0"/>
                </a:cxn>
                <a:cxn ang="0">
                  <a:pos x="connsiteX1" y="connsiteY1"/>
                </a:cxn>
                <a:cxn ang="0">
                  <a:pos x="connsiteX2" y="connsiteY2"/>
                </a:cxn>
              </a:cxnLst>
              <a:rect l="l" t="t" r="r" b="b"/>
              <a:pathLst>
                <a:path w="2369128" h="1066994">
                  <a:moveTo>
                    <a:pt x="0" y="69272"/>
                  </a:moveTo>
                  <a:cubicBezTo>
                    <a:pt x="211281" y="573808"/>
                    <a:pt x="422563" y="1078345"/>
                    <a:pt x="817418" y="1066800"/>
                  </a:cubicBezTo>
                  <a:cubicBezTo>
                    <a:pt x="1212273" y="1055255"/>
                    <a:pt x="1790700" y="527627"/>
                    <a:pt x="2369128" y="0"/>
                  </a:cubicBezTo>
                </a:path>
              </a:pathLst>
            </a:custGeom>
            <a:noFill/>
            <a:ln w="38100">
              <a:solidFill>
                <a:srgbClr val="00B050"/>
              </a:solidFill>
              <a:headEnd type="none"/>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6759" name="文本框 45"/>
            <p:cNvSpPr txBox="1">
              <a:spLocks noChangeArrowheads="1"/>
            </p:cNvSpPr>
            <p:nvPr/>
          </p:nvSpPr>
          <p:spPr bwMode="auto">
            <a:xfrm flipH="1">
              <a:off x="4618108" y="1474754"/>
              <a:ext cx="2216763"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00B050"/>
                  </a:solidFill>
                </a:rPr>
                <a:t>DataReply 310(0310)</a:t>
              </a:r>
              <a:endParaRPr lang="zh-CN" altLang="en-US" sz="1800" b="1">
                <a:solidFill>
                  <a:srgbClr val="00B050"/>
                </a:solidFill>
              </a:endParaRPr>
            </a:p>
          </p:txBody>
        </p:sp>
      </p:grpSp>
      <p:sp>
        <p:nvSpPr>
          <p:cNvPr id="47" name="文本框 46"/>
          <p:cNvSpPr txBox="1"/>
          <p:nvPr/>
        </p:nvSpPr>
        <p:spPr>
          <a:xfrm>
            <a:off x="3960813" y="1968500"/>
            <a:ext cx="1479550"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eaLnBrk="1" fontAlgn="auto" hangingPunct="1">
              <a:spcBef>
                <a:spcPts val="0"/>
              </a:spcBef>
              <a:spcAft>
                <a:spcPts val="0"/>
              </a:spcAft>
              <a:defRPr/>
            </a:pPr>
            <a:r>
              <a:rPr lang="en-US" altLang="zh-CN" sz="1800" b="1" dirty="0">
                <a:solidFill>
                  <a:srgbClr val="FF0000"/>
                </a:solidFill>
              </a:rPr>
              <a:t>E     310  </a:t>
            </a:r>
            <a:r>
              <a:rPr lang="en-US" altLang="zh-CN" sz="1800" b="1" dirty="0">
                <a:solidFill>
                  <a:prstClr val="black"/>
                </a:solidFill>
              </a:rPr>
              <a:t>0310</a:t>
            </a:r>
          </a:p>
        </p:txBody>
      </p:sp>
      <p:grpSp>
        <p:nvGrpSpPr>
          <p:cNvPr id="13" name="组合 12"/>
          <p:cNvGrpSpPr>
            <a:grpSpLocks/>
          </p:cNvGrpSpPr>
          <p:nvPr/>
        </p:nvGrpSpPr>
        <p:grpSpPr bwMode="auto">
          <a:xfrm>
            <a:off x="4827588" y="2124075"/>
            <a:ext cx="665162" cy="46038"/>
            <a:chOff x="8411489" y="6139277"/>
            <a:chExt cx="664017" cy="45348"/>
          </a:xfrm>
        </p:grpSpPr>
        <p:cxnSp>
          <p:nvCxnSpPr>
            <p:cNvPr id="12" name="直接连接符 11"/>
            <p:cNvCxnSpPr/>
            <p:nvPr/>
          </p:nvCxnSpPr>
          <p:spPr>
            <a:xfrm>
              <a:off x="8424167" y="6184625"/>
              <a:ext cx="651339"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411489" y="6139277"/>
              <a:ext cx="651339"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1" name="文本框 50"/>
          <p:cNvSpPr txBox="1"/>
          <p:nvPr/>
        </p:nvSpPr>
        <p:spPr>
          <a:xfrm>
            <a:off x="3975100" y="1968500"/>
            <a:ext cx="1479550"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eaLnBrk="1" fontAlgn="auto" hangingPunct="1">
              <a:spcBef>
                <a:spcPts val="0"/>
              </a:spcBef>
              <a:spcAft>
                <a:spcPts val="0"/>
              </a:spcAft>
              <a:defRPr/>
            </a:pPr>
            <a:r>
              <a:rPr lang="en-US" altLang="zh-CN" sz="1800" b="1" dirty="0">
                <a:solidFill>
                  <a:srgbClr val="FF0000"/>
                </a:solidFill>
              </a:rPr>
              <a:t>E     310  </a:t>
            </a:r>
            <a:r>
              <a:rPr lang="en-US" altLang="zh-CN" sz="1800" b="1" dirty="0">
                <a:solidFill>
                  <a:prstClr val="black"/>
                </a:solidFill>
              </a:rPr>
              <a:t>0888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fade">
                                      <p:cBhvr>
                                        <p:cTn id="53" dur="1000"/>
                                        <p:tgtEl>
                                          <p:spTgt spid="57"/>
                                        </p:tgtEl>
                                      </p:cBhvr>
                                    </p:animEffect>
                                    <p:anim calcmode="lin" valueType="num">
                                      <p:cBhvr>
                                        <p:cTn id="54" dur="1000" fill="hold"/>
                                        <p:tgtEl>
                                          <p:spTgt spid="57"/>
                                        </p:tgtEl>
                                        <p:attrNameLst>
                                          <p:attrName>ppt_x</p:attrName>
                                        </p:attrNameLst>
                                      </p:cBhvr>
                                      <p:tavLst>
                                        <p:tav tm="0">
                                          <p:val>
                                            <p:strVal val="#ppt_x"/>
                                          </p:val>
                                        </p:tav>
                                        <p:tav tm="100000">
                                          <p:val>
                                            <p:strVal val="#ppt_x"/>
                                          </p:val>
                                        </p:tav>
                                      </p:tavLst>
                                    </p:anim>
                                    <p:anim calcmode="lin" valueType="num">
                                      <p:cBhvr>
                                        <p:cTn id="5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1000"/>
                                        <p:tgtEl>
                                          <p:spTgt spid="47"/>
                                        </p:tgtEl>
                                      </p:cBhvr>
                                    </p:animEffect>
                                    <p:anim calcmode="lin" valueType="num">
                                      <p:cBhvr>
                                        <p:cTn id="65" dur="1000" fill="hold"/>
                                        <p:tgtEl>
                                          <p:spTgt spid="47"/>
                                        </p:tgtEl>
                                        <p:attrNameLst>
                                          <p:attrName>ppt_x</p:attrName>
                                        </p:attrNameLst>
                                      </p:cBhvr>
                                      <p:tavLst>
                                        <p:tav tm="0">
                                          <p:val>
                                            <p:strVal val="#ppt_x"/>
                                          </p:val>
                                        </p:tav>
                                        <p:tav tm="100000">
                                          <p:val>
                                            <p:strVal val="#ppt_x"/>
                                          </p:val>
                                        </p:tav>
                                      </p:tavLst>
                                    </p:anim>
                                    <p:anim calcmode="lin" valueType="num">
                                      <p:cBhvr>
                                        <p:cTn id="6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31" presetClass="entr" presetSubtype="0"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1000" fill="hold"/>
                                        <p:tgtEl>
                                          <p:spTgt spid="13"/>
                                        </p:tgtEl>
                                        <p:attrNameLst>
                                          <p:attrName>ppt_w</p:attrName>
                                        </p:attrNameLst>
                                      </p:cBhvr>
                                      <p:tavLst>
                                        <p:tav tm="0">
                                          <p:val>
                                            <p:fltVal val="0"/>
                                          </p:val>
                                        </p:tav>
                                        <p:tav tm="100000">
                                          <p:val>
                                            <p:strVal val="#ppt_w"/>
                                          </p:val>
                                        </p:tav>
                                      </p:tavLst>
                                    </p:anim>
                                    <p:anim calcmode="lin" valueType="num">
                                      <p:cBhvr>
                                        <p:cTn id="72" dur="1000" fill="hold"/>
                                        <p:tgtEl>
                                          <p:spTgt spid="13"/>
                                        </p:tgtEl>
                                        <p:attrNameLst>
                                          <p:attrName>ppt_h</p:attrName>
                                        </p:attrNameLst>
                                      </p:cBhvr>
                                      <p:tavLst>
                                        <p:tav tm="0">
                                          <p:val>
                                            <p:fltVal val="0"/>
                                          </p:val>
                                        </p:tav>
                                        <p:tav tm="100000">
                                          <p:val>
                                            <p:strVal val="#ppt_h"/>
                                          </p:val>
                                        </p:tav>
                                      </p:tavLst>
                                    </p:anim>
                                    <p:anim calcmode="lin" valueType="num">
                                      <p:cBhvr>
                                        <p:cTn id="73" dur="1000" fill="hold"/>
                                        <p:tgtEl>
                                          <p:spTgt spid="13"/>
                                        </p:tgtEl>
                                        <p:attrNameLst>
                                          <p:attrName>style.rotation</p:attrName>
                                        </p:attrNameLst>
                                      </p:cBhvr>
                                      <p:tavLst>
                                        <p:tav tm="0">
                                          <p:val>
                                            <p:fltVal val="90"/>
                                          </p:val>
                                        </p:tav>
                                        <p:tav tm="100000">
                                          <p:val>
                                            <p:fltVal val="0"/>
                                          </p:val>
                                        </p:tav>
                                      </p:tavLst>
                                    </p:anim>
                                    <p:animEffect transition="in" filter="fade">
                                      <p:cBhvr>
                                        <p:cTn id="74" dur="1000"/>
                                        <p:tgtEl>
                                          <p:spTgt spid="1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fade">
                                      <p:cBhvr>
                                        <p:cTn id="79" dur="1000"/>
                                        <p:tgtEl>
                                          <p:spTgt spid="51"/>
                                        </p:tgtEl>
                                      </p:cBhvr>
                                    </p:animEffect>
                                    <p:anim calcmode="lin" valueType="num">
                                      <p:cBhvr>
                                        <p:cTn id="80" dur="1000" fill="hold"/>
                                        <p:tgtEl>
                                          <p:spTgt spid="51"/>
                                        </p:tgtEl>
                                        <p:attrNameLst>
                                          <p:attrName>ppt_x</p:attrName>
                                        </p:attrNameLst>
                                      </p:cBhvr>
                                      <p:tavLst>
                                        <p:tav tm="0">
                                          <p:val>
                                            <p:strVal val="#ppt_x"/>
                                          </p:val>
                                        </p:tav>
                                        <p:tav tm="100000">
                                          <p:val>
                                            <p:strVal val="#ppt_x"/>
                                          </p:val>
                                        </p:tav>
                                      </p:tavLst>
                                    </p:anim>
                                    <p:anim calcmode="lin" valueType="num">
                                      <p:cBhvr>
                                        <p:cTn id="81"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57" grpId="0" animBg="1"/>
      <p:bldP spid="2" grpId="0" animBg="1"/>
      <p:bldP spid="9" grpId="0" animBg="1"/>
      <p:bldP spid="47" grpId="0" animBg="1"/>
      <p:bldP spid="5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
          <p:cNvSpPr>
            <a:spLocks noChangeArrowheads="1"/>
          </p:cNvSpPr>
          <p:nvPr/>
        </p:nvSpPr>
        <p:spPr bwMode="auto">
          <a:xfrm>
            <a:off x="1214438" y="928688"/>
            <a:ext cx="7215187"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latin typeface="Times New Roman" panose="02020603050405020304" pitchFamily="18" charset="0"/>
                <a:cs typeface="Times New Roman" panose="02020603050405020304" pitchFamily="18" charset="0"/>
              </a:rPr>
              <a:t>P1(local node )         P2(home node)               P0. P2 (remote node)</a:t>
            </a:r>
            <a:endParaRPr lang="en-US" altLang="zh-CN" sz="2000">
              <a:solidFill>
                <a:srgbClr val="000000"/>
              </a:solidFill>
              <a:latin typeface="Arial" panose="020B0604020202020204" pitchFamily="34" charset="0"/>
            </a:endParaRPr>
          </a:p>
          <a:p>
            <a:pPr>
              <a:spcBef>
                <a:spcPct val="0"/>
              </a:spcBef>
              <a:buFontTx/>
              <a:buNone/>
            </a:pPr>
            <a:endParaRPr lang="en-US" altLang="zh-CN" sz="1800">
              <a:solidFill>
                <a:srgbClr val="000000"/>
              </a:solidFill>
              <a:latin typeface="Arial" panose="020B0604020202020204" pitchFamily="34" charset="0"/>
            </a:endParaRPr>
          </a:p>
        </p:txBody>
      </p:sp>
      <p:cxnSp>
        <p:nvCxnSpPr>
          <p:cNvPr id="118787" name="直接连接符 38"/>
          <p:cNvCxnSpPr>
            <a:cxnSpLocks noChangeShapeType="1"/>
          </p:cNvCxnSpPr>
          <p:nvPr/>
        </p:nvCxnSpPr>
        <p:spPr bwMode="auto">
          <a:xfrm rot="5400000">
            <a:off x="2578893" y="3278982"/>
            <a:ext cx="3986213" cy="0"/>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4" name="组合 48"/>
          <p:cNvGrpSpPr>
            <a:grpSpLocks/>
          </p:cNvGrpSpPr>
          <p:nvPr/>
        </p:nvGrpSpPr>
        <p:grpSpPr bwMode="auto">
          <a:xfrm>
            <a:off x="2071688" y="1484313"/>
            <a:ext cx="2584450" cy="420687"/>
            <a:chOff x="-1399699" y="2587507"/>
            <a:chExt cx="4291828" cy="828720"/>
          </a:xfrm>
        </p:grpSpPr>
        <p:cxnSp>
          <p:nvCxnSpPr>
            <p:cNvPr id="118805" name="直接箭头连接符 46"/>
            <p:cNvCxnSpPr>
              <a:cxnSpLocks noChangeShapeType="1"/>
            </p:cNvCxnSpPr>
            <p:nvPr/>
          </p:nvCxnSpPr>
          <p:spPr bwMode="auto">
            <a:xfrm flipV="1">
              <a:off x="-1281042" y="3416227"/>
              <a:ext cx="4034343" cy="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8806" name="TextBox 47"/>
            <p:cNvSpPr txBox="1">
              <a:spLocks noChangeArrowheads="1"/>
            </p:cNvSpPr>
            <p:nvPr/>
          </p:nvSpPr>
          <p:spPr bwMode="auto">
            <a:xfrm>
              <a:off x="-1399699" y="2587507"/>
              <a:ext cx="4291828" cy="7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WriteMiss for  Tag=310</a:t>
              </a:r>
              <a:endParaRPr lang="zh-CN" altLang="en-US" sz="2000">
                <a:solidFill>
                  <a:srgbClr val="000000"/>
                </a:solidFill>
              </a:endParaRPr>
            </a:p>
          </p:txBody>
        </p:sp>
      </p:grpSp>
      <p:grpSp>
        <p:nvGrpSpPr>
          <p:cNvPr id="7" name="组合 70"/>
          <p:cNvGrpSpPr>
            <a:grpSpLocks/>
          </p:cNvGrpSpPr>
          <p:nvPr/>
        </p:nvGrpSpPr>
        <p:grpSpPr bwMode="auto">
          <a:xfrm>
            <a:off x="2214563" y="4270375"/>
            <a:ext cx="2357437" cy="469900"/>
            <a:chOff x="1000100" y="6072911"/>
            <a:chExt cx="2071702" cy="286635"/>
          </a:xfrm>
        </p:grpSpPr>
        <p:cxnSp>
          <p:nvCxnSpPr>
            <p:cNvPr id="118803"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8804" name="TextBox 69"/>
            <p:cNvSpPr txBox="1">
              <a:spLocks noChangeArrowheads="1"/>
            </p:cNvSpPr>
            <p:nvPr/>
          </p:nvSpPr>
          <p:spPr bwMode="auto">
            <a:xfrm>
              <a:off x="1000100" y="6072911"/>
              <a:ext cx="1820587" cy="244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DataReply  0310</a:t>
              </a:r>
              <a:endParaRPr lang="zh-CN" altLang="en-US" sz="1800">
                <a:solidFill>
                  <a:srgbClr val="000000"/>
                </a:solidFill>
              </a:endParaRPr>
            </a:p>
          </p:txBody>
        </p:sp>
      </p:grpSp>
      <p:sp>
        <p:nvSpPr>
          <p:cNvPr id="10" name="TextBox 47"/>
          <p:cNvSpPr txBox="1">
            <a:spLocks noChangeArrowheads="1"/>
          </p:cNvSpPr>
          <p:nvPr/>
        </p:nvSpPr>
        <p:spPr bwMode="auto">
          <a:xfrm>
            <a:off x="4500563" y="3413125"/>
            <a:ext cx="2463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M2,</a:t>
            </a:r>
          </a:p>
          <a:p>
            <a:pPr eaLnBrk="1" hangingPunct="1">
              <a:spcBef>
                <a:spcPct val="0"/>
              </a:spcBef>
              <a:buFontTx/>
              <a:buNone/>
            </a:pPr>
            <a:r>
              <a:rPr lang="en-US" altLang="zh-CN" sz="2000">
                <a:solidFill>
                  <a:srgbClr val="000000"/>
                </a:solidFill>
              </a:rPr>
              <a:t> 310,{P0,P2},S,0310</a:t>
            </a:r>
            <a:r>
              <a:rPr lang="en-US" altLang="zh-CN" sz="2000">
                <a:solidFill>
                  <a:srgbClr val="000000"/>
                </a:solidFill>
                <a:sym typeface="Wingdings" panose="05000000000000000000" pitchFamily="2" charset="2"/>
              </a:rPr>
              <a:t></a:t>
            </a:r>
          </a:p>
          <a:p>
            <a:pPr eaLnBrk="1" hangingPunct="1">
              <a:spcBef>
                <a:spcPct val="0"/>
              </a:spcBef>
              <a:buFontTx/>
              <a:buNone/>
            </a:pPr>
            <a:r>
              <a:rPr lang="en-US" altLang="zh-CN" sz="2000" b="1">
                <a:solidFill>
                  <a:srgbClr val="FF0000"/>
                </a:solidFill>
              </a:rPr>
              <a:t> {P1}, E</a:t>
            </a:r>
            <a:r>
              <a:rPr lang="en-US" altLang="zh-CN" sz="2000">
                <a:solidFill>
                  <a:srgbClr val="000000"/>
                </a:solidFill>
              </a:rPr>
              <a:t>, 0310 </a:t>
            </a:r>
            <a:endParaRPr lang="zh-CN" altLang="en-US" sz="2000">
              <a:solidFill>
                <a:srgbClr val="000000"/>
              </a:solidFill>
            </a:endParaRPr>
          </a:p>
        </p:txBody>
      </p:sp>
      <p:cxnSp>
        <p:nvCxnSpPr>
          <p:cNvPr id="118791" name="直接连接符 37"/>
          <p:cNvCxnSpPr>
            <a:cxnSpLocks noChangeShapeType="1"/>
          </p:cNvCxnSpPr>
          <p:nvPr/>
        </p:nvCxnSpPr>
        <p:spPr bwMode="auto">
          <a:xfrm rot="5400000">
            <a:off x="113507" y="3385344"/>
            <a:ext cx="4057650" cy="1587"/>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118792" name="直接连接符 38"/>
          <p:cNvCxnSpPr>
            <a:cxnSpLocks noChangeShapeType="1"/>
          </p:cNvCxnSpPr>
          <p:nvPr/>
        </p:nvCxnSpPr>
        <p:spPr bwMode="auto">
          <a:xfrm rot="5400000">
            <a:off x="4793457" y="3207544"/>
            <a:ext cx="3700462" cy="0"/>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13" name="组合 48"/>
          <p:cNvGrpSpPr>
            <a:grpSpLocks/>
          </p:cNvGrpSpPr>
          <p:nvPr/>
        </p:nvGrpSpPr>
        <p:grpSpPr bwMode="auto">
          <a:xfrm>
            <a:off x="4643438" y="1912938"/>
            <a:ext cx="2182812" cy="400050"/>
            <a:chOff x="-1659262" y="2587509"/>
            <a:chExt cx="3851583" cy="928297"/>
          </a:xfrm>
        </p:grpSpPr>
        <p:cxnSp>
          <p:nvCxnSpPr>
            <p:cNvPr id="118801" name="直接箭头连接符 46"/>
            <p:cNvCxnSpPr>
              <a:cxnSpLocks noChangeShapeType="1"/>
            </p:cNvCxnSpPr>
            <p:nvPr/>
          </p:nvCxnSpPr>
          <p:spPr bwMode="auto">
            <a:xfrm>
              <a:off x="-1659262" y="3416227"/>
              <a:ext cx="3403977" cy="3684"/>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8802" name="TextBox 47"/>
            <p:cNvSpPr txBox="1">
              <a:spLocks noChangeArrowheads="1"/>
            </p:cNvSpPr>
            <p:nvPr/>
          </p:nvSpPr>
          <p:spPr bwMode="auto">
            <a:xfrm>
              <a:off x="-1659262" y="2587509"/>
              <a:ext cx="3851583" cy="92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Invalidate Tag=310</a:t>
              </a:r>
              <a:endParaRPr lang="zh-CN" altLang="en-US" sz="2000">
                <a:solidFill>
                  <a:srgbClr val="000000"/>
                </a:solidFill>
              </a:endParaRPr>
            </a:p>
          </p:txBody>
        </p:sp>
      </p:grpSp>
      <p:sp>
        <p:nvSpPr>
          <p:cNvPr id="16" name="TextBox 47"/>
          <p:cNvSpPr txBox="1">
            <a:spLocks noChangeArrowheads="1"/>
          </p:cNvSpPr>
          <p:nvPr/>
        </p:nvSpPr>
        <p:spPr bwMode="auto">
          <a:xfrm>
            <a:off x="6643688" y="2198688"/>
            <a:ext cx="22145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Cach0, Cache2  </a:t>
            </a:r>
          </a:p>
          <a:p>
            <a:pPr eaLnBrk="1" hangingPunct="1">
              <a:spcBef>
                <a:spcPct val="0"/>
              </a:spcBef>
              <a:buFontTx/>
              <a:buNone/>
            </a:pPr>
            <a:r>
              <a:rPr lang="en-US" altLang="zh-CN" sz="2000">
                <a:solidFill>
                  <a:srgbClr val="000000"/>
                </a:solidFill>
              </a:rPr>
              <a:t> B2: S, 310, 0310</a:t>
            </a:r>
            <a:r>
              <a:rPr lang="en-US" altLang="zh-CN" sz="2000">
                <a:solidFill>
                  <a:srgbClr val="000000"/>
                </a:solidFill>
                <a:sym typeface="Wingdings" panose="05000000000000000000" pitchFamily="2" charset="2"/>
              </a:rPr>
              <a:t></a:t>
            </a:r>
            <a:r>
              <a:rPr lang="en-US" altLang="zh-CN" sz="2000">
                <a:solidFill>
                  <a:srgbClr val="000000"/>
                </a:solidFill>
              </a:rPr>
              <a:t> </a:t>
            </a:r>
          </a:p>
          <a:p>
            <a:pPr eaLnBrk="1" hangingPunct="1">
              <a:spcBef>
                <a:spcPct val="0"/>
              </a:spcBef>
              <a:buFontTx/>
              <a:buNone/>
            </a:pPr>
            <a:r>
              <a:rPr lang="en-US" altLang="zh-CN" sz="2000">
                <a:solidFill>
                  <a:srgbClr val="000000"/>
                </a:solidFill>
              </a:rPr>
              <a:t>         </a:t>
            </a:r>
            <a:r>
              <a:rPr lang="en-US" altLang="zh-CN" sz="2000" b="1">
                <a:solidFill>
                  <a:srgbClr val="FF0000"/>
                </a:solidFill>
                <a:latin typeface="Times New Roman" panose="02020603050405020304" pitchFamily="18" charset="0"/>
                <a:cs typeface="Times New Roman" panose="02020603050405020304" pitchFamily="18" charset="0"/>
              </a:rPr>
              <a:t>I</a:t>
            </a:r>
            <a:r>
              <a:rPr lang="en-US" altLang="zh-CN" sz="2000">
                <a:solidFill>
                  <a:srgbClr val="000000"/>
                </a:solidFill>
              </a:rPr>
              <a:t>, 310, 0310 </a:t>
            </a:r>
            <a:endParaRPr lang="zh-CN" altLang="en-US" sz="2000">
              <a:solidFill>
                <a:srgbClr val="000000"/>
              </a:solidFill>
            </a:endParaRPr>
          </a:p>
        </p:txBody>
      </p:sp>
      <p:grpSp>
        <p:nvGrpSpPr>
          <p:cNvPr id="17" name="组合 70"/>
          <p:cNvGrpSpPr>
            <a:grpSpLocks/>
          </p:cNvGrpSpPr>
          <p:nvPr/>
        </p:nvGrpSpPr>
        <p:grpSpPr bwMode="auto">
          <a:xfrm>
            <a:off x="4572000" y="2841625"/>
            <a:ext cx="2071688" cy="371475"/>
            <a:chOff x="1000100" y="6072916"/>
            <a:chExt cx="2071702" cy="286630"/>
          </a:xfrm>
        </p:grpSpPr>
        <p:cxnSp>
          <p:nvCxnSpPr>
            <p:cNvPr id="118799"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18800" name="TextBox 69"/>
            <p:cNvSpPr txBox="1">
              <a:spLocks noChangeArrowheads="1"/>
            </p:cNvSpPr>
            <p:nvPr/>
          </p:nvSpPr>
          <p:spPr bwMode="auto">
            <a:xfrm>
              <a:off x="1000100" y="6072916"/>
              <a:ext cx="572593" cy="28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rPr>
                <a:t>Ack </a:t>
              </a:r>
              <a:endParaRPr lang="zh-CN" altLang="en-US" sz="1800">
                <a:solidFill>
                  <a:srgbClr val="000000"/>
                </a:solidFill>
              </a:endParaRPr>
            </a:p>
          </p:txBody>
        </p:sp>
      </p:grpSp>
      <p:sp>
        <p:nvSpPr>
          <p:cNvPr id="20" name="矩形 19"/>
          <p:cNvSpPr/>
          <p:nvPr/>
        </p:nvSpPr>
        <p:spPr>
          <a:xfrm>
            <a:off x="0" y="0"/>
            <a:ext cx="2308225" cy="369888"/>
          </a:xfrm>
          <a:prstGeom prst="rect">
            <a:avLst/>
          </a:prstGeom>
        </p:spPr>
        <p:txBody>
          <a:bodyPr wrap="none">
            <a:spAutoFit/>
          </a:bodyPr>
          <a:lstStyle/>
          <a:p>
            <a:pPr eaLnBrk="1" fontAlgn="auto" hangingPunct="1">
              <a:spcBef>
                <a:spcPts val="0"/>
              </a:spcBef>
              <a:spcAft>
                <a:spcPts val="0"/>
              </a:spcAft>
              <a:defRPr/>
            </a:pPr>
            <a:r>
              <a:rPr lang="en-US" sz="1800" dirty="0" err="1">
                <a:solidFill>
                  <a:prstClr val="black"/>
                </a:solidFill>
                <a:latin typeface="Calibri"/>
                <a:ea typeface="+mn-ea"/>
              </a:rPr>
              <a:t>P1</a:t>
            </a:r>
            <a:r>
              <a:rPr lang="en-US" sz="1800" dirty="0">
                <a:solidFill>
                  <a:prstClr val="black"/>
                </a:solidFill>
                <a:latin typeface="Calibri"/>
                <a:ea typeface="+mn-ea"/>
              </a:rPr>
              <a:t> write 0888 into 310</a:t>
            </a:r>
            <a:endParaRPr lang="zh-CN" altLang="en-US" sz="1800" dirty="0">
              <a:solidFill>
                <a:prstClr val="black"/>
              </a:solidFill>
              <a:latin typeface="Calibri"/>
            </a:endParaRPr>
          </a:p>
        </p:txBody>
      </p:sp>
      <p:sp>
        <p:nvSpPr>
          <p:cNvPr id="21" name="TextBox 47"/>
          <p:cNvSpPr txBox="1">
            <a:spLocks noChangeArrowheads="1"/>
          </p:cNvSpPr>
          <p:nvPr/>
        </p:nvSpPr>
        <p:spPr bwMode="auto">
          <a:xfrm>
            <a:off x="214313" y="4770438"/>
            <a:ext cx="22145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Cache1,  </a:t>
            </a:r>
          </a:p>
          <a:p>
            <a:pPr eaLnBrk="1" hangingPunct="1">
              <a:spcBef>
                <a:spcPct val="0"/>
              </a:spcBef>
              <a:buFontTx/>
              <a:buNone/>
            </a:pPr>
            <a:r>
              <a:rPr lang="en-US" altLang="zh-CN" sz="2000">
                <a:solidFill>
                  <a:srgbClr val="000000"/>
                </a:solidFill>
              </a:rPr>
              <a:t> B2:S, 110, 0110</a:t>
            </a:r>
            <a:r>
              <a:rPr lang="en-US" altLang="zh-CN" sz="2000">
                <a:solidFill>
                  <a:srgbClr val="000000"/>
                </a:solidFill>
                <a:sym typeface="Wingdings" panose="05000000000000000000" pitchFamily="2" charset="2"/>
              </a:rPr>
              <a:t></a:t>
            </a:r>
            <a:r>
              <a:rPr lang="en-US" altLang="zh-CN" sz="2000">
                <a:solidFill>
                  <a:srgbClr val="000000"/>
                </a:solidFill>
              </a:rPr>
              <a:t> </a:t>
            </a:r>
          </a:p>
          <a:p>
            <a:pPr eaLnBrk="1" hangingPunct="1">
              <a:spcBef>
                <a:spcPct val="0"/>
              </a:spcBef>
              <a:buFontTx/>
              <a:buNone/>
            </a:pPr>
            <a:r>
              <a:rPr lang="en-US" altLang="zh-CN" sz="2000">
                <a:solidFill>
                  <a:srgbClr val="000000"/>
                </a:solidFill>
              </a:rPr>
              <a:t>       </a:t>
            </a:r>
            <a:r>
              <a:rPr lang="en-US" altLang="zh-CN" sz="2000" b="1">
                <a:solidFill>
                  <a:srgbClr val="FF0000"/>
                </a:solidFill>
              </a:rPr>
              <a:t>E, 310, 0888</a:t>
            </a:r>
            <a:r>
              <a:rPr lang="en-US" altLang="zh-CN" sz="2000">
                <a:solidFill>
                  <a:srgbClr val="000000"/>
                </a:solidFill>
              </a:rPr>
              <a:t> </a:t>
            </a:r>
            <a:endParaRPr lang="zh-CN" altLang="en-US" sz="2000">
              <a:solidFill>
                <a:srgbClr val="000000"/>
              </a:solidFill>
            </a:endParaRPr>
          </a:p>
        </p:txBody>
      </p:sp>
      <p:sp>
        <p:nvSpPr>
          <p:cNvPr id="22" name="文本框 21"/>
          <p:cNvSpPr txBox="1">
            <a:spLocks noChangeArrowheads="1"/>
          </p:cNvSpPr>
          <p:nvPr/>
        </p:nvSpPr>
        <p:spPr bwMode="auto">
          <a:xfrm>
            <a:off x="2916238" y="5537200"/>
            <a:ext cx="58499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000" b="1">
                <a:solidFill>
                  <a:srgbClr val="FF0000"/>
                </a:solidFill>
              </a:rPr>
              <a:t>Anything UNcomfortable ?</a:t>
            </a:r>
            <a:endParaRPr lang="zh-CN" altLang="en-US" sz="40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6" presetClass="emph" presetSubtype="0" fill="hold" grpId="0" nodeType="clickEffect">
                                  <p:stCondLst>
                                    <p:cond delay="0"/>
                                  </p:stCondLst>
                                  <p:childTnLst>
                                    <p:animEffect transition="out" filter="fade">
                                      <p:cBhvr>
                                        <p:cTn id="40" dur="500" tmFilter="0, 0; .2, .5; .8, .5; 1, 0"/>
                                        <p:tgtEl>
                                          <p:spTgt spid="22"/>
                                        </p:tgtEl>
                                      </p:cBhvr>
                                    </p:animEffect>
                                    <p:animScale>
                                      <p:cBhvr>
                                        <p:cTn id="41"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01625"/>
            <a:ext cx="806450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p:nvPr/>
        </p:nvSpPr>
        <p:spPr>
          <a:xfrm>
            <a:off x="971550" y="6138863"/>
            <a:ext cx="7056438" cy="5080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eaLnBrk="1" fontAlgn="auto" hangingPunct="1">
              <a:lnSpc>
                <a:spcPct val="150000"/>
              </a:lnSpc>
              <a:spcBef>
                <a:spcPts val="2400"/>
              </a:spcBef>
              <a:spcAft>
                <a:spcPts val="6600"/>
              </a:spcAft>
              <a:defRPr/>
            </a:pPr>
            <a:r>
              <a:rPr lang="en-US" altLang="zh-CN" sz="1800" dirty="0">
                <a:solidFill>
                  <a:prstClr val="black"/>
                </a:solidFill>
                <a:latin typeface="Times New Roman" pitchFamily="18" charset="0"/>
                <a:cs typeface="Times New Roman" pitchFamily="18" charset="0"/>
              </a:rPr>
              <a:t> What operations will do when P1 write 0888 into 310 ? </a:t>
            </a:r>
          </a:p>
        </p:txBody>
      </p:sp>
      <p:sp>
        <p:nvSpPr>
          <p:cNvPr id="119812" name="文本框 16"/>
          <p:cNvSpPr txBox="1">
            <a:spLocks noChangeArrowheads="1"/>
          </p:cNvSpPr>
          <p:nvPr/>
        </p:nvSpPr>
        <p:spPr bwMode="auto">
          <a:xfrm>
            <a:off x="6804025" y="2339975"/>
            <a:ext cx="1809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cs typeface="Times New Roman" panose="02020603050405020304" pitchFamily="18" charset="0"/>
              </a:rPr>
              <a:t>I</a:t>
            </a:r>
            <a:endParaRPr lang="zh-CN" altLang="en-US" sz="1400" b="1">
              <a:solidFill>
                <a:srgbClr val="000000"/>
              </a:solidFill>
              <a:latin typeface="Times New Roman" panose="02020603050405020304" pitchFamily="18" charset="0"/>
              <a:cs typeface="Times New Roman" panose="02020603050405020304" pitchFamily="18" charset="0"/>
            </a:endParaRPr>
          </a:p>
        </p:txBody>
      </p:sp>
      <p:sp>
        <p:nvSpPr>
          <p:cNvPr id="20" name="椭圆 19"/>
          <p:cNvSpPr/>
          <p:nvPr/>
        </p:nvSpPr>
        <p:spPr>
          <a:xfrm>
            <a:off x="6156325" y="4576763"/>
            <a:ext cx="949325" cy="365125"/>
          </a:xfrm>
          <a:prstGeom prst="ellipse">
            <a:avLst/>
          </a:prstGeom>
          <a:solidFill>
            <a:srgbClr val="FF0000">
              <a:alpha val="4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grpSp>
        <p:nvGrpSpPr>
          <p:cNvPr id="3" name="组合 2"/>
          <p:cNvGrpSpPr>
            <a:grpSpLocks/>
          </p:cNvGrpSpPr>
          <p:nvPr/>
        </p:nvGrpSpPr>
        <p:grpSpPr bwMode="auto">
          <a:xfrm>
            <a:off x="4140200" y="484188"/>
            <a:ext cx="2160588" cy="369887"/>
            <a:chOff x="4139952" y="484118"/>
            <a:chExt cx="2160240" cy="369332"/>
          </a:xfrm>
        </p:grpSpPr>
        <p:cxnSp>
          <p:nvCxnSpPr>
            <p:cNvPr id="19" name="直接箭头连接符 18"/>
            <p:cNvCxnSpPr/>
            <p:nvPr/>
          </p:nvCxnSpPr>
          <p:spPr>
            <a:xfrm>
              <a:off x="4139952" y="549107"/>
              <a:ext cx="216024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9821" name="文本框 26"/>
            <p:cNvSpPr txBox="1">
              <a:spLocks noChangeArrowheads="1"/>
            </p:cNvSpPr>
            <p:nvPr/>
          </p:nvSpPr>
          <p:spPr bwMode="auto">
            <a:xfrm>
              <a:off x="4446953" y="484118"/>
              <a:ext cx="1627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FF0000"/>
                  </a:solidFill>
                </a:rPr>
                <a:t>WriteMiss(310)</a:t>
              </a:r>
              <a:endParaRPr lang="zh-CN" altLang="en-US" sz="1800">
                <a:solidFill>
                  <a:srgbClr val="FF0000"/>
                </a:solidFill>
              </a:endParaRPr>
            </a:p>
          </p:txBody>
        </p:sp>
      </p:grpSp>
      <p:sp>
        <p:nvSpPr>
          <p:cNvPr id="119815" name="矩形 57"/>
          <p:cNvSpPr>
            <a:spLocks noChangeArrowheads="1"/>
          </p:cNvSpPr>
          <p:nvPr/>
        </p:nvSpPr>
        <p:spPr bwMode="auto">
          <a:xfrm>
            <a:off x="3898900" y="3244850"/>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latin typeface="Times New Roman" panose="02020603050405020304" pitchFamily="18" charset="0"/>
                <a:cs typeface="Times New Roman" panose="02020603050405020304" pitchFamily="18" charset="0"/>
              </a:rPr>
              <a:t> P0 read 300</a:t>
            </a:r>
            <a:endParaRPr lang="zh-CN" altLang="en-US" sz="1800">
              <a:solidFill>
                <a:srgbClr val="000000"/>
              </a:solidFill>
            </a:endParaRPr>
          </a:p>
        </p:txBody>
      </p:sp>
      <p:sp>
        <p:nvSpPr>
          <p:cNvPr id="2" name="椭圆 1"/>
          <p:cNvSpPr/>
          <p:nvPr/>
        </p:nvSpPr>
        <p:spPr>
          <a:xfrm>
            <a:off x="4002088" y="1982788"/>
            <a:ext cx="785812" cy="357187"/>
          </a:xfrm>
          <a:prstGeom prst="ellipse">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4" name="矩形 3"/>
          <p:cNvSpPr/>
          <p:nvPr/>
        </p:nvSpPr>
        <p:spPr>
          <a:xfrm>
            <a:off x="755650" y="4576763"/>
            <a:ext cx="1079500" cy="365125"/>
          </a:xfrm>
          <a:prstGeom prst="rect">
            <a:avLst/>
          </a:prstGeom>
          <a:solidFill>
            <a:srgbClr val="FFFF00">
              <a:alpha val="3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sp>
        <p:nvSpPr>
          <p:cNvPr id="11" name="文本框 10"/>
          <p:cNvSpPr txBox="1">
            <a:spLocks noChangeArrowheads="1"/>
          </p:cNvSpPr>
          <p:nvPr/>
        </p:nvSpPr>
        <p:spPr bwMode="auto">
          <a:xfrm>
            <a:off x="755650" y="3159125"/>
            <a:ext cx="1079500" cy="369888"/>
          </a:xfrm>
          <a:prstGeom prst="rect">
            <a:avLst/>
          </a:prstGeom>
          <a:solidFill>
            <a:srgbClr val="FFFF00"/>
          </a:solidFill>
          <a:ln w="38100">
            <a:solidFill>
              <a:srgbClr val="FF00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solidFill>
                  <a:srgbClr val="FF0000"/>
                </a:solidFill>
              </a:rPr>
              <a:t>  { }       U</a:t>
            </a:r>
            <a:endParaRPr lang="zh-CN" altLang="en-US" sz="1800" b="1">
              <a:solidFill>
                <a:srgbClr val="FF0000"/>
              </a:solidFill>
            </a:endParaRPr>
          </a:p>
        </p:txBody>
      </p:sp>
      <p:sp>
        <p:nvSpPr>
          <p:cNvPr id="13" name="TextBox 6"/>
          <p:cNvSpPr txBox="1"/>
          <p:nvPr/>
        </p:nvSpPr>
        <p:spPr>
          <a:xfrm>
            <a:off x="2281238" y="4522788"/>
            <a:ext cx="6572250" cy="212407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eaLnBrk="1" hangingPunct="1">
              <a:defRPr/>
            </a:pPr>
            <a:r>
              <a:rPr lang="en-US" altLang="zh-CN" dirty="0">
                <a:solidFill>
                  <a:srgbClr val="FF0000"/>
                </a:solidFill>
              </a:rPr>
              <a:t>The directory is outdated </a:t>
            </a:r>
          </a:p>
          <a:p>
            <a:pPr eaLnBrk="1" hangingPunct="1">
              <a:defRPr/>
            </a:pPr>
            <a:r>
              <a:rPr lang="en-US" altLang="zh-CN" dirty="0">
                <a:solidFill>
                  <a:srgbClr val="FF0000"/>
                </a:solidFill>
              </a:rPr>
              <a:t>with wrong info.</a:t>
            </a:r>
          </a:p>
          <a:p>
            <a:pPr eaLnBrk="1" hangingPunct="1">
              <a:defRPr/>
            </a:pPr>
            <a:r>
              <a:rPr lang="en-US" altLang="zh-CN" dirty="0">
                <a:solidFill>
                  <a:srgbClr val="FF0000"/>
                </a:solidFill>
              </a:rPr>
              <a:t>How to solve it?</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path" presetSubtype="0" accel="50000" decel="50000" fill="hold" grpId="0" nodeType="clickEffect">
                                  <p:stCondLst>
                                    <p:cond delay="0"/>
                                  </p:stCondLst>
                                  <p:childTnLst>
                                    <p:animMotion origin="layout" path="M 3.33333E-6 0 L -0.004 0.20162 " pathEditMode="relative" rAng="0" ptsTypes="AA">
                                      <p:cBhvr>
                                        <p:cTn id="30" dur="2000" fill="hold"/>
                                        <p:tgtEl>
                                          <p:spTgt spid="11"/>
                                        </p:tgtEl>
                                        <p:attrNameLst>
                                          <p:attrName>ppt_x</p:attrName>
                                          <p:attrName>ppt_y</p:attrName>
                                        </p:attrNameLst>
                                      </p:cBhvr>
                                      <p:rCtr x="-208" y="10069"/>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 grpId="0" animBg="1"/>
      <p:bldP spid="4" grpId="0" animBg="1"/>
      <p:bldP spid="11" grpId="0" animBg="1"/>
      <p:bldP spid="1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
          <p:cNvSpPr>
            <a:spLocks noChangeArrowheads="1"/>
          </p:cNvSpPr>
          <p:nvPr/>
        </p:nvSpPr>
        <p:spPr bwMode="auto">
          <a:xfrm>
            <a:off x="1357313" y="500063"/>
            <a:ext cx="7215187"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latin typeface="Times New Roman" panose="02020603050405020304" pitchFamily="18" charset="0"/>
                <a:cs typeface="Times New Roman" panose="02020603050405020304" pitchFamily="18" charset="0"/>
              </a:rPr>
              <a:t>P1(local node )         P2(home node)               P0(remote node)</a:t>
            </a:r>
            <a:endParaRPr lang="en-US" altLang="zh-CN" sz="2000">
              <a:solidFill>
                <a:srgbClr val="000000"/>
              </a:solidFill>
              <a:latin typeface="Arial" panose="020B0604020202020204" pitchFamily="34" charset="0"/>
            </a:endParaRPr>
          </a:p>
          <a:p>
            <a:pPr>
              <a:spcBef>
                <a:spcPct val="0"/>
              </a:spcBef>
              <a:buFontTx/>
              <a:buNone/>
            </a:pPr>
            <a:endParaRPr lang="en-US" altLang="zh-CN" sz="1800">
              <a:solidFill>
                <a:srgbClr val="000000"/>
              </a:solidFill>
              <a:latin typeface="Arial" panose="020B0604020202020204" pitchFamily="34" charset="0"/>
            </a:endParaRPr>
          </a:p>
        </p:txBody>
      </p:sp>
      <p:cxnSp>
        <p:nvCxnSpPr>
          <p:cNvPr id="121859" name="直接连接符 38"/>
          <p:cNvCxnSpPr>
            <a:cxnSpLocks noChangeShapeType="1"/>
          </p:cNvCxnSpPr>
          <p:nvPr/>
        </p:nvCxnSpPr>
        <p:spPr bwMode="auto">
          <a:xfrm rot="5400000">
            <a:off x="1936750" y="3421063"/>
            <a:ext cx="5272087" cy="1588"/>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4" name="组合 48"/>
          <p:cNvGrpSpPr>
            <a:grpSpLocks/>
          </p:cNvGrpSpPr>
          <p:nvPr/>
        </p:nvGrpSpPr>
        <p:grpSpPr bwMode="auto">
          <a:xfrm>
            <a:off x="2071688" y="2270125"/>
            <a:ext cx="2584450" cy="420688"/>
            <a:chOff x="-1399699" y="2587507"/>
            <a:chExt cx="4291828" cy="828720"/>
          </a:xfrm>
        </p:grpSpPr>
        <p:cxnSp>
          <p:nvCxnSpPr>
            <p:cNvPr id="121880" name="直接箭头连接符 46"/>
            <p:cNvCxnSpPr>
              <a:cxnSpLocks noChangeShapeType="1"/>
            </p:cNvCxnSpPr>
            <p:nvPr/>
          </p:nvCxnSpPr>
          <p:spPr bwMode="auto">
            <a:xfrm flipV="1">
              <a:off x="-1281042" y="3416227"/>
              <a:ext cx="4034343" cy="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1881" name="TextBox 47"/>
            <p:cNvSpPr txBox="1">
              <a:spLocks noChangeArrowheads="1"/>
            </p:cNvSpPr>
            <p:nvPr/>
          </p:nvSpPr>
          <p:spPr bwMode="auto">
            <a:xfrm>
              <a:off x="-1399699" y="2587507"/>
              <a:ext cx="4291828" cy="7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WriteMiss for  Tag=310</a:t>
              </a:r>
              <a:endParaRPr lang="zh-CN" altLang="en-US" sz="2000">
                <a:solidFill>
                  <a:srgbClr val="000000"/>
                </a:solidFill>
              </a:endParaRPr>
            </a:p>
          </p:txBody>
        </p:sp>
      </p:grpSp>
      <p:grpSp>
        <p:nvGrpSpPr>
          <p:cNvPr id="7" name="组合 70"/>
          <p:cNvGrpSpPr>
            <a:grpSpLocks/>
          </p:cNvGrpSpPr>
          <p:nvPr/>
        </p:nvGrpSpPr>
        <p:grpSpPr bwMode="auto">
          <a:xfrm>
            <a:off x="2214563" y="5056188"/>
            <a:ext cx="2357437" cy="469900"/>
            <a:chOff x="1000100" y="6072911"/>
            <a:chExt cx="2071702" cy="286635"/>
          </a:xfrm>
        </p:grpSpPr>
        <p:cxnSp>
          <p:nvCxnSpPr>
            <p:cNvPr id="121878"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1879" name="TextBox 69"/>
            <p:cNvSpPr txBox="1">
              <a:spLocks noChangeArrowheads="1"/>
            </p:cNvSpPr>
            <p:nvPr/>
          </p:nvSpPr>
          <p:spPr bwMode="auto">
            <a:xfrm>
              <a:off x="1000100" y="6072911"/>
              <a:ext cx="1820587" cy="244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DataReply  0310</a:t>
              </a:r>
              <a:endParaRPr lang="zh-CN" altLang="en-US" sz="1800">
                <a:solidFill>
                  <a:srgbClr val="000000"/>
                </a:solidFill>
              </a:endParaRPr>
            </a:p>
          </p:txBody>
        </p:sp>
      </p:grpSp>
      <p:sp>
        <p:nvSpPr>
          <p:cNvPr id="121862" name="TextBox 47"/>
          <p:cNvSpPr txBox="1">
            <a:spLocks noChangeArrowheads="1"/>
          </p:cNvSpPr>
          <p:nvPr/>
        </p:nvSpPr>
        <p:spPr bwMode="auto">
          <a:xfrm>
            <a:off x="4500563" y="4198938"/>
            <a:ext cx="2463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M2,</a:t>
            </a:r>
          </a:p>
          <a:p>
            <a:pPr eaLnBrk="1" hangingPunct="1">
              <a:spcBef>
                <a:spcPct val="0"/>
              </a:spcBef>
              <a:buFontTx/>
              <a:buNone/>
            </a:pPr>
            <a:r>
              <a:rPr lang="en-US" altLang="zh-CN" sz="2000">
                <a:solidFill>
                  <a:srgbClr val="000000"/>
                </a:solidFill>
              </a:rPr>
              <a:t> 310,{P0,P2},S,0310</a:t>
            </a:r>
            <a:r>
              <a:rPr lang="en-US" altLang="zh-CN" sz="2000">
                <a:solidFill>
                  <a:srgbClr val="000000"/>
                </a:solidFill>
                <a:sym typeface="Wingdings" panose="05000000000000000000" pitchFamily="2" charset="2"/>
              </a:rPr>
              <a:t></a:t>
            </a:r>
          </a:p>
          <a:p>
            <a:pPr eaLnBrk="1" hangingPunct="1">
              <a:spcBef>
                <a:spcPct val="0"/>
              </a:spcBef>
              <a:buFontTx/>
              <a:buNone/>
            </a:pPr>
            <a:r>
              <a:rPr lang="en-US" altLang="zh-CN" sz="2000">
                <a:solidFill>
                  <a:srgbClr val="000000"/>
                </a:solidFill>
              </a:rPr>
              <a:t> {P1}, E, 0310 </a:t>
            </a:r>
            <a:endParaRPr lang="zh-CN" altLang="en-US" sz="2000">
              <a:solidFill>
                <a:srgbClr val="000000"/>
              </a:solidFill>
            </a:endParaRPr>
          </a:p>
        </p:txBody>
      </p:sp>
      <p:cxnSp>
        <p:nvCxnSpPr>
          <p:cNvPr id="121863" name="直接连接符 37"/>
          <p:cNvCxnSpPr>
            <a:cxnSpLocks noChangeShapeType="1"/>
          </p:cNvCxnSpPr>
          <p:nvPr/>
        </p:nvCxnSpPr>
        <p:spPr bwMode="auto">
          <a:xfrm rot="5400000">
            <a:off x="-529431" y="3528219"/>
            <a:ext cx="5343525" cy="1587"/>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121864" name="直接连接符 38"/>
          <p:cNvCxnSpPr>
            <a:cxnSpLocks noChangeShapeType="1"/>
          </p:cNvCxnSpPr>
          <p:nvPr/>
        </p:nvCxnSpPr>
        <p:spPr bwMode="auto">
          <a:xfrm rot="5400000">
            <a:off x="4114800" y="3314701"/>
            <a:ext cx="5057775" cy="0"/>
          </a:xfrm>
          <a:prstGeom prst="line">
            <a:avLst/>
          </a:prstGeom>
          <a:noFill/>
          <a:ln w="38100" algn="ctr">
            <a:solidFill>
              <a:schemeClr val="tx1"/>
            </a:solidFill>
            <a:round/>
            <a:headEnd/>
            <a:tailEnd type="stealth" w="med" len="med"/>
          </a:ln>
          <a:extLst>
            <a:ext uri="{909E8E84-426E-40DD-AFC4-6F175D3DCCD1}">
              <a14:hiddenFill xmlns:a14="http://schemas.microsoft.com/office/drawing/2010/main">
                <a:noFill/>
              </a14:hiddenFill>
            </a:ext>
          </a:extLst>
        </p:spPr>
      </p:cxnSp>
      <p:grpSp>
        <p:nvGrpSpPr>
          <p:cNvPr id="13" name="组合 48"/>
          <p:cNvGrpSpPr>
            <a:grpSpLocks/>
          </p:cNvGrpSpPr>
          <p:nvPr/>
        </p:nvGrpSpPr>
        <p:grpSpPr bwMode="auto">
          <a:xfrm>
            <a:off x="4643438" y="2698750"/>
            <a:ext cx="2182812" cy="400050"/>
            <a:chOff x="-1659262" y="2587509"/>
            <a:chExt cx="3851583" cy="928297"/>
          </a:xfrm>
        </p:grpSpPr>
        <p:cxnSp>
          <p:nvCxnSpPr>
            <p:cNvPr id="121876" name="直接箭头连接符 46"/>
            <p:cNvCxnSpPr>
              <a:cxnSpLocks noChangeShapeType="1"/>
            </p:cNvCxnSpPr>
            <p:nvPr/>
          </p:nvCxnSpPr>
          <p:spPr bwMode="auto">
            <a:xfrm>
              <a:off x="-1659262" y="3416227"/>
              <a:ext cx="3403977" cy="3684"/>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1877" name="TextBox 47"/>
            <p:cNvSpPr txBox="1">
              <a:spLocks noChangeArrowheads="1"/>
            </p:cNvSpPr>
            <p:nvPr/>
          </p:nvSpPr>
          <p:spPr bwMode="auto">
            <a:xfrm>
              <a:off x="-1659262" y="2587509"/>
              <a:ext cx="3851583" cy="92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Invalidate Tag=310</a:t>
              </a:r>
              <a:endParaRPr lang="zh-CN" altLang="en-US" sz="2000">
                <a:solidFill>
                  <a:srgbClr val="000000"/>
                </a:solidFill>
              </a:endParaRPr>
            </a:p>
          </p:txBody>
        </p:sp>
      </p:grpSp>
      <p:sp>
        <p:nvSpPr>
          <p:cNvPr id="121866" name="TextBox 47"/>
          <p:cNvSpPr txBox="1">
            <a:spLocks noChangeArrowheads="1"/>
          </p:cNvSpPr>
          <p:nvPr/>
        </p:nvSpPr>
        <p:spPr bwMode="auto">
          <a:xfrm>
            <a:off x="6643688" y="2984500"/>
            <a:ext cx="22145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Cach0, {Cache2}  </a:t>
            </a:r>
          </a:p>
          <a:p>
            <a:pPr eaLnBrk="1" hangingPunct="1">
              <a:spcBef>
                <a:spcPct val="0"/>
              </a:spcBef>
              <a:buFontTx/>
              <a:buNone/>
            </a:pPr>
            <a:r>
              <a:rPr lang="en-US" altLang="zh-CN" sz="2000">
                <a:solidFill>
                  <a:srgbClr val="000000"/>
                </a:solidFill>
              </a:rPr>
              <a:t> B2: S, 310, 0310</a:t>
            </a:r>
            <a:r>
              <a:rPr lang="en-US" altLang="zh-CN" sz="2000">
                <a:solidFill>
                  <a:srgbClr val="000000"/>
                </a:solidFill>
                <a:sym typeface="Wingdings" panose="05000000000000000000" pitchFamily="2" charset="2"/>
              </a:rPr>
              <a:t></a:t>
            </a:r>
            <a:r>
              <a:rPr lang="en-US" altLang="zh-CN" sz="2000">
                <a:solidFill>
                  <a:srgbClr val="000000"/>
                </a:solidFill>
              </a:rPr>
              <a:t> </a:t>
            </a:r>
          </a:p>
          <a:p>
            <a:pPr eaLnBrk="1" hangingPunct="1">
              <a:spcBef>
                <a:spcPct val="0"/>
              </a:spcBef>
              <a:buFontTx/>
              <a:buNone/>
            </a:pPr>
            <a:r>
              <a:rPr lang="en-US" altLang="zh-CN" sz="2000">
                <a:solidFill>
                  <a:srgbClr val="000000"/>
                </a:solidFill>
              </a:rPr>
              <a:t>       </a:t>
            </a:r>
            <a:r>
              <a:rPr lang="en-US" altLang="zh-CN" sz="2000" b="1">
                <a:solidFill>
                  <a:srgbClr val="FF0000"/>
                </a:solidFill>
                <a:latin typeface="Times New Roman" panose="02020603050405020304" pitchFamily="18" charset="0"/>
                <a:cs typeface="Times New Roman" panose="02020603050405020304" pitchFamily="18" charset="0"/>
              </a:rPr>
              <a:t>  I</a:t>
            </a:r>
            <a:r>
              <a:rPr lang="en-US" altLang="zh-CN" sz="2000">
                <a:solidFill>
                  <a:srgbClr val="000000"/>
                </a:solidFill>
              </a:rPr>
              <a:t>, 310, 0310 </a:t>
            </a:r>
            <a:endParaRPr lang="zh-CN" altLang="en-US" sz="2000">
              <a:solidFill>
                <a:srgbClr val="000000"/>
              </a:solidFill>
            </a:endParaRPr>
          </a:p>
        </p:txBody>
      </p:sp>
      <p:grpSp>
        <p:nvGrpSpPr>
          <p:cNvPr id="17" name="组合 70"/>
          <p:cNvGrpSpPr>
            <a:grpSpLocks/>
          </p:cNvGrpSpPr>
          <p:nvPr/>
        </p:nvGrpSpPr>
        <p:grpSpPr bwMode="auto">
          <a:xfrm>
            <a:off x="4572000" y="3627438"/>
            <a:ext cx="2071688" cy="371475"/>
            <a:chOff x="1000100" y="6072916"/>
            <a:chExt cx="2071702" cy="286630"/>
          </a:xfrm>
        </p:grpSpPr>
        <p:cxnSp>
          <p:nvCxnSpPr>
            <p:cNvPr id="121874" name="直接箭头连接符 68"/>
            <p:cNvCxnSpPr>
              <a:cxnSpLocks noChangeShapeType="1"/>
            </p:cNvCxnSpPr>
            <p:nvPr/>
          </p:nvCxnSpPr>
          <p:spPr bwMode="auto">
            <a:xfrm rot="10800000">
              <a:off x="1000100" y="6357958"/>
              <a:ext cx="2071702" cy="1588"/>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1875" name="TextBox 69"/>
            <p:cNvSpPr txBox="1">
              <a:spLocks noChangeArrowheads="1"/>
            </p:cNvSpPr>
            <p:nvPr/>
          </p:nvSpPr>
          <p:spPr bwMode="auto">
            <a:xfrm>
              <a:off x="1000100" y="6072916"/>
              <a:ext cx="572593" cy="28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solidFill>
                    <a:srgbClr val="000000"/>
                  </a:solidFill>
                </a:rPr>
                <a:t>Ack </a:t>
              </a:r>
              <a:endParaRPr lang="zh-CN" altLang="en-US" sz="1800">
                <a:solidFill>
                  <a:srgbClr val="000000"/>
                </a:solidFill>
              </a:endParaRPr>
            </a:p>
          </p:txBody>
        </p:sp>
      </p:grpSp>
      <p:sp>
        <p:nvSpPr>
          <p:cNvPr id="20" name="矩形 19"/>
          <p:cNvSpPr/>
          <p:nvPr/>
        </p:nvSpPr>
        <p:spPr>
          <a:xfrm>
            <a:off x="0" y="0"/>
            <a:ext cx="2308225" cy="369888"/>
          </a:xfrm>
          <a:prstGeom prst="rect">
            <a:avLst/>
          </a:prstGeom>
        </p:spPr>
        <p:txBody>
          <a:bodyPr wrap="none">
            <a:spAutoFit/>
          </a:bodyPr>
          <a:lstStyle/>
          <a:p>
            <a:pPr eaLnBrk="1" fontAlgn="auto" hangingPunct="1">
              <a:spcBef>
                <a:spcPts val="0"/>
              </a:spcBef>
              <a:spcAft>
                <a:spcPts val="0"/>
              </a:spcAft>
              <a:defRPr/>
            </a:pPr>
            <a:r>
              <a:rPr lang="en-US" sz="1800" dirty="0" err="1">
                <a:solidFill>
                  <a:prstClr val="black"/>
                </a:solidFill>
                <a:latin typeface="Calibri"/>
                <a:ea typeface="+mn-ea"/>
              </a:rPr>
              <a:t>P1</a:t>
            </a:r>
            <a:r>
              <a:rPr lang="en-US" sz="1800" dirty="0">
                <a:solidFill>
                  <a:prstClr val="black"/>
                </a:solidFill>
                <a:latin typeface="Calibri"/>
                <a:ea typeface="+mn-ea"/>
              </a:rPr>
              <a:t> write 0888 into 310</a:t>
            </a:r>
            <a:endParaRPr lang="zh-CN" altLang="en-US" sz="1800" dirty="0">
              <a:solidFill>
                <a:prstClr val="black"/>
              </a:solidFill>
              <a:latin typeface="Calibri"/>
            </a:endParaRPr>
          </a:p>
        </p:txBody>
      </p:sp>
      <p:sp>
        <p:nvSpPr>
          <p:cNvPr id="121869" name="TextBox 47"/>
          <p:cNvSpPr txBox="1">
            <a:spLocks noChangeArrowheads="1"/>
          </p:cNvSpPr>
          <p:nvPr/>
        </p:nvSpPr>
        <p:spPr bwMode="auto">
          <a:xfrm>
            <a:off x="214313" y="5556250"/>
            <a:ext cx="22145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0000"/>
                </a:solidFill>
              </a:rPr>
              <a:t>Cache1,  </a:t>
            </a:r>
          </a:p>
          <a:p>
            <a:pPr eaLnBrk="1" hangingPunct="1">
              <a:spcBef>
                <a:spcPct val="0"/>
              </a:spcBef>
              <a:buFontTx/>
              <a:buNone/>
            </a:pPr>
            <a:r>
              <a:rPr lang="en-US" altLang="zh-CN" sz="2000">
                <a:solidFill>
                  <a:srgbClr val="000000"/>
                </a:solidFill>
              </a:rPr>
              <a:t> B2:S, 110, 0110</a:t>
            </a:r>
            <a:r>
              <a:rPr lang="en-US" altLang="zh-CN" sz="2000">
                <a:solidFill>
                  <a:srgbClr val="000000"/>
                </a:solidFill>
                <a:sym typeface="Wingdings" panose="05000000000000000000" pitchFamily="2" charset="2"/>
              </a:rPr>
              <a:t></a:t>
            </a:r>
            <a:r>
              <a:rPr lang="en-US" altLang="zh-CN" sz="2000">
                <a:solidFill>
                  <a:srgbClr val="000000"/>
                </a:solidFill>
              </a:rPr>
              <a:t> </a:t>
            </a:r>
          </a:p>
          <a:p>
            <a:pPr eaLnBrk="1" hangingPunct="1">
              <a:spcBef>
                <a:spcPct val="0"/>
              </a:spcBef>
              <a:buFontTx/>
              <a:buNone/>
            </a:pPr>
            <a:r>
              <a:rPr lang="en-US" altLang="zh-CN" sz="2000">
                <a:solidFill>
                  <a:srgbClr val="000000"/>
                </a:solidFill>
              </a:rPr>
              <a:t>       E, 310, 0888 </a:t>
            </a:r>
            <a:endParaRPr lang="zh-CN" altLang="en-US" sz="2000">
              <a:solidFill>
                <a:srgbClr val="000000"/>
              </a:solidFill>
            </a:endParaRPr>
          </a:p>
        </p:txBody>
      </p:sp>
      <p:grpSp>
        <p:nvGrpSpPr>
          <p:cNvPr id="26" name="组合 48"/>
          <p:cNvGrpSpPr>
            <a:grpSpLocks/>
          </p:cNvGrpSpPr>
          <p:nvPr/>
        </p:nvGrpSpPr>
        <p:grpSpPr bwMode="auto">
          <a:xfrm>
            <a:off x="2143125" y="928688"/>
            <a:ext cx="4424363" cy="420687"/>
            <a:chOff x="-1399699" y="2587507"/>
            <a:chExt cx="4153000" cy="828720"/>
          </a:xfrm>
        </p:grpSpPr>
        <p:cxnSp>
          <p:nvCxnSpPr>
            <p:cNvPr id="121872" name="直接箭头连接符 46"/>
            <p:cNvCxnSpPr>
              <a:cxnSpLocks noChangeShapeType="1"/>
            </p:cNvCxnSpPr>
            <p:nvPr/>
          </p:nvCxnSpPr>
          <p:spPr bwMode="auto">
            <a:xfrm flipV="1">
              <a:off x="-1281042" y="3416227"/>
              <a:ext cx="4034343" cy="0"/>
            </a:xfrm>
            <a:prstGeom prst="straightConnector1">
              <a:avLst/>
            </a:prstGeom>
            <a:noFill/>
            <a:ln w="38100" algn="ctr">
              <a:solidFill>
                <a:srgbClr val="92D050"/>
              </a:solidFill>
              <a:round/>
              <a:headEnd/>
              <a:tailEnd type="arrow" w="med" len="med"/>
            </a:ln>
            <a:extLst>
              <a:ext uri="{909E8E84-426E-40DD-AFC4-6F175D3DCCD1}">
                <a14:hiddenFill xmlns:a14="http://schemas.microsoft.com/office/drawing/2010/main">
                  <a:noFill/>
                </a14:hiddenFill>
              </a:ext>
            </a:extLst>
          </p:spPr>
        </p:cxnSp>
        <p:sp>
          <p:nvSpPr>
            <p:cNvPr id="121873" name="TextBox 47"/>
            <p:cNvSpPr txBox="1">
              <a:spLocks noChangeArrowheads="1"/>
            </p:cNvSpPr>
            <p:nvPr/>
          </p:nvSpPr>
          <p:spPr bwMode="auto">
            <a:xfrm>
              <a:off x="-1399699" y="2587507"/>
              <a:ext cx="1311850" cy="7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B050"/>
                  </a:solidFill>
                </a:rPr>
                <a:t>Kickout 110</a:t>
              </a:r>
              <a:endParaRPr lang="zh-CN" altLang="en-US" sz="2000">
                <a:solidFill>
                  <a:srgbClr val="00B050"/>
                </a:solidFill>
              </a:endParaRPr>
            </a:p>
          </p:txBody>
        </p:sp>
      </p:grpSp>
      <p:sp>
        <p:nvSpPr>
          <p:cNvPr id="121871" name="TextBox 47"/>
          <p:cNvSpPr txBox="1">
            <a:spLocks noChangeArrowheads="1"/>
          </p:cNvSpPr>
          <p:nvPr/>
        </p:nvSpPr>
        <p:spPr bwMode="auto">
          <a:xfrm>
            <a:off x="6643688" y="1285875"/>
            <a:ext cx="21367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solidFill>
                  <a:srgbClr val="00B0F0"/>
                </a:solidFill>
              </a:rPr>
              <a:t>M0,</a:t>
            </a:r>
          </a:p>
          <a:p>
            <a:pPr eaLnBrk="1" hangingPunct="1">
              <a:spcBef>
                <a:spcPct val="0"/>
              </a:spcBef>
              <a:buFontTx/>
              <a:buNone/>
            </a:pPr>
            <a:r>
              <a:rPr lang="en-US" altLang="zh-CN" sz="2000">
                <a:solidFill>
                  <a:srgbClr val="00B0F0"/>
                </a:solidFill>
              </a:rPr>
              <a:t> 110,{P1},S,0110</a:t>
            </a:r>
            <a:r>
              <a:rPr lang="en-US" altLang="zh-CN" sz="2000">
                <a:solidFill>
                  <a:srgbClr val="00B0F0"/>
                </a:solidFill>
                <a:sym typeface="Wingdings" panose="05000000000000000000" pitchFamily="2" charset="2"/>
              </a:rPr>
              <a:t></a:t>
            </a:r>
          </a:p>
          <a:p>
            <a:pPr eaLnBrk="1" hangingPunct="1">
              <a:spcBef>
                <a:spcPct val="0"/>
              </a:spcBef>
              <a:buFontTx/>
              <a:buNone/>
            </a:pPr>
            <a:r>
              <a:rPr lang="en-US" altLang="zh-CN" sz="2000" b="1">
                <a:solidFill>
                  <a:srgbClr val="FF0000"/>
                </a:solidFill>
              </a:rPr>
              <a:t> { }, U, </a:t>
            </a:r>
            <a:r>
              <a:rPr lang="en-US" altLang="zh-CN" sz="2000">
                <a:solidFill>
                  <a:srgbClr val="00B0F0"/>
                </a:solidFill>
              </a:rPr>
              <a:t>0110 </a:t>
            </a:r>
            <a:endParaRPr lang="zh-CN" altLang="en-US" sz="200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a:xfrm>
            <a:off x="1582738" y="0"/>
            <a:ext cx="7561262" cy="981075"/>
          </a:xfrm>
        </p:spPr>
        <p:txBody>
          <a:bodyPr lIns="90487" tIns="44450" rIns="90487" bIns="44450"/>
          <a:lstStyle/>
          <a:p>
            <a:pPr eaLnBrk="1" hangingPunct="1"/>
            <a:r>
              <a:rPr lang="en-US" altLang="zh-CN" smtClean="0"/>
              <a:t>Example 1: initial</a:t>
            </a:r>
          </a:p>
        </p:txBody>
      </p:sp>
      <p:sp>
        <p:nvSpPr>
          <p:cNvPr id="122883" name="Rectangle 5"/>
          <p:cNvSpPr>
            <a:spLocks noChangeArrowheads="1"/>
          </p:cNvSpPr>
          <p:nvPr/>
        </p:nvSpPr>
        <p:spPr bwMode="auto">
          <a:xfrm>
            <a:off x="2700338" y="5734050"/>
            <a:ext cx="4283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A1 and A2 map to the same cache block</a:t>
            </a:r>
          </a:p>
        </p:txBody>
      </p:sp>
      <p:grpSp>
        <p:nvGrpSpPr>
          <p:cNvPr id="122884" name="Group 11"/>
          <p:cNvGrpSpPr>
            <a:grpSpLocks/>
          </p:cNvGrpSpPr>
          <p:nvPr/>
        </p:nvGrpSpPr>
        <p:grpSpPr bwMode="auto">
          <a:xfrm>
            <a:off x="2162175" y="1339850"/>
            <a:ext cx="6753225" cy="363538"/>
            <a:chOff x="1415" y="1170"/>
            <a:chExt cx="4254" cy="229"/>
          </a:xfrm>
        </p:grpSpPr>
        <p:sp>
          <p:nvSpPr>
            <p:cNvPr id="122886" name="Rectangle 12"/>
            <p:cNvSpPr>
              <a:spLocks noChangeArrowheads="1"/>
            </p:cNvSpPr>
            <p:nvPr/>
          </p:nvSpPr>
          <p:spPr bwMode="auto">
            <a:xfrm>
              <a:off x="1415"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1</a:t>
              </a:r>
            </a:p>
          </p:txBody>
        </p:sp>
        <p:sp>
          <p:nvSpPr>
            <p:cNvPr id="122887" name="Rectangle 13"/>
            <p:cNvSpPr>
              <a:spLocks noChangeArrowheads="1"/>
            </p:cNvSpPr>
            <p:nvPr/>
          </p:nvSpPr>
          <p:spPr bwMode="auto">
            <a:xfrm>
              <a:off x="2303"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2</a:t>
              </a:r>
            </a:p>
          </p:txBody>
        </p:sp>
        <p:sp>
          <p:nvSpPr>
            <p:cNvPr id="122888" name="Rectangle 14"/>
            <p:cNvSpPr>
              <a:spLocks noChangeArrowheads="1"/>
            </p:cNvSpPr>
            <p:nvPr/>
          </p:nvSpPr>
          <p:spPr bwMode="auto">
            <a:xfrm>
              <a:off x="3251" y="1170"/>
              <a:ext cx="9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Interconnect</a:t>
              </a:r>
            </a:p>
          </p:txBody>
        </p:sp>
        <p:sp>
          <p:nvSpPr>
            <p:cNvPr id="122889" name="Rectangle 15"/>
            <p:cNvSpPr>
              <a:spLocks noChangeArrowheads="1"/>
            </p:cNvSpPr>
            <p:nvPr/>
          </p:nvSpPr>
          <p:spPr bwMode="auto">
            <a:xfrm>
              <a:off x="5003" y="1170"/>
              <a:ext cx="6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Memory</a:t>
              </a:r>
            </a:p>
          </p:txBody>
        </p:sp>
        <p:sp>
          <p:nvSpPr>
            <p:cNvPr id="122890" name="Rectangle 16"/>
            <p:cNvSpPr>
              <a:spLocks noChangeArrowheads="1"/>
            </p:cNvSpPr>
            <p:nvPr/>
          </p:nvSpPr>
          <p:spPr bwMode="auto">
            <a:xfrm>
              <a:off x="4271" y="1170"/>
              <a:ext cx="7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Directory</a:t>
              </a:r>
            </a:p>
          </p:txBody>
        </p:sp>
      </p:grpSp>
      <p:graphicFrame>
        <p:nvGraphicFramePr>
          <p:cNvPr id="122885" name="Object 11"/>
          <p:cNvGraphicFramePr>
            <a:graphicFrameLocks/>
          </p:cNvGraphicFramePr>
          <p:nvPr/>
        </p:nvGraphicFramePr>
        <p:xfrm>
          <a:off x="0" y="1916113"/>
          <a:ext cx="9144000" cy="3600450"/>
        </p:xfrm>
        <a:graphic>
          <a:graphicData uri="http://schemas.openxmlformats.org/presentationml/2006/ole">
            <mc:AlternateContent xmlns:mc="http://schemas.openxmlformats.org/markup-compatibility/2006">
              <mc:Choice xmlns:v="urn:schemas-microsoft-com:vml" Requires="v">
                <p:oleObj spid="_x0000_s122894" name="工作表" r:id="rId4" imgW="8829751" imgH="3848100" progId="Excel.Sheet.8">
                  <p:embed/>
                </p:oleObj>
              </mc:Choice>
              <mc:Fallback>
                <p:oleObj name="工作表" r:id="rId4" imgW="8829751" imgH="3848100" progId="Excel.Sheet.8">
                  <p:embed/>
                  <p:pic>
                    <p:nvPicPr>
                      <p:cNvPr id="0" name="Object 1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16113"/>
                        <a:ext cx="9144000" cy="3600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1582738" y="0"/>
            <a:ext cx="7561262" cy="981075"/>
          </a:xfrm>
        </p:spPr>
        <p:txBody>
          <a:bodyPr lIns="90487" tIns="44450" rIns="90487" bIns="44450"/>
          <a:lstStyle/>
          <a:p>
            <a:pPr eaLnBrk="1" hangingPunct="1"/>
            <a:r>
              <a:rPr lang="en-US" altLang="zh-CN" smtClean="0"/>
              <a:t>Example: P1 write 10 to A1</a:t>
            </a:r>
          </a:p>
        </p:txBody>
      </p:sp>
      <p:sp>
        <p:nvSpPr>
          <p:cNvPr id="124931" name="Rectangle 5"/>
          <p:cNvSpPr>
            <a:spLocks noChangeArrowheads="1"/>
          </p:cNvSpPr>
          <p:nvPr/>
        </p:nvSpPr>
        <p:spPr bwMode="auto">
          <a:xfrm>
            <a:off x="2700338" y="5876925"/>
            <a:ext cx="4283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A1 and A2 map to the same cache block</a:t>
            </a:r>
          </a:p>
        </p:txBody>
      </p:sp>
      <p:grpSp>
        <p:nvGrpSpPr>
          <p:cNvPr id="124932" name="Group 11"/>
          <p:cNvGrpSpPr>
            <a:grpSpLocks/>
          </p:cNvGrpSpPr>
          <p:nvPr/>
        </p:nvGrpSpPr>
        <p:grpSpPr bwMode="auto">
          <a:xfrm>
            <a:off x="2090738" y="1339850"/>
            <a:ext cx="6753225" cy="363538"/>
            <a:chOff x="1415" y="1170"/>
            <a:chExt cx="4254" cy="229"/>
          </a:xfrm>
        </p:grpSpPr>
        <p:sp>
          <p:nvSpPr>
            <p:cNvPr id="124934" name="Rectangle 12"/>
            <p:cNvSpPr>
              <a:spLocks noChangeArrowheads="1"/>
            </p:cNvSpPr>
            <p:nvPr/>
          </p:nvSpPr>
          <p:spPr bwMode="auto">
            <a:xfrm>
              <a:off x="1415"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1</a:t>
              </a:r>
            </a:p>
          </p:txBody>
        </p:sp>
        <p:sp>
          <p:nvSpPr>
            <p:cNvPr id="124935" name="Rectangle 13"/>
            <p:cNvSpPr>
              <a:spLocks noChangeArrowheads="1"/>
            </p:cNvSpPr>
            <p:nvPr/>
          </p:nvSpPr>
          <p:spPr bwMode="auto">
            <a:xfrm>
              <a:off x="2303"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2</a:t>
              </a:r>
            </a:p>
          </p:txBody>
        </p:sp>
        <p:sp>
          <p:nvSpPr>
            <p:cNvPr id="124936" name="Rectangle 14"/>
            <p:cNvSpPr>
              <a:spLocks noChangeArrowheads="1"/>
            </p:cNvSpPr>
            <p:nvPr/>
          </p:nvSpPr>
          <p:spPr bwMode="auto">
            <a:xfrm>
              <a:off x="3251" y="1170"/>
              <a:ext cx="9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Interconnect</a:t>
              </a:r>
            </a:p>
          </p:txBody>
        </p:sp>
        <p:sp>
          <p:nvSpPr>
            <p:cNvPr id="124937" name="Rectangle 15"/>
            <p:cNvSpPr>
              <a:spLocks noChangeArrowheads="1"/>
            </p:cNvSpPr>
            <p:nvPr/>
          </p:nvSpPr>
          <p:spPr bwMode="auto">
            <a:xfrm>
              <a:off x="5003" y="1170"/>
              <a:ext cx="6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Memory</a:t>
              </a:r>
            </a:p>
          </p:txBody>
        </p:sp>
        <p:sp>
          <p:nvSpPr>
            <p:cNvPr id="124938" name="Rectangle 16"/>
            <p:cNvSpPr>
              <a:spLocks noChangeArrowheads="1"/>
            </p:cNvSpPr>
            <p:nvPr/>
          </p:nvSpPr>
          <p:spPr bwMode="auto">
            <a:xfrm>
              <a:off x="4271" y="1170"/>
              <a:ext cx="7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Directory</a:t>
              </a:r>
            </a:p>
          </p:txBody>
        </p:sp>
      </p:grpSp>
      <p:graphicFrame>
        <p:nvGraphicFramePr>
          <p:cNvPr id="124933" name="Object 11"/>
          <p:cNvGraphicFramePr>
            <a:graphicFrameLocks/>
          </p:cNvGraphicFramePr>
          <p:nvPr/>
        </p:nvGraphicFramePr>
        <p:xfrm>
          <a:off x="0" y="1916113"/>
          <a:ext cx="9144000" cy="3600450"/>
        </p:xfrm>
        <a:graphic>
          <a:graphicData uri="http://schemas.openxmlformats.org/presentationml/2006/ole">
            <mc:AlternateContent xmlns:mc="http://schemas.openxmlformats.org/markup-compatibility/2006">
              <mc:Choice xmlns:v="urn:schemas-microsoft-com:vml" Requires="v">
                <p:oleObj spid="_x0000_s124942" name="工作表" r:id="rId4" imgW="8829751" imgH="3848100" progId="Excel.Sheet.8">
                  <p:embed/>
                </p:oleObj>
              </mc:Choice>
              <mc:Fallback>
                <p:oleObj name="工作表" r:id="rId4" imgW="8829751" imgH="3848100" progId="Excel.Sheet.8">
                  <p:embed/>
                  <p:pic>
                    <p:nvPicPr>
                      <p:cNvPr id="0" name="Object 1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16113"/>
                        <a:ext cx="9144000" cy="3600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a:xfrm>
            <a:off x="1582738" y="0"/>
            <a:ext cx="7561262" cy="981075"/>
          </a:xfrm>
        </p:spPr>
        <p:txBody>
          <a:bodyPr lIns="90487" tIns="44450" rIns="90487" bIns="44450"/>
          <a:lstStyle/>
          <a:p>
            <a:pPr eaLnBrk="1" hangingPunct="1"/>
            <a:r>
              <a:rPr lang="en-US" altLang="zh-CN" sz="4000" smtClean="0"/>
              <a:t>Example: </a:t>
            </a:r>
            <a:r>
              <a:rPr lang="en-US" altLang="zh-CN" sz="3600" smtClean="0"/>
              <a:t>P1 read A1, P2 read A1</a:t>
            </a:r>
          </a:p>
        </p:txBody>
      </p:sp>
      <p:graphicFrame>
        <p:nvGraphicFramePr>
          <p:cNvPr id="126979" name="Object 11"/>
          <p:cNvGraphicFramePr>
            <a:graphicFrameLocks noGrp="1"/>
          </p:cNvGraphicFramePr>
          <p:nvPr>
            <p:ph idx="4294967295"/>
          </p:nvPr>
        </p:nvGraphicFramePr>
        <p:xfrm>
          <a:off x="0" y="1773238"/>
          <a:ext cx="9144000" cy="3600450"/>
        </p:xfrm>
        <a:graphic>
          <a:graphicData uri="http://schemas.openxmlformats.org/presentationml/2006/ole">
            <mc:AlternateContent xmlns:mc="http://schemas.openxmlformats.org/markup-compatibility/2006">
              <mc:Choice xmlns:v="urn:schemas-microsoft-com:vml" Requires="v">
                <p:oleObj spid="_x0000_s126990" name="工作表" r:id="rId4" imgW="8829751" imgH="3867302" progId="Excel.Sheet.8">
                  <p:embed/>
                </p:oleObj>
              </mc:Choice>
              <mc:Fallback>
                <p:oleObj name="工作表" r:id="rId4" imgW="8829751" imgH="3867302" progId="Excel.Sheet.8">
                  <p:embed/>
                  <p:pic>
                    <p:nvPicPr>
                      <p:cNvPr id="0" name="Object 1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773238"/>
                        <a:ext cx="9144000" cy="3600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80" name="Rectangle 5"/>
          <p:cNvSpPr>
            <a:spLocks noChangeArrowheads="1"/>
          </p:cNvSpPr>
          <p:nvPr/>
        </p:nvSpPr>
        <p:spPr bwMode="auto">
          <a:xfrm>
            <a:off x="2627313" y="5805488"/>
            <a:ext cx="4283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A1 and A2 map to the same cache block</a:t>
            </a:r>
          </a:p>
        </p:txBody>
      </p:sp>
      <p:grpSp>
        <p:nvGrpSpPr>
          <p:cNvPr id="126981" name="Group 13"/>
          <p:cNvGrpSpPr>
            <a:grpSpLocks/>
          </p:cNvGrpSpPr>
          <p:nvPr/>
        </p:nvGrpSpPr>
        <p:grpSpPr bwMode="auto">
          <a:xfrm>
            <a:off x="2378075" y="1196975"/>
            <a:ext cx="6753225" cy="363538"/>
            <a:chOff x="1415" y="1170"/>
            <a:chExt cx="4254" cy="229"/>
          </a:xfrm>
        </p:grpSpPr>
        <p:sp>
          <p:nvSpPr>
            <p:cNvPr id="126982" name="Rectangle 6"/>
            <p:cNvSpPr>
              <a:spLocks noChangeArrowheads="1"/>
            </p:cNvSpPr>
            <p:nvPr/>
          </p:nvSpPr>
          <p:spPr bwMode="auto">
            <a:xfrm>
              <a:off x="1415"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1</a:t>
              </a:r>
            </a:p>
          </p:txBody>
        </p:sp>
        <p:sp>
          <p:nvSpPr>
            <p:cNvPr id="126983" name="Rectangle 7"/>
            <p:cNvSpPr>
              <a:spLocks noChangeArrowheads="1"/>
            </p:cNvSpPr>
            <p:nvPr/>
          </p:nvSpPr>
          <p:spPr bwMode="auto">
            <a:xfrm>
              <a:off x="2303"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2</a:t>
              </a:r>
            </a:p>
          </p:txBody>
        </p:sp>
        <p:sp>
          <p:nvSpPr>
            <p:cNvPr id="126984" name="Rectangle 8"/>
            <p:cNvSpPr>
              <a:spLocks noChangeArrowheads="1"/>
            </p:cNvSpPr>
            <p:nvPr/>
          </p:nvSpPr>
          <p:spPr bwMode="auto">
            <a:xfrm>
              <a:off x="3251" y="1170"/>
              <a:ext cx="9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Interconnect</a:t>
              </a:r>
            </a:p>
          </p:txBody>
        </p:sp>
        <p:sp>
          <p:nvSpPr>
            <p:cNvPr id="126985" name="Rectangle 9"/>
            <p:cNvSpPr>
              <a:spLocks noChangeArrowheads="1"/>
            </p:cNvSpPr>
            <p:nvPr/>
          </p:nvSpPr>
          <p:spPr bwMode="auto">
            <a:xfrm>
              <a:off x="5003" y="1170"/>
              <a:ext cx="6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Memory</a:t>
              </a:r>
            </a:p>
          </p:txBody>
        </p:sp>
        <p:sp>
          <p:nvSpPr>
            <p:cNvPr id="126986" name="Rectangle 10"/>
            <p:cNvSpPr>
              <a:spLocks noChangeArrowheads="1"/>
            </p:cNvSpPr>
            <p:nvPr/>
          </p:nvSpPr>
          <p:spPr bwMode="auto">
            <a:xfrm>
              <a:off x="4271" y="1170"/>
              <a:ext cx="7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Directory</a:t>
              </a:r>
            </a:p>
          </p:txBody>
        </p:sp>
      </p:grpSp>
    </p:spTree>
  </p:cSld>
  <p:clrMapOvr>
    <a:masterClrMapping/>
  </p:clrMapOvr>
  <p:transition spd="slow">
    <p:pull dir="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idx="4294967295"/>
          </p:nvPr>
        </p:nvSpPr>
        <p:spPr>
          <a:xfrm>
            <a:off x="1582738" y="0"/>
            <a:ext cx="7561262" cy="981075"/>
          </a:xfrm>
        </p:spPr>
        <p:txBody>
          <a:bodyPr lIns="90487" tIns="44450" rIns="90487" bIns="44450"/>
          <a:lstStyle/>
          <a:p>
            <a:pPr eaLnBrk="1" hangingPunct="1"/>
            <a:r>
              <a:rPr lang="en-US" altLang="zh-CN" smtClean="0"/>
              <a:t>Example: P2 write 20 to A1</a:t>
            </a:r>
          </a:p>
        </p:txBody>
      </p:sp>
      <p:sp>
        <p:nvSpPr>
          <p:cNvPr id="129027" name="Rectangle 4"/>
          <p:cNvSpPr>
            <a:spLocks noChangeArrowheads="1"/>
          </p:cNvSpPr>
          <p:nvPr/>
        </p:nvSpPr>
        <p:spPr bwMode="auto">
          <a:xfrm>
            <a:off x="2714625" y="6072188"/>
            <a:ext cx="4283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A1 and A2 map to the same cache block</a:t>
            </a:r>
          </a:p>
        </p:txBody>
      </p:sp>
      <p:graphicFrame>
        <p:nvGraphicFramePr>
          <p:cNvPr id="129028" name="Object 5"/>
          <p:cNvGraphicFramePr>
            <a:graphicFrameLocks/>
          </p:cNvGraphicFramePr>
          <p:nvPr/>
        </p:nvGraphicFramePr>
        <p:xfrm>
          <a:off x="0" y="1920875"/>
          <a:ext cx="9144000" cy="4079875"/>
        </p:xfrm>
        <a:graphic>
          <a:graphicData uri="http://schemas.openxmlformats.org/presentationml/2006/ole">
            <mc:AlternateContent xmlns:mc="http://schemas.openxmlformats.org/markup-compatibility/2006">
              <mc:Choice xmlns:v="urn:schemas-microsoft-com:vml" Requires="v">
                <p:oleObj spid="_x0000_s129041" name="工作表" r:id="rId4" imgW="8829751" imgH="3848100" progId="Excel.Sheet.8">
                  <p:embed/>
                </p:oleObj>
              </mc:Choice>
              <mc:Fallback>
                <p:oleObj name="工作表" r:id="rId4" imgW="8829751" imgH="3848100" progId="Excel.Sheet.8">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20875"/>
                        <a:ext cx="9144000" cy="4079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9029" name="Group 19"/>
          <p:cNvGrpSpPr>
            <a:grpSpLocks/>
          </p:cNvGrpSpPr>
          <p:nvPr/>
        </p:nvGrpSpPr>
        <p:grpSpPr bwMode="auto">
          <a:xfrm>
            <a:off x="2195513" y="1341438"/>
            <a:ext cx="6753225" cy="363537"/>
            <a:chOff x="1415" y="1170"/>
            <a:chExt cx="4254" cy="229"/>
          </a:xfrm>
        </p:grpSpPr>
        <p:sp>
          <p:nvSpPr>
            <p:cNvPr id="129033" name="Rectangle 6"/>
            <p:cNvSpPr>
              <a:spLocks noChangeArrowheads="1"/>
            </p:cNvSpPr>
            <p:nvPr/>
          </p:nvSpPr>
          <p:spPr bwMode="auto">
            <a:xfrm>
              <a:off x="1415"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1</a:t>
              </a:r>
            </a:p>
          </p:txBody>
        </p:sp>
        <p:sp>
          <p:nvSpPr>
            <p:cNvPr id="129034" name="Rectangle 7"/>
            <p:cNvSpPr>
              <a:spLocks noChangeArrowheads="1"/>
            </p:cNvSpPr>
            <p:nvPr/>
          </p:nvSpPr>
          <p:spPr bwMode="auto">
            <a:xfrm>
              <a:off x="2303"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2</a:t>
              </a:r>
            </a:p>
          </p:txBody>
        </p:sp>
        <p:sp>
          <p:nvSpPr>
            <p:cNvPr id="129035" name="Rectangle 8"/>
            <p:cNvSpPr>
              <a:spLocks noChangeArrowheads="1"/>
            </p:cNvSpPr>
            <p:nvPr/>
          </p:nvSpPr>
          <p:spPr bwMode="auto">
            <a:xfrm>
              <a:off x="3251" y="1170"/>
              <a:ext cx="9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Interconnect</a:t>
              </a:r>
            </a:p>
          </p:txBody>
        </p:sp>
        <p:sp>
          <p:nvSpPr>
            <p:cNvPr id="129036" name="Rectangle 9"/>
            <p:cNvSpPr>
              <a:spLocks noChangeArrowheads="1"/>
            </p:cNvSpPr>
            <p:nvPr/>
          </p:nvSpPr>
          <p:spPr bwMode="auto">
            <a:xfrm>
              <a:off x="5003" y="1170"/>
              <a:ext cx="6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Memory</a:t>
              </a:r>
            </a:p>
          </p:txBody>
        </p:sp>
        <p:sp>
          <p:nvSpPr>
            <p:cNvPr id="129037" name="Rectangle 10"/>
            <p:cNvSpPr>
              <a:spLocks noChangeArrowheads="1"/>
            </p:cNvSpPr>
            <p:nvPr/>
          </p:nvSpPr>
          <p:spPr bwMode="auto">
            <a:xfrm>
              <a:off x="4271" y="1170"/>
              <a:ext cx="7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Directory</a:t>
              </a:r>
            </a:p>
          </p:txBody>
        </p:sp>
      </p:grpSp>
      <p:sp>
        <p:nvSpPr>
          <p:cNvPr id="129030" name="Rectangle 11"/>
          <p:cNvSpPr>
            <a:spLocks noChangeArrowheads="1"/>
          </p:cNvSpPr>
          <p:nvPr/>
        </p:nvSpPr>
        <p:spPr bwMode="auto">
          <a:xfrm>
            <a:off x="7618413" y="3484563"/>
            <a:ext cx="41116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i="1" u="sng">
                <a:solidFill>
                  <a:schemeClr val="hlink"/>
                </a:solidFill>
                <a:latin typeface="Arial" panose="020B0604020202020204" pitchFamily="34" charset="0"/>
              </a:rPr>
              <a:t>A1</a:t>
            </a:r>
          </a:p>
        </p:txBody>
      </p:sp>
      <p:sp>
        <p:nvSpPr>
          <p:cNvPr id="129031" name="Rectangle 14"/>
          <p:cNvSpPr>
            <a:spLocks noChangeArrowheads="1"/>
          </p:cNvSpPr>
          <p:nvPr/>
        </p:nvSpPr>
        <p:spPr bwMode="auto">
          <a:xfrm>
            <a:off x="7620000" y="3581400"/>
            <a:ext cx="457200" cy="1524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129032" name="Rectangle 17"/>
          <p:cNvSpPr>
            <a:spLocks noChangeArrowheads="1"/>
          </p:cNvSpPr>
          <p:nvPr/>
        </p:nvSpPr>
        <p:spPr bwMode="auto">
          <a:xfrm>
            <a:off x="8153400" y="4343400"/>
            <a:ext cx="457200" cy="1524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idx="4294967295"/>
          </p:nvPr>
        </p:nvSpPr>
        <p:spPr>
          <a:xfrm>
            <a:off x="1582738" y="0"/>
            <a:ext cx="7561262" cy="981075"/>
          </a:xfrm>
        </p:spPr>
        <p:txBody>
          <a:bodyPr lIns="90487" tIns="44450" rIns="90487" bIns="44450"/>
          <a:lstStyle/>
          <a:p>
            <a:pPr eaLnBrk="1" hangingPunct="1"/>
            <a:r>
              <a:rPr lang="en-US" altLang="zh-CN" smtClean="0"/>
              <a:t>Example: P2 write 40 to A2</a:t>
            </a:r>
          </a:p>
        </p:txBody>
      </p:sp>
      <p:sp>
        <p:nvSpPr>
          <p:cNvPr id="131075" name="Rectangle 3"/>
          <p:cNvSpPr>
            <a:spLocks noChangeArrowheads="1"/>
          </p:cNvSpPr>
          <p:nvPr/>
        </p:nvSpPr>
        <p:spPr bwMode="auto">
          <a:xfrm>
            <a:off x="2643188" y="6000750"/>
            <a:ext cx="4537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A1 and A2 map to the same cache block</a:t>
            </a:r>
          </a:p>
        </p:txBody>
      </p:sp>
      <p:graphicFrame>
        <p:nvGraphicFramePr>
          <p:cNvPr id="131076" name="Object 5"/>
          <p:cNvGraphicFramePr>
            <a:graphicFrameLocks/>
          </p:cNvGraphicFramePr>
          <p:nvPr/>
        </p:nvGraphicFramePr>
        <p:xfrm>
          <a:off x="0" y="1916113"/>
          <a:ext cx="9144000" cy="3941762"/>
        </p:xfrm>
        <a:graphic>
          <a:graphicData uri="http://schemas.openxmlformats.org/presentationml/2006/ole">
            <mc:AlternateContent xmlns:mc="http://schemas.openxmlformats.org/markup-compatibility/2006">
              <mc:Choice xmlns:v="urn:schemas-microsoft-com:vml" Requires="v">
                <p:oleObj spid="_x0000_s131088" name="工作表" r:id="rId4" imgW="8829751" imgH="3848100" progId="Excel.Sheet.8">
                  <p:embed/>
                </p:oleObj>
              </mc:Choice>
              <mc:Fallback>
                <p:oleObj name="工作表" r:id="rId4" imgW="8829751" imgH="3848100" progId="Excel.Sheet.8">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16113"/>
                        <a:ext cx="9144000" cy="39417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1077" name="Group 5"/>
          <p:cNvGrpSpPr>
            <a:grpSpLocks/>
          </p:cNvGrpSpPr>
          <p:nvPr/>
        </p:nvGrpSpPr>
        <p:grpSpPr bwMode="auto">
          <a:xfrm>
            <a:off x="2195513" y="1341438"/>
            <a:ext cx="6753225" cy="363537"/>
            <a:chOff x="1415" y="1170"/>
            <a:chExt cx="4254" cy="229"/>
          </a:xfrm>
        </p:grpSpPr>
        <p:sp>
          <p:nvSpPr>
            <p:cNvPr id="131080" name="Rectangle 6"/>
            <p:cNvSpPr>
              <a:spLocks noChangeArrowheads="1"/>
            </p:cNvSpPr>
            <p:nvPr/>
          </p:nvSpPr>
          <p:spPr bwMode="auto">
            <a:xfrm>
              <a:off x="1415"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1</a:t>
              </a:r>
            </a:p>
          </p:txBody>
        </p:sp>
        <p:sp>
          <p:nvSpPr>
            <p:cNvPr id="131081" name="Rectangle 7"/>
            <p:cNvSpPr>
              <a:spLocks noChangeArrowheads="1"/>
            </p:cNvSpPr>
            <p:nvPr/>
          </p:nvSpPr>
          <p:spPr bwMode="auto">
            <a:xfrm>
              <a:off x="2303" y="117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Processor 2</a:t>
              </a:r>
            </a:p>
          </p:txBody>
        </p:sp>
        <p:sp>
          <p:nvSpPr>
            <p:cNvPr id="131082" name="Rectangle 8"/>
            <p:cNvSpPr>
              <a:spLocks noChangeArrowheads="1"/>
            </p:cNvSpPr>
            <p:nvPr/>
          </p:nvSpPr>
          <p:spPr bwMode="auto">
            <a:xfrm>
              <a:off x="3251" y="1170"/>
              <a:ext cx="9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Interconnect</a:t>
              </a:r>
            </a:p>
          </p:txBody>
        </p:sp>
        <p:sp>
          <p:nvSpPr>
            <p:cNvPr id="131083" name="Rectangle 9"/>
            <p:cNvSpPr>
              <a:spLocks noChangeArrowheads="1"/>
            </p:cNvSpPr>
            <p:nvPr/>
          </p:nvSpPr>
          <p:spPr bwMode="auto">
            <a:xfrm>
              <a:off x="5003" y="1170"/>
              <a:ext cx="6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Memory</a:t>
              </a:r>
            </a:p>
          </p:txBody>
        </p:sp>
        <p:sp>
          <p:nvSpPr>
            <p:cNvPr id="131084" name="Rectangle 10"/>
            <p:cNvSpPr>
              <a:spLocks noChangeArrowheads="1"/>
            </p:cNvSpPr>
            <p:nvPr/>
          </p:nvSpPr>
          <p:spPr bwMode="auto">
            <a:xfrm>
              <a:off x="4271" y="1170"/>
              <a:ext cx="7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Directory</a:t>
              </a:r>
            </a:p>
          </p:txBody>
        </p:sp>
      </p:grpSp>
      <p:sp>
        <p:nvSpPr>
          <p:cNvPr id="131078" name="Rectangle 11"/>
          <p:cNvSpPr>
            <a:spLocks noChangeArrowheads="1"/>
          </p:cNvSpPr>
          <p:nvPr/>
        </p:nvSpPr>
        <p:spPr bwMode="auto">
          <a:xfrm>
            <a:off x="7618413" y="3484563"/>
            <a:ext cx="41116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i="1" u="sng">
                <a:solidFill>
                  <a:schemeClr val="hlink"/>
                </a:solidFill>
                <a:latin typeface="Arial" panose="020B0604020202020204" pitchFamily="34" charset="0"/>
              </a:rPr>
              <a:t>A1</a:t>
            </a:r>
          </a:p>
        </p:txBody>
      </p:sp>
      <p:sp>
        <p:nvSpPr>
          <p:cNvPr id="131079" name="Rectangle 12"/>
          <p:cNvSpPr>
            <a:spLocks noChangeArrowheads="1"/>
          </p:cNvSpPr>
          <p:nvPr/>
        </p:nvSpPr>
        <p:spPr bwMode="auto">
          <a:xfrm>
            <a:off x="7620000" y="3581400"/>
            <a:ext cx="457200" cy="1524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Rot="1" noChangeArrowheads="1"/>
          </p:cNvSpPr>
          <p:nvPr>
            <p:ph type="subTitle" idx="1"/>
          </p:nvPr>
        </p:nvSpPr>
        <p:spPr>
          <a:xfrm>
            <a:off x="395288" y="1628775"/>
            <a:ext cx="4176712" cy="1295400"/>
          </a:xfrm>
        </p:spPr>
        <p:txBody>
          <a:bodyPr/>
          <a:lstStyle/>
          <a:p>
            <a:pPr eaLnBrk="1" hangingPunct="1">
              <a:lnSpc>
                <a:spcPct val="115000"/>
              </a:lnSpc>
            </a:pPr>
            <a:r>
              <a:rPr lang="en-US" altLang="zh-CN" sz="3800" smtClean="0">
                <a:solidFill>
                  <a:srgbClr val="FF0000"/>
                </a:solidFill>
                <a:latin typeface="Comic Sans MS" panose="030F0702030302020204" pitchFamily="66" charset="0"/>
              </a:rPr>
              <a:t>Implementation of Directory-base Coherence</a:t>
            </a:r>
          </a:p>
        </p:txBody>
      </p:sp>
    </p:spTree>
  </p:cSld>
  <p:clrMapOvr>
    <a:masterClrMapping/>
  </p:clrMapOvr>
  <p:transition spd="slow">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pPr eaLnBrk="1" hangingPunct="1"/>
            <a:r>
              <a:rPr lang="en-US" altLang="zh-CN" sz="4000" smtClean="0"/>
              <a:t>Cache incoherence due to write</a:t>
            </a:r>
          </a:p>
        </p:txBody>
      </p:sp>
      <p:pic>
        <p:nvPicPr>
          <p:cNvPr id="3789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3528" y="1124744"/>
            <a:ext cx="8429625" cy="4759325"/>
          </a:xfrm>
        </p:spPr>
      </p:pic>
      <p:sp>
        <p:nvSpPr>
          <p:cNvPr id="37892" name="Oval 4"/>
          <p:cNvSpPr>
            <a:spLocks noChangeArrowheads="1"/>
          </p:cNvSpPr>
          <p:nvPr/>
        </p:nvSpPr>
        <p:spPr bwMode="auto">
          <a:xfrm>
            <a:off x="4578890" y="3810879"/>
            <a:ext cx="936625" cy="215701"/>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7893" name="Oval 5"/>
          <p:cNvSpPr>
            <a:spLocks noChangeArrowheads="1"/>
          </p:cNvSpPr>
          <p:nvPr/>
        </p:nvSpPr>
        <p:spPr bwMode="auto">
          <a:xfrm>
            <a:off x="5796136" y="4221089"/>
            <a:ext cx="936625" cy="216024"/>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4400">
              <a:solidFill>
                <a:schemeClr val="tx2"/>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rrowheads="1"/>
          </p:cNvSpPr>
          <p:nvPr>
            <p:ph type="title"/>
          </p:nvPr>
        </p:nvSpPr>
        <p:spPr/>
        <p:txBody>
          <a:bodyPr/>
          <a:lstStyle/>
          <a:p>
            <a:pPr eaLnBrk="1" hangingPunct="1"/>
            <a:r>
              <a:rPr lang="en-US" altLang="zh-CN" dirty="0" smtClean="0">
                <a:solidFill>
                  <a:schemeClr val="bg1">
                    <a:lumMod val="75000"/>
                  </a:schemeClr>
                </a:solidFill>
              </a:rPr>
              <a:t>Implementation </a:t>
            </a:r>
            <a:r>
              <a:rPr lang="en-US" altLang="zh-CN" dirty="0" smtClean="0">
                <a:solidFill>
                  <a:schemeClr val="bg1">
                    <a:lumMod val="75000"/>
                  </a:schemeClr>
                </a:solidFill>
              </a:rPr>
              <a:t>issues  </a:t>
            </a:r>
            <a:endParaRPr lang="en-US" altLang="zh-CN" dirty="0" smtClean="0">
              <a:solidFill>
                <a:schemeClr val="bg1">
                  <a:lumMod val="75000"/>
                </a:schemeClr>
              </a:solidFill>
            </a:endParaRPr>
          </a:p>
        </p:txBody>
      </p:sp>
      <p:sp>
        <p:nvSpPr>
          <p:cNvPr id="134147" name="Rectangle 3"/>
          <p:cNvSpPr>
            <a:spLocks noGrp="1" noRot="1" noChangeArrowheads="1"/>
          </p:cNvSpPr>
          <p:nvPr>
            <p:ph idx="1"/>
          </p:nvPr>
        </p:nvSpPr>
        <p:spPr>
          <a:xfrm>
            <a:off x="468313" y="1844675"/>
            <a:ext cx="8261350" cy="4251325"/>
          </a:xfrm>
        </p:spPr>
        <p:txBody>
          <a:bodyPr/>
          <a:lstStyle/>
          <a:p>
            <a:pPr eaLnBrk="1" hangingPunct="1"/>
            <a:r>
              <a:rPr lang="en-US" altLang="zh-CN" dirty="0" err="1" smtClean="0"/>
              <a:t>Nonatomic</a:t>
            </a:r>
            <a:r>
              <a:rPr lang="en-US" altLang="zh-CN" dirty="0" smtClean="0"/>
              <a:t> operations</a:t>
            </a:r>
          </a:p>
          <a:p>
            <a:pPr eaLnBrk="1" hangingPunct="1"/>
            <a:r>
              <a:rPr lang="en-US" altLang="zh-CN" dirty="0" smtClean="0"/>
              <a:t>Write serialization</a:t>
            </a:r>
          </a:p>
          <a:p>
            <a:pPr eaLnBrk="1" hangingPunct="1"/>
            <a:endParaRPr lang="en-US" altLang="zh-CN" dirty="0" smtClean="0"/>
          </a:p>
          <a:p>
            <a:pPr eaLnBrk="1" hangingPunct="1"/>
            <a:r>
              <a:rPr lang="en-US" altLang="zh-CN" dirty="0" smtClean="0"/>
              <a:t>Without Broadcast </a:t>
            </a:r>
          </a:p>
        </p:txBody>
      </p:sp>
    </p:spTree>
  </p:cSld>
  <p:clrMapOvr>
    <a:masterClrMapping/>
  </p:clrMapOvr>
  <p:transition spd="slow">
    <p:pull dir="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rrowheads="1"/>
          </p:cNvSpPr>
          <p:nvPr>
            <p:ph type="title"/>
          </p:nvPr>
        </p:nvSpPr>
        <p:spPr/>
        <p:txBody>
          <a:bodyPr/>
          <a:lstStyle/>
          <a:p>
            <a:pPr eaLnBrk="1" hangingPunct="1"/>
            <a:r>
              <a:rPr lang="en-US" altLang="zh-CN" sz="3200" smtClean="0"/>
              <a:t>Assumptions for implementation simplicity</a:t>
            </a:r>
          </a:p>
        </p:txBody>
      </p:sp>
      <p:sp>
        <p:nvSpPr>
          <p:cNvPr id="135171" name="Rectangle 3"/>
          <p:cNvSpPr>
            <a:spLocks noGrp="1" noRot="1" noChangeArrowheads="1"/>
          </p:cNvSpPr>
          <p:nvPr>
            <p:ph idx="1"/>
          </p:nvPr>
        </p:nvSpPr>
        <p:spPr>
          <a:xfrm>
            <a:off x="539750" y="1341438"/>
            <a:ext cx="8280400" cy="4824412"/>
          </a:xfrm>
        </p:spPr>
        <p:txBody>
          <a:bodyPr/>
          <a:lstStyle/>
          <a:p>
            <a:pPr eaLnBrk="1" hangingPunct="1">
              <a:lnSpc>
                <a:spcPct val="90000"/>
              </a:lnSpc>
            </a:pPr>
            <a:r>
              <a:rPr lang="en-US" altLang="zh-CN" sz="2800" smtClean="0"/>
              <a:t>Network provides </a:t>
            </a:r>
            <a:r>
              <a:rPr lang="en-US" altLang="zh-CN" sz="2800" smtClean="0">
                <a:solidFill>
                  <a:srgbClr val="3333FF"/>
                </a:solidFill>
              </a:rPr>
              <a:t>point-to-point in-order delivery</a:t>
            </a:r>
            <a:r>
              <a:rPr lang="en-US" altLang="zh-CN" sz="2800" smtClean="0"/>
              <a:t> of message</a:t>
            </a:r>
          </a:p>
          <a:p>
            <a:pPr eaLnBrk="1" hangingPunct="1">
              <a:lnSpc>
                <a:spcPct val="90000"/>
              </a:lnSpc>
            </a:pPr>
            <a:r>
              <a:rPr lang="en-US" altLang="zh-CN" sz="2800" smtClean="0"/>
              <a:t>Network has </a:t>
            </a:r>
            <a:r>
              <a:rPr lang="en-US" altLang="zh-CN" sz="2800" smtClean="0">
                <a:solidFill>
                  <a:srgbClr val="3333FF"/>
                </a:solidFill>
              </a:rPr>
              <a:t>unlimited buffering</a:t>
            </a:r>
            <a:r>
              <a:rPr lang="en-US" altLang="zh-CN" sz="2800" smtClean="0"/>
              <a:t> </a:t>
            </a:r>
          </a:p>
          <a:p>
            <a:pPr eaLnBrk="1" hangingPunct="1">
              <a:lnSpc>
                <a:spcPct val="90000"/>
              </a:lnSpc>
            </a:pPr>
            <a:r>
              <a:rPr lang="en-US" altLang="zh-CN" sz="2800" smtClean="0"/>
              <a:t>Network delivers all messages within a </a:t>
            </a:r>
            <a:r>
              <a:rPr lang="en-US" altLang="zh-CN" sz="2800" smtClean="0">
                <a:solidFill>
                  <a:srgbClr val="3333FF"/>
                </a:solidFill>
              </a:rPr>
              <a:t>finite time</a:t>
            </a:r>
            <a:r>
              <a:rPr lang="en-US" altLang="zh-CN" sz="2800" smtClean="0"/>
              <a:t>. </a:t>
            </a:r>
          </a:p>
          <a:p>
            <a:pPr eaLnBrk="1" hangingPunct="1">
              <a:lnSpc>
                <a:spcPct val="90000"/>
              </a:lnSpc>
            </a:pPr>
            <a:r>
              <a:rPr lang="en-US" altLang="zh-CN" sz="2800" smtClean="0"/>
              <a:t>Coherence controller is </a:t>
            </a:r>
            <a:r>
              <a:rPr lang="en-US" altLang="zh-CN" sz="2800" smtClean="0">
                <a:solidFill>
                  <a:srgbClr val="0000FF"/>
                </a:solidFill>
              </a:rPr>
              <a:t>duplicated</a:t>
            </a:r>
            <a:r>
              <a:rPr lang="en-US" altLang="zh-CN" sz="2800" smtClean="0"/>
              <a:t> for each cache block.</a:t>
            </a:r>
          </a:p>
          <a:p>
            <a:pPr eaLnBrk="1" hangingPunct="1">
              <a:lnSpc>
                <a:spcPct val="90000"/>
              </a:lnSpc>
            </a:pPr>
            <a:r>
              <a:rPr lang="en-US" altLang="zh-CN" sz="2800" smtClean="0"/>
              <a:t>A transition only completes when a message has been transmitted and a data value reply received.</a:t>
            </a:r>
          </a:p>
          <a:p>
            <a:pPr lvl="1" eaLnBrk="1" hangingPunct="1">
              <a:lnSpc>
                <a:spcPct val="90000"/>
              </a:lnSpc>
            </a:pPr>
            <a:r>
              <a:rPr lang="en-US" altLang="zh-CN" sz="2400" smtClean="0"/>
              <a:t>Omit the pending status</a:t>
            </a:r>
          </a:p>
          <a:p>
            <a:pPr eaLnBrk="1" hangingPunct="1">
              <a:lnSpc>
                <a:spcPct val="90000"/>
              </a:lnSpc>
            </a:pPr>
            <a:r>
              <a:rPr lang="en-US" altLang="zh-CN" sz="2800" smtClean="0"/>
              <a:t>Outgoing message can be transmitted before the next incoming message is accepted.</a:t>
            </a:r>
          </a:p>
        </p:txBody>
      </p:sp>
    </p:spTree>
  </p:cSld>
  <p:clrMapOvr>
    <a:masterClrMapping/>
  </p:clrMapOvr>
  <p:transition spd="slow">
    <p:pull dir="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rrowheads="1"/>
          </p:cNvSpPr>
          <p:nvPr>
            <p:ph type="title"/>
          </p:nvPr>
        </p:nvSpPr>
        <p:spPr>
          <a:xfrm>
            <a:off x="323850" y="0"/>
            <a:ext cx="8621713" cy="936625"/>
          </a:xfrm>
        </p:spPr>
        <p:txBody>
          <a:bodyPr/>
          <a:lstStyle/>
          <a:p>
            <a:pPr eaLnBrk="1" hangingPunct="1"/>
            <a:r>
              <a:rPr lang="en-US" altLang="zh-CN" smtClean="0"/>
              <a:t>    Deadlock example</a:t>
            </a:r>
          </a:p>
        </p:txBody>
      </p:sp>
      <p:sp>
        <p:nvSpPr>
          <p:cNvPr id="136195" name="Rectangle 3"/>
          <p:cNvSpPr>
            <a:spLocks noGrp="1" noRot="1" noChangeArrowheads="1"/>
          </p:cNvSpPr>
          <p:nvPr>
            <p:ph idx="1"/>
          </p:nvPr>
        </p:nvSpPr>
        <p:spPr>
          <a:xfrm>
            <a:off x="468313" y="981075"/>
            <a:ext cx="8261350" cy="1801813"/>
          </a:xfrm>
        </p:spPr>
        <p:txBody>
          <a:bodyPr/>
          <a:lstStyle/>
          <a:p>
            <a:pPr eaLnBrk="1" hangingPunct="1"/>
            <a:r>
              <a:rPr lang="en-US" altLang="zh-CN" sz="2800" smtClean="0"/>
              <a:t>Assume P1 and P2 each have exclusive copies of cache blocks X1 and X2 that have different home directories.</a:t>
            </a:r>
          </a:p>
          <a:p>
            <a:pPr eaLnBrk="1" hangingPunct="1"/>
            <a:endParaRPr lang="en-US" altLang="zh-CN" sz="2800" smtClean="0"/>
          </a:p>
        </p:txBody>
      </p:sp>
      <p:pic>
        <p:nvPicPr>
          <p:cNvPr id="136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6838"/>
            <a:ext cx="91440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6197" name="Text Box 5"/>
          <p:cNvSpPr txBox="1">
            <a:spLocks noChangeArrowheads="1"/>
          </p:cNvSpPr>
          <p:nvPr/>
        </p:nvSpPr>
        <p:spPr bwMode="auto">
          <a:xfrm>
            <a:off x="250825" y="5727700"/>
            <a:ext cx="864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r>
              <a:rPr kumimoji="1" lang="en-US" altLang="zh-CN" sz="2400" b="1">
                <a:solidFill>
                  <a:srgbClr val="FF3300"/>
                </a:solidFill>
                <a:latin typeface="Arial" panose="020B0604020202020204" pitchFamily="34" charset="0"/>
              </a:rPr>
              <a:t>Resolve:  </a:t>
            </a:r>
            <a:r>
              <a:rPr kumimoji="1" lang="en-US" altLang="zh-CN" sz="2400" b="1">
                <a:solidFill>
                  <a:srgbClr val="3333FF"/>
                </a:solidFill>
                <a:latin typeface="Arial" panose="020B0604020202020204" pitchFamily="34" charset="0"/>
              </a:rPr>
              <a:t>duplicate coherence controller for each block</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0" y="209550"/>
            <a:ext cx="8172450" cy="533400"/>
          </a:xfrm>
        </p:spPr>
        <p:txBody>
          <a:bodyPr lIns="90487" tIns="44450" rIns="90487" bIns="44450"/>
          <a:lstStyle/>
          <a:p>
            <a:pPr eaLnBrk="1" hangingPunct="1"/>
            <a:r>
              <a:rPr lang="en-US" altLang="zh-CN" u="sng" smtClean="0"/>
              <a:t>CPU </a:t>
            </a:r>
            <a:r>
              <a:rPr lang="en-US" altLang="zh-CN" smtClean="0"/>
              <a:t>-Cache State Machine</a:t>
            </a:r>
          </a:p>
        </p:txBody>
      </p:sp>
      <p:sp>
        <p:nvSpPr>
          <p:cNvPr id="137219" name="Rectangle 3"/>
          <p:cNvSpPr>
            <a:spLocks noGrp="1" noChangeArrowheads="1"/>
          </p:cNvSpPr>
          <p:nvPr>
            <p:ph type="body" idx="4294967295"/>
          </p:nvPr>
        </p:nvSpPr>
        <p:spPr>
          <a:xfrm>
            <a:off x="0" y="1085850"/>
            <a:ext cx="3619500" cy="971550"/>
          </a:xfrm>
          <a:prstGeom prst="rect">
            <a:avLst/>
          </a:prstGeom>
        </p:spPr>
        <p:txBody>
          <a:bodyPr lIns="90487" tIns="44450" rIns="90487" bIns="44450"/>
          <a:lstStyle/>
          <a:p>
            <a:pPr eaLnBrk="1" hangingPunct="1">
              <a:lnSpc>
                <a:spcPct val="90000"/>
              </a:lnSpc>
            </a:pPr>
            <a:r>
              <a:rPr lang="en-US" altLang="zh-CN" sz="2000" smtClean="0"/>
              <a:t>State</a:t>
            </a:r>
            <a:r>
              <a:rPr lang="en-US" altLang="zh-CN" sz="2000" smtClean="0">
                <a:solidFill>
                  <a:srgbClr val="FF0000"/>
                </a:solidFill>
              </a:rPr>
              <a:t> machine</a:t>
            </a:r>
            <a:br>
              <a:rPr lang="en-US" altLang="zh-CN" sz="2000" smtClean="0">
                <a:solidFill>
                  <a:srgbClr val="FF0000"/>
                </a:solidFill>
              </a:rPr>
            </a:br>
            <a:r>
              <a:rPr lang="en-US" altLang="zh-CN" sz="2000" smtClean="0">
                <a:solidFill>
                  <a:srgbClr val="FF0000"/>
                </a:solidFill>
              </a:rPr>
              <a:t>for </a:t>
            </a:r>
            <a:r>
              <a:rPr lang="en-US" altLang="zh-CN" sz="2000" i="1" u="sng" smtClean="0">
                <a:solidFill>
                  <a:srgbClr val="FF0000"/>
                </a:solidFill>
              </a:rPr>
              <a:t>CPU </a:t>
            </a:r>
            <a:r>
              <a:rPr lang="en-US" altLang="zh-CN" sz="2000" i="1" u="sng" smtClean="0">
                <a:solidFill>
                  <a:schemeClr val="accent1"/>
                </a:solidFill>
              </a:rPr>
              <a:t> </a:t>
            </a:r>
            <a:r>
              <a:rPr lang="en-US" altLang="zh-CN" sz="2000" smtClean="0"/>
              <a:t>requests</a:t>
            </a:r>
            <a:br>
              <a:rPr lang="en-US" altLang="zh-CN" sz="2000" smtClean="0"/>
            </a:br>
            <a:r>
              <a:rPr lang="en-US" altLang="zh-CN" sz="2000" smtClean="0"/>
              <a:t>for each </a:t>
            </a:r>
            <a:br>
              <a:rPr lang="en-US" altLang="zh-CN" sz="2000" smtClean="0"/>
            </a:br>
            <a:r>
              <a:rPr lang="en-US" altLang="zh-CN" sz="2000" u="sng" smtClean="0">
                <a:solidFill>
                  <a:srgbClr val="FF0000"/>
                </a:solidFill>
              </a:rPr>
              <a:t>memory block</a:t>
            </a:r>
          </a:p>
          <a:p>
            <a:pPr eaLnBrk="1" hangingPunct="1">
              <a:lnSpc>
                <a:spcPct val="90000"/>
              </a:lnSpc>
            </a:pPr>
            <a:r>
              <a:rPr lang="en-US" altLang="zh-CN" sz="2000" smtClean="0"/>
              <a:t>Invalid state</a:t>
            </a:r>
            <a:br>
              <a:rPr lang="en-US" altLang="zh-CN" sz="2000" smtClean="0"/>
            </a:br>
            <a:r>
              <a:rPr lang="en-US" altLang="zh-CN" sz="2000" smtClean="0"/>
              <a:t>if in </a:t>
            </a:r>
            <a:br>
              <a:rPr lang="en-US" altLang="zh-CN" sz="2000" smtClean="0"/>
            </a:br>
            <a:r>
              <a:rPr lang="en-US" altLang="zh-CN" sz="2000" smtClean="0"/>
              <a:t>memory</a:t>
            </a:r>
          </a:p>
        </p:txBody>
      </p:sp>
      <p:sp>
        <p:nvSpPr>
          <p:cNvPr id="137220"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137221" name="Rectangle 4"/>
          <p:cNvSpPr>
            <a:spLocks noChangeArrowheads="1"/>
          </p:cNvSpPr>
          <p:nvPr/>
        </p:nvSpPr>
        <p:spPr bwMode="auto">
          <a:xfrm>
            <a:off x="1304925" y="3429000"/>
            <a:ext cx="19208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lang="en-US" altLang="zh-CN" sz="1800" b="1">
                <a:solidFill>
                  <a:srgbClr val="FF0000"/>
                </a:solidFill>
                <a:latin typeface="Arial" panose="020B0604020202020204" pitchFamily="34" charset="0"/>
              </a:rPr>
              <a:t>Fetch/Invalidate</a:t>
            </a:r>
          </a:p>
          <a:p>
            <a:pPr algn="r">
              <a:spcBef>
                <a:spcPct val="0"/>
              </a:spcBef>
              <a:buClrTx/>
              <a:buSzTx/>
              <a:buFontTx/>
              <a:buNone/>
            </a:pPr>
            <a:r>
              <a:rPr lang="en-US" altLang="zh-CN" sz="1800" b="1">
                <a:solidFill>
                  <a:srgbClr val="008000"/>
                </a:solidFill>
                <a:latin typeface="Arial" panose="020B0604020202020204" pitchFamily="34" charset="0"/>
              </a:rPr>
              <a:t>Data Write Back</a:t>
            </a:r>
          </a:p>
        </p:txBody>
      </p:sp>
      <p:sp>
        <p:nvSpPr>
          <p:cNvPr id="137222" name="Rectangle 5"/>
          <p:cNvSpPr>
            <a:spLocks noChangeArrowheads="1"/>
          </p:cNvSpPr>
          <p:nvPr/>
        </p:nvSpPr>
        <p:spPr bwMode="auto">
          <a:xfrm>
            <a:off x="4003675" y="1395413"/>
            <a:ext cx="227330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FF0000"/>
                </a:solidFill>
                <a:latin typeface="Arial" panose="020B0604020202020204" pitchFamily="34" charset="0"/>
              </a:rPr>
              <a:t>Invalidate</a:t>
            </a:r>
            <a:r>
              <a:rPr lang="en-US" altLang="zh-CN" sz="1800" b="1">
                <a:solidFill>
                  <a:schemeClr val="hlink"/>
                </a:solidFill>
                <a:latin typeface="Arial" panose="020B0604020202020204" pitchFamily="34" charset="0"/>
              </a:rPr>
              <a:t/>
            </a:r>
            <a:br>
              <a:rPr lang="en-US" altLang="zh-CN" sz="1800" b="1">
                <a:solidFill>
                  <a:schemeClr val="hlink"/>
                </a:solidFill>
                <a:latin typeface="Arial" panose="020B0604020202020204" pitchFamily="34" charset="0"/>
              </a:rPr>
            </a:br>
            <a:endParaRPr lang="en-US" altLang="zh-CN" sz="1800" b="1">
              <a:solidFill>
                <a:schemeClr val="accent1"/>
              </a:solidFill>
              <a:latin typeface="Arial" panose="020B0604020202020204" pitchFamily="34" charset="0"/>
            </a:endParaRPr>
          </a:p>
        </p:txBody>
      </p:sp>
      <p:sp>
        <p:nvSpPr>
          <p:cNvPr id="137223" name="Rectangle 6"/>
          <p:cNvSpPr>
            <a:spLocks noChangeArrowheads="1"/>
          </p:cNvSpPr>
          <p:nvPr/>
        </p:nvSpPr>
        <p:spPr bwMode="auto">
          <a:xfrm>
            <a:off x="2271713" y="1023938"/>
            <a:ext cx="6350" cy="6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137224" name="Rectangle 7"/>
          <p:cNvSpPr>
            <a:spLocks noChangeArrowheads="1"/>
          </p:cNvSpPr>
          <p:nvPr/>
        </p:nvSpPr>
        <p:spPr bwMode="auto">
          <a:xfrm>
            <a:off x="2974975" y="1833563"/>
            <a:ext cx="841375" cy="3635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a:latin typeface="Arial" panose="020B0604020202020204" pitchFamily="34" charset="0"/>
              </a:rPr>
              <a:t>Invalid</a:t>
            </a:r>
          </a:p>
        </p:txBody>
      </p:sp>
      <p:sp>
        <p:nvSpPr>
          <p:cNvPr id="137225" name="Rectangle 8"/>
          <p:cNvSpPr>
            <a:spLocks noChangeArrowheads="1"/>
          </p:cNvSpPr>
          <p:nvPr/>
        </p:nvSpPr>
        <p:spPr bwMode="auto">
          <a:xfrm>
            <a:off x="6213475" y="1662113"/>
            <a:ext cx="1301750"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Shared</a:t>
            </a:r>
          </a:p>
          <a:p>
            <a:pPr algn="ctr">
              <a:spcBef>
                <a:spcPct val="0"/>
              </a:spcBef>
              <a:buClrTx/>
              <a:buSzTx/>
              <a:buFontTx/>
              <a:buNone/>
            </a:pPr>
            <a:r>
              <a:rPr lang="en-US" altLang="zh-CN" sz="1800">
                <a:latin typeface="Arial" panose="020B0604020202020204" pitchFamily="34" charset="0"/>
              </a:rPr>
              <a:t>(read/only)</a:t>
            </a:r>
          </a:p>
        </p:txBody>
      </p:sp>
      <p:sp>
        <p:nvSpPr>
          <p:cNvPr id="137226" name="Rectangle 9"/>
          <p:cNvSpPr>
            <a:spLocks noChangeArrowheads="1"/>
          </p:cNvSpPr>
          <p:nvPr/>
        </p:nvSpPr>
        <p:spPr bwMode="auto">
          <a:xfrm>
            <a:off x="2800350" y="5033963"/>
            <a:ext cx="1285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Exclusive</a:t>
            </a:r>
          </a:p>
          <a:p>
            <a:pPr algn="ctr">
              <a:spcBef>
                <a:spcPct val="0"/>
              </a:spcBef>
              <a:buClrTx/>
              <a:buSzTx/>
              <a:buFontTx/>
              <a:buNone/>
            </a:pPr>
            <a:r>
              <a:rPr lang="en-US" altLang="zh-CN" sz="1800">
                <a:latin typeface="Arial" panose="020B0604020202020204" pitchFamily="34" charset="0"/>
              </a:rPr>
              <a:t>(read/writ)</a:t>
            </a:r>
          </a:p>
        </p:txBody>
      </p:sp>
      <p:sp>
        <p:nvSpPr>
          <p:cNvPr id="137227" name="Rectangle 10"/>
          <p:cNvSpPr>
            <a:spLocks noChangeArrowheads="1"/>
          </p:cNvSpPr>
          <p:nvPr/>
        </p:nvSpPr>
        <p:spPr bwMode="auto">
          <a:xfrm>
            <a:off x="4194175" y="2062163"/>
            <a:ext cx="1285875" cy="363537"/>
          </a:xfrm>
          <a:prstGeom prst="rect">
            <a:avLst/>
          </a:prstGeom>
          <a:solidFill>
            <a:schemeClr val="bg1"/>
          </a:solidFill>
          <a:ln w="12700">
            <a:noFill/>
            <a:miter lim="800000"/>
            <a:headEnd/>
            <a:tailEnd/>
          </a:ln>
        </p:spPr>
        <p:txBody>
          <a:bodyPr wrap="none" lIns="90487" tIns="44450" rIns="90487" bIns="44450">
            <a:spAutoFit/>
          </a:bodyPr>
          <a:lstStyle/>
          <a:p>
            <a:pPr>
              <a:defRPr/>
            </a:pPr>
            <a:r>
              <a:rPr lang="en-US" altLang="zh-CN" sz="1800" b="1" dirty="0">
                <a:solidFill>
                  <a:schemeClr val="tx2">
                    <a:lumMod val="60000"/>
                    <a:lumOff val="40000"/>
                  </a:schemeClr>
                </a:solidFill>
              </a:rPr>
              <a:t>CPU Read</a:t>
            </a:r>
          </a:p>
        </p:txBody>
      </p:sp>
      <p:sp>
        <p:nvSpPr>
          <p:cNvPr id="137228" name="Rectangle 11"/>
          <p:cNvSpPr>
            <a:spLocks noChangeArrowheads="1"/>
          </p:cNvSpPr>
          <p:nvPr/>
        </p:nvSpPr>
        <p:spPr bwMode="auto">
          <a:xfrm>
            <a:off x="7218363" y="466725"/>
            <a:ext cx="1641475" cy="3762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 hit</a:t>
            </a:r>
          </a:p>
        </p:txBody>
      </p:sp>
      <p:sp>
        <p:nvSpPr>
          <p:cNvPr id="137229" name="Rectangle 12"/>
          <p:cNvSpPr>
            <a:spLocks noChangeArrowheads="1"/>
          </p:cNvSpPr>
          <p:nvPr/>
        </p:nvSpPr>
        <p:spPr bwMode="auto">
          <a:xfrm>
            <a:off x="4213225" y="2347913"/>
            <a:ext cx="1933575" cy="3635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B0604020202020204" pitchFamily="34" charset="0"/>
              </a:rPr>
              <a:t>Send Read Miss</a:t>
            </a:r>
          </a:p>
        </p:txBody>
      </p:sp>
      <p:sp>
        <p:nvSpPr>
          <p:cNvPr id="137230" name="Rectangle 13"/>
          <p:cNvSpPr>
            <a:spLocks noChangeArrowheads="1"/>
          </p:cNvSpPr>
          <p:nvPr/>
        </p:nvSpPr>
        <p:spPr bwMode="auto">
          <a:xfrm>
            <a:off x="3375025" y="2957513"/>
            <a:ext cx="200977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Write:</a:t>
            </a:r>
            <a:r>
              <a:rPr lang="en-US" altLang="zh-CN" sz="1800" b="1">
                <a:latin typeface="Arial" panose="020B0604020202020204" pitchFamily="34" charset="0"/>
              </a:rPr>
              <a:t> </a:t>
            </a:r>
            <a:br>
              <a:rPr lang="en-US" altLang="zh-CN" sz="1800" b="1">
                <a:latin typeface="Arial" panose="020B0604020202020204" pitchFamily="34" charset="0"/>
              </a:rPr>
            </a:br>
            <a:r>
              <a:rPr lang="en-US" altLang="zh-CN" sz="1800" b="1">
                <a:latin typeface="Arial" panose="020B0604020202020204" pitchFamily="34" charset="0"/>
              </a:rPr>
              <a:t>Send Write Miss </a:t>
            </a:r>
          </a:p>
          <a:p>
            <a:pPr>
              <a:spcBef>
                <a:spcPct val="0"/>
              </a:spcBef>
              <a:buClrTx/>
              <a:buSzTx/>
              <a:buFontTx/>
              <a:buNone/>
            </a:pPr>
            <a:r>
              <a:rPr lang="en-US" altLang="zh-CN" sz="1800" b="1">
                <a:latin typeface="Arial" panose="020B0604020202020204" pitchFamily="34" charset="0"/>
              </a:rPr>
              <a:t>to h.d.</a:t>
            </a:r>
          </a:p>
        </p:txBody>
      </p:sp>
      <p:sp>
        <p:nvSpPr>
          <p:cNvPr id="137231" name="Rectangle 14"/>
          <p:cNvSpPr>
            <a:spLocks noChangeArrowheads="1"/>
          </p:cNvSpPr>
          <p:nvPr/>
        </p:nvSpPr>
        <p:spPr bwMode="auto">
          <a:xfrm>
            <a:off x="5915025" y="2973388"/>
            <a:ext cx="32289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Write hit</a:t>
            </a:r>
            <a:r>
              <a:rPr lang="en-US" altLang="zh-CN" sz="1800" b="1">
                <a:solidFill>
                  <a:schemeClr val="hlink"/>
                </a:solidFill>
                <a:latin typeface="Arial" panose="020B0604020202020204" pitchFamily="34" charset="0"/>
              </a:rPr>
              <a:t>:</a:t>
            </a:r>
            <a:r>
              <a:rPr lang="en-US" altLang="zh-CN" sz="1800" b="1">
                <a:latin typeface="Arial" panose="020B0604020202020204" pitchFamily="34" charset="0"/>
              </a:rPr>
              <a:t>Send </a:t>
            </a:r>
            <a:br>
              <a:rPr lang="en-US" altLang="zh-CN" sz="1800" b="1">
                <a:latin typeface="Arial" panose="020B0604020202020204" pitchFamily="34" charset="0"/>
              </a:rPr>
            </a:br>
            <a:r>
              <a:rPr lang="en-US" altLang="zh-CN" sz="1800" b="1">
                <a:latin typeface="Arial" panose="020B0604020202020204" pitchFamily="34" charset="0"/>
              </a:rPr>
              <a:t>invalidate to home directory</a:t>
            </a:r>
          </a:p>
        </p:txBody>
      </p:sp>
      <p:sp>
        <p:nvSpPr>
          <p:cNvPr id="137232" name="Rectangle 15"/>
          <p:cNvSpPr>
            <a:spLocks noChangeArrowheads="1"/>
          </p:cNvSpPr>
          <p:nvPr/>
        </p:nvSpPr>
        <p:spPr bwMode="auto">
          <a:xfrm>
            <a:off x="1165225" y="5624513"/>
            <a:ext cx="16033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CPU read hit</a:t>
            </a:r>
            <a:endParaRPr lang="en-US" altLang="zh-CN" sz="1800">
              <a:solidFill>
                <a:srgbClr val="FF0000"/>
              </a:solidFill>
              <a:latin typeface="Arial" panose="020B0604020202020204" pitchFamily="34" charset="0"/>
            </a:endParaRPr>
          </a:p>
          <a:p>
            <a:pPr>
              <a:spcBef>
                <a:spcPct val="0"/>
              </a:spcBef>
              <a:buClrTx/>
              <a:buSzTx/>
              <a:buFontTx/>
              <a:buNone/>
            </a:pPr>
            <a:r>
              <a:rPr lang="en-US" altLang="zh-CN" sz="1800" b="1">
                <a:solidFill>
                  <a:srgbClr val="FF0000"/>
                </a:solidFill>
                <a:latin typeface="Arial" panose="020B0604020202020204" pitchFamily="34" charset="0"/>
              </a:rPr>
              <a:t>CPU write hit</a:t>
            </a:r>
          </a:p>
        </p:txBody>
      </p:sp>
      <p:sp>
        <p:nvSpPr>
          <p:cNvPr id="137233" name="Oval 16"/>
          <p:cNvSpPr>
            <a:spLocks noChangeArrowheads="1"/>
          </p:cNvSpPr>
          <p:nvPr/>
        </p:nvSpPr>
        <p:spPr bwMode="auto">
          <a:xfrm>
            <a:off x="61325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137234" name="Oval 17"/>
          <p:cNvSpPr>
            <a:spLocks noChangeArrowheads="1"/>
          </p:cNvSpPr>
          <p:nvPr/>
        </p:nvSpPr>
        <p:spPr bwMode="auto">
          <a:xfrm>
            <a:off x="2741613" y="482758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137235" name="Line 18"/>
          <p:cNvSpPr>
            <a:spLocks noChangeShapeType="1"/>
          </p:cNvSpPr>
          <p:nvPr/>
        </p:nvSpPr>
        <p:spPr bwMode="auto">
          <a:xfrm>
            <a:off x="4170363" y="2090738"/>
            <a:ext cx="1974850" cy="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36" name="Line 19"/>
          <p:cNvSpPr>
            <a:spLocks noChangeShapeType="1"/>
          </p:cNvSpPr>
          <p:nvPr/>
        </p:nvSpPr>
        <p:spPr bwMode="auto">
          <a:xfrm>
            <a:off x="3414713" y="2693988"/>
            <a:ext cx="0" cy="208915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37" name="Freeform 20"/>
          <p:cNvSpPr>
            <a:spLocks/>
          </p:cNvSpPr>
          <p:nvPr/>
        </p:nvSpPr>
        <p:spPr bwMode="auto">
          <a:xfrm>
            <a:off x="6900863" y="719138"/>
            <a:ext cx="820737" cy="782637"/>
          </a:xfrm>
          <a:custGeom>
            <a:avLst/>
            <a:gdLst>
              <a:gd name="T0" fmla="*/ 30241855 w 517"/>
              <a:gd name="T1" fmla="*/ 967739539 h 493"/>
              <a:gd name="T2" fmla="*/ 0 w 517"/>
              <a:gd name="T3" fmla="*/ 907255843 h 493"/>
              <a:gd name="T4" fmla="*/ 0 w 517"/>
              <a:gd name="T5" fmla="*/ 846772146 h 493"/>
              <a:gd name="T6" fmla="*/ 0 w 517"/>
              <a:gd name="T7" fmla="*/ 786288251 h 493"/>
              <a:gd name="T8" fmla="*/ 0 w 517"/>
              <a:gd name="T9" fmla="*/ 725804555 h 493"/>
              <a:gd name="T10" fmla="*/ 0 w 517"/>
              <a:gd name="T11" fmla="*/ 665320859 h 493"/>
              <a:gd name="T12" fmla="*/ 0 w 517"/>
              <a:gd name="T13" fmla="*/ 604837162 h 493"/>
              <a:gd name="T14" fmla="*/ 0 w 517"/>
              <a:gd name="T15" fmla="*/ 544353466 h 493"/>
              <a:gd name="T16" fmla="*/ 30241855 w 517"/>
              <a:gd name="T17" fmla="*/ 483869769 h 493"/>
              <a:gd name="T18" fmla="*/ 30241855 w 517"/>
              <a:gd name="T19" fmla="*/ 423386073 h 493"/>
              <a:gd name="T20" fmla="*/ 60483709 w 517"/>
              <a:gd name="T21" fmla="*/ 362902278 h 493"/>
              <a:gd name="T22" fmla="*/ 90725552 w 517"/>
              <a:gd name="T23" fmla="*/ 302418581 h 493"/>
              <a:gd name="T24" fmla="*/ 120967419 w 517"/>
              <a:gd name="T25" fmla="*/ 241934885 h 493"/>
              <a:gd name="T26" fmla="*/ 181451103 w 517"/>
              <a:gd name="T27" fmla="*/ 211693037 h 493"/>
              <a:gd name="T28" fmla="*/ 241934838 w 517"/>
              <a:gd name="T29" fmla="*/ 181451139 h 493"/>
              <a:gd name="T30" fmla="*/ 272176680 w 517"/>
              <a:gd name="T31" fmla="*/ 120967442 h 493"/>
              <a:gd name="T32" fmla="*/ 332660364 w 517"/>
              <a:gd name="T33" fmla="*/ 120967442 h 493"/>
              <a:gd name="T34" fmla="*/ 393144049 w 517"/>
              <a:gd name="T35" fmla="*/ 120967442 h 493"/>
              <a:gd name="T36" fmla="*/ 453627833 w 517"/>
              <a:gd name="T37" fmla="*/ 90725569 h 493"/>
              <a:gd name="T38" fmla="*/ 514111517 w 517"/>
              <a:gd name="T39" fmla="*/ 60483721 h 493"/>
              <a:gd name="T40" fmla="*/ 574595202 w 517"/>
              <a:gd name="T41" fmla="*/ 60483721 h 493"/>
              <a:gd name="T42" fmla="*/ 635078887 w 517"/>
              <a:gd name="T43" fmla="*/ 30241861 h 493"/>
              <a:gd name="T44" fmla="*/ 695562571 w 517"/>
              <a:gd name="T45" fmla="*/ 0 h 493"/>
              <a:gd name="T46" fmla="*/ 756046256 w 517"/>
              <a:gd name="T47" fmla="*/ 0 h 493"/>
              <a:gd name="T48" fmla="*/ 816529940 w 517"/>
              <a:gd name="T49" fmla="*/ 0 h 493"/>
              <a:gd name="T50" fmla="*/ 877013823 w 517"/>
              <a:gd name="T51" fmla="*/ 30241861 h 493"/>
              <a:gd name="T52" fmla="*/ 907255666 w 517"/>
              <a:gd name="T53" fmla="*/ 90725569 h 493"/>
              <a:gd name="T54" fmla="*/ 967739350 w 517"/>
              <a:gd name="T55" fmla="*/ 120967442 h 493"/>
              <a:gd name="T56" fmla="*/ 1028221447 w 517"/>
              <a:gd name="T57" fmla="*/ 151209291 h 493"/>
              <a:gd name="T58" fmla="*/ 1088705132 w 517"/>
              <a:gd name="T59" fmla="*/ 181451139 h 493"/>
              <a:gd name="T60" fmla="*/ 1118946974 w 517"/>
              <a:gd name="T61" fmla="*/ 241934885 h 493"/>
              <a:gd name="T62" fmla="*/ 1179430659 w 517"/>
              <a:gd name="T63" fmla="*/ 272176733 h 493"/>
              <a:gd name="T64" fmla="*/ 1209672501 w 517"/>
              <a:gd name="T65" fmla="*/ 332660429 h 493"/>
              <a:gd name="T66" fmla="*/ 1239914343 w 517"/>
              <a:gd name="T67" fmla="*/ 393144126 h 493"/>
              <a:gd name="T68" fmla="*/ 1270156186 w 517"/>
              <a:gd name="T69" fmla="*/ 453627921 h 493"/>
              <a:gd name="T70" fmla="*/ 1270156186 w 517"/>
              <a:gd name="T71" fmla="*/ 514111618 h 493"/>
              <a:gd name="T72" fmla="*/ 1300399616 w 517"/>
              <a:gd name="T73" fmla="*/ 574595314 h 493"/>
              <a:gd name="T74" fmla="*/ 1270156186 w 517"/>
              <a:gd name="T75" fmla="*/ 635079010 h 493"/>
              <a:gd name="T76" fmla="*/ 1270156186 w 517"/>
              <a:gd name="T77" fmla="*/ 695562707 h 493"/>
              <a:gd name="T78" fmla="*/ 1239914343 w 517"/>
              <a:gd name="T79" fmla="*/ 756046403 h 493"/>
              <a:gd name="T80" fmla="*/ 1239914343 w 517"/>
              <a:gd name="T81" fmla="*/ 816530100 h 493"/>
              <a:gd name="T82" fmla="*/ 1209672501 w 517"/>
              <a:gd name="T83" fmla="*/ 907255843 h 493"/>
              <a:gd name="T84" fmla="*/ 1179430659 w 517"/>
              <a:gd name="T85" fmla="*/ 967739539 h 493"/>
              <a:gd name="T86" fmla="*/ 1149188817 w 517"/>
              <a:gd name="T87" fmla="*/ 1028223235 h 493"/>
              <a:gd name="T88" fmla="*/ 1088705132 w 517"/>
              <a:gd name="T89" fmla="*/ 1058465084 h 493"/>
              <a:gd name="T90" fmla="*/ 1028221447 w 517"/>
              <a:gd name="T91" fmla="*/ 1088706932 h 493"/>
              <a:gd name="T92" fmla="*/ 967739350 w 517"/>
              <a:gd name="T93" fmla="*/ 1118948780 h 493"/>
              <a:gd name="T94" fmla="*/ 907255666 w 517"/>
              <a:gd name="T95" fmla="*/ 1118948780 h 493"/>
              <a:gd name="T96" fmla="*/ 846771981 w 517"/>
              <a:gd name="T97" fmla="*/ 1149190628 h 493"/>
              <a:gd name="T98" fmla="*/ 786288098 w 517"/>
              <a:gd name="T99" fmla="*/ 1149190628 h 493"/>
              <a:gd name="T100" fmla="*/ 756046256 w 517"/>
              <a:gd name="T101" fmla="*/ 1209674325 h 493"/>
              <a:gd name="T102" fmla="*/ 695562571 w 517"/>
              <a:gd name="T103" fmla="*/ 1239916173 h 493"/>
              <a:gd name="T104" fmla="*/ 635078887 w 517"/>
              <a:gd name="T105" fmla="*/ 1239916173 h 493"/>
              <a:gd name="T106" fmla="*/ 574595202 w 517"/>
              <a:gd name="T107" fmla="*/ 1239916173 h 493"/>
              <a:gd name="T108" fmla="*/ 544353360 w 517"/>
              <a:gd name="T109" fmla="*/ 1239916173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FF0000"/>
            </a:solidFill>
            <a:round/>
            <a:headEnd/>
            <a:tailEnd type="triangle" w="med" len="med"/>
          </a:ln>
        </p:spPr>
        <p:txBody>
          <a:bodyPr/>
          <a:lstStyle/>
          <a:p>
            <a:pPr eaLnBrk="1" hangingPunct="1">
              <a:spcBef>
                <a:spcPct val="20000"/>
              </a:spcBef>
              <a:buClr>
                <a:schemeClr val="accent1"/>
              </a:buClr>
              <a:buSzPct val="80000"/>
              <a:buFont typeface="Wingdings" pitchFamily="2" charset="2"/>
              <a:buNone/>
              <a:defRPr/>
            </a:pPr>
            <a:endParaRPr kumimoji="1" lang="zh-CN" altLang="zh-CN" sz="2000" b="1" dirty="0">
              <a:solidFill>
                <a:schemeClr val="tx2">
                  <a:lumMod val="60000"/>
                  <a:lumOff val="40000"/>
                </a:schemeClr>
              </a:solidFill>
            </a:endParaRPr>
          </a:p>
        </p:txBody>
      </p:sp>
      <p:sp>
        <p:nvSpPr>
          <p:cNvPr id="137238" name="Freeform 21"/>
          <p:cNvSpPr>
            <a:spLocks/>
          </p:cNvSpPr>
          <p:nvPr/>
        </p:nvSpPr>
        <p:spPr bwMode="auto">
          <a:xfrm>
            <a:off x="1909763" y="4870450"/>
            <a:ext cx="782637" cy="820738"/>
          </a:xfrm>
          <a:custGeom>
            <a:avLst/>
            <a:gdLst>
              <a:gd name="T0" fmla="*/ 2147483646 w 493"/>
              <a:gd name="T1" fmla="*/ 2147483646 h 517"/>
              <a:gd name="T2" fmla="*/ 2147483646 w 493"/>
              <a:gd name="T3" fmla="*/ 2147483646 h 517"/>
              <a:gd name="T4" fmla="*/ 2147483646 w 493"/>
              <a:gd name="T5" fmla="*/ 2147483646 h 517"/>
              <a:gd name="T6" fmla="*/ 2147483646 w 493"/>
              <a:gd name="T7" fmla="*/ 2147483646 h 517"/>
              <a:gd name="T8" fmla="*/ 2147483646 w 493"/>
              <a:gd name="T9" fmla="*/ 2147483646 h 517"/>
              <a:gd name="T10" fmla="*/ 2147483646 w 493"/>
              <a:gd name="T11" fmla="*/ 2147483646 h 517"/>
              <a:gd name="T12" fmla="*/ 2147483646 w 493"/>
              <a:gd name="T13" fmla="*/ 2147483646 h 517"/>
              <a:gd name="T14" fmla="*/ 2147483646 w 493"/>
              <a:gd name="T15" fmla="*/ 2147483646 h 517"/>
              <a:gd name="T16" fmla="*/ 2147483646 w 493"/>
              <a:gd name="T17" fmla="*/ 2147483646 h 517"/>
              <a:gd name="T18" fmla="*/ 2147483646 w 493"/>
              <a:gd name="T19" fmla="*/ 2147483646 h 517"/>
              <a:gd name="T20" fmla="*/ 2147483646 w 493"/>
              <a:gd name="T21" fmla="*/ 2147483646 h 517"/>
              <a:gd name="T22" fmla="*/ 2147483646 w 493"/>
              <a:gd name="T23" fmla="*/ 2147483646 h 517"/>
              <a:gd name="T24" fmla="*/ 2147483646 w 493"/>
              <a:gd name="T25" fmla="*/ 2147483646 h 517"/>
              <a:gd name="T26" fmla="*/ 2147483646 w 493"/>
              <a:gd name="T27" fmla="*/ 2147483646 h 517"/>
              <a:gd name="T28" fmla="*/ 2147483646 w 493"/>
              <a:gd name="T29" fmla="*/ 2147483646 h 517"/>
              <a:gd name="T30" fmla="*/ 2147483646 w 493"/>
              <a:gd name="T31" fmla="*/ 2147483646 h 517"/>
              <a:gd name="T32" fmla="*/ 2147483646 w 493"/>
              <a:gd name="T33" fmla="*/ 2147483646 h 517"/>
              <a:gd name="T34" fmla="*/ 2147483646 w 493"/>
              <a:gd name="T35" fmla="*/ 2147483646 h 517"/>
              <a:gd name="T36" fmla="*/ 2147483646 w 493"/>
              <a:gd name="T37" fmla="*/ 2147483646 h 517"/>
              <a:gd name="T38" fmla="*/ 2147483646 w 493"/>
              <a:gd name="T39" fmla="*/ 2147483646 h 517"/>
              <a:gd name="T40" fmla="*/ 2147483646 w 493"/>
              <a:gd name="T41" fmla="*/ 2147483646 h 517"/>
              <a:gd name="T42" fmla="*/ 2147483646 w 493"/>
              <a:gd name="T43" fmla="*/ 2147483646 h 517"/>
              <a:gd name="T44" fmla="*/ 0 w 493"/>
              <a:gd name="T45" fmla="*/ 2147483646 h 517"/>
              <a:gd name="T46" fmla="*/ 0 w 493"/>
              <a:gd name="T47" fmla="*/ 2147483646 h 517"/>
              <a:gd name="T48" fmla="*/ 0 w 493"/>
              <a:gd name="T49" fmla="*/ 2147483646 h 517"/>
              <a:gd name="T50" fmla="*/ 2147483646 w 493"/>
              <a:gd name="T51" fmla="*/ 2147483646 h 517"/>
              <a:gd name="T52" fmla="*/ 2147483646 w 493"/>
              <a:gd name="T53" fmla="*/ 2147483646 h 517"/>
              <a:gd name="T54" fmla="*/ 2147483646 w 493"/>
              <a:gd name="T55" fmla="*/ 2147483646 h 517"/>
              <a:gd name="T56" fmla="*/ 2147483646 w 493"/>
              <a:gd name="T57" fmla="*/ 2147483646 h 517"/>
              <a:gd name="T58" fmla="*/ 2147483646 w 493"/>
              <a:gd name="T59" fmla="*/ 2147483646 h 517"/>
              <a:gd name="T60" fmla="*/ 2147483646 w 493"/>
              <a:gd name="T61" fmla="*/ 2147483646 h 517"/>
              <a:gd name="T62" fmla="*/ 2147483646 w 493"/>
              <a:gd name="T63" fmla="*/ 2147483646 h 517"/>
              <a:gd name="T64" fmla="*/ 2147483646 w 493"/>
              <a:gd name="T65" fmla="*/ 2147483646 h 517"/>
              <a:gd name="T66" fmla="*/ 2147483646 w 493"/>
              <a:gd name="T67" fmla="*/ 2147483646 h 517"/>
              <a:gd name="T68" fmla="*/ 2147483646 w 493"/>
              <a:gd name="T69" fmla="*/ 2147483646 h 517"/>
              <a:gd name="T70" fmla="*/ 2147483646 w 493"/>
              <a:gd name="T71" fmla="*/ 2147483646 h 517"/>
              <a:gd name="T72" fmla="*/ 2147483646 w 493"/>
              <a:gd name="T73" fmla="*/ 0 h 517"/>
              <a:gd name="T74" fmla="*/ 2147483646 w 493"/>
              <a:gd name="T75" fmla="*/ 2147483646 h 517"/>
              <a:gd name="T76" fmla="*/ 2147483646 w 493"/>
              <a:gd name="T77" fmla="*/ 2147483646 h 517"/>
              <a:gd name="T78" fmla="*/ 2147483646 w 493"/>
              <a:gd name="T79" fmla="*/ 2147483646 h 517"/>
              <a:gd name="T80" fmla="*/ 2147483646 w 493"/>
              <a:gd name="T81" fmla="*/ 2147483646 h 517"/>
              <a:gd name="T82" fmla="*/ 2147483646 w 493"/>
              <a:gd name="T83" fmla="*/ 2147483646 h 517"/>
              <a:gd name="T84" fmla="*/ 2147483646 w 493"/>
              <a:gd name="T85" fmla="*/ 2147483646 h 517"/>
              <a:gd name="T86" fmla="*/ 2147483646 w 493"/>
              <a:gd name="T87" fmla="*/ 2147483646 h 517"/>
              <a:gd name="T88" fmla="*/ 2147483646 w 493"/>
              <a:gd name="T89" fmla="*/ 2147483646 h 517"/>
              <a:gd name="T90" fmla="*/ 2147483646 w 493"/>
              <a:gd name="T91" fmla="*/ 2147483646 h 517"/>
              <a:gd name="T92" fmla="*/ 2147483646 w 493"/>
              <a:gd name="T93" fmla="*/ 2147483646 h 517"/>
              <a:gd name="T94" fmla="*/ 2147483646 w 493"/>
              <a:gd name="T95" fmla="*/ 2147483646 h 517"/>
              <a:gd name="T96" fmla="*/ 2147483646 w 493"/>
              <a:gd name="T97" fmla="*/ 2147483646 h 517"/>
              <a:gd name="T98" fmla="*/ 2147483646 w 493"/>
              <a:gd name="T99" fmla="*/ 2147483646 h 517"/>
              <a:gd name="T100" fmla="*/ 2147483646 w 493"/>
              <a:gd name="T101" fmla="*/ 2147483646 h 517"/>
              <a:gd name="T102" fmla="*/ 2147483646 w 493"/>
              <a:gd name="T103" fmla="*/ 2147483646 h 517"/>
              <a:gd name="T104" fmla="*/ 2147483646 w 493"/>
              <a:gd name="T105" fmla="*/ 2147483646 h 517"/>
              <a:gd name="T106" fmla="*/ 2147483646 w 493"/>
              <a:gd name="T107" fmla="*/ 2147483646 h 517"/>
              <a:gd name="T108" fmla="*/ 2147483646 w 493"/>
              <a:gd name="T109" fmla="*/ 2147483646 h 5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3"/>
              <a:gd name="T166" fmla="*/ 0 h 517"/>
              <a:gd name="T167" fmla="*/ 493 w 493"/>
              <a:gd name="T168" fmla="*/ 517 h 5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3" h="517">
                <a:moveTo>
                  <a:pt x="384" y="504"/>
                </a:moveTo>
                <a:lnTo>
                  <a:pt x="360" y="516"/>
                </a:lnTo>
                <a:lnTo>
                  <a:pt x="336" y="516"/>
                </a:lnTo>
                <a:lnTo>
                  <a:pt x="312" y="516"/>
                </a:lnTo>
                <a:lnTo>
                  <a:pt x="288" y="516"/>
                </a:lnTo>
                <a:lnTo>
                  <a:pt x="264" y="516"/>
                </a:lnTo>
                <a:lnTo>
                  <a:pt x="240" y="516"/>
                </a:lnTo>
                <a:lnTo>
                  <a:pt x="216" y="516"/>
                </a:lnTo>
                <a:lnTo>
                  <a:pt x="192" y="504"/>
                </a:lnTo>
                <a:lnTo>
                  <a:pt x="168" y="504"/>
                </a:lnTo>
                <a:lnTo>
                  <a:pt x="144" y="492"/>
                </a:lnTo>
                <a:lnTo>
                  <a:pt x="120" y="480"/>
                </a:lnTo>
                <a:lnTo>
                  <a:pt x="96" y="468"/>
                </a:lnTo>
                <a:lnTo>
                  <a:pt x="84" y="444"/>
                </a:lnTo>
                <a:lnTo>
                  <a:pt x="72" y="420"/>
                </a:lnTo>
                <a:lnTo>
                  <a:pt x="48" y="408"/>
                </a:lnTo>
                <a:lnTo>
                  <a:pt x="48" y="384"/>
                </a:lnTo>
                <a:lnTo>
                  <a:pt x="48" y="360"/>
                </a:lnTo>
                <a:lnTo>
                  <a:pt x="36" y="336"/>
                </a:lnTo>
                <a:lnTo>
                  <a:pt x="24" y="312"/>
                </a:lnTo>
                <a:lnTo>
                  <a:pt x="24" y="288"/>
                </a:lnTo>
                <a:lnTo>
                  <a:pt x="12" y="264"/>
                </a:lnTo>
                <a:lnTo>
                  <a:pt x="0" y="240"/>
                </a:lnTo>
                <a:lnTo>
                  <a:pt x="0" y="216"/>
                </a:lnTo>
                <a:lnTo>
                  <a:pt x="0" y="192"/>
                </a:lnTo>
                <a:lnTo>
                  <a:pt x="12" y="168"/>
                </a:lnTo>
                <a:lnTo>
                  <a:pt x="36" y="156"/>
                </a:lnTo>
                <a:lnTo>
                  <a:pt x="48" y="132"/>
                </a:lnTo>
                <a:lnTo>
                  <a:pt x="60" y="108"/>
                </a:lnTo>
                <a:lnTo>
                  <a:pt x="72" y="84"/>
                </a:lnTo>
                <a:lnTo>
                  <a:pt x="96" y="72"/>
                </a:lnTo>
                <a:lnTo>
                  <a:pt x="108" y="48"/>
                </a:lnTo>
                <a:lnTo>
                  <a:pt x="132" y="36"/>
                </a:lnTo>
                <a:lnTo>
                  <a:pt x="156" y="24"/>
                </a:lnTo>
                <a:lnTo>
                  <a:pt x="180" y="12"/>
                </a:lnTo>
                <a:lnTo>
                  <a:pt x="204" y="12"/>
                </a:lnTo>
                <a:lnTo>
                  <a:pt x="228" y="0"/>
                </a:lnTo>
                <a:lnTo>
                  <a:pt x="252" y="12"/>
                </a:lnTo>
                <a:lnTo>
                  <a:pt x="276" y="12"/>
                </a:lnTo>
                <a:lnTo>
                  <a:pt x="300" y="24"/>
                </a:lnTo>
                <a:lnTo>
                  <a:pt x="324" y="24"/>
                </a:lnTo>
                <a:lnTo>
                  <a:pt x="360" y="36"/>
                </a:lnTo>
                <a:lnTo>
                  <a:pt x="384" y="48"/>
                </a:lnTo>
                <a:lnTo>
                  <a:pt x="408" y="60"/>
                </a:lnTo>
                <a:lnTo>
                  <a:pt x="420" y="84"/>
                </a:lnTo>
                <a:lnTo>
                  <a:pt x="432" y="108"/>
                </a:lnTo>
                <a:lnTo>
                  <a:pt x="444" y="132"/>
                </a:lnTo>
                <a:lnTo>
                  <a:pt x="444" y="156"/>
                </a:lnTo>
                <a:lnTo>
                  <a:pt x="456" y="180"/>
                </a:lnTo>
                <a:lnTo>
                  <a:pt x="456" y="204"/>
                </a:lnTo>
                <a:lnTo>
                  <a:pt x="480" y="216"/>
                </a:lnTo>
                <a:lnTo>
                  <a:pt x="492" y="240"/>
                </a:lnTo>
                <a:lnTo>
                  <a:pt x="492" y="264"/>
                </a:lnTo>
                <a:lnTo>
                  <a:pt x="492" y="288"/>
                </a:lnTo>
                <a:lnTo>
                  <a:pt x="492" y="30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39" name="Line 22"/>
          <p:cNvSpPr>
            <a:spLocks noChangeShapeType="1"/>
          </p:cNvSpPr>
          <p:nvPr/>
        </p:nvSpPr>
        <p:spPr bwMode="auto">
          <a:xfrm>
            <a:off x="3167063" y="2636838"/>
            <a:ext cx="0" cy="22225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40" name="Line 23"/>
          <p:cNvSpPr>
            <a:spLocks noChangeShapeType="1"/>
          </p:cNvSpPr>
          <p:nvPr/>
        </p:nvSpPr>
        <p:spPr bwMode="auto">
          <a:xfrm>
            <a:off x="4170363" y="1881188"/>
            <a:ext cx="1974850" cy="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41" name="Oval 24"/>
          <p:cNvSpPr>
            <a:spLocks noChangeArrowheads="1"/>
          </p:cNvSpPr>
          <p:nvPr/>
        </p:nvSpPr>
        <p:spPr bwMode="auto">
          <a:xfrm>
            <a:off x="2741613" y="1341438"/>
            <a:ext cx="1403350" cy="1346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137242" name="Line 25"/>
          <p:cNvSpPr>
            <a:spLocks noChangeShapeType="1"/>
          </p:cNvSpPr>
          <p:nvPr/>
        </p:nvSpPr>
        <p:spPr bwMode="auto">
          <a:xfrm flipH="1">
            <a:off x="3738563" y="2655888"/>
            <a:ext cx="2857500" cy="22606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43" name="Line 26"/>
          <p:cNvSpPr>
            <a:spLocks noChangeShapeType="1"/>
          </p:cNvSpPr>
          <p:nvPr/>
        </p:nvSpPr>
        <p:spPr bwMode="auto">
          <a:xfrm flipH="1">
            <a:off x="4043363" y="2490788"/>
            <a:ext cx="2228850" cy="271780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44" name="Rectangle 27"/>
          <p:cNvSpPr>
            <a:spLocks noChangeArrowheads="1"/>
          </p:cNvSpPr>
          <p:nvPr/>
        </p:nvSpPr>
        <p:spPr bwMode="auto">
          <a:xfrm>
            <a:off x="4811713" y="4167188"/>
            <a:ext cx="33464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Fetch: </a:t>
            </a:r>
            <a:r>
              <a:rPr lang="en-US" altLang="zh-CN" sz="1800" b="1">
                <a:solidFill>
                  <a:srgbClr val="008000"/>
                </a:solidFill>
                <a:latin typeface="Arial" panose="020B0604020202020204" pitchFamily="34" charset="0"/>
              </a:rPr>
              <a:t>Data Write Back</a:t>
            </a:r>
            <a:r>
              <a:rPr lang="en-US" altLang="zh-CN" sz="1800" b="1">
                <a:latin typeface="Arial" panose="020B0604020202020204" pitchFamily="34" charset="0"/>
              </a:rPr>
              <a:t> to home directory</a:t>
            </a:r>
          </a:p>
        </p:txBody>
      </p:sp>
      <p:sp>
        <p:nvSpPr>
          <p:cNvPr id="137245" name="Freeform 28"/>
          <p:cNvSpPr>
            <a:spLocks/>
          </p:cNvSpPr>
          <p:nvPr/>
        </p:nvSpPr>
        <p:spPr bwMode="auto">
          <a:xfrm rot="5666409">
            <a:off x="3948113" y="5880100"/>
            <a:ext cx="820738"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46" name="Rectangle 29"/>
          <p:cNvSpPr>
            <a:spLocks noChangeArrowheads="1"/>
          </p:cNvSpPr>
          <p:nvPr/>
        </p:nvSpPr>
        <p:spPr bwMode="auto">
          <a:xfrm>
            <a:off x="6635750" y="2325688"/>
            <a:ext cx="22733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0000FF"/>
                </a:solidFill>
                <a:latin typeface="Arial" panose="020B0604020202020204" pitchFamily="34" charset="0"/>
              </a:rPr>
              <a:t>CPU read miss:</a:t>
            </a:r>
          </a:p>
          <a:p>
            <a:pPr algn="ctr">
              <a:spcBef>
                <a:spcPct val="0"/>
              </a:spcBef>
              <a:buClrTx/>
              <a:buSzTx/>
              <a:buFontTx/>
              <a:buNone/>
            </a:pPr>
            <a:r>
              <a:rPr lang="en-US" altLang="zh-CN" sz="1800" b="1">
                <a:latin typeface="Arial" panose="020B0604020202020204" pitchFamily="34" charset="0"/>
              </a:rPr>
              <a:t>Send Read Miss</a:t>
            </a:r>
            <a:endParaRPr lang="en-US" altLang="zh-CN" sz="1800" b="1">
              <a:solidFill>
                <a:schemeClr val="accent1"/>
              </a:solidFill>
              <a:latin typeface="Arial" panose="020B0604020202020204" pitchFamily="34" charset="0"/>
            </a:endParaRPr>
          </a:p>
        </p:txBody>
      </p:sp>
      <p:sp>
        <p:nvSpPr>
          <p:cNvPr id="137247" name="Freeform 30"/>
          <p:cNvSpPr>
            <a:spLocks/>
          </p:cNvSpPr>
          <p:nvPr/>
        </p:nvSpPr>
        <p:spPr bwMode="auto">
          <a:xfrm rot="4086481">
            <a:off x="7408863" y="1552575"/>
            <a:ext cx="820738" cy="782637"/>
          </a:xfrm>
          <a:custGeom>
            <a:avLst/>
            <a:gdLst>
              <a:gd name="T0" fmla="*/ 2147483646 w 517"/>
              <a:gd name="T1" fmla="*/ 2147483646 h 493"/>
              <a:gd name="T2" fmla="*/ 0 w 517"/>
              <a:gd name="T3" fmla="*/ 2147483646 h 493"/>
              <a:gd name="T4" fmla="*/ 0 w 517"/>
              <a:gd name="T5" fmla="*/ 2147483646 h 493"/>
              <a:gd name="T6" fmla="*/ 0 w 517"/>
              <a:gd name="T7" fmla="*/ 2147483646 h 493"/>
              <a:gd name="T8" fmla="*/ 0 w 517"/>
              <a:gd name="T9" fmla="*/ 2147483646 h 493"/>
              <a:gd name="T10" fmla="*/ 0 w 517"/>
              <a:gd name="T11" fmla="*/ 2147483646 h 493"/>
              <a:gd name="T12" fmla="*/ 0 w 517"/>
              <a:gd name="T13" fmla="*/ 2147483646 h 493"/>
              <a:gd name="T14" fmla="*/ 0 w 517"/>
              <a:gd name="T15" fmla="*/ 2147483646 h 493"/>
              <a:gd name="T16" fmla="*/ 2147483646 w 517"/>
              <a:gd name="T17" fmla="*/ 2147483646 h 493"/>
              <a:gd name="T18" fmla="*/ 2147483646 w 517"/>
              <a:gd name="T19" fmla="*/ 2147483646 h 493"/>
              <a:gd name="T20" fmla="*/ 2147483646 w 517"/>
              <a:gd name="T21" fmla="*/ 2147483646 h 493"/>
              <a:gd name="T22" fmla="*/ 2147483646 w 517"/>
              <a:gd name="T23" fmla="*/ 2147483646 h 493"/>
              <a:gd name="T24" fmla="*/ 2147483646 w 517"/>
              <a:gd name="T25" fmla="*/ 2147483646 h 493"/>
              <a:gd name="T26" fmla="*/ 2147483646 w 517"/>
              <a:gd name="T27" fmla="*/ 2147483646 h 493"/>
              <a:gd name="T28" fmla="*/ 2147483646 w 517"/>
              <a:gd name="T29" fmla="*/ 2147483646 h 493"/>
              <a:gd name="T30" fmla="*/ 2147483646 w 517"/>
              <a:gd name="T31" fmla="*/ 2147483646 h 493"/>
              <a:gd name="T32" fmla="*/ 2147483646 w 517"/>
              <a:gd name="T33" fmla="*/ 2147483646 h 493"/>
              <a:gd name="T34" fmla="*/ 2147483646 w 517"/>
              <a:gd name="T35" fmla="*/ 2147483646 h 493"/>
              <a:gd name="T36" fmla="*/ 2147483646 w 517"/>
              <a:gd name="T37" fmla="*/ 2147483646 h 493"/>
              <a:gd name="T38" fmla="*/ 2147483646 w 517"/>
              <a:gd name="T39" fmla="*/ 2147483646 h 493"/>
              <a:gd name="T40" fmla="*/ 2147483646 w 517"/>
              <a:gd name="T41" fmla="*/ 2147483646 h 493"/>
              <a:gd name="T42" fmla="*/ 2147483646 w 517"/>
              <a:gd name="T43" fmla="*/ 2147483646 h 493"/>
              <a:gd name="T44" fmla="*/ 2147483646 w 517"/>
              <a:gd name="T45" fmla="*/ 0 h 493"/>
              <a:gd name="T46" fmla="*/ 2147483646 w 517"/>
              <a:gd name="T47" fmla="*/ 0 h 493"/>
              <a:gd name="T48" fmla="*/ 2147483646 w 517"/>
              <a:gd name="T49" fmla="*/ 0 h 493"/>
              <a:gd name="T50" fmla="*/ 2147483646 w 517"/>
              <a:gd name="T51" fmla="*/ 2147483646 h 493"/>
              <a:gd name="T52" fmla="*/ 2147483646 w 517"/>
              <a:gd name="T53" fmla="*/ 2147483646 h 493"/>
              <a:gd name="T54" fmla="*/ 2147483646 w 517"/>
              <a:gd name="T55" fmla="*/ 2147483646 h 493"/>
              <a:gd name="T56" fmla="*/ 2147483646 w 517"/>
              <a:gd name="T57" fmla="*/ 2147483646 h 493"/>
              <a:gd name="T58" fmla="*/ 2147483646 w 517"/>
              <a:gd name="T59" fmla="*/ 2147483646 h 493"/>
              <a:gd name="T60" fmla="*/ 2147483646 w 517"/>
              <a:gd name="T61" fmla="*/ 2147483646 h 493"/>
              <a:gd name="T62" fmla="*/ 2147483646 w 517"/>
              <a:gd name="T63" fmla="*/ 2147483646 h 493"/>
              <a:gd name="T64" fmla="*/ 2147483646 w 517"/>
              <a:gd name="T65" fmla="*/ 2147483646 h 493"/>
              <a:gd name="T66" fmla="*/ 2147483646 w 517"/>
              <a:gd name="T67" fmla="*/ 2147483646 h 493"/>
              <a:gd name="T68" fmla="*/ 2147483646 w 517"/>
              <a:gd name="T69" fmla="*/ 2147483646 h 493"/>
              <a:gd name="T70" fmla="*/ 2147483646 w 517"/>
              <a:gd name="T71" fmla="*/ 2147483646 h 493"/>
              <a:gd name="T72" fmla="*/ 2147483646 w 517"/>
              <a:gd name="T73" fmla="*/ 2147483646 h 493"/>
              <a:gd name="T74" fmla="*/ 2147483646 w 517"/>
              <a:gd name="T75" fmla="*/ 2147483646 h 493"/>
              <a:gd name="T76" fmla="*/ 2147483646 w 517"/>
              <a:gd name="T77" fmla="*/ 2147483646 h 493"/>
              <a:gd name="T78" fmla="*/ 2147483646 w 517"/>
              <a:gd name="T79" fmla="*/ 2147483646 h 493"/>
              <a:gd name="T80" fmla="*/ 2147483646 w 517"/>
              <a:gd name="T81" fmla="*/ 2147483646 h 493"/>
              <a:gd name="T82" fmla="*/ 2147483646 w 517"/>
              <a:gd name="T83" fmla="*/ 2147483646 h 493"/>
              <a:gd name="T84" fmla="*/ 2147483646 w 517"/>
              <a:gd name="T85" fmla="*/ 2147483646 h 493"/>
              <a:gd name="T86" fmla="*/ 2147483646 w 517"/>
              <a:gd name="T87" fmla="*/ 2147483646 h 493"/>
              <a:gd name="T88" fmla="*/ 2147483646 w 517"/>
              <a:gd name="T89" fmla="*/ 2147483646 h 493"/>
              <a:gd name="T90" fmla="*/ 2147483646 w 517"/>
              <a:gd name="T91" fmla="*/ 2147483646 h 493"/>
              <a:gd name="T92" fmla="*/ 2147483646 w 517"/>
              <a:gd name="T93" fmla="*/ 2147483646 h 493"/>
              <a:gd name="T94" fmla="*/ 2147483646 w 517"/>
              <a:gd name="T95" fmla="*/ 2147483646 h 493"/>
              <a:gd name="T96" fmla="*/ 2147483646 w 517"/>
              <a:gd name="T97" fmla="*/ 2147483646 h 493"/>
              <a:gd name="T98" fmla="*/ 2147483646 w 517"/>
              <a:gd name="T99" fmla="*/ 2147483646 h 493"/>
              <a:gd name="T100" fmla="*/ 2147483646 w 517"/>
              <a:gd name="T101" fmla="*/ 2147483646 h 493"/>
              <a:gd name="T102" fmla="*/ 2147483646 w 517"/>
              <a:gd name="T103" fmla="*/ 2147483646 h 493"/>
              <a:gd name="T104" fmla="*/ 2147483646 w 517"/>
              <a:gd name="T105" fmla="*/ 2147483646 h 493"/>
              <a:gd name="T106" fmla="*/ 2147483646 w 517"/>
              <a:gd name="T107" fmla="*/ 2147483646 h 493"/>
              <a:gd name="T108" fmla="*/ 2147483646 w 517"/>
              <a:gd name="T109" fmla="*/ 2147483646 h 49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17"/>
              <a:gd name="T166" fmla="*/ 0 h 493"/>
              <a:gd name="T167" fmla="*/ 517 w 517"/>
              <a:gd name="T168" fmla="*/ 493 h 49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17" h="493">
                <a:moveTo>
                  <a:pt x="12" y="384"/>
                </a:moveTo>
                <a:lnTo>
                  <a:pt x="0" y="360"/>
                </a:lnTo>
                <a:lnTo>
                  <a:pt x="0" y="336"/>
                </a:lnTo>
                <a:lnTo>
                  <a:pt x="0" y="312"/>
                </a:lnTo>
                <a:lnTo>
                  <a:pt x="0" y="288"/>
                </a:lnTo>
                <a:lnTo>
                  <a:pt x="0" y="264"/>
                </a:lnTo>
                <a:lnTo>
                  <a:pt x="0" y="240"/>
                </a:lnTo>
                <a:lnTo>
                  <a:pt x="0" y="216"/>
                </a:lnTo>
                <a:lnTo>
                  <a:pt x="12" y="192"/>
                </a:lnTo>
                <a:lnTo>
                  <a:pt x="12" y="168"/>
                </a:lnTo>
                <a:lnTo>
                  <a:pt x="24" y="144"/>
                </a:lnTo>
                <a:lnTo>
                  <a:pt x="36" y="120"/>
                </a:lnTo>
                <a:lnTo>
                  <a:pt x="48" y="96"/>
                </a:lnTo>
                <a:lnTo>
                  <a:pt x="72" y="84"/>
                </a:lnTo>
                <a:lnTo>
                  <a:pt x="96" y="72"/>
                </a:lnTo>
                <a:lnTo>
                  <a:pt x="108" y="48"/>
                </a:lnTo>
                <a:lnTo>
                  <a:pt x="132" y="48"/>
                </a:lnTo>
                <a:lnTo>
                  <a:pt x="156" y="48"/>
                </a:lnTo>
                <a:lnTo>
                  <a:pt x="180" y="36"/>
                </a:lnTo>
                <a:lnTo>
                  <a:pt x="204" y="24"/>
                </a:lnTo>
                <a:lnTo>
                  <a:pt x="228" y="24"/>
                </a:lnTo>
                <a:lnTo>
                  <a:pt x="252" y="12"/>
                </a:lnTo>
                <a:lnTo>
                  <a:pt x="276" y="0"/>
                </a:lnTo>
                <a:lnTo>
                  <a:pt x="300" y="0"/>
                </a:lnTo>
                <a:lnTo>
                  <a:pt x="324" y="0"/>
                </a:lnTo>
                <a:lnTo>
                  <a:pt x="348" y="12"/>
                </a:lnTo>
                <a:lnTo>
                  <a:pt x="360" y="36"/>
                </a:lnTo>
                <a:lnTo>
                  <a:pt x="384" y="48"/>
                </a:lnTo>
                <a:lnTo>
                  <a:pt x="408" y="60"/>
                </a:lnTo>
                <a:lnTo>
                  <a:pt x="432" y="72"/>
                </a:lnTo>
                <a:lnTo>
                  <a:pt x="444" y="96"/>
                </a:lnTo>
                <a:lnTo>
                  <a:pt x="468" y="108"/>
                </a:lnTo>
                <a:lnTo>
                  <a:pt x="480" y="132"/>
                </a:lnTo>
                <a:lnTo>
                  <a:pt x="492" y="156"/>
                </a:lnTo>
                <a:lnTo>
                  <a:pt x="504" y="180"/>
                </a:lnTo>
                <a:lnTo>
                  <a:pt x="504" y="204"/>
                </a:lnTo>
                <a:lnTo>
                  <a:pt x="516" y="228"/>
                </a:lnTo>
                <a:lnTo>
                  <a:pt x="504" y="252"/>
                </a:lnTo>
                <a:lnTo>
                  <a:pt x="504" y="276"/>
                </a:lnTo>
                <a:lnTo>
                  <a:pt x="492" y="300"/>
                </a:lnTo>
                <a:lnTo>
                  <a:pt x="492" y="324"/>
                </a:lnTo>
                <a:lnTo>
                  <a:pt x="480" y="360"/>
                </a:lnTo>
                <a:lnTo>
                  <a:pt x="468" y="384"/>
                </a:lnTo>
                <a:lnTo>
                  <a:pt x="456" y="408"/>
                </a:lnTo>
                <a:lnTo>
                  <a:pt x="432" y="420"/>
                </a:lnTo>
                <a:lnTo>
                  <a:pt x="408" y="432"/>
                </a:lnTo>
                <a:lnTo>
                  <a:pt x="384" y="444"/>
                </a:lnTo>
                <a:lnTo>
                  <a:pt x="360" y="444"/>
                </a:lnTo>
                <a:lnTo>
                  <a:pt x="336" y="456"/>
                </a:lnTo>
                <a:lnTo>
                  <a:pt x="312" y="456"/>
                </a:lnTo>
                <a:lnTo>
                  <a:pt x="300" y="480"/>
                </a:lnTo>
                <a:lnTo>
                  <a:pt x="276" y="492"/>
                </a:lnTo>
                <a:lnTo>
                  <a:pt x="252" y="492"/>
                </a:lnTo>
                <a:lnTo>
                  <a:pt x="228" y="492"/>
                </a:lnTo>
                <a:lnTo>
                  <a:pt x="216" y="492"/>
                </a:lnTo>
              </a:path>
            </a:pathLst>
          </a:custGeom>
          <a:noFill/>
          <a:ln w="25400" cap="rnd">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7248" name="Rectangle 31"/>
          <p:cNvSpPr>
            <a:spLocks noChangeArrowheads="1"/>
          </p:cNvSpPr>
          <p:nvPr/>
        </p:nvSpPr>
        <p:spPr bwMode="auto">
          <a:xfrm>
            <a:off x="4716463" y="5670550"/>
            <a:ext cx="34067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0000FF"/>
                </a:solidFill>
                <a:latin typeface="Arial" panose="020B0604020202020204" pitchFamily="34" charset="0"/>
              </a:rPr>
              <a:t>CPU write miss:</a:t>
            </a:r>
          </a:p>
          <a:p>
            <a:pPr>
              <a:spcBef>
                <a:spcPct val="0"/>
              </a:spcBef>
              <a:buClrTx/>
              <a:buSzTx/>
              <a:buFontTx/>
              <a:buNone/>
            </a:pPr>
            <a:r>
              <a:rPr lang="en-US" altLang="zh-CN" sz="1800" b="1">
                <a:solidFill>
                  <a:srgbClr val="008000"/>
                </a:solidFill>
                <a:latin typeface="Arial" panose="020B0604020202020204" pitchFamily="34" charset="0"/>
              </a:rPr>
              <a:t>Data Write Back</a:t>
            </a:r>
          </a:p>
          <a:p>
            <a:pPr>
              <a:spcBef>
                <a:spcPct val="0"/>
              </a:spcBef>
              <a:buClrTx/>
              <a:buSzTx/>
              <a:buFontTx/>
              <a:buNone/>
            </a:pPr>
            <a:r>
              <a:rPr lang="en-US" altLang="zh-CN" sz="1800" b="1">
                <a:latin typeface="Arial" panose="020B0604020202020204" pitchFamily="34" charset="0"/>
              </a:rPr>
              <a:t>and send Write Miss to home </a:t>
            </a:r>
          </a:p>
          <a:p>
            <a:pPr>
              <a:spcBef>
                <a:spcPct val="0"/>
              </a:spcBef>
              <a:buClrTx/>
              <a:buSzTx/>
              <a:buFontTx/>
              <a:buNone/>
            </a:pPr>
            <a:r>
              <a:rPr lang="en-US" altLang="zh-CN" sz="1800" b="1">
                <a:latin typeface="Arial" panose="020B0604020202020204" pitchFamily="34" charset="0"/>
              </a:rPr>
              <a:t>directory</a:t>
            </a:r>
          </a:p>
        </p:txBody>
      </p:sp>
      <p:sp>
        <p:nvSpPr>
          <p:cNvPr id="137249" name="Rectangle 32"/>
          <p:cNvSpPr>
            <a:spLocks noChangeArrowheads="1"/>
          </p:cNvSpPr>
          <p:nvPr/>
        </p:nvSpPr>
        <p:spPr bwMode="auto">
          <a:xfrm>
            <a:off x="4427538" y="4724400"/>
            <a:ext cx="401002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0000FF"/>
                </a:solidFill>
                <a:latin typeface="Arial" panose="020B0604020202020204" pitchFamily="34" charset="0"/>
              </a:rPr>
              <a:t>CPU read miss</a:t>
            </a:r>
            <a:r>
              <a:rPr lang="en-US" altLang="zh-CN" sz="1800" b="1">
                <a:solidFill>
                  <a:schemeClr val="accent2"/>
                </a:solidFill>
                <a:latin typeface="Arial" panose="020B0604020202020204" pitchFamily="34" charset="0"/>
              </a:rPr>
              <a:t>: </a:t>
            </a:r>
          </a:p>
          <a:p>
            <a:pPr>
              <a:spcBef>
                <a:spcPct val="0"/>
              </a:spcBef>
              <a:buClrTx/>
              <a:buSzTx/>
              <a:buFontTx/>
              <a:buNone/>
            </a:pPr>
            <a:r>
              <a:rPr lang="en-US" altLang="zh-CN" sz="1800" b="1">
                <a:solidFill>
                  <a:srgbClr val="008000"/>
                </a:solidFill>
                <a:latin typeface="Arial" panose="020B0604020202020204" pitchFamily="34" charset="0"/>
              </a:rPr>
              <a:t>Data Write Back</a:t>
            </a:r>
            <a:r>
              <a:rPr lang="en-US" altLang="zh-CN" sz="1800" b="1">
                <a:latin typeface="Arial" panose="020B0604020202020204" pitchFamily="34" charset="0"/>
              </a:rPr>
              <a:t> and </a:t>
            </a:r>
          </a:p>
          <a:p>
            <a:pPr>
              <a:spcBef>
                <a:spcPct val="0"/>
              </a:spcBef>
              <a:buClrTx/>
              <a:buSzTx/>
              <a:buFontTx/>
              <a:buNone/>
            </a:pPr>
            <a:r>
              <a:rPr lang="en-US" altLang="zh-CN" sz="1800" b="1">
                <a:latin typeface="Arial" panose="020B0604020202020204" pitchFamily="34" charset="0"/>
              </a:rPr>
              <a:t>Send read miss to home directory</a:t>
            </a:r>
          </a:p>
        </p:txBody>
      </p:sp>
      <p:sp>
        <p:nvSpPr>
          <p:cNvPr id="137250" name="Line 33"/>
          <p:cNvSpPr>
            <a:spLocks noChangeShapeType="1"/>
          </p:cNvSpPr>
          <p:nvPr/>
        </p:nvSpPr>
        <p:spPr bwMode="auto">
          <a:xfrm flipV="1">
            <a:off x="3967163" y="2566988"/>
            <a:ext cx="2438400" cy="24384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51" name="Line 34"/>
          <p:cNvSpPr>
            <a:spLocks noChangeShapeType="1"/>
          </p:cNvSpPr>
          <p:nvPr/>
        </p:nvSpPr>
        <p:spPr bwMode="auto">
          <a:xfrm flipH="1">
            <a:off x="3538538" y="2684463"/>
            <a:ext cx="3241675" cy="2160587"/>
          </a:xfrm>
          <a:prstGeom prst="line">
            <a:avLst/>
          </a:prstGeom>
          <a:noFill/>
          <a:ln w="25400">
            <a:solidFill>
              <a:srgbClr val="80008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37252" name="Rectangle 35"/>
          <p:cNvSpPr>
            <a:spLocks noChangeArrowheads="1"/>
          </p:cNvSpPr>
          <p:nvPr/>
        </p:nvSpPr>
        <p:spPr bwMode="auto">
          <a:xfrm>
            <a:off x="5435600" y="3573463"/>
            <a:ext cx="33178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D60093"/>
                </a:solidFill>
                <a:latin typeface="Arial" panose="020B0604020202020204" pitchFamily="34" charset="0"/>
              </a:rPr>
              <a:t>CPU Write miss:</a:t>
            </a:r>
            <a:r>
              <a:rPr lang="en-US" altLang="zh-CN" sz="1800" b="1">
                <a:latin typeface="Arial" panose="020B0604020202020204" pitchFamily="34" charset="0"/>
              </a:rPr>
              <a:t>Send </a:t>
            </a:r>
            <a:br>
              <a:rPr lang="en-US" altLang="zh-CN" sz="1800" b="1">
                <a:latin typeface="Arial" panose="020B0604020202020204" pitchFamily="34" charset="0"/>
              </a:rPr>
            </a:br>
            <a:r>
              <a:rPr lang="en-US" altLang="zh-CN" sz="1800" b="1">
                <a:latin typeface="Arial" panose="020B0604020202020204" pitchFamily="34" charset="0"/>
              </a:rPr>
              <a:t>Write Miss to home directory</a:t>
            </a:r>
          </a:p>
        </p:txBody>
      </p:sp>
    </p:spTree>
  </p:cSld>
  <p:clrMapOvr>
    <a:masterClrMapping/>
  </p:clrMapOvr>
  <p:transition spd="slow">
    <p:pull dir="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rrowheads="1"/>
          </p:cNvSpPr>
          <p:nvPr>
            <p:ph type="title"/>
          </p:nvPr>
        </p:nvSpPr>
        <p:spPr>
          <a:xfrm>
            <a:off x="323850" y="0"/>
            <a:ext cx="8820150" cy="936625"/>
          </a:xfrm>
        </p:spPr>
        <p:txBody>
          <a:bodyPr/>
          <a:lstStyle/>
          <a:p>
            <a:pPr eaLnBrk="1" hangingPunct="1"/>
            <a:r>
              <a:rPr lang="en-US" altLang="zh-CN" sz="4000" smtClean="0"/>
              <a:t>    How to assure write serialization ? </a:t>
            </a:r>
          </a:p>
        </p:txBody>
      </p:sp>
      <p:sp>
        <p:nvSpPr>
          <p:cNvPr id="139267" name="Text Box 3"/>
          <p:cNvSpPr>
            <a:spLocks noGrp="1" noChangeArrowheads="1"/>
          </p:cNvSpPr>
          <p:nvPr>
            <p:ph idx="1"/>
          </p:nvPr>
        </p:nvSpPr>
        <p:spPr>
          <a:xfrm>
            <a:off x="395288" y="1125538"/>
            <a:ext cx="8280400" cy="5111750"/>
          </a:xfrm>
        </p:spPr>
        <p:txBody>
          <a:bodyPr/>
          <a:lstStyle/>
          <a:p>
            <a:pPr eaLnBrk="1" hangingPunct="1"/>
            <a:r>
              <a:rPr lang="en-US" altLang="zh-CN" smtClean="0"/>
              <a:t>Serialization exclusive access by </a:t>
            </a:r>
            <a:r>
              <a:rPr lang="en-US" altLang="zh-CN" smtClean="0">
                <a:solidFill>
                  <a:srgbClr val="0000FF"/>
                </a:solidFill>
              </a:rPr>
              <a:t>Home directory</a:t>
            </a:r>
          </a:p>
          <a:p>
            <a:pPr lvl="1" eaLnBrk="1" hangingPunct="1"/>
            <a:r>
              <a:rPr lang="en-US" altLang="zh-CN" smtClean="0"/>
              <a:t>Buffer all the request (write miss/ invalidate ); </a:t>
            </a:r>
          </a:p>
          <a:p>
            <a:pPr lvl="1" eaLnBrk="1" hangingPunct="1"/>
            <a:r>
              <a:rPr lang="en-US" altLang="zh-CN" smtClean="0"/>
              <a:t>Process the request in order; </a:t>
            </a:r>
          </a:p>
          <a:p>
            <a:pPr lvl="1" eaLnBrk="1" hangingPunct="1"/>
            <a:r>
              <a:rPr lang="en-US" altLang="zh-CN" smtClean="0"/>
              <a:t>Only start to process the new request until complete the previous one.</a:t>
            </a:r>
          </a:p>
        </p:txBody>
      </p:sp>
    </p:spTree>
  </p:cSld>
  <p:clrMapOvr>
    <a:masterClrMapping/>
  </p:clrMapOvr>
  <p:transition spd="slow">
    <p:pull dir="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rrowheads="1"/>
          </p:cNvSpPr>
          <p:nvPr>
            <p:ph type="title"/>
          </p:nvPr>
        </p:nvSpPr>
        <p:spPr/>
        <p:txBody>
          <a:bodyPr/>
          <a:lstStyle/>
          <a:p>
            <a:pPr eaLnBrk="1" hangingPunct="1"/>
            <a:r>
              <a:rPr lang="en-US" altLang="zh-CN" smtClean="0"/>
              <a:t>How to solve the “race” ? </a:t>
            </a:r>
          </a:p>
        </p:txBody>
      </p:sp>
      <p:sp>
        <p:nvSpPr>
          <p:cNvPr id="140291" name="Rectangle 3"/>
          <p:cNvSpPr>
            <a:spLocks noGrp="1" noRot="1" noChangeArrowheads="1"/>
          </p:cNvSpPr>
          <p:nvPr>
            <p:ph idx="1"/>
          </p:nvPr>
        </p:nvSpPr>
        <p:spPr>
          <a:xfrm>
            <a:off x="395288" y="1268413"/>
            <a:ext cx="8748712" cy="5111750"/>
          </a:xfrm>
        </p:spPr>
        <p:txBody>
          <a:bodyPr/>
          <a:lstStyle/>
          <a:p>
            <a:pPr eaLnBrk="1" hangingPunct="1"/>
            <a:r>
              <a:rPr lang="en-US" altLang="zh-CN" sz="2800" smtClean="0">
                <a:solidFill>
                  <a:srgbClr val="0000FF"/>
                </a:solidFill>
              </a:rPr>
              <a:t>How does the processor know who is the winner?</a:t>
            </a:r>
          </a:p>
          <a:p>
            <a:pPr lvl="1" eaLnBrk="1" hangingPunct="1"/>
            <a:r>
              <a:rPr lang="en-US" altLang="zh-CN" sz="2400" smtClean="0"/>
              <a:t>Get acknowledgement message from home directory</a:t>
            </a:r>
          </a:p>
          <a:p>
            <a:pPr lvl="2" eaLnBrk="1" hangingPunct="1"/>
            <a:r>
              <a:rPr lang="en-US" altLang="zh-CN" sz="2000" smtClean="0"/>
              <a:t>Date Reply  (For  write miss)</a:t>
            </a:r>
          </a:p>
          <a:p>
            <a:pPr lvl="2" eaLnBrk="1" hangingPunct="1"/>
            <a:r>
              <a:rPr lang="en-US" altLang="zh-CN" sz="2000" smtClean="0"/>
              <a:t>Explicit ACK (For  invalidate)</a:t>
            </a:r>
          </a:p>
          <a:p>
            <a:pPr lvl="1" eaLnBrk="1" hangingPunct="1"/>
            <a:r>
              <a:rPr lang="en-US" altLang="zh-CN" sz="2400" smtClean="0"/>
              <a:t>About the loser:</a:t>
            </a:r>
          </a:p>
          <a:p>
            <a:pPr lvl="2" eaLnBrk="1" hangingPunct="1"/>
            <a:r>
              <a:rPr lang="en-US" altLang="zh-CN" sz="2000" smtClean="0"/>
              <a:t>Simplest:   home directory send a NAK  to loser.</a:t>
            </a:r>
          </a:p>
          <a:p>
            <a:pPr eaLnBrk="1" hangingPunct="1"/>
            <a:r>
              <a:rPr lang="en-US" altLang="zh-CN" sz="2800" smtClean="0">
                <a:solidFill>
                  <a:srgbClr val="0000FF"/>
                </a:solidFill>
              </a:rPr>
              <a:t>How to know the invalidations are completed?</a:t>
            </a:r>
          </a:p>
          <a:p>
            <a:pPr lvl="1" eaLnBrk="1" hangingPunct="1"/>
            <a:r>
              <a:rPr lang="en-US" altLang="zh-CN" sz="2400" smtClean="0"/>
              <a:t>1. Directory collect  and count ACK messages from remote nodes, and then send confirmation to requester. </a:t>
            </a:r>
          </a:p>
          <a:p>
            <a:pPr lvl="1" eaLnBrk="1" hangingPunct="1"/>
            <a:r>
              <a:rPr lang="en-US" altLang="zh-CN" sz="2400" smtClean="0"/>
              <a:t>2. Home node collect and count ACK messages from remote nodes directly.    </a:t>
            </a:r>
            <a:endParaRPr lang="en-US" altLang="zh-CN" smtClean="0"/>
          </a:p>
        </p:txBody>
      </p:sp>
    </p:spTree>
  </p:cSld>
  <p:clrMapOvr>
    <a:masterClrMapping/>
  </p:clrMapOvr>
  <p:transition spd="slow">
    <p:pull dir="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rrowheads="1"/>
          </p:cNvSpPr>
          <p:nvPr>
            <p:ph type="title"/>
          </p:nvPr>
        </p:nvSpPr>
        <p:spPr/>
        <p:txBody>
          <a:bodyPr/>
          <a:lstStyle/>
          <a:p>
            <a:pPr eaLnBrk="1" hangingPunct="1"/>
            <a:r>
              <a:rPr lang="en-US" altLang="zh-CN" smtClean="0"/>
              <a:t>Buffer requirement</a:t>
            </a:r>
          </a:p>
        </p:txBody>
      </p:sp>
      <p:sp>
        <p:nvSpPr>
          <p:cNvPr id="141315" name="Rectangle 3"/>
          <p:cNvSpPr>
            <a:spLocks noGrp="1" noRot="1" noChangeArrowheads="1"/>
          </p:cNvSpPr>
          <p:nvPr>
            <p:ph idx="1"/>
          </p:nvPr>
        </p:nvSpPr>
        <p:spPr/>
        <p:txBody>
          <a:bodyPr/>
          <a:lstStyle/>
          <a:p>
            <a:pPr eaLnBrk="1" hangingPunct="1"/>
            <a:r>
              <a:rPr lang="en-US" altLang="zh-CN" smtClean="0"/>
              <a:t>Large amount of buffers required</a:t>
            </a:r>
          </a:p>
          <a:p>
            <a:pPr eaLnBrk="1" hangingPunct="1"/>
            <a:r>
              <a:rPr lang="en-US" altLang="zh-CN" smtClean="0"/>
              <a:t>A write miss may produce a large amount invalidate message</a:t>
            </a:r>
          </a:p>
          <a:p>
            <a:pPr eaLnBrk="1" hangingPunct="1"/>
            <a:r>
              <a:rPr lang="en-US" altLang="zh-CN" smtClean="0"/>
              <a:t>Prefetch scheme might be used </a:t>
            </a:r>
          </a:p>
          <a:p>
            <a:pPr eaLnBrk="1" hangingPunct="1"/>
            <a:r>
              <a:rPr lang="en-US" altLang="zh-CN" smtClean="0"/>
              <a:t>Multiple outstanding misses </a:t>
            </a:r>
          </a:p>
          <a:p>
            <a:pPr eaLnBrk="1" hangingPunct="1"/>
            <a:endParaRPr lang="en-US" altLang="zh-CN" smtClean="0"/>
          </a:p>
          <a:p>
            <a:pPr eaLnBrk="1" hangingPunct="1"/>
            <a:r>
              <a:rPr lang="en-US" altLang="zh-CN" smtClean="0"/>
              <a:t>Limited buffer in practice</a:t>
            </a:r>
          </a:p>
          <a:p>
            <a:pPr eaLnBrk="1" hangingPunct="1"/>
            <a:endParaRPr lang="en-US" altLang="zh-CN" smtClean="0"/>
          </a:p>
        </p:txBody>
      </p:sp>
    </p:spTree>
  </p:cSld>
  <p:clrMapOvr>
    <a:masterClrMapping/>
  </p:clrMapOvr>
  <p:transition spd="slow">
    <p:pull dir="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rrowheads="1"/>
          </p:cNvSpPr>
          <p:nvPr>
            <p:ph type="title"/>
          </p:nvPr>
        </p:nvSpPr>
        <p:spPr/>
        <p:txBody>
          <a:bodyPr/>
          <a:lstStyle/>
          <a:p>
            <a:pPr eaLnBrk="1" hangingPunct="1"/>
            <a:r>
              <a:rPr lang="en-US" altLang="zh-CN" sz="3600" smtClean="0"/>
              <a:t>Avoid deadlock with limited buffering</a:t>
            </a:r>
          </a:p>
        </p:txBody>
      </p:sp>
      <p:sp>
        <p:nvSpPr>
          <p:cNvPr id="142339" name="Rectangle 3"/>
          <p:cNvSpPr>
            <a:spLocks noGrp="1" noRot="1" noChangeArrowheads="1"/>
          </p:cNvSpPr>
          <p:nvPr>
            <p:ph idx="1"/>
          </p:nvPr>
        </p:nvSpPr>
        <p:spPr>
          <a:xfrm>
            <a:off x="593725" y="1268413"/>
            <a:ext cx="8550275" cy="4683125"/>
          </a:xfrm>
        </p:spPr>
        <p:txBody>
          <a:bodyPr/>
          <a:lstStyle/>
          <a:p>
            <a:pPr eaLnBrk="1" hangingPunct="1"/>
            <a:r>
              <a:rPr lang="en-US" altLang="zh-CN" smtClean="0"/>
              <a:t>Deadlock arises from three properties</a:t>
            </a:r>
          </a:p>
          <a:p>
            <a:pPr lvl="1" eaLnBrk="1" hangingPunct="1"/>
            <a:r>
              <a:rPr lang="en-US" altLang="zh-CN" smtClean="0"/>
              <a:t>More than one resource is needed to complete a transaction</a:t>
            </a:r>
          </a:p>
          <a:p>
            <a:pPr lvl="1" eaLnBrk="1" hangingPunct="1"/>
            <a:r>
              <a:rPr lang="en-US" altLang="zh-CN" smtClean="0"/>
              <a:t>Buffers for request, reply, and accept message</a:t>
            </a:r>
          </a:p>
          <a:p>
            <a:pPr eaLnBrk="1" hangingPunct="1"/>
            <a:r>
              <a:rPr lang="en-US" altLang="zh-CN" smtClean="0"/>
              <a:t>Resources are held until a nonatomic transaction completes</a:t>
            </a:r>
          </a:p>
          <a:p>
            <a:pPr eaLnBrk="1" hangingPunct="1"/>
            <a:r>
              <a:rPr lang="en-US" altLang="zh-CN" smtClean="0"/>
              <a:t>There is no global partial order on the acquisition of resource </a:t>
            </a:r>
          </a:p>
        </p:txBody>
      </p:sp>
    </p:spTree>
  </p:cSld>
  <p:clrMapOvr>
    <a:masterClrMapping/>
  </p:clrMapOvr>
  <p:transition spd="slow">
    <p:pull dir="ru"/>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rrowheads="1"/>
          </p:cNvSpPr>
          <p:nvPr>
            <p:ph type="title"/>
          </p:nvPr>
        </p:nvSpPr>
        <p:spPr/>
        <p:txBody>
          <a:bodyPr/>
          <a:lstStyle/>
          <a:p>
            <a:pPr eaLnBrk="1" hangingPunct="1"/>
            <a:r>
              <a:rPr lang="en-US" altLang="zh-CN" smtClean="0"/>
              <a:t>Resolution</a:t>
            </a:r>
          </a:p>
        </p:txBody>
      </p:sp>
      <p:sp>
        <p:nvSpPr>
          <p:cNvPr id="143363" name="Rectangle 3"/>
          <p:cNvSpPr>
            <a:spLocks noGrp="1" noRot="1" noChangeArrowheads="1"/>
          </p:cNvSpPr>
          <p:nvPr>
            <p:ph idx="1"/>
          </p:nvPr>
        </p:nvSpPr>
        <p:spPr>
          <a:xfrm>
            <a:off x="539750" y="1341438"/>
            <a:ext cx="8261350" cy="4895850"/>
          </a:xfrm>
        </p:spPr>
        <p:txBody>
          <a:bodyPr/>
          <a:lstStyle/>
          <a:p>
            <a:pPr eaLnBrk="1" hangingPunct="1">
              <a:lnSpc>
                <a:spcPct val="90000"/>
              </a:lnSpc>
            </a:pPr>
            <a:r>
              <a:rPr lang="en-US" altLang="zh-CN" sz="2800" smtClean="0"/>
              <a:t>Strategy: Try to ensure that the resources will always be available.</a:t>
            </a:r>
          </a:p>
          <a:p>
            <a:pPr lvl="1" eaLnBrk="1" hangingPunct="1">
              <a:lnSpc>
                <a:spcPct val="90000"/>
              </a:lnSpc>
            </a:pPr>
            <a:r>
              <a:rPr lang="en-US" altLang="zh-CN" sz="2800" smtClean="0">
                <a:solidFill>
                  <a:srgbClr val="0000FF"/>
                </a:solidFill>
              </a:rPr>
              <a:t>Separate network</a:t>
            </a:r>
            <a:r>
              <a:rPr lang="en-US" altLang="zh-CN" sz="2800" smtClean="0"/>
              <a:t> is used for request and replies.</a:t>
            </a:r>
          </a:p>
          <a:p>
            <a:pPr lvl="1" eaLnBrk="1" hangingPunct="1">
              <a:lnSpc>
                <a:spcPct val="90000"/>
              </a:lnSpc>
            </a:pPr>
            <a:r>
              <a:rPr lang="en-US" altLang="zh-CN" sz="2800" smtClean="0"/>
              <a:t>Every request need a reply </a:t>
            </a:r>
            <a:r>
              <a:rPr lang="en-US" altLang="zh-CN" sz="2800" smtClean="0">
                <a:solidFill>
                  <a:srgbClr val="0000FF"/>
                </a:solidFill>
              </a:rPr>
              <a:t>allocate the space </a:t>
            </a:r>
            <a:r>
              <a:rPr lang="en-US" altLang="zh-CN" sz="2800" smtClean="0"/>
              <a:t>to accept reply  when the request is generated. </a:t>
            </a:r>
          </a:p>
          <a:p>
            <a:pPr lvl="2" eaLnBrk="1" hangingPunct="1">
              <a:lnSpc>
                <a:spcPct val="90000"/>
              </a:lnSpc>
            </a:pPr>
            <a:r>
              <a:rPr lang="en-US" altLang="zh-CN" sz="2800" smtClean="0"/>
              <a:t>Replier can free the reply buffer.</a:t>
            </a:r>
          </a:p>
          <a:p>
            <a:pPr lvl="1" eaLnBrk="1" hangingPunct="1">
              <a:lnSpc>
                <a:spcPct val="90000"/>
              </a:lnSpc>
            </a:pPr>
            <a:r>
              <a:rPr lang="en-US" altLang="zh-CN" sz="2800" smtClean="0"/>
              <a:t>Any controller can </a:t>
            </a:r>
            <a:r>
              <a:rPr lang="en-US" altLang="zh-CN" sz="2800" smtClean="0">
                <a:solidFill>
                  <a:srgbClr val="0000FF"/>
                </a:solidFill>
              </a:rPr>
              <a:t>reject any request with a NAK</a:t>
            </a:r>
            <a:r>
              <a:rPr lang="en-US" altLang="zh-CN" sz="2800" smtClean="0"/>
              <a:t>, but never NAK a reply.</a:t>
            </a:r>
          </a:p>
          <a:p>
            <a:pPr lvl="1" eaLnBrk="1" hangingPunct="1">
              <a:lnSpc>
                <a:spcPct val="90000"/>
              </a:lnSpc>
            </a:pPr>
            <a:r>
              <a:rPr lang="en-US" altLang="zh-CN" sz="2800" smtClean="0"/>
              <a:t>Any request that receives a NAK is simply retried.</a:t>
            </a:r>
          </a:p>
        </p:txBody>
      </p:sp>
    </p:spTree>
  </p:cSld>
  <p:clrMapOvr>
    <a:masterClrMapping/>
  </p:clrMapOvr>
  <p:transition spd="slow">
    <p:pull dir="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rrowheads="1"/>
          </p:cNvSpPr>
          <p:nvPr>
            <p:ph type="title"/>
          </p:nvPr>
        </p:nvSpPr>
        <p:spPr/>
        <p:txBody>
          <a:bodyPr/>
          <a:lstStyle/>
          <a:p>
            <a:pPr eaLnBrk="1" hangingPunct="1"/>
            <a:r>
              <a:rPr lang="en-US" altLang="zh-CN" sz="4000" smtClean="0"/>
              <a:t>Multithreaded directory to handle multiple blocks</a:t>
            </a:r>
          </a:p>
        </p:txBody>
      </p:sp>
      <p:sp>
        <p:nvSpPr>
          <p:cNvPr id="144387" name="Rectangle 3"/>
          <p:cNvSpPr>
            <a:spLocks noGrp="1" noRot="1" noChangeArrowheads="1"/>
          </p:cNvSpPr>
          <p:nvPr>
            <p:ph idx="1"/>
          </p:nvPr>
        </p:nvSpPr>
        <p:spPr>
          <a:xfrm>
            <a:off x="468313" y="1412875"/>
            <a:ext cx="8280400" cy="4824413"/>
          </a:xfrm>
        </p:spPr>
        <p:txBody>
          <a:bodyPr/>
          <a:lstStyle/>
          <a:p>
            <a:pPr eaLnBrk="1" hangingPunct="1"/>
            <a:r>
              <a:rPr lang="en-US" altLang="zh-CN" sz="2800" smtClean="0"/>
              <a:t>Directory controller must be </a:t>
            </a:r>
            <a:r>
              <a:rPr lang="en-US" altLang="zh-CN" sz="2800" smtClean="0">
                <a:solidFill>
                  <a:srgbClr val="0000FF"/>
                </a:solidFill>
              </a:rPr>
              <a:t>reentrant.</a:t>
            </a:r>
          </a:p>
          <a:p>
            <a:pPr lvl="1" eaLnBrk="1" hangingPunct="1"/>
            <a:r>
              <a:rPr lang="en-US" altLang="zh-CN" sz="2400" smtClean="0"/>
              <a:t>Handle incoming requests for independent blocks before the previous one finished.</a:t>
            </a:r>
          </a:p>
          <a:p>
            <a:pPr eaLnBrk="1" hangingPunct="1"/>
            <a:r>
              <a:rPr lang="en-US" altLang="zh-CN" sz="2800" smtClean="0"/>
              <a:t>Control state need be saved and restored while a fetch(or fetch//invalidate) is outstanding</a:t>
            </a:r>
          </a:p>
          <a:p>
            <a:pPr eaLnBrk="1" hangingPunct="1"/>
            <a:r>
              <a:rPr lang="en-US" altLang="zh-CN" sz="2800" smtClean="0"/>
              <a:t>Owner node can provide the data directly to the requester as well as to the home node to reduce latency.</a:t>
            </a:r>
          </a:p>
          <a:p>
            <a:pPr eaLnBrk="1" hangingPunct="1"/>
            <a:r>
              <a:rPr lang="en-US" altLang="zh-CN" sz="2800" smtClean="0"/>
              <a:t>Can limit the outstanding transaction numbers via NAK to new requests.</a:t>
            </a:r>
          </a:p>
        </p:txBody>
      </p:sp>
    </p:spTree>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a:xfrm>
            <a:off x="1331913" y="0"/>
            <a:ext cx="7540625" cy="936625"/>
          </a:xfrm>
        </p:spPr>
        <p:txBody>
          <a:bodyPr/>
          <a:lstStyle/>
          <a:p>
            <a:pPr eaLnBrk="1" hangingPunct="1"/>
            <a:r>
              <a:rPr lang="en-US" altLang="en-US" sz="4000" smtClean="0"/>
              <a:t>What Does Coherency Mean?</a:t>
            </a:r>
            <a:endParaRPr lang="en-US" altLang="zh-CN" sz="4000" smtClean="0"/>
          </a:p>
        </p:txBody>
      </p:sp>
      <p:sp>
        <p:nvSpPr>
          <p:cNvPr id="38915" name="Rectangle 3"/>
          <p:cNvSpPr>
            <a:spLocks noGrp="1" noRot="1" noChangeArrowheads="1"/>
          </p:cNvSpPr>
          <p:nvPr>
            <p:ph idx="1"/>
          </p:nvPr>
        </p:nvSpPr>
        <p:spPr>
          <a:xfrm>
            <a:off x="539750" y="1052513"/>
            <a:ext cx="8261350" cy="5329237"/>
          </a:xfrm>
        </p:spPr>
        <p:txBody>
          <a:bodyPr/>
          <a:lstStyle/>
          <a:p>
            <a:pPr eaLnBrk="1" hangingPunct="1">
              <a:lnSpc>
                <a:spcPct val="80000"/>
              </a:lnSpc>
            </a:pPr>
            <a:r>
              <a:rPr lang="en-US" altLang="en-US" sz="2800" smtClean="0"/>
              <a:t>Informally:</a:t>
            </a:r>
          </a:p>
          <a:p>
            <a:pPr lvl="1" eaLnBrk="1" hangingPunct="1">
              <a:lnSpc>
                <a:spcPct val="80000"/>
              </a:lnSpc>
            </a:pPr>
            <a:r>
              <a:rPr lang="en-US" altLang="en-US" sz="2400" smtClean="0"/>
              <a:t>“</a:t>
            </a:r>
            <a:r>
              <a:rPr lang="en-US" altLang="en-US" sz="2400" smtClean="0">
                <a:solidFill>
                  <a:srgbClr val="FF0000"/>
                </a:solidFill>
              </a:rPr>
              <a:t>Any read must return the most recent write</a:t>
            </a:r>
            <a:r>
              <a:rPr lang="en-US" altLang="en-US" sz="2400" smtClean="0"/>
              <a:t>”</a:t>
            </a:r>
          </a:p>
          <a:p>
            <a:pPr lvl="1" eaLnBrk="1" hangingPunct="1">
              <a:lnSpc>
                <a:spcPct val="80000"/>
              </a:lnSpc>
            </a:pPr>
            <a:r>
              <a:rPr lang="en-US" altLang="en-US" sz="2400" smtClean="0"/>
              <a:t>Too strict and too difficult to implement</a:t>
            </a:r>
          </a:p>
          <a:p>
            <a:pPr eaLnBrk="1" hangingPunct="1">
              <a:lnSpc>
                <a:spcPct val="80000"/>
              </a:lnSpc>
            </a:pPr>
            <a:r>
              <a:rPr lang="en-US" altLang="en-US" sz="2800" smtClean="0"/>
              <a:t>Better:</a:t>
            </a:r>
          </a:p>
          <a:p>
            <a:pPr lvl="1" eaLnBrk="1" hangingPunct="1">
              <a:lnSpc>
                <a:spcPct val="80000"/>
              </a:lnSpc>
            </a:pPr>
            <a:r>
              <a:rPr lang="en-US" altLang="en-US" sz="2400" smtClean="0"/>
              <a:t>“Any write must eventually be seen by a read”</a:t>
            </a:r>
          </a:p>
          <a:p>
            <a:pPr lvl="1" eaLnBrk="1" hangingPunct="1">
              <a:lnSpc>
                <a:spcPct val="80000"/>
              </a:lnSpc>
            </a:pPr>
            <a:r>
              <a:rPr lang="en-US" altLang="en-US" sz="2400" smtClean="0">
                <a:solidFill>
                  <a:srgbClr val="0000FF"/>
                </a:solidFill>
              </a:rPr>
              <a:t>All writes are seen in proper order</a:t>
            </a:r>
            <a:r>
              <a:rPr lang="en-US" altLang="en-US" sz="2400" smtClean="0"/>
              <a:t> (“</a:t>
            </a:r>
            <a:r>
              <a:rPr lang="en-US" altLang="en-US" sz="2400" u="sng" smtClean="0">
                <a:solidFill>
                  <a:srgbClr val="FF0000"/>
                </a:solidFill>
              </a:rPr>
              <a:t>serialization</a:t>
            </a:r>
            <a:r>
              <a:rPr lang="en-US" altLang="en-US" sz="2400" smtClean="0"/>
              <a:t>”)</a:t>
            </a:r>
          </a:p>
          <a:p>
            <a:pPr eaLnBrk="1" hangingPunct="1">
              <a:lnSpc>
                <a:spcPct val="80000"/>
              </a:lnSpc>
            </a:pPr>
            <a:r>
              <a:rPr lang="en-US" altLang="en-US" sz="2800" smtClean="0"/>
              <a:t>Two rules to ensure this:</a:t>
            </a:r>
          </a:p>
          <a:p>
            <a:pPr lvl="1" eaLnBrk="1" hangingPunct="1">
              <a:lnSpc>
                <a:spcPct val="80000"/>
              </a:lnSpc>
            </a:pPr>
            <a:r>
              <a:rPr lang="en-US" altLang="en-US" sz="2400" smtClean="0"/>
              <a:t>“If P writes x and P1 reads it, P’s write will be seen by P1 if the read and write are sufficiently far apart”</a:t>
            </a:r>
          </a:p>
          <a:p>
            <a:pPr lvl="1" eaLnBrk="1" hangingPunct="1">
              <a:lnSpc>
                <a:spcPct val="80000"/>
              </a:lnSpc>
            </a:pPr>
            <a:r>
              <a:rPr lang="en-US" altLang="en-US" sz="2400" smtClean="0"/>
              <a:t>Writes to a single location are serialized: </a:t>
            </a:r>
            <a:br>
              <a:rPr lang="en-US" altLang="en-US" sz="2400" smtClean="0"/>
            </a:br>
            <a:r>
              <a:rPr lang="en-US" altLang="en-US" sz="2400" smtClean="0"/>
              <a:t>seen in one order</a:t>
            </a:r>
          </a:p>
          <a:p>
            <a:pPr lvl="2" eaLnBrk="1" hangingPunct="1">
              <a:lnSpc>
                <a:spcPct val="80000"/>
              </a:lnSpc>
            </a:pPr>
            <a:r>
              <a:rPr lang="en-US" altLang="en-US" sz="2000" smtClean="0"/>
              <a:t>Latest write will be seen</a:t>
            </a:r>
          </a:p>
          <a:p>
            <a:pPr lvl="2" eaLnBrk="1" hangingPunct="1">
              <a:lnSpc>
                <a:spcPct val="80000"/>
              </a:lnSpc>
            </a:pPr>
            <a:r>
              <a:rPr lang="en-US" altLang="en-US" sz="2000" smtClean="0"/>
              <a:t>Otherewise could see writes in illogical order</a:t>
            </a:r>
            <a:br>
              <a:rPr lang="en-US" altLang="en-US" sz="2000" smtClean="0"/>
            </a:br>
            <a:r>
              <a:rPr lang="en-US" altLang="en-US" sz="2000" smtClean="0"/>
              <a:t> (could see older value after a newer value)</a:t>
            </a:r>
          </a:p>
        </p:txBody>
      </p:sp>
    </p:spTree>
  </p:cSld>
  <p:clrMapOvr>
    <a:masterClrMapping/>
  </p:clrMapOvr>
  <p:transition spd="slow">
    <p:pull dir="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rrowheads="1"/>
          </p:cNvSpPr>
          <p:nvPr>
            <p:ph type="title"/>
          </p:nvPr>
        </p:nvSpPr>
        <p:spPr/>
        <p:txBody>
          <a:bodyPr/>
          <a:lstStyle/>
          <a:p>
            <a:pPr eaLnBrk="1" hangingPunct="1"/>
            <a:r>
              <a:rPr lang="en-US" altLang="zh-CN" smtClean="0"/>
              <a:t>How to deal with NAK ?</a:t>
            </a:r>
          </a:p>
        </p:txBody>
      </p:sp>
      <p:sp>
        <p:nvSpPr>
          <p:cNvPr id="145411" name="Rectangle 3"/>
          <p:cNvSpPr>
            <a:spLocks noGrp="1" noRot="1" noChangeArrowheads="1"/>
          </p:cNvSpPr>
          <p:nvPr>
            <p:ph idx="1"/>
          </p:nvPr>
        </p:nvSpPr>
        <p:spPr/>
        <p:txBody>
          <a:bodyPr/>
          <a:lstStyle/>
          <a:p>
            <a:pPr eaLnBrk="1" hangingPunct="1">
              <a:lnSpc>
                <a:spcPct val="90000"/>
              </a:lnSpc>
            </a:pPr>
            <a:r>
              <a:rPr lang="en-US" altLang="zh-CN" smtClean="0"/>
              <a:t>How to know which is the original transaction ?</a:t>
            </a:r>
          </a:p>
          <a:p>
            <a:pPr lvl="1" eaLnBrk="1" hangingPunct="1">
              <a:lnSpc>
                <a:spcPct val="90000"/>
              </a:lnSpc>
            </a:pPr>
            <a:r>
              <a:rPr lang="en-US" altLang="zh-CN" sz="3200" smtClean="0"/>
              <a:t>1. processor keep track of its outstanding requests </a:t>
            </a:r>
          </a:p>
          <a:p>
            <a:pPr lvl="1" eaLnBrk="1" hangingPunct="1">
              <a:lnSpc>
                <a:spcPct val="90000"/>
              </a:lnSpc>
            </a:pPr>
            <a:r>
              <a:rPr lang="en-US" altLang="zh-CN" sz="3200" smtClean="0"/>
              <a:t>2. Pack the original request into NAK.</a:t>
            </a:r>
          </a:p>
          <a:p>
            <a:pPr lvl="1" eaLnBrk="1" hangingPunct="1">
              <a:lnSpc>
                <a:spcPct val="90000"/>
              </a:lnSpc>
            </a:pPr>
            <a:r>
              <a:rPr lang="en-US" altLang="zh-CN" sz="3200" smtClean="0"/>
              <a:t>3. The buffer holding the return slot for the   request can also hold info about the request.</a:t>
            </a:r>
          </a:p>
          <a:p>
            <a:pPr eaLnBrk="1" hangingPunct="1">
              <a:lnSpc>
                <a:spcPct val="90000"/>
              </a:lnSpc>
            </a:pPr>
            <a:r>
              <a:rPr lang="en-US" altLang="zh-CN" sz="3200" smtClean="0"/>
              <a:t>So that when  receives NAK, the processor know to resend the request.</a:t>
            </a:r>
          </a:p>
        </p:txBody>
      </p:sp>
    </p:spTree>
  </p:cSld>
  <p:clrMapOvr>
    <a:masterClrMapping/>
  </p:clrMapOvr>
  <p:transition spd="slow">
    <p:pull dir="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146435" name="Rectangle 2"/>
          <p:cNvSpPr>
            <a:spLocks noGrp="1" noChangeArrowheads="1"/>
          </p:cNvSpPr>
          <p:nvPr>
            <p:ph type="title" idx="4294967295"/>
          </p:nvPr>
        </p:nvSpPr>
        <p:spPr>
          <a:xfrm>
            <a:off x="1582738" y="0"/>
            <a:ext cx="7561262" cy="981075"/>
          </a:xfrm>
        </p:spPr>
        <p:txBody>
          <a:bodyPr lIns="90488" tIns="44450" rIns="90488" bIns="44450"/>
          <a:lstStyle/>
          <a:p>
            <a:pPr eaLnBrk="1" hangingPunct="1"/>
            <a:r>
              <a:rPr lang="en-US" altLang="zh-CN" smtClean="0"/>
              <a:t>Summary</a:t>
            </a:r>
          </a:p>
        </p:txBody>
      </p:sp>
      <p:sp>
        <p:nvSpPr>
          <p:cNvPr id="146436" name="Rectangle 3"/>
          <p:cNvSpPr>
            <a:spLocks noGrp="1" noChangeArrowheads="1"/>
          </p:cNvSpPr>
          <p:nvPr>
            <p:ph type="body" idx="4294967295"/>
          </p:nvPr>
        </p:nvSpPr>
        <p:spPr>
          <a:xfrm>
            <a:off x="0" y="1125538"/>
            <a:ext cx="8642350" cy="4795837"/>
          </a:xfrm>
          <a:prstGeom prst="rect">
            <a:avLst/>
          </a:prstGeom>
        </p:spPr>
        <p:txBody>
          <a:bodyPr lIns="90488" tIns="44450" rIns="90488" bIns="44450"/>
          <a:lstStyle/>
          <a:p>
            <a:pPr eaLnBrk="1" hangingPunct="1"/>
            <a:r>
              <a:rPr lang="en-US" altLang="zh-CN" sz="2400" smtClean="0"/>
              <a:t>Caches contain all information on state of cached memory blocks </a:t>
            </a:r>
          </a:p>
          <a:p>
            <a:pPr eaLnBrk="1" hangingPunct="1"/>
            <a:r>
              <a:rPr lang="en-US" altLang="zh-CN" sz="2400" smtClean="0"/>
              <a:t>Snooping and Directory Protocols similar; bus makes snooping easier because of broadcast (snooping =&gt; uniform memory access)</a:t>
            </a:r>
          </a:p>
          <a:p>
            <a:pPr eaLnBrk="1" hangingPunct="1"/>
            <a:r>
              <a:rPr lang="en-US" altLang="zh-CN" sz="2400" smtClean="0">
                <a:solidFill>
                  <a:srgbClr val="0000FF"/>
                </a:solidFill>
              </a:rPr>
              <a:t>Directory has extra data structure to keep track of state of all cache blocks</a:t>
            </a:r>
          </a:p>
          <a:p>
            <a:pPr eaLnBrk="1" hangingPunct="1"/>
            <a:r>
              <a:rPr lang="en-US" altLang="zh-CN" sz="2400" smtClean="0"/>
              <a:t>Distributing directory =&gt; scalable shared address multiprocessor </a:t>
            </a:r>
            <a:br>
              <a:rPr lang="en-US" altLang="zh-CN" sz="2400" smtClean="0"/>
            </a:br>
            <a:r>
              <a:rPr lang="en-US" altLang="zh-CN" sz="2400" smtClean="0"/>
              <a:t>=&gt; Cache coherent, Non uniform memory access</a:t>
            </a:r>
          </a:p>
        </p:txBody>
      </p:sp>
    </p:spTree>
  </p:cSld>
  <p:clrMapOvr>
    <a:masterClrMapping/>
  </p:clrMapOvr>
  <p:transition spd="slow">
    <p:pull dir="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Date Placeholder 4"/>
          <p:cNvSpPr txBox="1">
            <a:spLocks noGrp="1"/>
          </p:cNvSpPr>
          <p:nvPr/>
        </p:nvSpPr>
        <p:spPr bwMode="auto">
          <a:xfrm>
            <a:off x="6877050" y="6453188"/>
            <a:ext cx="190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400">
                <a:solidFill>
                  <a:srgbClr val="000000"/>
                </a:solidFill>
                <a:latin typeface="Arial" panose="020B0604020202020204" pitchFamily="34" charset="0"/>
              </a:rPr>
              <a:t>Nov. 12 2008</a:t>
            </a:r>
          </a:p>
        </p:txBody>
      </p:sp>
      <p:sp>
        <p:nvSpPr>
          <p:cNvPr id="147459" name="Rectangle 2"/>
          <p:cNvSpPr>
            <a:spLocks noGrp="1" noChangeArrowheads="1"/>
          </p:cNvSpPr>
          <p:nvPr>
            <p:ph type="title" idx="4294967295"/>
          </p:nvPr>
        </p:nvSpPr>
        <p:spPr>
          <a:xfrm>
            <a:off x="1530350" y="260350"/>
            <a:ext cx="7613650" cy="936625"/>
          </a:xfrm>
        </p:spPr>
        <p:txBody>
          <a:bodyPr/>
          <a:lstStyle/>
          <a:p>
            <a:pPr eaLnBrk="1" hangingPunct="1"/>
            <a:r>
              <a:rPr lang="en-US" altLang="zh-CN" sz="4000" smtClean="0"/>
              <a:t>How about write through cache</a:t>
            </a:r>
            <a:br>
              <a:rPr lang="en-US" altLang="zh-CN" sz="4000" smtClean="0"/>
            </a:br>
            <a:r>
              <a:rPr lang="en-US" altLang="zh-CN" sz="4000" smtClean="0"/>
              <a:t>with write invalidate?</a:t>
            </a:r>
          </a:p>
        </p:txBody>
      </p:sp>
      <p:grpSp>
        <p:nvGrpSpPr>
          <p:cNvPr id="2" name="Group 3"/>
          <p:cNvGrpSpPr>
            <a:grpSpLocks/>
          </p:cNvGrpSpPr>
          <p:nvPr/>
        </p:nvGrpSpPr>
        <p:grpSpPr bwMode="auto">
          <a:xfrm>
            <a:off x="762000" y="2514600"/>
            <a:ext cx="7772400" cy="2162175"/>
            <a:chOff x="864" y="1152"/>
            <a:chExt cx="4896" cy="1362"/>
          </a:xfrm>
        </p:grpSpPr>
        <p:sp>
          <p:nvSpPr>
            <p:cNvPr id="147461" name="Rectangle 4"/>
            <p:cNvSpPr>
              <a:spLocks noChangeArrowheads="1"/>
            </p:cNvSpPr>
            <p:nvPr/>
          </p:nvSpPr>
          <p:spPr bwMode="auto">
            <a:xfrm>
              <a:off x="1036" y="1489"/>
              <a:ext cx="520" cy="21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latin typeface="Arial" panose="020B0604020202020204" pitchFamily="34" charset="0"/>
                </a:rPr>
                <a:t>Invalid</a:t>
              </a:r>
            </a:p>
          </p:txBody>
        </p:sp>
        <p:sp>
          <p:nvSpPr>
            <p:cNvPr id="147462" name="Rectangle 5"/>
            <p:cNvSpPr>
              <a:spLocks noChangeArrowheads="1"/>
            </p:cNvSpPr>
            <p:nvPr/>
          </p:nvSpPr>
          <p:spPr bwMode="auto">
            <a:xfrm>
              <a:off x="3237" y="1389"/>
              <a:ext cx="1163" cy="36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600" b="1">
                  <a:latin typeface="Arial" panose="020B0604020202020204" pitchFamily="34" charset="0"/>
                </a:rPr>
                <a:t>Valid</a:t>
              </a:r>
              <a:r>
                <a:rPr lang="en-US" altLang="zh-CN" sz="1600">
                  <a:latin typeface="Arial" panose="020B0604020202020204" pitchFamily="34" charset="0"/>
                </a:rPr>
                <a:t> </a:t>
              </a:r>
            </a:p>
            <a:p>
              <a:pPr algn="ctr">
                <a:spcBef>
                  <a:spcPct val="0"/>
                </a:spcBef>
                <a:buClrTx/>
                <a:buSzTx/>
                <a:buFontTx/>
                <a:buNone/>
              </a:pPr>
              <a:endParaRPr lang="en-US" altLang="zh-CN" sz="1600">
                <a:latin typeface="Arial" panose="020B0604020202020204" pitchFamily="34" charset="0"/>
              </a:endParaRPr>
            </a:p>
          </p:txBody>
        </p:sp>
        <p:sp>
          <p:nvSpPr>
            <p:cNvPr id="147463" name="Oval 6"/>
            <p:cNvSpPr>
              <a:spLocks noChangeArrowheads="1"/>
            </p:cNvSpPr>
            <p:nvPr/>
          </p:nvSpPr>
          <p:spPr bwMode="auto">
            <a:xfrm>
              <a:off x="3301" y="1237"/>
              <a:ext cx="993" cy="67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147464" name="Line 7"/>
            <p:cNvSpPr>
              <a:spLocks noChangeShapeType="1"/>
            </p:cNvSpPr>
            <p:nvPr/>
          </p:nvSpPr>
          <p:spPr bwMode="auto">
            <a:xfrm>
              <a:off x="1920" y="1488"/>
              <a:ext cx="1344"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65" name="Oval 8"/>
            <p:cNvSpPr>
              <a:spLocks noChangeArrowheads="1"/>
            </p:cNvSpPr>
            <p:nvPr/>
          </p:nvSpPr>
          <p:spPr bwMode="auto">
            <a:xfrm>
              <a:off x="864" y="1200"/>
              <a:ext cx="993" cy="67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147466" name="Rectangle 9"/>
            <p:cNvSpPr>
              <a:spLocks noChangeArrowheads="1"/>
            </p:cNvSpPr>
            <p:nvPr/>
          </p:nvSpPr>
          <p:spPr bwMode="auto">
            <a:xfrm>
              <a:off x="2016" y="1488"/>
              <a:ext cx="1344"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solidFill>
                    <a:srgbClr val="0000FF"/>
                  </a:solidFill>
                  <a:latin typeface="Arial" panose="020B0604020202020204" pitchFamily="34" charset="0"/>
                </a:rPr>
                <a:t>PR</a:t>
              </a:r>
            </a:p>
            <a:p>
              <a:pPr>
                <a:spcBef>
                  <a:spcPct val="0"/>
                </a:spcBef>
                <a:buClrTx/>
                <a:buSzTx/>
                <a:buFontTx/>
                <a:buNone/>
              </a:pPr>
              <a:r>
                <a:rPr lang="en-US" altLang="zh-CN" sz="1600" b="1">
                  <a:solidFill>
                    <a:srgbClr val="0000FF"/>
                  </a:solidFill>
                  <a:latin typeface="Arial" panose="020B0604020202020204" pitchFamily="34" charset="0"/>
                </a:rPr>
                <a:t>[ BR miss on bus]</a:t>
              </a:r>
            </a:p>
          </p:txBody>
        </p:sp>
        <p:sp>
          <p:nvSpPr>
            <p:cNvPr id="147467" name="Freeform 10"/>
            <p:cNvSpPr>
              <a:spLocks/>
            </p:cNvSpPr>
            <p:nvPr/>
          </p:nvSpPr>
          <p:spPr bwMode="auto">
            <a:xfrm>
              <a:off x="1728" y="1824"/>
              <a:ext cx="1680" cy="480"/>
            </a:xfrm>
            <a:custGeom>
              <a:avLst/>
              <a:gdLst>
                <a:gd name="T0" fmla="*/ 0 w 1680"/>
                <a:gd name="T1" fmla="*/ 0 h 480"/>
                <a:gd name="T2" fmla="*/ 912 w 1680"/>
                <a:gd name="T3" fmla="*/ 480 h 480"/>
                <a:gd name="T4" fmla="*/ 1680 w 1680"/>
                <a:gd name="T5" fmla="*/ 0 h 480"/>
                <a:gd name="T6" fmla="*/ 0 60000 65536"/>
                <a:gd name="T7" fmla="*/ 0 60000 65536"/>
                <a:gd name="T8" fmla="*/ 0 60000 65536"/>
                <a:gd name="T9" fmla="*/ 0 w 1680"/>
                <a:gd name="T10" fmla="*/ 0 h 480"/>
                <a:gd name="T11" fmla="*/ 1680 w 1680"/>
                <a:gd name="T12" fmla="*/ 480 h 480"/>
              </a:gdLst>
              <a:ahLst/>
              <a:cxnLst>
                <a:cxn ang="T6">
                  <a:pos x="T0" y="T1"/>
                </a:cxn>
                <a:cxn ang="T7">
                  <a:pos x="T2" y="T3"/>
                </a:cxn>
                <a:cxn ang="T8">
                  <a:pos x="T4" y="T5"/>
                </a:cxn>
              </a:cxnLst>
              <a:rect l="T9" t="T10" r="T11" b="T12"/>
              <a:pathLst>
                <a:path w="1680" h="480">
                  <a:moveTo>
                    <a:pt x="0" y="0"/>
                  </a:moveTo>
                  <a:cubicBezTo>
                    <a:pt x="316" y="240"/>
                    <a:pt x="632" y="480"/>
                    <a:pt x="912" y="480"/>
                  </a:cubicBezTo>
                  <a:cubicBezTo>
                    <a:pt x="1192" y="480"/>
                    <a:pt x="1552" y="80"/>
                    <a:pt x="1680" y="0"/>
                  </a:cubicBezTo>
                </a:path>
              </a:pathLst>
            </a:custGeom>
            <a:noFill/>
            <a:ln w="25400">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7468" name="Rectangle 11"/>
            <p:cNvSpPr>
              <a:spLocks noChangeArrowheads="1"/>
            </p:cNvSpPr>
            <p:nvPr/>
          </p:nvSpPr>
          <p:spPr bwMode="auto">
            <a:xfrm>
              <a:off x="2016" y="1152"/>
              <a:ext cx="1344"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solidFill>
                    <a:srgbClr val="0000FF"/>
                  </a:solidFill>
                  <a:latin typeface="Arial" panose="020B0604020202020204" pitchFamily="34" charset="0"/>
                </a:rPr>
                <a:t>PW</a:t>
              </a:r>
            </a:p>
            <a:p>
              <a:pPr>
                <a:spcBef>
                  <a:spcPct val="0"/>
                </a:spcBef>
                <a:buClrTx/>
                <a:buSzTx/>
                <a:buFontTx/>
                <a:buNone/>
              </a:pPr>
              <a:r>
                <a:rPr lang="en-US" altLang="zh-CN" sz="1600" b="1">
                  <a:solidFill>
                    <a:srgbClr val="0000FF"/>
                  </a:solidFill>
                  <a:latin typeface="Arial" panose="020B0604020202020204" pitchFamily="34" charset="0"/>
                </a:rPr>
                <a:t>[ BW miss on bus]</a:t>
              </a:r>
            </a:p>
          </p:txBody>
        </p:sp>
        <p:sp>
          <p:nvSpPr>
            <p:cNvPr id="147469" name="Rectangle 12"/>
            <p:cNvSpPr>
              <a:spLocks noChangeArrowheads="1"/>
            </p:cNvSpPr>
            <p:nvPr/>
          </p:nvSpPr>
          <p:spPr bwMode="auto">
            <a:xfrm>
              <a:off x="2400" y="2304"/>
              <a:ext cx="48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solidFill>
                    <a:srgbClr val="0000FF"/>
                  </a:solidFill>
                  <a:latin typeface="Arial" panose="020B0604020202020204" pitchFamily="34" charset="0"/>
                </a:rPr>
                <a:t>BW</a:t>
              </a:r>
            </a:p>
          </p:txBody>
        </p:sp>
        <p:sp>
          <p:nvSpPr>
            <p:cNvPr id="147470" name="Rectangle 13"/>
            <p:cNvSpPr>
              <a:spLocks noChangeArrowheads="1"/>
            </p:cNvSpPr>
            <p:nvPr/>
          </p:nvSpPr>
          <p:spPr bwMode="auto">
            <a:xfrm>
              <a:off x="4896" y="1248"/>
              <a:ext cx="86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solidFill>
                    <a:srgbClr val="0000FF"/>
                  </a:solidFill>
                  <a:latin typeface="Arial" panose="020B0604020202020204" pitchFamily="34" charset="0"/>
                </a:rPr>
                <a:t>BR, PR</a:t>
              </a:r>
            </a:p>
            <a:p>
              <a:pPr>
                <a:spcBef>
                  <a:spcPct val="0"/>
                </a:spcBef>
                <a:buClrTx/>
                <a:buSzTx/>
                <a:buFontTx/>
                <a:buNone/>
              </a:pPr>
              <a:endParaRPr lang="en-US" altLang="zh-CN" sz="1600" b="1">
                <a:solidFill>
                  <a:srgbClr val="0000FF"/>
                </a:solidFill>
                <a:latin typeface="Arial" panose="020B0604020202020204" pitchFamily="34" charset="0"/>
              </a:endParaRPr>
            </a:p>
            <a:p>
              <a:pPr>
                <a:spcBef>
                  <a:spcPct val="0"/>
                </a:spcBef>
                <a:buClrTx/>
                <a:buSzTx/>
                <a:buFontTx/>
                <a:buNone/>
              </a:pPr>
              <a:r>
                <a:rPr lang="en-US" altLang="zh-CN" sz="1600" b="1">
                  <a:solidFill>
                    <a:srgbClr val="0000FF"/>
                  </a:solidFill>
                  <a:latin typeface="Arial" panose="020B0604020202020204" pitchFamily="34" charset="0"/>
                </a:rPr>
                <a:t>PW</a:t>
              </a:r>
            </a:p>
            <a:p>
              <a:pPr>
                <a:spcBef>
                  <a:spcPct val="0"/>
                </a:spcBef>
                <a:buClrTx/>
                <a:buSzTx/>
                <a:buFontTx/>
                <a:buNone/>
              </a:pPr>
              <a:r>
                <a:rPr lang="en-US" altLang="zh-CN" sz="1600" b="1">
                  <a:solidFill>
                    <a:srgbClr val="00FFFF"/>
                  </a:solidFill>
                  <a:latin typeface="Arial" panose="020B0604020202020204" pitchFamily="34" charset="0"/>
                </a:rPr>
                <a:t>[send BW]</a:t>
              </a:r>
            </a:p>
          </p:txBody>
        </p:sp>
        <p:sp>
          <p:nvSpPr>
            <p:cNvPr id="147471" name="Freeform 14"/>
            <p:cNvSpPr>
              <a:spLocks/>
            </p:cNvSpPr>
            <p:nvPr/>
          </p:nvSpPr>
          <p:spPr bwMode="auto">
            <a:xfrm>
              <a:off x="4272" y="1224"/>
              <a:ext cx="576" cy="776"/>
            </a:xfrm>
            <a:custGeom>
              <a:avLst/>
              <a:gdLst>
                <a:gd name="T0" fmla="*/ 0 w 576"/>
                <a:gd name="T1" fmla="*/ 216 h 776"/>
                <a:gd name="T2" fmla="*/ 336 w 576"/>
                <a:gd name="T3" fmla="*/ 24 h 776"/>
                <a:gd name="T4" fmla="*/ 576 w 576"/>
                <a:gd name="T5" fmla="*/ 360 h 776"/>
                <a:gd name="T6" fmla="*/ 336 w 576"/>
                <a:gd name="T7" fmla="*/ 744 h 776"/>
                <a:gd name="T8" fmla="*/ 0 w 576"/>
                <a:gd name="T9" fmla="*/ 552 h 776"/>
                <a:gd name="T10" fmla="*/ 0 60000 65536"/>
                <a:gd name="T11" fmla="*/ 0 60000 65536"/>
                <a:gd name="T12" fmla="*/ 0 60000 65536"/>
                <a:gd name="T13" fmla="*/ 0 60000 65536"/>
                <a:gd name="T14" fmla="*/ 0 60000 65536"/>
                <a:gd name="T15" fmla="*/ 0 w 576"/>
                <a:gd name="T16" fmla="*/ 0 h 776"/>
                <a:gd name="T17" fmla="*/ 576 w 576"/>
                <a:gd name="T18" fmla="*/ 776 h 776"/>
              </a:gdLst>
              <a:ahLst/>
              <a:cxnLst>
                <a:cxn ang="T10">
                  <a:pos x="T0" y="T1"/>
                </a:cxn>
                <a:cxn ang="T11">
                  <a:pos x="T2" y="T3"/>
                </a:cxn>
                <a:cxn ang="T12">
                  <a:pos x="T4" y="T5"/>
                </a:cxn>
                <a:cxn ang="T13">
                  <a:pos x="T6" y="T7"/>
                </a:cxn>
                <a:cxn ang="T14">
                  <a:pos x="T8" y="T9"/>
                </a:cxn>
              </a:cxnLst>
              <a:rect l="T15" t="T16" r="T17" b="T18"/>
              <a:pathLst>
                <a:path w="576" h="776">
                  <a:moveTo>
                    <a:pt x="0" y="216"/>
                  </a:moveTo>
                  <a:cubicBezTo>
                    <a:pt x="120" y="108"/>
                    <a:pt x="240" y="0"/>
                    <a:pt x="336" y="24"/>
                  </a:cubicBezTo>
                  <a:cubicBezTo>
                    <a:pt x="432" y="48"/>
                    <a:pt x="576" y="240"/>
                    <a:pt x="576" y="360"/>
                  </a:cubicBezTo>
                  <a:cubicBezTo>
                    <a:pt x="576" y="480"/>
                    <a:pt x="432" y="712"/>
                    <a:pt x="336" y="744"/>
                  </a:cubicBezTo>
                  <a:cubicBezTo>
                    <a:pt x="240" y="776"/>
                    <a:pt x="56" y="584"/>
                    <a:pt x="0" y="552"/>
                  </a:cubicBezTo>
                </a:path>
              </a:pathLst>
            </a:custGeom>
            <a:noFill/>
            <a:ln w="25400">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ringFestivalGreeting">
  <a:themeElements>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SpringFestivalGreeting">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lnDef>
  </a:objectDefaults>
  <a:extraClrSchemeLst>
    <a:extraClrScheme>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SpringFestivalGreeting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SpringFestivalGreeting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SpringFestivalGreeting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SpringFestivalGreeting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SpringFestivalGreeting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SpringFestivalGreeting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SpringFestivalGreeting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1Arch_13_Ch4_DLP_VectorSiMDGPU.pptx" id="{5BFAC3FA-7D07-49C9-83B9-2AE6C0BE68BF}" vid="{0DFCA78E-39BE-421F-8371-AC2A67A87118}"/>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adArch_2011fall</Template>
  <TotalTime>1698</TotalTime>
  <Words>4836</Words>
  <Application>Microsoft Office PowerPoint</Application>
  <PresentationFormat>全屏显示(4:3)</PresentationFormat>
  <Paragraphs>1154</Paragraphs>
  <Slides>92</Slides>
  <Notes>40</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5</vt:i4>
      </vt:variant>
      <vt:variant>
        <vt:lpstr>幻灯片标题</vt:lpstr>
      </vt:variant>
      <vt:variant>
        <vt:i4>92</vt:i4>
      </vt:variant>
    </vt:vector>
  </HeadingPairs>
  <TitlesOfParts>
    <vt:vector size="114" baseType="lpstr">
      <vt:lpstr>Arial Unicode MS</vt:lpstr>
      <vt:lpstr>MS UI Gothic</vt:lpstr>
      <vt:lpstr>TimesNewRoman</vt:lpstr>
      <vt:lpstr>华文行楷</vt:lpstr>
      <vt:lpstr>楷体_GB2312</vt:lpstr>
      <vt:lpstr>宋体</vt:lpstr>
      <vt:lpstr>Arial</vt:lpstr>
      <vt:lpstr>Calibri</vt:lpstr>
      <vt:lpstr>Comic Sans MS</vt:lpstr>
      <vt:lpstr>Helvetica</vt:lpstr>
      <vt:lpstr>Imprint MT Shadow</vt:lpstr>
      <vt:lpstr>Tahoma</vt:lpstr>
      <vt:lpstr>Times New Roman</vt:lpstr>
      <vt:lpstr>Wingdings</vt:lpstr>
      <vt:lpstr>Wingdings 2</vt:lpstr>
      <vt:lpstr>Office 主题</vt:lpstr>
      <vt:lpstr>SpringFestivalGreeting</vt:lpstr>
      <vt:lpstr>Microsoft Word 97 - 2003 文档</vt:lpstr>
      <vt:lpstr>文档</vt:lpstr>
      <vt:lpstr>工作表</vt:lpstr>
      <vt:lpstr>Worksheet</vt:lpstr>
      <vt:lpstr>图片</vt:lpstr>
      <vt:lpstr>Ch5-2 Cache coherence</vt:lpstr>
      <vt:lpstr>Centralized Shared-Memory Architecture</vt:lpstr>
      <vt:lpstr>Major issues for Shared Memory</vt:lpstr>
      <vt:lpstr>What is Multiprocessor Cache Coherence?</vt:lpstr>
      <vt:lpstr>Cache coherence in uniprocessor</vt:lpstr>
      <vt:lpstr>Cache Coherence in Multiprocessor</vt:lpstr>
      <vt:lpstr>Cache incoherence due to write </vt:lpstr>
      <vt:lpstr>Cache incoherence due to write</vt:lpstr>
      <vt:lpstr>What Does Coherency Mean?</vt:lpstr>
      <vt:lpstr>Definition of Cache coherence</vt:lpstr>
      <vt:lpstr>HW Coherence Protocols</vt:lpstr>
      <vt:lpstr>Snooping solution</vt:lpstr>
      <vt:lpstr>Basic Snoopy Protocols</vt:lpstr>
      <vt:lpstr>EX: write back Cache, write invalidate</vt:lpstr>
      <vt:lpstr>Ex: Write back Cache, update(Broadcast)</vt:lpstr>
      <vt:lpstr>Bus-based protocols (Snooping)</vt:lpstr>
      <vt:lpstr>Implementation of snooping protocols</vt:lpstr>
      <vt:lpstr> 5 snooping protocols</vt:lpstr>
      <vt:lpstr>Simple write-invalidate protocol</vt:lpstr>
      <vt:lpstr>Snoopy Coherence Protocols</vt:lpstr>
      <vt:lpstr>Snoopy-Cache State Machine-I </vt:lpstr>
      <vt:lpstr>Snoopy-Cache State Machine-II</vt:lpstr>
      <vt:lpstr>Snoopy-Cache State Machine-III </vt:lpstr>
      <vt:lpstr>Example</vt:lpstr>
      <vt:lpstr>Example: step 1</vt:lpstr>
      <vt:lpstr>Example: step 2</vt:lpstr>
      <vt:lpstr>Example:step 3</vt:lpstr>
      <vt:lpstr>Example: step4</vt:lpstr>
      <vt:lpstr>Example:step 5 </vt:lpstr>
      <vt:lpstr>PowerPoint 演示文稿</vt:lpstr>
      <vt:lpstr>Snooping Cache Variations</vt:lpstr>
      <vt:lpstr>MESI (Illinois protocol) (write back cache) </vt:lpstr>
      <vt:lpstr>Snoopy Coherence Protocols</vt:lpstr>
      <vt:lpstr>Coherence Protocols:  Extensions</vt:lpstr>
      <vt:lpstr>Coherence Protocols</vt:lpstr>
      <vt:lpstr>Performance</vt:lpstr>
      <vt:lpstr>Performance Study:  Commercial Workload</vt:lpstr>
      <vt:lpstr>Performance Study:  Commercial Workload</vt:lpstr>
      <vt:lpstr>Performance Study:  Commercial Workload</vt:lpstr>
      <vt:lpstr>Performance Study:  Commercial Workload</vt:lpstr>
      <vt:lpstr>Directory-based Cache coherence</vt:lpstr>
      <vt:lpstr>Distributed Shared Memory</vt:lpstr>
      <vt:lpstr>Directory protocol</vt:lpstr>
      <vt:lpstr>Distributed Directory MPs</vt:lpstr>
      <vt:lpstr>Directory protocol implementation</vt:lpstr>
      <vt:lpstr>Directory Protocol</vt:lpstr>
      <vt:lpstr>PowerPoint 演示文稿</vt:lpstr>
      <vt:lpstr>State Transition Diagram for an Individual Cache Block in a Directory Based System</vt:lpstr>
      <vt:lpstr>CPU -Cache State Machine</vt:lpstr>
      <vt:lpstr>CPU -Cache State Machine</vt:lpstr>
      <vt:lpstr>CPU -Cache State Machine</vt:lpstr>
      <vt:lpstr>CPU -Cache State Machine</vt:lpstr>
      <vt:lpstr>State Transition Diagram for the Directory </vt:lpstr>
      <vt:lpstr>Directory State Machine</vt:lpstr>
      <vt:lpstr>Directory State Machine</vt:lpstr>
      <vt:lpstr>Directory State Machine</vt:lpstr>
      <vt:lpstr>Directory State Machine</vt:lpstr>
      <vt:lpstr>Example Directory Protocol</vt:lpstr>
      <vt:lpstr>Example Directory Protocol</vt:lpstr>
      <vt:lpstr>Case Study:  p1 write 888 to x</vt:lpstr>
      <vt:lpstr>P2 write 999 to X </vt:lpstr>
      <vt:lpstr>Answer for P2 write 999 to X </vt:lpstr>
      <vt:lpstr>More Cases for Cache Coherence of Directory Protocol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 1: initial</vt:lpstr>
      <vt:lpstr>Example: P1 write 10 to A1</vt:lpstr>
      <vt:lpstr>Example: P1 read A1, P2 read A1</vt:lpstr>
      <vt:lpstr>Example: P2 write 20 to A1</vt:lpstr>
      <vt:lpstr>Example: P2 write 40 to A2</vt:lpstr>
      <vt:lpstr>PowerPoint 演示文稿</vt:lpstr>
      <vt:lpstr>Implementation issues  </vt:lpstr>
      <vt:lpstr>Assumptions for implementation simplicity</vt:lpstr>
      <vt:lpstr>    Deadlock example</vt:lpstr>
      <vt:lpstr>CPU -Cache State Machine</vt:lpstr>
      <vt:lpstr>    How to assure write serialization ? </vt:lpstr>
      <vt:lpstr>How to solve the “race” ? </vt:lpstr>
      <vt:lpstr>Buffer requirement</vt:lpstr>
      <vt:lpstr>Avoid deadlock with limited buffering</vt:lpstr>
      <vt:lpstr>Resolution</vt:lpstr>
      <vt:lpstr>Multithreaded directory to handle multiple blocks</vt:lpstr>
      <vt:lpstr>How to deal with NAK ?</vt:lpstr>
      <vt:lpstr>Summary</vt:lpstr>
      <vt:lpstr>How about write through cache with write invalidate?</vt:lpstr>
    </vt:vector>
  </TitlesOfParts>
  <Company>zjucs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jxh</dc:creator>
  <cp:lastModifiedBy>jiangxh</cp:lastModifiedBy>
  <cp:revision>38</cp:revision>
  <dcterms:created xsi:type="dcterms:W3CDTF">2008-11-07T03:34:36Z</dcterms:created>
  <dcterms:modified xsi:type="dcterms:W3CDTF">2021-12-13T05:18:54Z</dcterms:modified>
</cp:coreProperties>
</file>